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62" r:id="rId3"/>
    <p:sldId id="264" r:id="rId4"/>
    <p:sldId id="317" r:id="rId5"/>
    <p:sldId id="296" r:id="rId6"/>
    <p:sldId id="319" r:id="rId7"/>
    <p:sldId id="272" r:id="rId8"/>
    <p:sldId id="306" r:id="rId9"/>
    <p:sldId id="277" r:id="rId10"/>
    <p:sldId id="293" r:id="rId11"/>
    <p:sldId id="268" r:id="rId12"/>
    <p:sldId id="269" r:id="rId13"/>
    <p:sldId id="305" r:id="rId14"/>
    <p:sldId id="280" r:id="rId15"/>
    <p:sldId id="312" r:id="rId16"/>
    <p:sldId id="297" r:id="rId17"/>
    <p:sldId id="286" r:id="rId18"/>
    <p:sldId id="301" r:id="rId19"/>
    <p:sldId id="263" r:id="rId20"/>
    <p:sldId id="320"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2FF00"/>
    <a:srgbClr val="B5B5B5"/>
    <a:srgbClr val="02FFFF"/>
    <a:srgbClr val="C0C0C0"/>
    <a:srgbClr val="4472C4"/>
    <a:srgbClr val="0014FE"/>
    <a:srgbClr val="AE49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37"/>
    <p:restoredTop sz="96291"/>
  </p:normalViewPr>
  <p:slideViewPr>
    <p:cSldViewPr snapToGrid="0">
      <p:cViewPr varScale="1">
        <p:scale>
          <a:sx n="120" d="100"/>
          <a:sy n="120" d="100"/>
        </p:scale>
        <p:origin x="192" y="29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DBC5E-F938-A34A-9AAE-246EE42E42E1}" type="datetimeFigureOut">
              <a:rPr lang="ru-RU" smtClean="0"/>
              <a:t>10.07.2025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6F162-C0B5-F04D-93FF-56DD4DFF83A6}" type="slidenum">
              <a:rPr lang="ru-RU" smtClean="0"/>
              <a:t>‹#›</a:t>
            </a:fld>
            <a:endParaRPr lang="ru-RU"/>
          </a:p>
        </p:txBody>
      </p:sp>
    </p:spTree>
    <p:extLst>
      <p:ext uri="{BB962C8B-B14F-4D97-AF65-F5344CB8AC3E}">
        <p14:creationId xmlns:p14="http://schemas.microsoft.com/office/powerpoint/2010/main" val="2788497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CB7BAD-812F-AA8E-E82B-FFBBDFD5446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5C02AB1-D63C-6ACB-A793-34039BB8FC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153ACDC-A16A-6B2D-B163-467401A76859}"/>
              </a:ext>
            </a:extLst>
          </p:cNvPr>
          <p:cNvSpPr>
            <a:spLocks noGrp="1"/>
          </p:cNvSpPr>
          <p:nvPr>
            <p:ph type="dt" sz="half" idx="10"/>
          </p:nvPr>
        </p:nvSpPr>
        <p:spPr/>
        <p:txBody>
          <a:bodyPr/>
          <a:lstStyle/>
          <a:p>
            <a:fld id="{029619A2-8BF9-6C45-96BF-F483348C6AFF}" type="datetime1">
              <a:rPr lang="ru-RU" smtClean="0"/>
              <a:t>10.07.2025</a:t>
            </a:fld>
            <a:endParaRPr lang="ru-RU"/>
          </a:p>
        </p:txBody>
      </p:sp>
      <p:sp>
        <p:nvSpPr>
          <p:cNvPr id="5" name="Нижний колонтитул 4">
            <a:extLst>
              <a:ext uri="{FF2B5EF4-FFF2-40B4-BE49-F238E27FC236}">
                <a16:creationId xmlns:a16="http://schemas.microsoft.com/office/drawing/2014/main" id="{B1FED286-8E41-A054-466C-067A4D3020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CB3CBCE-1402-72B7-FF76-E4EDA02B070A}"/>
              </a:ext>
            </a:extLst>
          </p:cNvPr>
          <p:cNvSpPr>
            <a:spLocks noGrp="1"/>
          </p:cNvSpPr>
          <p:nvPr>
            <p:ph type="sldNum" sz="quarter" idx="12"/>
          </p:nvPr>
        </p:nvSpPr>
        <p:spPr>
          <a:xfrm>
            <a:off x="8610600" y="6356350"/>
            <a:ext cx="2743200" cy="365125"/>
          </a:xfrm>
        </p:spPr>
        <p:txBody>
          <a:bodyPr/>
          <a:lstStyle>
            <a:lvl1pPr>
              <a:defRPr sz="1200" baseline="0"/>
            </a:lvl1pPr>
          </a:lstStyle>
          <a:p>
            <a:fld id="{819D6F82-8D56-CC40-AE9B-EA06F5F109FC}" type="slidenum">
              <a:rPr lang="ru-RU" smtClean="0"/>
              <a:pPr/>
              <a:t>‹#›</a:t>
            </a:fld>
            <a:endParaRPr lang="ru-RU" dirty="0"/>
          </a:p>
        </p:txBody>
      </p:sp>
    </p:spTree>
    <p:extLst>
      <p:ext uri="{BB962C8B-B14F-4D97-AF65-F5344CB8AC3E}">
        <p14:creationId xmlns:p14="http://schemas.microsoft.com/office/powerpoint/2010/main" val="390880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C8CA7B-D691-56DA-889B-249F1217FD6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00166E1-695A-06FF-8D95-237CB7ECCAF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E1DCBEF-E939-05B0-3974-CFB7ED7F2C61}"/>
              </a:ext>
            </a:extLst>
          </p:cNvPr>
          <p:cNvSpPr>
            <a:spLocks noGrp="1"/>
          </p:cNvSpPr>
          <p:nvPr>
            <p:ph type="dt" sz="half" idx="10"/>
          </p:nvPr>
        </p:nvSpPr>
        <p:spPr/>
        <p:txBody>
          <a:bodyPr/>
          <a:lstStyle/>
          <a:p>
            <a:fld id="{53CB771E-37B3-1346-8604-B2A1EA234DD1}" type="datetime1">
              <a:rPr lang="ru-RU" smtClean="0"/>
              <a:t>10.07.2025</a:t>
            </a:fld>
            <a:endParaRPr lang="ru-RU"/>
          </a:p>
        </p:txBody>
      </p:sp>
      <p:sp>
        <p:nvSpPr>
          <p:cNvPr id="5" name="Нижний колонтитул 4">
            <a:extLst>
              <a:ext uri="{FF2B5EF4-FFF2-40B4-BE49-F238E27FC236}">
                <a16:creationId xmlns:a16="http://schemas.microsoft.com/office/drawing/2014/main" id="{23DF46E0-F93C-CFA2-3004-156DF784536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73D6D3A-4207-F0D4-1EF5-ADDECADDEEFE}"/>
              </a:ext>
            </a:extLst>
          </p:cNvPr>
          <p:cNvSpPr>
            <a:spLocks noGrp="1"/>
          </p:cNvSpPr>
          <p:nvPr>
            <p:ph type="sldNum" sz="quarter" idx="12"/>
          </p:nvPr>
        </p:nvSpPr>
        <p:spPr/>
        <p:txBody>
          <a:bodyPr/>
          <a:lstStyle/>
          <a:p>
            <a:fld id="{819D6F82-8D56-CC40-AE9B-EA06F5F109FC}" type="slidenum">
              <a:rPr lang="ru-RU" smtClean="0"/>
              <a:t>‹#›</a:t>
            </a:fld>
            <a:endParaRPr lang="ru-RU"/>
          </a:p>
        </p:txBody>
      </p:sp>
    </p:spTree>
    <p:extLst>
      <p:ext uri="{BB962C8B-B14F-4D97-AF65-F5344CB8AC3E}">
        <p14:creationId xmlns:p14="http://schemas.microsoft.com/office/powerpoint/2010/main" val="84691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062BC1D-3B67-43EA-CDA8-BCDBE483E0F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190EC29-0D6D-9993-2E83-57F2FC7A206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F60EBD9-EDFA-199D-1C86-88585F4188A6}"/>
              </a:ext>
            </a:extLst>
          </p:cNvPr>
          <p:cNvSpPr>
            <a:spLocks noGrp="1"/>
          </p:cNvSpPr>
          <p:nvPr>
            <p:ph type="dt" sz="half" idx="10"/>
          </p:nvPr>
        </p:nvSpPr>
        <p:spPr/>
        <p:txBody>
          <a:bodyPr/>
          <a:lstStyle/>
          <a:p>
            <a:fld id="{91670568-170D-164A-827B-26CCFA2DB511}" type="datetime1">
              <a:rPr lang="ru-RU" smtClean="0"/>
              <a:t>10.07.2025</a:t>
            </a:fld>
            <a:endParaRPr lang="ru-RU"/>
          </a:p>
        </p:txBody>
      </p:sp>
      <p:sp>
        <p:nvSpPr>
          <p:cNvPr id="5" name="Нижний колонтитул 4">
            <a:extLst>
              <a:ext uri="{FF2B5EF4-FFF2-40B4-BE49-F238E27FC236}">
                <a16:creationId xmlns:a16="http://schemas.microsoft.com/office/drawing/2014/main" id="{7536229A-C61D-0672-51AE-D23686F72E7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5E2E81-2A00-F5A2-B8BA-743B518D7296}"/>
              </a:ext>
            </a:extLst>
          </p:cNvPr>
          <p:cNvSpPr>
            <a:spLocks noGrp="1"/>
          </p:cNvSpPr>
          <p:nvPr>
            <p:ph type="sldNum" sz="quarter" idx="12"/>
          </p:nvPr>
        </p:nvSpPr>
        <p:spPr/>
        <p:txBody>
          <a:bodyPr/>
          <a:lstStyle/>
          <a:p>
            <a:fld id="{819D6F82-8D56-CC40-AE9B-EA06F5F109FC}" type="slidenum">
              <a:rPr lang="ru-RU" smtClean="0"/>
              <a:t>‹#›</a:t>
            </a:fld>
            <a:endParaRPr lang="ru-RU"/>
          </a:p>
        </p:txBody>
      </p:sp>
    </p:spTree>
    <p:extLst>
      <p:ext uri="{BB962C8B-B14F-4D97-AF65-F5344CB8AC3E}">
        <p14:creationId xmlns:p14="http://schemas.microsoft.com/office/powerpoint/2010/main" val="399542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E9EA08-E672-E4D8-D8F6-AE0643A9CC7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A741280-AE62-43BD-F9DD-C890E68F522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59D27DA-4AB5-08AF-202E-3770E71B32B6}"/>
              </a:ext>
            </a:extLst>
          </p:cNvPr>
          <p:cNvSpPr>
            <a:spLocks noGrp="1"/>
          </p:cNvSpPr>
          <p:nvPr>
            <p:ph type="dt" sz="half" idx="10"/>
          </p:nvPr>
        </p:nvSpPr>
        <p:spPr/>
        <p:txBody>
          <a:bodyPr/>
          <a:lstStyle/>
          <a:p>
            <a:fld id="{B3058066-2A20-E14C-B34E-5B9F9D115C52}" type="datetime1">
              <a:rPr lang="ru-RU" smtClean="0"/>
              <a:t>10.07.2025</a:t>
            </a:fld>
            <a:endParaRPr lang="ru-RU"/>
          </a:p>
        </p:txBody>
      </p:sp>
      <p:sp>
        <p:nvSpPr>
          <p:cNvPr id="5" name="Нижний колонтитул 4">
            <a:extLst>
              <a:ext uri="{FF2B5EF4-FFF2-40B4-BE49-F238E27FC236}">
                <a16:creationId xmlns:a16="http://schemas.microsoft.com/office/drawing/2014/main" id="{0ED663AD-D9FD-552A-0DCB-9B2368215A1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DCD2D06-518B-C5A2-6F94-CF9C2C334ADB}"/>
              </a:ext>
            </a:extLst>
          </p:cNvPr>
          <p:cNvSpPr>
            <a:spLocks noGrp="1"/>
          </p:cNvSpPr>
          <p:nvPr>
            <p:ph type="sldNum" sz="quarter" idx="12"/>
          </p:nvPr>
        </p:nvSpPr>
        <p:spPr/>
        <p:txBody>
          <a:bodyPr/>
          <a:lstStyle/>
          <a:p>
            <a:fld id="{819D6F82-8D56-CC40-AE9B-EA06F5F109FC}" type="slidenum">
              <a:rPr lang="ru-RU" smtClean="0"/>
              <a:t>‹#›</a:t>
            </a:fld>
            <a:endParaRPr lang="ru-RU"/>
          </a:p>
        </p:txBody>
      </p:sp>
    </p:spTree>
    <p:extLst>
      <p:ext uri="{BB962C8B-B14F-4D97-AF65-F5344CB8AC3E}">
        <p14:creationId xmlns:p14="http://schemas.microsoft.com/office/powerpoint/2010/main" val="24543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6D68DB-3D72-D67E-E87B-33F62F10C22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AE06B8A-62E6-89B8-851F-B3A2E3D00F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C417322-6ADB-7291-2CE7-469AFB585F39}"/>
              </a:ext>
            </a:extLst>
          </p:cNvPr>
          <p:cNvSpPr>
            <a:spLocks noGrp="1"/>
          </p:cNvSpPr>
          <p:nvPr>
            <p:ph type="dt" sz="half" idx="10"/>
          </p:nvPr>
        </p:nvSpPr>
        <p:spPr/>
        <p:txBody>
          <a:bodyPr/>
          <a:lstStyle/>
          <a:p>
            <a:fld id="{CC3F4051-9350-1540-9EAB-4BE5F5E5F9E4}" type="datetime1">
              <a:rPr lang="ru-RU" smtClean="0"/>
              <a:t>10.07.2025</a:t>
            </a:fld>
            <a:endParaRPr lang="ru-RU"/>
          </a:p>
        </p:txBody>
      </p:sp>
      <p:sp>
        <p:nvSpPr>
          <p:cNvPr id="5" name="Нижний колонтитул 4">
            <a:extLst>
              <a:ext uri="{FF2B5EF4-FFF2-40B4-BE49-F238E27FC236}">
                <a16:creationId xmlns:a16="http://schemas.microsoft.com/office/drawing/2014/main" id="{85239252-32F7-703C-1E78-99E27AAB8BE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2D2F149-EE36-796C-5B2B-F7F4B761C000}"/>
              </a:ext>
            </a:extLst>
          </p:cNvPr>
          <p:cNvSpPr>
            <a:spLocks noGrp="1"/>
          </p:cNvSpPr>
          <p:nvPr>
            <p:ph type="sldNum" sz="quarter" idx="12"/>
          </p:nvPr>
        </p:nvSpPr>
        <p:spPr/>
        <p:txBody>
          <a:bodyPr/>
          <a:lstStyle/>
          <a:p>
            <a:fld id="{819D6F82-8D56-CC40-AE9B-EA06F5F109FC}" type="slidenum">
              <a:rPr lang="ru-RU" smtClean="0"/>
              <a:t>‹#›</a:t>
            </a:fld>
            <a:endParaRPr lang="ru-RU"/>
          </a:p>
        </p:txBody>
      </p:sp>
    </p:spTree>
    <p:extLst>
      <p:ext uri="{BB962C8B-B14F-4D97-AF65-F5344CB8AC3E}">
        <p14:creationId xmlns:p14="http://schemas.microsoft.com/office/powerpoint/2010/main" val="90701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0A1524-0EFE-0458-2849-C3AAE196BAC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52489C3-5791-EB43-E61F-27709567559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9992BFB-4380-0193-4931-58D059272D1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99C372A-AF66-8E0D-2F1C-AABC36586737}"/>
              </a:ext>
            </a:extLst>
          </p:cNvPr>
          <p:cNvSpPr>
            <a:spLocks noGrp="1"/>
          </p:cNvSpPr>
          <p:nvPr>
            <p:ph type="dt" sz="half" idx="10"/>
          </p:nvPr>
        </p:nvSpPr>
        <p:spPr/>
        <p:txBody>
          <a:bodyPr/>
          <a:lstStyle/>
          <a:p>
            <a:fld id="{C3D9A313-43F3-5344-961D-CB0566B8B6CC}" type="datetime1">
              <a:rPr lang="ru-RU" smtClean="0"/>
              <a:t>10.07.2025</a:t>
            </a:fld>
            <a:endParaRPr lang="ru-RU"/>
          </a:p>
        </p:txBody>
      </p:sp>
      <p:sp>
        <p:nvSpPr>
          <p:cNvPr id="6" name="Нижний колонтитул 5">
            <a:extLst>
              <a:ext uri="{FF2B5EF4-FFF2-40B4-BE49-F238E27FC236}">
                <a16:creationId xmlns:a16="http://schemas.microsoft.com/office/drawing/2014/main" id="{EAF833D2-4129-B8BB-5263-926C696C894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5D0D612-40E0-DFD2-DBF3-0BDB6BEE02C3}"/>
              </a:ext>
            </a:extLst>
          </p:cNvPr>
          <p:cNvSpPr>
            <a:spLocks noGrp="1"/>
          </p:cNvSpPr>
          <p:nvPr>
            <p:ph type="sldNum" sz="quarter" idx="12"/>
          </p:nvPr>
        </p:nvSpPr>
        <p:spPr/>
        <p:txBody>
          <a:bodyPr/>
          <a:lstStyle/>
          <a:p>
            <a:fld id="{819D6F82-8D56-CC40-AE9B-EA06F5F109FC}" type="slidenum">
              <a:rPr lang="ru-RU" smtClean="0"/>
              <a:t>‹#›</a:t>
            </a:fld>
            <a:endParaRPr lang="ru-RU"/>
          </a:p>
        </p:txBody>
      </p:sp>
    </p:spTree>
    <p:extLst>
      <p:ext uri="{BB962C8B-B14F-4D97-AF65-F5344CB8AC3E}">
        <p14:creationId xmlns:p14="http://schemas.microsoft.com/office/powerpoint/2010/main" val="299921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9B93F6-2087-20D8-22EC-E099E255EDC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11D5F21-1E7D-9C84-9E1C-067F734C8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A958106-EF9C-31D2-4A5B-83554B05600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AA2B494-5453-1F20-01E6-16914801F4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FB80150-7F35-EA2B-CA05-A1465D215AA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24F2E19-213C-A36E-F0EE-691BABF3044F}"/>
              </a:ext>
            </a:extLst>
          </p:cNvPr>
          <p:cNvSpPr>
            <a:spLocks noGrp="1"/>
          </p:cNvSpPr>
          <p:nvPr>
            <p:ph type="dt" sz="half" idx="10"/>
          </p:nvPr>
        </p:nvSpPr>
        <p:spPr/>
        <p:txBody>
          <a:bodyPr/>
          <a:lstStyle/>
          <a:p>
            <a:fld id="{63ACAF90-210F-C846-B02B-F443727AE38F}" type="datetime1">
              <a:rPr lang="ru-RU" smtClean="0"/>
              <a:t>10.07.2025</a:t>
            </a:fld>
            <a:endParaRPr lang="ru-RU"/>
          </a:p>
        </p:txBody>
      </p:sp>
      <p:sp>
        <p:nvSpPr>
          <p:cNvPr id="8" name="Нижний колонтитул 7">
            <a:extLst>
              <a:ext uri="{FF2B5EF4-FFF2-40B4-BE49-F238E27FC236}">
                <a16:creationId xmlns:a16="http://schemas.microsoft.com/office/drawing/2014/main" id="{C595F05D-9A05-EF35-0F61-5D9E691946E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D13F8DA-1D87-89A2-2CAB-34A5B2C9FF99}"/>
              </a:ext>
            </a:extLst>
          </p:cNvPr>
          <p:cNvSpPr>
            <a:spLocks noGrp="1"/>
          </p:cNvSpPr>
          <p:nvPr>
            <p:ph type="sldNum" sz="quarter" idx="12"/>
          </p:nvPr>
        </p:nvSpPr>
        <p:spPr/>
        <p:txBody>
          <a:bodyPr/>
          <a:lstStyle/>
          <a:p>
            <a:fld id="{819D6F82-8D56-CC40-AE9B-EA06F5F109FC}" type="slidenum">
              <a:rPr lang="ru-RU" smtClean="0"/>
              <a:t>‹#›</a:t>
            </a:fld>
            <a:endParaRPr lang="ru-RU"/>
          </a:p>
        </p:txBody>
      </p:sp>
    </p:spTree>
    <p:extLst>
      <p:ext uri="{BB962C8B-B14F-4D97-AF65-F5344CB8AC3E}">
        <p14:creationId xmlns:p14="http://schemas.microsoft.com/office/powerpoint/2010/main" val="340399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0701F7-793E-FFF9-8FC3-57F351E07FC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EDC66DC-9EA2-BB43-2D8C-89AAB43DAB2F}"/>
              </a:ext>
            </a:extLst>
          </p:cNvPr>
          <p:cNvSpPr>
            <a:spLocks noGrp="1"/>
          </p:cNvSpPr>
          <p:nvPr>
            <p:ph type="dt" sz="half" idx="10"/>
          </p:nvPr>
        </p:nvSpPr>
        <p:spPr/>
        <p:txBody>
          <a:bodyPr/>
          <a:lstStyle/>
          <a:p>
            <a:fld id="{3DE24888-004C-3043-8752-AA712DA889CF}" type="datetime1">
              <a:rPr lang="ru-RU" smtClean="0"/>
              <a:t>10.07.2025</a:t>
            </a:fld>
            <a:endParaRPr lang="ru-RU"/>
          </a:p>
        </p:txBody>
      </p:sp>
      <p:sp>
        <p:nvSpPr>
          <p:cNvPr id="4" name="Нижний колонтитул 3">
            <a:extLst>
              <a:ext uri="{FF2B5EF4-FFF2-40B4-BE49-F238E27FC236}">
                <a16:creationId xmlns:a16="http://schemas.microsoft.com/office/drawing/2014/main" id="{CB30D7B9-6F7F-5FFB-37A2-F0CC3963F80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567283E-DADD-2C6C-EF41-B90ABB2488DA}"/>
              </a:ext>
            </a:extLst>
          </p:cNvPr>
          <p:cNvSpPr>
            <a:spLocks noGrp="1"/>
          </p:cNvSpPr>
          <p:nvPr>
            <p:ph type="sldNum" sz="quarter" idx="12"/>
          </p:nvPr>
        </p:nvSpPr>
        <p:spPr/>
        <p:txBody>
          <a:bodyPr/>
          <a:lstStyle/>
          <a:p>
            <a:fld id="{819D6F82-8D56-CC40-AE9B-EA06F5F109FC}" type="slidenum">
              <a:rPr lang="ru-RU" smtClean="0"/>
              <a:t>‹#›</a:t>
            </a:fld>
            <a:endParaRPr lang="ru-RU"/>
          </a:p>
        </p:txBody>
      </p:sp>
    </p:spTree>
    <p:extLst>
      <p:ext uri="{BB962C8B-B14F-4D97-AF65-F5344CB8AC3E}">
        <p14:creationId xmlns:p14="http://schemas.microsoft.com/office/powerpoint/2010/main" val="206685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ED6D76A-EB55-0621-0CF9-72D62A33A488}"/>
              </a:ext>
            </a:extLst>
          </p:cNvPr>
          <p:cNvSpPr>
            <a:spLocks noGrp="1"/>
          </p:cNvSpPr>
          <p:nvPr>
            <p:ph type="dt" sz="half" idx="10"/>
          </p:nvPr>
        </p:nvSpPr>
        <p:spPr/>
        <p:txBody>
          <a:bodyPr/>
          <a:lstStyle/>
          <a:p>
            <a:fld id="{0954EDAA-4C72-ED4E-8FB2-378394361C78}" type="datetime1">
              <a:rPr lang="ru-RU" smtClean="0"/>
              <a:t>10.07.2025</a:t>
            </a:fld>
            <a:endParaRPr lang="ru-RU"/>
          </a:p>
        </p:txBody>
      </p:sp>
      <p:sp>
        <p:nvSpPr>
          <p:cNvPr id="3" name="Нижний колонтитул 2">
            <a:extLst>
              <a:ext uri="{FF2B5EF4-FFF2-40B4-BE49-F238E27FC236}">
                <a16:creationId xmlns:a16="http://schemas.microsoft.com/office/drawing/2014/main" id="{D01CF8F9-C5D1-BD28-2504-18DCD0E64E9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D8EA27F-08CA-9ADC-2C1C-AEAA51CF92CA}"/>
              </a:ext>
            </a:extLst>
          </p:cNvPr>
          <p:cNvSpPr>
            <a:spLocks noGrp="1"/>
          </p:cNvSpPr>
          <p:nvPr>
            <p:ph type="sldNum" sz="quarter" idx="12"/>
          </p:nvPr>
        </p:nvSpPr>
        <p:spPr/>
        <p:txBody>
          <a:bodyPr/>
          <a:lstStyle/>
          <a:p>
            <a:fld id="{819D6F82-8D56-CC40-AE9B-EA06F5F109FC}" type="slidenum">
              <a:rPr lang="ru-RU" smtClean="0"/>
              <a:t>‹#›</a:t>
            </a:fld>
            <a:endParaRPr lang="ru-RU"/>
          </a:p>
        </p:txBody>
      </p:sp>
    </p:spTree>
    <p:extLst>
      <p:ext uri="{BB962C8B-B14F-4D97-AF65-F5344CB8AC3E}">
        <p14:creationId xmlns:p14="http://schemas.microsoft.com/office/powerpoint/2010/main" val="169248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F3DD5A-64EF-5B57-1299-3BB78F85846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8426FC0-82F7-8AA9-5BB1-3964D14718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B839DAE-DAFC-CC09-3168-59AC7DA62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76B7EF1-599F-9CC4-359B-562BCD41CB14}"/>
              </a:ext>
            </a:extLst>
          </p:cNvPr>
          <p:cNvSpPr>
            <a:spLocks noGrp="1"/>
          </p:cNvSpPr>
          <p:nvPr>
            <p:ph type="dt" sz="half" idx="10"/>
          </p:nvPr>
        </p:nvSpPr>
        <p:spPr/>
        <p:txBody>
          <a:bodyPr/>
          <a:lstStyle/>
          <a:p>
            <a:fld id="{BC8A1E1B-CBA1-3740-944A-F048D99A5AFE}" type="datetime1">
              <a:rPr lang="ru-RU" smtClean="0"/>
              <a:t>10.07.2025</a:t>
            </a:fld>
            <a:endParaRPr lang="ru-RU"/>
          </a:p>
        </p:txBody>
      </p:sp>
      <p:sp>
        <p:nvSpPr>
          <p:cNvPr id="6" name="Нижний колонтитул 5">
            <a:extLst>
              <a:ext uri="{FF2B5EF4-FFF2-40B4-BE49-F238E27FC236}">
                <a16:creationId xmlns:a16="http://schemas.microsoft.com/office/drawing/2014/main" id="{E4DB95B0-C505-ECE4-1C0A-68562AF1764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8685163-1A89-BD67-75C0-DE43445A57AA}"/>
              </a:ext>
            </a:extLst>
          </p:cNvPr>
          <p:cNvSpPr>
            <a:spLocks noGrp="1"/>
          </p:cNvSpPr>
          <p:nvPr>
            <p:ph type="sldNum" sz="quarter" idx="12"/>
          </p:nvPr>
        </p:nvSpPr>
        <p:spPr/>
        <p:txBody>
          <a:bodyPr/>
          <a:lstStyle/>
          <a:p>
            <a:fld id="{819D6F82-8D56-CC40-AE9B-EA06F5F109FC}" type="slidenum">
              <a:rPr lang="ru-RU" smtClean="0"/>
              <a:t>‹#›</a:t>
            </a:fld>
            <a:endParaRPr lang="ru-RU"/>
          </a:p>
        </p:txBody>
      </p:sp>
    </p:spTree>
    <p:extLst>
      <p:ext uri="{BB962C8B-B14F-4D97-AF65-F5344CB8AC3E}">
        <p14:creationId xmlns:p14="http://schemas.microsoft.com/office/powerpoint/2010/main" val="122953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F3D449-134D-8D23-9673-73FB2A5A59B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C001267-8557-437D-4082-FF3297AA4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B072CE2-65F4-F95C-C5BE-D6CA554CD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1F82595-C76A-D13B-BCF3-5C46AFB24379}"/>
              </a:ext>
            </a:extLst>
          </p:cNvPr>
          <p:cNvSpPr>
            <a:spLocks noGrp="1"/>
          </p:cNvSpPr>
          <p:nvPr>
            <p:ph type="dt" sz="half" idx="10"/>
          </p:nvPr>
        </p:nvSpPr>
        <p:spPr/>
        <p:txBody>
          <a:bodyPr/>
          <a:lstStyle/>
          <a:p>
            <a:fld id="{942E6E49-E822-A24A-9F5C-53D149C5578B}" type="datetime1">
              <a:rPr lang="ru-RU" smtClean="0"/>
              <a:t>10.07.2025</a:t>
            </a:fld>
            <a:endParaRPr lang="ru-RU"/>
          </a:p>
        </p:txBody>
      </p:sp>
      <p:sp>
        <p:nvSpPr>
          <p:cNvPr id="6" name="Нижний колонтитул 5">
            <a:extLst>
              <a:ext uri="{FF2B5EF4-FFF2-40B4-BE49-F238E27FC236}">
                <a16:creationId xmlns:a16="http://schemas.microsoft.com/office/drawing/2014/main" id="{2412CDAA-FD66-D039-0BBF-4099891F49D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18C33A-8885-9931-9563-54E92480B6DF}"/>
              </a:ext>
            </a:extLst>
          </p:cNvPr>
          <p:cNvSpPr>
            <a:spLocks noGrp="1"/>
          </p:cNvSpPr>
          <p:nvPr>
            <p:ph type="sldNum" sz="quarter" idx="12"/>
          </p:nvPr>
        </p:nvSpPr>
        <p:spPr/>
        <p:txBody>
          <a:bodyPr/>
          <a:lstStyle/>
          <a:p>
            <a:fld id="{819D6F82-8D56-CC40-AE9B-EA06F5F109FC}" type="slidenum">
              <a:rPr lang="ru-RU" smtClean="0"/>
              <a:t>‹#›</a:t>
            </a:fld>
            <a:endParaRPr lang="ru-RU"/>
          </a:p>
        </p:txBody>
      </p:sp>
    </p:spTree>
    <p:extLst>
      <p:ext uri="{BB962C8B-B14F-4D97-AF65-F5344CB8AC3E}">
        <p14:creationId xmlns:p14="http://schemas.microsoft.com/office/powerpoint/2010/main" val="386949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D4F294-F15E-129F-3654-0BFB494D5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4FCB0FF-112D-A5A5-442F-7F2B4A099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2471047-B394-1F98-6FC7-6AFAF6BAB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3BBF8-07EA-9E44-B0C7-37EEBF2F6D0F}" type="datetime1">
              <a:rPr lang="ru-RU" smtClean="0"/>
              <a:t>10.07.2025</a:t>
            </a:fld>
            <a:endParaRPr lang="ru-RU"/>
          </a:p>
        </p:txBody>
      </p:sp>
      <p:sp>
        <p:nvSpPr>
          <p:cNvPr id="5" name="Нижний колонтитул 4">
            <a:extLst>
              <a:ext uri="{FF2B5EF4-FFF2-40B4-BE49-F238E27FC236}">
                <a16:creationId xmlns:a16="http://schemas.microsoft.com/office/drawing/2014/main" id="{A0A171AB-494C-F1C9-E60F-4465086D8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66345F8-E85F-222D-B2CF-A9BC5CE132D3}"/>
              </a:ext>
            </a:extLst>
          </p:cNvPr>
          <p:cNvSpPr>
            <a:spLocks noGrp="1"/>
          </p:cNvSpPr>
          <p:nvPr>
            <p:ph type="sldNum" sz="quarter" idx="4"/>
          </p:nvPr>
        </p:nvSpPr>
        <p:spPr>
          <a:xfrm>
            <a:off x="9271000" y="6356350"/>
            <a:ext cx="2743200" cy="365125"/>
          </a:xfrm>
          <a:prstGeom prst="rect">
            <a:avLst/>
          </a:prstGeom>
        </p:spPr>
        <p:txBody>
          <a:bodyPr vert="horz" lIns="91440" tIns="45720" rIns="91440" bIns="45720" rtlCol="0" anchor="ctr"/>
          <a:lstStyle>
            <a:lvl1pPr algn="r">
              <a:defRPr sz="1400" baseline="0">
                <a:solidFill>
                  <a:schemeClr val="tx1">
                    <a:tint val="75000"/>
                  </a:schemeClr>
                </a:solidFill>
              </a:defRPr>
            </a:lvl1pPr>
          </a:lstStyle>
          <a:p>
            <a:fld id="{819D6F82-8D56-CC40-AE9B-EA06F5F109FC}" type="slidenum">
              <a:rPr lang="ru-RU" smtClean="0"/>
              <a:pPr/>
              <a:t>‹#›</a:t>
            </a:fld>
            <a:endParaRPr lang="ru-RU" dirty="0"/>
          </a:p>
        </p:txBody>
      </p:sp>
      <p:pic>
        <p:nvPicPr>
          <p:cNvPr id="8" name="Рисунок 7">
            <a:extLst>
              <a:ext uri="{FF2B5EF4-FFF2-40B4-BE49-F238E27FC236}">
                <a16:creationId xmlns:a16="http://schemas.microsoft.com/office/drawing/2014/main" id="{9F379824-2D7F-FFFE-0AAD-EB2688AB695B}"/>
              </a:ext>
            </a:extLst>
          </p:cNvPr>
          <p:cNvPicPr>
            <a:picLocks noChangeAspect="1"/>
          </p:cNvPicPr>
          <p:nvPr userDrawn="1"/>
        </p:nvPicPr>
        <p:blipFill>
          <a:blip r:embed="rId13"/>
          <a:stretch>
            <a:fillRect/>
          </a:stretch>
        </p:blipFill>
        <p:spPr>
          <a:xfrm>
            <a:off x="10576363" y="0"/>
            <a:ext cx="1554873" cy="1067250"/>
          </a:xfrm>
          <a:prstGeom prst="rect">
            <a:avLst/>
          </a:prstGeom>
        </p:spPr>
      </p:pic>
    </p:spTree>
    <p:extLst>
      <p:ext uri="{BB962C8B-B14F-4D97-AF65-F5344CB8AC3E}">
        <p14:creationId xmlns:p14="http://schemas.microsoft.com/office/powerpoint/2010/main" val="95177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3F2A7C-BCCB-988E-B788-A6AEDC275F75}"/>
              </a:ext>
            </a:extLst>
          </p:cNvPr>
          <p:cNvSpPr>
            <a:spLocks noGrp="1"/>
          </p:cNvSpPr>
          <p:nvPr>
            <p:ph type="ctrTitle"/>
          </p:nvPr>
        </p:nvSpPr>
        <p:spPr>
          <a:xfrm>
            <a:off x="1524000" y="3732028"/>
            <a:ext cx="9144000" cy="930452"/>
          </a:xfrm>
        </p:spPr>
        <p:txBody>
          <a:bodyPr>
            <a:noAutofit/>
          </a:bodyPr>
          <a:lstStyle/>
          <a:p>
            <a:r>
              <a:rPr lang="en" sz="2800" b="1" dirty="0">
                <a:latin typeface="Calibri" panose="020F0502020204030204" pitchFamily="34" charset="0"/>
                <a:ea typeface="Segoe UI Historic" panose="020B0502040204020203" pitchFamily="34" charset="0"/>
                <a:cs typeface="Calibri" panose="020F0502020204030204" pitchFamily="34" charset="0"/>
              </a:rPr>
              <a:t>Methods of transformation of information signals for solving problems of crisis situation assessment</a:t>
            </a:r>
            <a:endParaRPr lang="ru-RU" sz="2800" b="1" dirty="0">
              <a:latin typeface="Calibri" panose="020F0502020204030204" pitchFamily="34" charset="0"/>
              <a:ea typeface="Segoe UI Historic" panose="020B0502040204020203" pitchFamily="34" charset="0"/>
              <a:cs typeface="Calibri" panose="020F0502020204030204" pitchFamily="34" charset="0"/>
            </a:endParaRPr>
          </a:p>
        </p:txBody>
      </p:sp>
      <p:sp>
        <p:nvSpPr>
          <p:cNvPr id="13" name="TextBox 12">
            <a:extLst>
              <a:ext uri="{FF2B5EF4-FFF2-40B4-BE49-F238E27FC236}">
                <a16:creationId xmlns:a16="http://schemas.microsoft.com/office/drawing/2014/main" id="{1710FE81-DFD3-6D2F-3302-01AFEC5CE34F}"/>
              </a:ext>
            </a:extLst>
          </p:cNvPr>
          <p:cNvSpPr txBox="1"/>
          <p:nvPr/>
        </p:nvSpPr>
        <p:spPr>
          <a:xfrm>
            <a:off x="5341624" y="6451142"/>
            <a:ext cx="1382110" cy="369332"/>
          </a:xfrm>
          <a:prstGeom prst="rect">
            <a:avLst/>
          </a:prstGeom>
          <a:noFill/>
        </p:spPr>
        <p:txBody>
          <a:bodyPr wrap="none" rtlCol="0">
            <a:spAutoFit/>
          </a:bodyPr>
          <a:lstStyle/>
          <a:p>
            <a:r>
              <a:rPr lang="en-US" dirty="0"/>
              <a:t>Dubna</a:t>
            </a:r>
            <a:r>
              <a:rPr lang="ru-RU" dirty="0"/>
              <a:t>, 2025</a:t>
            </a:r>
          </a:p>
        </p:txBody>
      </p:sp>
      <p:sp>
        <p:nvSpPr>
          <p:cNvPr id="17" name="TextBox 16">
            <a:extLst>
              <a:ext uri="{FF2B5EF4-FFF2-40B4-BE49-F238E27FC236}">
                <a16:creationId xmlns:a16="http://schemas.microsoft.com/office/drawing/2014/main" id="{DE0A98D7-6CC0-509C-5C80-9C9415C89F3E}"/>
              </a:ext>
            </a:extLst>
          </p:cNvPr>
          <p:cNvSpPr txBox="1"/>
          <p:nvPr/>
        </p:nvSpPr>
        <p:spPr>
          <a:xfrm>
            <a:off x="7102547" y="5217420"/>
            <a:ext cx="4845577" cy="461665"/>
          </a:xfrm>
          <a:prstGeom prst="rect">
            <a:avLst/>
          </a:prstGeom>
          <a:noFill/>
        </p:spPr>
        <p:txBody>
          <a:bodyPr wrap="square">
            <a:spAutoFit/>
          </a:bodyPr>
          <a:lstStyle/>
          <a:p>
            <a:pPr algn="r"/>
            <a:r>
              <a:rPr lang="en-US" sz="2400" b="1" i="1" dirty="0" err="1"/>
              <a:t>Ulizko</a:t>
            </a:r>
            <a:r>
              <a:rPr lang="en-US" sz="2400" b="1" i="1" dirty="0"/>
              <a:t> Mikhail</a:t>
            </a:r>
            <a:endParaRPr lang="ru-RU" sz="2400" b="1" i="1" dirty="0"/>
          </a:p>
        </p:txBody>
      </p:sp>
      <p:pic>
        <p:nvPicPr>
          <p:cNvPr id="1030" name="Picture 6" descr="11th International Conference &quot;Distributed Computing and Grid Technologies in Science and Education&quot; (GRID'2025)">
            <a:extLst>
              <a:ext uri="{FF2B5EF4-FFF2-40B4-BE49-F238E27FC236}">
                <a16:creationId xmlns:a16="http://schemas.microsoft.com/office/drawing/2014/main" id="{225A5E03-0E3F-3E70-54DC-B21AA3E54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3"/>
            <a:ext cx="12192000"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5E65A23-8452-FA4F-8D71-B297621310BD}"/>
              </a:ext>
            </a:extLst>
          </p:cNvPr>
          <p:cNvPicPr>
            <a:picLocks noChangeAspect="1"/>
          </p:cNvPicPr>
          <p:nvPr/>
        </p:nvPicPr>
        <p:blipFill rotWithShape="1">
          <a:blip r:embed="rId2"/>
          <a:srcRect l="15256" r="8845" b="10364"/>
          <a:stretch/>
        </p:blipFill>
        <p:spPr>
          <a:xfrm>
            <a:off x="1309927" y="1343818"/>
            <a:ext cx="4244321" cy="5012532"/>
          </a:xfrm>
          <a:prstGeom prst="rect">
            <a:avLst/>
          </a:prstGeom>
        </p:spPr>
      </p:pic>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8677940" cy="1325563"/>
          </a:xfrm>
        </p:spPr>
        <p:txBody>
          <a:bodyPr/>
          <a:lstStyle/>
          <a:p>
            <a:r>
              <a:rPr lang="en-US" b="1" dirty="0">
                <a:latin typeface="+mn-lt"/>
              </a:rPr>
              <a:t>Dissemination of several messages – agents’ interactions field</a:t>
            </a:r>
            <a:endParaRPr lang="ru-RU" b="1" dirty="0">
              <a:latin typeface="+mn-lt"/>
            </a:endParaRPr>
          </a:p>
        </p:txBody>
      </p:sp>
      <mc:AlternateContent xmlns:mc="http://schemas.openxmlformats.org/markup-compatibility/2006">
        <mc:Choice xmlns:a14="http://schemas.microsoft.com/office/drawing/2010/main" Requires="a14">
          <p:graphicFrame>
            <p:nvGraphicFramePr>
              <p:cNvPr id="12" name="Таблица 11">
                <a:extLst>
                  <a:ext uri="{FF2B5EF4-FFF2-40B4-BE49-F238E27FC236}">
                    <a16:creationId xmlns:a16="http://schemas.microsoft.com/office/drawing/2014/main" id="{6E6410C4-82C8-9BD9-3E3B-C9CCC61FE696}"/>
                  </a:ext>
                </a:extLst>
              </p:cNvPr>
              <p:cNvGraphicFramePr>
                <a:graphicFrameLocks noGrp="1"/>
              </p:cNvGraphicFramePr>
              <p:nvPr>
                <p:extLst>
                  <p:ext uri="{D42A27DB-BD31-4B8C-83A1-F6EECF244321}">
                    <p14:modId xmlns:p14="http://schemas.microsoft.com/office/powerpoint/2010/main" val="2875330489"/>
                  </p:ext>
                </p:extLst>
              </p:nvPr>
            </p:nvGraphicFramePr>
            <p:xfrm>
              <a:off x="5554248" y="1404718"/>
              <a:ext cx="5799552" cy="4427752"/>
            </p:xfrm>
            <a:graphic>
              <a:graphicData uri="http://schemas.openxmlformats.org/drawingml/2006/table">
                <a:tbl>
                  <a:tblPr firstRow="1" bandRow="1">
                    <a:tableStyleId>{5C22544A-7EE6-4342-B048-85BDC9FD1C3A}</a:tableStyleId>
                  </a:tblPr>
                  <a:tblGrid>
                    <a:gridCol w="2899776">
                      <a:extLst>
                        <a:ext uri="{9D8B030D-6E8A-4147-A177-3AD203B41FA5}">
                          <a16:colId xmlns:a16="http://schemas.microsoft.com/office/drawing/2014/main" val="808697548"/>
                        </a:ext>
                      </a:extLst>
                    </a:gridCol>
                    <a:gridCol w="2899776">
                      <a:extLst>
                        <a:ext uri="{9D8B030D-6E8A-4147-A177-3AD203B41FA5}">
                          <a16:colId xmlns:a16="http://schemas.microsoft.com/office/drawing/2014/main" val="1866744805"/>
                        </a:ext>
                      </a:extLst>
                    </a:gridCol>
                  </a:tblGrid>
                  <a:tr h="639293">
                    <a:tc>
                      <a:txBody>
                        <a:bodyPr/>
                        <a:lstStyle/>
                        <a:p>
                          <a:r>
                            <a:rPr lang="en" dirty="0">
                              <a:solidFill>
                                <a:schemeClr val="tx1"/>
                              </a:solidFill>
                            </a:rPr>
                            <a:t>Characteristic of the information field</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Value</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0403882"/>
                      </a:ext>
                    </a:extLst>
                  </a:tr>
                  <a:tr h="639293">
                    <a:tc>
                      <a:txBody>
                        <a:bodyPr/>
                        <a:lstStyle/>
                        <a:p>
                          <a:r>
                            <a:rPr lang="en-US" dirty="0"/>
                            <a:t>Date range</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27-31 May,</a:t>
                          </a:r>
                          <a:r>
                            <a:rPr lang="ru-RU" dirty="0"/>
                            <a:t> 2022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4343681"/>
                      </a:ext>
                    </a:extLst>
                  </a:tr>
                  <a:tr h="370384">
                    <a:tc>
                      <a:txBody>
                        <a:bodyPr/>
                        <a:lstStyle/>
                        <a:p>
                          <a:r>
                            <a:rPr lang="en-US" dirty="0"/>
                            <a:t>Total messages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547819"/>
                      </a:ext>
                    </a:extLst>
                  </a:tr>
                  <a:tr h="549553">
                    <a:tc>
                      <a:txBody>
                        <a:bodyPr/>
                        <a:lstStyle/>
                        <a:p>
                          <a:r>
                            <a:rPr lang="en-US" dirty="0"/>
                            <a:t>Total nodes </a:t>
                          </a:r>
                          <a:r>
                            <a:rPr lang="ru-RU" dirty="0"/>
                            <a:t>(</a:t>
                          </a:r>
                          <a:r>
                            <a:rPr lang="en-US" dirty="0"/>
                            <a:t>agents</a:t>
                          </a:r>
                          <a:r>
                            <a:rPr lang="ru-RU"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t>342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731770"/>
                      </a:ext>
                    </a:extLst>
                  </a:tr>
                  <a:tr h="549553">
                    <a:tc>
                      <a:txBody>
                        <a:bodyPr/>
                        <a:lstStyle/>
                        <a:p>
                          <a:r>
                            <a:rPr lang="en-US" dirty="0"/>
                            <a:t>Sources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5976512"/>
                      </a:ext>
                    </a:extLst>
                  </a:tr>
                  <a:tr h="370384">
                    <a:tc>
                      <a:txBody>
                        <a:bodyPr/>
                        <a:lstStyle/>
                        <a:p>
                          <a:r>
                            <a:rPr lang="en-US" dirty="0"/>
                            <a:t>Total edges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t>490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246035"/>
                      </a:ext>
                    </a:extLst>
                  </a:tr>
                  <a:tr h="549553">
                    <a:tc>
                      <a:txBody>
                        <a:bodyPr/>
                        <a:lstStyle/>
                        <a:p>
                          <a:r>
                            <a:rPr lang="en-US" dirty="0"/>
                            <a:t>Total views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&gt; </a:t>
                          </a:r>
                          <a:r>
                            <a:rPr lang="ru-RU" dirty="0"/>
                            <a:t>2 </a:t>
                          </a:r>
                          <a:r>
                            <a:rPr lang="en-US" dirty="0"/>
                            <a:t>million</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37218"/>
                      </a:ext>
                    </a:extLst>
                  </a:tr>
                  <a:tr h="370384">
                    <a:tc>
                      <a:txBody>
                        <a:bodyPr/>
                        <a:lstStyle/>
                        <a:p>
                          <a:r>
                            <a:rPr lang="en-US" dirty="0"/>
                            <a:t>Citation coefficient</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14:m>
                            <m:oMath xmlns:m="http://schemas.openxmlformats.org/officeDocument/2006/math">
                              <m:f>
                                <m:fPr>
                                  <m:ctrlPr>
                                    <a:rPr lang="en-US" b="0" i="1" smtClean="0">
                                      <a:latin typeface="Cambria Math" panose="02040503050406030204" pitchFamily="18" charset="0"/>
                                    </a:rPr>
                                  </m:ctrlPr>
                                </m:fPr>
                                <m:num>
                                  <m:r>
                                    <a:rPr lang="ru-RU" b="0" i="1" smtClean="0">
                                      <a:latin typeface="Cambria Math" panose="02040503050406030204" pitchFamily="18" charset="0"/>
                                    </a:rPr>
                                    <m:t>342</m:t>
                                  </m:r>
                                  <m:r>
                                    <a:rPr lang="en-US" b="0" i="1" smtClean="0">
                                      <a:latin typeface="Cambria Math" panose="02040503050406030204" pitchFamily="18" charset="0"/>
                                    </a:rPr>
                                    <m:t>−45</m:t>
                                  </m:r>
                                </m:num>
                                <m:den>
                                  <m:r>
                                    <a:rPr lang="en-US" b="0" i="1" smtClean="0">
                                      <a:latin typeface="Cambria Math" panose="02040503050406030204" pitchFamily="18" charset="0"/>
                                    </a:rPr>
                                    <m:t>123</m:t>
                                  </m:r>
                                </m:den>
                              </m:f>
                              <m:r>
                                <a:rPr lang="en-US" b="0" i="1" smtClean="0">
                                  <a:latin typeface="Cambria Math" panose="02040503050406030204" pitchFamily="18" charset="0"/>
                                </a:rPr>
                                <m:t>≈</m:t>
                              </m:r>
                            </m:oMath>
                          </a14:m>
                          <a:r>
                            <a:rPr lang="ru-RU" b="0" dirty="0"/>
                            <a:t>2</a:t>
                          </a:r>
                          <a:r>
                            <a:rPr lang="en-US" b="0" dirty="0"/>
                            <a:t>.</a:t>
                          </a:r>
                          <a:r>
                            <a:rPr lang="ru-RU" b="0" dirty="0"/>
                            <a:t>4</a:t>
                          </a:r>
                          <a:r>
                            <a:rPr lang="en-US" b="0" dirty="0"/>
                            <a:t> new agent</a:t>
                          </a:r>
                          <a:r>
                            <a:rPr lang="en-US" b="0" baseline="0" dirty="0"/>
                            <a:t>s for message</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767188"/>
                      </a:ext>
                    </a:extLst>
                  </a:tr>
                </a:tbl>
              </a:graphicData>
            </a:graphic>
          </p:graphicFrame>
        </mc:Choice>
        <mc:Fallback>
          <p:graphicFrame>
            <p:nvGraphicFramePr>
              <p:cNvPr id="12" name="Таблица 11">
                <a:extLst>
                  <a:ext uri="{FF2B5EF4-FFF2-40B4-BE49-F238E27FC236}">
                    <a16:creationId xmlns:a16="http://schemas.microsoft.com/office/drawing/2014/main" id="{6E6410C4-82C8-9BD9-3E3B-C9CCC61FE696}"/>
                  </a:ext>
                </a:extLst>
              </p:cNvPr>
              <p:cNvGraphicFramePr>
                <a:graphicFrameLocks noGrp="1"/>
              </p:cNvGraphicFramePr>
              <p:nvPr>
                <p:extLst>
                  <p:ext uri="{D42A27DB-BD31-4B8C-83A1-F6EECF244321}">
                    <p14:modId xmlns:p14="http://schemas.microsoft.com/office/powerpoint/2010/main" val="2875330489"/>
                  </p:ext>
                </p:extLst>
              </p:nvPr>
            </p:nvGraphicFramePr>
            <p:xfrm>
              <a:off x="5554248" y="1404718"/>
              <a:ext cx="5799552" cy="4427752"/>
            </p:xfrm>
            <a:graphic>
              <a:graphicData uri="http://schemas.openxmlformats.org/drawingml/2006/table">
                <a:tbl>
                  <a:tblPr firstRow="1" bandRow="1">
                    <a:tableStyleId>{5C22544A-7EE6-4342-B048-85BDC9FD1C3A}</a:tableStyleId>
                  </a:tblPr>
                  <a:tblGrid>
                    <a:gridCol w="2899776">
                      <a:extLst>
                        <a:ext uri="{9D8B030D-6E8A-4147-A177-3AD203B41FA5}">
                          <a16:colId xmlns:a16="http://schemas.microsoft.com/office/drawing/2014/main" val="808697548"/>
                        </a:ext>
                      </a:extLst>
                    </a:gridCol>
                    <a:gridCol w="2899776">
                      <a:extLst>
                        <a:ext uri="{9D8B030D-6E8A-4147-A177-3AD203B41FA5}">
                          <a16:colId xmlns:a16="http://schemas.microsoft.com/office/drawing/2014/main" val="1866744805"/>
                        </a:ext>
                      </a:extLst>
                    </a:gridCol>
                  </a:tblGrid>
                  <a:tr h="640080">
                    <a:tc>
                      <a:txBody>
                        <a:bodyPr/>
                        <a:lstStyle/>
                        <a:p>
                          <a:r>
                            <a:rPr lang="en" dirty="0">
                              <a:solidFill>
                                <a:schemeClr val="tx1"/>
                              </a:solidFill>
                            </a:rPr>
                            <a:t>Characteristic of the information field</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Value</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0403882"/>
                      </a:ext>
                    </a:extLst>
                  </a:tr>
                  <a:tr h="639293">
                    <a:tc>
                      <a:txBody>
                        <a:bodyPr/>
                        <a:lstStyle/>
                        <a:p>
                          <a:r>
                            <a:rPr lang="en-US" dirty="0"/>
                            <a:t>Date range</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27-31 May,</a:t>
                          </a:r>
                          <a:r>
                            <a:rPr lang="ru-RU" dirty="0"/>
                            <a:t> 2022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4343681"/>
                      </a:ext>
                    </a:extLst>
                  </a:tr>
                  <a:tr h="370384">
                    <a:tc>
                      <a:txBody>
                        <a:bodyPr/>
                        <a:lstStyle/>
                        <a:p>
                          <a:r>
                            <a:rPr lang="en-US" dirty="0"/>
                            <a:t>Total messages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547819"/>
                      </a:ext>
                    </a:extLst>
                  </a:tr>
                  <a:tr h="549553">
                    <a:tc>
                      <a:txBody>
                        <a:bodyPr/>
                        <a:lstStyle/>
                        <a:p>
                          <a:r>
                            <a:rPr lang="en-US" dirty="0"/>
                            <a:t>Total nodes </a:t>
                          </a:r>
                          <a:r>
                            <a:rPr lang="ru-RU" dirty="0"/>
                            <a:t>(</a:t>
                          </a:r>
                          <a:r>
                            <a:rPr lang="en-US" dirty="0"/>
                            <a:t>agents</a:t>
                          </a:r>
                          <a:r>
                            <a:rPr lang="ru-RU"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t>342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731770"/>
                      </a:ext>
                    </a:extLst>
                  </a:tr>
                  <a:tr h="549553">
                    <a:tc>
                      <a:txBody>
                        <a:bodyPr/>
                        <a:lstStyle/>
                        <a:p>
                          <a:r>
                            <a:rPr lang="en-US" dirty="0"/>
                            <a:t>Sources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5976512"/>
                      </a:ext>
                    </a:extLst>
                  </a:tr>
                  <a:tr h="370384">
                    <a:tc>
                      <a:txBody>
                        <a:bodyPr/>
                        <a:lstStyle/>
                        <a:p>
                          <a:r>
                            <a:rPr lang="en-US" dirty="0"/>
                            <a:t>Total edges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t>490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4246035"/>
                      </a:ext>
                    </a:extLst>
                  </a:tr>
                  <a:tr h="549553">
                    <a:tc>
                      <a:txBody>
                        <a:bodyPr/>
                        <a:lstStyle/>
                        <a:p>
                          <a:r>
                            <a:rPr lang="en-US" dirty="0"/>
                            <a:t>Total views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&gt; </a:t>
                          </a:r>
                          <a:r>
                            <a:rPr lang="ru-RU" dirty="0"/>
                            <a:t>2 </a:t>
                          </a:r>
                          <a:r>
                            <a:rPr lang="en-US" dirty="0"/>
                            <a:t>million</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37218"/>
                      </a:ext>
                    </a:extLst>
                  </a:tr>
                  <a:tr h="758952">
                    <a:tc>
                      <a:txBody>
                        <a:bodyPr/>
                        <a:lstStyle/>
                        <a:p>
                          <a:r>
                            <a:rPr lang="en-US" dirty="0"/>
                            <a:t>Citation coefficient</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877" t="-486667" r="-877" b="-13333"/>
                          </a:stretch>
                        </a:blipFill>
                      </a:tcPr>
                    </a:tc>
                    <a:extLst>
                      <a:ext uri="{0D108BD9-81ED-4DB2-BD59-A6C34878D82A}">
                        <a16:rowId xmlns:a16="http://schemas.microsoft.com/office/drawing/2014/main" val="2660767188"/>
                      </a:ext>
                    </a:extLst>
                  </a:tr>
                </a:tbl>
              </a:graphicData>
            </a:graphic>
          </p:graphicFrame>
        </mc:Fallback>
      </mc:AlternateContent>
      <p:sp>
        <p:nvSpPr>
          <p:cNvPr id="14" name="Номер слайда 13">
            <a:extLst>
              <a:ext uri="{FF2B5EF4-FFF2-40B4-BE49-F238E27FC236}">
                <a16:creationId xmlns:a16="http://schemas.microsoft.com/office/drawing/2014/main" id="{C8E0038D-EC0D-1611-44CF-51C109A8AE86}"/>
              </a:ext>
            </a:extLst>
          </p:cNvPr>
          <p:cNvSpPr>
            <a:spLocks noGrp="1"/>
          </p:cNvSpPr>
          <p:nvPr>
            <p:ph type="sldNum" sz="quarter" idx="12"/>
          </p:nvPr>
        </p:nvSpPr>
        <p:spPr/>
        <p:txBody>
          <a:bodyPr/>
          <a:lstStyle/>
          <a:p>
            <a:fld id="{819D6F82-8D56-CC40-AE9B-EA06F5F109FC}" type="slidenum">
              <a:rPr lang="ru-RU" smtClean="0"/>
              <a:t>10</a:t>
            </a:fld>
            <a:endParaRPr lang="ru-RU"/>
          </a:p>
        </p:txBody>
      </p:sp>
    </p:spTree>
    <p:extLst>
      <p:ext uri="{BB962C8B-B14F-4D97-AF65-F5344CB8AC3E}">
        <p14:creationId xmlns:p14="http://schemas.microsoft.com/office/powerpoint/2010/main" val="76201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Группа 26">
            <a:extLst>
              <a:ext uri="{FF2B5EF4-FFF2-40B4-BE49-F238E27FC236}">
                <a16:creationId xmlns:a16="http://schemas.microsoft.com/office/drawing/2014/main" id="{B25E57BA-43C6-D1CB-D08E-7F4EB529F50F}"/>
              </a:ext>
            </a:extLst>
          </p:cNvPr>
          <p:cNvGrpSpPr/>
          <p:nvPr/>
        </p:nvGrpSpPr>
        <p:grpSpPr>
          <a:xfrm>
            <a:off x="506686" y="914121"/>
            <a:ext cx="5589312" cy="5624791"/>
            <a:chOff x="2844800" y="136525"/>
            <a:chExt cx="6502400" cy="6543675"/>
          </a:xfrm>
        </p:grpSpPr>
        <p:grpSp>
          <p:nvGrpSpPr>
            <p:cNvPr id="28" name="Группа 27">
              <a:extLst>
                <a:ext uri="{FF2B5EF4-FFF2-40B4-BE49-F238E27FC236}">
                  <a16:creationId xmlns:a16="http://schemas.microsoft.com/office/drawing/2014/main" id="{2A096BEE-A481-B47F-78A3-FF693FFEA4FB}"/>
                </a:ext>
              </a:extLst>
            </p:cNvPr>
            <p:cNvGrpSpPr/>
            <p:nvPr/>
          </p:nvGrpSpPr>
          <p:grpSpPr>
            <a:xfrm>
              <a:off x="2844800" y="177800"/>
              <a:ext cx="6502400" cy="6502400"/>
              <a:chOff x="-512175" y="177800"/>
              <a:chExt cx="6502400" cy="6502400"/>
            </a:xfrm>
          </p:grpSpPr>
          <p:pic>
            <p:nvPicPr>
              <p:cNvPr id="34" name="Рисунок 33">
                <a:extLst>
                  <a:ext uri="{FF2B5EF4-FFF2-40B4-BE49-F238E27FC236}">
                    <a16:creationId xmlns:a16="http://schemas.microsoft.com/office/drawing/2014/main" id="{517A02A7-103F-4F20-7DC5-093DDE78EC97}"/>
                  </a:ext>
                </a:extLst>
              </p:cNvPr>
              <p:cNvPicPr>
                <a:picLocks noChangeAspect="1"/>
              </p:cNvPicPr>
              <p:nvPr/>
            </p:nvPicPr>
            <p:blipFill>
              <a:blip r:embed="rId2"/>
              <a:stretch>
                <a:fillRect/>
              </a:stretch>
            </p:blipFill>
            <p:spPr>
              <a:xfrm>
                <a:off x="-512175" y="177800"/>
                <a:ext cx="6502400" cy="6502400"/>
              </a:xfrm>
              <a:prstGeom prst="rect">
                <a:avLst/>
              </a:prstGeom>
            </p:spPr>
          </p:pic>
          <p:sp>
            <p:nvSpPr>
              <p:cNvPr id="35" name="Овал 34">
                <a:extLst>
                  <a:ext uri="{FF2B5EF4-FFF2-40B4-BE49-F238E27FC236}">
                    <a16:creationId xmlns:a16="http://schemas.microsoft.com/office/drawing/2014/main" id="{F1069962-F8BF-03E8-1505-947F32948FCA}"/>
                  </a:ext>
                </a:extLst>
              </p:cNvPr>
              <p:cNvSpPr/>
              <p:nvPr/>
            </p:nvSpPr>
            <p:spPr>
              <a:xfrm>
                <a:off x="70981" y="776615"/>
                <a:ext cx="5336088" cy="5085568"/>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 name="Овал 28">
              <a:extLst>
                <a:ext uri="{FF2B5EF4-FFF2-40B4-BE49-F238E27FC236}">
                  <a16:creationId xmlns:a16="http://schemas.microsoft.com/office/drawing/2014/main" id="{4E99717B-B31F-D797-638D-CA918FA9D661}"/>
                </a:ext>
              </a:extLst>
            </p:cNvPr>
            <p:cNvSpPr/>
            <p:nvPr/>
          </p:nvSpPr>
          <p:spPr>
            <a:xfrm>
              <a:off x="5924812" y="209247"/>
              <a:ext cx="526093" cy="526093"/>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a:extLst>
                <a:ext uri="{FF2B5EF4-FFF2-40B4-BE49-F238E27FC236}">
                  <a16:creationId xmlns:a16="http://schemas.microsoft.com/office/drawing/2014/main" id="{BD54D319-0E16-46A4-0149-060B32289ED5}"/>
                </a:ext>
              </a:extLst>
            </p:cNvPr>
            <p:cNvSpPr/>
            <p:nvPr/>
          </p:nvSpPr>
          <p:spPr>
            <a:xfrm>
              <a:off x="6450905" y="4307346"/>
              <a:ext cx="944672" cy="944672"/>
            </a:xfrm>
            <a:prstGeom prst="ellipse">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5010548F-3192-B614-1329-8CCBFB0AF6F0}"/>
                </a:ext>
              </a:extLst>
            </p:cNvPr>
            <p:cNvSpPr txBox="1"/>
            <p:nvPr/>
          </p:nvSpPr>
          <p:spPr>
            <a:xfrm>
              <a:off x="7666456" y="735340"/>
              <a:ext cx="465192" cy="646331"/>
            </a:xfrm>
            <a:prstGeom prst="rect">
              <a:avLst/>
            </a:prstGeom>
            <a:noFill/>
          </p:spPr>
          <p:txBody>
            <a:bodyPr wrap="none" rtlCol="0">
              <a:spAutoFit/>
            </a:bodyPr>
            <a:lstStyle/>
            <a:p>
              <a:r>
                <a:rPr lang="en-US" sz="3600" b="1" dirty="0">
                  <a:solidFill>
                    <a:schemeClr val="accent1">
                      <a:lumMod val="75000"/>
                    </a:schemeClr>
                  </a:solidFill>
                </a:rPr>
                <a:t>A</a:t>
              </a:r>
              <a:endParaRPr lang="ru-RU" sz="3600" b="1" dirty="0">
                <a:solidFill>
                  <a:schemeClr val="accent1">
                    <a:lumMod val="75000"/>
                  </a:schemeClr>
                </a:solidFill>
              </a:endParaRPr>
            </a:p>
          </p:txBody>
        </p:sp>
        <p:sp>
          <p:nvSpPr>
            <p:cNvPr id="32" name="TextBox 31">
              <a:extLst>
                <a:ext uri="{FF2B5EF4-FFF2-40B4-BE49-F238E27FC236}">
                  <a16:creationId xmlns:a16="http://schemas.microsoft.com/office/drawing/2014/main" id="{C1155D94-C356-13E6-B2D5-EAD246C60D74}"/>
                </a:ext>
              </a:extLst>
            </p:cNvPr>
            <p:cNvSpPr txBox="1"/>
            <p:nvPr/>
          </p:nvSpPr>
          <p:spPr>
            <a:xfrm>
              <a:off x="5401589" y="136525"/>
              <a:ext cx="442750" cy="646331"/>
            </a:xfrm>
            <a:prstGeom prst="rect">
              <a:avLst/>
            </a:prstGeom>
            <a:noFill/>
          </p:spPr>
          <p:txBody>
            <a:bodyPr wrap="none" rtlCol="0">
              <a:spAutoFit/>
            </a:bodyPr>
            <a:lstStyle/>
            <a:p>
              <a:r>
                <a:rPr lang="en-US" sz="3600" b="1" dirty="0">
                  <a:solidFill>
                    <a:schemeClr val="accent1">
                      <a:lumMod val="75000"/>
                    </a:schemeClr>
                  </a:solidFill>
                </a:rPr>
                <a:t>B</a:t>
              </a:r>
              <a:endParaRPr lang="ru-RU" sz="3600" b="1" dirty="0">
                <a:solidFill>
                  <a:schemeClr val="accent1">
                    <a:lumMod val="75000"/>
                  </a:schemeClr>
                </a:solidFill>
              </a:endParaRPr>
            </a:p>
          </p:txBody>
        </p:sp>
        <p:sp>
          <p:nvSpPr>
            <p:cNvPr id="33" name="TextBox 32">
              <a:extLst>
                <a:ext uri="{FF2B5EF4-FFF2-40B4-BE49-F238E27FC236}">
                  <a16:creationId xmlns:a16="http://schemas.microsoft.com/office/drawing/2014/main" id="{4BDEE945-E91F-08E6-D146-E62F3C95E427}"/>
                </a:ext>
              </a:extLst>
            </p:cNvPr>
            <p:cNvSpPr txBox="1"/>
            <p:nvPr/>
          </p:nvSpPr>
          <p:spPr>
            <a:xfrm>
              <a:off x="5924812" y="4456516"/>
              <a:ext cx="428322" cy="646331"/>
            </a:xfrm>
            <a:prstGeom prst="rect">
              <a:avLst/>
            </a:prstGeom>
            <a:noFill/>
          </p:spPr>
          <p:txBody>
            <a:bodyPr wrap="none" rtlCol="0">
              <a:spAutoFit/>
            </a:bodyPr>
            <a:lstStyle/>
            <a:p>
              <a:r>
                <a:rPr lang="en-US" sz="3600" b="1" dirty="0">
                  <a:solidFill>
                    <a:schemeClr val="accent1">
                      <a:lumMod val="75000"/>
                    </a:schemeClr>
                  </a:solidFill>
                </a:rPr>
                <a:t>C</a:t>
              </a:r>
              <a:endParaRPr lang="ru-RU" sz="3600" b="1" dirty="0">
                <a:solidFill>
                  <a:schemeClr val="accent1">
                    <a:lumMod val="75000"/>
                  </a:schemeClr>
                </a:solidFill>
              </a:endParaRPr>
            </a:p>
          </p:txBody>
        </p:sp>
      </p:grpSp>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10728960" cy="1325563"/>
          </a:xfrm>
        </p:spPr>
        <p:txBody>
          <a:bodyPr/>
          <a:lstStyle/>
          <a:p>
            <a:r>
              <a:rPr lang="en-US" b="1" dirty="0">
                <a:latin typeface="+mn-lt"/>
              </a:rPr>
              <a:t>Types of objects (nodes and agents)</a:t>
            </a:r>
            <a:endParaRPr lang="ru-RU" b="1" dirty="0">
              <a:latin typeface="+mn-lt"/>
            </a:endParaRPr>
          </a:p>
        </p:txBody>
      </p:sp>
      <p:sp>
        <p:nvSpPr>
          <p:cNvPr id="8" name="TextBox 7">
            <a:extLst>
              <a:ext uri="{FF2B5EF4-FFF2-40B4-BE49-F238E27FC236}">
                <a16:creationId xmlns:a16="http://schemas.microsoft.com/office/drawing/2014/main" id="{BD498E48-8C1A-2ADA-7698-1F4C1F012281}"/>
              </a:ext>
            </a:extLst>
          </p:cNvPr>
          <p:cNvSpPr txBox="1"/>
          <p:nvPr/>
        </p:nvSpPr>
        <p:spPr>
          <a:xfrm>
            <a:off x="6096000" y="1677473"/>
            <a:ext cx="4387027" cy="1200329"/>
          </a:xfrm>
          <a:prstGeom prst="rect">
            <a:avLst/>
          </a:prstGeom>
          <a:noFill/>
        </p:spPr>
        <p:txBody>
          <a:bodyPr wrap="square" rtlCol="0">
            <a:spAutoFit/>
          </a:bodyPr>
          <a:lstStyle/>
          <a:p>
            <a:r>
              <a:rPr lang="en-US" dirty="0"/>
              <a:t>Network types</a:t>
            </a:r>
            <a:r>
              <a:rPr lang="ru-RU" dirty="0"/>
              <a:t>:</a:t>
            </a:r>
          </a:p>
          <a:p>
            <a:pPr marL="285750" indent="-285750">
              <a:buFont typeface="Arial" panose="020B0604020202020204" pitchFamily="34" charset="0"/>
              <a:buChar char="•"/>
            </a:pPr>
            <a:r>
              <a:rPr lang="en-US" dirty="0"/>
              <a:t>A – main dissemination network</a:t>
            </a:r>
            <a:endParaRPr lang="ru-RU" dirty="0"/>
          </a:p>
          <a:p>
            <a:pPr marL="285750" indent="-285750">
              <a:buFont typeface="Arial" panose="020B0604020202020204" pitchFamily="34" charset="0"/>
              <a:buChar char="•"/>
            </a:pPr>
            <a:r>
              <a:rPr lang="en-US" dirty="0"/>
              <a:t>B – isolated network</a:t>
            </a:r>
            <a:endParaRPr lang="ru-RU" dirty="0"/>
          </a:p>
          <a:p>
            <a:pPr marL="285750" indent="-285750">
              <a:buFont typeface="Arial" panose="020B0604020202020204" pitchFamily="34" charset="0"/>
              <a:buChar char="•"/>
            </a:pPr>
            <a:r>
              <a:rPr lang="en-US" dirty="0"/>
              <a:t>C – agent’s network</a:t>
            </a:r>
            <a:endParaRPr lang="ru-RU" dirty="0"/>
          </a:p>
        </p:txBody>
      </p:sp>
      <p:sp>
        <p:nvSpPr>
          <p:cNvPr id="9" name="TextBox 8">
            <a:extLst>
              <a:ext uri="{FF2B5EF4-FFF2-40B4-BE49-F238E27FC236}">
                <a16:creationId xmlns:a16="http://schemas.microsoft.com/office/drawing/2014/main" id="{FD262B70-8036-4248-8951-0BA428911A14}"/>
              </a:ext>
            </a:extLst>
          </p:cNvPr>
          <p:cNvSpPr txBox="1"/>
          <p:nvPr/>
        </p:nvSpPr>
        <p:spPr>
          <a:xfrm>
            <a:off x="6095999" y="3308753"/>
            <a:ext cx="5636655" cy="1754326"/>
          </a:xfrm>
          <a:prstGeom prst="rect">
            <a:avLst/>
          </a:prstGeom>
          <a:noFill/>
        </p:spPr>
        <p:txBody>
          <a:bodyPr wrap="square" rtlCol="0">
            <a:spAutoFit/>
          </a:bodyPr>
          <a:lstStyle/>
          <a:p>
            <a:r>
              <a:rPr lang="en-US" dirty="0"/>
              <a:t>Agents</a:t>
            </a:r>
            <a:r>
              <a:rPr lang="ru-RU" dirty="0"/>
              <a:t>:</a:t>
            </a:r>
          </a:p>
          <a:p>
            <a:pPr marL="285750" indent="-285750">
              <a:buFont typeface="Arial" panose="020B0604020202020204" pitchFamily="34" charset="0"/>
              <a:buChar char="•"/>
            </a:pPr>
            <a:r>
              <a:rPr lang="en-US" dirty="0"/>
              <a:t>Source</a:t>
            </a:r>
            <a:endParaRPr lang="ru-RU" dirty="0"/>
          </a:p>
          <a:p>
            <a:pPr marL="285750" indent="-285750">
              <a:buFont typeface="Arial" panose="020B0604020202020204" pitchFamily="34" charset="0"/>
              <a:buChar char="•"/>
            </a:pPr>
            <a:r>
              <a:rPr lang="en-US" dirty="0"/>
              <a:t>Aggregator</a:t>
            </a:r>
            <a:endParaRPr lang="ru-RU" dirty="0"/>
          </a:p>
          <a:p>
            <a:pPr marL="285750" indent="-285750">
              <a:buFont typeface="Arial" panose="020B0604020202020204" pitchFamily="34" charset="0"/>
              <a:buChar char="•"/>
            </a:pPr>
            <a:r>
              <a:rPr lang="en" dirty="0">
                <a:effectLst/>
              </a:rPr>
              <a:t>dissemination link</a:t>
            </a:r>
            <a:endParaRPr lang="ru-RU" dirty="0">
              <a:effectLst/>
            </a:endParaRP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en-US" dirty="0"/>
              <a:t>Dead end agent</a:t>
            </a:r>
            <a:endParaRPr lang="ru-RU" dirty="0"/>
          </a:p>
        </p:txBody>
      </p:sp>
      <p:sp>
        <p:nvSpPr>
          <p:cNvPr id="10" name="TextBox 9">
            <a:extLst>
              <a:ext uri="{FF2B5EF4-FFF2-40B4-BE49-F238E27FC236}">
                <a16:creationId xmlns:a16="http://schemas.microsoft.com/office/drawing/2014/main" id="{836E4B1D-478A-4273-A6A4-8542F850BA39}"/>
              </a:ext>
            </a:extLst>
          </p:cNvPr>
          <p:cNvSpPr txBox="1"/>
          <p:nvPr/>
        </p:nvSpPr>
        <p:spPr>
          <a:xfrm>
            <a:off x="6095998" y="5180527"/>
            <a:ext cx="4387027" cy="923330"/>
          </a:xfrm>
          <a:prstGeom prst="rect">
            <a:avLst/>
          </a:prstGeom>
          <a:noFill/>
        </p:spPr>
        <p:txBody>
          <a:bodyPr wrap="square" rtlCol="0">
            <a:spAutoFit/>
          </a:bodyPr>
          <a:lstStyle/>
          <a:p>
            <a:r>
              <a:rPr lang="en-US" i="1" u="sng" dirty="0"/>
              <a:t>Noise</a:t>
            </a:r>
            <a:r>
              <a:rPr lang="ru-RU" dirty="0"/>
              <a:t> – </a:t>
            </a:r>
            <a:r>
              <a:rPr lang="en" dirty="0">
                <a:effectLst/>
              </a:rPr>
              <a:t>nodes that are dead ends or part of an isolated network, and their adjacent edges.</a:t>
            </a:r>
            <a:endParaRPr lang="ru-RU" dirty="0"/>
          </a:p>
        </p:txBody>
      </p:sp>
      <p:sp>
        <p:nvSpPr>
          <p:cNvPr id="11" name="TextBox 10">
            <a:extLst>
              <a:ext uri="{FF2B5EF4-FFF2-40B4-BE49-F238E27FC236}">
                <a16:creationId xmlns:a16="http://schemas.microsoft.com/office/drawing/2014/main" id="{58808790-53A6-ACDD-60D7-310BD2FB30DC}"/>
              </a:ext>
            </a:extLst>
          </p:cNvPr>
          <p:cNvSpPr txBox="1"/>
          <p:nvPr/>
        </p:nvSpPr>
        <p:spPr>
          <a:xfrm>
            <a:off x="9195872" y="3320514"/>
            <a:ext cx="2818328" cy="1754326"/>
          </a:xfrm>
          <a:prstGeom prst="rect">
            <a:avLst/>
          </a:prstGeom>
          <a:noFill/>
        </p:spPr>
        <p:txBody>
          <a:bodyPr wrap="square" rtlCol="0">
            <a:spAutoFit/>
          </a:bodyPr>
          <a:lstStyle/>
          <a:p>
            <a:r>
              <a:rPr lang="en-US" dirty="0"/>
              <a:t>In terms of math</a:t>
            </a:r>
            <a:r>
              <a:rPr lang="ru-RU" dirty="0"/>
              <a:t>:</a:t>
            </a:r>
          </a:p>
          <a:p>
            <a:r>
              <a:rPr lang="en-US" dirty="0"/>
              <a:t>In-degree &gt; 1</a:t>
            </a:r>
            <a:endParaRPr lang="ru-RU" dirty="0"/>
          </a:p>
          <a:p>
            <a:r>
              <a:rPr lang="en-US" dirty="0"/>
              <a:t>Out-degree &gt;</a:t>
            </a:r>
            <a:r>
              <a:rPr lang="ru-RU" dirty="0"/>
              <a:t> 1</a:t>
            </a:r>
          </a:p>
          <a:p>
            <a:r>
              <a:rPr lang="en-US" dirty="0"/>
              <a:t>In-degree and out-degree</a:t>
            </a:r>
            <a:r>
              <a:rPr lang="ru-RU" dirty="0"/>
              <a:t> </a:t>
            </a:r>
            <a:r>
              <a:rPr lang="en-US" dirty="0"/>
              <a:t>&gt; 1</a:t>
            </a:r>
          </a:p>
          <a:p>
            <a:r>
              <a:rPr lang="en-US" dirty="0"/>
              <a:t>In-degree</a:t>
            </a:r>
            <a:r>
              <a:rPr lang="ru-RU" dirty="0"/>
              <a:t> = 1</a:t>
            </a:r>
          </a:p>
        </p:txBody>
      </p:sp>
      <p:cxnSp>
        <p:nvCxnSpPr>
          <p:cNvPr id="13" name="Прямая со стрелкой 12">
            <a:extLst>
              <a:ext uri="{FF2B5EF4-FFF2-40B4-BE49-F238E27FC236}">
                <a16:creationId xmlns:a16="http://schemas.microsoft.com/office/drawing/2014/main" id="{414225F0-B7BD-CA26-1979-5E92B5D21259}"/>
              </a:ext>
            </a:extLst>
          </p:cNvPr>
          <p:cNvCxnSpPr>
            <a:cxnSpLocks/>
          </p:cNvCxnSpPr>
          <p:nvPr/>
        </p:nvCxnSpPr>
        <p:spPr>
          <a:xfrm>
            <a:off x="8229600" y="3792202"/>
            <a:ext cx="966272"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D31938D3-59E7-3AFE-3136-0D9A03A0024A}"/>
              </a:ext>
            </a:extLst>
          </p:cNvPr>
          <p:cNvCxnSpPr>
            <a:cxnSpLocks/>
          </p:cNvCxnSpPr>
          <p:nvPr/>
        </p:nvCxnSpPr>
        <p:spPr>
          <a:xfrm>
            <a:off x="8229600" y="4058902"/>
            <a:ext cx="966272"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EC565BF5-2779-FB9C-5762-0D1EE5A62429}"/>
              </a:ext>
            </a:extLst>
          </p:cNvPr>
          <p:cNvCxnSpPr>
            <a:cxnSpLocks/>
          </p:cNvCxnSpPr>
          <p:nvPr/>
        </p:nvCxnSpPr>
        <p:spPr>
          <a:xfrm>
            <a:off x="8229600" y="4884402"/>
            <a:ext cx="966272"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7F64A8A8-0202-5D8C-BE23-0CC0E9B1FA7A}"/>
              </a:ext>
            </a:extLst>
          </p:cNvPr>
          <p:cNvCxnSpPr>
            <a:cxnSpLocks/>
          </p:cNvCxnSpPr>
          <p:nvPr/>
        </p:nvCxnSpPr>
        <p:spPr>
          <a:xfrm>
            <a:off x="8916201" y="4318925"/>
            <a:ext cx="279671" cy="66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7A18F59-ECAE-61B1-BBEB-4DB1FB012365}"/>
              </a:ext>
            </a:extLst>
          </p:cNvPr>
          <p:cNvSpPr txBox="1"/>
          <p:nvPr/>
        </p:nvSpPr>
        <p:spPr>
          <a:xfrm>
            <a:off x="838200" y="6375957"/>
            <a:ext cx="4100803" cy="338554"/>
          </a:xfrm>
          <a:prstGeom prst="rect">
            <a:avLst/>
          </a:prstGeom>
          <a:noFill/>
        </p:spPr>
        <p:txBody>
          <a:bodyPr wrap="none" rtlCol="0">
            <a:spAutoFit/>
          </a:bodyPr>
          <a:lstStyle/>
          <a:p>
            <a:r>
              <a:rPr lang="en-US" sz="1600" dirty="0">
                <a:solidFill>
                  <a:schemeClr val="bg2">
                    <a:lumMod val="50000"/>
                  </a:schemeClr>
                </a:solidFill>
              </a:rPr>
              <a:t>* - arc</a:t>
            </a:r>
            <a:r>
              <a:rPr lang="ru-RU" sz="1600" dirty="0">
                <a:solidFill>
                  <a:schemeClr val="bg2">
                    <a:lumMod val="50000"/>
                  </a:schemeClr>
                </a:solidFill>
              </a:rPr>
              <a:t> </a:t>
            </a:r>
            <a:r>
              <a:rPr lang="en-US" sz="1600" dirty="0">
                <a:solidFill>
                  <a:schemeClr val="bg2">
                    <a:lumMod val="50000"/>
                  </a:schemeClr>
                </a:solidFill>
              </a:rPr>
              <a:t>(V</a:t>
            </a:r>
            <a:r>
              <a:rPr lang="en-US" sz="1600" baseline="-25000" dirty="0">
                <a:solidFill>
                  <a:schemeClr val="bg2">
                    <a:lumMod val="50000"/>
                  </a:schemeClr>
                </a:solidFill>
              </a:rPr>
              <a:t>i</a:t>
            </a:r>
            <a:r>
              <a:rPr lang="en-US" sz="1600" dirty="0">
                <a:solidFill>
                  <a:schemeClr val="bg2">
                    <a:lumMod val="50000"/>
                  </a:schemeClr>
                </a:solidFill>
              </a:rPr>
              <a:t>, </a:t>
            </a:r>
            <a:r>
              <a:rPr lang="en-US" sz="1600" dirty="0" err="1">
                <a:solidFill>
                  <a:schemeClr val="bg2">
                    <a:lumMod val="50000"/>
                  </a:schemeClr>
                </a:solidFill>
              </a:rPr>
              <a:t>V</a:t>
            </a:r>
            <a:r>
              <a:rPr lang="en-US" sz="1600" baseline="-25000" dirty="0" err="1">
                <a:solidFill>
                  <a:schemeClr val="bg2">
                    <a:lumMod val="50000"/>
                  </a:schemeClr>
                </a:solidFill>
              </a:rPr>
              <a:t>j</a:t>
            </a:r>
            <a:r>
              <a:rPr lang="en-US" sz="1600" dirty="0">
                <a:solidFill>
                  <a:schemeClr val="bg2">
                    <a:lumMod val="50000"/>
                  </a:schemeClr>
                </a:solidFill>
              </a:rPr>
              <a:t>) means that agent V</a:t>
            </a:r>
            <a:r>
              <a:rPr lang="en-US" sz="1600" baseline="-25000" dirty="0">
                <a:solidFill>
                  <a:schemeClr val="bg2">
                    <a:lumMod val="50000"/>
                  </a:schemeClr>
                </a:solidFill>
              </a:rPr>
              <a:t>i</a:t>
            </a:r>
            <a:r>
              <a:rPr lang="ru-RU" sz="1600" dirty="0">
                <a:solidFill>
                  <a:schemeClr val="bg2">
                    <a:lumMod val="50000"/>
                  </a:schemeClr>
                </a:solidFill>
              </a:rPr>
              <a:t> </a:t>
            </a:r>
            <a:r>
              <a:rPr lang="en-US" sz="1600" dirty="0">
                <a:solidFill>
                  <a:schemeClr val="bg2">
                    <a:lumMod val="50000"/>
                  </a:schemeClr>
                </a:solidFill>
              </a:rPr>
              <a:t>cites agent </a:t>
            </a:r>
            <a:r>
              <a:rPr lang="en-US" sz="1600" dirty="0" err="1">
                <a:solidFill>
                  <a:schemeClr val="bg2">
                    <a:lumMod val="50000"/>
                  </a:schemeClr>
                </a:solidFill>
              </a:rPr>
              <a:t>V</a:t>
            </a:r>
            <a:r>
              <a:rPr lang="en-US" sz="1600" baseline="-25000" dirty="0" err="1">
                <a:solidFill>
                  <a:schemeClr val="bg2">
                    <a:lumMod val="50000"/>
                  </a:schemeClr>
                </a:solidFill>
              </a:rPr>
              <a:t>j</a:t>
            </a:r>
            <a:endParaRPr lang="ru-RU" sz="1600" dirty="0">
              <a:solidFill>
                <a:schemeClr val="bg2">
                  <a:lumMod val="50000"/>
                </a:schemeClr>
              </a:solidFill>
            </a:endParaRPr>
          </a:p>
        </p:txBody>
      </p:sp>
      <p:sp>
        <p:nvSpPr>
          <p:cNvPr id="36" name="Номер слайда 35">
            <a:extLst>
              <a:ext uri="{FF2B5EF4-FFF2-40B4-BE49-F238E27FC236}">
                <a16:creationId xmlns:a16="http://schemas.microsoft.com/office/drawing/2014/main" id="{471EB0CA-EE43-4253-E764-BC614E56CAC9}"/>
              </a:ext>
            </a:extLst>
          </p:cNvPr>
          <p:cNvSpPr>
            <a:spLocks noGrp="1"/>
          </p:cNvSpPr>
          <p:nvPr>
            <p:ph type="sldNum" sz="quarter" idx="12"/>
          </p:nvPr>
        </p:nvSpPr>
        <p:spPr/>
        <p:txBody>
          <a:bodyPr/>
          <a:lstStyle/>
          <a:p>
            <a:fld id="{819D6F82-8D56-CC40-AE9B-EA06F5F109FC}" type="slidenum">
              <a:rPr lang="ru-RU" smtClean="0"/>
              <a:t>11</a:t>
            </a:fld>
            <a:endParaRPr lang="ru-RU"/>
          </a:p>
        </p:txBody>
      </p:sp>
    </p:spTree>
    <p:extLst>
      <p:ext uri="{BB962C8B-B14F-4D97-AF65-F5344CB8AC3E}">
        <p14:creationId xmlns:p14="http://schemas.microsoft.com/office/powerpoint/2010/main" val="339943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9347791" cy="1325563"/>
          </a:xfrm>
        </p:spPr>
        <p:txBody>
          <a:bodyPr/>
          <a:lstStyle/>
          <a:p>
            <a:r>
              <a:rPr lang="en" b="1" dirty="0">
                <a:effectLst/>
                <a:latin typeface="+mn-lt"/>
              </a:rPr>
              <a:t>Active Information Dissemination Network</a:t>
            </a:r>
            <a:endParaRPr lang="ru-RU" b="1" dirty="0">
              <a:latin typeface="+mn-lt"/>
            </a:endParaRPr>
          </a:p>
        </p:txBody>
      </p:sp>
      <p:pic>
        <p:nvPicPr>
          <p:cNvPr id="5" name="Рисунок 4">
            <a:extLst>
              <a:ext uri="{FF2B5EF4-FFF2-40B4-BE49-F238E27FC236}">
                <a16:creationId xmlns:a16="http://schemas.microsoft.com/office/drawing/2014/main" id="{A1BD8620-8E35-36C1-F1C1-C2A58E8BA4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24"/>
          <a:stretch/>
        </p:blipFill>
        <p:spPr>
          <a:xfrm>
            <a:off x="6871022" y="1093242"/>
            <a:ext cx="4799955" cy="4659580"/>
          </a:xfrm>
          <a:prstGeom prst="rect">
            <a:avLst/>
          </a:prstGeom>
        </p:spPr>
      </p:pic>
      <p:sp>
        <p:nvSpPr>
          <p:cNvPr id="6" name="TextBox 5">
            <a:extLst>
              <a:ext uri="{FF2B5EF4-FFF2-40B4-BE49-F238E27FC236}">
                <a16:creationId xmlns:a16="http://schemas.microsoft.com/office/drawing/2014/main" id="{85EB535F-2806-9BB8-F58A-53895B27AFC6}"/>
              </a:ext>
            </a:extLst>
          </p:cNvPr>
          <p:cNvSpPr txBox="1"/>
          <p:nvPr/>
        </p:nvSpPr>
        <p:spPr>
          <a:xfrm>
            <a:off x="838199" y="1412187"/>
            <a:ext cx="5830229" cy="707886"/>
          </a:xfrm>
          <a:prstGeom prst="rect">
            <a:avLst/>
          </a:prstGeom>
          <a:noFill/>
        </p:spPr>
        <p:txBody>
          <a:bodyPr wrap="square" rtlCol="0">
            <a:spAutoFit/>
          </a:bodyPr>
          <a:lstStyle/>
          <a:p>
            <a:r>
              <a:rPr lang="en" sz="2000" i="1" u="sng" dirty="0">
                <a:latin typeface="+mj-lt"/>
              </a:rPr>
              <a:t>Active Information Dissemination Network</a:t>
            </a:r>
            <a:r>
              <a:rPr lang="ru-RU" sz="2000" dirty="0">
                <a:latin typeface="+mj-lt"/>
              </a:rPr>
              <a:t>– </a:t>
            </a:r>
            <a:r>
              <a:rPr lang="en" sz="2000" dirty="0">
                <a:effectLst/>
                <a:latin typeface="+mj-lt"/>
              </a:rPr>
              <a:t>agent interaction network without noise</a:t>
            </a:r>
            <a:r>
              <a:rPr lang="ru-RU" sz="2000" dirty="0">
                <a:latin typeface="+mj-lt"/>
              </a:rPr>
              <a:t>.</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6EC75CA-CFB4-1FCB-8C82-D67FEC50329C}"/>
                  </a:ext>
                </a:extLst>
              </p:cNvPr>
              <p:cNvSpPr txBox="1"/>
              <p:nvPr/>
            </p:nvSpPr>
            <p:spPr>
              <a:xfrm>
                <a:off x="2317389" y="3195733"/>
                <a:ext cx="2871847" cy="15190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𝑃</m:t>
                          </m:r>
                        </m:e>
                        <m:sub>
                          <m:r>
                            <a:rPr lang="ru-RU" i="1">
                              <a:latin typeface="Cambria Math" panose="02040503050406030204" pitchFamily="18" charset="0"/>
                            </a:rPr>
                            <m:t>𝑖𝑗</m:t>
                          </m:r>
                        </m:sub>
                      </m:sSub>
                      <m:r>
                        <a:rPr lang="ru-RU" i="0">
                          <a:latin typeface="Cambria Math" panose="02040503050406030204" pitchFamily="18" charset="0"/>
                        </a:rPr>
                        <m:t>=</m:t>
                      </m:r>
                      <m:d>
                        <m:dPr>
                          <m:begChr m:val="{"/>
                          <m:endChr m:val=""/>
                          <m:ctrlPr>
                            <a:rPr lang="ru-RU" i="1">
                              <a:solidFill>
                                <a:srgbClr val="836967"/>
                              </a:solidFill>
                              <a:latin typeface="Cambria Math" panose="02040503050406030204" pitchFamily="18" charset="0"/>
                            </a:rPr>
                          </m:ctrlPr>
                        </m:dPr>
                        <m:e>
                          <m:eqArr>
                            <m:eqArrPr>
                              <m:ctrlPr>
                                <a:rPr lang="ru-RU" i="1">
                                  <a:solidFill>
                                    <a:srgbClr val="836967"/>
                                  </a:solidFill>
                                  <a:latin typeface="Cambria Math" panose="02040503050406030204" pitchFamily="18" charset="0"/>
                                </a:rPr>
                              </m:ctrlPr>
                            </m:eqArrPr>
                            <m:e>
                              <m:r>
                                <a:rPr lang="ru-RU" i="0">
                                  <a:latin typeface="Cambria Math" panose="02040503050406030204" pitchFamily="18" charset="0"/>
                                </a:rPr>
                                <m:t>&amp;</m:t>
                              </m:r>
                              <m:f>
                                <m:fPr>
                                  <m:ctrlPr>
                                    <a:rPr lang="ru-RU" i="1">
                                      <a:solidFill>
                                        <a:srgbClr val="836967"/>
                                      </a:solidFill>
                                      <a:latin typeface="Cambria Math" panose="02040503050406030204" pitchFamily="18" charset="0"/>
                                    </a:rPr>
                                  </m:ctrlPr>
                                </m:fPr>
                                <m:num>
                                  <m:sSub>
                                    <m:sSubPr>
                                      <m:ctrlPr>
                                        <a:rPr lang="ru-RU" i="1">
                                          <a:solidFill>
                                            <a:srgbClr val="836967"/>
                                          </a:solidFill>
                                          <a:latin typeface="Cambria Math" panose="02040503050406030204" pitchFamily="18" charset="0"/>
                                        </a:rPr>
                                      </m:ctrlPr>
                                    </m:sSubPr>
                                    <m:e>
                                      <m:r>
                                        <a:rPr lang="ru-RU" i="1" smtClean="0">
                                          <a:latin typeface="Cambria Math" panose="02040503050406030204" pitchFamily="18" charset="0"/>
                                        </a:rPr>
                                        <m:t>𝑘</m:t>
                                      </m:r>
                                    </m:e>
                                    <m:sub>
                                      <m:r>
                                        <a:rPr lang="ru-RU" i="1">
                                          <a:latin typeface="Cambria Math" panose="02040503050406030204" pitchFamily="18" charset="0"/>
                                        </a:rPr>
                                        <m:t>𝑖</m:t>
                                      </m:r>
                                    </m:sub>
                                  </m:sSub>
                                </m:num>
                                <m:den>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𝐾</m:t>
                                      </m:r>
                                    </m:e>
                                    <m:sub>
                                      <m:r>
                                        <a:rPr lang="ru-RU" i="1">
                                          <a:latin typeface="Cambria Math" panose="02040503050406030204" pitchFamily="18" charset="0"/>
                                        </a:rPr>
                                        <m:t>𝑖</m:t>
                                      </m:r>
                                    </m:sub>
                                  </m:sSub>
                                </m:den>
                              </m:f>
                              <m:r>
                                <a:rPr lang="ru-RU" i="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ru-RU" i="1">
                                  <a:latin typeface="Cambria Math" panose="02040503050406030204" pitchFamily="18" charset="0"/>
                                </a:rPr>
                                <m:t>𝑖</m:t>
                              </m:r>
                              <m:r>
                                <a:rPr lang="ru-RU" i="0">
                                  <a:latin typeface="Cambria Math" panose="02040503050406030204" pitchFamily="18" charset="0"/>
                                </a:rPr>
                                <m:t>=</m:t>
                              </m:r>
                              <m:r>
                                <a:rPr lang="ru-RU" i="1">
                                  <a:latin typeface="Cambria Math" panose="02040503050406030204" pitchFamily="18" charset="0"/>
                                </a:rPr>
                                <m:t>𝑗</m:t>
                              </m:r>
                            </m:e>
                            <m:e>
                              <m:r>
                                <a:rPr lang="ru-RU" i="0">
                                  <a:latin typeface="Cambria Math" panose="02040503050406030204" pitchFamily="18" charset="0"/>
                                </a:rPr>
                                <m:t>&amp;</m:t>
                              </m:r>
                              <m:f>
                                <m:fPr>
                                  <m:ctrlPr>
                                    <a:rPr lang="ru-RU" i="1">
                                      <a:solidFill>
                                        <a:srgbClr val="836967"/>
                                      </a:solidFill>
                                      <a:latin typeface="Cambria Math" panose="02040503050406030204" pitchFamily="18" charset="0"/>
                                    </a:rPr>
                                  </m:ctrlPr>
                                </m:fPr>
                                <m:num>
                                  <m:d>
                                    <m:dPr>
                                      <m:begChr m:val="{"/>
                                      <m:endChr m:val="}"/>
                                      <m:ctrlPr>
                                        <a:rPr lang="ru-RU" i="1">
                                          <a:solidFill>
                                            <a:srgbClr val="836967"/>
                                          </a:solidFill>
                                          <a:latin typeface="Cambria Math" panose="02040503050406030204" pitchFamily="18" charset="0"/>
                                        </a:rPr>
                                      </m:ctrlPr>
                                    </m:dPr>
                                    <m:e>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𝑘</m:t>
                                          </m:r>
                                        </m:e>
                                        <m:sub>
                                          <m:r>
                                            <a:rPr lang="ru-RU" i="1">
                                              <a:latin typeface="Cambria Math" panose="02040503050406030204" pitchFamily="18" charset="0"/>
                                            </a:rPr>
                                            <m:t>𝑗</m:t>
                                          </m:r>
                                        </m:sub>
                                      </m:sSub>
                                      <m:r>
                                        <a:rPr lang="ru-RU" i="0">
                                          <a:latin typeface="Cambria Math" panose="02040503050406030204" pitchFamily="18" charset="0"/>
                                        </a:rPr>
                                        <m:t> </m:t>
                                      </m:r>
                                      <m:d>
                                        <m:dPr>
                                          <m:begChr m:val="|"/>
                                          <m:endChr m:val=""/>
                                          <m:ctrlPr>
                                            <a:rPr lang="ru-RU" i="1">
                                              <a:latin typeface="Cambria Math" panose="02040503050406030204" pitchFamily="18" charset="0"/>
                                            </a:rPr>
                                          </m:ctrlPr>
                                        </m:dPr>
                                        <m:e>
                                          <m:r>
                                            <a:rPr lang="ru-RU" i="0">
                                              <a:latin typeface="Cambria Math" panose="02040503050406030204" pitchFamily="18" charset="0"/>
                                            </a:rPr>
                                            <m:t> </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𝐶</m:t>
                                              </m:r>
                                            </m:e>
                                            <m:sub>
                                              <m:r>
                                                <a:rPr lang="ru-RU" i="1">
                                                  <a:latin typeface="Cambria Math" panose="02040503050406030204" pitchFamily="18" charset="0"/>
                                                </a:rPr>
                                                <m:t>𝑖𝑗</m:t>
                                              </m:r>
                                            </m:sub>
                                          </m:sSub>
                                        </m:e>
                                      </m:d>
                                    </m:e>
                                  </m:d>
                                </m:num>
                                <m:den>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𝐾</m:t>
                                      </m:r>
                                    </m:e>
                                    <m:sub>
                                      <m:r>
                                        <a:rPr lang="ru-RU" i="1">
                                          <a:latin typeface="Cambria Math" panose="02040503050406030204" pitchFamily="18" charset="0"/>
                                        </a:rPr>
                                        <m:t>𝑖</m:t>
                                      </m:r>
                                    </m:sub>
                                  </m:sSub>
                                </m:den>
                              </m:f>
                              <m:r>
                                <a:rPr lang="ru-RU" i="0">
                                  <a:latin typeface="Cambria Math" panose="02040503050406030204" pitchFamily="18" charset="0"/>
                                </a:rPr>
                                <m:t>,</m:t>
                              </m:r>
                              <m:r>
                                <m:rPr>
                                  <m:sty m:val="p"/>
                                </m:rPr>
                                <a:rPr lang="en-US" b="0" i="0" smtClean="0">
                                  <a:latin typeface="Cambria Math" panose="02040503050406030204" pitchFamily="18" charset="0"/>
                                </a:rPr>
                                <m:t>if</m:t>
                              </m:r>
                              <m:r>
                                <a:rPr lang="ru-RU" i="0">
                                  <a:latin typeface="Cambria Math" panose="02040503050406030204" pitchFamily="18" charset="0"/>
                                </a:rPr>
                                <m:t> </m:t>
                              </m:r>
                              <m:r>
                                <a:rPr lang="ru-RU" i="1">
                                  <a:latin typeface="Cambria Math" panose="02040503050406030204" pitchFamily="18" charset="0"/>
                                </a:rPr>
                                <m:t>𝑖</m:t>
                              </m:r>
                              <m:r>
                                <a:rPr lang="ru-RU" i="0">
                                  <a:latin typeface="Cambria Math" panose="02040503050406030204" pitchFamily="18" charset="0"/>
                                </a:rPr>
                                <m:t>≠</m:t>
                              </m:r>
                              <m:r>
                                <a:rPr lang="ru-RU" i="1">
                                  <a:latin typeface="Cambria Math" panose="02040503050406030204" pitchFamily="18" charset="0"/>
                                </a:rPr>
                                <m:t>𝑗</m:t>
                              </m:r>
                            </m:e>
                          </m:eqArr>
                        </m:e>
                      </m:d>
                    </m:oMath>
                  </m:oMathPara>
                </a14:m>
                <a:endParaRPr lang="ru-RU" dirty="0"/>
              </a:p>
            </p:txBody>
          </p:sp>
        </mc:Choice>
        <mc:Fallback>
          <p:sp>
            <p:nvSpPr>
              <p:cNvPr id="9" name="TextBox 8">
                <a:extLst>
                  <a:ext uri="{FF2B5EF4-FFF2-40B4-BE49-F238E27FC236}">
                    <a16:creationId xmlns:a16="http://schemas.microsoft.com/office/drawing/2014/main" id="{06EC75CA-CFB4-1FCB-8C82-D67FEC50329C}"/>
                  </a:ext>
                </a:extLst>
              </p:cNvPr>
              <p:cNvSpPr txBox="1">
                <a:spLocks noRot="1" noChangeAspect="1" noMove="1" noResize="1" noEditPoints="1" noAdjustHandles="1" noChangeArrowheads="1" noChangeShapeType="1" noTextEdit="1"/>
              </p:cNvSpPr>
              <p:nvPr/>
            </p:nvSpPr>
            <p:spPr>
              <a:xfrm>
                <a:off x="2317389" y="3195733"/>
                <a:ext cx="2871847" cy="1519070"/>
              </a:xfrm>
              <a:prstGeom prst="rect">
                <a:avLst/>
              </a:prstGeom>
              <a:blipFill>
                <a:blip r:embed="rId3"/>
                <a:stretch>
                  <a:fillRect t="-14876" b="-60331"/>
                </a:stretch>
              </a:blipFill>
            </p:spPr>
            <p:txBody>
              <a:bodyPr/>
              <a:lstStyle/>
              <a:p>
                <a:r>
                  <a:rPr lang="ru-RU">
                    <a:noFill/>
                  </a:rPr>
                  <a:t> </a:t>
                </a:r>
              </a:p>
            </p:txBody>
          </p:sp>
        </mc:Fallback>
      </mc:AlternateContent>
      <p:sp>
        <p:nvSpPr>
          <p:cNvPr id="10" name="TextBox 9">
            <a:extLst>
              <a:ext uri="{FF2B5EF4-FFF2-40B4-BE49-F238E27FC236}">
                <a16:creationId xmlns:a16="http://schemas.microsoft.com/office/drawing/2014/main" id="{F1E7C17C-41C5-98C3-D5D9-EE5E0DF8E7AA}"/>
              </a:ext>
            </a:extLst>
          </p:cNvPr>
          <p:cNvSpPr txBox="1"/>
          <p:nvPr/>
        </p:nvSpPr>
        <p:spPr>
          <a:xfrm>
            <a:off x="838199" y="2549402"/>
            <a:ext cx="5257801" cy="646331"/>
          </a:xfrm>
          <a:prstGeom prst="rect">
            <a:avLst/>
          </a:prstGeom>
          <a:noFill/>
        </p:spPr>
        <p:txBody>
          <a:bodyPr wrap="square" rtlCol="0">
            <a:spAutoFit/>
          </a:bodyPr>
          <a:lstStyle/>
          <a:p>
            <a:r>
              <a:rPr lang="en" dirty="0">
                <a:latin typeface="+mj-lt"/>
              </a:rPr>
              <a:t>Transforming the active distribution network to a Markov chain</a:t>
            </a:r>
            <a:r>
              <a:rPr lang="ru-RU" dirty="0">
                <a:latin typeface="+mj-lt"/>
              </a:rPr>
              <a:t>:</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98F1D12-8BB1-F4FF-AEC6-32551D590FB1}"/>
                  </a:ext>
                </a:extLst>
              </p:cNvPr>
              <p:cNvSpPr txBox="1"/>
              <p:nvPr/>
            </p:nvSpPr>
            <p:spPr>
              <a:xfrm>
                <a:off x="838200" y="4728758"/>
                <a:ext cx="5830228" cy="1200329"/>
              </a:xfrm>
              <a:prstGeom prst="rect">
                <a:avLst/>
              </a:prstGeom>
              <a:noFill/>
            </p:spPr>
            <p:txBody>
              <a:bodyPr wrap="square" rtlCol="0">
                <a:spAutoFit/>
              </a:bodyPr>
              <a:lstStyle/>
              <a:p>
                <a14:m>
                  <m:oMath xmlns:m="http://schemas.openxmlformats.org/officeDocument/2006/math">
                    <m:sSub>
                      <m:sSubPr>
                        <m:ctrlPr>
                          <a:rPr lang="ru-RU"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ru-RU" i="1" smtClean="0">
                            <a:solidFill>
                              <a:schemeClr val="tx1"/>
                            </a:solidFill>
                            <a:latin typeface="Cambria Math" panose="02040503050406030204" pitchFamily="18" charset="0"/>
                          </a:rPr>
                          <m:t>𝑖</m:t>
                        </m:r>
                      </m:sub>
                    </m:sSub>
                  </m:oMath>
                </a14:m>
                <a:r>
                  <a:rPr lang="en-US" i="1" dirty="0">
                    <a:latin typeface="Times New Roman" panose="02020603050405020304" pitchFamily="18" charset="0"/>
                  </a:rPr>
                  <a:t> –  </a:t>
                </a:r>
                <a:r>
                  <a:rPr lang="en" dirty="0">
                    <a:latin typeface="+mj-lt"/>
                  </a:rPr>
                  <a:t>number of information messages created by agent </a:t>
                </a:r>
                <a:r>
                  <a:rPr lang="en-US" i="1" dirty="0" err="1">
                    <a:latin typeface="+mj-lt"/>
                  </a:rPr>
                  <a:t>i</a:t>
                </a:r>
                <a:endParaRPr lang="en-US" i="1" dirty="0">
                  <a:latin typeface="+mj-lt"/>
                </a:endParaRPr>
              </a:p>
              <a:p>
                <a14:m>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𝐾</m:t>
                        </m:r>
                      </m:e>
                      <m:sub>
                        <m:r>
                          <a:rPr lang="ru-RU" i="1">
                            <a:latin typeface="Cambria Math" panose="02040503050406030204" pitchFamily="18" charset="0"/>
                          </a:rPr>
                          <m:t>𝑖</m:t>
                        </m:r>
                      </m:sub>
                    </m:sSub>
                  </m:oMath>
                </a14:m>
                <a:r>
                  <a:rPr lang="en-US" sz="1800" i="1" dirty="0">
                    <a:effectLst/>
                    <a:latin typeface="Times New Roman" panose="02020603050405020304" pitchFamily="18" charset="0"/>
                    <a:ea typeface="Times New Roman" panose="02020603050405020304" pitchFamily="18" charset="0"/>
                  </a:rPr>
                  <a:t> – </a:t>
                </a:r>
                <a:r>
                  <a:rPr lang="en" dirty="0">
                    <a:latin typeface="+mj-lt"/>
                    <a:ea typeface="Times New Roman" panose="02020603050405020304" pitchFamily="18" charset="0"/>
                  </a:rPr>
                  <a:t>total number of messages passed through the agent </a:t>
                </a:r>
                <a:r>
                  <a:rPr lang="en-US" sz="1800" i="1" dirty="0" err="1">
                    <a:effectLst/>
                    <a:latin typeface="Cambria Math" panose="02040503050406030204" pitchFamily="18" charset="0"/>
                    <a:ea typeface="Cambria Math" panose="02040503050406030204" pitchFamily="18" charset="0"/>
                  </a:rPr>
                  <a:t>i</a:t>
                </a:r>
                <a:endParaRPr lang="en-US" sz="1800" i="1" dirty="0">
                  <a:effectLst/>
                  <a:latin typeface="Cambria Math" panose="02040503050406030204" pitchFamily="18" charset="0"/>
                  <a:ea typeface="Cambria Math" panose="02040503050406030204" pitchFamily="18" charset="0"/>
                </a:endParaRPr>
              </a:p>
              <a:p>
                <a:r>
                  <a:rPr lang="en-US" sz="1800" i="1" dirty="0" err="1">
                    <a:effectLst/>
                    <a:latin typeface="Times New Roman" panose="02020603050405020304" pitchFamily="18" charset="0"/>
                    <a:ea typeface="Times New Roman" panose="02020603050405020304" pitchFamily="18" charset="0"/>
                  </a:rPr>
                  <a:t>C</a:t>
                </a:r>
                <a:r>
                  <a:rPr lang="en-US" sz="1800" i="1" baseline="-25000" dirty="0" err="1">
                    <a:effectLst/>
                    <a:latin typeface="Times New Roman" panose="02020603050405020304" pitchFamily="18" charset="0"/>
                    <a:ea typeface="Times New Roman" panose="02020603050405020304" pitchFamily="18" charset="0"/>
                  </a:rPr>
                  <a:t>ij</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 </a:t>
                </a:r>
                <a:r>
                  <a:rPr lang="en-US" dirty="0">
                    <a:latin typeface="+mj-lt"/>
                    <a:ea typeface="Times New Roman" panose="02020603050405020304" pitchFamily="18" charset="0"/>
                  </a:rPr>
                  <a:t>agent</a:t>
                </a:r>
                <a:r>
                  <a:rPr lang="ru-RU" sz="1800" dirty="0">
                    <a:effectLst/>
                    <a:latin typeface="+mj-lt"/>
                    <a:ea typeface="Times New Roman" panose="02020603050405020304" pitchFamily="18" charset="0"/>
                  </a:rPr>
                  <a:t> </a:t>
                </a:r>
                <a:r>
                  <a:rPr lang="en-US" sz="1800" i="1" dirty="0">
                    <a:effectLst/>
                    <a:latin typeface="+mj-lt"/>
                    <a:ea typeface="Times New Roman" panose="02020603050405020304" pitchFamily="18" charset="0"/>
                  </a:rPr>
                  <a:t>j</a:t>
                </a:r>
                <a:r>
                  <a:rPr lang="en-US" sz="1800" dirty="0">
                    <a:effectLst/>
                    <a:latin typeface="+mj-lt"/>
                    <a:ea typeface="Times New Roman" panose="02020603050405020304" pitchFamily="18" charset="0"/>
                  </a:rPr>
                  <a:t> - </a:t>
                </a:r>
                <a:r>
                  <a:rPr lang="en" sz="1800" dirty="0">
                    <a:effectLst/>
                    <a:latin typeface="+mj-lt"/>
                    <a:ea typeface="Times New Roman" panose="02020603050405020304" pitchFamily="18" charset="0"/>
                  </a:rPr>
                  <a:t>primary source of the information signal, directly disseminated to the agent </a:t>
                </a:r>
                <a:r>
                  <a:rPr lang="en-US" sz="1800" i="1" dirty="0" err="1">
                    <a:effectLst/>
                    <a:latin typeface="+mj-lt"/>
                    <a:ea typeface="Times New Roman" panose="02020603050405020304" pitchFamily="18" charset="0"/>
                  </a:rPr>
                  <a:t>i</a:t>
                </a:r>
                <a:endParaRPr lang="ru-RU" dirty="0">
                  <a:latin typeface="+mj-lt"/>
                </a:endParaRPr>
              </a:p>
            </p:txBody>
          </p:sp>
        </mc:Choice>
        <mc:Fallback>
          <p:sp>
            <p:nvSpPr>
              <p:cNvPr id="11" name="TextBox 10">
                <a:extLst>
                  <a:ext uri="{FF2B5EF4-FFF2-40B4-BE49-F238E27FC236}">
                    <a16:creationId xmlns:a16="http://schemas.microsoft.com/office/drawing/2014/main" id="{998F1D12-8BB1-F4FF-AEC6-32551D590FB1}"/>
                  </a:ext>
                </a:extLst>
              </p:cNvPr>
              <p:cNvSpPr txBox="1">
                <a:spLocks noRot="1" noChangeAspect="1" noMove="1" noResize="1" noEditPoints="1" noAdjustHandles="1" noChangeArrowheads="1" noChangeShapeType="1" noTextEdit="1"/>
              </p:cNvSpPr>
              <p:nvPr/>
            </p:nvSpPr>
            <p:spPr>
              <a:xfrm>
                <a:off x="838200" y="4728758"/>
                <a:ext cx="5830228" cy="1200329"/>
              </a:xfrm>
              <a:prstGeom prst="rect">
                <a:avLst/>
              </a:prstGeom>
              <a:blipFill>
                <a:blip r:embed="rId4"/>
                <a:stretch>
                  <a:fillRect l="-1087" t="-2083" b="-7292"/>
                </a:stretch>
              </a:blipFill>
            </p:spPr>
            <p:txBody>
              <a:bodyPr/>
              <a:lstStyle/>
              <a:p>
                <a:r>
                  <a:rPr lang="ru-RU">
                    <a:noFill/>
                  </a:rPr>
                  <a:t> </a:t>
                </a:r>
              </a:p>
            </p:txBody>
          </p:sp>
        </mc:Fallback>
      </mc:AlternateContent>
      <p:sp>
        <p:nvSpPr>
          <p:cNvPr id="14" name="Номер слайда 13">
            <a:extLst>
              <a:ext uri="{FF2B5EF4-FFF2-40B4-BE49-F238E27FC236}">
                <a16:creationId xmlns:a16="http://schemas.microsoft.com/office/drawing/2014/main" id="{35CE72A1-51DE-0B15-9E18-1CD8B1FB935D}"/>
              </a:ext>
            </a:extLst>
          </p:cNvPr>
          <p:cNvSpPr>
            <a:spLocks noGrp="1"/>
          </p:cNvSpPr>
          <p:nvPr>
            <p:ph type="sldNum" sz="quarter" idx="12"/>
          </p:nvPr>
        </p:nvSpPr>
        <p:spPr/>
        <p:txBody>
          <a:bodyPr/>
          <a:lstStyle/>
          <a:p>
            <a:fld id="{819D6F82-8D56-CC40-AE9B-EA06F5F109FC}" type="slidenum">
              <a:rPr lang="ru-RU" smtClean="0"/>
              <a:t>12</a:t>
            </a:fld>
            <a:endParaRPr lang="ru-RU"/>
          </a:p>
        </p:txBody>
      </p:sp>
      <p:sp>
        <p:nvSpPr>
          <p:cNvPr id="15" name="TextBox 14">
            <a:extLst>
              <a:ext uri="{FF2B5EF4-FFF2-40B4-BE49-F238E27FC236}">
                <a16:creationId xmlns:a16="http://schemas.microsoft.com/office/drawing/2014/main" id="{FAD17B9E-C88F-9ECC-CEE1-45D832523FCA}"/>
              </a:ext>
            </a:extLst>
          </p:cNvPr>
          <p:cNvSpPr txBox="1"/>
          <p:nvPr/>
        </p:nvSpPr>
        <p:spPr>
          <a:xfrm>
            <a:off x="7312694" y="5377843"/>
            <a:ext cx="3515899" cy="1323439"/>
          </a:xfrm>
          <a:prstGeom prst="rect">
            <a:avLst/>
          </a:prstGeom>
          <a:noFill/>
        </p:spPr>
        <p:txBody>
          <a:bodyPr wrap="none" rtlCol="0">
            <a:spAutoFit/>
          </a:bodyPr>
          <a:lstStyle/>
          <a:p>
            <a:r>
              <a:rPr lang="en-US" sz="1600" dirty="0">
                <a:latin typeface="+mj-lt"/>
              </a:rPr>
              <a:t>Colors</a:t>
            </a:r>
            <a:r>
              <a:rPr lang="ru-RU" sz="1600" dirty="0">
                <a:latin typeface="+mj-lt"/>
              </a:rPr>
              <a:t>:</a:t>
            </a:r>
          </a:p>
          <a:p>
            <a:r>
              <a:rPr lang="en-US" sz="1600" dirty="0">
                <a:latin typeface="+mj-lt"/>
              </a:rPr>
              <a:t>Red</a:t>
            </a:r>
            <a:r>
              <a:rPr lang="ru-RU" sz="1600" dirty="0">
                <a:latin typeface="+mj-lt"/>
              </a:rPr>
              <a:t> – </a:t>
            </a:r>
            <a:r>
              <a:rPr lang="en-US" sz="1600" dirty="0">
                <a:latin typeface="+mj-lt"/>
              </a:rPr>
              <a:t>source</a:t>
            </a:r>
            <a:endParaRPr lang="ru-RU" sz="1600" dirty="0">
              <a:latin typeface="+mj-lt"/>
            </a:endParaRPr>
          </a:p>
          <a:p>
            <a:r>
              <a:rPr lang="en-US" sz="1600" dirty="0">
                <a:latin typeface="+mj-lt"/>
              </a:rPr>
              <a:t>cyan</a:t>
            </a:r>
            <a:r>
              <a:rPr lang="ru-RU" sz="1600" dirty="0">
                <a:latin typeface="+mj-lt"/>
              </a:rPr>
              <a:t> – </a:t>
            </a:r>
            <a:r>
              <a:rPr lang="en-US" sz="1600" dirty="0">
                <a:latin typeface="+mj-lt"/>
              </a:rPr>
              <a:t>aggregator</a:t>
            </a:r>
            <a:endParaRPr lang="ru-RU" sz="1600" dirty="0">
              <a:latin typeface="+mj-lt"/>
            </a:endParaRPr>
          </a:p>
          <a:p>
            <a:r>
              <a:rPr lang="en-US" sz="1600" dirty="0">
                <a:latin typeface="+mj-lt"/>
              </a:rPr>
              <a:t>purple</a:t>
            </a:r>
            <a:r>
              <a:rPr lang="ru-RU" sz="1600" dirty="0">
                <a:latin typeface="+mj-lt"/>
              </a:rPr>
              <a:t> – </a:t>
            </a:r>
            <a:r>
              <a:rPr lang="en-US" sz="1600" dirty="0">
                <a:latin typeface="+mj-lt"/>
              </a:rPr>
              <a:t>dissemination link</a:t>
            </a:r>
            <a:endParaRPr lang="ru-RU" sz="1600" dirty="0">
              <a:latin typeface="+mj-lt"/>
            </a:endParaRPr>
          </a:p>
          <a:p>
            <a:r>
              <a:rPr lang="en-US" sz="1600" dirty="0">
                <a:latin typeface="+mj-lt"/>
              </a:rPr>
              <a:t>blue</a:t>
            </a:r>
            <a:r>
              <a:rPr lang="ru-RU" sz="1600" dirty="0">
                <a:latin typeface="+mj-lt"/>
              </a:rPr>
              <a:t> – </a:t>
            </a:r>
            <a:r>
              <a:rPr lang="en-US" sz="1600" dirty="0">
                <a:latin typeface="+mj-lt"/>
              </a:rPr>
              <a:t>aggregator and dissemination link</a:t>
            </a:r>
            <a:endParaRPr lang="ru-RU" sz="1600" dirty="0">
              <a:latin typeface="+mj-lt"/>
            </a:endParaRPr>
          </a:p>
        </p:txBody>
      </p:sp>
      <p:grpSp>
        <p:nvGrpSpPr>
          <p:cNvPr id="20" name="Группа 19">
            <a:extLst>
              <a:ext uri="{FF2B5EF4-FFF2-40B4-BE49-F238E27FC236}">
                <a16:creationId xmlns:a16="http://schemas.microsoft.com/office/drawing/2014/main" id="{076D1B9B-C1FF-F9EB-0A1B-FCACDE2B5ED3}"/>
              </a:ext>
            </a:extLst>
          </p:cNvPr>
          <p:cNvGrpSpPr/>
          <p:nvPr/>
        </p:nvGrpSpPr>
        <p:grpSpPr>
          <a:xfrm>
            <a:off x="7176910" y="5744246"/>
            <a:ext cx="135784" cy="851157"/>
            <a:chOff x="7176910" y="5744246"/>
            <a:chExt cx="135784" cy="851157"/>
          </a:xfrm>
        </p:grpSpPr>
        <p:sp>
          <p:nvSpPr>
            <p:cNvPr id="16" name="Овал 15">
              <a:extLst>
                <a:ext uri="{FF2B5EF4-FFF2-40B4-BE49-F238E27FC236}">
                  <a16:creationId xmlns:a16="http://schemas.microsoft.com/office/drawing/2014/main" id="{D96433B8-5E73-DD66-6DDD-76B72A51B7FE}"/>
                </a:ext>
              </a:extLst>
            </p:cNvPr>
            <p:cNvSpPr/>
            <p:nvPr/>
          </p:nvSpPr>
          <p:spPr>
            <a:xfrm>
              <a:off x="7176910" y="5744246"/>
              <a:ext cx="135784" cy="135784"/>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id="{E30CF46A-0EB8-1432-7C11-25AB0F53DFC4}"/>
                </a:ext>
              </a:extLst>
            </p:cNvPr>
            <p:cNvSpPr/>
            <p:nvPr/>
          </p:nvSpPr>
          <p:spPr>
            <a:xfrm>
              <a:off x="7176910" y="5982703"/>
              <a:ext cx="135784" cy="135784"/>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a:extLst>
                <a:ext uri="{FF2B5EF4-FFF2-40B4-BE49-F238E27FC236}">
                  <a16:creationId xmlns:a16="http://schemas.microsoft.com/office/drawing/2014/main" id="{D7AD2BF0-9933-F1F9-A37D-5A583306A8BD}"/>
                </a:ext>
              </a:extLst>
            </p:cNvPr>
            <p:cNvSpPr/>
            <p:nvPr/>
          </p:nvSpPr>
          <p:spPr>
            <a:xfrm>
              <a:off x="7176910" y="6221161"/>
              <a:ext cx="135784" cy="135784"/>
            </a:xfrm>
            <a:prstGeom prst="ellipse">
              <a:avLst/>
            </a:prstGeom>
            <a:solidFill>
              <a:srgbClr val="AE4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0AC937C8-80CE-46A1-09BE-37FEFA681B8D}"/>
                </a:ext>
              </a:extLst>
            </p:cNvPr>
            <p:cNvSpPr/>
            <p:nvPr/>
          </p:nvSpPr>
          <p:spPr>
            <a:xfrm>
              <a:off x="7176910" y="6459619"/>
              <a:ext cx="135784" cy="135784"/>
            </a:xfrm>
            <a:prstGeom prst="ellipse">
              <a:avLst/>
            </a:prstGeom>
            <a:solidFill>
              <a:srgbClr val="0014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TextBox 2">
            <a:extLst>
              <a:ext uri="{FF2B5EF4-FFF2-40B4-BE49-F238E27FC236}">
                <a16:creationId xmlns:a16="http://schemas.microsoft.com/office/drawing/2014/main" id="{CDF8EF19-3516-FF57-EAA7-AF6C522C997A}"/>
              </a:ext>
            </a:extLst>
          </p:cNvPr>
          <p:cNvSpPr txBox="1"/>
          <p:nvPr/>
        </p:nvSpPr>
        <p:spPr>
          <a:xfrm>
            <a:off x="5806968" y="3583171"/>
            <a:ext cx="559769" cy="369332"/>
          </a:xfrm>
          <a:prstGeom prst="rect">
            <a:avLst/>
          </a:prstGeom>
          <a:noFill/>
        </p:spPr>
        <p:txBody>
          <a:bodyPr wrap="none" rtlCol="0">
            <a:spAutoFit/>
          </a:bodyPr>
          <a:lstStyle/>
          <a:p>
            <a:r>
              <a:rPr lang="ru-RU" dirty="0"/>
              <a:t>(16)</a:t>
            </a:r>
          </a:p>
        </p:txBody>
      </p:sp>
    </p:spTree>
    <p:extLst>
      <p:ext uri="{BB962C8B-B14F-4D97-AF65-F5344CB8AC3E}">
        <p14:creationId xmlns:p14="http://schemas.microsoft.com/office/powerpoint/2010/main" val="3613696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10515600" cy="1325563"/>
          </a:xfrm>
        </p:spPr>
        <p:txBody>
          <a:bodyPr/>
          <a:lstStyle/>
          <a:p>
            <a:r>
              <a:rPr lang="en" b="1" dirty="0">
                <a:latin typeface="+mn-lt"/>
              </a:rPr>
              <a:t>Identifying the most significant network objects</a:t>
            </a:r>
            <a:endParaRPr lang="ru-RU" b="1" dirty="0">
              <a:latin typeface="+mn-lt"/>
            </a:endParaRPr>
          </a:p>
        </p:txBody>
      </p:sp>
      <p:pic>
        <p:nvPicPr>
          <p:cNvPr id="5" name="Рисунок 4">
            <a:extLst>
              <a:ext uri="{FF2B5EF4-FFF2-40B4-BE49-F238E27FC236}">
                <a16:creationId xmlns:a16="http://schemas.microsoft.com/office/drawing/2014/main" id="{A1BD8620-8E35-36C1-F1C1-C2A58E8BA4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24"/>
          <a:stretch/>
        </p:blipFill>
        <p:spPr>
          <a:xfrm>
            <a:off x="957240" y="1696770"/>
            <a:ext cx="4799955" cy="4659580"/>
          </a:xfrm>
          <a:prstGeom prst="rect">
            <a:avLst/>
          </a:prstGeom>
        </p:spPr>
      </p:pic>
      <p:sp>
        <p:nvSpPr>
          <p:cNvPr id="14" name="Номер слайда 13">
            <a:extLst>
              <a:ext uri="{FF2B5EF4-FFF2-40B4-BE49-F238E27FC236}">
                <a16:creationId xmlns:a16="http://schemas.microsoft.com/office/drawing/2014/main" id="{35CE72A1-51DE-0B15-9E18-1CD8B1FB935D}"/>
              </a:ext>
            </a:extLst>
          </p:cNvPr>
          <p:cNvSpPr>
            <a:spLocks noGrp="1"/>
          </p:cNvSpPr>
          <p:nvPr>
            <p:ph type="sldNum" sz="quarter" idx="12"/>
          </p:nvPr>
        </p:nvSpPr>
        <p:spPr/>
        <p:txBody>
          <a:bodyPr/>
          <a:lstStyle/>
          <a:p>
            <a:fld id="{819D6F82-8D56-CC40-AE9B-EA06F5F109FC}" type="slidenum">
              <a:rPr lang="ru-RU" smtClean="0"/>
              <a:t>13</a:t>
            </a:fld>
            <a:endParaRPr lang="ru-RU"/>
          </a:p>
        </p:txBody>
      </p:sp>
      <p:cxnSp>
        <p:nvCxnSpPr>
          <p:cNvPr id="3" name="Прямая соединительная линия 2">
            <a:extLst>
              <a:ext uri="{FF2B5EF4-FFF2-40B4-BE49-F238E27FC236}">
                <a16:creationId xmlns:a16="http://schemas.microsoft.com/office/drawing/2014/main" id="{0880F85B-B817-4098-727C-A8AA672FCA0E}"/>
              </a:ext>
            </a:extLst>
          </p:cNvPr>
          <p:cNvCxnSpPr>
            <a:cxnSpLocks/>
          </p:cNvCxnSpPr>
          <p:nvPr/>
        </p:nvCxnSpPr>
        <p:spPr>
          <a:xfrm>
            <a:off x="6096000" y="1423356"/>
            <a:ext cx="0" cy="513543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3D4B8F9-DC67-280C-B3CA-94BE16254A3B}"/>
              </a:ext>
            </a:extLst>
          </p:cNvPr>
          <p:cNvSpPr txBox="1"/>
          <p:nvPr/>
        </p:nvSpPr>
        <p:spPr>
          <a:xfrm>
            <a:off x="8407622" y="1345853"/>
            <a:ext cx="1128642" cy="369332"/>
          </a:xfrm>
          <a:prstGeom prst="rect">
            <a:avLst/>
          </a:prstGeom>
          <a:noFill/>
        </p:spPr>
        <p:txBody>
          <a:bodyPr wrap="none" rtlCol="0">
            <a:spAutoFit/>
          </a:bodyPr>
          <a:lstStyle/>
          <a:p>
            <a:r>
              <a:rPr lang="en-US" b="1" dirty="0"/>
              <a:t>Analytical</a:t>
            </a:r>
            <a:endParaRPr lang="ru-RU" b="1" dirty="0"/>
          </a:p>
        </p:txBody>
      </p:sp>
      <p:sp>
        <p:nvSpPr>
          <p:cNvPr id="7" name="TextBox 6">
            <a:extLst>
              <a:ext uri="{FF2B5EF4-FFF2-40B4-BE49-F238E27FC236}">
                <a16:creationId xmlns:a16="http://schemas.microsoft.com/office/drawing/2014/main" id="{29C56B9C-85E7-A96B-2A02-3155F373A3EE}"/>
              </a:ext>
            </a:extLst>
          </p:cNvPr>
          <p:cNvSpPr txBox="1"/>
          <p:nvPr/>
        </p:nvSpPr>
        <p:spPr>
          <a:xfrm>
            <a:off x="2648305" y="1343818"/>
            <a:ext cx="761747" cy="369332"/>
          </a:xfrm>
          <a:prstGeom prst="rect">
            <a:avLst/>
          </a:prstGeom>
          <a:noFill/>
        </p:spPr>
        <p:txBody>
          <a:bodyPr wrap="none" rtlCol="0">
            <a:spAutoFit/>
          </a:bodyPr>
          <a:lstStyle/>
          <a:p>
            <a:r>
              <a:rPr lang="en-US" b="1" dirty="0"/>
              <a:t>Visual</a:t>
            </a:r>
            <a:endParaRPr lang="ru-RU" b="1" dirty="0"/>
          </a:p>
        </p:txBody>
      </p:sp>
      <mc:AlternateContent xmlns:mc="http://schemas.openxmlformats.org/markup-compatibility/2006" xmlns:a14="http://schemas.microsoft.com/office/drawing/2010/main">
        <mc:Choice Requires="a14">
          <p:graphicFrame>
            <p:nvGraphicFramePr>
              <p:cNvPr id="8" name="Таблица 7">
                <a:extLst>
                  <a:ext uri="{FF2B5EF4-FFF2-40B4-BE49-F238E27FC236}">
                    <a16:creationId xmlns:a16="http://schemas.microsoft.com/office/drawing/2014/main" id="{08B67BC0-E69E-79A9-3B51-310A204818BF}"/>
                  </a:ext>
                </a:extLst>
              </p:cNvPr>
              <p:cNvGraphicFramePr>
                <a:graphicFrameLocks noGrp="1"/>
              </p:cNvGraphicFramePr>
              <p:nvPr>
                <p:extLst>
                  <p:ext uri="{D42A27DB-BD31-4B8C-83A1-F6EECF244321}">
                    <p14:modId xmlns:p14="http://schemas.microsoft.com/office/powerpoint/2010/main" val="1164111775"/>
                  </p:ext>
                </p:extLst>
              </p:nvPr>
            </p:nvGraphicFramePr>
            <p:xfrm>
              <a:off x="5997270" y="2104141"/>
              <a:ext cx="5905787" cy="691833"/>
            </p:xfrm>
            <a:graphic>
              <a:graphicData uri="http://schemas.openxmlformats.org/drawingml/2006/table">
                <a:tbl>
                  <a:tblPr firstRow="1" firstCol="1" bandRow="1">
                    <a:tableStyleId>{5C22544A-7EE6-4342-B048-85BDC9FD1C3A}</a:tableStyleId>
                  </a:tblPr>
                  <a:tblGrid>
                    <a:gridCol w="5044550">
                      <a:extLst>
                        <a:ext uri="{9D8B030D-6E8A-4147-A177-3AD203B41FA5}">
                          <a16:colId xmlns:a16="http://schemas.microsoft.com/office/drawing/2014/main" val="2454525603"/>
                        </a:ext>
                      </a:extLst>
                    </a:gridCol>
                    <a:gridCol w="861237">
                      <a:extLst>
                        <a:ext uri="{9D8B030D-6E8A-4147-A177-3AD203B41FA5}">
                          <a16:colId xmlns:a16="http://schemas.microsoft.com/office/drawing/2014/main" val="2487046504"/>
                        </a:ext>
                      </a:extLst>
                    </a:gridCol>
                  </a:tblGrid>
                  <a:tr h="0">
                    <a:tc>
                      <a:txBody>
                        <a:bodyPr/>
                        <a:lstStyle/>
                        <a:p>
                          <a:pPr indent="472440" algn="ctr">
                            <a:lnSpc>
                              <a:spcPct val="150000"/>
                            </a:lnSpc>
                          </a:pPr>
                          <a14:m>
                            <m:oMathPara xmlns:m="http://schemas.openxmlformats.org/officeDocument/2006/math">
                              <m:oMathParaPr>
                                <m:jc m:val="centerGroup"/>
                              </m:oMathParaPr>
                              <m:oMath xmlns:m="http://schemas.openxmlformats.org/officeDocument/2006/math">
                                <m:r>
                                  <a:rPr lang="ru-RU" sz="1400" smtClean="0">
                                    <a:solidFill>
                                      <a:schemeClr val="tx1"/>
                                    </a:solidFill>
                                    <a:effectLst/>
                                    <a:latin typeface="Cambria Math" panose="02040503050406030204" pitchFamily="18" charset="0"/>
                                  </a:rPr>
                                  <m:t>𝐶</m:t>
                                </m:r>
                                <m:d>
                                  <m:dPr>
                                    <m:ctrlPr>
                                      <a:rPr lang="ru-RU" sz="1400" i="1">
                                        <a:solidFill>
                                          <a:schemeClr val="tx1"/>
                                        </a:solidFill>
                                        <a:effectLst/>
                                        <a:latin typeface="Cambria Math" panose="02040503050406030204" pitchFamily="18" charset="0"/>
                                      </a:rPr>
                                    </m:ctrlPr>
                                  </m:dPr>
                                  <m:e>
                                    <m:r>
                                      <a:rPr lang="ru-RU" sz="1400">
                                        <a:solidFill>
                                          <a:schemeClr val="tx1"/>
                                        </a:solidFill>
                                        <a:effectLst/>
                                        <a:latin typeface="Cambria Math" panose="02040503050406030204" pitchFamily="18" charset="0"/>
                                      </a:rPr>
                                      <m:t>𝑥</m:t>
                                    </m:r>
                                  </m:e>
                                </m:d>
                                <m:r>
                                  <a:rPr lang="ru-RU" sz="1400">
                                    <a:solidFill>
                                      <a:schemeClr val="tx1"/>
                                    </a:solidFill>
                                    <a:effectLst/>
                                    <a:latin typeface="Cambria Math" panose="02040503050406030204" pitchFamily="18" charset="0"/>
                                  </a:rPr>
                                  <m:t>=</m:t>
                                </m:r>
                                <m:f>
                                  <m:fPr>
                                    <m:ctrlPr>
                                      <a:rPr lang="ru-RU" sz="1400" i="1">
                                        <a:solidFill>
                                          <a:schemeClr val="tx1"/>
                                        </a:solidFill>
                                        <a:effectLst/>
                                        <a:latin typeface="Cambria Math" panose="02040503050406030204" pitchFamily="18" charset="0"/>
                                      </a:rPr>
                                    </m:ctrlPr>
                                  </m:fPr>
                                  <m:num>
                                    <m:r>
                                      <a:rPr lang="ru-RU" sz="1400">
                                        <a:solidFill>
                                          <a:schemeClr val="tx1"/>
                                        </a:solidFill>
                                        <a:effectLst/>
                                        <a:latin typeface="Cambria Math" panose="02040503050406030204" pitchFamily="18" charset="0"/>
                                      </a:rPr>
                                      <m:t>1</m:t>
                                    </m:r>
                                  </m:num>
                                  <m:den>
                                    <m:nary>
                                      <m:naryPr>
                                        <m:chr m:val="∑"/>
                                        <m:limLoc m:val="undOvr"/>
                                        <m:supHide m:val="on"/>
                                        <m:ctrlPr>
                                          <a:rPr lang="ru-RU" sz="1400" i="1">
                                            <a:solidFill>
                                              <a:schemeClr val="tx1"/>
                                            </a:solidFill>
                                            <a:effectLst/>
                                            <a:latin typeface="Cambria Math" panose="02040503050406030204" pitchFamily="18" charset="0"/>
                                          </a:rPr>
                                        </m:ctrlPr>
                                      </m:naryPr>
                                      <m:sub>
                                        <m:r>
                                          <a:rPr lang="ru-RU" sz="1400">
                                            <a:solidFill>
                                              <a:schemeClr val="tx1"/>
                                            </a:solidFill>
                                            <a:effectLst/>
                                            <a:latin typeface="Cambria Math" panose="02040503050406030204" pitchFamily="18" charset="0"/>
                                          </a:rPr>
                                          <m:t>𝑦</m:t>
                                        </m:r>
                                      </m:sub>
                                      <m:sup/>
                                      <m:e>
                                        <m:r>
                                          <a:rPr lang="ru-RU" sz="1400">
                                            <a:solidFill>
                                              <a:schemeClr val="tx1"/>
                                            </a:solidFill>
                                            <a:effectLst/>
                                            <a:latin typeface="Cambria Math" panose="02040503050406030204" pitchFamily="18" charset="0"/>
                                          </a:rPr>
                                          <m:t>𝑑</m:t>
                                        </m:r>
                                        <m:r>
                                          <a:rPr lang="ru-RU" sz="1400">
                                            <a:solidFill>
                                              <a:schemeClr val="tx1"/>
                                            </a:solidFill>
                                            <a:effectLst/>
                                            <a:latin typeface="Cambria Math" panose="02040503050406030204" pitchFamily="18" charset="0"/>
                                          </a:rPr>
                                          <m:t>(</m:t>
                                        </m:r>
                                        <m:r>
                                          <a:rPr lang="ru-RU" sz="1400">
                                            <a:solidFill>
                                              <a:schemeClr val="tx1"/>
                                            </a:solidFill>
                                            <a:effectLst/>
                                            <a:latin typeface="Cambria Math" panose="02040503050406030204" pitchFamily="18" charset="0"/>
                                          </a:rPr>
                                          <m:t>𝑥</m:t>
                                        </m:r>
                                        <m:r>
                                          <a:rPr lang="ru-RU" sz="1400">
                                            <a:solidFill>
                                              <a:schemeClr val="tx1"/>
                                            </a:solidFill>
                                            <a:effectLst/>
                                            <a:latin typeface="Cambria Math" panose="02040503050406030204" pitchFamily="18" charset="0"/>
                                          </a:rPr>
                                          <m:t>,</m:t>
                                        </m:r>
                                        <m:r>
                                          <a:rPr lang="ru-RU" sz="1400">
                                            <a:solidFill>
                                              <a:schemeClr val="tx1"/>
                                            </a:solidFill>
                                            <a:effectLst/>
                                            <a:latin typeface="Cambria Math" panose="02040503050406030204" pitchFamily="18" charset="0"/>
                                          </a:rPr>
                                          <m:t>𝑦</m:t>
                                        </m:r>
                                        <m:r>
                                          <a:rPr lang="ru-RU" sz="1400">
                                            <a:solidFill>
                                              <a:schemeClr val="tx1"/>
                                            </a:solidFill>
                                            <a:effectLst/>
                                            <a:latin typeface="Cambria Math" panose="02040503050406030204" pitchFamily="18" charset="0"/>
                                          </a:rPr>
                                          <m:t>)</m:t>
                                        </m:r>
                                      </m:e>
                                    </m:nary>
                                  </m:den>
                                </m:f>
                              </m:oMath>
                            </m:oMathPara>
                          </a14:m>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indent="450215" algn="ctr">
                            <a:lnSpc>
                              <a:spcPct val="150000"/>
                            </a:lnSpc>
                          </a:pPr>
                          <a:endParaRPr lang="ru-RU" sz="1400" dirty="0">
                            <a:solidFill>
                              <a:schemeClr val="tx1"/>
                            </a:solidFill>
                            <a:effectLst/>
                          </a:endParaRPr>
                        </a:p>
                        <a:p>
                          <a:pPr indent="450215" algn="ctr">
                            <a:lnSpc>
                              <a:spcPct val="150000"/>
                            </a:lnSpc>
                          </a:pPr>
                          <a:r>
                            <a:rPr lang="ru-RU" sz="1400" dirty="0">
                              <a:solidFill>
                                <a:schemeClr val="tx1"/>
                              </a:solidFill>
                              <a:effectLst/>
                            </a:rPr>
                            <a:t>(</a:t>
                          </a:r>
                          <a:r>
                            <a:rPr lang="ru-RU" sz="1400" b="0" dirty="0">
                              <a:solidFill>
                                <a:schemeClr val="tx1"/>
                              </a:solidFill>
                              <a:effectLst/>
                            </a:rPr>
                            <a:t>4)</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40826873"/>
                      </a:ext>
                    </a:extLst>
                  </a:tr>
                </a:tbl>
              </a:graphicData>
            </a:graphic>
          </p:graphicFrame>
        </mc:Choice>
        <mc:Fallback xmlns="">
          <p:graphicFrame>
            <p:nvGraphicFramePr>
              <p:cNvPr id="8" name="Таблица 7">
                <a:extLst>
                  <a:ext uri="{FF2B5EF4-FFF2-40B4-BE49-F238E27FC236}">
                    <a16:creationId xmlns:a16="http://schemas.microsoft.com/office/drawing/2014/main" id="{08B67BC0-E69E-79A9-3B51-310A204818BF}"/>
                  </a:ext>
                </a:extLst>
              </p:cNvPr>
              <p:cNvGraphicFramePr>
                <a:graphicFrameLocks noGrp="1"/>
              </p:cNvGraphicFramePr>
              <p:nvPr>
                <p:extLst>
                  <p:ext uri="{D42A27DB-BD31-4B8C-83A1-F6EECF244321}">
                    <p14:modId xmlns:p14="http://schemas.microsoft.com/office/powerpoint/2010/main" val="1164111775"/>
                  </p:ext>
                </p:extLst>
              </p:nvPr>
            </p:nvGraphicFramePr>
            <p:xfrm>
              <a:off x="5997270" y="2104141"/>
              <a:ext cx="5905787" cy="691833"/>
            </p:xfrm>
            <a:graphic>
              <a:graphicData uri="http://schemas.openxmlformats.org/drawingml/2006/table">
                <a:tbl>
                  <a:tblPr firstRow="1" firstCol="1" bandRow="1">
                    <a:tableStyleId>{5C22544A-7EE6-4342-B048-85BDC9FD1C3A}</a:tableStyleId>
                  </a:tblPr>
                  <a:tblGrid>
                    <a:gridCol w="5044550">
                      <a:extLst>
                        <a:ext uri="{9D8B030D-6E8A-4147-A177-3AD203B41FA5}">
                          <a16:colId xmlns:a16="http://schemas.microsoft.com/office/drawing/2014/main" val="2454525603"/>
                        </a:ext>
                      </a:extLst>
                    </a:gridCol>
                    <a:gridCol w="861237">
                      <a:extLst>
                        <a:ext uri="{9D8B030D-6E8A-4147-A177-3AD203B41FA5}">
                          <a16:colId xmlns:a16="http://schemas.microsoft.com/office/drawing/2014/main" val="2487046504"/>
                        </a:ext>
                      </a:extLst>
                    </a:gridCol>
                  </a:tblGrid>
                  <a:tr h="691833">
                    <a:tc>
                      <a:txBody>
                        <a:bodyPr/>
                        <a:lstStyle/>
                        <a:p>
                          <a:endParaRPr lang="ru-RU"/>
                        </a:p>
                      </a:txBody>
                      <a:tcPr marL="68580" marR="68580" marT="0" marB="0">
                        <a:blipFill>
                          <a:blip r:embed="rId3"/>
                          <a:stretch>
                            <a:fillRect l="-251" r="-17588" b="-76786"/>
                          </a:stretch>
                        </a:blipFill>
                      </a:tcPr>
                    </a:tc>
                    <a:tc>
                      <a:txBody>
                        <a:bodyPr/>
                        <a:lstStyle/>
                        <a:p>
                          <a:pPr indent="450215" algn="ctr">
                            <a:lnSpc>
                              <a:spcPct val="150000"/>
                            </a:lnSpc>
                          </a:pPr>
                          <a:endParaRPr lang="ru-RU" sz="1400" dirty="0">
                            <a:solidFill>
                              <a:schemeClr val="tx1"/>
                            </a:solidFill>
                            <a:effectLst/>
                          </a:endParaRPr>
                        </a:p>
                        <a:p>
                          <a:pPr indent="450215" algn="ctr">
                            <a:lnSpc>
                              <a:spcPct val="150000"/>
                            </a:lnSpc>
                          </a:pPr>
                          <a:r>
                            <a:rPr lang="ru-RU" sz="1400" dirty="0">
                              <a:solidFill>
                                <a:schemeClr val="tx1"/>
                              </a:solidFill>
                              <a:effectLst/>
                            </a:rPr>
                            <a:t>(</a:t>
                          </a:r>
                          <a:r>
                            <a:rPr lang="ru-RU" sz="1400" b="0" dirty="0">
                              <a:solidFill>
                                <a:schemeClr val="tx1"/>
                              </a:solidFill>
                              <a:effectLst/>
                            </a:rPr>
                            <a:t>4)</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4082687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Таблица 11">
                <a:extLst>
                  <a:ext uri="{FF2B5EF4-FFF2-40B4-BE49-F238E27FC236}">
                    <a16:creationId xmlns:a16="http://schemas.microsoft.com/office/drawing/2014/main" id="{D2E1FCB7-F3C7-DE0A-09A1-4F3B3B20ED9E}"/>
                  </a:ext>
                </a:extLst>
              </p:cNvPr>
              <p:cNvGraphicFramePr>
                <a:graphicFrameLocks noGrp="1"/>
              </p:cNvGraphicFramePr>
              <p:nvPr>
                <p:extLst>
                  <p:ext uri="{D42A27DB-BD31-4B8C-83A1-F6EECF244321}">
                    <p14:modId xmlns:p14="http://schemas.microsoft.com/office/powerpoint/2010/main" val="1968794773"/>
                  </p:ext>
                </p:extLst>
              </p:nvPr>
            </p:nvGraphicFramePr>
            <p:xfrm>
              <a:off x="5968982" y="3307452"/>
              <a:ext cx="5934075" cy="513017"/>
            </p:xfrm>
            <a:graphic>
              <a:graphicData uri="http://schemas.openxmlformats.org/drawingml/2006/table">
                <a:tbl>
                  <a:tblPr firstRow="1" firstCol="1" bandRow="1">
                    <a:tableStyleId>{5C22544A-7EE6-4342-B048-85BDC9FD1C3A}</a:tableStyleId>
                  </a:tblPr>
                  <a:tblGrid>
                    <a:gridCol w="5043118">
                      <a:extLst>
                        <a:ext uri="{9D8B030D-6E8A-4147-A177-3AD203B41FA5}">
                          <a16:colId xmlns:a16="http://schemas.microsoft.com/office/drawing/2014/main" val="1742143698"/>
                        </a:ext>
                      </a:extLst>
                    </a:gridCol>
                    <a:gridCol w="890957">
                      <a:extLst>
                        <a:ext uri="{9D8B030D-6E8A-4147-A177-3AD203B41FA5}">
                          <a16:colId xmlns:a16="http://schemas.microsoft.com/office/drawing/2014/main" val="659903896"/>
                        </a:ext>
                      </a:extLst>
                    </a:gridCol>
                  </a:tblGrid>
                  <a:tr h="0">
                    <a:tc>
                      <a:txBody>
                        <a:bodyPr/>
                        <a:lstStyle/>
                        <a:p>
                          <a:pPr indent="472440" algn="ctr">
                            <a:lnSpc>
                              <a:spcPct val="150000"/>
                            </a:lnSpc>
                          </a:pPr>
                          <a:r>
                            <a:rPr lang="ru-RU" sz="1400" b="0" dirty="0">
                              <a:solidFill>
                                <a:schemeClr val="tx1"/>
                              </a:solidFill>
                              <a:effectLst/>
                            </a:rPr>
                            <a:t> </a:t>
                          </a:r>
                          <a14:m>
                            <m:oMath xmlns:m="http://schemas.openxmlformats.org/officeDocument/2006/math">
                              <m:r>
                                <a:rPr lang="ru-RU" sz="1400" b="0" i="1" smtClean="0">
                                  <a:solidFill>
                                    <a:schemeClr val="tx1"/>
                                  </a:solidFill>
                                  <a:effectLst/>
                                  <a:latin typeface="Cambria Math" panose="02040503050406030204" pitchFamily="18" charset="0"/>
                                </a:rPr>
                                <m:t>𝐶</m:t>
                              </m:r>
                              <m:d>
                                <m:dPr>
                                  <m:ctrlPr>
                                    <a:rPr lang="ru-RU" sz="1400" b="0" i="1">
                                      <a:solidFill>
                                        <a:schemeClr val="tx1"/>
                                      </a:solidFill>
                                      <a:effectLst/>
                                      <a:latin typeface="Cambria Math" panose="02040503050406030204" pitchFamily="18" charset="0"/>
                                    </a:rPr>
                                  </m:ctrlPr>
                                </m:dPr>
                                <m:e>
                                  <m:r>
                                    <a:rPr lang="ru-RU" sz="1400" b="0" i="1" smtClean="0">
                                      <a:solidFill>
                                        <a:schemeClr val="tx1"/>
                                      </a:solidFill>
                                      <a:effectLst/>
                                      <a:latin typeface="Cambria Math" panose="02040503050406030204" pitchFamily="18" charset="0"/>
                                    </a:rPr>
                                    <m:t>𝑥</m:t>
                                  </m:r>
                                </m:e>
                              </m:d>
                              <m:r>
                                <a:rPr lang="ru-RU" sz="1400" b="0" smtClean="0">
                                  <a:solidFill>
                                    <a:schemeClr val="tx1"/>
                                  </a:solidFill>
                                  <a:effectLst/>
                                  <a:latin typeface="Cambria Math" panose="02040503050406030204" pitchFamily="18" charset="0"/>
                                </a:rPr>
                                <m:t>=</m:t>
                              </m:r>
                              <m:sSub>
                                <m:sSubPr>
                                  <m:ctrlPr>
                                    <a:rPr lang="ru-RU" sz="1400" b="0" i="1">
                                      <a:solidFill>
                                        <a:schemeClr val="tx1"/>
                                      </a:solidFill>
                                      <a:effectLst/>
                                      <a:latin typeface="Cambria Math" panose="02040503050406030204" pitchFamily="18" charset="0"/>
                                    </a:rPr>
                                  </m:ctrlPr>
                                </m:sSubPr>
                                <m:e>
                                  <m:r>
                                    <a:rPr lang="ru-RU" sz="1400" b="0" i="1" smtClean="0">
                                      <a:solidFill>
                                        <a:schemeClr val="tx1"/>
                                      </a:solidFill>
                                      <a:effectLst/>
                                      <a:latin typeface="Cambria Math" panose="02040503050406030204" pitchFamily="18" charset="0"/>
                                    </a:rPr>
                                    <m:t>𝐶</m:t>
                                  </m:r>
                                </m:e>
                                <m:sub>
                                  <m:r>
                                    <a:rPr lang="en-US" sz="1400" b="0" i="1" smtClean="0">
                                      <a:solidFill>
                                        <a:schemeClr val="tx1"/>
                                      </a:solidFill>
                                      <a:effectLst/>
                                      <a:latin typeface="Cambria Math" panose="02040503050406030204" pitchFamily="18" charset="0"/>
                                    </a:rPr>
                                    <m:t>𝑏</m:t>
                                  </m:r>
                                </m:sub>
                              </m:sSub>
                              <m:d>
                                <m:dPr>
                                  <m:ctrlPr>
                                    <a:rPr lang="ru-RU" sz="1400" b="0" i="1">
                                      <a:solidFill>
                                        <a:schemeClr val="tx1"/>
                                      </a:solidFill>
                                      <a:effectLst/>
                                      <a:latin typeface="Cambria Math" panose="02040503050406030204" pitchFamily="18" charset="0"/>
                                    </a:rPr>
                                  </m:ctrlPr>
                                </m:dPr>
                                <m:e>
                                  <m:r>
                                    <a:rPr lang="ru-RU" sz="1400" b="0" i="1" smtClean="0">
                                      <a:solidFill>
                                        <a:schemeClr val="tx1"/>
                                      </a:solidFill>
                                      <a:effectLst/>
                                      <a:latin typeface="Cambria Math" panose="02040503050406030204" pitchFamily="18" charset="0"/>
                                    </a:rPr>
                                    <m:t>𝑥</m:t>
                                  </m:r>
                                </m:e>
                              </m:d>
                              <m:r>
                                <a:rPr lang="ru-RU" sz="1400" b="0" smtClean="0">
                                  <a:solidFill>
                                    <a:schemeClr val="tx1"/>
                                  </a:solidFill>
                                  <a:effectLst/>
                                  <a:latin typeface="Cambria Math" panose="02040503050406030204" pitchFamily="18" charset="0"/>
                                </a:rPr>
                                <m:t>=</m:t>
                              </m:r>
                              <m:nary>
                                <m:naryPr>
                                  <m:chr m:val="∑"/>
                                  <m:limLoc m:val="undOvr"/>
                                  <m:supHide m:val="on"/>
                                  <m:ctrlPr>
                                    <a:rPr lang="ru-RU" sz="1400" b="0" i="1">
                                      <a:solidFill>
                                        <a:schemeClr val="tx1"/>
                                      </a:solidFill>
                                      <a:effectLst/>
                                      <a:latin typeface="Cambria Math" panose="02040503050406030204" pitchFamily="18" charset="0"/>
                                    </a:rPr>
                                  </m:ctrlPr>
                                </m:naryPr>
                                <m:sub>
                                  <m:r>
                                    <a:rPr lang="ru-RU" sz="1400" b="0" i="1" smtClean="0">
                                      <a:solidFill>
                                        <a:schemeClr val="tx1"/>
                                      </a:solidFill>
                                      <a:effectLst/>
                                      <a:latin typeface="Cambria Math" panose="02040503050406030204" pitchFamily="18" charset="0"/>
                                    </a:rPr>
                                    <m:t>𝑦</m:t>
                                  </m:r>
                                  <m:r>
                                    <a:rPr lang="ru-RU" sz="1400" b="0" smtClean="0">
                                      <a:solidFill>
                                        <a:schemeClr val="tx1"/>
                                      </a:solidFill>
                                      <a:effectLst/>
                                      <a:latin typeface="Cambria Math" panose="02040503050406030204" pitchFamily="18" charset="0"/>
                                    </a:rPr>
                                    <m:t>≠</m:t>
                                  </m:r>
                                  <m:r>
                                    <a:rPr lang="ru-RU" sz="1400" b="0" i="1" smtClean="0">
                                      <a:solidFill>
                                        <a:schemeClr val="tx1"/>
                                      </a:solidFill>
                                      <a:effectLst/>
                                      <a:latin typeface="Cambria Math" panose="02040503050406030204" pitchFamily="18" charset="0"/>
                                    </a:rPr>
                                    <m:t>𝑥</m:t>
                                  </m:r>
                                  <m:r>
                                    <a:rPr lang="ru-RU" sz="1400" b="0" smtClean="0">
                                      <a:solidFill>
                                        <a:schemeClr val="tx1"/>
                                      </a:solidFill>
                                      <a:effectLst/>
                                      <a:latin typeface="Cambria Math" panose="02040503050406030204" pitchFamily="18" charset="0"/>
                                    </a:rPr>
                                    <m:t>≠</m:t>
                                  </m:r>
                                  <m:r>
                                    <a:rPr lang="ru-RU" sz="1400" b="0" i="1" smtClean="0">
                                      <a:solidFill>
                                        <a:schemeClr val="tx1"/>
                                      </a:solidFill>
                                      <a:effectLst/>
                                      <a:latin typeface="Cambria Math" panose="02040503050406030204" pitchFamily="18" charset="0"/>
                                    </a:rPr>
                                    <m:t>𝑧</m:t>
                                  </m:r>
                                </m:sub>
                                <m:sup/>
                                <m:e>
                                  <m:f>
                                    <m:fPr>
                                      <m:ctrlPr>
                                        <a:rPr lang="ru-RU" sz="1400" b="0" i="1">
                                          <a:solidFill>
                                            <a:schemeClr val="tx1"/>
                                          </a:solidFill>
                                          <a:effectLst/>
                                          <a:latin typeface="Cambria Math" panose="02040503050406030204" pitchFamily="18" charset="0"/>
                                        </a:rPr>
                                      </m:ctrlPr>
                                    </m:fPr>
                                    <m:num>
                                      <m:sSub>
                                        <m:sSubPr>
                                          <m:ctrlPr>
                                            <a:rPr lang="ru-RU" sz="1400" b="0" i="1">
                                              <a:solidFill>
                                                <a:schemeClr val="tx1"/>
                                              </a:solidFill>
                                              <a:effectLst/>
                                              <a:latin typeface="Cambria Math" panose="02040503050406030204" pitchFamily="18" charset="0"/>
                                            </a:rPr>
                                          </m:ctrlPr>
                                        </m:sSubPr>
                                        <m:e>
                                          <m:r>
                                            <a:rPr lang="ru-RU" sz="1400" b="0" i="1" smtClean="0">
                                              <a:solidFill>
                                                <a:schemeClr val="tx1"/>
                                              </a:solidFill>
                                              <a:effectLst/>
                                              <a:latin typeface="Cambria Math" panose="02040503050406030204" pitchFamily="18" charset="0"/>
                                            </a:rPr>
                                            <m:t>𝜎</m:t>
                                          </m:r>
                                        </m:e>
                                        <m:sub>
                                          <m:r>
                                            <a:rPr lang="ru-RU" sz="1400" b="0" i="1" smtClean="0">
                                              <a:solidFill>
                                                <a:schemeClr val="tx1"/>
                                              </a:solidFill>
                                              <a:effectLst/>
                                              <a:latin typeface="Cambria Math" panose="02040503050406030204" pitchFamily="18" charset="0"/>
                                            </a:rPr>
                                            <m:t>𝑦</m:t>
                                          </m:r>
                                          <m:r>
                                            <a:rPr lang="ru-RU" sz="1400" b="0" smtClean="0">
                                              <a:solidFill>
                                                <a:schemeClr val="tx1"/>
                                              </a:solidFill>
                                              <a:effectLst/>
                                              <a:latin typeface="Cambria Math" panose="02040503050406030204" pitchFamily="18" charset="0"/>
                                            </a:rPr>
                                            <m:t>,</m:t>
                                          </m:r>
                                          <m:r>
                                            <a:rPr lang="ru-RU" sz="1400" b="0" i="1" smtClean="0">
                                              <a:solidFill>
                                                <a:schemeClr val="tx1"/>
                                              </a:solidFill>
                                              <a:effectLst/>
                                              <a:latin typeface="Cambria Math" panose="02040503050406030204" pitchFamily="18" charset="0"/>
                                            </a:rPr>
                                            <m:t>𝑧</m:t>
                                          </m:r>
                                        </m:sub>
                                      </m:sSub>
                                      <m:r>
                                        <a:rPr lang="ru-RU" sz="1400" b="0" smtClean="0">
                                          <a:solidFill>
                                            <a:schemeClr val="tx1"/>
                                          </a:solidFill>
                                          <a:effectLst/>
                                          <a:latin typeface="Cambria Math" panose="02040503050406030204" pitchFamily="18" charset="0"/>
                                        </a:rPr>
                                        <m:t>(</m:t>
                                      </m:r>
                                      <m:r>
                                        <a:rPr lang="ru-RU" sz="1400" b="0" i="1" smtClean="0">
                                          <a:solidFill>
                                            <a:schemeClr val="tx1"/>
                                          </a:solidFill>
                                          <a:effectLst/>
                                          <a:latin typeface="Cambria Math" panose="02040503050406030204" pitchFamily="18" charset="0"/>
                                        </a:rPr>
                                        <m:t>𝑥</m:t>
                                      </m:r>
                                      <m:r>
                                        <a:rPr lang="ru-RU" sz="1400" b="0" smtClean="0">
                                          <a:solidFill>
                                            <a:schemeClr val="tx1"/>
                                          </a:solidFill>
                                          <a:effectLst/>
                                          <a:latin typeface="Cambria Math" panose="02040503050406030204" pitchFamily="18" charset="0"/>
                                        </a:rPr>
                                        <m:t>)</m:t>
                                      </m:r>
                                    </m:num>
                                    <m:den>
                                      <m:sSub>
                                        <m:sSubPr>
                                          <m:ctrlPr>
                                            <a:rPr lang="ru-RU" sz="1400" b="0" i="1">
                                              <a:solidFill>
                                                <a:schemeClr val="tx1"/>
                                              </a:solidFill>
                                              <a:effectLst/>
                                              <a:latin typeface="Cambria Math" panose="02040503050406030204" pitchFamily="18" charset="0"/>
                                            </a:rPr>
                                          </m:ctrlPr>
                                        </m:sSubPr>
                                        <m:e>
                                          <m:r>
                                            <a:rPr lang="ru-RU" sz="1400" b="0" i="1" smtClean="0">
                                              <a:solidFill>
                                                <a:schemeClr val="tx1"/>
                                              </a:solidFill>
                                              <a:effectLst/>
                                              <a:latin typeface="Cambria Math" panose="02040503050406030204" pitchFamily="18" charset="0"/>
                                            </a:rPr>
                                            <m:t>𝜎</m:t>
                                          </m:r>
                                        </m:e>
                                        <m:sub>
                                          <m:r>
                                            <a:rPr lang="ru-RU" sz="1400" b="0" i="1" smtClean="0">
                                              <a:solidFill>
                                                <a:schemeClr val="tx1"/>
                                              </a:solidFill>
                                              <a:effectLst/>
                                              <a:latin typeface="Cambria Math" panose="02040503050406030204" pitchFamily="18" charset="0"/>
                                            </a:rPr>
                                            <m:t>𝑦</m:t>
                                          </m:r>
                                          <m:r>
                                            <a:rPr lang="ru-RU" sz="1400" b="0" smtClean="0">
                                              <a:solidFill>
                                                <a:schemeClr val="tx1"/>
                                              </a:solidFill>
                                              <a:effectLst/>
                                              <a:latin typeface="Cambria Math" panose="02040503050406030204" pitchFamily="18" charset="0"/>
                                            </a:rPr>
                                            <m:t>,</m:t>
                                          </m:r>
                                          <m:r>
                                            <a:rPr lang="ru-RU" sz="1400" b="0" i="1" smtClean="0">
                                              <a:solidFill>
                                                <a:schemeClr val="tx1"/>
                                              </a:solidFill>
                                              <a:effectLst/>
                                              <a:latin typeface="Cambria Math" panose="02040503050406030204" pitchFamily="18" charset="0"/>
                                            </a:rPr>
                                            <m:t>𝑧</m:t>
                                          </m:r>
                                        </m:sub>
                                      </m:sSub>
                                    </m:den>
                                  </m:f>
                                </m:e>
                              </m:nary>
                            </m:oMath>
                          </a14:m>
                          <a:r>
                            <a:rPr lang="ru-RU" sz="1400" b="0" dirty="0">
                              <a:solidFill>
                                <a:schemeClr val="tx1"/>
                              </a:solidFill>
                              <a:effectLst/>
                            </a:rPr>
                            <a:t>,</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indent="450215" algn="ctr">
                            <a:lnSpc>
                              <a:spcPct val="150000"/>
                            </a:lnSpc>
                          </a:pPr>
                          <a:r>
                            <a:rPr lang="ru-RU" sz="1400" b="0" dirty="0">
                              <a:solidFill>
                                <a:schemeClr val="tx1"/>
                              </a:solidFill>
                              <a:effectLst/>
                            </a:rPr>
                            <a:t>(5)</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681220562"/>
                      </a:ext>
                    </a:extLst>
                  </a:tr>
                </a:tbl>
              </a:graphicData>
            </a:graphic>
          </p:graphicFrame>
        </mc:Choice>
        <mc:Fallback xmlns="">
          <p:graphicFrame>
            <p:nvGraphicFramePr>
              <p:cNvPr id="12" name="Таблица 11">
                <a:extLst>
                  <a:ext uri="{FF2B5EF4-FFF2-40B4-BE49-F238E27FC236}">
                    <a16:creationId xmlns:a16="http://schemas.microsoft.com/office/drawing/2014/main" id="{D2E1FCB7-F3C7-DE0A-09A1-4F3B3B20ED9E}"/>
                  </a:ext>
                </a:extLst>
              </p:cNvPr>
              <p:cNvGraphicFramePr>
                <a:graphicFrameLocks noGrp="1"/>
              </p:cNvGraphicFramePr>
              <p:nvPr>
                <p:extLst>
                  <p:ext uri="{D42A27DB-BD31-4B8C-83A1-F6EECF244321}">
                    <p14:modId xmlns:p14="http://schemas.microsoft.com/office/powerpoint/2010/main" val="1968794773"/>
                  </p:ext>
                </p:extLst>
              </p:nvPr>
            </p:nvGraphicFramePr>
            <p:xfrm>
              <a:off x="5968982" y="3307452"/>
              <a:ext cx="5934075" cy="513017"/>
            </p:xfrm>
            <a:graphic>
              <a:graphicData uri="http://schemas.openxmlformats.org/drawingml/2006/table">
                <a:tbl>
                  <a:tblPr firstRow="1" firstCol="1" bandRow="1">
                    <a:tableStyleId>{5C22544A-7EE6-4342-B048-85BDC9FD1C3A}</a:tableStyleId>
                  </a:tblPr>
                  <a:tblGrid>
                    <a:gridCol w="5043118">
                      <a:extLst>
                        <a:ext uri="{9D8B030D-6E8A-4147-A177-3AD203B41FA5}">
                          <a16:colId xmlns:a16="http://schemas.microsoft.com/office/drawing/2014/main" val="1742143698"/>
                        </a:ext>
                      </a:extLst>
                    </a:gridCol>
                    <a:gridCol w="890957">
                      <a:extLst>
                        <a:ext uri="{9D8B030D-6E8A-4147-A177-3AD203B41FA5}">
                          <a16:colId xmlns:a16="http://schemas.microsoft.com/office/drawing/2014/main" val="659903896"/>
                        </a:ext>
                      </a:extLst>
                    </a:gridCol>
                  </a:tblGrid>
                  <a:tr h="513017">
                    <a:tc>
                      <a:txBody>
                        <a:bodyPr/>
                        <a:lstStyle/>
                        <a:p>
                          <a:endParaRPr lang="ru-RU"/>
                        </a:p>
                      </a:txBody>
                      <a:tcPr marL="68580" marR="68580" marT="0" marB="0">
                        <a:blipFill>
                          <a:blip r:embed="rId4"/>
                          <a:stretch>
                            <a:fillRect t="-31707" r="-18045" b="-92683"/>
                          </a:stretch>
                        </a:blipFill>
                      </a:tcPr>
                    </a:tc>
                    <a:tc>
                      <a:txBody>
                        <a:bodyPr/>
                        <a:lstStyle/>
                        <a:p>
                          <a:pPr indent="450215" algn="ctr">
                            <a:lnSpc>
                              <a:spcPct val="150000"/>
                            </a:lnSpc>
                          </a:pPr>
                          <a:r>
                            <a:rPr lang="ru-RU" sz="1400" b="0" dirty="0">
                              <a:solidFill>
                                <a:schemeClr val="tx1"/>
                              </a:solidFill>
                              <a:effectLst/>
                            </a:rPr>
                            <a:t>(5)</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68122056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Таблица 12">
                <a:extLst>
                  <a:ext uri="{FF2B5EF4-FFF2-40B4-BE49-F238E27FC236}">
                    <a16:creationId xmlns:a16="http://schemas.microsoft.com/office/drawing/2014/main" id="{EF8DDF4B-1AD2-DA49-D2CB-B6B7B59F667B}"/>
                  </a:ext>
                </a:extLst>
              </p:cNvPr>
              <p:cNvGraphicFramePr>
                <a:graphicFrameLocks noGrp="1"/>
              </p:cNvGraphicFramePr>
              <p:nvPr>
                <p:extLst>
                  <p:ext uri="{D42A27DB-BD31-4B8C-83A1-F6EECF244321}">
                    <p14:modId xmlns:p14="http://schemas.microsoft.com/office/powerpoint/2010/main" val="1066995562"/>
                  </p:ext>
                </p:extLst>
              </p:nvPr>
            </p:nvGraphicFramePr>
            <p:xfrm>
              <a:off x="5968981" y="4742281"/>
              <a:ext cx="5934075" cy="415798"/>
            </p:xfrm>
            <a:graphic>
              <a:graphicData uri="http://schemas.openxmlformats.org/drawingml/2006/table">
                <a:tbl>
                  <a:tblPr firstRow="1" firstCol="1" bandRow="1">
                    <a:tableStyleId>{5C22544A-7EE6-4342-B048-85BDC9FD1C3A}</a:tableStyleId>
                  </a:tblPr>
                  <a:tblGrid>
                    <a:gridCol w="5033917">
                      <a:extLst>
                        <a:ext uri="{9D8B030D-6E8A-4147-A177-3AD203B41FA5}">
                          <a16:colId xmlns:a16="http://schemas.microsoft.com/office/drawing/2014/main" val="3932888518"/>
                        </a:ext>
                      </a:extLst>
                    </a:gridCol>
                    <a:gridCol w="900158">
                      <a:extLst>
                        <a:ext uri="{9D8B030D-6E8A-4147-A177-3AD203B41FA5}">
                          <a16:colId xmlns:a16="http://schemas.microsoft.com/office/drawing/2014/main" val="1144763963"/>
                        </a:ext>
                      </a:extLst>
                    </a:gridCol>
                  </a:tblGrid>
                  <a:tr h="0">
                    <a:tc>
                      <a:txBody>
                        <a:bodyPr/>
                        <a:lstStyle/>
                        <a:p>
                          <a:pPr indent="472440" algn="ctr">
                            <a:lnSpc>
                              <a:spcPct val="150000"/>
                            </a:lnSpc>
                          </a:pPr>
                          <a14:m>
                            <m:oMath xmlns:m="http://schemas.openxmlformats.org/officeDocument/2006/math">
                              <m:sSub>
                                <m:sSubPr>
                                  <m:ctrlPr>
                                    <a:rPr lang="ru-RU" sz="1400" b="0" i="1" smtClean="0">
                                      <a:solidFill>
                                        <a:schemeClr val="tx1"/>
                                      </a:solidFill>
                                      <a:effectLst/>
                                      <a:latin typeface="Cambria Math" panose="02040503050406030204" pitchFamily="18" charset="0"/>
                                    </a:rPr>
                                  </m:ctrlPr>
                                </m:sSubPr>
                                <m:e>
                                  <m:r>
                                    <m:rPr>
                                      <m:sty m:val="p"/>
                                    </m:rPr>
                                    <a:rPr lang="en-US" sz="1400" b="0" i="1" smtClean="0">
                                      <a:solidFill>
                                        <a:schemeClr val="tx1"/>
                                      </a:solidFill>
                                      <a:effectLst/>
                                      <a:latin typeface="Cambria Math" panose="02040503050406030204" pitchFamily="18" charset="0"/>
                                    </a:rPr>
                                    <m:t>C</m:t>
                                  </m:r>
                                </m:e>
                                <m:sub>
                                  <m:r>
                                    <m:rPr>
                                      <m:sty m:val="p"/>
                                    </m:rPr>
                                    <a:rPr lang="en-US" sz="1400" b="0" i="1" smtClean="0">
                                      <a:solidFill>
                                        <a:schemeClr val="tx1"/>
                                      </a:solidFill>
                                      <a:effectLst/>
                                      <a:latin typeface="Cambria Math" panose="02040503050406030204" pitchFamily="18" charset="0"/>
                                    </a:rPr>
                                    <m:t>E</m:t>
                                  </m:r>
                                </m:sub>
                              </m:sSub>
                              <m:d>
                                <m:dPr>
                                  <m:ctrlPr>
                                    <a:rPr lang="ru-RU" sz="1400" b="0" i="1">
                                      <a:solidFill>
                                        <a:schemeClr val="tx1"/>
                                      </a:solidFill>
                                      <a:effectLst/>
                                      <a:latin typeface="Cambria Math" panose="02040503050406030204" pitchFamily="18" charset="0"/>
                                    </a:rPr>
                                  </m:ctrlPr>
                                </m:dPr>
                                <m:e>
                                  <m:sSub>
                                    <m:sSubPr>
                                      <m:ctrlPr>
                                        <a:rPr lang="ru-RU" sz="1400" b="0" i="1">
                                          <a:solidFill>
                                            <a:schemeClr val="tx1"/>
                                          </a:solidFill>
                                          <a:effectLst/>
                                          <a:latin typeface="Cambria Math" panose="02040503050406030204" pitchFamily="18" charset="0"/>
                                        </a:rPr>
                                      </m:ctrlPr>
                                    </m:sSubPr>
                                    <m:e>
                                      <m:r>
                                        <m:rPr>
                                          <m:sty m:val="p"/>
                                        </m:rPr>
                                        <a:rPr lang="en-US" sz="1400" b="0" i="1" smtClean="0">
                                          <a:solidFill>
                                            <a:schemeClr val="tx1"/>
                                          </a:solidFill>
                                          <a:effectLst/>
                                          <a:latin typeface="Cambria Math" panose="02040503050406030204" pitchFamily="18" charset="0"/>
                                        </a:rPr>
                                        <m:t>v</m:t>
                                      </m:r>
                                    </m:e>
                                    <m:sub>
                                      <m:r>
                                        <m:rPr>
                                          <m:sty m:val="p"/>
                                        </m:rPr>
                                        <a:rPr lang="en-US" sz="1400" b="0" i="1" smtClean="0">
                                          <a:solidFill>
                                            <a:schemeClr val="tx1"/>
                                          </a:solidFill>
                                          <a:effectLst/>
                                          <a:latin typeface="Cambria Math" panose="02040503050406030204" pitchFamily="18" charset="0"/>
                                        </a:rPr>
                                        <m:t>i</m:t>
                                      </m:r>
                                    </m:sub>
                                  </m:sSub>
                                </m:e>
                              </m:d>
                              <m:r>
                                <a:rPr lang="ru-RU" sz="1400" b="0" smtClean="0">
                                  <a:solidFill>
                                    <a:schemeClr val="tx1"/>
                                  </a:solidFill>
                                  <a:effectLst/>
                                  <a:latin typeface="Cambria Math" panose="02040503050406030204" pitchFamily="18" charset="0"/>
                                </a:rPr>
                                <m:t>=</m:t>
                              </m:r>
                              <m:f>
                                <m:fPr>
                                  <m:ctrlPr>
                                    <a:rPr lang="ru-RU" sz="1400" b="0" i="1">
                                      <a:solidFill>
                                        <a:schemeClr val="tx1"/>
                                      </a:solidFill>
                                      <a:effectLst/>
                                      <a:latin typeface="Cambria Math" panose="02040503050406030204" pitchFamily="18" charset="0"/>
                                    </a:rPr>
                                  </m:ctrlPr>
                                </m:fPr>
                                <m:num>
                                  <m:r>
                                    <a:rPr lang="ru-RU" sz="1400" b="0" smtClean="0">
                                      <a:solidFill>
                                        <a:schemeClr val="tx1"/>
                                      </a:solidFill>
                                      <a:effectLst/>
                                      <a:latin typeface="Cambria Math" panose="02040503050406030204" pitchFamily="18" charset="0"/>
                                    </a:rPr>
                                    <m:t>1</m:t>
                                  </m:r>
                                </m:num>
                                <m:den>
                                  <m:r>
                                    <m:rPr>
                                      <m:sty m:val="p"/>
                                    </m:rPr>
                                    <a:rPr lang="en-US" sz="1400" b="0" i="1" smtClean="0">
                                      <a:solidFill>
                                        <a:schemeClr val="tx1"/>
                                      </a:solidFill>
                                      <a:effectLst/>
                                      <a:latin typeface="Cambria Math" panose="02040503050406030204" pitchFamily="18" charset="0"/>
                                    </a:rPr>
                                    <m:t>λ</m:t>
                                  </m:r>
                                </m:den>
                              </m:f>
                              <m:nary>
                                <m:naryPr>
                                  <m:chr m:val="∑"/>
                                  <m:ctrlPr>
                                    <a:rPr lang="ru-RU" sz="1400" b="0" i="1">
                                      <a:solidFill>
                                        <a:schemeClr val="tx1"/>
                                      </a:solidFill>
                                      <a:effectLst/>
                                      <a:latin typeface="Cambria Math" panose="02040503050406030204" pitchFamily="18" charset="0"/>
                                    </a:rPr>
                                  </m:ctrlPr>
                                </m:naryPr>
                                <m:sub>
                                  <m:r>
                                    <m:rPr>
                                      <m:sty m:val="p"/>
                                    </m:rPr>
                                    <a:rPr lang="en-US" sz="1400" b="0" i="1" smtClean="0">
                                      <a:solidFill>
                                        <a:schemeClr val="tx1"/>
                                      </a:solidFill>
                                      <a:effectLst/>
                                      <a:latin typeface="Cambria Math" panose="02040503050406030204" pitchFamily="18" charset="0"/>
                                    </a:rPr>
                                    <m:t>j</m:t>
                                  </m:r>
                                  <m:r>
                                    <a:rPr lang="ru-RU" sz="1400" b="0" smtClean="0">
                                      <a:solidFill>
                                        <a:schemeClr val="tx1"/>
                                      </a:solidFill>
                                      <a:effectLst/>
                                      <a:latin typeface="Cambria Math" panose="02040503050406030204" pitchFamily="18" charset="0"/>
                                    </a:rPr>
                                    <m:t>=1</m:t>
                                  </m:r>
                                </m:sub>
                                <m:sup>
                                  <m:r>
                                    <m:rPr>
                                      <m:sty m:val="p"/>
                                    </m:rPr>
                                    <a:rPr lang="en-US" sz="1400" b="0" i="1" smtClean="0">
                                      <a:solidFill>
                                        <a:schemeClr val="tx1"/>
                                      </a:solidFill>
                                      <a:effectLst/>
                                      <a:latin typeface="Cambria Math" panose="02040503050406030204" pitchFamily="18" charset="0"/>
                                    </a:rPr>
                                    <m:t>N</m:t>
                                  </m:r>
                                </m:sup>
                                <m:e>
                                  <m:sSub>
                                    <m:sSubPr>
                                      <m:ctrlPr>
                                        <a:rPr lang="ru-RU" sz="1400" b="0" i="1">
                                          <a:solidFill>
                                            <a:schemeClr val="tx1"/>
                                          </a:solidFill>
                                          <a:effectLst/>
                                          <a:latin typeface="Cambria Math" panose="02040503050406030204" pitchFamily="18" charset="0"/>
                                        </a:rPr>
                                      </m:ctrlPr>
                                    </m:sSubPr>
                                    <m:e>
                                      <m:r>
                                        <m:rPr>
                                          <m:sty m:val="p"/>
                                        </m:rPr>
                                        <a:rPr lang="en-US" sz="1400" b="0" i="1" smtClean="0">
                                          <a:solidFill>
                                            <a:schemeClr val="tx1"/>
                                          </a:solidFill>
                                          <a:effectLst/>
                                          <a:latin typeface="Cambria Math" panose="02040503050406030204" pitchFamily="18" charset="0"/>
                                        </a:rPr>
                                        <m:t>a</m:t>
                                      </m:r>
                                    </m:e>
                                    <m:sub>
                                      <m:r>
                                        <m:rPr>
                                          <m:sty m:val="p"/>
                                        </m:rPr>
                                        <a:rPr lang="en-US" sz="1400" b="0" i="1" smtClean="0">
                                          <a:solidFill>
                                            <a:schemeClr val="tx1"/>
                                          </a:solidFill>
                                          <a:effectLst/>
                                          <a:latin typeface="Cambria Math" panose="02040503050406030204" pitchFamily="18" charset="0"/>
                                        </a:rPr>
                                        <m:t>i</m:t>
                                      </m:r>
                                      <m:r>
                                        <a:rPr lang="ru-RU" sz="1400" b="0" smtClean="0">
                                          <a:solidFill>
                                            <a:schemeClr val="tx1"/>
                                          </a:solidFill>
                                          <a:effectLst/>
                                          <a:latin typeface="Cambria Math" panose="02040503050406030204" pitchFamily="18" charset="0"/>
                                        </a:rPr>
                                        <m:t>,</m:t>
                                      </m:r>
                                      <m:r>
                                        <m:rPr>
                                          <m:sty m:val="p"/>
                                        </m:rPr>
                                        <a:rPr lang="en-US" sz="1400" b="0" i="1" smtClean="0">
                                          <a:solidFill>
                                            <a:schemeClr val="tx1"/>
                                          </a:solidFill>
                                          <a:effectLst/>
                                          <a:latin typeface="Cambria Math" panose="02040503050406030204" pitchFamily="18" charset="0"/>
                                        </a:rPr>
                                        <m:t>j</m:t>
                                      </m:r>
                                    </m:sub>
                                  </m:sSub>
                                  <m:sSub>
                                    <m:sSubPr>
                                      <m:ctrlPr>
                                        <a:rPr lang="ru-RU" sz="1400" b="0" i="1">
                                          <a:solidFill>
                                            <a:schemeClr val="tx1"/>
                                          </a:solidFill>
                                          <a:effectLst/>
                                          <a:latin typeface="Cambria Math" panose="02040503050406030204" pitchFamily="18" charset="0"/>
                                        </a:rPr>
                                      </m:ctrlPr>
                                    </m:sSubPr>
                                    <m:e>
                                      <m:r>
                                        <m:rPr>
                                          <m:sty m:val="p"/>
                                        </m:rPr>
                                        <a:rPr lang="en-US" sz="1400" b="0" i="1" smtClean="0">
                                          <a:solidFill>
                                            <a:schemeClr val="tx1"/>
                                          </a:solidFill>
                                          <a:effectLst/>
                                          <a:latin typeface="Cambria Math" panose="02040503050406030204" pitchFamily="18" charset="0"/>
                                        </a:rPr>
                                        <m:t>C</m:t>
                                      </m:r>
                                    </m:e>
                                    <m:sub>
                                      <m:r>
                                        <m:rPr>
                                          <m:sty m:val="p"/>
                                        </m:rPr>
                                        <a:rPr lang="en-US" sz="1400" b="0" i="1" smtClean="0">
                                          <a:solidFill>
                                            <a:schemeClr val="tx1"/>
                                          </a:solidFill>
                                          <a:effectLst/>
                                          <a:latin typeface="Cambria Math" panose="02040503050406030204" pitchFamily="18" charset="0"/>
                                        </a:rPr>
                                        <m:t>E</m:t>
                                      </m:r>
                                    </m:sub>
                                  </m:sSub>
                                  <m:r>
                                    <a:rPr lang="ru-RU" sz="1400" b="0" smtClean="0">
                                      <a:solidFill>
                                        <a:schemeClr val="tx1"/>
                                      </a:solidFill>
                                      <a:effectLst/>
                                      <a:latin typeface="Cambria Math" panose="02040503050406030204" pitchFamily="18" charset="0"/>
                                    </a:rPr>
                                    <m:t>(</m:t>
                                  </m:r>
                                  <m:sSub>
                                    <m:sSubPr>
                                      <m:ctrlPr>
                                        <a:rPr lang="ru-RU" sz="1400" b="0" i="1">
                                          <a:solidFill>
                                            <a:schemeClr val="tx1"/>
                                          </a:solidFill>
                                          <a:effectLst/>
                                          <a:latin typeface="Cambria Math" panose="02040503050406030204" pitchFamily="18" charset="0"/>
                                        </a:rPr>
                                      </m:ctrlPr>
                                    </m:sSubPr>
                                    <m:e>
                                      <m:r>
                                        <m:rPr>
                                          <m:sty m:val="p"/>
                                        </m:rPr>
                                        <a:rPr lang="en-US" sz="1400" b="0" i="1" smtClean="0">
                                          <a:solidFill>
                                            <a:schemeClr val="tx1"/>
                                          </a:solidFill>
                                          <a:effectLst/>
                                          <a:latin typeface="Cambria Math" panose="02040503050406030204" pitchFamily="18" charset="0"/>
                                        </a:rPr>
                                        <m:t>v</m:t>
                                      </m:r>
                                    </m:e>
                                    <m:sub>
                                      <m:r>
                                        <m:rPr>
                                          <m:sty m:val="p"/>
                                        </m:rPr>
                                        <a:rPr lang="en-US" sz="1400" b="0" i="1" smtClean="0">
                                          <a:solidFill>
                                            <a:schemeClr val="tx1"/>
                                          </a:solidFill>
                                          <a:effectLst/>
                                          <a:latin typeface="Cambria Math" panose="02040503050406030204" pitchFamily="18" charset="0"/>
                                        </a:rPr>
                                        <m:t>j</m:t>
                                      </m:r>
                                    </m:sub>
                                  </m:sSub>
                                  <m:r>
                                    <a:rPr lang="ru-RU" sz="1400" b="0" smtClean="0">
                                      <a:solidFill>
                                        <a:schemeClr val="tx1"/>
                                      </a:solidFill>
                                      <a:effectLst/>
                                      <a:latin typeface="Cambria Math" panose="02040503050406030204" pitchFamily="18" charset="0"/>
                                    </a:rPr>
                                    <m:t>)</m:t>
                                  </m:r>
                                </m:e>
                              </m:nary>
                            </m:oMath>
                          </a14:m>
                          <a:r>
                            <a:rPr lang="ru-RU" sz="1400" b="0" dirty="0">
                              <a:solidFill>
                                <a:schemeClr val="tx1"/>
                              </a:solidFill>
                              <a:effectLst/>
                            </a:rPr>
                            <a:t>,</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indent="450215" algn="ctr">
                            <a:lnSpc>
                              <a:spcPct val="150000"/>
                            </a:lnSpc>
                          </a:pPr>
                          <a:r>
                            <a:rPr lang="ru-RU" sz="1400" b="0" dirty="0">
                              <a:solidFill>
                                <a:schemeClr val="tx1"/>
                              </a:solidFill>
                              <a:effectLst/>
                            </a:rPr>
                            <a:t>(6)</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49710403"/>
                      </a:ext>
                    </a:extLst>
                  </a:tr>
                </a:tbl>
              </a:graphicData>
            </a:graphic>
          </p:graphicFrame>
        </mc:Choice>
        <mc:Fallback xmlns="">
          <p:graphicFrame>
            <p:nvGraphicFramePr>
              <p:cNvPr id="13" name="Таблица 12">
                <a:extLst>
                  <a:ext uri="{FF2B5EF4-FFF2-40B4-BE49-F238E27FC236}">
                    <a16:creationId xmlns:a16="http://schemas.microsoft.com/office/drawing/2014/main" id="{EF8DDF4B-1AD2-DA49-D2CB-B6B7B59F667B}"/>
                  </a:ext>
                </a:extLst>
              </p:cNvPr>
              <p:cNvGraphicFramePr>
                <a:graphicFrameLocks noGrp="1"/>
              </p:cNvGraphicFramePr>
              <p:nvPr>
                <p:extLst>
                  <p:ext uri="{D42A27DB-BD31-4B8C-83A1-F6EECF244321}">
                    <p14:modId xmlns:p14="http://schemas.microsoft.com/office/powerpoint/2010/main" val="1066995562"/>
                  </p:ext>
                </p:extLst>
              </p:nvPr>
            </p:nvGraphicFramePr>
            <p:xfrm>
              <a:off x="5968981" y="4742281"/>
              <a:ext cx="5934075" cy="415798"/>
            </p:xfrm>
            <a:graphic>
              <a:graphicData uri="http://schemas.openxmlformats.org/drawingml/2006/table">
                <a:tbl>
                  <a:tblPr firstRow="1" firstCol="1" bandRow="1">
                    <a:tableStyleId>{5C22544A-7EE6-4342-B048-85BDC9FD1C3A}</a:tableStyleId>
                  </a:tblPr>
                  <a:tblGrid>
                    <a:gridCol w="5033917">
                      <a:extLst>
                        <a:ext uri="{9D8B030D-6E8A-4147-A177-3AD203B41FA5}">
                          <a16:colId xmlns:a16="http://schemas.microsoft.com/office/drawing/2014/main" val="3932888518"/>
                        </a:ext>
                      </a:extLst>
                    </a:gridCol>
                    <a:gridCol w="900158">
                      <a:extLst>
                        <a:ext uri="{9D8B030D-6E8A-4147-A177-3AD203B41FA5}">
                          <a16:colId xmlns:a16="http://schemas.microsoft.com/office/drawing/2014/main" val="1144763963"/>
                        </a:ext>
                      </a:extLst>
                    </a:gridCol>
                  </a:tblGrid>
                  <a:tr h="415798">
                    <a:tc>
                      <a:txBody>
                        <a:bodyPr/>
                        <a:lstStyle/>
                        <a:p>
                          <a:endParaRPr lang="ru-RU"/>
                        </a:p>
                      </a:txBody>
                      <a:tcPr marL="68580" marR="68580" marT="0" marB="0">
                        <a:blipFill>
                          <a:blip r:embed="rId5"/>
                          <a:stretch>
                            <a:fillRect t="-50000" r="-18342" b="-120588"/>
                          </a:stretch>
                        </a:blipFill>
                      </a:tcPr>
                    </a:tc>
                    <a:tc>
                      <a:txBody>
                        <a:bodyPr/>
                        <a:lstStyle/>
                        <a:p>
                          <a:pPr indent="450215" algn="ctr">
                            <a:lnSpc>
                              <a:spcPct val="150000"/>
                            </a:lnSpc>
                          </a:pPr>
                          <a:r>
                            <a:rPr lang="ru-RU" sz="1400" b="0" dirty="0">
                              <a:solidFill>
                                <a:schemeClr val="tx1"/>
                              </a:solidFill>
                              <a:effectLst/>
                            </a:rPr>
                            <a:t>(6)</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49710403"/>
                      </a:ext>
                    </a:extLst>
                  </a:tr>
                </a:tbl>
              </a:graphicData>
            </a:graphic>
          </p:graphicFrame>
        </mc:Fallback>
      </mc:AlternateContent>
      <p:sp>
        <p:nvSpPr>
          <p:cNvPr id="21" name="Rectangle 1">
            <a:extLst>
              <a:ext uri="{FF2B5EF4-FFF2-40B4-BE49-F238E27FC236}">
                <a16:creationId xmlns:a16="http://schemas.microsoft.com/office/drawing/2014/main" id="{A19A74B7-273B-D491-3487-1228BC3C43FA}"/>
              </a:ext>
            </a:extLst>
          </p:cNvPr>
          <p:cNvSpPr>
            <a:spLocks noChangeArrowheads="1"/>
          </p:cNvSpPr>
          <p:nvPr/>
        </p:nvSpPr>
        <p:spPr bwMode="auto">
          <a:xfrm>
            <a:off x="6251883" y="1593591"/>
            <a:ext cx="590578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lang="en-US" altLang="ru-RU" sz="1400" dirty="0">
                <a:latin typeface="+mn-lt"/>
                <a:ea typeface="Calibri" panose="020F0502020204030204" pitchFamily="34" charset="0"/>
                <a:cs typeface="Times New Roman" panose="02020603050405020304" pitchFamily="18" charset="0"/>
              </a:rPr>
              <a:t>Node centrality </a:t>
            </a: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C(x) </a:t>
            </a:r>
            <a:r>
              <a:rPr lang="en-US" altLang="ru-RU" sz="1400" dirty="0">
                <a:latin typeface="+mn-lt"/>
                <a:ea typeface="Calibri" panose="020F0502020204030204" pitchFamily="34" charset="0"/>
                <a:cs typeface="Times New Roman" panose="02020603050405020304" pitchFamily="18" charset="0"/>
              </a:rPr>
              <a:t>equals</a:t>
            </a: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t>
            </a:r>
            <a:endParaRPr kumimoji="0" lang="en-US" altLang="ru-RU" sz="1000" b="0" i="0" u="none" strike="noStrike" cap="none" normalizeH="0" baseline="0" dirty="0">
              <a:ln>
                <a:noFill/>
              </a:ln>
              <a:solidFill>
                <a:schemeClr val="tx1"/>
              </a:solidFill>
              <a:effectLst/>
              <a:latin typeface="+mn-lt"/>
            </a:endParaRPr>
          </a:p>
          <a:p>
            <a:pPr algn="just">
              <a:buFontTx/>
              <a:buChar char="•"/>
            </a:pPr>
            <a:r>
              <a:rPr lang="en-US" altLang="ru-RU" sz="1400" dirty="0">
                <a:latin typeface="+mn-lt"/>
                <a:ea typeface="Calibri" panose="020F0502020204030204" pitchFamily="34" charset="0"/>
                <a:cs typeface="Times New Roman" panose="02020603050405020304" pitchFamily="18" charset="0"/>
              </a:rPr>
              <a:t>node</a:t>
            </a: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degree / weighted node degree.</a:t>
            </a:r>
            <a:endParaRPr kumimoji="0" lang="en-US" altLang="ru-RU" sz="1000" b="0" i="0" u="none" strike="noStrike" cap="none" normalizeH="0" baseline="0" dirty="0">
              <a:ln>
                <a:noFill/>
              </a:ln>
              <a:solidFill>
                <a:schemeClr val="tx1"/>
              </a:solidFill>
              <a:effectLst/>
              <a:latin typeface="+mn-lt"/>
            </a:endParaRPr>
          </a:p>
          <a:p>
            <a:pPr algn="just">
              <a:buFontTx/>
              <a:buChar char="•"/>
            </a:pP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degree of closeness to other nodes according to the formula (4):</a:t>
            </a:r>
            <a:endParaRPr kumimoji="0" lang="ru-RU"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endParaRPr lang="ru-RU" altLang="ru-RU" sz="1400" dirty="0">
              <a:latin typeface="+mn-lt"/>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endParaRPr kumimoji="0" lang="en-US" altLang="ru-RU" sz="1000" b="0" i="0" u="none" strike="noStrike" cap="none" normalizeH="0" baseline="0" dirty="0">
              <a:ln>
                <a:noFill/>
              </a:ln>
              <a:solidFill>
                <a:schemeClr val="tx1"/>
              </a:solidFill>
              <a:effectLst/>
              <a:latin typeface="+mn-lt"/>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lang="en-US" altLang="ru-RU" sz="1400" dirty="0">
                <a:latin typeface="+mn-lt"/>
                <a:ea typeface="Calibri" panose="020F0502020204030204" pitchFamily="34" charset="0"/>
                <a:cs typeface="Times New Roman" panose="02020603050405020304" pitchFamily="18" charset="0"/>
              </a:rPr>
              <a:t>where</a:t>
            </a: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r>
              <a:rPr kumimoji="0" lang="en-US" altLang="ru-RU" sz="14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d(</a:t>
            </a:r>
            <a:r>
              <a:rPr kumimoji="0" lang="en-US" altLang="ru-RU" sz="1400" b="0" i="1" u="none" strike="noStrike" cap="none" normalizeH="0" baseline="0" dirty="0" err="1">
                <a:ln>
                  <a:noFill/>
                </a:ln>
                <a:solidFill>
                  <a:schemeClr val="tx1"/>
                </a:solidFill>
                <a:effectLst/>
                <a:latin typeface="+mn-lt"/>
                <a:ea typeface="Calibri" panose="020F0502020204030204" pitchFamily="34" charset="0"/>
                <a:cs typeface="Times New Roman" panose="02020603050405020304" pitchFamily="18" charset="0"/>
              </a:rPr>
              <a:t>x,y</a:t>
            </a:r>
            <a:r>
              <a:rPr kumimoji="0" lang="en-US" altLang="ru-RU" sz="14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t>
            </a: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 distance </a:t>
            </a:r>
            <a:r>
              <a:rPr lang="en-US" altLang="ru-RU" sz="1400" dirty="0">
                <a:latin typeface="+mn-lt"/>
                <a:ea typeface="Calibri" panose="020F0502020204030204" pitchFamily="34" charset="0"/>
                <a:cs typeface="Times New Roman" panose="02020603050405020304" pitchFamily="18" charset="0"/>
              </a:rPr>
              <a:t>between </a:t>
            </a:r>
            <a:r>
              <a:rPr kumimoji="0" lang="en-US" altLang="ru-RU" sz="14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x</a:t>
            </a: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r>
              <a:rPr lang="en-US" altLang="ru-RU" sz="1400" dirty="0">
                <a:latin typeface="+mn-lt"/>
                <a:ea typeface="Calibri" panose="020F0502020204030204" pitchFamily="34" charset="0"/>
                <a:cs typeface="Times New Roman" panose="02020603050405020304" pitchFamily="18" charset="0"/>
              </a:rPr>
              <a:t>and</a:t>
            </a: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r>
              <a:rPr kumimoji="0" lang="en-US" altLang="ru-RU" sz="14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y</a:t>
            </a:r>
            <a:r>
              <a:rPr lang="ru-RU" altLang="ru-RU" sz="1400" dirty="0">
                <a:latin typeface="+mn-lt"/>
                <a:ea typeface="Calibri" panose="020F0502020204030204" pitchFamily="34" charset="0"/>
                <a:cs typeface="Times New Roman" panose="02020603050405020304" pitchFamily="18" charset="0"/>
              </a:rPr>
              <a:t>;</a:t>
            </a:r>
            <a:endParaRPr kumimoji="0" lang="en-US" altLang="ru-RU" sz="1000" b="0" i="0" u="none" strike="noStrike" cap="none" normalizeH="0" baseline="0" dirty="0">
              <a:ln>
                <a:noFill/>
              </a:ln>
              <a:solidFill>
                <a:schemeClr val="tx1"/>
              </a:solidFill>
              <a:effectLst/>
              <a:latin typeface="+mn-lt"/>
            </a:endParaRPr>
          </a:p>
          <a:p>
            <a:pPr algn="just">
              <a:buFontTx/>
              <a:buChar char="•"/>
            </a:pP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Betweenness centrality </a:t>
            </a:r>
            <a:r>
              <a:rPr kumimoji="0" lang="en-US" altLang="ru-RU" sz="1400" b="0" i="1" u="none" strike="noStrike" cap="none" normalizeH="0" baseline="0" dirty="0" err="1">
                <a:ln>
                  <a:noFill/>
                </a:ln>
                <a:solidFill>
                  <a:schemeClr val="tx1"/>
                </a:solidFill>
                <a:effectLst/>
                <a:latin typeface="+mn-lt"/>
                <a:ea typeface="Times New Roman" panose="02020603050405020304" pitchFamily="18" charset="0"/>
                <a:cs typeface="Cambria Math" panose="02040503050406030204" pitchFamily="18" charset="0"/>
              </a:rPr>
              <a:t>C</a:t>
            </a:r>
            <a:r>
              <a:rPr kumimoji="0" lang="en-US" altLang="ru-RU" sz="1400" b="0" i="1" u="none" strike="noStrike" cap="none" normalizeH="0" baseline="-25000" dirty="0" err="1">
                <a:ln>
                  <a:noFill/>
                </a:ln>
                <a:solidFill>
                  <a:schemeClr val="tx1"/>
                </a:solidFill>
                <a:effectLst/>
                <a:latin typeface="+mn-lt"/>
                <a:ea typeface="Times New Roman" panose="02020603050405020304" pitchFamily="18" charset="0"/>
                <a:cs typeface="Cambria Math" panose="02040503050406030204" pitchFamily="18" charset="0"/>
              </a:rPr>
              <a:t>b</a:t>
            </a:r>
            <a:r>
              <a:rPr kumimoji="0" lang="en-US" altLang="ru-RU" sz="1400" b="0" i="1" u="none" strike="noStrike" cap="none" normalizeH="0" baseline="0" dirty="0" err="1">
                <a:ln>
                  <a:noFill/>
                </a:ln>
                <a:solidFill>
                  <a:schemeClr val="tx1"/>
                </a:solidFill>
                <a:effectLst/>
                <a:latin typeface="+mn-lt"/>
                <a:ea typeface="Times New Roman" panose="02020603050405020304" pitchFamily="18" charset="0"/>
                <a:cs typeface="Cambria Math" panose="02040503050406030204" pitchFamily="18" charset="0"/>
              </a:rPr>
              <a:t>x</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according to the formula (5):</a:t>
            </a:r>
            <a:endParaRPr kumimoji="0" lang="en-US" altLang="ru-RU" sz="1000" b="0" i="0" u="none" strike="noStrike" cap="none" normalizeH="0" baseline="0" dirty="0">
              <a:ln>
                <a:noFill/>
              </a:ln>
              <a:solidFill>
                <a:schemeClr val="tx1"/>
              </a:solidFill>
              <a:effectLst/>
              <a:latin typeface="+mn-lt"/>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ru-RU" altLang="ru-RU" sz="1400" dirty="0">
              <a:latin typeface="+mn-lt"/>
              <a:ea typeface="Calibri" panose="020F0502020204030204" pitchFamily="34"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algn="just"/>
            <a:r>
              <a:rPr lang="en-US" altLang="ru-RU" sz="1400" dirty="0">
                <a:latin typeface="+mn-lt"/>
                <a:ea typeface="Calibri" panose="020F0502020204030204" pitchFamily="34" charset="0"/>
                <a:cs typeface="Times New Roman" panose="02020603050405020304" pitchFamily="18" charset="0"/>
              </a:rPr>
              <a:t>where</a:t>
            </a: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r>
              <a:rPr kumimoji="0" lang="en-US" altLang="ru-RU" sz="1400" b="0" i="1" u="none" strike="noStrike" cap="none" normalizeH="0" baseline="0" dirty="0" err="1">
                <a:ln>
                  <a:noFill/>
                </a:ln>
                <a:solidFill>
                  <a:schemeClr val="tx1"/>
                </a:solidFill>
                <a:effectLst/>
                <a:latin typeface="+mn-lt"/>
                <a:ea typeface="Times New Roman" panose="02020603050405020304" pitchFamily="18" charset="0"/>
                <a:cs typeface="Cambria Math" panose="02040503050406030204" pitchFamily="18" charset="0"/>
              </a:rPr>
              <a:t>σ</a:t>
            </a:r>
            <a:r>
              <a:rPr kumimoji="0" lang="en-US" altLang="ru-RU" sz="1400" b="0" i="1" u="none" strike="noStrike" cap="none" normalizeH="0" baseline="-25000" dirty="0" err="1">
                <a:ln>
                  <a:noFill/>
                </a:ln>
                <a:solidFill>
                  <a:schemeClr val="tx1"/>
                </a:solidFill>
                <a:effectLst/>
                <a:latin typeface="+mn-lt"/>
                <a:ea typeface="Times New Roman" panose="02020603050405020304" pitchFamily="18" charset="0"/>
                <a:cs typeface="Cambria Math" panose="02040503050406030204" pitchFamily="18" charset="0"/>
              </a:rPr>
              <a:t>y,z</a:t>
            </a:r>
            <a:r>
              <a:rPr kumimoji="0" lang="en-US" altLang="ru-RU" sz="1400" b="0" i="0" u="none" strike="noStrike" cap="none" normalizeH="0" baseline="-2500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number of shortest paths between nodes </a:t>
            </a:r>
            <a:r>
              <a:rPr kumimoji="0" lang="en-US" altLang="ru-RU" sz="1400" b="0" i="1"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y</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and </a:t>
            </a:r>
            <a:r>
              <a:rPr kumimoji="0" lang="en-US" altLang="ru-RU" sz="1400" b="0" i="1"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z</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a:t>
            </a:r>
            <a:endParaRPr kumimoji="0" lang="en-US" altLang="ru-RU" sz="1000" b="0" i="0" u="none" strike="noStrike" cap="none" normalizeH="0" baseline="0" dirty="0">
              <a:ln>
                <a:noFill/>
              </a:ln>
              <a:solidFill>
                <a:schemeClr val="tx1"/>
              </a:solidFill>
              <a:effectLst/>
              <a:latin typeface="+mn-lt"/>
            </a:endParaRPr>
          </a:p>
          <a:p>
            <a:pPr algn="just"/>
            <a:r>
              <a:rPr kumimoji="0" lang="en-US" altLang="ru-RU" sz="1400" b="0" i="1" u="none" strike="noStrike" cap="none" normalizeH="0" baseline="0" dirty="0" err="1">
                <a:ln>
                  <a:noFill/>
                </a:ln>
                <a:solidFill>
                  <a:schemeClr val="tx1"/>
                </a:solidFill>
                <a:effectLst/>
                <a:latin typeface="+mn-lt"/>
                <a:ea typeface="Times New Roman" panose="02020603050405020304" pitchFamily="18" charset="0"/>
                <a:cs typeface="Cambria Math" panose="02040503050406030204" pitchFamily="18" charset="0"/>
              </a:rPr>
              <a:t>σ</a:t>
            </a:r>
            <a:r>
              <a:rPr kumimoji="0" lang="en-US" altLang="ru-RU" sz="1400" b="0" i="1" u="none" strike="noStrike" cap="none" normalizeH="0" baseline="-25000" dirty="0" err="1">
                <a:ln>
                  <a:noFill/>
                </a:ln>
                <a:solidFill>
                  <a:schemeClr val="tx1"/>
                </a:solidFill>
                <a:effectLst/>
                <a:latin typeface="+mn-lt"/>
                <a:ea typeface="Times New Roman" panose="02020603050405020304" pitchFamily="18" charset="0"/>
                <a:cs typeface="Cambria Math" panose="02040503050406030204" pitchFamily="18" charset="0"/>
              </a:rPr>
              <a:t>y,z</a:t>
            </a:r>
            <a:r>
              <a:rPr kumimoji="0" lang="en-US" altLang="ru-RU" sz="1400" b="0" i="1" u="none" strike="noStrike" cap="none" normalizeH="0" baseline="-25000" dirty="0">
                <a:ln>
                  <a:noFill/>
                </a:ln>
                <a:solidFill>
                  <a:schemeClr val="tx1"/>
                </a:solidFill>
                <a:effectLst/>
                <a:latin typeface="+mn-lt"/>
                <a:ea typeface="Times New Roman" panose="02020603050405020304" pitchFamily="18" charset="0"/>
                <a:cs typeface="Cambria Math" panose="02040503050406030204" pitchFamily="18" charset="0"/>
              </a:rPr>
              <a:t>(</a:t>
            </a:r>
            <a:r>
              <a:rPr kumimoji="0" lang="en-US" altLang="ru-RU" sz="1400" b="0" i="1" u="none" strike="noStrike" cap="none" normalizeH="0" baseline="0" dirty="0">
                <a:ln>
                  <a:noFill/>
                </a:ln>
                <a:solidFill>
                  <a:schemeClr val="tx1"/>
                </a:solidFill>
                <a:effectLst/>
                <a:latin typeface="+mn-lt"/>
                <a:ea typeface="Times New Roman" panose="02020603050405020304" pitchFamily="18" charset="0"/>
                <a:cs typeface="Cambria Math" panose="02040503050406030204" pitchFamily="18" charset="0"/>
              </a:rPr>
              <a:t>x)</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 number of shortest paths between nodes </a:t>
            </a:r>
            <a:r>
              <a:rPr kumimoji="0" lang="en-US" altLang="ru-RU" sz="1400" b="0" i="1"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y</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and </a:t>
            </a:r>
            <a:r>
              <a:rPr kumimoji="0" lang="en-US" altLang="ru-RU" sz="1400" b="0" i="1"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z</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passing through the node </a:t>
            </a:r>
            <a:r>
              <a:rPr kumimoji="0" lang="en-US" altLang="ru-RU" sz="1400" b="0" i="1"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x</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a:t>
            </a:r>
            <a:endParaRPr kumimoji="0" lang="en-US" altLang="ru-RU" sz="1000" b="0" i="0" u="none" strike="noStrike" cap="none" normalizeH="0" baseline="0" dirty="0">
              <a:ln>
                <a:noFill/>
              </a:ln>
              <a:solidFill>
                <a:schemeClr val="tx1"/>
              </a:solidFill>
              <a:effectLst/>
              <a:latin typeface="+mn-lt"/>
            </a:endParaRPr>
          </a:p>
          <a:p>
            <a:pPr algn="just">
              <a:buFontTx/>
              <a:buChar char="•"/>
            </a:pPr>
            <a:r>
              <a:rPr kumimoji="0" lang="en-US" altLang="ru-RU" sz="1400" b="0" i="0" u="none" strike="noStrike" cap="none" normalizeH="0" baseline="0" dirty="0" err="1">
                <a:ln>
                  <a:noFill/>
                </a:ln>
                <a:solidFill>
                  <a:schemeClr val="tx1"/>
                </a:solidFill>
                <a:effectLst/>
                <a:latin typeface="+mn-lt"/>
                <a:ea typeface="Calibri" panose="020F0502020204030204" pitchFamily="34" charset="0"/>
                <a:cs typeface="Times New Roman" panose="02020603050405020304" pitchFamily="18" charset="0"/>
              </a:rPr>
              <a:t>Eigencentrality</a:t>
            </a: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according to the formula (6):</a:t>
            </a:r>
            <a:endParaRPr kumimoji="0" lang="ru-RU"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endParaRPr lang="ru-RU" altLang="ru-RU" sz="1400" dirty="0">
              <a:latin typeface="+mn-lt"/>
              <a:cs typeface="Times New Roman" panose="02020603050405020304" pitchFamily="18" charset="0"/>
            </a:endParaRPr>
          </a:p>
          <a:p>
            <a:pPr marR="0" lvl="0" indent="0" algn="just" defTabSz="914400" rtl="0" eaLnBrk="0" fontAlgn="base" latinLnBrk="0" hangingPunct="0">
              <a:lnSpc>
                <a:spcPct val="100000"/>
              </a:lnSpc>
              <a:spcBef>
                <a:spcPct val="0"/>
              </a:spcBef>
              <a:spcAft>
                <a:spcPct val="0"/>
              </a:spcAft>
              <a:buClrTx/>
              <a:buSzTx/>
              <a:tabLst/>
            </a:pPr>
            <a:endParaRPr kumimoji="0" lang="en-US" altLang="ru-RU" sz="1000" b="0" i="0" u="none" strike="noStrike" cap="none" normalizeH="0" baseline="0" dirty="0">
              <a:ln>
                <a:noFill/>
              </a:ln>
              <a:solidFill>
                <a:schemeClr val="tx1"/>
              </a:solidFill>
              <a:effectLst/>
              <a:latin typeface="+mn-lt"/>
            </a:endParaRPr>
          </a:p>
          <a:p>
            <a:pPr algn="just"/>
            <a:r>
              <a:rPr lang="en-US" altLang="ru-RU" sz="1400" dirty="0">
                <a:latin typeface="+mn-lt"/>
                <a:ea typeface="Calibri" panose="020F0502020204030204" pitchFamily="34" charset="0"/>
                <a:cs typeface="Times New Roman" panose="02020603050405020304" pitchFamily="18" charset="0"/>
              </a:rPr>
              <a:t>where</a:t>
            </a:r>
            <a:r>
              <a:rPr kumimoji="0" lang="en-US" altLang="ru-RU"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r>
              <a:rPr kumimoji="0" lang="en-US" altLang="ru-RU" sz="14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a:t>
            </a:r>
            <a:r>
              <a:rPr kumimoji="0" lang="en-US" altLang="ru-RU" sz="1400" b="0" i="1" u="none" strike="noStrike" cap="none" normalizeH="0" baseline="-25000" dirty="0">
                <a:ln>
                  <a:noFill/>
                </a:ln>
                <a:solidFill>
                  <a:schemeClr val="tx1"/>
                </a:solidFill>
                <a:effectLst/>
                <a:latin typeface="+mn-lt"/>
                <a:ea typeface="Calibri" panose="020F0502020204030204" pitchFamily="34" charset="0"/>
                <a:cs typeface="Times New Roman" panose="02020603050405020304" pitchFamily="18" charset="0"/>
              </a:rPr>
              <a:t>E</a:t>
            </a:r>
            <a:r>
              <a:rPr kumimoji="0" lang="ru-RU" altLang="ru-RU" sz="14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t>
            </a:r>
            <a:r>
              <a:rPr kumimoji="0" lang="en-US" altLang="ru-RU" sz="14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vi</a:t>
            </a:r>
            <a:r>
              <a:rPr kumimoji="0" lang="ru-RU" altLang="ru-RU" sz="14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 degree of influence of the node </a:t>
            </a:r>
            <a:r>
              <a:rPr kumimoji="0" lang="en-US" altLang="ru-RU" sz="14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vi</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a:t>
            </a:r>
            <a:endParaRPr kumimoji="0" lang="en-US" altLang="ru-RU" sz="1000" b="0" i="0" u="none" strike="noStrike" cap="none" normalizeH="0" baseline="0" dirty="0">
              <a:ln>
                <a:noFill/>
              </a:ln>
              <a:solidFill>
                <a:schemeClr val="tx1"/>
              </a:solidFill>
              <a:effectLst/>
              <a:latin typeface="+mn-lt"/>
            </a:endParaRPr>
          </a:p>
          <a:p>
            <a:pPr algn="just"/>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A = ||</a:t>
            </a:r>
            <a:r>
              <a:rPr kumimoji="0" lang="en-US" altLang="ru-RU" sz="1400" b="0" i="1" u="none" strike="noStrike" cap="none" normalizeH="0" baseline="0" dirty="0" err="1">
                <a:ln>
                  <a:noFill/>
                </a:ln>
                <a:solidFill>
                  <a:schemeClr val="tx1"/>
                </a:solidFill>
                <a:effectLst/>
                <a:latin typeface="+mn-lt"/>
                <a:ea typeface="Calibri" panose="020F0502020204030204" pitchFamily="34" charset="0"/>
                <a:cs typeface="Times New Roman" panose="02020603050405020304" pitchFamily="18" charset="0"/>
              </a:rPr>
              <a:t>ai,j</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 adjacency matrix of the original network;</a:t>
            </a:r>
            <a:endParaRPr kumimoji="0" lang="en-US" altLang="ru-RU" sz="1000" b="0" i="0" u="none" strike="noStrike" cap="none" normalizeH="0" baseline="0" dirty="0">
              <a:ln>
                <a:noFill/>
              </a:ln>
              <a:solidFill>
                <a:schemeClr val="tx1"/>
              </a:solidFill>
              <a:effectLst/>
              <a:latin typeface="+mn-lt"/>
            </a:endParaRPr>
          </a:p>
          <a:p>
            <a:pPr algn="just"/>
            <a:r>
              <a:rPr kumimoji="0" lang="en-US" altLang="ru-RU" sz="14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a:t>
            </a:r>
            <a:r>
              <a:rPr kumimoji="0" lang="en-US" altLang="ru-RU" sz="1400" b="0" i="1" u="none" strike="noStrike" cap="none" normalizeH="0" baseline="-25000" dirty="0">
                <a:ln>
                  <a:noFill/>
                </a:ln>
                <a:solidFill>
                  <a:schemeClr val="tx1"/>
                </a:solidFill>
                <a:effectLst/>
                <a:latin typeface="+mn-lt"/>
                <a:ea typeface="Calibri" panose="020F0502020204030204" pitchFamily="34" charset="0"/>
                <a:cs typeface="Times New Roman" panose="02020603050405020304" pitchFamily="18" charset="0"/>
              </a:rPr>
              <a:t>E</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 eigenvector of the matrix </a:t>
            </a:r>
            <a:r>
              <a:rPr kumimoji="0" lang="en-US" altLang="ru-RU" sz="1400" b="0" i="1"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А</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a:t>
            </a:r>
            <a:endParaRPr kumimoji="0" lang="en-US" altLang="ru-RU" sz="1000" b="0" i="0" u="none" strike="noStrike" cap="none" normalizeH="0" baseline="0" dirty="0">
              <a:ln>
                <a:noFill/>
              </a:ln>
              <a:solidFill>
                <a:schemeClr val="tx1"/>
              </a:solidFill>
              <a:effectLst/>
              <a:latin typeface="+mn-l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altLang="ru-RU" sz="1400" b="0" i="1" u="none" strike="noStrike" cap="none" normalizeH="0" baseline="0" dirty="0" err="1">
                <a:ln>
                  <a:noFill/>
                </a:ln>
                <a:solidFill>
                  <a:schemeClr val="tx1"/>
                </a:solidFill>
                <a:effectLst/>
                <a:latin typeface="+mn-lt"/>
                <a:ea typeface="Calibri" panose="020F0502020204030204" pitchFamily="34" charset="0"/>
                <a:cs typeface="Times New Roman" panose="02020603050405020304" pitchFamily="18" charset="0"/>
              </a:rPr>
              <a:t>λ</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 </a:t>
            </a:r>
            <a:r>
              <a:rPr lang="en" sz="1400" dirty="0">
                <a:effectLst/>
              </a:rPr>
              <a:t>real number (the eigenvector C</a:t>
            </a:r>
            <a:r>
              <a:rPr lang="en" sz="1400" baseline="-25000" dirty="0">
                <a:effectLst/>
              </a:rPr>
              <a:t>E</a:t>
            </a:r>
            <a:r>
              <a:rPr lang="en" sz="1400" dirty="0">
                <a:effectLst/>
              </a:rPr>
              <a:t> corresponding to the maximum eigenvalue is selected </a:t>
            </a:r>
            <a:r>
              <a:rPr kumimoji="0" lang="en-US" altLang="ru-RU" sz="1400" b="0" i="1" u="none" strike="noStrike" cap="none" normalizeH="0" baseline="0" dirty="0" err="1">
                <a:ln>
                  <a:noFill/>
                </a:ln>
                <a:solidFill>
                  <a:schemeClr val="tx1"/>
                </a:solidFill>
                <a:effectLst/>
                <a:latin typeface="+mn-lt"/>
                <a:ea typeface="Calibri" panose="020F0502020204030204" pitchFamily="34" charset="0"/>
                <a:cs typeface="Times New Roman" panose="02020603050405020304" pitchFamily="18" charset="0"/>
              </a:rPr>
              <a:t>λ</a:t>
            </a:r>
            <a:r>
              <a:rPr kumimoji="0" lang="en-US" altLang="ru-RU" sz="1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a:t>
            </a:r>
            <a:endParaRPr kumimoji="0" lang="en-US" altLang="ru-RU" sz="1800" b="0" i="0" u="none" strike="noStrike" cap="none" normalizeH="0" baseline="0" dirty="0">
              <a:ln>
                <a:noFill/>
              </a:ln>
              <a:solidFill>
                <a:schemeClr val="tx1"/>
              </a:solidFill>
              <a:effectLst/>
              <a:latin typeface="+mn-lt"/>
            </a:endParaRPr>
          </a:p>
        </p:txBody>
      </p:sp>
      <p:sp>
        <p:nvSpPr>
          <p:cNvPr id="22" name="TextBox 21">
            <a:extLst>
              <a:ext uri="{FF2B5EF4-FFF2-40B4-BE49-F238E27FC236}">
                <a16:creationId xmlns:a16="http://schemas.microsoft.com/office/drawing/2014/main" id="{977957BB-B492-AAA0-F82E-8FF9EF9935A0}"/>
              </a:ext>
            </a:extLst>
          </p:cNvPr>
          <p:cNvSpPr txBox="1"/>
          <p:nvPr/>
        </p:nvSpPr>
        <p:spPr>
          <a:xfrm>
            <a:off x="957240" y="6033184"/>
            <a:ext cx="1797030" cy="646331"/>
          </a:xfrm>
          <a:prstGeom prst="rect">
            <a:avLst/>
          </a:prstGeom>
          <a:noFill/>
        </p:spPr>
        <p:txBody>
          <a:bodyPr wrap="none" rtlCol="0">
            <a:spAutoFit/>
          </a:bodyPr>
          <a:lstStyle/>
          <a:p>
            <a:r>
              <a:rPr lang="ru-RU" dirty="0"/>
              <a:t>1. </a:t>
            </a:r>
            <a:r>
              <a:rPr lang="en-US" dirty="0"/>
              <a:t>Graph layout</a:t>
            </a:r>
            <a:endParaRPr lang="ru-RU" dirty="0"/>
          </a:p>
          <a:p>
            <a:r>
              <a:rPr lang="ru-RU" dirty="0"/>
              <a:t>2. </a:t>
            </a:r>
            <a:r>
              <a:rPr lang="en-US" dirty="0"/>
              <a:t>Graph coloring</a:t>
            </a:r>
            <a:endParaRPr lang="ru-RU" dirty="0"/>
          </a:p>
        </p:txBody>
      </p:sp>
    </p:spTree>
    <p:extLst>
      <p:ext uri="{BB962C8B-B14F-4D97-AF65-F5344CB8AC3E}">
        <p14:creationId xmlns:p14="http://schemas.microsoft.com/office/powerpoint/2010/main" val="215995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9337158" cy="1325563"/>
          </a:xfrm>
        </p:spPr>
        <p:txBody>
          <a:bodyPr/>
          <a:lstStyle/>
          <a:p>
            <a:r>
              <a:rPr lang="en" b="1" dirty="0">
                <a:latin typeface="+mn-lt"/>
              </a:rPr>
              <a:t>Evaluation of the agent interaction network</a:t>
            </a:r>
            <a:endParaRPr lang="ru-RU" b="1" dirty="0">
              <a:latin typeface="+mn-lt"/>
            </a:endParaRPr>
          </a:p>
        </p:txBody>
      </p:sp>
      <p:grpSp>
        <p:nvGrpSpPr>
          <p:cNvPr id="13" name="Группа 12">
            <a:extLst>
              <a:ext uri="{FF2B5EF4-FFF2-40B4-BE49-F238E27FC236}">
                <a16:creationId xmlns:a16="http://schemas.microsoft.com/office/drawing/2014/main" id="{CF2FC1F8-8604-C398-8002-D1B69F0CF8B8}"/>
              </a:ext>
            </a:extLst>
          </p:cNvPr>
          <p:cNvGrpSpPr/>
          <p:nvPr/>
        </p:nvGrpSpPr>
        <p:grpSpPr>
          <a:xfrm>
            <a:off x="491677" y="1343818"/>
            <a:ext cx="6026081" cy="3046988"/>
            <a:chOff x="345110" y="2397949"/>
            <a:chExt cx="6026081" cy="3046988"/>
          </a:xfrm>
        </p:grpSpPr>
        <p:sp>
          <p:nvSpPr>
            <p:cNvPr id="7" name="TextBox 6">
              <a:extLst>
                <a:ext uri="{FF2B5EF4-FFF2-40B4-BE49-F238E27FC236}">
                  <a16:creationId xmlns:a16="http://schemas.microsoft.com/office/drawing/2014/main" id="{81CC4342-CF59-2863-2591-079CE744D182}"/>
                </a:ext>
              </a:extLst>
            </p:cNvPr>
            <p:cNvSpPr txBox="1"/>
            <p:nvPr/>
          </p:nvSpPr>
          <p:spPr>
            <a:xfrm>
              <a:off x="345110" y="2397949"/>
              <a:ext cx="2365237" cy="2800767"/>
            </a:xfrm>
            <a:prstGeom prst="rect">
              <a:avLst/>
            </a:prstGeom>
            <a:noFill/>
          </p:spPr>
          <p:txBody>
            <a:bodyPr wrap="square">
              <a:spAutoFit/>
            </a:bodyPr>
            <a:lstStyle/>
            <a:p>
              <a:r>
                <a:rPr lang="en" sz="1600" dirty="0">
                  <a:effectLst/>
                </a:rPr>
                <a:t>Agent characteristics</a:t>
              </a:r>
              <a:r>
                <a:rPr lang="ru-RU" sz="1600" dirty="0"/>
                <a:t>:</a:t>
              </a:r>
            </a:p>
            <a:p>
              <a:endParaRPr lang="ru-RU" sz="1600" dirty="0"/>
            </a:p>
            <a:p>
              <a:pPr marL="342900" indent="-342900">
                <a:buFont typeface="+mj-lt"/>
                <a:buAutoNum type="arabicPeriod"/>
              </a:pPr>
              <a:r>
                <a:rPr lang="en-US" sz="1600" dirty="0"/>
                <a:t>Id</a:t>
              </a:r>
              <a:r>
                <a:rPr lang="ru-RU" sz="1600" dirty="0"/>
                <a:t>.</a:t>
              </a:r>
              <a:endParaRPr lang="en-US" sz="1600" dirty="0"/>
            </a:p>
            <a:p>
              <a:pPr marL="342900" indent="-342900">
                <a:buFont typeface="+mj-lt"/>
                <a:buAutoNum type="arabicPeriod"/>
              </a:pPr>
              <a:r>
                <a:rPr lang="en-US" sz="1600" dirty="0"/>
                <a:t>Name</a:t>
              </a:r>
              <a:r>
                <a:rPr lang="ru-RU" sz="1600" dirty="0"/>
                <a:t>.</a:t>
              </a:r>
            </a:p>
            <a:p>
              <a:pPr marL="342900" indent="-342900">
                <a:buFont typeface="+mj-lt"/>
                <a:buAutoNum type="arabicPeriod"/>
              </a:pPr>
              <a:r>
                <a:rPr lang="en-US" sz="1600" dirty="0"/>
                <a:t>Type</a:t>
              </a:r>
              <a:r>
                <a:rPr lang="ru-RU" sz="1600" dirty="0"/>
                <a:t> (</a:t>
              </a:r>
              <a:r>
                <a:rPr lang="en-US" sz="1600" dirty="0"/>
                <a:t>source</a:t>
              </a:r>
              <a:r>
                <a:rPr lang="ru-RU" sz="1600" dirty="0"/>
                <a:t>, </a:t>
              </a:r>
              <a:r>
                <a:rPr lang="en-US" sz="1600" dirty="0"/>
                <a:t>aggregator</a:t>
              </a:r>
              <a:r>
                <a:rPr lang="ru-RU" sz="1600" dirty="0"/>
                <a:t>, </a:t>
              </a:r>
              <a:r>
                <a:rPr lang="en-US" sz="1600" dirty="0"/>
                <a:t>dissemination link</a:t>
              </a:r>
              <a:r>
                <a:rPr lang="ru-RU" sz="1600" dirty="0"/>
                <a:t>, </a:t>
              </a:r>
              <a:r>
                <a:rPr lang="en-US" sz="1600" dirty="0"/>
                <a:t>dead end node</a:t>
              </a:r>
              <a:r>
                <a:rPr lang="ru-RU" sz="1600" dirty="0"/>
                <a:t>).</a:t>
              </a:r>
            </a:p>
            <a:p>
              <a:pPr marL="342900" indent="-342900">
                <a:buFont typeface="+mj-lt"/>
                <a:buAutoNum type="arabicPeriod"/>
              </a:pPr>
              <a:r>
                <a:rPr lang="en-US" sz="1600" dirty="0"/>
                <a:t>Datetime of appearance in the network</a:t>
              </a:r>
              <a:r>
                <a:rPr lang="ru-RU" sz="1600" dirty="0"/>
                <a:t>.</a:t>
              </a:r>
            </a:p>
          </p:txBody>
        </p:sp>
        <p:sp>
          <p:nvSpPr>
            <p:cNvPr id="10" name="TextBox 9">
              <a:extLst>
                <a:ext uri="{FF2B5EF4-FFF2-40B4-BE49-F238E27FC236}">
                  <a16:creationId xmlns:a16="http://schemas.microsoft.com/office/drawing/2014/main" id="{A1D0B675-B51F-3612-C69B-96FA7FB1306C}"/>
                </a:ext>
              </a:extLst>
            </p:cNvPr>
            <p:cNvSpPr txBox="1"/>
            <p:nvPr/>
          </p:nvSpPr>
          <p:spPr>
            <a:xfrm>
              <a:off x="2907783" y="2397949"/>
              <a:ext cx="3463408" cy="3046988"/>
            </a:xfrm>
            <a:prstGeom prst="rect">
              <a:avLst/>
            </a:prstGeom>
            <a:noFill/>
          </p:spPr>
          <p:txBody>
            <a:bodyPr wrap="square">
              <a:spAutoFit/>
            </a:bodyPr>
            <a:lstStyle/>
            <a:p>
              <a:r>
                <a:rPr lang="en" sz="1600" dirty="0">
                  <a:effectLst/>
                </a:rPr>
                <a:t>Characteristics of the edge from agent </a:t>
              </a:r>
              <a:r>
                <a:rPr lang="en" sz="1600" i="1" dirty="0" err="1">
                  <a:effectLst/>
                </a:rPr>
                <a:t>i</a:t>
              </a:r>
              <a:r>
                <a:rPr lang="en" sz="1600" dirty="0">
                  <a:effectLst/>
                </a:rPr>
                <a:t> to agent </a:t>
              </a:r>
              <a:r>
                <a:rPr lang="en" sz="1600" i="1" dirty="0"/>
                <a:t>j</a:t>
              </a:r>
              <a:r>
                <a:rPr lang="ru-RU" sz="1600" i="1" dirty="0"/>
                <a:t>:</a:t>
              </a:r>
            </a:p>
            <a:p>
              <a:pPr marL="342900" indent="-342900">
                <a:buFont typeface="+mj-lt"/>
                <a:buAutoNum type="arabicPeriod"/>
              </a:pPr>
              <a:r>
                <a:rPr lang="en-US" sz="1600" dirty="0"/>
                <a:t>Id</a:t>
              </a:r>
              <a:r>
                <a:rPr lang="ru-RU" sz="1600" dirty="0"/>
                <a:t>.</a:t>
              </a:r>
              <a:endParaRPr lang="en-US" sz="1600" dirty="0"/>
            </a:p>
            <a:p>
              <a:pPr marL="342900" indent="-342900">
                <a:buFont typeface="+mj-lt"/>
                <a:buAutoNum type="arabicPeriod"/>
              </a:pPr>
              <a:r>
                <a:rPr lang="en-US" sz="1600" dirty="0"/>
                <a:t>Id of source </a:t>
              </a:r>
              <a:r>
                <a:rPr lang="en-US" sz="1600" i="1" dirty="0" err="1"/>
                <a:t>i</a:t>
              </a:r>
              <a:r>
                <a:rPr lang="en-US" sz="1600" i="1" dirty="0"/>
                <a:t>.</a:t>
              </a:r>
              <a:endParaRPr lang="ru-RU" sz="1600" i="1" dirty="0"/>
            </a:p>
            <a:p>
              <a:pPr marL="342900" indent="-342900">
                <a:buFont typeface="+mj-lt"/>
                <a:buAutoNum type="arabicPeriod"/>
              </a:pPr>
              <a:r>
                <a:rPr lang="en-US" sz="1600" dirty="0"/>
                <a:t>Id of receiver </a:t>
              </a:r>
              <a:r>
                <a:rPr lang="en-US" sz="1600" i="1" dirty="0"/>
                <a:t>j.</a:t>
              </a:r>
              <a:endParaRPr lang="ru-RU" sz="1600" i="1" dirty="0"/>
            </a:p>
            <a:p>
              <a:pPr marL="342900" indent="-342900">
                <a:buFont typeface="+mj-lt"/>
                <a:buAutoNum type="arabicPeriod"/>
              </a:pPr>
              <a:r>
                <a:rPr lang="en-US" sz="1600" dirty="0"/>
                <a:t>Datetime of repost to agent </a:t>
              </a:r>
              <a:r>
                <a:rPr lang="en-US" sz="1600" i="1" dirty="0"/>
                <a:t>j.</a:t>
              </a:r>
              <a:endParaRPr lang="ru-RU" sz="1600" i="1" dirty="0"/>
            </a:p>
            <a:p>
              <a:pPr marL="342900" indent="-342900">
                <a:buFont typeface="+mj-lt"/>
                <a:buAutoNum type="arabicPeriod"/>
              </a:pPr>
              <a:r>
                <a:rPr lang="ru-RU" sz="1600" dirty="0"/>
                <a:t>Вес:</a:t>
              </a:r>
            </a:p>
            <a:p>
              <a:pPr marL="360000" lvl="1" indent="-180000">
                <a:buFont typeface="Arial" panose="020B0604020202020204" pitchFamily="34" charset="0"/>
                <a:buChar char="•"/>
              </a:pPr>
              <a:r>
                <a:rPr lang="ru-RU" sz="1600" dirty="0"/>
                <a:t>1 – </a:t>
              </a:r>
              <a:r>
                <a:rPr lang="en" sz="1600" dirty="0">
                  <a:effectLst/>
                </a:rPr>
                <a:t>accounting for multiple messages during visualization</a:t>
              </a:r>
              <a:r>
                <a:rPr lang="en-US" sz="1600" dirty="0"/>
                <a:t>;</a:t>
              </a:r>
              <a:endParaRPr lang="ru-RU" sz="1600" dirty="0"/>
            </a:p>
            <a:p>
              <a:pPr marL="360000" lvl="1" indent="-180000">
                <a:buFont typeface="Arial" panose="020B0604020202020204" pitchFamily="34" charset="0"/>
                <a:buChar char="•"/>
              </a:pPr>
              <a:r>
                <a:rPr lang="en-US" sz="1600" dirty="0" err="1"/>
                <a:t>W</a:t>
              </a:r>
              <a:r>
                <a:rPr lang="en-US" sz="1600" baseline="-25000" dirty="0" err="1"/>
                <a:t>ij</a:t>
              </a:r>
              <a:r>
                <a:rPr lang="en-US" sz="1600" dirty="0"/>
                <a:t> = </a:t>
              </a:r>
              <a:r>
                <a:rPr lang="en" sz="1600" dirty="0">
                  <a:effectLst/>
                </a:rPr>
                <a:t>the number of information signals in the path of which there is a link from</a:t>
              </a:r>
              <a:r>
                <a:rPr lang="en" sz="1600" i="1" dirty="0">
                  <a:effectLst/>
                </a:rPr>
                <a:t> j </a:t>
              </a:r>
              <a:r>
                <a:rPr lang="en" sz="1600" dirty="0">
                  <a:effectLst/>
                </a:rPr>
                <a:t>to </a:t>
              </a:r>
              <a:r>
                <a:rPr lang="en" sz="1600" i="1" dirty="0" err="1">
                  <a:effectLst/>
                </a:rPr>
                <a:t>i</a:t>
              </a:r>
              <a:r>
                <a:rPr lang="en-US" sz="1600" dirty="0"/>
                <a:t>.</a:t>
              </a:r>
              <a:endParaRPr lang="ru-RU" sz="1600" dirty="0"/>
            </a:p>
          </p:txBody>
        </p:sp>
      </p:grpSp>
      <p:pic>
        <p:nvPicPr>
          <p:cNvPr id="9" name="Рисунок 8">
            <a:extLst>
              <a:ext uri="{FF2B5EF4-FFF2-40B4-BE49-F238E27FC236}">
                <a16:creationId xmlns:a16="http://schemas.microsoft.com/office/drawing/2014/main" id="{351FC320-A8BA-5738-2052-06A6707C3F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210" y="1089707"/>
            <a:ext cx="5261113" cy="4553057"/>
          </a:xfrm>
          <a:prstGeom prst="rect">
            <a:avLst/>
          </a:prstGeom>
        </p:spPr>
      </p:pic>
      <p:sp>
        <p:nvSpPr>
          <p:cNvPr id="11" name="TextBox 10">
            <a:extLst>
              <a:ext uri="{FF2B5EF4-FFF2-40B4-BE49-F238E27FC236}">
                <a16:creationId xmlns:a16="http://schemas.microsoft.com/office/drawing/2014/main" id="{20158302-3850-7A4E-EEA8-BB0A5BE8288E}"/>
              </a:ext>
            </a:extLst>
          </p:cNvPr>
          <p:cNvSpPr txBox="1"/>
          <p:nvPr/>
        </p:nvSpPr>
        <p:spPr>
          <a:xfrm>
            <a:off x="603934" y="4969917"/>
            <a:ext cx="5492066" cy="1200329"/>
          </a:xfrm>
          <a:prstGeom prst="rect">
            <a:avLst/>
          </a:prstGeom>
          <a:noFill/>
        </p:spPr>
        <p:txBody>
          <a:bodyPr wrap="square">
            <a:spAutoFit/>
          </a:bodyPr>
          <a:lstStyle/>
          <a:p>
            <a:r>
              <a:rPr lang="en" u="sng" dirty="0">
                <a:ea typeface="Calibri" panose="020F0502020204030204" pitchFamily="34" charset="0"/>
              </a:rPr>
              <a:t>Key theses</a:t>
            </a:r>
            <a:r>
              <a:rPr lang="ru-RU" dirty="0">
                <a:ea typeface="Calibri" panose="020F0502020204030204" pitchFamily="34" charset="0"/>
              </a:rPr>
              <a:t>:</a:t>
            </a:r>
            <a:endParaRPr lang="en-US" sz="1800" dirty="0">
              <a:effectLst/>
              <a:ea typeface="Calibri" panose="020F0502020204030204" pitchFamily="34" charset="0"/>
            </a:endParaRPr>
          </a:p>
          <a:p>
            <a:pPr marL="285750" indent="-285750">
              <a:buFont typeface="Arial" panose="020B0604020202020204" pitchFamily="34" charset="0"/>
              <a:buChar char="•"/>
            </a:pPr>
            <a:r>
              <a:rPr lang="en-US" sz="1800" dirty="0">
                <a:effectLst/>
                <a:ea typeface="Calibri" panose="020F0502020204030204" pitchFamily="34" charset="0"/>
              </a:rPr>
              <a:t>agents</a:t>
            </a:r>
            <a:r>
              <a:rPr lang="ru-RU" sz="1800" dirty="0">
                <a:effectLst/>
                <a:ea typeface="Calibri" panose="020F0502020204030204" pitchFamily="34" charset="0"/>
              </a:rPr>
              <a:t> </a:t>
            </a:r>
            <a:r>
              <a:rPr lang="en-US" dirty="0">
                <a:ea typeface="Calibri" panose="020F0502020204030204" pitchFamily="34" charset="0"/>
              </a:rPr>
              <a:t>“</a:t>
            </a:r>
            <a:r>
              <a:rPr lang="ru-RU" sz="1800" dirty="0">
                <a:effectLst/>
                <a:ea typeface="Calibri" panose="020F0502020204030204" pitchFamily="34" charset="0"/>
              </a:rPr>
              <a:t>8</a:t>
            </a:r>
            <a:r>
              <a:rPr lang="en-US" dirty="0">
                <a:ea typeface="Calibri" panose="020F0502020204030204" pitchFamily="34" charset="0"/>
              </a:rPr>
              <a:t>”</a:t>
            </a:r>
            <a:r>
              <a:rPr lang="ru-RU" sz="1800" dirty="0">
                <a:effectLst/>
                <a:ea typeface="Calibri" panose="020F0502020204030204" pitchFamily="34" charset="0"/>
              </a:rPr>
              <a:t>, </a:t>
            </a:r>
            <a:r>
              <a:rPr lang="en-US" dirty="0">
                <a:ea typeface="Calibri" panose="020F0502020204030204" pitchFamily="34" charset="0"/>
              </a:rPr>
              <a:t>“</a:t>
            </a:r>
            <a:r>
              <a:rPr lang="ru-RU" sz="1800" dirty="0">
                <a:effectLst/>
                <a:ea typeface="Calibri" panose="020F0502020204030204" pitchFamily="34" charset="0"/>
              </a:rPr>
              <a:t>3</a:t>
            </a:r>
            <a:r>
              <a:rPr lang="en-US" dirty="0">
                <a:ea typeface="Calibri" panose="020F0502020204030204" pitchFamily="34" charset="0"/>
              </a:rPr>
              <a:t>”</a:t>
            </a:r>
            <a:r>
              <a:rPr lang="ru-RU" sz="1800" dirty="0">
                <a:effectLst/>
                <a:ea typeface="Calibri" panose="020F0502020204030204" pitchFamily="34" charset="0"/>
              </a:rPr>
              <a:t>, </a:t>
            </a:r>
            <a:r>
              <a:rPr lang="en-US" dirty="0">
                <a:ea typeface="Calibri" panose="020F0502020204030204" pitchFamily="34" charset="0"/>
              </a:rPr>
              <a:t>“</a:t>
            </a:r>
            <a:r>
              <a:rPr lang="ru-RU" sz="1800" dirty="0">
                <a:effectLst/>
                <a:ea typeface="Calibri" panose="020F0502020204030204" pitchFamily="34" charset="0"/>
              </a:rPr>
              <a:t>23</a:t>
            </a:r>
            <a:r>
              <a:rPr lang="en-US" dirty="0">
                <a:ea typeface="Calibri" panose="020F0502020204030204" pitchFamily="34" charset="0"/>
              </a:rPr>
              <a:t>”</a:t>
            </a:r>
            <a:r>
              <a:rPr lang="ru-RU" sz="1800" dirty="0">
                <a:effectLst/>
                <a:ea typeface="Calibri" panose="020F0502020204030204" pitchFamily="34" charset="0"/>
              </a:rPr>
              <a:t> </a:t>
            </a:r>
            <a:r>
              <a:rPr lang="en-US" sz="1800" dirty="0">
                <a:effectLst/>
                <a:ea typeface="Calibri" panose="020F0502020204030204" pitchFamily="34" charset="0"/>
              </a:rPr>
              <a:t>are opinions leaders</a:t>
            </a:r>
            <a:r>
              <a:rPr lang="ru-RU" sz="1800" dirty="0">
                <a:effectLst/>
                <a:ea typeface="Calibri" panose="020F0502020204030204" pitchFamily="34" charset="0"/>
              </a:rPr>
              <a:t>,</a:t>
            </a:r>
          </a:p>
          <a:p>
            <a:pPr marL="285750" indent="-285750">
              <a:buFont typeface="Arial" panose="020B0604020202020204" pitchFamily="34" charset="0"/>
              <a:buChar char="•"/>
            </a:pPr>
            <a:r>
              <a:rPr lang="en" dirty="0">
                <a:effectLst/>
              </a:rPr>
              <a:t>number of deadlocks is over </a:t>
            </a:r>
            <a:r>
              <a:rPr lang="ru-RU" dirty="0"/>
              <a:t>50%,</a:t>
            </a:r>
          </a:p>
          <a:p>
            <a:pPr marL="285750" indent="-285750">
              <a:buFont typeface="Arial" panose="020B0604020202020204" pitchFamily="34" charset="0"/>
              <a:buChar char="•"/>
            </a:pPr>
            <a:r>
              <a:rPr lang="en" dirty="0">
                <a:effectLst/>
              </a:rPr>
              <a:t>iterative search for opinion leaders is possible.</a:t>
            </a:r>
            <a:endParaRPr lang="ru-RU" dirty="0"/>
          </a:p>
        </p:txBody>
      </p:sp>
      <p:sp>
        <p:nvSpPr>
          <p:cNvPr id="12" name="Номер слайда 11">
            <a:extLst>
              <a:ext uri="{FF2B5EF4-FFF2-40B4-BE49-F238E27FC236}">
                <a16:creationId xmlns:a16="http://schemas.microsoft.com/office/drawing/2014/main" id="{858E7F0F-3B3E-2FC9-D91E-219F0513FCC1}"/>
              </a:ext>
            </a:extLst>
          </p:cNvPr>
          <p:cNvSpPr>
            <a:spLocks noGrp="1"/>
          </p:cNvSpPr>
          <p:nvPr>
            <p:ph type="sldNum" sz="quarter" idx="12"/>
          </p:nvPr>
        </p:nvSpPr>
        <p:spPr/>
        <p:txBody>
          <a:bodyPr/>
          <a:lstStyle/>
          <a:p>
            <a:fld id="{819D6F82-8D56-CC40-AE9B-EA06F5F109FC}" type="slidenum">
              <a:rPr lang="ru-RU" smtClean="0"/>
              <a:t>14</a:t>
            </a:fld>
            <a:endParaRPr lang="ru-RU"/>
          </a:p>
        </p:txBody>
      </p:sp>
    </p:spTree>
    <p:extLst>
      <p:ext uri="{BB962C8B-B14F-4D97-AF65-F5344CB8AC3E}">
        <p14:creationId xmlns:p14="http://schemas.microsoft.com/office/powerpoint/2010/main" val="471736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9751141" cy="1325563"/>
          </a:xfrm>
        </p:spPr>
        <p:txBody>
          <a:bodyPr/>
          <a:lstStyle/>
          <a:p>
            <a:r>
              <a:rPr lang="en" b="1" dirty="0">
                <a:latin typeface="+mn-lt"/>
                <a:ea typeface="Geneva" panose="020B0503030404040204" pitchFamily="34" charset="0"/>
                <a:cs typeface="Verdana" panose="020B0604030504040204" pitchFamily="34" charset="0"/>
              </a:rPr>
              <a:t>Determining the opinions of agents on the network</a:t>
            </a:r>
            <a:endParaRPr lang="ru-RU" b="1" dirty="0">
              <a:latin typeface="+mn-lt"/>
              <a:ea typeface="Geneva" panose="020B0503030404040204" pitchFamily="34" charset="0"/>
              <a:cs typeface="Verdana" panose="020B0604030504040204" pitchFamily="34" charset="0"/>
            </a:endParaRPr>
          </a:p>
        </p:txBody>
      </p:sp>
      <p:cxnSp>
        <p:nvCxnSpPr>
          <p:cNvPr id="9" name="Прямая соединительная линия 8">
            <a:extLst>
              <a:ext uri="{FF2B5EF4-FFF2-40B4-BE49-F238E27FC236}">
                <a16:creationId xmlns:a16="http://schemas.microsoft.com/office/drawing/2014/main" id="{0D1FF732-40E5-D2EF-8790-49CF483591A5}"/>
              </a:ext>
            </a:extLst>
          </p:cNvPr>
          <p:cNvCxnSpPr>
            <a:cxnSpLocks/>
          </p:cNvCxnSpPr>
          <p:nvPr/>
        </p:nvCxnSpPr>
        <p:spPr>
          <a:xfrm>
            <a:off x="6095999" y="1780849"/>
            <a:ext cx="0" cy="4758063"/>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7E2ED4-3151-0491-78F6-C8B320910224}"/>
              </a:ext>
            </a:extLst>
          </p:cNvPr>
          <p:cNvSpPr txBox="1"/>
          <p:nvPr/>
        </p:nvSpPr>
        <p:spPr>
          <a:xfrm>
            <a:off x="7662810" y="1349148"/>
            <a:ext cx="1703351" cy="369332"/>
          </a:xfrm>
          <a:prstGeom prst="rect">
            <a:avLst/>
          </a:prstGeom>
          <a:noFill/>
        </p:spPr>
        <p:txBody>
          <a:bodyPr wrap="none" rtlCol="0">
            <a:spAutoFit/>
          </a:bodyPr>
          <a:lstStyle/>
          <a:p>
            <a:r>
              <a:rPr lang="en-US" b="1" dirty="0"/>
              <a:t>Modeling </a:t>
            </a:r>
            <a:r>
              <a:rPr lang="en-US" b="1" dirty="0" err="1"/>
              <a:t>resuls</a:t>
            </a:r>
            <a:endParaRPr lang="ru-RU" b="1" dirty="0"/>
          </a:p>
        </p:txBody>
      </p:sp>
      <p:sp>
        <p:nvSpPr>
          <p:cNvPr id="61" name="TextBox 60">
            <a:extLst>
              <a:ext uri="{FF2B5EF4-FFF2-40B4-BE49-F238E27FC236}">
                <a16:creationId xmlns:a16="http://schemas.microsoft.com/office/drawing/2014/main" id="{826E0535-DA91-C049-7787-6FC07E4A2A79}"/>
              </a:ext>
            </a:extLst>
          </p:cNvPr>
          <p:cNvSpPr txBox="1"/>
          <p:nvPr/>
        </p:nvSpPr>
        <p:spPr>
          <a:xfrm>
            <a:off x="1905274" y="1343818"/>
            <a:ext cx="2377574" cy="369332"/>
          </a:xfrm>
          <a:prstGeom prst="rect">
            <a:avLst/>
          </a:prstGeom>
          <a:noFill/>
        </p:spPr>
        <p:txBody>
          <a:bodyPr wrap="none" rtlCol="0">
            <a:spAutoFit/>
          </a:bodyPr>
          <a:lstStyle/>
          <a:p>
            <a:r>
              <a:rPr lang="en" b="1" dirty="0"/>
              <a:t>Theoretical description</a:t>
            </a:r>
            <a:endParaRPr lang="ru-RU" b="1" dirty="0"/>
          </a:p>
        </p:txBody>
      </p:sp>
      <p:sp>
        <p:nvSpPr>
          <p:cNvPr id="62" name="Номер слайда 61">
            <a:extLst>
              <a:ext uri="{FF2B5EF4-FFF2-40B4-BE49-F238E27FC236}">
                <a16:creationId xmlns:a16="http://schemas.microsoft.com/office/drawing/2014/main" id="{21F2B0B8-AF44-227E-275E-222F298913A8}"/>
              </a:ext>
            </a:extLst>
          </p:cNvPr>
          <p:cNvSpPr>
            <a:spLocks noGrp="1"/>
          </p:cNvSpPr>
          <p:nvPr>
            <p:ph type="sldNum" sz="quarter" idx="12"/>
          </p:nvPr>
        </p:nvSpPr>
        <p:spPr/>
        <p:txBody>
          <a:bodyPr/>
          <a:lstStyle/>
          <a:p>
            <a:fld id="{819D6F82-8D56-CC40-AE9B-EA06F5F109FC}" type="slidenum">
              <a:rPr lang="ru-RU" smtClean="0"/>
              <a:t>15</a:t>
            </a:fld>
            <a:endParaRPr lang="ru-RU"/>
          </a:p>
        </p:txBody>
      </p:sp>
      <p:sp>
        <p:nvSpPr>
          <p:cNvPr id="64" name="TextBox 63">
            <a:extLst>
              <a:ext uri="{FF2B5EF4-FFF2-40B4-BE49-F238E27FC236}">
                <a16:creationId xmlns:a16="http://schemas.microsoft.com/office/drawing/2014/main" id="{A5750F51-8964-2696-DB60-52CB53FCD576}"/>
              </a:ext>
            </a:extLst>
          </p:cNvPr>
          <p:cNvSpPr txBox="1"/>
          <p:nvPr/>
        </p:nvSpPr>
        <p:spPr>
          <a:xfrm>
            <a:off x="6625051" y="1701405"/>
            <a:ext cx="4609723" cy="369332"/>
          </a:xfrm>
          <a:prstGeom prst="rect">
            <a:avLst/>
          </a:prstGeom>
          <a:noFill/>
        </p:spPr>
        <p:txBody>
          <a:bodyPr wrap="none" rtlCol="0">
            <a:spAutoFit/>
          </a:bodyPr>
          <a:lstStyle/>
          <a:p>
            <a:r>
              <a:rPr lang="en" dirty="0"/>
              <a:t>Example – the division of the Orthodox Church</a:t>
            </a:r>
            <a:endParaRPr lang="ru-RU" i="1" dirty="0"/>
          </a:p>
        </p:txBody>
      </p:sp>
      <mc:AlternateContent xmlns:mc="http://schemas.openxmlformats.org/markup-compatibility/2006">
        <mc:Choice xmlns:a14="http://schemas.microsoft.com/office/drawing/2010/main" Requires="a14">
          <p:graphicFrame>
            <p:nvGraphicFramePr>
              <p:cNvPr id="3" name="Таблица 2">
                <a:extLst>
                  <a:ext uri="{FF2B5EF4-FFF2-40B4-BE49-F238E27FC236}">
                    <a16:creationId xmlns:a16="http://schemas.microsoft.com/office/drawing/2014/main" id="{5BDE67FE-EF5D-0D81-608E-53D1B6FF00EE}"/>
                  </a:ext>
                </a:extLst>
              </p:cNvPr>
              <p:cNvGraphicFramePr>
                <a:graphicFrameLocks noGrp="1"/>
              </p:cNvGraphicFramePr>
              <p:nvPr>
                <p:extLst>
                  <p:ext uri="{D42A27DB-BD31-4B8C-83A1-F6EECF244321}">
                    <p14:modId xmlns:p14="http://schemas.microsoft.com/office/powerpoint/2010/main" val="1928752868"/>
                  </p:ext>
                </p:extLst>
              </p:nvPr>
            </p:nvGraphicFramePr>
            <p:xfrm>
              <a:off x="518794" y="2323017"/>
              <a:ext cx="5501992" cy="988187"/>
            </p:xfrm>
            <a:graphic>
              <a:graphicData uri="http://schemas.openxmlformats.org/drawingml/2006/table">
                <a:tbl>
                  <a:tblPr firstRow="1" firstCol="1" bandRow="1">
                    <a:tableStyleId>{5C22544A-7EE6-4342-B048-85BDC9FD1C3A}</a:tableStyleId>
                  </a:tblPr>
                  <a:tblGrid>
                    <a:gridCol w="4985493">
                      <a:extLst>
                        <a:ext uri="{9D8B030D-6E8A-4147-A177-3AD203B41FA5}">
                          <a16:colId xmlns:a16="http://schemas.microsoft.com/office/drawing/2014/main" val="2999216855"/>
                        </a:ext>
                      </a:extLst>
                    </a:gridCol>
                    <a:gridCol w="516499">
                      <a:extLst>
                        <a:ext uri="{9D8B030D-6E8A-4147-A177-3AD203B41FA5}">
                          <a16:colId xmlns:a16="http://schemas.microsoft.com/office/drawing/2014/main" val="790047453"/>
                        </a:ext>
                      </a:extLst>
                    </a:gridCol>
                  </a:tblGrid>
                  <a:tr h="0">
                    <a:tc>
                      <a:txBody>
                        <a:bodyPr/>
                        <a:lstStyle/>
                        <a:p>
                          <a:pPr indent="0" algn="ctr">
                            <a:lnSpc>
                              <a:spcPct val="150000"/>
                            </a:lnSpc>
                          </a:pPr>
                          <a14:m>
                            <m:oMath xmlns:m="http://schemas.openxmlformats.org/officeDocument/2006/math">
                              <m:sSubSup>
                                <m:sSubSupPr>
                                  <m:ctrlPr>
                                    <a:rPr lang="ru-RU" sz="1400" b="0" i="1" smtClean="0">
                                      <a:solidFill>
                                        <a:schemeClr val="tx1"/>
                                      </a:solidFill>
                                      <a:effectLst/>
                                      <a:latin typeface="Cambria Math" panose="02040503050406030204" pitchFamily="18" charset="0"/>
                                    </a:rPr>
                                  </m:ctrlPr>
                                </m:sSubSupPr>
                                <m:e>
                                  <m:r>
                                    <m:rPr>
                                      <m:sty m:val="p"/>
                                    </m:rPr>
                                    <a:rPr lang="en-US" sz="1400" b="0" i="1" smtClean="0">
                                      <a:solidFill>
                                        <a:schemeClr val="tx1"/>
                                      </a:solidFill>
                                      <a:effectLst/>
                                      <a:latin typeface="Cambria Math" panose="02040503050406030204" pitchFamily="18" charset="0"/>
                                    </a:rPr>
                                    <m:t>x</m:t>
                                  </m:r>
                                </m:e>
                                <m:sub>
                                  <m:r>
                                    <m:rPr>
                                      <m:sty m:val="p"/>
                                    </m:rPr>
                                    <a:rPr lang="ru-RU" sz="1400" b="0" i="1" smtClean="0">
                                      <a:solidFill>
                                        <a:schemeClr val="tx1"/>
                                      </a:solidFill>
                                      <a:effectLst/>
                                      <a:latin typeface="Cambria Math" panose="02040503050406030204" pitchFamily="18" charset="0"/>
                                    </a:rPr>
                                    <m:t>i</m:t>
                                  </m:r>
                                </m:sub>
                                <m:sup>
                                  <m:r>
                                    <a:rPr lang="ru-RU" sz="1400" b="0" smtClean="0">
                                      <a:solidFill>
                                        <a:schemeClr val="tx1"/>
                                      </a:solidFill>
                                      <a:effectLst/>
                                      <a:latin typeface="Cambria Math" panose="02040503050406030204" pitchFamily="18" charset="0"/>
                                    </a:rPr>
                                    <m:t>(</m:t>
                                  </m:r>
                                  <m:r>
                                    <m:rPr>
                                      <m:sty m:val="p"/>
                                    </m:rPr>
                                    <a:rPr lang="en-US" sz="1400" b="0" i="1" smtClean="0">
                                      <a:solidFill>
                                        <a:schemeClr val="tx1"/>
                                      </a:solidFill>
                                      <a:effectLst/>
                                      <a:latin typeface="Cambria Math" panose="02040503050406030204" pitchFamily="18" charset="0"/>
                                    </a:rPr>
                                    <m:t>t</m:t>
                                  </m:r>
                                  <m:r>
                                    <a:rPr lang="ru-RU" sz="1400" b="0" smtClean="0">
                                      <a:solidFill>
                                        <a:schemeClr val="tx1"/>
                                      </a:solidFill>
                                      <a:effectLst/>
                                      <a:latin typeface="Cambria Math" panose="02040503050406030204" pitchFamily="18" charset="0"/>
                                    </a:rPr>
                                    <m:t>+1)</m:t>
                                  </m:r>
                                </m:sup>
                              </m:sSubSup>
                              <m:r>
                                <a:rPr lang="ru-RU" sz="1400" b="0" smtClean="0">
                                  <a:solidFill>
                                    <a:schemeClr val="tx1"/>
                                  </a:solidFill>
                                  <a:effectLst/>
                                  <a:latin typeface="Cambria Math" panose="02040503050406030204" pitchFamily="18" charset="0"/>
                                </a:rPr>
                                <m:t>=</m:t>
                              </m:r>
                              <m:nary>
                                <m:naryPr>
                                  <m:chr m:val="∑"/>
                                  <m:limLoc m:val="undOvr"/>
                                  <m:ctrlPr>
                                    <a:rPr lang="ru-RU" sz="1400" b="0" i="1">
                                      <a:solidFill>
                                        <a:schemeClr val="tx1"/>
                                      </a:solidFill>
                                      <a:effectLst/>
                                      <a:latin typeface="Cambria Math" panose="02040503050406030204" pitchFamily="18" charset="0"/>
                                    </a:rPr>
                                  </m:ctrlPr>
                                </m:naryPr>
                                <m:sub>
                                  <m:r>
                                    <m:rPr>
                                      <m:sty m:val="p"/>
                                    </m:rPr>
                                    <a:rPr lang="ru-RU" sz="1400" b="0" i="1" smtClean="0">
                                      <a:solidFill>
                                        <a:schemeClr val="tx1"/>
                                      </a:solidFill>
                                      <a:effectLst/>
                                      <a:latin typeface="Cambria Math" panose="02040503050406030204" pitchFamily="18" charset="0"/>
                                    </a:rPr>
                                    <m:t>j</m:t>
                                  </m:r>
                                  <m:r>
                                    <a:rPr lang="ru-RU" sz="1400" b="0">
                                      <a:solidFill>
                                        <a:schemeClr val="tx1"/>
                                      </a:solidFill>
                                      <a:effectLst/>
                                      <a:latin typeface="Cambria Math" panose="02040503050406030204" pitchFamily="18" charset="0"/>
                                    </a:rPr>
                                    <m:t>=1</m:t>
                                  </m:r>
                                </m:sub>
                                <m:sup>
                                  <m:r>
                                    <m:rPr>
                                      <m:sty m:val="p"/>
                                    </m:rPr>
                                    <a:rPr lang="ru-RU" sz="1400" b="0" i="1" smtClean="0">
                                      <a:solidFill>
                                        <a:schemeClr val="tx1"/>
                                      </a:solidFill>
                                      <a:effectLst/>
                                      <a:latin typeface="Cambria Math" panose="02040503050406030204" pitchFamily="18" charset="0"/>
                                    </a:rPr>
                                    <m:t>N</m:t>
                                  </m:r>
                                </m:sup>
                                <m:e>
                                  <m:sSub>
                                    <m:sSubPr>
                                      <m:ctrlPr>
                                        <a:rPr lang="ru-RU" sz="1400" b="0" i="1">
                                          <a:solidFill>
                                            <a:schemeClr val="tx1"/>
                                          </a:solidFill>
                                          <a:effectLst/>
                                          <a:latin typeface="Cambria Math" panose="02040503050406030204" pitchFamily="18" charset="0"/>
                                        </a:rPr>
                                      </m:ctrlPr>
                                    </m:sSubPr>
                                    <m:e>
                                      <m:r>
                                        <m:rPr>
                                          <m:sty m:val="p"/>
                                        </m:rPr>
                                        <a:rPr lang="ru-RU" sz="1400" b="0" i="1" smtClean="0">
                                          <a:solidFill>
                                            <a:schemeClr val="tx1"/>
                                          </a:solidFill>
                                          <a:effectLst/>
                                          <a:latin typeface="Cambria Math" panose="02040503050406030204" pitchFamily="18" charset="0"/>
                                        </a:rPr>
                                        <m:t>p</m:t>
                                      </m:r>
                                    </m:e>
                                    <m:sub>
                                      <m:r>
                                        <m:rPr>
                                          <m:sty m:val="p"/>
                                        </m:rPr>
                                        <a:rPr lang="ru-RU" sz="1400" b="0" i="1" smtClean="0">
                                          <a:solidFill>
                                            <a:schemeClr val="tx1"/>
                                          </a:solidFill>
                                          <a:effectLst/>
                                          <a:latin typeface="Cambria Math" panose="02040503050406030204" pitchFamily="18" charset="0"/>
                                        </a:rPr>
                                        <m:t>ij</m:t>
                                      </m:r>
                                    </m:sub>
                                  </m:sSub>
                                </m:e>
                              </m:nary>
                              <m:sSubSup>
                                <m:sSubSupPr>
                                  <m:ctrlPr>
                                    <a:rPr lang="ru-RU" sz="1400" b="0" i="1">
                                      <a:solidFill>
                                        <a:schemeClr val="tx1"/>
                                      </a:solidFill>
                                      <a:effectLst/>
                                      <a:latin typeface="Cambria Math" panose="02040503050406030204" pitchFamily="18" charset="0"/>
                                    </a:rPr>
                                  </m:ctrlPr>
                                </m:sSubSupPr>
                                <m:e>
                                  <m:r>
                                    <m:rPr>
                                      <m:sty m:val="p"/>
                                    </m:rPr>
                                    <a:rPr lang="ru-RU" sz="1400" b="0" i="1" smtClean="0">
                                      <a:solidFill>
                                        <a:schemeClr val="tx1"/>
                                      </a:solidFill>
                                      <a:effectLst/>
                                      <a:latin typeface="Cambria Math" panose="02040503050406030204" pitchFamily="18" charset="0"/>
                                    </a:rPr>
                                    <m:t>x</m:t>
                                  </m:r>
                                </m:e>
                                <m:sub>
                                  <m:r>
                                    <m:rPr>
                                      <m:sty m:val="p"/>
                                    </m:rPr>
                                    <a:rPr lang="ru-RU" sz="1400" b="0" i="1" smtClean="0">
                                      <a:solidFill>
                                        <a:schemeClr val="tx1"/>
                                      </a:solidFill>
                                      <a:effectLst/>
                                      <a:latin typeface="Cambria Math" panose="02040503050406030204" pitchFamily="18" charset="0"/>
                                    </a:rPr>
                                    <m:t>j</m:t>
                                  </m:r>
                                </m:sub>
                                <m:sup>
                                  <m:r>
                                    <a:rPr lang="ru-RU" sz="1400" b="0" smtClean="0">
                                      <a:solidFill>
                                        <a:schemeClr val="tx1"/>
                                      </a:solidFill>
                                      <a:effectLst/>
                                      <a:latin typeface="Cambria Math" panose="02040503050406030204" pitchFamily="18" charset="0"/>
                                    </a:rPr>
                                    <m:t>(</m:t>
                                  </m:r>
                                  <m:r>
                                    <m:rPr>
                                      <m:sty m:val="p"/>
                                    </m:rPr>
                                    <a:rPr lang="ru-RU" sz="1400" b="0" i="1">
                                      <a:solidFill>
                                        <a:schemeClr val="tx1"/>
                                      </a:solidFill>
                                      <a:effectLst/>
                                      <a:latin typeface="Cambria Math" panose="02040503050406030204" pitchFamily="18" charset="0"/>
                                    </a:rPr>
                                    <m:t>t</m:t>
                                  </m:r>
                                  <m:r>
                                    <a:rPr lang="ru-RU" sz="1400" b="0">
                                      <a:solidFill>
                                        <a:schemeClr val="tx1"/>
                                      </a:solidFill>
                                      <a:effectLst/>
                                      <a:latin typeface="Cambria Math" panose="02040503050406030204" pitchFamily="18" charset="0"/>
                                    </a:rPr>
                                    <m:t>)</m:t>
                                  </m:r>
                                </m:sup>
                              </m:sSubSup>
                            </m:oMath>
                          </a14:m>
                          <a:r>
                            <a:rPr lang="ru-RU" sz="1400" b="0" dirty="0">
                              <a:solidFill>
                                <a:schemeClr val="tx1"/>
                              </a:solidFill>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rPr>
                            <a:t>where</a:t>
                          </a:r>
                          <a:r>
                            <a:rPr lang="ru-RU" sz="1400" b="0" dirty="0">
                              <a:solidFill>
                                <a:schemeClr val="tx1"/>
                              </a:solidFill>
                              <a:effectLst/>
                            </a:rPr>
                            <a:t> </a:t>
                          </a:r>
                          <a14:m>
                            <m:oMath xmlns:m="http://schemas.openxmlformats.org/officeDocument/2006/math">
                              <m:sSubSup>
                                <m:sSubSupPr>
                                  <m:ctrlPr>
                                    <a:rPr lang="ru-RU" sz="1400" b="0" i="1">
                                      <a:solidFill>
                                        <a:schemeClr val="tx1"/>
                                      </a:solidFill>
                                      <a:effectLst/>
                                      <a:latin typeface="Cambria Math" panose="02040503050406030204" pitchFamily="18" charset="0"/>
                                    </a:rPr>
                                  </m:ctrlPr>
                                </m:sSubSupPr>
                                <m:e>
                                  <m:r>
                                    <m:rPr>
                                      <m:sty m:val="p"/>
                                    </m:rPr>
                                    <a:rPr lang="en-US" sz="1400" b="0" i="1" smtClean="0">
                                      <a:solidFill>
                                        <a:schemeClr val="tx1"/>
                                      </a:solidFill>
                                      <a:effectLst/>
                                      <a:latin typeface="Cambria Math" panose="02040503050406030204" pitchFamily="18" charset="0"/>
                                    </a:rPr>
                                    <m:t>x</m:t>
                                  </m:r>
                                </m:e>
                                <m:sub>
                                  <m:r>
                                    <m:rPr>
                                      <m:sty m:val="p"/>
                                    </m:rPr>
                                    <a:rPr lang="ru-RU" sz="1400" b="0" i="1" smtClean="0">
                                      <a:solidFill>
                                        <a:schemeClr val="tx1"/>
                                      </a:solidFill>
                                      <a:effectLst/>
                                      <a:latin typeface="Cambria Math" panose="02040503050406030204" pitchFamily="18" charset="0"/>
                                    </a:rPr>
                                    <m:t>i</m:t>
                                  </m:r>
                                </m:sub>
                                <m:sup>
                                  <m:r>
                                    <a:rPr lang="ru-RU" sz="1400" b="0" smtClean="0">
                                      <a:solidFill>
                                        <a:schemeClr val="tx1"/>
                                      </a:solidFill>
                                      <a:effectLst/>
                                      <a:latin typeface="Cambria Math" panose="02040503050406030204" pitchFamily="18" charset="0"/>
                                    </a:rPr>
                                    <m:t>(0)</m:t>
                                  </m:r>
                                </m:sup>
                              </m:sSubSup>
                            </m:oMath>
                          </a14:m>
                          <a:r>
                            <a:rPr lang="ru-RU" sz="1400" b="0" dirty="0">
                              <a:solidFill>
                                <a:schemeClr val="tx1"/>
                              </a:solidFill>
                              <a:effectLst/>
                            </a:rPr>
                            <a:t> – </a:t>
                          </a:r>
                          <a:r>
                            <a:rPr lang="en" sz="1400" b="0" dirty="0">
                              <a:solidFill>
                                <a:schemeClr val="tx1"/>
                              </a:solidFill>
                              <a:effectLst/>
                            </a:rPr>
                            <a:t>opinion of the </a:t>
                          </a:r>
                          <a:r>
                            <a:rPr lang="en" sz="1400" b="0" dirty="0" err="1">
                              <a:solidFill>
                                <a:schemeClr val="tx1"/>
                              </a:solidFill>
                              <a:effectLst/>
                            </a:rPr>
                            <a:t>i-th</a:t>
                          </a:r>
                          <a:r>
                            <a:rPr lang="en" sz="1400" b="0" dirty="0">
                              <a:solidFill>
                                <a:schemeClr val="tx1"/>
                              </a:solidFill>
                              <a:effectLst/>
                            </a:rPr>
                            <a:t> agent at a certain initial moment in</a:t>
                          </a:r>
                          <a:r>
                            <a:rPr lang="en" sz="1400" b="0" baseline="0" dirty="0">
                              <a:solidFill>
                                <a:schemeClr val="tx1"/>
                              </a:solidFill>
                              <a:effectLst/>
                            </a:rPr>
                            <a:t> </a:t>
                          </a:r>
                          <a:r>
                            <a:rPr lang="en" sz="1400" b="0" dirty="0">
                              <a:solidFill>
                                <a:schemeClr val="tx1"/>
                              </a:solidFill>
                              <a:effectLst/>
                            </a:rPr>
                            <a:t>time</a:t>
                          </a:r>
                          <a:r>
                            <a:rPr lang="ru-RU" sz="1400" b="0" dirty="0">
                              <a:solidFill>
                                <a:schemeClr val="tx1"/>
                              </a:solidFill>
                              <a:effectLst/>
                            </a:rPr>
                            <a:t>; </a:t>
                          </a:r>
                          <a14:m>
                            <m:oMath xmlns:m="http://schemas.openxmlformats.org/officeDocument/2006/math">
                              <m:sSubSup>
                                <m:sSubSupPr>
                                  <m:ctrlPr>
                                    <a:rPr lang="ru-RU" sz="1400" b="0" i="1">
                                      <a:solidFill>
                                        <a:schemeClr val="tx1"/>
                                      </a:solidFill>
                                      <a:effectLst/>
                                      <a:latin typeface="Cambria Math" panose="02040503050406030204" pitchFamily="18" charset="0"/>
                                    </a:rPr>
                                  </m:ctrlPr>
                                </m:sSubSupPr>
                                <m:e>
                                  <m:r>
                                    <m:rPr>
                                      <m:sty m:val="p"/>
                                    </m:rPr>
                                    <a:rPr lang="en-US" sz="1400" b="0" i="1" smtClean="0">
                                      <a:solidFill>
                                        <a:schemeClr val="tx1"/>
                                      </a:solidFill>
                                      <a:effectLst/>
                                      <a:latin typeface="Cambria Math" panose="02040503050406030204" pitchFamily="18" charset="0"/>
                                    </a:rPr>
                                    <m:t>x</m:t>
                                  </m:r>
                                </m:e>
                                <m:sub>
                                  <m:r>
                                    <m:rPr>
                                      <m:sty m:val="p"/>
                                    </m:rPr>
                                    <a:rPr lang="ru-RU" sz="1400" b="0" i="1" smtClean="0">
                                      <a:solidFill>
                                        <a:schemeClr val="tx1"/>
                                      </a:solidFill>
                                      <a:effectLst/>
                                      <a:latin typeface="Cambria Math" panose="02040503050406030204" pitchFamily="18" charset="0"/>
                                    </a:rPr>
                                    <m:t>i</m:t>
                                  </m:r>
                                </m:sub>
                                <m:sup>
                                  <m:r>
                                    <a:rPr lang="ru-RU" sz="1400" b="0" smtClean="0">
                                      <a:solidFill>
                                        <a:schemeClr val="tx1"/>
                                      </a:solidFill>
                                      <a:effectLst/>
                                      <a:latin typeface="Cambria Math" panose="02040503050406030204" pitchFamily="18" charset="0"/>
                                    </a:rPr>
                                    <m:t>(</m:t>
                                  </m:r>
                                  <m:r>
                                    <m:rPr>
                                      <m:sty m:val="p"/>
                                    </m:rPr>
                                    <a:rPr lang="ru-RU" sz="1400" b="0" i="1">
                                      <a:solidFill>
                                        <a:schemeClr val="tx1"/>
                                      </a:solidFill>
                                      <a:effectLst/>
                                      <a:latin typeface="Cambria Math" panose="02040503050406030204" pitchFamily="18" charset="0"/>
                                    </a:rPr>
                                    <m:t>t</m:t>
                                  </m:r>
                                  <m:r>
                                    <a:rPr lang="ru-RU" sz="1400" b="0">
                                      <a:solidFill>
                                        <a:schemeClr val="tx1"/>
                                      </a:solidFill>
                                      <a:effectLst/>
                                      <a:latin typeface="Cambria Math" panose="02040503050406030204" pitchFamily="18" charset="0"/>
                                    </a:rPr>
                                    <m:t>)</m:t>
                                  </m:r>
                                </m:sup>
                              </m:sSubSup>
                              <m:r>
                                <a:rPr lang="ru-RU" sz="1400" b="0" smtClean="0">
                                  <a:solidFill>
                                    <a:schemeClr val="tx1"/>
                                  </a:solidFill>
                                  <a:effectLst/>
                                  <a:latin typeface="Cambria Math" panose="02040503050406030204" pitchFamily="18" charset="0"/>
                                </a:rPr>
                                <m:t>∈</m:t>
                              </m:r>
                              <m:d>
                                <m:dPr>
                                  <m:begChr m:val="["/>
                                  <m:endChr m:val="]"/>
                                  <m:ctrlPr>
                                    <a:rPr lang="ru-RU" sz="1400" b="0" i="1">
                                      <a:solidFill>
                                        <a:schemeClr val="tx1"/>
                                      </a:solidFill>
                                      <a:effectLst/>
                                      <a:latin typeface="Cambria Math" panose="02040503050406030204" pitchFamily="18" charset="0"/>
                                    </a:rPr>
                                  </m:ctrlPr>
                                </m:dPr>
                                <m:e>
                                  <m:r>
                                    <a:rPr lang="ru-RU" sz="1400" b="0" smtClean="0">
                                      <a:solidFill>
                                        <a:schemeClr val="tx1"/>
                                      </a:solidFill>
                                      <a:effectLst/>
                                      <a:latin typeface="Cambria Math" panose="02040503050406030204" pitchFamily="18" charset="0"/>
                                    </a:rPr>
                                    <m:t>0,1</m:t>
                                  </m:r>
                                </m:e>
                              </m:d>
                              <m:r>
                                <a:rPr lang="ru-RU" sz="1400" b="0" smtClean="0">
                                  <a:solidFill>
                                    <a:schemeClr val="tx1"/>
                                  </a:solidFill>
                                  <a:effectLst/>
                                  <a:latin typeface="Cambria Math" panose="02040503050406030204" pitchFamily="18" charset="0"/>
                                </a:rPr>
                                <m:t>, ∀</m:t>
                              </m:r>
                              <m:r>
                                <m:rPr>
                                  <m:sty m:val="p"/>
                                </m:rPr>
                                <a:rPr lang="ru-RU" sz="1400" b="0" i="1">
                                  <a:solidFill>
                                    <a:schemeClr val="tx1"/>
                                  </a:solidFill>
                                  <a:effectLst/>
                                  <a:latin typeface="Cambria Math" panose="02040503050406030204" pitchFamily="18" charset="0"/>
                                </a:rPr>
                                <m:t>i</m:t>
                              </m:r>
                              <m:r>
                                <a:rPr lang="ru-RU" sz="1400" b="0">
                                  <a:solidFill>
                                    <a:schemeClr val="tx1"/>
                                  </a:solidFill>
                                  <a:effectLst/>
                                  <a:latin typeface="Cambria Math" panose="02040503050406030204" pitchFamily="18" charset="0"/>
                                </a:rPr>
                                <m:t>=</m:t>
                              </m:r>
                              <m:bar>
                                <m:barPr>
                                  <m:pos m:val="top"/>
                                  <m:ctrlPr>
                                    <a:rPr lang="ru-RU" sz="1400" b="0" i="1">
                                      <a:solidFill>
                                        <a:schemeClr val="tx1"/>
                                      </a:solidFill>
                                      <a:effectLst/>
                                      <a:latin typeface="Cambria Math" panose="02040503050406030204" pitchFamily="18" charset="0"/>
                                    </a:rPr>
                                  </m:ctrlPr>
                                </m:barPr>
                                <m:e>
                                  <m:r>
                                    <a:rPr lang="ru-RU" sz="1400" b="0" smtClean="0">
                                      <a:solidFill>
                                        <a:schemeClr val="tx1"/>
                                      </a:solidFill>
                                      <a:effectLst/>
                                      <a:latin typeface="Cambria Math" panose="02040503050406030204" pitchFamily="18" charset="0"/>
                                    </a:rPr>
                                    <m:t>1,</m:t>
                                  </m:r>
                                  <m:r>
                                    <m:rPr>
                                      <m:sty m:val="p"/>
                                    </m:rPr>
                                    <a:rPr lang="en-US" sz="1400" b="0" i="1" smtClean="0">
                                      <a:solidFill>
                                        <a:schemeClr val="tx1"/>
                                      </a:solidFill>
                                      <a:effectLst/>
                                      <a:latin typeface="Cambria Math" panose="02040503050406030204" pitchFamily="18" charset="0"/>
                                    </a:rPr>
                                    <m:t>N</m:t>
                                  </m:r>
                                </m:e>
                              </m:bar>
                              <m:r>
                                <a:rPr lang="ru-RU" sz="1400" b="0" smtClean="0">
                                  <a:solidFill>
                                    <a:schemeClr val="tx1"/>
                                  </a:solidFill>
                                  <a:effectLst/>
                                  <a:latin typeface="Cambria Math" panose="02040503050406030204" pitchFamily="18" charset="0"/>
                                </a:rPr>
                                <m:t>, ∀</m:t>
                              </m:r>
                              <m:r>
                                <m:rPr>
                                  <m:sty m:val="p"/>
                                </m:rPr>
                                <a:rPr lang="ru-RU" sz="1400" b="0" i="1">
                                  <a:solidFill>
                                    <a:schemeClr val="tx1"/>
                                  </a:solidFill>
                                  <a:effectLst/>
                                  <a:latin typeface="Cambria Math" panose="02040503050406030204" pitchFamily="18" charset="0"/>
                                </a:rPr>
                                <m:t>t</m:t>
                              </m:r>
                              <m:r>
                                <a:rPr lang="ru-RU" sz="1400" b="0">
                                  <a:solidFill>
                                    <a:schemeClr val="tx1"/>
                                  </a:solidFill>
                                  <a:effectLst/>
                                  <a:latin typeface="Cambria Math" panose="02040503050406030204" pitchFamily="18" charset="0"/>
                                </a:rPr>
                                <m:t>.</m:t>
                              </m:r>
                            </m:oMath>
                          </a14:m>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indent="0" algn="just">
                            <a:lnSpc>
                              <a:spcPct val="150000"/>
                            </a:lnSpc>
                          </a:pPr>
                          <a:r>
                            <a:rPr lang="ru-RU" sz="1400" b="0" dirty="0">
                              <a:solidFill>
                                <a:schemeClr val="tx1"/>
                              </a:solidFill>
                              <a:effectLst/>
                            </a:rPr>
                            <a:t>(20)</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15681944"/>
                      </a:ext>
                    </a:extLst>
                  </a:tr>
                </a:tbl>
              </a:graphicData>
            </a:graphic>
          </p:graphicFrame>
        </mc:Choice>
        <mc:Fallback>
          <p:graphicFrame>
            <p:nvGraphicFramePr>
              <p:cNvPr id="3" name="Таблица 2">
                <a:extLst>
                  <a:ext uri="{FF2B5EF4-FFF2-40B4-BE49-F238E27FC236}">
                    <a16:creationId xmlns:a16="http://schemas.microsoft.com/office/drawing/2014/main" id="{5BDE67FE-EF5D-0D81-608E-53D1B6FF00EE}"/>
                  </a:ext>
                </a:extLst>
              </p:cNvPr>
              <p:cNvGraphicFramePr>
                <a:graphicFrameLocks noGrp="1"/>
              </p:cNvGraphicFramePr>
              <p:nvPr>
                <p:extLst>
                  <p:ext uri="{D42A27DB-BD31-4B8C-83A1-F6EECF244321}">
                    <p14:modId xmlns:p14="http://schemas.microsoft.com/office/powerpoint/2010/main" val="1928752868"/>
                  </p:ext>
                </p:extLst>
              </p:nvPr>
            </p:nvGraphicFramePr>
            <p:xfrm>
              <a:off x="518794" y="2323017"/>
              <a:ext cx="5501992" cy="988187"/>
            </p:xfrm>
            <a:graphic>
              <a:graphicData uri="http://schemas.openxmlformats.org/drawingml/2006/table">
                <a:tbl>
                  <a:tblPr firstRow="1" firstCol="1" bandRow="1">
                    <a:tableStyleId>{5C22544A-7EE6-4342-B048-85BDC9FD1C3A}</a:tableStyleId>
                  </a:tblPr>
                  <a:tblGrid>
                    <a:gridCol w="4985493">
                      <a:extLst>
                        <a:ext uri="{9D8B030D-6E8A-4147-A177-3AD203B41FA5}">
                          <a16:colId xmlns:a16="http://schemas.microsoft.com/office/drawing/2014/main" val="2999216855"/>
                        </a:ext>
                      </a:extLst>
                    </a:gridCol>
                    <a:gridCol w="516499">
                      <a:extLst>
                        <a:ext uri="{9D8B030D-6E8A-4147-A177-3AD203B41FA5}">
                          <a16:colId xmlns:a16="http://schemas.microsoft.com/office/drawing/2014/main" val="790047453"/>
                        </a:ext>
                      </a:extLst>
                    </a:gridCol>
                  </a:tblGrid>
                  <a:tr h="988187">
                    <a:tc>
                      <a:txBody>
                        <a:bodyPr/>
                        <a:lstStyle/>
                        <a:p>
                          <a:endParaRPr lang="ru-RU"/>
                        </a:p>
                      </a:txBody>
                      <a:tcPr marL="68580" marR="68580" marT="0" marB="0">
                        <a:blipFill>
                          <a:blip r:embed="rId2"/>
                          <a:stretch>
                            <a:fillRect t="-20253" r="-10914" b="-10127"/>
                          </a:stretch>
                        </a:blipFill>
                      </a:tcPr>
                    </a:tc>
                    <a:tc>
                      <a:txBody>
                        <a:bodyPr/>
                        <a:lstStyle/>
                        <a:p>
                          <a:pPr indent="0" algn="just">
                            <a:lnSpc>
                              <a:spcPct val="150000"/>
                            </a:lnSpc>
                          </a:pPr>
                          <a:r>
                            <a:rPr lang="ru-RU" sz="1400" b="0" dirty="0">
                              <a:solidFill>
                                <a:schemeClr val="tx1"/>
                              </a:solidFill>
                              <a:effectLst/>
                            </a:rPr>
                            <a:t>(20)</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15681944"/>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Таблица 4">
                <a:extLst>
                  <a:ext uri="{FF2B5EF4-FFF2-40B4-BE49-F238E27FC236}">
                    <a16:creationId xmlns:a16="http://schemas.microsoft.com/office/drawing/2014/main" id="{B31657A0-72DF-EEFB-47C8-F31E4453B610}"/>
                  </a:ext>
                </a:extLst>
              </p:cNvPr>
              <p:cNvGraphicFramePr>
                <a:graphicFrameLocks noGrp="1"/>
              </p:cNvGraphicFramePr>
              <p:nvPr>
                <p:extLst>
                  <p:ext uri="{D42A27DB-BD31-4B8C-83A1-F6EECF244321}">
                    <p14:modId xmlns:p14="http://schemas.microsoft.com/office/powerpoint/2010/main" val="1194691578"/>
                  </p:ext>
                </p:extLst>
              </p:nvPr>
            </p:nvGraphicFramePr>
            <p:xfrm>
              <a:off x="518794" y="3697108"/>
              <a:ext cx="5501993" cy="1432179"/>
            </p:xfrm>
            <a:graphic>
              <a:graphicData uri="http://schemas.openxmlformats.org/drawingml/2006/table">
                <a:tbl>
                  <a:tblPr firstRow="1" firstCol="1" bandRow="1">
                    <a:tableStyleId>{5C22544A-7EE6-4342-B048-85BDC9FD1C3A}</a:tableStyleId>
                  </a:tblPr>
                  <a:tblGrid>
                    <a:gridCol w="4977061">
                      <a:extLst>
                        <a:ext uri="{9D8B030D-6E8A-4147-A177-3AD203B41FA5}">
                          <a16:colId xmlns:a16="http://schemas.microsoft.com/office/drawing/2014/main" val="255959095"/>
                        </a:ext>
                      </a:extLst>
                    </a:gridCol>
                    <a:gridCol w="524932">
                      <a:extLst>
                        <a:ext uri="{9D8B030D-6E8A-4147-A177-3AD203B41FA5}">
                          <a16:colId xmlns:a16="http://schemas.microsoft.com/office/drawing/2014/main" val="1668637277"/>
                        </a:ext>
                      </a:extLst>
                    </a:gridCol>
                  </a:tblGrid>
                  <a:tr h="0">
                    <a:tc>
                      <a:txBody>
                        <a:bodyPr/>
                        <a:lstStyle/>
                        <a:p>
                          <a:pPr indent="0" algn="ctr">
                            <a:lnSpc>
                              <a:spcPct val="150000"/>
                            </a:lnSpc>
                          </a:pPr>
                          <a14:m>
                            <m:oMath xmlns:m="http://schemas.openxmlformats.org/officeDocument/2006/math">
                              <m:sSubSup>
                                <m:sSubSupPr>
                                  <m:ctrlPr>
                                    <a:rPr lang="ru-RU" sz="1400" b="0" i="1" smtClean="0">
                                      <a:solidFill>
                                        <a:schemeClr val="tx1"/>
                                      </a:solidFill>
                                      <a:effectLst/>
                                      <a:latin typeface="Cambria Math" panose="02040503050406030204" pitchFamily="18" charset="0"/>
                                    </a:rPr>
                                  </m:ctrlPr>
                                </m:sSubSupPr>
                                <m:e>
                                  <m:r>
                                    <m:rPr>
                                      <m:sty m:val="p"/>
                                    </m:rPr>
                                    <a:rPr lang="en-US" sz="1400" b="0" i="1" smtClean="0">
                                      <a:solidFill>
                                        <a:schemeClr val="tx1"/>
                                      </a:solidFill>
                                      <a:effectLst/>
                                      <a:latin typeface="Cambria Math" panose="02040503050406030204" pitchFamily="18" charset="0"/>
                                    </a:rPr>
                                    <m:t>x</m:t>
                                  </m:r>
                                </m:e>
                                <m:sub>
                                  <m:r>
                                    <m:rPr>
                                      <m:sty m:val="p"/>
                                    </m:rPr>
                                    <a:rPr lang="ru-RU" sz="1400" b="0" i="1" smtClean="0">
                                      <a:solidFill>
                                        <a:schemeClr val="tx1"/>
                                      </a:solidFill>
                                      <a:effectLst/>
                                      <a:latin typeface="Cambria Math" panose="02040503050406030204" pitchFamily="18" charset="0"/>
                                    </a:rPr>
                                    <m:t>i</m:t>
                                  </m:r>
                                </m:sub>
                                <m:sup>
                                  <m:r>
                                    <a:rPr lang="ru-RU" sz="1400" b="0" smtClean="0">
                                      <a:solidFill>
                                        <a:schemeClr val="tx1"/>
                                      </a:solidFill>
                                      <a:effectLst/>
                                      <a:latin typeface="Cambria Math" panose="02040503050406030204" pitchFamily="18" charset="0"/>
                                    </a:rPr>
                                    <m:t>(</m:t>
                                  </m:r>
                                  <m:r>
                                    <m:rPr>
                                      <m:sty m:val="p"/>
                                    </m:rPr>
                                    <a:rPr lang="en-US" sz="1400" b="0" i="1" smtClean="0">
                                      <a:solidFill>
                                        <a:schemeClr val="tx1"/>
                                      </a:solidFill>
                                      <a:effectLst/>
                                      <a:latin typeface="Cambria Math" panose="02040503050406030204" pitchFamily="18" charset="0"/>
                                    </a:rPr>
                                    <m:t>t</m:t>
                                  </m:r>
                                  <m:r>
                                    <a:rPr lang="ru-RU" sz="1400" b="0" smtClean="0">
                                      <a:solidFill>
                                        <a:schemeClr val="tx1"/>
                                      </a:solidFill>
                                      <a:effectLst/>
                                      <a:latin typeface="Cambria Math" panose="02040503050406030204" pitchFamily="18" charset="0"/>
                                    </a:rPr>
                                    <m:t>+1)</m:t>
                                  </m:r>
                                </m:sup>
                              </m:sSubSup>
                              <m:r>
                                <a:rPr lang="ru-RU" sz="1400" b="0" smtClean="0">
                                  <a:solidFill>
                                    <a:schemeClr val="tx1"/>
                                  </a:solidFill>
                                  <a:effectLst/>
                                  <a:latin typeface="Cambria Math" panose="02040503050406030204" pitchFamily="18" charset="0"/>
                                </a:rPr>
                                <m:t>=</m:t>
                              </m:r>
                              <m:sSup>
                                <m:sSupPr>
                                  <m:ctrlPr>
                                    <a:rPr lang="ru-RU" sz="1400" b="0" i="1">
                                      <a:solidFill>
                                        <a:schemeClr val="tx1"/>
                                      </a:solidFill>
                                      <a:effectLst/>
                                      <a:latin typeface="Cambria Math" panose="02040503050406030204" pitchFamily="18" charset="0"/>
                                    </a:rPr>
                                  </m:ctrlPr>
                                </m:sSupPr>
                                <m:e>
                                  <m:r>
                                    <a:rPr lang="ru-RU" sz="1400" b="0" smtClean="0">
                                      <a:solidFill>
                                        <a:schemeClr val="tx1"/>
                                      </a:solidFill>
                                      <a:effectLst/>
                                      <a:latin typeface="Cambria Math" panose="02040503050406030204" pitchFamily="18" charset="0"/>
                                    </a:rPr>
                                    <m:t>(1−</m:t>
                                  </m:r>
                                  <m:r>
                                    <m:rPr>
                                      <m:sty m:val="p"/>
                                    </m:rPr>
                                    <a:rPr lang="ru-RU" sz="1400" b="0" i="1">
                                      <a:solidFill>
                                        <a:schemeClr val="tx1"/>
                                      </a:solidFill>
                                      <a:effectLst/>
                                      <a:latin typeface="Cambria Math" panose="02040503050406030204" pitchFamily="18" charset="0"/>
                                    </a:rPr>
                                    <m:t>λ</m:t>
                                  </m:r>
                                </m:e>
                                <m:sup>
                                  <m:r>
                                    <a:rPr lang="ru-RU" sz="1400" b="0" smtClean="0">
                                      <a:solidFill>
                                        <a:schemeClr val="tx1"/>
                                      </a:solidFill>
                                      <a:effectLst/>
                                      <a:latin typeface="Cambria Math" panose="02040503050406030204" pitchFamily="18" charset="0"/>
                                    </a:rPr>
                                    <m:t>(</m:t>
                                  </m:r>
                                  <m:r>
                                    <m:rPr>
                                      <m:sty m:val="p"/>
                                    </m:rPr>
                                    <a:rPr lang="en-US" sz="1400" b="0" i="1" smtClean="0">
                                      <a:solidFill>
                                        <a:schemeClr val="tx1"/>
                                      </a:solidFill>
                                      <a:effectLst/>
                                      <a:latin typeface="Cambria Math" panose="02040503050406030204" pitchFamily="18" charset="0"/>
                                    </a:rPr>
                                    <m:t>t</m:t>
                                  </m:r>
                                  <m:r>
                                    <a:rPr lang="ru-RU" sz="1400" b="0" smtClean="0">
                                      <a:solidFill>
                                        <a:schemeClr val="tx1"/>
                                      </a:solidFill>
                                      <a:effectLst/>
                                      <a:latin typeface="Cambria Math" panose="02040503050406030204" pitchFamily="18" charset="0"/>
                                    </a:rPr>
                                    <m:t>)</m:t>
                                  </m:r>
                                </m:sup>
                              </m:sSup>
                              <m:r>
                                <a:rPr lang="ru-RU" sz="1400" b="0" smtClean="0">
                                  <a:solidFill>
                                    <a:schemeClr val="tx1"/>
                                  </a:solidFill>
                                  <a:effectLst/>
                                  <a:latin typeface="Cambria Math" panose="02040503050406030204" pitchFamily="18" charset="0"/>
                                </a:rPr>
                                <m:t>)</m:t>
                              </m:r>
                              <m:sSubSup>
                                <m:sSubSupPr>
                                  <m:ctrlPr>
                                    <a:rPr lang="ru-RU" sz="1400" b="0" i="1">
                                      <a:solidFill>
                                        <a:schemeClr val="tx1"/>
                                      </a:solidFill>
                                      <a:effectLst/>
                                      <a:latin typeface="Cambria Math" panose="02040503050406030204" pitchFamily="18" charset="0"/>
                                    </a:rPr>
                                  </m:ctrlPr>
                                </m:sSubSupPr>
                                <m:e>
                                  <m:r>
                                    <m:rPr>
                                      <m:sty m:val="p"/>
                                    </m:rPr>
                                    <a:rPr lang="en-US" sz="1400" b="0" i="1" smtClean="0">
                                      <a:solidFill>
                                        <a:schemeClr val="tx1"/>
                                      </a:solidFill>
                                      <a:effectLst/>
                                      <a:latin typeface="Cambria Math" panose="02040503050406030204" pitchFamily="18" charset="0"/>
                                    </a:rPr>
                                    <m:t>x</m:t>
                                  </m:r>
                                </m:e>
                                <m:sub>
                                  <m:r>
                                    <m:rPr>
                                      <m:sty m:val="p"/>
                                    </m:rPr>
                                    <a:rPr lang="ru-RU" sz="1400" b="0" i="1" smtClean="0">
                                      <a:solidFill>
                                        <a:schemeClr val="tx1"/>
                                      </a:solidFill>
                                      <a:effectLst/>
                                      <a:latin typeface="Cambria Math" panose="02040503050406030204" pitchFamily="18" charset="0"/>
                                    </a:rPr>
                                    <m:t>i</m:t>
                                  </m:r>
                                </m:sub>
                                <m:sup>
                                  <m:r>
                                    <a:rPr lang="ru-RU" sz="1400" b="0" smtClean="0">
                                      <a:solidFill>
                                        <a:schemeClr val="tx1"/>
                                      </a:solidFill>
                                      <a:effectLst/>
                                      <a:latin typeface="Cambria Math" panose="02040503050406030204" pitchFamily="18" charset="0"/>
                                    </a:rPr>
                                    <m:t>(</m:t>
                                  </m:r>
                                  <m:r>
                                    <m:rPr>
                                      <m:sty m:val="p"/>
                                    </m:rPr>
                                    <a:rPr lang="en-US" sz="1400" b="0" i="1" smtClean="0">
                                      <a:solidFill>
                                        <a:schemeClr val="tx1"/>
                                      </a:solidFill>
                                      <a:effectLst/>
                                      <a:latin typeface="Cambria Math" panose="02040503050406030204" pitchFamily="18" charset="0"/>
                                    </a:rPr>
                                    <m:t>t</m:t>
                                  </m:r>
                                  <m:r>
                                    <a:rPr lang="ru-RU" sz="1400" b="0" smtClean="0">
                                      <a:solidFill>
                                        <a:schemeClr val="tx1"/>
                                      </a:solidFill>
                                      <a:effectLst/>
                                      <a:latin typeface="Cambria Math" panose="02040503050406030204" pitchFamily="18" charset="0"/>
                                    </a:rPr>
                                    <m:t>)</m:t>
                                  </m:r>
                                </m:sup>
                              </m:sSubSup>
                              <m:r>
                                <a:rPr lang="ru-RU" sz="1400" b="0" smtClean="0">
                                  <a:solidFill>
                                    <a:schemeClr val="tx1"/>
                                  </a:solidFill>
                                  <a:effectLst/>
                                  <a:latin typeface="Cambria Math" panose="02040503050406030204" pitchFamily="18" charset="0"/>
                                </a:rPr>
                                <m:t>+</m:t>
                              </m:r>
                              <m:sSup>
                                <m:sSupPr>
                                  <m:ctrlPr>
                                    <a:rPr lang="ru-RU" sz="1400" b="0" i="1">
                                      <a:solidFill>
                                        <a:schemeClr val="tx1"/>
                                      </a:solidFill>
                                      <a:effectLst/>
                                      <a:latin typeface="Cambria Math" panose="02040503050406030204" pitchFamily="18" charset="0"/>
                                    </a:rPr>
                                  </m:ctrlPr>
                                </m:sSupPr>
                                <m:e>
                                  <m:r>
                                    <m:rPr>
                                      <m:sty m:val="p"/>
                                    </m:rPr>
                                    <a:rPr lang="ru-RU" sz="1400" b="0" i="1" smtClean="0">
                                      <a:solidFill>
                                        <a:schemeClr val="tx1"/>
                                      </a:solidFill>
                                      <a:effectLst/>
                                      <a:latin typeface="Cambria Math" panose="02040503050406030204" pitchFamily="18" charset="0"/>
                                    </a:rPr>
                                    <m:t>λ</m:t>
                                  </m:r>
                                </m:e>
                                <m:sup>
                                  <m:r>
                                    <a:rPr lang="ru-RU" sz="1400" b="0" smtClean="0">
                                      <a:solidFill>
                                        <a:schemeClr val="tx1"/>
                                      </a:solidFill>
                                      <a:effectLst/>
                                      <a:latin typeface="Cambria Math" panose="02040503050406030204" pitchFamily="18" charset="0"/>
                                    </a:rPr>
                                    <m:t>(</m:t>
                                  </m:r>
                                  <m:r>
                                    <m:rPr>
                                      <m:sty m:val="p"/>
                                    </m:rPr>
                                    <a:rPr lang="en-US" sz="1400" b="0" i="1" smtClean="0">
                                      <a:solidFill>
                                        <a:schemeClr val="tx1"/>
                                      </a:solidFill>
                                      <a:effectLst/>
                                      <a:latin typeface="Cambria Math" panose="02040503050406030204" pitchFamily="18" charset="0"/>
                                    </a:rPr>
                                    <m:t>t</m:t>
                                  </m:r>
                                  <m:r>
                                    <a:rPr lang="ru-RU" sz="1400" b="0" smtClean="0">
                                      <a:solidFill>
                                        <a:schemeClr val="tx1"/>
                                      </a:solidFill>
                                      <a:effectLst/>
                                      <a:latin typeface="Cambria Math" panose="02040503050406030204" pitchFamily="18" charset="0"/>
                                    </a:rPr>
                                    <m:t>)</m:t>
                                  </m:r>
                                </m:sup>
                              </m:sSup>
                              <m:nary>
                                <m:naryPr>
                                  <m:chr m:val="∑"/>
                                  <m:limLoc m:val="undOvr"/>
                                  <m:ctrlPr>
                                    <a:rPr lang="ru-RU" sz="1400" b="0" i="1">
                                      <a:solidFill>
                                        <a:schemeClr val="tx1"/>
                                      </a:solidFill>
                                      <a:effectLst/>
                                      <a:latin typeface="Cambria Math" panose="02040503050406030204" pitchFamily="18" charset="0"/>
                                    </a:rPr>
                                  </m:ctrlPr>
                                </m:naryPr>
                                <m:sub>
                                  <m:r>
                                    <m:rPr>
                                      <m:sty m:val="p"/>
                                    </m:rPr>
                                    <a:rPr lang="ru-RU" sz="1400" b="0" i="1" smtClean="0">
                                      <a:solidFill>
                                        <a:schemeClr val="tx1"/>
                                      </a:solidFill>
                                      <a:effectLst/>
                                      <a:latin typeface="Cambria Math" panose="02040503050406030204" pitchFamily="18" charset="0"/>
                                    </a:rPr>
                                    <m:t>j</m:t>
                                  </m:r>
                                  <m:r>
                                    <a:rPr lang="ru-RU" sz="1400" b="0">
                                      <a:solidFill>
                                        <a:schemeClr val="tx1"/>
                                      </a:solidFill>
                                      <a:effectLst/>
                                      <a:latin typeface="Cambria Math" panose="02040503050406030204" pitchFamily="18" charset="0"/>
                                    </a:rPr>
                                    <m:t>=1</m:t>
                                  </m:r>
                                </m:sub>
                                <m:sup>
                                  <m:r>
                                    <m:rPr>
                                      <m:sty m:val="p"/>
                                    </m:rPr>
                                    <a:rPr lang="ru-RU" sz="1400" b="0" i="1" smtClean="0">
                                      <a:solidFill>
                                        <a:schemeClr val="tx1"/>
                                      </a:solidFill>
                                      <a:effectLst/>
                                      <a:latin typeface="Cambria Math" panose="02040503050406030204" pitchFamily="18" charset="0"/>
                                    </a:rPr>
                                    <m:t>N</m:t>
                                  </m:r>
                                </m:sup>
                                <m:e>
                                  <m:sSub>
                                    <m:sSubPr>
                                      <m:ctrlPr>
                                        <a:rPr lang="ru-RU" sz="1400" b="0" i="1">
                                          <a:solidFill>
                                            <a:schemeClr val="tx1"/>
                                          </a:solidFill>
                                          <a:effectLst/>
                                          <a:latin typeface="Cambria Math" panose="02040503050406030204" pitchFamily="18" charset="0"/>
                                        </a:rPr>
                                      </m:ctrlPr>
                                    </m:sSubPr>
                                    <m:e>
                                      <m:r>
                                        <m:rPr>
                                          <m:sty m:val="p"/>
                                        </m:rPr>
                                        <a:rPr lang="ru-RU" sz="1400" b="0" i="1" smtClean="0">
                                          <a:solidFill>
                                            <a:schemeClr val="tx1"/>
                                          </a:solidFill>
                                          <a:effectLst/>
                                          <a:latin typeface="Cambria Math" panose="02040503050406030204" pitchFamily="18" charset="0"/>
                                        </a:rPr>
                                        <m:t>p</m:t>
                                      </m:r>
                                    </m:e>
                                    <m:sub>
                                      <m:r>
                                        <m:rPr>
                                          <m:sty m:val="p"/>
                                        </m:rPr>
                                        <a:rPr lang="ru-RU" sz="1400" b="0" i="1" smtClean="0">
                                          <a:solidFill>
                                            <a:schemeClr val="tx1"/>
                                          </a:solidFill>
                                          <a:effectLst/>
                                          <a:latin typeface="Cambria Math" panose="02040503050406030204" pitchFamily="18" charset="0"/>
                                        </a:rPr>
                                        <m:t>ij</m:t>
                                      </m:r>
                                    </m:sub>
                                  </m:sSub>
                                </m:e>
                              </m:nary>
                              <m:sSubSup>
                                <m:sSubSupPr>
                                  <m:ctrlPr>
                                    <a:rPr lang="ru-RU" sz="1400" b="0" i="1">
                                      <a:solidFill>
                                        <a:schemeClr val="tx1"/>
                                      </a:solidFill>
                                      <a:effectLst/>
                                      <a:latin typeface="Cambria Math" panose="02040503050406030204" pitchFamily="18" charset="0"/>
                                    </a:rPr>
                                  </m:ctrlPr>
                                </m:sSubSupPr>
                                <m:e>
                                  <m:r>
                                    <m:rPr>
                                      <m:sty m:val="p"/>
                                    </m:rPr>
                                    <a:rPr lang="ru-RU" sz="1400" b="0" i="1" smtClean="0">
                                      <a:solidFill>
                                        <a:schemeClr val="tx1"/>
                                      </a:solidFill>
                                      <a:effectLst/>
                                      <a:latin typeface="Cambria Math" panose="02040503050406030204" pitchFamily="18" charset="0"/>
                                    </a:rPr>
                                    <m:t>x</m:t>
                                  </m:r>
                                </m:e>
                                <m:sub>
                                  <m:r>
                                    <m:rPr>
                                      <m:sty m:val="p"/>
                                    </m:rPr>
                                    <a:rPr lang="ru-RU" sz="1400" b="0" i="1" smtClean="0">
                                      <a:solidFill>
                                        <a:schemeClr val="tx1"/>
                                      </a:solidFill>
                                      <a:effectLst/>
                                      <a:latin typeface="Cambria Math" panose="02040503050406030204" pitchFamily="18" charset="0"/>
                                    </a:rPr>
                                    <m:t>j</m:t>
                                  </m:r>
                                </m:sub>
                                <m:sup>
                                  <m:r>
                                    <a:rPr lang="ru-RU" sz="1400" b="0" smtClean="0">
                                      <a:solidFill>
                                        <a:schemeClr val="tx1"/>
                                      </a:solidFill>
                                      <a:effectLst/>
                                      <a:latin typeface="Cambria Math" panose="02040503050406030204" pitchFamily="18" charset="0"/>
                                    </a:rPr>
                                    <m:t>(</m:t>
                                  </m:r>
                                  <m:r>
                                    <m:rPr>
                                      <m:sty m:val="p"/>
                                    </m:rPr>
                                    <a:rPr lang="ru-RU" sz="1400" b="0" i="1">
                                      <a:solidFill>
                                        <a:schemeClr val="tx1"/>
                                      </a:solidFill>
                                      <a:effectLst/>
                                      <a:latin typeface="Cambria Math" panose="02040503050406030204" pitchFamily="18" charset="0"/>
                                    </a:rPr>
                                    <m:t>t</m:t>
                                  </m:r>
                                  <m:r>
                                    <a:rPr lang="ru-RU" sz="1400" b="0">
                                      <a:solidFill>
                                        <a:schemeClr val="tx1"/>
                                      </a:solidFill>
                                      <a:effectLst/>
                                      <a:latin typeface="Cambria Math" panose="02040503050406030204" pitchFamily="18" charset="0"/>
                                    </a:rPr>
                                    <m:t>)</m:t>
                                  </m:r>
                                </m:sup>
                              </m:sSubSup>
                            </m:oMath>
                          </a14:m>
                          <a:r>
                            <a:rPr lang="ru-RU" sz="1400" b="0" dirty="0">
                              <a:solidFill>
                                <a:schemeClr val="tx1"/>
                              </a:solidFill>
                              <a:effectLst/>
                            </a:rPr>
                            <a:t>, </a:t>
                          </a:r>
                        </a:p>
                        <a:p>
                          <a:pPr marL="0" marR="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m:rPr>
                                  <m:sty m:val="p"/>
                                </m:rPr>
                                <a:rPr lang="en-US" sz="1400" b="0" smtClean="0">
                                  <a:solidFill>
                                    <a:schemeClr val="tx1"/>
                                  </a:solidFill>
                                  <a:effectLst/>
                                  <a:latin typeface="Cambria Math" panose="02040503050406030204" pitchFamily="18" charset="0"/>
                                </a:rPr>
                                <m:t>w</m:t>
                              </m:r>
                              <m:r>
                                <m:rPr>
                                  <m:sty m:val="p"/>
                                </m:rPr>
                                <a:rPr lang="en-US" sz="1400" b="0" i="0" smtClean="0">
                                  <a:solidFill>
                                    <a:schemeClr val="tx1"/>
                                  </a:solidFill>
                                  <a:effectLst/>
                                  <a:latin typeface="Cambria Math" panose="02040503050406030204" pitchFamily="18" charset="0"/>
                                </a:rPr>
                                <m:t>here</m:t>
                              </m:r>
                              <m:r>
                                <a:rPr lang="ru-RU" sz="1400" b="0" smtClean="0">
                                  <a:solidFill>
                                    <a:schemeClr val="tx1"/>
                                  </a:solidFill>
                                  <a:effectLst/>
                                  <a:latin typeface="Cambria Math" panose="02040503050406030204" pitchFamily="18" charset="0"/>
                                </a:rPr>
                                <m:t> </m:t>
                              </m:r>
                              <m:sSup>
                                <m:sSupPr>
                                  <m:ctrlPr>
                                    <a:rPr lang="ru-RU" sz="1400" b="0" i="1">
                                      <a:solidFill>
                                        <a:schemeClr val="tx1"/>
                                      </a:solidFill>
                                      <a:effectLst/>
                                      <a:latin typeface="Cambria Math" panose="02040503050406030204" pitchFamily="18" charset="0"/>
                                    </a:rPr>
                                  </m:ctrlPr>
                                </m:sSupPr>
                                <m:e>
                                  <m:r>
                                    <m:rPr>
                                      <m:sty m:val="p"/>
                                    </m:rPr>
                                    <a:rPr lang="ru-RU" sz="1400" b="0" i="1" smtClean="0">
                                      <a:solidFill>
                                        <a:schemeClr val="tx1"/>
                                      </a:solidFill>
                                      <a:effectLst/>
                                      <a:latin typeface="Cambria Math" panose="02040503050406030204" pitchFamily="18" charset="0"/>
                                    </a:rPr>
                                    <m:t>λ</m:t>
                                  </m:r>
                                </m:e>
                                <m:sup>
                                  <m:d>
                                    <m:dPr>
                                      <m:ctrlPr>
                                        <a:rPr lang="ru-RU" sz="1400" b="0" i="1">
                                          <a:solidFill>
                                            <a:schemeClr val="tx1"/>
                                          </a:solidFill>
                                          <a:effectLst/>
                                          <a:latin typeface="Cambria Math" panose="02040503050406030204" pitchFamily="18" charset="0"/>
                                        </a:rPr>
                                      </m:ctrlPr>
                                    </m:dPr>
                                    <m:e>
                                      <m:r>
                                        <m:rPr>
                                          <m:sty m:val="p"/>
                                        </m:rPr>
                                        <a:rPr lang="en-US" sz="1400" b="0" i="1" smtClean="0">
                                          <a:solidFill>
                                            <a:schemeClr val="tx1"/>
                                          </a:solidFill>
                                          <a:effectLst/>
                                          <a:latin typeface="Cambria Math" panose="02040503050406030204" pitchFamily="18" charset="0"/>
                                        </a:rPr>
                                        <m:t>t</m:t>
                                      </m:r>
                                    </m:e>
                                  </m:d>
                                </m:sup>
                              </m:sSup>
                            </m:oMath>
                          </a14:m>
                          <a:r>
                            <a:rPr lang="ru-RU" sz="1400" b="0" dirty="0">
                              <a:solidFill>
                                <a:schemeClr val="tx1"/>
                              </a:solidFill>
                              <a:effectLst/>
                            </a:rPr>
                            <a:t> – </a:t>
                          </a:r>
                          <a:r>
                            <a:rPr lang="en" sz="1400" b="0" dirty="0">
                              <a:solidFill>
                                <a:schemeClr val="tx1"/>
                              </a:solidFill>
                              <a:effectLst/>
                            </a:rPr>
                            <a:t>damping coefficient of the influence</a:t>
                          </a:r>
                          <a:r>
                            <a:rPr lang="ru-RU" sz="1400" b="0" dirty="0">
                              <a:solidFill>
                                <a:schemeClr val="tx1"/>
                              </a:solidFill>
                              <a:effectLst/>
                            </a:rPr>
                            <a:t>;</a:t>
                          </a:r>
                        </a:p>
                        <a:p>
                          <a:pPr indent="0" algn="just">
                            <a:lnSpc>
                              <a:spcPct val="150000"/>
                            </a:lnSpc>
                          </a:pPr>
                          <a14:m>
                            <m:oMath xmlns:m="http://schemas.openxmlformats.org/officeDocument/2006/math">
                              <m:sSup>
                                <m:sSupPr>
                                  <m:ctrlPr>
                                    <a:rPr lang="ru-RU" sz="1400" b="0" i="1">
                                      <a:solidFill>
                                        <a:schemeClr val="tx1"/>
                                      </a:solidFill>
                                      <a:effectLst/>
                                      <a:latin typeface="Cambria Math" panose="02040503050406030204" pitchFamily="18" charset="0"/>
                                    </a:rPr>
                                  </m:ctrlPr>
                                </m:sSupPr>
                                <m:e>
                                  <m:r>
                                    <m:rPr>
                                      <m:sty m:val="p"/>
                                    </m:rPr>
                                    <a:rPr lang="ru-RU" sz="1400" b="0" i="1" smtClean="0">
                                      <a:solidFill>
                                        <a:schemeClr val="tx1"/>
                                      </a:solidFill>
                                      <a:effectLst/>
                                      <a:latin typeface="Cambria Math" panose="02040503050406030204" pitchFamily="18" charset="0"/>
                                    </a:rPr>
                                    <m:t>λ</m:t>
                                  </m:r>
                                </m:e>
                                <m:sup>
                                  <m:d>
                                    <m:dPr>
                                      <m:ctrlPr>
                                        <a:rPr lang="ru-RU" sz="1400" b="0" i="1">
                                          <a:solidFill>
                                            <a:schemeClr val="tx1"/>
                                          </a:solidFill>
                                          <a:effectLst/>
                                          <a:latin typeface="Cambria Math" panose="02040503050406030204" pitchFamily="18" charset="0"/>
                                        </a:rPr>
                                      </m:ctrlPr>
                                    </m:dPr>
                                    <m:e>
                                      <m:r>
                                        <m:rPr>
                                          <m:sty m:val="p"/>
                                        </m:rPr>
                                        <a:rPr lang="en-US" sz="1400" b="0" i="1" smtClean="0">
                                          <a:solidFill>
                                            <a:schemeClr val="tx1"/>
                                          </a:solidFill>
                                          <a:effectLst/>
                                          <a:latin typeface="Cambria Math" panose="02040503050406030204" pitchFamily="18" charset="0"/>
                                        </a:rPr>
                                        <m:t>t</m:t>
                                      </m:r>
                                    </m:e>
                                  </m:d>
                                </m:sup>
                              </m:sSup>
                              <m:r>
                                <a:rPr lang="ru-RU" sz="1400" b="0" smtClean="0">
                                  <a:solidFill>
                                    <a:schemeClr val="tx1"/>
                                  </a:solidFill>
                                  <a:effectLst/>
                                  <a:latin typeface="Cambria Math" panose="02040503050406030204" pitchFamily="18" charset="0"/>
                                </a:rPr>
                                <m:t>≥</m:t>
                              </m:r>
                              <m:sSup>
                                <m:sSupPr>
                                  <m:ctrlPr>
                                    <a:rPr lang="ru-RU" sz="1400" b="0" i="1">
                                      <a:solidFill>
                                        <a:schemeClr val="tx1"/>
                                      </a:solidFill>
                                      <a:effectLst/>
                                      <a:latin typeface="Cambria Math" panose="02040503050406030204" pitchFamily="18" charset="0"/>
                                    </a:rPr>
                                  </m:ctrlPr>
                                </m:sSupPr>
                                <m:e>
                                  <m:r>
                                    <m:rPr>
                                      <m:sty m:val="p"/>
                                    </m:rPr>
                                    <a:rPr lang="ru-RU" sz="1400" b="0" i="1" smtClean="0">
                                      <a:solidFill>
                                        <a:schemeClr val="tx1"/>
                                      </a:solidFill>
                                      <a:effectLst/>
                                      <a:latin typeface="Cambria Math" panose="02040503050406030204" pitchFamily="18" charset="0"/>
                                    </a:rPr>
                                    <m:t>λ</m:t>
                                  </m:r>
                                </m:e>
                                <m:sup>
                                  <m:d>
                                    <m:dPr>
                                      <m:ctrlPr>
                                        <a:rPr lang="ru-RU" sz="1400" b="0" i="1">
                                          <a:solidFill>
                                            <a:schemeClr val="tx1"/>
                                          </a:solidFill>
                                          <a:effectLst/>
                                          <a:latin typeface="Cambria Math" panose="02040503050406030204" pitchFamily="18" charset="0"/>
                                        </a:rPr>
                                      </m:ctrlPr>
                                    </m:dPr>
                                    <m:e>
                                      <m:r>
                                        <m:rPr>
                                          <m:sty m:val="p"/>
                                        </m:rPr>
                                        <a:rPr lang="en-US" sz="1400" b="0" i="1" smtClean="0">
                                          <a:solidFill>
                                            <a:schemeClr val="tx1"/>
                                          </a:solidFill>
                                          <a:effectLst/>
                                          <a:latin typeface="Cambria Math" panose="02040503050406030204" pitchFamily="18" charset="0"/>
                                        </a:rPr>
                                        <m:t>t</m:t>
                                      </m:r>
                                      <m:r>
                                        <a:rPr lang="en-US" sz="1400" b="0">
                                          <a:solidFill>
                                            <a:schemeClr val="tx1"/>
                                          </a:solidFill>
                                          <a:effectLst/>
                                          <a:latin typeface="Cambria Math" panose="02040503050406030204" pitchFamily="18" charset="0"/>
                                        </a:rPr>
                                        <m:t>+1</m:t>
                                      </m:r>
                                    </m:e>
                                  </m:d>
                                </m:sup>
                              </m:sSup>
                              <m:r>
                                <a:rPr lang="ru-RU" sz="1400" b="0" smtClean="0">
                                  <a:solidFill>
                                    <a:schemeClr val="tx1"/>
                                  </a:solidFill>
                                  <a:effectLst/>
                                  <a:latin typeface="Cambria Math" panose="02040503050406030204" pitchFamily="18" charset="0"/>
                                </a:rPr>
                                <m:t> </m:t>
                              </m:r>
                              <m:r>
                                <a:rPr lang="en-US" sz="1400" b="0" smtClean="0">
                                  <a:solidFill>
                                    <a:schemeClr val="tx1"/>
                                  </a:solidFill>
                                  <a:effectLst/>
                                  <a:latin typeface="Cambria Math" panose="02040503050406030204" pitchFamily="18" charset="0"/>
                                </a:rPr>
                                <m:t>, </m:t>
                              </m:r>
                              <m:r>
                                <a:rPr lang="ru-RU" sz="1400" b="0" smtClean="0">
                                  <a:solidFill>
                                    <a:schemeClr val="tx1"/>
                                  </a:solidFill>
                                  <a:effectLst/>
                                  <a:latin typeface="Cambria Math" panose="02040503050406030204" pitchFamily="18" charset="0"/>
                                </a:rPr>
                                <m:t>∀</m:t>
                              </m:r>
                              <m:r>
                                <m:rPr>
                                  <m:sty m:val="p"/>
                                </m:rPr>
                                <a:rPr lang="en-US" sz="1400" b="0" i="1" smtClean="0">
                                  <a:solidFill>
                                    <a:schemeClr val="tx1"/>
                                  </a:solidFill>
                                  <a:effectLst/>
                                  <a:latin typeface="Cambria Math" panose="02040503050406030204" pitchFamily="18" charset="0"/>
                                </a:rPr>
                                <m:t>t</m:t>
                              </m:r>
                              <m:r>
                                <a:rPr lang="en-US" sz="1400" b="0">
                                  <a:solidFill>
                                    <a:schemeClr val="tx1"/>
                                  </a:solidFill>
                                  <a:effectLst/>
                                  <a:latin typeface="Cambria Math" panose="02040503050406030204" pitchFamily="18" charset="0"/>
                                </a:rPr>
                                <m:t>∈</m:t>
                              </m:r>
                              <m:r>
                                <a:rPr lang="en-US" sz="1400" b="0">
                                  <a:solidFill>
                                    <a:schemeClr val="tx1"/>
                                  </a:solidFill>
                                  <a:effectLst/>
                                  <a:latin typeface="Cambria Math" panose="02040503050406030204" pitchFamily="18" charset="0"/>
                                </a:rPr>
                                <m:t>ℕ</m:t>
                              </m:r>
                            </m:oMath>
                          </a14:m>
                          <a:r>
                            <a:rPr lang="en-US" sz="1400" b="0" dirty="0">
                              <a:solidFill>
                                <a:schemeClr val="tx1"/>
                              </a:solidFill>
                              <a:effectLst/>
                            </a:rPr>
                            <a:t>;</a:t>
                          </a:r>
                          <a:endParaRPr lang="ru-RU" sz="1400" b="0" dirty="0">
                            <a:solidFill>
                              <a:schemeClr val="tx1"/>
                            </a:solidFill>
                            <a:effectLst/>
                          </a:endParaRPr>
                        </a:p>
                        <a:p>
                          <a:pPr indent="0" algn="just">
                            <a:lnSpc>
                              <a:spcPct val="150000"/>
                            </a:lnSpc>
                          </a:pPr>
                          <a14:m>
                            <m:oMath xmlns:m="http://schemas.openxmlformats.org/officeDocument/2006/math">
                              <m:sSup>
                                <m:sSupPr>
                                  <m:ctrlPr>
                                    <a:rPr lang="ru-RU" sz="1400" b="0" i="1">
                                      <a:solidFill>
                                        <a:schemeClr val="tx1"/>
                                      </a:solidFill>
                                      <a:effectLst/>
                                      <a:latin typeface="Cambria Math" panose="02040503050406030204" pitchFamily="18" charset="0"/>
                                    </a:rPr>
                                  </m:ctrlPr>
                                </m:sSupPr>
                                <m:e>
                                  <m:r>
                                    <m:rPr>
                                      <m:sty m:val="p"/>
                                    </m:rPr>
                                    <a:rPr lang="ru-RU" sz="1400" b="0" i="1" smtClean="0">
                                      <a:solidFill>
                                        <a:schemeClr val="tx1"/>
                                      </a:solidFill>
                                      <a:effectLst/>
                                      <a:latin typeface="Cambria Math" panose="02040503050406030204" pitchFamily="18" charset="0"/>
                                    </a:rPr>
                                    <m:t>λ</m:t>
                                  </m:r>
                                </m:e>
                                <m:sup>
                                  <m:d>
                                    <m:dPr>
                                      <m:ctrlPr>
                                        <a:rPr lang="ru-RU" sz="1400" b="0" i="1">
                                          <a:solidFill>
                                            <a:schemeClr val="tx1"/>
                                          </a:solidFill>
                                          <a:effectLst/>
                                          <a:latin typeface="Cambria Math" panose="02040503050406030204" pitchFamily="18" charset="0"/>
                                        </a:rPr>
                                      </m:ctrlPr>
                                    </m:dPr>
                                    <m:e>
                                      <m:r>
                                        <m:rPr>
                                          <m:sty m:val="p"/>
                                        </m:rPr>
                                        <a:rPr lang="en-US" sz="1400" b="0" i="1" smtClean="0">
                                          <a:solidFill>
                                            <a:schemeClr val="tx1"/>
                                          </a:solidFill>
                                          <a:effectLst/>
                                          <a:latin typeface="Cambria Math" panose="02040503050406030204" pitchFamily="18" charset="0"/>
                                        </a:rPr>
                                        <m:t>t</m:t>
                                      </m:r>
                                    </m:e>
                                  </m:d>
                                </m:sup>
                              </m:sSup>
                              <m:r>
                                <a:rPr lang="ru-RU" sz="1400" b="0" smtClean="0">
                                  <a:solidFill>
                                    <a:schemeClr val="tx1"/>
                                  </a:solidFill>
                                  <a:effectLst/>
                                  <a:latin typeface="Cambria Math" panose="02040503050406030204" pitchFamily="18" charset="0"/>
                                </a:rPr>
                                <m:t>∈</m:t>
                              </m:r>
                              <m:d>
                                <m:dPr>
                                  <m:begChr m:val="["/>
                                  <m:endChr m:val="]"/>
                                  <m:ctrlPr>
                                    <a:rPr lang="ru-RU" sz="1400" b="0" i="1">
                                      <a:solidFill>
                                        <a:schemeClr val="tx1"/>
                                      </a:solidFill>
                                      <a:effectLst/>
                                      <a:latin typeface="Cambria Math" panose="02040503050406030204" pitchFamily="18" charset="0"/>
                                    </a:rPr>
                                  </m:ctrlPr>
                                </m:dPr>
                                <m:e>
                                  <m:r>
                                    <a:rPr lang="ru-RU" sz="1400" b="0" smtClean="0">
                                      <a:solidFill>
                                        <a:schemeClr val="tx1"/>
                                      </a:solidFill>
                                      <a:effectLst/>
                                      <a:latin typeface="Cambria Math" panose="02040503050406030204" pitchFamily="18" charset="0"/>
                                    </a:rPr>
                                    <m:t>0,1</m:t>
                                  </m:r>
                                </m:e>
                              </m:d>
                            </m:oMath>
                          </a14:m>
                          <a:r>
                            <a:rPr lang="en-US" sz="1400" b="0" dirty="0">
                              <a:solidFill>
                                <a:schemeClr val="tx1"/>
                              </a:solidFill>
                              <a:effectLst/>
                            </a:rPr>
                            <a:t>.</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indent="0" algn="just">
                            <a:lnSpc>
                              <a:spcPct val="150000"/>
                            </a:lnSpc>
                          </a:pPr>
                          <a:r>
                            <a:rPr lang="ru-RU" sz="1400" b="0" dirty="0">
                              <a:solidFill>
                                <a:schemeClr val="tx1"/>
                              </a:solidFill>
                              <a:effectLst/>
                            </a:rPr>
                            <a:t>(</a:t>
                          </a:r>
                          <a:r>
                            <a:rPr lang="en-US" sz="1400" b="0" dirty="0">
                              <a:solidFill>
                                <a:schemeClr val="tx1"/>
                              </a:solidFill>
                              <a:effectLst/>
                            </a:rPr>
                            <a:t>2</a:t>
                          </a:r>
                          <a:r>
                            <a:rPr lang="ru-RU" sz="1400" b="0" dirty="0">
                              <a:solidFill>
                                <a:schemeClr val="tx1"/>
                              </a:solidFill>
                              <a:effectLst/>
                            </a:rPr>
                            <a:t>3)</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117064038"/>
                      </a:ext>
                    </a:extLst>
                  </a:tr>
                </a:tbl>
              </a:graphicData>
            </a:graphic>
          </p:graphicFrame>
        </mc:Choice>
        <mc:Fallback>
          <p:graphicFrame>
            <p:nvGraphicFramePr>
              <p:cNvPr id="5" name="Таблица 4">
                <a:extLst>
                  <a:ext uri="{FF2B5EF4-FFF2-40B4-BE49-F238E27FC236}">
                    <a16:creationId xmlns:a16="http://schemas.microsoft.com/office/drawing/2014/main" id="{B31657A0-72DF-EEFB-47C8-F31E4453B610}"/>
                  </a:ext>
                </a:extLst>
              </p:cNvPr>
              <p:cNvGraphicFramePr>
                <a:graphicFrameLocks noGrp="1"/>
              </p:cNvGraphicFramePr>
              <p:nvPr>
                <p:extLst>
                  <p:ext uri="{D42A27DB-BD31-4B8C-83A1-F6EECF244321}">
                    <p14:modId xmlns:p14="http://schemas.microsoft.com/office/powerpoint/2010/main" val="1194691578"/>
                  </p:ext>
                </p:extLst>
              </p:nvPr>
            </p:nvGraphicFramePr>
            <p:xfrm>
              <a:off x="518794" y="3697108"/>
              <a:ext cx="5501993" cy="1432179"/>
            </p:xfrm>
            <a:graphic>
              <a:graphicData uri="http://schemas.openxmlformats.org/drawingml/2006/table">
                <a:tbl>
                  <a:tblPr firstRow="1" firstCol="1" bandRow="1">
                    <a:tableStyleId>{5C22544A-7EE6-4342-B048-85BDC9FD1C3A}</a:tableStyleId>
                  </a:tblPr>
                  <a:tblGrid>
                    <a:gridCol w="4977061">
                      <a:extLst>
                        <a:ext uri="{9D8B030D-6E8A-4147-A177-3AD203B41FA5}">
                          <a16:colId xmlns:a16="http://schemas.microsoft.com/office/drawing/2014/main" val="255959095"/>
                        </a:ext>
                      </a:extLst>
                    </a:gridCol>
                    <a:gridCol w="524932">
                      <a:extLst>
                        <a:ext uri="{9D8B030D-6E8A-4147-A177-3AD203B41FA5}">
                          <a16:colId xmlns:a16="http://schemas.microsoft.com/office/drawing/2014/main" val="1668637277"/>
                        </a:ext>
                      </a:extLst>
                    </a:gridCol>
                  </a:tblGrid>
                  <a:tr h="1432179">
                    <a:tc>
                      <a:txBody>
                        <a:bodyPr/>
                        <a:lstStyle/>
                        <a:p>
                          <a:endParaRPr lang="ru-RU"/>
                        </a:p>
                      </a:txBody>
                      <a:tcPr marL="68580" marR="68580" marT="0" marB="0">
                        <a:blipFill>
                          <a:blip r:embed="rId3"/>
                          <a:stretch>
                            <a:fillRect t="-15044" r="-11196" b="-7965"/>
                          </a:stretch>
                        </a:blipFill>
                      </a:tcPr>
                    </a:tc>
                    <a:tc>
                      <a:txBody>
                        <a:bodyPr/>
                        <a:lstStyle/>
                        <a:p>
                          <a:pPr indent="0" algn="just">
                            <a:lnSpc>
                              <a:spcPct val="150000"/>
                            </a:lnSpc>
                          </a:pPr>
                          <a:r>
                            <a:rPr lang="ru-RU" sz="1400" b="0" dirty="0">
                              <a:solidFill>
                                <a:schemeClr val="tx1"/>
                              </a:solidFill>
                              <a:effectLst/>
                            </a:rPr>
                            <a:t>(</a:t>
                          </a:r>
                          <a:r>
                            <a:rPr lang="en-US" sz="1400" b="0" dirty="0">
                              <a:solidFill>
                                <a:schemeClr val="tx1"/>
                              </a:solidFill>
                              <a:effectLst/>
                            </a:rPr>
                            <a:t>2</a:t>
                          </a:r>
                          <a:r>
                            <a:rPr lang="ru-RU" sz="1400" b="0" dirty="0">
                              <a:solidFill>
                                <a:schemeClr val="tx1"/>
                              </a:solidFill>
                              <a:effectLst/>
                            </a:rPr>
                            <a:t>3)</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11706403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0" name="Таблица 9">
                <a:extLst>
                  <a:ext uri="{FF2B5EF4-FFF2-40B4-BE49-F238E27FC236}">
                    <a16:creationId xmlns:a16="http://schemas.microsoft.com/office/drawing/2014/main" id="{ADE204E0-34C0-A9FB-1D94-FAF94A7AD097}"/>
                  </a:ext>
                </a:extLst>
              </p:cNvPr>
              <p:cNvGraphicFramePr>
                <a:graphicFrameLocks noGrp="1"/>
              </p:cNvGraphicFramePr>
              <p:nvPr>
                <p:extLst>
                  <p:ext uri="{D42A27DB-BD31-4B8C-83A1-F6EECF244321}">
                    <p14:modId xmlns:p14="http://schemas.microsoft.com/office/powerpoint/2010/main" val="2065562907"/>
                  </p:ext>
                </p:extLst>
              </p:nvPr>
            </p:nvGraphicFramePr>
            <p:xfrm>
              <a:off x="518793" y="5457551"/>
              <a:ext cx="5501993" cy="1053211"/>
            </p:xfrm>
            <a:graphic>
              <a:graphicData uri="http://schemas.openxmlformats.org/drawingml/2006/table">
                <a:tbl>
                  <a:tblPr firstRow="1" firstCol="1" bandRow="1">
                    <a:tableStyleId>{5C22544A-7EE6-4342-B048-85BDC9FD1C3A}</a:tableStyleId>
                  </a:tblPr>
                  <a:tblGrid>
                    <a:gridCol w="4961771">
                      <a:extLst>
                        <a:ext uri="{9D8B030D-6E8A-4147-A177-3AD203B41FA5}">
                          <a16:colId xmlns:a16="http://schemas.microsoft.com/office/drawing/2014/main" val="1252693604"/>
                        </a:ext>
                      </a:extLst>
                    </a:gridCol>
                    <a:gridCol w="540222">
                      <a:extLst>
                        <a:ext uri="{9D8B030D-6E8A-4147-A177-3AD203B41FA5}">
                          <a16:colId xmlns:a16="http://schemas.microsoft.com/office/drawing/2014/main" val="1326501054"/>
                        </a:ext>
                      </a:extLst>
                    </a:gridCol>
                  </a:tblGrid>
                  <a:tr h="0">
                    <a:tc>
                      <a:txBody>
                        <a:bodyPr/>
                        <a:lstStyle/>
                        <a:p>
                          <a:pPr indent="0" algn="ctr">
                            <a:lnSpc>
                              <a:spcPct val="150000"/>
                            </a:lnSpc>
                          </a:pPr>
                          <a14:m>
                            <m:oMath xmlns:m="http://schemas.openxmlformats.org/officeDocument/2006/math">
                              <m:sSubSup>
                                <m:sSubSupPr>
                                  <m:ctrlPr>
                                    <a:rPr lang="ru-RU" sz="1400" b="0" i="1" smtClean="0">
                                      <a:solidFill>
                                        <a:schemeClr val="tx1"/>
                                      </a:solidFill>
                                      <a:effectLst/>
                                      <a:latin typeface="Cambria Math" panose="02040503050406030204" pitchFamily="18" charset="0"/>
                                    </a:rPr>
                                  </m:ctrlPr>
                                </m:sSubSupPr>
                                <m:e>
                                  <m:r>
                                    <m:rPr>
                                      <m:sty m:val="p"/>
                                    </m:rPr>
                                    <a:rPr lang="en-US" sz="1400" b="0" i="1" smtClean="0">
                                      <a:solidFill>
                                        <a:schemeClr val="tx1"/>
                                      </a:solidFill>
                                      <a:effectLst/>
                                      <a:latin typeface="Cambria Math" panose="02040503050406030204" pitchFamily="18" charset="0"/>
                                    </a:rPr>
                                    <m:t>x</m:t>
                                  </m:r>
                                </m:e>
                                <m:sub>
                                  <m:r>
                                    <m:rPr>
                                      <m:sty m:val="p"/>
                                    </m:rPr>
                                    <a:rPr lang="ru-RU" sz="1400" b="0" i="1" smtClean="0">
                                      <a:solidFill>
                                        <a:schemeClr val="tx1"/>
                                      </a:solidFill>
                                      <a:effectLst/>
                                      <a:latin typeface="Cambria Math" panose="02040503050406030204" pitchFamily="18" charset="0"/>
                                    </a:rPr>
                                    <m:t>i</m:t>
                                  </m:r>
                                </m:sub>
                                <m:sup>
                                  <m:r>
                                    <a:rPr lang="ru-RU" sz="1400" b="0" smtClean="0">
                                      <a:solidFill>
                                        <a:schemeClr val="tx1"/>
                                      </a:solidFill>
                                      <a:effectLst/>
                                      <a:latin typeface="Cambria Math" panose="02040503050406030204" pitchFamily="18" charset="0"/>
                                    </a:rPr>
                                    <m:t>(</m:t>
                                  </m:r>
                                  <m:r>
                                    <m:rPr>
                                      <m:sty m:val="p"/>
                                    </m:rPr>
                                    <a:rPr lang="en-US" sz="1400" b="0" i="1" smtClean="0">
                                      <a:solidFill>
                                        <a:schemeClr val="tx1"/>
                                      </a:solidFill>
                                      <a:effectLst/>
                                      <a:latin typeface="Cambria Math" panose="02040503050406030204" pitchFamily="18" charset="0"/>
                                    </a:rPr>
                                    <m:t>t</m:t>
                                  </m:r>
                                  <m:r>
                                    <a:rPr lang="ru-RU" sz="1400" b="0" smtClean="0">
                                      <a:solidFill>
                                        <a:schemeClr val="tx1"/>
                                      </a:solidFill>
                                      <a:effectLst/>
                                      <a:latin typeface="Cambria Math" panose="02040503050406030204" pitchFamily="18" charset="0"/>
                                    </a:rPr>
                                    <m:t>+1)</m:t>
                                  </m:r>
                                </m:sup>
                              </m:sSubSup>
                              <m:r>
                                <a:rPr lang="ru-RU" sz="1400" b="0" smtClean="0">
                                  <a:solidFill>
                                    <a:schemeClr val="tx1"/>
                                  </a:solidFill>
                                  <a:effectLst/>
                                  <a:latin typeface="Cambria Math" panose="02040503050406030204" pitchFamily="18" charset="0"/>
                                </a:rPr>
                                <m:t>=[</m:t>
                              </m:r>
                              <m:sSub>
                                <m:sSubPr>
                                  <m:ctrlPr>
                                    <a:rPr lang="ru-RU" sz="1400" b="0" i="1">
                                      <a:solidFill>
                                        <a:schemeClr val="tx1"/>
                                      </a:solidFill>
                                      <a:effectLst/>
                                      <a:latin typeface="Cambria Math" panose="02040503050406030204" pitchFamily="18" charset="0"/>
                                    </a:rPr>
                                  </m:ctrlPr>
                                </m:sSubPr>
                                <m:e>
                                  <m:r>
                                    <m:rPr>
                                      <m:sty m:val="p"/>
                                    </m:rPr>
                                    <a:rPr lang="ru-RU" sz="1400" b="0" i="1" smtClean="0">
                                      <a:solidFill>
                                        <a:schemeClr val="tx1"/>
                                      </a:solidFill>
                                      <a:effectLst/>
                                      <a:latin typeface="Cambria Math" panose="02040503050406030204" pitchFamily="18" charset="0"/>
                                    </a:rPr>
                                    <m:t>I</m:t>
                                  </m:r>
                                </m:e>
                                <m:sub>
                                  <m:r>
                                    <m:rPr>
                                      <m:sty m:val="p"/>
                                    </m:rPr>
                                    <a:rPr lang="ru-RU" sz="1400" b="0" i="1" smtClean="0">
                                      <a:solidFill>
                                        <a:schemeClr val="tx1"/>
                                      </a:solidFill>
                                      <a:effectLst/>
                                      <a:latin typeface="Cambria Math" panose="02040503050406030204" pitchFamily="18" charset="0"/>
                                    </a:rPr>
                                    <m:t>N</m:t>
                                  </m:r>
                                </m:sub>
                              </m:sSub>
                              <m:r>
                                <a:rPr lang="ru-RU" sz="1400" b="0" smtClean="0">
                                  <a:solidFill>
                                    <a:schemeClr val="tx1"/>
                                  </a:solidFill>
                                  <a:effectLst/>
                                  <a:latin typeface="Cambria Math" panose="02040503050406030204" pitchFamily="18" charset="0"/>
                                </a:rPr>
                                <m:t>−</m:t>
                              </m:r>
                              <m:r>
                                <m:rPr>
                                  <m:sty m:val="p"/>
                                </m:rPr>
                                <a:rPr lang="ru-RU" sz="1400" b="0" smtClean="0">
                                  <a:solidFill>
                                    <a:schemeClr val="tx1"/>
                                  </a:solidFill>
                                  <a:effectLst/>
                                  <a:latin typeface="Cambria Math" panose="02040503050406030204" pitchFamily="18" charset="0"/>
                                </a:rPr>
                                <m:t>Λ</m:t>
                              </m:r>
                              <m:r>
                                <a:rPr lang="ru-RU" sz="1400" b="0" smtClean="0">
                                  <a:solidFill>
                                    <a:schemeClr val="tx1"/>
                                  </a:solidFill>
                                  <a:effectLst/>
                                  <a:latin typeface="Cambria Math" panose="02040503050406030204" pitchFamily="18" charset="0"/>
                                </a:rPr>
                                <m:t>]</m:t>
                              </m:r>
                              <m:sSubSup>
                                <m:sSubSupPr>
                                  <m:ctrlPr>
                                    <a:rPr lang="ru-RU" sz="1400" b="0" i="1">
                                      <a:solidFill>
                                        <a:schemeClr val="tx1"/>
                                      </a:solidFill>
                                      <a:effectLst/>
                                      <a:latin typeface="Cambria Math" panose="02040503050406030204" pitchFamily="18" charset="0"/>
                                    </a:rPr>
                                  </m:ctrlPr>
                                </m:sSubSupPr>
                                <m:e>
                                  <m:r>
                                    <m:rPr>
                                      <m:sty m:val="p"/>
                                    </m:rPr>
                                    <a:rPr lang="en-US" sz="1400" b="0" i="1" smtClean="0">
                                      <a:solidFill>
                                        <a:schemeClr val="tx1"/>
                                      </a:solidFill>
                                      <a:effectLst/>
                                      <a:latin typeface="Cambria Math" panose="02040503050406030204" pitchFamily="18" charset="0"/>
                                    </a:rPr>
                                    <m:t>x</m:t>
                                  </m:r>
                                </m:e>
                                <m:sub>
                                  <m:r>
                                    <m:rPr>
                                      <m:sty m:val="p"/>
                                    </m:rPr>
                                    <a:rPr lang="ru-RU" sz="1400" b="0" i="1" smtClean="0">
                                      <a:solidFill>
                                        <a:schemeClr val="tx1"/>
                                      </a:solidFill>
                                      <a:effectLst/>
                                      <a:latin typeface="Cambria Math" panose="02040503050406030204" pitchFamily="18" charset="0"/>
                                    </a:rPr>
                                    <m:t>i</m:t>
                                  </m:r>
                                </m:sub>
                                <m:sup>
                                  <m:r>
                                    <a:rPr lang="ru-RU" sz="1400" b="0" smtClean="0">
                                      <a:solidFill>
                                        <a:schemeClr val="tx1"/>
                                      </a:solidFill>
                                      <a:effectLst/>
                                      <a:latin typeface="Cambria Math" panose="02040503050406030204" pitchFamily="18" charset="0"/>
                                    </a:rPr>
                                    <m:t>(0)</m:t>
                                  </m:r>
                                </m:sup>
                              </m:sSubSup>
                              <m:r>
                                <a:rPr lang="ru-RU" sz="1400" b="0" smtClean="0">
                                  <a:solidFill>
                                    <a:schemeClr val="tx1"/>
                                  </a:solidFill>
                                  <a:effectLst/>
                                  <a:latin typeface="Cambria Math" panose="02040503050406030204" pitchFamily="18" charset="0"/>
                                </a:rPr>
                                <m:t>+</m:t>
                              </m:r>
                              <m:r>
                                <m:rPr>
                                  <m:sty m:val="p"/>
                                </m:rPr>
                                <a:rPr lang="ru-RU" sz="1400" b="0" smtClean="0">
                                  <a:solidFill>
                                    <a:schemeClr val="tx1"/>
                                  </a:solidFill>
                                  <a:effectLst/>
                                  <a:latin typeface="Cambria Math" panose="02040503050406030204" pitchFamily="18" charset="0"/>
                                </a:rPr>
                                <m:t>Λ</m:t>
                              </m:r>
                              <m:nary>
                                <m:naryPr>
                                  <m:chr m:val="∑"/>
                                  <m:limLoc m:val="undOvr"/>
                                  <m:ctrlPr>
                                    <a:rPr lang="ru-RU" sz="1400" b="0" i="1">
                                      <a:solidFill>
                                        <a:schemeClr val="tx1"/>
                                      </a:solidFill>
                                      <a:effectLst/>
                                      <a:latin typeface="Cambria Math" panose="02040503050406030204" pitchFamily="18" charset="0"/>
                                    </a:rPr>
                                  </m:ctrlPr>
                                </m:naryPr>
                                <m:sub>
                                  <m:r>
                                    <m:rPr>
                                      <m:sty m:val="p"/>
                                    </m:rPr>
                                    <a:rPr lang="ru-RU" sz="1400" b="0" i="1" smtClean="0">
                                      <a:solidFill>
                                        <a:schemeClr val="tx1"/>
                                      </a:solidFill>
                                      <a:effectLst/>
                                      <a:latin typeface="Cambria Math" panose="02040503050406030204" pitchFamily="18" charset="0"/>
                                    </a:rPr>
                                    <m:t>j</m:t>
                                  </m:r>
                                  <m:r>
                                    <a:rPr lang="ru-RU" sz="1400" b="0">
                                      <a:solidFill>
                                        <a:schemeClr val="tx1"/>
                                      </a:solidFill>
                                      <a:effectLst/>
                                      <a:latin typeface="Cambria Math" panose="02040503050406030204" pitchFamily="18" charset="0"/>
                                    </a:rPr>
                                    <m:t>=1</m:t>
                                  </m:r>
                                </m:sub>
                                <m:sup>
                                  <m:r>
                                    <m:rPr>
                                      <m:sty m:val="p"/>
                                    </m:rPr>
                                    <a:rPr lang="ru-RU" sz="1400" b="0" i="1" smtClean="0">
                                      <a:solidFill>
                                        <a:schemeClr val="tx1"/>
                                      </a:solidFill>
                                      <a:effectLst/>
                                      <a:latin typeface="Cambria Math" panose="02040503050406030204" pitchFamily="18" charset="0"/>
                                    </a:rPr>
                                    <m:t>N</m:t>
                                  </m:r>
                                </m:sup>
                                <m:e>
                                  <m:sSub>
                                    <m:sSubPr>
                                      <m:ctrlPr>
                                        <a:rPr lang="ru-RU" sz="1400" b="0" i="1">
                                          <a:solidFill>
                                            <a:schemeClr val="tx1"/>
                                          </a:solidFill>
                                          <a:effectLst/>
                                          <a:latin typeface="Cambria Math" panose="02040503050406030204" pitchFamily="18" charset="0"/>
                                        </a:rPr>
                                      </m:ctrlPr>
                                    </m:sSubPr>
                                    <m:e>
                                      <m:r>
                                        <m:rPr>
                                          <m:sty m:val="p"/>
                                        </m:rPr>
                                        <a:rPr lang="ru-RU" sz="1400" b="0" i="1" smtClean="0">
                                          <a:solidFill>
                                            <a:schemeClr val="tx1"/>
                                          </a:solidFill>
                                          <a:effectLst/>
                                          <a:latin typeface="Cambria Math" panose="02040503050406030204" pitchFamily="18" charset="0"/>
                                        </a:rPr>
                                        <m:t>p</m:t>
                                      </m:r>
                                    </m:e>
                                    <m:sub>
                                      <m:r>
                                        <m:rPr>
                                          <m:sty m:val="p"/>
                                        </m:rPr>
                                        <a:rPr lang="ru-RU" sz="1400" b="0" i="1" smtClean="0">
                                          <a:solidFill>
                                            <a:schemeClr val="tx1"/>
                                          </a:solidFill>
                                          <a:effectLst/>
                                          <a:latin typeface="Cambria Math" panose="02040503050406030204" pitchFamily="18" charset="0"/>
                                        </a:rPr>
                                        <m:t>ij</m:t>
                                      </m:r>
                                    </m:sub>
                                  </m:sSub>
                                </m:e>
                              </m:nary>
                              <m:sSubSup>
                                <m:sSubSupPr>
                                  <m:ctrlPr>
                                    <a:rPr lang="ru-RU" sz="1400" b="0" i="1">
                                      <a:solidFill>
                                        <a:schemeClr val="tx1"/>
                                      </a:solidFill>
                                      <a:effectLst/>
                                      <a:latin typeface="Cambria Math" panose="02040503050406030204" pitchFamily="18" charset="0"/>
                                    </a:rPr>
                                  </m:ctrlPr>
                                </m:sSubSupPr>
                                <m:e>
                                  <m:r>
                                    <m:rPr>
                                      <m:sty m:val="p"/>
                                    </m:rPr>
                                    <a:rPr lang="ru-RU" sz="1400" b="0" i="1" smtClean="0">
                                      <a:solidFill>
                                        <a:schemeClr val="tx1"/>
                                      </a:solidFill>
                                      <a:effectLst/>
                                      <a:latin typeface="Cambria Math" panose="02040503050406030204" pitchFamily="18" charset="0"/>
                                    </a:rPr>
                                    <m:t>x</m:t>
                                  </m:r>
                                </m:e>
                                <m:sub>
                                  <m:r>
                                    <m:rPr>
                                      <m:sty m:val="p"/>
                                    </m:rPr>
                                    <a:rPr lang="ru-RU" sz="1400" b="0" i="1" smtClean="0">
                                      <a:solidFill>
                                        <a:schemeClr val="tx1"/>
                                      </a:solidFill>
                                      <a:effectLst/>
                                      <a:latin typeface="Cambria Math" panose="02040503050406030204" pitchFamily="18" charset="0"/>
                                    </a:rPr>
                                    <m:t>j</m:t>
                                  </m:r>
                                </m:sub>
                                <m:sup>
                                  <m:r>
                                    <a:rPr lang="ru-RU" sz="1400" b="0" smtClean="0">
                                      <a:solidFill>
                                        <a:schemeClr val="tx1"/>
                                      </a:solidFill>
                                      <a:effectLst/>
                                      <a:latin typeface="Cambria Math" panose="02040503050406030204" pitchFamily="18" charset="0"/>
                                    </a:rPr>
                                    <m:t>(</m:t>
                                  </m:r>
                                  <m:r>
                                    <m:rPr>
                                      <m:sty m:val="p"/>
                                    </m:rPr>
                                    <a:rPr lang="ru-RU" sz="1400" b="0" i="1">
                                      <a:solidFill>
                                        <a:schemeClr val="tx1"/>
                                      </a:solidFill>
                                      <a:effectLst/>
                                      <a:latin typeface="Cambria Math" panose="02040503050406030204" pitchFamily="18" charset="0"/>
                                    </a:rPr>
                                    <m:t>t</m:t>
                                  </m:r>
                                  <m:r>
                                    <a:rPr lang="ru-RU" sz="1400" b="0">
                                      <a:solidFill>
                                        <a:schemeClr val="tx1"/>
                                      </a:solidFill>
                                      <a:effectLst/>
                                      <a:latin typeface="Cambria Math" panose="02040503050406030204" pitchFamily="18" charset="0"/>
                                    </a:rPr>
                                    <m:t>)</m:t>
                                  </m:r>
                                </m:sup>
                              </m:sSubSup>
                            </m:oMath>
                          </a14:m>
                          <a:r>
                            <a:rPr lang="ru-RU" sz="1400" b="0" dirty="0">
                              <a:solidFill>
                                <a:schemeClr val="tx1"/>
                              </a:solidFill>
                              <a:effectLst/>
                            </a:rPr>
                            <a:t>, </a:t>
                          </a:r>
                        </a:p>
                        <a:p>
                          <a:pPr indent="0" algn="just">
                            <a:lnSpc>
                              <a:spcPct val="150000"/>
                            </a:lnSpc>
                          </a:pPr>
                          <a14:m>
                            <m:oMath xmlns:m="http://schemas.openxmlformats.org/officeDocument/2006/math">
                              <m:r>
                                <m:rPr>
                                  <m:sty m:val="p"/>
                                </m:rPr>
                                <a:rPr lang="en-US" sz="1400" b="0" smtClean="0">
                                  <a:solidFill>
                                    <a:schemeClr val="tx1"/>
                                  </a:solidFill>
                                  <a:effectLst/>
                                  <a:latin typeface="Cambria Math" panose="02040503050406030204" pitchFamily="18" charset="0"/>
                                </a:rPr>
                                <m:t>w</m:t>
                              </m:r>
                              <m:r>
                                <m:rPr>
                                  <m:sty m:val="p"/>
                                </m:rPr>
                                <a:rPr lang="en-US" sz="1400" b="0" i="0" smtClean="0">
                                  <a:solidFill>
                                    <a:schemeClr val="tx1"/>
                                  </a:solidFill>
                                  <a:effectLst/>
                                  <a:latin typeface="Cambria Math" panose="02040503050406030204" pitchFamily="18" charset="0"/>
                                </a:rPr>
                                <m:t>here</m:t>
                              </m:r>
                              <m:r>
                                <a:rPr lang="ru-RU" sz="1400" b="0" smtClean="0">
                                  <a:solidFill>
                                    <a:schemeClr val="tx1"/>
                                  </a:solidFill>
                                  <a:effectLst/>
                                  <a:latin typeface="Cambria Math" panose="02040503050406030204" pitchFamily="18" charset="0"/>
                                </a:rPr>
                                <m:t> </m:t>
                              </m:r>
                              <m:r>
                                <m:rPr>
                                  <m:sty m:val="p"/>
                                </m:rPr>
                                <a:rPr lang="ru-RU" sz="1400" b="0" smtClean="0">
                                  <a:solidFill>
                                    <a:schemeClr val="tx1"/>
                                  </a:solidFill>
                                  <a:effectLst/>
                                  <a:latin typeface="Cambria Math" panose="02040503050406030204" pitchFamily="18" charset="0"/>
                                </a:rPr>
                                <m:t>Λ</m:t>
                              </m:r>
                              <m:r>
                                <a:rPr lang="ru-RU" sz="1400" b="0" smtClean="0">
                                  <a:solidFill>
                                    <a:schemeClr val="tx1"/>
                                  </a:solidFill>
                                  <a:effectLst/>
                                  <a:latin typeface="Cambria Math" panose="02040503050406030204" pitchFamily="18" charset="0"/>
                                </a:rPr>
                                <m:t>=</m:t>
                              </m:r>
                              <m:sSub>
                                <m:sSubPr>
                                  <m:ctrlPr>
                                    <a:rPr lang="ru-RU" sz="1400" b="0" i="1">
                                      <a:solidFill>
                                        <a:schemeClr val="tx1"/>
                                      </a:solidFill>
                                      <a:effectLst/>
                                      <a:latin typeface="Cambria Math" panose="02040503050406030204" pitchFamily="18" charset="0"/>
                                    </a:rPr>
                                  </m:ctrlPr>
                                </m:sSubPr>
                                <m:e>
                                  <m:r>
                                    <m:rPr>
                                      <m:sty m:val="p"/>
                                    </m:rPr>
                                    <a:rPr lang="ru-RU" sz="1400" b="0" i="1" smtClean="0">
                                      <a:solidFill>
                                        <a:schemeClr val="tx1"/>
                                      </a:solidFill>
                                      <a:effectLst/>
                                      <a:latin typeface="Cambria Math" panose="02040503050406030204" pitchFamily="18" charset="0"/>
                                    </a:rPr>
                                    <m:t>I</m:t>
                                  </m:r>
                                </m:e>
                                <m:sub>
                                  <m:r>
                                    <m:rPr>
                                      <m:sty m:val="p"/>
                                    </m:rPr>
                                    <a:rPr lang="ru-RU" sz="1400" b="0" i="1" smtClean="0">
                                      <a:solidFill>
                                        <a:schemeClr val="tx1"/>
                                      </a:solidFill>
                                      <a:effectLst/>
                                      <a:latin typeface="Cambria Math" panose="02040503050406030204" pitchFamily="18" charset="0"/>
                                    </a:rPr>
                                    <m:t>N</m:t>
                                  </m:r>
                                </m:sub>
                              </m:sSub>
                              <m:r>
                                <a:rPr lang="ru-RU" sz="1400" b="0" smtClean="0">
                                  <a:solidFill>
                                    <a:schemeClr val="tx1"/>
                                  </a:solidFill>
                                  <a:effectLst/>
                                  <a:latin typeface="Cambria Math" panose="02040503050406030204" pitchFamily="18" charset="0"/>
                                </a:rPr>
                                <m:t>−</m:t>
                              </m:r>
                              <m:r>
                                <m:rPr>
                                  <m:sty m:val="p"/>
                                </m:rPr>
                                <a:rPr lang="ru-RU" sz="1400" b="0" i="1">
                                  <a:solidFill>
                                    <a:schemeClr val="tx1"/>
                                  </a:solidFill>
                                  <a:effectLst/>
                                  <a:latin typeface="Cambria Math" panose="02040503050406030204" pitchFamily="18" charset="0"/>
                                </a:rPr>
                                <m:t>diag</m:t>
                              </m:r>
                              <m:d>
                                <m:dPr>
                                  <m:ctrlPr>
                                    <a:rPr lang="ru-RU" sz="1400" b="0" i="1">
                                      <a:solidFill>
                                        <a:schemeClr val="tx1"/>
                                      </a:solidFill>
                                      <a:effectLst/>
                                      <a:latin typeface="Cambria Math" panose="02040503050406030204" pitchFamily="18" charset="0"/>
                                    </a:rPr>
                                  </m:ctrlPr>
                                </m:dPr>
                                <m:e>
                                  <m:r>
                                    <m:rPr>
                                      <m:sty m:val="p"/>
                                    </m:rPr>
                                    <a:rPr lang="ru-RU" sz="1400" b="0" i="1" smtClean="0">
                                      <a:solidFill>
                                        <a:schemeClr val="tx1"/>
                                      </a:solidFill>
                                      <a:effectLst/>
                                      <a:latin typeface="Cambria Math" panose="02040503050406030204" pitchFamily="18" charset="0"/>
                                    </a:rPr>
                                    <m:t>P</m:t>
                                  </m:r>
                                </m:e>
                              </m:d>
                            </m:oMath>
                          </a14:m>
                          <a:r>
                            <a:rPr lang="ru-RU" sz="1400" b="0" dirty="0">
                              <a:solidFill>
                                <a:schemeClr val="tx1"/>
                              </a:solidFill>
                              <a:effectLst/>
                            </a:rPr>
                            <a:t>;</a:t>
                          </a:r>
                        </a:p>
                        <a:p>
                          <a:pPr indent="0" algn="just">
                            <a:lnSpc>
                              <a:spcPct val="150000"/>
                            </a:lnSpc>
                          </a:pPr>
                          <a14:m>
                            <m:oMath xmlns:m="http://schemas.openxmlformats.org/officeDocument/2006/math">
                              <m:sSub>
                                <m:sSubPr>
                                  <m:ctrlPr>
                                    <a:rPr lang="ru-RU" sz="1400" b="0" i="1">
                                      <a:solidFill>
                                        <a:schemeClr val="tx1"/>
                                      </a:solidFill>
                                      <a:effectLst/>
                                      <a:latin typeface="Cambria Math" panose="02040503050406030204" pitchFamily="18" charset="0"/>
                                    </a:rPr>
                                  </m:ctrlPr>
                                </m:sSubPr>
                                <m:e>
                                  <m:r>
                                    <m:rPr>
                                      <m:sty m:val="p"/>
                                    </m:rPr>
                                    <a:rPr lang="ru-RU" sz="1400" b="0" i="1" smtClean="0">
                                      <a:solidFill>
                                        <a:schemeClr val="tx1"/>
                                      </a:solidFill>
                                      <a:effectLst/>
                                      <a:latin typeface="Cambria Math" panose="02040503050406030204" pitchFamily="18" charset="0"/>
                                    </a:rPr>
                                    <m:t>I</m:t>
                                  </m:r>
                                </m:e>
                                <m:sub>
                                  <m:r>
                                    <m:rPr>
                                      <m:sty m:val="p"/>
                                    </m:rPr>
                                    <a:rPr lang="ru-RU" sz="1400" b="0" i="1" smtClean="0">
                                      <a:solidFill>
                                        <a:schemeClr val="tx1"/>
                                      </a:solidFill>
                                      <a:effectLst/>
                                      <a:latin typeface="Cambria Math" panose="02040503050406030204" pitchFamily="18" charset="0"/>
                                    </a:rPr>
                                    <m:t>N</m:t>
                                  </m:r>
                                </m:sub>
                              </m:sSub>
                            </m:oMath>
                          </a14:m>
                          <a:r>
                            <a:rPr lang="ru-RU" sz="1400" b="0" dirty="0">
                              <a:solidFill>
                                <a:schemeClr val="tx1"/>
                              </a:solidFill>
                              <a:effectLst/>
                            </a:rPr>
                            <a:t> </a:t>
                          </a:r>
                          <a:r>
                            <a:rPr lang="en-US" sz="1400" b="0" dirty="0">
                              <a:solidFill>
                                <a:schemeClr val="tx1"/>
                              </a:solidFill>
                              <a:effectLst/>
                            </a:rPr>
                            <a:t>– identity</a:t>
                          </a:r>
                          <a:r>
                            <a:rPr lang="en-US" sz="1400" b="0" baseline="0" dirty="0">
                              <a:solidFill>
                                <a:schemeClr val="tx1"/>
                              </a:solidFill>
                              <a:effectLst/>
                            </a:rPr>
                            <a:t> matrix</a:t>
                          </a:r>
                          <a:r>
                            <a:rPr lang="ru-RU" sz="1400" b="0" dirty="0">
                              <a:solidFill>
                                <a:schemeClr val="tx1"/>
                              </a:solidFill>
                              <a:effectLst/>
                            </a:rPr>
                            <a:t>.</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indent="0" algn="just">
                            <a:lnSpc>
                              <a:spcPct val="150000"/>
                            </a:lnSpc>
                          </a:pPr>
                          <a:r>
                            <a:rPr lang="ru-RU" sz="1400" b="0" dirty="0">
                              <a:solidFill>
                                <a:schemeClr val="tx1"/>
                              </a:solidFill>
                              <a:effectLst/>
                            </a:rPr>
                            <a:t>(</a:t>
                          </a:r>
                          <a:r>
                            <a:rPr lang="en-US" sz="1400" b="0" dirty="0">
                              <a:solidFill>
                                <a:schemeClr val="tx1"/>
                              </a:solidFill>
                              <a:effectLst/>
                            </a:rPr>
                            <a:t>2</a:t>
                          </a:r>
                          <a:r>
                            <a:rPr lang="ru-RU" sz="1400" b="0" dirty="0">
                              <a:solidFill>
                                <a:schemeClr val="tx1"/>
                              </a:solidFill>
                              <a:effectLst/>
                            </a:rPr>
                            <a:t>4)</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21754705"/>
                      </a:ext>
                    </a:extLst>
                  </a:tr>
                </a:tbl>
              </a:graphicData>
            </a:graphic>
          </p:graphicFrame>
        </mc:Choice>
        <mc:Fallback>
          <p:graphicFrame>
            <p:nvGraphicFramePr>
              <p:cNvPr id="10" name="Таблица 9">
                <a:extLst>
                  <a:ext uri="{FF2B5EF4-FFF2-40B4-BE49-F238E27FC236}">
                    <a16:creationId xmlns:a16="http://schemas.microsoft.com/office/drawing/2014/main" id="{ADE204E0-34C0-A9FB-1D94-FAF94A7AD097}"/>
                  </a:ext>
                </a:extLst>
              </p:cNvPr>
              <p:cNvGraphicFramePr>
                <a:graphicFrameLocks noGrp="1"/>
              </p:cNvGraphicFramePr>
              <p:nvPr>
                <p:extLst>
                  <p:ext uri="{D42A27DB-BD31-4B8C-83A1-F6EECF244321}">
                    <p14:modId xmlns:p14="http://schemas.microsoft.com/office/powerpoint/2010/main" val="2065562907"/>
                  </p:ext>
                </p:extLst>
              </p:nvPr>
            </p:nvGraphicFramePr>
            <p:xfrm>
              <a:off x="518793" y="5457551"/>
              <a:ext cx="5501993" cy="1053211"/>
            </p:xfrm>
            <a:graphic>
              <a:graphicData uri="http://schemas.openxmlformats.org/drawingml/2006/table">
                <a:tbl>
                  <a:tblPr firstRow="1" firstCol="1" bandRow="1">
                    <a:tableStyleId>{5C22544A-7EE6-4342-B048-85BDC9FD1C3A}</a:tableStyleId>
                  </a:tblPr>
                  <a:tblGrid>
                    <a:gridCol w="4961771">
                      <a:extLst>
                        <a:ext uri="{9D8B030D-6E8A-4147-A177-3AD203B41FA5}">
                          <a16:colId xmlns:a16="http://schemas.microsoft.com/office/drawing/2014/main" val="1252693604"/>
                        </a:ext>
                      </a:extLst>
                    </a:gridCol>
                    <a:gridCol w="540222">
                      <a:extLst>
                        <a:ext uri="{9D8B030D-6E8A-4147-A177-3AD203B41FA5}">
                          <a16:colId xmlns:a16="http://schemas.microsoft.com/office/drawing/2014/main" val="1326501054"/>
                        </a:ext>
                      </a:extLst>
                    </a:gridCol>
                  </a:tblGrid>
                  <a:tr h="1053211">
                    <a:tc>
                      <a:txBody>
                        <a:bodyPr/>
                        <a:lstStyle/>
                        <a:p>
                          <a:endParaRPr lang="ru-RU"/>
                        </a:p>
                      </a:txBody>
                      <a:tcPr marL="68580" marR="68580" marT="0" marB="0">
                        <a:blipFill>
                          <a:blip r:embed="rId4"/>
                          <a:stretch>
                            <a:fillRect t="-20238" r="-11480" b="-10714"/>
                          </a:stretch>
                        </a:blipFill>
                      </a:tcPr>
                    </a:tc>
                    <a:tc>
                      <a:txBody>
                        <a:bodyPr/>
                        <a:lstStyle/>
                        <a:p>
                          <a:pPr indent="0" algn="just">
                            <a:lnSpc>
                              <a:spcPct val="150000"/>
                            </a:lnSpc>
                          </a:pPr>
                          <a:r>
                            <a:rPr lang="ru-RU" sz="1400" b="0" dirty="0">
                              <a:solidFill>
                                <a:schemeClr val="tx1"/>
                              </a:solidFill>
                              <a:effectLst/>
                            </a:rPr>
                            <a:t>(</a:t>
                          </a:r>
                          <a:r>
                            <a:rPr lang="en-US" sz="1400" b="0" dirty="0">
                              <a:solidFill>
                                <a:schemeClr val="tx1"/>
                              </a:solidFill>
                              <a:effectLst/>
                            </a:rPr>
                            <a:t>2</a:t>
                          </a:r>
                          <a:r>
                            <a:rPr lang="ru-RU" sz="1400" b="0" dirty="0">
                              <a:solidFill>
                                <a:schemeClr val="tx1"/>
                              </a:solidFill>
                              <a:effectLst/>
                            </a:rPr>
                            <a:t>4)</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21754705"/>
                      </a:ext>
                    </a:extLst>
                  </a:tr>
                </a:tbl>
              </a:graphicData>
            </a:graphic>
          </p:graphicFrame>
        </mc:Fallback>
      </mc:AlternateContent>
      <p:sp>
        <p:nvSpPr>
          <p:cNvPr id="13" name="TextBox 12">
            <a:extLst>
              <a:ext uri="{FF2B5EF4-FFF2-40B4-BE49-F238E27FC236}">
                <a16:creationId xmlns:a16="http://schemas.microsoft.com/office/drawing/2014/main" id="{29692659-42AA-5DD3-F4B4-B937BE9A9499}"/>
              </a:ext>
            </a:extLst>
          </p:cNvPr>
          <p:cNvSpPr txBox="1"/>
          <p:nvPr/>
        </p:nvSpPr>
        <p:spPr>
          <a:xfrm>
            <a:off x="518795" y="1657989"/>
            <a:ext cx="5431423" cy="369332"/>
          </a:xfrm>
          <a:prstGeom prst="rect">
            <a:avLst/>
          </a:prstGeom>
          <a:noFill/>
        </p:spPr>
        <p:txBody>
          <a:bodyPr wrap="none" rtlCol="0">
            <a:spAutoFit/>
          </a:bodyPr>
          <a:lstStyle/>
          <a:p>
            <a:r>
              <a:rPr lang="en" dirty="0"/>
              <a:t>Calculating the final opinions of agents on the network</a:t>
            </a:r>
            <a:r>
              <a:rPr lang="ru-RU" dirty="0"/>
              <a:t>:</a:t>
            </a:r>
          </a:p>
        </p:txBody>
      </p:sp>
      <p:sp>
        <p:nvSpPr>
          <p:cNvPr id="14" name="TextBox 13">
            <a:extLst>
              <a:ext uri="{FF2B5EF4-FFF2-40B4-BE49-F238E27FC236}">
                <a16:creationId xmlns:a16="http://schemas.microsoft.com/office/drawing/2014/main" id="{B4652667-A4F9-CDB3-5480-03E14EF7A425}"/>
              </a:ext>
            </a:extLst>
          </p:cNvPr>
          <p:cNvSpPr txBox="1"/>
          <p:nvPr/>
        </p:nvSpPr>
        <p:spPr>
          <a:xfrm>
            <a:off x="838200" y="2119278"/>
            <a:ext cx="2966902" cy="369332"/>
          </a:xfrm>
          <a:prstGeom prst="rect">
            <a:avLst/>
          </a:prstGeom>
          <a:noFill/>
        </p:spPr>
        <p:txBody>
          <a:bodyPr wrap="none" rtlCol="0">
            <a:spAutoFit/>
          </a:bodyPr>
          <a:lstStyle/>
          <a:p>
            <a:r>
              <a:rPr lang="en-US" dirty="0"/>
              <a:t>a</a:t>
            </a:r>
            <a:r>
              <a:rPr lang="ru-RU" dirty="0"/>
              <a:t>) </a:t>
            </a:r>
            <a:r>
              <a:rPr lang="en" dirty="0">
                <a:effectLst/>
              </a:rPr>
              <a:t>dynamic opinion formation</a:t>
            </a:r>
            <a:endParaRPr lang="ru-RU" dirty="0"/>
          </a:p>
        </p:txBody>
      </p:sp>
      <p:sp>
        <p:nvSpPr>
          <p:cNvPr id="15" name="TextBox 14">
            <a:extLst>
              <a:ext uri="{FF2B5EF4-FFF2-40B4-BE49-F238E27FC236}">
                <a16:creationId xmlns:a16="http://schemas.microsoft.com/office/drawing/2014/main" id="{9858F85B-19BC-D71D-7761-355AAFC2D117}"/>
              </a:ext>
            </a:extLst>
          </p:cNvPr>
          <p:cNvSpPr txBox="1"/>
          <p:nvPr/>
        </p:nvSpPr>
        <p:spPr>
          <a:xfrm>
            <a:off x="838200" y="3368844"/>
            <a:ext cx="2174250" cy="369332"/>
          </a:xfrm>
          <a:prstGeom prst="rect">
            <a:avLst/>
          </a:prstGeom>
          <a:noFill/>
        </p:spPr>
        <p:txBody>
          <a:bodyPr wrap="none" rtlCol="0">
            <a:spAutoFit/>
          </a:bodyPr>
          <a:lstStyle/>
          <a:p>
            <a:r>
              <a:rPr lang="en-US" dirty="0"/>
              <a:t>b</a:t>
            </a:r>
            <a:r>
              <a:rPr lang="ru-RU" dirty="0"/>
              <a:t>) </a:t>
            </a:r>
            <a:r>
              <a:rPr lang="en-US" dirty="0"/>
              <a:t>damping influence</a:t>
            </a:r>
            <a:endParaRPr lang="ru-RU" dirty="0"/>
          </a:p>
        </p:txBody>
      </p:sp>
      <p:sp>
        <p:nvSpPr>
          <p:cNvPr id="16" name="TextBox 15">
            <a:extLst>
              <a:ext uri="{FF2B5EF4-FFF2-40B4-BE49-F238E27FC236}">
                <a16:creationId xmlns:a16="http://schemas.microsoft.com/office/drawing/2014/main" id="{CA32CD83-3636-843B-F3AA-C161E5282F7C}"/>
              </a:ext>
            </a:extLst>
          </p:cNvPr>
          <p:cNvSpPr txBox="1"/>
          <p:nvPr/>
        </p:nvSpPr>
        <p:spPr>
          <a:xfrm>
            <a:off x="838200" y="5153563"/>
            <a:ext cx="4198650" cy="369332"/>
          </a:xfrm>
          <a:prstGeom prst="rect">
            <a:avLst/>
          </a:prstGeom>
          <a:noFill/>
        </p:spPr>
        <p:txBody>
          <a:bodyPr wrap="none" rtlCol="0">
            <a:spAutoFit/>
          </a:bodyPr>
          <a:lstStyle/>
          <a:p>
            <a:r>
              <a:rPr lang="en-US" dirty="0"/>
              <a:t>c</a:t>
            </a:r>
            <a:r>
              <a:rPr lang="ru-RU" dirty="0"/>
              <a:t>) </a:t>
            </a:r>
            <a:r>
              <a:rPr lang="en" dirty="0"/>
              <a:t>objects that are insensitive to influence</a:t>
            </a:r>
            <a:endParaRPr lang="ru-RU" dirty="0"/>
          </a:p>
        </p:txBody>
      </p:sp>
      <p:sp>
        <p:nvSpPr>
          <p:cNvPr id="19" name="TextBox 18">
            <a:extLst>
              <a:ext uri="{FF2B5EF4-FFF2-40B4-BE49-F238E27FC236}">
                <a16:creationId xmlns:a16="http://schemas.microsoft.com/office/drawing/2014/main" id="{6579AB32-85AE-C432-ECD3-1061887C7D04}"/>
              </a:ext>
            </a:extLst>
          </p:cNvPr>
          <p:cNvSpPr txBox="1"/>
          <p:nvPr/>
        </p:nvSpPr>
        <p:spPr>
          <a:xfrm>
            <a:off x="6171211" y="2014627"/>
            <a:ext cx="6106332" cy="3077766"/>
          </a:xfrm>
          <a:prstGeom prst="rect">
            <a:avLst/>
          </a:prstGeom>
          <a:noFill/>
        </p:spPr>
        <p:txBody>
          <a:bodyPr wrap="square">
            <a:spAutoFit/>
          </a:bodyPr>
          <a:lstStyle/>
          <a:p>
            <a:r>
              <a:rPr lang="en" b="1" dirty="0"/>
              <a:t>Algorithm for calculating agent opinions</a:t>
            </a:r>
            <a:r>
              <a:rPr lang="ru-RU" b="1" dirty="0"/>
              <a:t>:</a:t>
            </a:r>
          </a:p>
          <a:p>
            <a:r>
              <a:rPr lang="ru-RU" sz="1600" dirty="0"/>
              <a:t>1. </a:t>
            </a:r>
            <a:r>
              <a:rPr lang="en" sz="1600" dirty="0">
                <a:effectLst/>
              </a:rPr>
              <a:t>Calculating the initial opinions of agents</a:t>
            </a:r>
            <a:r>
              <a:rPr lang="ru-RU" sz="1600" dirty="0"/>
              <a:t>.</a:t>
            </a:r>
          </a:p>
          <a:p>
            <a:r>
              <a:rPr lang="ru-RU" sz="1600" dirty="0"/>
              <a:t>2. </a:t>
            </a:r>
            <a:r>
              <a:rPr lang="en" sz="1600" dirty="0">
                <a:effectLst/>
              </a:rPr>
              <a:t>Calculation of the stochastic influence matrix P</a:t>
            </a:r>
            <a:r>
              <a:rPr lang="ru-RU" sz="1600" dirty="0"/>
              <a:t>. </a:t>
            </a:r>
          </a:p>
          <a:p>
            <a:r>
              <a:rPr lang="ru-RU" sz="1600" dirty="0"/>
              <a:t>2.1. </a:t>
            </a:r>
            <a:r>
              <a:rPr lang="en" sz="1600" dirty="0">
                <a:effectLst/>
              </a:rPr>
              <a:t>Converting K information signals into M edges</a:t>
            </a:r>
            <a:r>
              <a:rPr lang="ru-RU" sz="1600" dirty="0"/>
              <a:t>. </a:t>
            </a:r>
          </a:p>
          <a:p>
            <a:r>
              <a:rPr lang="ru-RU" sz="1600" dirty="0"/>
              <a:t>2.2. </a:t>
            </a:r>
            <a:r>
              <a:rPr lang="en" sz="1600" dirty="0"/>
              <a:t>Construction of an adjacency matrix for an arc-weighted digraph. The weight of the arc (X-Y) is equal to the number of arcs (X-Y) among M arcs. The weight of the arc (X-X) is equal to the number of its own published information messages</a:t>
            </a:r>
            <a:r>
              <a:rPr lang="ru-RU" sz="1600" dirty="0"/>
              <a:t>.</a:t>
            </a:r>
          </a:p>
          <a:p>
            <a:r>
              <a:rPr lang="ru-RU" sz="1600" dirty="0"/>
              <a:t>2.3. </a:t>
            </a:r>
            <a:r>
              <a:rPr lang="en" sz="1600" dirty="0">
                <a:effectLst/>
              </a:rPr>
              <a:t>Calculation of the matrix P – normalization of the adjacency matrix by rows</a:t>
            </a:r>
            <a:r>
              <a:rPr lang="ru-RU" sz="1600" dirty="0"/>
              <a:t>.</a:t>
            </a:r>
          </a:p>
          <a:p>
            <a:r>
              <a:rPr lang="ru-RU" sz="1600" dirty="0"/>
              <a:t>3. </a:t>
            </a:r>
            <a:r>
              <a:rPr lang="en" sz="1600" dirty="0"/>
              <a:t>Calculation of the agents' final opinion using the formula (20), (23) or (24</a:t>
            </a:r>
            <a:r>
              <a:rPr lang="ru-RU" sz="1600" dirty="0"/>
              <a:t>).</a:t>
            </a:r>
          </a:p>
        </p:txBody>
      </p:sp>
      <p:sp>
        <p:nvSpPr>
          <p:cNvPr id="21" name="TextBox 20">
            <a:extLst>
              <a:ext uri="{FF2B5EF4-FFF2-40B4-BE49-F238E27FC236}">
                <a16:creationId xmlns:a16="http://schemas.microsoft.com/office/drawing/2014/main" id="{8E3D7F02-AD3E-61EC-2DDA-BB744EDB421C}"/>
              </a:ext>
            </a:extLst>
          </p:cNvPr>
          <p:cNvSpPr txBox="1"/>
          <p:nvPr/>
        </p:nvSpPr>
        <p:spPr>
          <a:xfrm>
            <a:off x="6202336" y="5186003"/>
            <a:ext cx="6137328" cy="1077218"/>
          </a:xfrm>
          <a:prstGeom prst="rect">
            <a:avLst/>
          </a:prstGeom>
          <a:noFill/>
        </p:spPr>
        <p:txBody>
          <a:bodyPr wrap="square">
            <a:spAutoFit/>
          </a:bodyPr>
          <a:lstStyle/>
          <a:p>
            <a:r>
              <a:rPr lang="en" sz="1600" dirty="0">
                <a:effectLst/>
              </a:rPr>
              <a:t>The results show that using formula (20) to recalculate the agent's opinion allows a larger number of agents to reach consensus, and formula (23) allows agents to remain "colored" (positive or negative) in their opinion to the maximum extent</a:t>
            </a:r>
            <a:r>
              <a:rPr lang="ru-RU" sz="1600" dirty="0">
                <a:effectLst/>
                <a:ea typeface="Calibri" panose="020F0502020204030204" pitchFamily="34" charset="0"/>
              </a:rPr>
              <a:t>.</a:t>
            </a:r>
            <a:endParaRPr lang="ru-RU" sz="1600" dirty="0"/>
          </a:p>
        </p:txBody>
      </p:sp>
    </p:spTree>
    <p:extLst>
      <p:ext uri="{BB962C8B-B14F-4D97-AF65-F5344CB8AC3E}">
        <p14:creationId xmlns:p14="http://schemas.microsoft.com/office/powerpoint/2010/main" val="77848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10515600" cy="1325563"/>
          </a:xfrm>
        </p:spPr>
        <p:txBody>
          <a:bodyPr/>
          <a:lstStyle/>
          <a:p>
            <a:r>
              <a:rPr lang="en" b="1" dirty="0">
                <a:effectLst/>
                <a:latin typeface="+mn-lt"/>
              </a:rPr>
              <a:t>An active thematic information dissemination network</a:t>
            </a:r>
            <a:endParaRPr lang="ru-RU" b="1" dirty="0">
              <a:latin typeface="+mn-lt"/>
            </a:endParaRPr>
          </a:p>
        </p:txBody>
      </p:sp>
      <p:pic>
        <p:nvPicPr>
          <p:cNvPr id="14" name="Рисунок 13">
            <a:extLst>
              <a:ext uri="{FF2B5EF4-FFF2-40B4-BE49-F238E27FC236}">
                <a16:creationId xmlns:a16="http://schemas.microsoft.com/office/drawing/2014/main" id="{FE880E3A-6428-F3CB-BDA7-10D78C081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133" y="4559557"/>
            <a:ext cx="2855351" cy="1427460"/>
          </a:xfrm>
          <a:prstGeom prst="rect">
            <a:avLst/>
          </a:prstGeom>
        </p:spPr>
      </p:pic>
      <p:pic>
        <p:nvPicPr>
          <p:cNvPr id="15" name="Рисунок 14">
            <a:extLst>
              <a:ext uri="{FF2B5EF4-FFF2-40B4-BE49-F238E27FC236}">
                <a16:creationId xmlns:a16="http://schemas.microsoft.com/office/drawing/2014/main" id="{49C31D1B-956F-0363-43B3-0FF1F99A3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134" y="2699031"/>
            <a:ext cx="2855350" cy="1427675"/>
          </a:xfrm>
          <a:prstGeom prst="rect">
            <a:avLst/>
          </a:prstGeom>
        </p:spPr>
      </p:pic>
      <p:sp>
        <p:nvSpPr>
          <p:cNvPr id="9" name="TextBox 8">
            <a:extLst>
              <a:ext uri="{FF2B5EF4-FFF2-40B4-BE49-F238E27FC236}">
                <a16:creationId xmlns:a16="http://schemas.microsoft.com/office/drawing/2014/main" id="{926EF09F-684D-F467-8550-3A7161BD0E89}"/>
              </a:ext>
            </a:extLst>
          </p:cNvPr>
          <p:cNvSpPr txBox="1"/>
          <p:nvPr/>
        </p:nvSpPr>
        <p:spPr>
          <a:xfrm>
            <a:off x="868160" y="1343818"/>
            <a:ext cx="11146040" cy="1015663"/>
          </a:xfrm>
          <a:prstGeom prst="rect">
            <a:avLst/>
          </a:prstGeom>
          <a:noFill/>
        </p:spPr>
        <p:txBody>
          <a:bodyPr wrap="square" rtlCol="0">
            <a:spAutoFit/>
          </a:bodyPr>
          <a:lstStyle/>
          <a:p>
            <a:r>
              <a:rPr lang="en-US" sz="2000" dirty="0"/>
              <a:t>Network’s properties</a:t>
            </a:r>
            <a:r>
              <a:rPr lang="ru-RU" sz="2000" dirty="0"/>
              <a:t>:</a:t>
            </a:r>
          </a:p>
          <a:p>
            <a:r>
              <a:rPr lang="ru-RU" sz="2000" dirty="0"/>
              <a:t>1. </a:t>
            </a:r>
            <a:r>
              <a:rPr lang="en-US" sz="2000" dirty="0"/>
              <a:t>Information field consists of several topics</a:t>
            </a:r>
            <a:r>
              <a:rPr lang="ru-RU" sz="2000" dirty="0"/>
              <a:t>.</a:t>
            </a:r>
          </a:p>
          <a:p>
            <a:r>
              <a:rPr lang="ru-RU" sz="2000" dirty="0"/>
              <a:t>2. </a:t>
            </a:r>
            <a:r>
              <a:rPr lang="en" sz="2000" dirty="0">
                <a:effectLst/>
              </a:rPr>
              <a:t>information field contains from 1 to several sources</a:t>
            </a:r>
            <a:r>
              <a:rPr lang="ru-RU" sz="2000" dirty="0"/>
              <a:t>.</a:t>
            </a:r>
          </a:p>
        </p:txBody>
      </p:sp>
      <p:grpSp>
        <p:nvGrpSpPr>
          <p:cNvPr id="32" name="Группа 31">
            <a:extLst>
              <a:ext uri="{FF2B5EF4-FFF2-40B4-BE49-F238E27FC236}">
                <a16:creationId xmlns:a16="http://schemas.microsoft.com/office/drawing/2014/main" id="{692FCDD7-1C95-72C8-5DBA-D201C118245D}"/>
              </a:ext>
            </a:extLst>
          </p:cNvPr>
          <p:cNvGrpSpPr/>
          <p:nvPr/>
        </p:nvGrpSpPr>
        <p:grpSpPr>
          <a:xfrm>
            <a:off x="335057" y="3501928"/>
            <a:ext cx="1655092" cy="1556086"/>
            <a:chOff x="435515" y="3371649"/>
            <a:chExt cx="1655092" cy="1556086"/>
          </a:xfrm>
        </p:grpSpPr>
        <p:sp>
          <p:nvSpPr>
            <p:cNvPr id="18" name="Овал 17">
              <a:extLst>
                <a:ext uri="{FF2B5EF4-FFF2-40B4-BE49-F238E27FC236}">
                  <a16:creationId xmlns:a16="http://schemas.microsoft.com/office/drawing/2014/main" id="{99B8D1F6-1FA4-2286-B465-91362EF40975}"/>
                </a:ext>
              </a:extLst>
            </p:cNvPr>
            <p:cNvSpPr/>
            <p:nvPr/>
          </p:nvSpPr>
          <p:spPr>
            <a:xfrm>
              <a:off x="435515" y="3371650"/>
              <a:ext cx="956975" cy="956975"/>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Topic</a:t>
              </a:r>
              <a:r>
                <a:rPr lang="ru-RU" sz="1600" dirty="0">
                  <a:solidFill>
                    <a:schemeClr val="tx1"/>
                  </a:solidFill>
                </a:rPr>
                <a:t> 1</a:t>
              </a:r>
            </a:p>
          </p:txBody>
        </p:sp>
        <p:sp>
          <p:nvSpPr>
            <p:cNvPr id="21" name="Овал 20">
              <a:extLst>
                <a:ext uri="{FF2B5EF4-FFF2-40B4-BE49-F238E27FC236}">
                  <a16:creationId xmlns:a16="http://schemas.microsoft.com/office/drawing/2014/main" id="{B3069120-783B-3FAD-F9FC-C02D4C5966F3}"/>
                </a:ext>
              </a:extLst>
            </p:cNvPr>
            <p:cNvSpPr/>
            <p:nvPr/>
          </p:nvSpPr>
          <p:spPr>
            <a:xfrm>
              <a:off x="1133632" y="3371649"/>
              <a:ext cx="956975" cy="956975"/>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Topic</a:t>
              </a:r>
              <a:r>
                <a:rPr lang="ru-RU" sz="1600" dirty="0">
                  <a:solidFill>
                    <a:schemeClr val="tx1"/>
                  </a:solidFill>
                </a:rPr>
                <a:t> 2</a:t>
              </a:r>
            </a:p>
          </p:txBody>
        </p:sp>
        <p:sp>
          <p:nvSpPr>
            <p:cNvPr id="22" name="Овал 21">
              <a:extLst>
                <a:ext uri="{FF2B5EF4-FFF2-40B4-BE49-F238E27FC236}">
                  <a16:creationId xmlns:a16="http://schemas.microsoft.com/office/drawing/2014/main" id="{430189A7-A1EE-4E09-074F-3E35CD8608A7}"/>
                </a:ext>
              </a:extLst>
            </p:cNvPr>
            <p:cNvSpPr/>
            <p:nvPr/>
          </p:nvSpPr>
          <p:spPr>
            <a:xfrm>
              <a:off x="784573" y="3970760"/>
              <a:ext cx="956975" cy="956975"/>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tx1"/>
                </a:solidFill>
              </a:endParaRPr>
            </a:p>
            <a:p>
              <a:pPr algn="ctr"/>
              <a:r>
                <a:rPr lang="en-US" sz="1600" dirty="0">
                  <a:solidFill>
                    <a:schemeClr val="tx1"/>
                  </a:solidFill>
                </a:rPr>
                <a:t>Topic</a:t>
              </a:r>
              <a:r>
                <a:rPr lang="ru-RU" sz="1600" dirty="0">
                  <a:solidFill>
                    <a:schemeClr val="tx1"/>
                  </a:solidFill>
                </a:rPr>
                <a:t> 3</a:t>
              </a:r>
            </a:p>
          </p:txBody>
        </p:sp>
      </p:grpSp>
      <p:sp>
        <p:nvSpPr>
          <p:cNvPr id="28" name="Стрелка вправо 27">
            <a:extLst>
              <a:ext uri="{FF2B5EF4-FFF2-40B4-BE49-F238E27FC236}">
                <a16:creationId xmlns:a16="http://schemas.microsoft.com/office/drawing/2014/main" id="{0BA136E2-3B60-267A-2A36-FCB0BA2C0BDB}"/>
              </a:ext>
            </a:extLst>
          </p:cNvPr>
          <p:cNvSpPr/>
          <p:nvPr/>
        </p:nvSpPr>
        <p:spPr>
          <a:xfrm>
            <a:off x="2040410" y="4243916"/>
            <a:ext cx="1530178" cy="3213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a:extLst>
              <a:ext uri="{FF2B5EF4-FFF2-40B4-BE49-F238E27FC236}">
                <a16:creationId xmlns:a16="http://schemas.microsoft.com/office/drawing/2014/main" id="{5B069BA1-C5B8-FF51-7826-3D0BA79CA1CF}"/>
              </a:ext>
            </a:extLst>
          </p:cNvPr>
          <p:cNvSpPr txBox="1"/>
          <p:nvPr/>
        </p:nvSpPr>
        <p:spPr>
          <a:xfrm>
            <a:off x="2064216" y="3957429"/>
            <a:ext cx="1016945" cy="338554"/>
          </a:xfrm>
          <a:prstGeom prst="rect">
            <a:avLst/>
          </a:prstGeom>
          <a:noFill/>
        </p:spPr>
        <p:txBody>
          <a:bodyPr wrap="none" rtlCol="0">
            <a:spAutoFit/>
          </a:bodyPr>
          <a:lstStyle/>
          <a:p>
            <a:r>
              <a:rPr lang="en-US" sz="1600" dirty="0"/>
              <a:t>Clustering</a:t>
            </a:r>
            <a:endParaRPr lang="ru-RU" dirty="0"/>
          </a:p>
        </p:txBody>
      </p:sp>
      <p:sp>
        <p:nvSpPr>
          <p:cNvPr id="33" name="TextBox 32">
            <a:extLst>
              <a:ext uri="{FF2B5EF4-FFF2-40B4-BE49-F238E27FC236}">
                <a16:creationId xmlns:a16="http://schemas.microsoft.com/office/drawing/2014/main" id="{70EFD8B0-830F-DBC9-11BD-DF81987C5C5C}"/>
              </a:ext>
            </a:extLst>
          </p:cNvPr>
          <p:cNvSpPr txBox="1"/>
          <p:nvPr/>
        </p:nvSpPr>
        <p:spPr>
          <a:xfrm>
            <a:off x="7428325" y="3980415"/>
            <a:ext cx="1232517" cy="338554"/>
          </a:xfrm>
          <a:prstGeom prst="rect">
            <a:avLst/>
          </a:prstGeom>
          <a:noFill/>
        </p:spPr>
        <p:txBody>
          <a:bodyPr wrap="none" rtlCol="0">
            <a:spAutoFit/>
          </a:bodyPr>
          <a:lstStyle/>
          <a:p>
            <a:r>
              <a:rPr lang="en-US" sz="1600" dirty="0"/>
              <a:t>Visualization</a:t>
            </a:r>
            <a:endParaRPr lang="ru-RU" dirty="0"/>
          </a:p>
        </p:txBody>
      </p:sp>
      <p:sp>
        <p:nvSpPr>
          <p:cNvPr id="35" name="TextBox 34">
            <a:extLst>
              <a:ext uri="{FF2B5EF4-FFF2-40B4-BE49-F238E27FC236}">
                <a16:creationId xmlns:a16="http://schemas.microsoft.com/office/drawing/2014/main" id="{CA0E6201-E296-898D-4023-E32E73D00DB3}"/>
              </a:ext>
            </a:extLst>
          </p:cNvPr>
          <p:cNvSpPr txBox="1"/>
          <p:nvPr/>
        </p:nvSpPr>
        <p:spPr>
          <a:xfrm>
            <a:off x="9799375" y="2266180"/>
            <a:ext cx="1058863" cy="369332"/>
          </a:xfrm>
          <a:prstGeom prst="rect">
            <a:avLst/>
          </a:prstGeom>
          <a:noFill/>
        </p:spPr>
        <p:txBody>
          <a:bodyPr wrap="square">
            <a:spAutoFit/>
          </a:bodyPr>
          <a:lstStyle/>
          <a:p>
            <a:pPr algn="ctr"/>
            <a:r>
              <a:rPr lang="en-US" dirty="0"/>
              <a:t>Topic</a:t>
            </a:r>
            <a:r>
              <a:rPr lang="ru-RU" sz="1800" dirty="0">
                <a:solidFill>
                  <a:schemeClr val="tx1"/>
                </a:solidFill>
              </a:rPr>
              <a:t> 1</a:t>
            </a:r>
          </a:p>
        </p:txBody>
      </p:sp>
      <p:sp>
        <p:nvSpPr>
          <p:cNvPr id="36" name="TextBox 35">
            <a:extLst>
              <a:ext uri="{FF2B5EF4-FFF2-40B4-BE49-F238E27FC236}">
                <a16:creationId xmlns:a16="http://schemas.microsoft.com/office/drawing/2014/main" id="{93BC2522-0F4F-A8EA-1D99-9E28991668AE}"/>
              </a:ext>
            </a:extLst>
          </p:cNvPr>
          <p:cNvSpPr txBox="1"/>
          <p:nvPr/>
        </p:nvSpPr>
        <p:spPr>
          <a:xfrm>
            <a:off x="9799375" y="4173249"/>
            <a:ext cx="1058863" cy="369332"/>
          </a:xfrm>
          <a:prstGeom prst="rect">
            <a:avLst/>
          </a:prstGeom>
          <a:noFill/>
        </p:spPr>
        <p:txBody>
          <a:bodyPr wrap="square">
            <a:spAutoFit/>
          </a:bodyPr>
          <a:lstStyle/>
          <a:p>
            <a:pPr algn="ctr"/>
            <a:r>
              <a:rPr lang="en-US" dirty="0"/>
              <a:t>Topic</a:t>
            </a:r>
            <a:r>
              <a:rPr lang="ru-RU" sz="1800" dirty="0">
                <a:solidFill>
                  <a:schemeClr val="tx1"/>
                </a:solidFill>
              </a:rPr>
              <a:t> 2</a:t>
            </a:r>
          </a:p>
        </p:txBody>
      </p:sp>
      <p:sp>
        <p:nvSpPr>
          <p:cNvPr id="37" name="Стрелка вправо 36">
            <a:extLst>
              <a:ext uri="{FF2B5EF4-FFF2-40B4-BE49-F238E27FC236}">
                <a16:creationId xmlns:a16="http://schemas.microsoft.com/office/drawing/2014/main" id="{A93ADFA4-0721-2E03-0B60-95157C8C26BB}"/>
              </a:ext>
            </a:extLst>
          </p:cNvPr>
          <p:cNvSpPr/>
          <p:nvPr/>
        </p:nvSpPr>
        <p:spPr>
          <a:xfrm>
            <a:off x="7356984" y="4227691"/>
            <a:ext cx="1530178" cy="3213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9" name="Рисунок 38">
            <a:extLst>
              <a:ext uri="{FF2B5EF4-FFF2-40B4-BE49-F238E27FC236}">
                <a16:creationId xmlns:a16="http://schemas.microsoft.com/office/drawing/2014/main" id="{2AB46681-177E-2FCA-7AD3-A4558ED089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73" t="10707" r="9204" b="9184"/>
          <a:stretch/>
        </p:blipFill>
        <p:spPr bwMode="auto">
          <a:xfrm>
            <a:off x="3681376" y="3227231"/>
            <a:ext cx="3564800" cy="2463344"/>
          </a:xfrm>
          <a:prstGeom prst="rect">
            <a:avLst/>
          </a:prstGeom>
          <a:ln>
            <a:noFill/>
          </a:ln>
          <a:extLst>
            <a:ext uri="{53640926-AAD7-44D8-BBD7-CCE9431645EC}">
              <a14:shadowObscured xmlns:a14="http://schemas.microsoft.com/office/drawing/2010/main"/>
            </a:ext>
          </a:extLst>
        </p:spPr>
      </p:pic>
      <p:sp>
        <p:nvSpPr>
          <p:cNvPr id="41" name="Номер слайда 40">
            <a:extLst>
              <a:ext uri="{FF2B5EF4-FFF2-40B4-BE49-F238E27FC236}">
                <a16:creationId xmlns:a16="http://schemas.microsoft.com/office/drawing/2014/main" id="{65B074AF-6AB2-576B-6D70-56663D4F2F8B}"/>
              </a:ext>
            </a:extLst>
          </p:cNvPr>
          <p:cNvSpPr>
            <a:spLocks noGrp="1"/>
          </p:cNvSpPr>
          <p:nvPr>
            <p:ph type="sldNum" sz="quarter" idx="12"/>
          </p:nvPr>
        </p:nvSpPr>
        <p:spPr/>
        <p:txBody>
          <a:bodyPr/>
          <a:lstStyle/>
          <a:p>
            <a:fld id="{819D6F82-8D56-CC40-AE9B-EA06F5F109FC}" type="slidenum">
              <a:rPr lang="ru-RU" smtClean="0"/>
              <a:t>16</a:t>
            </a:fld>
            <a:endParaRPr lang="ru-RU"/>
          </a:p>
        </p:txBody>
      </p:sp>
      <p:sp>
        <p:nvSpPr>
          <p:cNvPr id="49" name="TextBox 48">
            <a:extLst>
              <a:ext uri="{FF2B5EF4-FFF2-40B4-BE49-F238E27FC236}">
                <a16:creationId xmlns:a16="http://schemas.microsoft.com/office/drawing/2014/main" id="{52BCEF56-5609-140C-E71A-C8F1B45BB70E}"/>
              </a:ext>
            </a:extLst>
          </p:cNvPr>
          <p:cNvSpPr txBox="1"/>
          <p:nvPr/>
        </p:nvSpPr>
        <p:spPr>
          <a:xfrm>
            <a:off x="4067337" y="6033184"/>
            <a:ext cx="2792877" cy="646331"/>
          </a:xfrm>
          <a:prstGeom prst="rect">
            <a:avLst/>
          </a:prstGeom>
          <a:noFill/>
        </p:spPr>
        <p:txBody>
          <a:bodyPr wrap="square" rtlCol="0">
            <a:spAutoFit/>
          </a:bodyPr>
          <a:lstStyle/>
          <a:p>
            <a:pPr algn="ctr"/>
            <a:r>
              <a:rPr lang="en-US" dirty="0"/>
              <a:t>Visualizing messages/topics together</a:t>
            </a:r>
            <a:endParaRPr lang="ru-RU" dirty="0"/>
          </a:p>
        </p:txBody>
      </p:sp>
      <p:sp>
        <p:nvSpPr>
          <p:cNvPr id="50" name="TextBox 49">
            <a:extLst>
              <a:ext uri="{FF2B5EF4-FFF2-40B4-BE49-F238E27FC236}">
                <a16:creationId xmlns:a16="http://schemas.microsoft.com/office/drawing/2014/main" id="{4614A0C9-F5A4-D2D0-41FA-AEA544C5F1EC}"/>
              </a:ext>
            </a:extLst>
          </p:cNvPr>
          <p:cNvSpPr txBox="1"/>
          <p:nvPr/>
        </p:nvSpPr>
        <p:spPr>
          <a:xfrm>
            <a:off x="9044453" y="6033184"/>
            <a:ext cx="2568706" cy="646331"/>
          </a:xfrm>
          <a:prstGeom prst="rect">
            <a:avLst/>
          </a:prstGeom>
          <a:noFill/>
        </p:spPr>
        <p:txBody>
          <a:bodyPr wrap="square" rtlCol="0">
            <a:spAutoFit/>
          </a:bodyPr>
          <a:lstStyle/>
          <a:p>
            <a:pPr algn="ctr"/>
            <a:r>
              <a:rPr lang="en-US" dirty="0"/>
              <a:t>Visualizing topic separately</a:t>
            </a:r>
            <a:endParaRPr lang="ru-RU" dirty="0"/>
          </a:p>
        </p:txBody>
      </p:sp>
    </p:spTree>
    <p:extLst>
      <p:ext uri="{BB962C8B-B14F-4D97-AF65-F5344CB8AC3E}">
        <p14:creationId xmlns:p14="http://schemas.microsoft.com/office/powerpoint/2010/main" val="3733528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9655748" cy="1325563"/>
          </a:xfrm>
        </p:spPr>
        <p:txBody>
          <a:bodyPr>
            <a:normAutofit/>
          </a:bodyPr>
          <a:lstStyle/>
          <a:p>
            <a:r>
              <a:rPr lang="en" b="1" dirty="0">
                <a:effectLst/>
                <a:latin typeface="+mn-lt"/>
              </a:rPr>
              <a:t>tasks of information dissemination network assessment</a:t>
            </a:r>
            <a:endParaRPr lang="ru-RU" b="1" dirty="0">
              <a:latin typeface="+mn-lt"/>
            </a:endParaRPr>
          </a:p>
        </p:txBody>
      </p:sp>
      <p:sp>
        <p:nvSpPr>
          <p:cNvPr id="19" name="TextBox 18">
            <a:extLst>
              <a:ext uri="{FF2B5EF4-FFF2-40B4-BE49-F238E27FC236}">
                <a16:creationId xmlns:a16="http://schemas.microsoft.com/office/drawing/2014/main" id="{AC4E66D8-971A-1AC0-144E-83E43F57348C}"/>
              </a:ext>
            </a:extLst>
          </p:cNvPr>
          <p:cNvSpPr txBox="1"/>
          <p:nvPr/>
        </p:nvSpPr>
        <p:spPr>
          <a:xfrm>
            <a:off x="392575" y="4879022"/>
            <a:ext cx="5120418" cy="1477328"/>
          </a:xfrm>
          <a:prstGeom prst="rect">
            <a:avLst/>
          </a:prstGeom>
          <a:noFill/>
        </p:spPr>
        <p:txBody>
          <a:bodyPr wrap="square">
            <a:spAutoFit/>
          </a:bodyPr>
          <a:lstStyle/>
          <a:p>
            <a:pPr algn="just"/>
            <a:r>
              <a:rPr lang="en" dirty="0">
                <a:effectLst/>
              </a:rPr>
              <a:t>Key theses</a:t>
            </a:r>
            <a:r>
              <a:rPr lang="ru-RU" dirty="0">
                <a:ea typeface="Calibri" panose="020F0502020204030204" pitchFamily="34" charset="0"/>
                <a:cs typeface="Times New Roman" panose="02020603050405020304" pitchFamily="18" charset="0"/>
              </a:rPr>
              <a:t>:</a:t>
            </a:r>
          </a:p>
          <a:p>
            <a:pPr marL="228600" indent="-228600" algn="just">
              <a:buFont typeface="+mj-lt"/>
              <a:buAutoNum type="arabicPeriod"/>
            </a:pPr>
            <a:r>
              <a:rPr lang="en" dirty="0">
                <a:effectLst/>
              </a:rPr>
              <a:t>Agents 1, 4, 5 – have the highest </a:t>
            </a:r>
            <a:r>
              <a:rPr lang="en-US" dirty="0">
                <a:effectLst/>
                <a:highlight>
                  <a:srgbClr val="FFFF00"/>
                </a:highlight>
                <a:cs typeface="Times New Roman" panose="02020603050405020304" pitchFamily="18" charset="0"/>
              </a:rPr>
              <a:t>activity</a:t>
            </a:r>
            <a:r>
              <a:rPr lang="ru-RU" dirty="0">
                <a:ea typeface="Calibri" panose="020F0502020204030204" pitchFamily="34" charset="0"/>
                <a:cs typeface="Times New Roman" panose="02020603050405020304" pitchFamily="18" charset="0"/>
              </a:rPr>
              <a:t>.</a:t>
            </a:r>
          </a:p>
          <a:p>
            <a:pPr marL="228600" indent="-228600" algn="just">
              <a:buFont typeface="+mj-lt"/>
              <a:buAutoNum type="arabicPeriod"/>
            </a:pPr>
            <a:r>
              <a:rPr lang="en-US" dirty="0">
                <a:ea typeface="Calibri" panose="020F0502020204030204" pitchFamily="34" charset="0"/>
                <a:cs typeface="Times New Roman" panose="02020603050405020304" pitchFamily="18" charset="0"/>
              </a:rPr>
              <a:t>Agent</a:t>
            </a:r>
            <a:r>
              <a:rPr lang="ru-RU" dirty="0">
                <a:effectLst/>
                <a:ea typeface="Calibri" panose="020F0502020204030204" pitchFamily="34" charset="0"/>
                <a:cs typeface="Times New Roman" panose="02020603050405020304" pitchFamily="18" charset="0"/>
              </a:rPr>
              <a:t> 2 </a:t>
            </a:r>
            <a:r>
              <a:rPr lang="en-US" dirty="0">
                <a:highlight>
                  <a:srgbClr val="00FF00"/>
                </a:highlight>
                <a:ea typeface="Calibri" panose="020F0502020204030204" pitchFamily="34" charset="0"/>
                <a:cs typeface="Times New Roman" panose="02020603050405020304" pitchFamily="18" charset="0"/>
              </a:rPr>
              <a:t>cites</a:t>
            </a:r>
            <a:r>
              <a:rPr lang="ru-RU"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messages</a:t>
            </a:r>
            <a:r>
              <a:rPr lang="ru-RU" dirty="0">
                <a:effectLst/>
                <a:ea typeface="Calibri" panose="020F0502020204030204" pitchFamily="34" charset="0"/>
                <a:cs typeface="Times New Roman" panose="02020603050405020304" pitchFamily="18" charset="0"/>
              </a:rPr>
              <a:t> </a:t>
            </a:r>
            <a:r>
              <a:rPr lang="en-US" dirty="0">
                <a:highlight>
                  <a:srgbClr val="00FF00"/>
                </a:highlight>
                <a:ea typeface="Calibri" panose="020F0502020204030204" pitchFamily="34" charset="0"/>
                <a:cs typeface="Times New Roman" panose="02020603050405020304" pitchFamily="18" charset="0"/>
              </a:rPr>
              <a:t>without text</a:t>
            </a:r>
            <a:r>
              <a:rPr lang="en-US" dirty="0">
                <a:ea typeface="Calibri" panose="020F0502020204030204" pitchFamily="34" charset="0"/>
                <a:cs typeface="Times New Roman" panose="02020603050405020304" pitchFamily="18" charset="0"/>
              </a:rPr>
              <a:t>.</a:t>
            </a:r>
            <a:endParaRPr lang="ru-RU" dirty="0">
              <a:effectLst/>
              <a:ea typeface="Calibri" panose="020F0502020204030204" pitchFamily="34" charset="0"/>
              <a:cs typeface="Times New Roman" panose="02020603050405020304" pitchFamily="18" charset="0"/>
            </a:endParaRPr>
          </a:p>
          <a:p>
            <a:pPr marL="228600" indent="-228600" algn="just">
              <a:buFont typeface="+mj-lt"/>
              <a:buAutoNum type="arabicPeriod"/>
            </a:pPr>
            <a:r>
              <a:rPr lang="en-US" dirty="0">
                <a:ea typeface="Calibri" panose="020F0502020204030204" pitchFamily="34" charset="0"/>
                <a:cs typeface="Times New Roman" panose="02020603050405020304" pitchFamily="18" charset="0"/>
              </a:rPr>
              <a:t>Agent</a:t>
            </a:r>
            <a:r>
              <a:rPr lang="ru-RU" dirty="0">
                <a:ea typeface="Calibri" panose="020F0502020204030204" pitchFamily="34" charset="0"/>
                <a:cs typeface="Times New Roman" panose="02020603050405020304" pitchFamily="18" charset="0"/>
              </a:rPr>
              <a:t> 3 </a:t>
            </a:r>
            <a:r>
              <a:rPr lang="en-US" dirty="0">
                <a:highlight>
                  <a:srgbClr val="00FFFF"/>
                </a:highlight>
                <a:ea typeface="Calibri" panose="020F0502020204030204" pitchFamily="34" charset="0"/>
                <a:cs typeface="Times New Roman" panose="02020603050405020304" pitchFamily="18" charset="0"/>
              </a:rPr>
              <a:t>trust only to himself</a:t>
            </a:r>
            <a:r>
              <a:rPr lang="en-US" dirty="0">
                <a:ea typeface="Calibri" panose="020F0502020204030204" pitchFamily="34" charset="0"/>
                <a:cs typeface="Times New Roman" panose="02020603050405020304" pitchFamily="18" charset="0"/>
              </a:rPr>
              <a:t>.</a:t>
            </a:r>
            <a:endParaRPr lang="ru-RU" dirty="0">
              <a:ea typeface="Calibri" panose="020F0502020204030204" pitchFamily="34" charset="0"/>
              <a:cs typeface="Times New Roman" panose="02020603050405020304" pitchFamily="18" charset="0"/>
            </a:endParaRPr>
          </a:p>
          <a:p>
            <a:pPr marL="228600" indent="-228600" algn="just">
              <a:buFont typeface="+mj-lt"/>
              <a:buAutoNum type="arabicPeriod"/>
            </a:pPr>
            <a:r>
              <a:rPr lang="en-US" dirty="0">
                <a:ea typeface="Calibri" panose="020F0502020204030204" pitchFamily="34" charset="0"/>
                <a:cs typeface="Times New Roman" panose="02020603050405020304" pitchFamily="18" charset="0"/>
              </a:rPr>
              <a:t>Agents</a:t>
            </a:r>
            <a:r>
              <a:rPr lang="ru-RU" dirty="0">
                <a:effectLst/>
                <a:ea typeface="Calibri" panose="020F0502020204030204" pitchFamily="34" charset="0"/>
                <a:cs typeface="Times New Roman" panose="02020603050405020304" pitchFamily="18" charset="0"/>
              </a:rPr>
              <a:t> 2,4 </a:t>
            </a:r>
            <a:r>
              <a:rPr lang="en-US" dirty="0">
                <a:ea typeface="Calibri" panose="020F0502020204030204" pitchFamily="34" charset="0"/>
                <a:cs typeface="Times New Roman" panose="02020603050405020304" pitchFamily="18" charset="0"/>
              </a:rPr>
              <a:t>are</a:t>
            </a:r>
            <a:r>
              <a:rPr lang="ru-RU" dirty="0">
                <a:effectLst/>
                <a:ea typeface="Calibri" panose="020F0502020204030204" pitchFamily="34" charset="0"/>
                <a:cs typeface="Times New Roman" panose="02020603050405020304" pitchFamily="18" charset="0"/>
              </a:rPr>
              <a:t> </a:t>
            </a:r>
            <a:r>
              <a:rPr lang="en-US" dirty="0">
                <a:highlight>
                  <a:srgbClr val="C0C0C0"/>
                </a:highlight>
                <a:ea typeface="Calibri" panose="020F0502020204030204" pitchFamily="34" charset="0"/>
                <a:cs typeface="Times New Roman" panose="02020603050405020304" pitchFamily="18" charset="0"/>
              </a:rPr>
              <a:t>aggregators</a:t>
            </a:r>
            <a:r>
              <a:rPr lang="ru-RU" dirty="0">
                <a:effectLst/>
                <a:ea typeface="Calibri" panose="020F0502020204030204"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31EE04BC-FD81-6EBC-222F-A090C4A635C3}"/>
              </a:ext>
            </a:extLst>
          </p:cNvPr>
          <p:cNvSpPr txBox="1"/>
          <p:nvPr/>
        </p:nvSpPr>
        <p:spPr>
          <a:xfrm>
            <a:off x="1906728" y="1517075"/>
            <a:ext cx="1916679" cy="369332"/>
          </a:xfrm>
          <a:prstGeom prst="rect">
            <a:avLst/>
          </a:prstGeom>
          <a:noFill/>
        </p:spPr>
        <p:txBody>
          <a:bodyPr wrap="none" rtlCol="0">
            <a:spAutoFit/>
          </a:bodyPr>
          <a:lstStyle/>
          <a:p>
            <a:r>
              <a:rPr lang="en-US" dirty="0"/>
              <a:t>Activity*</a:t>
            </a:r>
            <a:r>
              <a:rPr lang="ru-RU" dirty="0"/>
              <a:t> </a:t>
            </a:r>
            <a:r>
              <a:rPr lang="en-US" dirty="0"/>
              <a:t>of agents</a:t>
            </a:r>
            <a:endParaRPr lang="ru-RU" dirty="0"/>
          </a:p>
        </p:txBody>
      </p:sp>
      <p:sp>
        <p:nvSpPr>
          <p:cNvPr id="23" name="TextBox 22">
            <a:extLst>
              <a:ext uri="{FF2B5EF4-FFF2-40B4-BE49-F238E27FC236}">
                <a16:creationId xmlns:a16="http://schemas.microsoft.com/office/drawing/2014/main" id="{63265376-807E-CEAC-BF3D-AFC4188613C5}"/>
              </a:ext>
            </a:extLst>
          </p:cNvPr>
          <p:cNvSpPr txBox="1"/>
          <p:nvPr/>
        </p:nvSpPr>
        <p:spPr>
          <a:xfrm>
            <a:off x="6818462" y="1473315"/>
            <a:ext cx="3675493" cy="369332"/>
          </a:xfrm>
          <a:prstGeom prst="rect">
            <a:avLst/>
          </a:prstGeom>
          <a:noFill/>
        </p:spPr>
        <p:txBody>
          <a:bodyPr wrap="none" rtlCol="0">
            <a:spAutoFit/>
          </a:bodyPr>
          <a:lstStyle/>
          <a:p>
            <a:r>
              <a:rPr lang="ru-RU" dirty="0"/>
              <a:t>Сводная таблица агентов и тематик</a:t>
            </a:r>
          </a:p>
        </p:txBody>
      </p:sp>
      <p:sp>
        <p:nvSpPr>
          <p:cNvPr id="24" name="Номер слайда 23">
            <a:extLst>
              <a:ext uri="{FF2B5EF4-FFF2-40B4-BE49-F238E27FC236}">
                <a16:creationId xmlns:a16="http://schemas.microsoft.com/office/drawing/2014/main" id="{E377C018-6E1B-B454-3AB6-970724BA07E2}"/>
              </a:ext>
            </a:extLst>
          </p:cNvPr>
          <p:cNvSpPr>
            <a:spLocks noGrp="1"/>
          </p:cNvSpPr>
          <p:nvPr>
            <p:ph type="sldNum" sz="quarter" idx="12"/>
          </p:nvPr>
        </p:nvSpPr>
        <p:spPr/>
        <p:txBody>
          <a:bodyPr/>
          <a:lstStyle/>
          <a:p>
            <a:fld id="{819D6F82-8D56-CC40-AE9B-EA06F5F109FC}" type="slidenum">
              <a:rPr lang="ru-RU" smtClean="0"/>
              <a:t>17</a:t>
            </a:fld>
            <a:endParaRPr lang="ru-RU"/>
          </a:p>
        </p:txBody>
      </p:sp>
      <p:graphicFrame>
        <p:nvGraphicFramePr>
          <p:cNvPr id="26" name="Таблица 25">
            <a:extLst>
              <a:ext uri="{FF2B5EF4-FFF2-40B4-BE49-F238E27FC236}">
                <a16:creationId xmlns:a16="http://schemas.microsoft.com/office/drawing/2014/main" id="{A47C6199-0032-CAB8-181F-409F3AEEEE43}"/>
              </a:ext>
            </a:extLst>
          </p:cNvPr>
          <p:cNvGraphicFramePr>
            <a:graphicFrameLocks noGrp="1"/>
          </p:cNvGraphicFramePr>
          <p:nvPr>
            <p:extLst>
              <p:ext uri="{D42A27DB-BD31-4B8C-83A1-F6EECF244321}">
                <p14:modId xmlns:p14="http://schemas.microsoft.com/office/powerpoint/2010/main" val="1673021183"/>
              </p:ext>
            </p:extLst>
          </p:nvPr>
        </p:nvGraphicFramePr>
        <p:xfrm>
          <a:off x="392575" y="1972144"/>
          <a:ext cx="5120418" cy="1691640"/>
        </p:xfrm>
        <a:graphic>
          <a:graphicData uri="http://schemas.openxmlformats.org/drawingml/2006/table">
            <a:tbl>
              <a:tblPr firstRow="1" bandRow="1">
                <a:tableStyleId>{F5AB1C69-6EDB-4FF4-983F-18BD219EF322}</a:tableStyleId>
              </a:tblPr>
              <a:tblGrid>
                <a:gridCol w="853403">
                  <a:extLst>
                    <a:ext uri="{9D8B030D-6E8A-4147-A177-3AD203B41FA5}">
                      <a16:colId xmlns:a16="http://schemas.microsoft.com/office/drawing/2014/main" val="857905941"/>
                    </a:ext>
                  </a:extLst>
                </a:gridCol>
                <a:gridCol w="853403">
                  <a:extLst>
                    <a:ext uri="{9D8B030D-6E8A-4147-A177-3AD203B41FA5}">
                      <a16:colId xmlns:a16="http://schemas.microsoft.com/office/drawing/2014/main" val="2299362703"/>
                    </a:ext>
                  </a:extLst>
                </a:gridCol>
                <a:gridCol w="853403">
                  <a:extLst>
                    <a:ext uri="{9D8B030D-6E8A-4147-A177-3AD203B41FA5}">
                      <a16:colId xmlns:a16="http://schemas.microsoft.com/office/drawing/2014/main" val="1689264726"/>
                    </a:ext>
                  </a:extLst>
                </a:gridCol>
                <a:gridCol w="853403">
                  <a:extLst>
                    <a:ext uri="{9D8B030D-6E8A-4147-A177-3AD203B41FA5}">
                      <a16:colId xmlns:a16="http://schemas.microsoft.com/office/drawing/2014/main" val="3757906973"/>
                    </a:ext>
                  </a:extLst>
                </a:gridCol>
                <a:gridCol w="853403">
                  <a:extLst>
                    <a:ext uri="{9D8B030D-6E8A-4147-A177-3AD203B41FA5}">
                      <a16:colId xmlns:a16="http://schemas.microsoft.com/office/drawing/2014/main" val="3951280819"/>
                    </a:ext>
                  </a:extLst>
                </a:gridCol>
                <a:gridCol w="853403">
                  <a:extLst>
                    <a:ext uri="{9D8B030D-6E8A-4147-A177-3AD203B41FA5}">
                      <a16:colId xmlns:a16="http://schemas.microsoft.com/office/drawing/2014/main" val="2532067841"/>
                    </a:ext>
                  </a:extLst>
                </a:gridCol>
              </a:tblGrid>
              <a:tr h="370840">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chemeClr val="tx1"/>
                          </a:solidFill>
                        </a:rPr>
                        <a:t>Agent</a:t>
                      </a:r>
                      <a:r>
                        <a:rPr lang="ru-RU" sz="1600" b="1" dirty="0">
                          <a:solidFill>
                            <a:schemeClr val="tx1"/>
                          </a:solidFill>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chemeClr val="tx1"/>
                          </a:solidFill>
                        </a:rPr>
                        <a:t>Agent</a:t>
                      </a:r>
                      <a:r>
                        <a:rPr lang="ru-RU" sz="1600" b="1" dirty="0">
                          <a:solidFill>
                            <a:schemeClr val="tx1"/>
                          </a:solidFill>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chemeClr val="tx1"/>
                          </a:solidFill>
                        </a:rPr>
                        <a:t>Agent</a:t>
                      </a:r>
                      <a:r>
                        <a:rPr lang="ru-RU" sz="1600" b="1" dirty="0">
                          <a:solidFill>
                            <a:schemeClr val="tx1"/>
                          </a:solidFill>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chemeClr val="tx1"/>
                          </a:solidFill>
                        </a:rPr>
                        <a:t>Agent</a:t>
                      </a:r>
                      <a:r>
                        <a:rPr lang="ru-RU" sz="1600" b="1" dirty="0">
                          <a:solidFill>
                            <a:schemeClr val="tx1"/>
                          </a:solidFill>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chemeClr val="tx1"/>
                          </a:solidFill>
                        </a:rPr>
                        <a:t>Agent</a:t>
                      </a:r>
                      <a:r>
                        <a:rPr lang="ru-RU" sz="1600" b="1" dirty="0">
                          <a:solidFill>
                            <a:schemeClr val="tx1"/>
                          </a:solidFill>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7203266"/>
                  </a:ext>
                </a:extLst>
              </a:tr>
              <a:tr h="370840">
                <a:tc>
                  <a:txBody>
                    <a:bodyPr/>
                    <a:lstStyle/>
                    <a:p>
                      <a:r>
                        <a:rPr lang="en-US" sz="1600" b="1" dirty="0">
                          <a:solidFill>
                            <a:schemeClr val="tx1"/>
                          </a:solidFill>
                        </a:rPr>
                        <a:t>Total</a:t>
                      </a:r>
                      <a:endParaRPr lang="ru-RU"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4591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493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8535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7475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81623106"/>
                  </a:ext>
                </a:extLst>
              </a:tr>
              <a:tr h="370840">
                <a:tc>
                  <a:txBody>
                    <a:bodyPr/>
                    <a:lstStyle/>
                    <a:p>
                      <a:r>
                        <a:rPr lang="en-US" sz="1600" b="1" dirty="0">
                          <a:solidFill>
                            <a:schemeClr val="tx1"/>
                          </a:solidFill>
                        </a:rPr>
                        <a:t>With text</a:t>
                      </a:r>
                      <a:endParaRPr lang="ru-RU"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3953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FF00"/>
                    </a:solidFill>
                  </a:tcPr>
                </a:tc>
                <a:tc>
                  <a:txBody>
                    <a:bodyPr/>
                    <a:lstStyle/>
                    <a:p>
                      <a:pPr algn="ctr"/>
                      <a:r>
                        <a:rPr lang="ru-RU" dirty="0">
                          <a:solidFill>
                            <a:schemeClr val="tx1"/>
                          </a:solidFill>
                        </a:rPr>
                        <a:t>492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7901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6404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8820952"/>
                  </a:ext>
                </a:extLst>
              </a:tr>
              <a:tr h="370840">
                <a:tc>
                  <a:txBody>
                    <a:bodyPr/>
                    <a:lstStyle/>
                    <a:p>
                      <a:r>
                        <a:rPr lang="en-US" sz="1600" b="1" dirty="0">
                          <a:solidFill>
                            <a:schemeClr val="tx1"/>
                          </a:solidFill>
                        </a:rPr>
                        <a:t>Repost</a:t>
                      </a:r>
                      <a:endParaRPr lang="ru-RU"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1785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497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B5B5"/>
                    </a:solidFill>
                  </a:tcPr>
                </a:tc>
                <a:tc>
                  <a:txBody>
                    <a:bodyPr/>
                    <a:lstStyle/>
                    <a:p>
                      <a:pPr algn="ctr"/>
                      <a:r>
                        <a:rPr lang="ru-RU"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FFFF"/>
                    </a:solidFill>
                  </a:tcPr>
                </a:tc>
                <a:tc>
                  <a:txBody>
                    <a:bodyPr/>
                    <a:lstStyle/>
                    <a:p>
                      <a:pPr algn="ctr"/>
                      <a:r>
                        <a:rPr lang="ru-RU" dirty="0">
                          <a:solidFill>
                            <a:schemeClr val="tx1"/>
                          </a:solidFill>
                        </a:rPr>
                        <a:t>4979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a:r>
                        <a:rPr lang="ru-RU" dirty="0">
                          <a:solidFill>
                            <a:schemeClr val="tx1"/>
                          </a:solidFill>
                        </a:rPr>
                        <a:t>2543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0134639"/>
                  </a:ext>
                </a:extLst>
              </a:tr>
            </a:tbl>
          </a:graphicData>
        </a:graphic>
      </p:graphicFrame>
      <p:graphicFrame>
        <p:nvGraphicFramePr>
          <p:cNvPr id="28" name="Таблица 27">
            <a:extLst>
              <a:ext uri="{FF2B5EF4-FFF2-40B4-BE49-F238E27FC236}">
                <a16:creationId xmlns:a16="http://schemas.microsoft.com/office/drawing/2014/main" id="{4FB6BDB3-3EC1-258D-C0BE-B1C236A6229C}"/>
              </a:ext>
            </a:extLst>
          </p:cNvPr>
          <p:cNvGraphicFramePr>
            <a:graphicFrameLocks noGrp="1"/>
          </p:cNvGraphicFramePr>
          <p:nvPr>
            <p:extLst>
              <p:ext uri="{D42A27DB-BD31-4B8C-83A1-F6EECF244321}">
                <p14:modId xmlns:p14="http://schemas.microsoft.com/office/powerpoint/2010/main" val="908250030"/>
              </p:ext>
            </p:extLst>
          </p:nvPr>
        </p:nvGraphicFramePr>
        <p:xfrm>
          <a:off x="6096000" y="1972144"/>
          <a:ext cx="5120418" cy="2595880"/>
        </p:xfrm>
        <a:graphic>
          <a:graphicData uri="http://schemas.openxmlformats.org/drawingml/2006/table">
            <a:tbl>
              <a:tblPr firstRow="1" bandRow="1">
                <a:tableStyleId>{5C22544A-7EE6-4342-B048-85BDC9FD1C3A}</a:tableStyleId>
              </a:tblPr>
              <a:tblGrid>
                <a:gridCol w="853403">
                  <a:extLst>
                    <a:ext uri="{9D8B030D-6E8A-4147-A177-3AD203B41FA5}">
                      <a16:colId xmlns:a16="http://schemas.microsoft.com/office/drawing/2014/main" val="857905941"/>
                    </a:ext>
                  </a:extLst>
                </a:gridCol>
                <a:gridCol w="853403">
                  <a:extLst>
                    <a:ext uri="{9D8B030D-6E8A-4147-A177-3AD203B41FA5}">
                      <a16:colId xmlns:a16="http://schemas.microsoft.com/office/drawing/2014/main" val="2299362703"/>
                    </a:ext>
                  </a:extLst>
                </a:gridCol>
                <a:gridCol w="853403">
                  <a:extLst>
                    <a:ext uri="{9D8B030D-6E8A-4147-A177-3AD203B41FA5}">
                      <a16:colId xmlns:a16="http://schemas.microsoft.com/office/drawing/2014/main" val="1689264726"/>
                    </a:ext>
                  </a:extLst>
                </a:gridCol>
                <a:gridCol w="853403">
                  <a:extLst>
                    <a:ext uri="{9D8B030D-6E8A-4147-A177-3AD203B41FA5}">
                      <a16:colId xmlns:a16="http://schemas.microsoft.com/office/drawing/2014/main" val="3757906973"/>
                    </a:ext>
                  </a:extLst>
                </a:gridCol>
                <a:gridCol w="853403">
                  <a:extLst>
                    <a:ext uri="{9D8B030D-6E8A-4147-A177-3AD203B41FA5}">
                      <a16:colId xmlns:a16="http://schemas.microsoft.com/office/drawing/2014/main" val="3951280819"/>
                    </a:ext>
                  </a:extLst>
                </a:gridCol>
                <a:gridCol w="853403">
                  <a:extLst>
                    <a:ext uri="{9D8B030D-6E8A-4147-A177-3AD203B41FA5}">
                      <a16:colId xmlns:a16="http://schemas.microsoft.com/office/drawing/2014/main" val="2532067841"/>
                    </a:ext>
                  </a:extLst>
                </a:gridCol>
              </a:tblGrid>
              <a:tr h="370840">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chemeClr val="tx1"/>
                          </a:solidFill>
                        </a:rPr>
                        <a:t>Agent</a:t>
                      </a:r>
                      <a:r>
                        <a:rPr lang="ru-RU" sz="1600" b="1" dirty="0">
                          <a:solidFill>
                            <a:schemeClr val="tx1"/>
                          </a:solidFill>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chemeClr val="tx1"/>
                          </a:solidFill>
                        </a:rPr>
                        <a:t>Agent</a:t>
                      </a:r>
                      <a:r>
                        <a:rPr lang="ru-RU" sz="1600" b="1" dirty="0">
                          <a:solidFill>
                            <a:schemeClr val="tx1"/>
                          </a:solidFill>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chemeClr val="tx1"/>
                          </a:solidFill>
                        </a:rPr>
                        <a:t>Agent</a:t>
                      </a:r>
                      <a:r>
                        <a:rPr lang="ru-RU" sz="1600" b="1" dirty="0">
                          <a:solidFill>
                            <a:schemeClr val="tx1"/>
                          </a:solidFill>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chemeClr val="tx1"/>
                          </a:solidFill>
                        </a:rPr>
                        <a:t>Agent</a:t>
                      </a:r>
                      <a:r>
                        <a:rPr lang="ru-RU" sz="1600" b="1" dirty="0">
                          <a:solidFill>
                            <a:schemeClr val="tx1"/>
                          </a:solidFill>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chemeClr val="tx1"/>
                          </a:solidFill>
                        </a:rPr>
                        <a:t>Agent</a:t>
                      </a:r>
                      <a:r>
                        <a:rPr lang="ru-RU" sz="1600" b="1" dirty="0">
                          <a:solidFill>
                            <a:schemeClr val="tx1"/>
                          </a:solidFill>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7203266"/>
                  </a:ext>
                </a:extLst>
              </a:tr>
              <a:tr h="370840">
                <a:tc>
                  <a:txBody>
                    <a:bodyPr/>
                    <a:lstStyle/>
                    <a:p>
                      <a:r>
                        <a:rPr lang="en-US" sz="1600" b="1" dirty="0">
                          <a:solidFill>
                            <a:schemeClr val="tx1"/>
                          </a:solidFill>
                        </a:rPr>
                        <a:t>Topic</a:t>
                      </a:r>
                      <a:r>
                        <a:rPr lang="ru-RU" sz="1600" b="1" dirty="0">
                          <a:solidFill>
                            <a:schemeClr val="tx1"/>
                          </a:solidFill>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6165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FF00"/>
                    </a:solidFill>
                  </a:tcPr>
                </a:tc>
                <a:tc>
                  <a:txBody>
                    <a:bodyPr/>
                    <a:lstStyle/>
                    <a:p>
                      <a:pPr algn="ctr"/>
                      <a:r>
                        <a:rPr lang="ru-RU"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1623106"/>
                  </a:ext>
                </a:extLst>
              </a:tr>
              <a:tr h="370840">
                <a:tc>
                  <a:txBody>
                    <a:bodyPr/>
                    <a:lstStyle/>
                    <a:p>
                      <a:r>
                        <a:rPr lang="en-US" sz="1600" b="1" dirty="0">
                          <a:solidFill>
                            <a:schemeClr val="tx1"/>
                          </a:solidFill>
                        </a:rPr>
                        <a:t>Topic</a:t>
                      </a:r>
                      <a:r>
                        <a:rPr lang="ru-RU" sz="1600" b="1" dirty="0">
                          <a:solidFill>
                            <a:schemeClr val="tx1"/>
                          </a:solidFill>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952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FF00"/>
                    </a:solidFill>
                  </a:tcPr>
                </a:tc>
                <a:tc>
                  <a:txBody>
                    <a:bodyPr/>
                    <a:lstStyle/>
                    <a:p>
                      <a:pPr algn="ctr"/>
                      <a:r>
                        <a:rPr lang="ru-RU" dirty="0">
                          <a:solidFill>
                            <a:schemeClr val="tx1"/>
                          </a:solidFill>
                        </a:rPr>
                        <a:t>220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8820952"/>
                  </a:ext>
                </a:extLst>
              </a:tr>
              <a:tr h="370840">
                <a:tc>
                  <a:txBody>
                    <a:bodyPr/>
                    <a:lstStyle/>
                    <a:p>
                      <a:r>
                        <a:rPr lang="en-US" sz="1600" b="1" dirty="0">
                          <a:solidFill>
                            <a:schemeClr val="tx1"/>
                          </a:solidFill>
                        </a:rPr>
                        <a:t>Topic</a:t>
                      </a:r>
                      <a:r>
                        <a:rPr lang="ru-RU" sz="1600" b="1" dirty="0">
                          <a:solidFill>
                            <a:schemeClr val="tx1"/>
                          </a:solidFill>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441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674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0134639"/>
                  </a:ext>
                </a:extLst>
              </a:tr>
              <a:tr h="370840">
                <a:tc>
                  <a:txBody>
                    <a:bodyPr/>
                    <a:lstStyle/>
                    <a:p>
                      <a:r>
                        <a:rPr lang="en-US" sz="1600" b="1" dirty="0">
                          <a:solidFill>
                            <a:schemeClr val="tx1"/>
                          </a:solidFill>
                        </a:rPr>
                        <a:t>Topic </a:t>
                      </a:r>
                      <a:r>
                        <a:rPr lang="ru-RU" sz="16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646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2340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1449457"/>
                  </a:ext>
                </a:extLst>
              </a:tr>
              <a:tr h="370840">
                <a:tc>
                  <a:txBody>
                    <a:bodyPr/>
                    <a:lstStyle/>
                    <a:p>
                      <a:r>
                        <a:rPr lang="en-US" sz="1600" b="1" dirty="0">
                          <a:solidFill>
                            <a:schemeClr val="tx1"/>
                          </a:solidFill>
                        </a:rPr>
                        <a:t>Topic </a:t>
                      </a:r>
                      <a:r>
                        <a:rPr lang="ru-RU" sz="16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323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513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866327"/>
                  </a:ext>
                </a:extLst>
              </a:tr>
              <a:tr h="370840">
                <a:tc>
                  <a:txBody>
                    <a:bodyPr/>
                    <a:lstStyle/>
                    <a:p>
                      <a:r>
                        <a:rPr lang="en-US" sz="1600" b="1" dirty="0">
                          <a:solidFill>
                            <a:schemeClr val="tx1"/>
                          </a:solidFill>
                        </a:rPr>
                        <a:t>Topic </a:t>
                      </a:r>
                      <a:r>
                        <a:rPr lang="ru-RU" sz="16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919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1543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1102092"/>
                  </a:ext>
                </a:extLst>
              </a:tr>
            </a:tbl>
          </a:graphicData>
        </a:graphic>
      </p:graphicFrame>
      <p:sp>
        <p:nvSpPr>
          <p:cNvPr id="29" name="TextBox 28">
            <a:extLst>
              <a:ext uri="{FF2B5EF4-FFF2-40B4-BE49-F238E27FC236}">
                <a16:creationId xmlns:a16="http://schemas.microsoft.com/office/drawing/2014/main" id="{760ED8A0-89C6-F872-4D4C-B47217A79364}"/>
              </a:ext>
            </a:extLst>
          </p:cNvPr>
          <p:cNvSpPr txBox="1"/>
          <p:nvPr/>
        </p:nvSpPr>
        <p:spPr>
          <a:xfrm>
            <a:off x="352816" y="6427808"/>
            <a:ext cx="3905108" cy="338554"/>
          </a:xfrm>
          <a:prstGeom prst="rect">
            <a:avLst/>
          </a:prstGeom>
          <a:noFill/>
        </p:spPr>
        <p:txBody>
          <a:bodyPr wrap="none" rtlCol="0">
            <a:spAutoFit/>
          </a:bodyPr>
          <a:lstStyle/>
          <a:p>
            <a:r>
              <a:rPr lang="en-US" sz="1600" dirty="0">
                <a:solidFill>
                  <a:schemeClr val="bg2">
                    <a:lumMod val="50000"/>
                  </a:schemeClr>
                </a:solidFill>
              </a:rPr>
              <a:t>* Activity is a number of published messages</a:t>
            </a:r>
            <a:endParaRPr lang="ru-RU" sz="1600" dirty="0">
              <a:solidFill>
                <a:schemeClr val="bg2">
                  <a:lumMod val="50000"/>
                </a:schemeClr>
              </a:solidFill>
            </a:endParaRPr>
          </a:p>
        </p:txBody>
      </p:sp>
      <p:cxnSp>
        <p:nvCxnSpPr>
          <p:cNvPr id="30" name="Прямая соединительная линия 29">
            <a:extLst>
              <a:ext uri="{FF2B5EF4-FFF2-40B4-BE49-F238E27FC236}">
                <a16:creationId xmlns:a16="http://schemas.microsoft.com/office/drawing/2014/main" id="{95F53EFF-BA22-4CFC-8972-D8DA4ADE4559}"/>
              </a:ext>
            </a:extLst>
          </p:cNvPr>
          <p:cNvCxnSpPr>
            <a:cxnSpLocks/>
          </p:cNvCxnSpPr>
          <p:nvPr/>
        </p:nvCxnSpPr>
        <p:spPr>
          <a:xfrm>
            <a:off x="5695509" y="1517075"/>
            <a:ext cx="0" cy="508001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9FAC238-B27E-3447-6C0D-01451D964209}"/>
              </a:ext>
            </a:extLst>
          </p:cNvPr>
          <p:cNvSpPr txBox="1"/>
          <p:nvPr/>
        </p:nvSpPr>
        <p:spPr>
          <a:xfrm>
            <a:off x="6095999" y="4879022"/>
            <a:ext cx="5120418" cy="1754326"/>
          </a:xfrm>
          <a:prstGeom prst="rect">
            <a:avLst/>
          </a:prstGeom>
          <a:noFill/>
        </p:spPr>
        <p:txBody>
          <a:bodyPr wrap="square">
            <a:spAutoFit/>
          </a:bodyPr>
          <a:lstStyle/>
          <a:p>
            <a:pPr algn="just"/>
            <a:r>
              <a:rPr lang="en" dirty="0">
                <a:effectLst/>
              </a:rPr>
              <a:t>Key theses</a:t>
            </a:r>
            <a:r>
              <a:rPr lang="ru-RU" dirty="0">
                <a:ea typeface="Calibri" panose="020F0502020204030204" pitchFamily="34" charset="0"/>
                <a:cs typeface="Times New Roman" panose="02020603050405020304" pitchFamily="18" charset="0"/>
              </a:rPr>
              <a:t>:</a:t>
            </a:r>
          </a:p>
          <a:p>
            <a:pPr marL="228600" indent="-228600" algn="just">
              <a:buFont typeface="+mj-lt"/>
              <a:buAutoNum type="arabicPeriod"/>
            </a:pPr>
            <a:r>
              <a:rPr lang="en-US" dirty="0">
                <a:ea typeface="Calibri" panose="020F0502020204030204" pitchFamily="34" charset="0"/>
                <a:cs typeface="Times New Roman" panose="02020603050405020304" pitchFamily="18" charset="0"/>
              </a:rPr>
              <a:t>Agents</a:t>
            </a:r>
            <a:r>
              <a:rPr lang="ru-RU" dirty="0">
                <a:ea typeface="Calibri" panose="020F0502020204030204" pitchFamily="34" charset="0"/>
                <a:cs typeface="Times New Roman" panose="02020603050405020304" pitchFamily="18" charset="0"/>
              </a:rPr>
              <a:t> 1, 3 </a:t>
            </a:r>
            <a:r>
              <a:rPr lang="en-US" dirty="0">
                <a:ea typeface="Calibri" panose="020F0502020204030204" pitchFamily="34" charset="0"/>
                <a:cs typeface="Times New Roman" panose="02020603050405020304" pitchFamily="18" charset="0"/>
              </a:rPr>
              <a:t>writes on</a:t>
            </a:r>
            <a:r>
              <a:rPr lang="ru-RU" dirty="0">
                <a:ea typeface="Calibri" panose="020F0502020204030204" pitchFamily="34" charset="0"/>
                <a:cs typeface="Times New Roman" panose="02020603050405020304" pitchFamily="18" charset="0"/>
              </a:rPr>
              <a:t> </a:t>
            </a:r>
            <a:r>
              <a:rPr lang="en-US" dirty="0">
                <a:highlight>
                  <a:srgbClr val="FFFF00"/>
                </a:highlight>
                <a:ea typeface="Calibri" panose="020F0502020204030204" pitchFamily="34" charset="0"/>
                <a:cs typeface="Times New Roman" panose="02020603050405020304" pitchFamily="18" charset="0"/>
              </a:rPr>
              <a:t>several topics</a:t>
            </a:r>
            <a:r>
              <a:rPr lang="ru-RU" dirty="0">
                <a:ea typeface="Calibri" panose="020F0502020204030204" pitchFamily="34" charset="0"/>
                <a:cs typeface="Times New Roman" panose="02020603050405020304" pitchFamily="18" charset="0"/>
              </a:rPr>
              <a:t>.</a:t>
            </a:r>
          </a:p>
          <a:p>
            <a:pPr marL="228600" indent="-228600" algn="just">
              <a:buFont typeface="+mj-lt"/>
              <a:buAutoNum type="arabicPeriod"/>
            </a:pPr>
            <a:r>
              <a:rPr lang="en-US" dirty="0">
                <a:ea typeface="Calibri" panose="020F0502020204030204" pitchFamily="34" charset="0"/>
                <a:cs typeface="Times New Roman" panose="02020603050405020304" pitchFamily="18" charset="0"/>
              </a:rPr>
              <a:t>Agents</a:t>
            </a:r>
            <a:r>
              <a:rPr lang="ru-RU" dirty="0">
                <a:effectLst/>
                <a:ea typeface="Calibri" panose="020F0502020204030204" pitchFamily="34" charset="0"/>
                <a:cs typeface="Times New Roman" panose="02020603050405020304" pitchFamily="18" charset="0"/>
              </a:rPr>
              <a:t> 2, 4 </a:t>
            </a:r>
            <a:r>
              <a:rPr lang="en-US" dirty="0">
                <a:ea typeface="Calibri" panose="020F0502020204030204" pitchFamily="34" charset="0"/>
                <a:cs typeface="Times New Roman" panose="02020603050405020304" pitchFamily="18" charset="0"/>
              </a:rPr>
              <a:t>writes on</a:t>
            </a:r>
            <a:r>
              <a:rPr lang="ru-RU" dirty="0">
                <a:effectLst/>
                <a:ea typeface="Calibri" panose="020F0502020204030204" pitchFamily="34" charset="0"/>
                <a:cs typeface="Times New Roman" panose="02020603050405020304" pitchFamily="18" charset="0"/>
              </a:rPr>
              <a:t> </a:t>
            </a:r>
            <a:r>
              <a:rPr lang="en-US" dirty="0">
                <a:effectLst/>
                <a:highlight>
                  <a:srgbClr val="02FF00"/>
                </a:highlight>
                <a:ea typeface="Calibri" panose="020F0502020204030204" pitchFamily="34" charset="0"/>
                <a:cs typeface="Times New Roman" panose="02020603050405020304" pitchFamily="18" charset="0"/>
              </a:rPr>
              <a:t>one topic</a:t>
            </a:r>
            <a:r>
              <a:rPr lang="ru-RU" dirty="0">
                <a:effectLst/>
                <a:ea typeface="Calibri" panose="020F0502020204030204" pitchFamily="34" charset="0"/>
                <a:cs typeface="Times New Roman" panose="02020603050405020304" pitchFamily="18" charset="0"/>
              </a:rPr>
              <a:t>.</a:t>
            </a:r>
          </a:p>
          <a:p>
            <a:pPr marL="228600" indent="-228600" algn="just">
              <a:buFont typeface="+mj-lt"/>
              <a:buAutoNum type="arabicPeriod"/>
            </a:pPr>
            <a:r>
              <a:rPr lang="en-US" dirty="0">
                <a:ea typeface="Calibri" panose="020F0502020204030204" pitchFamily="34" charset="0"/>
                <a:cs typeface="Times New Roman" panose="02020603050405020304" pitchFamily="18" charset="0"/>
              </a:rPr>
              <a:t>Agent</a:t>
            </a:r>
            <a:r>
              <a:rPr lang="ru-RU" dirty="0">
                <a:ea typeface="Calibri" panose="020F0502020204030204" pitchFamily="34" charset="0"/>
                <a:cs typeface="Times New Roman" panose="02020603050405020304" pitchFamily="18" charset="0"/>
              </a:rPr>
              <a:t> 4 </a:t>
            </a:r>
            <a:r>
              <a:rPr lang="en-US" dirty="0">
                <a:ea typeface="Calibri" panose="020F0502020204030204" pitchFamily="34" charset="0"/>
                <a:cs typeface="Times New Roman" panose="02020603050405020304" pitchFamily="18" charset="0"/>
              </a:rPr>
              <a:t>is a leader of topic </a:t>
            </a:r>
            <a:r>
              <a:rPr lang="ru-RU" dirty="0">
                <a:ea typeface="Calibri" panose="020F0502020204030204" pitchFamily="34" charset="0"/>
                <a:cs typeface="Times New Roman" panose="02020603050405020304" pitchFamily="18" charset="0"/>
              </a:rPr>
              <a:t>1.</a:t>
            </a:r>
          </a:p>
          <a:p>
            <a:pPr marL="228600" indent="-228600" algn="just">
              <a:buFont typeface="+mj-lt"/>
              <a:buAutoNum type="arabicPeriod"/>
            </a:pPr>
            <a:r>
              <a:rPr lang="en-US" dirty="0">
                <a:ea typeface="Calibri" panose="020F0502020204030204" pitchFamily="34" charset="0"/>
                <a:cs typeface="Times New Roman" panose="02020603050405020304" pitchFamily="18" charset="0"/>
              </a:rPr>
              <a:t>Agent</a:t>
            </a:r>
            <a:r>
              <a:rPr lang="ru-RU" dirty="0">
                <a:effectLst/>
                <a:ea typeface="Calibri" panose="020F0502020204030204" pitchFamily="34" charset="0"/>
                <a:cs typeface="Times New Roman" panose="02020603050405020304" pitchFamily="18" charset="0"/>
              </a:rPr>
              <a:t> </a:t>
            </a:r>
            <a:r>
              <a:rPr lang="ru-RU" dirty="0">
                <a:ea typeface="Calibri" panose="020F0502020204030204" pitchFamily="34" charset="0"/>
                <a:cs typeface="Times New Roman" panose="02020603050405020304" pitchFamily="18" charset="0"/>
              </a:rPr>
              <a:t>5</a:t>
            </a:r>
            <a:r>
              <a:rPr lang="ru-RU"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is not representative</a:t>
            </a:r>
            <a:r>
              <a:rPr lang="ru-RU" dirty="0">
                <a:effectLst/>
                <a:ea typeface="Calibri" panose="020F0502020204030204" pitchFamily="34" charset="0"/>
                <a:cs typeface="Times New Roman" panose="02020603050405020304" pitchFamily="18" charset="0"/>
              </a:rPr>
              <a:t>.</a:t>
            </a:r>
          </a:p>
          <a:p>
            <a:pPr marL="228600" indent="-228600" algn="just">
              <a:buFont typeface="+mj-lt"/>
              <a:buAutoNum type="arabicPeriod"/>
            </a:pPr>
            <a:r>
              <a:rPr lang="en-US" dirty="0">
                <a:ea typeface="Calibri" panose="020F0502020204030204" pitchFamily="34" charset="0"/>
                <a:cs typeface="Times New Roman" panose="02020603050405020304" pitchFamily="18" charset="0"/>
              </a:rPr>
              <a:t>Topics</a:t>
            </a:r>
            <a:r>
              <a:rPr lang="ru-RU" dirty="0">
                <a:ea typeface="Calibri" panose="020F0502020204030204" pitchFamily="34" charset="0"/>
                <a:cs typeface="Times New Roman" panose="02020603050405020304" pitchFamily="18" charset="0"/>
              </a:rPr>
              <a:t> 4-6 </a:t>
            </a:r>
            <a:r>
              <a:rPr lang="en-US" dirty="0">
                <a:ea typeface="Calibri" panose="020F0502020204030204" pitchFamily="34" charset="0"/>
                <a:cs typeface="Times New Roman" panose="02020603050405020304" pitchFamily="18" charset="0"/>
              </a:rPr>
              <a:t>are correlated.</a:t>
            </a:r>
            <a:endParaRPr lang="ru-RU"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654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D683EDC4-9048-3C9D-C5B5-23575D5AEA41}"/>
              </a:ext>
            </a:extLst>
          </p:cNvPr>
          <p:cNvSpPr>
            <a:spLocks noGrp="1"/>
          </p:cNvSpPr>
          <p:nvPr>
            <p:ph type="sldNum" sz="quarter" idx="12"/>
          </p:nvPr>
        </p:nvSpPr>
        <p:spPr/>
        <p:txBody>
          <a:bodyPr/>
          <a:lstStyle/>
          <a:p>
            <a:fld id="{819D6F82-8D56-CC40-AE9B-EA06F5F109FC}" type="slidenum">
              <a:rPr lang="ru-RU" smtClean="0"/>
              <a:t>18</a:t>
            </a:fld>
            <a:endParaRPr lang="ru-RU"/>
          </a:p>
        </p:txBody>
      </p:sp>
      <p:sp>
        <p:nvSpPr>
          <p:cNvPr id="5" name="Заголовок 1">
            <a:extLst>
              <a:ext uri="{FF2B5EF4-FFF2-40B4-BE49-F238E27FC236}">
                <a16:creationId xmlns:a16="http://schemas.microsoft.com/office/drawing/2014/main" id="{6E4D7572-FBFF-1603-B101-8C839ACA9B9C}"/>
              </a:ext>
            </a:extLst>
          </p:cNvPr>
          <p:cNvSpPr>
            <a:spLocks noGrp="1"/>
          </p:cNvSpPr>
          <p:nvPr>
            <p:ph type="title"/>
          </p:nvPr>
        </p:nvSpPr>
        <p:spPr>
          <a:xfrm>
            <a:off x="838200" y="18255"/>
            <a:ext cx="10031569" cy="1325563"/>
          </a:xfrm>
        </p:spPr>
        <p:txBody>
          <a:bodyPr/>
          <a:lstStyle/>
          <a:p>
            <a:r>
              <a:rPr lang="en-US" b="1" dirty="0">
                <a:latin typeface="+mn-lt"/>
              </a:rPr>
              <a:t>Clustering results</a:t>
            </a:r>
            <a:endParaRPr lang="ru-RU" b="1" dirty="0">
              <a:latin typeface="+mn-lt"/>
            </a:endParaRPr>
          </a:p>
        </p:txBody>
      </p:sp>
      <p:pic>
        <p:nvPicPr>
          <p:cNvPr id="8" name="Рисунок 7">
            <a:extLst>
              <a:ext uri="{FF2B5EF4-FFF2-40B4-BE49-F238E27FC236}">
                <a16:creationId xmlns:a16="http://schemas.microsoft.com/office/drawing/2014/main" id="{2484B393-0015-8CEE-CB9B-C1D5EABA33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76" t="9477" r="8848" b="6549"/>
          <a:stretch/>
        </p:blipFill>
        <p:spPr bwMode="auto">
          <a:xfrm>
            <a:off x="86360" y="1207942"/>
            <a:ext cx="2337299" cy="1669200"/>
          </a:xfrm>
          <a:prstGeom prst="rect">
            <a:avLst/>
          </a:prstGeom>
          <a:ln>
            <a:noFill/>
          </a:ln>
          <a:extLst>
            <a:ext uri="{53640926-AAD7-44D8-BBD7-CCE9431645EC}">
              <a14:shadowObscured xmlns:a14="http://schemas.microsoft.com/office/drawing/2010/main"/>
            </a:ext>
          </a:extLst>
        </p:spPr>
      </p:pic>
      <p:pic>
        <p:nvPicPr>
          <p:cNvPr id="9" name="Рисунок 8">
            <a:extLst>
              <a:ext uri="{FF2B5EF4-FFF2-40B4-BE49-F238E27FC236}">
                <a16:creationId xmlns:a16="http://schemas.microsoft.com/office/drawing/2014/main" id="{36DDDEA7-13F7-6547-E1E8-F01F0F0476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76" t="8598" r="7294" b="6297"/>
          <a:stretch/>
        </p:blipFill>
        <p:spPr bwMode="auto">
          <a:xfrm>
            <a:off x="2423659" y="1202498"/>
            <a:ext cx="2319487" cy="1664309"/>
          </a:xfrm>
          <a:prstGeom prst="rect">
            <a:avLst/>
          </a:prstGeom>
          <a:ln>
            <a:noFill/>
          </a:ln>
          <a:extLst>
            <a:ext uri="{53640926-AAD7-44D8-BBD7-CCE9431645EC}">
              <a14:shadowObscured xmlns:a14="http://schemas.microsoft.com/office/drawing/2010/main"/>
            </a:ext>
          </a:extLst>
        </p:spPr>
      </p:pic>
      <p:pic>
        <p:nvPicPr>
          <p:cNvPr id="10" name="Рисунок 9">
            <a:extLst>
              <a:ext uri="{FF2B5EF4-FFF2-40B4-BE49-F238E27FC236}">
                <a16:creationId xmlns:a16="http://schemas.microsoft.com/office/drawing/2014/main" id="{12F694EF-416F-6BA1-CC03-A06D4146B4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63" t="9969" r="9261" b="6765"/>
          <a:stretch/>
        </p:blipFill>
        <p:spPr bwMode="auto">
          <a:xfrm>
            <a:off x="4689175" y="1220007"/>
            <a:ext cx="2329617" cy="1664309"/>
          </a:xfrm>
          <a:prstGeom prst="rect">
            <a:avLst/>
          </a:prstGeom>
          <a:ln>
            <a:noFill/>
          </a:ln>
          <a:extLst>
            <a:ext uri="{53640926-AAD7-44D8-BBD7-CCE9431645EC}">
              <a14:shadowObscured xmlns:a14="http://schemas.microsoft.com/office/drawing/2010/main"/>
            </a:ext>
          </a:extLst>
        </p:spPr>
      </p:pic>
      <p:pic>
        <p:nvPicPr>
          <p:cNvPr id="11" name="Рисунок 10">
            <a:extLst>
              <a:ext uri="{FF2B5EF4-FFF2-40B4-BE49-F238E27FC236}">
                <a16:creationId xmlns:a16="http://schemas.microsoft.com/office/drawing/2014/main" id="{1483EA63-03C4-E804-8422-5F1852FB3789}"/>
              </a:ext>
            </a:extLst>
          </p:cNvPr>
          <p:cNvPicPr>
            <a:picLocks noChangeAspect="1"/>
          </p:cNvPicPr>
          <p:nvPr/>
        </p:nvPicPr>
        <p:blipFill rotWithShape="1">
          <a:blip r:embed="rId5">
            <a:extLst>
              <a:ext uri="{28A0092B-C50C-407E-A947-70E740481C1C}">
                <a14:useLocalDpi xmlns:a14="http://schemas.microsoft.com/office/drawing/2010/main" val="0"/>
              </a:ext>
            </a:extLst>
          </a:blip>
          <a:srcRect l="9366" t="10914" r="9131" b="9209"/>
          <a:stretch/>
        </p:blipFill>
        <p:spPr bwMode="auto">
          <a:xfrm>
            <a:off x="7008662" y="1239379"/>
            <a:ext cx="2319487" cy="1606634"/>
          </a:xfrm>
          <a:prstGeom prst="rect">
            <a:avLst/>
          </a:prstGeom>
          <a:ln>
            <a:noFill/>
          </a:ln>
          <a:extLst>
            <a:ext uri="{53640926-AAD7-44D8-BBD7-CCE9431645EC}">
              <a14:shadowObscured xmlns:a14="http://schemas.microsoft.com/office/drawing/2010/main"/>
            </a:ext>
          </a:extLst>
        </p:spPr>
      </p:pic>
      <p:pic>
        <p:nvPicPr>
          <p:cNvPr id="12" name="Рисунок 11">
            <a:extLst>
              <a:ext uri="{FF2B5EF4-FFF2-40B4-BE49-F238E27FC236}">
                <a16:creationId xmlns:a16="http://schemas.microsoft.com/office/drawing/2014/main" id="{FCEFAB8B-9E8D-F036-6A56-451B4CA13732}"/>
              </a:ext>
            </a:extLst>
          </p:cNvPr>
          <p:cNvPicPr>
            <a:picLocks noChangeAspect="1"/>
          </p:cNvPicPr>
          <p:nvPr/>
        </p:nvPicPr>
        <p:blipFill rotWithShape="1">
          <a:blip r:embed="rId6">
            <a:extLst>
              <a:ext uri="{28A0092B-C50C-407E-A947-70E740481C1C}">
                <a14:useLocalDpi xmlns:a14="http://schemas.microsoft.com/office/drawing/2010/main" val="0"/>
              </a:ext>
            </a:extLst>
          </a:blip>
          <a:srcRect l="8409" t="11155" r="9623" b="8173"/>
          <a:stretch/>
        </p:blipFill>
        <p:spPr bwMode="auto">
          <a:xfrm>
            <a:off x="9404337" y="1220007"/>
            <a:ext cx="2395675" cy="1666463"/>
          </a:xfrm>
          <a:prstGeom prst="rect">
            <a:avLst/>
          </a:prstGeom>
          <a:ln>
            <a:noFill/>
          </a:ln>
          <a:extLst>
            <a:ext uri="{53640926-AAD7-44D8-BBD7-CCE9431645EC}">
              <a14:shadowObscured xmlns:a14="http://schemas.microsoft.com/office/drawing/2010/main"/>
            </a:ext>
          </a:extLst>
        </p:spPr>
      </p:pic>
      <p:pic>
        <p:nvPicPr>
          <p:cNvPr id="13" name="Рисунок 12">
            <a:extLst>
              <a:ext uri="{FF2B5EF4-FFF2-40B4-BE49-F238E27FC236}">
                <a16:creationId xmlns:a16="http://schemas.microsoft.com/office/drawing/2014/main" id="{A1EFB2E4-0A6E-0740-E2E2-87A917F6029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859" t="11500" r="8982" b="8684"/>
          <a:stretch/>
        </p:blipFill>
        <p:spPr bwMode="auto">
          <a:xfrm>
            <a:off x="106643" y="3062309"/>
            <a:ext cx="2337299" cy="1604667"/>
          </a:xfrm>
          <a:prstGeom prst="rect">
            <a:avLst/>
          </a:prstGeom>
          <a:ln>
            <a:noFill/>
          </a:ln>
          <a:extLst>
            <a:ext uri="{53640926-AAD7-44D8-BBD7-CCE9431645EC}">
              <a14:shadowObscured xmlns:a14="http://schemas.microsoft.com/office/drawing/2010/main"/>
            </a:ext>
          </a:extLst>
        </p:spPr>
      </p:pic>
      <p:pic>
        <p:nvPicPr>
          <p:cNvPr id="14" name="Рисунок 13">
            <a:extLst>
              <a:ext uri="{FF2B5EF4-FFF2-40B4-BE49-F238E27FC236}">
                <a16:creationId xmlns:a16="http://schemas.microsoft.com/office/drawing/2014/main" id="{A8D80A74-C9E9-49BC-AE04-91FF351E6D93}"/>
              </a:ext>
            </a:extLst>
          </p:cNvPr>
          <p:cNvPicPr>
            <a:picLocks noChangeAspect="1"/>
          </p:cNvPicPr>
          <p:nvPr/>
        </p:nvPicPr>
        <p:blipFill rotWithShape="1">
          <a:blip r:embed="rId8">
            <a:extLst>
              <a:ext uri="{28A0092B-C50C-407E-A947-70E740481C1C}">
                <a14:useLocalDpi xmlns:a14="http://schemas.microsoft.com/office/drawing/2010/main" val="0"/>
              </a:ext>
            </a:extLst>
          </a:blip>
          <a:srcRect l="8851" t="11204" r="9623" b="8921"/>
          <a:stretch/>
        </p:blipFill>
        <p:spPr bwMode="auto">
          <a:xfrm>
            <a:off x="2464603" y="3062309"/>
            <a:ext cx="2317909" cy="1604667"/>
          </a:xfrm>
          <a:prstGeom prst="rect">
            <a:avLst/>
          </a:prstGeom>
          <a:ln>
            <a:noFill/>
          </a:ln>
          <a:extLst>
            <a:ext uri="{53640926-AAD7-44D8-BBD7-CCE9431645EC}">
              <a14:shadowObscured xmlns:a14="http://schemas.microsoft.com/office/drawing/2010/main"/>
            </a:ext>
          </a:extLst>
        </p:spPr>
      </p:pic>
      <p:pic>
        <p:nvPicPr>
          <p:cNvPr id="15" name="Рисунок 14">
            <a:extLst>
              <a:ext uri="{FF2B5EF4-FFF2-40B4-BE49-F238E27FC236}">
                <a16:creationId xmlns:a16="http://schemas.microsoft.com/office/drawing/2014/main" id="{129E8DE5-9FB4-50DC-03F9-EF3B1C6EA82A}"/>
              </a:ext>
            </a:extLst>
          </p:cNvPr>
          <p:cNvPicPr>
            <a:picLocks noChangeAspect="1"/>
          </p:cNvPicPr>
          <p:nvPr/>
        </p:nvPicPr>
        <p:blipFill rotWithShape="1">
          <a:blip r:embed="rId9">
            <a:extLst>
              <a:ext uri="{28A0092B-C50C-407E-A947-70E740481C1C}">
                <a14:useLocalDpi xmlns:a14="http://schemas.microsoft.com/office/drawing/2010/main" val="0"/>
              </a:ext>
            </a:extLst>
          </a:blip>
          <a:srcRect l="8678" t="11128" r="8897" b="9069"/>
          <a:stretch/>
        </p:blipFill>
        <p:spPr bwMode="auto">
          <a:xfrm>
            <a:off x="4803173" y="3062309"/>
            <a:ext cx="2345044" cy="1604667"/>
          </a:xfrm>
          <a:prstGeom prst="rect">
            <a:avLst/>
          </a:prstGeom>
          <a:ln>
            <a:noFill/>
          </a:ln>
          <a:extLst>
            <a:ext uri="{53640926-AAD7-44D8-BBD7-CCE9431645EC}">
              <a14:shadowObscured xmlns:a14="http://schemas.microsoft.com/office/drawing/2010/main"/>
            </a:ext>
          </a:extLst>
        </p:spPr>
      </p:pic>
      <p:pic>
        <p:nvPicPr>
          <p:cNvPr id="16" name="Рисунок 15">
            <a:extLst>
              <a:ext uri="{FF2B5EF4-FFF2-40B4-BE49-F238E27FC236}">
                <a16:creationId xmlns:a16="http://schemas.microsoft.com/office/drawing/2014/main" id="{65D2F157-DA83-DDFE-9A6B-A6DD7EC4CCC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649" t="10013" r="9596" b="9153"/>
          <a:stretch/>
        </p:blipFill>
        <p:spPr bwMode="auto">
          <a:xfrm>
            <a:off x="7168878" y="3038034"/>
            <a:ext cx="2341427" cy="1635892"/>
          </a:xfrm>
          <a:prstGeom prst="rect">
            <a:avLst/>
          </a:prstGeom>
          <a:ln>
            <a:noFill/>
          </a:ln>
          <a:extLst>
            <a:ext uri="{53640926-AAD7-44D8-BBD7-CCE9431645EC}">
              <a14:shadowObscured xmlns:a14="http://schemas.microsoft.com/office/drawing/2010/main"/>
            </a:ext>
          </a:extLst>
        </p:spPr>
      </p:pic>
      <p:pic>
        <p:nvPicPr>
          <p:cNvPr id="17" name="Рисунок 16">
            <a:extLst>
              <a:ext uri="{FF2B5EF4-FFF2-40B4-BE49-F238E27FC236}">
                <a16:creationId xmlns:a16="http://schemas.microsoft.com/office/drawing/2014/main" id="{086C2BB8-91F8-BCF3-53CA-F0761195FC21}"/>
              </a:ext>
            </a:extLst>
          </p:cNvPr>
          <p:cNvPicPr>
            <a:picLocks noChangeAspect="1"/>
          </p:cNvPicPr>
          <p:nvPr/>
        </p:nvPicPr>
        <p:blipFill rotWithShape="1">
          <a:blip r:embed="rId11">
            <a:extLst>
              <a:ext uri="{28A0092B-C50C-407E-A947-70E740481C1C}">
                <a14:useLocalDpi xmlns:a14="http://schemas.microsoft.com/office/drawing/2010/main" val="0"/>
              </a:ext>
            </a:extLst>
          </a:blip>
          <a:srcRect l="9066" t="11125" r="9664" b="9256"/>
          <a:stretch/>
        </p:blipFill>
        <p:spPr bwMode="auto">
          <a:xfrm>
            <a:off x="9445283" y="3062309"/>
            <a:ext cx="2341428" cy="1620869"/>
          </a:xfrm>
          <a:prstGeom prst="rect">
            <a:avLst/>
          </a:prstGeom>
          <a:ln>
            <a:noFill/>
          </a:ln>
          <a:extLst>
            <a:ext uri="{53640926-AAD7-44D8-BBD7-CCE9431645EC}">
              <a14:shadowObscured xmlns:a14="http://schemas.microsoft.com/office/drawing/2010/main"/>
            </a:ext>
          </a:extLst>
        </p:spPr>
      </p:pic>
      <p:pic>
        <p:nvPicPr>
          <p:cNvPr id="18" name="Рисунок 17">
            <a:extLst>
              <a:ext uri="{FF2B5EF4-FFF2-40B4-BE49-F238E27FC236}">
                <a16:creationId xmlns:a16="http://schemas.microsoft.com/office/drawing/2014/main" id="{EA421190-5165-48F9-4E6A-4C1EE8D44E1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8079" t="10340" r="9275" b="9199"/>
          <a:stretch/>
        </p:blipFill>
        <p:spPr bwMode="auto">
          <a:xfrm>
            <a:off x="113656" y="4957876"/>
            <a:ext cx="2419439" cy="1664310"/>
          </a:xfrm>
          <a:prstGeom prst="rect">
            <a:avLst/>
          </a:prstGeom>
          <a:ln>
            <a:noFill/>
          </a:ln>
          <a:extLst>
            <a:ext uri="{53640926-AAD7-44D8-BBD7-CCE9431645EC}">
              <a14:shadowObscured xmlns:a14="http://schemas.microsoft.com/office/drawing/2010/main"/>
            </a:ext>
          </a:extLst>
        </p:spPr>
      </p:pic>
      <p:pic>
        <p:nvPicPr>
          <p:cNvPr id="19" name="Рисунок 18">
            <a:extLst>
              <a:ext uri="{FF2B5EF4-FFF2-40B4-BE49-F238E27FC236}">
                <a16:creationId xmlns:a16="http://schemas.microsoft.com/office/drawing/2014/main" id="{95807916-313F-1A7F-59FD-16C423B85CC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9172" t="10383" r="9334" b="9153"/>
          <a:stretch/>
        </p:blipFill>
        <p:spPr bwMode="auto">
          <a:xfrm>
            <a:off x="2533096" y="4957877"/>
            <a:ext cx="2385350" cy="1664310"/>
          </a:xfrm>
          <a:prstGeom prst="rect">
            <a:avLst/>
          </a:prstGeom>
          <a:ln>
            <a:noFill/>
          </a:ln>
          <a:extLst>
            <a:ext uri="{53640926-AAD7-44D8-BBD7-CCE9431645EC}">
              <a14:shadowObscured xmlns:a14="http://schemas.microsoft.com/office/drawing/2010/main"/>
            </a:ext>
          </a:extLst>
        </p:spPr>
      </p:pic>
      <p:pic>
        <p:nvPicPr>
          <p:cNvPr id="20" name="Рисунок 19">
            <a:extLst>
              <a:ext uri="{FF2B5EF4-FFF2-40B4-BE49-F238E27FC236}">
                <a16:creationId xmlns:a16="http://schemas.microsoft.com/office/drawing/2014/main" id="{E2523D72-2646-4013-5212-01BC5B4005E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873" t="10707" r="9204" b="9184"/>
          <a:stretch/>
        </p:blipFill>
        <p:spPr bwMode="auto">
          <a:xfrm>
            <a:off x="4918446" y="4957877"/>
            <a:ext cx="2401390" cy="1659406"/>
          </a:xfrm>
          <a:prstGeom prst="rect">
            <a:avLst/>
          </a:prstGeom>
          <a:ln>
            <a:noFill/>
          </a:ln>
          <a:extLst>
            <a:ext uri="{53640926-AAD7-44D8-BBD7-CCE9431645EC}">
              <a14:shadowObscured xmlns:a14="http://schemas.microsoft.com/office/drawing/2010/main"/>
            </a:ext>
          </a:extLst>
        </p:spPr>
      </p:pic>
      <p:pic>
        <p:nvPicPr>
          <p:cNvPr id="21" name="Рисунок 20">
            <a:extLst>
              <a:ext uri="{FF2B5EF4-FFF2-40B4-BE49-F238E27FC236}">
                <a16:creationId xmlns:a16="http://schemas.microsoft.com/office/drawing/2014/main" id="{B523C095-7317-6EA5-0D58-11EB4BD71032}"/>
              </a:ext>
            </a:extLst>
          </p:cNvPr>
          <p:cNvPicPr>
            <a:picLocks noChangeAspect="1"/>
          </p:cNvPicPr>
          <p:nvPr/>
        </p:nvPicPr>
        <p:blipFill rotWithShape="1">
          <a:blip r:embed="rId15">
            <a:extLst>
              <a:ext uri="{28A0092B-C50C-407E-A947-70E740481C1C}">
                <a14:useLocalDpi xmlns:a14="http://schemas.microsoft.com/office/drawing/2010/main" val="0"/>
              </a:ext>
            </a:extLst>
          </a:blip>
          <a:srcRect l="9206" t="10724" r="9494" b="8957"/>
          <a:stretch/>
        </p:blipFill>
        <p:spPr bwMode="auto">
          <a:xfrm>
            <a:off x="7328148" y="4957876"/>
            <a:ext cx="2386908" cy="1666463"/>
          </a:xfrm>
          <a:prstGeom prst="rect">
            <a:avLst/>
          </a:prstGeom>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B246FDD0-B254-9271-8CE0-B0955F7CEA98}"/>
              </a:ext>
            </a:extLst>
          </p:cNvPr>
          <p:cNvSpPr txBox="1"/>
          <p:nvPr/>
        </p:nvSpPr>
        <p:spPr>
          <a:xfrm>
            <a:off x="826579" y="2788101"/>
            <a:ext cx="897425" cy="276999"/>
          </a:xfrm>
          <a:prstGeom prst="rect">
            <a:avLst/>
          </a:prstGeom>
          <a:noFill/>
        </p:spPr>
        <p:txBody>
          <a:bodyPr wrap="none" rtlCol="0">
            <a:spAutoFit/>
          </a:bodyPr>
          <a:lstStyle/>
          <a:p>
            <a:r>
              <a:rPr lang="en-US" sz="1200" dirty="0"/>
              <a:t>LDA (t-SNE)</a:t>
            </a:r>
            <a:endParaRPr lang="ru-RU" sz="1200" dirty="0"/>
          </a:p>
        </p:txBody>
      </p:sp>
      <p:sp>
        <p:nvSpPr>
          <p:cNvPr id="23" name="TextBox 22">
            <a:extLst>
              <a:ext uri="{FF2B5EF4-FFF2-40B4-BE49-F238E27FC236}">
                <a16:creationId xmlns:a16="http://schemas.microsoft.com/office/drawing/2014/main" id="{8C1BBDEC-4245-2637-C8C6-19EF21883A45}"/>
              </a:ext>
            </a:extLst>
          </p:cNvPr>
          <p:cNvSpPr txBox="1"/>
          <p:nvPr/>
        </p:nvSpPr>
        <p:spPr>
          <a:xfrm>
            <a:off x="3131976" y="2788101"/>
            <a:ext cx="810799" cy="276999"/>
          </a:xfrm>
          <a:prstGeom prst="rect">
            <a:avLst/>
          </a:prstGeom>
          <a:noFill/>
        </p:spPr>
        <p:txBody>
          <a:bodyPr wrap="none" rtlCol="0">
            <a:spAutoFit/>
          </a:bodyPr>
          <a:lstStyle/>
          <a:p>
            <a:r>
              <a:rPr lang="en-US" sz="1200" dirty="0"/>
              <a:t>LDA (PCA)</a:t>
            </a:r>
            <a:endParaRPr lang="ru-RU" sz="1200" dirty="0"/>
          </a:p>
        </p:txBody>
      </p:sp>
      <p:sp>
        <p:nvSpPr>
          <p:cNvPr id="24" name="TextBox 23">
            <a:extLst>
              <a:ext uri="{FF2B5EF4-FFF2-40B4-BE49-F238E27FC236}">
                <a16:creationId xmlns:a16="http://schemas.microsoft.com/office/drawing/2014/main" id="{AC42256F-1CC6-7838-EC46-B5DF9D4A3E16}"/>
              </a:ext>
            </a:extLst>
          </p:cNvPr>
          <p:cNvSpPr txBox="1"/>
          <p:nvPr/>
        </p:nvSpPr>
        <p:spPr>
          <a:xfrm>
            <a:off x="5385122" y="2792542"/>
            <a:ext cx="1190454" cy="276999"/>
          </a:xfrm>
          <a:prstGeom prst="rect">
            <a:avLst/>
          </a:prstGeom>
          <a:noFill/>
        </p:spPr>
        <p:txBody>
          <a:bodyPr wrap="none" rtlCol="0">
            <a:spAutoFit/>
          </a:bodyPr>
          <a:lstStyle/>
          <a:p>
            <a:r>
              <a:rPr lang="en-US" sz="1200" dirty="0"/>
              <a:t>K-means (t-SNE)</a:t>
            </a:r>
            <a:endParaRPr lang="ru-RU" sz="1200" dirty="0"/>
          </a:p>
        </p:txBody>
      </p:sp>
      <p:sp>
        <p:nvSpPr>
          <p:cNvPr id="25" name="TextBox 24">
            <a:extLst>
              <a:ext uri="{FF2B5EF4-FFF2-40B4-BE49-F238E27FC236}">
                <a16:creationId xmlns:a16="http://schemas.microsoft.com/office/drawing/2014/main" id="{806FB906-2070-302B-A39B-31B093BBB949}"/>
              </a:ext>
            </a:extLst>
          </p:cNvPr>
          <p:cNvSpPr txBox="1"/>
          <p:nvPr/>
        </p:nvSpPr>
        <p:spPr>
          <a:xfrm>
            <a:off x="7773736" y="2792542"/>
            <a:ext cx="1103828" cy="276999"/>
          </a:xfrm>
          <a:prstGeom prst="rect">
            <a:avLst/>
          </a:prstGeom>
          <a:noFill/>
        </p:spPr>
        <p:txBody>
          <a:bodyPr wrap="none" rtlCol="0">
            <a:spAutoFit/>
          </a:bodyPr>
          <a:lstStyle/>
          <a:p>
            <a:r>
              <a:rPr lang="en-US" sz="1200" dirty="0"/>
              <a:t>K-means (PCA)</a:t>
            </a:r>
            <a:endParaRPr lang="ru-RU" sz="1200" dirty="0"/>
          </a:p>
        </p:txBody>
      </p:sp>
      <p:sp>
        <p:nvSpPr>
          <p:cNvPr id="26" name="TextBox 25">
            <a:extLst>
              <a:ext uri="{FF2B5EF4-FFF2-40B4-BE49-F238E27FC236}">
                <a16:creationId xmlns:a16="http://schemas.microsoft.com/office/drawing/2014/main" id="{8935E2E5-B4D2-DC4C-60EB-5C0B6796FF4A}"/>
              </a:ext>
            </a:extLst>
          </p:cNvPr>
          <p:cNvSpPr txBox="1"/>
          <p:nvPr/>
        </p:nvSpPr>
        <p:spPr>
          <a:xfrm>
            <a:off x="10153461" y="2785310"/>
            <a:ext cx="1209690" cy="276999"/>
          </a:xfrm>
          <a:prstGeom prst="rect">
            <a:avLst/>
          </a:prstGeom>
          <a:noFill/>
        </p:spPr>
        <p:txBody>
          <a:bodyPr wrap="none" rtlCol="0">
            <a:spAutoFit/>
          </a:bodyPr>
          <a:lstStyle/>
          <a:p>
            <a:r>
              <a:rPr lang="en-US" sz="1200" dirty="0"/>
              <a:t>t-SNE + K-means</a:t>
            </a:r>
            <a:endParaRPr lang="ru-RU" sz="1200" dirty="0"/>
          </a:p>
        </p:txBody>
      </p:sp>
      <p:sp>
        <p:nvSpPr>
          <p:cNvPr id="27" name="TextBox 26">
            <a:extLst>
              <a:ext uri="{FF2B5EF4-FFF2-40B4-BE49-F238E27FC236}">
                <a16:creationId xmlns:a16="http://schemas.microsoft.com/office/drawing/2014/main" id="{35CE1BE1-59E4-B7BC-863B-2C16765173D8}"/>
              </a:ext>
            </a:extLst>
          </p:cNvPr>
          <p:cNvSpPr txBox="1"/>
          <p:nvPr/>
        </p:nvSpPr>
        <p:spPr>
          <a:xfrm>
            <a:off x="806296" y="4673926"/>
            <a:ext cx="1123064" cy="276999"/>
          </a:xfrm>
          <a:prstGeom prst="rect">
            <a:avLst/>
          </a:prstGeom>
          <a:noFill/>
        </p:spPr>
        <p:txBody>
          <a:bodyPr wrap="none" rtlCol="0">
            <a:spAutoFit/>
          </a:bodyPr>
          <a:lstStyle/>
          <a:p>
            <a:r>
              <a:rPr lang="en-US" sz="1200" dirty="0"/>
              <a:t>PCA + K-means</a:t>
            </a:r>
            <a:endParaRPr lang="ru-RU" sz="1200" dirty="0"/>
          </a:p>
        </p:txBody>
      </p:sp>
      <p:sp>
        <p:nvSpPr>
          <p:cNvPr id="28" name="TextBox 27">
            <a:extLst>
              <a:ext uri="{FF2B5EF4-FFF2-40B4-BE49-F238E27FC236}">
                <a16:creationId xmlns:a16="http://schemas.microsoft.com/office/drawing/2014/main" id="{AEFF6F73-F2CE-8875-A7D2-CAA54CBDB3A2}"/>
              </a:ext>
            </a:extLst>
          </p:cNvPr>
          <p:cNvSpPr txBox="1"/>
          <p:nvPr/>
        </p:nvSpPr>
        <p:spPr>
          <a:xfrm>
            <a:off x="3038268" y="4682576"/>
            <a:ext cx="1170577" cy="276999"/>
          </a:xfrm>
          <a:prstGeom prst="rect">
            <a:avLst/>
          </a:prstGeom>
          <a:noFill/>
        </p:spPr>
        <p:txBody>
          <a:bodyPr wrap="none" rtlCol="0">
            <a:spAutoFit/>
          </a:bodyPr>
          <a:lstStyle/>
          <a:p>
            <a:r>
              <a:rPr lang="en-US" sz="1200" dirty="0"/>
              <a:t>DBSCAN (t-SNE)</a:t>
            </a:r>
            <a:endParaRPr lang="ru-RU" sz="1200" dirty="0"/>
          </a:p>
        </p:txBody>
      </p:sp>
      <p:sp>
        <p:nvSpPr>
          <p:cNvPr id="29" name="TextBox 28">
            <a:extLst>
              <a:ext uri="{FF2B5EF4-FFF2-40B4-BE49-F238E27FC236}">
                <a16:creationId xmlns:a16="http://schemas.microsoft.com/office/drawing/2014/main" id="{199AB4FD-4BC2-EE1C-2ED2-518F0B861476}"/>
              </a:ext>
            </a:extLst>
          </p:cNvPr>
          <p:cNvSpPr txBox="1"/>
          <p:nvPr/>
        </p:nvSpPr>
        <p:spPr>
          <a:xfrm>
            <a:off x="5526982" y="4673925"/>
            <a:ext cx="1083951" cy="276999"/>
          </a:xfrm>
          <a:prstGeom prst="rect">
            <a:avLst/>
          </a:prstGeom>
          <a:noFill/>
        </p:spPr>
        <p:txBody>
          <a:bodyPr wrap="none" rtlCol="0">
            <a:spAutoFit/>
          </a:bodyPr>
          <a:lstStyle/>
          <a:p>
            <a:r>
              <a:rPr lang="en-US" sz="1200" dirty="0"/>
              <a:t>DBSCAN (PCA)</a:t>
            </a:r>
            <a:endParaRPr lang="ru-RU" sz="1200" dirty="0"/>
          </a:p>
        </p:txBody>
      </p:sp>
      <p:sp>
        <p:nvSpPr>
          <p:cNvPr id="30" name="TextBox 29">
            <a:extLst>
              <a:ext uri="{FF2B5EF4-FFF2-40B4-BE49-F238E27FC236}">
                <a16:creationId xmlns:a16="http://schemas.microsoft.com/office/drawing/2014/main" id="{C3582E7B-2745-70F0-9068-7E8A229D285D}"/>
              </a:ext>
            </a:extLst>
          </p:cNvPr>
          <p:cNvSpPr txBox="1"/>
          <p:nvPr/>
        </p:nvSpPr>
        <p:spPr>
          <a:xfrm>
            <a:off x="7744684" y="4682028"/>
            <a:ext cx="1189813" cy="276999"/>
          </a:xfrm>
          <a:prstGeom prst="rect">
            <a:avLst/>
          </a:prstGeom>
          <a:noFill/>
        </p:spPr>
        <p:txBody>
          <a:bodyPr wrap="none" rtlCol="0">
            <a:spAutoFit/>
          </a:bodyPr>
          <a:lstStyle/>
          <a:p>
            <a:r>
              <a:rPr lang="en-US" sz="1200" dirty="0"/>
              <a:t>t-SNE + DBSCAN</a:t>
            </a:r>
            <a:endParaRPr lang="ru-RU" sz="1200" dirty="0"/>
          </a:p>
        </p:txBody>
      </p:sp>
      <p:sp>
        <p:nvSpPr>
          <p:cNvPr id="31" name="TextBox 30">
            <a:extLst>
              <a:ext uri="{FF2B5EF4-FFF2-40B4-BE49-F238E27FC236}">
                <a16:creationId xmlns:a16="http://schemas.microsoft.com/office/drawing/2014/main" id="{B36F6B8A-B3BF-D843-031B-70DA50C5FD7B}"/>
              </a:ext>
            </a:extLst>
          </p:cNvPr>
          <p:cNvSpPr txBox="1"/>
          <p:nvPr/>
        </p:nvSpPr>
        <p:spPr>
          <a:xfrm>
            <a:off x="10050580" y="4682027"/>
            <a:ext cx="1103187" cy="276999"/>
          </a:xfrm>
          <a:prstGeom prst="rect">
            <a:avLst/>
          </a:prstGeom>
          <a:noFill/>
        </p:spPr>
        <p:txBody>
          <a:bodyPr wrap="none" rtlCol="0">
            <a:spAutoFit/>
          </a:bodyPr>
          <a:lstStyle/>
          <a:p>
            <a:r>
              <a:rPr lang="en-US" sz="1200" dirty="0"/>
              <a:t>PCA + DBSCAN</a:t>
            </a:r>
            <a:endParaRPr lang="ru-RU" sz="1200" dirty="0"/>
          </a:p>
        </p:txBody>
      </p:sp>
      <p:sp>
        <p:nvSpPr>
          <p:cNvPr id="32" name="TextBox 31">
            <a:extLst>
              <a:ext uri="{FF2B5EF4-FFF2-40B4-BE49-F238E27FC236}">
                <a16:creationId xmlns:a16="http://schemas.microsoft.com/office/drawing/2014/main" id="{584876C1-62EB-8C69-94CC-C9CD9D90DAD5}"/>
              </a:ext>
            </a:extLst>
          </p:cNvPr>
          <p:cNvSpPr txBox="1"/>
          <p:nvPr/>
        </p:nvSpPr>
        <p:spPr>
          <a:xfrm>
            <a:off x="734449" y="6594634"/>
            <a:ext cx="1266757" cy="276999"/>
          </a:xfrm>
          <a:prstGeom prst="rect">
            <a:avLst/>
          </a:prstGeom>
          <a:noFill/>
        </p:spPr>
        <p:txBody>
          <a:bodyPr wrap="none" rtlCol="0">
            <a:spAutoFit/>
          </a:bodyPr>
          <a:lstStyle/>
          <a:p>
            <a:r>
              <a:rPr lang="en-US" sz="1200" dirty="0"/>
              <a:t>HDBSCAN (t-SNE)</a:t>
            </a:r>
            <a:endParaRPr lang="ru-RU" sz="1200" dirty="0"/>
          </a:p>
        </p:txBody>
      </p:sp>
      <p:sp>
        <p:nvSpPr>
          <p:cNvPr id="33" name="TextBox 32">
            <a:extLst>
              <a:ext uri="{FF2B5EF4-FFF2-40B4-BE49-F238E27FC236}">
                <a16:creationId xmlns:a16="http://schemas.microsoft.com/office/drawing/2014/main" id="{EF368E0C-BF73-9158-B0F6-EEA8148E23DB}"/>
              </a:ext>
            </a:extLst>
          </p:cNvPr>
          <p:cNvSpPr txBox="1"/>
          <p:nvPr/>
        </p:nvSpPr>
        <p:spPr>
          <a:xfrm>
            <a:off x="3109750" y="6572465"/>
            <a:ext cx="1180131" cy="276999"/>
          </a:xfrm>
          <a:prstGeom prst="rect">
            <a:avLst/>
          </a:prstGeom>
          <a:noFill/>
        </p:spPr>
        <p:txBody>
          <a:bodyPr wrap="none" rtlCol="0">
            <a:spAutoFit/>
          </a:bodyPr>
          <a:lstStyle/>
          <a:p>
            <a:r>
              <a:rPr lang="en-US" sz="1200" dirty="0"/>
              <a:t>HDBSCAN (PCA)</a:t>
            </a:r>
            <a:endParaRPr lang="ru-RU" sz="1200" dirty="0"/>
          </a:p>
        </p:txBody>
      </p:sp>
      <p:sp>
        <p:nvSpPr>
          <p:cNvPr id="34" name="TextBox 33">
            <a:extLst>
              <a:ext uri="{FF2B5EF4-FFF2-40B4-BE49-F238E27FC236}">
                <a16:creationId xmlns:a16="http://schemas.microsoft.com/office/drawing/2014/main" id="{489047C0-2826-DF38-F81E-52B38837DFB5}"/>
              </a:ext>
            </a:extLst>
          </p:cNvPr>
          <p:cNvSpPr txBox="1"/>
          <p:nvPr/>
        </p:nvSpPr>
        <p:spPr>
          <a:xfrm>
            <a:off x="5476144" y="6594259"/>
            <a:ext cx="1285993" cy="276999"/>
          </a:xfrm>
          <a:prstGeom prst="rect">
            <a:avLst/>
          </a:prstGeom>
          <a:noFill/>
        </p:spPr>
        <p:txBody>
          <a:bodyPr wrap="none" rtlCol="0">
            <a:spAutoFit/>
          </a:bodyPr>
          <a:lstStyle/>
          <a:p>
            <a:r>
              <a:rPr lang="en-US" sz="1200" dirty="0"/>
              <a:t>t-SNE + HDBSCAN</a:t>
            </a:r>
            <a:endParaRPr lang="ru-RU" sz="1200" dirty="0"/>
          </a:p>
        </p:txBody>
      </p:sp>
      <p:sp>
        <p:nvSpPr>
          <p:cNvPr id="35" name="TextBox 34">
            <a:extLst>
              <a:ext uri="{FF2B5EF4-FFF2-40B4-BE49-F238E27FC236}">
                <a16:creationId xmlns:a16="http://schemas.microsoft.com/office/drawing/2014/main" id="{E7C7E1D0-0B38-EA3D-3D2A-3A31C3F387BA}"/>
              </a:ext>
            </a:extLst>
          </p:cNvPr>
          <p:cNvSpPr txBox="1"/>
          <p:nvPr/>
        </p:nvSpPr>
        <p:spPr>
          <a:xfrm>
            <a:off x="7921918" y="6581001"/>
            <a:ext cx="1199367" cy="276999"/>
          </a:xfrm>
          <a:prstGeom prst="rect">
            <a:avLst/>
          </a:prstGeom>
          <a:noFill/>
        </p:spPr>
        <p:txBody>
          <a:bodyPr wrap="none" rtlCol="0">
            <a:spAutoFit/>
          </a:bodyPr>
          <a:lstStyle/>
          <a:p>
            <a:r>
              <a:rPr lang="en-US" sz="1200" dirty="0"/>
              <a:t>PCA + HDBSCAN</a:t>
            </a:r>
            <a:endParaRPr lang="ru-RU" sz="1200" dirty="0"/>
          </a:p>
        </p:txBody>
      </p:sp>
    </p:spTree>
    <p:extLst>
      <p:ext uri="{BB962C8B-B14F-4D97-AF65-F5344CB8AC3E}">
        <p14:creationId xmlns:p14="http://schemas.microsoft.com/office/powerpoint/2010/main" val="308849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10515600" cy="1325563"/>
          </a:xfrm>
        </p:spPr>
        <p:txBody>
          <a:bodyPr/>
          <a:lstStyle/>
          <a:p>
            <a:r>
              <a:rPr lang="en-US" b="1" dirty="0">
                <a:latin typeface="+mn-lt"/>
              </a:rPr>
              <a:t>Conclusion</a:t>
            </a:r>
            <a:endParaRPr lang="ru-RU" b="1" dirty="0">
              <a:latin typeface="+mn-lt"/>
            </a:endParaRPr>
          </a:p>
        </p:txBody>
      </p:sp>
      <p:sp>
        <p:nvSpPr>
          <p:cNvPr id="3" name="Объект 2">
            <a:extLst>
              <a:ext uri="{FF2B5EF4-FFF2-40B4-BE49-F238E27FC236}">
                <a16:creationId xmlns:a16="http://schemas.microsoft.com/office/drawing/2014/main" id="{0634C6E2-395C-DD3B-D50D-9EF086E7268C}"/>
              </a:ext>
            </a:extLst>
          </p:cNvPr>
          <p:cNvSpPr>
            <a:spLocks noGrp="1"/>
          </p:cNvSpPr>
          <p:nvPr>
            <p:ph idx="1"/>
          </p:nvPr>
        </p:nvSpPr>
        <p:spPr>
          <a:xfrm>
            <a:off x="838200" y="1253331"/>
            <a:ext cx="10515600" cy="5468144"/>
          </a:xfrm>
        </p:spPr>
        <p:txBody>
          <a:bodyPr>
            <a:noAutofit/>
          </a:bodyPr>
          <a:lstStyle/>
          <a:p>
            <a:pPr marL="514350" indent="-514350">
              <a:lnSpc>
                <a:spcPct val="100000"/>
              </a:lnSpc>
              <a:buFont typeface="+mj-lt"/>
              <a:buAutoNum type="arabicPeriod"/>
            </a:pPr>
            <a:r>
              <a:rPr lang="en" sz="2600" dirty="0"/>
              <a:t>The assessment of the crisis situation analysis is reduced to the analysis of the information field in three directions: consideration of individual information signals, information signals in aggregate and thematic focus.</a:t>
            </a:r>
            <a:endParaRPr lang="ru-RU" sz="2600" dirty="0"/>
          </a:p>
          <a:p>
            <a:pPr marL="514350" indent="-514350">
              <a:lnSpc>
                <a:spcPct val="100000"/>
              </a:lnSpc>
              <a:buFont typeface="+mj-lt"/>
              <a:buAutoNum type="arabicPeriod"/>
            </a:pPr>
            <a:r>
              <a:rPr lang="en" sz="2600" dirty="0"/>
              <a:t>Methods of information signal transformation have been developed to consider individual information signals, information signals in combination, and thematic focus.</a:t>
            </a:r>
            <a:r>
              <a:rPr lang="ru-RU" sz="2600" dirty="0"/>
              <a:t>.</a:t>
            </a:r>
          </a:p>
          <a:p>
            <a:pPr marL="514350" indent="-514350">
              <a:lnSpc>
                <a:spcPct val="100000"/>
              </a:lnSpc>
              <a:buFont typeface="+mj-lt"/>
              <a:buAutoNum type="arabicPeriod"/>
            </a:pPr>
            <a:r>
              <a:rPr lang="en" sz="2600" dirty="0"/>
              <a:t>Data processing software has been developed to solve analytical problems of detecting the most </a:t>
            </a:r>
            <a:r>
              <a:rPr lang="en" sz="2600" b="1" u="sng" dirty="0"/>
              <a:t>significant agents for assessing influence and publication activity</a:t>
            </a:r>
            <a:r>
              <a:rPr lang="ru-RU" sz="2600" dirty="0"/>
              <a:t>.</a:t>
            </a:r>
          </a:p>
          <a:p>
            <a:pPr marL="514350" indent="-514350">
              <a:lnSpc>
                <a:spcPct val="100000"/>
              </a:lnSpc>
              <a:buFont typeface="+mj-lt"/>
              <a:buAutoNum type="arabicPeriod"/>
            </a:pPr>
            <a:r>
              <a:rPr lang="en-US" sz="2600" dirty="0"/>
              <a:t>The research requires future work in terms of summing up the results of three separate parts</a:t>
            </a:r>
            <a:endParaRPr lang="ru-RU" sz="2600" dirty="0"/>
          </a:p>
        </p:txBody>
      </p:sp>
      <p:sp>
        <p:nvSpPr>
          <p:cNvPr id="6" name="Номер слайда 5">
            <a:extLst>
              <a:ext uri="{FF2B5EF4-FFF2-40B4-BE49-F238E27FC236}">
                <a16:creationId xmlns:a16="http://schemas.microsoft.com/office/drawing/2014/main" id="{B58CDCF5-AD99-C638-5271-F029BE9B3DD6}"/>
              </a:ext>
            </a:extLst>
          </p:cNvPr>
          <p:cNvSpPr>
            <a:spLocks noGrp="1"/>
          </p:cNvSpPr>
          <p:nvPr>
            <p:ph type="sldNum" sz="quarter" idx="12"/>
          </p:nvPr>
        </p:nvSpPr>
        <p:spPr/>
        <p:txBody>
          <a:bodyPr/>
          <a:lstStyle/>
          <a:p>
            <a:fld id="{819D6F82-8D56-CC40-AE9B-EA06F5F109FC}" type="slidenum">
              <a:rPr lang="ru-RU" smtClean="0"/>
              <a:t>19</a:t>
            </a:fld>
            <a:endParaRPr lang="ru-RU"/>
          </a:p>
        </p:txBody>
      </p:sp>
    </p:spTree>
    <p:extLst>
      <p:ext uri="{BB962C8B-B14F-4D97-AF65-F5344CB8AC3E}">
        <p14:creationId xmlns:p14="http://schemas.microsoft.com/office/powerpoint/2010/main" val="401933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10515600" cy="1325563"/>
          </a:xfrm>
        </p:spPr>
        <p:txBody>
          <a:bodyPr/>
          <a:lstStyle/>
          <a:p>
            <a:r>
              <a:rPr lang="en-US" b="1" dirty="0">
                <a:latin typeface="+mn-lt"/>
              </a:rPr>
              <a:t>Prerequisites </a:t>
            </a:r>
            <a:endParaRPr lang="ru-RU" b="1" dirty="0">
              <a:latin typeface="+mn-lt"/>
            </a:endParaRPr>
          </a:p>
        </p:txBody>
      </p:sp>
      <p:sp>
        <p:nvSpPr>
          <p:cNvPr id="3" name="Объект 2">
            <a:extLst>
              <a:ext uri="{FF2B5EF4-FFF2-40B4-BE49-F238E27FC236}">
                <a16:creationId xmlns:a16="http://schemas.microsoft.com/office/drawing/2014/main" id="{0634C6E2-395C-DD3B-D50D-9EF086E7268C}"/>
              </a:ext>
            </a:extLst>
          </p:cNvPr>
          <p:cNvSpPr>
            <a:spLocks noGrp="1"/>
          </p:cNvSpPr>
          <p:nvPr>
            <p:ph idx="1"/>
          </p:nvPr>
        </p:nvSpPr>
        <p:spPr>
          <a:xfrm>
            <a:off x="838200" y="1253331"/>
            <a:ext cx="10909300" cy="2175670"/>
          </a:xfrm>
        </p:spPr>
        <p:txBody>
          <a:bodyPr>
            <a:normAutofit lnSpcReduction="10000"/>
          </a:bodyPr>
          <a:lstStyle/>
          <a:p>
            <a:pPr marL="0" indent="0">
              <a:buNone/>
            </a:pPr>
            <a:r>
              <a:rPr lang="en" sz="2400" dirty="0">
                <a:effectLst/>
              </a:rPr>
              <a:t>An </a:t>
            </a:r>
            <a:r>
              <a:rPr lang="en" sz="2400" i="1" u="sng" dirty="0">
                <a:effectLst/>
              </a:rPr>
              <a:t>information signal</a:t>
            </a:r>
            <a:r>
              <a:rPr lang="en" sz="2400" i="1" dirty="0">
                <a:effectLst/>
              </a:rPr>
              <a:t> </a:t>
            </a:r>
            <a:r>
              <a:rPr lang="en" sz="2400" dirty="0">
                <a:effectLst/>
              </a:rPr>
              <a:t>is a text, video, and audio message that is </a:t>
            </a:r>
            <a:r>
              <a:rPr lang="en" sz="2400" dirty="0" err="1">
                <a:effectLst/>
              </a:rPr>
              <a:t>dissiminated</a:t>
            </a:r>
            <a:r>
              <a:rPr lang="en" sz="2400" dirty="0">
                <a:effectLst/>
              </a:rPr>
              <a:t> in a given information field.</a:t>
            </a:r>
          </a:p>
          <a:p>
            <a:pPr marL="0" indent="0">
              <a:buNone/>
            </a:pPr>
            <a:r>
              <a:rPr lang="en" sz="2400" dirty="0">
                <a:effectLst/>
              </a:rPr>
              <a:t>A </a:t>
            </a:r>
            <a:r>
              <a:rPr lang="en" sz="2400" i="1" u="sng" dirty="0">
                <a:effectLst/>
              </a:rPr>
              <a:t>crisis situation</a:t>
            </a:r>
            <a:r>
              <a:rPr lang="en" sz="2400" i="1" dirty="0">
                <a:effectLst/>
              </a:rPr>
              <a:t> </a:t>
            </a:r>
            <a:r>
              <a:rPr lang="en" sz="2400" dirty="0">
                <a:effectLst/>
              </a:rPr>
              <a:t>is an unpredictable and critical escalation of contradictions, problems, or conflicts that disrupts the normal order of things, threatens the security, stability, and normal functioning of society, and requires immediate measures to resolve and overcome it*.</a:t>
            </a:r>
            <a:endParaRPr lang="ru-RU" sz="2400" dirty="0"/>
          </a:p>
        </p:txBody>
      </p:sp>
      <p:sp>
        <p:nvSpPr>
          <p:cNvPr id="5" name="TextBox 4">
            <a:extLst>
              <a:ext uri="{FF2B5EF4-FFF2-40B4-BE49-F238E27FC236}">
                <a16:creationId xmlns:a16="http://schemas.microsoft.com/office/drawing/2014/main" id="{43878312-65F1-94E1-889D-8CFB87CA2240}"/>
              </a:ext>
            </a:extLst>
          </p:cNvPr>
          <p:cNvSpPr txBox="1"/>
          <p:nvPr/>
        </p:nvSpPr>
        <p:spPr>
          <a:xfrm>
            <a:off x="0" y="6254970"/>
            <a:ext cx="11747500" cy="584775"/>
          </a:xfrm>
          <a:prstGeom prst="rect">
            <a:avLst/>
          </a:prstGeom>
          <a:noFill/>
        </p:spPr>
        <p:txBody>
          <a:bodyPr wrap="square">
            <a:spAutoFit/>
          </a:bodyPr>
          <a:lstStyle/>
          <a:p>
            <a:r>
              <a:rPr lang="en-US" sz="1600" dirty="0">
                <a:solidFill>
                  <a:schemeClr val="bg2">
                    <a:lumMod val="50000"/>
                  </a:schemeClr>
                </a:solidFill>
                <a:effectLst/>
                <a:latin typeface="Times New Roman" panose="02020603050405020304" pitchFamily="18" charset="0"/>
                <a:ea typeface="Calibri" panose="020F0502020204030204" pitchFamily="34" charset="0"/>
              </a:rPr>
              <a:t>* - </a:t>
            </a:r>
            <a:r>
              <a:rPr lang="en" sz="1600" dirty="0" err="1">
                <a:solidFill>
                  <a:schemeClr val="bg2">
                    <a:lumMod val="50000"/>
                  </a:schemeClr>
                </a:solidFill>
                <a:effectLst/>
                <a:latin typeface="Times New Roman" panose="02020603050405020304" pitchFamily="18" charset="0"/>
                <a:ea typeface="Calibri" panose="020F0502020204030204" pitchFamily="34" charset="0"/>
              </a:rPr>
              <a:t>Semenova</a:t>
            </a:r>
            <a:r>
              <a:rPr lang="en" sz="1600" dirty="0">
                <a:solidFill>
                  <a:schemeClr val="bg2">
                    <a:lumMod val="50000"/>
                  </a:schemeClr>
                </a:solidFill>
                <a:effectLst/>
                <a:latin typeface="Times New Roman" panose="02020603050405020304" pitchFamily="18" charset="0"/>
                <a:ea typeface="Calibri" panose="020F0502020204030204" pitchFamily="34" charset="0"/>
              </a:rPr>
              <a:t> V. N. </a:t>
            </a:r>
            <a:r>
              <a:rPr lang="en" sz="1600" dirty="0" err="1">
                <a:solidFill>
                  <a:schemeClr val="bg2">
                    <a:lumMod val="50000"/>
                  </a:schemeClr>
                </a:solidFill>
                <a:effectLst/>
                <a:latin typeface="Times New Roman" panose="02020603050405020304" pitchFamily="18" charset="0"/>
                <a:ea typeface="Calibri" panose="020F0502020204030204" pitchFamily="34" charset="0"/>
              </a:rPr>
              <a:t>Klassifikaciya</a:t>
            </a:r>
            <a:r>
              <a:rPr lang="en" sz="1600" dirty="0">
                <a:solidFill>
                  <a:schemeClr val="bg2">
                    <a:lumMod val="50000"/>
                  </a:schemeClr>
                </a:solidFill>
                <a:effectLst/>
                <a:latin typeface="Times New Roman" panose="02020603050405020304" pitchFamily="18" charset="0"/>
                <a:ea typeface="Calibri" panose="020F0502020204030204" pitchFamily="34" charset="0"/>
              </a:rPr>
              <a:t> </a:t>
            </a:r>
            <a:r>
              <a:rPr lang="en" sz="1600" dirty="0" err="1">
                <a:solidFill>
                  <a:schemeClr val="bg2">
                    <a:lumMod val="50000"/>
                  </a:schemeClr>
                </a:solidFill>
                <a:effectLst/>
                <a:latin typeface="Times New Roman" panose="02020603050405020304" pitchFamily="18" charset="0"/>
                <a:ea typeface="Calibri" panose="020F0502020204030204" pitchFamily="34" charset="0"/>
              </a:rPr>
              <a:t>krizisnyh</a:t>
            </a:r>
            <a:r>
              <a:rPr lang="en" sz="1600" dirty="0">
                <a:solidFill>
                  <a:schemeClr val="bg2">
                    <a:lumMod val="50000"/>
                  </a:schemeClr>
                </a:solidFill>
                <a:effectLst/>
                <a:latin typeface="Times New Roman" panose="02020603050405020304" pitchFamily="18" charset="0"/>
                <a:ea typeface="Calibri" panose="020F0502020204030204" pitchFamily="34" charset="0"/>
              </a:rPr>
              <a:t> </a:t>
            </a:r>
            <a:r>
              <a:rPr lang="en" sz="1600" dirty="0" err="1">
                <a:solidFill>
                  <a:schemeClr val="bg2">
                    <a:lumMod val="50000"/>
                  </a:schemeClr>
                </a:solidFill>
                <a:effectLst/>
                <a:latin typeface="Times New Roman" panose="02020603050405020304" pitchFamily="18" charset="0"/>
                <a:ea typeface="Calibri" panose="020F0502020204030204" pitchFamily="34" charset="0"/>
              </a:rPr>
              <a:t>situacij</a:t>
            </a:r>
            <a:r>
              <a:rPr lang="en" sz="1600" dirty="0">
                <a:solidFill>
                  <a:schemeClr val="bg2">
                    <a:lumMod val="50000"/>
                  </a:schemeClr>
                </a:solidFill>
                <a:effectLst/>
                <a:latin typeface="Times New Roman" panose="02020603050405020304" pitchFamily="18" charset="0"/>
                <a:ea typeface="Calibri" panose="020F0502020204030204" pitchFamily="34" charset="0"/>
              </a:rPr>
              <a:t> </a:t>
            </a:r>
            <a:r>
              <a:rPr lang="en" sz="1600" dirty="0" err="1">
                <a:solidFill>
                  <a:schemeClr val="bg2">
                    <a:lumMod val="50000"/>
                  </a:schemeClr>
                </a:solidFill>
                <a:effectLst/>
                <a:latin typeface="Times New Roman" panose="02020603050405020304" pitchFamily="18" charset="0"/>
                <a:ea typeface="Calibri" panose="020F0502020204030204" pitchFamily="34" charset="0"/>
              </a:rPr>
              <a:t>i</a:t>
            </a:r>
            <a:r>
              <a:rPr lang="en" sz="1600" dirty="0">
                <a:solidFill>
                  <a:schemeClr val="bg2">
                    <a:lumMod val="50000"/>
                  </a:schemeClr>
                </a:solidFill>
                <a:effectLst/>
                <a:latin typeface="Times New Roman" panose="02020603050405020304" pitchFamily="18" charset="0"/>
                <a:ea typeface="Calibri" panose="020F0502020204030204" pitchFamily="34" charset="0"/>
              </a:rPr>
              <a:t> </a:t>
            </a:r>
            <a:r>
              <a:rPr lang="en" sz="1600" dirty="0" err="1">
                <a:solidFill>
                  <a:schemeClr val="bg2">
                    <a:lumMod val="50000"/>
                  </a:schemeClr>
                </a:solidFill>
                <a:effectLst/>
                <a:latin typeface="Times New Roman" panose="02020603050405020304" pitchFamily="18" charset="0"/>
                <a:ea typeface="Calibri" panose="020F0502020204030204" pitchFamily="34" charset="0"/>
              </a:rPr>
              <a:t>osobennosti</a:t>
            </a:r>
            <a:r>
              <a:rPr lang="en" sz="1600" dirty="0">
                <a:solidFill>
                  <a:schemeClr val="bg2">
                    <a:lumMod val="50000"/>
                  </a:schemeClr>
                </a:solidFill>
                <a:effectLst/>
                <a:latin typeface="Times New Roman" panose="02020603050405020304" pitchFamily="18" charset="0"/>
                <a:ea typeface="Calibri" panose="020F0502020204030204" pitchFamily="34" charset="0"/>
              </a:rPr>
              <a:t> </a:t>
            </a:r>
            <a:r>
              <a:rPr lang="en" sz="1600" dirty="0" err="1">
                <a:solidFill>
                  <a:schemeClr val="bg2">
                    <a:lumMod val="50000"/>
                  </a:schemeClr>
                </a:solidFill>
                <a:effectLst/>
                <a:latin typeface="Times New Roman" panose="02020603050405020304" pitchFamily="18" charset="0"/>
                <a:ea typeface="Calibri" panose="020F0502020204030204" pitchFamily="34" charset="0"/>
              </a:rPr>
              <a:t>ih</a:t>
            </a:r>
            <a:r>
              <a:rPr lang="en" sz="1600" dirty="0">
                <a:solidFill>
                  <a:schemeClr val="bg2">
                    <a:lumMod val="50000"/>
                  </a:schemeClr>
                </a:solidFill>
                <a:effectLst/>
                <a:latin typeface="Times New Roman" panose="02020603050405020304" pitchFamily="18" charset="0"/>
                <a:ea typeface="Calibri" panose="020F0502020204030204" pitchFamily="34" charset="0"/>
              </a:rPr>
              <a:t> </a:t>
            </a:r>
            <a:r>
              <a:rPr lang="en" sz="1600" dirty="0" err="1">
                <a:solidFill>
                  <a:schemeClr val="bg2">
                    <a:lumMod val="50000"/>
                  </a:schemeClr>
                </a:solidFill>
                <a:effectLst/>
                <a:latin typeface="Times New Roman" panose="02020603050405020304" pitchFamily="18" charset="0"/>
                <a:ea typeface="Calibri" panose="020F0502020204030204" pitchFamily="34" charset="0"/>
              </a:rPr>
              <a:t>formirovaniya</a:t>
            </a:r>
            <a:r>
              <a:rPr lang="en" sz="1600" dirty="0">
                <a:solidFill>
                  <a:schemeClr val="bg2">
                    <a:lumMod val="50000"/>
                  </a:schemeClr>
                </a:solidFill>
                <a:effectLst/>
                <a:latin typeface="Times New Roman" panose="02020603050405020304" pitchFamily="18" charset="0"/>
                <a:ea typeface="Calibri" panose="020F0502020204030204" pitchFamily="34" charset="0"/>
              </a:rPr>
              <a:t>. M.: </a:t>
            </a:r>
            <a:r>
              <a:rPr lang="en" sz="1600" dirty="0" err="1">
                <a:solidFill>
                  <a:schemeClr val="bg2">
                    <a:lumMod val="50000"/>
                  </a:schemeClr>
                </a:solidFill>
                <a:effectLst/>
                <a:latin typeface="Times New Roman" panose="02020603050405020304" pitchFamily="18" charset="0"/>
                <a:ea typeface="Calibri" panose="020F0502020204030204" pitchFamily="34" charset="0"/>
              </a:rPr>
              <a:t>Moskovskij</a:t>
            </a:r>
            <a:r>
              <a:rPr lang="en" sz="1600" dirty="0">
                <a:solidFill>
                  <a:schemeClr val="bg2">
                    <a:lumMod val="50000"/>
                  </a:schemeClr>
                </a:solidFill>
                <a:effectLst/>
                <a:latin typeface="Times New Roman" panose="02020603050405020304" pitchFamily="18" charset="0"/>
                <a:ea typeface="Calibri" panose="020F0502020204030204" pitchFamily="34" charset="0"/>
              </a:rPr>
              <a:t> </a:t>
            </a:r>
            <a:r>
              <a:rPr lang="en" sz="1600" dirty="0" err="1">
                <a:solidFill>
                  <a:schemeClr val="bg2">
                    <a:lumMod val="50000"/>
                  </a:schemeClr>
                </a:solidFill>
                <a:effectLst/>
                <a:latin typeface="Times New Roman" panose="02020603050405020304" pitchFamily="18" charset="0"/>
                <a:ea typeface="Calibri" panose="020F0502020204030204" pitchFamily="34" charset="0"/>
              </a:rPr>
              <a:t>gosudarstvennyj</a:t>
            </a:r>
            <a:r>
              <a:rPr lang="en" sz="1600" dirty="0">
                <a:solidFill>
                  <a:schemeClr val="bg2">
                    <a:lumMod val="50000"/>
                  </a:schemeClr>
                </a:solidFill>
                <a:effectLst/>
                <a:latin typeface="Times New Roman" panose="02020603050405020304" pitchFamily="18" charset="0"/>
                <a:ea typeface="Calibri" panose="020F0502020204030204" pitchFamily="34" charset="0"/>
              </a:rPr>
              <a:t> </a:t>
            </a:r>
            <a:r>
              <a:rPr lang="en" sz="1600" dirty="0" err="1">
                <a:solidFill>
                  <a:schemeClr val="bg2">
                    <a:lumMod val="50000"/>
                  </a:schemeClr>
                </a:solidFill>
                <a:effectLst/>
                <a:latin typeface="Times New Roman" panose="02020603050405020304" pitchFamily="18" charset="0"/>
                <a:ea typeface="Calibri" panose="020F0502020204030204" pitchFamily="34" charset="0"/>
              </a:rPr>
              <a:t>tekhnicheskij</a:t>
            </a:r>
            <a:r>
              <a:rPr lang="en" sz="1600" dirty="0">
                <a:solidFill>
                  <a:schemeClr val="bg2">
                    <a:lumMod val="50000"/>
                  </a:schemeClr>
                </a:solidFill>
                <a:effectLst/>
                <a:latin typeface="Times New Roman" panose="02020603050405020304" pitchFamily="18" charset="0"/>
                <a:ea typeface="Calibri" panose="020F0502020204030204" pitchFamily="34" charset="0"/>
              </a:rPr>
              <a:t> </a:t>
            </a:r>
            <a:r>
              <a:rPr lang="en" sz="1600" dirty="0" err="1">
                <a:solidFill>
                  <a:schemeClr val="bg2">
                    <a:lumMod val="50000"/>
                  </a:schemeClr>
                </a:solidFill>
                <a:effectLst/>
                <a:latin typeface="Times New Roman" panose="02020603050405020304" pitchFamily="18" charset="0"/>
                <a:ea typeface="Calibri" panose="020F0502020204030204" pitchFamily="34" charset="0"/>
              </a:rPr>
              <a:t>universitet</a:t>
            </a:r>
            <a:r>
              <a:rPr lang="en" sz="1600" dirty="0">
                <a:solidFill>
                  <a:schemeClr val="bg2">
                    <a:lumMod val="50000"/>
                  </a:schemeClr>
                </a:solidFill>
                <a:effectLst/>
                <a:latin typeface="Times New Roman" panose="02020603050405020304" pitchFamily="18" charset="0"/>
                <a:ea typeface="Calibri" panose="020F0502020204030204" pitchFamily="34" charset="0"/>
              </a:rPr>
              <a:t> </a:t>
            </a:r>
            <a:r>
              <a:rPr lang="en" sz="1600" dirty="0" err="1">
                <a:solidFill>
                  <a:schemeClr val="bg2">
                    <a:lumMod val="50000"/>
                  </a:schemeClr>
                </a:solidFill>
                <a:effectLst/>
                <a:latin typeface="Times New Roman" panose="02020603050405020304" pitchFamily="18" charset="0"/>
                <a:ea typeface="Calibri" panose="020F0502020204030204" pitchFamily="34" charset="0"/>
              </a:rPr>
              <a:t>grazhdanskoj</a:t>
            </a:r>
            <a:r>
              <a:rPr lang="en" sz="1600" dirty="0">
                <a:solidFill>
                  <a:schemeClr val="bg2">
                    <a:lumMod val="50000"/>
                  </a:schemeClr>
                </a:solidFill>
                <a:effectLst/>
                <a:latin typeface="Times New Roman" panose="02020603050405020304" pitchFamily="18" charset="0"/>
                <a:ea typeface="Calibri" panose="020F0502020204030204" pitchFamily="34" charset="0"/>
              </a:rPr>
              <a:t> </a:t>
            </a:r>
            <a:r>
              <a:rPr lang="en" sz="1600" dirty="0" err="1">
                <a:solidFill>
                  <a:schemeClr val="bg2">
                    <a:lumMod val="50000"/>
                  </a:schemeClr>
                </a:solidFill>
                <a:effectLst/>
                <a:latin typeface="Times New Roman" panose="02020603050405020304" pitchFamily="18" charset="0"/>
                <a:ea typeface="Calibri" panose="020F0502020204030204" pitchFamily="34" charset="0"/>
              </a:rPr>
              <a:t>aviacii</a:t>
            </a:r>
            <a:r>
              <a:rPr lang="en" sz="1600" dirty="0">
                <a:solidFill>
                  <a:schemeClr val="bg2">
                    <a:lumMod val="50000"/>
                  </a:schemeClr>
                </a:solidFill>
                <a:effectLst/>
                <a:latin typeface="Times New Roman" panose="02020603050405020304" pitchFamily="18" charset="0"/>
                <a:ea typeface="Calibri" panose="020F0502020204030204" pitchFamily="34" charset="0"/>
              </a:rPr>
              <a:t>, 2013. S. 97–100</a:t>
            </a:r>
            <a:r>
              <a:rPr lang="ru-RU" sz="1600" dirty="0">
                <a:solidFill>
                  <a:schemeClr val="bg2">
                    <a:lumMod val="50000"/>
                  </a:schemeClr>
                </a:solidFill>
                <a:effectLst/>
                <a:latin typeface="Times New Roman" panose="02020603050405020304" pitchFamily="18" charset="0"/>
                <a:ea typeface="Calibri" panose="020F0502020204030204" pitchFamily="34" charset="0"/>
              </a:rPr>
              <a:t> </a:t>
            </a:r>
            <a:r>
              <a:rPr lang="en-US" sz="1600" dirty="0">
                <a:solidFill>
                  <a:schemeClr val="bg2">
                    <a:lumMod val="50000"/>
                  </a:schemeClr>
                </a:solidFill>
                <a:effectLst/>
                <a:latin typeface="Times New Roman" panose="02020603050405020304" pitchFamily="18" charset="0"/>
                <a:ea typeface="Calibri" panose="020F0502020204030204" pitchFamily="34" charset="0"/>
              </a:rPr>
              <a:t>[In Russian]</a:t>
            </a:r>
            <a:endParaRPr lang="ru-RU" sz="1600" dirty="0">
              <a:solidFill>
                <a:schemeClr val="bg2">
                  <a:lumMod val="50000"/>
                </a:schemeClr>
              </a:solidFill>
            </a:endParaRPr>
          </a:p>
        </p:txBody>
      </p:sp>
      <p:sp>
        <p:nvSpPr>
          <p:cNvPr id="8" name="Номер слайда 7">
            <a:extLst>
              <a:ext uri="{FF2B5EF4-FFF2-40B4-BE49-F238E27FC236}">
                <a16:creationId xmlns:a16="http://schemas.microsoft.com/office/drawing/2014/main" id="{8FA4EB12-5011-40F3-E037-53C9D67A6C46}"/>
              </a:ext>
            </a:extLst>
          </p:cNvPr>
          <p:cNvSpPr>
            <a:spLocks noGrp="1"/>
          </p:cNvSpPr>
          <p:nvPr>
            <p:ph type="sldNum" sz="quarter" idx="12"/>
          </p:nvPr>
        </p:nvSpPr>
        <p:spPr/>
        <p:txBody>
          <a:bodyPr/>
          <a:lstStyle/>
          <a:p>
            <a:fld id="{819D6F82-8D56-CC40-AE9B-EA06F5F109FC}" type="slidenum">
              <a:rPr lang="ru-RU" smtClean="0"/>
              <a:t>2</a:t>
            </a:fld>
            <a:endParaRPr lang="ru-RU"/>
          </a:p>
        </p:txBody>
      </p:sp>
      <p:pic>
        <p:nvPicPr>
          <p:cNvPr id="2050" name="Picture 2" descr="Точки зрения">
            <a:extLst>
              <a:ext uri="{FF2B5EF4-FFF2-40B4-BE49-F238E27FC236}">
                <a16:creationId xmlns:a16="http://schemas.microsoft.com/office/drawing/2014/main" id="{8B6E1450-4AA5-7321-890E-AC7746B07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003"/>
          <a:stretch/>
        </p:blipFill>
        <p:spPr bwMode="auto">
          <a:xfrm>
            <a:off x="3920081" y="3191390"/>
            <a:ext cx="4351838" cy="30635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6EB8DB-CE52-BB52-26A9-A7C8EE381E9B}"/>
              </a:ext>
            </a:extLst>
          </p:cNvPr>
          <p:cNvSpPr txBox="1"/>
          <p:nvPr/>
        </p:nvSpPr>
        <p:spPr>
          <a:xfrm>
            <a:off x="5591952" y="5604669"/>
            <a:ext cx="1008096" cy="369332"/>
          </a:xfrm>
          <a:prstGeom prst="rect">
            <a:avLst/>
          </a:prstGeom>
          <a:noFill/>
        </p:spPr>
        <p:txBody>
          <a:bodyPr wrap="none" rtlCol="0">
            <a:spAutoFit/>
          </a:bodyPr>
          <a:lstStyle/>
          <a:p>
            <a:r>
              <a:rPr lang="en-US" dirty="0">
                <a:solidFill>
                  <a:schemeClr val="bg1"/>
                </a:solidFill>
              </a:rPr>
              <a:t>situation</a:t>
            </a:r>
            <a:endParaRPr lang="ru-RU" dirty="0">
              <a:solidFill>
                <a:schemeClr val="bg1"/>
              </a:solidFill>
            </a:endParaRPr>
          </a:p>
        </p:txBody>
      </p:sp>
      <p:sp>
        <p:nvSpPr>
          <p:cNvPr id="6" name="TextBox 5">
            <a:extLst>
              <a:ext uri="{FF2B5EF4-FFF2-40B4-BE49-F238E27FC236}">
                <a16:creationId xmlns:a16="http://schemas.microsoft.com/office/drawing/2014/main" id="{CE063EBD-D0E3-74AC-5F9A-B28993700CBC}"/>
              </a:ext>
            </a:extLst>
          </p:cNvPr>
          <p:cNvSpPr txBox="1"/>
          <p:nvPr/>
        </p:nvSpPr>
        <p:spPr>
          <a:xfrm>
            <a:off x="7240772" y="3369922"/>
            <a:ext cx="769763" cy="369332"/>
          </a:xfrm>
          <a:prstGeom prst="rect">
            <a:avLst/>
          </a:prstGeom>
          <a:noFill/>
        </p:spPr>
        <p:txBody>
          <a:bodyPr wrap="none" rtlCol="0">
            <a:spAutoFit/>
          </a:bodyPr>
          <a:lstStyle/>
          <a:p>
            <a:r>
              <a:rPr lang="en-US" dirty="0">
                <a:solidFill>
                  <a:schemeClr val="bg1"/>
                </a:solidFill>
              </a:rPr>
              <a:t>media</a:t>
            </a:r>
            <a:endParaRPr lang="ru-RU" dirty="0">
              <a:solidFill>
                <a:schemeClr val="bg1"/>
              </a:solidFill>
            </a:endParaRPr>
          </a:p>
        </p:txBody>
      </p:sp>
      <p:sp>
        <p:nvSpPr>
          <p:cNvPr id="7" name="TextBox 6">
            <a:extLst>
              <a:ext uri="{FF2B5EF4-FFF2-40B4-BE49-F238E27FC236}">
                <a16:creationId xmlns:a16="http://schemas.microsoft.com/office/drawing/2014/main" id="{5C8383CF-89B1-8AEF-97B4-438D5ADCE828}"/>
              </a:ext>
            </a:extLst>
          </p:cNvPr>
          <p:cNvSpPr txBox="1"/>
          <p:nvPr/>
        </p:nvSpPr>
        <p:spPr>
          <a:xfrm>
            <a:off x="4197497" y="3424909"/>
            <a:ext cx="753732" cy="369332"/>
          </a:xfrm>
          <a:prstGeom prst="rect">
            <a:avLst/>
          </a:prstGeom>
          <a:noFill/>
        </p:spPr>
        <p:txBody>
          <a:bodyPr wrap="none" rtlCol="0">
            <a:spAutoFit/>
          </a:bodyPr>
          <a:lstStyle/>
          <a:p>
            <a:r>
              <a:rPr lang="en-US" dirty="0">
                <a:solidFill>
                  <a:schemeClr val="bg1"/>
                </a:solidFill>
              </a:rPr>
              <a:t>public</a:t>
            </a:r>
            <a:endParaRPr lang="ru-RU" dirty="0">
              <a:solidFill>
                <a:schemeClr val="bg1"/>
              </a:solidFill>
            </a:endParaRPr>
          </a:p>
        </p:txBody>
      </p:sp>
    </p:spTree>
    <p:extLst>
      <p:ext uri="{BB962C8B-B14F-4D97-AF65-F5344CB8AC3E}">
        <p14:creationId xmlns:p14="http://schemas.microsoft.com/office/powerpoint/2010/main" val="505746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3F2A7C-BCCB-988E-B788-A6AEDC275F75}"/>
              </a:ext>
            </a:extLst>
          </p:cNvPr>
          <p:cNvSpPr>
            <a:spLocks noGrp="1"/>
          </p:cNvSpPr>
          <p:nvPr>
            <p:ph type="ctrTitle"/>
          </p:nvPr>
        </p:nvSpPr>
        <p:spPr>
          <a:xfrm>
            <a:off x="1524000" y="3732028"/>
            <a:ext cx="9144000" cy="930452"/>
          </a:xfrm>
        </p:spPr>
        <p:txBody>
          <a:bodyPr>
            <a:noAutofit/>
          </a:bodyPr>
          <a:lstStyle/>
          <a:p>
            <a:r>
              <a:rPr lang="en" sz="2800" b="1" dirty="0">
                <a:latin typeface="Calibri" panose="020F0502020204030204" pitchFamily="34" charset="0"/>
                <a:ea typeface="Segoe UI Historic" panose="020B0502040204020203" pitchFamily="34" charset="0"/>
                <a:cs typeface="Calibri" panose="020F0502020204030204" pitchFamily="34" charset="0"/>
              </a:rPr>
              <a:t>Methods of transformation of information signals for solving problems of crisis situation assessment</a:t>
            </a:r>
            <a:endParaRPr lang="ru-RU" sz="2800" b="1" dirty="0">
              <a:latin typeface="Calibri" panose="020F0502020204030204" pitchFamily="34" charset="0"/>
              <a:ea typeface="Segoe UI Historic" panose="020B0502040204020203" pitchFamily="34" charset="0"/>
              <a:cs typeface="Calibri" panose="020F0502020204030204" pitchFamily="34" charset="0"/>
            </a:endParaRPr>
          </a:p>
        </p:txBody>
      </p:sp>
      <p:sp>
        <p:nvSpPr>
          <p:cNvPr id="13" name="TextBox 12">
            <a:extLst>
              <a:ext uri="{FF2B5EF4-FFF2-40B4-BE49-F238E27FC236}">
                <a16:creationId xmlns:a16="http://schemas.microsoft.com/office/drawing/2014/main" id="{1710FE81-DFD3-6D2F-3302-01AFEC5CE34F}"/>
              </a:ext>
            </a:extLst>
          </p:cNvPr>
          <p:cNvSpPr txBox="1"/>
          <p:nvPr/>
        </p:nvSpPr>
        <p:spPr>
          <a:xfrm>
            <a:off x="5341624" y="6451142"/>
            <a:ext cx="1382110" cy="369332"/>
          </a:xfrm>
          <a:prstGeom prst="rect">
            <a:avLst/>
          </a:prstGeom>
          <a:noFill/>
        </p:spPr>
        <p:txBody>
          <a:bodyPr wrap="none" rtlCol="0">
            <a:spAutoFit/>
          </a:bodyPr>
          <a:lstStyle/>
          <a:p>
            <a:r>
              <a:rPr lang="en-US" dirty="0"/>
              <a:t>Dubna</a:t>
            </a:r>
            <a:r>
              <a:rPr lang="ru-RU" dirty="0"/>
              <a:t>, 2025</a:t>
            </a:r>
          </a:p>
        </p:txBody>
      </p:sp>
      <p:sp>
        <p:nvSpPr>
          <p:cNvPr id="17" name="TextBox 16">
            <a:extLst>
              <a:ext uri="{FF2B5EF4-FFF2-40B4-BE49-F238E27FC236}">
                <a16:creationId xmlns:a16="http://schemas.microsoft.com/office/drawing/2014/main" id="{DE0A98D7-6CC0-509C-5C80-9C9415C89F3E}"/>
              </a:ext>
            </a:extLst>
          </p:cNvPr>
          <p:cNvSpPr txBox="1"/>
          <p:nvPr/>
        </p:nvSpPr>
        <p:spPr>
          <a:xfrm>
            <a:off x="7102547" y="5217420"/>
            <a:ext cx="4845577" cy="461665"/>
          </a:xfrm>
          <a:prstGeom prst="rect">
            <a:avLst/>
          </a:prstGeom>
          <a:noFill/>
        </p:spPr>
        <p:txBody>
          <a:bodyPr wrap="square">
            <a:spAutoFit/>
          </a:bodyPr>
          <a:lstStyle/>
          <a:p>
            <a:pPr algn="r"/>
            <a:r>
              <a:rPr lang="en-US" sz="2400" b="1" i="1" dirty="0" err="1"/>
              <a:t>Ulizko</a:t>
            </a:r>
            <a:r>
              <a:rPr lang="en-US" sz="2400" b="1" i="1" dirty="0"/>
              <a:t> Mikhail</a:t>
            </a:r>
            <a:endParaRPr lang="ru-RU" sz="2400" b="1" i="1" dirty="0"/>
          </a:p>
        </p:txBody>
      </p:sp>
      <p:pic>
        <p:nvPicPr>
          <p:cNvPr id="1030" name="Picture 6" descr="11th International Conference &quot;Distributed Computing and Grid Technologies in Science and Education&quot; (GRID'2025)">
            <a:extLst>
              <a:ext uri="{FF2B5EF4-FFF2-40B4-BE49-F238E27FC236}">
                <a16:creationId xmlns:a16="http://schemas.microsoft.com/office/drawing/2014/main" id="{225A5E03-0E3F-3E70-54DC-B21AA3E54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3"/>
            <a:ext cx="12192000" cy="3365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1EFE8B-1C8B-E087-243E-0FA5D82452AC}"/>
              </a:ext>
            </a:extLst>
          </p:cNvPr>
          <p:cNvSpPr txBox="1"/>
          <p:nvPr/>
        </p:nvSpPr>
        <p:spPr>
          <a:xfrm>
            <a:off x="5564441" y="5095145"/>
            <a:ext cx="936475" cy="461665"/>
          </a:xfrm>
          <a:prstGeom prst="rect">
            <a:avLst/>
          </a:prstGeom>
          <a:noFill/>
        </p:spPr>
        <p:txBody>
          <a:bodyPr wrap="none" rtlCol="0">
            <a:spAutoFit/>
          </a:bodyPr>
          <a:lstStyle/>
          <a:p>
            <a:r>
              <a:rPr lang="en-US" sz="2400" b="1" dirty="0"/>
              <a:t>Q &amp; A</a:t>
            </a:r>
            <a:endParaRPr lang="ru-RU" sz="2400" b="1" dirty="0"/>
          </a:p>
        </p:txBody>
      </p:sp>
    </p:spTree>
    <p:extLst>
      <p:ext uri="{BB962C8B-B14F-4D97-AF65-F5344CB8AC3E}">
        <p14:creationId xmlns:p14="http://schemas.microsoft.com/office/powerpoint/2010/main" val="66276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10515600" cy="1325563"/>
          </a:xfrm>
        </p:spPr>
        <p:txBody>
          <a:bodyPr/>
          <a:lstStyle/>
          <a:p>
            <a:r>
              <a:rPr lang="en-US" b="1" dirty="0">
                <a:latin typeface="+mn-lt"/>
              </a:rPr>
              <a:t>Model of an information field</a:t>
            </a:r>
            <a:endParaRPr lang="ru-RU" b="1" dirty="0">
              <a:latin typeface="+mn-lt"/>
            </a:endParaRP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0634C6E2-395C-DD3B-D50D-9EF086E7268C}"/>
                  </a:ext>
                </a:extLst>
              </p:cNvPr>
              <p:cNvSpPr>
                <a:spLocks noGrp="1"/>
              </p:cNvSpPr>
              <p:nvPr>
                <p:ph idx="1"/>
              </p:nvPr>
            </p:nvSpPr>
            <p:spPr>
              <a:xfrm>
                <a:off x="2823632" y="2022704"/>
                <a:ext cx="7629396" cy="1645478"/>
              </a:xfrm>
            </p:spPr>
            <p:txBody>
              <a:bodyPr>
                <a:normAutofit/>
              </a:bodyPr>
              <a:lstStyle/>
              <a:p>
                <a:pPr marL="0" indent="0">
                  <a:lnSpc>
                    <a:spcPct val="100000"/>
                  </a:lnSpc>
                  <a:spcBef>
                    <a:spcPts val="0"/>
                  </a:spcBef>
                  <a:buNone/>
                </a:pPr>
                <a:r>
                  <a:rPr lang="en-US" sz="1900" dirty="0"/>
                  <a:t>N – information field</a:t>
                </a:r>
                <a:endParaRPr lang="ru-RU" sz="1900" dirty="0"/>
              </a:p>
              <a:p>
                <a:pPr marL="0" indent="0">
                  <a:lnSpc>
                    <a:spcPct val="100000"/>
                  </a:lnSpc>
                  <a:spcBef>
                    <a:spcPts val="0"/>
                  </a:spcBef>
                  <a:buNone/>
                </a:pPr>
                <a:r>
                  <a:rPr lang="en-US" sz="1900" dirty="0"/>
                  <a:t>A – agents</a:t>
                </a:r>
                <a:endParaRPr lang="ru-RU" sz="1900" dirty="0"/>
              </a:p>
              <a:p>
                <a:pPr marL="0" indent="0">
                  <a:lnSpc>
                    <a:spcPct val="100000"/>
                  </a:lnSpc>
                  <a:spcBef>
                    <a:spcPts val="0"/>
                  </a:spcBef>
                  <a:buNone/>
                </a:pPr>
                <a:r>
                  <a:rPr lang="en-US" sz="1900" dirty="0"/>
                  <a:t>I – agents’ data</a:t>
                </a:r>
                <a:endParaRPr lang="ru-RU" sz="1900" dirty="0"/>
              </a:p>
              <a:p>
                <a:pPr marL="0" indent="0">
                  <a:lnSpc>
                    <a:spcPct val="100000"/>
                  </a:lnSpc>
                  <a:spcBef>
                    <a:spcPts val="0"/>
                  </a:spcBef>
                  <a:buNone/>
                </a:pPr>
                <a:r>
                  <a:rPr lang="en-US" sz="1900" dirty="0"/>
                  <a:t>D – bijection </a:t>
                </a:r>
                <a14:m>
                  <m:oMath xmlns:m="http://schemas.openxmlformats.org/officeDocument/2006/math">
                    <m:r>
                      <a:rPr lang="en-US" sz="1900" b="0" i="1" smtClean="0">
                        <a:latin typeface="Cambria Math" panose="02040503050406030204" pitchFamily="18" charset="0"/>
                      </a:rPr>
                      <m:t>𝐴</m:t>
                    </m:r>
                    <m:groupChr>
                      <m:groupChrPr>
                        <m:chr m:val="↔"/>
                        <m:vertJc m:val="bot"/>
                        <m:ctrlPr>
                          <a:rPr lang="en-US" sz="1900" b="0" i="1" smtClean="0">
                            <a:latin typeface="Cambria Math" panose="02040503050406030204" pitchFamily="18" charset="0"/>
                          </a:rPr>
                        </m:ctrlPr>
                      </m:groupChrPr>
                      <m:e>
                        <m:r>
                          <m:rPr>
                            <m:brk m:alnAt="2"/>
                          </m:rPr>
                          <a:rPr lang="en-US" sz="1900" b="0" i="1" smtClean="0">
                            <a:latin typeface="Cambria Math" panose="02040503050406030204" pitchFamily="18" charset="0"/>
                          </a:rPr>
                          <m:t>𝐷</m:t>
                        </m:r>
                      </m:e>
                    </m:groupChr>
                    <m:r>
                      <a:rPr lang="en-US" sz="1900" b="0" i="1" smtClean="0">
                        <a:latin typeface="Cambria Math" panose="02040503050406030204" pitchFamily="18" charset="0"/>
                      </a:rPr>
                      <m:t>𝐼</m:t>
                    </m:r>
                  </m:oMath>
                </a14:m>
                <a:endParaRPr lang="ru-RU" sz="1900" dirty="0"/>
              </a:p>
              <a:p>
                <a:pPr marL="0" indent="0">
                  <a:lnSpc>
                    <a:spcPct val="100000"/>
                  </a:lnSpc>
                  <a:spcBef>
                    <a:spcPts val="0"/>
                  </a:spcBef>
                  <a:buNone/>
                </a:pPr>
                <a:r>
                  <a:rPr lang="en-US" sz="1900" dirty="0"/>
                  <a:t>S – functions to manage N</a:t>
                </a:r>
                <a:endParaRPr lang="ru-RU" sz="1900" dirty="0"/>
              </a:p>
              <a:p>
                <a:endParaRPr lang="ru-RU" sz="1800" dirty="0"/>
              </a:p>
            </p:txBody>
          </p:sp>
        </mc:Choice>
        <mc:Fallback xmlns="">
          <p:sp>
            <p:nvSpPr>
              <p:cNvPr id="3" name="Объект 2">
                <a:extLst>
                  <a:ext uri="{FF2B5EF4-FFF2-40B4-BE49-F238E27FC236}">
                    <a16:creationId xmlns:a16="http://schemas.microsoft.com/office/drawing/2014/main" id="{0634C6E2-395C-DD3B-D50D-9EF086E7268C}"/>
                  </a:ext>
                </a:extLst>
              </p:cNvPr>
              <p:cNvSpPr>
                <a:spLocks noGrp="1" noRot="1" noChangeAspect="1" noMove="1" noResize="1" noEditPoints="1" noAdjustHandles="1" noChangeArrowheads="1" noChangeShapeType="1" noTextEdit="1"/>
              </p:cNvSpPr>
              <p:nvPr>
                <p:ph idx="1"/>
              </p:nvPr>
            </p:nvSpPr>
            <p:spPr>
              <a:xfrm>
                <a:off x="2823632" y="2022704"/>
                <a:ext cx="7629396" cy="1645478"/>
              </a:xfrm>
              <a:blipFill>
                <a:blip r:embed="rId2"/>
                <a:stretch>
                  <a:fillRect l="-831" t="-2308" b="-615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8C52CD5-6E22-A6DE-FD76-AFBACD8E0F93}"/>
                  </a:ext>
                </a:extLst>
              </p:cNvPr>
              <p:cNvSpPr txBox="1"/>
              <p:nvPr/>
            </p:nvSpPr>
            <p:spPr>
              <a:xfrm>
                <a:off x="4656438" y="1349758"/>
                <a:ext cx="4214423" cy="553998"/>
              </a:xfrm>
              <a:prstGeom prst="rect">
                <a:avLst/>
              </a:prstGeom>
              <a:noFill/>
            </p:spPr>
            <p:txBody>
              <a:bodyPr wrap="none" lIns="0" tIns="0" rIns="0" bIns="0" rtlCol="0">
                <a:spAutoFit/>
              </a:bodyPr>
              <a:lstStyle/>
              <a:p>
                <a14:m>
                  <m:oMath xmlns:m="http://schemas.openxmlformats.org/officeDocument/2006/math">
                    <m:r>
                      <m:rPr>
                        <m:nor/>
                      </m:rPr>
                      <a:rPr lang="en-US" sz="3600" smtClean="0">
                        <a:latin typeface="Cambria Math" panose="02040503050406030204" pitchFamily="18" charset="0"/>
                        <a:ea typeface="Cambria Math" panose="02040503050406030204" pitchFamily="18" charset="0"/>
                      </a:rPr>
                      <m:t>N</m:t>
                    </m:r>
                    <m:r>
                      <m:rPr>
                        <m:nor/>
                      </m:rPr>
                      <a:rPr lang="ru-RU" sz="3600" b="0" i="0" smtClean="0">
                        <a:latin typeface="Cambria Math" panose="02040503050406030204" pitchFamily="18" charset="0"/>
                        <a:ea typeface="Cambria Math" panose="02040503050406030204" pitchFamily="18" charset="0"/>
                      </a:rPr>
                      <m:t> </m:t>
                    </m:r>
                    <m:r>
                      <m:rPr>
                        <m:nor/>
                      </m:rPr>
                      <a:rPr lang="en-US" sz="3600" smtClean="0">
                        <a:latin typeface="Cambria Math" panose="02040503050406030204" pitchFamily="18" charset="0"/>
                        <a:ea typeface="Cambria Math" panose="02040503050406030204" pitchFamily="18" charset="0"/>
                      </a:rPr>
                      <m:t>= </m:t>
                    </m:r>
                    <m:d>
                      <m:dPr>
                        <m:begChr m:val="〈"/>
                        <m:endChr m:val="〉"/>
                        <m:ctrlPr>
                          <a:rPr lang="ru-RU" sz="3600" i="1">
                            <a:latin typeface="Cambria Math" panose="02040503050406030204" pitchFamily="18" charset="0"/>
                            <a:ea typeface="Cambria Math" panose="02040503050406030204" pitchFamily="18" charset="0"/>
                          </a:rPr>
                        </m:ctrlPr>
                      </m:dPr>
                      <m:e>
                        <m:r>
                          <a:rPr lang="ru-RU" sz="3600" i="1">
                            <a:latin typeface="Cambria Math" panose="02040503050406030204" pitchFamily="18" charset="0"/>
                            <a:ea typeface="Cambria Math" panose="02040503050406030204" pitchFamily="18" charset="0"/>
                          </a:rPr>
                          <m:t>𝐴</m:t>
                        </m:r>
                        <m:r>
                          <a:rPr lang="en-US" sz="3600" i="1">
                            <a:latin typeface="Cambria Math" panose="02040503050406030204" pitchFamily="18" charset="0"/>
                            <a:ea typeface="Cambria Math" panose="02040503050406030204" pitchFamily="18" charset="0"/>
                          </a:rPr>
                          <m:t>, </m:t>
                        </m:r>
                        <m:r>
                          <a:rPr lang="ru-RU" sz="3600" i="1">
                            <a:latin typeface="Cambria Math" panose="02040503050406030204" pitchFamily="18" charset="0"/>
                            <a:ea typeface="Cambria Math" panose="02040503050406030204" pitchFamily="18" charset="0"/>
                          </a:rPr>
                          <m:t>𝐼</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𝐷</m:t>
                        </m:r>
                        <m:r>
                          <a:rPr lang="en-US" sz="3600" i="1">
                            <a:latin typeface="Cambria Math" panose="02040503050406030204" pitchFamily="18" charset="0"/>
                            <a:ea typeface="Cambria Math" panose="02040503050406030204" pitchFamily="18" charset="0"/>
                          </a:rPr>
                          <m:t>, </m:t>
                        </m:r>
                        <m:r>
                          <a:rPr lang="en-US" sz="3600" i="1">
                            <a:latin typeface="Cambria Math" panose="02040503050406030204" pitchFamily="18" charset="0"/>
                            <a:ea typeface="Cambria Math" panose="02040503050406030204" pitchFamily="18" charset="0"/>
                          </a:rPr>
                          <m:t>𝑆</m:t>
                        </m:r>
                      </m:e>
                    </m:d>
                    <m:r>
                      <a:rPr lang="ru-RU" sz="3600" b="0" i="0" smtClean="0">
                        <a:latin typeface="Cambria Math" panose="02040503050406030204" pitchFamily="18" charset="0"/>
                        <a:ea typeface="Cambria Math" panose="02040503050406030204" pitchFamily="18" charset="0"/>
                      </a:rPr>
                      <m:t>,</m:t>
                    </m:r>
                  </m:oMath>
                </a14:m>
                <a:r>
                  <a:rPr lang="en-US" sz="3600" dirty="0">
                    <a:latin typeface="Cambria Math" panose="02040503050406030204" pitchFamily="18" charset="0"/>
                    <a:ea typeface="Cambria Math" panose="02040503050406030204" pitchFamily="18" charset="0"/>
                  </a:rPr>
                  <a:t> where</a:t>
                </a:r>
                <a:endParaRPr lang="ru-RU" sz="3600" dirty="0">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48C52CD5-6E22-A6DE-FD76-AFBACD8E0F93}"/>
                  </a:ext>
                </a:extLst>
              </p:cNvPr>
              <p:cNvSpPr txBox="1">
                <a:spLocks noRot="1" noChangeAspect="1" noMove="1" noResize="1" noEditPoints="1" noAdjustHandles="1" noChangeArrowheads="1" noChangeShapeType="1" noTextEdit="1"/>
              </p:cNvSpPr>
              <p:nvPr/>
            </p:nvSpPr>
            <p:spPr>
              <a:xfrm>
                <a:off x="4656438" y="1349758"/>
                <a:ext cx="4214423" cy="553998"/>
              </a:xfrm>
              <a:prstGeom prst="rect">
                <a:avLst/>
              </a:prstGeom>
              <a:blipFill>
                <a:blip r:embed="rId3"/>
                <a:stretch>
                  <a:fillRect l="-3604" t="-25000" r="-5706" b="-50000"/>
                </a:stretch>
              </a:blipFill>
            </p:spPr>
            <p:txBody>
              <a:bodyPr/>
              <a:lstStyle/>
              <a:p>
                <a:r>
                  <a:rPr lang="ru-RU">
                    <a:noFill/>
                  </a:rPr>
                  <a:t> </a:t>
                </a:r>
              </a:p>
            </p:txBody>
          </p:sp>
        </mc:Fallback>
      </mc:AlternateContent>
      <p:sp>
        <p:nvSpPr>
          <p:cNvPr id="7" name="TextBox 6">
            <a:extLst>
              <a:ext uri="{FF2B5EF4-FFF2-40B4-BE49-F238E27FC236}">
                <a16:creationId xmlns:a16="http://schemas.microsoft.com/office/drawing/2014/main" id="{B6637478-4B4E-5B9A-DC3C-AB916524AA91}"/>
              </a:ext>
            </a:extLst>
          </p:cNvPr>
          <p:cNvSpPr txBox="1"/>
          <p:nvPr/>
        </p:nvSpPr>
        <p:spPr>
          <a:xfrm>
            <a:off x="1136644" y="3787130"/>
            <a:ext cx="3757863" cy="1477328"/>
          </a:xfrm>
          <a:prstGeom prst="rect">
            <a:avLst/>
          </a:prstGeom>
          <a:noFill/>
        </p:spPr>
        <p:txBody>
          <a:bodyPr wrap="square" rtlCol="0">
            <a:spAutoFit/>
          </a:bodyPr>
          <a:lstStyle/>
          <a:p>
            <a:r>
              <a:rPr lang="en-US" dirty="0"/>
              <a:t>Agents are</a:t>
            </a:r>
            <a:r>
              <a:rPr lang="ru-RU" dirty="0"/>
              <a:t>:</a:t>
            </a:r>
          </a:p>
          <a:p>
            <a:pPr marL="285750" indent="-285750">
              <a:buFont typeface="Arial" panose="020B0604020202020204" pitchFamily="34" charset="0"/>
              <a:buChar char="•"/>
            </a:pPr>
            <a:r>
              <a:rPr lang="en-US" dirty="0"/>
              <a:t>users</a:t>
            </a:r>
            <a:r>
              <a:rPr lang="ru-RU" dirty="0"/>
              <a:t>,</a:t>
            </a:r>
          </a:p>
          <a:p>
            <a:pPr marL="285750" indent="-285750">
              <a:buFont typeface="Arial" panose="020B0604020202020204" pitchFamily="34" charset="0"/>
              <a:buChar char="•"/>
            </a:pPr>
            <a:r>
              <a:rPr lang="en-US" dirty="0"/>
              <a:t>channel</a:t>
            </a:r>
            <a:r>
              <a:rPr lang="ru-RU" dirty="0"/>
              <a:t>,</a:t>
            </a:r>
          </a:p>
          <a:p>
            <a:pPr marL="285750" indent="-285750">
              <a:buFont typeface="Arial" panose="020B0604020202020204" pitchFamily="34" charset="0"/>
              <a:buChar char="•"/>
            </a:pPr>
            <a:r>
              <a:rPr lang="en-US" dirty="0"/>
              <a:t>group</a:t>
            </a:r>
            <a:r>
              <a:rPr lang="ru-RU" dirty="0"/>
              <a:t>,</a:t>
            </a:r>
          </a:p>
          <a:p>
            <a:pPr marL="285750" indent="-285750">
              <a:buFont typeface="Arial" panose="020B0604020202020204" pitchFamily="34" charset="0"/>
              <a:buChar char="•"/>
            </a:pPr>
            <a:r>
              <a:rPr lang="en-US" dirty="0"/>
              <a:t>community</a:t>
            </a:r>
            <a:r>
              <a:rPr lang="ru-RU" dirty="0"/>
              <a:t>.</a:t>
            </a:r>
          </a:p>
        </p:txBody>
      </p:sp>
      <p:sp>
        <p:nvSpPr>
          <p:cNvPr id="11" name="TextBox 10">
            <a:extLst>
              <a:ext uri="{FF2B5EF4-FFF2-40B4-BE49-F238E27FC236}">
                <a16:creationId xmlns:a16="http://schemas.microsoft.com/office/drawing/2014/main" id="{8CCFC8D7-CCEA-DB98-8A05-D2AF1AF6066A}"/>
              </a:ext>
            </a:extLst>
          </p:cNvPr>
          <p:cNvSpPr txBox="1"/>
          <p:nvPr/>
        </p:nvSpPr>
        <p:spPr>
          <a:xfrm>
            <a:off x="6287888" y="5220613"/>
            <a:ext cx="4767469" cy="1200329"/>
          </a:xfrm>
          <a:prstGeom prst="rect">
            <a:avLst/>
          </a:prstGeom>
          <a:noFill/>
        </p:spPr>
        <p:txBody>
          <a:bodyPr wrap="square">
            <a:spAutoFit/>
          </a:bodyPr>
          <a:lstStyle/>
          <a:p>
            <a:pPr marL="0" indent="0" algn="ctr">
              <a:buNone/>
            </a:pPr>
            <a:r>
              <a:rPr lang="en-US" dirty="0"/>
              <a:t>Agents can</a:t>
            </a:r>
            <a:r>
              <a:rPr lang="ru-RU" dirty="0"/>
              <a:t>:</a:t>
            </a:r>
          </a:p>
          <a:p>
            <a:pPr marL="285750" indent="-285750">
              <a:buFont typeface="Arial" panose="020B0604020202020204" pitchFamily="34" charset="0"/>
              <a:buChar char="•"/>
            </a:pPr>
            <a:r>
              <a:rPr lang="en-US" dirty="0"/>
              <a:t>create message</a:t>
            </a:r>
            <a:r>
              <a:rPr lang="ru-RU" dirty="0"/>
              <a:t>,</a:t>
            </a:r>
          </a:p>
          <a:p>
            <a:pPr marL="285750" indent="-285750">
              <a:buFont typeface="Arial" panose="020B0604020202020204" pitchFamily="34" charset="0"/>
              <a:buChar char="•"/>
            </a:pPr>
            <a:r>
              <a:rPr lang="en-US" dirty="0"/>
              <a:t>get message</a:t>
            </a:r>
            <a:r>
              <a:rPr lang="ru-RU" dirty="0"/>
              <a:t>,</a:t>
            </a:r>
          </a:p>
          <a:p>
            <a:pPr marL="285750" indent="-285750">
              <a:buFont typeface="Arial" panose="020B0604020202020204" pitchFamily="34" charset="0"/>
              <a:buChar char="•"/>
            </a:pPr>
            <a:r>
              <a:rPr lang="en-US" dirty="0"/>
              <a:t>propagate message</a:t>
            </a:r>
            <a:r>
              <a:rPr lang="ru-RU" dirty="0"/>
              <a:t>.</a:t>
            </a:r>
          </a:p>
        </p:txBody>
      </p:sp>
      <p:sp>
        <p:nvSpPr>
          <p:cNvPr id="13" name="TextBox 12">
            <a:extLst>
              <a:ext uri="{FF2B5EF4-FFF2-40B4-BE49-F238E27FC236}">
                <a16:creationId xmlns:a16="http://schemas.microsoft.com/office/drawing/2014/main" id="{3BE85B3A-1306-DACF-C52D-DF9DF79657D5}"/>
              </a:ext>
            </a:extLst>
          </p:cNvPr>
          <p:cNvSpPr txBox="1"/>
          <p:nvPr/>
        </p:nvSpPr>
        <p:spPr>
          <a:xfrm>
            <a:off x="1136645" y="5220613"/>
            <a:ext cx="4767469" cy="1200329"/>
          </a:xfrm>
          <a:prstGeom prst="rect">
            <a:avLst/>
          </a:prstGeom>
          <a:noFill/>
        </p:spPr>
        <p:txBody>
          <a:bodyPr wrap="square">
            <a:spAutoFit/>
          </a:bodyPr>
          <a:lstStyle/>
          <a:p>
            <a:pPr marL="0" indent="0" algn="ctr">
              <a:buNone/>
            </a:pPr>
            <a:r>
              <a:rPr lang="en-US" dirty="0"/>
              <a:t>Agents’ data</a:t>
            </a:r>
            <a:r>
              <a:rPr lang="ru-RU" dirty="0"/>
              <a:t>:</a:t>
            </a:r>
          </a:p>
          <a:p>
            <a:pPr marL="285750" indent="-285750">
              <a:buFont typeface="Arial" panose="020B0604020202020204" pitchFamily="34" charset="0"/>
              <a:buChar char="•"/>
            </a:pPr>
            <a:r>
              <a:rPr lang="en-US" dirty="0"/>
              <a:t>data</a:t>
            </a:r>
            <a:r>
              <a:rPr lang="ru-RU" dirty="0"/>
              <a:t> (</a:t>
            </a:r>
            <a:r>
              <a:rPr lang="en-US" dirty="0"/>
              <a:t>messages</a:t>
            </a:r>
            <a:r>
              <a:rPr lang="ru-RU" dirty="0"/>
              <a:t>, </a:t>
            </a:r>
            <a:r>
              <a:rPr lang="en-US" dirty="0"/>
              <a:t>feedback</a:t>
            </a:r>
            <a:r>
              <a:rPr lang="ru-RU" dirty="0"/>
              <a:t>, </a:t>
            </a:r>
            <a:r>
              <a:rPr lang="en-US" dirty="0"/>
              <a:t>reactions</a:t>
            </a:r>
            <a:r>
              <a:rPr lang="ru-RU" dirty="0"/>
              <a:t>),</a:t>
            </a:r>
          </a:p>
          <a:p>
            <a:pPr marL="285750" indent="-285750">
              <a:buFont typeface="Arial" panose="020B0604020202020204" pitchFamily="34" charset="0"/>
              <a:buChar char="•"/>
            </a:pPr>
            <a:r>
              <a:rPr lang="en-US" dirty="0"/>
              <a:t>metadata</a:t>
            </a:r>
            <a:r>
              <a:rPr lang="ru-RU" dirty="0"/>
              <a:t> (</a:t>
            </a:r>
            <a:r>
              <a:rPr lang="en-US" dirty="0"/>
              <a:t>of both agents and their messages</a:t>
            </a:r>
            <a:r>
              <a:rPr lang="ru-RU" dirty="0"/>
              <a:t>).</a:t>
            </a:r>
          </a:p>
        </p:txBody>
      </p:sp>
      <p:sp>
        <p:nvSpPr>
          <p:cNvPr id="14" name="Номер слайда 13">
            <a:extLst>
              <a:ext uri="{FF2B5EF4-FFF2-40B4-BE49-F238E27FC236}">
                <a16:creationId xmlns:a16="http://schemas.microsoft.com/office/drawing/2014/main" id="{DBBFAA40-4100-7693-80A0-E8BD9CE9DED5}"/>
              </a:ext>
            </a:extLst>
          </p:cNvPr>
          <p:cNvSpPr>
            <a:spLocks noGrp="1"/>
          </p:cNvSpPr>
          <p:nvPr>
            <p:ph type="sldNum" sz="quarter" idx="12"/>
          </p:nvPr>
        </p:nvSpPr>
        <p:spPr/>
        <p:txBody>
          <a:bodyPr/>
          <a:lstStyle/>
          <a:p>
            <a:fld id="{819D6F82-8D56-CC40-AE9B-EA06F5F109FC}" type="slidenum">
              <a:rPr lang="ru-RU" smtClean="0"/>
              <a:t>3</a:t>
            </a:fld>
            <a:endParaRPr lang="ru-RU"/>
          </a:p>
        </p:txBody>
      </p:sp>
    </p:spTree>
    <p:extLst>
      <p:ext uri="{BB962C8B-B14F-4D97-AF65-F5344CB8AC3E}">
        <p14:creationId xmlns:p14="http://schemas.microsoft.com/office/powerpoint/2010/main" val="228833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10515600" cy="1325563"/>
          </a:xfrm>
        </p:spPr>
        <p:txBody>
          <a:bodyPr/>
          <a:lstStyle/>
          <a:p>
            <a:r>
              <a:rPr lang="en-US" b="1" dirty="0">
                <a:latin typeface="+mn-lt"/>
              </a:rPr>
              <a:t>Example of Information field </a:t>
            </a:r>
            <a:endParaRPr lang="ru-RU" b="1" dirty="0">
              <a:latin typeface="+mn-lt"/>
            </a:endParaRPr>
          </a:p>
        </p:txBody>
      </p:sp>
      <p:sp>
        <p:nvSpPr>
          <p:cNvPr id="14" name="Номер слайда 13">
            <a:extLst>
              <a:ext uri="{FF2B5EF4-FFF2-40B4-BE49-F238E27FC236}">
                <a16:creationId xmlns:a16="http://schemas.microsoft.com/office/drawing/2014/main" id="{DBBFAA40-4100-7693-80A0-E8BD9CE9DED5}"/>
              </a:ext>
            </a:extLst>
          </p:cNvPr>
          <p:cNvSpPr>
            <a:spLocks noGrp="1"/>
          </p:cNvSpPr>
          <p:nvPr>
            <p:ph type="sldNum" sz="quarter" idx="12"/>
          </p:nvPr>
        </p:nvSpPr>
        <p:spPr/>
        <p:txBody>
          <a:bodyPr/>
          <a:lstStyle/>
          <a:p>
            <a:fld id="{819D6F82-8D56-CC40-AE9B-EA06F5F109FC}" type="slidenum">
              <a:rPr lang="ru-RU" smtClean="0"/>
              <a:t>4</a:t>
            </a:fld>
            <a:endParaRPr lang="ru-RU"/>
          </a:p>
        </p:txBody>
      </p:sp>
      <p:pic>
        <p:nvPicPr>
          <p:cNvPr id="8" name="Рисунок 7">
            <a:extLst>
              <a:ext uri="{FF2B5EF4-FFF2-40B4-BE49-F238E27FC236}">
                <a16:creationId xmlns:a16="http://schemas.microsoft.com/office/drawing/2014/main" id="{76C1BD19-2C72-1BC1-68A6-5990D04F86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27"/>
          <a:stretch/>
        </p:blipFill>
        <p:spPr bwMode="auto">
          <a:xfrm>
            <a:off x="3741255" y="1444942"/>
            <a:ext cx="4709489" cy="3968115"/>
          </a:xfrm>
          <a:prstGeom prst="rect">
            <a:avLst/>
          </a:prstGeom>
          <a:ln>
            <a:noFill/>
          </a:ln>
          <a:extLst>
            <a:ext uri="{53640926-AAD7-44D8-BBD7-CCE9431645EC}">
              <a14:shadowObscured xmlns:a14="http://schemas.microsoft.com/office/drawing/2010/main"/>
            </a:ext>
          </a:extLst>
        </p:spPr>
      </p:pic>
      <p:grpSp>
        <p:nvGrpSpPr>
          <p:cNvPr id="17" name="Группа 16">
            <a:extLst>
              <a:ext uri="{FF2B5EF4-FFF2-40B4-BE49-F238E27FC236}">
                <a16:creationId xmlns:a16="http://schemas.microsoft.com/office/drawing/2014/main" id="{561C1DF5-062B-62FD-DC3D-4477F6602EE2}"/>
              </a:ext>
            </a:extLst>
          </p:cNvPr>
          <p:cNvGrpSpPr/>
          <p:nvPr/>
        </p:nvGrpSpPr>
        <p:grpSpPr>
          <a:xfrm>
            <a:off x="1251758" y="5496659"/>
            <a:ext cx="9812482" cy="923330"/>
            <a:chOff x="1251758" y="5496659"/>
            <a:chExt cx="9812482" cy="923330"/>
          </a:xfrm>
        </p:grpSpPr>
        <p:sp>
          <p:nvSpPr>
            <p:cNvPr id="12" name="TextBox 11">
              <a:extLst>
                <a:ext uri="{FF2B5EF4-FFF2-40B4-BE49-F238E27FC236}">
                  <a16:creationId xmlns:a16="http://schemas.microsoft.com/office/drawing/2014/main" id="{A96F39B4-8C2C-35CC-99FC-128A0E257DBB}"/>
                </a:ext>
              </a:extLst>
            </p:cNvPr>
            <p:cNvSpPr txBox="1"/>
            <p:nvPr/>
          </p:nvSpPr>
          <p:spPr>
            <a:xfrm>
              <a:off x="1251758" y="5496659"/>
              <a:ext cx="2555187" cy="923330"/>
            </a:xfrm>
            <a:prstGeom prst="rect">
              <a:avLst/>
            </a:prstGeom>
            <a:noFill/>
          </p:spPr>
          <p:txBody>
            <a:bodyPr wrap="none" rtlCol="0">
              <a:spAutoFit/>
            </a:bodyPr>
            <a:lstStyle/>
            <a:p>
              <a:r>
                <a:rPr lang="en-US" b="1" dirty="0"/>
                <a:t>Nodes</a:t>
              </a:r>
              <a:r>
                <a:rPr lang="ru-RU" b="1" dirty="0"/>
                <a:t>:</a:t>
              </a:r>
            </a:p>
            <a:p>
              <a:pPr marL="285750" indent="-285750">
                <a:buFont typeface="Arial" panose="020B0604020202020204" pitchFamily="34" charset="0"/>
                <a:buChar char="•"/>
              </a:pPr>
              <a:r>
                <a:rPr lang="ru-RU" dirty="0"/>
                <a:t>А, </a:t>
              </a:r>
              <a:r>
                <a:rPr lang="en-US" dirty="0"/>
                <a:t>B, C, D – agents</a:t>
              </a:r>
              <a:endParaRPr lang="ru-RU" dirty="0"/>
            </a:p>
            <a:p>
              <a:pPr marL="285750" indent="-285750">
                <a:buFont typeface="Arial" panose="020B0604020202020204" pitchFamily="34" charset="0"/>
                <a:buChar char="•"/>
              </a:pPr>
              <a:r>
                <a:rPr lang="ru-RU" dirty="0"/>
                <a:t>1, 2, …, 11 – </a:t>
              </a:r>
              <a:r>
                <a:rPr lang="en-US" dirty="0"/>
                <a:t>messages</a:t>
              </a:r>
              <a:endParaRPr lang="ru-RU" dirty="0"/>
            </a:p>
          </p:txBody>
        </p:sp>
        <p:sp>
          <p:nvSpPr>
            <p:cNvPr id="15" name="TextBox 14">
              <a:extLst>
                <a:ext uri="{FF2B5EF4-FFF2-40B4-BE49-F238E27FC236}">
                  <a16:creationId xmlns:a16="http://schemas.microsoft.com/office/drawing/2014/main" id="{6214FF8D-4CE2-7D7D-0DE8-587BE21B7896}"/>
                </a:ext>
              </a:extLst>
            </p:cNvPr>
            <p:cNvSpPr txBox="1"/>
            <p:nvPr/>
          </p:nvSpPr>
          <p:spPr>
            <a:xfrm>
              <a:off x="6309360" y="5496659"/>
              <a:ext cx="4754880" cy="923330"/>
            </a:xfrm>
            <a:prstGeom prst="rect">
              <a:avLst/>
            </a:prstGeom>
            <a:noFill/>
          </p:spPr>
          <p:txBody>
            <a:bodyPr wrap="square" rtlCol="0">
              <a:spAutoFit/>
            </a:bodyPr>
            <a:lstStyle/>
            <a:p>
              <a:r>
                <a:rPr lang="en-US" b="1" dirty="0"/>
                <a:t>Edges</a:t>
              </a:r>
              <a:r>
                <a:rPr lang="ru-RU" b="1" dirty="0"/>
                <a:t> (</a:t>
              </a:r>
              <a:r>
                <a:rPr lang="en-US" b="1" dirty="0"/>
                <a:t>arcs</a:t>
              </a:r>
              <a:r>
                <a:rPr lang="ru-RU" b="1" dirty="0"/>
                <a:t>):</a:t>
              </a:r>
            </a:p>
            <a:p>
              <a:pPr marL="285750" indent="-285750">
                <a:buFont typeface="Arial" panose="020B0604020202020204" pitchFamily="34" charset="0"/>
                <a:buChar char="•"/>
              </a:pPr>
              <a:r>
                <a:rPr lang="en-US" dirty="0"/>
                <a:t>A -&gt; 1 – agent </a:t>
              </a:r>
              <a:r>
                <a:rPr lang="ru-RU" dirty="0"/>
                <a:t>А </a:t>
              </a:r>
              <a:r>
                <a:rPr lang="en-US" dirty="0"/>
                <a:t>created</a:t>
              </a:r>
              <a:r>
                <a:rPr lang="ru-RU" dirty="0"/>
                <a:t> </a:t>
              </a:r>
              <a:r>
                <a:rPr lang="en-US" dirty="0"/>
                <a:t>message</a:t>
              </a:r>
              <a:r>
                <a:rPr lang="ru-RU" dirty="0"/>
                <a:t> 1</a:t>
              </a:r>
            </a:p>
            <a:p>
              <a:pPr marL="285750" indent="-285750">
                <a:buFont typeface="Arial" panose="020B0604020202020204" pitchFamily="34" charset="0"/>
                <a:buChar char="•"/>
              </a:pPr>
              <a:r>
                <a:rPr lang="en-US" dirty="0"/>
                <a:t>1 -&gt; 3 – message </a:t>
              </a:r>
              <a:r>
                <a:rPr lang="ru-RU" dirty="0"/>
                <a:t>3 </a:t>
              </a:r>
              <a:r>
                <a:rPr lang="en-US" dirty="0"/>
                <a:t>is a reaction for message</a:t>
              </a:r>
              <a:r>
                <a:rPr lang="ru-RU" dirty="0"/>
                <a:t> 1</a:t>
              </a:r>
            </a:p>
          </p:txBody>
        </p:sp>
      </p:grpSp>
    </p:spTree>
    <p:extLst>
      <p:ext uri="{BB962C8B-B14F-4D97-AF65-F5344CB8AC3E}">
        <p14:creationId xmlns:p14="http://schemas.microsoft.com/office/powerpoint/2010/main" val="314169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04E53C5-529E-F59C-657E-96C6E9D50755}"/>
              </a:ext>
            </a:extLst>
          </p:cNvPr>
          <p:cNvPicPr>
            <a:picLocks noChangeAspect="1"/>
          </p:cNvPicPr>
          <p:nvPr/>
        </p:nvPicPr>
        <p:blipFill>
          <a:blip r:embed="rId2"/>
          <a:stretch>
            <a:fillRect/>
          </a:stretch>
        </p:blipFill>
        <p:spPr>
          <a:xfrm>
            <a:off x="145143" y="941795"/>
            <a:ext cx="11878238" cy="5779679"/>
          </a:xfrm>
          <a:prstGeom prst="rect">
            <a:avLst/>
          </a:prstGeom>
        </p:spPr>
      </p:pic>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10515600" cy="1325563"/>
          </a:xfrm>
        </p:spPr>
        <p:txBody>
          <a:bodyPr/>
          <a:lstStyle/>
          <a:p>
            <a:r>
              <a:rPr lang="en-US" b="1" dirty="0">
                <a:latin typeface="+mn-lt"/>
              </a:rPr>
              <a:t>Data processing pipeline</a:t>
            </a:r>
            <a:endParaRPr lang="ru-RU" b="1" dirty="0">
              <a:highlight>
                <a:srgbClr val="FF0000"/>
              </a:highlight>
              <a:latin typeface="+mn-lt"/>
            </a:endParaRPr>
          </a:p>
        </p:txBody>
      </p:sp>
      <p:sp>
        <p:nvSpPr>
          <p:cNvPr id="54" name="TextBox 53">
            <a:extLst>
              <a:ext uri="{FF2B5EF4-FFF2-40B4-BE49-F238E27FC236}">
                <a16:creationId xmlns:a16="http://schemas.microsoft.com/office/drawing/2014/main" id="{61ED2B53-D188-6A8E-C068-AC8A62F56D28}"/>
              </a:ext>
            </a:extLst>
          </p:cNvPr>
          <p:cNvSpPr txBox="1"/>
          <p:nvPr/>
        </p:nvSpPr>
        <p:spPr>
          <a:xfrm>
            <a:off x="168619" y="4764920"/>
            <a:ext cx="1810367" cy="1384995"/>
          </a:xfrm>
          <a:prstGeom prst="rect">
            <a:avLst/>
          </a:prstGeom>
          <a:noFill/>
        </p:spPr>
        <p:txBody>
          <a:bodyPr wrap="none" rtlCol="0">
            <a:spAutoFit/>
          </a:bodyPr>
          <a:lstStyle/>
          <a:p>
            <a:r>
              <a:rPr lang="en-US" sz="1400" dirty="0"/>
              <a:t>Signal characteristics</a:t>
            </a:r>
            <a:r>
              <a:rPr lang="ru-RU" sz="1400" dirty="0"/>
              <a:t>:</a:t>
            </a:r>
          </a:p>
          <a:p>
            <a:pPr marL="342900" indent="-342900">
              <a:buAutoNum type="arabicPeriod"/>
            </a:pPr>
            <a:r>
              <a:rPr lang="en-US" sz="1400" dirty="0"/>
              <a:t>Agent id</a:t>
            </a:r>
            <a:r>
              <a:rPr lang="ru-RU" sz="1400" dirty="0"/>
              <a:t>.</a:t>
            </a:r>
          </a:p>
          <a:p>
            <a:pPr marL="342900" indent="-342900">
              <a:buAutoNum type="arabicPeriod"/>
            </a:pPr>
            <a:r>
              <a:rPr lang="en-US" sz="1400" dirty="0"/>
              <a:t>Message id</a:t>
            </a:r>
            <a:r>
              <a:rPr lang="ru-RU" sz="1400" dirty="0"/>
              <a:t>.</a:t>
            </a:r>
          </a:p>
          <a:p>
            <a:pPr marL="342900" indent="-342900">
              <a:buAutoNum type="arabicPeriod"/>
            </a:pPr>
            <a:r>
              <a:rPr lang="en-US" sz="1400" dirty="0"/>
              <a:t>Message text</a:t>
            </a:r>
            <a:r>
              <a:rPr lang="ru-RU" sz="1400" dirty="0"/>
              <a:t>.</a:t>
            </a:r>
          </a:p>
          <a:p>
            <a:pPr marL="342900" indent="-342900">
              <a:buAutoNum type="arabicPeriod"/>
            </a:pPr>
            <a:r>
              <a:rPr lang="en-US" sz="1400" dirty="0"/>
              <a:t>Time</a:t>
            </a:r>
            <a:r>
              <a:rPr lang="ru-RU" sz="1400" dirty="0"/>
              <a:t>.</a:t>
            </a:r>
          </a:p>
          <a:p>
            <a:pPr marL="342900" indent="-342900">
              <a:buAutoNum type="arabicPeriod"/>
            </a:pPr>
            <a:r>
              <a:rPr lang="en-US" sz="1400" dirty="0"/>
              <a:t>Views number</a:t>
            </a:r>
            <a:r>
              <a:rPr lang="ru-RU" sz="1400" dirty="0"/>
              <a:t>.</a:t>
            </a:r>
          </a:p>
        </p:txBody>
      </p:sp>
      <p:sp>
        <p:nvSpPr>
          <p:cNvPr id="57" name="Номер слайда 56">
            <a:extLst>
              <a:ext uri="{FF2B5EF4-FFF2-40B4-BE49-F238E27FC236}">
                <a16:creationId xmlns:a16="http://schemas.microsoft.com/office/drawing/2014/main" id="{763B206C-885D-311A-B4FA-0AF777384EBB}"/>
              </a:ext>
            </a:extLst>
          </p:cNvPr>
          <p:cNvSpPr>
            <a:spLocks noGrp="1"/>
          </p:cNvSpPr>
          <p:nvPr>
            <p:ph type="sldNum" sz="quarter" idx="12"/>
          </p:nvPr>
        </p:nvSpPr>
        <p:spPr/>
        <p:txBody>
          <a:bodyPr/>
          <a:lstStyle/>
          <a:p>
            <a:fld id="{819D6F82-8D56-CC40-AE9B-EA06F5F109FC}" type="slidenum">
              <a:rPr lang="ru-RU" smtClean="0"/>
              <a:t>5</a:t>
            </a:fld>
            <a:endParaRPr lang="ru-RU"/>
          </a:p>
        </p:txBody>
      </p:sp>
      <p:sp>
        <p:nvSpPr>
          <p:cNvPr id="8" name="TextBox 7">
            <a:extLst>
              <a:ext uri="{FF2B5EF4-FFF2-40B4-BE49-F238E27FC236}">
                <a16:creationId xmlns:a16="http://schemas.microsoft.com/office/drawing/2014/main" id="{BD84A0DC-5448-95E7-BCF2-1F9F0FFC5C47}"/>
              </a:ext>
            </a:extLst>
          </p:cNvPr>
          <p:cNvSpPr txBox="1"/>
          <p:nvPr/>
        </p:nvSpPr>
        <p:spPr>
          <a:xfrm>
            <a:off x="559366" y="2156210"/>
            <a:ext cx="1803314" cy="369332"/>
          </a:xfrm>
          <a:prstGeom prst="rect">
            <a:avLst/>
          </a:prstGeom>
          <a:noFill/>
        </p:spPr>
        <p:txBody>
          <a:bodyPr wrap="none" rtlCol="0">
            <a:spAutoFit/>
          </a:bodyPr>
          <a:lstStyle/>
          <a:p>
            <a:r>
              <a:rPr lang="en-US" b="1" dirty="0"/>
              <a:t>Information field</a:t>
            </a:r>
            <a:endParaRPr lang="ru-RU" b="1" dirty="0"/>
          </a:p>
        </p:txBody>
      </p:sp>
    </p:spTree>
    <p:extLst>
      <p:ext uri="{BB962C8B-B14F-4D97-AF65-F5344CB8AC3E}">
        <p14:creationId xmlns:p14="http://schemas.microsoft.com/office/powerpoint/2010/main" val="35811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04E53C5-529E-F59C-657E-96C6E9D50755}"/>
              </a:ext>
            </a:extLst>
          </p:cNvPr>
          <p:cNvPicPr>
            <a:picLocks noChangeAspect="1"/>
          </p:cNvPicPr>
          <p:nvPr/>
        </p:nvPicPr>
        <p:blipFill>
          <a:blip r:embed="rId2"/>
          <a:stretch>
            <a:fillRect/>
          </a:stretch>
        </p:blipFill>
        <p:spPr>
          <a:xfrm>
            <a:off x="145143" y="941795"/>
            <a:ext cx="11878238" cy="5779679"/>
          </a:xfrm>
          <a:prstGeom prst="rect">
            <a:avLst/>
          </a:prstGeom>
        </p:spPr>
      </p:pic>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10515600" cy="1325563"/>
          </a:xfrm>
        </p:spPr>
        <p:txBody>
          <a:bodyPr/>
          <a:lstStyle/>
          <a:p>
            <a:r>
              <a:rPr lang="en-US" b="1" dirty="0">
                <a:latin typeface="+mn-lt"/>
              </a:rPr>
              <a:t>Data processing pipeline</a:t>
            </a:r>
            <a:endParaRPr lang="ru-RU" b="1" dirty="0">
              <a:highlight>
                <a:srgbClr val="FF0000"/>
              </a:highlight>
              <a:latin typeface="+mn-lt"/>
            </a:endParaRPr>
          </a:p>
        </p:txBody>
      </p:sp>
      <p:sp>
        <p:nvSpPr>
          <p:cNvPr id="54" name="TextBox 53">
            <a:extLst>
              <a:ext uri="{FF2B5EF4-FFF2-40B4-BE49-F238E27FC236}">
                <a16:creationId xmlns:a16="http://schemas.microsoft.com/office/drawing/2014/main" id="{61ED2B53-D188-6A8E-C068-AC8A62F56D28}"/>
              </a:ext>
            </a:extLst>
          </p:cNvPr>
          <p:cNvSpPr txBox="1"/>
          <p:nvPr/>
        </p:nvSpPr>
        <p:spPr>
          <a:xfrm>
            <a:off x="168619" y="4764920"/>
            <a:ext cx="1810367" cy="1384995"/>
          </a:xfrm>
          <a:prstGeom prst="rect">
            <a:avLst/>
          </a:prstGeom>
          <a:noFill/>
        </p:spPr>
        <p:txBody>
          <a:bodyPr wrap="none" rtlCol="0">
            <a:spAutoFit/>
          </a:bodyPr>
          <a:lstStyle/>
          <a:p>
            <a:r>
              <a:rPr lang="en-US" sz="1400" dirty="0"/>
              <a:t>Signal characteristics</a:t>
            </a:r>
            <a:r>
              <a:rPr lang="ru-RU" sz="1400" dirty="0"/>
              <a:t>:</a:t>
            </a:r>
          </a:p>
          <a:p>
            <a:pPr marL="342900" indent="-342900">
              <a:buAutoNum type="arabicPeriod"/>
            </a:pPr>
            <a:r>
              <a:rPr lang="en-US" sz="1400" dirty="0"/>
              <a:t>Agent id</a:t>
            </a:r>
            <a:r>
              <a:rPr lang="ru-RU" sz="1400" dirty="0"/>
              <a:t>.</a:t>
            </a:r>
          </a:p>
          <a:p>
            <a:pPr marL="342900" indent="-342900">
              <a:buAutoNum type="arabicPeriod"/>
            </a:pPr>
            <a:r>
              <a:rPr lang="en-US" sz="1400" dirty="0"/>
              <a:t>Message id</a:t>
            </a:r>
            <a:r>
              <a:rPr lang="ru-RU" sz="1400" dirty="0"/>
              <a:t>.</a:t>
            </a:r>
          </a:p>
          <a:p>
            <a:pPr marL="342900" indent="-342900">
              <a:buAutoNum type="arabicPeriod"/>
            </a:pPr>
            <a:r>
              <a:rPr lang="en-US" sz="1400" dirty="0"/>
              <a:t>Message text</a:t>
            </a:r>
            <a:r>
              <a:rPr lang="ru-RU" sz="1400" dirty="0"/>
              <a:t>.</a:t>
            </a:r>
          </a:p>
          <a:p>
            <a:pPr marL="342900" indent="-342900">
              <a:buAutoNum type="arabicPeriod"/>
            </a:pPr>
            <a:r>
              <a:rPr lang="en-US" sz="1400" dirty="0"/>
              <a:t>Time</a:t>
            </a:r>
            <a:r>
              <a:rPr lang="ru-RU" sz="1400" dirty="0"/>
              <a:t>.</a:t>
            </a:r>
          </a:p>
          <a:p>
            <a:pPr marL="342900" indent="-342900">
              <a:buAutoNum type="arabicPeriod"/>
            </a:pPr>
            <a:r>
              <a:rPr lang="en-US" sz="1400" dirty="0"/>
              <a:t>Views number</a:t>
            </a:r>
            <a:r>
              <a:rPr lang="ru-RU" sz="1400" dirty="0"/>
              <a:t>.</a:t>
            </a:r>
          </a:p>
        </p:txBody>
      </p:sp>
      <p:sp>
        <p:nvSpPr>
          <p:cNvPr id="57" name="Номер слайда 56">
            <a:extLst>
              <a:ext uri="{FF2B5EF4-FFF2-40B4-BE49-F238E27FC236}">
                <a16:creationId xmlns:a16="http://schemas.microsoft.com/office/drawing/2014/main" id="{763B206C-885D-311A-B4FA-0AF777384EBB}"/>
              </a:ext>
            </a:extLst>
          </p:cNvPr>
          <p:cNvSpPr>
            <a:spLocks noGrp="1"/>
          </p:cNvSpPr>
          <p:nvPr>
            <p:ph type="sldNum" sz="quarter" idx="12"/>
          </p:nvPr>
        </p:nvSpPr>
        <p:spPr/>
        <p:txBody>
          <a:bodyPr/>
          <a:lstStyle/>
          <a:p>
            <a:fld id="{819D6F82-8D56-CC40-AE9B-EA06F5F109FC}" type="slidenum">
              <a:rPr lang="ru-RU" smtClean="0"/>
              <a:t>6</a:t>
            </a:fld>
            <a:endParaRPr lang="ru-RU"/>
          </a:p>
        </p:txBody>
      </p:sp>
      <p:sp>
        <p:nvSpPr>
          <p:cNvPr id="8" name="TextBox 7">
            <a:extLst>
              <a:ext uri="{FF2B5EF4-FFF2-40B4-BE49-F238E27FC236}">
                <a16:creationId xmlns:a16="http://schemas.microsoft.com/office/drawing/2014/main" id="{BD84A0DC-5448-95E7-BCF2-1F9F0FFC5C47}"/>
              </a:ext>
            </a:extLst>
          </p:cNvPr>
          <p:cNvSpPr txBox="1"/>
          <p:nvPr/>
        </p:nvSpPr>
        <p:spPr>
          <a:xfrm>
            <a:off x="559366" y="2156210"/>
            <a:ext cx="1803314" cy="369332"/>
          </a:xfrm>
          <a:prstGeom prst="rect">
            <a:avLst/>
          </a:prstGeom>
          <a:noFill/>
        </p:spPr>
        <p:txBody>
          <a:bodyPr wrap="none" rtlCol="0">
            <a:spAutoFit/>
          </a:bodyPr>
          <a:lstStyle/>
          <a:p>
            <a:r>
              <a:rPr lang="en-US" b="1" dirty="0"/>
              <a:t>Information field</a:t>
            </a:r>
            <a:endParaRPr lang="ru-RU" b="1" dirty="0"/>
          </a:p>
        </p:txBody>
      </p:sp>
      <p:sp>
        <p:nvSpPr>
          <p:cNvPr id="4" name="Крест 3">
            <a:extLst>
              <a:ext uri="{FF2B5EF4-FFF2-40B4-BE49-F238E27FC236}">
                <a16:creationId xmlns:a16="http://schemas.microsoft.com/office/drawing/2014/main" id="{840891D6-629F-AF8D-B09E-317A2F4247D2}"/>
              </a:ext>
            </a:extLst>
          </p:cNvPr>
          <p:cNvSpPr/>
          <p:nvPr/>
        </p:nvSpPr>
        <p:spPr>
          <a:xfrm rot="2722064">
            <a:off x="4414156" y="5972629"/>
            <a:ext cx="767443" cy="767443"/>
          </a:xfrm>
          <a:prstGeom prst="plus">
            <a:avLst>
              <a:gd name="adj" fmla="val 4344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Крест 4">
            <a:extLst>
              <a:ext uri="{FF2B5EF4-FFF2-40B4-BE49-F238E27FC236}">
                <a16:creationId xmlns:a16="http://schemas.microsoft.com/office/drawing/2014/main" id="{0EBCD06C-BCA4-43C9-F319-4E4FE8FA8948}"/>
              </a:ext>
            </a:extLst>
          </p:cNvPr>
          <p:cNvSpPr/>
          <p:nvPr/>
        </p:nvSpPr>
        <p:spPr>
          <a:xfrm rot="2722064">
            <a:off x="10801532" y="3447912"/>
            <a:ext cx="767443" cy="767443"/>
          </a:xfrm>
          <a:prstGeom prst="plus">
            <a:avLst>
              <a:gd name="adj" fmla="val 4344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872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9751141" cy="1325563"/>
          </a:xfrm>
        </p:spPr>
        <p:txBody>
          <a:bodyPr/>
          <a:lstStyle/>
          <a:p>
            <a:r>
              <a:rPr lang="en-US" b="1" dirty="0">
                <a:latin typeface="+mn-lt"/>
                <a:ea typeface="Geneva" panose="020B0503030404040204" pitchFamily="34" charset="0"/>
                <a:cs typeface="Verdana" panose="020B0604030504040204" pitchFamily="34" charset="0"/>
              </a:rPr>
              <a:t>Dissemination path of a single message</a:t>
            </a:r>
            <a:endParaRPr lang="ru-RU" b="1" dirty="0">
              <a:latin typeface="+mn-lt"/>
              <a:ea typeface="Geneva" panose="020B0503030404040204" pitchFamily="34" charset="0"/>
              <a:cs typeface="Verdana" panose="020B0604030504040204" pitchFamily="34" charset="0"/>
            </a:endParaRPr>
          </a:p>
        </p:txBody>
      </p:sp>
      <p:pic>
        <p:nvPicPr>
          <p:cNvPr id="5" name="Рисунок 4">
            <a:extLst>
              <a:ext uri="{FF2B5EF4-FFF2-40B4-BE49-F238E27FC236}">
                <a16:creationId xmlns:a16="http://schemas.microsoft.com/office/drawing/2014/main" id="{782B9CA8-852F-23F1-58D6-2AF81D05B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2295" y="2432220"/>
            <a:ext cx="2676332" cy="2741850"/>
          </a:xfrm>
          <a:prstGeom prst="rect">
            <a:avLst/>
          </a:prstGeom>
        </p:spPr>
      </p:pic>
      <p:cxnSp>
        <p:nvCxnSpPr>
          <p:cNvPr id="3" name="Прямая соединительная линия 2">
            <a:extLst>
              <a:ext uri="{FF2B5EF4-FFF2-40B4-BE49-F238E27FC236}">
                <a16:creationId xmlns:a16="http://schemas.microsoft.com/office/drawing/2014/main" id="{B00505D6-B169-5EBC-B9D5-5CF546290145}"/>
              </a:ext>
            </a:extLst>
          </p:cNvPr>
          <p:cNvCxnSpPr>
            <a:cxnSpLocks/>
          </p:cNvCxnSpPr>
          <p:nvPr/>
        </p:nvCxnSpPr>
        <p:spPr>
          <a:xfrm>
            <a:off x="3962211" y="1403477"/>
            <a:ext cx="0" cy="5135435"/>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0D1FF732-40E5-D2EF-8790-49CF483591A5}"/>
              </a:ext>
            </a:extLst>
          </p:cNvPr>
          <p:cNvCxnSpPr>
            <a:cxnSpLocks/>
          </p:cNvCxnSpPr>
          <p:nvPr/>
        </p:nvCxnSpPr>
        <p:spPr>
          <a:xfrm>
            <a:off x="7876869" y="1842655"/>
            <a:ext cx="0" cy="469625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10" name="Таблица 9">
                <a:extLst>
                  <a:ext uri="{FF2B5EF4-FFF2-40B4-BE49-F238E27FC236}">
                    <a16:creationId xmlns:a16="http://schemas.microsoft.com/office/drawing/2014/main" id="{D44494D4-78F0-7619-AAAC-7DE00D1A966E}"/>
                  </a:ext>
                </a:extLst>
              </p:cNvPr>
              <p:cNvGraphicFramePr>
                <a:graphicFrameLocks noGrp="1"/>
              </p:cNvGraphicFramePr>
              <p:nvPr>
                <p:extLst>
                  <p:ext uri="{D42A27DB-BD31-4B8C-83A1-F6EECF244321}">
                    <p14:modId xmlns:p14="http://schemas.microsoft.com/office/powerpoint/2010/main" val="934930974"/>
                  </p:ext>
                </p:extLst>
              </p:nvPr>
            </p:nvGraphicFramePr>
            <p:xfrm>
              <a:off x="8000222" y="2761714"/>
              <a:ext cx="3987800" cy="1913065"/>
            </p:xfrm>
            <a:graphic>
              <a:graphicData uri="http://schemas.openxmlformats.org/drawingml/2006/table">
                <a:tbl>
                  <a:tblPr firstRow="1" bandRow="1">
                    <a:tableStyleId>{5C22544A-7EE6-4342-B048-85BDC9FD1C3A}</a:tableStyleId>
                  </a:tblPr>
                  <a:tblGrid>
                    <a:gridCol w="797560">
                      <a:extLst>
                        <a:ext uri="{9D8B030D-6E8A-4147-A177-3AD203B41FA5}">
                          <a16:colId xmlns:a16="http://schemas.microsoft.com/office/drawing/2014/main" val="492841942"/>
                        </a:ext>
                      </a:extLst>
                    </a:gridCol>
                    <a:gridCol w="797560">
                      <a:extLst>
                        <a:ext uri="{9D8B030D-6E8A-4147-A177-3AD203B41FA5}">
                          <a16:colId xmlns:a16="http://schemas.microsoft.com/office/drawing/2014/main" val="2788001181"/>
                        </a:ext>
                      </a:extLst>
                    </a:gridCol>
                    <a:gridCol w="797560">
                      <a:extLst>
                        <a:ext uri="{9D8B030D-6E8A-4147-A177-3AD203B41FA5}">
                          <a16:colId xmlns:a16="http://schemas.microsoft.com/office/drawing/2014/main" val="3137338363"/>
                        </a:ext>
                      </a:extLst>
                    </a:gridCol>
                    <a:gridCol w="797560">
                      <a:extLst>
                        <a:ext uri="{9D8B030D-6E8A-4147-A177-3AD203B41FA5}">
                          <a16:colId xmlns:a16="http://schemas.microsoft.com/office/drawing/2014/main" val="4066452327"/>
                        </a:ext>
                      </a:extLst>
                    </a:gridCol>
                    <a:gridCol w="797560">
                      <a:extLst>
                        <a:ext uri="{9D8B030D-6E8A-4147-A177-3AD203B41FA5}">
                          <a16:colId xmlns:a16="http://schemas.microsoft.com/office/drawing/2014/main" val="539013370"/>
                        </a:ext>
                      </a:extLst>
                    </a:gridCol>
                  </a:tblGrid>
                  <a:tr h="382613">
                    <a:tc>
                      <a:txBody>
                        <a:bodyPr/>
                        <a:lstStyle/>
                        <a:p>
                          <a:r>
                            <a:rPr lang="en-US" sz="1400" dirty="0">
                              <a:solidFill>
                                <a:schemeClr val="tx1"/>
                              </a:solidFill>
                            </a:rPr>
                            <a:t>Signal</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Node</a:t>
                          </a:r>
                          <a:r>
                            <a:rPr lang="ru-RU" sz="1400" dirty="0">
                              <a:solidFill>
                                <a:schemeClr val="tx1"/>
                              </a:solidFill>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Node</a:t>
                          </a:r>
                          <a:r>
                            <a:rPr lang="ru-RU" sz="1400" dirty="0">
                              <a:solidFill>
                                <a:schemeClr val="tx1"/>
                              </a:solidFill>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Node</a:t>
                          </a:r>
                          <a:r>
                            <a:rPr lang="ru-RU" sz="1400" dirty="0">
                              <a:solidFill>
                                <a:schemeClr val="tx1"/>
                              </a:solidFill>
                            </a:rPr>
                            <a:t> </a:t>
                          </a:r>
                          <a:r>
                            <a:rPr lang="en-US" sz="1400" dirty="0">
                              <a:solidFill>
                                <a:schemeClr val="tx1"/>
                              </a:solidFill>
                            </a:rPr>
                            <a:t>N</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057328"/>
                      </a:ext>
                    </a:extLst>
                  </a:tr>
                  <a:tr h="382613">
                    <a:tc>
                      <a:txBody>
                        <a:bodyPr/>
                        <a:lstStyle/>
                        <a:p>
                          <a:pPr algn="ctr"/>
                          <a:r>
                            <a:rPr lang="en-US" sz="1400" dirty="0">
                              <a:solidFill>
                                <a:schemeClr val="tx1"/>
                              </a:solidFill>
                            </a:rPr>
                            <a:t>1</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1800" i="1" kern="1200" smtClean="0">
                                    <a:solidFill>
                                      <a:schemeClr val="tx1"/>
                                    </a:solidFill>
                                    <a:effectLst/>
                                    <a:latin typeface="Cambria Math" panose="02040503050406030204" pitchFamily="18" charset="0"/>
                                    <a:ea typeface="+mn-ea"/>
                                    <a:cs typeface="+mn-cs"/>
                                  </a:rPr>
                                  <m:t>𝜀</m:t>
                                </m:r>
                              </m:oMath>
                            </m:oMathPara>
                          </a14:m>
                          <a:endParaRPr lang="ru-RU" sz="140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0</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t</a:t>
                          </a:r>
                          <a:r>
                            <a:rPr lang="en-US" sz="1400" baseline="30000" dirty="0">
                              <a:solidFill>
                                <a:schemeClr val="tx1"/>
                              </a:solidFill>
                            </a:rPr>
                            <a:t>1</a:t>
                          </a:r>
                          <a:r>
                            <a:rPr lang="en-US" sz="1400" baseline="-25000" dirty="0">
                              <a:solidFill>
                                <a:schemeClr val="tx1"/>
                              </a:solidFill>
                            </a:rPr>
                            <a:t>N</a:t>
                          </a:r>
                          <a:endParaRPr lang="ru-RU" sz="1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156831"/>
                      </a:ext>
                    </a:extLst>
                  </a:tr>
                  <a:tr h="382613">
                    <a:tc>
                      <a:txBody>
                        <a:bodyPr/>
                        <a:lstStyle/>
                        <a:p>
                          <a:pPr algn="ctr"/>
                          <a:r>
                            <a:rPr lang="en-US" sz="1400" dirty="0">
                              <a:solidFill>
                                <a:schemeClr val="tx1"/>
                              </a:solidFill>
                            </a:rPr>
                            <a:t>2</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0</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a:rPr lang="en-US" sz="1800" i="1" kern="1200" smtClean="0">
                                  <a:solidFill>
                                    <a:schemeClr val="tx1"/>
                                  </a:solidFill>
                                  <a:effectLst/>
                                  <a:latin typeface="Cambria Math" panose="02040503050406030204" pitchFamily="18" charset="0"/>
                                  <a:ea typeface="+mn-ea"/>
                                  <a:cs typeface="+mn-cs"/>
                                </a:rPr>
                                <m:t>𝜀</m:t>
                              </m:r>
                            </m:oMath>
                          </a14:m>
                          <a:r>
                            <a:rPr lang="ru-RU" sz="1400" dirty="0">
                              <a:solidFill>
                                <a:schemeClr val="tx1"/>
                              </a:solidFill>
                              <a:effectLst/>
                            </a:rPr>
                            <a:t> </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0</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180482"/>
                      </a:ext>
                    </a:extLst>
                  </a:tr>
                  <a:tr h="382613">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7181703"/>
                      </a:ext>
                    </a:extLst>
                  </a:tr>
                  <a:tr h="382613">
                    <a:tc>
                      <a:txBody>
                        <a:bodyPr/>
                        <a:lstStyle/>
                        <a:p>
                          <a:pPr algn="ctr"/>
                          <a:r>
                            <a:rPr lang="en-US" sz="1400" dirty="0">
                              <a:solidFill>
                                <a:schemeClr val="tx1"/>
                              </a:solidFill>
                            </a:rPr>
                            <a:t>M</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1800" i="1" kern="1200" smtClean="0">
                                    <a:solidFill>
                                      <a:schemeClr val="tx1"/>
                                    </a:solidFill>
                                    <a:effectLst/>
                                    <a:latin typeface="Cambria Math" panose="02040503050406030204" pitchFamily="18" charset="0"/>
                                    <a:ea typeface="+mn-ea"/>
                                    <a:cs typeface="+mn-cs"/>
                                  </a:rPr>
                                  <m:t>𝜀</m:t>
                                </m:r>
                              </m:oMath>
                            </m:oMathPara>
                          </a14:m>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t</a:t>
                          </a:r>
                          <a:r>
                            <a:rPr lang="en-US" sz="1400" baseline="30000" dirty="0">
                              <a:solidFill>
                                <a:schemeClr val="tx1"/>
                              </a:solidFill>
                            </a:rPr>
                            <a:t>M</a:t>
                          </a:r>
                          <a:r>
                            <a:rPr lang="en-US" sz="1400" baseline="-25000" dirty="0">
                              <a:solidFill>
                                <a:schemeClr val="tx1"/>
                              </a:solidFill>
                            </a:rPr>
                            <a:t>2</a:t>
                          </a:r>
                          <a:endParaRPr lang="ru-RU" sz="1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solidFill>
                                <a:schemeClr val="tx1"/>
                              </a:solidFill>
                            </a:rPr>
                            <a:t>t</a:t>
                          </a:r>
                          <a:r>
                            <a:rPr lang="en-US" sz="1400" baseline="30000" dirty="0" err="1">
                              <a:solidFill>
                                <a:schemeClr val="tx1"/>
                              </a:solidFill>
                            </a:rPr>
                            <a:t>M</a:t>
                          </a:r>
                          <a:r>
                            <a:rPr lang="en-US" sz="1400" baseline="-25000" dirty="0" err="1">
                              <a:solidFill>
                                <a:schemeClr val="tx1"/>
                              </a:solidFill>
                            </a:rPr>
                            <a:t>N</a:t>
                          </a:r>
                          <a:endParaRPr lang="ru-RU" sz="1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9115942"/>
                      </a:ext>
                    </a:extLst>
                  </a:tr>
                </a:tbl>
              </a:graphicData>
            </a:graphic>
          </p:graphicFrame>
        </mc:Choice>
        <mc:Fallback>
          <p:graphicFrame>
            <p:nvGraphicFramePr>
              <p:cNvPr id="10" name="Таблица 9">
                <a:extLst>
                  <a:ext uri="{FF2B5EF4-FFF2-40B4-BE49-F238E27FC236}">
                    <a16:creationId xmlns:a16="http://schemas.microsoft.com/office/drawing/2014/main" id="{D44494D4-78F0-7619-AAAC-7DE00D1A966E}"/>
                  </a:ext>
                </a:extLst>
              </p:cNvPr>
              <p:cNvGraphicFramePr>
                <a:graphicFrameLocks noGrp="1"/>
              </p:cNvGraphicFramePr>
              <p:nvPr>
                <p:extLst>
                  <p:ext uri="{D42A27DB-BD31-4B8C-83A1-F6EECF244321}">
                    <p14:modId xmlns:p14="http://schemas.microsoft.com/office/powerpoint/2010/main" val="934930974"/>
                  </p:ext>
                </p:extLst>
              </p:nvPr>
            </p:nvGraphicFramePr>
            <p:xfrm>
              <a:off x="8000222" y="2761714"/>
              <a:ext cx="3987800" cy="1913065"/>
            </p:xfrm>
            <a:graphic>
              <a:graphicData uri="http://schemas.openxmlformats.org/drawingml/2006/table">
                <a:tbl>
                  <a:tblPr firstRow="1" bandRow="1">
                    <a:tableStyleId>{5C22544A-7EE6-4342-B048-85BDC9FD1C3A}</a:tableStyleId>
                  </a:tblPr>
                  <a:tblGrid>
                    <a:gridCol w="797560">
                      <a:extLst>
                        <a:ext uri="{9D8B030D-6E8A-4147-A177-3AD203B41FA5}">
                          <a16:colId xmlns:a16="http://schemas.microsoft.com/office/drawing/2014/main" val="492841942"/>
                        </a:ext>
                      </a:extLst>
                    </a:gridCol>
                    <a:gridCol w="797560">
                      <a:extLst>
                        <a:ext uri="{9D8B030D-6E8A-4147-A177-3AD203B41FA5}">
                          <a16:colId xmlns:a16="http://schemas.microsoft.com/office/drawing/2014/main" val="2788001181"/>
                        </a:ext>
                      </a:extLst>
                    </a:gridCol>
                    <a:gridCol w="797560">
                      <a:extLst>
                        <a:ext uri="{9D8B030D-6E8A-4147-A177-3AD203B41FA5}">
                          <a16:colId xmlns:a16="http://schemas.microsoft.com/office/drawing/2014/main" val="3137338363"/>
                        </a:ext>
                      </a:extLst>
                    </a:gridCol>
                    <a:gridCol w="797560">
                      <a:extLst>
                        <a:ext uri="{9D8B030D-6E8A-4147-A177-3AD203B41FA5}">
                          <a16:colId xmlns:a16="http://schemas.microsoft.com/office/drawing/2014/main" val="4066452327"/>
                        </a:ext>
                      </a:extLst>
                    </a:gridCol>
                    <a:gridCol w="797560">
                      <a:extLst>
                        <a:ext uri="{9D8B030D-6E8A-4147-A177-3AD203B41FA5}">
                          <a16:colId xmlns:a16="http://schemas.microsoft.com/office/drawing/2014/main" val="539013370"/>
                        </a:ext>
                      </a:extLst>
                    </a:gridCol>
                  </a:tblGrid>
                  <a:tr h="382613">
                    <a:tc>
                      <a:txBody>
                        <a:bodyPr/>
                        <a:lstStyle/>
                        <a:p>
                          <a:r>
                            <a:rPr lang="en-US" sz="1400" dirty="0">
                              <a:solidFill>
                                <a:schemeClr val="tx1"/>
                              </a:solidFill>
                            </a:rPr>
                            <a:t>Signal</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Node</a:t>
                          </a:r>
                          <a:r>
                            <a:rPr lang="ru-RU" sz="1400" dirty="0">
                              <a:solidFill>
                                <a:schemeClr val="tx1"/>
                              </a:solidFill>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Node</a:t>
                          </a:r>
                          <a:r>
                            <a:rPr lang="ru-RU" sz="1400" dirty="0">
                              <a:solidFill>
                                <a:schemeClr val="tx1"/>
                              </a:solidFill>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Node</a:t>
                          </a:r>
                          <a:r>
                            <a:rPr lang="ru-RU" sz="1400" dirty="0">
                              <a:solidFill>
                                <a:schemeClr val="tx1"/>
                              </a:solidFill>
                            </a:rPr>
                            <a:t> </a:t>
                          </a:r>
                          <a:r>
                            <a:rPr lang="en-US" sz="1400" dirty="0">
                              <a:solidFill>
                                <a:schemeClr val="tx1"/>
                              </a:solidFill>
                            </a:rPr>
                            <a:t>N</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057328"/>
                      </a:ext>
                    </a:extLst>
                  </a:tr>
                  <a:tr h="382613">
                    <a:tc>
                      <a:txBody>
                        <a:bodyPr/>
                        <a:lstStyle/>
                        <a:p>
                          <a:pPr algn="ctr"/>
                          <a:r>
                            <a:rPr lang="en-US" sz="1400" dirty="0">
                              <a:solidFill>
                                <a:schemeClr val="tx1"/>
                              </a:solidFill>
                            </a:rPr>
                            <a:t>1</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100000" r="-303175" b="-296774"/>
                          </a:stretch>
                        </a:blipFill>
                      </a:tcPr>
                    </a:tc>
                    <a:tc>
                      <a:txBody>
                        <a:bodyPr/>
                        <a:lstStyle/>
                        <a:p>
                          <a:pPr algn="ctr"/>
                          <a:r>
                            <a:rPr lang="en-US" sz="1400" dirty="0">
                              <a:solidFill>
                                <a:schemeClr val="tx1"/>
                              </a:solidFill>
                            </a:rPr>
                            <a:t>0</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t</a:t>
                          </a:r>
                          <a:r>
                            <a:rPr lang="en-US" sz="1400" baseline="30000" dirty="0">
                              <a:solidFill>
                                <a:schemeClr val="tx1"/>
                              </a:solidFill>
                            </a:rPr>
                            <a:t>1</a:t>
                          </a:r>
                          <a:r>
                            <a:rPr lang="en-US" sz="1400" baseline="-25000" dirty="0">
                              <a:solidFill>
                                <a:schemeClr val="tx1"/>
                              </a:solidFill>
                            </a:rPr>
                            <a:t>N</a:t>
                          </a:r>
                          <a:endParaRPr lang="ru-RU" sz="1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156831"/>
                      </a:ext>
                    </a:extLst>
                  </a:tr>
                  <a:tr h="382613">
                    <a:tc>
                      <a:txBody>
                        <a:bodyPr/>
                        <a:lstStyle/>
                        <a:p>
                          <a:pPr algn="ctr"/>
                          <a:r>
                            <a:rPr lang="en-US" sz="1400" dirty="0">
                              <a:solidFill>
                                <a:schemeClr val="tx1"/>
                              </a:solidFill>
                            </a:rPr>
                            <a:t>2</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0</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206667" r="-203175" b="-206667"/>
                          </a:stretch>
                        </a:blip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0</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180482"/>
                      </a:ext>
                    </a:extLst>
                  </a:tr>
                  <a:tr h="382613">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7181703"/>
                      </a:ext>
                    </a:extLst>
                  </a:tr>
                  <a:tr h="382613">
                    <a:tc>
                      <a:txBody>
                        <a:bodyPr/>
                        <a:lstStyle/>
                        <a:p>
                          <a:pPr algn="ctr"/>
                          <a:r>
                            <a:rPr lang="en-US" sz="1400" dirty="0">
                              <a:solidFill>
                                <a:schemeClr val="tx1"/>
                              </a:solidFill>
                            </a:rPr>
                            <a:t>M</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410000" r="-303175" b="-3333"/>
                          </a:stretch>
                        </a:blipFill>
                      </a:tcPr>
                    </a:tc>
                    <a:tc>
                      <a:txBody>
                        <a:bodyPr/>
                        <a:lstStyle/>
                        <a:p>
                          <a:pPr algn="ctr"/>
                          <a:r>
                            <a:rPr lang="en-US" sz="1400" dirty="0">
                              <a:solidFill>
                                <a:schemeClr val="tx1"/>
                              </a:solidFill>
                            </a:rPr>
                            <a:t>t</a:t>
                          </a:r>
                          <a:r>
                            <a:rPr lang="en-US" sz="1400" baseline="30000" dirty="0">
                              <a:solidFill>
                                <a:schemeClr val="tx1"/>
                              </a:solidFill>
                            </a:rPr>
                            <a:t>M</a:t>
                          </a:r>
                          <a:r>
                            <a:rPr lang="en-US" sz="1400" baseline="-25000" dirty="0">
                              <a:solidFill>
                                <a:schemeClr val="tx1"/>
                              </a:solidFill>
                            </a:rPr>
                            <a:t>2</a:t>
                          </a:r>
                          <a:endParaRPr lang="ru-RU" sz="1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t>
                          </a:r>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solidFill>
                                <a:schemeClr val="tx1"/>
                              </a:solidFill>
                            </a:rPr>
                            <a:t>t</a:t>
                          </a:r>
                          <a:r>
                            <a:rPr lang="en-US" sz="1400" baseline="30000" dirty="0" err="1">
                              <a:solidFill>
                                <a:schemeClr val="tx1"/>
                              </a:solidFill>
                            </a:rPr>
                            <a:t>M</a:t>
                          </a:r>
                          <a:r>
                            <a:rPr lang="en-US" sz="1400" baseline="-25000" dirty="0" err="1">
                              <a:solidFill>
                                <a:schemeClr val="tx1"/>
                              </a:solidFill>
                            </a:rPr>
                            <a:t>N</a:t>
                          </a:r>
                          <a:endParaRPr lang="ru-RU" sz="140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9115942"/>
                      </a:ext>
                    </a:extLst>
                  </a:tr>
                </a:tbl>
              </a:graphicData>
            </a:graphic>
          </p:graphicFrame>
        </mc:Fallback>
      </mc:AlternateContent>
      <p:sp>
        <p:nvSpPr>
          <p:cNvPr id="12" name="TextBox 11">
            <a:extLst>
              <a:ext uri="{FF2B5EF4-FFF2-40B4-BE49-F238E27FC236}">
                <a16:creationId xmlns:a16="http://schemas.microsoft.com/office/drawing/2014/main" id="{157E2ED4-3151-0491-78F6-C8B320910224}"/>
              </a:ext>
            </a:extLst>
          </p:cNvPr>
          <p:cNvSpPr txBox="1"/>
          <p:nvPr/>
        </p:nvSpPr>
        <p:spPr>
          <a:xfrm>
            <a:off x="6123680" y="1343818"/>
            <a:ext cx="3183628" cy="369332"/>
          </a:xfrm>
          <a:prstGeom prst="rect">
            <a:avLst/>
          </a:prstGeom>
          <a:noFill/>
        </p:spPr>
        <p:txBody>
          <a:bodyPr wrap="none" rtlCol="0">
            <a:spAutoFit/>
          </a:bodyPr>
          <a:lstStyle/>
          <a:p>
            <a:r>
              <a:rPr lang="en-US" b="1" dirty="0"/>
              <a:t>Path dissemination comparison</a:t>
            </a:r>
            <a:endParaRPr lang="ru-RU" b="1" dirty="0"/>
          </a:p>
        </p:txBody>
      </p:sp>
      <p:sp>
        <p:nvSpPr>
          <p:cNvPr id="13" name="TextBox 12">
            <a:extLst>
              <a:ext uri="{FF2B5EF4-FFF2-40B4-BE49-F238E27FC236}">
                <a16:creationId xmlns:a16="http://schemas.microsoft.com/office/drawing/2014/main" id="{AD6AD537-CB0D-3086-0ADF-1CA2B263A51A}"/>
              </a:ext>
            </a:extLst>
          </p:cNvPr>
          <p:cNvSpPr txBox="1"/>
          <p:nvPr/>
        </p:nvSpPr>
        <p:spPr>
          <a:xfrm>
            <a:off x="455390" y="1714380"/>
            <a:ext cx="3535403" cy="1754326"/>
          </a:xfrm>
          <a:prstGeom prst="rect">
            <a:avLst/>
          </a:prstGeom>
          <a:noFill/>
        </p:spPr>
        <p:txBody>
          <a:bodyPr wrap="square" rtlCol="0">
            <a:spAutoFit/>
          </a:bodyPr>
          <a:lstStyle/>
          <a:p>
            <a:r>
              <a:rPr lang="en-US" i="1" u="sng" dirty="0"/>
              <a:t>Critical path</a:t>
            </a:r>
            <a:r>
              <a:rPr lang="ru-RU" dirty="0"/>
              <a:t> – </a:t>
            </a:r>
            <a:r>
              <a:rPr lang="en-US" dirty="0"/>
              <a:t>consequence of nodes </a:t>
            </a:r>
            <a:r>
              <a:rPr lang="ru-RU" dirty="0"/>
              <a:t>(</a:t>
            </a:r>
            <a:r>
              <a:rPr lang="en-US" dirty="0"/>
              <a:t>agents</a:t>
            </a:r>
            <a:r>
              <a:rPr lang="ru-RU" dirty="0"/>
              <a:t>) </a:t>
            </a:r>
            <a:r>
              <a:rPr lang="en-US" dirty="0"/>
              <a:t>in dissemination path providing</a:t>
            </a:r>
            <a:r>
              <a:rPr lang="ru-RU" dirty="0"/>
              <a:t>:</a:t>
            </a:r>
          </a:p>
          <a:p>
            <a:pPr marL="285750" indent="-285750">
              <a:buFont typeface="Arial" panose="020B0604020202020204" pitchFamily="34" charset="0"/>
              <a:buChar char="•"/>
            </a:pPr>
            <a:r>
              <a:rPr lang="en-US" dirty="0"/>
              <a:t>max coverage</a:t>
            </a:r>
            <a:r>
              <a:rPr lang="ru-RU" dirty="0"/>
              <a:t>,</a:t>
            </a:r>
          </a:p>
          <a:p>
            <a:pPr marL="285750" indent="-285750">
              <a:buFont typeface="Arial" panose="020B0604020202020204" pitchFamily="34" charset="0"/>
              <a:buChar char="•"/>
            </a:pPr>
            <a:r>
              <a:rPr lang="en-US" dirty="0"/>
              <a:t>max depth</a:t>
            </a:r>
            <a:r>
              <a:rPr lang="ru-RU" dirty="0"/>
              <a:t>,</a:t>
            </a:r>
          </a:p>
          <a:p>
            <a:pPr marL="285750" indent="-285750">
              <a:buFont typeface="Arial" panose="020B0604020202020204" pitchFamily="34" charset="0"/>
              <a:buChar char="•"/>
            </a:pPr>
            <a:r>
              <a:rPr lang="en-US" dirty="0"/>
              <a:t>max distribution speed</a:t>
            </a:r>
            <a:r>
              <a:rPr lang="ru-RU" dirty="0"/>
              <a:t>.</a:t>
            </a:r>
          </a:p>
        </p:txBody>
      </p:sp>
      <p:grpSp>
        <p:nvGrpSpPr>
          <p:cNvPr id="14" name="Группа 13">
            <a:extLst>
              <a:ext uri="{FF2B5EF4-FFF2-40B4-BE49-F238E27FC236}">
                <a16:creationId xmlns:a16="http://schemas.microsoft.com/office/drawing/2014/main" id="{564ED51F-1BAD-4CA5-1023-418E52C274A6}"/>
              </a:ext>
            </a:extLst>
          </p:cNvPr>
          <p:cNvGrpSpPr/>
          <p:nvPr/>
        </p:nvGrpSpPr>
        <p:grpSpPr>
          <a:xfrm>
            <a:off x="945351" y="4245753"/>
            <a:ext cx="2207541" cy="2180181"/>
            <a:chOff x="3086580" y="758434"/>
            <a:chExt cx="4093586" cy="4188491"/>
          </a:xfrm>
        </p:grpSpPr>
        <p:sp>
          <p:nvSpPr>
            <p:cNvPr id="15" name="Овал 14">
              <a:extLst>
                <a:ext uri="{FF2B5EF4-FFF2-40B4-BE49-F238E27FC236}">
                  <a16:creationId xmlns:a16="http://schemas.microsoft.com/office/drawing/2014/main" id="{F9202DB7-FD15-F6C7-1F9B-C198347EB296}"/>
                </a:ext>
              </a:extLst>
            </p:cNvPr>
            <p:cNvSpPr/>
            <p:nvPr/>
          </p:nvSpPr>
          <p:spPr>
            <a:xfrm>
              <a:off x="4952036" y="1587661"/>
              <a:ext cx="370390" cy="35187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16" name="Овал 15">
              <a:extLst>
                <a:ext uri="{FF2B5EF4-FFF2-40B4-BE49-F238E27FC236}">
                  <a16:creationId xmlns:a16="http://schemas.microsoft.com/office/drawing/2014/main" id="{4D68D654-F4AA-D2A1-F306-6835EA20EB34}"/>
                </a:ext>
              </a:extLst>
            </p:cNvPr>
            <p:cNvSpPr/>
            <p:nvPr/>
          </p:nvSpPr>
          <p:spPr>
            <a:xfrm>
              <a:off x="4952036" y="758434"/>
              <a:ext cx="370390" cy="351870"/>
            </a:xfrm>
            <a:prstGeom prst="ellipse">
              <a:avLst/>
            </a:prstGeom>
            <a:solidFill>
              <a:srgbClr val="FF0000"/>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17" name="Овал 16">
              <a:extLst>
                <a:ext uri="{FF2B5EF4-FFF2-40B4-BE49-F238E27FC236}">
                  <a16:creationId xmlns:a16="http://schemas.microsoft.com/office/drawing/2014/main" id="{B967355E-CDEF-7388-DC5A-EACB2C709BA0}"/>
                </a:ext>
              </a:extLst>
            </p:cNvPr>
            <p:cNvSpPr/>
            <p:nvPr/>
          </p:nvSpPr>
          <p:spPr>
            <a:xfrm>
              <a:off x="5695711" y="1598076"/>
              <a:ext cx="370390" cy="35187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18" name="Овал 17">
              <a:extLst>
                <a:ext uri="{FF2B5EF4-FFF2-40B4-BE49-F238E27FC236}">
                  <a16:creationId xmlns:a16="http://schemas.microsoft.com/office/drawing/2014/main" id="{5825B80C-5EAB-9B3B-CD2B-5A627220C1F1}"/>
                </a:ext>
              </a:extLst>
            </p:cNvPr>
            <p:cNvSpPr/>
            <p:nvPr/>
          </p:nvSpPr>
          <p:spPr>
            <a:xfrm>
              <a:off x="6439386" y="1587661"/>
              <a:ext cx="370390" cy="35187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19" name="Овал 18">
              <a:extLst>
                <a:ext uri="{FF2B5EF4-FFF2-40B4-BE49-F238E27FC236}">
                  <a16:creationId xmlns:a16="http://schemas.microsoft.com/office/drawing/2014/main" id="{B20A1ADC-7AD1-3294-59E5-E9F9A4E678DF}"/>
                </a:ext>
              </a:extLst>
            </p:cNvPr>
            <p:cNvSpPr/>
            <p:nvPr/>
          </p:nvSpPr>
          <p:spPr>
            <a:xfrm>
              <a:off x="6066101" y="2302200"/>
              <a:ext cx="370390" cy="35187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20" name="Овал 19">
              <a:extLst>
                <a:ext uri="{FF2B5EF4-FFF2-40B4-BE49-F238E27FC236}">
                  <a16:creationId xmlns:a16="http://schemas.microsoft.com/office/drawing/2014/main" id="{68932E07-9C7E-2B68-0671-BB05D324F875}"/>
                </a:ext>
              </a:extLst>
            </p:cNvPr>
            <p:cNvSpPr/>
            <p:nvPr/>
          </p:nvSpPr>
          <p:spPr>
            <a:xfrm>
              <a:off x="4204503" y="1598076"/>
              <a:ext cx="370390" cy="351870"/>
            </a:xfrm>
            <a:prstGeom prst="ellipse">
              <a:avLst/>
            </a:prstGeom>
            <a:solidFill>
              <a:srgbClr val="FF0000"/>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21" name="Овал 20">
              <a:extLst>
                <a:ext uri="{FF2B5EF4-FFF2-40B4-BE49-F238E27FC236}">
                  <a16:creationId xmlns:a16="http://schemas.microsoft.com/office/drawing/2014/main" id="{A079B073-045D-2499-1ABE-AA7A3C206810}"/>
                </a:ext>
              </a:extLst>
            </p:cNvPr>
            <p:cNvSpPr/>
            <p:nvPr/>
          </p:nvSpPr>
          <p:spPr>
            <a:xfrm>
              <a:off x="4204503" y="2290049"/>
              <a:ext cx="370390" cy="351870"/>
            </a:xfrm>
            <a:prstGeom prst="ellipse">
              <a:avLst/>
            </a:prstGeom>
            <a:solidFill>
              <a:srgbClr val="FF0000"/>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22" name="Овал 21">
              <a:extLst>
                <a:ext uri="{FF2B5EF4-FFF2-40B4-BE49-F238E27FC236}">
                  <a16:creationId xmlns:a16="http://schemas.microsoft.com/office/drawing/2014/main" id="{73CBE5C3-FDC7-833F-FB07-5B2F0E0166A9}"/>
                </a:ext>
              </a:extLst>
            </p:cNvPr>
            <p:cNvSpPr/>
            <p:nvPr/>
          </p:nvSpPr>
          <p:spPr>
            <a:xfrm>
              <a:off x="4952036" y="2989006"/>
              <a:ext cx="370390" cy="35187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23" name="Овал 22">
              <a:extLst>
                <a:ext uri="{FF2B5EF4-FFF2-40B4-BE49-F238E27FC236}">
                  <a16:creationId xmlns:a16="http://schemas.microsoft.com/office/drawing/2014/main" id="{F083DAC2-4173-0B6B-F2B5-8B9943E316C8}"/>
                </a:ext>
              </a:extLst>
            </p:cNvPr>
            <p:cNvSpPr/>
            <p:nvPr/>
          </p:nvSpPr>
          <p:spPr>
            <a:xfrm>
              <a:off x="3456970" y="1598076"/>
              <a:ext cx="370390" cy="35187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24" name="Овал 23">
              <a:extLst>
                <a:ext uri="{FF2B5EF4-FFF2-40B4-BE49-F238E27FC236}">
                  <a16:creationId xmlns:a16="http://schemas.microsoft.com/office/drawing/2014/main" id="{36C359C3-0CB5-74EA-AEBF-71EC1F1804BB}"/>
                </a:ext>
              </a:extLst>
            </p:cNvPr>
            <p:cNvSpPr/>
            <p:nvPr/>
          </p:nvSpPr>
          <p:spPr>
            <a:xfrm>
              <a:off x="3086580" y="3789163"/>
              <a:ext cx="370390" cy="351870"/>
            </a:xfrm>
            <a:prstGeom prst="ellipse">
              <a:avLst/>
            </a:prstGeom>
            <a:solidFill>
              <a:srgbClr val="FF0000"/>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25" name="Овал 24">
              <a:extLst>
                <a:ext uri="{FF2B5EF4-FFF2-40B4-BE49-F238E27FC236}">
                  <a16:creationId xmlns:a16="http://schemas.microsoft.com/office/drawing/2014/main" id="{99974C48-EE50-EE76-7731-6D1F933411D0}"/>
                </a:ext>
              </a:extLst>
            </p:cNvPr>
            <p:cNvSpPr/>
            <p:nvPr/>
          </p:nvSpPr>
          <p:spPr>
            <a:xfrm>
              <a:off x="3086580" y="4595055"/>
              <a:ext cx="370390" cy="351870"/>
            </a:xfrm>
            <a:prstGeom prst="ellipse">
              <a:avLst/>
            </a:prstGeom>
            <a:solidFill>
              <a:srgbClr val="FF0000"/>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26" name="Овал 25">
              <a:extLst>
                <a:ext uri="{FF2B5EF4-FFF2-40B4-BE49-F238E27FC236}">
                  <a16:creationId xmlns:a16="http://schemas.microsoft.com/office/drawing/2014/main" id="{5052A845-8D48-553E-0325-5E81E6973EBF}"/>
                </a:ext>
              </a:extLst>
            </p:cNvPr>
            <p:cNvSpPr/>
            <p:nvPr/>
          </p:nvSpPr>
          <p:spPr>
            <a:xfrm>
              <a:off x="6809776" y="2290049"/>
              <a:ext cx="370390" cy="35187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27" name="Овал 26">
              <a:extLst>
                <a:ext uri="{FF2B5EF4-FFF2-40B4-BE49-F238E27FC236}">
                  <a16:creationId xmlns:a16="http://schemas.microsoft.com/office/drawing/2014/main" id="{B7E62CB3-E193-26B3-E1A7-63F5DFC2DF8B}"/>
                </a:ext>
              </a:extLst>
            </p:cNvPr>
            <p:cNvSpPr/>
            <p:nvPr/>
          </p:nvSpPr>
          <p:spPr>
            <a:xfrm>
              <a:off x="3456970" y="2983271"/>
              <a:ext cx="370390" cy="351870"/>
            </a:xfrm>
            <a:prstGeom prst="ellipse">
              <a:avLst/>
            </a:prstGeom>
            <a:solidFill>
              <a:srgbClr val="FF0000"/>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28" name="Овал 27">
              <a:extLst>
                <a:ext uri="{FF2B5EF4-FFF2-40B4-BE49-F238E27FC236}">
                  <a16:creationId xmlns:a16="http://schemas.microsoft.com/office/drawing/2014/main" id="{3D30BB10-CD53-92F8-858A-DCE13C07A5FA}"/>
                </a:ext>
              </a:extLst>
            </p:cNvPr>
            <p:cNvSpPr/>
            <p:nvPr/>
          </p:nvSpPr>
          <p:spPr>
            <a:xfrm>
              <a:off x="3827360" y="3789163"/>
              <a:ext cx="370390" cy="35187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29" name="Овал 28">
              <a:extLst>
                <a:ext uri="{FF2B5EF4-FFF2-40B4-BE49-F238E27FC236}">
                  <a16:creationId xmlns:a16="http://schemas.microsoft.com/office/drawing/2014/main" id="{27F7596C-EB2D-5C89-A352-3815FF0D6FF2}"/>
                </a:ext>
              </a:extLst>
            </p:cNvPr>
            <p:cNvSpPr/>
            <p:nvPr/>
          </p:nvSpPr>
          <p:spPr>
            <a:xfrm>
              <a:off x="4204503" y="2983271"/>
              <a:ext cx="370390" cy="35187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30" name="Овал 29">
              <a:extLst>
                <a:ext uri="{FF2B5EF4-FFF2-40B4-BE49-F238E27FC236}">
                  <a16:creationId xmlns:a16="http://schemas.microsoft.com/office/drawing/2014/main" id="{32A55132-E0DC-5873-FCA4-8C96F56EBFA0}"/>
                </a:ext>
              </a:extLst>
            </p:cNvPr>
            <p:cNvSpPr/>
            <p:nvPr/>
          </p:nvSpPr>
          <p:spPr>
            <a:xfrm>
              <a:off x="4952036" y="3789163"/>
              <a:ext cx="370390" cy="35187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cxnSp>
          <p:nvCxnSpPr>
            <p:cNvPr id="31" name="Прямая со стрелкой 30">
              <a:extLst>
                <a:ext uri="{FF2B5EF4-FFF2-40B4-BE49-F238E27FC236}">
                  <a16:creationId xmlns:a16="http://schemas.microsoft.com/office/drawing/2014/main" id="{91F34820-234B-B9BE-2B94-2EFA17F523A6}"/>
                </a:ext>
              </a:extLst>
            </p:cNvPr>
            <p:cNvCxnSpPr>
              <a:cxnSpLocks/>
              <a:endCxn id="15" idx="0"/>
            </p:cNvCxnSpPr>
            <p:nvPr/>
          </p:nvCxnSpPr>
          <p:spPr>
            <a:xfrm>
              <a:off x="5137231" y="1110304"/>
              <a:ext cx="0" cy="4773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id="{C0AF0FE6-F209-6154-92A1-F8BAF20FE2FE}"/>
                </a:ext>
              </a:extLst>
            </p:cNvPr>
            <p:cNvCxnSpPr>
              <a:cxnSpLocks/>
              <a:stCxn id="16" idx="4"/>
              <a:endCxn id="17" idx="0"/>
            </p:cNvCxnSpPr>
            <p:nvPr/>
          </p:nvCxnSpPr>
          <p:spPr>
            <a:xfrm>
              <a:off x="5137231" y="1110304"/>
              <a:ext cx="743675" cy="4877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82899E41-91C3-77F1-126E-E7DEDDD9F4C6}"/>
                </a:ext>
              </a:extLst>
            </p:cNvPr>
            <p:cNvCxnSpPr>
              <a:cxnSpLocks/>
              <a:stCxn id="16" idx="4"/>
              <a:endCxn id="20" idx="0"/>
            </p:cNvCxnSpPr>
            <p:nvPr/>
          </p:nvCxnSpPr>
          <p:spPr>
            <a:xfrm flipH="1">
              <a:off x="4389698" y="1110304"/>
              <a:ext cx="747533" cy="4877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id="{50BD7C87-8ECC-2EAB-608F-C75359DEA21C}"/>
                </a:ext>
              </a:extLst>
            </p:cNvPr>
            <p:cNvCxnSpPr>
              <a:cxnSpLocks/>
              <a:stCxn id="16" idx="4"/>
              <a:endCxn id="23" idx="0"/>
            </p:cNvCxnSpPr>
            <p:nvPr/>
          </p:nvCxnSpPr>
          <p:spPr>
            <a:xfrm flipH="1">
              <a:off x="3642165" y="1110304"/>
              <a:ext cx="1495066" cy="4877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00640783-5784-77CB-B05C-D5B3D0F56D63}"/>
                </a:ext>
              </a:extLst>
            </p:cNvPr>
            <p:cNvCxnSpPr>
              <a:cxnSpLocks/>
              <a:stCxn id="16" idx="4"/>
              <a:endCxn id="18" idx="0"/>
            </p:cNvCxnSpPr>
            <p:nvPr/>
          </p:nvCxnSpPr>
          <p:spPr>
            <a:xfrm>
              <a:off x="5137231" y="1110304"/>
              <a:ext cx="1487350" cy="47735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a:extLst>
                <a:ext uri="{FF2B5EF4-FFF2-40B4-BE49-F238E27FC236}">
                  <a16:creationId xmlns:a16="http://schemas.microsoft.com/office/drawing/2014/main" id="{52BB6BCF-F8EB-6708-04E2-58CA132EC5A1}"/>
                </a:ext>
              </a:extLst>
            </p:cNvPr>
            <p:cNvCxnSpPr>
              <a:cxnSpLocks/>
              <a:stCxn id="20" idx="4"/>
              <a:endCxn id="21" idx="0"/>
            </p:cNvCxnSpPr>
            <p:nvPr/>
          </p:nvCxnSpPr>
          <p:spPr>
            <a:xfrm>
              <a:off x="4389698" y="1949946"/>
              <a:ext cx="0" cy="3401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id="{CC7CE26F-0D1A-0BEB-20E2-D816EBCE9C84}"/>
                </a:ext>
              </a:extLst>
            </p:cNvPr>
            <p:cNvCxnSpPr>
              <a:cxnSpLocks/>
              <a:stCxn id="18" idx="4"/>
              <a:endCxn id="19" idx="0"/>
            </p:cNvCxnSpPr>
            <p:nvPr/>
          </p:nvCxnSpPr>
          <p:spPr>
            <a:xfrm flipH="1">
              <a:off x="6251296" y="1939531"/>
              <a:ext cx="373285" cy="3626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a:extLst>
                <a:ext uri="{FF2B5EF4-FFF2-40B4-BE49-F238E27FC236}">
                  <a16:creationId xmlns:a16="http://schemas.microsoft.com/office/drawing/2014/main" id="{E7DF04D2-1598-CBAA-1032-438622C091CA}"/>
                </a:ext>
              </a:extLst>
            </p:cNvPr>
            <p:cNvCxnSpPr>
              <a:cxnSpLocks/>
              <a:stCxn id="18" idx="4"/>
              <a:endCxn id="26" idx="0"/>
            </p:cNvCxnSpPr>
            <p:nvPr/>
          </p:nvCxnSpPr>
          <p:spPr>
            <a:xfrm>
              <a:off x="6624581" y="1939531"/>
              <a:ext cx="370390" cy="3505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a:extLst>
                <a:ext uri="{FF2B5EF4-FFF2-40B4-BE49-F238E27FC236}">
                  <a16:creationId xmlns:a16="http://schemas.microsoft.com/office/drawing/2014/main" id="{7A3581B9-ED1D-55FC-7267-0F210FC34050}"/>
                </a:ext>
              </a:extLst>
            </p:cNvPr>
            <p:cNvCxnSpPr>
              <a:cxnSpLocks/>
              <a:stCxn id="21" idx="4"/>
              <a:endCxn id="27" idx="0"/>
            </p:cNvCxnSpPr>
            <p:nvPr/>
          </p:nvCxnSpPr>
          <p:spPr>
            <a:xfrm flipH="1">
              <a:off x="3642165" y="2641919"/>
              <a:ext cx="747533" cy="3413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a:extLst>
                <a:ext uri="{FF2B5EF4-FFF2-40B4-BE49-F238E27FC236}">
                  <a16:creationId xmlns:a16="http://schemas.microsoft.com/office/drawing/2014/main" id="{87C5A180-0CA7-43E2-59F3-556AFE95969F}"/>
                </a:ext>
              </a:extLst>
            </p:cNvPr>
            <p:cNvCxnSpPr>
              <a:cxnSpLocks/>
              <a:stCxn id="21" idx="4"/>
              <a:endCxn id="29" idx="0"/>
            </p:cNvCxnSpPr>
            <p:nvPr/>
          </p:nvCxnSpPr>
          <p:spPr>
            <a:xfrm>
              <a:off x="4389698" y="2641919"/>
              <a:ext cx="0" cy="3413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a:extLst>
                <a:ext uri="{FF2B5EF4-FFF2-40B4-BE49-F238E27FC236}">
                  <a16:creationId xmlns:a16="http://schemas.microsoft.com/office/drawing/2014/main" id="{3F2CE664-A97C-EB74-D38A-A22AC2A689AB}"/>
                </a:ext>
              </a:extLst>
            </p:cNvPr>
            <p:cNvCxnSpPr>
              <a:cxnSpLocks/>
              <a:stCxn id="21" idx="4"/>
              <a:endCxn id="22" idx="0"/>
            </p:cNvCxnSpPr>
            <p:nvPr/>
          </p:nvCxnSpPr>
          <p:spPr>
            <a:xfrm>
              <a:off x="4389698" y="2641919"/>
              <a:ext cx="747533" cy="3470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id="{EF92B74C-E7BC-E18E-27BF-4A8EA7AB59C7}"/>
                </a:ext>
              </a:extLst>
            </p:cNvPr>
            <p:cNvCxnSpPr>
              <a:cxnSpLocks/>
              <a:stCxn id="27" idx="4"/>
              <a:endCxn id="24" idx="0"/>
            </p:cNvCxnSpPr>
            <p:nvPr/>
          </p:nvCxnSpPr>
          <p:spPr>
            <a:xfrm flipH="1">
              <a:off x="3271775" y="3335141"/>
              <a:ext cx="370390" cy="4540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a:extLst>
                <a:ext uri="{FF2B5EF4-FFF2-40B4-BE49-F238E27FC236}">
                  <a16:creationId xmlns:a16="http://schemas.microsoft.com/office/drawing/2014/main" id="{EF7E7625-D438-C664-86C6-AD8B8EA6A1D9}"/>
                </a:ext>
              </a:extLst>
            </p:cNvPr>
            <p:cNvCxnSpPr>
              <a:cxnSpLocks/>
              <a:stCxn id="27" idx="4"/>
              <a:endCxn id="28" idx="0"/>
            </p:cNvCxnSpPr>
            <p:nvPr/>
          </p:nvCxnSpPr>
          <p:spPr>
            <a:xfrm>
              <a:off x="3642165" y="3335141"/>
              <a:ext cx="370390" cy="4540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a:extLst>
                <a:ext uri="{FF2B5EF4-FFF2-40B4-BE49-F238E27FC236}">
                  <a16:creationId xmlns:a16="http://schemas.microsoft.com/office/drawing/2014/main" id="{2DF2FC3E-322E-7F99-A768-AE552A9DE651}"/>
                </a:ext>
              </a:extLst>
            </p:cNvPr>
            <p:cNvCxnSpPr>
              <a:cxnSpLocks/>
              <a:stCxn id="22" idx="4"/>
              <a:endCxn id="30" idx="0"/>
            </p:cNvCxnSpPr>
            <p:nvPr/>
          </p:nvCxnSpPr>
          <p:spPr>
            <a:xfrm>
              <a:off x="5137231" y="3340876"/>
              <a:ext cx="0" cy="4482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a:extLst>
                <a:ext uri="{FF2B5EF4-FFF2-40B4-BE49-F238E27FC236}">
                  <a16:creationId xmlns:a16="http://schemas.microsoft.com/office/drawing/2014/main" id="{080D5ABC-6DA2-F18B-EBAE-AB1292A65027}"/>
                </a:ext>
              </a:extLst>
            </p:cNvPr>
            <p:cNvCxnSpPr>
              <a:cxnSpLocks/>
              <a:stCxn id="24" idx="4"/>
              <a:endCxn id="25" idx="0"/>
            </p:cNvCxnSpPr>
            <p:nvPr/>
          </p:nvCxnSpPr>
          <p:spPr>
            <a:xfrm>
              <a:off x="3271775" y="4141033"/>
              <a:ext cx="0" cy="4540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62AAD282-5D2B-B379-2404-8CF5D72FE018}"/>
              </a:ext>
            </a:extLst>
          </p:cNvPr>
          <p:cNvSpPr txBox="1"/>
          <p:nvPr/>
        </p:nvSpPr>
        <p:spPr>
          <a:xfrm>
            <a:off x="4053203" y="5430343"/>
            <a:ext cx="3786323" cy="646331"/>
          </a:xfrm>
          <a:prstGeom prst="rect">
            <a:avLst/>
          </a:prstGeom>
          <a:noFill/>
        </p:spPr>
        <p:txBody>
          <a:bodyPr wrap="square" rtlCol="0">
            <a:spAutoFit/>
          </a:bodyPr>
          <a:lstStyle/>
          <a:p>
            <a:r>
              <a:rPr lang="en-US" dirty="0"/>
              <a:t>Metrics – </a:t>
            </a:r>
            <a:r>
              <a:rPr lang="en-US" dirty="0" err="1"/>
              <a:t>Levenshtein</a:t>
            </a:r>
            <a:r>
              <a:rPr lang="en-US" dirty="0"/>
              <a:t> distance for string graph representation</a:t>
            </a:r>
            <a:endParaRPr lang="ru-RU" dirty="0"/>
          </a:p>
        </p:txBody>
      </p:sp>
      <p:sp>
        <p:nvSpPr>
          <p:cNvPr id="49" name="TextBox 48">
            <a:extLst>
              <a:ext uri="{FF2B5EF4-FFF2-40B4-BE49-F238E27FC236}">
                <a16:creationId xmlns:a16="http://schemas.microsoft.com/office/drawing/2014/main" id="{6CAAD973-23E7-0993-D960-3E3AA632B49C}"/>
              </a:ext>
            </a:extLst>
          </p:cNvPr>
          <p:cNvSpPr txBox="1"/>
          <p:nvPr/>
        </p:nvSpPr>
        <p:spPr>
          <a:xfrm>
            <a:off x="7914214" y="2392382"/>
            <a:ext cx="4277770" cy="369332"/>
          </a:xfrm>
          <a:prstGeom prst="rect">
            <a:avLst/>
          </a:prstGeom>
          <a:noFill/>
        </p:spPr>
        <p:txBody>
          <a:bodyPr wrap="square" rtlCol="0">
            <a:spAutoFit/>
          </a:bodyPr>
          <a:lstStyle/>
          <a:p>
            <a:r>
              <a:rPr lang="en-US" dirty="0"/>
              <a:t>Transform distribution path to</a:t>
            </a:r>
            <a:r>
              <a:rPr lang="ru-RU" dirty="0"/>
              <a:t>:</a:t>
            </a:r>
          </a:p>
        </p:txBody>
      </p:sp>
      <p:sp>
        <p:nvSpPr>
          <p:cNvPr id="51" name="TextBox 50">
            <a:extLst>
              <a:ext uri="{FF2B5EF4-FFF2-40B4-BE49-F238E27FC236}">
                <a16:creationId xmlns:a16="http://schemas.microsoft.com/office/drawing/2014/main" id="{18057EFC-B560-EF35-FC84-9C51091300C9}"/>
              </a:ext>
            </a:extLst>
          </p:cNvPr>
          <p:cNvSpPr txBox="1"/>
          <p:nvPr/>
        </p:nvSpPr>
        <p:spPr>
          <a:xfrm>
            <a:off x="3990794" y="1713150"/>
            <a:ext cx="3679334" cy="369332"/>
          </a:xfrm>
          <a:prstGeom prst="rect">
            <a:avLst/>
          </a:prstGeom>
          <a:noFill/>
        </p:spPr>
        <p:txBody>
          <a:bodyPr wrap="square" rtlCol="0">
            <a:spAutoFit/>
          </a:bodyPr>
          <a:lstStyle/>
          <a:p>
            <a:pPr algn="ctr"/>
            <a:r>
              <a:rPr lang="ru-RU" dirty="0"/>
              <a:t>а) </a:t>
            </a:r>
            <a:r>
              <a:rPr lang="en-US" dirty="0" err="1"/>
              <a:t>unlabelled</a:t>
            </a:r>
            <a:r>
              <a:rPr lang="en-US" dirty="0"/>
              <a:t> graph</a:t>
            </a:r>
            <a:endParaRPr lang="ru-RU" dirty="0">
              <a:highlight>
                <a:srgbClr val="FF0000"/>
              </a:highlight>
            </a:endParaRPr>
          </a:p>
        </p:txBody>
      </p:sp>
      <p:sp>
        <p:nvSpPr>
          <p:cNvPr id="53" name="TextBox 52">
            <a:extLst>
              <a:ext uri="{FF2B5EF4-FFF2-40B4-BE49-F238E27FC236}">
                <a16:creationId xmlns:a16="http://schemas.microsoft.com/office/drawing/2014/main" id="{C221FCEC-A76E-189B-5496-1D44332A00F4}"/>
              </a:ext>
            </a:extLst>
          </p:cNvPr>
          <p:cNvSpPr txBox="1"/>
          <p:nvPr/>
        </p:nvSpPr>
        <p:spPr>
          <a:xfrm>
            <a:off x="8186593" y="1713150"/>
            <a:ext cx="3513942" cy="369332"/>
          </a:xfrm>
          <a:prstGeom prst="rect">
            <a:avLst/>
          </a:prstGeom>
          <a:noFill/>
        </p:spPr>
        <p:txBody>
          <a:bodyPr wrap="square">
            <a:spAutoFit/>
          </a:bodyPr>
          <a:lstStyle/>
          <a:p>
            <a:pPr algn="ctr"/>
            <a:r>
              <a:rPr lang="ru-RU" dirty="0"/>
              <a:t>б) </a:t>
            </a:r>
            <a:r>
              <a:rPr lang="en-US" dirty="0"/>
              <a:t>labelled and weighted graph</a:t>
            </a:r>
            <a:endParaRPr lang="ru-RU" dirty="0"/>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DEEF0DE-C971-1197-ACE3-09B031900729}"/>
                  </a:ext>
                </a:extLst>
              </p:cNvPr>
              <p:cNvSpPr txBox="1"/>
              <p:nvPr/>
            </p:nvSpPr>
            <p:spPr>
              <a:xfrm>
                <a:off x="8000222" y="4812154"/>
                <a:ext cx="1431474" cy="87844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1600" i="1" smtClean="0">
                              <a:latin typeface="Cambria Math" panose="02040503050406030204" pitchFamily="18" charset="0"/>
                            </a:rPr>
                          </m:ctrlPr>
                        </m:sSubPr>
                        <m:e>
                          <m:r>
                            <a:rPr lang="en-US" sz="1600" b="0" i="1" smtClean="0">
                              <a:latin typeface="Cambria Math" panose="02040503050406030204" pitchFamily="18" charset="0"/>
                            </a:rPr>
                            <m:t>𝑥</m:t>
                          </m:r>
                        </m:e>
                        <m:sub>
                          <m:sSub>
                            <m:sSubPr>
                              <m:ctrlPr>
                                <a:rPr lang="ru-RU" sz="1600" i="1" smtClean="0">
                                  <a:latin typeface="Cambria Math" panose="02040503050406030204" pitchFamily="18" charset="0"/>
                                </a:rPr>
                              </m:ctrlPr>
                            </m:sSubPr>
                            <m:e>
                              <m:r>
                                <a:rPr lang="en-US" sz="1600" b="0" i="1" smtClean="0">
                                  <a:latin typeface="Cambria Math" panose="02040503050406030204" pitchFamily="18" charset="0"/>
                                </a:rPr>
                                <m:t>𝑖</m:t>
                              </m:r>
                            </m:e>
                            <m:sub>
                              <m:r>
                                <a:rPr lang="en-US" sz="1600" b="0" i="1" smtClean="0">
                                  <a:latin typeface="Cambria Math" panose="02040503050406030204" pitchFamily="18" charset="0"/>
                                </a:rPr>
                                <m:t>𝑗</m:t>
                              </m:r>
                            </m:sub>
                          </m:sSub>
                        </m:sub>
                      </m:sSub>
                      <m:r>
                        <a:rPr lang="ru-RU" sz="1600" i="0">
                          <a:latin typeface="Cambria Math" panose="02040503050406030204" pitchFamily="18" charset="0"/>
                        </a:rPr>
                        <m:t>=</m:t>
                      </m:r>
                      <m:d>
                        <m:dPr>
                          <m:begChr m:val="{"/>
                          <m:endChr m:val=""/>
                          <m:ctrlPr>
                            <a:rPr lang="ru-RU" sz="1600" i="1" smtClean="0">
                              <a:latin typeface="Cambria Math" panose="02040503050406030204" pitchFamily="18" charset="0"/>
                            </a:rPr>
                          </m:ctrlPr>
                        </m:dPr>
                        <m:e>
                          <m:eqArr>
                            <m:eqArrPr>
                              <m:ctrlPr>
                                <a:rPr lang="ru-RU" sz="1600" i="1" smtClean="0">
                                  <a:latin typeface="Cambria Math" panose="02040503050406030204" pitchFamily="18" charset="0"/>
                                </a:rPr>
                              </m:ctrlPr>
                            </m:eqArrPr>
                            <m:e>
                              <m:r>
                                <a:rPr lang="en-US" sz="1600" i="1" smtClean="0">
                                  <a:solidFill>
                                    <a:schemeClr val="dk1"/>
                                  </a:solidFill>
                                  <a:latin typeface="Cambria Math" panose="02040503050406030204" pitchFamily="18" charset="0"/>
                                </a:rPr>
                                <m:t>𝜀</m:t>
                              </m:r>
                              <m:r>
                                <m:rPr>
                                  <m:nor/>
                                </m:rPr>
                                <a:rPr lang="ru-RU" sz="1600" baseline="30000" dirty="0"/>
                                <m:t> </m:t>
                              </m:r>
                            </m:e>
                            <m:e>
                              <m:sSubSup>
                                <m:sSubSupPr>
                                  <m:ctrlPr>
                                    <a:rPr lang="ru-RU" sz="1600" i="1" smtClean="0">
                                      <a:latin typeface="Cambria Math" panose="02040503050406030204" pitchFamily="18" charset="0"/>
                                    </a:rPr>
                                  </m:ctrlPr>
                                </m:sSubSupPr>
                                <m:e>
                                  <m:r>
                                    <a:rPr lang="en-US" sz="1600" b="0" i="1" smtClean="0">
                                      <a:latin typeface="Cambria Math" panose="02040503050406030204" pitchFamily="18" charset="0"/>
                                    </a:rPr>
                                    <m:t>𝑡</m:t>
                                  </m:r>
                                </m:e>
                                <m:sub>
                                  <m:r>
                                    <a:rPr lang="en-US" sz="1600" b="0" i="1" smtClean="0">
                                      <a:latin typeface="Cambria Math" panose="02040503050406030204" pitchFamily="18" charset="0"/>
                                    </a:rPr>
                                    <m:t>𝑗</m:t>
                                  </m:r>
                                </m:sub>
                                <m:sup>
                                  <m:r>
                                    <a:rPr lang="en-US" sz="1600" b="0" i="1" smtClean="0">
                                      <a:latin typeface="Cambria Math" panose="02040503050406030204" pitchFamily="18" charset="0"/>
                                    </a:rPr>
                                    <m:t>𝑖</m:t>
                                  </m:r>
                                </m:sup>
                              </m:sSubSup>
                            </m:e>
                            <m:e>
                              <m:r>
                                <a:rPr lang="en-US" sz="1600" b="0" i="1" smtClean="0">
                                  <a:latin typeface="Cambria Math" panose="02040503050406030204" pitchFamily="18" charset="0"/>
                                </a:rPr>
                                <m:t>0</m:t>
                              </m:r>
                            </m:e>
                          </m:eqArr>
                        </m:e>
                      </m:d>
                    </m:oMath>
                  </m:oMathPara>
                </a14:m>
                <a:endParaRPr lang="ru-RU" sz="1400" dirty="0"/>
              </a:p>
            </p:txBody>
          </p:sp>
        </mc:Choice>
        <mc:Fallback xmlns="">
          <p:sp>
            <p:nvSpPr>
              <p:cNvPr id="55" name="TextBox 54">
                <a:extLst>
                  <a:ext uri="{FF2B5EF4-FFF2-40B4-BE49-F238E27FC236}">
                    <a16:creationId xmlns:a16="http://schemas.microsoft.com/office/drawing/2014/main" id="{7DEEF0DE-C971-1197-ACE3-09B031900729}"/>
                  </a:ext>
                </a:extLst>
              </p:cNvPr>
              <p:cNvSpPr txBox="1">
                <a:spLocks noRot="1" noChangeAspect="1" noMove="1" noResize="1" noEditPoints="1" noAdjustHandles="1" noChangeArrowheads="1" noChangeShapeType="1" noTextEdit="1"/>
              </p:cNvSpPr>
              <p:nvPr/>
            </p:nvSpPr>
            <p:spPr>
              <a:xfrm>
                <a:off x="8000222" y="4812154"/>
                <a:ext cx="1431474" cy="878446"/>
              </a:xfrm>
              <a:prstGeom prst="rect">
                <a:avLst/>
              </a:prstGeom>
              <a:blipFill>
                <a:blip r:embed="rId4"/>
                <a:stretch>
                  <a:fillRect l="-62281" t="-201429" r="-45614" b="-290000"/>
                </a:stretch>
              </a:blipFill>
            </p:spPr>
            <p:txBody>
              <a:bodyPr/>
              <a:lstStyle/>
              <a:p>
                <a:r>
                  <a:rPr lang="ru-RU">
                    <a:noFill/>
                  </a:rPr>
                  <a:t> </a:t>
                </a:r>
              </a:p>
            </p:txBody>
          </p:sp>
        </mc:Fallback>
      </mc:AlternateContent>
      <p:sp>
        <p:nvSpPr>
          <p:cNvPr id="57" name="TextBox 56">
            <a:extLst>
              <a:ext uri="{FF2B5EF4-FFF2-40B4-BE49-F238E27FC236}">
                <a16:creationId xmlns:a16="http://schemas.microsoft.com/office/drawing/2014/main" id="{A30D670A-CD89-B562-0CE1-D5E2B72E992C}"/>
              </a:ext>
            </a:extLst>
          </p:cNvPr>
          <p:cNvSpPr txBox="1"/>
          <p:nvPr/>
        </p:nvSpPr>
        <p:spPr>
          <a:xfrm>
            <a:off x="8788902" y="4825973"/>
            <a:ext cx="3474259" cy="830997"/>
          </a:xfrm>
          <a:prstGeom prst="rect">
            <a:avLst/>
          </a:prstGeom>
          <a:noFill/>
        </p:spPr>
        <p:txBody>
          <a:bodyPr wrap="square">
            <a:spAutoFit/>
          </a:bodyPr>
          <a:lstStyle/>
          <a:p>
            <a:r>
              <a:rPr lang="ru-RU" sz="1600" dirty="0"/>
              <a:t>, </a:t>
            </a:r>
            <a:r>
              <a:rPr lang="en-US" sz="1600" dirty="0"/>
              <a:t>node</a:t>
            </a:r>
            <a:r>
              <a:rPr lang="ru-RU" sz="1600" dirty="0"/>
              <a:t> </a:t>
            </a:r>
            <a:r>
              <a:rPr lang="en-US" sz="1600" dirty="0">
                <a:latin typeface="Cambria Math" panose="02040503050406030204" pitchFamily="18" charset="0"/>
                <a:ea typeface="Cambria Math" panose="02040503050406030204" pitchFamily="18" charset="0"/>
              </a:rPr>
              <a:t>j</a:t>
            </a:r>
            <a:r>
              <a:rPr lang="en-US" sz="1600" dirty="0"/>
              <a:t> – source of signal</a:t>
            </a:r>
            <a:r>
              <a:rPr lang="ru-RU" sz="1600" dirty="0"/>
              <a:t> </a:t>
            </a:r>
            <a:r>
              <a:rPr lang="en-US" sz="1600" i="1" dirty="0">
                <a:latin typeface="Cambria Math" panose="02040503050406030204" pitchFamily="18" charset="0"/>
                <a:ea typeface="Cambria Math" panose="02040503050406030204" pitchFamily="18" charset="0"/>
              </a:rPr>
              <a:t>i</a:t>
            </a:r>
            <a:endParaRPr lang="ru-RU" sz="1600" i="1" dirty="0">
              <a:latin typeface="Cambria Math" panose="02040503050406030204" pitchFamily="18" charset="0"/>
              <a:ea typeface="Cambria Math" panose="02040503050406030204" pitchFamily="18" charset="0"/>
            </a:endParaRPr>
          </a:p>
          <a:p>
            <a:r>
              <a:rPr lang="en-US" sz="1600" dirty="0"/>
              <a:t>, node</a:t>
            </a:r>
            <a:r>
              <a:rPr lang="ru-RU" sz="1600" dirty="0">
                <a:latin typeface="Cambria Math" panose="02040503050406030204" pitchFamily="18" charset="0"/>
                <a:ea typeface="Cambria Math" panose="02040503050406030204" pitchFamily="18" charset="0"/>
              </a:rPr>
              <a:t> </a:t>
            </a:r>
            <a:r>
              <a:rPr lang="en-US" sz="1600" dirty="0">
                <a:latin typeface="Cambria Math" panose="02040503050406030204" pitchFamily="18" charset="0"/>
                <a:ea typeface="Cambria Math" panose="02040503050406030204" pitchFamily="18" charset="0"/>
              </a:rPr>
              <a:t>j </a:t>
            </a:r>
            <a:r>
              <a:rPr lang="en-US" sz="1600" dirty="0"/>
              <a:t>– not source of signal</a:t>
            </a:r>
            <a:r>
              <a:rPr lang="ru-RU" sz="1600" dirty="0"/>
              <a:t> </a:t>
            </a:r>
            <a:r>
              <a:rPr lang="en-US" sz="1600" i="1" dirty="0">
                <a:latin typeface="Cambria Math" panose="02040503050406030204" pitchFamily="18" charset="0"/>
                <a:ea typeface="Cambria Math" panose="02040503050406030204" pitchFamily="18" charset="0"/>
              </a:rPr>
              <a:t>i</a:t>
            </a:r>
          </a:p>
          <a:p>
            <a:r>
              <a:rPr lang="en-US" sz="1600" dirty="0"/>
              <a:t>, node</a:t>
            </a:r>
            <a:r>
              <a:rPr lang="ru-RU" sz="1600" dirty="0"/>
              <a:t> </a:t>
            </a:r>
            <a:r>
              <a:rPr lang="en-US" sz="1600" i="1" dirty="0"/>
              <a:t>j</a:t>
            </a:r>
            <a:r>
              <a:rPr lang="en-US" sz="1600" dirty="0"/>
              <a:t> is not a part of signal</a:t>
            </a:r>
            <a:r>
              <a:rPr lang="ru-RU" sz="1600" dirty="0"/>
              <a:t> </a:t>
            </a:r>
            <a:r>
              <a:rPr lang="en-US" sz="1600" i="1" dirty="0" err="1">
                <a:latin typeface="Cambria Math" panose="02040503050406030204" pitchFamily="18" charset="0"/>
                <a:ea typeface="Cambria Math" panose="02040503050406030204" pitchFamily="18" charset="0"/>
              </a:rPr>
              <a:t>i</a:t>
            </a:r>
            <a:endParaRPr lang="ru-RU" sz="1600" i="1" dirty="0">
              <a:latin typeface="Cambria Math" panose="02040503050406030204" pitchFamily="18" charset="0"/>
              <a:ea typeface="Cambria Math" panose="02040503050406030204" pitchFamily="18" charset="0"/>
            </a:endParaRPr>
          </a:p>
        </p:txBody>
      </p:sp>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508EC66E-4C1C-0195-E002-D2F476DAF0AD}"/>
                  </a:ext>
                </a:extLst>
              </p:cNvPr>
              <p:cNvSpPr txBox="1"/>
              <p:nvPr/>
            </p:nvSpPr>
            <p:spPr>
              <a:xfrm>
                <a:off x="8000222" y="5364300"/>
                <a:ext cx="3598614" cy="913007"/>
              </a:xfrm>
              <a:prstGeom prst="rect">
                <a:avLst/>
              </a:prstGeom>
              <a:noFill/>
            </p:spPr>
            <p:txBody>
              <a:bodyPr wrap="none" rtlCol="0">
                <a:spAutoFit/>
              </a:bodyPr>
              <a:lstStyle/>
              <a:p>
                <a:endParaRPr lang="en-US" dirty="0"/>
              </a:p>
              <a:p>
                <a:r>
                  <a:rPr lang="en-US" sz="1600" dirty="0"/>
                  <a:t>ℇ - small number &gt; 0</a:t>
                </a:r>
                <a:endParaRPr lang="ru-RU" sz="1600" dirty="0"/>
              </a:p>
              <a:p>
                <a14:m>
                  <m:oMath xmlns:m="http://schemas.openxmlformats.org/officeDocument/2006/math">
                    <m:sSubSup>
                      <m:sSubSupPr>
                        <m:ctrlPr>
                          <a:rPr lang="ru-RU" sz="1600" i="1" smtClean="0">
                            <a:latin typeface="Cambria Math" panose="02040503050406030204" pitchFamily="18" charset="0"/>
                          </a:rPr>
                        </m:ctrlPr>
                      </m:sSubSupPr>
                      <m:e>
                        <m:r>
                          <a:rPr lang="en-US" sz="1600" b="0" i="1" smtClean="0">
                            <a:latin typeface="Cambria Math" panose="02040503050406030204" pitchFamily="18" charset="0"/>
                          </a:rPr>
                          <m:t>𝑡</m:t>
                        </m:r>
                      </m:e>
                      <m:sub>
                        <m:r>
                          <a:rPr lang="en-US" sz="1600" b="0" i="1" smtClean="0">
                            <a:latin typeface="Cambria Math" panose="02040503050406030204" pitchFamily="18" charset="0"/>
                          </a:rPr>
                          <m:t>𝑗</m:t>
                        </m:r>
                      </m:sub>
                      <m:sup>
                        <m:r>
                          <a:rPr lang="en-US" sz="1600" b="0" i="1" smtClean="0">
                            <a:latin typeface="Cambria Math" panose="02040503050406030204" pitchFamily="18" charset="0"/>
                          </a:rPr>
                          <m:t>𝑖</m:t>
                        </m:r>
                      </m:sup>
                    </m:sSubSup>
                  </m:oMath>
                </a14:m>
                <a:r>
                  <a:rPr lang="ru-RU" sz="1600" dirty="0"/>
                  <a:t>- </a:t>
                </a:r>
                <a:r>
                  <a:rPr lang="en-US" sz="1600" dirty="0"/>
                  <a:t>spreading time from signal </a:t>
                </a:r>
                <a:r>
                  <a:rPr lang="en-US" sz="1600" dirty="0" err="1"/>
                  <a:t>i</a:t>
                </a:r>
                <a:r>
                  <a:rPr lang="ru-RU" sz="1600" dirty="0"/>
                  <a:t> </a:t>
                </a:r>
                <a:r>
                  <a:rPr lang="en-US" sz="1600" dirty="0"/>
                  <a:t>to</a:t>
                </a:r>
                <a:r>
                  <a:rPr lang="ru-RU" sz="1600" dirty="0"/>
                  <a:t> </a:t>
                </a:r>
                <a:r>
                  <a:rPr lang="en-US" sz="1600" dirty="0"/>
                  <a:t>node</a:t>
                </a:r>
                <a:r>
                  <a:rPr lang="ru-RU" sz="1600" dirty="0"/>
                  <a:t> </a:t>
                </a:r>
                <a:r>
                  <a:rPr lang="en-US" sz="1600" dirty="0"/>
                  <a:t>j</a:t>
                </a:r>
                <a:endParaRPr lang="ru-RU" sz="1600" dirty="0"/>
              </a:p>
            </p:txBody>
          </p:sp>
        </mc:Choice>
        <mc:Fallback>
          <p:sp>
            <p:nvSpPr>
              <p:cNvPr id="58" name="TextBox 57">
                <a:extLst>
                  <a:ext uri="{FF2B5EF4-FFF2-40B4-BE49-F238E27FC236}">
                    <a16:creationId xmlns:a16="http://schemas.microsoft.com/office/drawing/2014/main" id="{508EC66E-4C1C-0195-E002-D2F476DAF0AD}"/>
                  </a:ext>
                </a:extLst>
              </p:cNvPr>
              <p:cNvSpPr txBox="1">
                <a:spLocks noRot="1" noChangeAspect="1" noMove="1" noResize="1" noEditPoints="1" noAdjustHandles="1" noChangeArrowheads="1" noChangeShapeType="1" noTextEdit="1"/>
              </p:cNvSpPr>
              <p:nvPr/>
            </p:nvSpPr>
            <p:spPr>
              <a:xfrm>
                <a:off x="8000222" y="5364300"/>
                <a:ext cx="3598614" cy="913007"/>
              </a:xfrm>
              <a:prstGeom prst="rect">
                <a:avLst/>
              </a:prstGeom>
              <a:blipFill>
                <a:blip r:embed="rId5"/>
                <a:stretch>
                  <a:fillRect l="-702" b="-4110"/>
                </a:stretch>
              </a:blipFill>
            </p:spPr>
            <p:txBody>
              <a:bodyPr/>
              <a:lstStyle/>
              <a:p>
                <a:r>
                  <a:rPr lang="ru-RU">
                    <a:noFill/>
                  </a:rPr>
                  <a:t> </a:t>
                </a:r>
              </a:p>
            </p:txBody>
          </p:sp>
        </mc:Fallback>
      </mc:AlternateContent>
      <p:sp>
        <p:nvSpPr>
          <p:cNvPr id="61" name="TextBox 60">
            <a:extLst>
              <a:ext uri="{FF2B5EF4-FFF2-40B4-BE49-F238E27FC236}">
                <a16:creationId xmlns:a16="http://schemas.microsoft.com/office/drawing/2014/main" id="{826E0535-DA91-C049-7787-6FC07E4A2A79}"/>
              </a:ext>
            </a:extLst>
          </p:cNvPr>
          <p:cNvSpPr txBox="1"/>
          <p:nvPr/>
        </p:nvSpPr>
        <p:spPr>
          <a:xfrm>
            <a:off x="1526722" y="1352619"/>
            <a:ext cx="1705532" cy="369332"/>
          </a:xfrm>
          <a:prstGeom prst="rect">
            <a:avLst/>
          </a:prstGeom>
          <a:noFill/>
        </p:spPr>
        <p:txBody>
          <a:bodyPr wrap="none" rtlCol="0">
            <a:spAutoFit/>
          </a:bodyPr>
          <a:lstStyle/>
          <a:p>
            <a:r>
              <a:rPr lang="en-US" b="1" dirty="0"/>
              <a:t>Analysis of path</a:t>
            </a:r>
            <a:endParaRPr lang="ru-RU" b="1" dirty="0"/>
          </a:p>
        </p:txBody>
      </p:sp>
      <p:sp>
        <p:nvSpPr>
          <p:cNvPr id="62" name="Номер слайда 61">
            <a:extLst>
              <a:ext uri="{FF2B5EF4-FFF2-40B4-BE49-F238E27FC236}">
                <a16:creationId xmlns:a16="http://schemas.microsoft.com/office/drawing/2014/main" id="{21F2B0B8-AF44-227E-275E-222F298913A8}"/>
              </a:ext>
            </a:extLst>
          </p:cNvPr>
          <p:cNvSpPr>
            <a:spLocks noGrp="1"/>
          </p:cNvSpPr>
          <p:nvPr>
            <p:ph type="sldNum" sz="quarter" idx="12"/>
          </p:nvPr>
        </p:nvSpPr>
        <p:spPr/>
        <p:txBody>
          <a:bodyPr/>
          <a:lstStyle/>
          <a:p>
            <a:fld id="{819D6F82-8D56-CC40-AE9B-EA06F5F109FC}" type="slidenum">
              <a:rPr lang="ru-RU" smtClean="0"/>
              <a:t>7</a:t>
            </a:fld>
            <a:endParaRPr lang="ru-RU"/>
          </a:p>
        </p:txBody>
      </p:sp>
    </p:spTree>
    <p:extLst>
      <p:ext uri="{BB962C8B-B14F-4D97-AF65-F5344CB8AC3E}">
        <p14:creationId xmlns:p14="http://schemas.microsoft.com/office/powerpoint/2010/main" val="409035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9751141" cy="1325563"/>
          </a:xfrm>
        </p:spPr>
        <p:txBody>
          <a:bodyPr/>
          <a:lstStyle/>
          <a:p>
            <a:r>
              <a:rPr lang="en-US" b="1" dirty="0">
                <a:latin typeface="+mn-lt"/>
                <a:ea typeface="Geneva" panose="020B0503030404040204" pitchFamily="34" charset="0"/>
                <a:cs typeface="Verdana" panose="020B0604030504040204" pitchFamily="34" charset="0"/>
              </a:rPr>
              <a:t>Labelled graph vectorizing</a:t>
            </a:r>
            <a:endParaRPr lang="ru-RU" b="1" dirty="0">
              <a:latin typeface="+mn-lt"/>
              <a:ea typeface="Geneva" panose="020B0503030404040204" pitchFamily="34" charset="0"/>
              <a:cs typeface="Verdana" panose="020B0604030504040204" pitchFamily="34" charset="0"/>
            </a:endParaRPr>
          </a:p>
        </p:txBody>
      </p:sp>
      <p:cxnSp>
        <p:nvCxnSpPr>
          <p:cNvPr id="9" name="Прямая соединительная линия 8">
            <a:extLst>
              <a:ext uri="{FF2B5EF4-FFF2-40B4-BE49-F238E27FC236}">
                <a16:creationId xmlns:a16="http://schemas.microsoft.com/office/drawing/2014/main" id="{0D1FF732-40E5-D2EF-8790-49CF483591A5}"/>
              </a:ext>
            </a:extLst>
          </p:cNvPr>
          <p:cNvCxnSpPr>
            <a:cxnSpLocks/>
          </p:cNvCxnSpPr>
          <p:nvPr/>
        </p:nvCxnSpPr>
        <p:spPr>
          <a:xfrm>
            <a:off x="6462739" y="1842655"/>
            <a:ext cx="0" cy="381431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7E2ED4-3151-0491-78F6-C8B320910224}"/>
              </a:ext>
            </a:extLst>
          </p:cNvPr>
          <p:cNvSpPr txBox="1"/>
          <p:nvPr/>
        </p:nvSpPr>
        <p:spPr>
          <a:xfrm>
            <a:off x="8092793" y="1362021"/>
            <a:ext cx="1859996" cy="369332"/>
          </a:xfrm>
          <a:prstGeom prst="rect">
            <a:avLst/>
          </a:prstGeom>
          <a:noFill/>
        </p:spPr>
        <p:txBody>
          <a:bodyPr wrap="none" rtlCol="0">
            <a:spAutoFit/>
          </a:bodyPr>
          <a:lstStyle/>
          <a:p>
            <a:r>
              <a:rPr lang="en-US" b="1" dirty="0"/>
              <a:t>Graph vectorizing</a:t>
            </a:r>
            <a:endParaRPr lang="ru-RU" b="1" dirty="0"/>
          </a:p>
        </p:txBody>
      </p:sp>
      <p:sp>
        <p:nvSpPr>
          <p:cNvPr id="61" name="TextBox 60">
            <a:extLst>
              <a:ext uri="{FF2B5EF4-FFF2-40B4-BE49-F238E27FC236}">
                <a16:creationId xmlns:a16="http://schemas.microsoft.com/office/drawing/2014/main" id="{826E0535-DA91-C049-7787-6FC07E4A2A79}"/>
              </a:ext>
            </a:extLst>
          </p:cNvPr>
          <p:cNvSpPr txBox="1"/>
          <p:nvPr/>
        </p:nvSpPr>
        <p:spPr>
          <a:xfrm>
            <a:off x="1905274" y="1343818"/>
            <a:ext cx="2231060" cy="369332"/>
          </a:xfrm>
          <a:prstGeom prst="rect">
            <a:avLst/>
          </a:prstGeom>
          <a:noFill/>
        </p:spPr>
        <p:txBody>
          <a:bodyPr wrap="none" rtlCol="0">
            <a:spAutoFit/>
          </a:bodyPr>
          <a:lstStyle/>
          <a:p>
            <a:r>
              <a:rPr lang="en-US" b="1" dirty="0"/>
              <a:t>Dissemination nature</a:t>
            </a:r>
            <a:endParaRPr lang="ru-RU" b="1" dirty="0"/>
          </a:p>
        </p:txBody>
      </p:sp>
      <p:sp>
        <p:nvSpPr>
          <p:cNvPr id="62" name="Номер слайда 61">
            <a:extLst>
              <a:ext uri="{FF2B5EF4-FFF2-40B4-BE49-F238E27FC236}">
                <a16:creationId xmlns:a16="http://schemas.microsoft.com/office/drawing/2014/main" id="{21F2B0B8-AF44-227E-275E-222F298913A8}"/>
              </a:ext>
            </a:extLst>
          </p:cNvPr>
          <p:cNvSpPr>
            <a:spLocks noGrp="1"/>
          </p:cNvSpPr>
          <p:nvPr>
            <p:ph type="sldNum" sz="quarter" idx="12"/>
          </p:nvPr>
        </p:nvSpPr>
        <p:spPr/>
        <p:txBody>
          <a:bodyPr/>
          <a:lstStyle/>
          <a:p>
            <a:fld id="{819D6F82-8D56-CC40-AE9B-EA06F5F109FC}" type="slidenum">
              <a:rPr lang="ru-RU" smtClean="0"/>
              <a:t>8</a:t>
            </a:fld>
            <a:endParaRPr lang="ru-RU"/>
          </a:p>
        </p:txBody>
      </p:sp>
      <p:pic>
        <p:nvPicPr>
          <p:cNvPr id="4" name="Рисунок 3">
            <a:extLst>
              <a:ext uri="{FF2B5EF4-FFF2-40B4-BE49-F238E27FC236}">
                <a16:creationId xmlns:a16="http://schemas.microsoft.com/office/drawing/2014/main" id="{6F81078B-390E-4BE9-8421-54B1320F49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80"/>
          <a:stretch/>
        </p:blipFill>
        <p:spPr>
          <a:xfrm>
            <a:off x="381965" y="2036315"/>
            <a:ext cx="5940425" cy="2638464"/>
          </a:xfrm>
          <a:prstGeom prst="rect">
            <a:avLst/>
          </a:prstGeom>
        </p:spPr>
      </p:pic>
      <p:sp>
        <p:nvSpPr>
          <p:cNvPr id="6" name="TextBox 5">
            <a:extLst>
              <a:ext uri="{FF2B5EF4-FFF2-40B4-BE49-F238E27FC236}">
                <a16:creationId xmlns:a16="http://schemas.microsoft.com/office/drawing/2014/main" id="{B6A427E7-D523-93DB-76B4-7FC5424CE277}"/>
              </a:ext>
            </a:extLst>
          </p:cNvPr>
          <p:cNvSpPr txBox="1"/>
          <p:nvPr/>
        </p:nvSpPr>
        <p:spPr>
          <a:xfrm>
            <a:off x="302250" y="5010639"/>
            <a:ext cx="5287684" cy="369332"/>
          </a:xfrm>
          <a:prstGeom prst="rect">
            <a:avLst/>
          </a:prstGeom>
          <a:noFill/>
        </p:spPr>
        <p:txBody>
          <a:bodyPr wrap="square" rtlCol="0">
            <a:spAutoFit/>
          </a:bodyPr>
          <a:lstStyle/>
          <a:p>
            <a:r>
              <a:rPr lang="en-US" dirty="0">
                <a:ea typeface="Calibri" panose="020F0502020204030204" pitchFamily="34" charset="0"/>
              </a:rPr>
              <a:t>Cases are equivalent in terms of vectorizing</a:t>
            </a:r>
            <a:r>
              <a:rPr lang="ru-RU" dirty="0">
                <a:ea typeface="Calibri" panose="020F0502020204030204" pitchFamily="34" charset="0"/>
              </a:rPr>
              <a:t>.</a:t>
            </a:r>
          </a:p>
        </p:txBody>
      </p:sp>
      <p:sp>
        <p:nvSpPr>
          <p:cNvPr id="7" name="TextBox 6">
            <a:extLst>
              <a:ext uri="{FF2B5EF4-FFF2-40B4-BE49-F238E27FC236}">
                <a16:creationId xmlns:a16="http://schemas.microsoft.com/office/drawing/2014/main" id="{D4B47DBA-E4A9-CCAE-134F-1F652A44A073}"/>
              </a:ext>
            </a:extLst>
          </p:cNvPr>
          <p:cNvSpPr txBox="1"/>
          <p:nvPr/>
        </p:nvSpPr>
        <p:spPr>
          <a:xfrm>
            <a:off x="954262" y="4627488"/>
            <a:ext cx="1095172"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cascading</a:t>
            </a:r>
            <a:endParaRPr lang="ru-RU" dirty="0"/>
          </a:p>
        </p:txBody>
      </p:sp>
      <p:sp>
        <p:nvSpPr>
          <p:cNvPr id="11" name="TextBox 10">
            <a:extLst>
              <a:ext uri="{FF2B5EF4-FFF2-40B4-BE49-F238E27FC236}">
                <a16:creationId xmlns:a16="http://schemas.microsoft.com/office/drawing/2014/main" id="{8C66FD8F-03A9-E487-9381-E2DCE7567BEE}"/>
              </a:ext>
            </a:extLst>
          </p:cNvPr>
          <p:cNvSpPr txBox="1"/>
          <p:nvPr/>
        </p:nvSpPr>
        <p:spPr>
          <a:xfrm>
            <a:off x="3938313" y="4628612"/>
            <a:ext cx="2533206" cy="369332"/>
          </a:xfrm>
          <a:prstGeom prst="rect">
            <a:avLst/>
          </a:prstGeom>
          <a:noFill/>
        </p:spPr>
        <p:txBody>
          <a:bodyPr wrap="square">
            <a:spAutoFit/>
          </a:bodyPr>
          <a:lstStyle/>
          <a:p>
            <a:pPr algn="ctr"/>
            <a:r>
              <a:rPr lang="en-US" sz="1800" dirty="0">
                <a:effectLst/>
                <a:latin typeface="Times New Roman" panose="02020603050405020304" pitchFamily="18" charset="0"/>
                <a:ea typeface="Calibri" panose="020F0502020204030204" pitchFamily="34" charset="0"/>
              </a:rPr>
              <a:t>broadcast</a:t>
            </a:r>
            <a:r>
              <a:rPr lang="ru-RU" dirty="0">
                <a:effectLst/>
              </a:rPr>
              <a:t> </a:t>
            </a:r>
            <a:endParaRPr lang="ru-RU" dirty="0"/>
          </a:p>
        </p:txBody>
      </p:sp>
      <mc:AlternateContent xmlns:mc="http://schemas.openxmlformats.org/markup-compatibility/2006">
        <mc:Choice xmlns:a14="http://schemas.microsoft.com/office/drawing/2010/main" Requires="a14">
          <p:graphicFrame>
            <p:nvGraphicFramePr>
              <p:cNvPr id="47" name="Таблица 46">
                <a:extLst>
                  <a:ext uri="{FF2B5EF4-FFF2-40B4-BE49-F238E27FC236}">
                    <a16:creationId xmlns:a16="http://schemas.microsoft.com/office/drawing/2014/main" id="{FE19E1CF-7B62-5EF5-5F9C-26A7655EFA9E}"/>
                  </a:ext>
                </a:extLst>
              </p:cNvPr>
              <p:cNvGraphicFramePr>
                <a:graphicFrameLocks noGrp="1"/>
              </p:cNvGraphicFramePr>
              <p:nvPr>
                <p:extLst>
                  <p:ext uri="{D42A27DB-BD31-4B8C-83A1-F6EECF244321}">
                    <p14:modId xmlns:p14="http://schemas.microsoft.com/office/powerpoint/2010/main" val="2057260893"/>
                  </p:ext>
                </p:extLst>
              </p:nvPr>
            </p:nvGraphicFramePr>
            <p:xfrm>
              <a:off x="6603089" y="2169666"/>
              <a:ext cx="5562203" cy="654431"/>
            </p:xfrm>
            <a:graphic>
              <a:graphicData uri="http://schemas.openxmlformats.org/drawingml/2006/table">
                <a:tbl>
                  <a:tblPr firstRow="1" firstCol="1" bandRow="1">
                    <a:tableStyleId>{5C22544A-7EE6-4342-B048-85BDC9FD1C3A}</a:tableStyleId>
                  </a:tblPr>
                  <a:tblGrid>
                    <a:gridCol w="4901339">
                      <a:extLst>
                        <a:ext uri="{9D8B030D-6E8A-4147-A177-3AD203B41FA5}">
                          <a16:colId xmlns:a16="http://schemas.microsoft.com/office/drawing/2014/main" val="3944792548"/>
                        </a:ext>
                      </a:extLst>
                    </a:gridCol>
                    <a:gridCol w="660864">
                      <a:extLst>
                        <a:ext uri="{9D8B030D-6E8A-4147-A177-3AD203B41FA5}">
                          <a16:colId xmlns:a16="http://schemas.microsoft.com/office/drawing/2014/main" val="3019228685"/>
                        </a:ext>
                      </a:extLst>
                    </a:gridCol>
                  </a:tblGrid>
                  <a:tr h="0">
                    <a:tc>
                      <a:txBody>
                        <a:bodyPr/>
                        <a:lstStyle/>
                        <a:p>
                          <a:pPr indent="472440" algn="ctr">
                            <a:lnSpc>
                              <a:spcPct val="150000"/>
                            </a:lnSpc>
                          </a:pPr>
                          <a14:m>
                            <m:oMath xmlns:m="http://schemas.openxmlformats.org/officeDocument/2006/math">
                              <m:sSub>
                                <m:sSubPr>
                                  <m:ctrlPr>
                                    <a:rPr lang="ru-RU" sz="1400" b="0" i="1" smtClean="0">
                                      <a:solidFill>
                                        <a:schemeClr val="tx1"/>
                                      </a:solidFill>
                                      <a:effectLst/>
                                      <a:latin typeface="Cambria Math" panose="02040503050406030204" pitchFamily="18" charset="0"/>
                                    </a:rPr>
                                  </m:ctrlPr>
                                </m:sSubPr>
                                <m:e>
                                  <m:r>
                                    <a:rPr lang="en-US" sz="1400" b="0" i="1" smtClean="0">
                                      <a:solidFill>
                                        <a:schemeClr val="tx1"/>
                                      </a:solidFill>
                                      <a:effectLst/>
                                      <a:latin typeface="Cambria Math" panose="02040503050406030204" pitchFamily="18" charset="0"/>
                                    </a:rPr>
                                    <m:t>𝑥</m:t>
                                  </m:r>
                                </m:e>
                                <m:sub>
                                  <m:r>
                                    <a:rPr lang="en-US" sz="1400" b="0" i="1" smtClean="0">
                                      <a:solidFill>
                                        <a:schemeClr val="tx1"/>
                                      </a:solidFill>
                                      <a:effectLst/>
                                      <a:latin typeface="Cambria Math" panose="02040503050406030204" pitchFamily="18" charset="0"/>
                                    </a:rPr>
                                    <m:t>𝑖</m:t>
                                  </m:r>
                                  <m:r>
                                    <a:rPr lang="en-US" sz="1400" b="0" i="1" baseline="-25000" smtClean="0">
                                      <a:solidFill>
                                        <a:schemeClr val="tx1"/>
                                      </a:solidFill>
                                      <a:effectLst/>
                                      <a:latin typeface="Cambria Math" panose="02040503050406030204" pitchFamily="18" charset="0"/>
                                    </a:rPr>
                                    <m:t>𝑗</m:t>
                                  </m:r>
                                </m:sub>
                              </m:sSub>
                              <m:r>
                                <a:rPr lang="ru-RU" sz="1400" b="0" smtClean="0">
                                  <a:solidFill>
                                    <a:schemeClr val="tx1"/>
                                  </a:solidFill>
                                  <a:effectLst/>
                                  <a:latin typeface="Cambria Math" panose="02040503050406030204" pitchFamily="18" charset="0"/>
                                </a:rPr>
                                <m:t>=</m:t>
                              </m:r>
                              <m:d>
                                <m:dPr>
                                  <m:begChr m:val="{"/>
                                  <m:endChr m:val=""/>
                                  <m:ctrlPr>
                                    <a:rPr lang="ru-RU" sz="1400" b="0" i="1">
                                      <a:solidFill>
                                        <a:schemeClr val="tx1"/>
                                      </a:solidFill>
                                      <a:effectLst/>
                                      <a:latin typeface="Cambria Math" panose="02040503050406030204" pitchFamily="18" charset="0"/>
                                    </a:rPr>
                                  </m:ctrlPr>
                                </m:dPr>
                                <m:e>
                                  <m:eqArr>
                                    <m:eqArrPr>
                                      <m:ctrlPr>
                                        <a:rPr lang="ru-RU" sz="1400" b="0" i="1">
                                          <a:solidFill>
                                            <a:schemeClr val="tx1"/>
                                          </a:solidFill>
                                          <a:effectLst/>
                                          <a:latin typeface="Cambria Math" panose="02040503050406030204" pitchFamily="18" charset="0"/>
                                        </a:rPr>
                                      </m:ctrlPr>
                                    </m:eqArrPr>
                                    <m:e>
                                      <m:r>
                                        <a:rPr lang="ru-RU" sz="1400" b="0" i="1" smtClean="0">
                                          <a:solidFill>
                                            <a:schemeClr val="tx1"/>
                                          </a:solidFill>
                                          <a:effectLst/>
                                          <a:latin typeface="Cambria Math" panose="02040503050406030204" pitchFamily="18" charset="0"/>
                                        </a:rPr>
                                        <m:t>1</m:t>
                                      </m:r>
                                      <m:r>
                                        <a:rPr lang="ru-RU" sz="1400" b="0" smtClean="0">
                                          <a:solidFill>
                                            <a:schemeClr val="tx1"/>
                                          </a:solidFill>
                                          <a:effectLst/>
                                          <a:latin typeface="Cambria Math" panose="02040503050406030204" pitchFamily="18" charset="0"/>
                                        </a:rPr>
                                        <m:t>, </m:t>
                                      </m:r>
                                      <m:r>
                                        <m:rPr>
                                          <m:sty m:val="p"/>
                                        </m:rPr>
                                        <a:rPr lang="en-US" sz="1400" b="0" i="0" smtClean="0">
                                          <a:solidFill>
                                            <a:schemeClr val="tx1"/>
                                          </a:solidFill>
                                          <a:effectLst/>
                                          <a:latin typeface="Cambria Math" panose="02040503050406030204" pitchFamily="18" charset="0"/>
                                        </a:rPr>
                                        <m:t>if</m:t>
                                      </m:r>
                                      <m:r>
                                        <a:rPr lang="en-US" sz="1400" b="0" i="0" smtClean="0">
                                          <a:solidFill>
                                            <a:schemeClr val="tx1"/>
                                          </a:solidFill>
                                          <a:effectLst/>
                                          <a:latin typeface="Cambria Math" panose="02040503050406030204" pitchFamily="18" charset="0"/>
                                        </a:rPr>
                                        <m:t> </m:t>
                                      </m:r>
                                      <m:r>
                                        <m:rPr>
                                          <m:sty m:val="p"/>
                                        </m:rPr>
                                        <a:rPr lang="en-US" sz="1400" b="0" i="0" smtClean="0">
                                          <a:solidFill>
                                            <a:schemeClr val="tx1"/>
                                          </a:solidFill>
                                          <a:effectLst/>
                                          <a:latin typeface="Cambria Math" panose="02040503050406030204" pitchFamily="18" charset="0"/>
                                        </a:rPr>
                                        <m:t>node</m:t>
                                      </m:r>
                                      <m:r>
                                        <a:rPr lang="ru-RU" sz="1400" b="0" smtClean="0">
                                          <a:solidFill>
                                            <a:schemeClr val="tx1"/>
                                          </a:solidFill>
                                          <a:effectLst/>
                                          <a:latin typeface="Cambria Math" panose="02040503050406030204" pitchFamily="18" charset="0"/>
                                        </a:rPr>
                                        <m:t> </m:t>
                                      </m:r>
                                      <m:r>
                                        <a:rPr lang="en-US" sz="1400" b="0" i="1" smtClean="0">
                                          <a:solidFill>
                                            <a:schemeClr val="tx1"/>
                                          </a:solidFill>
                                          <a:effectLst/>
                                          <a:latin typeface="Cambria Math" panose="02040503050406030204" pitchFamily="18" charset="0"/>
                                        </a:rPr>
                                        <m:t>𝑖</m:t>
                                      </m:r>
                                      <m:r>
                                        <a:rPr lang="ru-RU" sz="1400" b="0" smtClean="0">
                                          <a:solidFill>
                                            <a:schemeClr val="tx1"/>
                                          </a:solidFill>
                                          <a:effectLst/>
                                          <a:latin typeface="Cambria Math" panose="02040503050406030204" pitchFamily="18" charset="0"/>
                                        </a:rPr>
                                        <m:t> ∈</m:t>
                                      </m:r>
                                      <m:r>
                                        <a:rPr lang="en-US" sz="1400" b="0" i="1" smtClean="0">
                                          <a:solidFill>
                                            <a:schemeClr val="tx1"/>
                                          </a:solidFill>
                                          <a:effectLst/>
                                          <a:latin typeface="Cambria Math" panose="02040503050406030204" pitchFamily="18" charset="0"/>
                                        </a:rPr>
                                        <m:t>𝑝𝑎𝑡h</m:t>
                                      </m:r>
                                      <m:r>
                                        <a:rPr lang="en-US" sz="1400" b="0" i="1" smtClean="0">
                                          <a:solidFill>
                                            <a:schemeClr val="tx1"/>
                                          </a:solidFill>
                                          <a:effectLst/>
                                          <a:latin typeface="Cambria Math" panose="02040503050406030204" pitchFamily="18" charset="0"/>
                                        </a:rPr>
                                        <m:t> </m:t>
                                      </m:r>
                                      <m:r>
                                        <a:rPr lang="en-US" sz="1400" b="0" i="1" smtClean="0">
                                          <a:solidFill>
                                            <a:schemeClr val="tx1"/>
                                          </a:solidFill>
                                          <a:effectLst/>
                                          <a:latin typeface="Cambria Math" panose="02040503050406030204" pitchFamily="18" charset="0"/>
                                        </a:rPr>
                                        <m:t>𝑓𝑜𝑟</m:t>
                                      </m:r>
                                      <m:r>
                                        <a:rPr lang="ru-RU" sz="1400" b="0" i="1" smtClean="0">
                                          <a:solidFill>
                                            <a:schemeClr val="tx1"/>
                                          </a:solidFill>
                                          <a:effectLst/>
                                          <a:latin typeface="Cambria Math" panose="02040503050406030204" pitchFamily="18" charset="0"/>
                                        </a:rPr>
                                        <m:t> </m:t>
                                      </m:r>
                                      <m:r>
                                        <a:rPr lang="en-US" sz="1400" b="0" i="1" smtClean="0">
                                          <a:solidFill>
                                            <a:schemeClr val="tx1"/>
                                          </a:solidFill>
                                          <a:effectLst/>
                                          <a:latin typeface="Cambria Math" panose="02040503050406030204" pitchFamily="18" charset="0"/>
                                        </a:rPr>
                                        <m:t>𝑗</m:t>
                                      </m:r>
                                    </m:e>
                                    <m:e>
                                      <m:r>
                                        <a:rPr lang="ru-RU" sz="1400" b="0" i="1" smtClean="0">
                                          <a:solidFill>
                                            <a:schemeClr val="tx1"/>
                                          </a:solidFill>
                                          <a:effectLst/>
                                          <a:latin typeface="Cambria Math" panose="02040503050406030204" pitchFamily="18" charset="0"/>
                                        </a:rPr>
                                        <m:t>0</m:t>
                                      </m:r>
                                      <m:r>
                                        <a:rPr lang="ru-RU" sz="1400" b="0" smtClean="0">
                                          <a:solidFill>
                                            <a:schemeClr val="tx1"/>
                                          </a:solidFill>
                                          <a:effectLst/>
                                          <a:latin typeface="Cambria Math" panose="02040503050406030204" pitchFamily="18" charset="0"/>
                                        </a:rPr>
                                        <m:t>, </m:t>
                                      </m:r>
                                      <m:r>
                                        <m:rPr>
                                          <m:sty m:val="p"/>
                                        </m:rPr>
                                        <a:rPr lang="en-US" sz="1400" b="0" i="0" smtClean="0">
                                          <a:solidFill>
                                            <a:schemeClr val="tx1"/>
                                          </a:solidFill>
                                          <a:effectLst/>
                                          <a:latin typeface="Cambria Math" panose="02040503050406030204" pitchFamily="18" charset="0"/>
                                        </a:rPr>
                                        <m:t>if</m:t>
                                      </m:r>
                                      <m:r>
                                        <a:rPr lang="en-US" sz="1400" b="0" i="0" smtClean="0">
                                          <a:solidFill>
                                            <a:schemeClr val="tx1"/>
                                          </a:solidFill>
                                          <a:effectLst/>
                                          <a:latin typeface="Cambria Math" panose="02040503050406030204" pitchFamily="18" charset="0"/>
                                        </a:rPr>
                                        <m:t> </m:t>
                                      </m:r>
                                      <m:r>
                                        <m:rPr>
                                          <m:sty m:val="p"/>
                                        </m:rPr>
                                        <a:rPr lang="en-US" sz="1400" b="0" i="0" smtClean="0">
                                          <a:solidFill>
                                            <a:schemeClr val="tx1"/>
                                          </a:solidFill>
                                          <a:effectLst/>
                                          <a:latin typeface="Cambria Math" panose="02040503050406030204" pitchFamily="18" charset="0"/>
                                        </a:rPr>
                                        <m:t>node</m:t>
                                      </m:r>
                                      <m:r>
                                        <a:rPr lang="ru-RU" sz="1400" b="0" smtClean="0">
                                          <a:solidFill>
                                            <a:schemeClr val="tx1"/>
                                          </a:solidFill>
                                          <a:effectLst/>
                                          <a:latin typeface="Cambria Math" panose="02040503050406030204" pitchFamily="18" charset="0"/>
                                        </a:rPr>
                                        <m:t> </m:t>
                                      </m:r>
                                      <m:r>
                                        <a:rPr lang="en-US" sz="1400" b="0" i="1" smtClean="0">
                                          <a:solidFill>
                                            <a:schemeClr val="tx1"/>
                                          </a:solidFill>
                                          <a:effectLst/>
                                          <a:latin typeface="Cambria Math" panose="02040503050406030204" pitchFamily="18" charset="0"/>
                                        </a:rPr>
                                        <m:t>𝑖</m:t>
                                      </m:r>
                                      <m:r>
                                        <a:rPr lang="ru-RU" sz="1400" b="0" smtClean="0">
                                          <a:solidFill>
                                            <a:schemeClr val="tx1"/>
                                          </a:solidFill>
                                          <a:effectLst/>
                                          <a:latin typeface="Cambria Math" panose="02040503050406030204" pitchFamily="18" charset="0"/>
                                        </a:rPr>
                                        <m:t> ∉</m:t>
                                      </m:r>
                                      <m:r>
                                        <m:rPr>
                                          <m:sty m:val="p"/>
                                        </m:rPr>
                                        <a:rPr lang="en-US" sz="1400" b="0" i="0" smtClean="0">
                                          <a:solidFill>
                                            <a:schemeClr val="tx1"/>
                                          </a:solidFill>
                                          <a:effectLst/>
                                          <a:latin typeface="Cambria Math" panose="02040503050406030204" pitchFamily="18" charset="0"/>
                                        </a:rPr>
                                        <m:t>path</m:t>
                                      </m:r>
                                      <m:r>
                                        <a:rPr lang="en-US" sz="1400" b="0" i="0" smtClean="0">
                                          <a:solidFill>
                                            <a:schemeClr val="tx1"/>
                                          </a:solidFill>
                                          <a:effectLst/>
                                          <a:latin typeface="Cambria Math" panose="02040503050406030204" pitchFamily="18" charset="0"/>
                                        </a:rPr>
                                        <m:t> </m:t>
                                      </m:r>
                                      <m:r>
                                        <a:rPr lang="en-US" sz="1400" b="0" i="1" smtClean="0">
                                          <a:solidFill>
                                            <a:schemeClr val="tx1"/>
                                          </a:solidFill>
                                          <a:effectLst/>
                                          <a:latin typeface="Cambria Math" panose="02040503050406030204" pitchFamily="18" charset="0"/>
                                        </a:rPr>
                                        <m:t>𝑓𝑜𝑟</m:t>
                                      </m:r>
                                      <m:r>
                                        <a:rPr lang="ru-RU" sz="1400" b="0" i="1" smtClean="0">
                                          <a:solidFill>
                                            <a:schemeClr val="tx1"/>
                                          </a:solidFill>
                                          <a:effectLst/>
                                          <a:latin typeface="Cambria Math" panose="02040503050406030204" pitchFamily="18" charset="0"/>
                                        </a:rPr>
                                        <m:t> </m:t>
                                      </m:r>
                                      <m:r>
                                        <a:rPr lang="en-US" sz="1400" b="0" i="1" smtClean="0">
                                          <a:solidFill>
                                            <a:schemeClr val="tx1"/>
                                          </a:solidFill>
                                          <a:effectLst/>
                                          <a:latin typeface="Cambria Math" panose="02040503050406030204" pitchFamily="18" charset="0"/>
                                        </a:rPr>
                                        <m:t>𝑗</m:t>
                                      </m:r>
                                    </m:e>
                                  </m:eqArr>
                                </m:e>
                              </m:d>
                            </m:oMath>
                          </a14:m>
                          <a:r>
                            <a:rPr lang="ru-RU" sz="1400" b="0" dirty="0">
                              <a:solidFill>
                                <a:schemeClr val="tx1"/>
                              </a:solidFill>
                              <a:effectLst/>
                            </a:rPr>
                            <a:t> , </a:t>
                          </a:r>
                          <a:r>
                            <a:rPr lang="en-US" sz="1400" b="0" dirty="0">
                              <a:solidFill>
                                <a:schemeClr val="tx1"/>
                              </a:solidFill>
                              <a:effectLst/>
                            </a:rPr>
                            <a:t>where</a:t>
                          </a:r>
                          <a:r>
                            <a:rPr lang="ru-RU" sz="1400" b="0" dirty="0">
                              <a:solidFill>
                                <a:schemeClr val="tx1"/>
                              </a:solidFill>
                              <a:effectLst/>
                            </a:rPr>
                            <a:t> </a:t>
                          </a:r>
                          <a14:m>
                            <m:oMath xmlns:m="http://schemas.openxmlformats.org/officeDocument/2006/math">
                              <m:r>
                                <a:rPr lang="ru-RU" sz="1400" b="0" i="1" smtClean="0">
                                  <a:solidFill>
                                    <a:schemeClr val="tx1"/>
                                  </a:solidFill>
                                  <a:effectLst/>
                                  <a:latin typeface="Cambria Math" panose="02040503050406030204" pitchFamily="18" charset="0"/>
                                </a:rPr>
                                <m:t>𝑖</m:t>
                              </m:r>
                              <m:r>
                                <a:rPr lang="ru-RU" sz="1400" b="0" smtClean="0">
                                  <a:solidFill>
                                    <a:schemeClr val="tx1"/>
                                  </a:solidFill>
                                  <a:effectLst/>
                                  <a:latin typeface="Cambria Math" panose="02040503050406030204" pitchFamily="18" charset="0"/>
                                </a:rPr>
                                <m:t>∈</m:t>
                              </m:r>
                              <m:acc>
                                <m:accPr>
                                  <m:chr m:val="̅"/>
                                  <m:ctrlPr>
                                    <a:rPr lang="ru-RU" sz="1400" b="0" i="1">
                                      <a:solidFill>
                                        <a:schemeClr val="tx1"/>
                                      </a:solidFill>
                                      <a:effectLst/>
                                      <a:latin typeface="Cambria Math" panose="02040503050406030204" pitchFamily="18" charset="0"/>
                                    </a:rPr>
                                  </m:ctrlPr>
                                </m:accPr>
                                <m:e>
                                  <m:r>
                                    <a:rPr lang="ru-RU" sz="1400" b="0" i="1" smtClean="0">
                                      <a:solidFill>
                                        <a:schemeClr val="tx1"/>
                                      </a:solidFill>
                                      <a:effectLst/>
                                      <a:latin typeface="Cambria Math" panose="02040503050406030204" pitchFamily="18" charset="0"/>
                                    </a:rPr>
                                    <m:t>1</m:t>
                                  </m:r>
                                  <m:r>
                                    <a:rPr lang="ru-RU" sz="1400" b="0" smtClean="0">
                                      <a:solidFill>
                                        <a:schemeClr val="tx1"/>
                                      </a:solidFill>
                                      <a:effectLst/>
                                      <a:latin typeface="Cambria Math" panose="02040503050406030204" pitchFamily="18" charset="0"/>
                                    </a:rPr>
                                    <m:t>,</m:t>
                                  </m:r>
                                  <m:r>
                                    <a:rPr lang="ru-RU" sz="1400" b="0" i="1" smtClean="0">
                                      <a:solidFill>
                                        <a:schemeClr val="tx1"/>
                                      </a:solidFill>
                                      <a:effectLst/>
                                      <a:latin typeface="Cambria Math" panose="02040503050406030204" pitchFamily="18" charset="0"/>
                                    </a:rPr>
                                    <m:t>𝑁</m:t>
                                  </m:r>
                                </m:e>
                              </m:acc>
                              <m:r>
                                <a:rPr lang="ru-RU" sz="1400" b="0" smtClean="0">
                                  <a:solidFill>
                                    <a:schemeClr val="tx1"/>
                                  </a:solidFill>
                                  <a:effectLst/>
                                  <a:latin typeface="Cambria Math" panose="02040503050406030204" pitchFamily="18" charset="0"/>
                                </a:rPr>
                                <m:t>.</m:t>
                              </m:r>
                            </m:oMath>
                          </a14:m>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indent="450215" algn="ctr">
                            <a:lnSpc>
                              <a:spcPct val="150000"/>
                            </a:lnSpc>
                          </a:pPr>
                          <a:r>
                            <a:rPr lang="ru-RU" sz="1400" b="0" dirty="0">
                              <a:solidFill>
                                <a:schemeClr val="tx1"/>
                              </a:solidFill>
                              <a:effectLst/>
                            </a:rPr>
                            <a:t>  (9)</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399430598"/>
                      </a:ext>
                    </a:extLst>
                  </a:tr>
                </a:tbl>
              </a:graphicData>
            </a:graphic>
          </p:graphicFrame>
        </mc:Choice>
        <mc:Fallback>
          <p:graphicFrame>
            <p:nvGraphicFramePr>
              <p:cNvPr id="47" name="Таблица 46">
                <a:extLst>
                  <a:ext uri="{FF2B5EF4-FFF2-40B4-BE49-F238E27FC236}">
                    <a16:creationId xmlns:a16="http://schemas.microsoft.com/office/drawing/2014/main" id="{FE19E1CF-7B62-5EF5-5F9C-26A7655EFA9E}"/>
                  </a:ext>
                </a:extLst>
              </p:cNvPr>
              <p:cNvGraphicFramePr>
                <a:graphicFrameLocks noGrp="1"/>
              </p:cNvGraphicFramePr>
              <p:nvPr>
                <p:extLst>
                  <p:ext uri="{D42A27DB-BD31-4B8C-83A1-F6EECF244321}">
                    <p14:modId xmlns:p14="http://schemas.microsoft.com/office/powerpoint/2010/main" val="2057260893"/>
                  </p:ext>
                </p:extLst>
              </p:nvPr>
            </p:nvGraphicFramePr>
            <p:xfrm>
              <a:off x="6603089" y="2169666"/>
              <a:ext cx="5562203" cy="654431"/>
            </p:xfrm>
            <a:graphic>
              <a:graphicData uri="http://schemas.openxmlformats.org/drawingml/2006/table">
                <a:tbl>
                  <a:tblPr firstRow="1" firstCol="1" bandRow="1">
                    <a:tableStyleId>{5C22544A-7EE6-4342-B048-85BDC9FD1C3A}</a:tableStyleId>
                  </a:tblPr>
                  <a:tblGrid>
                    <a:gridCol w="4901339">
                      <a:extLst>
                        <a:ext uri="{9D8B030D-6E8A-4147-A177-3AD203B41FA5}">
                          <a16:colId xmlns:a16="http://schemas.microsoft.com/office/drawing/2014/main" val="3944792548"/>
                        </a:ext>
                      </a:extLst>
                    </a:gridCol>
                    <a:gridCol w="660864">
                      <a:extLst>
                        <a:ext uri="{9D8B030D-6E8A-4147-A177-3AD203B41FA5}">
                          <a16:colId xmlns:a16="http://schemas.microsoft.com/office/drawing/2014/main" val="3019228685"/>
                        </a:ext>
                      </a:extLst>
                    </a:gridCol>
                  </a:tblGrid>
                  <a:tr h="654431">
                    <a:tc>
                      <a:txBody>
                        <a:bodyPr/>
                        <a:lstStyle/>
                        <a:p>
                          <a:endParaRPr lang="ru-RU"/>
                        </a:p>
                      </a:txBody>
                      <a:tcPr marL="68580" marR="68580" marT="0" marB="0">
                        <a:blipFill>
                          <a:blip r:embed="rId3"/>
                          <a:stretch>
                            <a:fillRect t="-133962" r="-14212" b="-232075"/>
                          </a:stretch>
                        </a:blipFill>
                      </a:tcPr>
                    </a:tc>
                    <a:tc>
                      <a:txBody>
                        <a:bodyPr/>
                        <a:lstStyle/>
                        <a:p>
                          <a:pPr indent="450215" algn="ctr">
                            <a:lnSpc>
                              <a:spcPct val="150000"/>
                            </a:lnSpc>
                          </a:pPr>
                          <a:r>
                            <a:rPr lang="ru-RU" sz="1400" b="0" dirty="0">
                              <a:solidFill>
                                <a:schemeClr val="tx1"/>
                              </a:solidFill>
                              <a:effectLst/>
                            </a:rPr>
                            <a:t>  (9)</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39943059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4" name="Таблица 53">
                <a:extLst>
                  <a:ext uri="{FF2B5EF4-FFF2-40B4-BE49-F238E27FC236}">
                    <a16:creationId xmlns:a16="http://schemas.microsoft.com/office/drawing/2014/main" id="{C64E0AB2-E011-114F-346C-CC0C080A1194}"/>
                  </a:ext>
                </a:extLst>
              </p:cNvPr>
              <p:cNvGraphicFramePr>
                <a:graphicFrameLocks noGrp="1"/>
              </p:cNvGraphicFramePr>
              <p:nvPr>
                <p:extLst>
                  <p:ext uri="{D42A27DB-BD31-4B8C-83A1-F6EECF244321}">
                    <p14:modId xmlns:p14="http://schemas.microsoft.com/office/powerpoint/2010/main" val="3777483642"/>
                  </p:ext>
                </p:extLst>
              </p:nvPr>
            </p:nvGraphicFramePr>
            <p:xfrm>
              <a:off x="6603089" y="2758120"/>
              <a:ext cx="5564119" cy="1390616"/>
            </p:xfrm>
            <a:graphic>
              <a:graphicData uri="http://schemas.openxmlformats.org/drawingml/2006/table">
                <a:tbl>
                  <a:tblPr firstRow="1" firstCol="1" bandRow="1">
                    <a:tableStyleId>{5C22544A-7EE6-4342-B048-85BDC9FD1C3A}</a:tableStyleId>
                  </a:tblPr>
                  <a:tblGrid>
                    <a:gridCol w="4925771">
                      <a:extLst>
                        <a:ext uri="{9D8B030D-6E8A-4147-A177-3AD203B41FA5}">
                          <a16:colId xmlns:a16="http://schemas.microsoft.com/office/drawing/2014/main" val="72578506"/>
                        </a:ext>
                      </a:extLst>
                    </a:gridCol>
                    <a:gridCol w="638348">
                      <a:extLst>
                        <a:ext uri="{9D8B030D-6E8A-4147-A177-3AD203B41FA5}">
                          <a16:colId xmlns:a16="http://schemas.microsoft.com/office/drawing/2014/main" val="2533626091"/>
                        </a:ext>
                      </a:extLst>
                    </a:gridCol>
                  </a:tblGrid>
                  <a:tr h="1390616">
                    <a:tc>
                      <a:txBody>
                        <a:bodyPr/>
                        <a:lstStyle/>
                        <a:p>
                          <a:pPr indent="23495" algn="ctr">
                            <a:lnSpc>
                              <a:spcPct val="150000"/>
                            </a:lnSpc>
                          </a:pPr>
                          <a14:m>
                            <m:oMath xmlns:m="http://schemas.openxmlformats.org/officeDocument/2006/math">
                              <m:sSub>
                                <m:sSubPr>
                                  <m:ctrlPr>
                                    <a:rPr lang="ru-RU" sz="1200" b="0" i="1" smtClean="0">
                                      <a:solidFill>
                                        <a:schemeClr val="tx1"/>
                                      </a:solidFill>
                                      <a:effectLst/>
                                      <a:latin typeface="Cambria Math" panose="02040503050406030204" pitchFamily="18" charset="0"/>
                                    </a:rPr>
                                  </m:ctrlPr>
                                </m:sSubPr>
                                <m:e>
                                  <m:r>
                                    <a:rPr lang="en-US" sz="1200" b="0" i="1" smtClean="0">
                                      <a:solidFill>
                                        <a:schemeClr val="tx1"/>
                                      </a:solidFill>
                                      <a:effectLst/>
                                      <a:latin typeface="Cambria Math" panose="02040503050406030204" pitchFamily="18" charset="0"/>
                                    </a:rPr>
                                    <m:t>𝑥</m:t>
                                  </m:r>
                                </m:e>
                                <m:sub>
                                  <m:r>
                                    <a:rPr lang="en-US" sz="1200" b="0" i="1" smtClean="0">
                                      <a:solidFill>
                                        <a:schemeClr val="tx1"/>
                                      </a:solidFill>
                                      <a:effectLst/>
                                      <a:latin typeface="Cambria Math" panose="02040503050406030204" pitchFamily="18" charset="0"/>
                                    </a:rPr>
                                    <m:t>𝑖</m:t>
                                  </m:r>
                                  <m:r>
                                    <a:rPr lang="en-US" sz="1200" b="0" i="1" baseline="-25000" smtClean="0">
                                      <a:solidFill>
                                        <a:schemeClr val="tx1"/>
                                      </a:solidFill>
                                      <a:effectLst/>
                                      <a:latin typeface="Cambria Math" panose="02040503050406030204" pitchFamily="18" charset="0"/>
                                    </a:rPr>
                                    <m:t>6</m:t>
                                  </m:r>
                                </m:sub>
                              </m:sSub>
                              <m:r>
                                <a:rPr lang="ru-RU" sz="1200" b="0" smtClean="0">
                                  <a:solidFill>
                                    <a:schemeClr val="tx1"/>
                                  </a:solidFill>
                                  <a:effectLst/>
                                  <a:latin typeface="Cambria Math" panose="02040503050406030204" pitchFamily="18" charset="0"/>
                                </a:rPr>
                                <m:t>=</m:t>
                              </m:r>
                              <m:d>
                                <m:dPr>
                                  <m:begChr m:val="{"/>
                                  <m:endChr m:val=""/>
                                  <m:ctrlPr>
                                    <a:rPr lang="ru-RU" sz="1200" b="0" i="1">
                                      <a:solidFill>
                                        <a:schemeClr val="tx1"/>
                                      </a:solidFill>
                                      <a:effectLst/>
                                      <a:latin typeface="Cambria Math" panose="02040503050406030204" pitchFamily="18" charset="0"/>
                                    </a:rPr>
                                  </m:ctrlPr>
                                </m:dPr>
                                <m:e>
                                  <m:eqArr>
                                    <m:eqArrPr>
                                      <m:ctrlPr>
                                        <a:rPr lang="ru-RU" sz="1200" b="0" i="1">
                                          <a:solidFill>
                                            <a:schemeClr val="tx1"/>
                                          </a:solidFill>
                                          <a:effectLst/>
                                          <a:latin typeface="Cambria Math" panose="02040503050406030204" pitchFamily="18" charset="0"/>
                                        </a:rPr>
                                      </m:ctrlPr>
                                    </m:eqArrPr>
                                    <m:e>
                                      <m:r>
                                        <a:rPr lang="ru-RU" sz="1200" b="0" smtClean="0">
                                          <a:solidFill>
                                            <a:schemeClr val="tx1"/>
                                          </a:solidFill>
                                          <a:effectLst/>
                                          <a:latin typeface="Cambria Math" panose="02040503050406030204" pitchFamily="18" charset="0"/>
                                        </a:rPr>
                                        <m:t>1, </m:t>
                                      </m:r>
                                      <m:r>
                                        <m:rPr>
                                          <m:sty m:val="p"/>
                                        </m:rPr>
                                        <a:rPr lang="en-US" sz="1200" b="0" i="0" smtClean="0">
                                          <a:solidFill>
                                            <a:schemeClr val="tx1"/>
                                          </a:solidFill>
                                          <a:effectLst/>
                                          <a:latin typeface="Cambria Math" panose="02040503050406030204" pitchFamily="18" charset="0"/>
                                        </a:rPr>
                                        <m:t>if</m:t>
                                      </m:r>
                                      <m:r>
                                        <a:rPr lang="en-US" sz="1200" b="0" i="0" smtClean="0">
                                          <a:solidFill>
                                            <a:schemeClr val="tx1"/>
                                          </a:solidFill>
                                          <a:effectLst/>
                                          <a:latin typeface="Cambria Math" panose="02040503050406030204" pitchFamily="18" charset="0"/>
                                        </a:rPr>
                                        <m:t> </m:t>
                                      </m:r>
                                      <m:r>
                                        <m:rPr>
                                          <m:sty m:val="p"/>
                                        </m:rPr>
                                        <a:rPr lang="en-US" sz="1200" b="0" i="0" smtClean="0">
                                          <a:solidFill>
                                            <a:schemeClr val="tx1"/>
                                          </a:solidFill>
                                          <a:effectLst/>
                                          <a:latin typeface="Cambria Math" panose="02040503050406030204" pitchFamily="18" charset="0"/>
                                        </a:rPr>
                                        <m:t>node</m:t>
                                      </m:r>
                                      <m:r>
                                        <a:rPr lang="ru-RU" sz="1200" b="0" smtClean="0">
                                          <a:solidFill>
                                            <a:schemeClr val="tx1"/>
                                          </a:solidFill>
                                          <a:effectLst/>
                                          <a:latin typeface="Cambria Math" panose="02040503050406030204" pitchFamily="18" charset="0"/>
                                        </a:rPr>
                                        <m:t> </m:t>
                                      </m:r>
                                      <m:r>
                                        <m:rPr>
                                          <m:sty m:val="p"/>
                                        </m:rPr>
                                        <a:rPr lang="en-US" sz="1200" b="0" i="1" smtClean="0">
                                          <a:solidFill>
                                            <a:schemeClr val="tx1"/>
                                          </a:solidFill>
                                          <a:effectLst/>
                                          <a:latin typeface="Cambria Math" panose="02040503050406030204" pitchFamily="18" charset="0"/>
                                        </a:rPr>
                                        <m:t>i</m:t>
                                      </m:r>
                                      <m:r>
                                        <a:rPr lang="ru-RU" sz="1200" b="0" smtClean="0">
                                          <a:solidFill>
                                            <a:schemeClr val="tx1"/>
                                          </a:solidFill>
                                          <a:effectLst/>
                                          <a:latin typeface="Cambria Math" panose="02040503050406030204" pitchFamily="18" charset="0"/>
                                        </a:rPr>
                                        <m:t>−</m:t>
                                      </m:r>
                                      <m:r>
                                        <m:rPr>
                                          <m:sty m:val="p"/>
                                        </m:rPr>
                                        <a:rPr lang="en-US" sz="1200" b="0" i="0" smtClean="0">
                                          <a:solidFill>
                                            <a:schemeClr val="tx1"/>
                                          </a:solidFill>
                                          <a:effectLst/>
                                          <a:latin typeface="Cambria Math" panose="02040503050406030204" pitchFamily="18" charset="0"/>
                                        </a:rPr>
                                        <m:t>source</m:t>
                                      </m:r>
                                      <m:r>
                                        <a:rPr lang="en-US" sz="1200" b="0" i="0" smtClean="0">
                                          <a:solidFill>
                                            <a:schemeClr val="tx1"/>
                                          </a:solidFill>
                                          <a:effectLst/>
                                          <a:latin typeface="Cambria Math" panose="02040503050406030204" pitchFamily="18" charset="0"/>
                                        </a:rPr>
                                        <m:t> </m:t>
                                      </m:r>
                                      <m:r>
                                        <m:rPr>
                                          <m:sty m:val="p"/>
                                        </m:rPr>
                                        <a:rPr lang="en-US" sz="1200" b="0" i="0" smtClean="0">
                                          <a:solidFill>
                                            <a:schemeClr val="tx1"/>
                                          </a:solidFill>
                                          <a:effectLst/>
                                          <a:latin typeface="Cambria Math" panose="02040503050406030204" pitchFamily="18" charset="0"/>
                                        </a:rPr>
                                        <m:t>for</m:t>
                                      </m:r>
                                      <m:r>
                                        <a:rPr lang="ru-RU" sz="1200" b="0" i="0" smtClean="0">
                                          <a:solidFill>
                                            <a:schemeClr val="tx1"/>
                                          </a:solidFill>
                                          <a:effectLst/>
                                          <a:latin typeface="Cambria Math" panose="02040503050406030204" pitchFamily="18" charset="0"/>
                                        </a:rPr>
                                        <m:t> </m:t>
                                      </m:r>
                                      <m:r>
                                        <a:rPr lang="en-US" sz="1200" b="0" i="1" smtClean="0">
                                          <a:solidFill>
                                            <a:schemeClr val="tx1"/>
                                          </a:solidFill>
                                          <a:effectLst/>
                                          <a:latin typeface="Cambria Math" panose="02040503050406030204" pitchFamily="18" charset="0"/>
                                        </a:rPr>
                                        <m:t>𝑗</m:t>
                                      </m:r>
                                    </m:e>
                                    <m:e>
                                      <m:r>
                                        <a:rPr lang="ru-RU" sz="1200" b="0" smtClean="0">
                                          <a:solidFill>
                                            <a:schemeClr val="tx1"/>
                                          </a:solidFill>
                                          <a:effectLst/>
                                          <a:latin typeface="Cambria Math" panose="02040503050406030204" pitchFamily="18" charset="0"/>
                                        </a:rPr>
                                        <m:t>0.9∙</m:t>
                                      </m:r>
                                      <m:rad>
                                        <m:radPr>
                                          <m:degHide m:val="on"/>
                                          <m:ctrlPr>
                                            <a:rPr lang="ru-RU" sz="1200" b="0" i="1">
                                              <a:solidFill>
                                                <a:schemeClr val="tx1"/>
                                              </a:solidFill>
                                              <a:effectLst/>
                                              <a:latin typeface="Cambria Math" panose="02040503050406030204" pitchFamily="18" charset="0"/>
                                            </a:rPr>
                                          </m:ctrlPr>
                                        </m:radPr>
                                        <m:deg/>
                                        <m:e>
                                          <m:f>
                                            <m:fPr>
                                              <m:ctrlPr>
                                                <a:rPr lang="ru-RU" sz="1200" b="0" i="1">
                                                  <a:solidFill>
                                                    <a:schemeClr val="tx1"/>
                                                  </a:solidFill>
                                                  <a:effectLst/>
                                                  <a:latin typeface="Cambria Math" panose="02040503050406030204" pitchFamily="18" charset="0"/>
                                                </a:rPr>
                                              </m:ctrlPr>
                                            </m:fPr>
                                            <m:num>
                                              <m:func>
                                                <m:funcPr>
                                                  <m:ctrlPr>
                                                    <a:rPr lang="ru-RU" sz="1200" b="0" i="1">
                                                      <a:solidFill>
                                                        <a:schemeClr val="tx1"/>
                                                      </a:solidFill>
                                                      <a:effectLst/>
                                                      <a:latin typeface="Cambria Math" panose="02040503050406030204" pitchFamily="18" charset="0"/>
                                                    </a:rPr>
                                                  </m:ctrlPr>
                                                </m:funcPr>
                                                <m:fName>
                                                  <m:r>
                                                    <m:rPr>
                                                      <m:sty m:val="p"/>
                                                    </m:rPr>
                                                    <a:rPr lang="en-US" sz="1200" b="0" smtClean="0">
                                                      <a:solidFill>
                                                        <a:schemeClr val="tx1"/>
                                                      </a:solidFill>
                                                      <a:effectLst/>
                                                      <a:latin typeface="Cambria Math" panose="02040503050406030204" pitchFamily="18" charset="0"/>
                                                    </a:rPr>
                                                    <m:t>min</m:t>
                                                  </m:r>
                                                </m:fName>
                                                <m:e>
                                                  <m:d>
                                                    <m:dPr>
                                                      <m:ctrlPr>
                                                        <a:rPr lang="ru-RU" sz="1200" b="0" i="1">
                                                          <a:solidFill>
                                                            <a:schemeClr val="tx1"/>
                                                          </a:solidFill>
                                                          <a:effectLst/>
                                                          <a:latin typeface="Cambria Math" panose="02040503050406030204" pitchFamily="18" charset="0"/>
                                                        </a:rPr>
                                                      </m:ctrlPr>
                                                    </m:dPr>
                                                    <m:e>
                                                      <m:r>
                                                        <m:rPr>
                                                          <m:sty m:val="p"/>
                                                        </m:rPr>
                                                        <a:rPr lang="en-US" sz="1200" b="0" i="1" smtClean="0">
                                                          <a:solidFill>
                                                            <a:schemeClr val="tx1"/>
                                                          </a:solidFill>
                                                          <a:effectLst/>
                                                          <a:latin typeface="Cambria Math" panose="02040503050406030204" pitchFamily="18" charset="0"/>
                                                        </a:rPr>
                                                        <m:t>t</m:t>
                                                      </m:r>
                                                    </m:e>
                                                  </m:d>
                                                </m:e>
                                              </m:func>
                                            </m:num>
                                            <m:den>
                                              <m:sSub>
                                                <m:sSubPr>
                                                  <m:ctrlPr>
                                                    <a:rPr lang="ru-RU" sz="1200" b="0" i="1">
                                                      <a:solidFill>
                                                        <a:schemeClr val="tx1"/>
                                                      </a:solidFill>
                                                      <a:effectLst/>
                                                      <a:latin typeface="Cambria Math" panose="02040503050406030204" pitchFamily="18" charset="0"/>
                                                    </a:rPr>
                                                  </m:ctrlPr>
                                                </m:sSubPr>
                                                <m:e>
                                                  <m:r>
                                                    <m:rPr>
                                                      <m:sty m:val="p"/>
                                                    </m:rPr>
                                                    <a:rPr lang="en-US" sz="1200" b="0" i="1" smtClean="0">
                                                      <a:solidFill>
                                                        <a:schemeClr val="tx1"/>
                                                      </a:solidFill>
                                                      <a:effectLst/>
                                                      <a:latin typeface="Cambria Math" panose="02040503050406030204" pitchFamily="18" charset="0"/>
                                                    </a:rPr>
                                                    <m:t>t</m:t>
                                                  </m:r>
                                                </m:e>
                                                <m:sub>
                                                  <m:r>
                                                    <m:rPr>
                                                      <m:sty m:val="p"/>
                                                    </m:rPr>
                                                    <a:rPr lang="ru-RU" sz="1200" b="0" i="1" smtClean="0">
                                                      <a:solidFill>
                                                        <a:schemeClr val="tx1"/>
                                                      </a:solidFill>
                                                      <a:effectLst/>
                                                      <a:latin typeface="Cambria Math" panose="02040503050406030204" pitchFamily="18" charset="0"/>
                                                    </a:rPr>
                                                    <m:t>i</m:t>
                                                  </m:r>
                                                </m:sub>
                                              </m:sSub>
                                            </m:den>
                                          </m:f>
                                        </m:e>
                                      </m:rad>
                                      <m:r>
                                        <a:rPr lang="ru-RU" sz="1200" b="0" smtClean="0">
                                          <a:solidFill>
                                            <a:schemeClr val="tx1"/>
                                          </a:solidFill>
                                          <a:effectLst/>
                                          <a:latin typeface="Cambria Math" panose="02040503050406030204" pitchFamily="18" charset="0"/>
                                        </a:rPr>
                                        <m:t>,  </m:t>
                                      </m:r>
                                      <m:r>
                                        <m:rPr>
                                          <m:sty m:val="p"/>
                                        </m:rPr>
                                        <a:rPr lang="en-US" sz="1200" b="0" i="0" smtClean="0">
                                          <a:solidFill>
                                            <a:schemeClr val="tx1"/>
                                          </a:solidFill>
                                          <a:effectLst/>
                                          <a:latin typeface="Cambria Math" panose="02040503050406030204" pitchFamily="18" charset="0"/>
                                        </a:rPr>
                                        <m:t>if</m:t>
                                      </m:r>
                                      <m:r>
                                        <a:rPr lang="en-US" sz="1200" b="0" i="0" smtClean="0">
                                          <a:solidFill>
                                            <a:schemeClr val="tx1"/>
                                          </a:solidFill>
                                          <a:effectLst/>
                                          <a:latin typeface="Cambria Math" panose="02040503050406030204" pitchFamily="18" charset="0"/>
                                        </a:rPr>
                                        <m:t> </m:t>
                                      </m:r>
                                      <m:r>
                                        <m:rPr>
                                          <m:sty m:val="p"/>
                                        </m:rPr>
                                        <a:rPr lang="en-US" sz="1200" b="0" i="0" smtClean="0">
                                          <a:solidFill>
                                            <a:schemeClr val="tx1"/>
                                          </a:solidFill>
                                          <a:effectLst/>
                                          <a:latin typeface="Cambria Math" panose="02040503050406030204" pitchFamily="18" charset="0"/>
                                        </a:rPr>
                                        <m:t>node</m:t>
                                      </m:r>
                                      <m:r>
                                        <a:rPr lang="en-US" sz="1200" b="0" i="0" smtClean="0">
                                          <a:solidFill>
                                            <a:schemeClr val="tx1"/>
                                          </a:solidFill>
                                          <a:effectLst/>
                                          <a:latin typeface="Cambria Math" panose="02040503050406030204" pitchFamily="18" charset="0"/>
                                        </a:rPr>
                                        <m:t> </m:t>
                                      </m:r>
                                      <m:r>
                                        <a:rPr lang="en-US" sz="1200" b="0" i="1" smtClean="0">
                                          <a:solidFill>
                                            <a:schemeClr val="tx1"/>
                                          </a:solidFill>
                                          <a:effectLst/>
                                          <a:latin typeface="Cambria Math" panose="02040503050406030204" pitchFamily="18" charset="0"/>
                                        </a:rPr>
                                        <m:t>𝑖</m:t>
                                      </m:r>
                                      <m:r>
                                        <a:rPr lang="ru-RU" sz="1200" b="0" i="1" smtClean="0">
                                          <a:solidFill>
                                            <a:schemeClr val="tx1"/>
                                          </a:solidFill>
                                          <a:effectLst/>
                                          <a:latin typeface="Cambria Math" panose="02040503050406030204" pitchFamily="18" charset="0"/>
                                        </a:rPr>
                                        <m:t> </m:t>
                                      </m:r>
                                      <m:r>
                                        <m:rPr>
                                          <m:sty m:val="p"/>
                                        </m:rPr>
                                        <a:rPr lang="en-US" sz="1200" b="0" i="0" smtClean="0">
                                          <a:solidFill>
                                            <a:schemeClr val="tx1"/>
                                          </a:solidFill>
                                          <a:effectLst/>
                                          <a:latin typeface="Cambria Math" panose="02040503050406030204" pitchFamily="18" charset="0"/>
                                        </a:rPr>
                                        <m:t>is</m:t>
                                      </m:r>
                                      <m:r>
                                        <a:rPr lang="en-US" sz="1200" b="0" i="0" smtClean="0">
                                          <a:solidFill>
                                            <a:schemeClr val="tx1"/>
                                          </a:solidFill>
                                          <a:effectLst/>
                                          <a:latin typeface="Cambria Math" panose="02040503050406030204" pitchFamily="18" charset="0"/>
                                        </a:rPr>
                                        <m:t> </m:t>
                                      </m:r>
                                      <m:r>
                                        <m:rPr>
                                          <m:sty m:val="p"/>
                                        </m:rPr>
                                        <a:rPr lang="en-US" sz="1200" b="0" i="0" smtClean="0">
                                          <a:solidFill>
                                            <a:schemeClr val="tx1"/>
                                          </a:solidFill>
                                          <a:effectLst/>
                                          <a:latin typeface="Cambria Math" panose="02040503050406030204" pitchFamily="18" charset="0"/>
                                        </a:rPr>
                                        <m:t>not</m:t>
                                      </m:r>
                                      <m:r>
                                        <a:rPr lang="en-US" sz="1200" b="0" i="0" smtClean="0">
                                          <a:solidFill>
                                            <a:schemeClr val="tx1"/>
                                          </a:solidFill>
                                          <a:effectLst/>
                                          <a:latin typeface="Cambria Math" panose="02040503050406030204" pitchFamily="18" charset="0"/>
                                        </a:rPr>
                                        <m:t> </m:t>
                                      </m:r>
                                      <m:r>
                                        <m:rPr>
                                          <m:sty m:val="p"/>
                                        </m:rPr>
                                        <a:rPr lang="en-US" sz="1200" b="0" i="0" smtClean="0">
                                          <a:solidFill>
                                            <a:schemeClr val="tx1"/>
                                          </a:solidFill>
                                          <a:effectLst/>
                                          <a:latin typeface="Cambria Math" panose="02040503050406030204" pitchFamily="18" charset="0"/>
                                        </a:rPr>
                                        <m:t>source</m:t>
                                      </m:r>
                                      <m:r>
                                        <a:rPr lang="en-US" sz="1200" b="0" i="0" smtClean="0">
                                          <a:solidFill>
                                            <a:schemeClr val="tx1"/>
                                          </a:solidFill>
                                          <a:effectLst/>
                                          <a:latin typeface="Cambria Math" panose="02040503050406030204" pitchFamily="18" charset="0"/>
                                        </a:rPr>
                                        <m:t> </m:t>
                                      </m:r>
                                      <m:r>
                                        <a:rPr lang="en-US" sz="1200" b="0" i="1" smtClean="0">
                                          <a:solidFill>
                                            <a:schemeClr val="tx1"/>
                                          </a:solidFill>
                                          <a:effectLst/>
                                          <a:latin typeface="Cambria Math" panose="02040503050406030204" pitchFamily="18" charset="0"/>
                                        </a:rPr>
                                        <m:t>𝑓𝑜𝑟</m:t>
                                      </m:r>
                                      <m:r>
                                        <a:rPr lang="ru-RU" sz="1200" b="0" i="1" smtClean="0">
                                          <a:solidFill>
                                            <a:schemeClr val="tx1"/>
                                          </a:solidFill>
                                          <a:effectLst/>
                                          <a:latin typeface="Cambria Math" panose="02040503050406030204" pitchFamily="18" charset="0"/>
                                        </a:rPr>
                                        <m:t> </m:t>
                                      </m:r>
                                      <m:r>
                                        <a:rPr lang="en-US" sz="1200" b="0" i="1" smtClean="0">
                                          <a:solidFill>
                                            <a:schemeClr val="tx1"/>
                                          </a:solidFill>
                                          <a:effectLst/>
                                          <a:latin typeface="Cambria Math" panose="02040503050406030204" pitchFamily="18" charset="0"/>
                                        </a:rPr>
                                        <m:t>𝑗</m:t>
                                      </m:r>
                                    </m:e>
                                    <m:e>
                                      <m:r>
                                        <a:rPr lang="ru-RU" sz="1200" b="0" smtClean="0">
                                          <a:solidFill>
                                            <a:schemeClr val="tx1"/>
                                          </a:solidFill>
                                          <a:effectLst/>
                                          <a:latin typeface="Cambria Math" panose="02040503050406030204" pitchFamily="18" charset="0"/>
                                        </a:rPr>
                                        <m:t>0, </m:t>
                                      </m:r>
                                      <m:r>
                                        <m:rPr>
                                          <m:sty m:val="p"/>
                                        </m:rPr>
                                        <a:rPr lang="en-US" sz="1200" b="0" i="0" smtClean="0">
                                          <a:solidFill>
                                            <a:schemeClr val="tx1"/>
                                          </a:solidFill>
                                          <a:effectLst/>
                                          <a:latin typeface="Cambria Math" panose="02040503050406030204" pitchFamily="18" charset="0"/>
                                        </a:rPr>
                                        <m:t>if</m:t>
                                      </m:r>
                                      <m:r>
                                        <a:rPr lang="en-US" sz="1200" b="0" i="0" smtClean="0">
                                          <a:solidFill>
                                            <a:schemeClr val="tx1"/>
                                          </a:solidFill>
                                          <a:effectLst/>
                                          <a:latin typeface="Cambria Math" panose="02040503050406030204" pitchFamily="18" charset="0"/>
                                        </a:rPr>
                                        <m:t> </m:t>
                                      </m:r>
                                      <m:r>
                                        <m:rPr>
                                          <m:sty m:val="p"/>
                                        </m:rPr>
                                        <a:rPr lang="en-US" sz="1200" b="0" i="0" smtClean="0">
                                          <a:solidFill>
                                            <a:schemeClr val="tx1"/>
                                          </a:solidFill>
                                          <a:effectLst/>
                                          <a:latin typeface="Cambria Math" panose="02040503050406030204" pitchFamily="18" charset="0"/>
                                        </a:rPr>
                                        <m:t>node</m:t>
                                      </m:r>
                                      <m:r>
                                        <a:rPr lang="ru-RU" sz="1200" b="0" smtClean="0">
                                          <a:solidFill>
                                            <a:schemeClr val="tx1"/>
                                          </a:solidFill>
                                          <a:effectLst/>
                                          <a:latin typeface="Cambria Math" panose="02040503050406030204" pitchFamily="18" charset="0"/>
                                        </a:rPr>
                                        <m:t> </m:t>
                                      </m:r>
                                      <m:r>
                                        <m:rPr>
                                          <m:sty m:val="p"/>
                                        </m:rPr>
                                        <a:rPr lang="en-US" sz="1200" b="0" i="1" smtClean="0">
                                          <a:solidFill>
                                            <a:schemeClr val="tx1"/>
                                          </a:solidFill>
                                          <a:effectLst/>
                                          <a:latin typeface="Cambria Math" panose="02040503050406030204" pitchFamily="18" charset="0"/>
                                        </a:rPr>
                                        <m:t>i</m:t>
                                      </m:r>
                                      <m:r>
                                        <a:rPr lang="ru-RU" sz="1200" b="0" smtClean="0">
                                          <a:solidFill>
                                            <a:schemeClr val="tx1"/>
                                          </a:solidFill>
                                          <a:effectLst/>
                                          <a:latin typeface="Cambria Math" panose="02040503050406030204" pitchFamily="18" charset="0"/>
                                        </a:rPr>
                                        <m:t> ∉</m:t>
                                      </m:r>
                                      <m:r>
                                        <m:rPr>
                                          <m:sty m:val="p"/>
                                        </m:rPr>
                                        <a:rPr lang="en-US" sz="1200" b="0" i="0" smtClean="0">
                                          <a:solidFill>
                                            <a:schemeClr val="tx1"/>
                                          </a:solidFill>
                                          <a:effectLst/>
                                          <a:latin typeface="Cambria Math" panose="02040503050406030204" pitchFamily="18" charset="0"/>
                                        </a:rPr>
                                        <m:t>path</m:t>
                                      </m:r>
                                      <m:r>
                                        <a:rPr lang="en-US" sz="1200" b="0" i="0" smtClean="0">
                                          <a:solidFill>
                                            <a:schemeClr val="tx1"/>
                                          </a:solidFill>
                                          <a:effectLst/>
                                          <a:latin typeface="Cambria Math" panose="02040503050406030204" pitchFamily="18" charset="0"/>
                                        </a:rPr>
                                        <m:t> </m:t>
                                      </m:r>
                                      <m:r>
                                        <m:rPr>
                                          <m:sty m:val="p"/>
                                        </m:rPr>
                                        <a:rPr lang="en-US" sz="1200" b="0" i="0" smtClean="0">
                                          <a:solidFill>
                                            <a:schemeClr val="tx1"/>
                                          </a:solidFill>
                                          <a:effectLst/>
                                          <a:latin typeface="Cambria Math" panose="02040503050406030204" pitchFamily="18" charset="0"/>
                                        </a:rPr>
                                        <m:t>for</m:t>
                                      </m:r>
                                      <m:r>
                                        <a:rPr lang="ru-RU" sz="1200" b="0" i="0" smtClean="0">
                                          <a:solidFill>
                                            <a:schemeClr val="tx1"/>
                                          </a:solidFill>
                                          <a:effectLst/>
                                          <a:latin typeface="Cambria Math" panose="02040503050406030204" pitchFamily="18" charset="0"/>
                                        </a:rPr>
                                        <m:t> </m:t>
                                      </m:r>
                                      <m:r>
                                        <a:rPr lang="en-US" sz="1200" b="0" i="1" smtClean="0">
                                          <a:solidFill>
                                            <a:schemeClr val="tx1"/>
                                          </a:solidFill>
                                          <a:effectLst/>
                                          <a:latin typeface="Cambria Math" panose="02040503050406030204" pitchFamily="18" charset="0"/>
                                        </a:rPr>
                                        <m:t>𝑗</m:t>
                                      </m:r>
                                    </m:e>
                                  </m:eqArr>
                                </m:e>
                              </m:d>
                            </m:oMath>
                          </a14:m>
                          <a:r>
                            <a:rPr lang="ru-RU" sz="1400" b="0" dirty="0">
                              <a:solidFill>
                                <a:schemeClr val="tx1"/>
                              </a:solidFill>
                              <a:effectLst/>
                            </a:rPr>
                            <a:t>,</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indent="450215" algn="ctr">
                            <a:lnSpc>
                              <a:spcPct val="150000"/>
                            </a:lnSpc>
                          </a:pPr>
                          <a:r>
                            <a:rPr lang="ru-RU" sz="1400" b="0" dirty="0">
                              <a:solidFill>
                                <a:schemeClr val="tx1"/>
                              </a:solidFill>
                              <a:effectLst/>
                            </a:rPr>
                            <a:t> </a:t>
                          </a:r>
                        </a:p>
                        <a:p>
                          <a:pPr indent="450215" algn="ctr">
                            <a:lnSpc>
                              <a:spcPct val="150000"/>
                            </a:lnSpc>
                          </a:pPr>
                          <a:r>
                            <a:rPr lang="ru-RU" sz="1400" b="0" dirty="0">
                              <a:solidFill>
                                <a:schemeClr val="tx1"/>
                              </a:solidFill>
                              <a:effectLst/>
                            </a:rPr>
                            <a:t> (10)</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58208570"/>
                      </a:ext>
                    </a:extLst>
                  </a:tr>
                </a:tbl>
              </a:graphicData>
            </a:graphic>
          </p:graphicFrame>
        </mc:Choice>
        <mc:Fallback>
          <p:graphicFrame>
            <p:nvGraphicFramePr>
              <p:cNvPr id="54" name="Таблица 53">
                <a:extLst>
                  <a:ext uri="{FF2B5EF4-FFF2-40B4-BE49-F238E27FC236}">
                    <a16:creationId xmlns:a16="http://schemas.microsoft.com/office/drawing/2014/main" id="{C64E0AB2-E011-114F-346C-CC0C080A1194}"/>
                  </a:ext>
                </a:extLst>
              </p:cNvPr>
              <p:cNvGraphicFramePr>
                <a:graphicFrameLocks noGrp="1"/>
              </p:cNvGraphicFramePr>
              <p:nvPr>
                <p:extLst>
                  <p:ext uri="{D42A27DB-BD31-4B8C-83A1-F6EECF244321}">
                    <p14:modId xmlns:p14="http://schemas.microsoft.com/office/powerpoint/2010/main" val="3777483642"/>
                  </p:ext>
                </p:extLst>
              </p:nvPr>
            </p:nvGraphicFramePr>
            <p:xfrm>
              <a:off x="6603089" y="2758120"/>
              <a:ext cx="5564119" cy="1390616"/>
            </p:xfrm>
            <a:graphic>
              <a:graphicData uri="http://schemas.openxmlformats.org/drawingml/2006/table">
                <a:tbl>
                  <a:tblPr firstRow="1" firstCol="1" bandRow="1">
                    <a:tableStyleId>{5C22544A-7EE6-4342-B048-85BDC9FD1C3A}</a:tableStyleId>
                  </a:tblPr>
                  <a:tblGrid>
                    <a:gridCol w="4925771">
                      <a:extLst>
                        <a:ext uri="{9D8B030D-6E8A-4147-A177-3AD203B41FA5}">
                          <a16:colId xmlns:a16="http://schemas.microsoft.com/office/drawing/2014/main" val="72578506"/>
                        </a:ext>
                      </a:extLst>
                    </a:gridCol>
                    <a:gridCol w="638348">
                      <a:extLst>
                        <a:ext uri="{9D8B030D-6E8A-4147-A177-3AD203B41FA5}">
                          <a16:colId xmlns:a16="http://schemas.microsoft.com/office/drawing/2014/main" val="2533626091"/>
                        </a:ext>
                      </a:extLst>
                    </a:gridCol>
                  </a:tblGrid>
                  <a:tr h="1390616">
                    <a:tc>
                      <a:txBody>
                        <a:bodyPr/>
                        <a:lstStyle/>
                        <a:p>
                          <a:endParaRPr lang="ru-RU"/>
                        </a:p>
                      </a:txBody>
                      <a:tcPr marL="68580" marR="68580" marT="0" marB="0">
                        <a:blipFill>
                          <a:blip r:embed="rId4"/>
                          <a:stretch>
                            <a:fillRect t="-909" r="-13333" b="-1818"/>
                          </a:stretch>
                        </a:blipFill>
                      </a:tcPr>
                    </a:tc>
                    <a:tc>
                      <a:txBody>
                        <a:bodyPr/>
                        <a:lstStyle/>
                        <a:p>
                          <a:pPr indent="450215" algn="ctr">
                            <a:lnSpc>
                              <a:spcPct val="150000"/>
                            </a:lnSpc>
                          </a:pPr>
                          <a:r>
                            <a:rPr lang="ru-RU" sz="1400" b="0" dirty="0">
                              <a:solidFill>
                                <a:schemeClr val="tx1"/>
                              </a:solidFill>
                              <a:effectLst/>
                            </a:rPr>
                            <a:t> </a:t>
                          </a:r>
                        </a:p>
                        <a:p>
                          <a:pPr indent="450215" algn="ctr">
                            <a:lnSpc>
                              <a:spcPct val="150000"/>
                            </a:lnSpc>
                          </a:pPr>
                          <a:r>
                            <a:rPr lang="ru-RU" sz="1400" b="0" dirty="0">
                              <a:solidFill>
                                <a:schemeClr val="tx1"/>
                              </a:solidFill>
                              <a:effectLst/>
                            </a:rPr>
                            <a:t> (10)</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58208570"/>
                      </a:ext>
                    </a:extLst>
                  </a:tr>
                </a:tbl>
              </a:graphicData>
            </a:graphic>
          </p:graphicFrame>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93BA9C4B-6247-3244-B060-5F85B71E8F99}"/>
                  </a:ext>
                </a:extLst>
              </p:cNvPr>
              <p:cNvSpPr txBox="1"/>
              <p:nvPr/>
            </p:nvSpPr>
            <p:spPr>
              <a:xfrm>
                <a:off x="6625051" y="4133977"/>
                <a:ext cx="5389139" cy="954107"/>
              </a:xfrm>
              <a:prstGeom prst="rect">
                <a:avLst/>
              </a:prstGeom>
              <a:noFill/>
            </p:spPr>
            <p:txBody>
              <a:bodyPr wrap="square" rtlCol="0">
                <a:spAutoFit/>
              </a:bodyPr>
              <a:lstStyle/>
              <a:p>
                <a:r>
                  <a:rPr lang="en-US" sz="1400" dirty="0"/>
                  <a:t>where</a:t>
                </a:r>
                <a:r>
                  <a:rPr lang="ru-RU" sz="1400" dirty="0"/>
                  <a:t> </a:t>
                </a:r>
                <a14:m>
                  <m:oMath xmlns:m="http://schemas.openxmlformats.org/officeDocument/2006/math">
                    <m:r>
                      <a:rPr lang="en-US" sz="1400" b="0" i="1">
                        <a:latin typeface="Cambria Math" panose="02040503050406030204" pitchFamily="18" charset="0"/>
                      </a:rPr>
                      <m:t>𝑚𝑖𝑛</m:t>
                    </m:r>
                    <m:r>
                      <a:rPr lang="ru-RU" sz="1400" b="0" i="1">
                        <a:latin typeface="Cambria Math" panose="02040503050406030204" pitchFamily="18" charset="0"/>
                      </a:rPr>
                      <m:t>(</m:t>
                    </m:r>
                    <m:r>
                      <a:rPr lang="en-US" sz="1400" b="0" i="1">
                        <a:latin typeface="Cambria Math" panose="02040503050406030204" pitchFamily="18" charset="0"/>
                      </a:rPr>
                      <m:t>𝑡</m:t>
                    </m:r>
                    <m:r>
                      <a:rPr lang="ru-RU" sz="1400" b="0" i="1">
                        <a:latin typeface="Cambria Math" panose="02040503050406030204" pitchFamily="18" charset="0"/>
                      </a:rPr>
                      <m:t>)=</m:t>
                    </m:r>
                    <m:sSub>
                      <m:sSubPr>
                        <m:ctrlPr>
                          <a:rPr lang="ru-RU" sz="1400" i="1">
                            <a:latin typeface="Cambria Math" panose="02040503050406030204" pitchFamily="18" charset="0"/>
                          </a:rPr>
                        </m:ctrlPr>
                      </m:sSubPr>
                      <m:e>
                        <m:r>
                          <a:rPr lang="en-US" sz="1400" b="0" i="1">
                            <a:latin typeface="Cambria Math" panose="02040503050406030204" pitchFamily="18" charset="0"/>
                          </a:rPr>
                          <m:t>𝑚𝑖𝑛</m:t>
                        </m:r>
                      </m:e>
                      <m:sub>
                        <m:r>
                          <a:rPr lang="ru-RU" sz="1400" b="0" i="1">
                            <a:latin typeface="Cambria Math" panose="02040503050406030204" pitchFamily="18" charset="0"/>
                          </a:rPr>
                          <m:t>𝑖</m:t>
                        </m:r>
                      </m:sub>
                    </m:sSub>
                  </m:oMath>
                </a14:m>
                <a:r>
                  <a:rPr lang="ru-RU" sz="1400" i="1" dirty="0"/>
                  <a:t>(</a:t>
                </a:r>
                <a14:m>
                  <m:oMath xmlns:m="http://schemas.openxmlformats.org/officeDocument/2006/math">
                    <m:sSub>
                      <m:sSubPr>
                        <m:ctrlPr>
                          <a:rPr lang="ru-RU" sz="1400" i="1">
                            <a:latin typeface="Cambria Math" panose="02040503050406030204" pitchFamily="18" charset="0"/>
                          </a:rPr>
                        </m:ctrlPr>
                      </m:sSubPr>
                      <m:e>
                        <m:r>
                          <a:rPr lang="en-US" sz="1400" b="0" i="1">
                            <a:latin typeface="Cambria Math" panose="02040503050406030204" pitchFamily="18" charset="0"/>
                          </a:rPr>
                          <m:t>𝑡</m:t>
                        </m:r>
                      </m:e>
                      <m:sub>
                        <m:r>
                          <a:rPr lang="ru-RU" sz="1400" b="0" i="1">
                            <a:latin typeface="Cambria Math" panose="02040503050406030204" pitchFamily="18" charset="0"/>
                          </a:rPr>
                          <m:t>𝑖</m:t>
                        </m:r>
                      </m:sub>
                    </m:sSub>
                  </m:oMath>
                </a14:m>
                <a:r>
                  <a:rPr lang="ru-RU" sz="1400" i="1" dirty="0"/>
                  <a:t>) </a:t>
                </a:r>
                <a:r>
                  <a:rPr lang="ru-RU" sz="1400" dirty="0"/>
                  <a:t>– </a:t>
                </a:r>
                <a:r>
                  <a:rPr lang="en" sz="1400" dirty="0"/>
                  <a:t>minimum dissemination time from the root vertex to the descendants</a:t>
                </a:r>
                <a:r>
                  <a:rPr lang="ru-RU" sz="1400" dirty="0"/>
                  <a:t>;</a:t>
                </a:r>
              </a:p>
              <a:p>
                <a14:m>
                  <m:oMath xmlns:m="http://schemas.openxmlformats.org/officeDocument/2006/math">
                    <m:sSub>
                      <m:sSubPr>
                        <m:ctrlPr>
                          <a:rPr lang="ru-RU" sz="1400" i="1">
                            <a:latin typeface="Cambria Math" panose="02040503050406030204" pitchFamily="18" charset="0"/>
                          </a:rPr>
                        </m:ctrlPr>
                      </m:sSubPr>
                      <m:e>
                        <m:r>
                          <a:rPr lang="en-US" sz="1400" b="0" i="1">
                            <a:latin typeface="Cambria Math" panose="02040503050406030204" pitchFamily="18" charset="0"/>
                          </a:rPr>
                          <m:t>𝑡</m:t>
                        </m:r>
                      </m:e>
                      <m:sub>
                        <m:r>
                          <a:rPr lang="ru-RU" sz="1400" b="0" i="1">
                            <a:latin typeface="Cambria Math" panose="02040503050406030204" pitchFamily="18" charset="0"/>
                          </a:rPr>
                          <m:t>𝑖</m:t>
                        </m:r>
                      </m:sub>
                    </m:sSub>
                  </m:oMath>
                </a14:m>
                <a:r>
                  <a:rPr lang="ru-RU" sz="1400" i="1" dirty="0"/>
                  <a:t> – </a:t>
                </a:r>
                <a:r>
                  <a:rPr lang="en" sz="1400" dirty="0"/>
                  <a:t>the time of dissemination of the information message from the root vertex to the current one</a:t>
                </a:r>
                <a:r>
                  <a:rPr lang="ru-RU" sz="1400" dirty="0"/>
                  <a:t>.</a:t>
                </a:r>
              </a:p>
            </p:txBody>
          </p:sp>
        </mc:Choice>
        <mc:Fallback>
          <p:sp>
            <p:nvSpPr>
              <p:cNvPr id="56" name="TextBox 55">
                <a:extLst>
                  <a:ext uri="{FF2B5EF4-FFF2-40B4-BE49-F238E27FC236}">
                    <a16:creationId xmlns:a16="http://schemas.microsoft.com/office/drawing/2014/main" id="{93BA9C4B-6247-3244-B060-5F85B71E8F99}"/>
                  </a:ext>
                </a:extLst>
              </p:cNvPr>
              <p:cNvSpPr txBox="1">
                <a:spLocks noRot="1" noChangeAspect="1" noMove="1" noResize="1" noEditPoints="1" noAdjustHandles="1" noChangeArrowheads="1" noChangeShapeType="1" noTextEdit="1"/>
              </p:cNvSpPr>
              <p:nvPr/>
            </p:nvSpPr>
            <p:spPr>
              <a:xfrm>
                <a:off x="6625051" y="4133977"/>
                <a:ext cx="5389139" cy="954107"/>
              </a:xfrm>
              <a:prstGeom prst="rect">
                <a:avLst/>
              </a:prstGeom>
              <a:blipFill>
                <a:blip r:embed="rId5"/>
                <a:stretch>
                  <a:fillRect l="-235" t="-1316" r="-704" b="-7895"/>
                </a:stretch>
              </a:blipFill>
            </p:spPr>
            <p:txBody>
              <a:bodyPr/>
              <a:lstStyle/>
              <a:p>
                <a:r>
                  <a:rPr lang="ru-RU">
                    <a:noFill/>
                  </a:rPr>
                  <a:t> </a:t>
                </a:r>
              </a:p>
            </p:txBody>
          </p:sp>
        </mc:Fallback>
      </mc:AlternateContent>
      <p:sp>
        <p:nvSpPr>
          <p:cNvPr id="59" name="TextBox 58">
            <a:extLst>
              <a:ext uri="{FF2B5EF4-FFF2-40B4-BE49-F238E27FC236}">
                <a16:creationId xmlns:a16="http://schemas.microsoft.com/office/drawing/2014/main" id="{779D20FC-9702-56F5-00C0-D22D99B487D2}"/>
              </a:ext>
            </a:extLst>
          </p:cNvPr>
          <p:cNvSpPr txBox="1"/>
          <p:nvPr/>
        </p:nvSpPr>
        <p:spPr>
          <a:xfrm>
            <a:off x="6625051" y="2017376"/>
            <a:ext cx="2305439" cy="338554"/>
          </a:xfrm>
          <a:prstGeom prst="rect">
            <a:avLst/>
          </a:prstGeom>
          <a:noFill/>
        </p:spPr>
        <p:txBody>
          <a:bodyPr wrap="none" rtlCol="0">
            <a:spAutoFit/>
          </a:bodyPr>
          <a:lstStyle/>
          <a:p>
            <a:r>
              <a:rPr lang="en-US" sz="1600" dirty="0"/>
              <a:t>a</a:t>
            </a:r>
            <a:r>
              <a:rPr lang="ru-RU" sz="1600" dirty="0"/>
              <a:t>) </a:t>
            </a:r>
            <a:r>
              <a:rPr lang="en-US" sz="1600" dirty="0"/>
              <a:t>for not weighted graph</a:t>
            </a:r>
            <a:endParaRPr lang="ru-RU" sz="1600" dirty="0"/>
          </a:p>
        </p:txBody>
      </p:sp>
      <p:sp>
        <p:nvSpPr>
          <p:cNvPr id="63" name="TextBox 62">
            <a:extLst>
              <a:ext uri="{FF2B5EF4-FFF2-40B4-BE49-F238E27FC236}">
                <a16:creationId xmlns:a16="http://schemas.microsoft.com/office/drawing/2014/main" id="{688B38D2-D149-4EDF-FEFB-80C3077E3E0C}"/>
              </a:ext>
            </a:extLst>
          </p:cNvPr>
          <p:cNvSpPr txBox="1"/>
          <p:nvPr/>
        </p:nvSpPr>
        <p:spPr>
          <a:xfrm>
            <a:off x="6603089" y="2855503"/>
            <a:ext cx="2029723" cy="338554"/>
          </a:xfrm>
          <a:prstGeom prst="rect">
            <a:avLst/>
          </a:prstGeom>
          <a:noFill/>
        </p:spPr>
        <p:txBody>
          <a:bodyPr wrap="none" rtlCol="0">
            <a:spAutoFit/>
          </a:bodyPr>
          <a:lstStyle/>
          <a:p>
            <a:r>
              <a:rPr lang="en-US" sz="1600" dirty="0"/>
              <a:t>b</a:t>
            </a:r>
            <a:r>
              <a:rPr lang="ru-RU" sz="1600" dirty="0"/>
              <a:t>) </a:t>
            </a:r>
            <a:r>
              <a:rPr lang="en-US" sz="1600" dirty="0"/>
              <a:t>for weighted graph </a:t>
            </a:r>
            <a:endParaRPr lang="ru-RU" sz="1600" dirty="0"/>
          </a:p>
        </p:txBody>
      </p:sp>
      <p:sp>
        <p:nvSpPr>
          <p:cNvPr id="64" name="TextBox 63">
            <a:extLst>
              <a:ext uri="{FF2B5EF4-FFF2-40B4-BE49-F238E27FC236}">
                <a16:creationId xmlns:a16="http://schemas.microsoft.com/office/drawing/2014/main" id="{A5750F51-8964-2696-DB60-52CB53FCD576}"/>
              </a:ext>
            </a:extLst>
          </p:cNvPr>
          <p:cNvSpPr txBox="1"/>
          <p:nvPr/>
        </p:nvSpPr>
        <p:spPr>
          <a:xfrm>
            <a:off x="6625051" y="1701405"/>
            <a:ext cx="1249125" cy="369332"/>
          </a:xfrm>
          <a:prstGeom prst="rect">
            <a:avLst/>
          </a:prstGeom>
          <a:noFill/>
        </p:spPr>
        <p:txBody>
          <a:bodyPr wrap="none" rtlCol="0">
            <a:spAutoFit/>
          </a:bodyPr>
          <a:lstStyle/>
          <a:p>
            <a:r>
              <a:rPr lang="en-US" dirty="0"/>
              <a:t>For signal </a:t>
            </a:r>
            <a:r>
              <a:rPr lang="en-US" i="1" dirty="0"/>
              <a:t>j</a:t>
            </a:r>
            <a:r>
              <a:rPr lang="en-US" dirty="0"/>
              <a:t>:</a:t>
            </a:r>
            <a:endParaRPr lang="ru-RU" i="1" dirty="0"/>
          </a:p>
        </p:txBody>
      </p:sp>
      <p:sp>
        <p:nvSpPr>
          <p:cNvPr id="65" name="TextBox 64">
            <a:extLst>
              <a:ext uri="{FF2B5EF4-FFF2-40B4-BE49-F238E27FC236}">
                <a16:creationId xmlns:a16="http://schemas.microsoft.com/office/drawing/2014/main" id="{B1A1EB0D-E785-FAB3-93FA-2C5A73266B35}"/>
              </a:ext>
            </a:extLst>
          </p:cNvPr>
          <p:cNvSpPr txBox="1"/>
          <p:nvPr/>
        </p:nvSpPr>
        <p:spPr>
          <a:xfrm>
            <a:off x="6602068" y="5184749"/>
            <a:ext cx="3947747" cy="1200329"/>
          </a:xfrm>
          <a:prstGeom prst="rect">
            <a:avLst/>
          </a:prstGeom>
          <a:noFill/>
        </p:spPr>
        <p:txBody>
          <a:bodyPr wrap="none" rtlCol="0">
            <a:spAutoFit/>
          </a:bodyPr>
          <a:lstStyle/>
          <a:p>
            <a:r>
              <a:rPr lang="en" dirty="0">
                <a:effectLst/>
              </a:rPr>
              <a:t>Solving the sparse matrix problem </a:t>
            </a:r>
            <a:r>
              <a:rPr lang="ru-RU" dirty="0"/>
              <a:t>:</a:t>
            </a:r>
          </a:p>
          <a:p>
            <a:pPr marL="342900" indent="-342900">
              <a:buFont typeface="+mj-lt"/>
              <a:buAutoNum type="arabicPeriod"/>
            </a:pPr>
            <a:r>
              <a:rPr lang="en-US" dirty="0"/>
              <a:t>Dimension reduction </a:t>
            </a:r>
            <a:r>
              <a:rPr lang="ru-RU" dirty="0"/>
              <a:t>(</a:t>
            </a:r>
            <a:r>
              <a:rPr lang="en-US" dirty="0"/>
              <a:t>autoencoder</a:t>
            </a:r>
            <a:r>
              <a:rPr lang="ru-RU" dirty="0"/>
              <a:t>)</a:t>
            </a:r>
            <a:r>
              <a:rPr lang="en-US" dirty="0"/>
              <a:t>.</a:t>
            </a:r>
          </a:p>
          <a:p>
            <a:pPr marL="342900" indent="-342900">
              <a:buFont typeface="+mj-lt"/>
              <a:buAutoNum type="arabicPeriod"/>
            </a:pPr>
            <a:r>
              <a:rPr lang="en-US" dirty="0"/>
              <a:t>Clustering.</a:t>
            </a:r>
            <a:endParaRPr lang="ru-RU" dirty="0"/>
          </a:p>
          <a:p>
            <a:pPr marL="342900" indent="-342900">
              <a:buFont typeface="+mj-lt"/>
              <a:buAutoNum type="arabicPeriod"/>
            </a:pPr>
            <a:r>
              <a:rPr lang="en-US" dirty="0"/>
              <a:t>Visualization.</a:t>
            </a:r>
            <a:endParaRPr lang="ru-RU" dirty="0"/>
          </a:p>
        </p:txBody>
      </p:sp>
    </p:spTree>
    <p:extLst>
      <p:ext uri="{BB962C8B-B14F-4D97-AF65-F5344CB8AC3E}">
        <p14:creationId xmlns:p14="http://schemas.microsoft.com/office/powerpoint/2010/main" val="186633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EAB924-15DF-AF31-4B34-9D51BC8C1A1A}"/>
              </a:ext>
            </a:extLst>
          </p:cNvPr>
          <p:cNvSpPr>
            <a:spLocks noGrp="1"/>
          </p:cNvSpPr>
          <p:nvPr>
            <p:ph type="title"/>
          </p:nvPr>
        </p:nvSpPr>
        <p:spPr>
          <a:xfrm>
            <a:off x="838200" y="18255"/>
            <a:ext cx="10515600" cy="1325563"/>
          </a:xfrm>
        </p:spPr>
        <p:txBody>
          <a:bodyPr>
            <a:normAutofit/>
          </a:bodyPr>
          <a:lstStyle/>
          <a:p>
            <a:r>
              <a:rPr lang="en-US" b="1" dirty="0">
                <a:latin typeface="+mn-lt"/>
                <a:ea typeface="Geneva" panose="020B0503030404040204" pitchFamily="34" charset="0"/>
                <a:cs typeface="Verdana" panose="020B0604030504040204" pitchFamily="34" charset="0"/>
              </a:rPr>
              <a:t>Dissemination path of a single message</a:t>
            </a:r>
            <a:endParaRPr lang="ru-RU" dirty="0">
              <a:latin typeface="+mn-lt"/>
            </a:endParaRPr>
          </a:p>
        </p:txBody>
      </p:sp>
      <p:pic>
        <p:nvPicPr>
          <p:cNvPr id="24" name="Рисунок 23">
            <a:extLst>
              <a:ext uri="{FF2B5EF4-FFF2-40B4-BE49-F238E27FC236}">
                <a16:creationId xmlns:a16="http://schemas.microsoft.com/office/drawing/2014/main" id="{F2E51460-9862-C2D2-757A-7153513760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16" b="2645"/>
          <a:stretch/>
        </p:blipFill>
        <p:spPr>
          <a:xfrm>
            <a:off x="6890740" y="1343818"/>
            <a:ext cx="4760520" cy="4519318"/>
          </a:xfrm>
          <a:prstGeom prst="rect">
            <a:avLst/>
          </a:prstGeom>
        </p:spPr>
      </p:pic>
      <p:grpSp>
        <p:nvGrpSpPr>
          <p:cNvPr id="30" name="Группа 29">
            <a:extLst>
              <a:ext uri="{FF2B5EF4-FFF2-40B4-BE49-F238E27FC236}">
                <a16:creationId xmlns:a16="http://schemas.microsoft.com/office/drawing/2014/main" id="{47A685ED-914D-5799-D70C-4E67392CCBB4}"/>
              </a:ext>
            </a:extLst>
          </p:cNvPr>
          <p:cNvGrpSpPr/>
          <p:nvPr/>
        </p:nvGrpSpPr>
        <p:grpSpPr>
          <a:xfrm>
            <a:off x="159926" y="1612152"/>
            <a:ext cx="6081386" cy="2945692"/>
            <a:chOff x="153755" y="2016279"/>
            <a:chExt cx="6081386" cy="2945692"/>
          </a:xfrm>
        </p:grpSpPr>
        <p:grpSp>
          <p:nvGrpSpPr>
            <p:cNvPr id="29" name="Группа 28">
              <a:extLst>
                <a:ext uri="{FF2B5EF4-FFF2-40B4-BE49-F238E27FC236}">
                  <a16:creationId xmlns:a16="http://schemas.microsoft.com/office/drawing/2014/main" id="{FD5F9E10-8138-79BB-F901-950C34541F48}"/>
                </a:ext>
              </a:extLst>
            </p:cNvPr>
            <p:cNvGrpSpPr/>
            <p:nvPr/>
          </p:nvGrpSpPr>
          <p:grpSpPr>
            <a:xfrm>
              <a:off x="239879" y="2416402"/>
              <a:ext cx="5995262" cy="2545569"/>
              <a:chOff x="239879" y="2062989"/>
              <a:chExt cx="5995262" cy="2545569"/>
            </a:xfrm>
          </p:grpSpPr>
          <p:sp>
            <p:nvSpPr>
              <p:cNvPr id="7" name="TextBox 6">
                <a:extLst>
                  <a:ext uri="{FF2B5EF4-FFF2-40B4-BE49-F238E27FC236}">
                    <a16:creationId xmlns:a16="http://schemas.microsoft.com/office/drawing/2014/main" id="{81CC4342-CF59-2863-2591-079CE744D182}"/>
                  </a:ext>
                </a:extLst>
              </p:cNvPr>
              <p:cNvSpPr txBox="1"/>
              <p:nvPr/>
            </p:nvSpPr>
            <p:spPr>
              <a:xfrm>
                <a:off x="239879" y="2062989"/>
                <a:ext cx="2674953" cy="2031325"/>
              </a:xfrm>
              <a:prstGeom prst="rect">
                <a:avLst/>
              </a:prstGeom>
              <a:noFill/>
            </p:spPr>
            <p:txBody>
              <a:bodyPr wrap="square">
                <a:spAutoFit/>
              </a:bodyPr>
              <a:lstStyle/>
              <a:p>
                <a:r>
                  <a:rPr lang="en" sz="1400" dirty="0">
                    <a:effectLst/>
                  </a:rPr>
                  <a:t>Characteristics of agent </a:t>
                </a:r>
                <a:r>
                  <a:rPr lang="en" sz="1400" i="1" dirty="0">
                    <a:effectLst/>
                  </a:rPr>
                  <a:t>j</a:t>
                </a:r>
                <a:r>
                  <a:rPr lang="en" sz="1400" dirty="0">
                    <a:effectLst/>
                  </a:rPr>
                  <a:t> of the information signal </a:t>
                </a:r>
                <a:r>
                  <a:rPr lang="en" sz="1400" i="1" dirty="0" err="1">
                    <a:effectLst/>
                  </a:rPr>
                  <a:t>i</a:t>
                </a:r>
                <a:r>
                  <a:rPr lang="ru-RU" sz="1400" dirty="0"/>
                  <a:t>:</a:t>
                </a:r>
              </a:p>
              <a:p>
                <a:pPr marL="342900" indent="-342900">
                  <a:buFont typeface="+mj-lt"/>
                  <a:buAutoNum type="arabicPeriod"/>
                </a:pPr>
                <a:r>
                  <a:rPr lang="en-US" sz="1400" dirty="0"/>
                  <a:t>Id</a:t>
                </a:r>
                <a:r>
                  <a:rPr lang="ru-RU" sz="1400" dirty="0"/>
                  <a:t>.</a:t>
                </a:r>
                <a:endParaRPr lang="en-US" sz="1400" dirty="0"/>
              </a:p>
              <a:p>
                <a:pPr marL="342900" indent="-342900">
                  <a:buFont typeface="+mj-lt"/>
                  <a:buAutoNum type="arabicPeriod"/>
                </a:pPr>
                <a:r>
                  <a:rPr lang="en-US" sz="1400" dirty="0"/>
                  <a:t>Agent.</a:t>
                </a:r>
                <a:endParaRPr lang="ru-RU" sz="1400" dirty="0"/>
              </a:p>
              <a:p>
                <a:pPr marL="342900" indent="-342900">
                  <a:buFont typeface="+mj-lt"/>
                  <a:buAutoNum type="arabicPeriod"/>
                </a:pPr>
                <a:r>
                  <a:rPr lang="en" sz="1400" dirty="0">
                    <a:effectLst/>
                  </a:rPr>
                  <a:t>The depth of the signal path </a:t>
                </a:r>
                <a:r>
                  <a:rPr lang="en" sz="1400" dirty="0" err="1">
                    <a:effectLst/>
                  </a:rPr>
                  <a:t>i</a:t>
                </a:r>
                <a:r>
                  <a:rPr lang="en" sz="1400" dirty="0">
                    <a:effectLst/>
                  </a:rPr>
                  <a:t> on which agent j is reached</a:t>
                </a:r>
                <a:r>
                  <a:rPr lang="en-US" sz="1400" dirty="0"/>
                  <a:t>.</a:t>
                </a:r>
              </a:p>
              <a:p>
                <a:pPr marL="342900" indent="-342900">
                  <a:buFont typeface="+mj-lt"/>
                  <a:buAutoNum type="arabicPeriod"/>
                </a:pPr>
                <a:r>
                  <a:rPr lang="en" sz="1400" dirty="0">
                    <a:effectLst/>
                  </a:rPr>
                  <a:t>Propagation time from the original source to the current node</a:t>
                </a:r>
                <a:r>
                  <a:rPr lang="en-US" sz="1400" dirty="0"/>
                  <a:t>.</a:t>
                </a:r>
                <a:endParaRPr lang="ru-RU" sz="14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1D0B675-B51F-3612-C69B-96FA7FB1306C}"/>
                      </a:ext>
                    </a:extLst>
                  </p:cNvPr>
                  <p:cNvSpPr txBox="1"/>
                  <p:nvPr/>
                </p:nvSpPr>
                <p:spPr>
                  <a:xfrm>
                    <a:off x="2719554" y="2062989"/>
                    <a:ext cx="3515587" cy="2545569"/>
                  </a:xfrm>
                  <a:prstGeom prst="rect">
                    <a:avLst/>
                  </a:prstGeom>
                  <a:noFill/>
                </p:spPr>
                <p:txBody>
                  <a:bodyPr wrap="square">
                    <a:spAutoFit/>
                  </a:bodyPr>
                  <a:lstStyle/>
                  <a:p>
                    <a:r>
                      <a:rPr lang="en" sz="1400" dirty="0">
                        <a:effectLst/>
                      </a:rPr>
                      <a:t>Characteristics of edge from agent </a:t>
                    </a:r>
                    <a:r>
                      <a:rPr lang="en" sz="1400" dirty="0" err="1">
                        <a:effectLst/>
                      </a:rPr>
                      <a:t>i</a:t>
                    </a:r>
                    <a:r>
                      <a:rPr lang="en" sz="1400" dirty="0">
                        <a:effectLst/>
                      </a:rPr>
                      <a:t> to agent j</a:t>
                    </a:r>
                    <a:r>
                      <a:rPr lang="ru-RU" sz="1400" i="1" dirty="0"/>
                      <a:t>:</a:t>
                    </a:r>
                  </a:p>
                  <a:p>
                    <a:pPr marL="342900" indent="-342900">
                      <a:buFont typeface="+mj-lt"/>
                      <a:buAutoNum type="arabicPeriod"/>
                    </a:pPr>
                    <a:r>
                      <a:rPr lang="en-US" sz="1400" dirty="0"/>
                      <a:t>Id.</a:t>
                    </a:r>
                  </a:p>
                  <a:p>
                    <a:pPr marL="342900" indent="-342900">
                      <a:buFont typeface="+mj-lt"/>
                      <a:buAutoNum type="arabicPeriod"/>
                    </a:pPr>
                    <a:r>
                      <a:rPr lang="en-US" sz="1400" dirty="0"/>
                      <a:t>Id source-agent </a:t>
                    </a:r>
                    <a:r>
                      <a:rPr lang="en-US" sz="1400" i="1" dirty="0" err="1"/>
                      <a:t>i</a:t>
                    </a:r>
                    <a:r>
                      <a:rPr lang="en-US" sz="1400" i="1" dirty="0"/>
                      <a:t>.</a:t>
                    </a:r>
                    <a:endParaRPr lang="ru-RU" sz="1400" i="1" dirty="0"/>
                  </a:p>
                  <a:p>
                    <a:pPr marL="342900" indent="-342900">
                      <a:buFont typeface="+mj-lt"/>
                      <a:buAutoNum type="arabicPeriod"/>
                    </a:pPr>
                    <a:r>
                      <a:rPr lang="en-US" sz="1400" dirty="0"/>
                      <a:t>Id receiver</a:t>
                    </a:r>
                    <a:r>
                      <a:rPr lang="ru-RU" sz="1400" dirty="0"/>
                      <a:t>-</a:t>
                    </a:r>
                    <a:r>
                      <a:rPr lang="en-US" sz="1400" dirty="0"/>
                      <a:t>agent </a:t>
                    </a:r>
                    <a:r>
                      <a:rPr lang="en-US" sz="1400" i="1" dirty="0"/>
                      <a:t>j.</a:t>
                    </a:r>
                    <a:endParaRPr lang="ru-RU" sz="1400" i="1" dirty="0"/>
                  </a:p>
                  <a:p>
                    <a:pPr marL="342900" indent="-342900">
                      <a:buFont typeface="+mj-lt"/>
                      <a:buAutoNum type="arabicPeriod"/>
                    </a:pPr>
                    <a:r>
                      <a:rPr lang="en" sz="1400" dirty="0">
                        <a:effectLst/>
                      </a:rPr>
                      <a:t>The date and time of the release of the message from the agent </a:t>
                    </a:r>
                    <a:r>
                      <a:rPr lang="en-US" sz="1400" i="1" dirty="0" err="1"/>
                      <a:t>i</a:t>
                    </a:r>
                    <a:r>
                      <a:rPr lang="en-US" sz="1400" i="1" dirty="0"/>
                      <a:t>.</a:t>
                    </a:r>
                    <a:endParaRPr lang="ru-RU" sz="1400" i="1" dirty="0"/>
                  </a:p>
                  <a:p>
                    <a:pPr marL="342900" indent="-342900">
                      <a:buFont typeface="+mj-lt"/>
                      <a:buAutoNum type="arabicPeriod"/>
                    </a:pPr>
                    <a:r>
                      <a:rPr lang="en-US" sz="1400" dirty="0"/>
                      <a:t>Weight</a:t>
                    </a:r>
                    <a:r>
                      <a:rPr lang="ru-RU" sz="1400" dirty="0"/>
                      <a:t>:</a:t>
                    </a:r>
                  </a:p>
                  <a:p>
                    <a:pPr algn="ctr"/>
                    <a14:m>
                      <m:oMath xmlns:m="http://schemas.openxmlformats.org/officeDocument/2006/math">
                        <m:sSub>
                          <m:sSubPr>
                            <m:ctrlPr>
                              <a:rPr lang="ru-RU" sz="2000" i="1" smtClean="0">
                                <a:effectLst/>
                                <a:latin typeface="Cambria Math" panose="02040503050406030204" pitchFamily="18" charset="0"/>
                                <a:cs typeface="Times New Roman" panose="02020603050405020304" pitchFamily="18" charset="0"/>
                              </a:rPr>
                            </m:ctrlPr>
                          </m:sSubPr>
                          <m:e>
                            <m:r>
                              <a:rPr lang="ru-RU" sz="20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ru-RU" sz="2000" i="1">
                                <a:effectLst/>
                                <a:latin typeface="Cambria Math" panose="02040503050406030204" pitchFamily="18" charset="0"/>
                                <a:ea typeface="Calibri" panose="020F0502020204030204" pitchFamily="34" charset="0"/>
                                <a:cs typeface="Times New Roman" panose="02020603050405020304" pitchFamily="18" charset="0"/>
                              </a:rPr>
                              <m:t>𝑖</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ru-RU"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000" i="1">
                                <a:effectLst/>
                                <a:latin typeface="Cambria Math" panose="02040503050406030204" pitchFamily="18" charset="0"/>
                                <a:cs typeface="Times New Roman" panose="02020603050405020304" pitchFamily="18" charset="0"/>
                              </a:rPr>
                            </m:ctrlPr>
                          </m:fPr>
                          <m:num>
                            <m:r>
                              <a:rPr lang="ru-RU" sz="2000" i="1">
                                <a:effectLst/>
                                <a:latin typeface="Cambria Math" panose="02040503050406030204" pitchFamily="18" charset="0"/>
                                <a:ea typeface="Calibri" panose="020F0502020204030204" pitchFamily="34" charset="0"/>
                                <a:cs typeface="Times New Roman" panose="02020603050405020304" pitchFamily="18" charset="0"/>
                              </a:rPr>
                              <m:t>𝑘</m:t>
                            </m:r>
                          </m:num>
                          <m:den>
                            <m:sSub>
                              <m:sSubPr>
                                <m:ctrlPr>
                                  <a:rPr lang="ru-RU" sz="2000" i="1">
                                    <a:effectLst/>
                                    <a:latin typeface="Cambria Math" panose="02040503050406030204" pitchFamily="18" charset="0"/>
                                    <a:cs typeface="Times New Roman" panose="02020603050405020304" pitchFamily="18" charset="0"/>
                                  </a:rPr>
                                </m:ctrlPr>
                              </m:sSubPr>
                              <m:e>
                                <m:r>
                                  <a:rPr lang="ru-RU" sz="20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ru-RU" sz="2000" i="1">
                                    <a:effectLst/>
                                    <a:latin typeface="Cambria Math" panose="02040503050406030204" pitchFamily="18" charset="0"/>
                                    <a:ea typeface="Calibri" panose="020F0502020204030204" pitchFamily="34" charset="0"/>
                                    <a:cs typeface="Times New Roman" panose="02020603050405020304" pitchFamily="18" charset="0"/>
                                  </a:rPr>
                                  <m:t>𝑖</m:t>
                                </m:r>
                                <m:r>
                                  <a:rPr lang="ru-RU" sz="2000" i="1">
                                    <a:effectLst/>
                                    <a:latin typeface="Cambria Math" panose="02040503050406030204" pitchFamily="18" charset="0"/>
                                    <a:ea typeface="Calibri" panose="020F0502020204030204" pitchFamily="34" charset="0"/>
                                    <a:cs typeface="Times New Roman" panose="02020603050405020304" pitchFamily="18" charset="0"/>
                                  </a:rPr>
                                  <m:t>,</m:t>
                                </m:r>
                                <m:r>
                                  <a:rPr lang="ru-RU" sz="20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ru-RU" sz="20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000" dirty="0">
                        <a:effectLst/>
                        <a:ea typeface="Calibri" panose="020F0502020204030204" pitchFamily="34" charset="0"/>
                        <a:cs typeface="Times New Roman" panose="02020603050405020304" pitchFamily="18" charset="0"/>
                      </a:rPr>
                      <a:t>,</a:t>
                    </a:r>
                    <a:endParaRPr lang="ru-RU" sz="2000" dirty="0">
                      <a:effectLst/>
                      <a:ea typeface="Calibri" panose="020F0502020204030204" pitchFamily="34" charset="0"/>
                      <a:cs typeface="Times New Roman" panose="02020603050405020304" pitchFamily="18" charset="0"/>
                    </a:endParaRPr>
                  </a:p>
                  <a:p>
                    <a:r>
                      <a:rPr lang="en-US" sz="1400" dirty="0"/>
                      <a:t>k – coefficient</a:t>
                    </a:r>
                    <a:r>
                      <a:rPr lang="ru-RU" sz="1400" dirty="0"/>
                      <a:t> (</a:t>
                    </a:r>
                    <a:r>
                      <a:rPr lang="en-US" sz="1400" dirty="0"/>
                      <a:t>k=10</a:t>
                    </a:r>
                    <a:r>
                      <a:rPr lang="ru-RU" sz="1400" dirty="0"/>
                      <a:t>)</a:t>
                    </a:r>
                    <a:r>
                      <a:rPr lang="en-US" sz="1400" dirty="0"/>
                      <a:t>,</a:t>
                    </a:r>
                  </a:p>
                  <a:p>
                    <a:r>
                      <a:rPr lang="en-US" sz="1400" dirty="0" err="1"/>
                      <a:t>d</a:t>
                    </a:r>
                    <a:r>
                      <a:rPr lang="en-US" sz="1400" baseline="-25000" dirty="0" err="1"/>
                      <a:t>i,j</a:t>
                    </a:r>
                    <a:r>
                      <a:rPr lang="en-US" sz="1400" dirty="0"/>
                      <a:t>  – </a:t>
                    </a:r>
                    <a:r>
                      <a:rPr lang="en" sz="1400" dirty="0">
                        <a:effectLst/>
                      </a:rPr>
                      <a:t>transfer time from agent </a:t>
                    </a:r>
                    <a:r>
                      <a:rPr lang="en" sz="1400" dirty="0" err="1">
                        <a:effectLst/>
                      </a:rPr>
                      <a:t>i</a:t>
                    </a:r>
                    <a:r>
                      <a:rPr lang="en" sz="1400" dirty="0">
                        <a:effectLst/>
                      </a:rPr>
                      <a:t> to agent </a:t>
                    </a:r>
                    <a:r>
                      <a:rPr lang="en-US" sz="1400" i="1" dirty="0"/>
                      <a:t>j.</a:t>
                    </a:r>
                    <a:endParaRPr lang="ru-RU" sz="1400" i="1" dirty="0"/>
                  </a:p>
                </p:txBody>
              </p:sp>
            </mc:Choice>
            <mc:Fallback>
              <p:sp>
                <p:nvSpPr>
                  <p:cNvPr id="10" name="TextBox 9">
                    <a:extLst>
                      <a:ext uri="{FF2B5EF4-FFF2-40B4-BE49-F238E27FC236}">
                        <a16:creationId xmlns:a16="http://schemas.microsoft.com/office/drawing/2014/main" id="{A1D0B675-B51F-3612-C69B-96FA7FB1306C}"/>
                      </a:ext>
                    </a:extLst>
                  </p:cNvPr>
                  <p:cNvSpPr txBox="1">
                    <a:spLocks noRot="1" noChangeAspect="1" noMove="1" noResize="1" noEditPoints="1" noAdjustHandles="1" noChangeArrowheads="1" noChangeShapeType="1" noTextEdit="1"/>
                  </p:cNvSpPr>
                  <p:nvPr/>
                </p:nvSpPr>
                <p:spPr>
                  <a:xfrm>
                    <a:off x="2719554" y="2062989"/>
                    <a:ext cx="3515587" cy="2545569"/>
                  </a:xfrm>
                  <a:prstGeom prst="rect">
                    <a:avLst/>
                  </a:prstGeom>
                  <a:blipFill>
                    <a:blip r:embed="rId3"/>
                    <a:stretch>
                      <a:fillRect l="-360" t="-495" r="-360" b="-1485"/>
                    </a:stretch>
                  </a:blipFill>
                </p:spPr>
                <p:txBody>
                  <a:bodyPr/>
                  <a:lstStyle/>
                  <a:p>
                    <a:r>
                      <a:rPr lang="ru-RU">
                        <a:noFill/>
                      </a:rPr>
                      <a:t> </a:t>
                    </a:r>
                  </a:p>
                </p:txBody>
              </p:sp>
            </mc:Fallback>
          </mc:AlternateContent>
        </p:grpSp>
        <p:sp>
          <p:nvSpPr>
            <p:cNvPr id="25" name="TextBox 24">
              <a:extLst>
                <a:ext uri="{FF2B5EF4-FFF2-40B4-BE49-F238E27FC236}">
                  <a16:creationId xmlns:a16="http://schemas.microsoft.com/office/drawing/2014/main" id="{6E837FD2-4FB4-4CA9-9CFF-258FB067766B}"/>
                </a:ext>
              </a:extLst>
            </p:cNvPr>
            <p:cNvSpPr txBox="1"/>
            <p:nvPr/>
          </p:nvSpPr>
          <p:spPr>
            <a:xfrm>
              <a:off x="153755" y="2016279"/>
              <a:ext cx="4247317" cy="338554"/>
            </a:xfrm>
            <a:prstGeom prst="rect">
              <a:avLst/>
            </a:prstGeom>
            <a:noFill/>
          </p:spPr>
          <p:txBody>
            <a:bodyPr wrap="none" rtlCol="0">
              <a:spAutoFit/>
            </a:bodyPr>
            <a:lstStyle/>
            <a:p>
              <a:r>
                <a:rPr lang="ru-RU" sz="1600" b="1" dirty="0"/>
                <a:t>а) </a:t>
              </a:r>
              <a:r>
                <a:rPr lang="en" sz="1600" dirty="0">
                  <a:effectLst/>
                </a:rPr>
                <a:t>graph representation of the information signal</a:t>
              </a:r>
              <a:endParaRPr lang="ru-RU" sz="1600" b="1" dirty="0"/>
            </a:p>
          </p:txBody>
        </p:sp>
      </p:grpSp>
      <p:grpSp>
        <p:nvGrpSpPr>
          <p:cNvPr id="31" name="Группа 30">
            <a:extLst>
              <a:ext uri="{FF2B5EF4-FFF2-40B4-BE49-F238E27FC236}">
                <a16:creationId xmlns:a16="http://schemas.microsoft.com/office/drawing/2014/main" id="{47F30E70-999C-AFFA-2391-7CD763C63B15}"/>
              </a:ext>
            </a:extLst>
          </p:cNvPr>
          <p:cNvGrpSpPr/>
          <p:nvPr/>
        </p:nvGrpSpPr>
        <p:grpSpPr>
          <a:xfrm>
            <a:off x="211447" y="5887148"/>
            <a:ext cx="4959350" cy="786280"/>
            <a:chOff x="239879" y="6095470"/>
            <a:chExt cx="4959350" cy="786280"/>
          </a:xfrm>
        </p:grpSpPr>
        <p:sp>
          <p:nvSpPr>
            <p:cNvPr id="13" name="TextBox 12">
              <a:extLst>
                <a:ext uri="{FF2B5EF4-FFF2-40B4-BE49-F238E27FC236}">
                  <a16:creationId xmlns:a16="http://schemas.microsoft.com/office/drawing/2014/main" id="{E835CC77-250D-6547-82DD-0909FF836218}"/>
                </a:ext>
              </a:extLst>
            </p:cNvPr>
            <p:cNvSpPr txBox="1"/>
            <p:nvPr/>
          </p:nvSpPr>
          <p:spPr>
            <a:xfrm>
              <a:off x="239879" y="6358530"/>
              <a:ext cx="4959350" cy="523220"/>
            </a:xfrm>
            <a:prstGeom prst="rect">
              <a:avLst/>
            </a:prstGeom>
            <a:noFill/>
          </p:spPr>
          <p:txBody>
            <a:bodyPr wrap="square" rtlCol="0">
              <a:spAutoFit/>
            </a:bodyPr>
            <a:lstStyle/>
            <a:p>
              <a:pPr marL="342900" indent="-342900">
                <a:buAutoNum type="arabicPeriod"/>
              </a:pPr>
              <a:r>
                <a:rPr lang="en" sz="1400" dirty="0">
                  <a:effectLst/>
                </a:rPr>
                <a:t>Recursive construction of a string representation</a:t>
              </a:r>
              <a:r>
                <a:rPr lang="ru-RU" sz="1400" dirty="0"/>
                <a:t>.</a:t>
              </a:r>
            </a:p>
            <a:p>
              <a:pPr marL="342900" indent="-342900">
                <a:buAutoNum type="arabicPeriod"/>
              </a:pPr>
              <a:r>
                <a:rPr lang="en" sz="1400" dirty="0">
                  <a:effectLst/>
                </a:rPr>
                <a:t>Calculating the editorial distance between graphs</a:t>
              </a:r>
              <a:r>
                <a:rPr lang="ru-RU" sz="1400" dirty="0"/>
                <a:t>.</a:t>
              </a:r>
            </a:p>
          </p:txBody>
        </p:sp>
        <p:sp>
          <p:nvSpPr>
            <p:cNvPr id="26" name="TextBox 25">
              <a:extLst>
                <a:ext uri="{FF2B5EF4-FFF2-40B4-BE49-F238E27FC236}">
                  <a16:creationId xmlns:a16="http://schemas.microsoft.com/office/drawing/2014/main" id="{8943785B-49A5-DAD7-6363-BC339A88A515}"/>
                </a:ext>
              </a:extLst>
            </p:cNvPr>
            <p:cNvSpPr txBox="1"/>
            <p:nvPr/>
          </p:nvSpPr>
          <p:spPr>
            <a:xfrm>
              <a:off x="239879" y="6095470"/>
              <a:ext cx="4247638" cy="338554"/>
            </a:xfrm>
            <a:prstGeom prst="rect">
              <a:avLst/>
            </a:prstGeom>
            <a:noFill/>
          </p:spPr>
          <p:txBody>
            <a:bodyPr wrap="none" rtlCol="0">
              <a:spAutoFit/>
            </a:bodyPr>
            <a:lstStyle/>
            <a:p>
              <a:r>
                <a:rPr lang="ru-RU" sz="1600" b="1" dirty="0"/>
                <a:t>б) </a:t>
              </a:r>
              <a:r>
                <a:rPr lang="en" sz="1600" dirty="0">
                  <a:effectLst/>
                </a:rPr>
                <a:t>string representation of the information signal</a:t>
              </a:r>
              <a:endParaRPr lang="ru-RU" sz="1600" b="1" dirty="0"/>
            </a:p>
          </p:txBody>
        </p:sp>
      </p:grpSp>
      <p:sp>
        <p:nvSpPr>
          <p:cNvPr id="28" name="Номер слайда 27">
            <a:extLst>
              <a:ext uri="{FF2B5EF4-FFF2-40B4-BE49-F238E27FC236}">
                <a16:creationId xmlns:a16="http://schemas.microsoft.com/office/drawing/2014/main" id="{29C5FE90-AB4B-43C5-A57F-54FE68B6007B}"/>
              </a:ext>
            </a:extLst>
          </p:cNvPr>
          <p:cNvSpPr>
            <a:spLocks noGrp="1"/>
          </p:cNvSpPr>
          <p:nvPr>
            <p:ph type="sldNum" sz="quarter" idx="12"/>
          </p:nvPr>
        </p:nvSpPr>
        <p:spPr/>
        <p:txBody>
          <a:bodyPr/>
          <a:lstStyle/>
          <a:p>
            <a:fld id="{819D6F82-8D56-CC40-AE9B-EA06F5F109FC}" type="slidenum">
              <a:rPr lang="ru-RU" smtClean="0"/>
              <a:t>9</a:t>
            </a:fld>
            <a:endParaRPr lang="ru-RU"/>
          </a:p>
        </p:txBody>
      </p:sp>
      <p:sp>
        <p:nvSpPr>
          <p:cNvPr id="33" name="TextBox 32">
            <a:extLst>
              <a:ext uri="{FF2B5EF4-FFF2-40B4-BE49-F238E27FC236}">
                <a16:creationId xmlns:a16="http://schemas.microsoft.com/office/drawing/2014/main" id="{AE1F9B5F-DFB0-B80A-9035-DEDF6148AC2F}"/>
              </a:ext>
            </a:extLst>
          </p:cNvPr>
          <p:cNvSpPr txBox="1"/>
          <p:nvPr/>
        </p:nvSpPr>
        <p:spPr>
          <a:xfrm>
            <a:off x="246050" y="4518293"/>
            <a:ext cx="7036099" cy="1200329"/>
          </a:xfrm>
          <a:prstGeom prst="rect">
            <a:avLst/>
          </a:prstGeom>
          <a:noFill/>
        </p:spPr>
        <p:txBody>
          <a:bodyPr wrap="square">
            <a:spAutoFit/>
          </a:bodyPr>
          <a:lstStyle/>
          <a:p>
            <a:r>
              <a:rPr lang="en" u="sng" dirty="0">
                <a:effectLst/>
              </a:rPr>
              <a:t>Key theses</a:t>
            </a:r>
            <a:r>
              <a:rPr lang="ru-RU" dirty="0">
                <a:ea typeface="Calibri" panose="020F0502020204030204" pitchFamily="34" charset="0"/>
              </a:rPr>
              <a:t>:</a:t>
            </a:r>
            <a:endParaRPr lang="en-US" sz="1800" dirty="0">
              <a:effectLst/>
              <a:ea typeface="Calibri" panose="020F0502020204030204" pitchFamily="34" charset="0"/>
            </a:endParaRPr>
          </a:p>
          <a:p>
            <a:pPr marL="285750" indent="-285750">
              <a:buFont typeface="Arial" panose="020B0604020202020204" pitchFamily="34" charset="0"/>
              <a:buChar char="•"/>
            </a:pPr>
            <a:r>
              <a:rPr lang="en-US" dirty="0">
                <a:ea typeface="Calibri" panose="020F0502020204030204" pitchFamily="34" charset="0"/>
              </a:rPr>
              <a:t>Critical path contains 7 nodes</a:t>
            </a:r>
            <a:r>
              <a:rPr lang="ru-RU" sz="1800" dirty="0">
                <a:effectLst/>
                <a:ea typeface="Calibri" panose="020F0502020204030204" pitchFamily="34" charset="0"/>
              </a:rPr>
              <a:t>,</a:t>
            </a:r>
          </a:p>
          <a:p>
            <a:pPr marL="285750" indent="-285750">
              <a:buFont typeface="Arial" panose="020B0604020202020204" pitchFamily="34" charset="0"/>
              <a:buChar char="•"/>
            </a:pPr>
            <a:r>
              <a:rPr lang="en-US" dirty="0"/>
              <a:t>Average degree for significant nodes </a:t>
            </a:r>
            <a:r>
              <a:rPr lang="ru-RU" dirty="0"/>
              <a:t>– 12,</a:t>
            </a:r>
          </a:p>
          <a:p>
            <a:pPr marL="285750" indent="-285750">
              <a:buFont typeface="Arial" panose="020B0604020202020204" pitchFamily="34" charset="0"/>
              <a:buChar char="•"/>
            </a:pPr>
            <a:r>
              <a:rPr lang="en" dirty="0">
                <a:effectLst/>
              </a:rPr>
              <a:t>Distribution time between agents: from 1 minute to 1 day</a:t>
            </a:r>
            <a:r>
              <a:rPr lang="ru-RU" dirty="0"/>
              <a:t>.</a:t>
            </a:r>
          </a:p>
        </p:txBody>
      </p:sp>
      <p:cxnSp>
        <p:nvCxnSpPr>
          <p:cNvPr id="34" name="Прямая соединительная линия 33">
            <a:extLst>
              <a:ext uri="{FF2B5EF4-FFF2-40B4-BE49-F238E27FC236}">
                <a16:creationId xmlns:a16="http://schemas.microsoft.com/office/drawing/2014/main" id="{E008BAF1-E97A-9086-3330-1873445FCF25}"/>
              </a:ext>
            </a:extLst>
          </p:cNvPr>
          <p:cNvCxnSpPr>
            <a:cxnSpLocks/>
          </p:cNvCxnSpPr>
          <p:nvPr/>
        </p:nvCxnSpPr>
        <p:spPr>
          <a:xfrm>
            <a:off x="246050" y="5887148"/>
            <a:ext cx="10900279"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1156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26012</TotalTime>
  <Words>1997</Words>
  <Application>Microsoft Macintosh PowerPoint</Application>
  <PresentationFormat>Широкоэкранный</PresentationFormat>
  <Paragraphs>403</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Cambria Math</vt:lpstr>
      <vt:lpstr>Times New Roman</vt:lpstr>
      <vt:lpstr>Тема Office</vt:lpstr>
      <vt:lpstr>Methods of transformation of information signals for solving problems of crisis situation assessment</vt:lpstr>
      <vt:lpstr>Prerequisites </vt:lpstr>
      <vt:lpstr>Model of an information field</vt:lpstr>
      <vt:lpstr>Example of Information field </vt:lpstr>
      <vt:lpstr>Data processing pipeline</vt:lpstr>
      <vt:lpstr>Data processing pipeline</vt:lpstr>
      <vt:lpstr>Dissemination path of a single message</vt:lpstr>
      <vt:lpstr>Labelled graph vectorizing</vt:lpstr>
      <vt:lpstr>Dissemination path of a single message</vt:lpstr>
      <vt:lpstr>Dissemination of several messages – agents’ interactions field</vt:lpstr>
      <vt:lpstr>Types of objects (nodes and agents)</vt:lpstr>
      <vt:lpstr>Active Information Dissemination Network</vt:lpstr>
      <vt:lpstr>Identifying the most significant network objects</vt:lpstr>
      <vt:lpstr>Evaluation of the agent interaction network</vt:lpstr>
      <vt:lpstr>Determining the opinions of agents on the network</vt:lpstr>
      <vt:lpstr>An active thematic information dissemination network</vt:lpstr>
      <vt:lpstr>tasks of information dissemination network assessment</vt:lpstr>
      <vt:lpstr>Clustering results</vt:lpstr>
      <vt:lpstr>Conclusion</vt:lpstr>
      <vt:lpstr>Methods of transformation of information signals for solving problems of crisis situation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КОНВЕРТАЦИИ ИНФОРМАЦИОННЫХ СИГНАЛОВ В ЗАДАЧАХ ОЦЕНКИ КРИЗИСНЫХ СИТУАЦИЙ </dc:title>
  <dc:creator>Михаил Улизко</dc:creator>
  <cp:lastModifiedBy>Михаил Улизко</cp:lastModifiedBy>
  <cp:revision>69</cp:revision>
  <dcterms:created xsi:type="dcterms:W3CDTF">2024-05-20T07:45:31Z</dcterms:created>
  <dcterms:modified xsi:type="dcterms:W3CDTF">2025-07-10T20:16:47Z</dcterms:modified>
</cp:coreProperties>
</file>