
<file path=[Content_Types].xml><?xml version="1.0" encoding="utf-8"?>
<Types xmlns="http://schemas.openxmlformats.org/package/2006/content-types">
  <Default Extension="docx" ContentType="application/vnd.openxmlformats-officedocument.wordprocessingml.documen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4" r:id="rId1"/>
  </p:sldMasterIdLst>
  <p:notesMasterIdLst>
    <p:notesMasterId r:id="rId19"/>
  </p:notesMasterIdLst>
  <p:sldIdLst>
    <p:sldId id="269" r:id="rId2"/>
    <p:sldId id="312" r:id="rId3"/>
    <p:sldId id="352" r:id="rId4"/>
    <p:sldId id="348" r:id="rId5"/>
    <p:sldId id="345" r:id="rId6"/>
    <p:sldId id="349" r:id="rId7"/>
    <p:sldId id="350" r:id="rId8"/>
    <p:sldId id="351" r:id="rId9"/>
    <p:sldId id="357" r:id="rId10"/>
    <p:sldId id="358" r:id="rId11"/>
    <p:sldId id="356" r:id="rId12"/>
    <p:sldId id="354" r:id="rId13"/>
    <p:sldId id="355" r:id="rId14"/>
    <p:sldId id="284" r:id="rId15"/>
    <p:sldId id="359" r:id="rId16"/>
    <p:sldId id="371" r:id="rId17"/>
    <p:sldId id="366" r:id="rId18"/>
  </p:sldIdLst>
  <p:sldSz cx="12192000" cy="6858000"/>
  <p:notesSz cx="6858000" cy="9144000"/>
  <p:embeddedFontLst>
    <p:embeddedFont>
      <p:font typeface="Cambria Math" panose="02040503050406030204" pitchFamily="18" charset="0"/>
      <p:regular r:id="rId20"/>
    </p:embeddedFont>
    <p:embeddedFont>
      <p:font typeface="Montserrat" panose="00000500000000000000" pitchFamily="2" charset="0"/>
      <p:regular r:id="rId21"/>
      <p:bold r:id="rId22"/>
      <p:italic r:id="rId23"/>
      <p:boldItalic r:id="rId24"/>
    </p:embeddedFont>
    <p:embeddedFont>
      <p:font typeface="Open Sans" panose="020B0606030504020204" pitchFamily="34" charset="0"/>
      <p:regular r:id="rId25"/>
      <p:bold r:id="rId26"/>
      <p:italic r:id="rId27"/>
      <p:boldItalic r:id="rId28"/>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BB"/>
    <a:srgbClr val="FFFFFF"/>
    <a:srgbClr val="E46C2A"/>
    <a:srgbClr val="FF7300"/>
    <a:srgbClr val="0061AF"/>
    <a:srgbClr val="8F9092"/>
    <a:srgbClr val="DDDEDE"/>
    <a:srgbClr val="222A3F"/>
    <a:srgbClr val="00BB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97"/>
  </p:normalViewPr>
  <p:slideViewPr>
    <p:cSldViewPr snapToGrid="0" showGuides="1">
      <p:cViewPr varScale="1">
        <p:scale>
          <a:sx n="120" d="100"/>
          <a:sy n="120" d="100"/>
        </p:scale>
        <p:origin x="114" y="174"/>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dmin\OneDrive\&#1056;&#1072;&#1073;&#1086;&#1095;&#1080;&#1081;%20&#1089;&#1090;&#1086;&#1083;\bench.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barChart>
        <c:barDir val="col"/>
        <c:grouping val="clustered"/>
        <c:varyColors val="0"/>
        <c:ser>
          <c:idx val="0"/>
          <c:order val="0"/>
          <c:tx>
            <c:strRef>
              <c:f>Лист1!$A$5</c:f>
              <c:strCache>
                <c:ptCount val="1"/>
                <c:pt idx="0">
                  <c:v>F-мера</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Лист1!$B$4:$H$4</c:f>
              <c:strCache>
                <c:ptCount val="7"/>
                <c:pt idx="0">
                  <c:v>BERT-base</c:v>
                </c:pt>
                <c:pt idx="1">
                  <c:v>SciBERT</c:v>
                </c:pt>
                <c:pt idx="2">
                  <c:v>PubMedBERT</c:v>
                </c:pt>
                <c:pt idx="3">
                  <c:v>ChemBERT</c:v>
                </c:pt>
                <c:pt idx="4">
                  <c:v>BioBERT</c:v>
                </c:pt>
                <c:pt idx="5">
                  <c:v>ClinicalBERT</c:v>
                </c:pt>
                <c:pt idx="6">
                  <c:v>GPT-3.5</c:v>
                </c:pt>
              </c:strCache>
            </c:strRef>
          </c:cat>
          <c:val>
            <c:numRef>
              <c:f>Лист1!$B$5:$H$5</c:f>
              <c:numCache>
                <c:formatCode>0.00%</c:formatCode>
                <c:ptCount val="7"/>
                <c:pt idx="0">
                  <c:v>0.66500000000000004</c:v>
                </c:pt>
                <c:pt idx="1">
                  <c:v>0.68100000000000005</c:v>
                </c:pt>
                <c:pt idx="2">
                  <c:v>0.92300000000000004</c:v>
                </c:pt>
                <c:pt idx="3">
                  <c:v>0.875</c:v>
                </c:pt>
                <c:pt idx="4">
                  <c:v>0.88200000000000001</c:v>
                </c:pt>
                <c:pt idx="5">
                  <c:v>0.89700000000000002</c:v>
                </c:pt>
                <c:pt idx="6">
                  <c:v>0.83399999999999996</c:v>
                </c:pt>
              </c:numCache>
            </c:numRef>
          </c:val>
          <c:extLst>
            <c:ext xmlns:c16="http://schemas.microsoft.com/office/drawing/2014/chart" uri="{C3380CC4-5D6E-409C-BE32-E72D297353CC}">
              <c16:uniqueId val="{00000000-4CFB-4DF9-801C-7BAE1C846EFD}"/>
            </c:ext>
          </c:extLst>
        </c:ser>
        <c:dLbls>
          <c:dLblPos val="outEnd"/>
          <c:showLegendKey val="0"/>
          <c:showVal val="1"/>
          <c:showCatName val="0"/>
          <c:showSerName val="0"/>
          <c:showPercent val="0"/>
          <c:showBubbleSize val="0"/>
        </c:dLbls>
        <c:gapWidth val="219"/>
        <c:overlap val="-27"/>
        <c:axId val="1021479231"/>
        <c:axId val="1021470111"/>
      </c:barChart>
      <c:catAx>
        <c:axId val="10214792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1021470111"/>
        <c:crosses val="autoZero"/>
        <c:auto val="1"/>
        <c:lblAlgn val="ctr"/>
        <c:lblOffset val="100"/>
        <c:noMultiLvlLbl val="0"/>
      </c:catAx>
      <c:valAx>
        <c:axId val="102147011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10214792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BCE8A4-9272-449F-BF6B-80796AD54BB8}" type="datetimeFigureOut">
              <a:rPr lang="ru-RU" smtClean="0"/>
              <a:t>10.07.2025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7474A3-11F2-4BC2-8130-015E24B490E3}" type="slidenum">
              <a:rPr lang="ru-RU" smtClean="0"/>
              <a:t>‹#›</a:t>
            </a:fld>
            <a:endParaRPr lang="ru-RU"/>
          </a:p>
        </p:txBody>
      </p:sp>
    </p:spTree>
    <p:extLst>
      <p:ext uri="{BB962C8B-B14F-4D97-AF65-F5344CB8AC3E}">
        <p14:creationId xmlns:p14="http://schemas.microsoft.com/office/powerpoint/2010/main" val="2971910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Шапка с атомом">
    <p:spTree>
      <p:nvGrpSpPr>
        <p:cNvPr id="1" name=""/>
        <p:cNvGrpSpPr/>
        <p:nvPr/>
      </p:nvGrpSpPr>
      <p:grpSpPr>
        <a:xfrm>
          <a:off x="0" y="0"/>
          <a:ext cx="0" cy="0"/>
          <a:chOff x="0" y="0"/>
          <a:chExt cx="0" cy="0"/>
        </a:xfrm>
      </p:grpSpPr>
      <p:sp>
        <p:nvSpPr>
          <p:cNvPr id="7" name="Прямоугольник 6"/>
          <p:cNvSpPr/>
          <p:nvPr userDrawn="1"/>
        </p:nvSpPr>
        <p:spPr>
          <a:xfrm>
            <a:off x="11641138" y="6453188"/>
            <a:ext cx="415498" cy="307777"/>
          </a:xfrm>
          <a:prstGeom prst="rect">
            <a:avLst/>
          </a:prstGeom>
        </p:spPr>
        <p:txBody>
          <a:bodyPr wrap="none">
            <a:spAutoFit/>
          </a:bodyPr>
          <a:lstStyle/>
          <a:p>
            <a:pPr algn="l"/>
            <a:fld id="{14D38384-7A71-42FD-A8FA-E9EF1AAD0FA2}" type="slidenum">
              <a:rPr lang="ru-RU" sz="1400" smtClean="0">
                <a:solidFill>
                  <a:srgbClr val="8F9092"/>
                </a:solidFill>
                <a:latin typeface="Montserrat" panose="00000500000000000000" pitchFamily="2" charset="-52"/>
              </a:rPr>
              <a:pPr algn="l"/>
              <a:t>‹#›</a:t>
            </a:fld>
            <a:endParaRPr lang="ru-RU" sz="1400" dirty="0">
              <a:solidFill>
                <a:srgbClr val="8F9092"/>
              </a:solidFill>
              <a:latin typeface="Montserrat" panose="00000500000000000000" pitchFamily="2" charset="-52"/>
            </a:endParaRPr>
          </a:p>
        </p:txBody>
      </p:sp>
      <p:pic>
        <p:nvPicPr>
          <p:cNvPr id="5" name="Рисунок 4"/>
          <p:cNvPicPr>
            <a:picLocks noChangeAspect="1"/>
          </p:cNvPicPr>
          <p:nvPr userDrawn="1"/>
        </p:nvPicPr>
        <p:blipFill rotWithShape="1">
          <a:blip r:embed="rId2" cstate="print">
            <a:extLst>
              <a:ext uri="{28A0092B-C50C-407E-A947-70E740481C1C}">
                <a14:useLocalDpi xmlns:a14="http://schemas.microsoft.com/office/drawing/2010/main" val="0"/>
              </a:ext>
            </a:extLst>
          </a:blip>
          <a:srcRect l="86780" t="32381" r="-4361" b="40680"/>
          <a:stretch/>
        </p:blipFill>
        <p:spPr>
          <a:xfrm>
            <a:off x="0" y="1269807"/>
            <a:ext cx="982787" cy="1505489"/>
          </a:xfrm>
          <a:prstGeom prst="rect">
            <a:avLst/>
          </a:prstGeom>
        </p:spPr>
      </p:pic>
      <p:sp>
        <p:nvSpPr>
          <p:cNvPr id="6" name="Прямоугольник 5"/>
          <p:cNvSpPr/>
          <p:nvPr userDrawn="1"/>
        </p:nvSpPr>
        <p:spPr bwMode="hidden">
          <a:xfrm>
            <a:off x="-1" y="-1"/>
            <a:ext cx="12192001" cy="1224000"/>
          </a:xfrm>
          <a:prstGeom prst="rect">
            <a:avLst/>
          </a:prstGeom>
          <a:solidFill>
            <a:srgbClr val="005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55BB"/>
              </a:solidFill>
            </a:endParaRPr>
          </a:p>
        </p:txBody>
      </p:sp>
      <p:pic>
        <p:nvPicPr>
          <p:cNvPr id="8" name="Рисунок 7"/>
          <p:cNvPicPr>
            <a:picLocks noChangeAspect="1"/>
          </p:cNvPicPr>
          <p:nvPr userDrawn="1"/>
        </p:nvPicPr>
        <p:blipFill rotWithShape="1">
          <a:blip r:embed="rId3" cstate="print">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t="23654" b="46857"/>
          <a:stretch/>
        </p:blipFill>
        <p:spPr>
          <a:xfrm>
            <a:off x="8040340" y="-1"/>
            <a:ext cx="4151660" cy="1223999"/>
          </a:xfrm>
          <a:prstGeom prst="rect">
            <a:avLst/>
          </a:prstGeom>
        </p:spPr>
      </p:pic>
      <p:pic>
        <p:nvPicPr>
          <p:cNvPr id="9" name="Рисунок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1576" t="1513" r="20843" b="88431"/>
          <a:stretch/>
        </p:blipFill>
        <p:spPr>
          <a:xfrm>
            <a:off x="0" y="6296025"/>
            <a:ext cx="982787" cy="561975"/>
          </a:xfrm>
          <a:prstGeom prst="rect">
            <a:avLst/>
          </a:prstGeom>
        </p:spPr>
      </p:pic>
      <p:pic>
        <p:nvPicPr>
          <p:cNvPr id="10" name="Рисунок 9"/>
          <p:cNvPicPr>
            <a:picLocks noChangeAspect="1"/>
          </p:cNvPicPr>
          <p:nvPr userDrawn="1"/>
        </p:nvPicPr>
        <p:blipFill rotWithShape="1">
          <a:blip r:embed="rId5" cstate="print">
            <a:extLst>
              <a:ext uri="{28A0092B-C50C-407E-A947-70E740481C1C}">
                <a14:useLocalDpi xmlns:a14="http://schemas.microsoft.com/office/drawing/2010/main" val="0"/>
              </a:ext>
            </a:extLst>
          </a:blip>
          <a:srcRect l="5148" t="45097" r="86065" b="31852"/>
          <a:stretch/>
        </p:blipFill>
        <p:spPr>
          <a:xfrm>
            <a:off x="11703437" y="3382263"/>
            <a:ext cx="491219" cy="1288239"/>
          </a:xfrm>
          <a:prstGeom prst="rect">
            <a:avLst/>
          </a:prstGeom>
        </p:spPr>
      </p:pic>
      <p:sp>
        <p:nvSpPr>
          <p:cNvPr id="15" name="Заголовок 14"/>
          <p:cNvSpPr>
            <a:spLocks noGrp="1"/>
          </p:cNvSpPr>
          <p:nvPr>
            <p:ph type="title"/>
          </p:nvPr>
        </p:nvSpPr>
        <p:spPr>
          <a:xfrm>
            <a:off x="559572" y="359101"/>
            <a:ext cx="11081566" cy="523220"/>
          </a:xfrm>
          <a:prstGeom prst="rect">
            <a:avLst/>
          </a:prstGeom>
        </p:spPr>
        <p:txBody>
          <a:bodyPr wrap="square" anchor="ctr">
            <a:spAutoFit/>
          </a:bodyPr>
          <a:lstStyle>
            <a:lvl1pPr>
              <a:lnSpc>
                <a:spcPct val="100000"/>
              </a:lnSpc>
              <a:defRPr sz="2800" b="1">
                <a:solidFill>
                  <a:schemeClr val="bg1"/>
                </a:solidFill>
                <a:latin typeface="Montserrat" panose="00000500000000000000" pitchFamily="2" charset="-52"/>
              </a:defRPr>
            </a:lvl1pPr>
          </a:lstStyle>
          <a:p>
            <a:r>
              <a:rPr lang="ru-RU" dirty="0"/>
              <a:t>Образец заголовка</a:t>
            </a:r>
          </a:p>
        </p:txBody>
      </p:sp>
      <p:sp>
        <p:nvSpPr>
          <p:cNvPr id="20" name="Текст 19"/>
          <p:cNvSpPr>
            <a:spLocks noGrp="1"/>
          </p:cNvSpPr>
          <p:nvPr>
            <p:ph type="body" sz="quarter" idx="10" hasCustomPrompt="1"/>
          </p:nvPr>
        </p:nvSpPr>
        <p:spPr>
          <a:xfrm>
            <a:off x="559572" y="1729294"/>
            <a:ext cx="1348446" cy="338554"/>
          </a:xfrm>
          <a:prstGeom prst="rect">
            <a:avLst/>
          </a:prstGeom>
        </p:spPr>
        <p:txBody>
          <a:bodyPr wrap="square" anchor="t" anchorCtr="0">
            <a:spAutoFit/>
          </a:bodyPr>
          <a:lstStyle>
            <a:lvl1pPr marL="0" indent="0">
              <a:lnSpc>
                <a:spcPct val="100000"/>
              </a:lnSpc>
              <a:spcBef>
                <a:spcPts val="0"/>
              </a:spcBef>
              <a:spcAft>
                <a:spcPts val="600"/>
              </a:spcAft>
              <a:buNone/>
              <a:defRPr sz="1600" b="1">
                <a:solidFill>
                  <a:schemeClr val="accent2"/>
                </a:solidFill>
                <a:latin typeface="Montserrat" panose="00000500000000000000" pitchFamily="2" charset="-52"/>
              </a:defRPr>
            </a:lvl1pPr>
            <a:lvl2pPr>
              <a:lnSpc>
                <a:spcPct val="100000"/>
              </a:lnSpc>
              <a:spcBef>
                <a:spcPts val="0"/>
              </a:spcBef>
              <a:spcAft>
                <a:spcPts val="600"/>
              </a:spcAft>
              <a:defRPr sz="1400" b="0">
                <a:solidFill>
                  <a:srgbClr val="222A3F"/>
                </a:solidFill>
                <a:latin typeface="Montserrat" panose="00000500000000000000" pitchFamily="2" charset="-52"/>
              </a:defRPr>
            </a:lvl2pPr>
          </a:lstStyle>
          <a:p>
            <a:pPr lvl="0"/>
            <a:r>
              <a:rPr lang="ru-RU" dirty="0"/>
              <a:t>Заголовок</a:t>
            </a:r>
          </a:p>
        </p:txBody>
      </p:sp>
      <p:sp>
        <p:nvSpPr>
          <p:cNvPr id="27" name="Текст 26"/>
          <p:cNvSpPr>
            <a:spLocks noGrp="1"/>
          </p:cNvSpPr>
          <p:nvPr>
            <p:ph type="body" sz="quarter" idx="11"/>
          </p:nvPr>
        </p:nvSpPr>
        <p:spPr>
          <a:xfrm>
            <a:off x="559572" y="2409034"/>
            <a:ext cx="1649811" cy="307777"/>
          </a:xfrm>
          <a:prstGeom prst="rect">
            <a:avLst/>
          </a:prstGeom>
        </p:spPr>
        <p:txBody>
          <a:bodyPr wrap="square">
            <a:spAutoFit/>
          </a:bodyPr>
          <a:lstStyle>
            <a:lvl1pPr marL="0" indent="0">
              <a:lnSpc>
                <a:spcPct val="100000"/>
              </a:lnSpc>
              <a:spcBef>
                <a:spcPts val="0"/>
              </a:spcBef>
              <a:spcAft>
                <a:spcPts val="600"/>
              </a:spcAft>
              <a:buNone/>
              <a:defRPr sz="1400">
                <a:solidFill>
                  <a:srgbClr val="222A3F"/>
                </a:solidFill>
                <a:latin typeface="Montserrat" panose="00000500000000000000" pitchFamily="2" charset="-52"/>
              </a:defRPr>
            </a:lvl1pPr>
          </a:lstStyle>
          <a:p>
            <a:pPr lvl="0"/>
            <a:r>
              <a:rPr lang="ru-RU" dirty="0"/>
              <a:t>Образец текста</a:t>
            </a:r>
          </a:p>
        </p:txBody>
      </p:sp>
    </p:spTree>
    <p:extLst>
      <p:ext uri="{BB962C8B-B14F-4D97-AF65-F5344CB8AC3E}">
        <p14:creationId xmlns:p14="http://schemas.microsoft.com/office/powerpoint/2010/main" val="3732396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Шапка с логотипом без коня (белая)">
    <p:spTree>
      <p:nvGrpSpPr>
        <p:cNvPr id="1" name=""/>
        <p:cNvGrpSpPr/>
        <p:nvPr/>
      </p:nvGrpSpPr>
      <p:grpSpPr>
        <a:xfrm>
          <a:off x="0" y="0"/>
          <a:ext cx="0" cy="0"/>
          <a:chOff x="0" y="0"/>
          <a:chExt cx="0" cy="0"/>
        </a:xfrm>
      </p:grpSpPr>
      <p:pic>
        <p:nvPicPr>
          <p:cNvPr id="5" name="Рисунок 4"/>
          <p:cNvPicPr>
            <a:picLocks noChangeAspect="1"/>
          </p:cNvPicPr>
          <p:nvPr userDrawn="1"/>
        </p:nvPicPr>
        <p:blipFill rotWithShape="1">
          <a:blip r:embed="rId2" cstate="print">
            <a:extLst>
              <a:ext uri="{28A0092B-C50C-407E-A947-70E740481C1C}">
                <a14:useLocalDpi xmlns:a14="http://schemas.microsoft.com/office/drawing/2010/main" val="0"/>
              </a:ext>
            </a:extLst>
          </a:blip>
          <a:srcRect l="86780" t="32381" r="-4361" b="40680"/>
          <a:stretch/>
        </p:blipFill>
        <p:spPr>
          <a:xfrm>
            <a:off x="0" y="1269807"/>
            <a:ext cx="982787" cy="1505489"/>
          </a:xfrm>
          <a:prstGeom prst="rect">
            <a:avLst/>
          </a:prstGeom>
        </p:spPr>
      </p:pic>
      <p:pic>
        <p:nvPicPr>
          <p:cNvPr id="9" name="Рисунок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1576" t="1513" r="20843" b="88431"/>
          <a:stretch/>
        </p:blipFill>
        <p:spPr>
          <a:xfrm>
            <a:off x="0" y="6296025"/>
            <a:ext cx="982787" cy="561975"/>
          </a:xfrm>
          <a:prstGeom prst="rect">
            <a:avLst/>
          </a:prstGeom>
        </p:spPr>
      </p:pic>
      <p:pic>
        <p:nvPicPr>
          <p:cNvPr id="10" name="Рисунок 9"/>
          <p:cNvPicPr>
            <a:picLocks noChangeAspect="1"/>
          </p:cNvPicPr>
          <p:nvPr userDrawn="1"/>
        </p:nvPicPr>
        <p:blipFill rotWithShape="1">
          <a:blip r:embed="rId3" cstate="print">
            <a:extLst>
              <a:ext uri="{28A0092B-C50C-407E-A947-70E740481C1C}">
                <a14:useLocalDpi xmlns:a14="http://schemas.microsoft.com/office/drawing/2010/main" val="0"/>
              </a:ext>
            </a:extLst>
          </a:blip>
          <a:srcRect l="5148" t="45097" r="86065" b="31852"/>
          <a:stretch/>
        </p:blipFill>
        <p:spPr>
          <a:xfrm>
            <a:off x="11703437" y="3382263"/>
            <a:ext cx="491219" cy="1288239"/>
          </a:xfrm>
          <a:prstGeom prst="rect">
            <a:avLst/>
          </a:prstGeom>
        </p:spPr>
      </p:pic>
      <p:sp>
        <p:nvSpPr>
          <p:cNvPr id="15" name="Заголовок 14"/>
          <p:cNvSpPr>
            <a:spLocks noGrp="1"/>
          </p:cNvSpPr>
          <p:nvPr>
            <p:ph type="title"/>
          </p:nvPr>
        </p:nvSpPr>
        <p:spPr>
          <a:xfrm>
            <a:off x="559572" y="359101"/>
            <a:ext cx="9199890" cy="523220"/>
          </a:xfrm>
          <a:prstGeom prst="rect">
            <a:avLst/>
          </a:prstGeom>
        </p:spPr>
        <p:txBody>
          <a:bodyPr wrap="square" anchor="ctr">
            <a:spAutoFit/>
          </a:bodyPr>
          <a:lstStyle>
            <a:lvl1pPr>
              <a:lnSpc>
                <a:spcPct val="100000"/>
              </a:lnSpc>
              <a:defRPr sz="2800" b="1">
                <a:solidFill>
                  <a:srgbClr val="0055BB"/>
                </a:solidFill>
                <a:latin typeface="Montserrat" panose="00000500000000000000" pitchFamily="2" charset="-52"/>
              </a:defRPr>
            </a:lvl1pPr>
          </a:lstStyle>
          <a:p>
            <a:r>
              <a:rPr lang="ru-RU" dirty="0"/>
              <a:t>Образец заголовка</a:t>
            </a:r>
          </a:p>
        </p:txBody>
      </p:sp>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85138" y="170399"/>
            <a:ext cx="1656000" cy="883200"/>
          </a:xfrm>
          <a:prstGeom prst="rect">
            <a:avLst/>
          </a:prstGeom>
        </p:spPr>
      </p:pic>
      <p:sp>
        <p:nvSpPr>
          <p:cNvPr id="14" name="Текст 19"/>
          <p:cNvSpPr>
            <a:spLocks noGrp="1"/>
          </p:cNvSpPr>
          <p:nvPr>
            <p:ph type="body" sz="quarter" idx="10" hasCustomPrompt="1"/>
          </p:nvPr>
        </p:nvSpPr>
        <p:spPr>
          <a:xfrm>
            <a:off x="559572" y="1729294"/>
            <a:ext cx="1348446" cy="338554"/>
          </a:xfrm>
          <a:prstGeom prst="rect">
            <a:avLst/>
          </a:prstGeom>
        </p:spPr>
        <p:txBody>
          <a:bodyPr wrap="square" anchor="t" anchorCtr="0">
            <a:spAutoFit/>
          </a:bodyPr>
          <a:lstStyle>
            <a:lvl1pPr marL="0" indent="0">
              <a:lnSpc>
                <a:spcPct val="100000"/>
              </a:lnSpc>
              <a:spcBef>
                <a:spcPts val="0"/>
              </a:spcBef>
              <a:spcAft>
                <a:spcPts val="600"/>
              </a:spcAft>
              <a:buNone/>
              <a:defRPr sz="1600" b="1">
                <a:solidFill>
                  <a:srgbClr val="00BBEE"/>
                </a:solidFill>
                <a:latin typeface="Montserrat" panose="00000500000000000000" pitchFamily="2" charset="-52"/>
              </a:defRPr>
            </a:lvl1pPr>
            <a:lvl2pPr>
              <a:lnSpc>
                <a:spcPct val="100000"/>
              </a:lnSpc>
              <a:spcBef>
                <a:spcPts val="0"/>
              </a:spcBef>
              <a:spcAft>
                <a:spcPts val="600"/>
              </a:spcAft>
              <a:defRPr sz="1400" b="0">
                <a:solidFill>
                  <a:srgbClr val="222A3F"/>
                </a:solidFill>
                <a:latin typeface="Montserrat" panose="00000500000000000000" pitchFamily="2" charset="-52"/>
              </a:defRPr>
            </a:lvl2pPr>
          </a:lstStyle>
          <a:p>
            <a:pPr lvl="0"/>
            <a:r>
              <a:rPr lang="ru-RU" dirty="0"/>
              <a:t>Заголовок</a:t>
            </a:r>
          </a:p>
        </p:txBody>
      </p:sp>
      <p:sp>
        <p:nvSpPr>
          <p:cNvPr id="16" name="Текст 26"/>
          <p:cNvSpPr>
            <a:spLocks noGrp="1"/>
          </p:cNvSpPr>
          <p:nvPr>
            <p:ph type="body" sz="quarter" idx="11"/>
          </p:nvPr>
        </p:nvSpPr>
        <p:spPr>
          <a:xfrm>
            <a:off x="559572" y="2409034"/>
            <a:ext cx="1649811" cy="307777"/>
          </a:xfrm>
          <a:prstGeom prst="rect">
            <a:avLst/>
          </a:prstGeom>
        </p:spPr>
        <p:txBody>
          <a:bodyPr wrap="square">
            <a:spAutoFit/>
          </a:bodyPr>
          <a:lstStyle>
            <a:lvl1pPr marL="0" indent="0">
              <a:lnSpc>
                <a:spcPct val="100000"/>
              </a:lnSpc>
              <a:spcBef>
                <a:spcPts val="0"/>
              </a:spcBef>
              <a:spcAft>
                <a:spcPts val="600"/>
              </a:spcAft>
              <a:buNone/>
              <a:defRPr sz="1400">
                <a:solidFill>
                  <a:srgbClr val="222A3F"/>
                </a:solidFill>
                <a:latin typeface="Montserrat" panose="00000500000000000000" pitchFamily="2" charset="-52"/>
              </a:defRPr>
            </a:lvl1pPr>
          </a:lstStyle>
          <a:p>
            <a:pPr lvl="0"/>
            <a:r>
              <a:rPr lang="ru-RU" dirty="0"/>
              <a:t>Образец текста</a:t>
            </a:r>
          </a:p>
        </p:txBody>
      </p:sp>
      <p:sp>
        <p:nvSpPr>
          <p:cNvPr id="12" name="Прямоугольник 11">
            <a:extLst>
              <a:ext uri="{FF2B5EF4-FFF2-40B4-BE49-F238E27FC236}">
                <a16:creationId xmlns:a16="http://schemas.microsoft.com/office/drawing/2014/main" id="{C5D4A470-D186-460E-BFFA-A336BBB6414C}"/>
              </a:ext>
            </a:extLst>
          </p:cNvPr>
          <p:cNvSpPr/>
          <p:nvPr userDrawn="1"/>
        </p:nvSpPr>
        <p:spPr>
          <a:xfrm>
            <a:off x="11641138" y="6453188"/>
            <a:ext cx="415498" cy="307777"/>
          </a:xfrm>
          <a:prstGeom prst="rect">
            <a:avLst/>
          </a:prstGeom>
        </p:spPr>
        <p:txBody>
          <a:bodyPr wrap="none">
            <a:spAutoFit/>
          </a:bodyPr>
          <a:lstStyle/>
          <a:p>
            <a:pPr algn="l"/>
            <a:fld id="{14D38384-7A71-42FD-A8FA-E9EF1AAD0FA2}" type="slidenum">
              <a:rPr lang="ru-RU" sz="1400" smtClean="0">
                <a:solidFill>
                  <a:srgbClr val="8F9092"/>
                </a:solidFill>
                <a:latin typeface="Montserrat" panose="00000500000000000000" pitchFamily="2" charset="-52"/>
              </a:rPr>
              <a:pPr algn="l"/>
              <a:t>‹#›</a:t>
            </a:fld>
            <a:endParaRPr lang="ru-RU" sz="1400" dirty="0">
              <a:solidFill>
                <a:srgbClr val="8F9092"/>
              </a:solidFill>
              <a:latin typeface="Montserrat" panose="00000500000000000000" pitchFamily="2" charset="-52"/>
            </a:endParaRPr>
          </a:p>
        </p:txBody>
      </p:sp>
    </p:spTree>
    <p:extLst>
      <p:ext uri="{BB962C8B-B14F-4D97-AF65-F5344CB8AC3E}">
        <p14:creationId xmlns:p14="http://schemas.microsoft.com/office/powerpoint/2010/main" val="443768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Шапка с логотипом без коня (синяя)">
    <p:spTree>
      <p:nvGrpSpPr>
        <p:cNvPr id="1" name=""/>
        <p:cNvGrpSpPr/>
        <p:nvPr/>
      </p:nvGrpSpPr>
      <p:grpSpPr>
        <a:xfrm>
          <a:off x="0" y="0"/>
          <a:ext cx="0" cy="0"/>
          <a:chOff x="0" y="0"/>
          <a:chExt cx="0" cy="0"/>
        </a:xfrm>
      </p:grpSpPr>
      <p:sp>
        <p:nvSpPr>
          <p:cNvPr id="12" name="Прямоугольник 11"/>
          <p:cNvSpPr/>
          <p:nvPr userDrawn="1"/>
        </p:nvSpPr>
        <p:spPr bwMode="hidden">
          <a:xfrm>
            <a:off x="-1" y="-1"/>
            <a:ext cx="12192001" cy="1224000"/>
          </a:xfrm>
          <a:prstGeom prst="rect">
            <a:avLst/>
          </a:prstGeom>
          <a:solidFill>
            <a:srgbClr val="005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pic>
        <p:nvPicPr>
          <p:cNvPr id="17" name="Рисунок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92762" y="170399"/>
            <a:ext cx="1656000" cy="883200"/>
          </a:xfrm>
          <a:prstGeom prst="rect">
            <a:avLst/>
          </a:prstGeom>
        </p:spPr>
      </p:pic>
      <p:pic>
        <p:nvPicPr>
          <p:cNvPr id="5" name="Рисунок 4"/>
          <p:cNvPicPr>
            <a:picLocks noChangeAspect="1"/>
          </p:cNvPicPr>
          <p:nvPr userDrawn="1"/>
        </p:nvPicPr>
        <p:blipFill rotWithShape="1">
          <a:blip r:embed="rId3" cstate="print">
            <a:extLst>
              <a:ext uri="{28A0092B-C50C-407E-A947-70E740481C1C}">
                <a14:useLocalDpi xmlns:a14="http://schemas.microsoft.com/office/drawing/2010/main" val="0"/>
              </a:ext>
            </a:extLst>
          </a:blip>
          <a:srcRect l="86780" t="32381" r="-4361" b="40680"/>
          <a:stretch/>
        </p:blipFill>
        <p:spPr>
          <a:xfrm>
            <a:off x="0" y="1269807"/>
            <a:ext cx="982787" cy="1505489"/>
          </a:xfrm>
          <a:prstGeom prst="rect">
            <a:avLst/>
          </a:prstGeom>
        </p:spPr>
      </p:pic>
      <p:pic>
        <p:nvPicPr>
          <p:cNvPr id="9" name="Рисунок 8"/>
          <p:cNvPicPr>
            <a:picLocks noChangeAspect="1"/>
          </p:cNvPicPr>
          <p:nvPr userDrawn="1"/>
        </p:nvPicPr>
        <p:blipFill rotWithShape="1">
          <a:blip r:embed="rId3" cstate="print">
            <a:extLst>
              <a:ext uri="{28A0092B-C50C-407E-A947-70E740481C1C}">
                <a14:useLocalDpi xmlns:a14="http://schemas.microsoft.com/office/drawing/2010/main" val="0"/>
              </a:ext>
            </a:extLst>
          </a:blip>
          <a:srcRect l="61576" t="1513" r="20843" b="88431"/>
          <a:stretch/>
        </p:blipFill>
        <p:spPr>
          <a:xfrm>
            <a:off x="0" y="6296025"/>
            <a:ext cx="982787" cy="561975"/>
          </a:xfrm>
          <a:prstGeom prst="rect">
            <a:avLst/>
          </a:prstGeom>
        </p:spPr>
      </p:pic>
      <p:pic>
        <p:nvPicPr>
          <p:cNvPr id="10" name="Рисунок 9"/>
          <p:cNvPicPr>
            <a:picLocks noChangeAspect="1"/>
          </p:cNvPicPr>
          <p:nvPr userDrawn="1"/>
        </p:nvPicPr>
        <p:blipFill rotWithShape="1">
          <a:blip r:embed="rId4" cstate="print">
            <a:extLst>
              <a:ext uri="{28A0092B-C50C-407E-A947-70E740481C1C}">
                <a14:useLocalDpi xmlns:a14="http://schemas.microsoft.com/office/drawing/2010/main" val="0"/>
              </a:ext>
            </a:extLst>
          </a:blip>
          <a:srcRect l="5148" t="45097" r="86065" b="31852"/>
          <a:stretch/>
        </p:blipFill>
        <p:spPr>
          <a:xfrm>
            <a:off x="11703437" y="3382263"/>
            <a:ext cx="491219" cy="1288239"/>
          </a:xfrm>
          <a:prstGeom prst="rect">
            <a:avLst/>
          </a:prstGeom>
        </p:spPr>
      </p:pic>
      <p:sp>
        <p:nvSpPr>
          <p:cNvPr id="15" name="Заголовок 14"/>
          <p:cNvSpPr>
            <a:spLocks noGrp="1"/>
          </p:cNvSpPr>
          <p:nvPr>
            <p:ph type="title"/>
          </p:nvPr>
        </p:nvSpPr>
        <p:spPr>
          <a:xfrm>
            <a:off x="559572" y="359101"/>
            <a:ext cx="9173513" cy="523220"/>
          </a:xfrm>
          <a:prstGeom prst="rect">
            <a:avLst/>
          </a:prstGeom>
        </p:spPr>
        <p:txBody>
          <a:bodyPr wrap="square" anchor="ctr">
            <a:spAutoFit/>
          </a:bodyPr>
          <a:lstStyle>
            <a:lvl1pPr>
              <a:lnSpc>
                <a:spcPct val="100000"/>
              </a:lnSpc>
              <a:defRPr sz="2800" b="1">
                <a:solidFill>
                  <a:schemeClr val="bg1"/>
                </a:solidFill>
                <a:latin typeface="Montserrat" panose="00000500000000000000" pitchFamily="2" charset="-52"/>
              </a:defRPr>
            </a:lvl1pPr>
          </a:lstStyle>
          <a:p>
            <a:r>
              <a:rPr lang="ru-RU" dirty="0"/>
              <a:t>Образец заголовка</a:t>
            </a:r>
          </a:p>
        </p:txBody>
      </p:sp>
      <p:sp>
        <p:nvSpPr>
          <p:cNvPr id="14" name="Текст 19"/>
          <p:cNvSpPr>
            <a:spLocks noGrp="1"/>
          </p:cNvSpPr>
          <p:nvPr>
            <p:ph type="body" sz="quarter" idx="10" hasCustomPrompt="1"/>
          </p:nvPr>
        </p:nvSpPr>
        <p:spPr>
          <a:xfrm>
            <a:off x="559572" y="1729294"/>
            <a:ext cx="1348446" cy="338554"/>
          </a:xfrm>
          <a:prstGeom prst="rect">
            <a:avLst/>
          </a:prstGeom>
        </p:spPr>
        <p:txBody>
          <a:bodyPr wrap="square" anchor="t" anchorCtr="0">
            <a:spAutoFit/>
          </a:bodyPr>
          <a:lstStyle>
            <a:lvl1pPr marL="0" indent="0">
              <a:lnSpc>
                <a:spcPct val="100000"/>
              </a:lnSpc>
              <a:spcBef>
                <a:spcPts val="0"/>
              </a:spcBef>
              <a:spcAft>
                <a:spcPts val="600"/>
              </a:spcAft>
              <a:buNone/>
              <a:defRPr sz="1600" b="1">
                <a:solidFill>
                  <a:srgbClr val="00BBEE"/>
                </a:solidFill>
                <a:latin typeface="Montserrat" panose="00000500000000000000" pitchFamily="2" charset="-52"/>
              </a:defRPr>
            </a:lvl1pPr>
            <a:lvl2pPr>
              <a:lnSpc>
                <a:spcPct val="100000"/>
              </a:lnSpc>
              <a:spcBef>
                <a:spcPts val="0"/>
              </a:spcBef>
              <a:spcAft>
                <a:spcPts val="600"/>
              </a:spcAft>
              <a:defRPr sz="1400" b="0">
                <a:solidFill>
                  <a:srgbClr val="222A3F"/>
                </a:solidFill>
                <a:latin typeface="Montserrat" panose="00000500000000000000" pitchFamily="2" charset="-52"/>
              </a:defRPr>
            </a:lvl2pPr>
          </a:lstStyle>
          <a:p>
            <a:pPr lvl="0"/>
            <a:r>
              <a:rPr lang="ru-RU" dirty="0"/>
              <a:t>Заголовок</a:t>
            </a:r>
          </a:p>
        </p:txBody>
      </p:sp>
      <p:sp>
        <p:nvSpPr>
          <p:cNvPr id="16" name="Текст 26"/>
          <p:cNvSpPr>
            <a:spLocks noGrp="1"/>
          </p:cNvSpPr>
          <p:nvPr>
            <p:ph type="body" sz="quarter" idx="11"/>
          </p:nvPr>
        </p:nvSpPr>
        <p:spPr>
          <a:xfrm>
            <a:off x="559572" y="2409034"/>
            <a:ext cx="1649811" cy="307777"/>
          </a:xfrm>
          <a:prstGeom prst="rect">
            <a:avLst/>
          </a:prstGeom>
        </p:spPr>
        <p:txBody>
          <a:bodyPr wrap="square">
            <a:spAutoFit/>
          </a:bodyPr>
          <a:lstStyle>
            <a:lvl1pPr marL="0" indent="0">
              <a:lnSpc>
                <a:spcPct val="100000"/>
              </a:lnSpc>
              <a:spcBef>
                <a:spcPts val="0"/>
              </a:spcBef>
              <a:spcAft>
                <a:spcPts val="600"/>
              </a:spcAft>
              <a:buNone/>
              <a:defRPr sz="1400">
                <a:solidFill>
                  <a:srgbClr val="222A3F"/>
                </a:solidFill>
                <a:latin typeface="Montserrat" panose="00000500000000000000" pitchFamily="2" charset="-52"/>
              </a:defRPr>
            </a:lvl1pPr>
          </a:lstStyle>
          <a:p>
            <a:pPr lvl="0"/>
            <a:r>
              <a:rPr lang="ru-RU" dirty="0"/>
              <a:t>Образец текста</a:t>
            </a:r>
          </a:p>
        </p:txBody>
      </p:sp>
      <p:sp>
        <p:nvSpPr>
          <p:cNvPr id="11" name="Прямоугольник 10">
            <a:extLst>
              <a:ext uri="{FF2B5EF4-FFF2-40B4-BE49-F238E27FC236}">
                <a16:creationId xmlns:a16="http://schemas.microsoft.com/office/drawing/2014/main" id="{843DE57E-711D-404D-B188-192C4B659303}"/>
              </a:ext>
            </a:extLst>
          </p:cNvPr>
          <p:cNvSpPr/>
          <p:nvPr userDrawn="1"/>
        </p:nvSpPr>
        <p:spPr>
          <a:xfrm>
            <a:off x="11641138" y="6453188"/>
            <a:ext cx="415498" cy="307777"/>
          </a:xfrm>
          <a:prstGeom prst="rect">
            <a:avLst/>
          </a:prstGeom>
        </p:spPr>
        <p:txBody>
          <a:bodyPr wrap="none">
            <a:spAutoFit/>
          </a:bodyPr>
          <a:lstStyle/>
          <a:p>
            <a:pPr algn="l"/>
            <a:fld id="{14D38384-7A71-42FD-A8FA-E9EF1AAD0FA2}" type="slidenum">
              <a:rPr lang="ru-RU" sz="1400" smtClean="0">
                <a:solidFill>
                  <a:srgbClr val="8F9092"/>
                </a:solidFill>
                <a:latin typeface="Montserrat" panose="00000500000000000000" pitchFamily="2" charset="-52"/>
              </a:rPr>
              <a:pPr algn="l"/>
              <a:t>‹#›</a:t>
            </a:fld>
            <a:endParaRPr lang="ru-RU" sz="1400" dirty="0">
              <a:solidFill>
                <a:srgbClr val="8F9092"/>
              </a:solidFill>
              <a:latin typeface="Montserrat" panose="00000500000000000000" pitchFamily="2" charset="-52"/>
            </a:endParaRPr>
          </a:p>
        </p:txBody>
      </p:sp>
    </p:spTree>
    <p:extLst>
      <p:ext uri="{BB962C8B-B14F-4D97-AF65-F5344CB8AC3E}">
        <p14:creationId xmlns:p14="http://schemas.microsoft.com/office/powerpoint/2010/main" val="3446839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Шапка с логотипом коня (белая)">
    <p:spTree>
      <p:nvGrpSpPr>
        <p:cNvPr id="1" name=""/>
        <p:cNvGrpSpPr/>
        <p:nvPr/>
      </p:nvGrpSpPr>
      <p:grpSpPr>
        <a:xfrm>
          <a:off x="0" y="0"/>
          <a:ext cx="0" cy="0"/>
          <a:chOff x="0" y="0"/>
          <a:chExt cx="0" cy="0"/>
        </a:xfrm>
      </p:grpSpPr>
      <p:pic>
        <p:nvPicPr>
          <p:cNvPr id="5" name="Рисунок 4"/>
          <p:cNvPicPr>
            <a:picLocks noChangeAspect="1"/>
          </p:cNvPicPr>
          <p:nvPr userDrawn="1"/>
        </p:nvPicPr>
        <p:blipFill rotWithShape="1">
          <a:blip r:embed="rId2" cstate="print">
            <a:extLst>
              <a:ext uri="{28A0092B-C50C-407E-A947-70E740481C1C}">
                <a14:useLocalDpi xmlns:a14="http://schemas.microsoft.com/office/drawing/2010/main" val="0"/>
              </a:ext>
            </a:extLst>
          </a:blip>
          <a:srcRect l="86780" t="32381" r="-4361" b="40680"/>
          <a:stretch/>
        </p:blipFill>
        <p:spPr>
          <a:xfrm>
            <a:off x="0" y="1269807"/>
            <a:ext cx="982787" cy="1505489"/>
          </a:xfrm>
          <a:prstGeom prst="rect">
            <a:avLst/>
          </a:prstGeom>
        </p:spPr>
      </p:pic>
      <p:pic>
        <p:nvPicPr>
          <p:cNvPr id="9" name="Рисунок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1576" t="1513" r="20843" b="88431"/>
          <a:stretch/>
        </p:blipFill>
        <p:spPr>
          <a:xfrm>
            <a:off x="0" y="6296025"/>
            <a:ext cx="982787" cy="561975"/>
          </a:xfrm>
          <a:prstGeom prst="rect">
            <a:avLst/>
          </a:prstGeom>
        </p:spPr>
      </p:pic>
      <p:pic>
        <p:nvPicPr>
          <p:cNvPr id="10" name="Рисунок 9"/>
          <p:cNvPicPr>
            <a:picLocks noChangeAspect="1"/>
          </p:cNvPicPr>
          <p:nvPr userDrawn="1"/>
        </p:nvPicPr>
        <p:blipFill rotWithShape="1">
          <a:blip r:embed="rId3" cstate="print">
            <a:extLst>
              <a:ext uri="{28A0092B-C50C-407E-A947-70E740481C1C}">
                <a14:useLocalDpi xmlns:a14="http://schemas.microsoft.com/office/drawing/2010/main" val="0"/>
              </a:ext>
            </a:extLst>
          </a:blip>
          <a:srcRect l="5148" t="45097" r="86065" b="31852"/>
          <a:stretch/>
        </p:blipFill>
        <p:spPr>
          <a:xfrm>
            <a:off x="11703437" y="3382263"/>
            <a:ext cx="491219" cy="1288239"/>
          </a:xfrm>
          <a:prstGeom prst="rect">
            <a:avLst/>
          </a:prstGeom>
        </p:spPr>
      </p:pic>
      <p:sp>
        <p:nvSpPr>
          <p:cNvPr id="15" name="Заголовок 14"/>
          <p:cNvSpPr>
            <a:spLocks noGrp="1"/>
          </p:cNvSpPr>
          <p:nvPr>
            <p:ph type="title"/>
          </p:nvPr>
        </p:nvSpPr>
        <p:spPr>
          <a:xfrm>
            <a:off x="559572" y="359101"/>
            <a:ext cx="8900951" cy="523220"/>
          </a:xfrm>
          <a:prstGeom prst="rect">
            <a:avLst/>
          </a:prstGeom>
        </p:spPr>
        <p:txBody>
          <a:bodyPr wrap="square" anchor="ctr">
            <a:spAutoFit/>
          </a:bodyPr>
          <a:lstStyle>
            <a:lvl1pPr>
              <a:lnSpc>
                <a:spcPct val="100000"/>
              </a:lnSpc>
              <a:defRPr lang="ru-RU" sz="2800" b="1" kern="1200" dirty="0">
                <a:solidFill>
                  <a:srgbClr val="E46C2A"/>
                </a:solidFill>
                <a:latin typeface="Montserrat" panose="00000500000000000000" pitchFamily="2" charset="-52"/>
                <a:ea typeface="+mj-ea"/>
                <a:cs typeface="+mj-cs"/>
              </a:defRPr>
            </a:lvl1pPr>
          </a:lstStyle>
          <a:p>
            <a:r>
              <a:rPr lang="ru-RU" dirty="0"/>
              <a:t>Образец заголовка</a:t>
            </a:r>
          </a:p>
        </p:txBody>
      </p:sp>
      <p:sp>
        <p:nvSpPr>
          <p:cNvPr id="14" name="Текст 19"/>
          <p:cNvSpPr>
            <a:spLocks noGrp="1"/>
          </p:cNvSpPr>
          <p:nvPr>
            <p:ph type="body" sz="quarter" idx="10" hasCustomPrompt="1"/>
          </p:nvPr>
        </p:nvSpPr>
        <p:spPr>
          <a:xfrm>
            <a:off x="559572" y="1729294"/>
            <a:ext cx="1348446" cy="338554"/>
          </a:xfrm>
          <a:prstGeom prst="rect">
            <a:avLst/>
          </a:prstGeom>
        </p:spPr>
        <p:txBody>
          <a:bodyPr wrap="square" anchor="t" anchorCtr="0">
            <a:spAutoFit/>
          </a:bodyPr>
          <a:lstStyle>
            <a:lvl1pPr marL="0" indent="0">
              <a:lnSpc>
                <a:spcPct val="100000"/>
              </a:lnSpc>
              <a:spcBef>
                <a:spcPts val="0"/>
              </a:spcBef>
              <a:spcAft>
                <a:spcPts val="600"/>
              </a:spcAft>
              <a:buNone/>
              <a:defRPr sz="1600" b="1">
                <a:solidFill>
                  <a:srgbClr val="00BBEE"/>
                </a:solidFill>
                <a:latin typeface="Montserrat" panose="00000500000000000000" pitchFamily="2" charset="-52"/>
              </a:defRPr>
            </a:lvl1pPr>
            <a:lvl2pPr>
              <a:lnSpc>
                <a:spcPct val="100000"/>
              </a:lnSpc>
              <a:spcBef>
                <a:spcPts val="0"/>
              </a:spcBef>
              <a:spcAft>
                <a:spcPts val="600"/>
              </a:spcAft>
              <a:defRPr sz="1400" b="0">
                <a:solidFill>
                  <a:srgbClr val="222A3F"/>
                </a:solidFill>
                <a:latin typeface="Montserrat" panose="00000500000000000000" pitchFamily="2" charset="-52"/>
              </a:defRPr>
            </a:lvl2pPr>
          </a:lstStyle>
          <a:p>
            <a:pPr lvl="0"/>
            <a:r>
              <a:rPr lang="ru-RU" dirty="0"/>
              <a:t>Заголовок</a:t>
            </a:r>
          </a:p>
        </p:txBody>
      </p:sp>
      <p:sp>
        <p:nvSpPr>
          <p:cNvPr id="16" name="Текст 26"/>
          <p:cNvSpPr>
            <a:spLocks noGrp="1"/>
          </p:cNvSpPr>
          <p:nvPr>
            <p:ph type="body" sz="quarter" idx="11"/>
          </p:nvPr>
        </p:nvSpPr>
        <p:spPr>
          <a:xfrm>
            <a:off x="559572" y="2409034"/>
            <a:ext cx="1649811" cy="307777"/>
          </a:xfrm>
          <a:prstGeom prst="rect">
            <a:avLst/>
          </a:prstGeom>
        </p:spPr>
        <p:txBody>
          <a:bodyPr wrap="square">
            <a:spAutoFit/>
          </a:bodyPr>
          <a:lstStyle>
            <a:lvl1pPr marL="0" indent="0">
              <a:lnSpc>
                <a:spcPct val="100000"/>
              </a:lnSpc>
              <a:spcBef>
                <a:spcPts val="0"/>
              </a:spcBef>
              <a:spcAft>
                <a:spcPts val="600"/>
              </a:spcAft>
              <a:buNone/>
              <a:defRPr sz="1400">
                <a:solidFill>
                  <a:srgbClr val="222A3F"/>
                </a:solidFill>
                <a:latin typeface="Montserrat" panose="00000500000000000000" pitchFamily="2" charset="-52"/>
              </a:defRPr>
            </a:lvl1pPr>
          </a:lstStyle>
          <a:p>
            <a:pPr lvl="0"/>
            <a:r>
              <a:rPr lang="ru-RU" dirty="0"/>
              <a:t>Образец текста</a:t>
            </a:r>
          </a:p>
        </p:txBody>
      </p:sp>
      <p:pic>
        <p:nvPicPr>
          <p:cNvPr id="2" name="Рисунок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25956" y="-135287"/>
            <a:ext cx="2376074" cy="1512000"/>
          </a:xfrm>
          <a:prstGeom prst="rect">
            <a:avLst/>
          </a:prstGeom>
        </p:spPr>
      </p:pic>
      <p:sp>
        <p:nvSpPr>
          <p:cNvPr id="11" name="Прямоугольник 10">
            <a:extLst>
              <a:ext uri="{FF2B5EF4-FFF2-40B4-BE49-F238E27FC236}">
                <a16:creationId xmlns:a16="http://schemas.microsoft.com/office/drawing/2014/main" id="{F00D0962-6951-42C9-AAB7-A8419B4562CD}"/>
              </a:ext>
            </a:extLst>
          </p:cNvPr>
          <p:cNvSpPr/>
          <p:nvPr userDrawn="1"/>
        </p:nvSpPr>
        <p:spPr>
          <a:xfrm>
            <a:off x="11641138" y="6453188"/>
            <a:ext cx="415498" cy="307777"/>
          </a:xfrm>
          <a:prstGeom prst="rect">
            <a:avLst/>
          </a:prstGeom>
        </p:spPr>
        <p:txBody>
          <a:bodyPr wrap="none">
            <a:spAutoFit/>
          </a:bodyPr>
          <a:lstStyle/>
          <a:p>
            <a:pPr algn="l"/>
            <a:fld id="{14D38384-7A71-42FD-A8FA-E9EF1AAD0FA2}" type="slidenum">
              <a:rPr lang="ru-RU" sz="1400" smtClean="0">
                <a:solidFill>
                  <a:srgbClr val="8F9092"/>
                </a:solidFill>
                <a:latin typeface="Montserrat" panose="00000500000000000000" pitchFamily="2" charset="-52"/>
              </a:rPr>
              <a:pPr algn="l"/>
              <a:t>‹#›</a:t>
            </a:fld>
            <a:endParaRPr lang="ru-RU" sz="1400" dirty="0">
              <a:solidFill>
                <a:srgbClr val="8F9092"/>
              </a:solidFill>
              <a:latin typeface="Montserrat" panose="00000500000000000000" pitchFamily="2" charset="-52"/>
            </a:endParaRPr>
          </a:p>
        </p:txBody>
      </p:sp>
    </p:spTree>
    <p:extLst>
      <p:ext uri="{BB962C8B-B14F-4D97-AF65-F5344CB8AC3E}">
        <p14:creationId xmlns:p14="http://schemas.microsoft.com/office/powerpoint/2010/main" val="9468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Шапка с логотипом коня (серая)">
    <p:spTree>
      <p:nvGrpSpPr>
        <p:cNvPr id="1" name=""/>
        <p:cNvGrpSpPr/>
        <p:nvPr/>
      </p:nvGrpSpPr>
      <p:grpSpPr>
        <a:xfrm>
          <a:off x="0" y="0"/>
          <a:ext cx="0" cy="0"/>
          <a:chOff x="0" y="0"/>
          <a:chExt cx="0" cy="0"/>
        </a:xfrm>
      </p:grpSpPr>
      <p:sp>
        <p:nvSpPr>
          <p:cNvPr id="12" name="Прямоугольник 11"/>
          <p:cNvSpPr/>
          <p:nvPr userDrawn="1"/>
        </p:nvSpPr>
        <p:spPr bwMode="hidden">
          <a:xfrm>
            <a:off x="-1" y="-1"/>
            <a:ext cx="12192001" cy="1224000"/>
          </a:xfrm>
          <a:prstGeom prst="rect">
            <a:avLst/>
          </a:prstGeom>
          <a:solidFill>
            <a:srgbClr val="DD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pic>
        <p:nvPicPr>
          <p:cNvPr id="5" name="Рисунок 4"/>
          <p:cNvPicPr>
            <a:picLocks noChangeAspect="1"/>
          </p:cNvPicPr>
          <p:nvPr userDrawn="1"/>
        </p:nvPicPr>
        <p:blipFill rotWithShape="1">
          <a:blip r:embed="rId2" cstate="print">
            <a:extLst>
              <a:ext uri="{28A0092B-C50C-407E-A947-70E740481C1C}">
                <a14:useLocalDpi xmlns:a14="http://schemas.microsoft.com/office/drawing/2010/main" val="0"/>
              </a:ext>
            </a:extLst>
          </a:blip>
          <a:srcRect l="86780" t="32381" r="-4361" b="40680"/>
          <a:stretch/>
        </p:blipFill>
        <p:spPr>
          <a:xfrm>
            <a:off x="0" y="1269807"/>
            <a:ext cx="982787" cy="1505489"/>
          </a:xfrm>
          <a:prstGeom prst="rect">
            <a:avLst/>
          </a:prstGeom>
        </p:spPr>
      </p:pic>
      <p:pic>
        <p:nvPicPr>
          <p:cNvPr id="9" name="Рисунок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1576" t="1513" r="20843" b="88431"/>
          <a:stretch/>
        </p:blipFill>
        <p:spPr>
          <a:xfrm>
            <a:off x="0" y="6296025"/>
            <a:ext cx="982787" cy="561975"/>
          </a:xfrm>
          <a:prstGeom prst="rect">
            <a:avLst/>
          </a:prstGeom>
        </p:spPr>
      </p:pic>
      <p:pic>
        <p:nvPicPr>
          <p:cNvPr id="10" name="Рисунок 9"/>
          <p:cNvPicPr>
            <a:picLocks noChangeAspect="1"/>
          </p:cNvPicPr>
          <p:nvPr userDrawn="1"/>
        </p:nvPicPr>
        <p:blipFill rotWithShape="1">
          <a:blip r:embed="rId3" cstate="print">
            <a:extLst>
              <a:ext uri="{28A0092B-C50C-407E-A947-70E740481C1C}">
                <a14:useLocalDpi xmlns:a14="http://schemas.microsoft.com/office/drawing/2010/main" val="0"/>
              </a:ext>
            </a:extLst>
          </a:blip>
          <a:srcRect l="5148" t="45097" r="86065" b="31852"/>
          <a:stretch/>
        </p:blipFill>
        <p:spPr>
          <a:xfrm>
            <a:off x="11703437" y="3382263"/>
            <a:ext cx="491219" cy="1288239"/>
          </a:xfrm>
          <a:prstGeom prst="rect">
            <a:avLst/>
          </a:prstGeom>
        </p:spPr>
      </p:pic>
      <p:sp>
        <p:nvSpPr>
          <p:cNvPr id="15" name="Заголовок 14"/>
          <p:cNvSpPr>
            <a:spLocks noGrp="1"/>
          </p:cNvSpPr>
          <p:nvPr>
            <p:ph type="title"/>
          </p:nvPr>
        </p:nvSpPr>
        <p:spPr>
          <a:xfrm>
            <a:off x="559572" y="359101"/>
            <a:ext cx="9032836" cy="523220"/>
          </a:xfrm>
          <a:prstGeom prst="rect">
            <a:avLst/>
          </a:prstGeom>
        </p:spPr>
        <p:txBody>
          <a:bodyPr wrap="square" anchor="ctr">
            <a:spAutoFit/>
          </a:bodyPr>
          <a:lstStyle>
            <a:lvl1pPr>
              <a:lnSpc>
                <a:spcPct val="100000"/>
              </a:lnSpc>
              <a:defRPr lang="ru-RU" sz="2800" b="1" kern="1200" dirty="0">
                <a:solidFill>
                  <a:srgbClr val="0055BB"/>
                </a:solidFill>
                <a:latin typeface="Montserrat" panose="00000500000000000000" pitchFamily="2" charset="-52"/>
                <a:ea typeface="+mj-ea"/>
                <a:cs typeface="+mj-cs"/>
              </a:defRPr>
            </a:lvl1pPr>
          </a:lstStyle>
          <a:p>
            <a:r>
              <a:rPr lang="ru-RU" dirty="0"/>
              <a:t>Образец заголовка</a:t>
            </a:r>
          </a:p>
        </p:txBody>
      </p:sp>
      <p:sp>
        <p:nvSpPr>
          <p:cNvPr id="14" name="Текст 19"/>
          <p:cNvSpPr>
            <a:spLocks noGrp="1"/>
          </p:cNvSpPr>
          <p:nvPr>
            <p:ph type="body" sz="quarter" idx="10" hasCustomPrompt="1"/>
          </p:nvPr>
        </p:nvSpPr>
        <p:spPr>
          <a:xfrm>
            <a:off x="559572" y="1729294"/>
            <a:ext cx="1348446" cy="338554"/>
          </a:xfrm>
          <a:prstGeom prst="rect">
            <a:avLst/>
          </a:prstGeom>
        </p:spPr>
        <p:txBody>
          <a:bodyPr wrap="square" anchor="t" anchorCtr="0">
            <a:spAutoFit/>
          </a:bodyPr>
          <a:lstStyle>
            <a:lvl1pPr marL="0" indent="0">
              <a:lnSpc>
                <a:spcPct val="100000"/>
              </a:lnSpc>
              <a:spcBef>
                <a:spcPts val="0"/>
              </a:spcBef>
              <a:spcAft>
                <a:spcPts val="600"/>
              </a:spcAft>
              <a:buNone/>
              <a:defRPr sz="1600" b="1">
                <a:solidFill>
                  <a:srgbClr val="00BBEE"/>
                </a:solidFill>
                <a:latin typeface="Montserrat" panose="00000500000000000000" pitchFamily="2" charset="-52"/>
              </a:defRPr>
            </a:lvl1pPr>
            <a:lvl2pPr>
              <a:lnSpc>
                <a:spcPct val="100000"/>
              </a:lnSpc>
              <a:spcBef>
                <a:spcPts val="0"/>
              </a:spcBef>
              <a:spcAft>
                <a:spcPts val="600"/>
              </a:spcAft>
              <a:defRPr sz="1400" b="0">
                <a:solidFill>
                  <a:srgbClr val="222A3F"/>
                </a:solidFill>
                <a:latin typeface="Montserrat" panose="00000500000000000000" pitchFamily="2" charset="-52"/>
              </a:defRPr>
            </a:lvl2pPr>
          </a:lstStyle>
          <a:p>
            <a:pPr lvl="0"/>
            <a:r>
              <a:rPr lang="ru-RU" dirty="0"/>
              <a:t>Заголовок</a:t>
            </a:r>
          </a:p>
        </p:txBody>
      </p:sp>
      <p:sp>
        <p:nvSpPr>
          <p:cNvPr id="16" name="Текст 26"/>
          <p:cNvSpPr>
            <a:spLocks noGrp="1"/>
          </p:cNvSpPr>
          <p:nvPr>
            <p:ph type="body" sz="quarter" idx="11"/>
          </p:nvPr>
        </p:nvSpPr>
        <p:spPr>
          <a:xfrm>
            <a:off x="559572" y="2409034"/>
            <a:ext cx="1649811" cy="307777"/>
          </a:xfrm>
          <a:prstGeom prst="rect">
            <a:avLst/>
          </a:prstGeom>
        </p:spPr>
        <p:txBody>
          <a:bodyPr wrap="square">
            <a:spAutoFit/>
          </a:bodyPr>
          <a:lstStyle>
            <a:lvl1pPr marL="0" indent="0">
              <a:lnSpc>
                <a:spcPct val="100000"/>
              </a:lnSpc>
              <a:spcBef>
                <a:spcPts val="0"/>
              </a:spcBef>
              <a:spcAft>
                <a:spcPts val="600"/>
              </a:spcAft>
              <a:buNone/>
              <a:defRPr sz="1400">
                <a:solidFill>
                  <a:srgbClr val="222A3F"/>
                </a:solidFill>
                <a:latin typeface="Montserrat" panose="00000500000000000000" pitchFamily="2" charset="-52"/>
              </a:defRPr>
            </a:lvl1pPr>
          </a:lstStyle>
          <a:p>
            <a:pPr lvl="0"/>
            <a:r>
              <a:rPr lang="ru-RU" dirty="0"/>
              <a:t>Образец текста</a:t>
            </a:r>
          </a:p>
        </p:txBody>
      </p:sp>
      <p:pic>
        <p:nvPicPr>
          <p:cNvPr id="3" name="Рисунок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invGray">
          <a:xfrm>
            <a:off x="9525956" y="-144001"/>
            <a:ext cx="2376074" cy="1512000"/>
          </a:xfrm>
          <a:prstGeom prst="rect">
            <a:avLst/>
          </a:prstGeom>
        </p:spPr>
      </p:pic>
      <p:sp>
        <p:nvSpPr>
          <p:cNvPr id="11" name="Прямоугольник 10">
            <a:extLst>
              <a:ext uri="{FF2B5EF4-FFF2-40B4-BE49-F238E27FC236}">
                <a16:creationId xmlns:a16="http://schemas.microsoft.com/office/drawing/2014/main" id="{12077ADA-551A-4656-A047-B811D4148796}"/>
              </a:ext>
            </a:extLst>
          </p:cNvPr>
          <p:cNvSpPr/>
          <p:nvPr userDrawn="1"/>
        </p:nvSpPr>
        <p:spPr>
          <a:xfrm>
            <a:off x="11641138" y="6453188"/>
            <a:ext cx="415498" cy="307777"/>
          </a:xfrm>
          <a:prstGeom prst="rect">
            <a:avLst/>
          </a:prstGeom>
        </p:spPr>
        <p:txBody>
          <a:bodyPr wrap="none">
            <a:spAutoFit/>
          </a:bodyPr>
          <a:lstStyle/>
          <a:p>
            <a:pPr algn="l"/>
            <a:fld id="{14D38384-7A71-42FD-A8FA-E9EF1AAD0FA2}" type="slidenum">
              <a:rPr lang="ru-RU" sz="1400" smtClean="0">
                <a:solidFill>
                  <a:srgbClr val="8F9092"/>
                </a:solidFill>
                <a:latin typeface="Montserrat" panose="00000500000000000000" pitchFamily="2" charset="-52"/>
              </a:rPr>
              <a:pPr algn="l"/>
              <a:t>‹#›</a:t>
            </a:fld>
            <a:endParaRPr lang="ru-RU" sz="1400" dirty="0">
              <a:solidFill>
                <a:srgbClr val="8F9092"/>
              </a:solidFill>
              <a:latin typeface="Montserrat" panose="00000500000000000000" pitchFamily="2" charset="-52"/>
            </a:endParaRPr>
          </a:p>
        </p:txBody>
      </p:sp>
    </p:spTree>
    <p:extLst>
      <p:ext uri="{BB962C8B-B14F-4D97-AF65-F5344CB8AC3E}">
        <p14:creationId xmlns:p14="http://schemas.microsoft.com/office/powerpoint/2010/main" val="1675729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Титульный слайд 2">
    <p:spTree>
      <p:nvGrpSpPr>
        <p:cNvPr id="1" name=""/>
        <p:cNvGrpSpPr/>
        <p:nvPr/>
      </p:nvGrpSpPr>
      <p:grpSpPr>
        <a:xfrm>
          <a:off x="0" y="0"/>
          <a:ext cx="0" cy="0"/>
          <a:chOff x="0" y="0"/>
          <a:chExt cx="0" cy="0"/>
        </a:xfrm>
      </p:grpSpPr>
      <p:sp>
        <p:nvSpPr>
          <p:cNvPr id="6" name="Текст 26"/>
          <p:cNvSpPr>
            <a:spLocks noGrp="1"/>
          </p:cNvSpPr>
          <p:nvPr>
            <p:ph type="body" sz="quarter" idx="11" hasCustomPrompt="1"/>
          </p:nvPr>
        </p:nvSpPr>
        <p:spPr>
          <a:xfrm>
            <a:off x="6418217" y="6083856"/>
            <a:ext cx="1649811" cy="369332"/>
          </a:xfrm>
          <a:prstGeom prst="rect">
            <a:avLst/>
          </a:prstGeom>
        </p:spPr>
        <p:txBody>
          <a:bodyPr wrap="square">
            <a:spAutoFit/>
          </a:bodyPr>
          <a:lstStyle>
            <a:lvl1pPr marL="0" indent="0">
              <a:lnSpc>
                <a:spcPct val="100000"/>
              </a:lnSpc>
              <a:spcBef>
                <a:spcPts val="0"/>
              </a:spcBef>
              <a:spcAft>
                <a:spcPts val="600"/>
              </a:spcAft>
              <a:buNone/>
              <a:defRPr sz="1800">
                <a:solidFill>
                  <a:schemeClr val="bg1">
                    <a:lumMod val="65000"/>
                  </a:schemeClr>
                </a:solidFill>
                <a:latin typeface="Montserrat" panose="00000500000000000000" pitchFamily="2" charset="-52"/>
              </a:defRPr>
            </a:lvl1pPr>
          </a:lstStyle>
          <a:p>
            <a:pPr lvl="0"/>
            <a:r>
              <a:rPr lang="ru-RU" dirty="0"/>
              <a:t>01.01.2010</a:t>
            </a:r>
          </a:p>
        </p:txBody>
      </p:sp>
      <p:sp>
        <p:nvSpPr>
          <p:cNvPr id="7" name="Текст 26"/>
          <p:cNvSpPr>
            <a:spLocks noGrp="1"/>
          </p:cNvSpPr>
          <p:nvPr>
            <p:ph type="body" sz="quarter" idx="12" hasCustomPrompt="1"/>
          </p:nvPr>
        </p:nvSpPr>
        <p:spPr>
          <a:xfrm>
            <a:off x="6418217" y="2567225"/>
            <a:ext cx="2694755" cy="461665"/>
          </a:xfrm>
          <a:prstGeom prst="rect">
            <a:avLst/>
          </a:prstGeom>
        </p:spPr>
        <p:txBody>
          <a:bodyPr wrap="square">
            <a:spAutoFit/>
          </a:bodyPr>
          <a:lstStyle>
            <a:lvl1pPr marL="0" indent="0">
              <a:lnSpc>
                <a:spcPct val="100000"/>
              </a:lnSpc>
              <a:spcBef>
                <a:spcPts val="0"/>
              </a:spcBef>
              <a:spcAft>
                <a:spcPts val="600"/>
              </a:spcAft>
              <a:buNone/>
              <a:defRPr sz="2400">
                <a:solidFill>
                  <a:schemeClr val="bg1">
                    <a:lumMod val="65000"/>
                  </a:schemeClr>
                </a:solidFill>
                <a:latin typeface="Montserrat" panose="00000500000000000000" pitchFamily="2" charset="-52"/>
              </a:defRPr>
            </a:lvl1pPr>
          </a:lstStyle>
          <a:p>
            <a:pPr lvl="0"/>
            <a:r>
              <a:rPr lang="ru-RU" dirty="0"/>
              <a:t>Подзаголовок</a:t>
            </a:r>
          </a:p>
        </p:txBody>
      </p:sp>
      <p:sp>
        <p:nvSpPr>
          <p:cNvPr id="8" name="Текст 26"/>
          <p:cNvSpPr>
            <a:spLocks noGrp="1"/>
          </p:cNvSpPr>
          <p:nvPr>
            <p:ph type="body" sz="quarter" idx="13" hasCustomPrompt="1"/>
          </p:nvPr>
        </p:nvSpPr>
        <p:spPr>
          <a:xfrm>
            <a:off x="6418217" y="3198167"/>
            <a:ext cx="2936041" cy="646331"/>
          </a:xfrm>
          <a:prstGeom prst="rect">
            <a:avLst/>
          </a:prstGeom>
        </p:spPr>
        <p:txBody>
          <a:bodyPr wrap="square">
            <a:spAutoFit/>
          </a:bodyPr>
          <a:lstStyle>
            <a:lvl1pPr marL="0" indent="0">
              <a:lnSpc>
                <a:spcPct val="100000"/>
              </a:lnSpc>
              <a:spcBef>
                <a:spcPts val="0"/>
              </a:spcBef>
              <a:spcAft>
                <a:spcPts val="600"/>
              </a:spcAft>
              <a:buNone/>
              <a:defRPr sz="3600" b="1">
                <a:solidFill>
                  <a:srgbClr val="0055BB"/>
                </a:solidFill>
                <a:latin typeface="Montserrat" panose="00000500000000000000" pitchFamily="2" charset="-52"/>
              </a:defRPr>
            </a:lvl1pPr>
          </a:lstStyle>
          <a:p>
            <a:pPr lvl="0"/>
            <a:r>
              <a:rPr lang="ru-RU" dirty="0"/>
              <a:t>Заголовок</a:t>
            </a:r>
          </a:p>
        </p:txBody>
      </p:sp>
      <p:pic>
        <p:nvPicPr>
          <p:cNvPr id="4" name="Рисунок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69250"/>
            <a:ext cx="5886994" cy="4088550"/>
          </a:xfrm>
          <a:prstGeom prst="rect">
            <a:avLst/>
          </a:prstGeom>
        </p:spPr>
      </p:pic>
    </p:spTree>
    <p:extLst>
      <p:ext uri="{BB962C8B-B14F-4D97-AF65-F5344CB8AC3E}">
        <p14:creationId xmlns:p14="http://schemas.microsoft.com/office/powerpoint/2010/main" val="4255101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Заключительный слайд">
    <p:spTree>
      <p:nvGrpSpPr>
        <p:cNvPr id="1" name=""/>
        <p:cNvGrpSpPr/>
        <p:nvPr/>
      </p:nvGrpSpPr>
      <p:grpSpPr>
        <a:xfrm>
          <a:off x="0" y="0"/>
          <a:ext cx="0" cy="0"/>
          <a:chOff x="0" y="0"/>
          <a:chExt cx="0" cy="0"/>
        </a:xfrm>
      </p:grpSpPr>
      <p:pic>
        <p:nvPicPr>
          <p:cNvPr id="6" name="Рисунок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39425" y="2898000"/>
            <a:ext cx="4752575" cy="3960000"/>
          </a:xfrm>
          <a:prstGeom prst="rect">
            <a:avLst/>
          </a:prstGeom>
        </p:spPr>
      </p:pic>
      <p:sp>
        <p:nvSpPr>
          <p:cNvPr id="7" name="Текст 26"/>
          <p:cNvSpPr>
            <a:spLocks noGrp="1"/>
          </p:cNvSpPr>
          <p:nvPr>
            <p:ph type="body" sz="quarter" idx="13" hasCustomPrompt="1"/>
          </p:nvPr>
        </p:nvSpPr>
        <p:spPr>
          <a:xfrm>
            <a:off x="560194" y="3105834"/>
            <a:ext cx="2936041" cy="646331"/>
          </a:xfrm>
          <a:prstGeom prst="rect">
            <a:avLst/>
          </a:prstGeom>
        </p:spPr>
        <p:txBody>
          <a:bodyPr wrap="square">
            <a:spAutoFit/>
          </a:bodyPr>
          <a:lstStyle>
            <a:lvl1pPr marL="0" indent="0">
              <a:lnSpc>
                <a:spcPct val="100000"/>
              </a:lnSpc>
              <a:spcBef>
                <a:spcPts val="0"/>
              </a:spcBef>
              <a:spcAft>
                <a:spcPts val="600"/>
              </a:spcAft>
              <a:buNone/>
              <a:defRPr sz="3600" b="1">
                <a:solidFill>
                  <a:srgbClr val="0055BB"/>
                </a:solidFill>
                <a:latin typeface="Montserrat" panose="00000500000000000000" pitchFamily="2" charset="-52"/>
              </a:defRPr>
            </a:lvl1pPr>
          </a:lstStyle>
          <a:p>
            <a:pPr lvl="0"/>
            <a:r>
              <a:rPr lang="ru-RU" dirty="0"/>
              <a:t>Заголовок</a:t>
            </a:r>
          </a:p>
        </p:txBody>
      </p:sp>
    </p:spTree>
    <p:extLst>
      <p:ext uri="{BB962C8B-B14F-4D97-AF65-F5344CB8AC3E}">
        <p14:creationId xmlns:p14="http://schemas.microsoft.com/office/powerpoint/2010/main" val="979755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a:prstGeom prst="rect">
            <a:avLst/>
          </a:prstGeom>
        </p:spPr>
        <p:txBody>
          <a:bodyPr lIns="121917" tIns="60958" rIns="121917" bIns="60958"/>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a:prstGeom prst="rect">
            <a:avLst/>
          </a:prstGeom>
        </p:spPr>
        <p:txBody>
          <a:bodyPr lIns="121917" tIns="60958" rIns="121917" bIns="60958"/>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a:xfrm>
            <a:off x="609600" y="6356351"/>
            <a:ext cx="2844800" cy="365125"/>
          </a:xfrm>
          <a:prstGeom prst="rect">
            <a:avLst/>
          </a:prstGeom>
        </p:spPr>
        <p:txBody>
          <a:bodyPr lIns="121917" tIns="60958" rIns="121917" bIns="60958"/>
          <a:lstStyle/>
          <a:p>
            <a:fld id="{18D597B6-C6ED-459D-A450-77C0E1211485}" type="datetimeFigureOut">
              <a:rPr lang="ru-RU" smtClean="0"/>
              <a:pPr/>
              <a:t>10.07.2025</a:t>
            </a:fld>
            <a:endParaRPr lang="ru-RU" dirty="0"/>
          </a:p>
        </p:txBody>
      </p:sp>
      <p:sp>
        <p:nvSpPr>
          <p:cNvPr id="5" name="Нижний колонтитул 4"/>
          <p:cNvSpPr>
            <a:spLocks noGrp="1"/>
          </p:cNvSpPr>
          <p:nvPr>
            <p:ph type="ftr" sz="quarter" idx="11"/>
          </p:nvPr>
        </p:nvSpPr>
        <p:spPr>
          <a:xfrm>
            <a:off x="4165600" y="6356351"/>
            <a:ext cx="3860800" cy="365125"/>
          </a:xfrm>
          <a:prstGeom prst="rect">
            <a:avLst/>
          </a:prstGeom>
        </p:spPr>
        <p:txBody>
          <a:bodyPr lIns="121917" tIns="60958" rIns="121917" bIns="60958"/>
          <a:lstStyle/>
          <a:p>
            <a:endParaRPr lang="ru-RU" dirty="0"/>
          </a:p>
        </p:txBody>
      </p:sp>
      <p:sp>
        <p:nvSpPr>
          <p:cNvPr id="6" name="Номер слайда 5"/>
          <p:cNvSpPr>
            <a:spLocks noGrp="1"/>
          </p:cNvSpPr>
          <p:nvPr>
            <p:ph type="sldNum" sz="quarter" idx="12"/>
          </p:nvPr>
        </p:nvSpPr>
        <p:spPr>
          <a:xfrm>
            <a:off x="8737600" y="6356351"/>
            <a:ext cx="2844800" cy="365125"/>
          </a:xfrm>
          <a:prstGeom prst="rect">
            <a:avLst/>
          </a:prstGeom>
        </p:spPr>
        <p:txBody>
          <a:bodyPr lIns="121917" tIns="60958" rIns="121917" bIns="60958"/>
          <a:lstStyle/>
          <a:p>
            <a:fld id="{B7E1D6B9-D567-4C7F-B11D-FFF68691178F}" type="slidenum">
              <a:rPr lang="ru-RU" smtClean="0"/>
              <a:pPr/>
              <a:t>‹#›</a:t>
            </a:fld>
            <a:endParaRPr lang="ru-RU" dirty="0"/>
          </a:p>
        </p:txBody>
      </p:sp>
    </p:spTree>
    <p:extLst>
      <p:ext uri="{BB962C8B-B14F-4D97-AF65-F5344CB8AC3E}">
        <p14:creationId xmlns:p14="http://schemas.microsoft.com/office/powerpoint/2010/main" val="2517931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4056644"/>
      </p:ext>
    </p:extLst>
  </p:cSld>
  <p:clrMap bg1="lt1" tx1="dk1" bg2="lt2" tx2="dk2" accent1="accent1" accent2="accent2" accent3="accent3" accent4="accent4" accent5="accent5" accent6="accent6" hlink="hlink" folHlink="folHlink"/>
  <p:sldLayoutIdLst>
    <p:sldLayoutId id="2147483674" r:id="rId1"/>
    <p:sldLayoutId id="2147483677" r:id="rId2"/>
    <p:sldLayoutId id="2147483678" r:id="rId3"/>
    <p:sldLayoutId id="2147483679" r:id="rId4"/>
    <p:sldLayoutId id="2147483680" r:id="rId5"/>
    <p:sldLayoutId id="2147483682" r:id="rId6"/>
    <p:sldLayoutId id="2147483681" r:id="rId7"/>
    <p:sldLayoutId id="214748368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391" userDrawn="1">
          <p15:clr>
            <a:srgbClr val="F26B43"/>
          </p15:clr>
        </p15:guide>
        <p15:guide id="4" orient="horz" pos="4065" userDrawn="1">
          <p15:clr>
            <a:srgbClr val="F26B43"/>
          </p15:clr>
        </p15:guide>
        <p15:guide id="5" pos="347" userDrawn="1">
          <p15:clr>
            <a:srgbClr val="F26B43"/>
          </p15:clr>
        </p15:guide>
        <p15:guide id="6" pos="733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5" Type="http://schemas.openxmlformats.org/officeDocument/2006/relationships/image" Target="../media/image13.jpe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5" Type="http://schemas.openxmlformats.org/officeDocument/2006/relationships/image" Target="../media/image22.jpe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image" Target="../media/image33.png"/><Relationship Id="rId1" Type="http://schemas.openxmlformats.org/officeDocument/2006/relationships/slideLayout" Target="../slideLayouts/slideLayout5.xml"/><Relationship Id="rId4" Type="http://schemas.openxmlformats.org/officeDocument/2006/relationships/image" Target="../media/image23.emf"/></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image" Target="../media/image35.png"/><Relationship Id="rId1" Type="http://schemas.openxmlformats.org/officeDocument/2006/relationships/slideLayout" Target="../slideLayouts/slideLayout5.xml"/><Relationship Id="rId4" Type="http://schemas.openxmlformats.org/officeDocument/2006/relationships/image" Target="../media/image23.emf"/></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46A09D-8EC6-C140-9A93-C2C6D9345578}"/>
              </a:ext>
            </a:extLst>
          </p:cNvPr>
          <p:cNvSpPr>
            <a:spLocks noGrp="1"/>
          </p:cNvSpPr>
          <p:nvPr>
            <p:ph type="ctrTitle"/>
          </p:nvPr>
        </p:nvSpPr>
        <p:spPr>
          <a:xfrm>
            <a:off x="2366534" y="2134417"/>
            <a:ext cx="7458927" cy="685800"/>
          </a:xfrm>
        </p:spPr>
        <p:txBody>
          <a:bodyPr>
            <a:noAutofit/>
          </a:bodyPr>
          <a:lstStyle/>
          <a:p>
            <a:pPr algn="ctr"/>
            <a:r>
              <a:rPr lang="ru-RU" sz="3600" b="1" cap="small" dirty="0">
                <a:latin typeface="Open Sans" pitchFamily="34" charset="0"/>
                <a:ea typeface="Open Sans" pitchFamily="34" charset="0"/>
                <a:cs typeface="Open Sans" pitchFamily="34" charset="0"/>
              </a:rPr>
              <a:t>Управление обработкой текстовых данных по научным областям с использованием больших языковым моделей (LLMs)</a:t>
            </a:r>
          </a:p>
        </p:txBody>
      </p:sp>
      <p:sp>
        <p:nvSpPr>
          <p:cNvPr id="4" name="Прямоугольник 3">
            <a:extLst>
              <a:ext uri="{FF2B5EF4-FFF2-40B4-BE49-F238E27FC236}">
                <a16:creationId xmlns:a16="http://schemas.microsoft.com/office/drawing/2014/main" id="{3733789E-D06D-BB4B-B996-24D80C9B59AF}"/>
              </a:ext>
            </a:extLst>
          </p:cNvPr>
          <p:cNvSpPr/>
          <p:nvPr/>
        </p:nvSpPr>
        <p:spPr>
          <a:xfrm>
            <a:off x="2366535" y="269181"/>
            <a:ext cx="7458927" cy="1169551"/>
          </a:xfrm>
          <a:prstGeom prst="rect">
            <a:avLst/>
          </a:prstGeom>
        </p:spPr>
        <p:txBody>
          <a:bodyPr wrap="square">
            <a:spAutoFit/>
          </a:bodyPr>
          <a:lstStyle/>
          <a:p>
            <a:pPr algn="ctr"/>
            <a:r>
              <a:rPr lang="ru-RU" sz="1400" cap="small" dirty="0">
                <a:latin typeface="Open Sans" pitchFamily="34" charset="0"/>
                <a:ea typeface="Open Sans" pitchFamily="34" charset="0"/>
                <a:cs typeface="Open Sans" pitchFamily="34" charset="0"/>
              </a:rPr>
              <a:t>Министерство науки и высшего образования российской федерации</a:t>
            </a:r>
          </a:p>
          <a:p>
            <a:pPr algn="ctr"/>
            <a:r>
              <a:rPr lang="ru-RU" sz="1400" cap="small" dirty="0">
                <a:latin typeface="Open Sans" pitchFamily="34" charset="0"/>
                <a:ea typeface="Open Sans" pitchFamily="34" charset="0"/>
                <a:cs typeface="Open Sans" pitchFamily="34" charset="0"/>
              </a:rPr>
              <a:t>Федеральное государственное автономное образовательное учреждение</a:t>
            </a:r>
          </a:p>
          <a:p>
            <a:pPr algn="ctr"/>
            <a:r>
              <a:rPr lang="ru-RU" sz="1400" cap="small" dirty="0">
                <a:latin typeface="Open Sans" pitchFamily="34" charset="0"/>
                <a:ea typeface="Open Sans" pitchFamily="34" charset="0"/>
                <a:cs typeface="Open Sans" pitchFamily="34" charset="0"/>
              </a:rPr>
              <a:t>Высшего образования</a:t>
            </a:r>
          </a:p>
          <a:p>
            <a:pPr algn="ctr"/>
            <a:r>
              <a:rPr lang="ru-RU" sz="1400" cap="small" dirty="0">
                <a:latin typeface="Open Sans" pitchFamily="34" charset="0"/>
                <a:ea typeface="Open Sans" pitchFamily="34" charset="0"/>
                <a:cs typeface="Open Sans" pitchFamily="34" charset="0"/>
              </a:rPr>
              <a:t>Национальный исследовательский ядерный университет «МИФИ»</a:t>
            </a:r>
          </a:p>
          <a:p>
            <a:pPr algn="ctr"/>
            <a:r>
              <a:rPr lang="ru-RU" sz="1400" cap="small" dirty="0">
                <a:latin typeface="Open Sans" pitchFamily="34" charset="0"/>
                <a:ea typeface="Open Sans" pitchFamily="34" charset="0"/>
                <a:cs typeface="Open Sans" pitchFamily="34" charset="0"/>
              </a:rPr>
              <a:t>ИНСТИТУТ МЕЖДУНАРОДНЫХ ОТНОШЕНИЙ </a:t>
            </a:r>
          </a:p>
        </p:txBody>
      </p:sp>
      <p:pic>
        <p:nvPicPr>
          <p:cNvPr id="8" name="Рисунок 7">
            <a:extLst>
              <a:ext uri="{FF2B5EF4-FFF2-40B4-BE49-F238E27FC236}">
                <a16:creationId xmlns:a16="http://schemas.microsoft.com/office/drawing/2014/main" id="{E2C5DB88-3B61-2446-9757-B1249EE8237B}"/>
              </a:ext>
            </a:extLst>
          </p:cNvPr>
          <p:cNvPicPr>
            <a:picLocks noChangeAspect="1"/>
          </p:cNvPicPr>
          <p:nvPr/>
        </p:nvPicPr>
        <p:blipFill>
          <a:blip r:embed="rId2" cstate="print"/>
          <a:stretch>
            <a:fillRect/>
          </a:stretch>
        </p:blipFill>
        <p:spPr>
          <a:xfrm>
            <a:off x="332726" y="24567"/>
            <a:ext cx="1905000" cy="1905000"/>
          </a:xfrm>
          <a:prstGeom prst="rect">
            <a:avLst/>
          </a:prstGeom>
        </p:spPr>
      </p:pic>
      <p:sp>
        <p:nvSpPr>
          <p:cNvPr id="16" name="Прямоугольник 15">
            <a:extLst>
              <a:ext uri="{FF2B5EF4-FFF2-40B4-BE49-F238E27FC236}">
                <a16:creationId xmlns:a16="http://schemas.microsoft.com/office/drawing/2014/main" id="{5AD6E23D-42A7-8F47-8443-397FF38F1E2A}"/>
              </a:ext>
            </a:extLst>
          </p:cNvPr>
          <p:cNvSpPr/>
          <p:nvPr/>
        </p:nvSpPr>
        <p:spPr>
          <a:xfrm>
            <a:off x="2710699" y="6219487"/>
            <a:ext cx="6770601" cy="369332"/>
          </a:xfrm>
          <a:prstGeom prst="rect">
            <a:avLst/>
          </a:prstGeom>
        </p:spPr>
        <p:txBody>
          <a:bodyPr wrap="square">
            <a:spAutoFit/>
          </a:bodyPr>
          <a:lstStyle/>
          <a:p>
            <a:pPr algn="ctr"/>
            <a:r>
              <a:rPr lang="ru-RU" dirty="0">
                <a:solidFill>
                  <a:srgbClr val="000000"/>
                </a:solidFill>
                <a:latin typeface="Open Sans" panose="020B0604020202020204" charset="0"/>
                <a:ea typeface="Open Sans" panose="020B0604020202020204" charset="0"/>
                <a:cs typeface="Open Sans" panose="020B0604020202020204" charset="0"/>
              </a:rPr>
              <a:t>Дубна, 202</a:t>
            </a:r>
            <a:r>
              <a:rPr lang="en-US" dirty="0">
                <a:solidFill>
                  <a:srgbClr val="000000"/>
                </a:solidFill>
                <a:latin typeface="Open Sans" panose="020B0604020202020204" charset="0"/>
                <a:ea typeface="Open Sans" panose="020B0604020202020204" charset="0"/>
                <a:cs typeface="Open Sans" panose="020B0604020202020204" charset="0"/>
              </a:rPr>
              <a:t>5</a:t>
            </a:r>
            <a:r>
              <a:rPr lang="ru-RU" dirty="0">
                <a:solidFill>
                  <a:srgbClr val="000000"/>
                </a:solidFill>
                <a:latin typeface="Open Sans" panose="020B0604020202020204" charset="0"/>
                <a:ea typeface="Open Sans" panose="020B0604020202020204" charset="0"/>
                <a:cs typeface="Open Sans" panose="020B0604020202020204" charset="0"/>
              </a:rPr>
              <a:t> г.</a:t>
            </a:r>
            <a:endParaRPr lang="ru-RU" b="0" i="0" u="none" strike="noStrike" dirty="0">
              <a:solidFill>
                <a:srgbClr val="000000"/>
              </a:solidFill>
              <a:effectLst/>
              <a:latin typeface="Open Sans" panose="020B0604020202020204" charset="0"/>
              <a:ea typeface="Open Sans" panose="020B0604020202020204" charset="0"/>
              <a:cs typeface="Open Sans" panose="020B0604020202020204" charset="0"/>
            </a:endParaRPr>
          </a:p>
        </p:txBody>
      </p:sp>
      <p:pic>
        <p:nvPicPr>
          <p:cNvPr id="5" name="Рисунок 4">
            <a:extLst>
              <a:ext uri="{FF2B5EF4-FFF2-40B4-BE49-F238E27FC236}">
                <a16:creationId xmlns:a16="http://schemas.microsoft.com/office/drawing/2014/main" id="{6F182157-372F-2F42-A2E0-AE23926F699B}"/>
              </a:ext>
            </a:extLst>
          </p:cNvPr>
          <p:cNvPicPr>
            <a:picLocks noChangeAspect="1"/>
          </p:cNvPicPr>
          <p:nvPr/>
        </p:nvPicPr>
        <p:blipFill>
          <a:blip r:embed="rId3" cstate="print"/>
          <a:stretch>
            <a:fillRect/>
          </a:stretch>
        </p:blipFill>
        <p:spPr>
          <a:xfrm>
            <a:off x="473591" y="2108357"/>
            <a:ext cx="1623270" cy="1623270"/>
          </a:xfrm>
          <a:prstGeom prst="rect">
            <a:avLst/>
          </a:prstGeom>
        </p:spPr>
      </p:pic>
      <p:pic>
        <p:nvPicPr>
          <p:cNvPr id="9" name="Рисунок 8">
            <a:extLst>
              <a:ext uri="{FF2B5EF4-FFF2-40B4-BE49-F238E27FC236}">
                <a16:creationId xmlns:a16="http://schemas.microsoft.com/office/drawing/2014/main" id="{878D6848-B597-7E79-0EC7-83694AEEFB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88621" y="2108357"/>
            <a:ext cx="1744236" cy="1697378"/>
          </a:xfrm>
          <a:prstGeom prst="rect">
            <a:avLst/>
          </a:prstGeom>
        </p:spPr>
      </p:pic>
      <p:pic>
        <p:nvPicPr>
          <p:cNvPr id="6" name="Рисунок 5">
            <a:extLst>
              <a:ext uri="{FF2B5EF4-FFF2-40B4-BE49-F238E27FC236}">
                <a16:creationId xmlns:a16="http://schemas.microsoft.com/office/drawing/2014/main" id="{4C3A93DA-B73C-D051-6E21-290BF994E2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82959" y="195812"/>
            <a:ext cx="2355561" cy="1562510"/>
          </a:xfrm>
          <a:prstGeom prst="rect">
            <a:avLst/>
          </a:prstGeom>
        </p:spPr>
      </p:pic>
    </p:spTree>
    <p:extLst>
      <p:ext uri="{BB962C8B-B14F-4D97-AF65-F5344CB8AC3E}">
        <p14:creationId xmlns:p14="http://schemas.microsoft.com/office/powerpoint/2010/main" val="374940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32891-7D66-86EE-358F-BD15824E60B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BD7F5A-80CB-857F-4F34-BF5A97E42C92}"/>
              </a:ext>
            </a:extLst>
          </p:cNvPr>
          <p:cNvSpPr>
            <a:spLocks noGrp="1"/>
          </p:cNvSpPr>
          <p:nvPr>
            <p:ph type="title"/>
          </p:nvPr>
        </p:nvSpPr>
        <p:spPr>
          <a:xfrm>
            <a:off x="559572" y="143658"/>
            <a:ext cx="9032836" cy="954107"/>
          </a:xfrm>
        </p:spPr>
        <p:txBody>
          <a:bodyPr/>
          <a:lstStyle/>
          <a:p>
            <a:r>
              <a:rPr lang="ru-RU" dirty="0"/>
              <a:t>Подходы «предоставления» новых фактов модели</a:t>
            </a:r>
          </a:p>
        </p:txBody>
      </p:sp>
      <p:pic>
        <p:nvPicPr>
          <p:cNvPr id="3" name="Рисунок 2">
            <a:extLst>
              <a:ext uri="{FF2B5EF4-FFF2-40B4-BE49-F238E27FC236}">
                <a16:creationId xmlns:a16="http://schemas.microsoft.com/office/drawing/2014/main" id="{6E2C0E45-D196-34C4-97CF-6C54166DFFE9}"/>
              </a:ext>
            </a:extLst>
          </p:cNvPr>
          <p:cNvPicPr>
            <a:picLocks noChangeAspect="1"/>
          </p:cNvPicPr>
          <p:nvPr/>
        </p:nvPicPr>
        <p:blipFill>
          <a:blip r:embed="rId2"/>
          <a:stretch>
            <a:fillRect/>
          </a:stretch>
        </p:blipFill>
        <p:spPr>
          <a:xfrm>
            <a:off x="5168344" y="1375647"/>
            <a:ext cx="5930889" cy="2528013"/>
          </a:xfrm>
          <a:prstGeom prst="rect">
            <a:avLst/>
          </a:prstGeom>
        </p:spPr>
      </p:pic>
      <p:sp>
        <p:nvSpPr>
          <p:cNvPr id="5" name="Rectangle 14">
            <a:extLst>
              <a:ext uri="{FF2B5EF4-FFF2-40B4-BE49-F238E27FC236}">
                <a16:creationId xmlns:a16="http://schemas.microsoft.com/office/drawing/2014/main" id="{BABC534A-9263-0B5D-356E-7D8AAEBD8AC8}"/>
              </a:ext>
            </a:extLst>
          </p:cNvPr>
          <p:cNvSpPr/>
          <p:nvPr/>
        </p:nvSpPr>
        <p:spPr>
          <a:xfrm rot="5400000" flipH="1">
            <a:off x="8086385" y="1168694"/>
            <a:ext cx="94807" cy="593088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Рисунок 6">
            <a:extLst>
              <a:ext uri="{FF2B5EF4-FFF2-40B4-BE49-F238E27FC236}">
                <a16:creationId xmlns:a16="http://schemas.microsoft.com/office/drawing/2014/main" id="{7FE1610C-4B69-E666-15C4-44E8E216C9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8344" y="4319717"/>
            <a:ext cx="5930889" cy="2497907"/>
          </a:xfrm>
          <a:prstGeom prst="rect">
            <a:avLst/>
          </a:prstGeom>
        </p:spPr>
      </p:pic>
      <p:sp>
        <p:nvSpPr>
          <p:cNvPr id="8" name="TextBox 7">
            <a:extLst>
              <a:ext uri="{FF2B5EF4-FFF2-40B4-BE49-F238E27FC236}">
                <a16:creationId xmlns:a16="http://schemas.microsoft.com/office/drawing/2014/main" id="{B5CCFFE2-AB69-6514-5C79-05A489520FEE}"/>
              </a:ext>
            </a:extLst>
          </p:cNvPr>
          <p:cNvSpPr txBox="1"/>
          <p:nvPr/>
        </p:nvSpPr>
        <p:spPr>
          <a:xfrm>
            <a:off x="166783" y="2347796"/>
            <a:ext cx="4365463" cy="3477875"/>
          </a:xfrm>
          <a:prstGeom prst="rect">
            <a:avLst/>
          </a:prstGeom>
          <a:noFill/>
        </p:spPr>
        <p:txBody>
          <a:bodyPr wrap="square" rtlCol="0">
            <a:spAutoFit/>
          </a:bodyPr>
          <a:lstStyle/>
          <a:p>
            <a:pPr marL="342900" lvl="0" indent="-342900">
              <a:buFont typeface="+mj-lt"/>
              <a:buAutoNum type="arabicPeriod"/>
            </a:pPr>
            <a:r>
              <a:rPr lang="en-US" sz="2400" u="sng" dirty="0">
                <a:latin typeface="Times New Roman" panose="02020603050405020304" pitchFamily="18" charset="0"/>
                <a:cs typeface="Times New Roman" panose="02020603050405020304" pitchFamily="18" charset="0"/>
              </a:rPr>
              <a:t>RAG:</a:t>
            </a:r>
            <a:r>
              <a:rPr lang="ru-RU" sz="2400" dirty="0">
                <a:latin typeface="Times New Roman" panose="02020603050405020304" pitchFamily="18" charset="0"/>
                <a:cs typeface="Times New Roman" panose="02020603050405020304" pitchFamily="18" charset="0"/>
              </a:rPr>
              <a:t> поиск релевантных документов из внешней базы знаний для генерации ответов языковой моделью.</a:t>
            </a:r>
          </a:p>
          <a:p>
            <a:pPr marL="342900" lvl="0" indent="-342900">
              <a:buFont typeface="+mj-lt"/>
              <a:buAutoNum type="arabicPeriod"/>
            </a:pPr>
            <a:endParaRPr lang="ru-RU" sz="2400" dirty="0">
              <a:latin typeface="Times New Roman" panose="02020603050405020304" pitchFamily="18" charset="0"/>
              <a:cs typeface="Times New Roman" panose="02020603050405020304" pitchFamily="18" charset="0"/>
            </a:endParaRPr>
          </a:p>
          <a:p>
            <a:pPr marL="342900" lvl="0" indent="-342900">
              <a:buFont typeface="+mj-lt"/>
              <a:buAutoNum type="arabicPeriod"/>
            </a:pPr>
            <a:r>
              <a:rPr lang="en-US" sz="2400" u="sng" dirty="0">
                <a:latin typeface="Times New Roman" panose="02020603050405020304" pitchFamily="18" charset="0"/>
                <a:cs typeface="Times New Roman" panose="02020603050405020304" pitchFamily="18" charset="0"/>
              </a:rPr>
              <a:t>Fine-Tuning:</a:t>
            </a:r>
            <a:r>
              <a:rPr lang="ru-RU" sz="2400" dirty="0">
                <a:latin typeface="Times New Roman" panose="02020603050405020304" pitchFamily="18" charset="0"/>
                <a:cs typeface="Times New Roman" panose="02020603050405020304" pitchFamily="18" charset="0"/>
              </a:rPr>
              <a:t> дообучение модели на специфическом наборе данных</a:t>
            </a:r>
          </a:p>
          <a:p>
            <a:endParaRPr lang="ru-RU" sz="2800" b="1" dirty="0">
              <a:solidFill>
                <a:schemeClr val="bg1"/>
              </a:solidFill>
              <a:latin typeface="Montserrat" panose="00000500000000000000" pitchFamily="2" charset="-52"/>
            </a:endParaRPr>
          </a:p>
        </p:txBody>
      </p:sp>
    </p:spTree>
    <p:extLst>
      <p:ext uri="{BB962C8B-B14F-4D97-AF65-F5344CB8AC3E}">
        <p14:creationId xmlns:p14="http://schemas.microsoft.com/office/powerpoint/2010/main" val="2018538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A6CC0-86E7-2D1D-29C0-16C8DC990671}"/>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956EC5-E55D-EE37-BB8F-5C777D97316F}"/>
              </a:ext>
            </a:extLst>
          </p:cNvPr>
          <p:cNvSpPr>
            <a:spLocks noGrp="1"/>
          </p:cNvSpPr>
          <p:nvPr>
            <p:ph type="title"/>
          </p:nvPr>
        </p:nvSpPr>
        <p:spPr>
          <a:xfrm>
            <a:off x="559572" y="359101"/>
            <a:ext cx="9032836" cy="523220"/>
          </a:xfrm>
        </p:spPr>
        <p:txBody>
          <a:bodyPr/>
          <a:lstStyle/>
          <a:p>
            <a:r>
              <a:rPr lang="ru-RU" dirty="0"/>
              <a:t>Пример работы модели общего назначения</a:t>
            </a:r>
          </a:p>
        </p:txBody>
      </p:sp>
      <p:sp>
        <p:nvSpPr>
          <p:cNvPr id="4" name="TextBox 3">
            <a:extLst>
              <a:ext uri="{FF2B5EF4-FFF2-40B4-BE49-F238E27FC236}">
                <a16:creationId xmlns:a16="http://schemas.microsoft.com/office/drawing/2014/main" id="{A4E9B068-BBC7-90FD-4823-9683EC358880}"/>
              </a:ext>
            </a:extLst>
          </p:cNvPr>
          <p:cNvSpPr txBox="1"/>
          <p:nvPr/>
        </p:nvSpPr>
        <p:spPr>
          <a:xfrm>
            <a:off x="653332" y="1657836"/>
            <a:ext cx="10885336" cy="2308324"/>
          </a:xfrm>
          <a:prstGeom prst="rect">
            <a:avLst/>
          </a:prstGeom>
          <a:noFill/>
        </p:spPr>
        <p:txBody>
          <a:bodyPr wrap="square">
            <a:spAutoFit/>
          </a:bodyPr>
          <a:lstStyle/>
          <a:p>
            <a:r>
              <a:rPr lang="en-US" dirty="0"/>
              <a:t>3D human pose estimation from a single image is an important problem in computer vision with a number of applications, including action recognition and scene understanding. However, it is still challenging due to its ill-</a:t>
            </a:r>
            <a:r>
              <a:rPr lang="en-US" dirty="0" err="1"/>
              <a:t>posedness</a:t>
            </a:r>
            <a:r>
              <a:rPr lang="en-US" dirty="0"/>
              <a:t> and complex non-rigid shape variations of a human body. In this paper, we use the Procrustean normal distribution mixture model as a 3D shape prior and propose a model transformation method for adjusting limb lengths of the 3D shape prior model, by which the proposed method can be applied to a novel test image. Inaccuracies of 2D part detections are handled by selecting from a diverse set of 2D pose candidates considering both the 2D part model and 3D shape model. Experimental results show that the proposed method performs favorably compared with existing methods, despite inaccuracies of 2D part detections and 3D shape ambiguities. </a:t>
            </a:r>
            <a:endParaRPr lang="ru-RU" dirty="0"/>
          </a:p>
        </p:txBody>
      </p:sp>
      <p:sp>
        <p:nvSpPr>
          <p:cNvPr id="6" name="TextBox 5">
            <a:extLst>
              <a:ext uri="{FF2B5EF4-FFF2-40B4-BE49-F238E27FC236}">
                <a16:creationId xmlns:a16="http://schemas.microsoft.com/office/drawing/2014/main" id="{BB520106-9C62-465A-208F-EA9735FF11BE}"/>
              </a:ext>
            </a:extLst>
          </p:cNvPr>
          <p:cNvSpPr txBox="1"/>
          <p:nvPr/>
        </p:nvSpPr>
        <p:spPr>
          <a:xfrm>
            <a:off x="653332" y="4643269"/>
            <a:ext cx="10885336" cy="1754326"/>
          </a:xfrm>
          <a:prstGeom prst="rect">
            <a:avLst/>
          </a:prstGeom>
          <a:noFill/>
        </p:spPr>
        <p:txBody>
          <a:bodyPr wrap="square">
            <a:spAutoFit/>
          </a:bodyPr>
          <a:lstStyle/>
          <a:p>
            <a:r>
              <a:rPr lang="ru-RU" dirty="0"/>
              <a:t>{</a:t>
            </a:r>
          </a:p>
          <a:p>
            <a:r>
              <a:rPr lang="ru-RU" dirty="0"/>
              <a:t> "</a:t>
            </a:r>
            <a:r>
              <a:rPr lang="ru-RU" dirty="0" err="1"/>
              <a:t>WoS</a:t>
            </a:r>
            <a:r>
              <a:rPr lang="ru-RU" dirty="0"/>
              <a:t>_</a:t>
            </a:r>
            <a:r>
              <a:rPr lang="en-US" dirty="0" err="1"/>
              <a:t>research_area</a:t>
            </a:r>
            <a:r>
              <a:rPr lang="ru-RU" dirty="0"/>
              <a:t>": "Technology",</a:t>
            </a:r>
          </a:p>
          <a:p>
            <a:r>
              <a:rPr lang="ru-RU" dirty="0"/>
              <a:t> "</a:t>
            </a:r>
            <a:r>
              <a:rPr lang="ru-RU" dirty="0" err="1"/>
              <a:t>confidence</a:t>
            </a:r>
            <a:r>
              <a:rPr lang="ru-RU" dirty="0"/>
              <a:t>": 0.9</a:t>
            </a:r>
            <a:r>
              <a:rPr lang="en-US" dirty="0"/>
              <a:t>8</a:t>
            </a:r>
            <a:r>
              <a:rPr lang="ru-RU" dirty="0"/>
              <a:t>,</a:t>
            </a:r>
          </a:p>
          <a:p>
            <a:r>
              <a:rPr lang="ru-RU" dirty="0"/>
              <a:t> "</a:t>
            </a:r>
            <a:r>
              <a:rPr lang="ru-RU" dirty="0" err="1"/>
              <a:t>keywords</a:t>
            </a:r>
            <a:r>
              <a:rPr lang="ru-RU" dirty="0"/>
              <a:t>": ["3D </a:t>
            </a:r>
            <a:r>
              <a:rPr lang="ru-RU" dirty="0" err="1"/>
              <a:t>human</a:t>
            </a:r>
            <a:r>
              <a:rPr lang="ru-RU" dirty="0"/>
              <a:t> </a:t>
            </a:r>
            <a:r>
              <a:rPr lang="ru-RU" dirty="0" err="1"/>
              <a:t>pose</a:t>
            </a:r>
            <a:r>
              <a:rPr lang="ru-RU" dirty="0"/>
              <a:t> </a:t>
            </a:r>
            <a:r>
              <a:rPr lang="ru-RU" dirty="0" err="1"/>
              <a:t>estimation</a:t>
            </a:r>
            <a:r>
              <a:rPr lang="ru-RU" dirty="0"/>
              <a:t>", "</a:t>
            </a:r>
            <a:r>
              <a:rPr lang="ru-RU" dirty="0" err="1"/>
              <a:t>computer</a:t>
            </a:r>
            <a:r>
              <a:rPr lang="ru-RU" dirty="0"/>
              <a:t> </a:t>
            </a:r>
            <a:r>
              <a:rPr lang="ru-RU" dirty="0" err="1"/>
              <a:t>vision</a:t>
            </a:r>
            <a:r>
              <a:rPr lang="ru-RU" dirty="0"/>
              <a:t>", "</a:t>
            </a:r>
            <a:r>
              <a:rPr lang="ru-RU" dirty="0" err="1"/>
              <a:t>Procrustean</a:t>
            </a:r>
            <a:r>
              <a:rPr lang="ru-RU" dirty="0"/>
              <a:t> </a:t>
            </a:r>
            <a:r>
              <a:rPr lang="ru-RU" dirty="0" err="1"/>
              <a:t>normal</a:t>
            </a:r>
            <a:r>
              <a:rPr lang="ru-RU" dirty="0"/>
              <a:t> </a:t>
            </a:r>
            <a:r>
              <a:rPr lang="ru-RU" dirty="0" err="1"/>
              <a:t>distribution</a:t>
            </a:r>
            <a:r>
              <a:rPr lang="ru-RU" dirty="0"/>
              <a:t>", "</a:t>
            </a:r>
            <a:r>
              <a:rPr lang="ru-RU" dirty="0" err="1"/>
              <a:t>model</a:t>
            </a:r>
            <a:r>
              <a:rPr lang="ru-RU" dirty="0"/>
              <a:t> 		      </a:t>
            </a:r>
            <a:r>
              <a:rPr lang="ru-RU" dirty="0" err="1"/>
              <a:t>transformation</a:t>
            </a:r>
            <a:r>
              <a:rPr lang="ru-RU" dirty="0"/>
              <a:t>", "2D </a:t>
            </a:r>
            <a:r>
              <a:rPr lang="ru-RU" dirty="0" err="1"/>
              <a:t>pose</a:t>
            </a:r>
            <a:r>
              <a:rPr lang="ru-RU" dirty="0"/>
              <a:t> </a:t>
            </a:r>
            <a:r>
              <a:rPr lang="ru-RU" dirty="0" err="1"/>
              <a:t>detection</a:t>
            </a:r>
            <a:r>
              <a:rPr lang="ru-RU" dirty="0"/>
              <a:t>"]</a:t>
            </a:r>
          </a:p>
          <a:p>
            <a:r>
              <a:rPr lang="ru-RU" dirty="0"/>
              <a:t>}</a:t>
            </a:r>
          </a:p>
        </p:txBody>
      </p:sp>
      <p:sp>
        <p:nvSpPr>
          <p:cNvPr id="7" name="TextBox 13">
            <a:extLst>
              <a:ext uri="{FF2B5EF4-FFF2-40B4-BE49-F238E27FC236}">
                <a16:creationId xmlns:a16="http://schemas.microsoft.com/office/drawing/2014/main" id="{E9D93F3E-56FA-BDFD-072E-F1BF77AE26AC}"/>
              </a:ext>
            </a:extLst>
          </p:cNvPr>
          <p:cNvSpPr txBox="1"/>
          <p:nvPr/>
        </p:nvSpPr>
        <p:spPr>
          <a:xfrm>
            <a:off x="653332" y="1257726"/>
            <a:ext cx="3695885"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000" b="1" u="sng" dirty="0">
                <a:latin typeface="Open Sans" panose="020B0606030504020204" pitchFamily="34" charset="0"/>
                <a:ea typeface="Open Sans" panose="020B0606030504020204" pitchFamily="34" charset="0"/>
                <a:cs typeface="Open Sans" panose="020B0606030504020204" pitchFamily="34" charset="0"/>
              </a:rPr>
              <a:t>Ввод:</a:t>
            </a:r>
          </a:p>
        </p:txBody>
      </p:sp>
      <p:sp>
        <p:nvSpPr>
          <p:cNvPr id="8" name="TextBox 13">
            <a:extLst>
              <a:ext uri="{FF2B5EF4-FFF2-40B4-BE49-F238E27FC236}">
                <a16:creationId xmlns:a16="http://schemas.microsoft.com/office/drawing/2014/main" id="{3420A6D0-1651-591E-97A6-33F5BC6FF7D8}"/>
              </a:ext>
            </a:extLst>
          </p:cNvPr>
          <p:cNvSpPr txBox="1"/>
          <p:nvPr/>
        </p:nvSpPr>
        <p:spPr>
          <a:xfrm>
            <a:off x="653332" y="4243159"/>
            <a:ext cx="3695885"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000" b="1" u="sng" dirty="0">
                <a:latin typeface="Open Sans" panose="020B0606030504020204" pitchFamily="34" charset="0"/>
                <a:ea typeface="Open Sans" panose="020B0606030504020204" pitchFamily="34" charset="0"/>
                <a:cs typeface="Open Sans" panose="020B0606030504020204" pitchFamily="34" charset="0"/>
              </a:rPr>
              <a:t>Вывод:</a:t>
            </a:r>
          </a:p>
        </p:txBody>
      </p:sp>
    </p:spTree>
    <p:extLst>
      <p:ext uri="{BB962C8B-B14F-4D97-AF65-F5344CB8AC3E}">
        <p14:creationId xmlns:p14="http://schemas.microsoft.com/office/powerpoint/2010/main" val="3023762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5173D-A082-3C70-5454-C1137C01EE8A}"/>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33B6CD-9E7A-4AF6-8889-B1F7C4EBE719}"/>
              </a:ext>
            </a:extLst>
          </p:cNvPr>
          <p:cNvSpPr>
            <a:spLocks noGrp="1"/>
          </p:cNvSpPr>
          <p:nvPr>
            <p:ph type="title"/>
          </p:nvPr>
        </p:nvSpPr>
        <p:spPr>
          <a:xfrm>
            <a:off x="559572" y="359101"/>
            <a:ext cx="9032836" cy="523220"/>
          </a:xfrm>
        </p:spPr>
        <p:txBody>
          <a:bodyPr/>
          <a:lstStyle/>
          <a:p>
            <a:r>
              <a:rPr lang="ru-RU" dirty="0"/>
              <a:t>Апробация модели общего назначения</a:t>
            </a:r>
          </a:p>
        </p:txBody>
      </p:sp>
      <p:graphicFrame>
        <p:nvGraphicFramePr>
          <p:cNvPr id="4" name="Таблица 3">
            <a:extLst>
              <a:ext uri="{FF2B5EF4-FFF2-40B4-BE49-F238E27FC236}">
                <a16:creationId xmlns:a16="http://schemas.microsoft.com/office/drawing/2014/main" id="{6E55433B-7526-5A94-DC64-4A460E5367FA}"/>
              </a:ext>
            </a:extLst>
          </p:cNvPr>
          <p:cNvGraphicFramePr>
            <a:graphicFrameLocks noGrp="1"/>
          </p:cNvGraphicFramePr>
          <p:nvPr>
            <p:extLst>
              <p:ext uri="{D42A27DB-BD31-4B8C-83A1-F6EECF244321}">
                <p14:modId xmlns:p14="http://schemas.microsoft.com/office/powerpoint/2010/main" val="2914644776"/>
              </p:ext>
            </p:extLst>
          </p:nvPr>
        </p:nvGraphicFramePr>
        <p:xfrm>
          <a:off x="2277447" y="2304259"/>
          <a:ext cx="7637105" cy="3023112"/>
        </p:xfrm>
        <a:graphic>
          <a:graphicData uri="http://schemas.openxmlformats.org/drawingml/2006/table">
            <a:tbl>
              <a:tblPr firstRow="1" firstCol="1" bandRow="1"/>
              <a:tblGrid>
                <a:gridCol w="1909072">
                  <a:extLst>
                    <a:ext uri="{9D8B030D-6E8A-4147-A177-3AD203B41FA5}">
                      <a16:colId xmlns:a16="http://schemas.microsoft.com/office/drawing/2014/main" val="2114549581"/>
                    </a:ext>
                  </a:extLst>
                </a:gridCol>
                <a:gridCol w="1909072">
                  <a:extLst>
                    <a:ext uri="{9D8B030D-6E8A-4147-A177-3AD203B41FA5}">
                      <a16:colId xmlns:a16="http://schemas.microsoft.com/office/drawing/2014/main" val="453801713"/>
                    </a:ext>
                  </a:extLst>
                </a:gridCol>
                <a:gridCol w="1909072">
                  <a:extLst>
                    <a:ext uri="{9D8B030D-6E8A-4147-A177-3AD203B41FA5}">
                      <a16:colId xmlns:a16="http://schemas.microsoft.com/office/drawing/2014/main" val="2857766289"/>
                    </a:ext>
                  </a:extLst>
                </a:gridCol>
                <a:gridCol w="1909889">
                  <a:extLst>
                    <a:ext uri="{9D8B030D-6E8A-4147-A177-3AD203B41FA5}">
                      <a16:colId xmlns:a16="http://schemas.microsoft.com/office/drawing/2014/main" val="3830350581"/>
                    </a:ext>
                  </a:extLst>
                </a:gridCol>
              </a:tblGrid>
              <a:tr h="503852">
                <a:tc>
                  <a:txBody>
                    <a:bodyPr/>
                    <a:lstStyle/>
                    <a:p>
                      <a:pPr marL="0" indent="0" algn="ctr">
                        <a:lnSpc>
                          <a:spcPct val="150000"/>
                        </a:lnSpc>
                        <a:buNone/>
                      </a:pPr>
                      <a:r>
                        <a:rPr lang="ru-RU" sz="1800" b="1" kern="100" dirty="0">
                          <a:solidFill>
                            <a:srgbClr val="000000"/>
                          </a:solidFill>
                          <a:effectLst/>
                          <a:latin typeface="Times New Roman" panose="02020603050405020304" pitchFamily="18" charset="0"/>
                          <a:ea typeface="Calibri" panose="020F0502020204030204" pitchFamily="34" charset="0"/>
                        </a:rPr>
                        <a:t>Метод</a:t>
                      </a:r>
                      <a:endParaRPr lang="ru-RU" sz="1800" kern="100" dirty="0">
                        <a:solidFill>
                          <a:srgbClr val="00000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a:lnSpc>
                          <a:spcPct val="150000"/>
                        </a:lnSpc>
                        <a:buNone/>
                      </a:pPr>
                      <a:r>
                        <a:rPr lang="ru-RU" sz="1800" b="1" kern="100" dirty="0">
                          <a:solidFill>
                            <a:srgbClr val="000000"/>
                          </a:solidFill>
                          <a:effectLst/>
                          <a:latin typeface="Times New Roman" panose="02020603050405020304" pitchFamily="18" charset="0"/>
                          <a:ea typeface="Calibri" panose="020F0502020204030204" pitchFamily="34" charset="0"/>
                        </a:rPr>
                        <a:t>Точность</a:t>
                      </a:r>
                      <a:endParaRPr lang="ru-RU" sz="1800" kern="100" dirty="0">
                        <a:solidFill>
                          <a:srgbClr val="00000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a:lnSpc>
                          <a:spcPct val="150000"/>
                        </a:lnSpc>
                        <a:buNone/>
                      </a:pPr>
                      <a:r>
                        <a:rPr lang="ru-RU" sz="1800" b="1" kern="100" dirty="0">
                          <a:solidFill>
                            <a:srgbClr val="000000"/>
                          </a:solidFill>
                          <a:effectLst/>
                          <a:latin typeface="Times New Roman" panose="02020603050405020304" pitchFamily="18" charset="0"/>
                          <a:ea typeface="Calibri" panose="020F0502020204030204" pitchFamily="34" charset="0"/>
                        </a:rPr>
                        <a:t>Полнота</a:t>
                      </a:r>
                      <a:endParaRPr lang="ru-RU" sz="1800" kern="100" dirty="0">
                        <a:solidFill>
                          <a:srgbClr val="00000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a:lnSpc>
                          <a:spcPct val="150000"/>
                        </a:lnSpc>
                        <a:buNone/>
                      </a:pPr>
                      <a:r>
                        <a:rPr lang="en-US" sz="1800" b="1" kern="100" dirty="0">
                          <a:solidFill>
                            <a:srgbClr val="000000"/>
                          </a:solidFill>
                          <a:effectLst/>
                          <a:latin typeface="Times New Roman" panose="02020603050405020304" pitchFamily="18" charset="0"/>
                          <a:ea typeface="Calibri" panose="020F0502020204030204" pitchFamily="34" charset="0"/>
                        </a:rPr>
                        <a:t>F</a:t>
                      </a:r>
                      <a:r>
                        <a:rPr lang="ru-RU" sz="1800" b="1" kern="100" dirty="0">
                          <a:solidFill>
                            <a:srgbClr val="000000"/>
                          </a:solidFill>
                          <a:effectLst/>
                          <a:latin typeface="Times New Roman" panose="02020603050405020304" pitchFamily="18" charset="0"/>
                          <a:ea typeface="Calibri" panose="020F0502020204030204" pitchFamily="34" charset="0"/>
                        </a:rPr>
                        <a:t>-мера</a:t>
                      </a:r>
                      <a:endParaRPr lang="ru-RU" sz="1800" kern="100" dirty="0">
                        <a:solidFill>
                          <a:srgbClr val="00000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5530399"/>
                  </a:ext>
                </a:extLst>
              </a:tr>
              <a:tr h="503852">
                <a:tc>
                  <a:txBody>
                    <a:bodyPr/>
                    <a:lstStyle/>
                    <a:p>
                      <a:pPr marL="0" indent="0" algn="ctr">
                        <a:lnSpc>
                          <a:spcPct val="150000"/>
                        </a:lnSpc>
                        <a:buNone/>
                      </a:pPr>
                      <a:r>
                        <a:rPr lang="ru-RU" sz="1800" kern="100" dirty="0">
                          <a:solidFill>
                            <a:srgbClr val="000000"/>
                          </a:solidFill>
                          <a:effectLst/>
                          <a:latin typeface="Times New Roman" panose="02020603050405020304" pitchFamily="18" charset="0"/>
                          <a:ea typeface="Calibri" panose="020F0502020204030204" pitchFamily="34" charset="0"/>
                        </a:rPr>
                        <a:t>Zero-</a:t>
                      </a:r>
                      <a:r>
                        <a:rPr lang="ru-RU" sz="1800" kern="100" dirty="0" err="1">
                          <a:solidFill>
                            <a:srgbClr val="000000"/>
                          </a:solidFill>
                          <a:effectLst/>
                          <a:latin typeface="Times New Roman" panose="02020603050405020304" pitchFamily="18" charset="0"/>
                          <a:ea typeface="Calibri" panose="020F0502020204030204" pitchFamily="34" charset="0"/>
                        </a:rPr>
                        <a:t>Shot</a:t>
                      </a:r>
                      <a:endParaRPr lang="ru-RU" sz="1800" kern="100" dirty="0">
                        <a:solidFill>
                          <a:srgbClr val="00000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a:lnSpc>
                          <a:spcPct val="150000"/>
                        </a:lnSpc>
                        <a:buNone/>
                      </a:pPr>
                      <a:r>
                        <a:rPr lang="ru-RU" sz="1800" kern="100" dirty="0">
                          <a:solidFill>
                            <a:srgbClr val="000000"/>
                          </a:solidFill>
                          <a:effectLst/>
                          <a:latin typeface="Times New Roman" panose="02020603050405020304" pitchFamily="18" charset="0"/>
                          <a:ea typeface="Calibri" panose="020F0502020204030204" pitchFamily="34" charset="0"/>
                        </a:rPr>
                        <a:t>72.1%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a:lnSpc>
                          <a:spcPct val="150000"/>
                        </a:lnSpc>
                        <a:buNone/>
                      </a:pPr>
                      <a:r>
                        <a:rPr lang="ru-RU" sz="1800" kern="100" dirty="0">
                          <a:solidFill>
                            <a:srgbClr val="000000"/>
                          </a:solidFill>
                          <a:effectLst/>
                          <a:latin typeface="Times New Roman" panose="02020603050405020304" pitchFamily="18" charset="0"/>
                          <a:ea typeface="Calibri" panose="020F0502020204030204" pitchFamily="34" charset="0"/>
                        </a:rPr>
                        <a:t>68.5%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a:lnSpc>
                          <a:spcPct val="150000"/>
                        </a:lnSpc>
                        <a:buNone/>
                      </a:pPr>
                      <a:r>
                        <a:rPr lang="ru-RU" sz="1800" kern="100" dirty="0">
                          <a:solidFill>
                            <a:srgbClr val="000000"/>
                          </a:solidFill>
                          <a:effectLst/>
                          <a:latin typeface="Times New Roman" panose="02020603050405020304" pitchFamily="18" charset="0"/>
                          <a:ea typeface="Calibri" panose="020F0502020204030204" pitchFamily="34" charset="0"/>
                        </a:rPr>
                        <a:t>70.3%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5769909"/>
                  </a:ext>
                </a:extLst>
              </a:tr>
              <a:tr h="503852">
                <a:tc>
                  <a:txBody>
                    <a:bodyPr/>
                    <a:lstStyle/>
                    <a:p>
                      <a:pPr marL="0" indent="0" algn="ctr">
                        <a:lnSpc>
                          <a:spcPct val="150000"/>
                        </a:lnSpc>
                        <a:buNone/>
                      </a:pPr>
                      <a:r>
                        <a:rPr lang="ru-RU" sz="1800" kern="100" dirty="0" err="1">
                          <a:solidFill>
                            <a:srgbClr val="000000"/>
                          </a:solidFill>
                          <a:effectLst/>
                          <a:latin typeface="Times New Roman" panose="02020603050405020304" pitchFamily="18" charset="0"/>
                          <a:ea typeface="Calibri" panose="020F0502020204030204" pitchFamily="34" charset="0"/>
                        </a:rPr>
                        <a:t>Few-Shot</a:t>
                      </a:r>
                      <a:r>
                        <a:rPr lang="ru-RU" sz="1800" kern="100" dirty="0">
                          <a:solidFill>
                            <a:srgbClr val="000000"/>
                          </a:solidFill>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a:lnSpc>
                          <a:spcPct val="150000"/>
                        </a:lnSpc>
                        <a:buNone/>
                      </a:pPr>
                      <a:r>
                        <a:rPr lang="ru-RU" sz="1800" kern="100" dirty="0">
                          <a:solidFill>
                            <a:srgbClr val="000000"/>
                          </a:solidFill>
                          <a:effectLst/>
                          <a:latin typeface="Times New Roman" panose="02020603050405020304" pitchFamily="18" charset="0"/>
                          <a:ea typeface="Calibri" panose="020F0502020204030204" pitchFamily="34" charset="0"/>
                        </a:rPr>
                        <a:t>78.4%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a:lnSpc>
                          <a:spcPct val="150000"/>
                        </a:lnSpc>
                        <a:buNone/>
                      </a:pPr>
                      <a:r>
                        <a:rPr lang="ru-RU" sz="1800" kern="100" dirty="0">
                          <a:solidFill>
                            <a:srgbClr val="000000"/>
                          </a:solidFill>
                          <a:effectLst/>
                          <a:latin typeface="Times New Roman" panose="02020603050405020304" pitchFamily="18" charset="0"/>
                          <a:ea typeface="Calibri" panose="020F0502020204030204" pitchFamily="34" charset="0"/>
                        </a:rPr>
                        <a:t>75.2%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a:lnSpc>
                          <a:spcPct val="150000"/>
                        </a:lnSpc>
                        <a:buNone/>
                      </a:pPr>
                      <a:r>
                        <a:rPr lang="ru-RU" sz="1800" kern="100" dirty="0">
                          <a:solidFill>
                            <a:srgbClr val="000000"/>
                          </a:solidFill>
                          <a:effectLst/>
                          <a:latin typeface="Times New Roman" panose="02020603050405020304" pitchFamily="18" charset="0"/>
                          <a:ea typeface="Calibri" panose="020F0502020204030204" pitchFamily="34" charset="0"/>
                        </a:rPr>
                        <a:t>76.8%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79260464"/>
                  </a:ext>
                </a:extLst>
              </a:tr>
              <a:tr h="503852">
                <a:tc>
                  <a:txBody>
                    <a:bodyPr/>
                    <a:lstStyle/>
                    <a:p>
                      <a:pPr marL="0" indent="0" algn="ctr">
                        <a:lnSpc>
                          <a:spcPct val="150000"/>
                        </a:lnSpc>
                        <a:buNone/>
                      </a:pPr>
                      <a:r>
                        <a:rPr lang="ru-RU" sz="1800" kern="100" dirty="0">
                          <a:solidFill>
                            <a:srgbClr val="000000"/>
                          </a:solidFill>
                          <a:effectLst/>
                          <a:latin typeface="Times New Roman" panose="02020603050405020304" pitchFamily="18" charset="0"/>
                          <a:ea typeface="Calibri" panose="020F0502020204030204" pitchFamily="34" charset="0"/>
                        </a:rPr>
                        <a:t>RAG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a:lnSpc>
                          <a:spcPct val="150000"/>
                        </a:lnSpc>
                        <a:buNone/>
                      </a:pPr>
                      <a:r>
                        <a:rPr lang="ru-RU" sz="1800" kern="100" dirty="0">
                          <a:solidFill>
                            <a:srgbClr val="000000"/>
                          </a:solidFill>
                          <a:effectLst/>
                          <a:latin typeface="Times New Roman" panose="02020603050405020304" pitchFamily="18" charset="0"/>
                          <a:ea typeface="Calibri" panose="020F0502020204030204" pitchFamily="34" charset="0"/>
                        </a:rPr>
                        <a:t>81.6%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a:lnSpc>
                          <a:spcPct val="150000"/>
                        </a:lnSpc>
                        <a:buNone/>
                      </a:pPr>
                      <a:r>
                        <a:rPr lang="ru-RU" sz="1800" kern="100" dirty="0">
                          <a:solidFill>
                            <a:srgbClr val="000000"/>
                          </a:solidFill>
                          <a:effectLst/>
                          <a:latin typeface="Times New Roman" panose="02020603050405020304" pitchFamily="18" charset="0"/>
                          <a:ea typeface="Calibri" panose="020F0502020204030204" pitchFamily="34" charset="0"/>
                        </a:rPr>
                        <a:t>79.3%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a:lnSpc>
                          <a:spcPct val="150000"/>
                        </a:lnSpc>
                        <a:buNone/>
                      </a:pPr>
                      <a:r>
                        <a:rPr lang="ru-RU" sz="1800" kern="100" dirty="0">
                          <a:solidFill>
                            <a:srgbClr val="000000"/>
                          </a:solidFill>
                          <a:effectLst/>
                          <a:latin typeface="Times New Roman" panose="02020603050405020304" pitchFamily="18" charset="0"/>
                          <a:ea typeface="Calibri" panose="020F0502020204030204" pitchFamily="34" charset="0"/>
                        </a:rPr>
                        <a:t>80.4%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21843506"/>
                  </a:ext>
                </a:extLst>
              </a:tr>
              <a:tr h="503852">
                <a:tc>
                  <a:txBody>
                    <a:bodyPr/>
                    <a:lstStyle/>
                    <a:p>
                      <a:pPr marL="0" indent="0" algn="ctr">
                        <a:lnSpc>
                          <a:spcPct val="150000"/>
                        </a:lnSpc>
                        <a:buNone/>
                      </a:pPr>
                      <a:r>
                        <a:rPr lang="ru-RU" sz="1800" kern="100" dirty="0" err="1">
                          <a:solidFill>
                            <a:srgbClr val="000000"/>
                          </a:solidFill>
                          <a:effectLst/>
                          <a:latin typeface="Times New Roman" panose="02020603050405020304" pitchFamily="18" charset="0"/>
                          <a:ea typeface="Calibri" panose="020F0502020204030204" pitchFamily="34" charset="0"/>
                        </a:rPr>
                        <a:t>Few-Shot</a:t>
                      </a:r>
                      <a:r>
                        <a:rPr lang="ru-RU" sz="1800" kern="100" dirty="0">
                          <a:solidFill>
                            <a:srgbClr val="000000"/>
                          </a:solidFill>
                          <a:effectLst/>
                          <a:latin typeface="Times New Roman" panose="02020603050405020304" pitchFamily="18" charset="0"/>
                          <a:ea typeface="Calibri" panose="020F0502020204030204" pitchFamily="34" charset="0"/>
                        </a:rPr>
                        <a:t> + RAG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a:lnSpc>
                          <a:spcPct val="150000"/>
                        </a:lnSpc>
                        <a:buNone/>
                      </a:pPr>
                      <a:r>
                        <a:rPr lang="ru-RU" sz="1800" kern="100" dirty="0">
                          <a:solidFill>
                            <a:srgbClr val="000000"/>
                          </a:solidFill>
                          <a:effectLst/>
                          <a:latin typeface="Times New Roman" panose="02020603050405020304" pitchFamily="18" charset="0"/>
                          <a:ea typeface="Calibri" panose="020F0502020204030204" pitchFamily="34" charset="0"/>
                        </a:rPr>
                        <a:t>85.2%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a:lnSpc>
                          <a:spcPct val="150000"/>
                        </a:lnSpc>
                        <a:buNone/>
                      </a:pPr>
                      <a:r>
                        <a:rPr lang="ru-RU" sz="1800" kern="100" dirty="0">
                          <a:solidFill>
                            <a:srgbClr val="000000"/>
                          </a:solidFill>
                          <a:effectLst/>
                          <a:latin typeface="Times New Roman" panose="02020603050405020304" pitchFamily="18" charset="0"/>
                          <a:ea typeface="Calibri" panose="020F0502020204030204" pitchFamily="34" charset="0"/>
                        </a:rPr>
                        <a:t>83.7%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a:lnSpc>
                          <a:spcPct val="150000"/>
                        </a:lnSpc>
                        <a:buNone/>
                      </a:pPr>
                      <a:r>
                        <a:rPr lang="ru-RU" sz="1800" kern="100" dirty="0">
                          <a:solidFill>
                            <a:srgbClr val="000000"/>
                          </a:solidFill>
                          <a:effectLst/>
                          <a:latin typeface="Times New Roman" panose="02020603050405020304" pitchFamily="18" charset="0"/>
                          <a:ea typeface="Calibri" panose="020F0502020204030204" pitchFamily="34" charset="0"/>
                        </a:rPr>
                        <a:t>84.4%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7980506"/>
                  </a:ext>
                </a:extLst>
              </a:tr>
              <a:tr h="503852">
                <a:tc>
                  <a:txBody>
                    <a:bodyPr/>
                    <a:lstStyle/>
                    <a:p>
                      <a:pPr marL="0" indent="0" algn="ctr">
                        <a:lnSpc>
                          <a:spcPct val="150000"/>
                        </a:lnSpc>
                        <a:buNone/>
                      </a:pPr>
                      <a:r>
                        <a:rPr lang="ru-RU" sz="1800" kern="100" dirty="0">
                          <a:solidFill>
                            <a:srgbClr val="000000"/>
                          </a:solidFill>
                          <a:effectLst/>
                          <a:latin typeface="Times New Roman" panose="02020603050405020304" pitchFamily="18" charset="0"/>
                          <a:ea typeface="Calibri" panose="020F0502020204030204" pitchFamily="34" charset="0"/>
                        </a:rPr>
                        <a:t>Fine-</a:t>
                      </a:r>
                      <a:r>
                        <a:rPr lang="ru-RU" sz="1800" kern="100" dirty="0" err="1">
                          <a:solidFill>
                            <a:srgbClr val="000000"/>
                          </a:solidFill>
                          <a:effectLst/>
                          <a:latin typeface="Times New Roman" panose="02020603050405020304" pitchFamily="18" charset="0"/>
                          <a:ea typeface="Calibri" panose="020F0502020204030204" pitchFamily="34" charset="0"/>
                        </a:rPr>
                        <a:t>Tuning</a:t>
                      </a:r>
                      <a:endParaRPr lang="ru-RU" sz="1800" kern="100" dirty="0">
                        <a:solidFill>
                          <a:srgbClr val="00000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a:lnSpc>
                          <a:spcPct val="150000"/>
                        </a:lnSpc>
                        <a:buNone/>
                      </a:pPr>
                      <a:r>
                        <a:rPr lang="ru-RU" sz="1800" kern="100" dirty="0">
                          <a:solidFill>
                            <a:srgbClr val="000000"/>
                          </a:solidFill>
                          <a:effectLst/>
                          <a:latin typeface="Times New Roman" panose="02020603050405020304" pitchFamily="18" charset="0"/>
                          <a:ea typeface="Calibri" panose="020F0502020204030204" pitchFamily="34" charset="0"/>
                        </a:rPr>
                        <a:t>86.8%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a:lnSpc>
                          <a:spcPct val="150000"/>
                        </a:lnSpc>
                        <a:buNone/>
                      </a:pPr>
                      <a:r>
                        <a:rPr lang="ru-RU" sz="1800" kern="100" dirty="0">
                          <a:solidFill>
                            <a:srgbClr val="000000"/>
                          </a:solidFill>
                          <a:effectLst/>
                          <a:latin typeface="Times New Roman" panose="02020603050405020304" pitchFamily="18" charset="0"/>
                          <a:ea typeface="Calibri" panose="020F0502020204030204" pitchFamily="34" charset="0"/>
                        </a:rPr>
                        <a:t>85.1%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a:lnSpc>
                          <a:spcPct val="150000"/>
                        </a:lnSpc>
                        <a:buNone/>
                      </a:pPr>
                      <a:r>
                        <a:rPr lang="ru-RU" sz="1800" kern="100" dirty="0">
                          <a:solidFill>
                            <a:srgbClr val="000000"/>
                          </a:solidFill>
                          <a:effectLst/>
                          <a:latin typeface="Times New Roman" panose="02020603050405020304" pitchFamily="18" charset="0"/>
                          <a:ea typeface="Calibri" panose="020F0502020204030204" pitchFamily="34" charset="0"/>
                        </a:rPr>
                        <a:t>85.9%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1602892"/>
                  </a:ext>
                </a:extLst>
              </a:tr>
            </a:tbl>
          </a:graphicData>
        </a:graphic>
      </p:graphicFrame>
    </p:spTree>
    <p:extLst>
      <p:ext uri="{BB962C8B-B14F-4D97-AF65-F5344CB8AC3E}">
        <p14:creationId xmlns:p14="http://schemas.microsoft.com/office/powerpoint/2010/main" val="161573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B8003-B8EC-2BDB-5E63-08F4DB9B86F8}"/>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5808C4-78AC-8CAD-CF4B-257B3BC1A013}"/>
              </a:ext>
            </a:extLst>
          </p:cNvPr>
          <p:cNvSpPr>
            <a:spLocks noGrp="1"/>
          </p:cNvSpPr>
          <p:nvPr>
            <p:ph type="title"/>
          </p:nvPr>
        </p:nvSpPr>
        <p:spPr>
          <a:xfrm>
            <a:off x="559572" y="359101"/>
            <a:ext cx="9032836" cy="523220"/>
          </a:xfrm>
        </p:spPr>
        <p:txBody>
          <a:bodyPr/>
          <a:lstStyle/>
          <a:p>
            <a:r>
              <a:rPr lang="ru-RU" dirty="0"/>
              <a:t>Результаты и выводы</a:t>
            </a:r>
          </a:p>
        </p:txBody>
      </p:sp>
      <p:sp>
        <p:nvSpPr>
          <p:cNvPr id="3" name="Прямоугольник 2">
            <a:extLst>
              <a:ext uri="{FF2B5EF4-FFF2-40B4-BE49-F238E27FC236}">
                <a16:creationId xmlns:a16="http://schemas.microsoft.com/office/drawing/2014/main" id="{2BBF64F5-AF6E-1AD0-3AD6-A0FAEC028462}"/>
              </a:ext>
            </a:extLst>
          </p:cNvPr>
          <p:cNvSpPr/>
          <p:nvPr/>
        </p:nvSpPr>
        <p:spPr>
          <a:xfrm>
            <a:off x="788109" y="1533465"/>
            <a:ext cx="10615781" cy="4093428"/>
          </a:xfrm>
          <a:prstGeom prst="rect">
            <a:avLst/>
          </a:prstGeom>
        </p:spPr>
        <p:txBody>
          <a:bodyPr wrap="square">
            <a:spAutoFit/>
          </a:bodyPr>
          <a:lstStyle/>
          <a:p>
            <a:pPr algn="just"/>
            <a:r>
              <a:rPr lang="ru-RU" sz="2000" u="sng" dirty="0">
                <a:latin typeface="Open Sans" panose="020B0604020202020204" charset="0"/>
                <a:ea typeface="Open Sans" panose="020B0604020202020204" charset="0"/>
                <a:cs typeface="Open Sans" panose="020B0604020202020204" charset="0"/>
              </a:rPr>
              <a:t>Результаты</a:t>
            </a:r>
            <a:r>
              <a:rPr lang="ru-RU" sz="2000" dirty="0">
                <a:latin typeface="Open Sans" panose="020B0604020202020204" charset="0"/>
                <a:ea typeface="Open Sans" panose="020B0604020202020204" charset="0"/>
                <a:cs typeface="Open Sans" panose="020B0604020202020204" charset="0"/>
              </a:rPr>
              <a:t>:</a:t>
            </a:r>
          </a:p>
          <a:p>
            <a:pPr marL="457200" indent="-457200" algn="just">
              <a:buFont typeface="+mj-lt"/>
              <a:buAutoNum type="arabicPeriod"/>
            </a:pPr>
            <a:r>
              <a:rPr lang="ru-RU" sz="2000" dirty="0">
                <a:latin typeface="Open Sans" panose="020B0604020202020204" charset="0"/>
                <a:ea typeface="Open Sans" panose="020B0604020202020204" charset="0"/>
                <a:cs typeface="Open Sans" panose="020B0604020202020204" charset="0"/>
              </a:rPr>
              <a:t>Разработана система</a:t>
            </a:r>
            <a:r>
              <a:rPr lang="en-US" sz="2000" dirty="0">
                <a:latin typeface="Open Sans" panose="020B0604020202020204" charset="0"/>
                <a:ea typeface="Open Sans" panose="020B0604020202020204" charset="0"/>
                <a:cs typeface="Open Sans" panose="020B0604020202020204" charset="0"/>
              </a:rPr>
              <a:t> </a:t>
            </a:r>
            <a:r>
              <a:rPr lang="ru-RU" sz="2000" dirty="0">
                <a:latin typeface="Open Sans" panose="020B0604020202020204" charset="0"/>
                <a:ea typeface="Open Sans" panose="020B0604020202020204" charset="0"/>
                <a:cs typeface="Open Sans" panose="020B0604020202020204" charset="0"/>
              </a:rPr>
              <a:t>управления обработкой текстовых данных по научным областям с использованием больших языковых моделей.</a:t>
            </a:r>
          </a:p>
          <a:p>
            <a:pPr marL="457200" indent="-457200" algn="just">
              <a:buFont typeface="+mj-lt"/>
              <a:buAutoNum type="arabicPeriod"/>
            </a:pPr>
            <a:r>
              <a:rPr lang="ru-RU" sz="2000" dirty="0">
                <a:latin typeface="Open Sans" panose="020B0604020202020204" charset="0"/>
                <a:ea typeface="Open Sans" panose="020B0604020202020204" charset="0"/>
                <a:cs typeface="Open Sans" panose="020B0604020202020204" charset="0"/>
              </a:rPr>
              <a:t>Проведена апробация методов определения научных областей публикаций на датасете </a:t>
            </a:r>
            <a:r>
              <a:rPr lang="en-US" sz="2000" dirty="0">
                <a:latin typeface="Open Sans" panose="020B0604020202020204" charset="0"/>
                <a:ea typeface="Open Sans" panose="020B0604020202020204" charset="0"/>
                <a:cs typeface="Open Sans" panose="020B0604020202020204" charset="0"/>
              </a:rPr>
              <a:t>WoS-46985.</a:t>
            </a:r>
          </a:p>
          <a:p>
            <a:pPr marL="457200" indent="-457200" algn="just">
              <a:buFont typeface="+mj-lt"/>
              <a:buAutoNum type="arabicPeriod"/>
            </a:pPr>
            <a:r>
              <a:rPr lang="ru-RU" sz="2000" dirty="0">
                <a:latin typeface="Open Sans" panose="020B0604020202020204" charset="0"/>
                <a:ea typeface="Open Sans" panose="020B0604020202020204" charset="0"/>
                <a:cs typeface="Open Sans" panose="020B0604020202020204" charset="0"/>
              </a:rPr>
              <a:t>Использование </a:t>
            </a:r>
            <a:r>
              <a:rPr lang="ru-RU" sz="2000" dirty="0" err="1">
                <a:latin typeface="Open Sans" panose="020B0604020202020204" charset="0"/>
                <a:ea typeface="Open Sans" panose="020B0604020202020204" charset="0"/>
                <a:cs typeface="Open Sans" panose="020B0604020202020204" charset="0"/>
              </a:rPr>
              <a:t>дообученной</a:t>
            </a:r>
            <a:r>
              <a:rPr lang="ru-RU" sz="2000" dirty="0">
                <a:latin typeface="Open Sans" panose="020B0604020202020204" charset="0"/>
                <a:ea typeface="Open Sans" panose="020B0604020202020204" charset="0"/>
                <a:cs typeface="Open Sans" panose="020B0604020202020204" charset="0"/>
              </a:rPr>
              <a:t> модели в качестве адаптированной модели для определения научного направления публикаций демонстрирует наилучший результат </a:t>
            </a:r>
            <a:r>
              <a:rPr lang="en-US" sz="2000" dirty="0">
                <a:latin typeface="Open Sans" panose="020B0604020202020204" charset="0"/>
                <a:ea typeface="Open Sans" panose="020B0604020202020204" charset="0"/>
                <a:cs typeface="Open Sans" panose="020B0604020202020204" charset="0"/>
              </a:rPr>
              <a:t>F</a:t>
            </a:r>
            <a:r>
              <a:rPr lang="ru-RU" sz="2000" dirty="0">
                <a:latin typeface="Open Sans" panose="020B0604020202020204" charset="0"/>
                <a:ea typeface="Open Sans" panose="020B0604020202020204" charset="0"/>
                <a:cs typeface="Open Sans" panose="020B0604020202020204" charset="0"/>
              </a:rPr>
              <a:t>-меры, равный 85,9%.</a:t>
            </a:r>
          </a:p>
          <a:p>
            <a:pPr marL="457200" indent="-457200" algn="just">
              <a:buFont typeface="+mj-lt"/>
              <a:buAutoNum type="arabicPeriod"/>
            </a:pPr>
            <a:r>
              <a:rPr lang="ru-RU" sz="2000" dirty="0">
                <a:latin typeface="Open Sans" panose="020B0604020202020204" charset="0"/>
                <a:ea typeface="Open Sans" panose="020B0604020202020204" charset="0"/>
                <a:cs typeface="Open Sans" panose="020B0604020202020204" charset="0"/>
              </a:rPr>
              <a:t>Комбинированный подход (</a:t>
            </a:r>
            <a:r>
              <a:rPr lang="en-US" sz="2000" dirty="0">
                <a:latin typeface="Open Sans" panose="020B0604020202020204" charset="0"/>
                <a:ea typeface="Open Sans" panose="020B0604020202020204" charset="0"/>
                <a:cs typeface="Open Sans" panose="020B0604020202020204" charset="0"/>
              </a:rPr>
              <a:t>Few-Shot + RAG</a:t>
            </a:r>
            <a:r>
              <a:rPr lang="ru-RU" sz="2000" dirty="0">
                <a:latin typeface="Open Sans" panose="020B0604020202020204" charset="0"/>
                <a:ea typeface="Open Sans" panose="020B0604020202020204" charset="0"/>
                <a:cs typeface="Open Sans" panose="020B0604020202020204" charset="0"/>
              </a:rPr>
              <a:t>)</a:t>
            </a:r>
            <a:r>
              <a:rPr lang="en-US" sz="2000" dirty="0">
                <a:latin typeface="Open Sans" panose="020B0604020202020204" charset="0"/>
                <a:ea typeface="Open Sans" panose="020B0604020202020204" charset="0"/>
                <a:cs typeface="Open Sans" panose="020B0604020202020204" charset="0"/>
              </a:rPr>
              <a:t> </a:t>
            </a:r>
            <a:r>
              <a:rPr lang="ru-RU" sz="2000" dirty="0">
                <a:latin typeface="Open Sans" panose="020B0604020202020204" charset="0"/>
                <a:ea typeface="Open Sans" panose="020B0604020202020204" charset="0"/>
                <a:cs typeface="Open Sans" panose="020B0604020202020204" charset="0"/>
              </a:rPr>
              <a:t>демонстрирует близкий результат, равный 84,4%, не требующий при этом необходимости процесса дообучения.</a:t>
            </a:r>
          </a:p>
          <a:p>
            <a:pPr algn="just"/>
            <a:endParaRPr lang="ru-RU" sz="2000" u="sng" dirty="0">
              <a:latin typeface="Open Sans" panose="020B0604020202020204" charset="0"/>
              <a:ea typeface="Open Sans" panose="020B0604020202020204" charset="0"/>
              <a:cs typeface="Open Sans" panose="020B0604020202020204" charset="0"/>
            </a:endParaRPr>
          </a:p>
          <a:p>
            <a:pPr algn="just"/>
            <a:endParaRPr lang="ru-RU" sz="2000" dirty="0">
              <a:latin typeface="Open Sans" panose="020B0604020202020204" charset="0"/>
              <a:ea typeface="Open Sans" panose="020B0604020202020204" charset="0"/>
              <a:cs typeface="Open Sans" panose="020B0604020202020204" charset="0"/>
            </a:endParaRPr>
          </a:p>
          <a:p>
            <a:pPr algn="just"/>
            <a:endParaRPr lang="ru-RU" sz="2000" dirty="0">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3230304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46A09D-8EC6-C140-9A93-C2C6D9345578}"/>
              </a:ext>
            </a:extLst>
          </p:cNvPr>
          <p:cNvSpPr>
            <a:spLocks noGrp="1"/>
          </p:cNvSpPr>
          <p:nvPr>
            <p:ph type="ctrTitle"/>
          </p:nvPr>
        </p:nvSpPr>
        <p:spPr>
          <a:xfrm>
            <a:off x="1750979" y="2632798"/>
            <a:ext cx="8618706" cy="685800"/>
          </a:xfrm>
        </p:spPr>
        <p:txBody>
          <a:bodyPr>
            <a:noAutofit/>
          </a:bodyPr>
          <a:lstStyle/>
          <a:p>
            <a:pPr algn="ctr"/>
            <a:r>
              <a:rPr lang="ru-RU" sz="6000" b="1" cap="small" dirty="0">
                <a:latin typeface="Open Sans" pitchFamily="34" charset="0"/>
                <a:ea typeface="Open Sans" pitchFamily="34" charset="0"/>
                <a:cs typeface="Open Sans" pitchFamily="34" charset="0"/>
              </a:rPr>
              <a:t>СПАСИБО ЗА ВНИМАНИЕ</a:t>
            </a:r>
          </a:p>
        </p:txBody>
      </p:sp>
      <p:sp>
        <p:nvSpPr>
          <p:cNvPr id="4" name="Прямоугольник 3">
            <a:extLst>
              <a:ext uri="{FF2B5EF4-FFF2-40B4-BE49-F238E27FC236}">
                <a16:creationId xmlns:a16="http://schemas.microsoft.com/office/drawing/2014/main" id="{3733789E-D06D-BB4B-B996-24D80C9B59AF}"/>
              </a:ext>
            </a:extLst>
          </p:cNvPr>
          <p:cNvSpPr/>
          <p:nvPr/>
        </p:nvSpPr>
        <p:spPr>
          <a:xfrm>
            <a:off x="2366535" y="269181"/>
            <a:ext cx="7458927" cy="1169551"/>
          </a:xfrm>
          <a:prstGeom prst="rect">
            <a:avLst/>
          </a:prstGeom>
        </p:spPr>
        <p:txBody>
          <a:bodyPr wrap="square">
            <a:spAutoFit/>
          </a:bodyPr>
          <a:lstStyle/>
          <a:p>
            <a:pPr algn="ctr"/>
            <a:r>
              <a:rPr lang="ru-RU" sz="1400" cap="small" dirty="0">
                <a:latin typeface="Open Sans" pitchFamily="34" charset="0"/>
                <a:ea typeface="Open Sans" pitchFamily="34" charset="0"/>
                <a:cs typeface="Open Sans" pitchFamily="34" charset="0"/>
              </a:rPr>
              <a:t>Министерство науки и высшего образования российской федерации</a:t>
            </a:r>
          </a:p>
          <a:p>
            <a:pPr algn="ctr"/>
            <a:r>
              <a:rPr lang="ru-RU" sz="1400" cap="small" dirty="0">
                <a:latin typeface="Open Sans" pitchFamily="34" charset="0"/>
                <a:ea typeface="Open Sans" pitchFamily="34" charset="0"/>
                <a:cs typeface="Open Sans" pitchFamily="34" charset="0"/>
              </a:rPr>
              <a:t>Федеральное государственное автономное образовательное учреждение</a:t>
            </a:r>
          </a:p>
          <a:p>
            <a:pPr algn="ctr"/>
            <a:r>
              <a:rPr lang="ru-RU" sz="1400" cap="small" dirty="0">
                <a:latin typeface="Open Sans" pitchFamily="34" charset="0"/>
                <a:ea typeface="Open Sans" pitchFamily="34" charset="0"/>
                <a:cs typeface="Open Sans" pitchFamily="34" charset="0"/>
              </a:rPr>
              <a:t>Высшего образования</a:t>
            </a:r>
          </a:p>
          <a:p>
            <a:pPr algn="ctr"/>
            <a:r>
              <a:rPr lang="ru-RU" sz="1400" cap="small" dirty="0">
                <a:latin typeface="Open Sans" pitchFamily="34" charset="0"/>
                <a:ea typeface="Open Sans" pitchFamily="34" charset="0"/>
                <a:cs typeface="Open Sans" pitchFamily="34" charset="0"/>
              </a:rPr>
              <a:t>Национальный исследовательский ядерный университет «МИФИ»</a:t>
            </a:r>
          </a:p>
          <a:p>
            <a:pPr algn="ctr"/>
            <a:r>
              <a:rPr lang="ru-RU" sz="1400" cap="small" dirty="0">
                <a:latin typeface="Open Sans" pitchFamily="34" charset="0"/>
                <a:ea typeface="Open Sans" pitchFamily="34" charset="0"/>
                <a:cs typeface="Open Sans" pitchFamily="34" charset="0"/>
              </a:rPr>
              <a:t>ИНСТИТУТ МЕЖДУНАРОДНЫХ ОТНОШЕНИЙ </a:t>
            </a:r>
          </a:p>
        </p:txBody>
      </p:sp>
      <p:pic>
        <p:nvPicPr>
          <p:cNvPr id="8" name="Рисунок 7">
            <a:extLst>
              <a:ext uri="{FF2B5EF4-FFF2-40B4-BE49-F238E27FC236}">
                <a16:creationId xmlns:a16="http://schemas.microsoft.com/office/drawing/2014/main" id="{E2C5DB88-3B61-2446-9757-B1249EE8237B}"/>
              </a:ext>
            </a:extLst>
          </p:cNvPr>
          <p:cNvPicPr>
            <a:picLocks noChangeAspect="1"/>
          </p:cNvPicPr>
          <p:nvPr/>
        </p:nvPicPr>
        <p:blipFill>
          <a:blip r:embed="rId2" cstate="print"/>
          <a:stretch>
            <a:fillRect/>
          </a:stretch>
        </p:blipFill>
        <p:spPr>
          <a:xfrm>
            <a:off x="332726" y="24567"/>
            <a:ext cx="1905000" cy="1905000"/>
          </a:xfrm>
          <a:prstGeom prst="rect">
            <a:avLst/>
          </a:prstGeom>
        </p:spPr>
      </p:pic>
      <p:sp>
        <p:nvSpPr>
          <p:cNvPr id="16" name="Прямоугольник 15">
            <a:extLst>
              <a:ext uri="{FF2B5EF4-FFF2-40B4-BE49-F238E27FC236}">
                <a16:creationId xmlns:a16="http://schemas.microsoft.com/office/drawing/2014/main" id="{5AD6E23D-42A7-8F47-8443-397FF38F1E2A}"/>
              </a:ext>
            </a:extLst>
          </p:cNvPr>
          <p:cNvSpPr/>
          <p:nvPr/>
        </p:nvSpPr>
        <p:spPr>
          <a:xfrm>
            <a:off x="2710699" y="6219487"/>
            <a:ext cx="6770601" cy="369332"/>
          </a:xfrm>
          <a:prstGeom prst="rect">
            <a:avLst/>
          </a:prstGeom>
        </p:spPr>
        <p:txBody>
          <a:bodyPr wrap="square">
            <a:spAutoFit/>
          </a:bodyPr>
          <a:lstStyle/>
          <a:p>
            <a:pPr algn="ctr"/>
            <a:r>
              <a:rPr lang="ru-RU" dirty="0">
                <a:solidFill>
                  <a:srgbClr val="000000"/>
                </a:solidFill>
                <a:latin typeface="Open Sans" panose="020B0604020202020204" charset="0"/>
                <a:ea typeface="Open Sans" panose="020B0604020202020204" charset="0"/>
                <a:cs typeface="Open Sans" panose="020B0604020202020204" charset="0"/>
              </a:rPr>
              <a:t>Дубна, 202</a:t>
            </a:r>
            <a:r>
              <a:rPr lang="en-US" dirty="0">
                <a:solidFill>
                  <a:srgbClr val="000000"/>
                </a:solidFill>
                <a:latin typeface="Open Sans" panose="020B0604020202020204" charset="0"/>
                <a:ea typeface="Open Sans" panose="020B0604020202020204" charset="0"/>
                <a:cs typeface="Open Sans" panose="020B0604020202020204" charset="0"/>
              </a:rPr>
              <a:t>5</a:t>
            </a:r>
            <a:r>
              <a:rPr lang="ru-RU" dirty="0">
                <a:solidFill>
                  <a:srgbClr val="000000"/>
                </a:solidFill>
                <a:latin typeface="Open Sans" panose="020B0604020202020204" charset="0"/>
                <a:ea typeface="Open Sans" panose="020B0604020202020204" charset="0"/>
                <a:cs typeface="Open Sans" panose="020B0604020202020204" charset="0"/>
              </a:rPr>
              <a:t> г.</a:t>
            </a:r>
            <a:endParaRPr lang="ru-RU" b="0" i="0" u="none" strike="noStrike" dirty="0">
              <a:solidFill>
                <a:srgbClr val="000000"/>
              </a:solidFill>
              <a:effectLst/>
              <a:latin typeface="Open Sans" panose="020B0604020202020204" charset="0"/>
              <a:ea typeface="Open Sans" panose="020B0604020202020204" charset="0"/>
              <a:cs typeface="Open Sans" panose="020B0604020202020204" charset="0"/>
            </a:endParaRPr>
          </a:p>
        </p:txBody>
      </p:sp>
      <p:pic>
        <p:nvPicPr>
          <p:cNvPr id="5" name="Рисунок 4">
            <a:extLst>
              <a:ext uri="{FF2B5EF4-FFF2-40B4-BE49-F238E27FC236}">
                <a16:creationId xmlns:a16="http://schemas.microsoft.com/office/drawing/2014/main" id="{6F182157-372F-2F42-A2E0-AE23926F699B}"/>
              </a:ext>
            </a:extLst>
          </p:cNvPr>
          <p:cNvPicPr>
            <a:picLocks noChangeAspect="1"/>
          </p:cNvPicPr>
          <p:nvPr/>
        </p:nvPicPr>
        <p:blipFill>
          <a:blip r:embed="rId3" cstate="print"/>
          <a:stretch>
            <a:fillRect/>
          </a:stretch>
        </p:blipFill>
        <p:spPr>
          <a:xfrm>
            <a:off x="473591" y="2632798"/>
            <a:ext cx="1623270" cy="1623270"/>
          </a:xfrm>
          <a:prstGeom prst="rect">
            <a:avLst/>
          </a:prstGeom>
        </p:spPr>
      </p:pic>
      <p:pic>
        <p:nvPicPr>
          <p:cNvPr id="9" name="Рисунок 8">
            <a:extLst>
              <a:ext uri="{FF2B5EF4-FFF2-40B4-BE49-F238E27FC236}">
                <a16:creationId xmlns:a16="http://schemas.microsoft.com/office/drawing/2014/main" id="{878D6848-B597-7E79-0EC7-83694AEEFB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3853" y="2451288"/>
            <a:ext cx="1744236" cy="1697378"/>
          </a:xfrm>
          <a:prstGeom prst="rect">
            <a:avLst/>
          </a:prstGeom>
        </p:spPr>
      </p:pic>
      <p:pic>
        <p:nvPicPr>
          <p:cNvPr id="3" name="Рисунок 2">
            <a:extLst>
              <a:ext uri="{FF2B5EF4-FFF2-40B4-BE49-F238E27FC236}">
                <a16:creationId xmlns:a16="http://schemas.microsoft.com/office/drawing/2014/main" id="{220CD8C0-4F44-6B3E-1CA3-F937CDFF7F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33119" y="128378"/>
            <a:ext cx="2558881" cy="1697378"/>
          </a:xfrm>
          <a:prstGeom prst="rect">
            <a:avLst/>
          </a:prstGeom>
        </p:spPr>
      </p:pic>
    </p:spTree>
    <p:extLst>
      <p:ext uri="{BB962C8B-B14F-4D97-AF65-F5344CB8AC3E}">
        <p14:creationId xmlns:p14="http://schemas.microsoft.com/office/powerpoint/2010/main" val="2848925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BC9AF-5066-F8FA-B31C-8C2E0062BA02}"/>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D181A3-47CB-110E-ECAC-478589B3D93F}"/>
              </a:ext>
            </a:extLst>
          </p:cNvPr>
          <p:cNvSpPr>
            <a:spLocks noGrp="1"/>
          </p:cNvSpPr>
          <p:nvPr>
            <p:ph type="title"/>
          </p:nvPr>
        </p:nvSpPr>
        <p:spPr>
          <a:xfrm>
            <a:off x="559572" y="359101"/>
            <a:ext cx="9032836" cy="523220"/>
          </a:xfrm>
        </p:spPr>
        <p:txBody>
          <a:bodyPr/>
          <a:lstStyle/>
          <a:p>
            <a:r>
              <a:rPr lang="ru-RU" dirty="0"/>
              <a:t>Формула точности (</a:t>
            </a:r>
            <a:r>
              <a:rPr lang="en-US" dirty="0"/>
              <a:t>Precision</a:t>
            </a:r>
            <a:r>
              <a:rPr lang="ru-RU" dirty="0"/>
              <a: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4CE175D-7D59-7019-2E0E-71C38B3B02B9}"/>
                  </a:ext>
                </a:extLst>
              </p:cNvPr>
              <p:cNvSpPr txBox="1"/>
              <p:nvPr/>
            </p:nvSpPr>
            <p:spPr>
              <a:xfrm>
                <a:off x="2822418" y="1829075"/>
                <a:ext cx="6097508" cy="169982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ru-RU" sz="4800" i="1" smtClean="0">
                          <a:solidFill>
                            <a:schemeClr val="tx1"/>
                          </a:solidFill>
                          <a:latin typeface="Cambria Math" panose="02040503050406030204" pitchFamily="18" charset="0"/>
                        </a:rPr>
                        <m:t>𝑃</m:t>
                      </m:r>
                      <m:r>
                        <m:rPr>
                          <m:sty m:val="p"/>
                        </m:rPr>
                        <a:rPr lang="en-US" sz="4800" b="0" i="0" smtClean="0">
                          <a:solidFill>
                            <a:schemeClr val="tx1"/>
                          </a:solidFill>
                          <a:latin typeface="Cambria Math" panose="02040503050406030204" pitchFamily="18" charset="0"/>
                        </a:rPr>
                        <m:t>recision</m:t>
                      </m:r>
                      <m:r>
                        <a:rPr lang="ru-RU" sz="4800" i="0">
                          <a:solidFill>
                            <a:schemeClr val="tx1"/>
                          </a:solidFill>
                          <a:latin typeface="Cambria Math" panose="02040503050406030204" pitchFamily="18" charset="0"/>
                        </a:rPr>
                        <m:t>= </m:t>
                      </m:r>
                      <m:f>
                        <m:fPr>
                          <m:ctrlPr>
                            <a:rPr lang="ru-RU" sz="4800" i="1">
                              <a:solidFill>
                                <a:schemeClr val="tx1"/>
                              </a:solidFill>
                              <a:latin typeface="Cambria Math" panose="02040503050406030204" pitchFamily="18" charset="0"/>
                            </a:rPr>
                          </m:ctrlPr>
                        </m:fPr>
                        <m:num>
                          <m:sSub>
                            <m:sSubPr>
                              <m:ctrlPr>
                                <a:rPr lang="ru-RU" sz="4800" i="1">
                                  <a:solidFill>
                                    <a:schemeClr val="tx1"/>
                                  </a:solidFill>
                                  <a:latin typeface="Cambria Math" panose="02040503050406030204" pitchFamily="18" charset="0"/>
                                </a:rPr>
                              </m:ctrlPr>
                            </m:sSubPr>
                            <m:e>
                              <m:r>
                                <a:rPr lang="ru-RU" sz="4800" i="1">
                                  <a:solidFill>
                                    <a:schemeClr val="tx1"/>
                                  </a:solidFill>
                                  <a:latin typeface="Cambria Math" panose="02040503050406030204" pitchFamily="18" charset="0"/>
                                </a:rPr>
                                <m:t>𝑇</m:t>
                              </m:r>
                            </m:e>
                            <m:sub>
                              <m:r>
                                <a:rPr lang="en-US" sz="4800" b="0" i="1" smtClean="0">
                                  <a:solidFill>
                                    <a:schemeClr val="tx1"/>
                                  </a:solidFill>
                                  <a:latin typeface="Cambria Math" panose="02040503050406030204" pitchFamily="18" charset="0"/>
                                </a:rPr>
                                <m:t>𝑝</m:t>
                              </m:r>
                            </m:sub>
                          </m:sSub>
                        </m:num>
                        <m:den>
                          <m:sSub>
                            <m:sSubPr>
                              <m:ctrlPr>
                                <a:rPr lang="ru-RU" sz="4800" i="1">
                                  <a:solidFill>
                                    <a:schemeClr val="tx1"/>
                                  </a:solidFill>
                                  <a:latin typeface="Cambria Math" panose="02040503050406030204" pitchFamily="18" charset="0"/>
                                </a:rPr>
                              </m:ctrlPr>
                            </m:sSubPr>
                            <m:e>
                              <m:r>
                                <a:rPr lang="ru-RU" sz="4800" i="1">
                                  <a:solidFill>
                                    <a:schemeClr val="tx1"/>
                                  </a:solidFill>
                                  <a:latin typeface="Cambria Math" panose="02040503050406030204" pitchFamily="18" charset="0"/>
                                </a:rPr>
                                <m:t>𝑇</m:t>
                              </m:r>
                            </m:e>
                            <m:sub>
                              <m:r>
                                <a:rPr lang="en-US" sz="4800" b="0" i="1" smtClean="0">
                                  <a:solidFill>
                                    <a:schemeClr val="tx1"/>
                                  </a:solidFill>
                                  <a:latin typeface="Cambria Math" panose="02040503050406030204" pitchFamily="18" charset="0"/>
                                </a:rPr>
                                <m:t>𝑝</m:t>
                              </m:r>
                            </m:sub>
                          </m:sSub>
                          <m:r>
                            <a:rPr lang="ru-RU" sz="4800" i="0">
                              <a:solidFill>
                                <a:schemeClr val="tx1"/>
                              </a:solidFill>
                              <a:latin typeface="Cambria Math" panose="02040503050406030204" pitchFamily="18" charset="0"/>
                            </a:rPr>
                            <m:t>+ </m:t>
                          </m:r>
                          <m:sSub>
                            <m:sSubPr>
                              <m:ctrlPr>
                                <a:rPr lang="ru-RU" sz="4800" i="1">
                                  <a:solidFill>
                                    <a:schemeClr val="tx1"/>
                                  </a:solidFill>
                                  <a:latin typeface="Cambria Math" panose="02040503050406030204" pitchFamily="18" charset="0"/>
                                </a:rPr>
                              </m:ctrlPr>
                            </m:sSubPr>
                            <m:e>
                              <m:r>
                                <a:rPr lang="ru-RU" sz="4800" i="1">
                                  <a:solidFill>
                                    <a:schemeClr val="tx1"/>
                                  </a:solidFill>
                                  <a:latin typeface="Cambria Math" panose="02040503050406030204" pitchFamily="18" charset="0"/>
                                </a:rPr>
                                <m:t>𝐹</m:t>
                              </m:r>
                            </m:e>
                            <m:sub>
                              <m:r>
                                <a:rPr lang="en-US" sz="4800" b="0" i="1" smtClean="0">
                                  <a:solidFill>
                                    <a:schemeClr val="tx1"/>
                                  </a:solidFill>
                                  <a:latin typeface="Cambria Math" panose="02040503050406030204" pitchFamily="18" charset="0"/>
                                </a:rPr>
                                <m:t>𝑝</m:t>
                              </m:r>
                            </m:sub>
                          </m:sSub>
                        </m:den>
                      </m:f>
                    </m:oMath>
                  </m:oMathPara>
                </a14:m>
                <a:endParaRPr lang="ru-RU" sz="4800" dirty="0"/>
              </a:p>
            </p:txBody>
          </p:sp>
        </mc:Choice>
        <mc:Fallback xmlns="">
          <p:sp>
            <p:nvSpPr>
              <p:cNvPr id="6" name="TextBox 5">
                <a:extLst>
                  <a:ext uri="{FF2B5EF4-FFF2-40B4-BE49-F238E27FC236}">
                    <a16:creationId xmlns:a16="http://schemas.microsoft.com/office/drawing/2014/main" id="{04CE175D-7D59-7019-2E0E-71C38B3B02B9}"/>
                  </a:ext>
                </a:extLst>
              </p:cNvPr>
              <p:cNvSpPr txBox="1">
                <a:spLocks noRot="1" noChangeAspect="1" noMove="1" noResize="1" noEditPoints="1" noAdjustHandles="1" noChangeArrowheads="1" noChangeShapeType="1" noTextEdit="1"/>
              </p:cNvSpPr>
              <p:nvPr/>
            </p:nvSpPr>
            <p:spPr>
              <a:xfrm>
                <a:off x="2822418" y="1829075"/>
                <a:ext cx="6097508" cy="1699824"/>
              </a:xfrm>
              <a:prstGeom prst="rect">
                <a:avLst/>
              </a:prstGeom>
              <a:blipFill>
                <a:blip r:embed="rId2"/>
                <a:stretch>
                  <a:fillRect/>
                </a:stretch>
              </a:blipFill>
            </p:spPr>
            <p:txBody>
              <a:bodyPr/>
              <a:lstStyle/>
              <a:p>
                <a:r>
                  <a:rPr lang="ru-RU">
                    <a:noFill/>
                  </a:rPr>
                  <a:t> </a:t>
                </a:r>
              </a:p>
            </p:txBody>
          </p:sp>
        </mc:Fallback>
      </mc:AlternateContent>
      <p:graphicFrame>
        <p:nvGraphicFramePr>
          <p:cNvPr id="8" name="Объект 7">
            <a:extLst>
              <a:ext uri="{FF2B5EF4-FFF2-40B4-BE49-F238E27FC236}">
                <a16:creationId xmlns:a16="http://schemas.microsoft.com/office/drawing/2014/main" id="{7221AAD8-34D4-12D0-60C3-FCEE476F5D2A}"/>
              </a:ext>
            </a:extLst>
          </p:cNvPr>
          <p:cNvGraphicFramePr>
            <a:graphicFrameLocks noChangeAspect="1"/>
          </p:cNvGraphicFramePr>
          <p:nvPr/>
        </p:nvGraphicFramePr>
        <p:xfrm>
          <a:off x="3395568" y="4704458"/>
          <a:ext cx="7519374" cy="1794441"/>
        </p:xfrm>
        <a:graphic>
          <a:graphicData uri="http://schemas.openxmlformats.org/presentationml/2006/ole">
            <mc:AlternateContent xmlns:mc="http://schemas.openxmlformats.org/markup-compatibility/2006">
              <mc:Choice xmlns:v="urn:schemas-microsoft-com:vml" Requires="v">
                <p:oleObj name="Document" r:id="rId3" imgW="5940410" imgH="1418327" progId="Word.Document.12">
                  <p:embed/>
                </p:oleObj>
              </mc:Choice>
              <mc:Fallback>
                <p:oleObj name="Document" r:id="rId3" imgW="5940410" imgH="1418327" progId="Word.Document.12">
                  <p:embed/>
                  <p:pic>
                    <p:nvPicPr>
                      <p:cNvPr id="8" name="Объект 7">
                        <a:extLst>
                          <a:ext uri="{FF2B5EF4-FFF2-40B4-BE49-F238E27FC236}">
                            <a16:creationId xmlns:a16="http://schemas.microsoft.com/office/drawing/2014/main" id="{7221AAD8-34D4-12D0-60C3-FCEE476F5D2A}"/>
                          </a:ext>
                        </a:extLst>
                      </p:cNvPr>
                      <p:cNvPicPr/>
                      <p:nvPr/>
                    </p:nvPicPr>
                    <p:blipFill>
                      <a:blip r:embed="rId4"/>
                      <a:stretch>
                        <a:fillRect/>
                      </a:stretch>
                    </p:blipFill>
                    <p:spPr>
                      <a:xfrm>
                        <a:off x="3395568" y="4704458"/>
                        <a:ext cx="7519374" cy="1794441"/>
                      </a:xfrm>
                      <a:prstGeom prst="rect">
                        <a:avLst/>
                      </a:prstGeom>
                    </p:spPr>
                  </p:pic>
                </p:oleObj>
              </mc:Fallback>
            </mc:AlternateContent>
          </a:graphicData>
        </a:graphic>
      </p:graphicFrame>
      <p:sp>
        <p:nvSpPr>
          <p:cNvPr id="9" name="TextBox 9">
            <a:extLst>
              <a:ext uri="{FF2B5EF4-FFF2-40B4-BE49-F238E27FC236}">
                <a16:creationId xmlns:a16="http://schemas.microsoft.com/office/drawing/2014/main" id="{26E263FA-A840-29F7-68D6-DD2292CA1677}"/>
              </a:ext>
            </a:extLst>
          </p:cNvPr>
          <p:cNvSpPr txBox="1"/>
          <p:nvPr/>
        </p:nvSpPr>
        <p:spPr>
          <a:xfrm>
            <a:off x="6577250" y="4181238"/>
            <a:ext cx="3719323"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2800" dirty="0">
                <a:latin typeface="Open Sans" panose="020B0606030504020204" pitchFamily="34" charset="0"/>
                <a:ea typeface="Open Sans" panose="020B0606030504020204" pitchFamily="34" charset="0"/>
                <a:cs typeface="Open Sans" panose="020B0606030504020204" pitchFamily="34" charset="0"/>
              </a:rPr>
              <a:t>Ожидание</a:t>
            </a:r>
          </a:p>
        </p:txBody>
      </p:sp>
      <p:sp>
        <p:nvSpPr>
          <p:cNvPr id="10" name="TextBox 9">
            <a:extLst>
              <a:ext uri="{FF2B5EF4-FFF2-40B4-BE49-F238E27FC236}">
                <a16:creationId xmlns:a16="http://schemas.microsoft.com/office/drawing/2014/main" id="{133DE506-29D7-A2A9-F88E-1406B77DB48A}"/>
              </a:ext>
            </a:extLst>
          </p:cNvPr>
          <p:cNvSpPr txBox="1"/>
          <p:nvPr/>
        </p:nvSpPr>
        <p:spPr>
          <a:xfrm>
            <a:off x="323683" y="5340068"/>
            <a:ext cx="3719323"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2800" dirty="0">
                <a:latin typeface="Open Sans" panose="020B0606030504020204" pitchFamily="34" charset="0"/>
                <a:ea typeface="Open Sans" panose="020B0606030504020204" pitchFamily="34" charset="0"/>
                <a:cs typeface="Open Sans" panose="020B0606030504020204" pitchFamily="34" charset="0"/>
              </a:rPr>
              <a:t>Реальность</a:t>
            </a:r>
          </a:p>
        </p:txBody>
      </p:sp>
    </p:spTree>
    <p:extLst>
      <p:ext uri="{BB962C8B-B14F-4D97-AF65-F5344CB8AC3E}">
        <p14:creationId xmlns:p14="http://schemas.microsoft.com/office/powerpoint/2010/main" val="3643447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2C5C1-70C9-BFB8-1DCA-316CD01E3387}"/>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BC14F9-F7B0-01E3-2A41-30E13AF8FF47}"/>
              </a:ext>
            </a:extLst>
          </p:cNvPr>
          <p:cNvSpPr>
            <a:spLocks noGrp="1"/>
          </p:cNvSpPr>
          <p:nvPr>
            <p:ph type="title"/>
          </p:nvPr>
        </p:nvSpPr>
        <p:spPr>
          <a:xfrm>
            <a:off x="559572" y="359101"/>
            <a:ext cx="9032836" cy="523220"/>
          </a:xfrm>
        </p:spPr>
        <p:txBody>
          <a:bodyPr/>
          <a:lstStyle/>
          <a:p>
            <a:r>
              <a:rPr lang="ru-RU" dirty="0"/>
              <a:t>Формула полноты (</a:t>
            </a:r>
            <a:r>
              <a:rPr lang="en-US" dirty="0"/>
              <a:t>Recall</a:t>
            </a:r>
            <a:r>
              <a:rPr lang="ru-RU" dirty="0"/>
              <a: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B9554FE-2B13-0682-9B06-8C68F03AD167}"/>
                  </a:ext>
                </a:extLst>
              </p:cNvPr>
              <p:cNvSpPr txBox="1"/>
              <p:nvPr/>
            </p:nvSpPr>
            <p:spPr>
              <a:xfrm>
                <a:off x="2822418" y="1829075"/>
                <a:ext cx="6097508" cy="169982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800" b="0" i="1" smtClean="0">
                          <a:solidFill>
                            <a:schemeClr val="tx1"/>
                          </a:solidFill>
                          <a:latin typeface="Cambria Math" panose="02040503050406030204" pitchFamily="18" charset="0"/>
                        </a:rPr>
                        <m:t>𝑅𝑒𝑐𝑎𝑙𝑙</m:t>
                      </m:r>
                      <m:r>
                        <a:rPr lang="ru-RU" sz="4800" i="0">
                          <a:solidFill>
                            <a:schemeClr val="tx1"/>
                          </a:solidFill>
                          <a:latin typeface="Cambria Math" panose="02040503050406030204" pitchFamily="18" charset="0"/>
                        </a:rPr>
                        <m:t>= </m:t>
                      </m:r>
                      <m:f>
                        <m:fPr>
                          <m:ctrlPr>
                            <a:rPr lang="ru-RU" sz="4800" i="1">
                              <a:solidFill>
                                <a:schemeClr val="tx1"/>
                              </a:solidFill>
                              <a:latin typeface="Cambria Math" panose="02040503050406030204" pitchFamily="18" charset="0"/>
                            </a:rPr>
                          </m:ctrlPr>
                        </m:fPr>
                        <m:num>
                          <m:sSub>
                            <m:sSubPr>
                              <m:ctrlPr>
                                <a:rPr lang="ru-RU" sz="4800" i="1">
                                  <a:solidFill>
                                    <a:schemeClr val="tx1"/>
                                  </a:solidFill>
                                  <a:latin typeface="Cambria Math" panose="02040503050406030204" pitchFamily="18" charset="0"/>
                                </a:rPr>
                              </m:ctrlPr>
                            </m:sSubPr>
                            <m:e>
                              <m:r>
                                <a:rPr lang="ru-RU" sz="4800" i="1">
                                  <a:solidFill>
                                    <a:schemeClr val="tx1"/>
                                  </a:solidFill>
                                  <a:latin typeface="Cambria Math" panose="02040503050406030204" pitchFamily="18" charset="0"/>
                                </a:rPr>
                                <m:t>𝑇</m:t>
                              </m:r>
                            </m:e>
                            <m:sub>
                              <m:r>
                                <a:rPr lang="en-US" sz="4800" b="0" i="1" smtClean="0">
                                  <a:solidFill>
                                    <a:schemeClr val="tx1"/>
                                  </a:solidFill>
                                  <a:latin typeface="Cambria Math" panose="02040503050406030204" pitchFamily="18" charset="0"/>
                                </a:rPr>
                                <m:t>𝑝</m:t>
                              </m:r>
                            </m:sub>
                          </m:sSub>
                        </m:num>
                        <m:den>
                          <m:sSub>
                            <m:sSubPr>
                              <m:ctrlPr>
                                <a:rPr lang="ru-RU" sz="4800" i="1">
                                  <a:solidFill>
                                    <a:schemeClr val="tx1"/>
                                  </a:solidFill>
                                  <a:latin typeface="Cambria Math" panose="02040503050406030204" pitchFamily="18" charset="0"/>
                                </a:rPr>
                              </m:ctrlPr>
                            </m:sSubPr>
                            <m:e>
                              <m:r>
                                <a:rPr lang="ru-RU" sz="4800" i="1">
                                  <a:solidFill>
                                    <a:schemeClr val="tx1"/>
                                  </a:solidFill>
                                  <a:latin typeface="Cambria Math" panose="02040503050406030204" pitchFamily="18" charset="0"/>
                                </a:rPr>
                                <m:t>𝑇</m:t>
                              </m:r>
                            </m:e>
                            <m:sub>
                              <m:r>
                                <a:rPr lang="en-US" sz="4800" b="0" i="1" smtClean="0">
                                  <a:solidFill>
                                    <a:schemeClr val="tx1"/>
                                  </a:solidFill>
                                  <a:latin typeface="Cambria Math" panose="02040503050406030204" pitchFamily="18" charset="0"/>
                                </a:rPr>
                                <m:t>𝑝</m:t>
                              </m:r>
                            </m:sub>
                          </m:sSub>
                          <m:r>
                            <a:rPr lang="ru-RU" sz="4800" i="0">
                              <a:solidFill>
                                <a:schemeClr val="tx1"/>
                              </a:solidFill>
                              <a:latin typeface="Cambria Math" panose="02040503050406030204" pitchFamily="18" charset="0"/>
                            </a:rPr>
                            <m:t>+ </m:t>
                          </m:r>
                          <m:sSub>
                            <m:sSubPr>
                              <m:ctrlPr>
                                <a:rPr lang="ru-RU" sz="4800" i="1">
                                  <a:solidFill>
                                    <a:schemeClr val="tx1"/>
                                  </a:solidFill>
                                  <a:latin typeface="Cambria Math" panose="02040503050406030204" pitchFamily="18" charset="0"/>
                                </a:rPr>
                              </m:ctrlPr>
                            </m:sSubPr>
                            <m:e>
                              <m:r>
                                <a:rPr lang="ru-RU" sz="4800" i="1">
                                  <a:solidFill>
                                    <a:schemeClr val="tx1"/>
                                  </a:solidFill>
                                  <a:latin typeface="Cambria Math" panose="02040503050406030204" pitchFamily="18" charset="0"/>
                                </a:rPr>
                                <m:t>𝐹</m:t>
                              </m:r>
                            </m:e>
                            <m:sub>
                              <m:r>
                                <a:rPr lang="en-US" sz="4800" b="0" i="1" smtClean="0">
                                  <a:solidFill>
                                    <a:schemeClr val="tx1"/>
                                  </a:solidFill>
                                  <a:latin typeface="Cambria Math" panose="02040503050406030204" pitchFamily="18" charset="0"/>
                                </a:rPr>
                                <m:t>𝑛</m:t>
                              </m:r>
                            </m:sub>
                          </m:sSub>
                        </m:den>
                      </m:f>
                    </m:oMath>
                  </m:oMathPara>
                </a14:m>
                <a:endParaRPr lang="ru-RU" sz="4800" dirty="0"/>
              </a:p>
            </p:txBody>
          </p:sp>
        </mc:Choice>
        <mc:Fallback xmlns="">
          <p:sp>
            <p:nvSpPr>
              <p:cNvPr id="6" name="TextBox 5">
                <a:extLst>
                  <a:ext uri="{FF2B5EF4-FFF2-40B4-BE49-F238E27FC236}">
                    <a16:creationId xmlns:a16="http://schemas.microsoft.com/office/drawing/2014/main" id="{7B9554FE-2B13-0682-9B06-8C68F03AD167}"/>
                  </a:ext>
                </a:extLst>
              </p:cNvPr>
              <p:cNvSpPr txBox="1">
                <a:spLocks noRot="1" noChangeAspect="1" noMove="1" noResize="1" noEditPoints="1" noAdjustHandles="1" noChangeArrowheads="1" noChangeShapeType="1" noTextEdit="1"/>
              </p:cNvSpPr>
              <p:nvPr/>
            </p:nvSpPr>
            <p:spPr>
              <a:xfrm>
                <a:off x="2822418" y="1829075"/>
                <a:ext cx="6097508" cy="1699824"/>
              </a:xfrm>
              <a:prstGeom prst="rect">
                <a:avLst/>
              </a:prstGeom>
              <a:blipFill>
                <a:blip r:embed="rId2"/>
                <a:stretch>
                  <a:fillRect/>
                </a:stretch>
              </a:blipFill>
            </p:spPr>
            <p:txBody>
              <a:bodyPr/>
              <a:lstStyle/>
              <a:p>
                <a:r>
                  <a:rPr lang="ru-RU">
                    <a:noFill/>
                  </a:rPr>
                  <a:t> </a:t>
                </a:r>
              </a:p>
            </p:txBody>
          </p:sp>
        </mc:Fallback>
      </mc:AlternateContent>
      <p:graphicFrame>
        <p:nvGraphicFramePr>
          <p:cNvPr id="8" name="Объект 7">
            <a:extLst>
              <a:ext uri="{FF2B5EF4-FFF2-40B4-BE49-F238E27FC236}">
                <a16:creationId xmlns:a16="http://schemas.microsoft.com/office/drawing/2014/main" id="{422AEB00-825E-BC07-66D0-454CC7D9F05E}"/>
              </a:ext>
            </a:extLst>
          </p:cNvPr>
          <p:cNvGraphicFramePr>
            <a:graphicFrameLocks noChangeAspect="1"/>
          </p:cNvGraphicFramePr>
          <p:nvPr/>
        </p:nvGraphicFramePr>
        <p:xfrm>
          <a:off x="3395568" y="4704458"/>
          <a:ext cx="7519374" cy="1794441"/>
        </p:xfrm>
        <a:graphic>
          <a:graphicData uri="http://schemas.openxmlformats.org/presentationml/2006/ole">
            <mc:AlternateContent xmlns:mc="http://schemas.openxmlformats.org/markup-compatibility/2006">
              <mc:Choice xmlns:v="urn:schemas-microsoft-com:vml" Requires="v">
                <p:oleObj name="Document" r:id="rId3" imgW="5940410" imgH="1418327" progId="Word.Document.12">
                  <p:embed/>
                </p:oleObj>
              </mc:Choice>
              <mc:Fallback>
                <p:oleObj name="Document" r:id="rId3" imgW="5940410" imgH="1418327" progId="Word.Document.12">
                  <p:embed/>
                  <p:pic>
                    <p:nvPicPr>
                      <p:cNvPr id="8" name="Объект 7">
                        <a:extLst>
                          <a:ext uri="{FF2B5EF4-FFF2-40B4-BE49-F238E27FC236}">
                            <a16:creationId xmlns:a16="http://schemas.microsoft.com/office/drawing/2014/main" id="{422AEB00-825E-BC07-66D0-454CC7D9F05E}"/>
                          </a:ext>
                        </a:extLst>
                      </p:cNvPr>
                      <p:cNvPicPr/>
                      <p:nvPr/>
                    </p:nvPicPr>
                    <p:blipFill>
                      <a:blip r:embed="rId4"/>
                      <a:stretch>
                        <a:fillRect/>
                      </a:stretch>
                    </p:blipFill>
                    <p:spPr>
                      <a:xfrm>
                        <a:off x="3395568" y="4704458"/>
                        <a:ext cx="7519374" cy="1794441"/>
                      </a:xfrm>
                      <a:prstGeom prst="rect">
                        <a:avLst/>
                      </a:prstGeom>
                    </p:spPr>
                  </p:pic>
                </p:oleObj>
              </mc:Fallback>
            </mc:AlternateContent>
          </a:graphicData>
        </a:graphic>
      </p:graphicFrame>
      <p:sp>
        <p:nvSpPr>
          <p:cNvPr id="9" name="TextBox 9">
            <a:extLst>
              <a:ext uri="{FF2B5EF4-FFF2-40B4-BE49-F238E27FC236}">
                <a16:creationId xmlns:a16="http://schemas.microsoft.com/office/drawing/2014/main" id="{F911E4D6-01DD-C2DA-BA25-D0CEF499E90E}"/>
              </a:ext>
            </a:extLst>
          </p:cNvPr>
          <p:cNvSpPr txBox="1"/>
          <p:nvPr/>
        </p:nvSpPr>
        <p:spPr>
          <a:xfrm>
            <a:off x="6577250" y="4181238"/>
            <a:ext cx="3719323"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2800" dirty="0">
                <a:latin typeface="Open Sans" panose="020B0606030504020204" pitchFamily="34" charset="0"/>
                <a:ea typeface="Open Sans" panose="020B0606030504020204" pitchFamily="34" charset="0"/>
                <a:cs typeface="Open Sans" panose="020B0606030504020204" pitchFamily="34" charset="0"/>
              </a:rPr>
              <a:t>Ожидание</a:t>
            </a:r>
          </a:p>
        </p:txBody>
      </p:sp>
      <p:sp>
        <p:nvSpPr>
          <p:cNvPr id="10" name="TextBox 9">
            <a:extLst>
              <a:ext uri="{FF2B5EF4-FFF2-40B4-BE49-F238E27FC236}">
                <a16:creationId xmlns:a16="http://schemas.microsoft.com/office/drawing/2014/main" id="{D9579F7C-EE2E-5DD1-EB2A-FB734F20A219}"/>
              </a:ext>
            </a:extLst>
          </p:cNvPr>
          <p:cNvSpPr txBox="1"/>
          <p:nvPr/>
        </p:nvSpPr>
        <p:spPr>
          <a:xfrm>
            <a:off x="323683" y="5340068"/>
            <a:ext cx="3719323"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2800" dirty="0">
                <a:latin typeface="Open Sans" panose="020B0606030504020204" pitchFamily="34" charset="0"/>
                <a:ea typeface="Open Sans" panose="020B0606030504020204" pitchFamily="34" charset="0"/>
                <a:cs typeface="Open Sans" panose="020B0606030504020204" pitchFamily="34" charset="0"/>
              </a:rPr>
              <a:t>Реальность</a:t>
            </a:r>
          </a:p>
        </p:txBody>
      </p:sp>
    </p:spTree>
    <p:extLst>
      <p:ext uri="{BB962C8B-B14F-4D97-AF65-F5344CB8AC3E}">
        <p14:creationId xmlns:p14="http://schemas.microsoft.com/office/powerpoint/2010/main" val="4086243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F8914-127C-E29B-8F91-6566E05B92C0}"/>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903056-2906-4946-E8D1-F8F907FF43A0}"/>
              </a:ext>
            </a:extLst>
          </p:cNvPr>
          <p:cNvSpPr>
            <a:spLocks noGrp="1"/>
          </p:cNvSpPr>
          <p:nvPr>
            <p:ph type="title"/>
          </p:nvPr>
        </p:nvSpPr>
        <p:spPr>
          <a:xfrm>
            <a:off x="559572" y="359101"/>
            <a:ext cx="9032836" cy="523220"/>
          </a:xfrm>
        </p:spPr>
        <p:txBody>
          <a:bodyPr/>
          <a:lstStyle/>
          <a:p>
            <a:r>
              <a:rPr lang="ru-RU" dirty="0"/>
              <a:t>Формула </a:t>
            </a:r>
            <a:r>
              <a:rPr lang="en-US" dirty="0"/>
              <a:t>F</a:t>
            </a:r>
            <a:r>
              <a:rPr lang="ru-RU" dirty="0"/>
              <a:t>-меры</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4BF29BA-3C4B-2F2A-281E-993DA9594241}"/>
                  </a:ext>
                </a:extLst>
              </p:cNvPr>
              <p:cNvSpPr txBox="1"/>
              <p:nvPr/>
            </p:nvSpPr>
            <p:spPr>
              <a:xfrm>
                <a:off x="-198293" y="2913205"/>
                <a:ext cx="12588585" cy="16026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ru-RU" sz="4400" i="1" smtClean="0">
                          <a:solidFill>
                            <a:schemeClr val="tx1"/>
                          </a:solidFill>
                          <a:latin typeface="Cambria Math" panose="02040503050406030204" pitchFamily="18" charset="0"/>
                        </a:rPr>
                        <m:t>𝐹</m:t>
                      </m:r>
                      <m:r>
                        <a:rPr lang="ru-RU" sz="4400" i="0">
                          <a:solidFill>
                            <a:schemeClr val="tx1"/>
                          </a:solidFill>
                          <a:latin typeface="Cambria Math" panose="02040503050406030204" pitchFamily="18" charset="0"/>
                        </a:rPr>
                        <m:t>=</m:t>
                      </m:r>
                      <m:f>
                        <m:fPr>
                          <m:ctrlPr>
                            <a:rPr lang="ru-RU" sz="4400" i="1">
                              <a:solidFill>
                                <a:schemeClr val="tx1"/>
                              </a:solidFill>
                              <a:latin typeface="Cambria Math" panose="02040503050406030204" pitchFamily="18" charset="0"/>
                            </a:rPr>
                          </m:ctrlPr>
                        </m:fPr>
                        <m:num>
                          <m:r>
                            <a:rPr lang="ru-RU" sz="4400" i="0">
                              <a:solidFill>
                                <a:schemeClr val="tx1"/>
                              </a:solidFill>
                              <a:latin typeface="Cambria Math" panose="02040503050406030204" pitchFamily="18" charset="0"/>
                            </a:rPr>
                            <m:t>2</m:t>
                          </m:r>
                          <m:r>
                            <a:rPr lang="ru-RU" sz="4400" i="1">
                              <a:solidFill>
                                <a:schemeClr val="tx1"/>
                              </a:solidFill>
                              <a:latin typeface="Cambria Math" panose="02040503050406030204" pitchFamily="18" charset="0"/>
                            </a:rPr>
                            <m:t>𝑃𝑅</m:t>
                          </m:r>
                        </m:num>
                        <m:den>
                          <m:r>
                            <a:rPr lang="ru-RU" sz="4400" i="1">
                              <a:solidFill>
                                <a:schemeClr val="tx1"/>
                              </a:solidFill>
                              <a:latin typeface="Cambria Math" panose="02040503050406030204" pitchFamily="18" charset="0"/>
                            </a:rPr>
                            <m:t>𝑃</m:t>
                          </m:r>
                          <m:r>
                            <a:rPr lang="ru-RU" sz="4400" i="0">
                              <a:solidFill>
                                <a:schemeClr val="tx1"/>
                              </a:solidFill>
                              <a:latin typeface="Cambria Math" panose="02040503050406030204" pitchFamily="18" charset="0"/>
                            </a:rPr>
                            <m:t>+</m:t>
                          </m:r>
                          <m:r>
                            <a:rPr lang="ru-RU" sz="4400" i="1">
                              <a:solidFill>
                                <a:schemeClr val="tx1"/>
                              </a:solidFill>
                              <a:latin typeface="Cambria Math" panose="02040503050406030204" pitchFamily="18" charset="0"/>
                            </a:rPr>
                            <m:t>𝑅</m:t>
                          </m:r>
                        </m:den>
                      </m:f>
                      <m:r>
                        <a:rPr lang="ru-RU" sz="4400" i="0">
                          <a:solidFill>
                            <a:schemeClr val="tx1"/>
                          </a:solidFill>
                          <a:latin typeface="Cambria Math" panose="02040503050406030204" pitchFamily="18" charset="0"/>
                        </a:rPr>
                        <m:t>, где </m:t>
                      </m:r>
                      <m:d>
                        <m:dPr>
                          <m:begChr m:val="{"/>
                          <m:endChr m:val=""/>
                          <m:ctrlPr>
                            <a:rPr lang="ru-RU" sz="4400" i="1">
                              <a:solidFill>
                                <a:schemeClr val="tx1"/>
                              </a:solidFill>
                              <a:latin typeface="Cambria Math" panose="02040503050406030204" pitchFamily="18" charset="0"/>
                            </a:rPr>
                          </m:ctrlPr>
                        </m:dPr>
                        <m:e>
                          <m:eqArr>
                            <m:eqArrPr>
                              <m:ctrlPr>
                                <a:rPr lang="ru-RU" sz="4400" i="1">
                                  <a:solidFill>
                                    <a:schemeClr val="tx1"/>
                                  </a:solidFill>
                                  <a:latin typeface="Cambria Math" panose="02040503050406030204" pitchFamily="18" charset="0"/>
                                </a:rPr>
                              </m:ctrlPr>
                            </m:eqArrPr>
                            <m:e>
                              <m:r>
                                <a:rPr lang="ru-RU" sz="4400" i="0">
                                  <a:solidFill>
                                    <a:schemeClr val="tx1"/>
                                  </a:solidFill>
                                  <a:latin typeface="Cambria Math" panose="02040503050406030204" pitchFamily="18" charset="0"/>
                                </a:rPr>
                                <m:t>&amp;</m:t>
                              </m:r>
                              <m:r>
                                <a:rPr lang="ru-RU" sz="4400" i="1">
                                  <a:solidFill>
                                    <a:schemeClr val="tx1"/>
                                  </a:solidFill>
                                  <a:latin typeface="Cambria Math" panose="02040503050406030204" pitchFamily="18" charset="0"/>
                                </a:rPr>
                                <m:t>𝑃</m:t>
                              </m:r>
                              <m:r>
                                <a:rPr lang="ru-RU" sz="4400" i="0">
                                  <a:solidFill>
                                    <a:schemeClr val="tx1"/>
                                  </a:solidFill>
                                  <a:latin typeface="Cambria Math" panose="02040503050406030204" pitchFamily="18" charset="0"/>
                                </a:rPr>
                                <m:t>−Точность </m:t>
                              </m:r>
                              <m:d>
                                <m:dPr>
                                  <m:ctrlPr>
                                    <a:rPr lang="ru-RU" sz="4400" i="1">
                                      <a:solidFill>
                                        <a:schemeClr val="tx1"/>
                                      </a:solidFill>
                                      <a:latin typeface="Cambria Math" panose="02040503050406030204" pitchFamily="18" charset="0"/>
                                    </a:rPr>
                                  </m:ctrlPr>
                                </m:dPr>
                                <m:e>
                                  <m:r>
                                    <a:rPr lang="ru-RU" sz="4400" i="1">
                                      <a:solidFill>
                                        <a:schemeClr val="tx1"/>
                                      </a:solidFill>
                                      <a:latin typeface="Cambria Math" panose="02040503050406030204" pitchFamily="18" charset="0"/>
                                    </a:rPr>
                                    <m:t>𝑃𝑟𝑒𝑐𝑖𝑠𝑖𝑜𝑛</m:t>
                                  </m:r>
                                </m:e>
                              </m:d>
                            </m:e>
                            <m:e>
                              <m:r>
                                <a:rPr lang="ru-RU" sz="4400" i="0">
                                  <a:solidFill>
                                    <a:schemeClr val="tx1"/>
                                  </a:solidFill>
                                  <a:latin typeface="Cambria Math" panose="02040503050406030204" pitchFamily="18" charset="0"/>
                                </a:rPr>
                                <m:t>&amp;</m:t>
                              </m:r>
                              <m:r>
                                <a:rPr lang="ru-RU" sz="4400" i="1">
                                  <a:solidFill>
                                    <a:schemeClr val="tx1"/>
                                  </a:solidFill>
                                  <a:latin typeface="Cambria Math" panose="02040503050406030204" pitchFamily="18" charset="0"/>
                                </a:rPr>
                                <m:t>𝑅</m:t>
                              </m:r>
                              <m:r>
                                <a:rPr lang="ru-RU" sz="4400" i="0">
                                  <a:solidFill>
                                    <a:schemeClr val="tx1"/>
                                  </a:solidFill>
                                  <a:latin typeface="Cambria Math" panose="02040503050406030204" pitchFamily="18" charset="0"/>
                                </a:rPr>
                                <m:t>−Полнота </m:t>
                              </m:r>
                              <m:d>
                                <m:dPr>
                                  <m:ctrlPr>
                                    <a:rPr lang="ru-RU" sz="4400" i="1">
                                      <a:solidFill>
                                        <a:schemeClr val="tx1"/>
                                      </a:solidFill>
                                      <a:latin typeface="Cambria Math" panose="02040503050406030204" pitchFamily="18" charset="0"/>
                                    </a:rPr>
                                  </m:ctrlPr>
                                </m:dPr>
                                <m:e>
                                  <m:r>
                                    <a:rPr lang="ru-RU" sz="4400" i="1">
                                      <a:solidFill>
                                        <a:schemeClr val="tx1"/>
                                      </a:solidFill>
                                      <a:latin typeface="Cambria Math" panose="02040503050406030204" pitchFamily="18" charset="0"/>
                                    </a:rPr>
                                    <m:t>𝑅𝑒𝑐𝑎𝑙𝑙</m:t>
                                  </m:r>
                                </m:e>
                              </m:d>
                              <m:r>
                                <a:rPr lang="ru-RU" sz="4400" i="0">
                                  <a:solidFill>
                                    <a:schemeClr val="tx1"/>
                                  </a:solidFill>
                                  <a:latin typeface="Cambria Math" panose="02040503050406030204" pitchFamily="18" charset="0"/>
                                </a:rPr>
                                <m:t>        </m:t>
                              </m:r>
                            </m:e>
                          </m:eqArr>
                        </m:e>
                      </m:d>
                    </m:oMath>
                  </m:oMathPara>
                </a14:m>
                <a:endParaRPr lang="ru-RU" sz="4400" dirty="0"/>
              </a:p>
            </p:txBody>
          </p:sp>
        </mc:Choice>
        <mc:Fallback xmlns="">
          <p:sp>
            <p:nvSpPr>
              <p:cNvPr id="6" name="TextBox 5">
                <a:extLst>
                  <a:ext uri="{FF2B5EF4-FFF2-40B4-BE49-F238E27FC236}">
                    <a16:creationId xmlns:a16="http://schemas.microsoft.com/office/drawing/2014/main" id="{34BF29BA-3C4B-2F2A-281E-993DA9594241}"/>
                  </a:ext>
                </a:extLst>
              </p:cNvPr>
              <p:cNvSpPr txBox="1">
                <a:spLocks noRot="1" noChangeAspect="1" noMove="1" noResize="1" noEditPoints="1" noAdjustHandles="1" noChangeArrowheads="1" noChangeShapeType="1" noTextEdit="1"/>
              </p:cNvSpPr>
              <p:nvPr/>
            </p:nvSpPr>
            <p:spPr>
              <a:xfrm>
                <a:off x="-198293" y="2913205"/>
                <a:ext cx="12588585" cy="1602683"/>
              </a:xfrm>
              <a:prstGeom prst="rect">
                <a:avLst/>
              </a:prstGeom>
              <a:blipFill>
                <a:blip r:embed="rId2"/>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2427887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8959D-A7E5-B22E-5150-053851D25A67}"/>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3B6FAD-9F08-F4C4-823E-2C755FCD500E}"/>
              </a:ext>
            </a:extLst>
          </p:cNvPr>
          <p:cNvSpPr>
            <a:spLocks noGrp="1"/>
          </p:cNvSpPr>
          <p:nvPr>
            <p:ph type="title"/>
          </p:nvPr>
        </p:nvSpPr>
        <p:spPr/>
        <p:txBody>
          <a:bodyPr/>
          <a:lstStyle/>
          <a:p>
            <a:r>
              <a:rPr lang="ru-RU" dirty="0"/>
              <a:t>Актуальность</a:t>
            </a:r>
          </a:p>
        </p:txBody>
      </p:sp>
      <p:sp>
        <p:nvSpPr>
          <p:cNvPr id="3" name="TextBox 9">
            <a:extLst>
              <a:ext uri="{FF2B5EF4-FFF2-40B4-BE49-F238E27FC236}">
                <a16:creationId xmlns:a16="http://schemas.microsoft.com/office/drawing/2014/main" id="{4845D461-DBB1-9919-13B6-FBC58A3CBA99}"/>
              </a:ext>
            </a:extLst>
          </p:cNvPr>
          <p:cNvSpPr txBox="1"/>
          <p:nvPr/>
        </p:nvSpPr>
        <p:spPr>
          <a:xfrm>
            <a:off x="7853788" y="3240883"/>
            <a:ext cx="3719323"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000" dirty="0">
                <a:latin typeface="Open Sans" panose="020B0606030504020204" pitchFamily="34" charset="0"/>
                <a:ea typeface="Open Sans" panose="020B0606030504020204" pitchFamily="34" charset="0"/>
                <a:cs typeface="Open Sans" panose="020B0606030504020204" pitchFamily="34" charset="0"/>
              </a:rPr>
              <a:t>трудности при обработке публикаций</a:t>
            </a:r>
          </a:p>
        </p:txBody>
      </p:sp>
      <p:sp>
        <p:nvSpPr>
          <p:cNvPr id="4" name="Стрелка вправо 12">
            <a:extLst>
              <a:ext uri="{FF2B5EF4-FFF2-40B4-BE49-F238E27FC236}">
                <a16:creationId xmlns:a16="http://schemas.microsoft.com/office/drawing/2014/main" id="{C63A07BA-AA35-FCA7-F35B-8003C200736B}"/>
              </a:ext>
            </a:extLst>
          </p:cNvPr>
          <p:cNvSpPr/>
          <p:nvPr/>
        </p:nvSpPr>
        <p:spPr>
          <a:xfrm>
            <a:off x="5559818" y="3491486"/>
            <a:ext cx="1982255" cy="20667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13">
            <a:extLst>
              <a:ext uri="{FF2B5EF4-FFF2-40B4-BE49-F238E27FC236}">
                <a16:creationId xmlns:a16="http://schemas.microsoft.com/office/drawing/2014/main" id="{1C8EACDA-CB08-5213-BA6A-10E8318B2E9E}"/>
              </a:ext>
            </a:extLst>
          </p:cNvPr>
          <p:cNvSpPr txBox="1"/>
          <p:nvPr/>
        </p:nvSpPr>
        <p:spPr>
          <a:xfrm>
            <a:off x="1555005" y="3086994"/>
            <a:ext cx="3695885"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000" dirty="0">
                <a:latin typeface="Open Sans" panose="020B0606030504020204" pitchFamily="34" charset="0"/>
                <a:ea typeface="Open Sans" panose="020B0606030504020204" pitchFamily="34" charset="0"/>
                <a:cs typeface="Open Sans" panose="020B0606030504020204" pitchFamily="34" charset="0"/>
              </a:rPr>
              <a:t>большие объёмы публикаций разных научных областей</a:t>
            </a:r>
          </a:p>
        </p:txBody>
      </p:sp>
      <p:sp>
        <p:nvSpPr>
          <p:cNvPr id="7" name="TextBox 14">
            <a:extLst>
              <a:ext uri="{FF2B5EF4-FFF2-40B4-BE49-F238E27FC236}">
                <a16:creationId xmlns:a16="http://schemas.microsoft.com/office/drawing/2014/main" id="{9C856AB8-F361-BD0B-9561-D02F886C53CF}"/>
              </a:ext>
            </a:extLst>
          </p:cNvPr>
          <p:cNvSpPr txBox="1"/>
          <p:nvPr/>
        </p:nvSpPr>
        <p:spPr>
          <a:xfrm rot="16200000">
            <a:off x="-46978" y="4188941"/>
            <a:ext cx="233429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pc="600" dirty="0">
                <a:latin typeface="Open Sans" panose="020B0606030504020204" pitchFamily="34" charset="0"/>
                <a:ea typeface="Open Sans" panose="020B0606030504020204" pitchFamily="34" charset="0"/>
                <a:cs typeface="Open Sans" panose="020B0606030504020204" pitchFamily="34" charset="0"/>
              </a:rPr>
              <a:t>В Ы З О В Ы</a:t>
            </a:r>
          </a:p>
          <a:p>
            <a:endParaRPr lang="ru-RU"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14">
            <a:extLst>
              <a:ext uri="{FF2B5EF4-FFF2-40B4-BE49-F238E27FC236}">
                <a16:creationId xmlns:a16="http://schemas.microsoft.com/office/drawing/2014/main" id="{37B59690-E955-FD2B-E390-07790FD35086}"/>
              </a:ext>
            </a:extLst>
          </p:cNvPr>
          <p:cNvSpPr/>
          <p:nvPr/>
        </p:nvSpPr>
        <p:spPr>
          <a:xfrm flipH="1">
            <a:off x="1152132" y="3086996"/>
            <a:ext cx="45719" cy="293840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16">
            <a:extLst>
              <a:ext uri="{FF2B5EF4-FFF2-40B4-BE49-F238E27FC236}">
                <a16:creationId xmlns:a16="http://schemas.microsoft.com/office/drawing/2014/main" id="{4CA41C06-35B9-D70D-DE0C-6BED37024B13}"/>
              </a:ext>
            </a:extLst>
          </p:cNvPr>
          <p:cNvSpPr txBox="1"/>
          <p:nvPr/>
        </p:nvSpPr>
        <p:spPr>
          <a:xfrm>
            <a:off x="1549434" y="4256464"/>
            <a:ext cx="3701456"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000" dirty="0">
                <a:latin typeface="Open Sans" panose="020B0606030504020204" pitchFamily="34" charset="0"/>
                <a:ea typeface="Open Sans" panose="020B0606030504020204" pitchFamily="34" charset="0"/>
                <a:cs typeface="Open Sans" panose="020B0606030504020204" pitchFamily="34" charset="0"/>
              </a:rPr>
              <a:t>использование больших языковых моделей</a:t>
            </a:r>
          </a:p>
        </p:txBody>
      </p:sp>
      <p:sp>
        <p:nvSpPr>
          <p:cNvPr id="10" name="TextBox 18">
            <a:extLst>
              <a:ext uri="{FF2B5EF4-FFF2-40B4-BE49-F238E27FC236}">
                <a16:creationId xmlns:a16="http://schemas.microsoft.com/office/drawing/2014/main" id="{D828483A-4EF8-E532-403F-02786BD6F534}"/>
              </a:ext>
            </a:extLst>
          </p:cNvPr>
          <p:cNvSpPr txBox="1"/>
          <p:nvPr/>
        </p:nvSpPr>
        <p:spPr>
          <a:xfrm>
            <a:off x="7848215" y="4202256"/>
            <a:ext cx="3370303"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000" dirty="0">
                <a:latin typeface="Open Sans" panose="020B0606030504020204" pitchFamily="34" charset="0"/>
                <a:ea typeface="Open Sans" panose="020B0606030504020204" pitchFamily="34" charset="0"/>
                <a:cs typeface="Open Sans" panose="020B0606030504020204" pitchFamily="34" charset="0"/>
              </a:rPr>
              <a:t>наличие смысловых галлюцинаций</a:t>
            </a:r>
          </a:p>
        </p:txBody>
      </p:sp>
      <p:sp>
        <p:nvSpPr>
          <p:cNvPr id="11" name="TextBox 20">
            <a:extLst>
              <a:ext uri="{FF2B5EF4-FFF2-40B4-BE49-F238E27FC236}">
                <a16:creationId xmlns:a16="http://schemas.microsoft.com/office/drawing/2014/main" id="{0AD0055C-E099-D284-1BC9-B8D240D974F5}"/>
              </a:ext>
            </a:extLst>
          </p:cNvPr>
          <p:cNvSpPr txBox="1"/>
          <p:nvPr/>
        </p:nvSpPr>
        <p:spPr>
          <a:xfrm>
            <a:off x="559572" y="1545491"/>
            <a:ext cx="10664520"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2000" dirty="0">
                <a:latin typeface="Open Sans" panose="020B0606030504020204" pitchFamily="34" charset="0"/>
                <a:ea typeface="Open Sans" panose="020B0606030504020204" pitchFamily="34" charset="0"/>
                <a:cs typeface="Open Sans" panose="020B0606030504020204" pitchFamily="34" charset="0"/>
              </a:rPr>
              <a:t>Для автоматизированной обработки научных публикаций, используя узкоспециализированные на определенных научных областях большие языковые модели.</a:t>
            </a:r>
          </a:p>
        </p:txBody>
      </p:sp>
      <p:sp>
        <p:nvSpPr>
          <p:cNvPr id="12" name="Стрелка вправо 1">
            <a:extLst>
              <a:ext uri="{FF2B5EF4-FFF2-40B4-BE49-F238E27FC236}">
                <a16:creationId xmlns:a16="http://schemas.microsoft.com/office/drawing/2014/main" id="{D999B362-DCE1-655C-92AD-C74E16071FB3}"/>
              </a:ext>
            </a:extLst>
          </p:cNvPr>
          <p:cNvSpPr/>
          <p:nvPr/>
        </p:nvSpPr>
        <p:spPr>
          <a:xfrm>
            <a:off x="5558425" y="4453487"/>
            <a:ext cx="1982255" cy="20667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16">
            <a:extLst>
              <a:ext uri="{FF2B5EF4-FFF2-40B4-BE49-F238E27FC236}">
                <a16:creationId xmlns:a16="http://schemas.microsoft.com/office/drawing/2014/main" id="{AF934BB4-7ACC-02E3-54C6-F765950B841B}"/>
              </a:ext>
            </a:extLst>
          </p:cNvPr>
          <p:cNvSpPr txBox="1"/>
          <p:nvPr/>
        </p:nvSpPr>
        <p:spPr>
          <a:xfrm>
            <a:off x="1552981" y="5312509"/>
            <a:ext cx="3701456"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000" dirty="0">
                <a:latin typeface="Open Sans" panose="020B0606030504020204" pitchFamily="34" charset="0"/>
                <a:ea typeface="Open Sans" panose="020B0606030504020204" pitchFamily="34" charset="0"/>
                <a:cs typeface="Open Sans" panose="020B0606030504020204" pitchFamily="34" charset="0"/>
              </a:rPr>
              <a:t>наличие скрытых промптов в научной публикации</a:t>
            </a:r>
          </a:p>
        </p:txBody>
      </p:sp>
      <p:sp>
        <p:nvSpPr>
          <p:cNvPr id="13" name="Стрелка вправо 1">
            <a:extLst>
              <a:ext uri="{FF2B5EF4-FFF2-40B4-BE49-F238E27FC236}">
                <a16:creationId xmlns:a16="http://schemas.microsoft.com/office/drawing/2014/main" id="{5D7E12F1-EF78-C84D-7778-ADC017CCF45A}"/>
              </a:ext>
            </a:extLst>
          </p:cNvPr>
          <p:cNvSpPr/>
          <p:nvPr/>
        </p:nvSpPr>
        <p:spPr>
          <a:xfrm>
            <a:off x="5559817" y="5575914"/>
            <a:ext cx="1982255" cy="20667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8">
            <a:extLst>
              <a:ext uri="{FF2B5EF4-FFF2-40B4-BE49-F238E27FC236}">
                <a16:creationId xmlns:a16="http://schemas.microsoft.com/office/drawing/2014/main" id="{DE629115-37EE-F1BF-4F4F-883DFEAEBCFB}"/>
              </a:ext>
            </a:extLst>
          </p:cNvPr>
          <p:cNvSpPr txBox="1"/>
          <p:nvPr/>
        </p:nvSpPr>
        <p:spPr>
          <a:xfrm>
            <a:off x="7848215" y="5325309"/>
            <a:ext cx="3370303"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000" dirty="0">
                <a:latin typeface="Open Sans" panose="020B0606030504020204" pitchFamily="34" charset="0"/>
                <a:ea typeface="Open Sans" panose="020B0606030504020204" pitchFamily="34" charset="0"/>
                <a:cs typeface="Open Sans" panose="020B0606030504020204" pitchFamily="34" charset="0"/>
              </a:rPr>
              <a:t>осложнения при обработке публикации</a:t>
            </a:r>
          </a:p>
        </p:txBody>
      </p:sp>
    </p:spTree>
    <p:extLst>
      <p:ext uri="{BB962C8B-B14F-4D97-AF65-F5344CB8AC3E}">
        <p14:creationId xmlns:p14="http://schemas.microsoft.com/office/powerpoint/2010/main" val="1436263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29D20-DEA5-C098-9DBC-5E3807789F9B}"/>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C41218-1710-2793-8B7E-358EA7A8F8B7}"/>
              </a:ext>
            </a:extLst>
          </p:cNvPr>
          <p:cNvSpPr>
            <a:spLocks noGrp="1"/>
          </p:cNvSpPr>
          <p:nvPr>
            <p:ph type="title"/>
          </p:nvPr>
        </p:nvSpPr>
        <p:spPr>
          <a:xfrm>
            <a:off x="559572" y="359101"/>
            <a:ext cx="9032836" cy="523220"/>
          </a:xfrm>
        </p:spPr>
        <p:txBody>
          <a:bodyPr/>
          <a:lstStyle/>
          <a:p>
            <a:r>
              <a:rPr lang="ru-RU" dirty="0"/>
              <a:t>Бенчмаркинг специализированных моделей</a:t>
            </a:r>
          </a:p>
        </p:txBody>
      </p:sp>
      <p:graphicFrame>
        <p:nvGraphicFramePr>
          <p:cNvPr id="3" name="Диаграмма 2">
            <a:extLst>
              <a:ext uri="{FF2B5EF4-FFF2-40B4-BE49-F238E27FC236}">
                <a16:creationId xmlns:a16="http://schemas.microsoft.com/office/drawing/2014/main" id="{3EA5E9EA-F019-DC76-321C-24639B921D09}"/>
              </a:ext>
            </a:extLst>
          </p:cNvPr>
          <p:cNvGraphicFramePr>
            <a:graphicFrameLocks/>
          </p:cNvGraphicFramePr>
          <p:nvPr>
            <p:extLst>
              <p:ext uri="{D42A27DB-BD31-4B8C-83A1-F6EECF244321}">
                <p14:modId xmlns:p14="http://schemas.microsoft.com/office/powerpoint/2010/main" val="3682869591"/>
              </p:ext>
            </p:extLst>
          </p:nvPr>
        </p:nvGraphicFramePr>
        <p:xfrm>
          <a:off x="790575" y="1748106"/>
          <a:ext cx="10610850" cy="45862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70054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0B227-2E11-81D6-F39F-C1AC6131C60E}"/>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408964-FD13-0343-B8A2-09237DC327C9}"/>
              </a:ext>
            </a:extLst>
          </p:cNvPr>
          <p:cNvSpPr>
            <a:spLocks noGrp="1"/>
          </p:cNvSpPr>
          <p:nvPr>
            <p:ph type="title"/>
          </p:nvPr>
        </p:nvSpPr>
        <p:spPr>
          <a:xfrm>
            <a:off x="559572" y="359101"/>
            <a:ext cx="9032836" cy="523220"/>
          </a:xfrm>
        </p:spPr>
        <p:txBody>
          <a:bodyPr/>
          <a:lstStyle/>
          <a:p>
            <a:r>
              <a:rPr lang="ru-RU" dirty="0"/>
              <a:t>Схема системы</a:t>
            </a:r>
            <a:r>
              <a:rPr lang="en-US" dirty="0"/>
              <a:t> </a:t>
            </a:r>
            <a:r>
              <a:rPr lang="ru-RU" dirty="0"/>
              <a:t>управления обработки </a:t>
            </a:r>
          </a:p>
        </p:txBody>
      </p:sp>
      <p:pic>
        <p:nvPicPr>
          <p:cNvPr id="3" name="Рисунок 2">
            <a:extLst>
              <a:ext uri="{FF2B5EF4-FFF2-40B4-BE49-F238E27FC236}">
                <a16:creationId xmlns:a16="http://schemas.microsoft.com/office/drawing/2014/main" id="{756D60BA-C3D6-FB0F-8DC7-B370BFDC135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5830" y="1798112"/>
            <a:ext cx="9940340" cy="4451613"/>
          </a:xfrm>
          <a:prstGeom prst="rect">
            <a:avLst/>
          </a:prstGeom>
          <a:noFill/>
          <a:ln>
            <a:noFill/>
          </a:ln>
        </p:spPr>
      </p:pic>
    </p:spTree>
    <p:extLst>
      <p:ext uri="{BB962C8B-B14F-4D97-AF65-F5344CB8AC3E}">
        <p14:creationId xmlns:p14="http://schemas.microsoft.com/office/powerpoint/2010/main" val="1240987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AB4D1-785A-38F8-3BF3-78FEBE2ADD37}"/>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A1808A-16BE-63CE-71D1-3CC819FD89E4}"/>
              </a:ext>
            </a:extLst>
          </p:cNvPr>
          <p:cNvSpPr>
            <a:spLocks noGrp="1"/>
          </p:cNvSpPr>
          <p:nvPr>
            <p:ph type="title"/>
          </p:nvPr>
        </p:nvSpPr>
        <p:spPr>
          <a:xfrm>
            <a:off x="559572" y="143658"/>
            <a:ext cx="9032836" cy="954107"/>
          </a:xfrm>
        </p:spPr>
        <p:txBody>
          <a:bodyPr/>
          <a:lstStyle/>
          <a:p>
            <a:r>
              <a:rPr lang="ru-RU" dirty="0"/>
              <a:t>Схема получения специализированных</a:t>
            </a:r>
            <a:r>
              <a:rPr lang="en-US" dirty="0"/>
              <a:t> </a:t>
            </a:r>
            <a:r>
              <a:rPr lang="ru-RU" dirty="0"/>
              <a:t>моделей</a:t>
            </a:r>
          </a:p>
        </p:txBody>
      </p:sp>
      <p:pic>
        <p:nvPicPr>
          <p:cNvPr id="7" name="Рисунок 6">
            <a:extLst>
              <a:ext uri="{FF2B5EF4-FFF2-40B4-BE49-F238E27FC236}">
                <a16:creationId xmlns:a16="http://schemas.microsoft.com/office/drawing/2014/main" id="{EDF69909-DF78-B082-A304-15C0A15CA3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 y="1997361"/>
            <a:ext cx="11436626" cy="2863278"/>
          </a:xfrm>
          <a:prstGeom prst="rect">
            <a:avLst/>
          </a:prstGeom>
        </p:spPr>
      </p:pic>
    </p:spTree>
    <p:extLst>
      <p:ext uri="{BB962C8B-B14F-4D97-AF65-F5344CB8AC3E}">
        <p14:creationId xmlns:p14="http://schemas.microsoft.com/office/powerpoint/2010/main" val="833636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AD3EC-D039-611A-382F-2A61D78C4E95}"/>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B45520-D189-F8B8-0D4B-C5076702D07F}"/>
              </a:ext>
            </a:extLst>
          </p:cNvPr>
          <p:cNvSpPr>
            <a:spLocks noGrp="1"/>
          </p:cNvSpPr>
          <p:nvPr>
            <p:ph type="title"/>
          </p:nvPr>
        </p:nvSpPr>
        <p:spPr>
          <a:xfrm>
            <a:off x="559571" y="359101"/>
            <a:ext cx="9276191" cy="523220"/>
          </a:xfrm>
        </p:spPr>
        <p:txBody>
          <a:bodyPr/>
          <a:lstStyle/>
          <a:p>
            <a:r>
              <a:rPr lang="ru-RU" dirty="0"/>
              <a:t>Перечень узкоспециализированных моделей</a:t>
            </a:r>
          </a:p>
        </p:txBody>
      </p:sp>
      <p:graphicFrame>
        <p:nvGraphicFramePr>
          <p:cNvPr id="4" name="Таблица 3">
            <a:extLst>
              <a:ext uri="{FF2B5EF4-FFF2-40B4-BE49-F238E27FC236}">
                <a16:creationId xmlns:a16="http://schemas.microsoft.com/office/drawing/2014/main" id="{0BE203E2-1E4C-090A-D87A-2F33A89D45F7}"/>
              </a:ext>
            </a:extLst>
          </p:cNvPr>
          <p:cNvGraphicFramePr>
            <a:graphicFrameLocks noGrp="1"/>
          </p:cNvGraphicFramePr>
          <p:nvPr>
            <p:extLst>
              <p:ext uri="{D42A27DB-BD31-4B8C-83A1-F6EECF244321}">
                <p14:modId xmlns:p14="http://schemas.microsoft.com/office/powerpoint/2010/main" val="4216372808"/>
              </p:ext>
            </p:extLst>
          </p:nvPr>
        </p:nvGraphicFramePr>
        <p:xfrm>
          <a:off x="246490" y="1295488"/>
          <a:ext cx="11457664" cy="5284341"/>
        </p:xfrm>
        <a:graphic>
          <a:graphicData uri="http://schemas.openxmlformats.org/drawingml/2006/table">
            <a:tbl>
              <a:tblPr firstRow="1" firstCol="1" bandRow="1"/>
              <a:tblGrid>
                <a:gridCol w="2671639">
                  <a:extLst>
                    <a:ext uri="{9D8B030D-6E8A-4147-A177-3AD203B41FA5}">
                      <a16:colId xmlns:a16="http://schemas.microsoft.com/office/drawing/2014/main" val="1595204077"/>
                    </a:ext>
                  </a:extLst>
                </a:gridCol>
                <a:gridCol w="2417196">
                  <a:extLst>
                    <a:ext uri="{9D8B030D-6E8A-4147-A177-3AD203B41FA5}">
                      <a16:colId xmlns:a16="http://schemas.microsoft.com/office/drawing/2014/main" val="742180733"/>
                    </a:ext>
                  </a:extLst>
                </a:gridCol>
                <a:gridCol w="3234645">
                  <a:extLst>
                    <a:ext uri="{9D8B030D-6E8A-4147-A177-3AD203B41FA5}">
                      <a16:colId xmlns:a16="http://schemas.microsoft.com/office/drawing/2014/main" val="1531684592"/>
                    </a:ext>
                  </a:extLst>
                </a:gridCol>
                <a:gridCol w="3134184">
                  <a:extLst>
                    <a:ext uri="{9D8B030D-6E8A-4147-A177-3AD203B41FA5}">
                      <a16:colId xmlns:a16="http://schemas.microsoft.com/office/drawing/2014/main" val="171520787"/>
                    </a:ext>
                  </a:extLst>
                </a:gridCol>
              </a:tblGrid>
              <a:tr h="315817">
                <a:tc>
                  <a:txBody>
                    <a:bodyPr/>
                    <a:lstStyle/>
                    <a:p>
                      <a:pPr marL="0" indent="0" algn="ctr">
                        <a:lnSpc>
                          <a:spcPct val="150000"/>
                        </a:lnSpc>
                        <a:buNone/>
                      </a:pPr>
                      <a:r>
                        <a:rPr lang="ru-RU" sz="1400" b="1" kern="0" dirty="0">
                          <a:solidFill>
                            <a:srgbClr val="000000"/>
                          </a:solidFill>
                          <a:effectLst/>
                          <a:latin typeface="Times New Roman" panose="02020603050405020304" pitchFamily="18" charset="0"/>
                          <a:ea typeface="Times New Roman" panose="02020603050405020304" pitchFamily="18" charset="0"/>
                        </a:rPr>
                        <a:t>Направление </a:t>
                      </a:r>
                      <a:r>
                        <a:rPr lang="ru-RU" sz="1400" b="1" kern="0" dirty="0" err="1">
                          <a:solidFill>
                            <a:srgbClr val="000000"/>
                          </a:solidFill>
                          <a:effectLst/>
                          <a:latin typeface="Times New Roman" panose="02020603050405020304" pitchFamily="18" charset="0"/>
                          <a:ea typeface="Times New Roman" panose="02020603050405020304" pitchFamily="18" charset="0"/>
                        </a:rPr>
                        <a:t>WoS</a:t>
                      </a:r>
                      <a:endParaRPr lang="ru-RU" sz="1600" kern="100" dirty="0">
                        <a:solidFill>
                          <a:srgbClr val="000000"/>
                        </a:solidFill>
                        <a:effectLst/>
                        <a:latin typeface="Times New Roman" panose="02020603050405020304" pitchFamily="18" charset="0"/>
                        <a:ea typeface="Calibri" panose="020F0502020204030204" pitchFamily="34" charset="0"/>
                      </a:endParaRPr>
                    </a:p>
                  </a:txBody>
                  <a:tcPr marL="29624" marR="29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a:lnSpc>
                          <a:spcPct val="150000"/>
                        </a:lnSpc>
                        <a:buNone/>
                      </a:pPr>
                      <a:r>
                        <a:rPr lang="ru-RU" sz="1400" b="1" kern="0" dirty="0">
                          <a:solidFill>
                            <a:srgbClr val="000000"/>
                          </a:solidFill>
                          <a:effectLst/>
                          <a:latin typeface="Times New Roman" panose="02020603050405020304" pitchFamily="18" charset="0"/>
                          <a:ea typeface="Times New Roman" panose="02020603050405020304" pitchFamily="18" charset="0"/>
                        </a:rPr>
                        <a:t>Категории</a:t>
                      </a:r>
                      <a:r>
                        <a:rPr lang="en-US" sz="1400" b="1" kern="0" dirty="0">
                          <a:solidFill>
                            <a:srgbClr val="000000"/>
                          </a:solidFill>
                          <a:effectLst/>
                          <a:latin typeface="Times New Roman" panose="02020603050405020304" pitchFamily="18" charset="0"/>
                          <a:ea typeface="Times New Roman" panose="02020603050405020304" pitchFamily="18" charset="0"/>
                        </a:rPr>
                        <a:t> </a:t>
                      </a:r>
                      <a:r>
                        <a:rPr lang="en-US" sz="1400" b="1" kern="0" dirty="0" err="1">
                          <a:solidFill>
                            <a:srgbClr val="000000"/>
                          </a:solidFill>
                          <a:effectLst/>
                          <a:latin typeface="Times New Roman" panose="02020603050405020304" pitchFamily="18" charset="0"/>
                          <a:ea typeface="Times New Roman" panose="02020603050405020304" pitchFamily="18" charset="0"/>
                        </a:rPr>
                        <a:t>WoS</a:t>
                      </a:r>
                      <a:r>
                        <a:rPr lang="en-US" sz="1400" b="1" kern="0" dirty="0">
                          <a:solidFill>
                            <a:srgbClr val="000000"/>
                          </a:solidFill>
                          <a:effectLst/>
                          <a:latin typeface="Times New Roman" panose="02020603050405020304" pitchFamily="18" charset="0"/>
                          <a:ea typeface="Times New Roman" panose="02020603050405020304" pitchFamily="18" charset="0"/>
                        </a:rPr>
                        <a:t> </a:t>
                      </a:r>
                      <a:endParaRPr lang="ru-RU" sz="1400" kern="100" dirty="0">
                        <a:solidFill>
                          <a:srgbClr val="000000"/>
                        </a:solidFill>
                        <a:effectLst/>
                        <a:latin typeface="Times New Roman" panose="02020603050405020304" pitchFamily="18" charset="0"/>
                        <a:ea typeface="Calibri" panose="020F0502020204030204" pitchFamily="34" charset="0"/>
                      </a:endParaRPr>
                    </a:p>
                  </a:txBody>
                  <a:tcPr marL="29624" marR="29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a:lnSpc>
                          <a:spcPct val="150000"/>
                        </a:lnSpc>
                        <a:buNone/>
                      </a:pPr>
                      <a:r>
                        <a:rPr lang="ru-RU" sz="1400" b="1" kern="0" dirty="0">
                          <a:solidFill>
                            <a:srgbClr val="000000"/>
                          </a:solidFill>
                          <a:effectLst/>
                          <a:latin typeface="Times New Roman" panose="02020603050405020304" pitchFamily="18" charset="0"/>
                          <a:ea typeface="Times New Roman" panose="02020603050405020304" pitchFamily="18" charset="0"/>
                        </a:rPr>
                        <a:t>Специализированные BERT модели</a:t>
                      </a:r>
                      <a:endParaRPr lang="ru-RU" sz="1400" kern="100" dirty="0">
                        <a:solidFill>
                          <a:srgbClr val="000000"/>
                        </a:solidFill>
                        <a:effectLst/>
                        <a:latin typeface="Times New Roman" panose="02020603050405020304" pitchFamily="18" charset="0"/>
                        <a:ea typeface="Calibri" panose="020F0502020204030204" pitchFamily="34" charset="0"/>
                      </a:endParaRPr>
                    </a:p>
                  </a:txBody>
                  <a:tcPr marL="29624" marR="29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a:lnSpc>
                          <a:spcPct val="150000"/>
                        </a:lnSpc>
                        <a:buNone/>
                      </a:pPr>
                      <a:r>
                        <a:rPr lang="ru-RU" sz="1400" b="1" kern="0" dirty="0">
                          <a:solidFill>
                            <a:srgbClr val="000000"/>
                          </a:solidFill>
                          <a:effectLst/>
                          <a:latin typeface="Times New Roman" panose="02020603050405020304" pitchFamily="18" charset="0"/>
                          <a:ea typeface="Times New Roman" panose="02020603050405020304" pitchFamily="18" charset="0"/>
                        </a:rPr>
                        <a:t>Область применения модели</a:t>
                      </a:r>
                      <a:endParaRPr lang="ru-RU" sz="1400" kern="100" dirty="0">
                        <a:solidFill>
                          <a:srgbClr val="000000"/>
                        </a:solidFill>
                        <a:effectLst/>
                        <a:latin typeface="Times New Roman" panose="02020603050405020304" pitchFamily="18" charset="0"/>
                        <a:ea typeface="Calibri" panose="020F0502020204030204" pitchFamily="34" charset="0"/>
                      </a:endParaRPr>
                    </a:p>
                  </a:txBody>
                  <a:tcPr marL="29624" marR="29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0827304"/>
                  </a:ext>
                </a:extLst>
              </a:tr>
              <a:tr h="378584">
                <a:tc rowSpan="3">
                  <a:txBody>
                    <a:bodyPr/>
                    <a:lstStyle/>
                    <a:p>
                      <a:pPr marL="0" indent="0" algn="ctr">
                        <a:lnSpc>
                          <a:spcPct val="150000"/>
                        </a:lnSpc>
                        <a:buNone/>
                      </a:pPr>
                      <a:r>
                        <a:rPr lang="ru-RU" sz="1400" kern="0" dirty="0">
                          <a:solidFill>
                            <a:srgbClr val="000000"/>
                          </a:solidFill>
                          <a:effectLst/>
                          <a:latin typeface="Times New Roman" panose="02020603050405020304" pitchFamily="18" charset="0"/>
                          <a:ea typeface="Times New Roman" panose="02020603050405020304" pitchFamily="18" charset="0"/>
                        </a:rPr>
                        <a:t>Arts </a:t>
                      </a:r>
                      <a:r>
                        <a:rPr lang="en-US" sz="1400" kern="0" dirty="0">
                          <a:solidFill>
                            <a:srgbClr val="000000"/>
                          </a:solidFill>
                          <a:effectLst/>
                          <a:latin typeface="Times New Roman" panose="02020603050405020304" pitchFamily="18" charset="0"/>
                          <a:ea typeface="Times New Roman" panose="02020603050405020304" pitchFamily="18" charset="0"/>
                        </a:rPr>
                        <a:t>and Humanities</a:t>
                      </a:r>
                      <a:endParaRPr lang="ru-RU" sz="1400" kern="100" dirty="0">
                        <a:solidFill>
                          <a:srgbClr val="000000"/>
                        </a:solidFill>
                        <a:effectLst/>
                        <a:latin typeface="Times New Roman" panose="02020603050405020304" pitchFamily="18" charset="0"/>
                        <a:ea typeface="Calibri" panose="020F0502020204030204" pitchFamily="34" charset="0"/>
                      </a:endParaRPr>
                    </a:p>
                  </a:txBody>
                  <a:tcPr marL="29624" marR="29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marL="0" indent="0" algn="ctr">
                        <a:lnSpc>
                          <a:spcPct val="150000"/>
                        </a:lnSpc>
                        <a:buNone/>
                      </a:pPr>
                      <a:r>
                        <a:rPr lang="ru-RU" sz="1400" kern="0" dirty="0">
                          <a:solidFill>
                            <a:srgbClr val="000000"/>
                          </a:solidFill>
                          <a:effectLst/>
                          <a:latin typeface="Times New Roman" panose="02020603050405020304" pitchFamily="18" charset="0"/>
                          <a:ea typeface="Times New Roman" panose="02020603050405020304" pitchFamily="18" charset="0"/>
                        </a:rPr>
                        <a:t>Architecture, Art, </a:t>
                      </a:r>
                      <a:r>
                        <a:rPr lang="en-US" sz="1400" kern="0" dirty="0">
                          <a:solidFill>
                            <a:srgbClr val="000000"/>
                          </a:solidFill>
                          <a:effectLst/>
                          <a:latin typeface="Times New Roman" panose="02020603050405020304" pitchFamily="18" charset="0"/>
                          <a:ea typeface="Times New Roman" panose="02020603050405020304" pitchFamily="18" charset="0"/>
                        </a:rPr>
                        <a:t>History</a:t>
                      </a:r>
                      <a:r>
                        <a:rPr lang="ru-RU" sz="1400" kern="0" dirty="0">
                          <a:solidFill>
                            <a:srgbClr val="000000"/>
                          </a:solidFill>
                          <a:effectLst/>
                          <a:latin typeface="Times New Roman" panose="02020603050405020304" pitchFamily="18" charset="0"/>
                          <a:ea typeface="Times New Roman" panose="02020603050405020304" pitchFamily="18" charset="0"/>
                        </a:rPr>
                        <a:t>, </a:t>
                      </a:r>
                      <a:r>
                        <a:rPr lang="en-US" sz="1400" kern="0" dirty="0">
                          <a:solidFill>
                            <a:srgbClr val="000000"/>
                          </a:solidFill>
                          <a:effectLst/>
                          <a:latin typeface="Times New Roman" panose="02020603050405020304" pitchFamily="18" charset="0"/>
                          <a:ea typeface="Times New Roman" panose="02020603050405020304" pitchFamily="18" charset="0"/>
                        </a:rPr>
                        <a:t>Literature</a:t>
                      </a:r>
                      <a:endParaRPr lang="ru-RU" sz="1400" kern="100" dirty="0">
                        <a:solidFill>
                          <a:srgbClr val="000000"/>
                        </a:solidFill>
                        <a:effectLst/>
                        <a:latin typeface="Times New Roman" panose="02020603050405020304" pitchFamily="18" charset="0"/>
                        <a:ea typeface="Calibri" panose="020F0502020204030204" pitchFamily="34" charset="0"/>
                      </a:endParaRPr>
                    </a:p>
                  </a:txBody>
                  <a:tcPr marL="29624" marR="29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a:lnSpc>
                          <a:spcPct val="150000"/>
                        </a:lnSpc>
                        <a:buNone/>
                      </a:pPr>
                      <a:r>
                        <a:rPr lang="ru-RU" sz="1200" kern="0" dirty="0">
                          <a:solidFill>
                            <a:srgbClr val="000000"/>
                          </a:solidFill>
                          <a:effectLst/>
                          <a:latin typeface="Times New Roman" panose="02020603050405020304" pitchFamily="18" charset="0"/>
                          <a:ea typeface="Times New Roman" panose="02020603050405020304" pitchFamily="18" charset="0"/>
                        </a:rPr>
                        <a:t>ArXivBERT</a:t>
                      </a:r>
                      <a:endParaRPr lang="ru-RU" sz="1200" kern="100" dirty="0">
                        <a:solidFill>
                          <a:srgbClr val="000000"/>
                        </a:solidFill>
                        <a:effectLst/>
                        <a:latin typeface="Times New Roman" panose="02020603050405020304" pitchFamily="18" charset="0"/>
                        <a:ea typeface="Calibri" panose="020F0502020204030204" pitchFamily="34" charset="0"/>
                      </a:endParaRPr>
                    </a:p>
                  </a:txBody>
                  <a:tcPr marL="29624" marR="29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a:lnSpc>
                          <a:spcPct val="150000"/>
                        </a:lnSpc>
                        <a:buNone/>
                      </a:pPr>
                      <a:r>
                        <a:rPr lang="ru-RU" sz="1200" kern="0" dirty="0">
                          <a:solidFill>
                            <a:srgbClr val="000000"/>
                          </a:solidFill>
                          <a:effectLst/>
                          <a:latin typeface="Times New Roman" panose="02020603050405020304" pitchFamily="18" charset="0"/>
                          <a:ea typeface="Times New Roman" panose="02020603050405020304" pitchFamily="18" charset="0"/>
                        </a:rPr>
                        <a:t>Анализ искусствоведческих и философских текстов</a:t>
                      </a:r>
                      <a:endParaRPr lang="ru-RU" sz="1200" kern="100" dirty="0">
                        <a:solidFill>
                          <a:srgbClr val="000000"/>
                        </a:solidFill>
                        <a:effectLst/>
                        <a:latin typeface="Times New Roman" panose="02020603050405020304" pitchFamily="18" charset="0"/>
                        <a:ea typeface="Calibri" panose="020F0502020204030204" pitchFamily="34" charset="0"/>
                      </a:endParaRPr>
                    </a:p>
                  </a:txBody>
                  <a:tcPr marL="29624" marR="29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133923"/>
                  </a:ext>
                </a:extLst>
              </a:tr>
              <a:tr h="247135">
                <a:tc vMerge="1">
                  <a:txBody>
                    <a:bodyPr/>
                    <a:lstStyle/>
                    <a:p>
                      <a:endParaRPr lang="ru-RU"/>
                    </a:p>
                  </a:txBody>
                  <a:tcPr/>
                </a:tc>
                <a:tc vMerge="1">
                  <a:txBody>
                    <a:bodyPr/>
                    <a:lstStyle/>
                    <a:p>
                      <a:endParaRPr lang="ru-RU"/>
                    </a:p>
                  </a:txBody>
                  <a:tcPr/>
                </a:tc>
                <a:tc>
                  <a:txBody>
                    <a:bodyPr/>
                    <a:lstStyle/>
                    <a:p>
                      <a:pPr marL="0" indent="0" algn="ctr">
                        <a:lnSpc>
                          <a:spcPct val="150000"/>
                        </a:lnSpc>
                        <a:buNone/>
                      </a:pPr>
                      <a:r>
                        <a:rPr lang="ru-RU" sz="1200" kern="0" dirty="0">
                          <a:solidFill>
                            <a:srgbClr val="000000"/>
                          </a:solidFill>
                          <a:effectLst/>
                          <a:latin typeface="Times New Roman" panose="02020603050405020304" pitchFamily="18" charset="0"/>
                          <a:ea typeface="Times New Roman" panose="02020603050405020304" pitchFamily="18" charset="0"/>
                        </a:rPr>
                        <a:t>HistSciBERT</a:t>
                      </a:r>
                      <a:endParaRPr lang="ru-RU" sz="1200" kern="100" dirty="0">
                        <a:solidFill>
                          <a:srgbClr val="000000"/>
                        </a:solidFill>
                        <a:effectLst/>
                        <a:latin typeface="Times New Roman" panose="02020603050405020304" pitchFamily="18" charset="0"/>
                        <a:ea typeface="Calibri" panose="020F0502020204030204" pitchFamily="34" charset="0"/>
                      </a:endParaRPr>
                    </a:p>
                  </a:txBody>
                  <a:tcPr marL="29624" marR="29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a:lnSpc>
                          <a:spcPct val="150000"/>
                        </a:lnSpc>
                        <a:buNone/>
                      </a:pPr>
                      <a:r>
                        <a:rPr lang="ru-RU" sz="1200" kern="0" dirty="0">
                          <a:solidFill>
                            <a:srgbClr val="000000"/>
                          </a:solidFill>
                          <a:effectLst/>
                          <a:latin typeface="Times New Roman" panose="02020603050405020304" pitchFamily="18" charset="0"/>
                          <a:ea typeface="Times New Roman" panose="02020603050405020304" pitchFamily="18" charset="0"/>
                        </a:rPr>
                        <a:t>Исторические исследования</a:t>
                      </a:r>
                      <a:endParaRPr lang="ru-RU" sz="1200" kern="100" dirty="0">
                        <a:solidFill>
                          <a:srgbClr val="000000"/>
                        </a:solidFill>
                        <a:effectLst/>
                        <a:latin typeface="Times New Roman" panose="02020603050405020304" pitchFamily="18" charset="0"/>
                        <a:ea typeface="Calibri" panose="020F0502020204030204" pitchFamily="34" charset="0"/>
                      </a:endParaRPr>
                    </a:p>
                  </a:txBody>
                  <a:tcPr marL="29624" marR="29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55466732"/>
                  </a:ext>
                </a:extLst>
              </a:tr>
              <a:tr h="378584">
                <a:tc vMerge="1">
                  <a:txBody>
                    <a:bodyPr/>
                    <a:lstStyle/>
                    <a:p>
                      <a:endParaRPr lang="ru-RU"/>
                    </a:p>
                  </a:txBody>
                  <a:tcPr/>
                </a:tc>
                <a:tc vMerge="1">
                  <a:txBody>
                    <a:bodyPr/>
                    <a:lstStyle/>
                    <a:p>
                      <a:endParaRPr lang="ru-RU"/>
                    </a:p>
                  </a:txBody>
                  <a:tcPr/>
                </a:tc>
                <a:tc>
                  <a:txBody>
                    <a:bodyPr/>
                    <a:lstStyle/>
                    <a:p>
                      <a:pPr marL="0" indent="0" algn="ctr">
                        <a:lnSpc>
                          <a:spcPct val="150000"/>
                        </a:lnSpc>
                        <a:buNone/>
                      </a:pPr>
                      <a:r>
                        <a:rPr lang="ru-RU" sz="1200" kern="0" dirty="0" err="1">
                          <a:solidFill>
                            <a:srgbClr val="000000"/>
                          </a:solidFill>
                          <a:effectLst/>
                          <a:latin typeface="Times New Roman" panose="02020603050405020304" pitchFamily="18" charset="0"/>
                          <a:ea typeface="Times New Roman" panose="02020603050405020304" pitchFamily="18" charset="0"/>
                        </a:rPr>
                        <a:t>ArtsBERT</a:t>
                      </a:r>
                      <a:endParaRPr lang="ru-RU" sz="1200" kern="100" dirty="0">
                        <a:solidFill>
                          <a:srgbClr val="000000"/>
                        </a:solidFill>
                        <a:effectLst/>
                        <a:latin typeface="Times New Roman" panose="02020603050405020304" pitchFamily="18" charset="0"/>
                        <a:ea typeface="Calibri" panose="020F0502020204030204" pitchFamily="34" charset="0"/>
                      </a:endParaRPr>
                    </a:p>
                  </a:txBody>
                  <a:tcPr marL="29624" marR="29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a:lnSpc>
                          <a:spcPct val="150000"/>
                        </a:lnSpc>
                        <a:buNone/>
                      </a:pPr>
                      <a:r>
                        <a:rPr lang="ru-RU" sz="1200" kern="0" dirty="0">
                          <a:solidFill>
                            <a:srgbClr val="000000"/>
                          </a:solidFill>
                          <a:effectLst/>
                          <a:latin typeface="Times New Roman" panose="02020603050405020304" pitchFamily="18" charset="0"/>
                          <a:ea typeface="Times New Roman" panose="02020603050405020304" pitchFamily="18" charset="0"/>
                        </a:rPr>
                        <a:t>Анализ литературных произведений</a:t>
                      </a:r>
                      <a:endParaRPr lang="ru-RU" sz="1200" kern="100" dirty="0">
                        <a:solidFill>
                          <a:srgbClr val="000000"/>
                        </a:solidFill>
                        <a:effectLst/>
                        <a:latin typeface="Times New Roman" panose="02020603050405020304" pitchFamily="18" charset="0"/>
                        <a:ea typeface="Calibri" panose="020F0502020204030204" pitchFamily="34" charset="0"/>
                      </a:endParaRPr>
                    </a:p>
                  </a:txBody>
                  <a:tcPr marL="29624" marR="29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8225429"/>
                  </a:ext>
                </a:extLst>
              </a:tr>
              <a:tr h="247135">
                <a:tc rowSpan="4">
                  <a:txBody>
                    <a:bodyPr/>
                    <a:lstStyle/>
                    <a:p>
                      <a:pPr marL="0" indent="0" algn="ctr">
                        <a:lnSpc>
                          <a:spcPct val="150000"/>
                        </a:lnSpc>
                        <a:buNone/>
                      </a:pPr>
                      <a:r>
                        <a:rPr lang="ru-RU" sz="1400" kern="0" dirty="0">
                          <a:solidFill>
                            <a:srgbClr val="000000"/>
                          </a:solidFill>
                          <a:effectLst/>
                          <a:latin typeface="Times New Roman" panose="02020603050405020304" pitchFamily="18" charset="0"/>
                          <a:ea typeface="Times New Roman" panose="02020603050405020304" pitchFamily="18" charset="0"/>
                        </a:rPr>
                        <a:t>Life Sciences </a:t>
                      </a:r>
                      <a:r>
                        <a:rPr lang="en-US" sz="1400" kern="0" dirty="0">
                          <a:solidFill>
                            <a:srgbClr val="000000"/>
                          </a:solidFill>
                          <a:effectLst/>
                          <a:latin typeface="Times New Roman" panose="02020603050405020304" pitchFamily="18" charset="0"/>
                          <a:ea typeface="Times New Roman" panose="02020603050405020304" pitchFamily="18" charset="0"/>
                        </a:rPr>
                        <a:t>and Biomedicine</a:t>
                      </a:r>
                      <a:endParaRPr lang="ru-RU" sz="1400" kern="100" dirty="0">
                        <a:solidFill>
                          <a:srgbClr val="000000"/>
                        </a:solidFill>
                        <a:effectLst/>
                        <a:latin typeface="Times New Roman" panose="02020603050405020304" pitchFamily="18" charset="0"/>
                        <a:ea typeface="Calibri" panose="020F0502020204030204" pitchFamily="34" charset="0"/>
                      </a:endParaRPr>
                    </a:p>
                  </a:txBody>
                  <a:tcPr marL="29624" marR="29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4">
                  <a:txBody>
                    <a:bodyPr/>
                    <a:lstStyle/>
                    <a:p>
                      <a:pPr marL="0" indent="0" algn="ctr">
                        <a:lnSpc>
                          <a:spcPct val="150000"/>
                        </a:lnSpc>
                        <a:buNone/>
                      </a:pPr>
                      <a:r>
                        <a:rPr lang="en-US" sz="1400" kern="0" dirty="0">
                          <a:solidFill>
                            <a:srgbClr val="000000"/>
                          </a:solidFill>
                          <a:effectLst/>
                          <a:latin typeface="Times New Roman" panose="02020603050405020304" pitchFamily="18" charset="0"/>
                          <a:ea typeface="Times New Roman" panose="02020603050405020304" pitchFamily="18" charset="0"/>
                        </a:rPr>
                        <a:t>Biology</a:t>
                      </a:r>
                      <a:r>
                        <a:rPr lang="ru-RU" sz="1400" kern="0" dirty="0">
                          <a:solidFill>
                            <a:srgbClr val="000000"/>
                          </a:solidFill>
                          <a:effectLst/>
                          <a:latin typeface="Times New Roman" panose="02020603050405020304" pitchFamily="18" charset="0"/>
                          <a:ea typeface="Times New Roman" panose="02020603050405020304" pitchFamily="18" charset="0"/>
                        </a:rPr>
                        <a:t>, </a:t>
                      </a:r>
                      <a:r>
                        <a:rPr lang="en-US" sz="1400" kern="0" dirty="0">
                          <a:solidFill>
                            <a:srgbClr val="000000"/>
                          </a:solidFill>
                          <a:effectLst/>
                          <a:latin typeface="Times New Roman" panose="02020603050405020304" pitchFamily="18" charset="0"/>
                          <a:ea typeface="Times New Roman" panose="02020603050405020304" pitchFamily="18" charset="0"/>
                        </a:rPr>
                        <a:t>Medicine</a:t>
                      </a:r>
                      <a:r>
                        <a:rPr lang="ru-RU" sz="1400" kern="0" dirty="0">
                          <a:solidFill>
                            <a:srgbClr val="000000"/>
                          </a:solidFill>
                          <a:effectLst/>
                          <a:latin typeface="Times New Roman" panose="02020603050405020304" pitchFamily="18" charset="0"/>
                          <a:ea typeface="Times New Roman" panose="02020603050405020304" pitchFamily="18" charset="0"/>
                        </a:rPr>
                        <a:t>, </a:t>
                      </a:r>
                      <a:r>
                        <a:rPr lang="en-US" sz="1400" kern="0" dirty="0">
                          <a:solidFill>
                            <a:srgbClr val="000000"/>
                          </a:solidFill>
                          <a:effectLst/>
                          <a:latin typeface="Times New Roman" panose="02020603050405020304" pitchFamily="18" charset="0"/>
                          <a:ea typeface="Times New Roman" panose="02020603050405020304" pitchFamily="18" charset="0"/>
                        </a:rPr>
                        <a:t>Neuroscience</a:t>
                      </a:r>
                      <a:endParaRPr lang="ru-RU" sz="1400" kern="100" dirty="0">
                        <a:solidFill>
                          <a:srgbClr val="000000"/>
                        </a:solidFill>
                        <a:effectLst/>
                        <a:latin typeface="Times New Roman" panose="02020603050405020304" pitchFamily="18" charset="0"/>
                        <a:ea typeface="Calibri" panose="020F0502020204030204" pitchFamily="34" charset="0"/>
                      </a:endParaRPr>
                    </a:p>
                  </a:txBody>
                  <a:tcPr marL="29624" marR="29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a:lnSpc>
                          <a:spcPct val="150000"/>
                        </a:lnSpc>
                        <a:buNone/>
                      </a:pPr>
                      <a:r>
                        <a:rPr lang="en-US" sz="1200" kern="0" dirty="0">
                          <a:solidFill>
                            <a:srgbClr val="000000"/>
                          </a:solidFill>
                          <a:effectLst/>
                          <a:latin typeface="Times New Roman" panose="02020603050405020304" pitchFamily="18" charset="0"/>
                          <a:ea typeface="Times New Roman" panose="02020603050405020304" pitchFamily="18" charset="0"/>
                        </a:rPr>
                        <a:t>BioBERT</a:t>
                      </a:r>
                      <a:endParaRPr lang="ru-RU" sz="1200" kern="100" dirty="0">
                        <a:solidFill>
                          <a:srgbClr val="000000"/>
                        </a:solidFill>
                        <a:effectLst/>
                        <a:latin typeface="Times New Roman" panose="02020603050405020304" pitchFamily="18" charset="0"/>
                        <a:ea typeface="Calibri" panose="020F0502020204030204" pitchFamily="34" charset="0"/>
                      </a:endParaRPr>
                    </a:p>
                  </a:txBody>
                  <a:tcPr marL="29624" marR="29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a:lnSpc>
                          <a:spcPct val="150000"/>
                        </a:lnSpc>
                        <a:buNone/>
                      </a:pPr>
                      <a:r>
                        <a:rPr lang="ru-RU" sz="1200" kern="0" dirty="0">
                          <a:solidFill>
                            <a:srgbClr val="000000"/>
                          </a:solidFill>
                          <a:effectLst/>
                          <a:latin typeface="Times New Roman" panose="02020603050405020304" pitchFamily="18" charset="0"/>
                          <a:ea typeface="Times New Roman" panose="02020603050405020304" pitchFamily="18" charset="0"/>
                        </a:rPr>
                        <a:t>Биомедицинские тексты</a:t>
                      </a:r>
                      <a:endParaRPr lang="ru-RU" sz="1200" kern="100" dirty="0">
                        <a:solidFill>
                          <a:srgbClr val="000000"/>
                        </a:solidFill>
                        <a:effectLst/>
                        <a:latin typeface="Times New Roman" panose="02020603050405020304" pitchFamily="18" charset="0"/>
                        <a:ea typeface="Calibri" panose="020F0502020204030204" pitchFamily="34" charset="0"/>
                      </a:endParaRPr>
                    </a:p>
                  </a:txBody>
                  <a:tcPr marL="29624" marR="29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2709118"/>
                  </a:ext>
                </a:extLst>
              </a:tr>
              <a:tr h="247135">
                <a:tc vMerge="1">
                  <a:txBody>
                    <a:bodyPr/>
                    <a:lstStyle/>
                    <a:p>
                      <a:endParaRPr lang="ru-RU"/>
                    </a:p>
                  </a:txBody>
                  <a:tcPr/>
                </a:tc>
                <a:tc vMerge="1">
                  <a:txBody>
                    <a:bodyPr/>
                    <a:lstStyle/>
                    <a:p>
                      <a:endParaRPr lang="ru-RU"/>
                    </a:p>
                  </a:txBody>
                  <a:tcPr/>
                </a:tc>
                <a:tc>
                  <a:txBody>
                    <a:bodyPr/>
                    <a:lstStyle/>
                    <a:p>
                      <a:pPr marL="0" indent="0" algn="ctr">
                        <a:lnSpc>
                          <a:spcPct val="150000"/>
                        </a:lnSpc>
                        <a:buNone/>
                      </a:pPr>
                      <a:r>
                        <a:rPr lang="ru-RU" sz="1200" kern="0" dirty="0">
                          <a:solidFill>
                            <a:srgbClr val="000000"/>
                          </a:solidFill>
                          <a:effectLst/>
                          <a:latin typeface="Times New Roman" panose="02020603050405020304" pitchFamily="18" charset="0"/>
                          <a:ea typeface="Times New Roman" panose="02020603050405020304" pitchFamily="18" charset="0"/>
                        </a:rPr>
                        <a:t>ClinicalBERT</a:t>
                      </a:r>
                      <a:endParaRPr lang="ru-RU" sz="1200" kern="100" dirty="0">
                        <a:solidFill>
                          <a:srgbClr val="000000"/>
                        </a:solidFill>
                        <a:effectLst/>
                        <a:latin typeface="Times New Roman" panose="02020603050405020304" pitchFamily="18" charset="0"/>
                        <a:ea typeface="Calibri" panose="020F0502020204030204" pitchFamily="34" charset="0"/>
                      </a:endParaRPr>
                    </a:p>
                  </a:txBody>
                  <a:tcPr marL="29624" marR="29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a:lnSpc>
                          <a:spcPct val="150000"/>
                        </a:lnSpc>
                        <a:buNone/>
                      </a:pPr>
                      <a:r>
                        <a:rPr lang="ru-RU" sz="1200" kern="0" dirty="0">
                          <a:solidFill>
                            <a:srgbClr val="000000"/>
                          </a:solidFill>
                          <a:effectLst/>
                          <a:latin typeface="Times New Roman" panose="02020603050405020304" pitchFamily="18" charset="0"/>
                          <a:ea typeface="Times New Roman" panose="02020603050405020304" pitchFamily="18" charset="0"/>
                        </a:rPr>
                        <a:t>Клинические исследования</a:t>
                      </a:r>
                      <a:endParaRPr lang="ru-RU" sz="1200" kern="100" dirty="0">
                        <a:solidFill>
                          <a:srgbClr val="000000"/>
                        </a:solidFill>
                        <a:effectLst/>
                        <a:latin typeface="Times New Roman" panose="02020603050405020304" pitchFamily="18" charset="0"/>
                        <a:ea typeface="Calibri" panose="020F0502020204030204" pitchFamily="34" charset="0"/>
                      </a:endParaRPr>
                    </a:p>
                  </a:txBody>
                  <a:tcPr marL="29624" marR="29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74395211"/>
                  </a:ext>
                </a:extLst>
              </a:tr>
              <a:tr h="378584">
                <a:tc vMerge="1">
                  <a:txBody>
                    <a:bodyPr/>
                    <a:lstStyle/>
                    <a:p>
                      <a:endParaRPr lang="ru-RU"/>
                    </a:p>
                  </a:txBody>
                  <a:tcPr/>
                </a:tc>
                <a:tc vMerge="1">
                  <a:txBody>
                    <a:bodyPr/>
                    <a:lstStyle/>
                    <a:p>
                      <a:endParaRPr lang="ru-RU"/>
                    </a:p>
                  </a:txBody>
                  <a:tcPr/>
                </a:tc>
                <a:tc>
                  <a:txBody>
                    <a:bodyPr/>
                    <a:lstStyle/>
                    <a:p>
                      <a:pPr marL="0" indent="0" algn="ctr">
                        <a:lnSpc>
                          <a:spcPct val="150000"/>
                        </a:lnSpc>
                        <a:buNone/>
                      </a:pPr>
                      <a:r>
                        <a:rPr lang="ru-RU" sz="1200" kern="0" dirty="0">
                          <a:solidFill>
                            <a:srgbClr val="000000"/>
                          </a:solidFill>
                          <a:effectLst/>
                          <a:latin typeface="Times New Roman" panose="02020603050405020304" pitchFamily="18" charset="0"/>
                          <a:ea typeface="Times New Roman" panose="02020603050405020304" pitchFamily="18" charset="0"/>
                        </a:rPr>
                        <a:t>SciBERT</a:t>
                      </a:r>
                      <a:endParaRPr lang="ru-RU" sz="1200" kern="100" dirty="0">
                        <a:solidFill>
                          <a:srgbClr val="000000"/>
                        </a:solidFill>
                        <a:effectLst/>
                        <a:latin typeface="Times New Roman" panose="02020603050405020304" pitchFamily="18" charset="0"/>
                        <a:ea typeface="Calibri" panose="020F0502020204030204" pitchFamily="34" charset="0"/>
                      </a:endParaRPr>
                    </a:p>
                  </a:txBody>
                  <a:tcPr marL="29624" marR="29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a:lnSpc>
                          <a:spcPct val="150000"/>
                        </a:lnSpc>
                        <a:buNone/>
                      </a:pPr>
                      <a:r>
                        <a:rPr lang="ru-RU" sz="1200" kern="0" dirty="0">
                          <a:solidFill>
                            <a:srgbClr val="000000"/>
                          </a:solidFill>
                          <a:effectLst/>
                          <a:latin typeface="Times New Roman" panose="02020603050405020304" pitchFamily="18" charset="0"/>
                          <a:ea typeface="Times New Roman" panose="02020603050405020304" pitchFamily="18" charset="0"/>
                        </a:rPr>
                        <a:t>Научные публикации (биология/медицина)</a:t>
                      </a:r>
                      <a:endParaRPr lang="ru-RU" sz="1200" kern="100" dirty="0">
                        <a:solidFill>
                          <a:srgbClr val="000000"/>
                        </a:solidFill>
                        <a:effectLst/>
                        <a:latin typeface="Times New Roman" panose="02020603050405020304" pitchFamily="18" charset="0"/>
                        <a:ea typeface="Calibri" panose="020F0502020204030204" pitchFamily="34" charset="0"/>
                      </a:endParaRPr>
                    </a:p>
                  </a:txBody>
                  <a:tcPr marL="29624" marR="29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7784335"/>
                  </a:ext>
                </a:extLst>
              </a:tr>
              <a:tr h="247135">
                <a:tc vMerge="1">
                  <a:txBody>
                    <a:bodyPr/>
                    <a:lstStyle/>
                    <a:p>
                      <a:endParaRPr lang="ru-RU"/>
                    </a:p>
                  </a:txBody>
                  <a:tcPr/>
                </a:tc>
                <a:tc vMerge="1">
                  <a:txBody>
                    <a:bodyPr/>
                    <a:lstStyle/>
                    <a:p>
                      <a:endParaRPr lang="ru-RU"/>
                    </a:p>
                  </a:txBody>
                  <a:tcPr/>
                </a:tc>
                <a:tc>
                  <a:txBody>
                    <a:bodyPr/>
                    <a:lstStyle/>
                    <a:p>
                      <a:pPr marL="0" indent="0" algn="ctr">
                        <a:lnSpc>
                          <a:spcPct val="150000"/>
                        </a:lnSpc>
                        <a:buNone/>
                      </a:pPr>
                      <a:r>
                        <a:rPr lang="ru-RU" sz="1200" kern="0" dirty="0" err="1">
                          <a:solidFill>
                            <a:srgbClr val="000000"/>
                          </a:solidFill>
                          <a:effectLst/>
                          <a:latin typeface="Times New Roman" panose="02020603050405020304" pitchFamily="18" charset="0"/>
                          <a:ea typeface="Times New Roman" panose="02020603050405020304" pitchFamily="18" charset="0"/>
                        </a:rPr>
                        <a:t>PubMedBERT</a:t>
                      </a:r>
                      <a:endParaRPr lang="ru-RU" sz="1200" kern="100" dirty="0">
                        <a:solidFill>
                          <a:srgbClr val="000000"/>
                        </a:solidFill>
                        <a:effectLst/>
                        <a:latin typeface="Times New Roman" panose="02020603050405020304" pitchFamily="18" charset="0"/>
                        <a:ea typeface="Calibri" panose="020F0502020204030204" pitchFamily="34" charset="0"/>
                      </a:endParaRPr>
                    </a:p>
                  </a:txBody>
                  <a:tcPr marL="29624" marR="29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a:lnSpc>
                          <a:spcPct val="150000"/>
                        </a:lnSpc>
                        <a:buNone/>
                      </a:pPr>
                      <a:r>
                        <a:rPr lang="ru-RU" sz="1200" kern="0" dirty="0">
                          <a:solidFill>
                            <a:srgbClr val="000000"/>
                          </a:solidFill>
                          <a:effectLst/>
                          <a:latin typeface="Times New Roman" panose="02020603050405020304" pitchFamily="18" charset="0"/>
                          <a:ea typeface="Times New Roman" panose="02020603050405020304" pitchFamily="18" charset="0"/>
                        </a:rPr>
                        <a:t>Медицинские исследования (</a:t>
                      </a:r>
                      <a:r>
                        <a:rPr lang="ru-RU" sz="1200" kern="0" dirty="0" err="1">
                          <a:solidFill>
                            <a:srgbClr val="000000"/>
                          </a:solidFill>
                          <a:effectLst/>
                          <a:latin typeface="Times New Roman" panose="02020603050405020304" pitchFamily="18" charset="0"/>
                          <a:ea typeface="Times New Roman" panose="02020603050405020304" pitchFamily="18" charset="0"/>
                        </a:rPr>
                        <a:t>PubMed</a:t>
                      </a:r>
                      <a:r>
                        <a:rPr lang="ru-RU" sz="1200" kern="0" dirty="0">
                          <a:solidFill>
                            <a:srgbClr val="000000"/>
                          </a:solidFill>
                          <a:effectLst/>
                          <a:latin typeface="Times New Roman" panose="02020603050405020304" pitchFamily="18" charset="0"/>
                          <a:ea typeface="Times New Roman" panose="02020603050405020304" pitchFamily="18" charset="0"/>
                        </a:rPr>
                        <a:t>)</a:t>
                      </a:r>
                      <a:endParaRPr lang="ru-RU" sz="1200" kern="100" dirty="0">
                        <a:solidFill>
                          <a:srgbClr val="000000"/>
                        </a:solidFill>
                        <a:effectLst/>
                        <a:latin typeface="Times New Roman" panose="02020603050405020304" pitchFamily="18" charset="0"/>
                        <a:ea typeface="Calibri" panose="020F0502020204030204" pitchFamily="34" charset="0"/>
                      </a:endParaRPr>
                    </a:p>
                  </a:txBody>
                  <a:tcPr marL="29624" marR="29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6401394"/>
                  </a:ext>
                </a:extLst>
              </a:tr>
              <a:tr h="247135">
                <a:tc rowSpan="4">
                  <a:txBody>
                    <a:bodyPr/>
                    <a:lstStyle/>
                    <a:p>
                      <a:pPr marL="0" indent="0" algn="ctr">
                        <a:lnSpc>
                          <a:spcPct val="150000"/>
                        </a:lnSpc>
                        <a:buNone/>
                      </a:pPr>
                      <a:r>
                        <a:rPr lang="en-US" sz="1400" kern="0" dirty="0">
                          <a:solidFill>
                            <a:srgbClr val="000000"/>
                          </a:solidFill>
                          <a:effectLst/>
                          <a:latin typeface="Times New Roman" panose="02020603050405020304" pitchFamily="18" charset="0"/>
                          <a:ea typeface="Times New Roman" panose="02020603050405020304" pitchFamily="18" charset="0"/>
                        </a:rPr>
                        <a:t>Physical</a:t>
                      </a:r>
                      <a:r>
                        <a:rPr lang="ru-RU" sz="1400" kern="0" dirty="0">
                          <a:solidFill>
                            <a:srgbClr val="000000"/>
                          </a:solidFill>
                          <a:effectLst/>
                          <a:latin typeface="Times New Roman" panose="02020603050405020304" pitchFamily="18" charset="0"/>
                          <a:ea typeface="Times New Roman" panose="02020603050405020304" pitchFamily="18" charset="0"/>
                        </a:rPr>
                        <a:t> Sciences</a:t>
                      </a:r>
                      <a:endParaRPr lang="ru-RU" sz="1400" kern="100" dirty="0">
                        <a:solidFill>
                          <a:srgbClr val="000000"/>
                        </a:solidFill>
                        <a:effectLst/>
                        <a:latin typeface="Times New Roman" panose="02020603050405020304" pitchFamily="18" charset="0"/>
                        <a:ea typeface="Calibri" panose="020F0502020204030204" pitchFamily="34" charset="0"/>
                      </a:endParaRPr>
                    </a:p>
                  </a:txBody>
                  <a:tcPr marL="29624" marR="29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4">
                  <a:txBody>
                    <a:bodyPr/>
                    <a:lstStyle/>
                    <a:p>
                      <a:pPr marL="0" indent="0" algn="ctr">
                        <a:lnSpc>
                          <a:spcPct val="150000"/>
                        </a:lnSpc>
                        <a:buNone/>
                      </a:pPr>
                      <a:r>
                        <a:rPr lang="en-US" sz="1400" kern="0" dirty="0">
                          <a:solidFill>
                            <a:srgbClr val="000000"/>
                          </a:solidFill>
                          <a:effectLst/>
                          <a:latin typeface="Times New Roman" panose="02020603050405020304" pitchFamily="18" charset="0"/>
                          <a:ea typeface="Times New Roman" panose="02020603050405020304" pitchFamily="18" charset="0"/>
                        </a:rPr>
                        <a:t>Physics</a:t>
                      </a:r>
                      <a:r>
                        <a:rPr lang="ru-RU" sz="1400" kern="0" dirty="0">
                          <a:solidFill>
                            <a:srgbClr val="000000"/>
                          </a:solidFill>
                          <a:effectLst/>
                          <a:latin typeface="Times New Roman" panose="02020603050405020304" pitchFamily="18" charset="0"/>
                          <a:ea typeface="Times New Roman" panose="02020603050405020304" pitchFamily="18" charset="0"/>
                        </a:rPr>
                        <a:t>, </a:t>
                      </a:r>
                      <a:r>
                        <a:rPr lang="en-US" sz="1400" kern="0" dirty="0">
                          <a:solidFill>
                            <a:srgbClr val="000000"/>
                          </a:solidFill>
                          <a:effectLst/>
                          <a:latin typeface="Times New Roman" panose="02020603050405020304" pitchFamily="18" charset="0"/>
                          <a:ea typeface="Times New Roman" panose="02020603050405020304" pitchFamily="18" charset="0"/>
                        </a:rPr>
                        <a:t>Chemistry</a:t>
                      </a:r>
                      <a:r>
                        <a:rPr lang="ru-RU" sz="1400" kern="0" dirty="0">
                          <a:solidFill>
                            <a:srgbClr val="000000"/>
                          </a:solidFill>
                          <a:effectLst/>
                          <a:latin typeface="Times New Roman" panose="02020603050405020304" pitchFamily="18" charset="0"/>
                          <a:ea typeface="Times New Roman" panose="02020603050405020304" pitchFamily="18" charset="0"/>
                        </a:rPr>
                        <a:t>, </a:t>
                      </a:r>
                      <a:r>
                        <a:rPr lang="en-US" sz="1400" kern="0" dirty="0">
                          <a:solidFill>
                            <a:srgbClr val="000000"/>
                          </a:solidFill>
                          <a:effectLst/>
                          <a:latin typeface="Times New Roman" panose="02020603050405020304" pitchFamily="18" charset="0"/>
                          <a:ea typeface="Times New Roman" panose="02020603050405020304" pitchFamily="18" charset="0"/>
                        </a:rPr>
                        <a:t>Astronomy</a:t>
                      </a:r>
                      <a:r>
                        <a:rPr lang="ru-RU" sz="1400" kern="0" dirty="0">
                          <a:solidFill>
                            <a:srgbClr val="000000"/>
                          </a:solidFill>
                          <a:effectLst/>
                          <a:latin typeface="Times New Roman" panose="02020603050405020304" pitchFamily="18" charset="0"/>
                          <a:ea typeface="Times New Roman" panose="02020603050405020304" pitchFamily="18" charset="0"/>
                        </a:rPr>
                        <a:t>, </a:t>
                      </a:r>
                      <a:r>
                        <a:rPr lang="en-US" sz="1400" kern="0" dirty="0">
                          <a:solidFill>
                            <a:srgbClr val="000000"/>
                          </a:solidFill>
                          <a:effectLst/>
                          <a:latin typeface="Times New Roman" panose="02020603050405020304" pitchFamily="18" charset="0"/>
                          <a:ea typeface="Times New Roman" panose="02020603050405020304" pitchFamily="18" charset="0"/>
                        </a:rPr>
                        <a:t>Mathematics</a:t>
                      </a:r>
                      <a:endParaRPr lang="ru-RU" sz="1400" kern="100" dirty="0">
                        <a:solidFill>
                          <a:srgbClr val="000000"/>
                        </a:solidFill>
                        <a:effectLst/>
                        <a:latin typeface="Times New Roman" panose="02020603050405020304" pitchFamily="18" charset="0"/>
                        <a:ea typeface="Calibri" panose="020F0502020204030204" pitchFamily="34" charset="0"/>
                      </a:endParaRPr>
                    </a:p>
                  </a:txBody>
                  <a:tcPr marL="29624" marR="29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a:lnSpc>
                          <a:spcPct val="150000"/>
                        </a:lnSpc>
                        <a:buNone/>
                      </a:pPr>
                      <a:r>
                        <a:rPr lang="ru-RU" sz="1200" kern="0" dirty="0">
                          <a:solidFill>
                            <a:srgbClr val="000000"/>
                          </a:solidFill>
                          <a:effectLst/>
                          <a:latin typeface="Times New Roman" panose="02020603050405020304" pitchFamily="18" charset="0"/>
                          <a:ea typeface="Times New Roman" panose="02020603050405020304" pitchFamily="18" charset="0"/>
                        </a:rPr>
                        <a:t>SciBERT</a:t>
                      </a:r>
                      <a:endParaRPr lang="ru-RU" sz="1200" kern="100" dirty="0">
                        <a:solidFill>
                          <a:srgbClr val="000000"/>
                        </a:solidFill>
                        <a:effectLst/>
                        <a:latin typeface="Times New Roman" panose="02020603050405020304" pitchFamily="18" charset="0"/>
                        <a:ea typeface="Calibri" panose="020F0502020204030204" pitchFamily="34" charset="0"/>
                      </a:endParaRPr>
                    </a:p>
                  </a:txBody>
                  <a:tcPr marL="29624" marR="29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a:lnSpc>
                          <a:spcPct val="150000"/>
                        </a:lnSpc>
                        <a:buNone/>
                      </a:pPr>
                      <a:r>
                        <a:rPr lang="ru-RU" sz="1200" kern="0" dirty="0">
                          <a:solidFill>
                            <a:srgbClr val="000000"/>
                          </a:solidFill>
                          <a:effectLst/>
                          <a:latin typeface="Times New Roman" panose="02020603050405020304" pitchFamily="18" charset="0"/>
                          <a:ea typeface="Times New Roman" panose="02020603050405020304" pitchFamily="18" charset="0"/>
                        </a:rPr>
                        <a:t>Общие научные тексты</a:t>
                      </a:r>
                      <a:endParaRPr lang="ru-RU" sz="1200" kern="100" dirty="0">
                        <a:solidFill>
                          <a:srgbClr val="000000"/>
                        </a:solidFill>
                        <a:effectLst/>
                        <a:latin typeface="Times New Roman" panose="02020603050405020304" pitchFamily="18" charset="0"/>
                        <a:ea typeface="Calibri" panose="020F0502020204030204" pitchFamily="34" charset="0"/>
                      </a:endParaRPr>
                    </a:p>
                  </a:txBody>
                  <a:tcPr marL="29624" marR="29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3055046"/>
                  </a:ext>
                </a:extLst>
              </a:tr>
              <a:tr h="247135">
                <a:tc vMerge="1">
                  <a:txBody>
                    <a:bodyPr/>
                    <a:lstStyle/>
                    <a:p>
                      <a:endParaRPr lang="ru-RU"/>
                    </a:p>
                  </a:txBody>
                  <a:tcPr/>
                </a:tc>
                <a:tc vMerge="1">
                  <a:txBody>
                    <a:bodyPr/>
                    <a:lstStyle/>
                    <a:p>
                      <a:endParaRPr lang="ru-RU"/>
                    </a:p>
                  </a:txBody>
                  <a:tcPr/>
                </a:tc>
                <a:tc>
                  <a:txBody>
                    <a:bodyPr/>
                    <a:lstStyle/>
                    <a:p>
                      <a:pPr marL="0" indent="0" algn="ctr">
                        <a:lnSpc>
                          <a:spcPct val="150000"/>
                        </a:lnSpc>
                        <a:buNone/>
                      </a:pPr>
                      <a:r>
                        <a:rPr lang="en-US" sz="1200" kern="0" dirty="0">
                          <a:solidFill>
                            <a:srgbClr val="000000"/>
                          </a:solidFill>
                          <a:effectLst/>
                          <a:latin typeface="Times New Roman" panose="02020603050405020304" pitchFamily="18" charset="0"/>
                          <a:ea typeface="Times New Roman" panose="02020603050405020304" pitchFamily="18" charset="0"/>
                        </a:rPr>
                        <a:t>ChemBERT</a:t>
                      </a:r>
                      <a:endParaRPr lang="ru-RU" sz="1200" kern="100" dirty="0">
                        <a:solidFill>
                          <a:srgbClr val="000000"/>
                        </a:solidFill>
                        <a:effectLst/>
                        <a:latin typeface="Times New Roman" panose="02020603050405020304" pitchFamily="18" charset="0"/>
                        <a:ea typeface="Calibri" panose="020F0502020204030204" pitchFamily="34" charset="0"/>
                      </a:endParaRPr>
                    </a:p>
                  </a:txBody>
                  <a:tcPr marL="29624" marR="29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a:lnSpc>
                          <a:spcPct val="150000"/>
                        </a:lnSpc>
                        <a:buNone/>
                      </a:pPr>
                      <a:r>
                        <a:rPr lang="ru-RU" sz="1200" kern="0" dirty="0">
                          <a:solidFill>
                            <a:srgbClr val="000000"/>
                          </a:solidFill>
                          <a:effectLst/>
                          <a:latin typeface="Times New Roman" panose="02020603050405020304" pitchFamily="18" charset="0"/>
                          <a:ea typeface="Times New Roman" panose="02020603050405020304" pitchFamily="18" charset="0"/>
                        </a:rPr>
                        <a:t>Химические исследования</a:t>
                      </a:r>
                      <a:endParaRPr lang="ru-RU" sz="1200" kern="100" dirty="0">
                        <a:solidFill>
                          <a:srgbClr val="000000"/>
                        </a:solidFill>
                        <a:effectLst/>
                        <a:latin typeface="Times New Roman" panose="02020603050405020304" pitchFamily="18" charset="0"/>
                        <a:ea typeface="Calibri" panose="020F0502020204030204" pitchFamily="34" charset="0"/>
                      </a:endParaRPr>
                    </a:p>
                  </a:txBody>
                  <a:tcPr marL="29624" marR="29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51653285"/>
                  </a:ext>
                </a:extLst>
              </a:tr>
              <a:tr h="247135">
                <a:tc vMerge="1">
                  <a:txBody>
                    <a:bodyPr/>
                    <a:lstStyle/>
                    <a:p>
                      <a:endParaRPr lang="ru-RU"/>
                    </a:p>
                  </a:txBody>
                  <a:tcPr/>
                </a:tc>
                <a:tc vMerge="1">
                  <a:txBody>
                    <a:bodyPr/>
                    <a:lstStyle/>
                    <a:p>
                      <a:endParaRPr lang="ru-RU"/>
                    </a:p>
                  </a:txBody>
                  <a:tcPr/>
                </a:tc>
                <a:tc>
                  <a:txBody>
                    <a:bodyPr/>
                    <a:lstStyle/>
                    <a:p>
                      <a:pPr marL="0" indent="0" algn="ctr">
                        <a:lnSpc>
                          <a:spcPct val="150000"/>
                        </a:lnSpc>
                        <a:buNone/>
                      </a:pPr>
                      <a:r>
                        <a:rPr lang="ru-RU" sz="1200" kern="0" dirty="0">
                          <a:solidFill>
                            <a:srgbClr val="000000"/>
                          </a:solidFill>
                          <a:effectLst/>
                          <a:latin typeface="Times New Roman" panose="02020603050405020304" pitchFamily="18" charset="0"/>
                          <a:ea typeface="Times New Roman" panose="02020603050405020304" pitchFamily="18" charset="0"/>
                        </a:rPr>
                        <a:t>MatSciBERT</a:t>
                      </a:r>
                      <a:endParaRPr lang="ru-RU" sz="1200" kern="100" dirty="0">
                        <a:solidFill>
                          <a:srgbClr val="000000"/>
                        </a:solidFill>
                        <a:effectLst/>
                        <a:latin typeface="Times New Roman" panose="02020603050405020304" pitchFamily="18" charset="0"/>
                        <a:ea typeface="Calibri" panose="020F0502020204030204" pitchFamily="34" charset="0"/>
                      </a:endParaRPr>
                    </a:p>
                  </a:txBody>
                  <a:tcPr marL="29624" marR="29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a:lnSpc>
                          <a:spcPct val="150000"/>
                        </a:lnSpc>
                        <a:buNone/>
                      </a:pPr>
                      <a:r>
                        <a:rPr lang="ru-RU" sz="1200" kern="0" dirty="0">
                          <a:solidFill>
                            <a:srgbClr val="000000"/>
                          </a:solidFill>
                          <a:effectLst/>
                          <a:latin typeface="Times New Roman" panose="02020603050405020304" pitchFamily="18" charset="0"/>
                          <a:ea typeface="Times New Roman" panose="02020603050405020304" pitchFamily="18" charset="0"/>
                        </a:rPr>
                        <a:t>Материаловедение</a:t>
                      </a:r>
                      <a:endParaRPr lang="ru-RU" sz="1200" kern="100" dirty="0">
                        <a:solidFill>
                          <a:srgbClr val="000000"/>
                        </a:solidFill>
                        <a:effectLst/>
                        <a:latin typeface="Times New Roman" panose="02020603050405020304" pitchFamily="18" charset="0"/>
                        <a:ea typeface="Calibri" panose="020F0502020204030204" pitchFamily="34" charset="0"/>
                      </a:endParaRPr>
                    </a:p>
                  </a:txBody>
                  <a:tcPr marL="29624" marR="29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3428606"/>
                  </a:ext>
                </a:extLst>
              </a:tr>
              <a:tr h="157104">
                <a:tc vMerge="1">
                  <a:txBody>
                    <a:bodyPr/>
                    <a:lstStyle/>
                    <a:p>
                      <a:endParaRPr lang="ru-RU"/>
                    </a:p>
                  </a:txBody>
                  <a:tcPr/>
                </a:tc>
                <a:tc vMerge="1">
                  <a:txBody>
                    <a:bodyPr/>
                    <a:lstStyle/>
                    <a:p>
                      <a:endParaRPr lang="ru-RU"/>
                    </a:p>
                  </a:txBody>
                  <a:tcPr/>
                </a:tc>
                <a:tc>
                  <a:txBody>
                    <a:bodyPr/>
                    <a:lstStyle/>
                    <a:p>
                      <a:pPr marL="0" indent="0" algn="ctr">
                        <a:lnSpc>
                          <a:spcPct val="150000"/>
                        </a:lnSpc>
                        <a:buNone/>
                      </a:pPr>
                      <a:r>
                        <a:rPr lang="ru-RU" sz="1200" kern="0" dirty="0" err="1">
                          <a:solidFill>
                            <a:srgbClr val="000000"/>
                          </a:solidFill>
                          <a:effectLst/>
                          <a:latin typeface="Times New Roman" panose="02020603050405020304" pitchFamily="18" charset="0"/>
                          <a:ea typeface="Times New Roman" panose="02020603050405020304" pitchFamily="18" charset="0"/>
                        </a:rPr>
                        <a:t>AstroBERT</a:t>
                      </a:r>
                      <a:endParaRPr lang="ru-RU" sz="1200" kern="100" dirty="0">
                        <a:solidFill>
                          <a:srgbClr val="000000"/>
                        </a:solidFill>
                        <a:effectLst/>
                        <a:latin typeface="Times New Roman" panose="02020603050405020304" pitchFamily="18" charset="0"/>
                        <a:ea typeface="Calibri" panose="020F0502020204030204" pitchFamily="34" charset="0"/>
                      </a:endParaRPr>
                    </a:p>
                  </a:txBody>
                  <a:tcPr marL="29624" marR="29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a:lnSpc>
                          <a:spcPct val="150000"/>
                        </a:lnSpc>
                        <a:buNone/>
                      </a:pPr>
                      <a:r>
                        <a:rPr lang="ru-RU" sz="1200" kern="0" dirty="0">
                          <a:solidFill>
                            <a:srgbClr val="000000"/>
                          </a:solidFill>
                          <a:effectLst/>
                          <a:latin typeface="Times New Roman" panose="02020603050405020304" pitchFamily="18" charset="0"/>
                          <a:ea typeface="Times New Roman" panose="02020603050405020304" pitchFamily="18" charset="0"/>
                        </a:rPr>
                        <a:t>Астрофизика</a:t>
                      </a:r>
                      <a:endParaRPr lang="ru-RU" sz="1200" kern="100" dirty="0">
                        <a:solidFill>
                          <a:srgbClr val="000000"/>
                        </a:solidFill>
                        <a:effectLst/>
                        <a:latin typeface="Times New Roman" panose="02020603050405020304" pitchFamily="18" charset="0"/>
                        <a:ea typeface="Calibri" panose="020F0502020204030204" pitchFamily="34" charset="0"/>
                      </a:endParaRPr>
                    </a:p>
                  </a:txBody>
                  <a:tcPr marL="29624" marR="29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2956731"/>
                  </a:ext>
                </a:extLst>
              </a:tr>
              <a:tr h="247135">
                <a:tc rowSpan="3">
                  <a:txBody>
                    <a:bodyPr/>
                    <a:lstStyle/>
                    <a:p>
                      <a:pPr marL="0" indent="0" algn="ctr">
                        <a:lnSpc>
                          <a:spcPct val="150000"/>
                        </a:lnSpc>
                        <a:buNone/>
                      </a:pPr>
                      <a:r>
                        <a:rPr lang="ru-RU" sz="1400" kern="0" dirty="0">
                          <a:solidFill>
                            <a:srgbClr val="000000"/>
                          </a:solidFill>
                          <a:effectLst/>
                          <a:latin typeface="Times New Roman" panose="02020603050405020304" pitchFamily="18" charset="0"/>
                          <a:ea typeface="Times New Roman" panose="02020603050405020304" pitchFamily="18" charset="0"/>
                        </a:rPr>
                        <a:t>Social Sciences</a:t>
                      </a:r>
                      <a:endParaRPr lang="ru-RU" sz="1400" kern="100" dirty="0">
                        <a:solidFill>
                          <a:srgbClr val="000000"/>
                        </a:solidFill>
                        <a:effectLst/>
                        <a:latin typeface="Times New Roman" panose="02020603050405020304" pitchFamily="18" charset="0"/>
                        <a:ea typeface="Calibri" panose="020F0502020204030204" pitchFamily="34" charset="0"/>
                      </a:endParaRPr>
                    </a:p>
                  </a:txBody>
                  <a:tcPr marL="29624" marR="29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marL="0" indent="0" algn="ctr">
                        <a:lnSpc>
                          <a:spcPct val="150000"/>
                        </a:lnSpc>
                        <a:buNone/>
                      </a:pPr>
                      <a:r>
                        <a:rPr lang="ru-RU" sz="1400" kern="0" dirty="0">
                          <a:solidFill>
                            <a:srgbClr val="000000"/>
                          </a:solidFill>
                          <a:effectLst/>
                          <a:latin typeface="Times New Roman" panose="02020603050405020304" pitchFamily="18" charset="0"/>
                          <a:ea typeface="Times New Roman" panose="02020603050405020304" pitchFamily="18" charset="0"/>
                        </a:rPr>
                        <a:t>Economics, </a:t>
                      </a:r>
                      <a:r>
                        <a:rPr lang="en-US" sz="1400" kern="0" dirty="0">
                          <a:solidFill>
                            <a:srgbClr val="000000"/>
                          </a:solidFill>
                          <a:effectLst/>
                          <a:latin typeface="Times New Roman" panose="02020603050405020304" pitchFamily="18" charset="0"/>
                          <a:ea typeface="Times New Roman" panose="02020603050405020304" pitchFamily="18" charset="0"/>
                        </a:rPr>
                        <a:t>Psychology</a:t>
                      </a:r>
                      <a:r>
                        <a:rPr lang="ru-RU" sz="1400" kern="0" dirty="0">
                          <a:solidFill>
                            <a:srgbClr val="000000"/>
                          </a:solidFill>
                          <a:effectLst/>
                          <a:latin typeface="Times New Roman" panose="02020603050405020304" pitchFamily="18" charset="0"/>
                          <a:ea typeface="Times New Roman" panose="02020603050405020304" pitchFamily="18" charset="0"/>
                        </a:rPr>
                        <a:t>, </a:t>
                      </a:r>
                      <a:r>
                        <a:rPr lang="en-US" sz="1400" kern="0" dirty="0">
                          <a:solidFill>
                            <a:srgbClr val="000000"/>
                          </a:solidFill>
                          <a:effectLst/>
                          <a:latin typeface="Times New Roman" panose="02020603050405020304" pitchFamily="18" charset="0"/>
                          <a:ea typeface="Times New Roman" panose="02020603050405020304" pitchFamily="18" charset="0"/>
                        </a:rPr>
                        <a:t>Sociology</a:t>
                      </a:r>
                      <a:endParaRPr lang="ru-RU" sz="1400" kern="100" dirty="0">
                        <a:solidFill>
                          <a:srgbClr val="000000"/>
                        </a:solidFill>
                        <a:effectLst/>
                        <a:latin typeface="Times New Roman" panose="02020603050405020304" pitchFamily="18" charset="0"/>
                        <a:ea typeface="Calibri" panose="020F0502020204030204" pitchFamily="34" charset="0"/>
                      </a:endParaRPr>
                    </a:p>
                  </a:txBody>
                  <a:tcPr marL="29624" marR="29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a:lnSpc>
                          <a:spcPct val="150000"/>
                        </a:lnSpc>
                        <a:buNone/>
                      </a:pPr>
                      <a:r>
                        <a:rPr lang="ru-RU" sz="1200" kern="0" dirty="0">
                          <a:solidFill>
                            <a:srgbClr val="000000"/>
                          </a:solidFill>
                          <a:effectLst/>
                          <a:latin typeface="Times New Roman" panose="02020603050405020304" pitchFamily="18" charset="0"/>
                          <a:ea typeface="Times New Roman" panose="02020603050405020304" pitchFamily="18" charset="0"/>
                        </a:rPr>
                        <a:t>SocBERT</a:t>
                      </a:r>
                      <a:endParaRPr lang="ru-RU" sz="1200" kern="100" dirty="0">
                        <a:solidFill>
                          <a:srgbClr val="000000"/>
                        </a:solidFill>
                        <a:effectLst/>
                        <a:latin typeface="Times New Roman" panose="02020603050405020304" pitchFamily="18" charset="0"/>
                        <a:ea typeface="Calibri" panose="020F0502020204030204" pitchFamily="34" charset="0"/>
                      </a:endParaRPr>
                    </a:p>
                  </a:txBody>
                  <a:tcPr marL="29624" marR="29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a:lnSpc>
                          <a:spcPct val="150000"/>
                        </a:lnSpc>
                        <a:buNone/>
                      </a:pPr>
                      <a:r>
                        <a:rPr lang="ru-RU" sz="1200" kern="0" dirty="0">
                          <a:solidFill>
                            <a:srgbClr val="000000"/>
                          </a:solidFill>
                          <a:effectLst/>
                          <a:latin typeface="Times New Roman" panose="02020603050405020304" pitchFamily="18" charset="0"/>
                          <a:ea typeface="Times New Roman" panose="02020603050405020304" pitchFamily="18" charset="0"/>
                        </a:rPr>
                        <a:t>Социологические исследования</a:t>
                      </a:r>
                      <a:endParaRPr lang="ru-RU" sz="1200" kern="100" dirty="0">
                        <a:solidFill>
                          <a:srgbClr val="000000"/>
                        </a:solidFill>
                        <a:effectLst/>
                        <a:latin typeface="Times New Roman" panose="02020603050405020304" pitchFamily="18" charset="0"/>
                        <a:ea typeface="Calibri" panose="020F0502020204030204" pitchFamily="34" charset="0"/>
                      </a:endParaRPr>
                    </a:p>
                  </a:txBody>
                  <a:tcPr marL="29624" marR="29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035914"/>
                  </a:ext>
                </a:extLst>
              </a:tr>
              <a:tr h="247135">
                <a:tc vMerge="1">
                  <a:txBody>
                    <a:bodyPr/>
                    <a:lstStyle/>
                    <a:p>
                      <a:endParaRPr lang="ru-RU"/>
                    </a:p>
                  </a:txBody>
                  <a:tcPr/>
                </a:tc>
                <a:tc vMerge="1">
                  <a:txBody>
                    <a:bodyPr/>
                    <a:lstStyle/>
                    <a:p>
                      <a:endParaRPr lang="ru-RU"/>
                    </a:p>
                  </a:txBody>
                  <a:tcPr/>
                </a:tc>
                <a:tc>
                  <a:txBody>
                    <a:bodyPr/>
                    <a:lstStyle/>
                    <a:p>
                      <a:pPr marL="0" indent="0" algn="ctr">
                        <a:lnSpc>
                          <a:spcPct val="150000"/>
                        </a:lnSpc>
                        <a:buNone/>
                      </a:pPr>
                      <a:r>
                        <a:rPr lang="en-US" sz="1200" kern="0" dirty="0">
                          <a:solidFill>
                            <a:srgbClr val="000000"/>
                          </a:solidFill>
                          <a:effectLst/>
                          <a:latin typeface="Times New Roman" panose="02020603050405020304" pitchFamily="18" charset="0"/>
                          <a:ea typeface="Times New Roman" panose="02020603050405020304" pitchFamily="18" charset="0"/>
                        </a:rPr>
                        <a:t>PsychBERT</a:t>
                      </a:r>
                      <a:endParaRPr lang="ru-RU" sz="1200" kern="100" dirty="0">
                        <a:solidFill>
                          <a:srgbClr val="000000"/>
                        </a:solidFill>
                        <a:effectLst/>
                        <a:latin typeface="Times New Roman" panose="02020603050405020304" pitchFamily="18" charset="0"/>
                        <a:ea typeface="Calibri" panose="020F0502020204030204" pitchFamily="34" charset="0"/>
                      </a:endParaRPr>
                    </a:p>
                  </a:txBody>
                  <a:tcPr marL="29624" marR="29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a:lnSpc>
                          <a:spcPct val="150000"/>
                        </a:lnSpc>
                        <a:buNone/>
                      </a:pPr>
                      <a:r>
                        <a:rPr lang="ru-RU" sz="1200" kern="0" dirty="0">
                          <a:solidFill>
                            <a:srgbClr val="000000"/>
                          </a:solidFill>
                          <a:effectLst/>
                          <a:latin typeface="Times New Roman" panose="02020603050405020304" pitchFamily="18" charset="0"/>
                          <a:ea typeface="Times New Roman" panose="02020603050405020304" pitchFamily="18" charset="0"/>
                        </a:rPr>
                        <a:t>Психологические тексты</a:t>
                      </a:r>
                      <a:endParaRPr lang="ru-RU" sz="1200" kern="100" dirty="0">
                        <a:solidFill>
                          <a:srgbClr val="000000"/>
                        </a:solidFill>
                        <a:effectLst/>
                        <a:latin typeface="Times New Roman" panose="02020603050405020304" pitchFamily="18" charset="0"/>
                        <a:ea typeface="Calibri" panose="020F0502020204030204" pitchFamily="34" charset="0"/>
                      </a:endParaRPr>
                    </a:p>
                  </a:txBody>
                  <a:tcPr marL="29624" marR="29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74820414"/>
                  </a:ext>
                </a:extLst>
              </a:tr>
              <a:tr h="247135">
                <a:tc vMerge="1">
                  <a:txBody>
                    <a:bodyPr/>
                    <a:lstStyle/>
                    <a:p>
                      <a:endParaRPr lang="ru-RU"/>
                    </a:p>
                  </a:txBody>
                  <a:tcPr/>
                </a:tc>
                <a:tc vMerge="1">
                  <a:txBody>
                    <a:bodyPr/>
                    <a:lstStyle/>
                    <a:p>
                      <a:endParaRPr lang="ru-RU"/>
                    </a:p>
                  </a:txBody>
                  <a:tcPr/>
                </a:tc>
                <a:tc>
                  <a:txBody>
                    <a:bodyPr/>
                    <a:lstStyle/>
                    <a:p>
                      <a:pPr marL="0" indent="0" algn="ctr">
                        <a:lnSpc>
                          <a:spcPct val="150000"/>
                        </a:lnSpc>
                        <a:buNone/>
                      </a:pPr>
                      <a:r>
                        <a:rPr lang="en-US" sz="1200" kern="0" dirty="0" err="1">
                          <a:solidFill>
                            <a:srgbClr val="000000"/>
                          </a:solidFill>
                          <a:effectLst/>
                          <a:latin typeface="Times New Roman" panose="02020603050405020304" pitchFamily="18" charset="0"/>
                          <a:ea typeface="Times New Roman" panose="02020603050405020304" pitchFamily="18" charset="0"/>
                        </a:rPr>
                        <a:t>FinBERT</a:t>
                      </a:r>
                      <a:endParaRPr lang="ru-RU" sz="1200" kern="100" dirty="0">
                        <a:solidFill>
                          <a:srgbClr val="000000"/>
                        </a:solidFill>
                        <a:effectLst/>
                        <a:latin typeface="Times New Roman" panose="02020603050405020304" pitchFamily="18" charset="0"/>
                        <a:ea typeface="Calibri" panose="020F0502020204030204" pitchFamily="34" charset="0"/>
                      </a:endParaRPr>
                    </a:p>
                  </a:txBody>
                  <a:tcPr marL="29624" marR="29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a:lnSpc>
                          <a:spcPct val="150000"/>
                        </a:lnSpc>
                        <a:buNone/>
                      </a:pPr>
                      <a:r>
                        <a:rPr lang="ru-RU" sz="1200" kern="0" dirty="0">
                          <a:solidFill>
                            <a:srgbClr val="000000"/>
                          </a:solidFill>
                          <a:effectLst/>
                          <a:latin typeface="Times New Roman" panose="02020603050405020304" pitchFamily="18" charset="0"/>
                          <a:ea typeface="Times New Roman" panose="02020603050405020304" pitchFamily="18" charset="0"/>
                        </a:rPr>
                        <a:t>Экономика и финансы</a:t>
                      </a:r>
                      <a:endParaRPr lang="ru-RU" sz="1200" kern="100" dirty="0">
                        <a:solidFill>
                          <a:srgbClr val="000000"/>
                        </a:solidFill>
                        <a:effectLst/>
                        <a:latin typeface="Times New Roman" panose="02020603050405020304" pitchFamily="18" charset="0"/>
                        <a:ea typeface="Calibri" panose="020F0502020204030204" pitchFamily="34" charset="0"/>
                      </a:endParaRPr>
                    </a:p>
                  </a:txBody>
                  <a:tcPr marL="29624" marR="29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7241502"/>
                  </a:ext>
                </a:extLst>
              </a:tr>
              <a:tr h="247135">
                <a:tc rowSpan="4">
                  <a:txBody>
                    <a:bodyPr/>
                    <a:lstStyle/>
                    <a:p>
                      <a:pPr marL="0" indent="0" algn="ctr">
                        <a:lnSpc>
                          <a:spcPct val="150000"/>
                        </a:lnSpc>
                        <a:buNone/>
                      </a:pPr>
                      <a:r>
                        <a:rPr lang="ru-RU" sz="1400" kern="0" dirty="0">
                          <a:solidFill>
                            <a:srgbClr val="000000"/>
                          </a:solidFill>
                          <a:effectLst/>
                          <a:latin typeface="Times New Roman" panose="02020603050405020304" pitchFamily="18" charset="0"/>
                          <a:ea typeface="Times New Roman" panose="02020603050405020304" pitchFamily="18" charset="0"/>
                        </a:rPr>
                        <a:t>Technology</a:t>
                      </a:r>
                      <a:endParaRPr lang="ru-RU" sz="1400" kern="100" dirty="0">
                        <a:solidFill>
                          <a:srgbClr val="000000"/>
                        </a:solidFill>
                        <a:effectLst/>
                        <a:latin typeface="Times New Roman" panose="02020603050405020304" pitchFamily="18" charset="0"/>
                        <a:ea typeface="Calibri" panose="020F0502020204030204" pitchFamily="34" charset="0"/>
                      </a:endParaRPr>
                    </a:p>
                  </a:txBody>
                  <a:tcPr marL="29624" marR="29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4">
                  <a:txBody>
                    <a:bodyPr/>
                    <a:lstStyle/>
                    <a:p>
                      <a:pPr marL="0" indent="0" algn="ctr">
                        <a:lnSpc>
                          <a:spcPct val="150000"/>
                        </a:lnSpc>
                        <a:buNone/>
                      </a:pPr>
                      <a:r>
                        <a:rPr lang="ru-RU" sz="1400" kern="0" dirty="0">
                          <a:solidFill>
                            <a:srgbClr val="000000"/>
                          </a:solidFill>
                          <a:effectLst/>
                          <a:latin typeface="Times New Roman" panose="02020603050405020304" pitchFamily="18" charset="0"/>
                          <a:ea typeface="Times New Roman" panose="02020603050405020304" pitchFamily="18" charset="0"/>
                        </a:rPr>
                        <a:t>Computer Science, Engineering, </a:t>
                      </a:r>
                      <a:r>
                        <a:rPr lang="en-US" sz="1400" kern="0" dirty="0">
                          <a:solidFill>
                            <a:srgbClr val="000000"/>
                          </a:solidFill>
                          <a:effectLst/>
                          <a:latin typeface="Times New Roman" panose="02020603050405020304" pitchFamily="18" charset="0"/>
                          <a:ea typeface="Times New Roman" panose="02020603050405020304" pitchFamily="18" charset="0"/>
                        </a:rPr>
                        <a:t>Robotics</a:t>
                      </a:r>
                      <a:endParaRPr lang="ru-RU" sz="1400" kern="100" dirty="0">
                        <a:solidFill>
                          <a:srgbClr val="000000"/>
                        </a:solidFill>
                        <a:effectLst/>
                        <a:latin typeface="Times New Roman" panose="02020603050405020304" pitchFamily="18" charset="0"/>
                        <a:ea typeface="Calibri" panose="020F0502020204030204" pitchFamily="34" charset="0"/>
                      </a:endParaRPr>
                    </a:p>
                  </a:txBody>
                  <a:tcPr marL="29624" marR="29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a:lnSpc>
                          <a:spcPct val="150000"/>
                        </a:lnSpc>
                        <a:buNone/>
                      </a:pPr>
                      <a:r>
                        <a:rPr lang="en-US" sz="1200" kern="0" dirty="0">
                          <a:solidFill>
                            <a:srgbClr val="000000"/>
                          </a:solidFill>
                          <a:effectLst/>
                          <a:latin typeface="Times New Roman" panose="02020603050405020304" pitchFamily="18" charset="0"/>
                          <a:ea typeface="Times New Roman" panose="02020603050405020304" pitchFamily="18" charset="0"/>
                        </a:rPr>
                        <a:t>CodeBERT</a:t>
                      </a:r>
                      <a:endParaRPr lang="ru-RU" sz="1200" kern="100" dirty="0">
                        <a:solidFill>
                          <a:srgbClr val="000000"/>
                        </a:solidFill>
                        <a:effectLst/>
                        <a:latin typeface="Times New Roman" panose="02020603050405020304" pitchFamily="18" charset="0"/>
                        <a:ea typeface="Calibri" panose="020F0502020204030204" pitchFamily="34" charset="0"/>
                      </a:endParaRPr>
                    </a:p>
                  </a:txBody>
                  <a:tcPr marL="29624" marR="29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a:lnSpc>
                          <a:spcPct val="150000"/>
                        </a:lnSpc>
                        <a:buNone/>
                      </a:pPr>
                      <a:r>
                        <a:rPr lang="ru-RU" sz="1200" kern="0" dirty="0">
                          <a:solidFill>
                            <a:srgbClr val="000000"/>
                          </a:solidFill>
                          <a:effectLst/>
                          <a:latin typeface="Times New Roman" panose="02020603050405020304" pitchFamily="18" charset="0"/>
                          <a:ea typeface="Times New Roman" panose="02020603050405020304" pitchFamily="18" charset="0"/>
                        </a:rPr>
                        <a:t>Программирование и компьютерные науки</a:t>
                      </a:r>
                      <a:endParaRPr lang="ru-RU" sz="1200" kern="100" dirty="0">
                        <a:solidFill>
                          <a:srgbClr val="000000"/>
                        </a:solidFill>
                        <a:effectLst/>
                        <a:latin typeface="Times New Roman" panose="02020603050405020304" pitchFamily="18" charset="0"/>
                        <a:ea typeface="Calibri" panose="020F0502020204030204" pitchFamily="34" charset="0"/>
                      </a:endParaRPr>
                    </a:p>
                  </a:txBody>
                  <a:tcPr marL="29624" marR="29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7005842"/>
                  </a:ext>
                </a:extLst>
              </a:tr>
              <a:tr h="247135">
                <a:tc vMerge="1">
                  <a:txBody>
                    <a:bodyPr/>
                    <a:lstStyle/>
                    <a:p>
                      <a:endParaRPr lang="ru-RU"/>
                    </a:p>
                  </a:txBody>
                  <a:tcPr/>
                </a:tc>
                <a:tc vMerge="1">
                  <a:txBody>
                    <a:bodyPr/>
                    <a:lstStyle/>
                    <a:p>
                      <a:endParaRPr lang="ru-RU"/>
                    </a:p>
                  </a:txBody>
                  <a:tcPr/>
                </a:tc>
                <a:tc>
                  <a:txBody>
                    <a:bodyPr/>
                    <a:lstStyle/>
                    <a:p>
                      <a:pPr marL="0" indent="0" algn="ctr">
                        <a:lnSpc>
                          <a:spcPct val="150000"/>
                        </a:lnSpc>
                        <a:buNone/>
                      </a:pPr>
                      <a:r>
                        <a:rPr lang="ru-RU" sz="1200" kern="0" dirty="0">
                          <a:solidFill>
                            <a:srgbClr val="000000"/>
                          </a:solidFill>
                          <a:effectLst/>
                          <a:latin typeface="Times New Roman" panose="02020603050405020304" pitchFamily="18" charset="0"/>
                          <a:ea typeface="Times New Roman" panose="02020603050405020304" pitchFamily="18" charset="0"/>
                        </a:rPr>
                        <a:t>PatentBERT</a:t>
                      </a:r>
                      <a:endParaRPr lang="ru-RU" sz="1200" kern="100" dirty="0">
                        <a:solidFill>
                          <a:srgbClr val="000000"/>
                        </a:solidFill>
                        <a:effectLst/>
                        <a:latin typeface="Times New Roman" panose="02020603050405020304" pitchFamily="18" charset="0"/>
                        <a:ea typeface="Calibri" panose="020F0502020204030204" pitchFamily="34" charset="0"/>
                      </a:endParaRPr>
                    </a:p>
                  </a:txBody>
                  <a:tcPr marL="29624" marR="29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a:lnSpc>
                          <a:spcPct val="150000"/>
                        </a:lnSpc>
                        <a:buNone/>
                      </a:pPr>
                      <a:r>
                        <a:rPr lang="ru-RU" sz="1200" kern="0" dirty="0">
                          <a:solidFill>
                            <a:srgbClr val="000000"/>
                          </a:solidFill>
                          <a:effectLst/>
                          <a:latin typeface="Times New Roman" panose="02020603050405020304" pitchFamily="18" charset="0"/>
                          <a:ea typeface="Times New Roman" panose="02020603050405020304" pitchFamily="18" charset="0"/>
                        </a:rPr>
                        <a:t>Инженерные и патентные исследования</a:t>
                      </a:r>
                      <a:endParaRPr lang="ru-RU" sz="1200" kern="100" dirty="0">
                        <a:solidFill>
                          <a:srgbClr val="000000"/>
                        </a:solidFill>
                        <a:effectLst/>
                        <a:latin typeface="Times New Roman" panose="02020603050405020304" pitchFamily="18" charset="0"/>
                        <a:ea typeface="Calibri" panose="020F0502020204030204" pitchFamily="34" charset="0"/>
                      </a:endParaRPr>
                    </a:p>
                  </a:txBody>
                  <a:tcPr marL="29624" marR="29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0187397"/>
                  </a:ext>
                </a:extLst>
              </a:tr>
              <a:tr h="115686">
                <a:tc vMerge="1">
                  <a:txBody>
                    <a:bodyPr/>
                    <a:lstStyle/>
                    <a:p>
                      <a:endParaRPr lang="ru-RU"/>
                    </a:p>
                  </a:txBody>
                  <a:tcPr/>
                </a:tc>
                <a:tc vMerge="1">
                  <a:txBody>
                    <a:bodyPr/>
                    <a:lstStyle/>
                    <a:p>
                      <a:endParaRPr lang="ru-RU"/>
                    </a:p>
                  </a:txBody>
                  <a:tcPr/>
                </a:tc>
                <a:tc>
                  <a:txBody>
                    <a:bodyPr/>
                    <a:lstStyle/>
                    <a:p>
                      <a:pPr marL="0" indent="0" algn="ctr">
                        <a:lnSpc>
                          <a:spcPct val="150000"/>
                        </a:lnSpc>
                        <a:buNone/>
                      </a:pPr>
                      <a:r>
                        <a:rPr lang="ru-RU" sz="1200" kern="0" dirty="0" err="1">
                          <a:solidFill>
                            <a:srgbClr val="000000"/>
                          </a:solidFill>
                          <a:effectLst/>
                          <a:latin typeface="Times New Roman" panose="02020603050405020304" pitchFamily="18" charset="0"/>
                          <a:ea typeface="Times New Roman" panose="02020603050405020304" pitchFamily="18" charset="0"/>
                        </a:rPr>
                        <a:t>RoboBERT</a:t>
                      </a:r>
                      <a:endParaRPr lang="ru-RU" sz="1200" kern="100" dirty="0">
                        <a:solidFill>
                          <a:srgbClr val="000000"/>
                        </a:solidFill>
                        <a:effectLst/>
                        <a:latin typeface="Times New Roman" panose="02020603050405020304" pitchFamily="18" charset="0"/>
                        <a:ea typeface="Calibri" panose="020F0502020204030204" pitchFamily="34" charset="0"/>
                      </a:endParaRPr>
                    </a:p>
                  </a:txBody>
                  <a:tcPr marL="29624" marR="29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a:lnSpc>
                          <a:spcPct val="150000"/>
                        </a:lnSpc>
                        <a:buNone/>
                      </a:pPr>
                      <a:r>
                        <a:rPr lang="ru-RU" sz="1200" kern="0" dirty="0">
                          <a:solidFill>
                            <a:srgbClr val="000000"/>
                          </a:solidFill>
                          <a:effectLst/>
                          <a:latin typeface="Times New Roman" panose="02020603050405020304" pitchFamily="18" charset="0"/>
                          <a:ea typeface="Times New Roman" panose="02020603050405020304" pitchFamily="18" charset="0"/>
                        </a:rPr>
                        <a:t>Робототехника</a:t>
                      </a:r>
                      <a:endParaRPr lang="ru-RU" sz="1200" kern="100" dirty="0">
                        <a:solidFill>
                          <a:srgbClr val="000000"/>
                        </a:solidFill>
                        <a:effectLst/>
                        <a:latin typeface="Times New Roman" panose="02020603050405020304" pitchFamily="18" charset="0"/>
                        <a:ea typeface="Calibri" panose="020F0502020204030204" pitchFamily="34" charset="0"/>
                      </a:endParaRPr>
                    </a:p>
                  </a:txBody>
                  <a:tcPr marL="29624" marR="29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489403"/>
                  </a:ext>
                </a:extLst>
              </a:tr>
              <a:tr h="247135">
                <a:tc vMerge="1">
                  <a:txBody>
                    <a:bodyPr/>
                    <a:lstStyle/>
                    <a:p>
                      <a:endParaRPr lang="ru-RU"/>
                    </a:p>
                  </a:txBody>
                  <a:tcPr/>
                </a:tc>
                <a:tc vMerge="1">
                  <a:txBody>
                    <a:bodyPr/>
                    <a:lstStyle/>
                    <a:p>
                      <a:endParaRPr lang="ru-RU"/>
                    </a:p>
                  </a:txBody>
                  <a:tcPr/>
                </a:tc>
                <a:tc>
                  <a:txBody>
                    <a:bodyPr/>
                    <a:lstStyle/>
                    <a:p>
                      <a:pPr marL="0" indent="0" algn="ctr">
                        <a:lnSpc>
                          <a:spcPct val="150000"/>
                        </a:lnSpc>
                        <a:buNone/>
                      </a:pPr>
                      <a:r>
                        <a:rPr lang="ru-RU" sz="1200" kern="0" dirty="0">
                          <a:solidFill>
                            <a:srgbClr val="000000"/>
                          </a:solidFill>
                          <a:effectLst/>
                          <a:latin typeface="Times New Roman" panose="02020603050405020304" pitchFamily="18" charset="0"/>
                          <a:ea typeface="Times New Roman" panose="02020603050405020304" pitchFamily="18" charset="0"/>
                        </a:rPr>
                        <a:t>MatSciBERT</a:t>
                      </a:r>
                      <a:endParaRPr lang="ru-RU" sz="1200" kern="100" dirty="0">
                        <a:solidFill>
                          <a:srgbClr val="000000"/>
                        </a:solidFill>
                        <a:effectLst/>
                        <a:latin typeface="Times New Roman" panose="02020603050405020304" pitchFamily="18" charset="0"/>
                        <a:ea typeface="Calibri" panose="020F0502020204030204" pitchFamily="34" charset="0"/>
                      </a:endParaRPr>
                    </a:p>
                  </a:txBody>
                  <a:tcPr marL="29624" marR="29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ctr">
                        <a:lnSpc>
                          <a:spcPct val="150000"/>
                        </a:lnSpc>
                        <a:buNone/>
                      </a:pPr>
                      <a:r>
                        <a:rPr lang="ru-RU" sz="1200" kern="0" dirty="0">
                          <a:solidFill>
                            <a:srgbClr val="000000"/>
                          </a:solidFill>
                          <a:effectLst/>
                          <a:latin typeface="Times New Roman" panose="02020603050405020304" pitchFamily="18" charset="0"/>
                          <a:ea typeface="Times New Roman" panose="02020603050405020304" pitchFamily="18" charset="0"/>
                        </a:rPr>
                        <a:t>Материаловедение и инженерия</a:t>
                      </a:r>
                      <a:endParaRPr lang="ru-RU" sz="1200" kern="100" dirty="0">
                        <a:solidFill>
                          <a:srgbClr val="000000"/>
                        </a:solidFill>
                        <a:effectLst/>
                        <a:latin typeface="Times New Roman" panose="02020603050405020304" pitchFamily="18" charset="0"/>
                        <a:ea typeface="Calibri" panose="020F0502020204030204" pitchFamily="34" charset="0"/>
                      </a:endParaRPr>
                    </a:p>
                  </a:txBody>
                  <a:tcPr marL="29624" marR="29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2224579"/>
                  </a:ext>
                </a:extLst>
              </a:tr>
            </a:tbl>
          </a:graphicData>
        </a:graphic>
      </p:graphicFrame>
    </p:spTree>
    <p:extLst>
      <p:ext uri="{BB962C8B-B14F-4D97-AF65-F5344CB8AC3E}">
        <p14:creationId xmlns:p14="http://schemas.microsoft.com/office/powerpoint/2010/main" val="3900786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B217A-0488-2CF5-A37A-209791D7CF33}"/>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1B9A2E-D17E-6497-4A90-54F57A8CC5BF}"/>
              </a:ext>
            </a:extLst>
          </p:cNvPr>
          <p:cNvSpPr>
            <a:spLocks noGrp="1"/>
          </p:cNvSpPr>
          <p:nvPr>
            <p:ph type="title"/>
          </p:nvPr>
        </p:nvSpPr>
        <p:spPr>
          <a:xfrm>
            <a:off x="559572" y="359101"/>
            <a:ext cx="9032836" cy="523220"/>
          </a:xfrm>
        </p:spPr>
        <p:txBody>
          <a:bodyPr/>
          <a:lstStyle/>
          <a:p>
            <a:r>
              <a:rPr lang="ru-RU" dirty="0"/>
              <a:t>Смесь экспертов (</a:t>
            </a:r>
            <a:r>
              <a:rPr lang="en-US" dirty="0"/>
              <a:t>Mixture-of-Experts</a:t>
            </a:r>
            <a:r>
              <a:rPr lang="ru-RU" dirty="0"/>
              <a:t>, </a:t>
            </a:r>
            <a:r>
              <a:rPr lang="en-US" dirty="0" err="1"/>
              <a:t>MoE</a:t>
            </a:r>
            <a:r>
              <a:rPr lang="ru-RU" dirty="0"/>
              <a:t>)</a:t>
            </a:r>
          </a:p>
        </p:txBody>
      </p:sp>
      <p:pic>
        <p:nvPicPr>
          <p:cNvPr id="5" name="Рисунок 4">
            <a:extLst>
              <a:ext uri="{FF2B5EF4-FFF2-40B4-BE49-F238E27FC236}">
                <a16:creationId xmlns:a16="http://schemas.microsoft.com/office/drawing/2014/main" id="{132FE7C1-94DD-1FF4-2444-5CF955ACDA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5388" y="1462461"/>
            <a:ext cx="5642311" cy="5188806"/>
          </a:xfrm>
          <a:prstGeom prst="rect">
            <a:avLst/>
          </a:prstGeom>
        </p:spPr>
      </p:pic>
      <p:pic>
        <p:nvPicPr>
          <p:cNvPr id="7" name="Рисунок 6">
            <a:extLst>
              <a:ext uri="{FF2B5EF4-FFF2-40B4-BE49-F238E27FC236}">
                <a16:creationId xmlns:a16="http://schemas.microsoft.com/office/drawing/2014/main" id="{1207684A-CA14-C96F-2E03-6BC7FB5280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151" y="2496421"/>
            <a:ext cx="3120886" cy="3120886"/>
          </a:xfrm>
          <a:prstGeom prst="rect">
            <a:avLst/>
          </a:prstGeom>
        </p:spPr>
      </p:pic>
      <p:sp>
        <p:nvSpPr>
          <p:cNvPr id="3" name="TextBox 9">
            <a:extLst>
              <a:ext uri="{FF2B5EF4-FFF2-40B4-BE49-F238E27FC236}">
                <a16:creationId xmlns:a16="http://schemas.microsoft.com/office/drawing/2014/main" id="{EDB4C5FA-AAC8-B2D3-C23E-D0BCE8BB5849}"/>
              </a:ext>
            </a:extLst>
          </p:cNvPr>
          <p:cNvSpPr txBox="1"/>
          <p:nvPr/>
        </p:nvSpPr>
        <p:spPr>
          <a:xfrm>
            <a:off x="633397" y="5158835"/>
            <a:ext cx="2458394"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a:latin typeface="Times New Roman" panose="02020603050405020304" pitchFamily="18" charset="0"/>
                <a:ea typeface="Open Sans" panose="020B0606030504020204" pitchFamily="34" charset="0"/>
                <a:cs typeface="Times New Roman" panose="02020603050405020304" pitchFamily="18" charset="0"/>
              </a:rPr>
              <a:t>Deepseek-R1</a:t>
            </a:r>
            <a:endParaRPr lang="ru-RU" sz="2000" dirty="0">
              <a:latin typeface="Times New Roman" panose="02020603050405020304" pitchFamily="18" charset="0"/>
              <a:ea typeface="Open Sans" panose="020B0606030504020204" pitchFamily="34" charset="0"/>
              <a:cs typeface="Times New Roman" panose="02020603050405020304" pitchFamily="18" charset="0"/>
            </a:endParaRPr>
          </a:p>
        </p:txBody>
      </p:sp>
    </p:spTree>
    <p:extLst>
      <p:ext uri="{BB962C8B-B14F-4D97-AF65-F5344CB8AC3E}">
        <p14:creationId xmlns:p14="http://schemas.microsoft.com/office/powerpoint/2010/main" val="3970761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3306F-C228-9705-D3DD-3838E71AF7B6}"/>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DB6349-345B-2C7C-156D-1311E25B3FC6}"/>
              </a:ext>
            </a:extLst>
          </p:cNvPr>
          <p:cNvSpPr>
            <a:spLocks noGrp="1"/>
          </p:cNvSpPr>
          <p:nvPr>
            <p:ph type="title"/>
          </p:nvPr>
        </p:nvSpPr>
        <p:spPr>
          <a:xfrm>
            <a:off x="559571" y="359101"/>
            <a:ext cx="9788539" cy="523220"/>
          </a:xfrm>
        </p:spPr>
        <p:txBody>
          <a:bodyPr/>
          <a:lstStyle/>
          <a:p>
            <a:r>
              <a:rPr lang="ru-RU" dirty="0"/>
              <a:t>Алгоритм работы модели общего назначения</a:t>
            </a:r>
          </a:p>
        </p:txBody>
      </p:sp>
      <p:pic>
        <p:nvPicPr>
          <p:cNvPr id="8" name="Рисунок 7">
            <a:extLst>
              <a:ext uri="{FF2B5EF4-FFF2-40B4-BE49-F238E27FC236}">
                <a16:creationId xmlns:a16="http://schemas.microsoft.com/office/drawing/2014/main" id="{3C5E4910-CDAE-9DF5-064C-90A0AF6682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9442" y="1470192"/>
            <a:ext cx="6873115" cy="5157220"/>
          </a:xfrm>
          <a:prstGeom prst="rect">
            <a:avLst/>
          </a:prstGeom>
        </p:spPr>
      </p:pic>
    </p:spTree>
    <p:extLst>
      <p:ext uri="{BB962C8B-B14F-4D97-AF65-F5344CB8AC3E}">
        <p14:creationId xmlns:p14="http://schemas.microsoft.com/office/powerpoint/2010/main" val="3470945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BAFF4-9E06-F888-6609-CB93E3B79084}"/>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0CD9DE-49E0-58CB-1DCA-C71466B1D84A}"/>
              </a:ext>
            </a:extLst>
          </p:cNvPr>
          <p:cNvSpPr>
            <a:spLocks noGrp="1"/>
          </p:cNvSpPr>
          <p:nvPr>
            <p:ph type="title"/>
          </p:nvPr>
        </p:nvSpPr>
        <p:spPr>
          <a:xfrm>
            <a:off x="559572" y="359101"/>
            <a:ext cx="9032836" cy="523220"/>
          </a:xfrm>
        </p:spPr>
        <p:txBody>
          <a:bodyPr/>
          <a:lstStyle/>
          <a:p>
            <a:r>
              <a:rPr lang="ru-RU" dirty="0"/>
              <a:t>Подходы в промпт-инжиниринге</a:t>
            </a:r>
          </a:p>
        </p:txBody>
      </p:sp>
      <p:pic>
        <p:nvPicPr>
          <p:cNvPr id="8" name="Рисунок 7">
            <a:extLst>
              <a:ext uri="{FF2B5EF4-FFF2-40B4-BE49-F238E27FC236}">
                <a16:creationId xmlns:a16="http://schemas.microsoft.com/office/drawing/2014/main" id="{398180B1-A784-EB70-C249-9ACF832588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7037" y="2472854"/>
            <a:ext cx="4498358" cy="3375329"/>
          </a:xfrm>
          <a:prstGeom prst="rect">
            <a:avLst/>
          </a:prstGeom>
        </p:spPr>
      </p:pic>
      <p:sp>
        <p:nvSpPr>
          <p:cNvPr id="3" name="TextBox 2">
            <a:extLst>
              <a:ext uri="{FF2B5EF4-FFF2-40B4-BE49-F238E27FC236}">
                <a16:creationId xmlns:a16="http://schemas.microsoft.com/office/drawing/2014/main" id="{FE17AB06-B975-BF4B-74DA-D05238E90289}"/>
              </a:ext>
            </a:extLst>
          </p:cNvPr>
          <p:cNvSpPr txBox="1"/>
          <p:nvPr/>
        </p:nvSpPr>
        <p:spPr>
          <a:xfrm>
            <a:off x="357612" y="2230976"/>
            <a:ext cx="4365463" cy="2739211"/>
          </a:xfrm>
          <a:prstGeom prst="rect">
            <a:avLst/>
          </a:prstGeom>
          <a:noFill/>
        </p:spPr>
        <p:txBody>
          <a:bodyPr wrap="square" rtlCol="0">
            <a:spAutoFit/>
          </a:bodyPr>
          <a:lstStyle/>
          <a:p>
            <a:pPr marL="342900" lvl="0" indent="-342900">
              <a:buFont typeface="+mj-lt"/>
              <a:buAutoNum type="arabicPeriod"/>
            </a:pPr>
            <a:r>
              <a:rPr lang="en-US" sz="2400" u="sng" dirty="0">
                <a:latin typeface="Times New Roman" panose="02020603050405020304" pitchFamily="18" charset="0"/>
                <a:cs typeface="Times New Roman" panose="02020603050405020304" pitchFamily="18" charset="0"/>
              </a:rPr>
              <a:t>Zero-Shot:</a:t>
            </a:r>
            <a:r>
              <a:rPr lang="ru-RU" sz="2400" dirty="0">
                <a:latin typeface="Times New Roman" panose="02020603050405020304" pitchFamily="18" charset="0"/>
                <a:cs typeface="Times New Roman" panose="02020603050405020304" pitchFamily="18" charset="0"/>
              </a:rPr>
              <a:t> без предоставления обучающих примеров </a:t>
            </a:r>
          </a:p>
          <a:p>
            <a:pPr marL="342900" lvl="0" indent="-342900">
              <a:buFont typeface="+mj-lt"/>
              <a:buAutoNum type="arabicPeriod"/>
            </a:pPr>
            <a:r>
              <a:rPr lang="en-US" sz="2400" u="sng" dirty="0">
                <a:latin typeface="Times New Roman" panose="02020603050405020304" pitchFamily="18" charset="0"/>
                <a:cs typeface="Times New Roman" panose="02020603050405020304" pitchFamily="18" charset="0"/>
              </a:rPr>
              <a:t>Few-Shot:</a:t>
            </a:r>
            <a:r>
              <a:rPr lang="ru-RU" sz="2400" dirty="0">
                <a:latin typeface="Times New Roman" panose="02020603050405020304" pitchFamily="18" charset="0"/>
                <a:cs typeface="Times New Roman" panose="02020603050405020304" pitchFamily="18" charset="0"/>
              </a:rPr>
              <a:t> с предоставлением нескольких обучающих примеров  </a:t>
            </a:r>
          </a:p>
          <a:p>
            <a:endParaRPr lang="ru-RU" sz="2800" b="1" dirty="0">
              <a:solidFill>
                <a:schemeClr val="bg1"/>
              </a:solidFill>
              <a:latin typeface="Montserrat" panose="00000500000000000000" pitchFamily="2" charset="-52"/>
            </a:endParaRPr>
          </a:p>
        </p:txBody>
      </p:sp>
    </p:spTree>
    <p:extLst>
      <p:ext uri="{BB962C8B-B14F-4D97-AF65-F5344CB8AC3E}">
        <p14:creationId xmlns:p14="http://schemas.microsoft.com/office/powerpoint/2010/main" val="41729193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Шаблон МИФИ">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800" b="1" dirty="0" smtClean="0">
            <a:solidFill>
              <a:schemeClr val="bg1"/>
            </a:solidFill>
            <a:latin typeface="Montserrat" panose="00000500000000000000" pitchFamily="2" charset="-5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5098</TotalTime>
  <Words>684</Words>
  <Application>Microsoft Office PowerPoint</Application>
  <PresentationFormat>Широкоэкранный</PresentationFormat>
  <Paragraphs>139</Paragraphs>
  <Slides>17</Slides>
  <Notes>0</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17</vt:i4>
      </vt:variant>
    </vt:vector>
  </HeadingPairs>
  <TitlesOfParts>
    <vt:vector size="25" baseType="lpstr">
      <vt:lpstr>Times New Roman</vt:lpstr>
      <vt:lpstr>Cambria Math</vt:lpstr>
      <vt:lpstr>Arial</vt:lpstr>
      <vt:lpstr>Montserrat</vt:lpstr>
      <vt:lpstr>Open Sans</vt:lpstr>
      <vt:lpstr>Calibri</vt:lpstr>
      <vt:lpstr>Шаблон МИФИ</vt:lpstr>
      <vt:lpstr>Document</vt:lpstr>
      <vt:lpstr>Управление обработкой текстовых данных по научным областям с использованием больших языковым моделей (LLMs)</vt:lpstr>
      <vt:lpstr>Актуальность</vt:lpstr>
      <vt:lpstr>Бенчмаркинг специализированных моделей</vt:lpstr>
      <vt:lpstr>Схема системы управления обработки </vt:lpstr>
      <vt:lpstr>Схема получения специализированных моделей</vt:lpstr>
      <vt:lpstr>Перечень узкоспециализированных моделей</vt:lpstr>
      <vt:lpstr>Смесь экспертов (Mixture-of-Experts, MoE)</vt:lpstr>
      <vt:lpstr>Алгоритм работы модели общего назначения</vt:lpstr>
      <vt:lpstr>Подходы в промпт-инжиниринге</vt:lpstr>
      <vt:lpstr>Подходы «предоставления» новых фактов модели</vt:lpstr>
      <vt:lpstr>Пример работы модели общего назначения</vt:lpstr>
      <vt:lpstr>Апробация модели общего назначения</vt:lpstr>
      <vt:lpstr>Результаты и выводы</vt:lpstr>
      <vt:lpstr>СПАСИБО ЗА ВНИМАНИЕ</vt:lpstr>
      <vt:lpstr>Формула точности (Precision)</vt:lpstr>
      <vt:lpstr>Формула полноты (Recall)</vt:lpstr>
      <vt:lpstr>Формула F-меры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Андреев Михаил</dc:creator>
  <cp:lastModifiedBy>Михаил Андреев</cp:lastModifiedBy>
  <cp:revision>135</cp:revision>
  <dcterms:created xsi:type="dcterms:W3CDTF">2020-05-28T16:18:16Z</dcterms:created>
  <dcterms:modified xsi:type="dcterms:W3CDTF">2025-07-10T20:27:01Z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ies>
</file>