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57" r:id="rId4"/>
    <p:sldId id="258" r:id="rId5"/>
    <p:sldId id="259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4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3D81A0-E0F8-40A8-BCC5-AE3DC9790D69}" type="datetimeFigureOut">
              <a:rPr lang="ru-RU" smtClean="0"/>
              <a:t>11.07.2025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9BC57-6E13-484F-ABF6-A88C703057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403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1A06E5-6393-4078-9914-BB87CBFFF7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278ED93-11D7-4F52-978A-4848EA57A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FA562E-4090-4673-9623-03B35F101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7CC6-53E8-4C9C-B8AA-1FEEEE06784E}" type="datetime1">
              <a:rPr lang="ru-RU" smtClean="0"/>
              <a:t>11.07.2025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DD0AA4-7135-43E9-BE54-C51407D66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349B6A-4859-4EA8-8EEF-E6CBFAE28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897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953187-A432-42AC-AAA7-CBAD156B6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21AE2A1-E0EC-4E85-8191-2DCE33DAE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97C6E3-CB63-41A7-B51D-23B2348DA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F6340-B9D7-490E-8687-64BF93D59A27}" type="datetime1">
              <a:rPr lang="ru-RU" smtClean="0"/>
              <a:t>11.07.2025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37EBB5-1D43-4E0A-B8A6-E15D17B60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5BB1FF-755F-4742-871B-DE9BE8B71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30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F639887-0252-471C-BAAE-522EEC9CBD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F39B9F-DE4A-4CCB-B424-01808805D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193188-DF78-4A81-9116-2836A0180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8D7C5-9699-4317-BE5D-43852777CC79}" type="datetime1">
              <a:rPr lang="ru-RU" smtClean="0"/>
              <a:t>11.07.2025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D369DB-6356-4A48-AAF4-CB455F96E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33D128-7C36-4BD1-8409-DD98E0D9E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34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AE67B8-F25E-46A3-825F-B75CF8CAC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9BF3BE-9F89-4F3B-805D-1EC69B78D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4AFB2F-59ED-4ADA-87F9-394F3FF5F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CB6F-4FA3-4A07-98B3-26C5590FE436}" type="datetime1">
              <a:rPr lang="ru-RU" smtClean="0"/>
              <a:t>11.07.2025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6BE073-FA6F-4728-8471-136DFF867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E3584E-D861-4978-A5F2-37F8053B1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61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4510AD-9139-432B-A78F-335B8C756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92E1DC0-AF6D-4DE6-93DD-607BDD9B7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D94081-A8B2-4DD6-AFFF-C6F94E106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1DCB-5A43-445B-BEFA-19F9F475C1FC}" type="datetime1">
              <a:rPr lang="ru-RU" smtClean="0"/>
              <a:t>11.07.2025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2AE2FA-C70C-4766-AF42-9503E2151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BD597D-AEC4-408F-8A19-28AB5817A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721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01A302-2BBD-4A23-AE51-AB9736B98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03EBB4-A5A2-46F2-8944-E5994D3E13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4FFBBD4-3BAF-4ED7-98F8-B74BF5EBAE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DA9F20C-DE94-40D1-A129-79E3DED5A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2A0B-C2D1-4BDC-BA1E-3ADEE0C77D5B}" type="datetime1">
              <a:rPr lang="ru-RU" smtClean="0"/>
              <a:t>11.07.2025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ABC06B0-39DB-43FB-AA8A-7F71DC6B5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324462B-D7BC-4F2D-9BB4-1BFC1491C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161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A33F4F-01DF-4FFB-ACDB-F0A458EDB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860F2A7-AD21-45D6-A92D-CCB363CFE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B6A7030-4B71-40F1-A28C-CC9D0D6B8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AB4CA11-BF88-4718-829D-A4EFA33F32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8D9C815-2C18-4194-BA89-A117C3E945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B0BCA32-5713-43B3-B735-7F4AAAD3A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4DC5-7326-4B45-8D16-634E5303D12E}" type="datetime1">
              <a:rPr lang="ru-RU" smtClean="0"/>
              <a:t>11.07.2025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2DBE74F-5293-4AC3-860E-7D848552F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6D7DB0-E8E2-452E-B9A5-AF349D723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96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F7A390-9AED-4740-93BA-B2E496760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A800683-6349-4020-BF88-232DF558E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7632-43A9-49CE-AC14-432040547533}" type="datetime1">
              <a:rPr lang="ru-RU" smtClean="0"/>
              <a:t>11.07.2025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09F21D8-FEB0-4D08-AFFC-600AB4C6C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F2078A7-1169-4CFE-AB0F-D3ED29015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39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EF77214-0261-4382-A0B6-A8613BF28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DD1C-BF55-497C-BADB-03DE7620FDC2}" type="datetime1">
              <a:rPr lang="ru-RU" smtClean="0"/>
              <a:t>11.07.2025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7AB3EB1-4DD3-4C7D-811F-BAB00604E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C8BC468-B613-4B04-B71A-5AA456E51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487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FB0185-DF8D-429B-B3D3-9D1AAC1D2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E4D245-1575-4E91-980E-85EDDDA5A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ACB13AC-47D4-4533-BA0F-DDFF09148C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6DBA0F8-32A4-4964-882D-55B8036F2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07F2-EA46-4E5A-BB19-2647CB6F6F98}" type="datetime1">
              <a:rPr lang="ru-RU" smtClean="0"/>
              <a:t>11.07.2025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49B18E8-3D23-4D2B-9B22-1A5013549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1A44312-77C4-48D1-A7D6-D3179F23C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934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0FADA3-DF9C-46BE-91CA-70D652717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3AEDDAB-AA8F-4C56-B632-6A98F647A2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E476D1-B085-4B8E-BB57-25283FD47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1CF4F5-5307-435A-9673-B3106D1D2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0D17C-780D-4955-BDEB-CB0689B44951}" type="datetime1">
              <a:rPr lang="ru-RU" smtClean="0"/>
              <a:t>11.07.2025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1BD3EF4-884E-47CB-8463-F40050D7E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2AE5B23-F43E-49B9-A6AC-23387F6DE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854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7DDED9-4256-43B0-852A-6F5AD73B7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0C5D10-0688-44CF-9D1E-A271C3534D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E4BE25-9B89-47E4-BEA7-6B2AAA3C01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5C54D-8853-46AB-A9A7-4B3174481FCA}" type="datetime1">
              <a:rPr lang="ru-RU" smtClean="0"/>
              <a:t>11.07.2025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256B4C-2436-4173-AF85-FD3535FEAD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5A955B-2FC0-4AE0-AA6C-E94BB8EE93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C84AA-BA55-4430-88E6-D4C26E2BD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80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056591-11D1-4923-AF62-E9B22A5CF7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04877"/>
            <a:ext cx="9144000" cy="898648"/>
          </a:xfrm>
        </p:spPr>
        <p:txBody>
          <a:bodyPr>
            <a:noAutofit/>
          </a:bodyPr>
          <a:lstStyle/>
          <a:p>
            <a:r>
              <a:rPr lang="ru-RU" sz="36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Программный комплекс для</a:t>
            </a:r>
            <a:r>
              <a:rPr lang="en-US" sz="36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автоматизированного сбора и систематизации научных публикаций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5716C31-66C7-482F-A436-F28B129C47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15076"/>
            <a:ext cx="9144000" cy="1655762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Кондратьев. А.О.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Бондяков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А.С.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4EC8BF-DA8A-4DB0-BE18-64B4DB04433C}"/>
              </a:ext>
            </a:extLst>
          </p:cNvPr>
          <p:cNvSpPr txBox="1"/>
          <p:nvPr/>
        </p:nvSpPr>
        <p:spPr>
          <a:xfrm>
            <a:off x="4884194" y="6213058"/>
            <a:ext cx="2423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JINR. </a:t>
            </a:r>
            <a:r>
              <a:rPr lang="en-US" dirty="0" err="1"/>
              <a:t>Dubna</a:t>
            </a:r>
            <a:r>
              <a:rPr lang="en-US" dirty="0"/>
              <a:t>. GRID 2025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5470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74419D-439F-47F5-AA9C-ABDB5DEC7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80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Digital Repositories?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849126-6D96-4A6E-B222-B1A534DA8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1784"/>
            <a:ext cx="10515600" cy="4747895"/>
          </a:xfrm>
        </p:spPr>
        <p:txBody>
          <a:bodyPr>
            <a:normAutofit/>
          </a:bodyPr>
          <a:lstStyle/>
          <a:p>
            <a:pPr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access to up-to-date information about the staff of scientific publications related to JINR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 duplication and manual data entry in publications and improve the efficiency of its analysis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Integrates data from verified data sources into a single system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long-term storage and convenient access to the Institute's information assets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JINR lacks a digital repository of publications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have a system for automated collection and systematization of publications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C9636B9-5DC4-4B14-8923-A4897223C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7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2D4853-2B05-4ACA-B905-38EE87DCE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856" y="0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Digital Repository in JINR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439CB267-C284-4C49-8FBB-EA7E815BF72B}"/>
              </a:ext>
            </a:extLst>
          </p:cNvPr>
          <p:cNvSpPr/>
          <p:nvPr/>
        </p:nvSpPr>
        <p:spPr>
          <a:xfrm>
            <a:off x="4579327" y="2209131"/>
            <a:ext cx="3033346" cy="2088549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JINR Digital Repository (Dspace)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5A831168-FE41-4E98-94B8-E4320A56F1B4}"/>
              </a:ext>
            </a:extLst>
          </p:cNvPr>
          <p:cNvSpPr/>
          <p:nvPr/>
        </p:nvSpPr>
        <p:spPr>
          <a:xfrm>
            <a:off x="838200" y="1562165"/>
            <a:ext cx="1959219" cy="2099099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External API’s</a:t>
            </a:r>
          </a:p>
          <a:p>
            <a:pPr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4FB27A7-6477-4C5C-9156-4EC1DB0AB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491" y="2435317"/>
            <a:ext cx="1624636" cy="256743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D4590AA-3962-4A12-AE35-F68D5E8CAA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491" y="2898134"/>
            <a:ext cx="1624636" cy="428685"/>
          </a:xfrm>
          <a:prstGeom prst="rect">
            <a:avLst/>
          </a:prstGeom>
        </p:spPr>
      </p:pic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C9331D8F-066A-4A7F-B92E-8EA30E2A05FE}"/>
              </a:ext>
            </a:extLst>
          </p:cNvPr>
          <p:cNvCxnSpPr>
            <a:cxnSpLocks/>
          </p:cNvCxnSpPr>
          <p:nvPr/>
        </p:nvCxnSpPr>
        <p:spPr>
          <a:xfrm>
            <a:off x="2949677" y="2320413"/>
            <a:ext cx="1513034" cy="73719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86A2E7C1-A9DA-40A6-A080-9824B8768F7D}"/>
              </a:ext>
            </a:extLst>
          </p:cNvPr>
          <p:cNvSpPr/>
          <p:nvPr/>
        </p:nvSpPr>
        <p:spPr>
          <a:xfrm>
            <a:off x="8954728" y="1458612"/>
            <a:ext cx="1959219" cy="152198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 Submission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Submission form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semi-automatic import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via DOI,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CrossReff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etc.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16D9F17E-5034-4856-B52D-8ECB3EC8AEA8}"/>
              </a:ext>
            </a:extLst>
          </p:cNvPr>
          <p:cNvCxnSpPr>
            <a:cxnSpLocks/>
          </p:cNvCxnSpPr>
          <p:nvPr/>
        </p:nvCxnSpPr>
        <p:spPr>
          <a:xfrm flipH="1">
            <a:off x="7779966" y="2431363"/>
            <a:ext cx="1007471" cy="62624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E841406A-2ADC-4B76-9974-70FAF317A90F}"/>
              </a:ext>
            </a:extLst>
          </p:cNvPr>
          <p:cNvSpPr/>
          <p:nvPr/>
        </p:nvSpPr>
        <p:spPr>
          <a:xfrm>
            <a:off x="8954729" y="4090251"/>
            <a:ext cx="1959219" cy="1632124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External Databases</a:t>
            </a:r>
          </a:p>
          <a:p>
            <a:pPr algn="ctr"/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Scopus with JINR affiliation(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MEPhI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3720C508-A4CE-4ACC-83C0-ECA33C0E8D19}"/>
              </a:ext>
            </a:extLst>
          </p:cNvPr>
          <p:cNvCxnSpPr>
            <a:cxnSpLocks/>
          </p:cNvCxnSpPr>
          <p:nvPr/>
        </p:nvCxnSpPr>
        <p:spPr>
          <a:xfrm flipH="1" flipV="1">
            <a:off x="7779966" y="4308230"/>
            <a:ext cx="1007471" cy="47024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E40785BF-ABAE-40E0-9884-0F8706C4235D}"/>
              </a:ext>
            </a:extLst>
          </p:cNvPr>
          <p:cNvSpPr/>
          <p:nvPr/>
        </p:nvSpPr>
        <p:spPr>
          <a:xfrm>
            <a:off x="838200" y="4090250"/>
            <a:ext cx="1959219" cy="1632124"/>
          </a:xfrm>
          <a:prstGeom prst="roundRect">
            <a:avLst/>
          </a:prstGeom>
          <a:ln w="38100"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External API’s</a:t>
            </a:r>
          </a:p>
          <a:p>
            <a:pPr algn="ctr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 progress)</a:t>
            </a:r>
          </a:p>
          <a:p>
            <a:pPr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8FFAB22A-52AD-4F8B-A942-E5F0BFC6E2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1913" y="5086256"/>
            <a:ext cx="1371791" cy="419158"/>
          </a:xfrm>
          <a:prstGeom prst="rect">
            <a:avLst/>
          </a:prstGeom>
        </p:spPr>
      </p:pic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ECAD73F4-BDBD-4839-BDE3-0F79D1DE15FC}"/>
              </a:ext>
            </a:extLst>
          </p:cNvPr>
          <p:cNvCxnSpPr>
            <a:cxnSpLocks/>
          </p:cNvCxnSpPr>
          <p:nvPr/>
        </p:nvCxnSpPr>
        <p:spPr>
          <a:xfrm flipV="1">
            <a:off x="2949677" y="4351273"/>
            <a:ext cx="1514168" cy="734983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B609B742-B8FF-4824-9461-BD1D283C8DEC}"/>
              </a:ext>
            </a:extLst>
          </p:cNvPr>
          <p:cNvSpPr/>
          <p:nvPr/>
        </p:nvSpPr>
        <p:spPr>
          <a:xfrm>
            <a:off x="5163046" y="4831230"/>
            <a:ext cx="1959219" cy="1632124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JINR PIN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Publications from Dspace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Export employee metadata to Dspace</a:t>
            </a:r>
          </a:p>
        </p:txBody>
      </p: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855A2FD8-67CA-42F7-8AC0-08A15BC1A317}"/>
              </a:ext>
            </a:extLst>
          </p:cNvPr>
          <p:cNvCxnSpPr>
            <a:cxnSpLocks/>
          </p:cNvCxnSpPr>
          <p:nvPr/>
        </p:nvCxnSpPr>
        <p:spPr>
          <a:xfrm flipV="1">
            <a:off x="6096000" y="4360983"/>
            <a:ext cx="0" cy="364739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30141B7-6E0E-488F-8CE3-3FDEB3FA5B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7789" y="2413819"/>
            <a:ext cx="876422" cy="666843"/>
          </a:xfrm>
          <a:prstGeom prst="rect">
            <a:avLst/>
          </a:prstGeom>
        </p:spPr>
      </p:pic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282662CA-9993-45FB-AB0F-8FE28D1D8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565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Группа 109">
            <a:extLst>
              <a:ext uri="{FF2B5EF4-FFF2-40B4-BE49-F238E27FC236}">
                <a16:creationId xmlns:a16="http://schemas.microsoft.com/office/drawing/2014/main" id="{BBF04E2A-4CFE-4F84-9450-361C643F2083}"/>
              </a:ext>
            </a:extLst>
          </p:cNvPr>
          <p:cNvGrpSpPr/>
          <p:nvPr/>
        </p:nvGrpSpPr>
        <p:grpSpPr>
          <a:xfrm>
            <a:off x="142568" y="1317629"/>
            <a:ext cx="6021874" cy="5279815"/>
            <a:chOff x="142568" y="1317629"/>
            <a:chExt cx="6021874" cy="5279815"/>
          </a:xfrm>
        </p:grpSpPr>
        <p:sp>
          <p:nvSpPr>
            <p:cNvPr id="111" name="Прямоугольник: скругленные углы 110">
              <a:extLst>
                <a:ext uri="{FF2B5EF4-FFF2-40B4-BE49-F238E27FC236}">
                  <a16:creationId xmlns:a16="http://schemas.microsoft.com/office/drawing/2014/main" id="{9D57051B-C501-4A97-88D9-20ADAC313E64}"/>
                </a:ext>
              </a:extLst>
            </p:cNvPr>
            <p:cNvSpPr/>
            <p:nvPr/>
          </p:nvSpPr>
          <p:spPr>
            <a:xfrm>
              <a:off x="142568" y="1582993"/>
              <a:ext cx="5727290" cy="5014451"/>
            </a:xfrm>
            <a:prstGeom prst="roundRect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E73AA06B-A3E8-4F01-8E02-A151A7F04892}"/>
                </a:ext>
              </a:extLst>
            </p:cNvPr>
            <p:cNvSpPr txBox="1"/>
            <p:nvPr/>
          </p:nvSpPr>
          <p:spPr>
            <a:xfrm>
              <a:off x="637701" y="1317629"/>
              <a:ext cx="55267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Complex of collection and systematization of scientific publications</a:t>
              </a:r>
              <a:endParaRPr lang="ru-RU" sz="1200" dirty="0"/>
            </a:p>
          </p:txBody>
        </p:sp>
        <p:sp>
          <p:nvSpPr>
            <p:cNvPr id="113" name="Прямоугольник: скругленные углы 112">
              <a:extLst>
                <a:ext uri="{FF2B5EF4-FFF2-40B4-BE49-F238E27FC236}">
                  <a16:creationId xmlns:a16="http://schemas.microsoft.com/office/drawing/2014/main" id="{37A0319B-D9E6-4FAF-921A-249EEF4D9901}"/>
                </a:ext>
              </a:extLst>
            </p:cNvPr>
            <p:cNvSpPr/>
            <p:nvPr/>
          </p:nvSpPr>
          <p:spPr>
            <a:xfrm>
              <a:off x="924232" y="2001989"/>
              <a:ext cx="1435510" cy="422787"/>
            </a:xfrm>
            <a:prstGeom prst="roundRect">
              <a:avLst/>
            </a:prstGeom>
            <a:ln w="254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Inspire API</a:t>
              </a:r>
              <a:endParaRPr lang="ru-RU" dirty="0"/>
            </a:p>
          </p:txBody>
        </p:sp>
        <p:sp>
          <p:nvSpPr>
            <p:cNvPr id="114" name="Прямоугольник: скругленные углы 113">
              <a:extLst>
                <a:ext uri="{FF2B5EF4-FFF2-40B4-BE49-F238E27FC236}">
                  <a16:creationId xmlns:a16="http://schemas.microsoft.com/office/drawing/2014/main" id="{054C2FC2-CD66-433F-A692-D19C5254F141}"/>
                </a:ext>
              </a:extLst>
            </p:cNvPr>
            <p:cNvSpPr/>
            <p:nvPr/>
          </p:nvSpPr>
          <p:spPr>
            <a:xfrm>
              <a:off x="3446206" y="2001988"/>
              <a:ext cx="1435510" cy="422787"/>
            </a:xfrm>
            <a:prstGeom prst="roundRect">
              <a:avLst/>
            </a:prstGeom>
            <a:ln w="254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eLibrary</a:t>
              </a:r>
              <a:r>
                <a:rPr lang="en-US" dirty="0"/>
                <a:t> API</a:t>
              </a:r>
              <a:endParaRPr lang="ru-RU" dirty="0"/>
            </a:p>
          </p:txBody>
        </p:sp>
        <p:sp>
          <p:nvSpPr>
            <p:cNvPr id="115" name="Прямоугольник: скругленные углы 114">
              <a:extLst>
                <a:ext uri="{FF2B5EF4-FFF2-40B4-BE49-F238E27FC236}">
                  <a16:creationId xmlns:a16="http://schemas.microsoft.com/office/drawing/2014/main" id="{466C1968-A470-4A54-A639-F39FBD8F8384}"/>
                </a:ext>
              </a:extLst>
            </p:cNvPr>
            <p:cNvSpPr/>
            <p:nvPr/>
          </p:nvSpPr>
          <p:spPr>
            <a:xfrm>
              <a:off x="924232" y="2944418"/>
              <a:ext cx="1435510" cy="422787"/>
            </a:xfrm>
            <a:prstGeom prst="roundRect">
              <a:avLst/>
            </a:prstGeom>
            <a:ln w="254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Inspire Collector</a:t>
              </a:r>
              <a:endParaRPr lang="ru-RU" sz="1600" dirty="0"/>
            </a:p>
          </p:txBody>
        </p:sp>
        <p:sp>
          <p:nvSpPr>
            <p:cNvPr id="116" name="Прямоугольник: скругленные углы 115">
              <a:extLst>
                <a:ext uri="{FF2B5EF4-FFF2-40B4-BE49-F238E27FC236}">
                  <a16:creationId xmlns:a16="http://schemas.microsoft.com/office/drawing/2014/main" id="{34203C8D-8A1E-4E35-8F97-60562249B9DD}"/>
                </a:ext>
              </a:extLst>
            </p:cNvPr>
            <p:cNvSpPr/>
            <p:nvPr/>
          </p:nvSpPr>
          <p:spPr>
            <a:xfrm>
              <a:off x="3448661" y="2944418"/>
              <a:ext cx="1435510" cy="422787"/>
            </a:xfrm>
            <a:prstGeom prst="roundRect">
              <a:avLst/>
            </a:prstGeom>
            <a:ln w="254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/>
                <a:t>eLibrary</a:t>
              </a:r>
              <a:r>
                <a:rPr lang="en-US" sz="1600" dirty="0"/>
                <a:t> Collector</a:t>
              </a:r>
              <a:endParaRPr lang="ru-RU" sz="1600" dirty="0"/>
            </a:p>
          </p:txBody>
        </p:sp>
        <p:sp>
          <p:nvSpPr>
            <p:cNvPr id="117" name="Прямоугольник: скругленные углы 116">
              <a:extLst>
                <a:ext uri="{FF2B5EF4-FFF2-40B4-BE49-F238E27FC236}">
                  <a16:creationId xmlns:a16="http://schemas.microsoft.com/office/drawing/2014/main" id="{47539A6A-17FA-4FAB-AA62-97B57ABB242B}"/>
                </a:ext>
              </a:extLst>
            </p:cNvPr>
            <p:cNvSpPr/>
            <p:nvPr/>
          </p:nvSpPr>
          <p:spPr>
            <a:xfrm>
              <a:off x="924232" y="3814096"/>
              <a:ext cx="1435510" cy="422787"/>
            </a:xfrm>
            <a:prstGeom prst="roundRect">
              <a:avLst/>
            </a:prstGeom>
            <a:ln w="254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Inspire Database</a:t>
              </a:r>
              <a:endParaRPr lang="ru-RU" sz="1600" dirty="0"/>
            </a:p>
          </p:txBody>
        </p:sp>
        <p:sp>
          <p:nvSpPr>
            <p:cNvPr id="118" name="Прямоугольник: скругленные углы 117">
              <a:extLst>
                <a:ext uri="{FF2B5EF4-FFF2-40B4-BE49-F238E27FC236}">
                  <a16:creationId xmlns:a16="http://schemas.microsoft.com/office/drawing/2014/main" id="{CE66FB2D-0791-42C8-83E9-C54909167264}"/>
                </a:ext>
              </a:extLst>
            </p:cNvPr>
            <p:cNvSpPr/>
            <p:nvPr/>
          </p:nvSpPr>
          <p:spPr>
            <a:xfrm>
              <a:off x="3446206" y="3816554"/>
              <a:ext cx="1435510" cy="422787"/>
            </a:xfrm>
            <a:prstGeom prst="roundRect">
              <a:avLst/>
            </a:prstGeom>
            <a:ln w="254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/>
                <a:t>eLibrary</a:t>
              </a:r>
              <a:r>
                <a:rPr lang="en-US" sz="1600" dirty="0"/>
                <a:t> Database</a:t>
              </a:r>
              <a:endParaRPr lang="ru-RU" sz="1600" dirty="0"/>
            </a:p>
          </p:txBody>
        </p:sp>
        <p:sp>
          <p:nvSpPr>
            <p:cNvPr id="119" name="Прямоугольник: скругленные углы 118">
              <a:extLst>
                <a:ext uri="{FF2B5EF4-FFF2-40B4-BE49-F238E27FC236}">
                  <a16:creationId xmlns:a16="http://schemas.microsoft.com/office/drawing/2014/main" id="{41F477D3-8949-4EAF-9601-D7A37BD80EC3}"/>
                </a:ext>
              </a:extLst>
            </p:cNvPr>
            <p:cNvSpPr/>
            <p:nvPr/>
          </p:nvSpPr>
          <p:spPr>
            <a:xfrm>
              <a:off x="924232" y="5829260"/>
              <a:ext cx="3957484" cy="422787"/>
            </a:xfrm>
            <a:prstGeom prst="roundRect">
              <a:avLst/>
            </a:prstGeom>
            <a:ln w="254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Database  with Unique publications</a:t>
              </a:r>
              <a:endParaRPr lang="ru-RU" dirty="0"/>
            </a:p>
          </p:txBody>
        </p:sp>
        <p:sp>
          <p:nvSpPr>
            <p:cNvPr id="120" name="Стрелка: вниз 119">
              <a:extLst>
                <a:ext uri="{FF2B5EF4-FFF2-40B4-BE49-F238E27FC236}">
                  <a16:creationId xmlns:a16="http://schemas.microsoft.com/office/drawing/2014/main" id="{167597B3-29B4-4C68-8E42-D2E351EEAC19}"/>
                </a:ext>
              </a:extLst>
            </p:cNvPr>
            <p:cNvSpPr/>
            <p:nvPr/>
          </p:nvSpPr>
          <p:spPr>
            <a:xfrm>
              <a:off x="1211823" y="4309635"/>
              <a:ext cx="3382297" cy="1419831"/>
            </a:xfrm>
            <a:prstGeom prst="downArrow">
              <a:avLst>
                <a:gd name="adj1" fmla="val 54070"/>
                <a:gd name="adj2" fmla="val 72124"/>
              </a:avLst>
            </a:prstGeom>
            <a:ln w="254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260A1D27-9998-45AA-950A-31A95392451A}"/>
                </a:ext>
              </a:extLst>
            </p:cNvPr>
            <p:cNvSpPr txBox="1"/>
            <p:nvPr/>
          </p:nvSpPr>
          <p:spPr>
            <a:xfrm>
              <a:off x="1939410" y="4429727"/>
              <a:ext cx="19271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Creation of unique publication</a:t>
              </a:r>
              <a:endParaRPr lang="ru-RU" dirty="0"/>
            </a:p>
          </p:txBody>
        </p:sp>
        <p:cxnSp>
          <p:nvCxnSpPr>
            <p:cNvPr id="122" name="Прямая со стрелкой 121">
              <a:extLst>
                <a:ext uri="{FF2B5EF4-FFF2-40B4-BE49-F238E27FC236}">
                  <a16:creationId xmlns:a16="http://schemas.microsoft.com/office/drawing/2014/main" id="{19678AE3-E49E-47FD-9C2B-B619B67308C0}"/>
                </a:ext>
              </a:extLst>
            </p:cNvPr>
            <p:cNvCxnSpPr/>
            <p:nvPr/>
          </p:nvCxnSpPr>
          <p:spPr>
            <a:xfrm>
              <a:off x="1641987" y="2454271"/>
              <a:ext cx="0" cy="442453"/>
            </a:xfrm>
            <a:prstGeom prst="straightConnector1">
              <a:avLst/>
            </a:prstGeom>
            <a:ln w="254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Прямая со стрелкой 122">
              <a:extLst>
                <a:ext uri="{FF2B5EF4-FFF2-40B4-BE49-F238E27FC236}">
                  <a16:creationId xmlns:a16="http://schemas.microsoft.com/office/drawing/2014/main" id="{8F9DA75F-B2C3-421D-8A9E-5F6C07CFE436}"/>
                </a:ext>
              </a:extLst>
            </p:cNvPr>
            <p:cNvCxnSpPr/>
            <p:nvPr/>
          </p:nvCxnSpPr>
          <p:spPr>
            <a:xfrm>
              <a:off x="4183625" y="2464101"/>
              <a:ext cx="0" cy="442453"/>
            </a:xfrm>
            <a:prstGeom prst="straightConnector1">
              <a:avLst/>
            </a:prstGeom>
            <a:ln w="254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Прямая со стрелкой 123">
              <a:extLst>
                <a:ext uri="{FF2B5EF4-FFF2-40B4-BE49-F238E27FC236}">
                  <a16:creationId xmlns:a16="http://schemas.microsoft.com/office/drawing/2014/main" id="{118D4237-A6C7-4FD1-AC97-1864E85A9ED1}"/>
                </a:ext>
              </a:extLst>
            </p:cNvPr>
            <p:cNvCxnSpPr>
              <a:cxnSpLocks/>
            </p:cNvCxnSpPr>
            <p:nvPr/>
          </p:nvCxnSpPr>
          <p:spPr>
            <a:xfrm>
              <a:off x="1641987" y="3410971"/>
              <a:ext cx="0" cy="338701"/>
            </a:xfrm>
            <a:prstGeom prst="straightConnector1">
              <a:avLst/>
            </a:prstGeom>
            <a:ln w="254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Прямая со стрелкой 124">
              <a:extLst>
                <a:ext uri="{FF2B5EF4-FFF2-40B4-BE49-F238E27FC236}">
                  <a16:creationId xmlns:a16="http://schemas.microsoft.com/office/drawing/2014/main" id="{6C4F1C5B-14C5-48E0-9765-F617FBF33B45}"/>
                </a:ext>
              </a:extLst>
            </p:cNvPr>
            <p:cNvCxnSpPr>
              <a:cxnSpLocks/>
            </p:cNvCxnSpPr>
            <p:nvPr/>
          </p:nvCxnSpPr>
          <p:spPr>
            <a:xfrm>
              <a:off x="4183625" y="3410971"/>
              <a:ext cx="0" cy="358365"/>
            </a:xfrm>
            <a:prstGeom prst="straightConnector1">
              <a:avLst/>
            </a:prstGeom>
            <a:ln w="254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E22F42-3B19-4921-A803-D27940A00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264"/>
            <a:ext cx="10515600" cy="111954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 of collection and systematization of scientific publications for the JINR digital repository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37F2C576-BD2F-40DC-9E6E-03D109CB756C}"/>
              </a:ext>
            </a:extLst>
          </p:cNvPr>
          <p:cNvGrpSpPr/>
          <p:nvPr/>
        </p:nvGrpSpPr>
        <p:grpSpPr>
          <a:xfrm>
            <a:off x="6093538" y="1582009"/>
            <a:ext cx="5953432" cy="4992331"/>
            <a:chOff x="6096000" y="1605112"/>
            <a:chExt cx="5953432" cy="4992331"/>
          </a:xfrm>
        </p:grpSpPr>
        <p:sp>
          <p:nvSpPr>
            <p:cNvPr id="5" name="Прямоугольник: скругленные углы 4">
              <a:extLst>
                <a:ext uri="{FF2B5EF4-FFF2-40B4-BE49-F238E27FC236}">
                  <a16:creationId xmlns:a16="http://schemas.microsoft.com/office/drawing/2014/main" id="{1602AB83-7B4A-4513-ADCA-A8E8388243AC}"/>
                </a:ext>
              </a:extLst>
            </p:cNvPr>
            <p:cNvSpPr/>
            <p:nvPr/>
          </p:nvSpPr>
          <p:spPr>
            <a:xfrm>
              <a:off x="6096000" y="2424774"/>
              <a:ext cx="5953432" cy="4172669"/>
            </a:xfrm>
            <a:prstGeom prst="roundRect">
              <a:avLst/>
            </a:prstGeom>
            <a:ln w="3810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C3FA919-0BA4-49AF-89B2-2751DA585E9C}"/>
                </a:ext>
              </a:extLst>
            </p:cNvPr>
            <p:cNvSpPr txBox="1"/>
            <p:nvPr/>
          </p:nvSpPr>
          <p:spPr>
            <a:xfrm>
              <a:off x="7752844" y="2056180"/>
              <a:ext cx="296333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JINR Digital Repository (Dspace)</a:t>
              </a:r>
              <a:endParaRPr lang="ru-RU" sz="1200" dirty="0"/>
            </a:p>
          </p:txBody>
        </p:sp>
        <p:sp>
          <p:nvSpPr>
            <p:cNvPr id="26" name="Прямоугольник: скругленные углы 25">
              <a:extLst>
                <a:ext uri="{FF2B5EF4-FFF2-40B4-BE49-F238E27FC236}">
                  <a16:creationId xmlns:a16="http://schemas.microsoft.com/office/drawing/2014/main" id="{58794CB7-E9EC-4BC2-825D-AA369B5EC8C2}"/>
                </a:ext>
              </a:extLst>
            </p:cNvPr>
            <p:cNvSpPr/>
            <p:nvPr/>
          </p:nvSpPr>
          <p:spPr>
            <a:xfrm>
              <a:off x="10203735" y="2713130"/>
              <a:ext cx="1673632" cy="3695232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: скругленные углы 26">
              <a:extLst>
                <a:ext uri="{FF2B5EF4-FFF2-40B4-BE49-F238E27FC236}">
                  <a16:creationId xmlns:a16="http://schemas.microsoft.com/office/drawing/2014/main" id="{3CE29972-AB98-4F27-95FB-35700BAE5E0D}"/>
                </a:ext>
              </a:extLst>
            </p:cNvPr>
            <p:cNvSpPr/>
            <p:nvPr/>
          </p:nvSpPr>
          <p:spPr>
            <a:xfrm>
              <a:off x="10380993" y="2988619"/>
              <a:ext cx="1302850" cy="622374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User profile</a:t>
              </a:r>
              <a:endParaRPr lang="ru-RU" sz="1400" dirty="0"/>
            </a:p>
          </p:txBody>
        </p:sp>
        <p:sp>
          <p:nvSpPr>
            <p:cNvPr id="28" name="Прямоугольник: скругленные углы 27">
              <a:extLst>
                <a:ext uri="{FF2B5EF4-FFF2-40B4-BE49-F238E27FC236}">
                  <a16:creationId xmlns:a16="http://schemas.microsoft.com/office/drawing/2014/main" id="{882A45C4-D595-4E3E-B637-53B16D82CA74}"/>
                </a:ext>
              </a:extLst>
            </p:cNvPr>
            <p:cNvSpPr/>
            <p:nvPr/>
          </p:nvSpPr>
          <p:spPr>
            <a:xfrm>
              <a:off x="10388365" y="3956656"/>
              <a:ext cx="1302851" cy="622374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Author profile</a:t>
              </a:r>
              <a:endParaRPr lang="ru-RU" dirty="0"/>
            </a:p>
          </p:txBody>
        </p:sp>
        <p:sp>
          <p:nvSpPr>
            <p:cNvPr id="29" name="Прямоугольник: скругленные углы 28">
              <a:extLst>
                <a:ext uri="{FF2B5EF4-FFF2-40B4-BE49-F238E27FC236}">
                  <a16:creationId xmlns:a16="http://schemas.microsoft.com/office/drawing/2014/main" id="{D90CEA0A-C644-4EDD-B573-33927874D29A}"/>
                </a:ext>
              </a:extLst>
            </p:cNvPr>
            <p:cNvSpPr/>
            <p:nvPr/>
          </p:nvSpPr>
          <p:spPr>
            <a:xfrm>
              <a:off x="10417865" y="4842578"/>
              <a:ext cx="1302852" cy="622375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Publication’s</a:t>
              </a:r>
            </a:p>
            <a:p>
              <a:pPr algn="ctr"/>
              <a:r>
                <a:rPr lang="en-US" sz="1600" dirty="0"/>
                <a:t>Collection</a:t>
              </a:r>
              <a:endParaRPr lang="ru-RU" sz="1600" dirty="0"/>
            </a:p>
          </p:txBody>
        </p:sp>
        <p:sp>
          <p:nvSpPr>
            <p:cNvPr id="30" name="Прямоугольник: скругленные углы 29">
              <a:extLst>
                <a:ext uri="{FF2B5EF4-FFF2-40B4-BE49-F238E27FC236}">
                  <a16:creationId xmlns:a16="http://schemas.microsoft.com/office/drawing/2014/main" id="{7DAFE845-4E0A-46E7-AC5D-3FDA20722A2E}"/>
                </a:ext>
              </a:extLst>
            </p:cNvPr>
            <p:cNvSpPr/>
            <p:nvPr/>
          </p:nvSpPr>
          <p:spPr>
            <a:xfrm>
              <a:off x="10417865" y="5727929"/>
              <a:ext cx="1302852" cy="622375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Publication’s</a:t>
              </a:r>
            </a:p>
            <a:p>
              <a:pPr algn="ctr"/>
              <a:r>
                <a:rPr lang="en-US" sz="1100" dirty="0"/>
                <a:t>Collection with User submission</a:t>
              </a:r>
              <a:endParaRPr lang="ru-RU" sz="1100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C220F21-200A-458C-BFCD-B777B94C8625}"/>
                </a:ext>
              </a:extLst>
            </p:cNvPr>
            <p:cNvSpPr txBox="1"/>
            <p:nvPr/>
          </p:nvSpPr>
          <p:spPr>
            <a:xfrm>
              <a:off x="10486356" y="2704649"/>
              <a:ext cx="117111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/>
                <a:t>Dspace </a:t>
              </a:r>
              <a:r>
                <a:rPr lang="en-US" sz="1000" b="1" dirty="0" err="1"/>
                <a:t>FrontEnd</a:t>
              </a:r>
              <a:endParaRPr lang="ru-RU" sz="1000" dirty="0"/>
            </a:p>
          </p:txBody>
        </p:sp>
        <p:sp>
          <p:nvSpPr>
            <p:cNvPr id="40" name="Прямоугольник: скругленные углы 39">
              <a:extLst>
                <a:ext uri="{FF2B5EF4-FFF2-40B4-BE49-F238E27FC236}">
                  <a16:creationId xmlns:a16="http://schemas.microsoft.com/office/drawing/2014/main" id="{B42F3334-D473-4F47-AB6E-85CFF7446059}"/>
                </a:ext>
              </a:extLst>
            </p:cNvPr>
            <p:cNvSpPr/>
            <p:nvPr/>
          </p:nvSpPr>
          <p:spPr>
            <a:xfrm>
              <a:off x="6279129" y="2703300"/>
              <a:ext cx="1673632" cy="3695232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: скругленные углы 40">
              <a:extLst>
                <a:ext uri="{FF2B5EF4-FFF2-40B4-BE49-F238E27FC236}">
                  <a16:creationId xmlns:a16="http://schemas.microsoft.com/office/drawing/2014/main" id="{5776E4AE-E17C-4C55-8D6E-4CE7B7006E50}"/>
                </a:ext>
              </a:extLst>
            </p:cNvPr>
            <p:cNvSpPr/>
            <p:nvPr/>
          </p:nvSpPr>
          <p:spPr>
            <a:xfrm>
              <a:off x="6464520" y="2958987"/>
              <a:ext cx="1302850" cy="622374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User profiles creation service</a:t>
              </a:r>
              <a:endParaRPr lang="ru-RU" sz="1400" dirty="0"/>
            </a:p>
          </p:txBody>
        </p:sp>
        <p:sp>
          <p:nvSpPr>
            <p:cNvPr id="42" name="Прямоугольник: скругленные углы 41">
              <a:extLst>
                <a:ext uri="{FF2B5EF4-FFF2-40B4-BE49-F238E27FC236}">
                  <a16:creationId xmlns:a16="http://schemas.microsoft.com/office/drawing/2014/main" id="{D74C86FC-6A4A-423B-B9F1-6B121A49DE73}"/>
                </a:ext>
              </a:extLst>
            </p:cNvPr>
            <p:cNvSpPr/>
            <p:nvPr/>
          </p:nvSpPr>
          <p:spPr>
            <a:xfrm>
              <a:off x="6454730" y="3646836"/>
              <a:ext cx="1302850" cy="622374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PIN</a:t>
              </a:r>
            </a:p>
            <a:p>
              <a:pPr algn="ctr"/>
              <a:r>
                <a:rPr lang="en-US" sz="1200" dirty="0"/>
                <a:t>synchronization service</a:t>
              </a:r>
              <a:endParaRPr lang="ru-RU" sz="1200" dirty="0"/>
            </a:p>
          </p:txBody>
        </p:sp>
        <p:sp>
          <p:nvSpPr>
            <p:cNvPr id="43" name="Прямоугольник: скругленные углы 42">
              <a:extLst>
                <a:ext uri="{FF2B5EF4-FFF2-40B4-BE49-F238E27FC236}">
                  <a16:creationId xmlns:a16="http://schemas.microsoft.com/office/drawing/2014/main" id="{BD55AA0D-97EE-41FE-9160-6D8E933A9EFA}"/>
                </a:ext>
              </a:extLst>
            </p:cNvPr>
            <p:cNvSpPr/>
            <p:nvPr/>
          </p:nvSpPr>
          <p:spPr>
            <a:xfrm>
              <a:off x="6465292" y="4339831"/>
              <a:ext cx="1302850" cy="622374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Find Author service</a:t>
              </a:r>
              <a:endParaRPr lang="ru-RU" sz="1200" dirty="0"/>
            </a:p>
          </p:txBody>
        </p:sp>
        <p:sp>
          <p:nvSpPr>
            <p:cNvPr id="44" name="Прямоугольник: скругленные углы 43">
              <a:extLst>
                <a:ext uri="{FF2B5EF4-FFF2-40B4-BE49-F238E27FC236}">
                  <a16:creationId xmlns:a16="http://schemas.microsoft.com/office/drawing/2014/main" id="{AC792A61-8EAC-407D-8137-3AF562FE7283}"/>
                </a:ext>
              </a:extLst>
            </p:cNvPr>
            <p:cNvSpPr/>
            <p:nvPr/>
          </p:nvSpPr>
          <p:spPr>
            <a:xfrm>
              <a:off x="6464520" y="5031182"/>
              <a:ext cx="1302850" cy="622374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Change Collection Service</a:t>
              </a:r>
              <a:endParaRPr lang="ru-RU" sz="1200" dirty="0"/>
            </a:p>
          </p:txBody>
        </p:sp>
        <p:sp>
          <p:nvSpPr>
            <p:cNvPr id="45" name="Прямоугольник: скругленные углы 44">
              <a:extLst>
                <a:ext uri="{FF2B5EF4-FFF2-40B4-BE49-F238E27FC236}">
                  <a16:creationId xmlns:a16="http://schemas.microsoft.com/office/drawing/2014/main" id="{552899B9-A12E-4D38-B3CF-7DB27FCB61C0}"/>
                </a:ext>
              </a:extLst>
            </p:cNvPr>
            <p:cNvSpPr/>
            <p:nvPr/>
          </p:nvSpPr>
          <p:spPr>
            <a:xfrm>
              <a:off x="6464520" y="5720675"/>
              <a:ext cx="1302850" cy="622374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Publication Import Service</a:t>
              </a:r>
              <a:endParaRPr lang="ru-RU" sz="1200" dirty="0"/>
            </a:p>
          </p:txBody>
        </p:sp>
        <p:sp>
          <p:nvSpPr>
            <p:cNvPr id="46" name="Стрелка: влево-вправо 45">
              <a:extLst>
                <a:ext uri="{FF2B5EF4-FFF2-40B4-BE49-F238E27FC236}">
                  <a16:creationId xmlns:a16="http://schemas.microsoft.com/office/drawing/2014/main" id="{39A1C64E-25B1-4778-AD29-C58C7C275F36}"/>
                </a:ext>
              </a:extLst>
            </p:cNvPr>
            <p:cNvSpPr/>
            <p:nvPr/>
          </p:nvSpPr>
          <p:spPr>
            <a:xfrm>
              <a:off x="8031382" y="3628136"/>
              <a:ext cx="2105985" cy="1655610"/>
            </a:xfrm>
            <a:prstGeom prst="leftRightArrow">
              <a:avLst>
                <a:gd name="adj1" fmla="val 52855"/>
                <a:gd name="adj2" fmla="val 48929"/>
              </a:avLst>
            </a:prstGeom>
            <a:noFill/>
            <a:ln w="254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E18963B-3400-423C-B198-8BCF8046964F}"/>
                </a:ext>
              </a:extLst>
            </p:cNvPr>
            <p:cNvSpPr txBox="1"/>
            <p:nvPr/>
          </p:nvSpPr>
          <p:spPr>
            <a:xfrm>
              <a:off x="8138804" y="4271275"/>
              <a:ext cx="19553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Dspace Rest API</a:t>
              </a:r>
              <a:endParaRPr lang="ru-RU" b="1" dirty="0"/>
            </a:p>
          </p:txBody>
        </p:sp>
        <p:sp>
          <p:nvSpPr>
            <p:cNvPr id="47" name="Прямоугольник: скругленные углы 46">
              <a:extLst>
                <a:ext uri="{FF2B5EF4-FFF2-40B4-BE49-F238E27FC236}">
                  <a16:creationId xmlns:a16="http://schemas.microsoft.com/office/drawing/2014/main" id="{EDDF990B-9DD5-4944-AC5A-41B3DAB58A6B}"/>
                </a:ext>
              </a:extLst>
            </p:cNvPr>
            <p:cNvSpPr/>
            <p:nvPr/>
          </p:nvSpPr>
          <p:spPr>
            <a:xfrm>
              <a:off x="6495057" y="1605112"/>
              <a:ext cx="1301239" cy="500397"/>
            </a:xfrm>
            <a:prstGeom prst="roundRect">
              <a:avLst/>
            </a:prstGeom>
            <a:ln w="381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PIN</a:t>
              </a:r>
              <a:endParaRPr lang="ru-RU" sz="1400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7E5AC5EF-91E8-47C9-BF9E-9D41B4FA6658}"/>
                </a:ext>
              </a:extLst>
            </p:cNvPr>
            <p:cNvSpPr txBox="1"/>
            <p:nvPr/>
          </p:nvSpPr>
          <p:spPr>
            <a:xfrm>
              <a:off x="6492991" y="2715551"/>
              <a:ext cx="168389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/>
                <a:t>Dspace Developed Services</a:t>
              </a:r>
              <a:endParaRPr lang="ru-RU" sz="800" dirty="0"/>
            </a:p>
          </p:txBody>
        </p:sp>
        <p:sp>
          <p:nvSpPr>
            <p:cNvPr id="49" name="Стрелка: влево-вправо 48">
              <a:extLst>
                <a:ext uri="{FF2B5EF4-FFF2-40B4-BE49-F238E27FC236}">
                  <a16:creationId xmlns:a16="http://schemas.microsoft.com/office/drawing/2014/main" id="{E6051915-CCE8-4E53-96A7-9BE64B8D7002}"/>
                </a:ext>
              </a:extLst>
            </p:cNvPr>
            <p:cNvSpPr/>
            <p:nvPr/>
          </p:nvSpPr>
          <p:spPr>
            <a:xfrm rot="5400000">
              <a:off x="6906343" y="2274109"/>
              <a:ext cx="500396" cy="252025"/>
            </a:xfrm>
            <a:prstGeom prst="leftRightArrow">
              <a:avLst>
                <a:gd name="adj1" fmla="val 52855"/>
                <a:gd name="adj2" fmla="val 48929"/>
              </a:avLst>
            </a:prstGeom>
            <a:solidFill>
              <a:schemeClr val="bg1"/>
            </a:solidFill>
            <a:ln w="254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9608DEA2-A893-4504-A453-BE8A581AD58B}"/>
              </a:ext>
            </a:extLst>
          </p:cNvPr>
          <p:cNvSpPr/>
          <p:nvPr/>
        </p:nvSpPr>
        <p:spPr>
          <a:xfrm>
            <a:off x="924232" y="2013831"/>
            <a:ext cx="1435508" cy="4227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6D17623C-B934-497B-9EB1-F07B7A040B93}"/>
              </a:ext>
            </a:extLst>
          </p:cNvPr>
          <p:cNvSpPr/>
          <p:nvPr/>
        </p:nvSpPr>
        <p:spPr>
          <a:xfrm>
            <a:off x="3446204" y="2020610"/>
            <a:ext cx="1435508" cy="4227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A2CD5B2-B52A-4C43-B273-06538F7978F5}"/>
              </a:ext>
            </a:extLst>
          </p:cNvPr>
          <p:cNvSpPr txBox="1"/>
          <p:nvPr/>
        </p:nvSpPr>
        <p:spPr>
          <a:xfrm>
            <a:off x="7143215" y="2194561"/>
            <a:ext cx="4041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Download .json (inspire)/.xml (</a:t>
            </a:r>
            <a:r>
              <a:rPr lang="en-US" dirty="0" err="1"/>
              <a:t>eLibrary</a:t>
            </a:r>
            <a:r>
              <a:rPr lang="en-US" dirty="0"/>
              <a:t>) from API’s using “Collectors” for each API’s</a:t>
            </a:r>
            <a:endParaRPr lang="ru-RU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940F573B-8E10-4AC0-8510-8A130C435162}"/>
              </a:ext>
            </a:extLst>
          </p:cNvPr>
          <p:cNvSpPr txBox="1"/>
          <p:nvPr/>
        </p:nvSpPr>
        <p:spPr>
          <a:xfrm>
            <a:off x="7219501" y="3389418"/>
            <a:ext cx="4041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Store metadata &amp; full text files in Data bases. Each External source has own database</a:t>
            </a:r>
            <a:endParaRPr lang="ru-RU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AA6011B-548E-4048-AA4D-4F6FF04B5A0A}"/>
              </a:ext>
            </a:extLst>
          </p:cNvPr>
          <p:cNvSpPr txBox="1"/>
          <p:nvPr/>
        </p:nvSpPr>
        <p:spPr>
          <a:xfrm>
            <a:off x="7143216" y="4536252"/>
            <a:ext cx="40412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Creation Unique publication with metadata from all external sources. Each publications has more than 60 metadata types.</a:t>
            </a:r>
            <a:endParaRPr lang="ru-RU" dirty="0"/>
          </a:p>
        </p:txBody>
      </p:sp>
      <p:sp>
        <p:nvSpPr>
          <p:cNvPr id="76" name="Прямоугольник 75">
            <a:extLst>
              <a:ext uri="{FF2B5EF4-FFF2-40B4-BE49-F238E27FC236}">
                <a16:creationId xmlns:a16="http://schemas.microsoft.com/office/drawing/2014/main" id="{C8901BA2-8488-4164-AC1C-B437EE27B256}"/>
              </a:ext>
            </a:extLst>
          </p:cNvPr>
          <p:cNvSpPr/>
          <p:nvPr/>
        </p:nvSpPr>
        <p:spPr>
          <a:xfrm>
            <a:off x="3465871" y="2963041"/>
            <a:ext cx="1435508" cy="4227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>
            <a:extLst>
              <a:ext uri="{FF2B5EF4-FFF2-40B4-BE49-F238E27FC236}">
                <a16:creationId xmlns:a16="http://schemas.microsoft.com/office/drawing/2014/main" id="{8324E37A-C3D8-4337-9BEC-BFD52D5250C6}"/>
              </a:ext>
            </a:extLst>
          </p:cNvPr>
          <p:cNvSpPr/>
          <p:nvPr/>
        </p:nvSpPr>
        <p:spPr>
          <a:xfrm>
            <a:off x="946352" y="2939684"/>
            <a:ext cx="1435508" cy="4227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CA02788-4D7E-4330-8002-517F494F7155}"/>
              </a:ext>
            </a:extLst>
          </p:cNvPr>
          <p:cNvSpPr txBox="1"/>
          <p:nvPr/>
        </p:nvSpPr>
        <p:spPr>
          <a:xfrm>
            <a:off x="7143216" y="5809309"/>
            <a:ext cx="4041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Store Unique publication in database</a:t>
            </a:r>
            <a:endParaRPr lang="ru-RU" dirty="0"/>
          </a:p>
        </p:txBody>
      </p:sp>
      <p:sp>
        <p:nvSpPr>
          <p:cNvPr id="79" name="Прямоугольник 78">
            <a:extLst>
              <a:ext uri="{FF2B5EF4-FFF2-40B4-BE49-F238E27FC236}">
                <a16:creationId xmlns:a16="http://schemas.microsoft.com/office/drawing/2014/main" id="{C88F6A46-1A94-4639-813D-E5EC50F9A6F0}"/>
              </a:ext>
            </a:extLst>
          </p:cNvPr>
          <p:cNvSpPr/>
          <p:nvPr/>
        </p:nvSpPr>
        <p:spPr>
          <a:xfrm>
            <a:off x="3444979" y="3836950"/>
            <a:ext cx="1435508" cy="4227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Прямоугольник 79">
            <a:extLst>
              <a:ext uri="{FF2B5EF4-FFF2-40B4-BE49-F238E27FC236}">
                <a16:creationId xmlns:a16="http://schemas.microsoft.com/office/drawing/2014/main" id="{CED98363-523A-4256-B547-2A8E4CCD9303}"/>
              </a:ext>
            </a:extLst>
          </p:cNvPr>
          <p:cNvSpPr/>
          <p:nvPr/>
        </p:nvSpPr>
        <p:spPr>
          <a:xfrm>
            <a:off x="924232" y="3836950"/>
            <a:ext cx="1435508" cy="4227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>
            <a:extLst>
              <a:ext uri="{FF2B5EF4-FFF2-40B4-BE49-F238E27FC236}">
                <a16:creationId xmlns:a16="http://schemas.microsoft.com/office/drawing/2014/main" id="{1F6F5650-8FBD-4F8A-99AD-1345F389683A}"/>
              </a:ext>
            </a:extLst>
          </p:cNvPr>
          <p:cNvSpPr/>
          <p:nvPr/>
        </p:nvSpPr>
        <p:spPr>
          <a:xfrm>
            <a:off x="937207" y="5831369"/>
            <a:ext cx="3934135" cy="4227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Стрелка: вниз 81">
            <a:extLst>
              <a:ext uri="{FF2B5EF4-FFF2-40B4-BE49-F238E27FC236}">
                <a16:creationId xmlns:a16="http://schemas.microsoft.com/office/drawing/2014/main" id="{4612A9D2-B916-4FCB-BE00-5CFAFB3C1067}"/>
              </a:ext>
            </a:extLst>
          </p:cNvPr>
          <p:cNvSpPr/>
          <p:nvPr/>
        </p:nvSpPr>
        <p:spPr>
          <a:xfrm>
            <a:off x="1211822" y="4305198"/>
            <a:ext cx="3382297" cy="1419831"/>
          </a:xfrm>
          <a:prstGeom prst="downArrow">
            <a:avLst>
              <a:gd name="adj1" fmla="val 54070"/>
              <a:gd name="adj2" fmla="val 72124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Стрелка: вправо 23">
            <a:extLst>
              <a:ext uri="{FF2B5EF4-FFF2-40B4-BE49-F238E27FC236}">
                <a16:creationId xmlns:a16="http://schemas.microsoft.com/office/drawing/2014/main" id="{D1225B07-34C7-4A5C-A46F-37D3511B571A}"/>
              </a:ext>
            </a:extLst>
          </p:cNvPr>
          <p:cNvSpPr/>
          <p:nvPr/>
        </p:nvSpPr>
        <p:spPr>
          <a:xfrm rot="10800000">
            <a:off x="5205047" y="2464101"/>
            <a:ext cx="1589036" cy="360554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Стрелка: вправо 83">
            <a:extLst>
              <a:ext uri="{FF2B5EF4-FFF2-40B4-BE49-F238E27FC236}">
                <a16:creationId xmlns:a16="http://schemas.microsoft.com/office/drawing/2014/main" id="{C72A1E04-42A0-4F3F-B088-3DF9EBCBB78A}"/>
              </a:ext>
            </a:extLst>
          </p:cNvPr>
          <p:cNvSpPr/>
          <p:nvPr/>
        </p:nvSpPr>
        <p:spPr>
          <a:xfrm rot="10800000">
            <a:off x="5217831" y="3866963"/>
            <a:ext cx="1589036" cy="360554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Стрелка: вправо 84">
            <a:extLst>
              <a:ext uri="{FF2B5EF4-FFF2-40B4-BE49-F238E27FC236}">
                <a16:creationId xmlns:a16="http://schemas.microsoft.com/office/drawing/2014/main" id="{5C4A02C8-6E2E-48AE-8A0D-223640433CCC}"/>
              </a:ext>
            </a:extLst>
          </p:cNvPr>
          <p:cNvSpPr/>
          <p:nvPr/>
        </p:nvSpPr>
        <p:spPr>
          <a:xfrm rot="10800000">
            <a:off x="5217831" y="4861063"/>
            <a:ext cx="1589036" cy="360554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Стрелка: вправо 85">
            <a:extLst>
              <a:ext uri="{FF2B5EF4-FFF2-40B4-BE49-F238E27FC236}">
                <a16:creationId xmlns:a16="http://schemas.microsoft.com/office/drawing/2014/main" id="{C111C9D0-9896-4A30-8BFE-F2A3B596EE74}"/>
              </a:ext>
            </a:extLst>
          </p:cNvPr>
          <p:cNvSpPr/>
          <p:nvPr/>
        </p:nvSpPr>
        <p:spPr>
          <a:xfrm rot="10800000">
            <a:off x="5301482" y="5802104"/>
            <a:ext cx="1589036" cy="360554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D4FD2CD-7EB6-4A59-956C-3DEAD52A9101}"/>
              </a:ext>
            </a:extLst>
          </p:cNvPr>
          <p:cNvSpPr txBox="1"/>
          <p:nvPr/>
        </p:nvSpPr>
        <p:spPr>
          <a:xfrm>
            <a:off x="1370755" y="1337462"/>
            <a:ext cx="338229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Creates and updates user login for SSO authentication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Creates and updates Authors profiles from PIN Database (first name, last name, ids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Identifies authors for publications were imported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Moves publication from User submission collection to primary collection of publications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Imports publications from Unique Database, tries to find duplicates(by DOI, publication ids, publication titles) and identifies JINR authors (by ORCID, </a:t>
            </a:r>
            <a:r>
              <a:rPr lang="en-US" dirty="0" err="1"/>
              <a:t>elibrary</a:t>
            </a:r>
            <a:r>
              <a:rPr lang="en-US" dirty="0"/>
              <a:t> id, name variants, </a:t>
            </a:r>
            <a:r>
              <a:rPr lang="en-US" dirty="0" err="1">
                <a:solidFill>
                  <a:srgbClr val="101418"/>
                </a:solidFill>
                <a:latin typeface="Linux Libertine"/>
              </a:rPr>
              <a:t>Levenshtein</a:t>
            </a:r>
            <a:r>
              <a:rPr lang="en-US" dirty="0">
                <a:solidFill>
                  <a:srgbClr val="101418"/>
                </a:solidFill>
                <a:latin typeface="Linux Libertine"/>
              </a:rPr>
              <a:t> distance)</a:t>
            </a:r>
          </a:p>
        </p:txBody>
      </p:sp>
      <p:cxnSp>
        <p:nvCxnSpPr>
          <p:cNvPr id="33" name="Прямая со стрелкой 32">
            <a:extLst>
              <a:ext uri="{FF2B5EF4-FFF2-40B4-BE49-F238E27FC236}">
                <a16:creationId xmlns:a16="http://schemas.microsoft.com/office/drawing/2014/main" id="{1AF4ADFE-C665-4DC2-8C11-889F350D3A97}"/>
              </a:ext>
            </a:extLst>
          </p:cNvPr>
          <p:cNvCxnSpPr>
            <a:cxnSpLocks/>
            <a:endCxn id="41" idx="1"/>
          </p:cNvCxnSpPr>
          <p:nvPr/>
        </p:nvCxnSpPr>
        <p:spPr>
          <a:xfrm>
            <a:off x="4734529" y="1836367"/>
            <a:ext cx="1727529" cy="1410704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>
            <a:extLst>
              <a:ext uri="{FF2B5EF4-FFF2-40B4-BE49-F238E27FC236}">
                <a16:creationId xmlns:a16="http://schemas.microsoft.com/office/drawing/2014/main" id="{5863A923-358D-47DB-A352-76D78E29D979}"/>
              </a:ext>
            </a:extLst>
          </p:cNvPr>
          <p:cNvCxnSpPr>
            <a:cxnSpLocks/>
            <a:endCxn id="42" idx="1"/>
          </p:cNvCxnSpPr>
          <p:nvPr/>
        </p:nvCxnSpPr>
        <p:spPr>
          <a:xfrm>
            <a:off x="4734527" y="2604595"/>
            <a:ext cx="1717741" cy="1330325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>
            <a:extLst>
              <a:ext uri="{FF2B5EF4-FFF2-40B4-BE49-F238E27FC236}">
                <a16:creationId xmlns:a16="http://schemas.microsoft.com/office/drawing/2014/main" id="{8141280C-EAFE-4ED9-877A-9D71456B8CB5}"/>
              </a:ext>
            </a:extLst>
          </p:cNvPr>
          <p:cNvCxnSpPr>
            <a:cxnSpLocks/>
            <a:endCxn id="43" idx="1"/>
          </p:cNvCxnSpPr>
          <p:nvPr/>
        </p:nvCxnSpPr>
        <p:spPr>
          <a:xfrm>
            <a:off x="4756645" y="3404452"/>
            <a:ext cx="1706185" cy="1223463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>
            <a:extLst>
              <a:ext uri="{FF2B5EF4-FFF2-40B4-BE49-F238E27FC236}">
                <a16:creationId xmlns:a16="http://schemas.microsoft.com/office/drawing/2014/main" id="{7258FDB0-0852-4FB8-94F3-DE957EF74D22}"/>
              </a:ext>
            </a:extLst>
          </p:cNvPr>
          <p:cNvCxnSpPr>
            <a:cxnSpLocks/>
            <a:endCxn id="44" idx="1"/>
          </p:cNvCxnSpPr>
          <p:nvPr/>
        </p:nvCxnSpPr>
        <p:spPr>
          <a:xfrm>
            <a:off x="4777248" y="4095803"/>
            <a:ext cx="1684810" cy="1223463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>
            <a:extLst>
              <a:ext uri="{FF2B5EF4-FFF2-40B4-BE49-F238E27FC236}">
                <a16:creationId xmlns:a16="http://schemas.microsoft.com/office/drawing/2014/main" id="{0EAA0E70-1114-469D-A2D8-7D2D09B7E3DD}"/>
              </a:ext>
            </a:extLst>
          </p:cNvPr>
          <p:cNvCxnSpPr>
            <a:cxnSpLocks/>
          </p:cNvCxnSpPr>
          <p:nvPr/>
        </p:nvCxnSpPr>
        <p:spPr>
          <a:xfrm>
            <a:off x="4767717" y="4675133"/>
            <a:ext cx="1713777" cy="134088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Номер слайда 30">
            <a:extLst>
              <a:ext uri="{FF2B5EF4-FFF2-40B4-BE49-F238E27FC236}">
                <a16:creationId xmlns:a16="http://schemas.microsoft.com/office/drawing/2014/main" id="{DECC6838-38CF-4B93-8276-127B96C7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5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57" grpId="0" animBg="1"/>
      <p:bldP spid="22" grpId="0"/>
      <p:bldP spid="22" grpId="1"/>
      <p:bldP spid="74" grpId="0"/>
      <p:bldP spid="74" grpId="1"/>
      <p:bldP spid="75" grpId="0"/>
      <p:bldP spid="75" grpId="1"/>
      <p:bldP spid="76" grpId="0" animBg="1"/>
      <p:bldP spid="77" grpId="0" animBg="1"/>
      <p:bldP spid="78" grpId="0"/>
      <p:bldP spid="79" grpId="0" animBg="1"/>
      <p:bldP spid="80" grpId="0" animBg="1"/>
      <p:bldP spid="81" grpId="0" animBg="1"/>
      <p:bldP spid="82" grpId="0" animBg="1"/>
      <p:bldP spid="24" grpId="0" animBg="1"/>
      <p:bldP spid="24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91458-01C4-4B53-80B2-F6A97DB58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20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56B9F4-FD43-4928-9994-1B455CA95A2B}"/>
              </a:ext>
            </a:extLst>
          </p:cNvPr>
          <p:cNvSpPr txBox="1"/>
          <p:nvPr/>
        </p:nvSpPr>
        <p:spPr>
          <a:xfrm>
            <a:off x="3928615" y="6301900"/>
            <a:ext cx="43170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pubrepo.jinr.ru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10">
            <a:extLst>
              <a:ext uri="{FF2B5EF4-FFF2-40B4-BE49-F238E27FC236}">
                <a16:creationId xmlns:a16="http://schemas.microsoft.com/office/drawing/2014/main" id="{D24FE281-91C9-49A7-990D-45BEB85B28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3065655"/>
              </p:ext>
            </p:extLst>
          </p:nvPr>
        </p:nvGraphicFramePr>
        <p:xfrm>
          <a:off x="4519246" y="1277493"/>
          <a:ext cx="6834552" cy="27432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78184">
                  <a:extLst>
                    <a:ext uri="{9D8B030D-6E8A-4147-A177-3AD203B41FA5}">
                      <a16:colId xmlns:a16="http://schemas.microsoft.com/office/drawing/2014/main" val="378130189"/>
                    </a:ext>
                  </a:extLst>
                </a:gridCol>
                <a:gridCol w="2278184">
                  <a:extLst>
                    <a:ext uri="{9D8B030D-6E8A-4147-A177-3AD203B41FA5}">
                      <a16:colId xmlns:a16="http://schemas.microsoft.com/office/drawing/2014/main" val="1861793700"/>
                    </a:ext>
                  </a:extLst>
                </a:gridCol>
                <a:gridCol w="2278184">
                  <a:extLst>
                    <a:ext uri="{9D8B030D-6E8A-4147-A177-3AD203B41FA5}">
                      <a16:colId xmlns:a16="http://schemas.microsoft.com/office/drawing/2014/main" val="703986349"/>
                    </a:ext>
                  </a:extLst>
                </a:gridCol>
              </a:tblGrid>
              <a:tr h="44444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InspireHEP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eLibrary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Scopus</a:t>
                      </a:r>
                      <a:r>
                        <a:rPr lang="en-US" sz="2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МИФИ</a:t>
                      </a:r>
                      <a:r>
                        <a:rPr lang="en-US" sz="2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275081"/>
                  </a:ext>
                </a:extLst>
              </a:tr>
              <a:tr h="44444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6489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10318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9360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277483"/>
                  </a:ext>
                </a:extLst>
              </a:tr>
              <a:tr h="44444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Database with unique publications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937404"/>
                  </a:ext>
                </a:extLst>
              </a:tr>
              <a:tr h="4444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13155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841552"/>
                  </a:ext>
                </a:extLst>
              </a:tr>
              <a:tr h="4444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Dspace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542014"/>
                  </a:ext>
                </a:extLst>
              </a:tr>
              <a:tr h="4444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14038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2973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4D4AD2F-C086-4A11-9F1D-AC3E5D34D75C}"/>
              </a:ext>
            </a:extLst>
          </p:cNvPr>
          <p:cNvSpPr txBox="1"/>
          <p:nvPr/>
        </p:nvSpPr>
        <p:spPr>
          <a:xfrm>
            <a:off x="685800" y="1277493"/>
            <a:ext cx="340262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 of collection and systematization of scientific publications and services for the JINR digital repository was developed;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 and developed services launches once a day to have actual statistic;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Publications imported to JINR Digital Repository starts from 2019.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0CA5275-B968-4BC1-9D39-F914E2D2C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5</a:t>
            </a:fld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C502919-F352-49AF-9535-A9500958F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545" y="4073977"/>
            <a:ext cx="10640910" cy="2314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436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6C27E6B-A08B-4A7D-A0A7-7CA1DFDD4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8480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AE3D5C1D-4F0D-43A2-B67D-1DAF0837CE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844" y="1137920"/>
            <a:ext cx="10496155" cy="5440920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228F1FD-9B00-4287-8C29-0A0595AC040D}"/>
              </a:ext>
            </a:extLst>
          </p:cNvPr>
          <p:cNvSpPr/>
          <p:nvPr/>
        </p:nvSpPr>
        <p:spPr>
          <a:xfrm>
            <a:off x="2275840" y="1494043"/>
            <a:ext cx="243840" cy="10107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2E903A8F-40FD-4068-B0FC-C11805F05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843" y="1127448"/>
            <a:ext cx="10496156" cy="5461863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55B5E6D-DC90-4B70-8B61-7B70F468C7D7}"/>
              </a:ext>
            </a:extLst>
          </p:cNvPr>
          <p:cNvSpPr/>
          <p:nvPr/>
        </p:nvSpPr>
        <p:spPr>
          <a:xfrm>
            <a:off x="2562858" y="1483572"/>
            <a:ext cx="564389" cy="11154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0953ED-8359-4A53-9366-F67F4EB61E44}"/>
              </a:ext>
            </a:extLst>
          </p:cNvPr>
          <p:cNvSpPr txBox="1"/>
          <p:nvPr/>
        </p:nvSpPr>
        <p:spPr>
          <a:xfrm>
            <a:off x="4117730" y="1366520"/>
            <a:ext cx="3956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Manual entry of publications into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PIN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37F4DE-D7FD-424F-8452-5F3E23ECE170}"/>
              </a:ext>
            </a:extLst>
          </p:cNvPr>
          <p:cNvSpPr txBox="1"/>
          <p:nvPr/>
        </p:nvSpPr>
        <p:spPr>
          <a:xfrm>
            <a:off x="4117729" y="1260146"/>
            <a:ext cx="3956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Automated entry of publications into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PIN from JINR Repository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567C8503-D0CF-45B9-BA6C-D444C4FD7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19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2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ABA75-BF42-47D2-AF1A-CA49C3558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your attention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20775CE-4E23-4D9D-BBB6-BE9A077BC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922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Группа 109">
            <a:extLst>
              <a:ext uri="{FF2B5EF4-FFF2-40B4-BE49-F238E27FC236}">
                <a16:creationId xmlns:a16="http://schemas.microsoft.com/office/drawing/2014/main" id="{BBF04E2A-4CFE-4F84-9450-361C643F2083}"/>
              </a:ext>
            </a:extLst>
          </p:cNvPr>
          <p:cNvGrpSpPr/>
          <p:nvPr/>
        </p:nvGrpSpPr>
        <p:grpSpPr>
          <a:xfrm>
            <a:off x="142568" y="1317629"/>
            <a:ext cx="6021874" cy="5279815"/>
            <a:chOff x="142568" y="1317629"/>
            <a:chExt cx="6021874" cy="5279815"/>
          </a:xfrm>
        </p:grpSpPr>
        <p:sp>
          <p:nvSpPr>
            <p:cNvPr id="111" name="Прямоугольник: скругленные углы 110">
              <a:extLst>
                <a:ext uri="{FF2B5EF4-FFF2-40B4-BE49-F238E27FC236}">
                  <a16:creationId xmlns:a16="http://schemas.microsoft.com/office/drawing/2014/main" id="{9D57051B-C501-4A97-88D9-20ADAC313E64}"/>
                </a:ext>
              </a:extLst>
            </p:cNvPr>
            <p:cNvSpPr/>
            <p:nvPr/>
          </p:nvSpPr>
          <p:spPr>
            <a:xfrm>
              <a:off x="142568" y="1582993"/>
              <a:ext cx="5727290" cy="5014451"/>
            </a:xfrm>
            <a:prstGeom prst="roundRect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E73AA06B-A3E8-4F01-8E02-A151A7F04892}"/>
                </a:ext>
              </a:extLst>
            </p:cNvPr>
            <p:cNvSpPr txBox="1"/>
            <p:nvPr/>
          </p:nvSpPr>
          <p:spPr>
            <a:xfrm>
              <a:off x="637701" y="1317629"/>
              <a:ext cx="55267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Complex of collection and systematization of scientific publications</a:t>
              </a:r>
              <a:endParaRPr lang="ru-RU" sz="1200" dirty="0"/>
            </a:p>
          </p:txBody>
        </p:sp>
        <p:sp>
          <p:nvSpPr>
            <p:cNvPr id="113" name="Прямоугольник: скругленные углы 112">
              <a:extLst>
                <a:ext uri="{FF2B5EF4-FFF2-40B4-BE49-F238E27FC236}">
                  <a16:creationId xmlns:a16="http://schemas.microsoft.com/office/drawing/2014/main" id="{37A0319B-D9E6-4FAF-921A-249EEF4D9901}"/>
                </a:ext>
              </a:extLst>
            </p:cNvPr>
            <p:cNvSpPr/>
            <p:nvPr/>
          </p:nvSpPr>
          <p:spPr>
            <a:xfrm>
              <a:off x="924232" y="2001989"/>
              <a:ext cx="1435510" cy="422787"/>
            </a:xfrm>
            <a:prstGeom prst="roundRect">
              <a:avLst/>
            </a:prstGeom>
            <a:ln w="254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Inspire API</a:t>
              </a:r>
              <a:endParaRPr lang="ru-RU" dirty="0"/>
            </a:p>
          </p:txBody>
        </p:sp>
        <p:sp>
          <p:nvSpPr>
            <p:cNvPr id="114" name="Прямоугольник: скругленные углы 113">
              <a:extLst>
                <a:ext uri="{FF2B5EF4-FFF2-40B4-BE49-F238E27FC236}">
                  <a16:creationId xmlns:a16="http://schemas.microsoft.com/office/drawing/2014/main" id="{054C2FC2-CD66-433F-A692-D19C5254F141}"/>
                </a:ext>
              </a:extLst>
            </p:cNvPr>
            <p:cNvSpPr/>
            <p:nvPr/>
          </p:nvSpPr>
          <p:spPr>
            <a:xfrm>
              <a:off x="3446206" y="2001988"/>
              <a:ext cx="1435510" cy="422787"/>
            </a:xfrm>
            <a:prstGeom prst="roundRect">
              <a:avLst/>
            </a:prstGeom>
            <a:ln w="254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eLibrary</a:t>
              </a:r>
              <a:r>
                <a:rPr lang="en-US" dirty="0"/>
                <a:t> API</a:t>
              </a:r>
              <a:endParaRPr lang="ru-RU" dirty="0"/>
            </a:p>
          </p:txBody>
        </p:sp>
        <p:sp>
          <p:nvSpPr>
            <p:cNvPr id="115" name="Прямоугольник: скругленные углы 114">
              <a:extLst>
                <a:ext uri="{FF2B5EF4-FFF2-40B4-BE49-F238E27FC236}">
                  <a16:creationId xmlns:a16="http://schemas.microsoft.com/office/drawing/2014/main" id="{466C1968-A470-4A54-A639-F39FBD8F8384}"/>
                </a:ext>
              </a:extLst>
            </p:cNvPr>
            <p:cNvSpPr/>
            <p:nvPr/>
          </p:nvSpPr>
          <p:spPr>
            <a:xfrm>
              <a:off x="924232" y="2944418"/>
              <a:ext cx="1435510" cy="422787"/>
            </a:xfrm>
            <a:prstGeom prst="roundRect">
              <a:avLst/>
            </a:prstGeom>
            <a:ln w="254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Inspire Collector</a:t>
              </a:r>
              <a:endParaRPr lang="ru-RU" sz="1600" dirty="0"/>
            </a:p>
          </p:txBody>
        </p:sp>
        <p:sp>
          <p:nvSpPr>
            <p:cNvPr id="116" name="Прямоугольник: скругленные углы 115">
              <a:extLst>
                <a:ext uri="{FF2B5EF4-FFF2-40B4-BE49-F238E27FC236}">
                  <a16:creationId xmlns:a16="http://schemas.microsoft.com/office/drawing/2014/main" id="{34203C8D-8A1E-4E35-8F97-60562249B9DD}"/>
                </a:ext>
              </a:extLst>
            </p:cNvPr>
            <p:cNvSpPr/>
            <p:nvPr/>
          </p:nvSpPr>
          <p:spPr>
            <a:xfrm>
              <a:off x="3448661" y="2944418"/>
              <a:ext cx="1435510" cy="422787"/>
            </a:xfrm>
            <a:prstGeom prst="roundRect">
              <a:avLst/>
            </a:prstGeom>
            <a:ln w="254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/>
                <a:t>eLibrary</a:t>
              </a:r>
              <a:r>
                <a:rPr lang="en-US" sz="1600" dirty="0"/>
                <a:t> Collector</a:t>
              </a:r>
              <a:endParaRPr lang="ru-RU" sz="1600" dirty="0"/>
            </a:p>
          </p:txBody>
        </p:sp>
        <p:sp>
          <p:nvSpPr>
            <p:cNvPr id="117" name="Прямоугольник: скругленные углы 116">
              <a:extLst>
                <a:ext uri="{FF2B5EF4-FFF2-40B4-BE49-F238E27FC236}">
                  <a16:creationId xmlns:a16="http://schemas.microsoft.com/office/drawing/2014/main" id="{47539A6A-17FA-4FAB-AA62-97B57ABB242B}"/>
                </a:ext>
              </a:extLst>
            </p:cNvPr>
            <p:cNvSpPr/>
            <p:nvPr/>
          </p:nvSpPr>
          <p:spPr>
            <a:xfrm>
              <a:off x="924232" y="3814096"/>
              <a:ext cx="1435510" cy="422787"/>
            </a:xfrm>
            <a:prstGeom prst="roundRect">
              <a:avLst/>
            </a:prstGeom>
            <a:ln w="254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Inspire Database</a:t>
              </a:r>
              <a:endParaRPr lang="ru-RU" sz="1600" dirty="0"/>
            </a:p>
          </p:txBody>
        </p:sp>
        <p:sp>
          <p:nvSpPr>
            <p:cNvPr id="118" name="Прямоугольник: скругленные углы 117">
              <a:extLst>
                <a:ext uri="{FF2B5EF4-FFF2-40B4-BE49-F238E27FC236}">
                  <a16:creationId xmlns:a16="http://schemas.microsoft.com/office/drawing/2014/main" id="{CE66FB2D-0791-42C8-83E9-C54909167264}"/>
                </a:ext>
              </a:extLst>
            </p:cNvPr>
            <p:cNvSpPr/>
            <p:nvPr/>
          </p:nvSpPr>
          <p:spPr>
            <a:xfrm>
              <a:off x="3446206" y="3816554"/>
              <a:ext cx="1435510" cy="422787"/>
            </a:xfrm>
            <a:prstGeom prst="roundRect">
              <a:avLst/>
            </a:prstGeom>
            <a:ln w="254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dirty="0"/>
                <a:t>Ба</a:t>
              </a:r>
              <a:r>
                <a:rPr lang="en-US" sz="1600" dirty="0" err="1"/>
                <a:t>eLibrary</a:t>
              </a:r>
              <a:r>
                <a:rPr lang="en-US" sz="1600" dirty="0"/>
                <a:t> Database</a:t>
              </a:r>
              <a:endParaRPr lang="ru-RU" sz="1600" dirty="0"/>
            </a:p>
          </p:txBody>
        </p:sp>
        <p:sp>
          <p:nvSpPr>
            <p:cNvPr id="119" name="Прямоугольник: скругленные углы 118">
              <a:extLst>
                <a:ext uri="{FF2B5EF4-FFF2-40B4-BE49-F238E27FC236}">
                  <a16:creationId xmlns:a16="http://schemas.microsoft.com/office/drawing/2014/main" id="{41F477D3-8949-4EAF-9601-D7A37BD80EC3}"/>
                </a:ext>
              </a:extLst>
            </p:cNvPr>
            <p:cNvSpPr/>
            <p:nvPr/>
          </p:nvSpPr>
          <p:spPr>
            <a:xfrm>
              <a:off x="924232" y="5829260"/>
              <a:ext cx="3957484" cy="422787"/>
            </a:xfrm>
            <a:prstGeom prst="roundRect">
              <a:avLst/>
            </a:prstGeom>
            <a:ln w="254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Database  with Unique publications</a:t>
              </a:r>
              <a:endParaRPr lang="ru-RU" dirty="0"/>
            </a:p>
          </p:txBody>
        </p:sp>
        <p:sp>
          <p:nvSpPr>
            <p:cNvPr id="120" name="Стрелка: вниз 119">
              <a:extLst>
                <a:ext uri="{FF2B5EF4-FFF2-40B4-BE49-F238E27FC236}">
                  <a16:creationId xmlns:a16="http://schemas.microsoft.com/office/drawing/2014/main" id="{167597B3-29B4-4C68-8E42-D2E351EEAC19}"/>
                </a:ext>
              </a:extLst>
            </p:cNvPr>
            <p:cNvSpPr/>
            <p:nvPr/>
          </p:nvSpPr>
          <p:spPr>
            <a:xfrm>
              <a:off x="1211823" y="4309635"/>
              <a:ext cx="3382297" cy="1419831"/>
            </a:xfrm>
            <a:prstGeom prst="downArrow">
              <a:avLst>
                <a:gd name="adj1" fmla="val 54070"/>
                <a:gd name="adj2" fmla="val 72124"/>
              </a:avLst>
            </a:prstGeom>
            <a:ln w="254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260A1D27-9998-45AA-950A-31A95392451A}"/>
                </a:ext>
              </a:extLst>
            </p:cNvPr>
            <p:cNvSpPr txBox="1"/>
            <p:nvPr/>
          </p:nvSpPr>
          <p:spPr>
            <a:xfrm>
              <a:off x="1939410" y="4429727"/>
              <a:ext cx="19271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Creation of unique publication</a:t>
              </a:r>
              <a:endParaRPr lang="ru-RU" dirty="0"/>
            </a:p>
          </p:txBody>
        </p:sp>
        <p:cxnSp>
          <p:nvCxnSpPr>
            <p:cNvPr id="122" name="Прямая со стрелкой 121">
              <a:extLst>
                <a:ext uri="{FF2B5EF4-FFF2-40B4-BE49-F238E27FC236}">
                  <a16:creationId xmlns:a16="http://schemas.microsoft.com/office/drawing/2014/main" id="{19678AE3-E49E-47FD-9C2B-B619B67308C0}"/>
                </a:ext>
              </a:extLst>
            </p:cNvPr>
            <p:cNvCxnSpPr/>
            <p:nvPr/>
          </p:nvCxnSpPr>
          <p:spPr>
            <a:xfrm>
              <a:off x="1641987" y="2454271"/>
              <a:ext cx="0" cy="442453"/>
            </a:xfrm>
            <a:prstGeom prst="straightConnector1">
              <a:avLst/>
            </a:prstGeom>
            <a:ln w="254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Прямая со стрелкой 122">
              <a:extLst>
                <a:ext uri="{FF2B5EF4-FFF2-40B4-BE49-F238E27FC236}">
                  <a16:creationId xmlns:a16="http://schemas.microsoft.com/office/drawing/2014/main" id="{8F9DA75F-B2C3-421D-8A9E-5F6C07CFE436}"/>
                </a:ext>
              </a:extLst>
            </p:cNvPr>
            <p:cNvCxnSpPr/>
            <p:nvPr/>
          </p:nvCxnSpPr>
          <p:spPr>
            <a:xfrm>
              <a:off x="4183625" y="2464101"/>
              <a:ext cx="0" cy="442453"/>
            </a:xfrm>
            <a:prstGeom prst="straightConnector1">
              <a:avLst/>
            </a:prstGeom>
            <a:ln w="254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Прямая со стрелкой 123">
              <a:extLst>
                <a:ext uri="{FF2B5EF4-FFF2-40B4-BE49-F238E27FC236}">
                  <a16:creationId xmlns:a16="http://schemas.microsoft.com/office/drawing/2014/main" id="{118D4237-A6C7-4FD1-AC97-1864E85A9ED1}"/>
                </a:ext>
              </a:extLst>
            </p:cNvPr>
            <p:cNvCxnSpPr>
              <a:cxnSpLocks/>
            </p:cNvCxnSpPr>
            <p:nvPr/>
          </p:nvCxnSpPr>
          <p:spPr>
            <a:xfrm>
              <a:off x="1641987" y="3410971"/>
              <a:ext cx="0" cy="338701"/>
            </a:xfrm>
            <a:prstGeom prst="straightConnector1">
              <a:avLst/>
            </a:prstGeom>
            <a:ln w="254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Прямая со стрелкой 124">
              <a:extLst>
                <a:ext uri="{FF2B5EF4-FFF2-40B4-BE49-F238E27FC236}">
                  <a16:creationId xmlns:a16="http://schemas.microsoft.com/office/drawing/2014/main" id="{6C4F1C5B-14C5-48E0-9765-F617FBF33B45}"/>
                </a:ext>
              </a:extLst>
            </p:cNvPr>
            <p:cNvCxnSpPr>
              <a:cxnSpLocks/>
            </p:cNvCxnSpPr>
            <p:nvPr/>
          </p:nvCxnSpPr>
          <p:spPr>
            <a:xfrm>
              <a:off x="4183625" y="3410971"/>
              <a:ext cx="0" cy="358365"/>
            </a:xfrm>
            <a:prstGeom prst="straightConnector1">
              <a:avLst/>
            </a:prstGeom>
            <a:ln w="254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E22F42-3B19-4921-A803-D27940A00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264"/>
            <a:ext cx="10515600" cy="111954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 of collection and systematization of scientific publications for the JINR digital repository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37F2C576-BD2F-40DC-9E6E-03D109CB756C}"/>
              </a:ext>
            </a:extLst>
          </p:cNvPr>
          <p:cNvGrpSpPr/>
          <p:nvPr/>
        </p:nvGrpSpPr>
        <p:grpSpPr>
          <a:xfrm>
            <a:off x="6093538" y="1582009"/>
            <a:ext cx="5953432" cy="4992331"/>
            <a:chOff x="6096000" y="1605112"/>
            <a:chExt cx="5953432" cy="4992331"/>
          </a:xfrm>
        </p:grpSpPr>
        <p:sp>
          <p:nvSpPr>
            <p:cNvPr id="5" name="Прямоугольник: скругленные углы 4">
              <a:extLst>
                <a:ext uri="{FF2B5EF4-FFF2-40B4-BE49-F238E27FC236}">
                  <a16:creationId xmlns:a16="http://schemas.microsoft.com/office/drawing/2014/main" id="{1602AB83-7B4A-4513-ADCA-A8E8388243AC}"/>
                </a:ext>
              </a:extLst>
            </p:cNvPr>
            <p:cNvSpPr/>
            <p:nvPr/>
          </p:nvSpPr>
          <p:spPr>
            <a:xfrm>
              <a:off x="6096000" y="2424774"/>
              <a:ext cx="5953432" cy="4172669"/>
            </a:xfrm>
            <a:prstGeom prst="roundRect">
              <a:avLst/>
            </a:prstGeom>
            <a:ln w="3810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C3FA919-0BA4-49AF-89B2-2751DA585E9C}"/>
                </a:ext>
              </a:extLst>
            </p:cNvPr>
            <p:cNvSpPr txBox="1"/>
            <p:nvPr/>
          </p:nvSpPr>
          <p:spPr>
            <a:xfrm>
              <a:off x="7752844" y="2056180"/>
              <a:ext cx="296333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JINR Digital Repository (Dspace)</a:t>
              </a:r>
              <a:endParaRPr lang="ru-RU" sz="1200" dirty="0"/>
            </a:p>
          </p:txBody>
        </p:sp>
        <p:sp>
          <p:nvSpPr>
            <p:cNvPr id="26" name="Прямоугольник: скругленные углы 25">
              <a:extLst>
                <a:ext uri="{FF2B5EF4-FFF2-40B4-BE49-F238E27FC236}">
                  <a16:creationId xmlns:a16="http://schemas.microsoft.com/office/drawing/2014/main" id="{58794CB7-E9EC-4BC2-825D-AA369B5EC8C2}"/>
                </a:ext>
              </a:extLst>
            </p:cNvPr>
            <p:cNvSpPr/>
            <p:nvPr/>
          </p:nvSpPr>
          <p:spPr>
            <a:xfrm>
              <a:off x="10203735" y="2713130"/>
              <a:ext cx="1673632" cy="3695232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: скругленные углы 26">
              <a:extLst>
                <a:ext uri="{FF2B5EF4-FFF2-40B4-BE49-F238E27FC236}">
                  <a16:creationId xmlns:a16="http://schemas.microsoft.com/office/drawing/2014/main" id="{3CE29972-AB98-4F27-95FB-35700BAE5E0D}"/>
                </a:ext>
              </a:extLst>
            </p:cNvPr>
            <p:cNvSpPr/>
            <p:nvPr/>
          </p:nvSpPr>
          <p:spPr>
            <a:xfrm>
              <a:off x="10380993" y="2988619"/>
              <a:ext cx="1302850" cy="622374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User profile</a:t>
              </a:r>
              <a:endParaRPr lang="ru-RU" sz="1400" dirty="0"/>
            </a:p>
          </p:txBody>
        </p:sp>
        <p:sp>
          <p:nvSpPr>
            <p:cNvPr id="28" name="Прямоугольник: скругленные углы 27">
              <a:extLst>
                <a:ext uri="{FF2B5EF4-FFF2-40B4-BE49-F238E27FC236}">
                  <a16:creationId xmlns:a16="http://schemas.microsoft.com/office/drawing/2014/main" id="{882A45C4-D595-4E3E-B637-53B16D82CA74}"/>
                </a:ext>
              </a:extLst>
            </p:cNvPr>
            <p:cNvSpPr/>
            <p:nvPr/>
          </p:nvSpPr>
          <p:spPr>
            <a:xfrm>
              <a:off x="10388365" y="3956656"/>
              <a:ext cx="1302851" cy="622374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Author profile</a:t>
              </a:r>
              <a:endParaRPr lang="ru-RU" dirty="0"/>
            </a:p>
          </p:txBody>
        </p:sp>
        <p:sp>
          <p:nvSpPr>
            <p:cNvPr id="29" name="Прямоугольник: скругленные углы 28">
              <a:extLst>
                <a:ext uri="{FF2B5EF4-FFF2-40B4-BE49-F238E27FC236}">
                  <a16:creationId xmlns:a16="http://schemas.microsoft.com/office/drawing/2014/main" id="{D90CEA0A-C644-4EDD-B573-33927874D29A}"/>
                </a:ext>
              </a:extLst>
            </p:cNvPr>
            <p:cNvSpPr/>
            <p:nvPr/>
          </p:nvSpPr>
          <p:spPr>
            <a:xfrm>
              <a:off x="10417865" y="4842578"/>
              <a:ext cx="1302852" cy="622375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Publication’s</a:t>
              </a:r>
            </a:p>
            <a:p>
              <a:pPr algn="ctr"/>
              <a:r>
                <a:rPr lang="en-US" sz="1600" dirty="0"/>
                <a:t>Collection</a:t>
              </a:r>
              <a:endParaRPr lang="ru-RU" sz="1600" dirty="0"/>
            </a:p>
          </p:txBody>
        </p:sp>
        <p:sp>
          <p:nvSpPr>
            <p:cNvPr id="30" name="Прямоугольник: скругленные углы 29">
              <a:extLst>
                <a:ext uri="{FF2B5EF4-FFF2-40B4-BE49-F238E27FC236}">
                  <a16:creationId xmlns:a16="http://schemas.microsoft.com/office/drawing/2014/main" id="{7DAFE845-4E0A-46E7-AC5D-3FDA20722A2E}"/>
                </a:ext>
              </a:extLst>
            </p:cNvPr>
            <p:cNvSpPr/>
            <p:nvPr/>
          </p:nvSpPr>
          <p:spPr>
            <a:xfrm>
              <a:off x="10417865" y="5727929"/>
              <a:ext cx="1302852" cy="622375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Publication’s</a:t>
              </a:r>
            </a:p>
            <a:p>
              <a:pPr algn="ctr"/>
              <a:r>
                <a:rPr lang="en-US" sz="1100" dirty="0"/>
                <a:t>Collection with User submission</a:t>
              </a:r>
              <a:endParaRPr lang="ru-RU" sz="1100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C220F21-200A-458C-BFCD-B777B94C8625}"/>
                </a:ext>
              </a:extLst>
            </p:cNvPr>
            <p:cNvSpPr txBox="1"/>
            <p:nvPr/>
          </p:nvSpPr>
          <p:spPr>
            <a:xfrm>
              <a:off x="10486356" y="2704649"/>
              <a:ext cx="117111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/>
                <a:t>Dspace </a:t>
              </a:r>
              <a:r>
                <a:rPr lang="en-US" sz="1000" b="1" dirty="0" err="1"/>
                <a:t>FrontEnd</a:t>
              </a:r>
              <a:endParaRPr lang="ru-RU" sz="1000" dirty="0"/>
            </a:p>
          </p:txBody>
        </p:sp>
        <p:sp>
          <p:nvSpPr>
            <p:cNvPr id="40" name="Прямоугольник: скругленные углы 39">
              <a:extLst>
                <a:ext uri="{FF2B5EF4-FFF2-40B4-BE49-F238E27FC236}">
                  <a16:creationId xmlns:a16="http://schemas.microsoft.com/office/drawing/2014/main" id="{B42F3334-D473-4F47-AB6E-85CFF7446059}"/>
                </a:ext>
              </a:extLst>
            </p:cNvPr>
            <p:cNvSpPr/>
            <p:nvPr/>
          </p:nvSpPr>
          <p:spPr>
            <a:xfrm>
              <a:off x="6279129" y="2703300"/>
              <a:ext cx="1673632" cy="3695232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: скругленные углы 40">
              <a:extLst>
                <a:ext uri="{FF2B5EF4-FFF2-40B4-BE49-F238E27FC236}">
                  <a16:creationId xmlns:a16="http://schemas.microsoft.com/office/drawing/2014/main" id="{5776E4AE-E17C-4C55-8D6E-4CE7B7006E50}"/>
                </a:ext>
              </a:extLst>
            </p:cNvPr>
            <p:cNvSpPr/>
            <p:nvPr/>
          </p:nvSpPr>
          <p:spPr>
            <a:xfrm>
              <a:off x="6464520" y="2958987"/>
              <a:ext cx="1302850" cy="622374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User profiles creation service</a:t>
              </a:r>
              <a:endParaRPr lang="ru-RU" sz="1400" dirty="0"/>
            </a:p>
          </p:txBody>
        </p:sp>
        <p:sp>
          <p:nvSpPr>
            <p:cNvPr id="42" name="Прямоугольник: скругленные углы 41">
              <a:extLst>
                <a:ext uri="{FF2B5EF4-FFF2-40B4-BE49-F238E27FC236}">
                  <a16:creationId xmlns:a16="http://schemas.microsoft.com/office/drawing/2014/main" id="{D74C86FC-6A4A-423B-B9F1-6B121A49DE73}"/>
                </a:ext>
              </a:extLst>
            </p:cNvPr>
            <p:cNvSpPr/>
            <p:nvPr/>
          </p:nvSpPr>
          <p:spPr>
            <a:xfrm>
              <a:off x="6454730" y="3646836"/>
              <a:ext cx="1302850" cy="622374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PIN</a:t>
              </a:r>
            </a:p>
            <a:p>
              <a:pPr algn="ctr"/>
              <a:r>
                <a:rPr lang="en-US" sz="1200" dirty="0"/>
                <a:t>synchronization service</a:t>
              </a:r>
              <a:endParaRPr lang="ru-RU" sz="1200" dirty="0"/>
            </a:p>
          </p:txBody>
        </p:sp>
        <p:sp>
          <p:nvSpPr>
            <p:cNvPr id="43" name="Прямоугольник: скругленные углы 42">
              <a:extLst>
                <a:ext uri="{FF2B5EF4-FFF2-40B4-BE49-F238E27FC236}">
                  <a16:creationId xmlns:a16="http://schemas.microsoft.com/office/drawing/2014/main" id="{BD55AA0D-97EE-41FE-9160-6D8E933A9EFA}"/>
                </a:ext>
              </a:extLst>
            </p:cNvPr>
            <p:cNvSpPr/>
            <p:nvPr/>
          </p:nvSpPr>
          <p:spPr>
            <a:xfrm>
              <a:off x="6465292" y="4339831"/>
              <a:ext cx="1302850" cy="622374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Find Author service</a:t>
              </a:r>
              <a:endParaRPr lang="ru-RU" sz="1200" dirty="0"/>
            </a:p>
          </p:txBody>
        </p:sp>
        <p:sp>
          <p:nvSpPr>
            <p:cNvPr id="44" name="Прямоугольник: скругленные углы 43">
              <a:extLst>
                <a:ext uri="{FF2B5EF4-FFF2-40B4-BE49-F238E27FC236}">
                  <a16:creationId xmlns:a16="http://schemas.microsoft.com/office/drawing/2014/main" id="{AC792A61-8EAC-407D-8137-3AF562FE7283}"/>
                </a:ext>
              </a:extLst>
            </p:cNvPr>
            <p:cNvSpPr/>
            <p:nvPr/>
          </p:nvSpPr>
          <p:spPr>
            <a:xfrm>
              <a:off x="6464520" y="5031182"/>
              <a:ext cx="1302850" cy="622374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Change Collection Service</a:t>
              </a:r>
              <a:endParaRPr lang="ru-RU" sz="1200" dirty="0"/>
            </a:p>
          </p:txBody>
        </p:sp>
        <p:sp>
          <p:nvSpPr>
            <p:cNvPr id="45" name="Прямоугольник: скругленные углы 44">
              <a:extLst>
                <a:ext uri="{FF2B5EF4-FFF2-40B4-BE49-F238E27FC236}">
                  <a16:creationId xmlns:a16="http://schemas.microsoft.com/office/drawing/2014/main" id="{552899B9-A12E-4D38-B3CF-7DB27FCB61C0}"/>
                </a:ext>
              </a:extLst>
            </p:cNvPr>
            <p:cNvSpPr/>
            <p:nvPr/>
          </p:nvSpPr>
          <p:spPr>
            <a:xfrm>
              <a:off x="6464520" y="5720675"/>
              <a:ext cx="1302850" cy="622374"/>
            </a:xfrm>
            <a:prstGeom prst="roundRect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Publication Import Service</a:t>
              </a:r>
              <a:endParaRPr lang="ru-RU" sz="1200" dirty="0"/>
            </a:p>
          </p:txBody>
        </p:sp>
        <p:sp>
          <p:nvSpPr>
            <p:cNvPr id="46" name="Стрелка: влево-вправо 45">
              <a:extLst>
                <a:ext uri="{FF2B5EF4-FFF2-40B4-BE49-F238E27FC236}">
                  <a16:creationId xmlns:a16="http://schemas.microsoft.com/office/drawing/2014/main" id="{39A1C64E-25B1-4778-AD29-C58C7C275F36}"/>
                </a:ext>
              </a:extLst>
            </p:cNvPr>
            <p:cNvSpPr/>
            <p:nvPr/>
          </p:nvSpPr>
          <p:spPr>
            <a:xfrm>
              <a:off x="8031382" y="3628136"/>
              <a:ext cx="2105985" cy="1655610"/>
            </a:xfrm>
            <a:prstGeom prst="leftRightArrow">
              <a:avLst>
                <a:gd name="adj1" fmla="val 52855"/>
                <a:gd name="adj2" fmla="val 48929"/>
              </a:avLst>
            </a:prstGeom>
            <a:noFill/>
            <a:ln w="254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E18963B-3400-423C-B198-8BCF8046964F}"/>
                </a:ext>
              </a:extLst>
            </p:cNvPr>
            <p:cNvSpPr txBox="1"/>
            <p:nvPr/>
          </p:nvSpPr>
          <p:spPr>
            <a:xfrm>
              <a:off x="8138804" y="4271275"/>
              <a:ext cx="19553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Dspace Rest API</a:t>
              </a:r>
              <a:endParaRPr lang="ru-RU" b="1" dirty="0"/>
            </a:p>
          </p:txBody>
        </p:sp>
        <p:sp>
          <p:nvSpPr>
            <p:cNvPr id="47" name="Прямоугольник: скругленные углы 46">
              <a:extLst>
                <a:ext uri="{FF2B5EF4-FFF2-40B4-BE49-F238E27FC236}">
                  <a16:creationId xmlns:a16="http://schemas.microsoft.com/office/drawing/2014/main" id="{EDDF990B-9DD5-4944-AC5A-41B3DAB58A6B}"/>
                </a:ext>
              </a:extLst>
            </p:cNvPr>
            <p:cNvSpPr/>
            <p:nvPr/>
          </p:nvSpPr>
          <p:spPr>
            <a:xfrm>
              <a:off x="6495057" y="1605112"/>
              <a:ext cx="1301239" cy="500397"/>
            </a:xfrm>
            <a:prstGeom prst="roundRect">
              <a:avLst/>
            </a:prstGeom>
            <a:ln w="381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PIN</a:t>
              </a:r>
              <a:endParaRPr lang="ru-RU" sz="1400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7E5AC5EF-91E8-47C9-BF9E-9D41B4FA6658}"/>
                </a:ext>
              </a:extLst>
            </p:cNvPr>
            <p:cNvSpPr txBox="1"/>
            <p:nvPr/>
          </p:nvSpPr>
          <p:spPr>
            <a:xfrm>
              <a:off x="6492991" y="2715551"/>
              <a:ext cx="168389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/>
                <a:t>Dspace Developed Services</a:t>
              </a:r>
              <a:endParaRPr lang="ru-RU" sz="800" dirty="0"/>
            </a:p>
          </p:txBody>
        </p:sp>
        <p:sp>
          <p:nvSpPr>
            <p:cNvPr id="49" name="Стрелка: влево-вправо 48">
              <a:extLst>
                <a:ext uri="{FF2B5EF4-FFF2-40B4-BE49-F238E27FC236}">
                  <a16:creationId xmlns:a16="http://schemas.microsoft.com/office/drawing/2014/main" id="{E6051915-CCE8-4E53-96A7-9BE64B8D7002}"/>
                </a:ext>
              </a:extLst>
            </p:cNvPr>
            <p:cNvSpPr/>
            <p:nvPr/>
          </p:nvSpPr>
          <p:spPr>
            <a:xfrm rot="5400000">
              <a:off x="6906343" y="2274109"/>
              <a:ext cx="500396" cy="252025"/>
            </a:xfrm>
            <a:prstGeom prst="leftRightArrow">
              <a:avLst>
                <a:gd name="adj1" fmla="val 52855"/>
                <a:gd name="adj2" fmla="val 48929"/>
              </a:avLst>
            </a:prstGeom>
            <a:solidFill>
              <a:schemeClr val="bg1"/>
            </a:solidFill>
            <a:ln w="254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31" name="Номер слайда 30">
            <a:extLst>
              <a:ext uri="{FF2B5EF4-FFF2-40B4-BE49-F238E27FC236}">
                <a16:creationId xmlns:a16="http://schemas.microsoft.com/office/drawing/2014/main" id="{DECC6838-38CF-4B93-8276-127B96C7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84AA-BA55-4430-88E6-D4C26E2BD623}" type="slidenum">
              <a:rPr lang="ru-RU" smtClean="0"/>
              <a:t>8</a:t>
            </a:fld>
            <a:endParaRPr lang="ru-RU"/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9F6BB313-D32F-4C0E-B819-2FBA6890DAD2}"/>
              </a:ext>
            </a:extLst>
          </p:cNvPr>
          <p:cNvCxnSpPr/>
          <p:nvPr/>
        </p:nvCxnSpPr>
        <p:spPr>
          <a:xfrm>
            <a:off x="4881716" y="6031523"/>
            <a:ext cx="1570552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87502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545</Words>
  <Application>Microsoft Office PowerPoint</Application>
  <PresentationFormat>Широкоэкранный</PresentationFormat>
  <Paragraphs>120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Linux Libertine</vt:lpstr>
      <vt:lpstr>Times New Roman</vt:lpstr>
      <vt:lpstr>Wingdings</vt:lpstr>
      <vt:lpstr>Тема Office</vt:lpstr>
      <vt:lpstr>Программный комплекс для автоматизированного сбора и систематизации научных публикаций</vt:lpstr>
      <vt:lpstr>Why Digital Repositories?</vt:lpstr>
      <vt:lpstr>Digital Repository in JINR</vt:lpstr>
      <vt:lpstr>Complex of collection and systematization of scientific publications for the JINR digital repository</vt:lpstr>
      <vt:lpstr>Results</vt:lpstr>
      <vt:lpstr>Results</vt:lpstr>
      <vt:lpstr>Thank you for your attention</vt:lpstr>
      <vt:lpstr>Complex of collection and systematization of scientific publications for the JINR digital repository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Collection and systematization of scientific publications for the JINR digital repository</dc:title>
  <dc:creator>akondrat</dc:creator>
  <cp:lastModifiedBy>akondrat</cp:lastModifiedBy>
  <cp:revision>59</cp:revision>
  <dcterms:created xsi:type="dcterms:W3CDTF">2025-05-14T06:44:51Z</dcterms:created>
  <dcterms:modified xsi:type="dcterms:W3CDTF">2025-07-11T07:42:53Z</dcterms:modified>
</cp:coreProperties>
</file>