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82" r:id="rId7"/>
    <p:sldId id="276" r:id="rId8"/>
    <p:sldId id="262" r:id="rId9"/>
    <p:sldId id="281" r:id="rId10"/>
    <p:sldId id="261" r:id="rId11"/>
    <p:sldId id="283" r:id="rId12"/>
    <p:sldId id="275" r:id="rId13"/>
    <p:sldId id="280" r:id="rId14"/>
    <p:sldId id="277" r:id="rId15"/>
    <p:sldId id="278" r:id="rId16"/>
    <p:sldId id="265" r:id="rId17"/>
    <p:sldId id="26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0458"/>
            <a:ext cx="8229600" cy="3485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Systems Approach to Developing a Learning Environment in AI Engineering</a:t>
            </a:r>
            <a:endParaRPr lang="ru-RU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By Evgenia </a:t>
            </a:r>
            <a:r>
              <a:rPr lang="en-US" sz="2400" b="1" dirty="0" err="1"/>
              <a:t>Cheremisina</a:t>
            </a:r>
            <a:r>
              <a:rPr lang="en-US" sz="2400" b="1" dirty="0"/>
              <a:t>, Anna Milovidova, Elena </a:t>
            </a:r>
            <a:r>
              <a:rPr lang="en-US" sz="2400" b="1" dirty="0" err="1"/>
              <a:t>Kirpicheva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i="1" dirty="0"/>
              <a:t>Institute of the system analysis and management, Dubna State University</a:t>
            </a:r>
          </a:p>
          <a:p>
            <a:pPr marL="0" indent="0" algn="ctr">
              <a:buNone/>
            </a:pPr>
            <a:r>
              <a:rPr sz="2200" dirty="0"/>
              <a:t>Ju</a:t>
            </a:r>
            <a:r>
              <a:rPr lang="en-US" sz="2200" dirty="0"/>
              <a:t>ly</a:t>
            </a:r>
            <a:r>
              <a:rPr sz="2200" dirty="0"/>
              <a:t> </a:t>
            </a:r>
            <a:r>
              <a:rPr lang="ru-RU" sz="2200" dirty="0"/>
              <a:t>11</a:t>
            </a:r>
            <a:r>
              <a:rPr sz="2200" dirty="0"/>
              <a:t>, 2025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3266DEF-76C1-C4F4-4F95-7BBFD3CE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82935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11th International Conference "</a:t>
            </a:r>
            <a:r>
              <a:rPr lang="ru-RU" altLang="ru-RU" sz="1800" b="1" dirty="0" err="1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Distributed</a:t>
            </a:r>
            <a:r>
              <a:rPr lang="ru-RU" altLang="ru-RU" sz="1800" b="1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 Computing </a:t>
            </a:r>
            <a:r>
              <a:rPr lang="ru-RU" altLang="ru-RU" sz="1800" b="1" dirty="0" err="1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and</a:t>
            </a:r>
            <a:r>
              <a:rPr lang="ru-RU" altLang="ru-RU" sz="1800" b="1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Grid Technologies </a:t>
            </a:r>
            <a:r>
              <a:rPr lang="ru-RU" altLang="ru-RU" sz="1800" b="1" dirty="0" err="1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in</a:t>
            </a:r>
            <a:r>
              <a:rPr lang="ru-RU" altLang="ru-RU" sz="1800" b="1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 Science </a:t>
            </a:r>
            <a:r>
              <a:rPr lang="ru-RU" altLang="ru-RU" sz="1800" b="1" dirty="0" err="1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and</a:t>
            </a:r>
            <a:r>
              <a:rPr lang="ru-RU" altLang="ru-RU" sz="1800" b="1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 Education" (GRID'2025)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B0A32D-81E7-0D78-7E45-BD1CD360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54" y="0"/>
            <a:ext cx="7624020" cy="71544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Skills and Responsibilities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5762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2B92-9E2F-1D66-9EAC-38457553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Systemic Approach to Learning AI Systems Engineers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35A18-B482-78EB-8F5B-5B2BF99B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The learning of AI systems engineers is based on a systemic approach that integrates multiple levels of requirements and practices:</a:t>
            </a:r>
          </a:p>
          <a:p>
            <a:r>
              <a:rPr lang="en-US" sz="1800" b="1" dirty="0"/>
              <a:t>Macroscopic Environment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Alignment with labor market demands (analysis of real job postings) and federal educational standards set by the Ministry of Education ensures relevance and compliance with national priorities.</a:t>
            </a:r>
          </a:p>
          <a:p>
            <a:r>
              <a:rPr lang="en-US" sz="1800" b="1" dirty="0"/>
              <a:t>Microscopic Environment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Engagement with technological partners through real-world case studies, tools, and platforms fosters industry-oriented learning and practical skill development.</a:t>
            </a:r>
          </a:p>
          <a:p>
            <a:r>
              <a:rPr lang="en-US" sz="1800" b="1" dirty="0"/>
              <a:t>Internal Academic Practices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Teaching is enhanced through faculty expertise, the implementation of project-based learning, the integration of AI engineering research into the curriculum, and the use of a virtual computer lab that provides access to modern software tools and simulation environments regardless of students’ physical location.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This integrated approach ensures that graduates possess both theoretical foundations and practical competencies demanded by the evolving field of artificial intelligence.</a:t>
            </a:r>
          </a:p>
        </p:txBody>
      </p:sp>
    </p:spTree>
    <p:extLst>
      <p:ext uri="{BB962C8B-B14F-4D97-AF65-F5344CB8AC3E}">
        <p14:creationId xmlns:p14="http://schemas.microsoft.com/office/powerpoint/2010/main" val="51066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0E48-73F6-D837-F455-85E50163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Educational Infrastructure Built on a Virtual Computer Laboratory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2C912-B8A9-BB53-0A41-6811653F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269798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The VCL is integrated into the educational process and enables effective delivery of practice-oriented assignments, including case studies in neural networks, data analysis, and computer vision.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EA1AE7-62E7-A834-742D-DD635A31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292" y="2897745"/>
            <a:ext cx="5977127" cy="3960255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D62A67B1-5E57-940D-2122-031DB8D7CB5B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8475785" cy="1297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Virtual Computer Lab (VCL) is a cloud-based infrastructure that provides students and instructors with access to a preconfigured environment for learning and practical work in artificial intelligence technologies. The lab runs on high-performance computing resources and is accessible via a web interface without the need to install software locally.</a:t>
            </a:r>
            <a:endParaRPr lang="ru-RU" dirty="0"/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9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98E4-B261-2298-B247-7A52858D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Components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1F11A8-9A82-1BE5-D663-2D12AAD4B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5279"/>
            <a:ext cx="8229600" cy="3735805"/>
          </a:xfrm>
        </p:spPr>
      </p:pic>
    </p:spTree>
    <p:extLst>
      <p:ext uri="{BB962C8B-B14F-4D97-AF65-F5344CB8AC3E}">
        <p14:creationId xmlns:p14="http://schemas.microsoft.com/office/powerpoint/2010/main" val="286199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5993-70AD-2E93-F602-1D3E0804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Technology</a:t>
            </a:r>
            <a:r>
              <a:rPr lang="en-US" dirty="0"/>
              <a:t> </a:t>
            </a:r>
            <a:r>
              <a:rPr lang="en-US" b="1" dirty="0"/>
              <a:t>Stack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09AA3-5317-9578-4033-5D1F43B2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29567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Python</a:t>
            </a:r>
            <a:br>
              <a:rPr lang="en-US" dirty="0"/>
            </a:br>
            <a:r>
              <a:rPr lang="en-US" dirty="0"/>
              <a:t>The primary programming language for developing and training AI models</a:t>
            </a:r>
            <a:endParaRPr lang="ru-RU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TensorFlow</a:t>
            </a:r>
            <a:br>
              <a:rPr lang="en-US" dirty="0"/>
            </a:br>
            <a:r>
              <a:rPr lang="en-US" dirty="0"/>
              <a:t>A framework for building and training neural networks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en-US" b="1" dirty="0" err="1"/>
              <a:t>PyTorch</a:t>
            </a:r>
            <a:br>
              <a:rPr lang="en-US" dirty="0"/>
            </a:br>
            <a:r>
              <a:rPr lang="en-US" dirty="0"/>
              <a:t>A deep learning library with dynamic computational graphs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/>
              <a:t>OpenCV</a:t>
            </a:r>
            <a:br>
              <a:rPr lang="en-US" dirty="0"/>
            </a:br>
            <a:r>
              <a:rPr lang="en-US" dirty="0"/>
              <a:t>A library for image processing and computer vision</a:t>
            </a:r>
          </a:p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A0E1AFE1-0B94-74DF-321E-1DB7F339E4E9}"/>
              </a:ext>
            </a:extLst>
          </p:cNvPr>
          <p:cNvSpPr txBox="1">
            <a:spLocks/>
          </p:cNvSpPr>
          <p:nvPr/>
        </p:nvSpPr>
        <p:spPr>
          <a:xfrm>
            <a:off x="4838282" y="1600199"/>
            <a:ext cx="42956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YOLO</a:t>
            </a:r>
            <a:br>
              <a:rPr lang="en-US" dirty="0"/>
            </a:br>
            <a:r>
              <a:rPr lang="en-US" dirty="0"/>
              <a:t>An algorithm for fast object detection in images and videos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/>
              <a:t>Rasa</a:t>
            </a:r>
            <a:br>
              <a:rPr lang="en-US" dirty="0"/>
            </a:br>
            <a:r>
              <a:rPr lang="en-US" dirty="0"/>
              <a:t>A platform for building intelligent chatbots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/>
              <a:t>Apache Spark</a:t>
            </a:r>
            <a:br>
              <a:rPr lang="en-US" dirty="0"/>
            </a:br>
            <a:r>
              <a:rPr lang="en-US" dirty="0"/>
              <a:t>A framework for distributed computing and big data processing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 err="1"/>
              <a:t>Keras</a:t>
            </a:r>
            <a:br>
              <a:rPr lang="en-US" dirty="0"/>
            </a:br>
            <a:r>
              <a:rPr lang="en-US" dirty="0"/>
              <a:t>A high-level API for rapid prototyping of neural networks</a:t>
            </a:r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45CA7540-6925-A79C-75C9-3582276B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900" y="1417638"/>
            <a:ext cx="524232" cy="524232"/>
          </a:xfrm>
          <a:prstGeom prst="rect">
            <a:avLst/>
          </a:prstGeom>
        </p:spPr>
      </p:pic>
      <p:pic>
        <p:nvPicPr>
          <p:cNvPr id="18" name="Image 2" descr="preencoded.png">
            <a:extLst>
              <a:ext uri="{FF2B5EF4-FFF2-40B4-BE49-F238E27FC236}">
                <a16:creationId xmlns:a16="http://schemas.microsoft.com/office/drawing/2014/main" id="{910181FC-451A-2E05-2885-8C10B042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00" y="2447330"/>
            <a:ext cx="524232" cy="524232"/>
          </a:xfrm>
          <a:prstGeom prst="rect">
            <a:avLst/>
          </a:prstGeom>
        </p:spPr>
      </p:pic>
      <p:pic>
        <p:nvPicPr>
          <p:cNvPr id="19" name="Image 4" descr="preencoded.png">
            <a:extLst>
              <a:ext uri="{FF2B5EF4-FFF2-40B4-BE49-F238E27FC236}">
                <a16:creationId xmlns:a16="http://schemas.microsoft.com/office/drawing/2014/main" id="{F75FF0DB-7566-C565-1F01-7A399D2F4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161" y="3601064"/>
            <a:ext cx="524232" cy="5242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EFACC9-0772-7750-96DB-E0E0B589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51" y="4913710"/>
            <a:ext cx="688181" cy="688181"/>
          </a:xfrm>
          <a:prstGeom prst="rect">
            <a:avLst/>
          </a:prstGeom>
        </p:spPr>
      </p:pic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D54755F0-3CDA-BE4F-0C85-D52AE5F3F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210" y="1398052"/>
            <a:ext cx="563404" cy="563404"/>
          </a:xfrm>
          <a:prstGeom prst="rect">
            <a:avLst/>
          </a:prstGeom>
        </p:spPr>
      </p:pic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904A1B10-2EA5-627F-AC19-25540CFF8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626" y="2408158"/>
            <a:ext cx="563404" cy="563404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B35DBD96-90B1-785F-B29D-E8DA90876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203" y="3545898"/>
            <a:ext cx="563404" cy="563404"/>
          </a:xfrm>
          <a:prstGeom prst="rect">
            <a:avLst/>
          </a:prstGeom>
        </p:spPr>
      </p:pic>
      <p:pic>
        <p:nvPicPr>
          <p:cNvPr id="24" name="Image 4" descr="preencoded.png">
            <a:extLst>
              <a:ext uri="{FF2B5EF4-FFF2-40B4-BE49-F238E27FC236}">
                <a16:creationId xmlns:a16="http://schemas.microsoft.com/office/drawing/2014/main" id="{4CABC833-2CEC-43B7-6DA8-02E9A79EC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203" y="4632008"/>
            <a:ext cx="563404" cy="5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3C37-360C-647C-A4D9-EAED452C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Cases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EAFA149-544A-6C01-EDDF-F59C2A9EC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88608"/>
              </p:ext>
            </p:extLst>
          </p:nvPr>
        </p:nvGraphicFramePr>
        <p:xfrm>
          <a:off x="0" y="1175657"/>
          <a:ext cx="9144000" cy="556875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108827">
                  <a:extLst>
                    <a:ext uri="{9D8B030D-6E8A-4147-A177-3AD203B41FA5}">
                      <a16:colId xmlns:a16="http://schemas.microsoft.com/office/drawing/2014/main" val="3287979394"/>
                    </a:ext>
                  </a:extLst>
                </a:gridCol>
                <a:gridCol w="7035173">
                  <a:extLst>
                    <a:ext uri="{9D8B030D-6E8A-4147-A177-3AD203B41FA5}">
                      <a16:colId xmlns:a16="http://schemas.microsoft.com/office/drawing/2014/main" val="3327317053"/>
                    </a:ext>
                  </a:extLst>
                </a:gridCol>
              </a:tblGrid>
              <a:tr h="213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</a:rPr>
                        <a:t>Case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err="1">
                          <a:effectLst/>
                        </a:rPr>
                        <a:t>Achievement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Indicators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100813316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1. Neural Network Basics (Perceptron, Activation Functions)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Understanding the structure of simple neural networks; ability to implement a perceptron in Python; proficiency in classification methods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2290164099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effectLst/>
                        </a:rPr>
                        <a:t>2. </a:t>
                      </a:r>
                      <a:r>
                        <a:rPr lang="ru-RU" sz="1300" kern="100" dirty="0" err="1">
                          <a:effectLst/>
                        </a:rPr>
                        <a:t>Gradient</a:t>
                      </a:r>
                      <a:r>
                        <a:rPr lang="ru-RU" sz="1300" kern="100" dirty="0">
                          <a:effectLst/>
                        </a:rPr>
                        <a:t> </a:t>
                      </a:r>
                      <a:r>
                        <a:rPr lang="ru-RU" sz="1300" kern="100" dirty="0" err="1">
                          <a:effectLst/>
                        </a:rPr>
                        <a:t>Descent</a:t>
                      </a:r>
                      <a:r>
                        <a:rPr lang="ru-RU" sz="1300" kern="100" dirty="0">
                          <a:effectLst/>
                        </a:rPr>
                        <a:t> </a:t>
                      </a:r>
                      <a:r>
                        <a:rPr lang="ru-RU" sz="1300" kern="100" dirty="0" err="1">
                          <a:effectLst/>
                        </a:rPr>
                        <a:t>and</a:t>
                      </a:r>
                      <a:r>
                        <a:rPr lang="ru-RU" sz="1300" kern="100" dirty="0">
                          <a:effectLst/>
                        </a:rPr>
                        <a:t> Optimization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model training principles; ability to implement gradient descent and visualize the optimization process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3541439669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effectLst/>
                        </a:rPr>
                        <a:t>3. Backpropagation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Understanding of backpropagation; ability to manually compute gradients and train two-layer networks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2517132108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4. Overfitting and Activation Functions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overfitting causes; ability to select activation functions and evaluate model generalization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702766964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5. Dropout, BatchNorm, LeNet-5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regularization methods and CNNs; ability to implement convolutional networks and improve their robustness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1437494736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6. Deep CNNs and Transfer Learning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transfer learning; ability to adapt pre-trained models to new tasks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1309388683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7. YOLO for Object Detection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YOLO architecture; proficiency in real-time object detection tools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3209470710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8. Text Analysis with Transformers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BERT and transformer models; proficiency in using Hugging Face for text processing and classification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306374241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effectLst/>
                        </a:rPr>
                        <a:t>9. Chatbot Development (Rasa)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Understanding of dialogue system principles; ability to implement logic-driven chatbots with Rasa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2001953760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10. Generative Models (NST, Fine-tuning)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generative approaches; proficiency in Neural Style Transfer and model fine-tuning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1008083483"/>
                  </a:ext>
                </a:extLst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11. LSTM and GRU for Texts</a:t>
                      </a:r>
                      <a:endParaRPr lang="ru-RU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RNN architectures; proficiency in applying them for text analysis and generation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2762831284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Big Data Processing (Apache Spark, Hadoop)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Knowledge of distributed computing; proficiency in using Big Data tools for AI tasks</a:t>
                      </a:r>
                      <a:endParaRPr lang="ru-RU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3" marR="9313" marT="9313" marB="9313" anchor="ctr"/>
                </a:tc>
                <a:extLst>
                  <a:ext uri="{0D108BD9-81ED-4DB2-BD59-A6C34878D82A}">
                    <a16:rowId xmlns:a16="http://schemas.microsoft.com/office/drawing/2014/main" val="369469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Pilot Testing and Feedback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1,064 responses:</a:t>
            </a:r>
          </a:p>
          <a:p>
            <a:pPr marL="0" indent="0">
              <a:buNone/>
            </a:pPr>
            <a:r>
              <a:rPr lang="en-US" dirty="0"/>
              <a:t>Overall User Satisfaction Score: 87.5%</a:t>
            </a:r>
          </a:p>
          <a:p>
            <a:pPr marL="0" indent="0">
              <a:buNone/>
            </a:pPr>
            <a:r>
              <a:rPr lang="en-US" dirty="0"/>
              <a:t>Highlights:</a:t>
            </a:r>
          </a:p>
          <a:p>
            <a:pPr marL="0" indent="0">
              <a:buNone/>
            </a:pPr>
            <a:r>
              <a:rPr lang="en-US" dirty="0"/>
              <a:t>• Strong approval of structure and clarity</a:t>
            </a:r>
          </a:p>
          <a:p>
            <a:pPr marL="0" indent="0">
              <a:buNone/>
            </a:pPr>
            <a:r>
              <a:rPr lang="en-US" dirty="0"/>
              <a:t>• Suggested enhancements collected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BD3539-6A7A-9539-F907-EB132E82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669"/>
            <a:ext cx="9144000" cy="2830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Advantages of the Learning Infrastructure Based on a VCL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6CDD79-7BEC-5714-A204-81A9D3D13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24671"/>
            <a:ext cx="8229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🔗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Bridges the gap between theory and practice.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students to apply their knowledge to real-world tasks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🌐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Web-based access.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need to install software — accessible directly via browser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🎓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Unified learning environment.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Equally available to students and instructors, streamlining interaction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📈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Scalable and flexible.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Easily extendable — new tasks and modules can be added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📍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24/7 remote access.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 from anywhere and on any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🧩 </a:t>
            </a:r>
            <a:r>
              <a:rPr kumimoji="0" lang="en-US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Versatile application.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Suitable for various disciplines, courses, and training formats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CCA1F2-AE11-C060-0B08-E0743542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5333035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>📩 </a:t>
            </a:r>
            <a:r>
              <a:rPr lang="en-US" dirty="0"/>
              <a:t>Let’s connect</a:t>
            </a:r>
            <a:br>
              <a:rPr lang="en-US" dirty="0"/>
            </a:br>
            <a:r>
              <a:rPr lang="ru-RU" dirty="0"/>
              <a:t>📧 </a:t>
            </a:r>
            <a:r>
              <a:rPr lang="en-US" i="1" dirty="0"/>
              <a:t>Contact:</a:t>
            </a:r>
            <a:r>
              <a:rPr lang="ru-RU" i="1" dirty="0"/>
              <a:t> </a:t>
            </a:r>
            <a:r>
              <a:rPr lang="en-US" i="1" dirty="0"/>
              <a:t>Milanna@uni-dubna.ru, +7-968-931-04-85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3DFBFC-5DB4-7A4A-B759-796DF8376A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36" b="8536"/>
          <a:stretch>
            <a:fillRect/>
          </a:stretch>
        </p:blipFill>
        <p:spPr>
          <a:xfrm>
            <a:off x="1792288" y="612775"/>
            <a:ext cx="5486400" cy="454977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FE9D97B-3764-7C8E-9A7F-24B38519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6061819"/>
            <a:ext cx="5486400" cy="804862"/>
          </a:xfrm>
        </p:spPr>
        <p:txBody>
          <a:bodyPr/>
          <a:lstStyle/>
          <a:p>
            <a:r>
              <a:rPr lang="en-US" dirty="0"/>
              <a:t>We welcome partnerships, feedback, and discussion on the future of AI systems engineering education.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6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086B4-EA69-3A91-5E02-78D70907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Global AI Market Size</a:t>
            </a:r>
            <a:r>
              <a:rPr lang="ru-RU" b="1" dirty="0"/>
              <a:t> (2021-2030)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75892-46ED-A793-6DAC-01DF1EC2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*In billions of USD, *— forecasted values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6D23C-DDEF-2076-48B4-46932E88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30696" cy="3600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9919E-5DAE-3196-8E78-C176ADF1B3FF}"/>
              </a:ext>
            </a:extLst>
          </p:cNvPr>
          <p:cNvSpPr txBox="1"/>
          <p:nvPr/>
        </p:nvSpPr>
        <p:spPr>
          <a:xfrm>
            <a:off x="754380" y="6034670"/>
            <a:ext cx="793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i="1" dirty="0"/>
              <a:t>Искусственный интеллект в России: динамика рынка, ключевые тренды и перспективы роста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</a:t>
            </a:r>
            <a:r>
              <a:rPr lang="ru-RU" b="1" dirty="0"/>
              <a:t> </a:t>
            </a:r>
            <a:r>
              <a:rPr lang="ru-RU" dirty="0"/>
              <a:t>https://marketing.rbc.ru/articles/15893/</a:t>
            </a:r>
          </a:p>
        </p:txBody>
      </p:sp>
    </p:spTree>
    <p:extLst>
      <p:ext uri="{BB962C8B-B14F-4D97-AF65-F5344CB8AC3E}">
        <p14:creationId xmlns:p14="http://schemas.microsoft.com/office/powerpoint/2010/main" val="383667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34F91-34FD-2297-B78C-A8E6A260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Dynamics of Active Job Openings in Data Analysis and Machine Learning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02A42-F8A8-2DD9-3F8B-0935FBD6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>Russia, 2014–2024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0B20D-7DFD-311C-5256-769D6964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0690"/>
            <a:ext cx="6173061" cy="3477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920A88-CEEE-A2D6-8919-BA3BA387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41" y="4321474"/>
            <a:ext cx="2484759" cy="253652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CAC34520-56B3-4924-FF66-6583127101E7}"/>
              </a:ext>
            </a:extLst>
          </p:cNvPr>
          <p:cNvSpPr txBox="1">
            <a:spLocks/>
          </p:cNvSpPr>
          <p:nvPr/>
        </p:nvSpPr>
        <p:spPr>
          <a:xfrm>
            <a:off x="6630261" y="1780690"/>
            <a:ext cx="2484759" cy="2536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Active Job Openings </a:t>
            </a:r>
            <a:r>
              <a:rPr lang="ru-RU" b="1" dirty="0"/>
              <a:t> </a:t>
            </a:r>
            <a:r>
              <a:rPr lang="en-US" dirty="0"/>
              <a:t>(thousands)</a:t>
            </a:r>
            <a:br>
              <a:rPr lang="en-US" dirty="0"/>
            </a:br>
            <a:r>
              <a:rPr lang="en-US" b="1" dirty="0"/>
              <a:t>Growth by 2.5 Times Over the Past 4 Years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BFE21-2BB4-EDA4-C2AC-C155139874ED}"/>
              </a:ext>
            </a:extLst>
          </p:cNvPr>
          <p:cNvSpPr txBox="1"/>
          <p:nvPr/>
        </p:nvSpPr>
        <p:spPr>
          <a:xfrm>
            <a:off x="457199" y="5983487"/>
            <a:ext cx="5885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Динамика активных вакансий в сфере анализа данных и машинного обучения в России за 10 лет</a:t>
            </a:r>
            <a:r>
              <a:rPr lang="en-US" sz="1400" i="1" dirty="0"/>
              <a:t>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1400" b="1" i="1" dirty="0"/>
              <a:t> </a:t>
            </a:r>
            <a:endParaRPr lang="ru-RU" sz="1400" i="1" dirty="0"/>
          </a:p>
          <a:p>
            <a:r>
              <a:rPr lang="ru-RU" sz="1400" i="1" dirty="0"/>
              <a:t>https://expertjob.ru/blog/dinamika-vacancy-v-sfere-ml-data-scientist-v-rossii-2014-2024</a:t>
            </a:r>
          </a:p>
        </p:txBody>
      </p:sp>
    </p:spTree>
    <p:extLst>
      <p:ext uri="{BB962C8B-B14F-4D97-AF65-F5344CB8AC3E}">
        <p14:creationId xmlns:p14="http://schemas.microsoft.com/office/powerpoint/2010/main" val="268256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6B36-C4CC-0014-724D-F7070B72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Number of Scientific Articles Published in Leading AI Journals (2019–2024)</a:t>
            </a:r>
            <a:endParaRPr lang="ru-RU" sz="3600" dirty="0"/>
          </a:p>
        </p:txBody>
      </p:sp>
      <p:pic>
        <p:nvPicPr>
          <p:cNvPr id="4" name="Google Shape;229;p31">
            <a:extLst>
              <a:ext uri="{FF2B5EF4-FFF2-40B4-BE49-F238E27FC236}">
                <a16:creationId xmlns:a16="http://schemas.microsoft.com/office/drawing/2014/main" id="{314F66CB-D5EF-6D3B-8783-E865C43D0D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292"/>
          <a:stretch/>
        </p:blipFill>
        <p:spPr>
          <a:xfrm>
            <a:off x="171190" y="1657978"/>
            <a:ext cx="8855243" cy="4925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FB66-52A8-5698-4C86-468267EA1D4A}"/>
              </a:ext>
            </a:extLst>
          </p:cNvPr>
          <p:cNvSpPr txBox="1"/>
          <p:nvPr/>
        </p:nvSpPr>
        <p:spPr>
          <a:xfrm>
            <a:off x="117567" y="6177370"/>
            <a:ext cx="6938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CSRankings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Computer Science Rankings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https://csrankings.org/#/fromyear/2010/toyear/2025/index?all&amp;ru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937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4DD7C-01D5-5610-C1E1-BBC78675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Number of Universities Offering AI Programs (2019-2024)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A6388-D02F-4DC4-25DA-AC6CE485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236;p32">
            <a:extLst>
              <a:ext uri="{FF2B5EF4-FFF2-40B4-BE49-F238E27FC236}">
                <a16:creationId xmlns:a16="http://schemas.microsoft.com/office/drawing/2014/main" id="{838575E8-FCB9-0AF0-BF50-7CDE17995F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67" t="10456" r="998" b="1375"/>
          <a:stretch/>
        </p:blipFill>
        <p:spPr>
          <a:xfrm>
            <a:off x="457200" y="1600199"/>
            <a:ext cx="8033657" cy="43685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B29021-A5B4-2EDE-A21F-1F0733B1CAE8}"/>
              </a:ext>
            </a:extLst>
          </p:cNvPr>
          <p:cNvSpPr txBox="1"/>
          <p:nvPr/>
        </p:nvSpPr>
        <p:spPr>
          <a:xfrm>
            <a:off x="457200" y="6170091"/>
            <a:ext cx="8316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Национальная стратегия развития искусственного интеллекта на период до 2030 года (ред. 2023 г.). Сборник нормативных документов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publication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pravo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/0001202310110001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767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F38E1-9795-FF62-A8D4-D3C58848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Additional Competencies for an Artificial Intelligence Systems Developer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5A804-68D5-C89A-D110-2147BA08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Ability to classify and identify AI-related tasks, and to select appropriate methods and tools for their solution.</a:t>
            </a:r>
          </a:p>
          <a:p>
            <a:r>
              <a:rPr lang="en-US" dirty="0"/>
              <a:t>Proficiency in developing and testing software components of AI systems.</a:t>
            </a:r>
          </a:p>
          <a:p>
            <a:r>
              <a:rPr lang="en-US" dirty="0"/>
              <a:t>Capability to perform conceptual modeling and knowledge formalization in AI systems.</a:t>
            </a:r>
          </a:p>
          <a:p>
            <a:r>
              <a:rPr lang="en-US" dirty="0"/>
              <a:t>Application of machine learning methods and relevant tools for their implementation.</a:t>
            </a:r>
          </a:p>
          <a:p>
            <a:r>
              <a:rPr lang="en-US" dirty="0"/>
              <a:t>Development and maintenance of AI systems based on neural network models and methods.</a:t>
            </a:r>
          </a:p>
          <a:p>
            <a:r>
              <a:rPr lang="en-US" dirty="0"/>
              <a:t>Data collection, preprocessing, and development of big data analytics systems for AI applications.</a:t>
            </a:r>
          </a:p>
          <a:p>
            <a:r>
              <a:rPr lang="en-US" dirty="0"/>
              <a:t>Design and implementation of digital AI sub-technologies.</a:t>
            </a:r>
          </a:p>
        </p:txBody>
      </p:sp>
    </p:spTree>
    <p:extLst>
      <p:ext uri="{BB962C8B-B14F-4D97-AF65-F5344CB8AC3E}">
        <p14:creationId xmlns:p14="http://schemas.microsoft.com/office/powerpoint/2010/main" val="20862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A135-7354-641D-CC07-C807B16A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94B559-F3CF-17D0-3F4F-32AD81BD6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386" y="796331"/>
            <a:ext cx="6786311" cy="62207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2591B-2E98-A44E-4D3E-502208F6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Graduate Competencies</a:t>
            </a:r>
            <a:endParaRPr b="1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97FE979-4DE3-2A77-D85B-4EE5B8808F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502026" y="2982325"/>
            <a:ext cx="55039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2023, University “Dubna” introduced a new Bachelor's program in Computer Science and Engineering, specializing in Artificial Intelligence Systems Engineering — designed to prepare students for careers in cutting-edge AI technologies.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2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Problem Identification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6D0C63-EBE2-5F88-5441-EE1EC1F7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747" y="1245996"/>
            <a:ext cx="7330505" cy="54629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6FC53-2B34-396E-37C5-39958F46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Real Job Requirements for IT Specialists in the Field of AI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4DA32C-F3C1-D144-7724-ACE435589E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40374"/>
          <a:ext cx="8229600" cy="4241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9038">
                  <a:extLst>
                    <a:ext uri="{9D8B030D-6E8A-4147-A177-3AD203B41FA5}">
                      <a16:colId xmlns:a16="http://schemas.microsoft.com/office/drawing/2014/main" val="1693205834"/>
                    </a:ext>
                  </a:extLst>
                </a:gridCol>
                <a:gridCol w="2760562">
                  <a:extLst>
                    <a:ext uri="{9D8B030D-6E8A-4147-A177-3AD203B41FA5}">
                      <a16:colId xmlns:a16="http://schemas.microsoft.com/office/drawing/2014/main" val="2198633291"/>
                    </a:ext>
                  </a:extLst>
                </a:gridCol>
              </a:tblGrid>
              <a:tr h="453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 err="1">
                          <a:effectLst/>
                        </a:rPr>
                        <a:t>Required</a:t>
                      </a:r>
                      <a:r>
                        <a:rPr lang="ru-RU" sz="1800" kern="100" dirty="0">
                          <a:effectLst/>
                        </a:rPr>
                        <a:t> </a:t>
                      </a:r>
                      <a:r>
                        <a:rPr lang="ru-RU" sz="1800" kern="100" dirty="0" err="1">
                          <a:effectLst/>
                        </a:rPr>
                        <a:t>Skills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effectLst/>
                        </a:rPr>
                        <a:t>Frequency </a:t>
                      </a:r>
                      <a:r>
                        <a:rPr lang="ru-RU" sz="1800" kern="100" dirty="0" err="1">
                          <a:effectLst/>
                        </a:rPr>
                        <a:t>of</a:t>
                      </a:r>
                      <a:r>
                        <a:rPr lang="ru-RU" sz="1800" kern="100" dirty="0">
                          <a:effectLst/>
                        </a:rPr>
                        <a:t> </a:t>
                      </a:r>
                      <a:r>
                        <a:rPr lang="ru-RU" sz="1800" kern="100" dirty="0" err="1">
                          <a:effectLst/>
                        </a:rPr>
                        <a:t>Mention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236722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Programming experience in Python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522855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Knowledge of machine learning and deep neural networks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000384"/>
                  </a:ext>
                </a:extLst>
              </a:tr>
              <a:tr h="92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Experience with libraries such as TensorFlow, </a:t>
                      </a:r>
                      <a:r>
                        <a:rPr lang="en-US" sz="1800" kern="100" dirty="0" err="1">
                          <a:effectLst/>
                        </a:rPr>
                        <a:t>PyTorch</a:t>
                      </a:r>
                      <a:r>
                        <a:rPr lang="en-US" sz="1800" kern="100" dirty="0">
                          <a:effectLst/>
                        </a:rPr>
                        <a:t>, Scikit-learn, </a:t>
                      </a:r>
                      <a:r>
                        <a:rPr lang="en-US" sz="1800" kern="100" dirty="0" err="1">
                          <a:effectLst/>
                        </a:rPr>
                        <a:t>Keras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137378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Understanding of data processing and analysis methods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256770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effectLst/>
                        </a:rPr>
                        <a:t>Data visualization skills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894996"/>
                  </a:ext>
                </a:extLst>
              </a:tr>
              <a:tr h="92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Experience in solving tasks related to natural language processing (NLP) and computer vision (CV)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03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63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1221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Times New Roman</vt:lpstr>
      <vt:lpstr>Office Theme</vt:lpstr>
      <vt:lpstr>11th International Conference "Distributed Computing and Grid Technologies in Science and Education" (GRID'2025)</vt:lpstr>
      <vt:lpstr>Global AI Market Size (2021-2030)</vt:lpstr>
      <vt:lpstr>Dynamics of Active Job Openings in Data Analysis and Machine Learning</vt:lpstr>
      <vt:lpstr>Number of Scientific Articles Published in Leading AI Journals (2019–2024)</vt:lpstr>
      <vt:lpstr>Number of Universities Offering AI Programs (2019-2024)</vt:lpstr>
      <vt:lpstr>Additional Competencies for an Artificial Intelligence Systems Developer</vt:lpstr>
      <vt:lpstr>Graduate Competencies</vt:lpstr>
      <vt:lpstr>Problem Identification</vt:lpstr>
      <vt:lpstr>Analysis of Real Job Requirements for IT Specialists in the Field of AI</vt:lpstr>
      <vt:lpstr>Key Skills and Responsibilities</vt:lpstr>
      <vt:lpstr>Systemic Approach to Learning AI Systems Engineers</vt:lpstr>
      <vt:lpstr>Educational Infrastructure Built on a Virtual Computer Laboratory</vt:lpstr>
      <vt:lpstr>System Components</vt:lpstr>
      <vt:lpstr>Technology Stack</vt:lpstr>
      <vt:lpstr>Example Cases</vt:lpstr>
      <vt:lpstr>Pilot Testing and Feedback Collection</vt:lpstr>
      <vt:lpstr>Advantages of the Learning Infrastructure Based on a VCL</vt:lpstr>
      <vt:lpstr>📩 Let’s connect 📧 Contact: Milanna@uni-dubna.ru, +7-968-931-04-85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Anna Milovidova</dc:creator>
  <cp:keywords/>
  <dc:description>generated using python-pptx</dc:description>
  <cp:lastModifiedBy>Анна Миловидова</cp:lastModifiedBy>
  <cp:revision>14</cp:revision>
  <dcterms:created xsi:type="dcterms:W3CDTF">2013-01-27T09:14:16Z</dcterms:created>
  <dcterms:modified xsi:type="dcterms:W3CDTF">2025-07-11T08:20:43Z</dcterms:modified>
  <cp:category/>
</cp:coreProperties>
</file>