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2" r:id="rId3"/>
    <p:sldMasterId id="2147483678" r:id="rId4"/>
    <p:sldMasterId id="2147483684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7" autoAdjust="0"/>
  </p:normalViewPr>
  <p:slideViewPr>
    <p:cSldViewPr snapToGrid="0">
      <p:cViewPr varScale="1">
        <p:scale>
          <a:sx n="103" d="100"/>
          <a:sy n="103" d="100"/>
        </p:scale>
        <p:origin x="7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7DEB1-9B8B-4750-81CF-7A246F29C51D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63E35-D0E6-4AB4-84A5-8B44A6A3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e Picture PNG Transparent Background, Free Download #16814 - FreeIconsPNG">
            <a:extLst>
              <a:ext uri="{FF2B5EF4-FFF2-40B4-BE49-F238E27FC236}">
                <a16:creationId xmlns:a16="http://schemas.microsoft.com/office/drawing/2014/main" id="{2B13B021-9F0A-4228-AB9D-F4924C4B6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8350" y="4356100"/>
            <a:ext cx="1674566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7A8E2-BEFE-4017-B892-5ED05B48F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18BEEA-E2D8-4BAB-BA15-1C973D01D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7FAAC-EFEC-461F-A423-F95DCED5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3F549-6A9E-4E88-8791-44913235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08F125-8B76-466F-9AB7-7E794311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CA01-DA8F-464C-ABA1-83D12B86D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0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C9B17F17-B664-482D-B882-392805FFF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81200"/>
            <a:ext cx="6172200" cy="424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8CDCFDF-3CDF-496E-9355-6CB0609C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12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37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7E9F8-932F-4014-AF7C-BBCF02AC3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D5A5E-2543-414F-820C-5DB3F23C6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0C095-EAB5-4E98-867A-617C03A7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D8E0D-F8FE-406F-A87A-58681222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584AC-B7A6-4F5C-B09A-1836A50A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8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BEDC-0811-41F5-A485-1D8104B2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12865-EBE4-45E4-B149-DFAA4E1D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A9D9D-74C3-4E91-980D-52592EDD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D65C8-CC1D-43A8-B970-A53A2D1A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5CAD2-9A91-4035-B73E-19D6E300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9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A3113-11D3-4603-85E9-B1A3392E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B2870-EF4E-4F26-8285-C10BD4E9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BABBD6-DB08-41E8-930B-04FA0131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5ED5C-0465-49B1-865D-C40C2D7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9F5AE-3759-4E51-A5FA-6E619675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ED389-6210-40F2-A1F8-B299DBB2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9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9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C9B17F17-B664-482D-B882-392805FFF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81200"/>
            <a:ext cx="6172200" cy="424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8CDCFDF-3CDF-496E-9355-6CB0609C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12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9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7E9F8-932F-4014-AF7C-BBCF02AC3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D5A5E-2543-414F-820C-5DB3F23C6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0C095-EAB5-4E98-867A-617C03A7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D8E0D-F8FE-406F-A87A-58681222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584AC-B7A6-4F5C-B09A-1836A50A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68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BEDC-0811-41F5-A485-1D8104B2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12865-EBE4-45E4-B149-DFAA4E1D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A9D9D-74C3-4E91-980D-52592EDD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D65C8-CC1D-43A8-B970-A53A2D1A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5CAD2-9A91-4035-B73E-19D6E300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52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A3113-11D3-4603-85E9-B1A3392E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B2870-EF4E-4F26-8285-C10BD4E9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BABBD6-DB08-41E8-930B-04FA0131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5ED5C-0465-49B1-865D-C40C2D7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9F5AE-3759-4E51-A5FA-6E619675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ED389-6210-40F2-A1F8-B299DBB2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7E9F8-932F-4014-AF7C-BBCF02AC3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D5A5E-2543-414F-820C-5DB3F23C6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0C095-EAB5-4E98-867A-617C03A7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D8E0D-F8FE-406F-A87A-58681222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584AC-B7A6-4F5C-B09A-1836A50A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1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93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C9B17F17-B664-482D-B882-392805FFF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81200"/>
            <a:ext cx="6172200" cy="424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8CDCFDF-3CDF-496E-9355-6CB0609C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12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567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BEDC-0811-41F5-A485-1D8104B2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12865-EBE4-45E4-B149-DFAA4E1D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A9D9D-74C3-4E91-980D-52592EDD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D65C8-CC1D-43A8-B970-A53A2D1A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5CAD2-9A91-4035-B73E-19D6E300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A3113-11D3-4603-85E9-B1A3392E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B2870-EF4E-4F26-8285-C10BD4E9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BABBD6-DB08-41E8-930B-04FA0131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5ED5C-0465-49B1-865D-C40C2D7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9F5AE-3759-4E51-A5FA-6E619675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ED389-6210-40F2-A1F8-B299DBB2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8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1E014-F88D-407F-96D8-FB6BCA7D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B51F1-418C-45F3-994A-85779475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4D2DE-6E22-4B16-854F-69DB506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0E1D2-448F-492B-9627-F6CAFF70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C9B17F17-B664-482D-B882-392805FFF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81200"/>
            <a:ext cx="6172200" cy="424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8CDCFDF-3CDF-496E-9355-6CB0609C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12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652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7E9F8-932F-4014-AF7C-BBCF02AC3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D5A5E-2543-414F-820C-5DB3F23C6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0C095-EAB5-4E98-867A-617C03A7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D8E0D-F8FE-406F-A87A-58681222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584AC-B7A6-4F5C-B09A-1836A50A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&lt;#&gt;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13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BEDC-0811-41F5-A485-1D8104B2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12865-EBE4-45E4-B149-DFAA4E1D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A9D9D-74C3-4E91-980D-52592EDD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D65C8-CC1D-43A8-B970-A53A2D1A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5CAD2-9A91-4035-B73E-19D6E300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A3113-11D3-4603-85E9-B1A3392E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B2870-EF4E-4F26-8285-C10BD4E9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BABBD6-DB08-41E8-930B-04FA0131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5ED5C-0465-49B1-865D-C40C2D7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9F5AE-3759-4E51-A5FA-6E619675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ED389-6210-40F2-A1F8-B299DBB2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D8A8B-50F8-409B-A562-9AA349E3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900"/>
            <a:ext cx="10515600" cy="109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DA787-23D6-4F12-BD42-1C22C5D3F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979B2-0E35-4196-855E-A8701F6F7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C43E3-9509-4ACF-BDCC-12DD8D312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051F5-0215-4FCF-905B-164190D8C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85CCA01-DA8F-464C-ABA1-83D12B86D1B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098" name="Picture 2" descr="Fractal Glass Gradients, Texture Graphic | Supply.Family">
            <a:extLst>
              <a:ext uri="{FF2B5EF4-FFF2-40B4-BE49-F238E27FC236}">
                <a16:creationId xmlns:a16="http://schemas.microsoft.com/office/drawing/2014/main" id="{9F8B20E2-1AD1-4732-B21D-3D7D82F495C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6"/>
          <a:stretch/>
        </p:blipFill>
        <p:spPr bwMode="auto">
          <a:xfrm>
            <a:off x="0" y="0"/>
            <a:ext cx="121920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actal Glass Gradients by Pixelbuddha">
            <a:extLst>
              <a:ext uri="{FF2B5EF4-FFF2-40B4-BE49-F238E27FC236}">
                <a16:creationId xmlns:a16="http://schemas.microsoft.com/office/drawing/2014/main" id="{307CDB82-CC9F-422F-BFA0-308C18B951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75"/>
          <a:stretch/>
        </p:blipFill>
        <p:spPr bwMode="auto">
          <a:xfrm>
            <a:off x="11366500" y="0"/>
            <a:ext cx="82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ne Picture PNG Transparent Background, Free Download #16814 - FreeIconsPNG">
            <a:extLst>
              <a:ext uri="{FF2B5EF4-FFF2-40B4-BE49-F238E27FC236}">
                <a16:creationId xmlns:a16="http://schemas.microsoft.com/office/drawing/2014/main" id="{2536B64E-E728-4AA3-A4B3-D22859BC6E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r="15021"/>
          <a:stretch/>
        </p:blipFill>
        <p:spPr bwMode="auto">
          <a:xfrm>
            <a:off x="0" y="4356100"/>
            <a:ext cx="1219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42318-5336-41B6-86B8-332ADEA9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51330-8E58-4D44-8E3C-5E5BA9ED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42131-0532-4BCB-9D84-D836791D7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80078-9325-4CC3-BA4B-F1CD8255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0CEDF-420B-4437-92D4-2A5845A1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B4A8BE4-BBD6-4316-9370-F1387F0711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0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7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rimson static glass gradient wallpaper setup. : r/iOSsetups">
            <a:extLst>
              <a:ext uri="{FF2B5EF4-FFF2-40B4-BE49-F238E27FC236}">
                <a16:creationId xmlns:a16="http://schemas.microsoft.com/office/drawing/2014/main" id="{BD6A55F6-5A7B-467B-B0AD-F7DEFD8C93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21"/>
          <a:stretch/>
        </p:blipFill>
        <p:spPr bwMode="auto">
          <a:xfrm>
            <a:off x="11353801" y="0"/>
            <a:ext cx="83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ne Picture PNG Transparent Background, Free Download #16814 - FreeIconsPNG">
            <a:extLst>
              <a:ext uri="{FF2B5EF4-FFF2-40B4-BE49-F238E27FC236}">
                <a16:creationId xmlns:a16="http://schemas.microsoft.com/office/drawing/2014/main" id="{2536B64E-E728-4AA3-A4B3-D22859BC6E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r="15021"/>
          <a:stretch/>
        </p:blipFill>
        <p:spPr bwMode="auto">
          <a:xfrm>
            <a:off x="0" y="4356100"/>
            <a:ext cx="1219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42318-5336-41B6-86B8-332ADEA9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51330-8E58-4D44-8E3C-5E5BA9ED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42131-0532-4BCB-9D84-D836791D7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80078-9325-4CC3-BA4B-F1CD8255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0CEDF-420B-4437-92D4-2A5845A1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B4A8BE4-BBD6-4316-9370-F1387F0711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ctal Glass Gradients, Texture Graphic | Supply.Family">
            <a:extLst>
              <a:ext uri="{FF2B5EF4-FFF2-40B4-BE49-F238E27FC236}">
                <a16:creationId xmlns:a16="http://schemas.microsoft.com/office/drawing/2014/main" id="{A273A4E7-25A6-4066-A225-846845B978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2"/>
          <a:stretch/>
        </p:blipFill>
        <p:spPr bwMode="auto">
          <a:xfrm>
            <a:off x="11353800" y="0"/>
            <a:ext cx="83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ne Picture PNG Transparent Background, Free Download #16814 - FreeIconsPNG">
            <a:extLst>
              <a:ext uri="{FF2B5EF4-FFF2-40B4-BE49-F238E27FC236}">
                <a16:creationId xmlns:a16="http://schemas.microsoft.com/office/drawing/2014/main" id="{2536B64E-E728-4AA3-A4B3-D22859BC6E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r="15021"/>
          <a:stretch/>
        </p:blipFill>
        <p:spPr bwMode="auto">
          <a:xfrm>
            <a:off x="0" y="4356100"/>
            <a:ext cx="1219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42318-5336-41B6-86B8-332ADEA9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51330-8E58-4D44-8E3C-5E5BA9ED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42131-0532-4BCB-9D84-D836791D7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80078-9325-4CC3-BA4B-F1CD8255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0CEDF-420B-4437-92D4-2A5845A1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B4A8BE4-BBD6-4316-9370-F1387F0711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3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ctal Glass Gradients by Pixelbuddha on Dribbble">
            <a:extLst>
              <a:ext uri="{FF2B5EF4-FFF2-40B4-BE49-F238E27FC236}">
                <a16:creationId xmlns:a16="http://schemas.microsoft.com/office/drawing/2014/main" id="{81DD4014-568C-4637-A9C4-1132108864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8"/>
          <a:stretch/>
        </p:blipFill>
        <p:spPr bwMode="auto">
          <a:xfrm>
            <a:off x="11353800" y="0"/>
            <a:ext cx="83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ne Picture PNG Transparent Background, Free Download #16814 - FreeIconsPNG">
            <a:extLst>
              <a:ext uri="{FF2B5EF4-FFF2-40B4-BE49-F238E27FC236}">
                <a16:creationId xmlns:a16="http://schemas.microsoft.com/office/drawing/2014/main" id="{2536B64E-E728-4AA3-A4B3-D22859BC6E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r="15021"/>
          <a:stretch/>
        </p:blipFill>
        <p:spPr bwMode="auto">
          <a:xfrm>
            <a:off x="0" y="4356100"/>
            <a:ext cx="1219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42318-5336-41B6-86B8-332ADEA9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51330-8E58-4D44-8E3C-5E5BA9ED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42131-0532-4BCB-9D84-D836791D7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80078-9325-4CC3-BA4B-F1CD8255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0CEDF-420B-4437-92D4-2A5845A1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B4A8BE4-BBD6-4316-9370-F1387F0711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1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9EC5E-B490-4583-8B79-1A2B6A7C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build an effective </a:t>
            </a:r>
            <a:br>
              <a:rPr lang="en-US" dirty="0"/>
            </a:br>
            <a:r>
              <a:rPr lang="en-US" dirty="0"/>
              <a:t>data-mesh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9FAF4F-6C72-4C81-AC3E-13F2C5BFF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40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Авторы: Богданов А.В., </a:t>
            </a:r>
            <a:r>
              <a:rPr lang="ru-RU" dirty="0" err="1"/>
              <a:t>Ибатуллин</a:t>
            </a:r>
            <a:r>
              <a:rPr lang="ru-RU" dirty="0"/>
              <a:t> Е. В.</a:t>
            </a:r>
          </a:p>
          <a:p>
            <a:r>
              <a:rPr lang="ru-RU" dirty="0"/>
              <a:t>Санкт-Петербургский государственный университет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8AC70-6E86-497C-8A4C-F9B11A44A893}"/>
              </a:ext>
            </a:extLst>
          </p:cNvPr>
          <p:cNvSpPr txBox="1"/>
          <p:nvPr/>
        </p:nvSpPr>
        <p:spPr>
          <a:xfrm>
            <a:off x="2499049" y="5480704"/>
            <a:ext cx="71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11-я международная конференция «Распределенные вычисления и Grid-технологии в науке и образовании» (GRID’2025) ЛИТ им. М.Г. Мещерякова, ОИЯИ, г. Дубна,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9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июля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33805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6C8C0-2B17-4CD3-B65B-84FCEC67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Чего не хватает современным системам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A9D5C-7C7C-4123-B512-8E03F664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Но если посмотреть на глобальную картину используемых технологий, становится ясно, что современные системы отстают 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Гетерогенности архитектуры.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Адаптивности под запросы организации.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/>
              <a:t>Возможности интеграции для создания единой сети.</a:t>
            </a:r>
          </a:p>
          <a:p>
            <a:pPr algn="just"/>
            <a:endParaRPr lang="ru-RU" b="1" dirty="0"/>
          </a:p>
          <a:p>
            <a:pPr marL="0" indent="0" algn="just">
              <a:buNone/>
            </a:pPr>
            <a:r>
              <a:rPr lang="ru-RU" sz="2800" b="1" dirty="0"/>
              <a:t>Для решения этих проблем, системам не хватает одной детали…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97819-637A-4BDC-B55F-1C7EA685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A3B59-0679-4D6A-A265-065DC322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8F9BC-3C7B-4E23-B43E-C22F32AF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5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B653-0E4B-4C7B-9287-0F64F769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Технологическое </a:t>
            </a:r>
            <a:r>
              <a:rPr lang="ru-RU" dirty="0" err="1"/>
              <a:t>переоткрытие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75483-251F-4E1D-B80E-B485E68E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Сегодня все чаще современные прорывные открытия, базируются на исследованиях 20 века.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E2196-89CD-4FBB-9332-76B3E1AF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A21B1-6287-426A-A269-FB7BD65D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A2F4C-949C-4D42-A694-BFC66516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8EE72-4B43-4626-B44E-57DF1D1E1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9" y="2613235"/>
            <a:ext cx="7000568" cy="36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F0128-7CA9-4FCA-B146-56E6648F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Виртуализация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3E688-AF74-4691-AF3C-C51C5B87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После изобретения </a:t>
            </a:r>
            <a:r>
              <a:rPr lang="en-US" dirty="0"/>
              <a:t>IBM </a:t>
            </a:r>
            <a:r>
              <a:rPr lang="ru-RU" dirty="0"/>
              <a:t>стала пользоваться невероятной популярностью. </a:t>
            </a:r>
          </a:p>
          <a:p>
            <a:pPr algn="just"/>
            <a:r>
              <a:rPr lang="ru-RU" dirty="0"/>
              <a:t>Появилось множество разработок использующих эту технологию.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Но затем популярность прошла и сейчас мы пришли к тому что эта технология нашла свое место в облачных технологиях.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D3D7C-20B0-496F-8D69-C4100815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236D0-3441-47C6-82D0-3BA0A1FD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64E76-1175-449B-951C-990D5ADA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873AB-8449-4B01-B3EF-31E89BBA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Грид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4DF41-9925-4E4F-AC48-7EADD4B2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dirty="0"/>
              <a:t>Одна из популярных разработок конца девяностых.</a:t>
            </a:r>
          </a:p>
          <a:p>
            <a:r>
              <a:rPr lang="ru-RU" dirty="0"/>
              <a:t>Показал насколько глобальной способна быть вычислительная система.</a:t>
            </a:r>
            <a:endParaRPr lang="en-US" dirty="0"/>
          </a:p>
          <a:p>
            <a:endParaRPr lang="ru-RU" dirty="0"/>
          </a:p>
          <a:p>
            <a:r>
              <a:rPr lang="ru-RU" dirty="0"/>
              <a:t>Остался нишей для международных проектов и не нашел более локального применения.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70285-B758-41F8-BEB0-97B62AAE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E341E-8A31-4E1F-8FBB-04256A15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E3F8B-3D09-4BD2-9F8E-D9600B61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 descr="The Grid: Blueprint for a New Computing Infrastructure (The Elsevier Series  in Grid Computing): Foster, Ian, Kesselman, Carl: 9781558604759:  Amazon.com: Books">
            <a:extLst>
              <a:ext uri="{FF2B5EF4-FFF2-40B4-BE49-F238E27FC236}">
                <a16:creationId xmlns:a16="http://schemas.microsoft.com/office/drawing/2014/main" id="{A79A5EC9-5B47-4DE2-85F8-D14FD58F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17" y="1825625"/>
            <a:ext cx="3447059" cy="436311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3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F24479-967C-42F6-8E6D-AC6F09F52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58" y="2752344"/>
            <a:ext cx="6187142" cy="34246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6C9D9B3-F5B7-41E9-93DF-F6181CED5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Теперь мы готовы представить архитектуру для решения задач мирового класса с гибкостью облачных систем.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A8395-864B-42DA-AA5C-2C9F899C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63CEC-27C0-47EA-9066-165E5E3F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957D5-5F6A-476F-B387-DF7D3235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1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58794-F846-44B8-92EA-945B99B0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Data-mesh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749B9-3C60-4F8C-AB6C-069B5BF9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3CF74-BADE-4901-9BF2-8A939162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9A294-0E70-4A5D-B639-68300865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15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ECA470D-7599-435A-B514-44A565E70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5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76C54-8C9F-446F-8280-6CA5D729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это работает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C7D9E2-C8B0-4B88-AAA1-64B68EB18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8395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Виртуальные кластеры контейнеров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E41403-734D-4DEA-8B8F-AA68AA789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8395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Иерархия в системе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CBC8E-A7A1-4723-A277-0CB5517B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78D63-47D1-408B-8EFD-1ABE0037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174248-C86C-4160-94D2-68D18196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B2119-CB35-47B0-B40D-9638E4040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864" y="2703463"/>
            <a:ext cx="2389990" cy="21743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92CBF8-4060-47CE-A725-D80A7BC01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" y="2703463"/>
            <a:ext cx="5022771" cy="2174351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061F89FB-0A9E-43C3-A124-598BC18A7C75}"/>
              </a:ext>
            </a:extLst>
          </p:cNvPr>
          <p:cNvSpPr txBox="1">
            <a:spLocks/>
          </p:cNvSpPr>
          <p:nvPr/>
        </p:nvSpPr>
        <p:spPr>
          <a:xfrm>
            <a:off x="838200" y="5077145"/>
            <a:ext cx="5181600" cy="83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Позволяют получить доступную и адаптивную систему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900AA0C2-8EA3-434A-A569-A67CD7D849AE}"/>
              </a:ext>
            </a:extLst>
          </p:cNvPr>
          <p:cNvSpPr txBox="1">
            <a:spLocks/>
          </p:cNvSpPr>
          <p:nvPr/>
        </p:nvSpPr>
        <p:spPr>
          <a:xfrm>
            <a:off x="6172200" y="5077144"/>
            <a:ext cx="5181600" cy="83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Значительно повышает возможности масштабирования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08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58B4F-788C-4D67-96B2-DC315335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140BF-028A-495C-9268-7E0AA343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Эта система основана на проверенных облачных технологиях, что делает ее гибкой и </a:t>
            </a:r>
            <a:r>
              <a:rPr lang="ru-RU" dirty="0" err="1"/>
              <a:t>высокодоступной</a:t>
            </a:r>
            <a:r>
              <a:rPr lang="ru-RU" dirty="0"/>
              <a:t>.</a:t>
            </a:r>
          </a:p>
          <a:p>
            <a:r>
              <a:rPr lang="ru-RU" dirty="0"/>
              <a:t>Каждый уровень может быть реализован с использованием любой технологии, которая соответствует определенным требованиям.</a:t>
            </a:r>
          </a:p>
          <a:p>
            <a:r>
              <a:rPr lang="ru-RU" dirty="0"/>
              <a:t>Система легко перенастраивается в соответствии с потребностями любой организации.</a:t>
            </a:r>
          </a:p>
          <a:p>
            <a:r>
              <a:rPr lang="ru-RU" dirty="0"/>
              <a:t>Система разработана для поддержки огромных объемов данных без зависимости от их представления.</a:t>
            </a:r>
          </a:p>
          <a:p>
            <a:r>
              <a:rPr lang="ru-RU" dirty="0"/>
              <a:t>Виртуализация позволяет создавать логические абстракции, что упрощает работу с системой.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B831C-9205-4DF1-9688-B0C116A5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E9A07-CEDA-4E1E-A1ED-E9170D60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EE705-2F5E-403C-BCCA-DE5D5549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3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AEF25-EF03-4325-A2C6-D720FBC8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Локальная интеграция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FE7A4-5F5A-407B-BE97-D6A51681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Данная система также актуальна и внутри отдельной организации, так как она позволяет разделять зоны ответственности или выделять области данных</a:t>
            </a:r>
            <a:r>
              <a:rPr lang="en-US" dirty="0"/>
              <a:t>, </a:t>
            </a:r>
            <a:r>
              <a:rPr lang="ru-RU" dirty="0"/>
              <a:t>чтобы получить более гибкую и подходящую глобальную архитектуру системы.</a:t>
            </a:r>
          </a:p>
          <a:p>
            <a:endParaRPr lang="ru-RU" dirty="0"/>
          </a:p>
          <a:p>
            <a:r>
              <a:rPr lang="ru-RU" dirty="0"/>
              <a:t>И в дальнейшем эту систему можно объединять между организациями.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18137-98FE-4684-ADA0-083B7F82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C74E4-A005-41B0-9413-5858D8A7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CEFFB-B749-402C-B049-DBC76B59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54E09-11A2-4990-8DB5-23775BD3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организациям необходимо это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CB7C5-D1EF-41FB-AB1A-F6A99E4F8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0263"/>
          </a:xfrm>
        </p:spPr>
        <p:txBody>
          <a:bodyPr/>
          <a:lstStyle/>
          <a:p>
            <a:pPr algn="just"/>
            <a:r>
              <a:rPr lang="ru-RU" dirty="0"/>
              <a:t>На сегодняшний день не существует решения, способного закрыть проблему интеграции, и организации, которые первыми начнут использовать данную технологию, </a:t>
            </a:r>
            <a:r>
              <a:rPr lang="ru-RU" b="0" i="0" dirty="0">
                <a:effectLst/>
              </a:rPr>
              <a:t>получат значительные преимущества от действительно </a:t>
            </a:r>
            <a:r>
              <a:rPr lang="ru-RU" b="1" i="0" dirty="0">
                <a:effectLst/>
              </a:rPr>
              <a:t>тесного и продуктивного сотрудничества.</a:t>
            </a:r>
            <a:endParaRPr lang="ru-RU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ED17E-8CD1-44E3-8669-0ABE6A43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4F67E-ECFD-438A-A003-E7569856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AE42E-D16D-4A08-A9E9-FEBA04E8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19</a:t>
            </a:fld>
            <a:endParaRPr lang="ru-RU"/>
          </a:p>
        </p:txBody>
      </p:sp>
      <p:pic>
        <p:nvPicPr>
          <p:cNvPr id="1026" name="Picture 2" descr="Handshake Silhouette Icon PNG &amp; SVG Design For T-Shirts">
            <a:extLst>
              <a:ext uri="{FF2B5EF4-FFF2-40B4-BE49-F238E27FC236}">
                <a16:creationId xmlns:a16="http://schemas.microsoft.com/office/drawing/2014/main" id="{F415B062-0FFA-4D51-A855-DA54FF43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48" y="4194048"/>
            <a:ext cx="1709928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건물 - 무료 화살개 아이콘">
            <a:extLst>
              <a:ext uri="{FF2B5EF4-FFF2-40B4-BE49-F238E27FC236}">
                <a16:creationId xmlns:a16="http://schemas.microsoft.com/office/drawing/2014/main" id="{E4810678-1C9E-42BD-A3F5-AAD3EF54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12" y="3829112"/>
            <a:ext cx="2056575" cy="20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tel - Free buildings icons">
            <a:extLst>
              <a:ext uri="{FF2B5EF4-FFF2-40B4-BE49-F238E27FC236}">
                <a16:creationId xmlns:a16="http://schemas.microsoft.com/office/drawing/2014/main" id="{8206B2F0-2882-42C4-AF08-80525964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6" y="3847399"/>
            <a:ext cx="2019999" cy="20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8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3A57C-0075-43DA-9D7A-EA1AB1CE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Гонка вычислительных систем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8B0FC-AEFA-4A91-A734-4E95E4FC8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На протяжении многих лет мы поддерживали </a:t>
            </a:r>
            <a:r>
              <a:rPr lang="ru-RU" b="0" i="0" dirty="0">
                <a:solidFill>
                  <a:srgbClr val="202122"/>
                </a:solidFill>
                <a:effectLst/>
              </a:rPr>
              <a:t>темпы снижения стоимости и энергопотребления, также рост быстродействия вычислительных машин.</a:t>
            </a:r>
          </a:p>
          <a:p>
            <a:pPr algn="just"/>
            <a:endParaRPr lang="ru-RU" dirty="0">
              <a:solidFill>
                <a:srgbClr val="202122"/>
              </a:solidFill>
            </a:endParaRPr>
          </a:p>
          <a:p>
            <a:pPr algn="just"/>
            <a:r>
              <a:rPr lang="ru-RU" dirty="0"/>
              <a:t>Критическим моментом в развитии процессоров стало изобретение параллелизма.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Это приводит нас к сегодняшним суперкомпьютерам и неустанной гонке производительности вычислительных систем.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F179-5C04-4745-9CB8-063C50D9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403A2-76D4-43A7-9A18-40D1B29D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CC3EC-5380-4A59-A619-8B2A4410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89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9F2A1-BA3D-4D39-AFEC-E50D45AD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E4FD7-79CF-45D0-9E21-11040E023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Постоянная эволюция требований к хранилищам данных приводит к тому, что организации должны применять все более адаптивные и масштабные системы. </a:t>
            </a:r>
          </a:p>
          <a:p>
            <a:pPr marL="0" indent="0">
              <a:buNone/>
            </a:pPr>
            <a:r>
              <a:rPr lang="ru-RU" dirty="0"/>
              <a:t>Мы видим </a:t>
            </a:r>
            <a:r>
              <a:rPr lang="en-US" dirty="0"/>
              <a:t>data-mesh </a:t>
            </a:r>
            <a:r>
              <a:rPr lang="ru-RU" dirty="0"/>
              <a:t>как </a:t>
            </a:r>
            <a:r>
              <a:rPr lang="ru-RU" b="1" dirty="0"/>
              <a:t>следующий этап</a:t>
            </a:r>
            <a:r>
              <a:rPr lang="ru-RU" dirty="0"/>
              <a:t>, который позволит получить совершенно новый подход к хранению и использованию данных в совместных средах.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Если данные - это бушующий поток, то люди должны строить дамбы: приручить природу данных, и направить ее в нужное русло.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FBECB4-4E51-4C9C-BCEB-62AFF756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A2647-04F1-4581-8F72-A9D8CD48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BE383-5570-4FCB-A570-D6C43807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6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C669BA-DA04-4CAA-96D9-C388341C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2345"/>
            <a:ext cx="10515600" cy="3424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Спасибо за внимание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1D3F7-E3EC-40B1-9FB8-DBB58428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AE6B2-A7A8-429A-A251-9418C4E7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B3C9-8504-45E7-BF25-2DA5737A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6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FDAEE-2799-4A16-A280-16F2ABE3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Распределенные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7EA3F-B88B-42D9-BC06-07122552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Видя эффективность параллелизма внутри процессоров люди задумались о системах, использующих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несколько вычислительных узлов.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Системы стали быстрее, но обратной стороной стало то, что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алгоритмы стали сложнее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затраты на коммуникации ограничивают масштабирование и проектирование таких систем значительно сложнее.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63374-9855-4146-AEFC-6DC0AF12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BA37-E8DE-431A-9BB9-D77A3223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11AF9-6AAD-42AF-8AE8-2C238588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0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5797AC-C3B9-4D29-9093-98A03C8F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801"/>
            <a:ext cx="10515600" cy="3459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Задачи, способные изменить представление о вычислительных системах</a:t>
            </a:r>
            <a:r>
              <a:rPr lang="en-US" sz="2800" b="1" dirty="0"/>
              <a:t> </a:t>
            </a:r>
            <a:r>
              <a:rPr lang="ru-RU" sz="2000" b="1" i="0" dirty="0">
                <a:effectLst/>
              </a:rPr>
              <a:t>—</a:t>
            </a:r>
            <a:r>
              <a:rPr lang="ru-RU" sz="2800" b="1" dirty="0"/>
              <a:t> наш приоритет. </a:t>
            </a:r>
          </a:p>
          <a:p>
            <a:pPr marL="0" indent="0" algn="r">
              <a:buNone/>
            </a:pPr>
            <a:r>
              <a:rPr lang="ru-RU" sz="2800" dirty="0"/>
              <a:t>-</a:t>
            </a:r>
            <a:r>
              <a:rPr lang="ru-RU" sz="2800" b="1" dirty="0"/>
              <a:t> </a:t>
            </a:r>
            <a:r>
              <a:rPr lang="ru-RU" dirty="0"/>
              <a:t>Кафедра фундаментальной информатики СПбГУ</a:t>
            </a:r>
            <a:endParaRPr lang="ru-RU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2CE12-EE8E-43E8-B8AD-20C33B62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71CD6-DF36-46EF-80BD-3F33EEA9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0D897-B079-4151-AD47-23C35051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D2887-F802-4DC9-A829-1DFFF19C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Совершенно новый вызов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8D19C-89E7-409E-86BE-FDA0C735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 в этот раз мы работаем над проблемой, решение которой способно изменить область хранения данных для современных организаций.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Организации неустанным темпом наращивают количество данных в своих хранилищах, и кажется, что современные технологии способны удовлетворить их запросы…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01010-0410-49DA-AD7F-445B38E2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843A6-1D0D-46B2-B3D5-3A6494FB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883C6-C70E-4E9F-A4E3-5CCA7417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5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F7B5-D2CD-4348-B5D4-6BF710CA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Совершенно новый вызов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31402-A15B-4541-8A7F-001785A4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3900" cy="4351338"/>
          </a:xfrm>
        </p:spPr>
        <p:txBody>
          <a:bodyPr/>
          <a:lstStyle/>
          <a:p>
            <a:r>
              <a:rPr lang="ru-RU" dirty="0"/>
              <a:t>Кажется, пока организации не начинают масштабироваться, до уровня международных проектов.</a:t>
            </a:r>
          </a:p>
          <a:p>
            <a:endParaRPr lang="ru-RU" dirty="0"/>
          </a:p>
          <a:p>
            <a:r>
              <a:rPr lang="ru-RU" dirty="0"/>
              <a:t>Тут сразу становится видна проблема </a:t>
            </a:r>
            <a:r>
              <a:rPr lang="ru-RU" b="1" dirty="0"/>
              <a:t>глобальной интеграции систем хранения.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B8861-C31A-4A3D-8BA6-E3639350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D9418-E42F-4143-9E69-71ADDEB9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FB44F-7EDB-4C77-936E-C78E3B60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44491-F5B0-4E8E-BEFD-F7E433E6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4995"/>
            <a:ext cx="4595742" cy="33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7E2D37-F809-4FEB-A988-65C0E3F3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3535"/>
            <a:ext cx="10515600" cy="3453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Неужели</a:t>
            </a:r>
            <a:r>
              <a:rPr lang="en-US" sz="2800" b="1" dirty="0"/>
              <a:t>,</a:t>
            </a:r>
            <a:r>
              <a:rPr lang="ru-RU" sz="2800" b="1" dirty="0"/>
              <a:t> ни одна современная система не способна решить эту задачу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2E033-6D70-4B47-A5C9-0F4B31B0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E119B-EB87-4CBA-B971-515FD893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60CFC-9135-4E39-ACA3-91AEF442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2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F9F24-58C8-47D5-8E09-97A8DFA7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используется сегодня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B131C6-DB95-494B-BC50-BF28DFEF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8A1311-3FA0-4190-AD95-C2BDCD01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671AD4-AF4C-4B60-B2BC-76D7F92E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8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5DDFA8A-BBDA-469A-8A91-692DBC2F0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0688"/>
            <a:ext cx="4272986" cy="4532312"/>
          </a:xfrm>
        </p:spPr>
        <p:txBody>
          <a:bodyPr>
            <a:normAutofit/>
          </a:bodyPr>
          <a:lstStyle/>
          <a:p>
            <a:r>
              <a:rPr lang="ru-RU" sz="2400" dirty="0"/>
              <a:t>Классические системы хранения работают с структурированными </a:t>
            </a:r>
            <a:r>
              <a:rPr lang="en-US" sz="2400" dirty="0"/>
              <a:t>(data-warehouse) </a:t>
            </a:r>
            <a:r>
              <a:rPr lang="ru-RU" sz="2400" dirty="0"/>
              <a:t>или неструктурированными (</a:t>
            </a:r>
            <a:r>
              <a:rPr lang="en-US" sz="2400" dirty="0"/>
              <a:t>data-lake)</a:t>
            </a:r>
            <a:r>
              <a:rPr lang="ru-RU" sz="2400" dirty="0"/>
              <a:t> данными</a:t>
            </a:r>
            <a:r>
              <a:rPr lang="en-US" sz="2400" dirty="0"/>
              <a:t>, </a:t>
            </a:r>
            <a:r>
              <a:rPr lang="ru-RU" sz="2400" dirty="0"/>
              <a:t>но все они опираются на </a:t>
            </a:r>
            <a:r>
              <a:rPr lang="ru-RU" sz="2400" dirty="0" err="1"/>
              <a:t>выскораспределенную</a:t>
            </a:r>
            <a:r>
              <a:rPr lang="ru-RU" sz="2400" dirty="0"/>
              <a:t> </a:t>
            </a:r>
            <a:r>
              <a:rPr lang="ru-RU" sz="2400" b="1" dirty="0"/>
              <a:t>единую систему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91046A-323B-4094-8EC9-11F3D7CE3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309"/>
          <a:stretch/>
        </p:blipFill>
        <p:spPr>
          <a:xfrm>
            <a:off x="5941935" y="1690688"/>
            <a:ext cx="4422929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3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E2CAB-C035-4F00-9195-182499B8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Хороши ли современные системы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D8A0D-3D44-4FE0-B356-1A277BF7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Системы хранения развивались последовательно, решая все новые и новые проблемы. И в процессе развития они предложили: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Устойчивость к потерям данных.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Высокую масштабируемость.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Высокую скорость извлечения и записи.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AD165-C7ED-401E-BF98-B5080313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09.07.2025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A9C74-3FBC-4E76-8B87-8B385786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 University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F6BC4-E791-4DD4-8C04-E9BADC35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8BE4-BBD6-4316-9370-F1387F0711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2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 clan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775</Words>
  <Application>Microsoft Office PowerPoint</Application>
  <PresentationFormat>Широкоэкранный</PresentationFormat>
  <Paragraphs>138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Roboto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How to build an effective  data-mesh</vt:lpstr>
      <vt:lpstr>Гонка вычислительных систем</vt:lpstr>
      <vt:lpstr>Распределенные системы</vt:lpstr>
      <vt:lpstr>Презентация PowerPoint</vt:lpstr>
      <vt:lpstr>Совершенно новый вызов</vt:lpstr>
      <vt:lpstr>Совершенно новый вызов</vt:lpstr>
      <vt:lpstr>Презентация PowerPoint</vt:lpstr>
      <vt:lpstr>Что используется сегодня?</vt:lpstr>
      <vt:lpstr>Хороши ли современные системы?</vt:lpstr>
      <vt:lpstr>Чего не хватает современным системам?</vt:lpstr>
      <vt:lpstr>Технологическое переоткрытие</vt:lpstr>
      <vt:lpstr>Виртуализация</vt:lpstr>
      <vt:lpstr>Грид</vt:lpstr>
      <vt:lpstr>Презентация PowerPoint</vt:lpstr>
      <vt:lpstr>Data-mesh</vt:lpstr>
      <vt:lpstr>Почему это работает</vt:lpstr>
      <vt:lpstr>Важные особенности</vt:lpstr>
      <vt:lpstr>Локальная интеграция</vt:lpstr>
      <vt:lpstr>Почему организациям необходимо это решение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 Ibatullin</dc:creator>
  <cp:lastModifiedBy>Evgeniy Ibatullin</cp:lastModifiedBy>
  <cp:revision>51</cp:revision>
  <dcterms:created xsi:type="dcterms:W3CDTF">2025-07-03T13:12:02Z</dcterms:created>
  <dcterms:modified xsi:type="dcterms:W3CDTF">2025-07-08T20:06:55Z</dcterms:modified>
</cp:coreProperties>
</file>