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Manrope" panose="020B0604020202020204" charset="0"/>
      <p:regular r:id="rId26"/>
      <p:bold r:id="rId27"/>
    </p:embeddedFont>
    <p:embeddedFont>
      <p:font typeface="Play"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D67MVOsfA8khT/74tB5jTKkiV1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118FBA-2E72-25F0-5C52-6A695043236B}" v="26" dt="2025-07-03T19:17:27.046"/>
  </p1510:revLst>
</p1510:revInfo>
</file>

<file path=ppt/tableStyles.xml><?xml version="1.0" encoding="utf-8"?>
<a:tblStyleLst xmlns:a="http://schemas.openxmlformats.org/drawingml/2006/main" def="{78BC94D0-32B2-4D8B-B9CB-2F710909F692}">
  <a:tblStyle styleId="{78BC94D0-32B2-4D8B-B9CB-2F710909F692}" styleName="Table_0">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b="off" i="off"/>
      <a:tcStyle>
        <a:tcBdr/>
        <a:fill>
          <a:solidFill>
            <a:srgbClr val="CAD1D8"/>
          </a:solidFill>
        </a:fill>
      </a:tcStyle>
    </a:band1H>
    <a:band2H>
      <a:tcTxStyle b="off" i="off"/>
      <a:tcStyle>
        <a:tcBdr/>
      </a:tcStyle>
    </a:band2H>
    <a:band1V>
      <a:tcTxStyle b="off" i="off"/>
      <a:tcStyle>
        <a:tcBdr/>
        <a:fill>
          <a:solidFill>
            <a:srgbClr val="CAD1D8"/>
          </a:solidFill>
        </a:fill>
      </a:tcStyle>
    </a:band1V>
    <a:band2V>
      <a:tcTxStyle b="off" i="off"/>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岳 蔣" userId="9797a5e6c59eef3c" providerId="Windows Live" clId="Web-{39118FBA-2E72-25F0-5C52-6A695043236B}"/>
    <pc:docChg chg="modSld">
      <pc:chgData name="岳 蔣" userId="9797a5e6c59eef3c" providerId="Windows Live" clId="Web-{39118FBA-2E72-25F0-5C52-6A695043236B}" dt="2025-07-03T19:17:26.296" v="16" actId="20577"/>
      <pc:docMkLst>
        <pc:docMk/>
      </pc:docMkLst>
      <pc:sldChg chg="delSp modSp">
        <pc:chgData name="岳 蔣" userId="9797a5e6c59eef3c" providerId="Windows Live" clId="Web-{39118FBA-2E72-25F0-5C52-6A695043236B}" dt="2025-07-03T18:40:53.784" v="4"/>
        <pc:sldMkLst>
          <pc:docMk/>
          <pc:sldMk cId="0" sldId="257"/>
        </pc:sldMkLst>
        <pc:spChg chg="mod">
          <ac:chgData name="岳 蔣" userId="9797a5e6c59eef3c" providerId="Windows Live" clId="Web-{39118FBA-2E72-25F0-5C52-6A695043236B}" dt="2025-07-03T18:40:49.987" v="3" actId="20577"/>
          <ac:spMkLst>
            <pc:docMk/>
            <pc:sldMk cId="0" sldId="257"/>
            <ac:spMk id="118" creationId="{00000000-0000-0000-0000-000000000000}"/>
          </ac:spMkLst>
        </pc:spChg>
        <pc:spChg chg="del">
          <ac:chgData name="岳 蔣" userId="9797a5e6c59eef3c" providerId="Windows Live" clId="Web-{39118FBA-2E72-25F0-5C52-6A695043236B}" dt="2025-07-03T18:40:53.784" v="4"/>
          <ac:spMkLst>
            <pc:docMk/>
            <pc:sldMk cId="0" sldId="257"/>
            <ac:spMk id="119" creationId="{00000000-0000-0000-0000-000000000000}"/>
          </ac:spMkLst>
        </pc:spChg>
      </pc:sldChg>
      <pc:sldChg chg="modSp">
        <pc:chgData name="岳 蔣" userId="9797a5e6c59eef3c" providerId="Windows Live" clId="Web-{39118FBA-2E72-25F0-5C52-6A695043236B}" dt="2025-07-03T19:17:26.296" v="16" actId="20577"/>
        <pc:sldMkLst>
          <pc:docMk/>
          <pc:sldMk cId="0" sldId="274"/>
        </pc:sldMkLst>
        <pc:spChg chg="mod">
          <ac:chgData name="岳 蔣" userId="9797a5e6c59eef3c" providerId="Windows Live" clId="Web-{39118FBA-2E72-25F0-5C52-6A695043236B}" dt="2025-07-03T19:17:26.296" v="16" actId="20577"/>
          <ac:spMkLst>
            <pc:docMk/>
            <pc:sldMk cId="0" sldId="274"/>
            <ac:spMk id="798" creationId="{00000000-0000-0000-0000-000000000000}"/>
          </ac:spMkLst>
        </pc:spChg>
      </pc:sldChg>
    </pc:docChg>
  </pc:docChgLst>
  <pc:docChgLst>
    <pc:chgData name="岳 蔣" userId="9797a5e6c59eef3c" providerId="Windows Live" clId="Web-{A3AEB4C4-93BD-7AD0-DD1C-EEACB681AF86}"/>
    <pc:docChg chg="modSld">
      <pc:chgData name="岳 蔣" userId="9797a5e6c59eef3c" providerId="Windows Live" clId="Web-{A3AEB4C4-93BD-7AD0-DD1C-EEACB681AF86}" dt="2025-06-25T10:13:27.776" v="7" actId="1076"/>
      <pc:docMkLst>
        <pc:docMk/>
      </pc:docMkLst>
      <pc:sldChg chg="modSp">
        <pc:chgData name="岳 蔣" userId="9797a5e6c59eef3c" providerId="Windows Live" clId="Web-{A3AEB4C4-93BD-7AD0-DD1C-EEACB681AF86}" dt="2025-06-25T10:13:27.776" v="7" actId="1076"/>
        <pc:sldMkLst>
          <pc:docMk/>
          <pc:sldMk cId="0" sldId="270"/>
        </pc:sldMkLst>
        <pc:spChg chg="mod">
          <ac:chgData name="岳 蔣" userId="9797a5e6c59eef3c" providerId="Windows Live" clId="Web-{A3AEB4C4-93BD-7AD0-DD1C-EEACB681AF86}" dt="2025-06-25T10:13:27.369" v="6" actId="1076"/>
          <ac:spMkLst>
            <pc:docMk/>
            <pc:sldMk cId="0" sldId="270"/>
            <ac:spMk id="546" creationId="{00000000-0000-0000-0000-000000000000}"/>
          </ac:spMkLst>
        </pc:spChg>
        <pc:grpChg chg="mod">
          <ac:chgData name="岳 蔣" userId="9797a5e6c59eef3c" providerId="Windows Live" clId="Web-{A3AEB4C4-93BD-7AD0-DD1C-EEACB681AF86}" dt="2025-06-25T10:13:26.588" v="5" actId="1076"/>
          <ac:grpSpMkLst>
            <pc:docMk/>
            <pc:sldMk cId="0" sldId="270"/>
            <ac:grpSpMk id="551" creationId="{00000000-0000-0000-0000-000000000000}"/>
          </ac:grpSpMkLst>
        </pc:grpChg>
      </pc:sldChg>
    </pc:docChg>
  </pc:docChgLst>
  <pc:docChgLst>
    <pc:chgData name="岳 蔣" userId="9797a5e6c59eef3c" providerId="Windows Live" clId="Web-{55F8FB3F-C16D-6944-3084-E6D88F8CFBC2}"/>
    <pc:docChg chg="addSld delSld">
      <pc:chgData name="岳 蔣" userId="9797a5e6c59eef3c" providerId="Windows Live" clId="Web-{55F8FB3F-C16D-6944-3084-E6D88F8CFBC2}" dt="2025-06-26T22:20:59.556" v="1"/>
      <pc:docMkLst>
        <pc:docMk/>
      </pc:docMkLst>
      <pc:sldChg chg="new del">
        <pc:chgData name="岳 蔣" userId="9797a5e6c59eef3c" providerId="Windows Live" clId="Web-{55F8FB3F-C16D-6944-3084-E6D88F8CFBC2}" dt="2025-06-26T22:20:59.556" v="1"/>
        <pc:sldMkLst>
          <pc:docMk/>
          <pc:sldMk cId="4234755" sldId="279"/>
        </pc:sldMkLst>
      </pc:sldChg>
    </pc:docChg>
  </pc:docChgLst>
  <pc:docChgLst>
    <pc:chgData name="岳 蔣" userId="9797a5e6c59eef3c" providerId="Windows Live" clId="Web-{AE5079A0-E239-E799-793F-27E1B96EC3E2}"/>
    <pc:docChg chg="modSld">
      <pc:chgData name="岳 蔣" userId="9797a5e6c59eef3c" providerId="Windows Live" clId="Web-{AE5079A0-E239-E799-793F-27E1B96EC3E2}" dt="2025-07-01T11:56:46.614" v="13" actId="1076"/>
      <pc:docMkLst>
        <pc:docMk/>
      </pc:docMkLst>
      <pc:sldChg chg="addSp delSp modSp">
        <pc:chgData name="岳 蔣" userId="9797a5e6c59eef3c" providerId="Windows Live" clId="Web-{AE5079A0-E239-E799-793F-27E1B96EC3E2}" dt="2025-07-01T11:56:46.614" v="13" actId="1076"/>
        <pc:sldMkLst>
          <pc:docMk/>
          <pc:sldMk cId="0" sldId="270"/>
        </pc:sldMkLst>
        <pc:spChg chg="mod">
          <ac:chgData name="岳 蔣" userId="9797a5e6c59eef3c" providerId="Windows Live" clId="Web-{AE5079A0-E239-E799-793F-27E1B96EC3E2}" dt="2025-07-01T11:56:14.567" v="11" actId="1076"/>
          <ac:spMkLst>
            <pc:docMk/>
            <pc:sldMk cId="0" sldId="270"/>
            <ac:spMk id="545" creationId="{00000000-0000-0000-0000-000000000000}"/>
          </ac:spMkLst>
        </pc:spChg>
        <pc:spChg chg="ord">
          <ac:chgData name="岳 蔣" userId="9797a5e6c59eef3c" providerId="Windows Live" clId="Web-{AE5079A0-E239-E799-793F-27E1B96EC3E2}" dt="2025-07-01T11:55:55.238" v="9"/>
          <ac:spMkLst>
            <pc:docMk/>
            <pc:sldMk cId="0" sldId="270"/>
            <ac:spMk id="556" creationId="{00000000-0000-0000-0000-000000000000}"/>
          </ac:spMkLst>
        </pc:spChg>
        <pc:grpChg chg="mod">
          <ac:chgData name="岳 蔣" userId="9797a5e6c59eef3c" providerId="Windows Live" clId="Web-{AE5079A0-E239-E799-793F-27E1B96EC3E2}" dt="2025-07-01T11:56:14.692" v="12" actId="1076"/>
          <ac:grpSpMkLst>
            <pc:docMk/>
            <pc:sldMk cId="0" sldId="270"/>
            <ac:grpSpMk id="551" creationId="{00000000-0000-0000-0000-000000000000}"/>
          </ac:grpSpMkLst>
        </pc:grpChg>
        <pc:picChg chg="add mod">
          <ac:chgData name="岳 蔣" userId="9797a5e6c59eef3c" providerId="Windows Live" clId="Web-{AE5079A0-E239-E799-793F-27E1B96EC3E2}" dt="2025-07-01T11:56:46.614" v="13" actId="1076"/>
          <ac:picMkLst>
            <pc:docMk/>
            <pc:sldMk cId="0" sldId="270"/>
            <ac:picMk id="2" creationId="{681CD4E9-0578-9AD7-EA13-014E2F331C6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3" name="Google Shape;54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2" name="Google Shape;60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9" name="Google Shape;66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0" name="Google Shape;71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3612ca45a79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4" name="Google Shape;794;g3612ca45a79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4" name="Google Shape;80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5" name="Google Shape;93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0" name="Google Shape;10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4" name="Google Shape;113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126877" y="6356350"/>
            <a:ext cx="14612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11090928" y="6356350"/>
            <a:ext cx="97419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126877" y="136525"/>
            <a:ext cx="11944077" cy="6466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437008" y="-2456983"/>
            <a:ext cx="5323815" cy="1194407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126877" y="6356350"/>
            <a:ext cx="14612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11090928" y="6356350"/>
            <a:ext cx="97419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126877" y="6356350"/>
            <a:ext cx="14612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11090928" y="6356350"/>
            <a:ext cx="97419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126877" y="136525"/>
            <a:ext cx="11944077" cy="6466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126877" y="853148"/>
            <a:ext cx="11944077" cy="53238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126877" y="6356350"/>
            <a:ext cx="14612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11090928" y="6356350"/>
            <a:ext cx="97419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0" name="Google Shape;30;p25"/>
          <p:cNvSpPr txBox="1">
            <a:spLocks noGrp="1"/>
          </p:cNvSpPr>
          <p:nvPr>
            <p:ph type="dt" idx="10"/>
          </p:nvPr>
        </p:nvSpPr>
        <p:spPr>
          <a:xfrm>
            <a:off x="126877" y="6356350"/>
            <a:ext cx="14612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11090928" y="6356350"/>
            <a:ext cx="97419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126877" y="136525"/>
            <a:ext cx="11944077" cy="6466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126877" y="6356350"/>
            <a:ext cx="14612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11090928" y="6356350"/>
            <a:ext cx="97419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126877" y="6356350"/>
            <a:ext cx="14612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11090928" y="6356350"/>
            <a:ext cx="97419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126877" y="136525"/>
            <a:ext cx="11944077" cy="6466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126877" y="6356350"/>
            <a:ext cx="14612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11090928" y="6356350"/>
            <a:ext cx="97419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126877" y="6356350"/>
            <a:ext cx="14612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11090928" y="6356350"/>
            <a:ext cx="97419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126877" y="6356350"/>
            <a:ext cx="14612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11090928" y="6356350"/>
            <a:ext cx="97419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5"/>
            <a:ext cx="6172200" cy="4873625"/>
          </a:xfrm>
          <a:prstGeom prst="rect">
            <a:avLst/>
          </a:prstGeom>
          <a:noFill/>
          <a:ln>
            <a:noFill/>
          </a:ln>
        </p:spPr>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126877" y="6356350"/>
            <a:ext cx="146129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11090928" y="6356350"/>
            <a:ext cx="97419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26877" y="136525"/>
            <a:ext cx="11944077" cy="64662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Play"/>
              <a:buNone/>
              <a:defRPr sz="40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126877" y="853148"/>
            <a:ext cx="11944077" cy="532381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126877" y="6356350"/>
            <a:ext cx="146129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2"/>
          <p:cNvSpPr txBox="1">
            <a:spLocks noGrp="1"/>
          </p:cNvSpPr>
          <p:nvPr>
            <p:ph type="sldNum" idx="12"/>
          </p:nvPr>
        </p:nvSpPr>
        <p:spPr>
          <a:xfrm>
            <a:off x="11090928" y="6356350"/>
            <a:ext cx="974194"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slide" Target="slide7.xml"/></Relationships>
</file>

<file path=ppt/slides/_rels/slide1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15.png"/><Relationship Id="rId5" Type="http://schemas.openxmlformats.org/officeDocument/2006/relationships/image" Target="../media/image25.png"/><Relationship Id="rId10" Type="http://schemas.openxmlformats.org/officeDocument/2006/relationships/slide" Target="slide7.xml"/><Relationship Id="rId4" Type="http://schemas.openxmlformats.org/officeDocument/2006/relationships/image" Target="../media/image24.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slide" Target="slide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15.png"/><Relationship Id="rId10" Type="http://schemas.openxmlformats.org/officeDocument/2006/relationships/image" Target="../media/image35.png"/><Relationship Id="rId4" Type="http://schemas.openxmlformats.org/officeDocument/2006/relationships/slide" Target="slide18.xml"/><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38.png"/><Relationship Id="rId7" Type="http://schemas.openxmlformats.org/officeDocument/2006/relationships/slide" Target="slide2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2.png"/><Relationship Id="rId7" Type="http://schemas.openxmlformats.org/officeDocument/2006/relationships/slide" Target="slide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2.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15.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slide" Target="slide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slide" Target="slide19.xml"/><Relationship Id="rId4" Type="http://schemas.openxmlformats.org/officeDocument/2006/relationships/slide" Target="slide15.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image" Target="../media/image8.png"/><Relationship Id="rId4" Type="http://schemas.openxmlformats.org/officeDocument/2006/relationships/slide" Target="slide21.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88"/>
        <p:cNvGrpSpPr/>
        <p:nvPr/>
      </p:nvGrpSpPr>
      <p:grpSpPr>
        <a:xfrm>
          <a:off x="0" y="0"/>
          <a:ext cx="0" cy="0"/>
          <a:chOff x="0" y="0"/>
          <a:chExt cx="0" cy="0"/>
        </a:xfrm>
      </p:grpSpPr>
      <p:sp>
        <p:nvSpPr>
          <p:cNvPr id="89" name="Google Shape;89;p1"/>
          <p:cNvSpPr/>
          <p:nvPr/>
        </p:nvSpPr>
        <p:spPr>
          <a:xfrm>
            <a:off x="-2" y="0"/>
            <a:ext cx="12192004"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 name="Google Shape;90;p1"/>
          <p:cNvSpPr/>
          <p:nvPr/>
        </p:nvSpPr>
        <p:spPr>
          <a:xfrm flipH="1">
            <a:off x="-1" y="5282344"/>
            <a:ext cx="12191998" cy="1590742"/>
          </a:xfrm>
          <a:prstGeom prst="rect">
            <a:avLst/>
          </a:prstGeom>
          <a:gradFill>
            <a:gsLst>
              <a:gs pos="0">
                <a:srgbClr val="000000">
                  <a:alpha val="95294"/>
                </a:srgbClr>
              </a:gs>
              <a:gs pos="34000">
                <a:srgbClr val="000000">
                  <a:alpha val="95294"/>
                </a:srgbClr>
              </a:gs>
              <a:gs pos="100000">
                <a:schemeClr val="accent1"/>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1"/>
          <p:cNvSpPr/>
          <p:nvPr/>
        </p:nvSpPr>
        <p:spPr>
          <a:xfrm flipH="1">
            <a:off x="-4" y="5282344"/>
            <a:ext cx="8115300" cy="1590742"/>
          </a:xfrm>
          <a:prstGeom prst="rect">
            <a:avLst/>
          </a:prstGeom>
          <a:gradFill>
            <a:gsLst>
              <a:gs pos="0">
                <a:srgbClr val="0F4861">
                  <a:alpha val="58431"/>
                </a:srgbClr>
              </a:gs>
              <a:gs pos="28000">
                <a:srgbClr val="0F4861">
                  <a:alpha val="58431"/>
                </a:srgbClr>
              </a:gs>
              <a:gs pos="100000">
                <a:srgbClr val="000000">
                  <a:alpha val="69411"/>
                </a:srgbClr>
              </a:gs>
            </a:gsLst>
            <a:lin ang="11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 name="Google Shape;92;p1"/>
          <p:cNvSpPr/>
          <p:nvPr/>
        </p:nvSpPr>
        <p:spPr>
          <a:xfrm flipH="1">
            <a:off x="-4" y="5282344"/>
            <a:ext cx="12191998" cy="1590742"/>
          </a:xfrm>
          <a:prstGeom prst="rect">
            <a:avLst/>
          </a:prstGeom>
          <a:gradFill>
            <a:gsLst>
              <a:gs pos="0">
                <a:srgbClr val="000000">
                  <a:alpha val="71372"/>
                </a:srgbClr>
              </a:gs>
              <a:gs pos="100000">
                <a:srgbClr val="156082">
                  <a:alpha val="0"/>
                </a:srgbClr>
              </a:gs>
            </a:gsLst>
            <a:lin ang="15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 name="Google Shape;93;p1"/>
          <p:cNvSpPr txBox="1">
            <a:spLocks noGrp="1"/>
          </p:cNvSpPr>
          <p:nvPr>
            <p:ph type="ctrTitle"/>
          </p:nvPr>
        </p:nvSpPr>
        <p:spPr>
          <a:xfrm>
            <a:off x="216877" y="5456514"/>
            <a:ext cx="7761115" cy="1159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2F2F2"/>
              </a:buClr>
              <a:buSzPts val="2400"/>
              <a:buFont typeface="Play"/>
              <a:buNone/>
            </a:pPr>
            <a:r>
              <a:rPr lang="en-CA" sz="2400">
                <a:solidFill>
                  <a:srgbClr val="F2F2F2"/>
                </a:solidFill>
              </a:rPr>
              <a:t>Distributed AI for Privacy-Preserving Synthetic Data Generation: Federated PATE-FL — Architecture, Security, and Utility Trade-offs</a:t>
            </a:r>
            <a:endParaRPr sz="7200">
              <a:solidFill>
                <a:srgbClr val="F2F2F2"/>
              </a:solidFill>
            </a:endParaRPr>
          </a:p>
        </p:txBody>
      </p:sp>
      <p:sp>
        <p:nvSpPr>
          <p:cNvPr id="94" name="Google Shape;94;p1"/>
          <p:cNvSpPr txBox="1">
            <a:spLocks noGrp="1"/>
          </p:cNvSpPr>
          <p:nvPr>
            <p:ph type="subTitle" idx="1"/>
          </p:nvPr>
        </p:nvSpPr>
        <p:spPr>
          <a:xfrm>
            <a:off x="8297295" y="5412070"/>
            <a:ext cx="3767667" cy="976357"/>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F2F2F2"/>
              </a:buClr>
              <a:buSzPts val="2000"/>
              <a:buNone/>
            </a:pPr>
            <a:r>
              <a:rPr lang="en-CA" sz="2000">
                <a:solidFill>
                  <a:srgbClr val="F2F2F2"/>
                </a:solidFill>
              </a:rPr>
              <a:t>Mr. Chaing Yueh</a:t>
            </a:r>
            <a:endParaRPr/>
          </a:p>
          <a:p>
            <a:pPr marL="0" lvl="0" indent="0" algn="r" rtl="0">
              <a:lnSpc>
                <a:spcPct val="90000"/>
              </a:lnSpc>
              <a:spcBef>
                <a:spcPts val="1000"/>
              </a:spcBef>
              <a:spcAft>
                <a:spcPts val="0"/>
              </a:spcAft>
              <a:buClr>
                <a:srgbClr val="F2F2F2"/>
              </a:buClr>
              <a:buSzPts val="1800"/>
              <a:buNone/>
            </a:pPr>
            <a:r>
              <a:rPr lang="en-CA" sz="1800">
                <a:solidFill>
                  <a:srgbClr val="F2F2F2"/>
                </a:solidFill>
              </a:rPr>
              <a:t>(St. Petersburg University St. Petersburg, Russia)</a:t>
            </a:r>
            <a:endParaRPr>
              <a:solidFill>
                <a:srgbClr val="F2F2F2"/>
              </a:solidFill>
            </a:endParaRPr>
          </a:p>
        </p:txBody>
      </p:sp>
      <p:sp>
        <p:nvSpPr>
          <p:cNvPr id="95" name="Google Shape;95;p1"/>
          <p:cNvSpPr txBox="1">
            <a:spLocks noGrp="1"/>
          </p:cNvSpPr>
          <p:nvPr>
            <p:ph type="dt" idx="10"/>
          </p:nvPr>
        </p:nvSpPr>
        <p:spPr>
          <a:xfrm>
            <a:off x="8970264" y="6455664"/>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400"/>
              <a:buNone/>
            </a:pPr>
            <a:r>
              <a:rPr lang="en-CA" sz="1100">
                <a:solidFill>
                  <a:srgbClr val="FFFFFF"/>
                </a:solidFill>
              </a:rPr>
              <a:t>2025-06-04</a:t>
            </a:r>
            <a:endParaRPr sz="1100">
              <a:solidFill>
                <a:srgbClr val="FFFFFF"/>
              </a:solidFill>
            </a:endParaRPr>
          </a:p>
        </p:txBody>
      </p:sp>
      <p:sp>
        <p:nvSpPr>
          <p:cNvPr id="96" name="Google Shape;96;p1">
            <a:hlinkClick r:id="rId3" action="ppaction://hlinksldjump"/>
          </p:cNvPr>
          <p:cNvSpPr/>
          <p:nvPr/>
        </p:nvSpPr>
        <p:spPr>
          <a:xfrm rot="5400000">
            <a:off x="11836812" y="6511192"/>
            <a:ext cx="202231" cy="254068"/>
          </a:xfrm>
          <a:custGeom>
            <a:avLst/>
            <a:gdLst/>
            <a:ahLst/>
            <a:cxnLst/>
            <a:rect l="l" t="t" r="r" b="b"/>
            <a:pathLst>
              <a:path w="634687" h="964826" extrusionOk="0">
                <a:moveTo>
                  <a:pt x="100649" y="619943"/>
                </a:moveTo>
                <a:lnTo>
                  <a:pt x="307984" y="288243"/>
                </a:lnTo>
                <a:lnTo>
                  <a:pt x="515319" y="619943"/>
                </a:lnTo>
                <a:close/>
                <a:moveTo>
                  <a:pt x="81145" y="813604"/>
                </a:moveTo>
                <a:cubicBezTo>
                  <a:pt x="81145" y="857498"/>
                  <a:pt x="116728" y="893081"/>
                  <a:pt x="160622" y="893081"/>
                </a:cubicBezTo>
                <a:lnTo>
                  <a:pt x="478518" y="893081"/>
                </a:lnTo>
                <a:cubicBezTo>
                  <a:pt x="522412" y="893081"/>
                  <a:pt x="557995" y="857498"/>
                  <a:pt x="557995" y="813604"/>
                </a:cubicBezTo>
                <a:lnTo>
                  <a:pt x="557995" y="175181"/>
                </a:lnTo>
                <a:cubicBezTo>
                  <a:pt x="557995" y="131287"/>
                  <a:pt x="522412" y="95704"/>
                  <a:pt x="478518" y="95704"/>
                </a:cubicBezTo>
                <a:lnTo>
                  <a:pt x="160622" y="95704"/>
                </a:lnTo>
                <a:cubicBezTo>
                  <a:pt x="116728" y="95704"/>
                  <a:pt x="81145" y="131287"/>
                  <a:pt x="81145" y="175181"/>
                </a:cubicBezTo>
                <a:close/>
                <a:moveTo>
                  <a:pt x="0" y="859043"/>
                </a:moveTo>
                <a:lnTo>
                  <a:pt x="0" y="105783"/>
                </a:lnTo>
                <a:cubicBezTo>
                  <a:pt x="0" y="47361"/>
                  <a:pt x="47361" y="0"/>
                  <a:pt x="105783" y="0"/>
                </a:cubicBezTo>
                <a:lnTo>
                  <a:pt x="528904" y="0"/>
                </a:lnTo>
                <a:cubicBezTo>
                  <a:pt x="587326" y="0"/>
                  <a:pt x="634687" y="47361"/>
                  <a:pt x="634687" y="105783"/>
                </a:cubicBezTo>
                <a:lnTo>
                  <a:pt x="634687" y="859043"/>
                </a:lnTo>
                <a:cubicBezTo>
                  <a:pt x="634687" y="917465"/>
                  <a:pt x="587326" y="964826"/>
                  <a:pt x="528904" y="964826"/>
                </a:cubicBezTo>
                <a:lnTo>
                  <a:pt x="105783" y="964826"/>
                </a:lnTo>
                <a:cubicBezTo>
                  <a:pt x="47361" y="964826"/>
                  <a:pt x="0" y="917465"/>
                  <a:pt x="0" y="859043"/>
                </a:cubicBezTo>
                <a:close/>
              </a:path>
            </a:pathLst>
          </a:custGeom>
          <a:solidFill>
            <a:schemeClr val="lt2">
              <a:alpha val="1333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97" name="Google Shape;97;p1"/>
          <p:cNvPicPr preferRelativeResize="0"/>
          <p:nvPr/>
        </p:nvPicPr>
        <p:blipFill rotWithShape="1">
          <a:blip r:embed="rId4">
            <a:alphaModFix/>
          </a:blip>
          <a:srcRect/>
          <a:stretch/>
        </p:blipFill>
        <p:spPr>
          <a:xfrm>
            <a:off x="-9" y="-13286"/>
            <a:ext cx="12192000" cy="5285110"/>
          </a:xfrm>
          <a:prstGeom prst="rect">
            <a:avLst/>
          </a:prstGeom>
          <a:noFill/>
          <a:ln>
            <a:noFill/>
          </a:ln>
        </p:spPr>
      </p:pic>
      <p:sp>
        <p:nvSpPr>
          <p:cNvPr id="98" name="Google Shape;98;p1"/>
          <p:cNvSpPr txBox="1"/>
          <p:nvPr/>
        </p:nvSpPr>
        <p:spPr>
          <a:xfrm>
            <a:off x="7027985" y="1424354"/>
            <a:ext cx="4583723"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800"/>
              <a:buFont typeface="Arial"/>
              <a:buNone/>
            </a:pPr>
            <a:r>
              <a:rPr lang="en-CA" sz="8800" b="0" i="0" u="none" strike="noStrike" cap="none">
                <a:solidFill>
                  <a:srgbClr val="F2F2F2"/>
                </a:solidFill>
                <a:latin typeface="Arial"/>
                <a:ea typeface="Arial"/>
                <a:cs typeface="Arial"/>
                <a:sym typeface="Arial"/>
              </a:rPr>
              <a:t>PATE-FL</a:t>
            </a:r>
            <a:endParaRPr sz="1400" b="0" i="0" u="none" strike="noStrike" cap="none">
              <a:solidFill>
                <a:srgbClr val="000000"/>
              </a:solidFill>
              <a:latin typeface="Arial"/>
              <a:ea typeface="Arial"/>
              <a:cs typeface="Arial"/>
              <a:sym typeface="Arial"/>
            </a:endParaRPr>
          </a:p>
        </p:txBody>
      </p:sp>
      <p:cxnSp>
        <p:nvCxnSpPr>
          <p:cNvPr id="99" name="Google Shape;99;p1"/>
          <p:cNvCxnSpPr/>
          <p:nvPr/>
        </p:nvCxnSpPr>
        <p:spPr>
          <a:xfrm>
            <a:off x="8833338" y="5773618"/>
            <a:ext cx="3231624" cy="0"/>
          </a:xfrm>
          <a:prstGeom prst="straightConnector1">
            <a:avLst/>
          </a:prstGeom>
          <a:noFill/>
          <a:ln w="19050" cap="flat" cmpd="sng">
            <a:solidFill>
              <a:srgbClr val="5ECBF4">
                <a:alpha val="33333"/>
              </a:srgbClr>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4"/>
          <p:cNvSpPr/>
          <p:nvPr/>
        </p:nvSpPr>
        <p:spPr>
          <a:xfrm>
            <a:off x="-10" y="-2852"/>
            <a:ext cx="12191989" cy="1731024"/>
          </a:xfrm>
          <a:prstGeom prst="flowChartProcess">
            <a:avLst/>
          </a:prstGeom>
          <a:solidFill>
            <a:srgbClr val="1244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4" name="Google Shape;344;p34"/>
          <p:cNvSpPr txBox="1">
            <a:spLocks noGrp="1"/>
          </p:cNvSpPr>
          <p:nvPr>
            <p:ph type="title"/>
          </p:nvPr>
        </p:nvSpPr>
        <p:spPr>
          <a:xfrm>
            <a:off x="403786" y="82123"/>
            <a:ext cx="11282158" cy="555639"/>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lt1"/>
              </a:buClr>
              <a:buSzPct val="100000"/>
              <a:buNone/>
            </a:pPr>
            <a:r>
              <a:rPr lang="en-CA">
                <a:solidFill>
                  <a:schemeClr val="lt1"/>
                </a:solidFill>
              </a:rPr>
              <a:t>Our Contributions</a:t>
            </a:r>
            <a:endParaRPr>
              <a:solidFill>
                <a:schemeClr val="lt1"/>
              </a:solidFill>
            </a:endParaRPr>
          </a:p>
        </p:txBody>
      </p:sp>
      <p:sp>
        <p:nvSpPr>
          <p:cNvPr id="345" name="Google Shape;345;p34"/>
          <p:cNvSpPr txBox="1">
            <a:spLocks noGrp="1"/>
          </p:cNvSpPr>
          <p:nvPr>
            <p:ph type="dt" idx="10"/>
          </p:nvPr>
        </p:nvSpPr>
        <p:spPr>
          <a:xfrm rot="5400000">
            <a:off x="-611740" y="1294644"/>
            <a:ext cx="1627275" cy="31351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CA" sz="900">
                <a:solidFill>
                  <a:schemeClr val="lt1"/>
                </a:solidFill>
              </a:rPr>
              <a:t>2025-06-04</a:t>
            </a:r>
            <a:endParaRPr sz="900">
              <a:solidFill>
                <a:schemeClr val="lt1"/>
              </a:solidFill>
            </a:endParaRPr>
          </a:p>
        </p:txBody>
      </p:sp>
      <p:sp>
        <p:nvSpPr>
          <p:cNvPr id="346" name="Google Shape;346;p34"/>
          <p:cNvSpPr txBox="1">
            <a:spLocks noGrp="1"/>
          </p:cNvSpPr>
          <p:nvPr>
            <p:ph type="ftr" idx="11"/>
          </p:nvPr>
        </p:nvSpPr>
        <p:spPr>
          <a:xfrm rot="5400000">
            <a:off x="-629850" y="5226028"/>
            <a:ext cx="1663495" cy="313512"/>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400"/>
              <a:buNone/>
            </a:pPr>
            <a:r>
              <a:rPr lang="en-CA" sz="900">
                <a:solidFill>
                  <a:schemeClr val="dk1"/>
                </a:solidFill>
              </a:rPr>
              <a:t>PATE-FL</a:t>
            </a:r>
            <a:endParaRPr/>
          </a:p>
        </p:txBody>
      </p:sp>
      <p:sp>
        <p:nvSpPr>
          <p:cNvPr id="347" name="Google Shape;347;p34"/>
          <p:cNvSpPr txBox="1"/>
          <p:nvPr/>
        </p:nvSpPr>
        <p:spPr>
          <a:xfrm>
            <a:off x="1265626" y="674098"/>
            <a:ext cx="10579500" cy="5847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CA" sz="1600" b="0" i="0" u="none" strike="noStrike" cap="none">
                <a:solidFill>
                  <a:srgbClr val="86A0AB"/>
                </a:solidFill>
                <a:latin typeface="Arial"/>
                <a:ea typeface="Arial"/>
                <a:cs typeface="Arial"/>
                <a:sym typeface="Arial"/>
              </a:rPr>
              <a:t>Privacy-preserving federated learning requires more than secure aggregation—it demands modular, auditable, and failure-resilient design.</a:t>
            </a:r>
            <a:endParaRPr sz="1400" b="0" i="0" u="none" strike="noStrike" cap="none">
              <a:solidFill>
                <a:srgbClr val="000000"/>
              </a:solidFill>
              <a:latin typeface="Arial"/>
              <a:ea typeface="Arial"/>
              <a:cs typeface="Arial"/>
              <a:sym typeface="Arial"/>
            </a:endParaRPr>
          </a:p>
        </p:txBody>
      </p:sp>
      <p:grpSp>
        <p:nvGrpSpPr>
          <p:cNvPr id="348" name="Google Shape;348;p34"/>
          <p:cNvGrpSpPr/>
          <p:nvPr/>
        </p:nvGrpSpPr>
        <p:grpSpPr>
          <a:xfrm>
            <a:off x="4407097" y="6599038"/>
            <a:ext cx="3385416" cy="264869"/>
            <a:chOff x="4407097" y="6599038"/>
            <a:chExt cx="3385416" cy="264869"/>
          </a:xfrm>
        </p:grpSpPr>
        <p:pic>
          <p:nvPicPr>
            <p:cNvPr id="349" name="Google Shape;349;p34" descr="Rewind with solid fill">
              <a:hlinkClick r:id="" action="ppaction://hlinkshowjump?jump=previousslide"/>
            </p:cNvPr>
            <p:cNvPicPr preferRelativeResize="0"/>
            <p:nvPr/>
          </p:nvPicPr>
          <p:blipFill rotWithShape="1">
            <a:blip r:embed="rId3">
              <a:alphaModFix/>
            </a:blip>
            <a:srcRect/>
            <a:stretch/>
          </p:blipFill>
          <p:spPr>
            <a:xfrm>
              <a:off x="4407097" y="6599038"/>
              <a:ext cx="264869" cy="264869"/>
            </a:xfrm>
            <a:prstGeom prst="rect">
              <a:avLst/>
            </a:prstGeom>
            <a:noFill/>
            <a:ln>
              <a:noFill/>
            </a:ln>
          </p:spPr>
        </p:pic>
        <p:pic>
          <p:nvPicPr>
            <p:cNvPr id="350" name="Google Shape;350;p34" descr="Rewind with solid fill">
              <a:hlinkClick r:id="" action="ppaction://hlinkshowjump?jump=nextslide"/>
            </p:cNvPr>
            <p:cNvPicPr preferRelativeResize="0"/>
            <p:nvPr/>
          </p:nvPicPr>
          <p:blipFill rotWithShape="1">
            <a:blip r:embed="rId3">
              <a:alphaModFix/>
            </a:blip>
            <a:srcRect/>
            <a:stretch/>
          </p:blipFill>
          <p:spPr>
            <a:xfrm flipH="1">
              <a:off x="7527644" y="6599038"/>
              <a:ext cx="264869" cy="264869"/>
            </a:xfrm>
            <a:prstGeom prst="rect">
              <a:avLst/>
            </a:prstGeom>
            <a:noFill/>
            <a:ln>
              <a:noFill/>
            </a:ln>
          </p:spPr>
        </p:pic>
      </p:grpSp>
      <p:sp>
        <p:nvSpPr>
          <p:cNvPr id="351" name="Google Shape;351;p34"/>
          <p:cNvSpPr txBox="1"/>
          <p:nvPr/>
        </p:nvSpPr>
        <p:spPr>
          <a:xfrm>
            <a:off x="273591" y="2039810"/>
            <a:ext cx="9154885" cy="3360880"/>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rgbClr val="374151"/>
              </a:buClr>
              <a:buSzPts val="1600"/>
              <a:buFont typeface="Arial"/>
              <a:buChar char="•"/>
            </a:pPr>
            <a:r>
              <a:rPr lang="en-CA" sz="1600" b="1" i="0" u="none" strike="noStrike" cap="none">
                <a:solidFill>
                  <a:srgbClr val="374151"/>
                </a:solidFill>
                <a:latin typeface="Arial"/>
                <a:ea typeface="Arial"/>
                <a:cs typeface="Arial"/>
                <a:sym typeface="Arial"/>
              </a:rPr>
              <a:t>Encrypted Voting over Labels: </a:t>
            </a:r>
            <a:r>
              <a:rPr lang="en-CA" sz="1600" b="0" i="0" u="none" strike="noStrike" cap="none">
                <a:solidFill>
                  <a:srgbClr val="374151"/>
                </a:solidFill>
                <a:latin typeface="Arial"/>
                <a:ea typeface="Arial"/>
                <a:cs typeface="Arial"/>
                <a:sym typeface="Arial"/>
              </a:rPr>
              <a:t>We design a decentralized PATE-FL framework that replaces gradient aggregation with encrypted label-level voting, reducing leakage risk and enabling secure decision aggregation.</a:t>
            </a:r>
            <a:endParaRPr sz="1400" b="0" i="0" u="none" strike="noStrike" cap="none">
              <a:solidFill>
                <a:srgbClr val="000000"/>
              </a:solidFill>
              <a:latin typeface="Arial"/>
              <a:ea typeface="Arial"/>
              <a:cs typeface="Arial"/>
              <a:sym typeface="Arial"/>
            </a:endParaRPr>
          </a:p>
          <a:p>
            <a:pPr marL="285750" marR="0" lvl="0" indent="-209550" algn="l" rtl="0">
              <a:lnSpc>
                <a:spcPct val="90000"/>
              </a:lnSpc>
              <a:spcBef>
                <a:spcPts val="0"/>
              </a:spcBef>
              <a:spcAft>
                <a:spcPts val="0"/>
              </a:spcAft>
              <a:buClr>
                <a:schemeClr val="dk1"/>
              </a:buClr>
              <a:buSzPts val="1200"/>
              <a:buFont typeface="Arial"/>
              <a:buNone/>
            </a:pPr>
            <a:endParaRPr sz="1200" b="1" i="0" u="none" strike="noStrike" cap="none">
              <a:solidFill>
                <a:srgbClr val="374151"/>
              </a:solidFill>
              <a:latin typeface="Arial"/>
              <a:ea typeface="Arial"/>
              <a:cs typeface="Arial"/>
              <a:sym typeface="Arial"/>
            </a:endParaRPr>
          </a:p>
          <a:p>
            <a:pPr marL="285750" marR="0" lvl="0" indent="-285750" algn="l" rtl="0">
              <a:lnSpc>
                <a:spcPct val="90000"/>
              </a:lnSpc>
              <a:spcBef>
                <a:spcPts val="0"/>
              </a:spcBef>
              <a:spcAft>
                <a:spcPts val="0"/>
              </a:spcAft>
              <a:buClr>
                <a:srgbClr val="374151"/>
              </a:buClr>
              <a:buSzPts val="1600"/>
              <a:buFont typeface="Arial"/>
              <a:buChar char="•"/>
            </a:pPr>
            <a:r>
              <a:rPr lang="en-CA" sz="1600" b="1" i="0" u="none" strike="noStrike" cap="none">
                <a:solidFill>
                  <a:srgbClr val="374151"/>
                </a:solidFill>
                <a:latin typeface="Arial"/>
                <a:ea typeface="Arial"/>
                <a:cs typeface="Arial"/>
                <a:sym typeface="Arial"/>
              </a:rPr>
              <a:t>Composable Privacy Mechanisms: </a:t>
            </a:r>
            <a:r>
              <a:rPr lang="en-CA" sz="1600" b="0" i="0" u="none" strike="noStrike" cap="none">
                <a:solidFill>
                  <a:srgbClr val="374151"/>
                </a:solidFill>
                <a:latin typeface="Arial"/>
                <a:ea typeface="Arial"/>
                <a:cs typeface="Arial"/>
                <a:sym typeface="Arial"/>
              </a:rPr>
              <a:t>By integrating homomorphic encryption with differential privacy, we enable flexible, verifiable combinations of query protection and model aggregation strategies.</a:t>
            </a:r>
            <a:endParaRPr sz="1600" b="0" i="0" u="none" strike="noStrike" cap="none">
              <a:solidFill>
                <a:srgbClr val="374151"/>
              </a:solidFill>
              <a:latin typeface="Arial"/>
              <a:ea typeface="Arial"/>
              <a:cs typeface="Arial"/>
              <a:sym typeface="Arial"/>
            </a:endParaRPr>
          </a:p>
          <a:p>
            <a:pPr marL="285750" marR="0" lvl="0" indent="-184150" algn="l" rtl="0">
              <a:lnSpc>
                <a:spcPct val="90000"/>
              </a:lnSpc>
              <a:spcBef>
                <a:spcPts val="0"/>
              </a:spcBef>
              <a:spcAft>
                <a:spcPts val="0"/>
              </a:spcAft>
              <a:buClr>
                <a:srgbClr val="374151"/>
              </a:buClr>
              <a:buSzPts val="1600"/>
              <a:buFont typeface="Arial"/>
              <a:buNone/>
            </a:pPr>
            <a:endParaRPr sz="1600" b="0" i="0" u="none" strike="noStrike" cap="none">
              <a:solidFill>
                <a:srgbClr val="374151"/>
              </a:solidFill>
              <a:latin typeface="Arial"/>
              <a:ea typeface="Arial"/>
              <a:cs typeface="Arial"/>
              <a:sym typeface="Arial"/>
            </a:endParaRPr>
          </a:p>
          <a:p>
            <a:pPr marL="285750" marR="0" lvl="0" indent="-285750" algn="l" rtl="0">
              <a:lnSpc>
                <a:spcPct val="90000"/>
              </a:lnSpc>
              <a:spcBef>
                <a:spcPts val="0"/>
              </a:spcBef>
              <a:spcAft>
                <a:spcPts val="0"/>
              </a:spcAft>
              <a:buClr>
                <a:srgbClr val="374151"/>
              </a:buClr>
              <a:buSzPts val="1600"/>
              <a:buFont typeface="Arial"/>
              <a:buChar char="•"/>
            </a:pPr>
            <a:r>
              <a:rPr lang="en-CA" sz="1600" b="1" i="0" u="none" strike="noStrike" cap="none">
                <a:solidFill>
                  <a:srgbClr val="374151"/>
                </a:solidFill>
                <a:latin typeface="Arial"/>
                <a:ea typeface="Arial"/>
                <a:cs typeface="Arial"/>
                <a:sym typeface="Arial"/>
              </a:rPr>
              <a:t>RAFT-Based Coordination Layer: </a:t>
            </a:r>
            <a:r>
              <a:rPr lang="en-CA" sz="1600" b="0" i="0" u="none" strike="noStrike" cap="none">
                <a:solidFill>
                  <a:srgbClr val="374151"/>
                </a:solidFill>
                <a:latin typeface="Arial"/>
                <a:ea typeface="Arial"/>
                <a:cs typeface="Arial"/>
                <a:sym typeface="Arial"/>
              </a:rPr>
              <a:t>We introduce a consensus protocol to manage synchronization, privacy budget tracking, and node failures, ensuring consistent and tamper-resilient federation.</a:t>
            </a:r>
            <a:endParaRPr/>
          </a:p>
          <a:p>
            <a:pPr marL="285750" marR="0" lvl="0" indent="-184150" algn="l" rtl="0">
              <a:lnSpc>
                <a:spcPct val="90000"/>
              </a:lnSpc>
              <a:spcBef>
                <a:spcPts val="0"/>
              </a:spcBef>
              <a:spcAft>
                <a:spcPts val="0"/>
              </a:spcAft>
              <a:buClr>
                <a:srgbClr val="374151"/>
              </a:buClr>
              <a:buSzPts val="1600"/>
              <a:buFont typeface="Arial"/>
              <a:buNone/>
            </a:pPr>
            <a:endParaRPr sz="1600" b="0" i="0" u="none" strike="noStrike" cap="none">
              <a:solidFill>
                <a:srgbClr val="374151"/>
              </a:solidFill>
              <a:latin typeface="Arial"/>
              <a:ea typeface="Arial"/>
              <a:cs typeface="Arial"/>
              <a:sym typeface="Arial"/>
            </a:endParaRPr>
          </a:p>
          <a:p>
            <a:pPr marL="285750" marR="0" lvl="0" indent="-285750" algn="l" rtl="0">
              <a:lnSpc>
                <a:spcPct val="90000"/>
              </a:lnSpc>
              <a:spcBef>
                <a:spcPts val="0"/>
              </a:spcBef>
              <a:spcAft>
                <a:spcPts val="0"/>
              </a:spcAft>
              <a:buClr>
                <a:srgbClr val="374151"/>
              </a:buClr>
              <a:buSzPts val="1600"/>
              <a:buFont typeface="Arial"/>
              <a:buChar char="•"/>
            </a:pPr>
            <a:r>
              <a:rPr lang="en-CA" sz="1600" b="1" i="0" u="none" strike="noStrike" cap="none">
                <a:solidFill>
                  <a:srgbClr val="374151"/>
                </a:solidFill>
                <a:latin typeface="Arial"/>
                <a:ea typeface="Arial"/>
                <a:cs typeface="Arial"/>
                <a:sym typeface="Arial"/>
              </a:rPr>
              <a:t>Synthetic Data Risk Evaluation: </a:t>
            </a:r>
            <a:r>
              <a:rPr lang="en-CA" sz="1600" b="0" i="0" u="none" strike="noStrike" cap="none">
                <a:solidFill>
                  <a:srgbClr val="374151"/>
                </a:solidFill>
                <a:latin typeface="Arial"/>
                <a:ea typeface="Arial"/>
                <a:cs typeface="Arial"/>
                <a:sym typeface="Arial"/>
              </a:rPr>
              <a:t>A dedicated testing platform simulates membership, attribute, and linkage attacks, offering quantitative insight into synthetic data privacy under adversarial inference.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0"/>
          <p:cNvSpPr/>
          <p:nvPr/>
        </p:nvSpPr>
        <p:spPr>
          <a:xfrm>
            <a:off x="-10" y="-2852"/>
            <a:ext cx="12191989" cy="1731024"/>
          </a:xfrm>
          <a:prstGeom prst="flowChartProcess">
            <a:avLst/>
          </a:prstGeom>
          <a:solidFill>
            <a:srgbClr val="1244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7" name="Google Shape;357;p10"/>
          <p:cNvSpPr txBox="1">
            <a:spLocks noGrp="1"/>
          </p:cNvSpPr>
          <p:nvPr>
            <p:ph type="title"/>
          </p:nvPr>
        </p:nvSpPr>
        <p:spPr>
          <a:xfrm>
            <a:off x="358654" y="82123"/>
            <a:ext cx="11327290" cy="555639"/>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lt1"/>
              </a:buClr>
              <a:buSzPct val="100000"/>
              <a:buFont typeface="Play"/>
              <a:buNone/>
            </a:pPr>
            <a:r>
              <a:rPr lang="en-CA">
                <a:solidFill>
                  <a:schemeClr val="lt1"/>
                </a:solidFill>
              </a:rPr>
              <a:t>SUMMARY AND OUTLOOK</a:t>
            </a:r>
            <a:endParaRPr/>
          </a:p>
        </p:txBody>
      </p:sp>
      <p:sp>
        <p:nvSpPr>
          <p:cNvPr id="358" name="Google Shape;358;p10"/>
          <p:cNvSpPr txBox="1">
            <a:spLocks noGrp="1"/>
          </p:cNvSpPr>
          <p:nvPr>
            <p:ph type="dt" idx="10"/>
          </p:nvPr>
        </p:nvSpPr>
        <p:spPr>
          <a:xfrm rot="5400000">
            <a:off x="-611740" y="1294644"/>
            <a:ext cx="1627275" cy="31351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CA" sz="900">
                <a:solidFill>
                  <a:schemeClr val="lt1"/>
                </a:solidFill>
              </a:rPr>
              <a:t>2025-06-04</a:t>
            </a:r>
            <a:endParaRPr sz="900">
              <a:solidFill>
                <a:schemeClr val="lt1"/>
              </a:solidFill>
            </a:endParaRPr>
          </a:p>
        </p:txBody>
      </p:sp>
      <p:sp>
        <p:nvSpPr>
          <p:cNvPr id="359" name="Google Shape;359;p10"/>
          <p:cNvSpPr txBox="1">
            <a:spLocks noGrp="1"/>
          </p:cNvSpPr>
          <p:nvPr>
            <p:ph type="ftr" idx="11"/>
          </p:nvPr>
        </p:nvSpPr>
        <p:spPr>
          <a:xfrm rot="5400000">
            <a:off x="-629850" y="5226028"/>
            <a:ext cx="1663495" cy="313512"/>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400"/>
              <a:buNone/>
            </a:pPr>
            <a:r>
              <a:rPr lang="en-CA" sz="900">
                <a:solidFill>
                  <a:schemeClr val="dk1"/>
                </a:solidFill>
              </a:rPr>
              <a:t>PATE-FL</a:t>
            </a:r>
            <a:endParaRPr sz="900">
              <a:solidFill>
                <a:schemeClr val="dk1"/>
              </a:solidFill>
            </a:endParaRPr>
          </a:p>
        </p:txBody>
      </p:sp>
      <p:sp>
        <p:nvSpPr>
          <p:cNvPr id="360" name="Google Shape;360;p10"/>
          <p:cNvSpPr txBox="1">
            <a:spLocks noGrp="1"/>
          </p:cNvSpPr>
          <p:nvPr>
            <p:ph type="sldNum" idx="12"/>
          </p:nvPr>
        </p:nvSpPr>
        <p:spPr>
          <a:xfrm>
            <a:off x="11716570" y="6514232"/>
            <a:ext cx="422563" cy="34376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fld id="{00000000-1234-1234-1234-123412341234}" type="slidenum">
              <a:rPr lang="en-CA" sz="1400">
                <a:solidFill>
                  <a:schemeClr val="dk1"/>
                </a:solidFill>
              </a:rPr>
              <a:t>11</a:t>
            </a:fld>
            <a:endParaRPr sz="1400">
              <a:solidFill>
                <a:schemeClr val="dk1"/>
              </a:solidFill>
            </a:endParaRPr>
          </a:p>
        </p:txBody>
      </p:sp>
      <p:sp>
        <p:nvSpPr>
          <p:cNvPr id="361" name="Google Shape;361;p10"/>
          <p:cNvSpPr txBox="1"/>
          <p:nvPr/>
        </p:nvSpPr>
        <p:spPr>
          <a:xfrm>
            <a:off x="720620" y="728794"/>
            <a:ext cx="10965323" cy="841834"/>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000000"/>
              </a:buClr>
              <a:buSzPts val="1800"/>
              <a:buFont typeface="Arial"/>
              <a:buNone/>
            </a:pPr>
            <a:r>
              <a:rPr lang="en-CA" sz="1800" b="0" i="0" u="none" strike="noStrike" cap="none">
                <a:solidFill>
                  <a:srgbClr val="B2C3CA"/>
                </a:solidFill>
                <a:latin typeface="Arial"/>
                <a:ea typeface="Arial"/>
                <a:cs typeface="Arial"/>
                <a:sym typeface="Arial"/>
              </a:rPr>
              <a:t>Modern federated and privacy-preserving learning systems offer new possibilities for safe synthetic data generation and collaborative AI. PATE-FL with consensus mechanisms like RAFT forms a practical, research-ready foundation for future deployments and real-world impact.</a:t>
            </a:r>
            <a:endParaRPr sz="1800" b="0" i="0" u="none" strike="noStrike" cap="none">
              <a:solidFill>
                <a:srgbClr val="86A0AB"/>
              </a:solidFill>
              <a:latin typeface="Arial"/>
              <a:ea typeface="Arial"/>
              <a:cs typeface="Arial"/>
              <a:sym typeface="Arial"/>
            </a:endParaRPr>
          </a:p>
        </p:txBody>
      </p:sp>
      <p:grpSp>
        <p:nvGrpSpPr>
          <p:cNvPr id="362" name="Google Shape;362;p10"/>
          <p:cNvGrpSpPr/>
          <p:nvPr/>
        </p:nvGrpSpPr>
        <p:grpSpPr>
          <a:xfrm>
            <a:off x="4407097" y="6599038"/>
            <a:ext cx="3385416" cy="264869"/>
            <a:chOff x="4407097" y="6599038"/>
            <a:chExt cx="3385416" cy="264869"/>
          </a:xfrm>
        </p:grpSpPr>
        <p:pic>
          <p:nvPicPr>
            <p:cNvPr id="363" name="Google Shape;363;p10" descr="Rewind with solid fill">
              <a:hlinkClick r:id="" action="ppaction://hlinkshowjump?jump=previousslide"/>
            </p:cNvPr>
            <p:cNvPicPr preferRelativeResize="0"/>
            <p:nvPr/>
          </p:nvPicPr>
          <p:blipFill rotWithShape="1">
            <a:blip r:embed="rId3">
              <a:alphaModFix/>
            </a:blip>
            <a:srcRect/>
            <a:stretch/>
          </p:blipFill>
          <p:spPr>
            <a:xfrm>
              <a:off x="4407097" y="6599038"/>
              <a:ext cx="264869" cy="264869"/>
            </a:xfrm>
            <a:prstGeom prst="rect">
              <a:avLst/>
            </a:prstGeom>
            <a:noFill/>
            <a:ln>
              <a:noFill/>
            </a:ln>
          </p:spPr>
        </p:pic>
        <p:pic>
          <p:nvPicPr>
            <p:cNvPr id="364" name="Google Shape;364;p10" descr="Rewind with solid fill">
              <a:hlinkClick r:id="" action="ppaction://hlinkshowjump?jump=nextslide"/>
            </p:cNvPr>
            <p:cNvPicPr preferRelativeResize="0"/>
            <p:nvPr/>
          </p:nvPicPr>
          <p:blipFill rotWithShape="1">
            <a:blip r:embed="rId3">
              <a:alphaModFix/>
            </a:blip>
            <a:srcRect/>
            <a:stretch/>
          </p:blipFill>
          <p:spPr>
            <a:xfrm flipH="1">
              <a:off x="7527644" y="6599038"/>
              <a:ext cx="264869" cy="264869"/>
            </a:xfrm>
            <a:prstGeom prst="rect">
              <a:avLst/>
            </a:prstGeom>
            <a:noFill/>
            <a:ln>
              <a:noFill/>
            </a:ln>
          </p:spPr>
        </p:pic>
      </p:grpSp>
      <p:sp>
        <p:nvSpPr>
          <p:cNvPr id="365" name="Google Shape;365;p10"/>
          <p:cNvSpPr/>
          <p:nvPr/>
        </p:nvSpPr>
        <p:spPr>
          <a:xfrm>
            <a:off x="2693538" y="1795489"/>
            <a:ext cx="4352260" cy="40223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lt1"/>
                </a:solidFill>
                <a:latin typeface="Arial"/>
                <a:ea typeface="Arial"/>
                <a:cs typeface="Arial"/>
                <a:sym typeface="Arial"/>
              </a:rPr>
              <a:t>TABULAR DATA WITH DP</a:t>
            </a:r>
            <a:endParaRPr sz="1800" b="0" i="0" u="none" strike="noStrike" cap="none">
              <a:solidFill>
                <a:schemeClr val="lt1"/>
              </a:solidFill>
              <a:latin typeface="Arial"/>
              <a:ea typeface="Arial"/>
              <a:cs typeface="Arial"/>
              <a:sym typeface="Arial"/>
            </a:endParaRPr>
          </a:p>
        </p:txBody>
      </p:sp>
      <p:sp>
        <p:nvSpPr>
          <p:cNvPr id="366" name="Google Shape;366;p10"/>
          <p:cNvSpPr txBox="1"/>
          <p:nvPr/>
        </p:nvSpPr>
        <p:spPr>
          <a:xfrm>
            <a:off x="358654" y="2443820"/>
            <a:ext cx="8241323" cy="123745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5000"/>
              </a:lnSpc>
              <a:spcBef>
                <a:spcPts val="0"/>
              </a:spcBef>
              <a:spcAft>
                <a:spcPts val="0"/>
              </a:spcAft>
              <a:buClr>
                <a:schemeClr val="dk1"/>
              </a:buClr>
              <a:buSzPts val="1000"/>
              <a:buFont typeface="Noto Sans Symbols"/>
              <a:buChar char="∙"/>
            </a:pPr>
            <a:r>
              <a:rPr lang="en-CA" sz="1800" b="0" i="0" u="none" strike="noStrike" cap="none">
                <a:solidFill>
                  <a:schemeClr val="dk1"/>
                </a:solidFill>
                <a:latin typeface="Arial"/>
                <a:ea typeface="Arial"/>
                <a:cs typeface="Arial"/>
                <a:sym typeface="Arial"/>
              </a:rPr>
              <a:t>PATE-FL with RAFT delivers strong privacy and resilience for synthetic data</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800"/>
              </a:spcBef>
              <a:spcAft>
                <a:spcPts val="0"/>
              </a:spcAft>
              <a:buClr>
                <a:schemeClr val="dk1"/>
              </a:buClr>
              <a:buSzPts val="1000"/>
              <a:buFont typeface="Noto Sans Symbols"/>
              <a:buChar char="∙"/>
            </a:pPr>
            <a:r>
              <a:rPr lang="en-CA" sz="1800" b="0" i="0" u="none" strike="noStrike" cap="none">
                <a:solidFill>
                  <a:schemeClr val="dk1"/>
                </a:solidFill>
                <a:latin typeface="Arial"/>
                <a:ea typeface="Arial"/>
                <a:cs typeface="Arial"/>
                <a:sym typeface="Arial"/>
              </a:rPr>
              <a:t>The architecture is ready for further research, scaling, and real-world trials</a:t>
            </a: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800"/>
              </a:spcBef>
              <a:spcAft>
                <a:spcPts val="0"/>
              </a:spcAft>
              <a:buClr>
                <a:schemeClr val="dk1"/>
              </a:buClr>
              <a:buSzPts val="1000"/>
              <a:buFont typeface="Noto Sans Symbols"/>
              <a:buChar char="∙"/>
            </a:pPr>
            <a:r>
              <a:rPr lang="en-CA" sz="1800" b="0" i="0" u="none" strike="noStrike" cap="none">
                <a:solidFill>
                  <a:schemeClr val="dk1"/>
                </a:solidFill>
                <a:latin typeface="Arial"/>
                <a:ea typeface="Arial"/>
                <a:cs typeface="Arial"/>
                <a:sym typeface="Arial"/>
              </a:rPr>
              <a:t>Next steps: live demo, expanded experiments, and open Q&amp;A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70"/>
        <p:cNvGrpSpPr/>
        <p:nvPr/>
      </p:nvGrpSpPr>
      <p:grpSpPr>
        <a:xfrm>
          <a:off x="0" y="0"/>
          <a:ext cx="0" cy="0"/>
          <a:chOff x="0" y="0"/>
          <a:chExt cx="0" cy="0"/>
        </a:xfrm>
      </p:grpSpPr>
      <p:sp>
        <p:nvSpPr>
          <p:cNvPr id="371" name="Google Shape;371;p11"/>
          <p:cNvSpPr txBox="1">
            <a:spLocks noGrp="1"/>
          </p:cNvSpPr>
          <p:nvPr>
            <p:ph type="title"/>
          </p:nvPr>
        </p:nvSpPr>
        <p:spPr>
          <a:xfrm>
            <a:off x="682586" y="2132028"/>
            <a:ext cx="2886587" cy="6466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CA"/>
              <a:t>THANK YOU</a:t>
            </a:r>
            <a:endParaRPr/>
          </a:p>
        </p:txBody>
      </p:sp>
      <p:sp>
        <p:nvSpPr>
          <p:cNvPr id="372" name="Google Shape;372;p11"/>
          <p:cNvSpPr txBox="1"/>
          <p:nvPr/>
        </p:nvSpPr>
        <p:spPr>
          <a:xfrm rot="5400000">
            <a:off x="-629850" y="5226028"/>
            <a:ext cx="1663495" cy="313512"/>
          </a:xfrm>
          <a:prstGeom prst="rect">
            <a:avLst/>
          </a:prstGeom>
          <a:noFill/>
          <a:ln>
            <a:noFill/>
          </a:ln>
        </p:spPr>
        <p:txBody>
          <a:bodyPr spcFirstLastPara="1" wrap="square" lIns="91425" tIns="45700" rIns="91425" bIns="45700" anchor="ctr" anchorCtr="0">
            <a:normAutofit fontScale="92500"/>
          </a:bodyPr>
          <a:lstStyle/>
          <a:p>
            <a:pPr marL="0" marR="0" lvl="0" indent="0" algn="r" rtl="0">
              <a:lnSpc>
                <a:spcPct val="100000"/>
              </a:lnSpc>
              <a:spcBef>
                <a:spcPts val="0"/>
              </a:spcBef>
              <a:spcAft>
                <a:spcPts val="0"/>
              </a:spcAft>
              <a:buClr>
                <a:srgbClr val="000000"/>
              </a:buClr>
              <a:buSzPct val="100000"/>
              <a:buFont typeface="Arial"/>
              <a:buNone/>
            </a:pPr>
            <a:r>
              <a:rPr lang="en-CA" sz="900" b="0" i="0" u="none" strike="noStrike" cap="none">
                <a:solidFill>
                  <a:schemeClr val="dk1"/>
                </a:solidFill>
                <a:latin typeface="Arial"/>
                <a:ea typeface="Arial"/>
                <a:cs typeface="Arial"/>
                <a:sym typeface="Arial"/>
              </a:rPr>
              <a:t>SYNTHETIC DATA FRAMEWORK</a:t>
            </a:r>
            <a:endParaRPr sz="1400" b="0" i="0" u="none" strike="noStrike" cap="none">
              <a:solidFill>
                <a:srgbClr val="000000"/>
              </a:solidFill>
              <a:latin typeface="Arial"/>
              <a:ea typeface="Arial"/>
              <a:cs typeface="Arial"/>
              <a:sym typeface="Arial"/>
            </a:endParaRPr>
          </a:p>
        </p:txBody>
      </p:sp>
      <p:pic>
        <p:nvPicPr>
          <p:cNvPr id="373" name="Google Shape;373;p11"/>
          <p:cNvPicPr preferRelativeResize="0"/>
          <p:nvPr/>
        </p:nvPicPr>
        <p:blipFill rotWithShape="1">
          <a:blip r:embed="rId3">
            <a:alphaModFix/>
          </a:blip>
          <a:srcRect/>
          <a:stretch/>
        </p:blipFill>
        <p:spPr>
          <a:xfrm>
            <a:off x="2883730" y="3430671"/>
            <a:ext cx="554784" cy="573074"/>
          </a:xfrm>
          <a:prstGeom prst="rect">
            <a:avLst/>
          </a:prstGeom>
          <a:noFill/>
          <a:ln>
            <a:noFill/>
          </a:ln>
        </p:spPr>
      </p:pic>
      <p:sp>
        <p:nvSpPr>
          <p:cNvPr id="374" name="Google Shape;374;p11"/>
          <p:cNvSpPr/>
          <p:nvPr/>
        </p:nvSpPr>
        <p:spPr>
          <a:xfrm>
            <a:off x="4496678" y="0"/>
            <a:ext cx="7695322" cy="6863386"/>
          </a:xfrm>
          <a:custGeom>
            <a:avLst/>
            <a:gdLst/>
            <a:ahLst/>
            <a:cxnLst/>
            <a:rect l="l" t="t" r="r" b="b"/>
            <a:pathLst>
              <a:path w="7695322" h="6863386" extrusionOk="0">
                <a:moveTo>
                  <a:pt x="2000065" y="0"/>
                </a:moveTo>
                <a:lnTo>
                  <a:pt x="2004223" y="0"/>
                </a:lnTo>
                <a:lnTo>
                  <a:pt x="5245188" y="0"/>
                </a:lnTo>
                <a:lnTo>
                  <a:pt x="7695322" y="0"/>
                </a:lnTo>
                <a:lnTo>
                  <a:pt x="7695322" y="6852614"/>
                </a:lnTo>
                <a:lnTo>
                  <a:pt x="3848905" y="6852614"/>
                </a:lnTo>
                <a:lnTo>
                  <a:pt x="3840381" y="6863386"/>
                </a:lnTo>
                <a:lnTo>
                  <a:pt x="166842" y="6863386"/>
                </a:lnTo>
                <a:lnTo>
                  <a:pt x="130160" y="6734123"/>
                </a:lnTo>
                <a:cubicBezTo>
                  <a:pt x="-110902" y="5713237"/>
                  <a:pt x="-23121" y="4314302"/>
                  <a:pt x="443709" y="2867550"/>
                </a:cubicBezTo>
                <a:cubicBezTo>
                  <a:pt x="806800" y="1742299"/>
                  <a:pt x="1339038" y="774544"/>
                  <a:pt x="1930441" y="76550"/>
                </a:cubicBezTo>
                <a:close/>
              </a:path>
            </a:pathLst>
          </a:custGeom>
          <a:blipFill rotWithShape="1">
            <a:blip r:embed="rId4">
              <a:alphaModFix amt="57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375" name="Google Shape;375;p11"/>
          <p:cNvGrpSpPr/>
          <p:nvPr/>
        </p:nvGrpSpPr>
        <p:grpSpPr>
          <a:xfrm rot="-188247">
            <a:off x="3259338" y="197174"/>
            <a:ext cx="5392974" cy="5693470"/>
            <a:chOff x="43830" y="1306391"/>
            <a:chExt cx="4182971" cy="4416045"/>
          </a:xfrm>
        </p:grpSpPr>
        <p:sp>
          <p:nvSpPr>
            <p:cNvPr id="376" name="Google Shape;376;p11"/>
            <p:cNvSpPr/>
            <p:nvPr/>
          </p:nvSpPr>
          <p:spPr>
            <a:xfrm rot="1800000" flipH="1">
              <a:off x="705002" y="1793041"/>
              <a:ext cx="2860627" cy="3411190"/>
            </a:xfrm>
            <a:custGeom>
              <a:avLst/>
              <a:gdLst/>
              <a:ahLst/>
              <a:cxnLst/>
              <a:rect l="l" t="t" r="r" b="b"/>
              <a:pathLst>
                <a:path w="2860627" h="3411190" extrusionOk="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solidFill>
              <a:schemeClr val="accent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1"/>
                <a:buFont typeface="Arial"/>
                <a:buNone/>
              </a:pPr>
              <a:endParaRPr sz="2701" b="0" i="0" u="none" strike="noStrike" cap="none">
                <a:solidFill>
                  <a:schemeClr val="lt1"/>
                </a:solidFill>
                <a:latin typeface="Arial"/>
                <a:ea typeface="Arial"/>
                <a:cs typeface="Arial"/>
                <a:sym typeface="Arial"/>
              </a:endParaRPr>
            </a:p>
          </p:txBody>
        </p:sp>
        <p:sp>
          <p:nvSpPr>
            <p:cNvPr id="377" name="Google Shape;377;p11"/>
            <p:cNvSpPr/>
            <p:nvPr/>
          </p:nvSpPr>
          <p:spPr>
            <a:xfrm>
              <a:off x="395536" y="4869725"/>
              <a:ext cx="852711" cy="852711"/>
            </a:xfrm>
            <a:prstGeom prst="ellipse">
              <a:avLst/>
            </a:prstGeom>
            <a:solidFill>
              <a:schemeClr val="accent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1"/>
                <a:buFont typeface="Arial"/>
                <a:buNone/>
              </a:pPr>
              <a:endParaRPr sz="2701" b="0" i="0" u="none" strike="noStrike" cap="none">
                <a:solidFill>
                  <a:schemeClr val="lt1"/>
                </a:solidFill>
                <a:latin typeface="Arial"/>
                <a:ea typeface="Arial"/>
                <a:cs typeface="Arial"/>
                <a:sym typeface="Arial"/>
              </a:endParaRPr>
            </a:p>
          </p:txBody>
        </p:sp>
      </p:grpSp>
      <p:grpSp>
        <p:nvGrpSpPr>
          <p:cNvPr id="378" name="Google Shape;378;p11"/>
          <p:cNvGrpSpPr/>
          <p:nvPr/>
        </p:nvGrpSpPr>
        <p:grpSpPr>
          <a:xfrm rot="-188247">
            <a:off x="6394083" y="-106419"/>
            <a:ext cx="5867103" cy="6194018"/>
            <a:chOff x="43830" y="1306391"/>
            <a:chExt cx="4182971" cy="4416045"/>
          </a:xfrm>
        </p:grpSpPr>
        <p:sp>
          <p:nvSpPr>
            <p:cNvPr id="379" name="Google Shape;379;p11"/>
            <p:cNvSpPr/>
            <p:nvPr/>
          </p:nvSpPr>
          <p:spPr>
            <a:xfrm rot="1800000" flipH="1">
              <a:off x="705002" y="1793041"/>
              <a:ext cx="2860627" cy="3411190"/>
            </a:xfrm>
            <a:custGeom>
              <a:avLst/>
              <a:gdLst/>
              <a:ahLst/>
              <a:cxnLst/>
              <a:rect l="l" t="t" r="r" b="b"/>
              <a:pathLst>
                <a:path w="2860627" h="3411190" extrusionOk="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solidFill>
              <a:schemeClr val="accent1">
                <a:alpha val="2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1"/>
                <a:buFont typeface="Arial"/>
                <a:buNone/>
              </a:pPr>
              <a:endParaRPr sz="2701" b="0" i="0" u="none" strike="noStrike" cap="none">
                <a:solidFill>
                  <a:schemeClr val="lt1"/>
                </a:solidFill>
                <a:latin typeface="Arial"/>
                <a:ea typeface="Arial"/>
                <a:cs typeface="Arial"/>
                <a:sym typeface="Arial"/>
              </a:endParaRPr>
            </a:p>
          </p:txBody>
        </p:sp>
        <p:sp>
          <p:nvSpPr>
            <p:cNvPr id="380" name="Google Shape;380;p11"/>
            <p:cNvSpPr/>
            <p:nvPr/>
          </p:nvSpPr>
          <p:spPr>
            <a:xfrm>
              <a:off x="395536" y="4869725"/>
              <a:ext cx="852711" cy="852711"/>
            </a:xfrm>
            <a:prstGeom prst="ellipse">
              <a:avLst/>
            </a:prstGeom>
            <a:solidFill>
              <a:schemeClr val="accent1">
                <a:alpha val="2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1"/>
                <a:buFont typeface="Arial"/>
                <a:buNone/>
              </a:pPr>
              <a:endParaRPr sz="2701" b="0" i="0" u="none" strike="noStrike" cap="none">
                <a:solidFill>
                  <a:schemeClr val="lt1"/>
                </a:solidFill>
                <a:latin typeface="Arial"/>
                <a:ea typeface="Arial"/>
                <a:cs typeface="Arial"/>
                <a:sym typeface="Arial"/>
              </a:endParaRPr>
            </a:p>
          </p:txBody>
        </p:sp>
      </p:grpSp>
      <p:grpSp>
        <p:nvGrpSpPr>
          <p:cNvPr id="381" name="Google Shape;381;p11"/>
          <p:cNvGrpSpPr/>
          <p:nvPr/>
        </p:nvGrpSpPr>
        <p:grpSpPr>
          <a:xfrm rot="-188247">
            <a:off x="376399" y="485682"/>
            <a:ext cx="5046060" cy="5327226"/>
            <a:chOff x="43830" y="1306391"/>
            <a:chExt cx="4182971" cy="4416045"/>
          </a:xfrm>
        </p:grpSpPr>
        <p:sp>
          <p:nvSpPr>
            <p:cNvPr id="382" name="Google Shape;382;p11"/>
            <p:cNvSpPr/>
            <p:nvPr/>
          </p:nvSpPr>
          <p:spPr>
            <a:xfrm rot="1800000" flipH="1">
              <a:off x="705002" y="1793041"/>
              <a:ext cx="2860627" cy="3411190"/>
            </a:xfrm>
            <a:custGeom>
              <a:avLst/>
              <a:gdLst/>
              <a:ahLst/>
              <a:cxnLst/>
              <a:rect l="l" t="t" r="r" b="b"/>
              <a:pathLst>
                <a:path w="2860627" h="3411190" extrusionOk="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1"/>
                <a:buFont typeface="Arial"/>
                <a:buNone/>
              </a:pPr>
              <a:endParaRPr sz="2701" b="0" i="0" u="none" strike="noStrike" cap="none">
                <a:solidFill>
                  <a:schemeClr val="lt1"/>
                </a:solidFill>
                <a:latin typeface="Arial"/>
                <a:ea typeface="Arial"/>
                <a:cs typeface="Arial"/>
                <a:sym typeface="Arial"/>
              </a:endParaRPr>
            </a:p>
          </p:txBody>
        </p:sp>
        <p:sp>
          <p:nvSpPr>
            <p:cNvPr id="383" name="Google Shape;383;p11"/>
            <p:cNvSpPr/>
            <p:nvPr/>
          </p:nvSpPr>
          <p:spPr>
            <a:xfrm>
              <a:off x="395536" y="4869725"/>
              <a:ext cx="852711" cy="85271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1"/>
                <a:buFont typeface="Arial"/>
                <a:buNone/>
              </a:pPr>
              <a:endParaRPr sz="2701" b="0" i="0" u="none" strike="noStrike" cap="none">
                <a:solidFill>
                  <a:schemeClr val="lt1"/>
                </a:solidFill>
                <a:latin typeface="Arial"/>
                <a:ea typeface="Arial"/>
                <a:cs typeface="Arial"/>
                <a:sym typeface="Arial"/>
              </a:endParaRPr>
            </a:p>
          </p:txBody>
        </p:sp>
      </p:grpSp>
      <p:sp>
        <p:nvSpPr>
          <p:cNvPr id="384" name="Google Shape;384;p11"/>
          <p:cNvSpPr txBox="1">
            <a:spLocks noGrp="1"/>
          </p:cNvSpPr>
          <p:nvPr>
            <p:ph type="sldNum" idx="12"/>
          </p:nvPr>
        </p:nvSpPr>
        <p:spPr>
          <a:xfrm>
            <a:off x="11090928" y="6356350"/>
            <a:ext cx="97419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12</a:t>
            </a:fld>
            <a:endParaRPr/>
          </a:p>
        </p:txBody>
      </p:sp>
      <p:grpSp>
        <p:nvGrpSpPr>
          <p:cNvPr id="385" name="Google Shape;385;p11"/>
          <p:cNvGrpSpPr/>
          <p:nvPr/>
        </p:nvGrpSpPr>
        <p:grpSpPr>
          <a:xfrm>
            <a:off x="88450" y="6434321"/>
            <a:ext cx="388238" cy="350085"/>
            <a:chOff x="4840134" y="3144325"/>
            <a:chExt cx="2158571" cy="1946446"/>
          </a:xfrm>
        </p:grpSpPr>
        <p:sp>
          <p:nvSpPr>
            <p:cNvPr id="386" name="Google Shape;386;p11"/>
            <p:cNvSpPr/>
            <p:nvPr/>
          </p:nvSpPr>
          <p:spPr>
            <a:xfrm rot="10800000" flipH="1">
              <a:off x="6034762" y="3517833"/>
              <a:ext cx="962264" cy="272349"/>
            </a:xfrm>
            <a:custGeom>
              <a:avLst/>
              <a:gdLst/>
              <a:ahLst/>
              <a:cxnLst/>
              <a:rect l="l" t="t" r="r" b="b"/>
              <a:pathLst>
                <a:path w="962264" h="272349" extrusionOk="0">
                  <a:moveTo>
                    <a:pt x="317" y="256199"/>
                  </a:moveTo>
                  <a:cubicBezTo>
                    <a:pt x="-9129" y="242629"/>
                    <a:pt x="6615" y="224883"/>
                    <a:pt x="133615" y="98573"/>
                  </a:cubicBezTo>
                  <a:lnTo>
                    <a:pt x="235424" y="-3727"/>
                  </a:lnTo>
                  <a:lnTo>
                    <a:pt x="581788" y="-3727"/>
                  </a:lnTo>
                  <a:lnTo>
                    <a:pt x="929201" y="-3727"/>
                  </a:lnTo>
                  <a:lnTo>
                    <a:pt x="945995" y="22370"/>
                  </a:lnTo>
                  <a:cubicBezTo>
                    <a:pt x="959639" y="43247"/>
                    <a:pt x="962788" y="68300"/>
                    <a:pt x="958590" y="145548"/>
                  </a:cubicBezTo>
                  <a:cubicBezTo>
                    <a:pt x="956490" y="197742"/>
                    <a:pt x="951243" y="247848"/>
                    <a:pt x="947044" y="255155"/>
                  </a:cubicBezTo>
                  <a:cubicBezTo>
                    <a:pt x="935499" y="271858"/>
                    <a:pt x="10813" y="273945"/>
                    <a:pt x="317" y="256199"/>
                  </a:cubicBezTo>
                  <a:close/>
                </a:path>
              </a:pathLst>
            </a:custGeom>
            <a:solidFill>
              <a:srgbClr val="12445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11"/>
            <p:cNvSpPr/>
            <p:nvPr/>
          </p:nvSpPr>
          <p:spPr>
            <a:xfrm rot="10800000" flipH="1">
              <a:off x="6019157" y="4103347"/>
              <a:ext cx="979548" cy="261400"/>
            </a:xfrm>
            <a:custGeom>
              <a:avLst/>
              <a:gdLst/>
              <a:ahLst/>
              <a:cxnLst/>
              <a:rect l="l" t="t" r="r" b="b"/>
              <a:pathLst>
                <a:path w="979548" h="261400" extrusionOk="0">
                  <a:moveTo>
                    <a:pt x="21176" y="247846"/>
                  </a:moveTo>
                  <a:cubicBezTo>
                    <a:pt x="9631" y="240539"/>
                    <a:pt x="4383" y="213398"/>
                    <a:pt x="2283" y="139282"/>
                  </a:cubicBezTo>
                  <a:cubicBezTo>
                    <a:pt x="-4014" y="-18344"/>
                    <a:pt x="-56493" y="-2686"/>
                    <a:pt x="482994" y="-2686"/>
                  </a:cubicBezTo>
                  <a:cubicBezTo>
                    <a:pt x="887085" y="-2686"/>
                    <a:pt x="944812" y="-598"/>
                    <a:pt x="959506" y="14016"/>
                  </a:cubicBezTo>
                  <a:cubicBezTo>
                    <a:pt x="983647" y="36982"/>
                    <a:pt x="983647" y="218617"/>
                    <a:pt x="959506" y="241583"/>
                  </a:cubicBezTo>
                  <a:cubicBezTo>
                    <a:pt x="944812" y="256197"/>
                    <a:pt x="888135" y="258285"/>
                    <a:pt x="490341" y="258285"/>
                  </a:cubicBezTo>
                  <a:cubicBezTo>
                    <a:pt x="222697" y="258285"/>
                    <a:pt x="30622" y="254109"/>
                    <a:pt x="21176" y="247846"/>
                  </a:cubicBezTo>
                  <a:close/>
                </a:path>
              </a:pathLst>
            </a:custGeom>
            <a:solidFill>
              <a:srgbClr val="12445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11"/>
            <p:cNvSpPr/>
            <p:nvPr/>
          </p:nvSpPr>
          <p:spPr>
            <a:xfrm rot="10800000" flipH="1">
              <a:off x="6031774" y="4677482"/>
              <a:ext cx="964801" cy="273497"/>
            </a:xfrm>
            <a:custGeom>
              <a:avLst/>
              <a:gdLst/>
              <a:ahLst/>
              <a:cxnLst/>
              <a:rect l="l" t="t" r="r" b="b"/>
              <a:pathLst>
                <a:path w="964801" h="273497" extrusionOk="0">
                  <a:moveTo>
                    <a:pt x="185934" y="221930"/>
                  </a:moveTo>
                  <a:cubicBezTo>
                    <a:pt x="50538" y="102927"/>
                    <a:pt x="-1942" y="47602"/>
                    <a:pt x="-1942" y="23592"/>
                  </a:cubicBezTo>
                  <a:cubicBezTo>
                    <a:pt x="-1942" y="10022"/>
                    <a:pt x="4356" y="-417"/>
                    <a:pt x="11703" y="-1461"/>
                  </a:cubicBezTo>
                  <a:cubicBezTo>
                    <a:pt x="18001" y="-1461"/>
                    <a:pt x="228968" y="-1461"/>
                    <a:pt x="479819" y="-2505"/>
                  </a:cubicBezTo>
                  <a:cubicBezTo>
                    <a:pt x="805191" y="-2505"/>
                    <a:pt x="938488" y="1671"/>
                    <a:pt x="946885" y="10022"/>
                  </a:cubicBezTo>
                  <a:cubicBezTo>
                    <a:pt x="953182" y="16285"/>
                    <a:pt x="960529" y="65348"/>
                    <a:pt x="961579" y="120673"/>
                  </a:cubicBezTo>
                  <a:cubicBezTo>
                    <a:pt x="964728" y="198965"/>
                    <a:pt x="962629" y="225062"/>
                    <a:pt x="948984" y="244895"/>
                  </a:cubicBezTo>
                  <a:lnTo>
                    <a:pt x="932191" y="270992"/>
                  </a:lnTo>
                  <a:lnTo>
                    <a:pt x="586877" y="270992"/>
                  </a:lnTo>
                  <a:lnTo>
                    <a:pt x="241563" y="270992"/>
                  </a:lnTo>
                  <a:lnTo>
                    <a:pt x="185934" y="221930"/>
                  </a:lnTo>
                  <a:close/>
                </a:path>
              </a:pathLst>
            </a:custGeom>
            <a:solidFill>
              <a:srgbClr val="12445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11"/>
            <p:cNvSpPr/>
            <p:nvPr/>
          </p:nvSpPr>
          <p:spPr>
            <a:xfrm rot="-1730497">
              <a:off x="5216774" y="3231643"/>
              <a:ext cx="817633" cy="1771809"/>
            </a:xfrm>
            <a:custGeom>
              <a:avLst/>
              <a:gdLst/>
              <a:ahLst/>
              <a:cxnLst/>
              <a:rect l="l" t="t" r="r" b="b"/>
              <a:pathLst>
                <a:path w="817633" h="1771809" extrusionOk="0">
                  <a:moveTo>
                    <a:pt x="497086" y="255253"/>
                  </a:moveTo>
                  <a:cubicBezTo>
                    <a:pt x="672235" y="352089"/>
                    <a:pt x="670243" y="358799"/>
                    <a:pt x="738466" y="450592"/>
                  </a:cubicBezTo>
                  <a:cubicBezTo>
                    <a:pt x="781785" y="509007"/>
                    <a:pt x="818203" y="638699"/>
                    <a:pt x="817627" y="728952"/>
                  </a:cubicBezTo>
                  <a:cubicBezTo>
                    <a:pt x="816350" y="837886"/>
                    <a:pt x="786419" y="922698"/>
                    <a:pt x="716405" y="1012845"/>
                  </a:cubicBezTo>
                  <a:cubicBezTo>
                    <a:pt x="686302" y="1052278"/>
                    <a:pt x="654536" y="1086027"/>
                    <a:pt x="644159" y="1087464"/>
                  </a:cubicBezTo>
                  <a:cubicBezTo>
                    <a:pt x="634702" y="1089406"/>
                    <a:pt x="622639" y="1098255"/>
                    <a:pt x="618107" y="1106485"/>
                  </a:cubicBezTo>
                  <a:cubicBezTo>
                    <a:pt x="606525" y="1127516"/>
                    <a:pt x="570273" y="1143302"/>
                    <a:pt x="450241" y="1178495"/>
                  </a:cubicBezTo>
                  <a:cubicBezTo>
                    <a:pt x="390478" y="1195635"/>
                    <a:pt x="339011" y="1204236"/>
                    <a:pt x="327978" y="1198160"/>
                  </a:cubicBezTo>
                  <a:cubicBezTo>
                    <a:pt x="322921" y="1195375"/>
                    <a:pt x="317947" y="1193529"/>
                    <a:pt x="313985" y="1192837"/>
                  </a:cubicBezTo>
                  <a:lnTo>
                    <a:pt x="308417" y="1193960"/>
                  </a:lnTo>
                  <a:lnTo>
                    <a:pt x="308417" y="1449728"/>
                  </a:lnTo>
                  <a:lnTo>
                    <a:pt x="308631" y="1450873"/>
                  </a:lnTo>
                  <a:lnTo>
                    <a:pt x="308417" y="1452238"/>
                  </a:lnTo>
                  <a:lnTo>
                    <a:pt x="308417" y="1613307"/>
                  </a:lnTo>
                  <a:lnTo>
                    <a:pt x="308935" y="1636350"/>
                  </a:lnTo>
                  <a:lnTo>
                    <a:pt x="308417" y="1653079"/>
                  </a:lnTo>
                  <a:lnTo>
                    <a:pt x="308417" y="1697197"/>
                  </a:lnTo>
                  <a:lnTo>
                    <a:pt x="309117" y="1700207"/>
                  </a:lnTo>
                  <a:cubicBezTo>
                    <a:pt x="311033" y="1705432"/>
                    <a:pt x="311333" y="1713046"/>
                    <a:pt x="310148" y="1721182"/>
                  </a:cubicBezTo>
                  <a:lnTo>
                    <a:pt x="308417" y="1726474"/>
                  </a:lnTo>
                  <a:lnTo>
                    <a:pt x="308417" y="1770354"/>
                  </a:lnTo>
                  <a:lnTo>
                    <a:pt x="289404" y="1770354"/>
                  </a:lnTo>
                  <a:lnTo>
                    <a:pt x="288680" y="1769955"/>
                  </a:lnTo>
                  <a:lnTo>
                    <a:pt x="287659" y="1771809"/>
                  </a:lnTo>
                  <a:lnTo>
                    <a:pt x="169977" y="1707002"/>
                  </a:lnTo>
                  <a:cubicBezTo>
                    <a:pt x="128260" y="1684028"/>
                    <a:pt x="101094" y="1668900"/>
                    <a:pt x="83094" y="1657395"/>
                  </a:cubicBezTo>
                  <a:lnTo>
                    <a:pt x="78388" y="1654146"/>
                  </a:lnTo>
                  <a:lnTo>
                    <a:pt x="28641" y="1626751"/>
                  </a:lnTo>
                  <a:lnTo>
                    <a:pt x="28641" y="1124703"/>
                  </a:lnTo>
                  <a:lnTo>
                    <a:pt x="27704" y="1110259"/>
                  </a:lnTo>
                  <a:cubicBezTo>
                    <a:pt x="25910" y="1083055"/>
                    <a:pt x="24708" y="1052600"/>
                    <a:pt x="25978" y="1043766"/>
                  </a:cubicBezTo>
                  <a:cubicBezTo>
                    <a:pt x="26329" y="1034426"/>
                    <a:pt x="26048" y="1004477"/>
                    <a:pt x="24254" y="977272"/>
                  </a:cubicBezTo>
                  <a:cubicBezTo>
                    <a:pt x="23380" y="950574"/>
                    <a:pt x="23689" y="917376"/>
                    <a:pt x="24216" y="903365"/>
                  </a:cubicBezTo>
                  <a:cubicBezTo>
                    <a:pt x="25158" y="890775"/>
                    <a:pt x="22510" y="873825"/>
                    <a:pt x="19927" y="867636"/>
                  </a:cubicBezTo>
                  <a:cubicBezTo>
                    <a:pt x="12983" y="855768"/>
                    <a:pt x="24794" y="829425"/>
                    <a:pt x="38401" y="818485"/>
                  </a:cubicBezTo>
                  <a:lnTo>
                    <a:pt x="50585" y="814268"/>
                  </a:lnTo>
                  <a:lnTo>
                    <a:pt x="224932" y="910280"/>
                  </a:lnTo>
                  <a:lnTo>
                    <a:pt x="225747" y="908800"/>
                  </a:lnTo>
                  <a:lnTo>
                    <a:pt x="238738" y="917884"/>
                  </a:lnTo>
                  <a:cubicBezTo>
                    <a:pt x="338193" y="972653"/>
                    <a:pt x="466051" y="931279"/>
                    <a:pt x="524320" y="825471"/>
                  </a:cubicBezTo>
                  <a:cubicBezTo>
                    <a:pt x="538887" y="799019"/>
                    <a:pt x="547725" y="771045"/>
                    <a:pt x="551235" y="743106"/>
                  </a:cubicBezTo>
                  <a:lnTo>
                    <a:pt x="549815" y="720029"/>
                  </a:lnTo>
                  <a:lnTo>
                    <a:pt x="550352" y="712328"/>
                  </a:lnTo>
                  <a:lnTo>
                    <a:pt x="548784" y="703271"/>
                  </a:lnTo>
                  <a:lnTo>
                    <a:pt x="546179" y="660957"/>
                  </a:lnTo>
                  <a:lnTo>
                    <a:pt x="530589" y="628283"/>
                  </a:lnTo>
                  <a:lnTo>
                    <a:pt x="525257" y="613881"/>
                  </a:lnTo>
                  <a:lnTo>
                    <a:pt x="518512" y="602970"/>
                  </a:lnTo>
                  <a:lnTo>
                    <a:pt x="511550" y="588378"/>
                  </a:lnTo>
                  <a:cubicBezTo>
                    <a:pt x="495345" y="566819"/>
                    <a:pt x="474610" y="548414"/>
                    <a:pt x="449746" y="534721"/>
                  </a:cubicBezTo>
                  <a:lnTo>
                    <a:pt x="435124" y="528599"/>
                  </a:lnTo>
                  <a:lnTo>
                    <a:pt x="435940" y="527118"/>
                  </a:lnTo>
                  <a:lnTo>
                    <a:pt x="117462" y="351732"/>
                  </a:lnTo>
                  <a:lnTo>
                    <a:pt x="17996" y="294553"/>
                  </a:lnTo>
                  <a:lnTo>
                    <a:pt x="10141" y="241368"/>
                  </a:lnTo>
                  <a:cubicBezTo>
                    <a:pt x="-7123" y="113881"/>
                    <a:pt x="-1816" y="-2367"/>
                    <a:pt x="22023" y="36"/>
                  </a:cubicBezTo>
                  <a:cubicBezTo>
                    <a:pt x="28547" y="1245"/>
                    <a:pt x="174402" y="77993"/>
                    <a:pt x="344489" y="171660"/>
                  </a:cubicBezTo>
                  <a:cubicBezTo>
                    <a:pt x="406814" y="205759"/>
                    <a:pt x="456667" y="232906"/>
                    <a:pt x="497086" y="255253"/>
                  </a:cubicBezTo>
                  <a:close/>
                </a:path>
              </a:pathLst>
            </a:custGeom>
            <a:solidFill>
              <a:srgbClr val="1244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0" name="Google Shape;390;p11"/>
            <p:cNvSpPr/>
            <p:nvPr/>
          </p:nvSpPr>
          <p:spPr>
            <a:xfrm>
              <a:off x="5408467" y="3612747"/>
              <a:ext cx="555239" cy="791700"/>
            </a:xfrm>
            <a:custGeom>
              <a:avLst/>
              <a:gdLst/>
              <a:ahLst/>
              <a:cxnLst/>
              <a:rect l="l" t="t" r="r" b="b"/>
              <a:pathLst>
                <a:path w="555239" h="791700" extrusionOk="0">
                  <a:moveTo>
                    <a:pt x="252360" y="0"/>
                  </a:moveTo>
                  <a:cubicBezTo>
                    <a:pt x="419635" y="0"/>
                    <a:pt x="555239" y="177228"/>
                    <a:pt x="555239" y="395850"/>
                  </a:cubicBezTo>
                  <a:cubicBezTo>
                    <a:pt x="555239" y="614472"/>
                    <a:pt x="419635" y="791700"/>
                    <a:pt x="252360" y="791700"/>
                  </a:cubicBezTo>
                  <a:cubicBezTo>
                    <a:pt x="147813" y="791700"/>
                    <a:pt x="55638" y="722471"/>
                    <a:pt x="1208" y="617174"/>
                  </a:cubicBezTo>
                  <a:lnTo>
                    <a:pt x="246" y="614857"/>
                  </a:lnTo>
                  <a:lnTo>
                    <a:pt x="60212" y="614857"/>
                  </a:lnTo>
                  <a:lnTo>
                    <a:pt x="60212" y="613167"/>
                  </a:lnTo>
                  <a:lnTo>
                    <a:pt x="75974" y="614857"/>
                  </a:lnTo>
                  <a:cubicBezTo>
                    <a:pt x="189512" y="614857"/>
                    <a:pt x="281552" y="516937"/>
                    <a:pt x="281552" y="396146"/>
                  </a:cubicBezTo>
                  <a:cubicBezTo>
                    <a:pt x="281552" y="275355"/>
                    <a:pt x="189512" y="177435"/>
                    <a:pt x="75974" y="177435"/>
                  </a:cubicBezTo>
                  <a:lnTo>
                    <a:pt x="60212" y="179126"/>
                  </a:lnTo>
                  <a:lnTo>
                    <a:pt x="60212" y="177435"/>
                  </a:lnTo>
                  <a:lnTo>
                    <a:pt x="0" y="177435"/>
                  </a:lnTo>
                  <a:lnTo>
                    <a:pt x="1208" y="174527"/>
                  </a:lnTo>
                  <a:cubicBezTo>
                    <a:pt x="55638" y="69230"/>
                    <a:pt x="147813" y="0"/>
                    <a:pt x="252360" y="0"/>
                  </a:cubicBezTo>
                  <a:close/>
                </a:path>
              </a:pathLst>
            </a:custGeom>
            <a:solidFill>
              <a:srgbClr val="648390">
                <a:alpha val="7333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2"/>
          <p:cNvSpPr txBox="1">
            <a:spLocks noGrp="1"/>
          </p:cNvSpPr>
          <p:nvPr>
            <p:ph type="title"/>
          </p:nvPr>
        </p:nvSpPr>
        <p:spPr>
          <a:xfrm>
            <a:off x="126877" y="136525"/>
            <a:ext cx="11944077" cy="6466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CA"/>
              <a:t>SYNTHETIC DATA ATTACKS</a:t>
            </a:r>
            <a:endParaRPr/>
          </a:p>
        </p:txBody>
      </p:sp>
      <p:graphicFrame>
        <p:nvGraphicFramePr>
          <p:cNvPr id="396" name="Google Shape;396;p12"/>
          <p:cNvGraphicFramePr/>
          <p:nvPr/>
        </p:nvGraphicFramePr>
        <p:xfrm>
          <a:off x="0" y="880546"/>
          <a:ext cx="12192025" cy="5977500"/>
        </p:xfrm>
        <a:graphic>
          <a:graphicData uri="http://schemas.openxmlformats.org/drawingml/2006/table">
            <a:tbl>
              <a:tblPr firstRow="1" bandRow="1">
                <a:noFill/>
                <a:tableStyleId>{78BC94D0-32B2-4D8B-B9CB-2F710909F692}</a:tableStyleId>
              </a:tblPr>
              <a:tblGrid>
                <a:gridCol w="1922875">
                  <a:extLst>
                    <a:ext uri="{9D8B030D-6E8A-4147-A177-3AD203B41FA5}">
                      <a16:colId xmlns:a16="http://schemas.microsoft.com/office/drawing/2014/main" val="20000"/>
                    </a:ext>
                  </a:extLst>
                </a:gridCol>
                <a:gridCol w="4942775">
                  <a:extLst>
                    <a:ext uri="{9D8B030D-6E8A-4147-A177-3AD203B41FA5}">
                      <a16:colId xmlns:a16="http://schemas.microsoft.com/office/drawing/2014/main" val="20001"/>
                    </a:ext>
                  </a:extLst>
                </a:gridCol>
                <a:gridCol w="5326375">
                  <a:extLst>
                    <a:ext uri="{9D8B030D-6E8A-4147-A177-3AD203B41FA5}">
                      <a16:colId xmlns:a16="http://schemas.microsoft.com/office/drawing/2014/main" val="20002"/>
                    </a:ext>
                  </a:extLst>
                </a:gridCol>
              </a:tblGrid>
              <a:tr h="365700">
                <a:tc>
                  <a:txBody>
                    <a:bodyPr/>
                    <a:lstStyle/>
                    <a:p>
                      <a:pPr marL="0" marR="0" lvl="0" indent="0" algn="ctr" rtl="0">
                        <a:lnSpc>
                          <a:spcPct val="100000"/>
                        </a:lnSpc>
                        <a:spcBef>
                          <a:spcPts val="0"/>
                        </a:spcBef>
                        <a:spcAft>
                          <a:spcPts val="0"/>
                        </a:spcAft>
                        <a:buClr>
                          <a:srgbClr val="000000"/>
                        </a:buClr>
                        <a:buSzPts val="1800"/>
                        <a:buFont typeface="Arial"/>
                        <a:buNone/>
                      </a:pPr>
                      <a:r>
                        <a:rPr lang="en-CA" sz="1800" b="1" u="none" strike="noStrike" cap="none"/>
                        <a:t>Attack Type</a:t>
                      </a:r>
                      <a:endParaRPr sz="1400" u="none" strike="noStrike" cap="none"/>
                    </a:p>
                  </a:txBody>
                  <a:tcPr marL="21525" marR="21525" marT="10750" marB="10750" anchor="b"/>
                </a:tc>
                <a:tc>
                  <a:txBody>
                    <a:bodyPr/>
                    <a:lstStyle/>
                    <a:p>
                      <a:pPr marL="0" marR="0" lvl="0" indent="0" algn="ctr" rtl="0">
                        <a:lnSpc>
                          <a:spcPct val="100000"/>
                        </a:lnSpc>
                        <a:spcBef>
                          <a:spcPts val="0"/>
                        </a:spcBef>
                        <a:spcAft>
                          <a:spcPts val="0"/>
                        </a:spcAft>
                        <a:buClr>
                          <a:srgbClr val="000000"/>
                        </a:buClr>
                        <a:buSzPts val="1800"/>
                        <a:buFont typeface="Arial"/>
                        <a:buNone/>
                      </a:pPr>
                      <a:r>
                        <a:rPr lang="en-CA" sz="1800" b="1" u="none" strike="noStrike" cap="none"/>
                        <a:t>Description</a:t>
                      </a:r>
                      <a:endParaRPr sz="1400" u="none" strike="noStrike" cap="none"/>
                    </a:p>
                  </a:txBody>
                  <a:tcPr marL="21525" marR="21525" marT="10750" marB="10750" anchor="b"/>
                </a:tc>
                <a:tc>
                  <a:txBody>
                    <a:bodyPr/>
                    <a:lstStyle/>
                    <a:p>
                      <a:pPr marL="0" marR="0" lvl="0" indent="0" algn="ctr" rtl="0">
                        <a:lnSpc>
                          <a:spcPct val="100000"/>
                        </a:lnSpc>
                        <a:spcBef>
                          <a:spcPts val="0"/>
                        </a:spcBef>
                        <a:spcAft>
                          <a:spcPts val="0"/>
                        </a:spcAft>
                        <a:buClr>
                          <a:srgbClr val="000000"/>
                        </a:buClr>
                        <a:buSzPts val="1800"/>
                        <a:buFont typeface="Arial"/>
                        <a:buNone/>
                      </a:pPr>
                      <a:r>
                        <a:rPr lang="en-CA" sz="1800" b="1" u="none" strike="noStrike" cap="none"/>
                        <a:t>Consequence</a:t>
                      </a:r>
                      <a:endParaRPr sz="1400" u="none" strike="noStrike" cap="none"/>
                    </a:p>
                  </a:txBody>
                  <a:tcPr marL="21525" marR="21525" marT="10750" marB="10750" anchor="b"/>
                </a:tc>
                <a:extLst>
                  <a:ext uri="{0D108BD9-81ED-4DB2-BD59-A6C34878D82A}">
                    <a16:rowId xmlns:a16="http://schemas.microsoft.com/office/drawing/2014/main" val="10000"/>
                  </a:ext>
                </a:extLst>
              </a:tr>
              <a:tr h="704800">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Model Inversion Attack</a:t>
                      </a:r>
                      <a:endParaRPr sz="1400" u="none" strike="noStrike" cap="none"/>
                    </a:p>
                  </a:txBody>
                  <a:tcPr marL="21525" marR="21525" marT="10750" marB="1075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Adversaries use the model's output to infer sensitive input data.</a:t>
                      </a:r>
                      <a:endParaRPr sz="1400" u="none" strike="noStrike" cap="none"/>
                    </a:p>
                  </a:txBody>
                  <a:tcPr marL="21525" marR="21525" marT="10750" marB="1075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Exposure of sensitive information, compromising individual privacy.</a:t>
                      </a:r>
                      <a:endParaRPr sz="1400" u="none" strike="noStrike" cap="none"/>
                    </a:p>
                  </a:txBody>
                  <a:tcPr marL="21525" marR="21525" marT="10750" marB="10750" anchor="ctr"/>
                </a:tc>
                <a:extLst>
                  <a:ext uri="{0D108BD9-81ED-4DB2-BD59-A6C34878D82A}">
                    <a16:rowId xmlns:a16="http://schemas.microsoft.com/office/drawing/2014/main" val="10001"/>
                  </a:ext>
                </a:extLst>
              </a:tr>
              <a:tr h="704800">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Membership Inference Attack</a:t>
                      </a:r>
                      <a:endParaRPr sz="1400" u="none" strike="noStrike" cap="none"/>
                    </a:p>
                  </a:txBody>
                  <a:tcPr marL="21525" marR="21525" marT="10750" marB="1075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Attackers determine if specific data was part of the model's training set.</a:t>
                      </a:r>
                      <a:endParaRPr sz="1400" u="none" strike="noStrike" cap="none"/>
                    </a:p>
                  </a:txBody>
                  <a:tcPr marL="21525" marR="21525" marT="10750" marB="1075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Potential identification of individual data contributions, leading to privacy breaches.</a:t>
                      </a:r>
                      <a:endParaRPr sz="1400" u="none" strike="noStrike" cap="none"/>
                    </a:p>
                  </a:txBody>
                  <a:tcPr marL="21525" marR="21525" marT="10750" marB="10750" anchor="ctr"/>
                </a:tc>
                <a:extLst>
                  <a:ext uri="{0D108BD9-81ED-4DB2-BD59-A6C34878D82A}">
                    <a16:rowId xmlns:a16="http://schemas.microsoft.com/office/drawing/2014/main" val="10002"/>
                  </a:ext>
                </a:extLst>
              </a:tr>
              <a:tr h="704800">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Data Poisoning</a:t>
                      </a:r>
                      <a:endParaRPr sz="1400" u="none" strike="noStrike" cap="none"/>
                    </a:p>
                  </a:txBody>
                  <a:tcPr marL="21525" marR="21525" marT="10750" marB="1075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Malicious data is introduced into the training set, affecting learning.</a:t>
                      </a:r>
                      <a:endParaRPr sz="1400" u="none" strike="noStrike" cap="none"/>
                    </a:p>
                  </a:txBody>
                  <a:tcPr marL="21525" marR="21525" marT="10750" marB="1075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Compromised model integrity, leading to skewed or harmful outputs.</a:t>
                      </a:r>
                      <a:endParaRPr sz="1400" u="none" strike="noStrike" cap="none"/>
                    </a:p>
                  </a:txBody>
                  <a:tcPr marL="21525" marR="21525" marT="10750" marB="10750" anchor="ctr"/>
                </a:tc>
                <a:extLst>
                  <a:ext uri="{0D108BD9-81ED-4DB2-BD59-A6C34878D82A}">
                    <a16:rowId xmlns:a16="http://schemas.microsoft.com/office/drawing/2014/main" val="10003"/>
                  </a:ext>
                </a:extLst>
              </a:tr>
              <a:tr h="704800">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Adversarial Manipulation</a:t>
                      </a:r>
                      <a:endParaRPr sz="1400" u="none" strike="noStrike" cap="none"/>
                    </a:p>
                  </a:txBody>
                  <a:tcPr marL="21525" marR="21525" marT="10750" marB="1075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Deceptive data input exploits model vulnerabilities, causing wrong outputs.</a:t>
                      </a:r>
                      <a:endParaRPr sz="1400" u="none" strike="noStrike" cap="none"/>
                    </a:p>
                  </a:txBody>
                  <a:tcPr marL="21525" marR="21525" marT="10750" marB="1075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Eroded trust in model accuracy and potential manipulation for nefarious purposes.</a:t>
                      </a:r>
                      <a:endParaRPr sz="1400" u="none" strike="noStrike" cap="none"/>
                    </a:p>
                  </a:txBody>
                  <a:tcPr marL="21525" marR="21525" marT="10750" marB="10750" anchor="ctr"/>
                </a:tc>
                <a:extLst>
                  <a:ext uri="{0D108BD9-81ED-4DB2-BD59-A6C34878D82A}">
                    <a16:rowId xmlns:a16="http://schemas.microsoft.com/office/drawing/2014/main" val="10004"/>
                  </a:ext>
                </a:extLst>
              </a:tr>
              <a:tr h="1043900">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Model Stealing/Extraction</a:t>
                      </a:r>
                      <a:endParaRPr sz="1400" u="none" strike="noStrike" cap="none"/>
                    </a:p>
                  </a:txBody>
                  <a:tcPr marL="21525" marR="21525" marT="10750" marB="1075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Reverse-engineering a model to replicate its functionality and data.</a:t>
                      </a:r>
                      <a:endParaRPr sz="1400" u="none" strike="noStrike" cap="none"/>
                    </a:p>
                  </a:txBody>
                  <a:tcPr marL="21525" marR="21525" marT="10750" marB="1075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Unauthorized access and potential misuse of proprietary algorithms and data insights.</a:t>
                      </a:r>
                      <a:endParaRPr sz="1400" u="none" strike="noStrike" cap="none"/>
                    </a:p>
                  </a:txBody>
                  <a:tcPr marL="21525" marR="21525" marT="10750" marB="10750" anchor="ctr"/>
                </a:tc>
                <a:extLst>
                  <a:ext uri="{0D108BD9-81ED-4DB2-BD59-A6C34878D82A}">
                    <a16:rowId xmlns:a16="http://schemas.microsoft.com/office/drawing/2014/main" val="10005"/>
                  </a:ext>
                </a:extLst>
              </a:tr>
              <a:tr h="1043900">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Re-identification Attack</a:t>
                      </a:r>
                      <a:endParaRPr sz="1400" u="none" strike="noStrike" cap="none"/>
                    </a:p>
                  </a:txBody>
                  <a:tcPr marL="21525" marR="21525" marT="10750" marB="1075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Cross-referencing anonymized data with external sources to identify individuals.</a:t>
                      </a:r>
                      <a:endParaRPr sz="1400" u="none" strike="noStrike" cap="none"/>
                    </a:p>
                  </a:txBody>
                  <a:tcPr marL="21525" marR="21525" marT="10750" marB="1075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Violation of anonymity guarantees, leading to privacy invasions and potential legal ramifications.</a:t>
                      </a:r>
                      <a:endParaRPr sz="1400" u="none" strike="noStrike" cap="none"/>
                    </a:p>
                  </a:txBody>
                  <a:tcPr marL="21525" marR="21525" marT="10750" marB="10750" anchor="ctr"/>
                </a:tc>
                <a:extLst>
                  <a:ext uri="{0D108BD9-81ED-4DB2-BD59-A6C34878D82A}">
                    <a16:rowId xmlns:a16="http://schemas.microsoft.com/office/drawing/2014/main" val="10006"/>
                  </a:ext>
                </a:extLst>
              </a:tr>
              <a:tr h="704800">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Attribute Inference Attack</a:t>
                      </a:r>
                      <a:endParaRPr sz="1400" u="none" strike="noStrike" cap="none"/>
                    </a:p>
                  </a:txBody>
                  <a:tcPr marL="21525" marR="21525" marT="10750" marB="1075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Using model outputs to infer sensitive attributes of individuals in the dataset.</a:t>
                      </a:r>
                      <a:endParaRPr sz="1400" u="none" strike="noStrike" cap="none"/>
                    </a:p>
                  </a:txBody>
                  <a:tcPr marL="21525" marR="21525" marT="10750" marB="1075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sz="1800" u="none" strike="noStrike" cap="none"/>
                        <a:t>Exposure of sensitive attributes, leading to privacy breaches and potential misuse of data.</a:t>
                      </a:r>
                      <a:endParaRPr sz="1400" u="none" strike="noStrike" cap="none"/>
                    </a:p>
                  </a:txBody>
                  <a:tcPr marL="21525" marR="21525" marT="10750" marB="10750"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19"/>
          <p:cNvSpPr/>
          <p:nvPr/>
        </p:nvSpPr>
        <p:spPr>
          <a:xfrm>
            <a:off x="6826102" y="0"/>
            <a:ext cx="5365898" cy="6858000"/>
          </a:xfrm>
          <a:prstGeom prst="rect">
            <a:avLst/>
          </a:prstGeom>
          <a:solidFill>
            <a:srgbClr val="F2F2F2">
              <a:alpha val="6156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2" name="Google Shape;402;p19"/>
          <p:cNvSpPr txBox="1">
            <a:spLocks noGrp="1"/>
          </p:cNvSpPr>
          <p:nvPr>
            <p:ph type="title"/>
          </p:nvPr>
        </p:nvSpPr>
        <p:spPr>
          <a:xfrm>
            <a:off x="126878" y="136525"/>
            <a:ext cx="6327086" cy="6466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CA"/>
              <a:t>FEDERATED LEARNING</a:t>
            </a:r>
            <a:endParaRPr/>
          </a:p>
        </p:txBody>
      </p:sp>
      <p:sp>
        <p:nvSpPr>
          <p:cNvPr id="403" name="Google Shape;403;p19"/>
          <p:cNvSpPr/>
          <p:nvPr/>
        </p:nvSpPr>
        <p:spPr>
          <a:xfrm>
            <a:off x="5886580" y="5516740"/>
            <a:ext cx="418840" cy="397037"/>
          </a:xfrm>
          <a:custGeom>
            <a:avLst/>
            <a:gdLst/>
            <a:ahLst/>
            <a:cxnLst/>
            <a:rect l="l" t="t" r="r" b="b"/>
            <a:pathLst>
              <a:path w="674546" h="773712" extrusionOk="0">
                <a:moveTo>
                  <a:pt x="457149" y="449227"/>
                </a:moveTo>
                <a:cubicBezTo>
                  <a:pt x="398051" y="449227"/>
                  <a:pt x="350505" y="496773"/>
                  <a:pt x="350505" y="555871"/>
                </a:cubicBezTo>
                <a:cubicBezTo>
                  <a:pt x="350505" y="614969"/>
                  <a:pt x="398051" y="662514"/>
                  <a:pt x="457149" y="662514"/>
                </a:cubicBezTo>
                <a:cubicBezTo>
                  <a:pt x="515803" y="662514"/>
                  <a:pt x="563792" y="614525"/>
                  <a:pt x="563792" y="555871"/>
                </a:cubicBezTo>
                <a:cubicBezTo>
                  <a:pt x="563792" y="496773"/>
                  <a:pt x="516247" y="449227"/>
                  <a:pt x="457149" y="449227"/>
                </a:cubicBezTo>
                <a:close/>
                <a:moveTo>
                  <a:pt x="457149" y="421677"/>
                </a:moveTo>
                <a:cubicBezTo>
                  <a:pt x="530911" y="422122"/>
                  <a:pt x="590898" y="482109"/>
                  <a:pt x="590453" y="556315"/>
                </a:cubicBezTo>
                <a:cubicBezTo>
                  <a:pt x="590453" y="585642"/>
                  <a:pt x="580678" y="614080"/>
                  <a:pt x="562904" y="637186"/>
                </a:cubicBezTo>
                <a:lnTo>
                  <a:pt x="582900" y="656738"/>
                </a:lnTo>
                <a:cubicBezTo>
                  <a:pt x="592675" y="654516"/>
                  <a:pt x="603340" y="658071"/>
                  <a:pt x="610449" y="665180"/>
                </a:cubicBezTo>
                <a:lnTo>
                  <a:pt x="665548" y="720724"/>
                </a:lnTo>
                <a:cubicBezTo>
                  <a:pt x="677546" y="732721"/>
                  <a:pt x="677546" y="752717"/>
                  <a:pt x="665548" y="764714"/>
                </a:cubicBezTo>
                <a:cubicBezTo>
                  <a:pt x="653551" y="776712"/>
                  <a:pt x="633555" y="776712"/>
                  <a:pt x="621558" y="764714"/>
                </a:cubicBezTo>
                <a:lnTo>
                  <a:pt x="566014" y="709171"/>
                </a:lnTo>
                <a:cubicBezTo>
                  <a:pt x="558905" y="701617"/>
                  <a:pt x="555794" y="691397"/>
                  <a:pt x="557571" y="681177"/>
                </a:cubicBezTo>
                <a:lnTo>
                  <a:pt x="538020" y="661625"/>
                </a:lnTo>
                <a:cubicBezTo>
                  <a:pt x="514470" y="679399"/>
                  <a:pt x="485587" y="689175"/>
                  <a:pt x="456260" y="689175"/>
                </a:cubicBezTo>
                <a:cubicBezTo>
                  <a:pt x="382498" y="688731"/>
                  <a:pt x="322511" y="628744"/>
                  <a:pt x="322955" y="554982"/>
                </a:cubicBezTo>
                <a:cubicBezTo>
                  <a:pt x="323400" y="481220"/>
                  <a:pt x="383387" y="421233"/>
                  <a:pt x="457149" y="421677"/>
                </a:cubicBezTo>
                <a:close/>
                <a:moveTo>
                  <a:pt x="19050" y="118681"/>
                </a:moveTo>
                <a:lnTo>
                  <a:pt x="19050" y="276225"/>
                </a:lnTo>
                <a:cubicBezTo>
                  <a:pt x="19050" y="307658"/>
                  <a:pt x="129035" y="342900"/>
                  <a:pt x="276225" y="342900"/>
                </a:cubicBezTo>
                <a:cubicBezTo>
                  <a:pt x="423415" y="342900"/>
                  <a:pt x="533400" y="307658"/>
                  <a:pt x="533400" y="276225"/>
                </a:cubicBezTo>
                <a:lnTo>
                  <a:pt x="533400" y="118681"/>
                </a:lnTo>
                <a:cubicBezTo>
                  <a:pt x="490261" y="153162"/>
                  <a:pt x="380686" y="171450"/>
                  <a:pt x="276225" y="171450"/>
                </a:cubicBezTo>
                <a:cubicBezTo>
                  <a:pt x="171764" y="171450"/>
                  <a:pt x="62189" y="153162"/>
                  <a:pt x="19050" y="118681"/>
                </a:cubicBezTo>
                <a:close/>
                <a:moveTo>
                  <a:pt x="276225" y="19050"/>
                </a:moveTo>
                <a:cubicBezTo>
                  <a:pt x="129035" y="19050"/>
                  <a:pt x="19050" y="54293"/>
                  <a:pt x="19050" y="85725"/>
                </a:cubicBezTo>
                <a:cubicBezTo>
                  <a:pt x="19050" y="117157"/>
                  <a:pt x="129035" y="152400"/>
                  <a:pt x="276225" y="152400"/>
                </a:cubicBezTo>
                <a:cubicBezTo>
                  <a:pt x="423415" y="152400"/>
                  <a:pt x="533400" y="117157"/>
                  <a:pt x="533400" y="85725"/>
                </a:cubicBezTo>
                <a:cubicBezTo>
                  <a:pt x="533400" y="54293"/>
                  <a:pt x="423415" y="19050"/>
                  <a:pt x="276225" y="19050"/>
                </a:cubicBezTo>
                <a:close/>
                <a:moveTo>
                  <a:pt x="276225" y="0"/>
                </a:moveTo>
                <a:cubicBezTo>
                  <a:pt x="410137" y="0"/>
                  <a:pt x="552450" y="30042"/>
                  <a:pt x="552450" y="85725"/>
                </a:cubicBezTo>
                <a:lnTo>
                  <a:pt x="552450" y="402948"/>
                </a:lnTo>
                <a:lnTo>
                  <a:pt x="534918" y="397611"/>
                </a:lnTo>
                <a:lnTo>
                  <a:pt x="533400" y="397460"/>
                </a:lnTo>
                <a:lnTo>
                  <a:pt x="533400" y="309182"/>
                </a:lnTo>
                <a:cubicBezTo>
                  <a:pt x="490261" y="343662"/>
                  <a:pt x="380686" y="361950"/>
                  <a:pt x="276225" y="361950"/>
                </a:cubicBezTo>
                <a:cubicBezTo>
                  <a:pt x="171764" y="361950"/>
                  <a:pt x="62189" y="343662"/>
                  <a:pt x="19050" y="309182"/>
                </a:cubicBezTo>
                <a:lnTo>
                  <a:pt x="19050" y="466725"/>
                </a:lnTo>
                <a:cubicBezTo>
                  <a:pt x="19050" y="498158"/>
                  <a:pt x="129035" y="533400"/>
                  <a:pt x="276225" y="533400"/>
                </a:cubicBezTo>
                <a:lnTo>
                  <a:pt x="277276" y="533338"/>
                </a:lnTo>
                <a:lnTo>
                  <a:pt x="271295" y="552236"/>
                </a:lnTo>
                <a:lnTo>
                  <a:pt x="198038" y="549054"/>
                </a:lnTo>
                <a:cubicBezTo>
                  <a:pt x="121129" y="542294"/>
                  <a:pt x="51404" y="525542"/>
                  <a:pt x="19050" y="499682"/>
                </a:cubicBezTo>
                <a:lnTo>
                  <a:pt x="19050" y="657225"/>
                </a:lnTo>
                <a:cubicBezTo>
                  <a:pt x="19050" y="688658"/>
                  <a:pt x="129035" y="723900"/>
                  <a:pt x="276225" y="723900"/>
                </a:cubicBezTo>
                <a:lnTo>
                  <a:pt x="288771" y="723164"/>
                </a:lnTo>
                <a:lnTo>
                  <a:pt x="299016" y="741678"/>
                </a:lnTo>
                <a:lnTo>
                  <a:pt x="276225" y="742950"/>
                </a:lnTo>
                <a:cubicBezTo>
                  <a:pt x="142313" y="742950"/>
                  <a:pt x="0" y="712908"/>
                  <a:pt x="0" y="657225"/>
                </a:cubicBezTo>
                <a:lnTo>
                  <a:pt x="0" y="85725"/>
                </a:lnTo>
                <a:cubicBezTo>
                  <a:pt x="0" y="30042"/>
                  <a:pt x="142313" y="0"/>
                  <a:pt x="276225" y="0"/>
                </a:cubicBezTo>
                <a:close/>
              </a:path>
            </a:pathLst>
          </a:custGeom>
          <a:solidFill>
            <a:srgbClr val="5D95A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19"/>
          <p:cNvSpPr/>
          <p:nvPr/>
        </p:nvSpPr>
        <p:spPr>
          <a:xfrm rot="-5400000" flipH="1">
            <a:off x="2313404" y="5500036"/>
            <a:ext cx="408085" cy="468411"/>
          </a:xfrm>
          <a:custGeom>
            <a:avLst/>
            <a:gdLst/>
            <a:ahLst/>
            <a:cxnLst/>
            <a:rect l="l" t="t" r="r" b="b"/>
            <a:pathLst>
              <a:path w="657225" h="685800" extrusionOk="0">
                <a:moveTo>
                  <a:pt x="581025" y="285750"/>
                </a:moveTo>
                <a:lnTo>
                  <a:pt x="638175" y="285750"/>
                </a:lnTo>
                <a:lnTo>
                  <a:pt x="638175" y="400050"/>
                </a:lnTo>
                <a:lnTo>
                  <a:pt x="581025" y="400050"/>
                </a:lnTo>
                <a:close/>
                <a:moveTo>
                  <a:pt x="371475" y="323850"/>
                </a:moveTo>
                <a:cubicBezTo>
                  <a:pt x="371475" y="334371"/>
                  <a:pt x="380004" y="342900"/>
                  <a:pt x="390525" y="342900"/>
                </a:cubicBezTo>
                <a:cubicBezTo>
                  <a:pt x="401046" y="342900"/>
                  <a:pt x="409575" y="334371"/>
                  <a:pt x="409575" y="323850"/>
                </a:cubicBezTo>
                <a:cubicBezTo>
                  <a:pt x="409575" y="313329"/>
                  <a:pt x="401046" y="304800"/>
                  <a:pt x="390525" y="304800"/>
                </a:cubicBezTo>
                <a:cubicBezTo>
                  <a:pt x="380004" y="304800"/>
                  <a:pt x="371475" y="313329"/>
                  <a:pt x="371475" y="323850"/>
                </a:cubicBezTo>
                <a:close/>
                <a:moveTo>
                  <a:pt x="371475" y="228600"/>
                </a:moveTo>
                <a:cubicBezTo>
                  <a:pt x="371475" y="239121"/>
                  <a:pt x="380004" y="247650"/>
                  <a:pt x="390525" y="247650"/>
                </a:cubicBezTo>
                <a:cubicBezTo>
                  <a:pt x="401046" y="247650"/>
                  <a:pt x="409575" y="239121"/>
                  <a:pt x="409575" y="228600"/>
                </a:cubicBezTo>
                <a:cubicBezTo>
                  <a:pt x="409575" y="218079"/>
                  <a:pt x="401046" y="209550"/>
                  <a:pt x="390525" y="209550"/>
                </a:cubicBezTo>
                <a:cubicBezTo>
                  <a:pt x="380004" y="209550"/>
                  <a:pt x="371475" y="218079"/>
                  <a:pt x="371475" y="228600"/>
                </a:cubicBezTo>
                <a:close/>
                <a:moveTo>
                  <a:pt x="371475" y="133350"/>
                </a:moveTo>
                <a:cubicBezTo>
                  <a:pt x="371475" y="143871"/>
                  <a:pt x="380004" y="152400"/>
                  <a:pt x="390525" y="152400"/>
                </a:cubicBezTo>
                <a:cubicBezTo>
                  <a:pt x="401046" y="152400"/>
                  <a:pt x="409575" y="143871"/>
                  <a:pt x="409575" y="133350"/>
                </a:cubicBezTo>
                <a:cubicBezTo>
                  <a:pt x="409575" y="122829"/>
                  <a:pt x="401046" y="114300"/>
                  <a:pt x="390525" y="114300"/>
                </a:cubicBezTo>
                <a:cubicBezTo>
                  <a:pt x="380004" y="114300"/>
                  <a:pt x="371475" y="122829"/>
                  <a:pt x="371475" y="133350"/>
                </a:cubicBezTo>
                <a:close/>
                <a:moveTo>
                  <a:pt x="323850" y="76200"/>
                </a:moveTo>
                <a:cubicBezTo>
                  <a:pt x="323850" y="65679"/>
                  <a:pt x="332379" y="57150"/>
                  <a:pt x="342900" y="57150"/>
                </a:cubicBezTo>
                <a:lnTo>
                  <a:pt x="438150" y="57150"/>
                </a:lnTo>
                <a:cubicBezTo>
                  <a:pt x="448671" y="57150"/>
                  <a:pt x="457200" y="65679"/>
                  <a:pt x="457200" y="76200"/>
                </a:cubicBezTo>
                <a:lnTo>
                  <a:pt x="457200" y="609600"/>
                </a:lnTo>
                <a:cubicBezTo>
                  <a:pt x="457200" y="620121"/>
                  <a:pt x="448671" y="628650"/>
                  <a:pt x="438150" y="628650"/>
                </a:cubicBezTo>
                <a:lnTo>
                  <a:pt x="342900" y="628650"/>
                </a:lnTo>
                <a:cubicBezTo>
                  <a:pt x="332379" y="628650"/>
                  <a:pt x="323850" y="620121"/>
                  <a:pt x="323850" y="609600"/>
                </a:cubicBezTo>
                <a:close/>
                <a:moveTo>
                  <a:pt x="184053" y="461231"/>
                </a:moveTo>
                <a:lnTo>
                  <a:pt x="232250" y="509427"/>
                </a:lnTo>
                <a:lnTo>
                  <a:pt x="280446" y="461231"/>
                </a:lnTo>
                <a:lnTo>
                  <a:pt x="256348" y="461231"/>
                </a:lnTo>
                <a:lnTo>
                  <a:pt x="256348" y="174926"/>
                </a:lnTo>
                <a:lnTo>
                  <a:pt x="208151" y="174926"/>
                </a:lnTo>
                <a:lnTo>
                  <a:pt x="208151" y="461231"/>
                </a:lnTo>
                <a:close/>
                <a:moveTo>
                  <a:pt x="171450" y="76200"/>
                </a:moveTo>
                <a:cubicBezTo>
                  <a:pt x="171450" y="65679"/>
                  <a:pt x="179979" y="57150"/>
                  <a:pt x="190500" y="57150"/>
                </a:cubicBezTo>
                <a:lnTo>
                  <a:pt x="285750" y="57150"/>
                </a:lnTo>
                <a:cubicBezTo>
                  <a:pt x="296271" y="57150"/>
                  <a:pt x="304800" y="65679"/>
                  <a:pt x="304800" y="76200"/>
                </a:cubicBezTo>
                <a:lnTo>
                  <a:pt x="304800" y="609600"/>
                </a:lnTo>
                <a:cubicBezTo>
                  <a:pt x="304800" y="620121"/>
                  <a:pt x="296271" y="628650"/>
                  <a:pt x="285750" y="628650"/>
                </a:cubicBezTo>
                <a:lnTo>
                  <a:pt x="190500" y="628650"/>
                </a:lnTo>
                <a:cubicBezTo>
                  <a:pt x="179979" y="628650"/>
                  <a:pt x="171450" y="620121"/>
                  <a:pt x="171450" y="609600"/>
                </a:cubicBezTo>
                <a:close/>
                <a:moveTo>
                  <a:pt x="36421" y="223122"/>
                </a:moveTo>
                <a:lnTo>
                  <a:pt x="60519" y="223122"/>
                </a:lnTo>
                <a:lnTo>
                  <a:pt x="60519" y="509427"/>
                </a:lnTo>
                <a:lnTo>
                  <a:pt x="108716" y="509427"/>
                </a:lnTo>
                <a:lnTo>
                  <a:pt x="108716" y="223122"/>
                </a:lnTo>
                <a:lnTo>
                  <a:pt x="132814" y="223122"/>
                </a:lnTo>
                <a:lnTo>
                  <a:pt x="84618" y="174926"/>
                </a:lnTo>
                <a:close/>
                <a:moveTo>
                  <a:pt x="19050" y="76200"/>
                </a:moveTo>
                <a:cubicBezTo>
                  <a:pt x="19050" y="65679"/>
                  <a:pt x="27579" y="57150"/>
                  <a:pt x="38100" y="57150"/>
                </a:cubicBezTo>
                <a:lnTo>
                  <a:pt x="133350" y="57150"/>
                </a:lnTo>
                <a:cubicBezTo>
                  <a:pt x="143871" y="57150"/>
                  <a:pt x="152400" y="65679"/>
                  <a:pt x="152400" y="76200"/>
                </a:cubicBezTo>
                <a:lnTo>
                  <a:pt x="152400" y="609600"/>
                </a:lnTo>
                <a:cubicBezTo>
                  <a:pt x="152400" y="620121"/>
                  <a:pt x="143871" y="628650"/>
                  <a:pt x="133350" y="628650"/>
                </a:cubicBezTo>
                <a:lnTo>
                  <a:pt x="38100" y="628650"/>
                </a:lnTo>
                <a:cubicBezTo>
                  <a:pt x="27579" y="628650"/>
                  <a:pt x="19050" y="620121"/>
                  <a:pt x="19050" y="609600"/>
                </a:cubicBezTo>
                <a:close/>
                <a:moveTo>
                  <a:pt x="0" y="76200"/>
                </a:moveTo>
                <a:lnTo>
                  <a:pt x="0" y="609600"/>
                </a:lnTo>
                <a:cubicBezTo>
                  <a:pt x="0" y="630642"/>
                  <a:pt x="17058" y="647700"/>
                  <a:pt x="38100" y="647700"/>
                </a:cubicBezTo>
                <a:lnTo>
                  <a:pt x="133350" y="647700"/>
                </a:lnTo>
                <a:cubicBezTo>
                  <a:pt x="144333" y="647665"/>
                  <a:pt x="154760" y="642861"/>
                  <a:pt x="161925" y="634536"/>
                </a:cubicBezTo>
                <a:cubicBezTo>
                  <a:pt x="169090" y="642861"/>
                  <a:pt x="179517" y="647665"/>
                  <a:pt x="190500" y="647700"/>
                </a:cubicBezTo>
                <a:lnTo>
                  <a:pt x="285750" y="647700"/>
                </a:lnTo>
                <a:cubicBezTo>
                  <a:pt x="296733" y="647665"/>
                  <a:pt x="307160" y="642861"/>
                  <a:pt x="314325" y="634536"/>
                </a:cubicBezTo>
                <a:cubicBezTo>
                  <a:pt x="321490" y="642861"/>
                  <a:pt x="331917" y="647665"/>
                  <a:pt x="342900" y="647700"/>
                </a:cubicBezTo>
                <a:lnTo>
                  <a:pt x="438150" y="647700"/>
                </a:lnTo>
                <a:cubicBezTo>
                  <a:pt x="459192" y="647700"/>
                  <a:pt x="476250" y="630642"/>
                  <a:pt x="476250" y="609600"/>
                </a:cubicBezTo>
                <a:lnTo>
                  <a:pt x="476250" y="352425"/>
                </a:lnTo>
                <a:lnTo>
                  <a:pt x="561975" y="352425"/>
                </a:lnTo>
                <a:lnTo>
                  <a:pt x="561975" y="419100"/>
                </a:lnTo>
                <a:lnTo>
                  <a:pt x="600075" y="419100"/>
                </a:lnTo>
                <a:lnTo>
                  <a:pt x="600075" y="685800"/>
                </a:lnTo>
                <a:lnTo>
                  <a:pt x="619125" y="685800"/>
                </a:lnTo>
                <a:lnTo>
                  <a:pt x="619125" y="419100"/>
                </a:lnTo>
                <a:lnTo>
                  <a:pt x="657225" y="419100"/>
                </a:lnTo>
                <a:lnTo>
                  <a:pt x="657225" y="266700"/>
                </a:lnTo>
                <a:lnTo>
                  <a:pt x="619125" y="266700"/>
                </a:lnTo>
                <a:lnTo>
                  <a:pt x="619125" y="0"/>
                </a:lnTo>
                <a:lnTo>
                  <a:pt x="600075" y="0"/>
                </a:lnTo>
                <a:lnTo>
                  <a:pt x="600075" y="266700"/>
                </a:lnTo>
                <a:lnTo>
                  <a:pt x="561975" y="266700"/>
                </a:lnTo>
                <a:lnTo>
                  <a:pt x="561975" y="333375"/>
                </a:lnTo>
                <a:lnTo>
                  <a:pt x="476250" y="333375"/>
                </a:lnTo>
                <a:lnTo>
                  <a:pt x="476250" y="76200"/>
                </a:lnTo>
                <a:cubicBezTo>
                  <a:pt x="476250" y="55158"/>
                  <a:pt x="459192" y="38100"/>
                  <a:pt x="438150" y="38100"/>
                </a:cubicBezTo>
                <a:lnTo>
                  <a:pt x="342900" y="38100"/>
                </a:lnTo>
                <a:cubicBezTo>
                  <a:pt x="331917" y="38135"/>
                  <a:pt x="321490" y="42939"/>
                  <a:pt x="314325" y="51264"/>
                </a:cubicBezTo>
                <a:cubicBezTo>
                  <a:pt x="307160" y="42939"/>
                  <a:pt x="296733" y="38135"/>
                  <a:pt x="285750" y="38100"/>
                </a:cubicBezTo>
                <a:lnTo>
                  <a:pt x="190500" y="38100"/>
                </a:lnTo>
                <a:cubicBezTo>
                  <a:pt x="179517" y="38135"/>
                  <a:pt x="169090" y="42939"/>
                  <a:pt x="161925" y="51264"/>
                </a:cubicBezTo>
                <a:cubicBezTo>
                  <a:pt x="154760" y="42939"/>
                  <a:pt x="144333" y="38135"/>
                  <a:pt x="133350" y="38100"/>
                </a:cubicBezTo>
                <a:lnTo>
                  <a:pt x="38100" y="38100"/>
                </a:lnTo>
                <a:cubicBezTo>
                  <a:pt x="17058" y="38100"/>
                  <a:pt x="0" y="55158"/>
                  <a:pt x="0" y="7620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5" name="Google Shape;405;p19"/>
          <p:cNvSpPr/>
          <p:nvPr/>
        </p:nvSpPr>
        <p:spPr>
          <a:xfrm>
            <a:off x="1494700" y="2657723"/>
            <a:ext cx="387116" cy="361700"/>
          </a:xfrm>
          <a:custGeom>
            <a:avLst/>
            <a:gdLst/>
            <a:ahLst/>
            <a:cxnLst/>
            <a:rect l="l" t="t" r="r" b="b"/>
            <a:pathLst>
              <a:path w="685800" h="704850" extrusionOk="0">
                <a:moveTo>
                  <a:pt x="409575" y="647700"/>
                </a:moveTo>
                <a:lnTo>
                  <a:pt x="685800" y="647700"/>
                </a:lnTo>
                <a:lnTo>
                  <a:pt x="685800" y="704850"/>
                </a:lnTo>
                <a:lnTo>
                  <a:pt x="409575" y="704850"/>
                </a:lnTo>
                <a:close/>
                <a:moveTo>
                  <a:pt x="314325" y="647700"/>
                </a:moveTo>
                <a:lnTo>
                  <a:pt x="371475" y="647700"/>
                </a:lnTo>
                <a:lnTo>
                  <a:pt x="371475" y="704850"/>
                </a:lnTo>
                <a:lnTo>
                  <a:pt x="314325" y="704850"/>
                </a:lnTo>
                <a:close/>
                <a:moveTo>
                  <a:pt x="0" y="647700"/>
                </a:moveTo>
                <a:lnTo>
                  <a:pt x="276225" y="647700"/>
                </a:lnTo>
                <a:lnTo>
                  <a:pt x="276225" y="704850"/>
                </a:lnTo>
                <a:lnTo>
                  <a:pt x="0" y="704850"/>
                </a:lnTo>
                <a:close/>
                <a:moveTo>
                  <a:pt x="323850" y="438150"/>
                </a:moveTo>
                <a:cubicBezTo>
                  <a:pt x="313329" y="438150"/>
                  <a:pt x="304800" y="446679"/>
                  <a:pt x="304800" y="457200"/>
                </a:cubicBezTo>
                <a:cubicBezTo>
                  <a:pt x="304800" y="467721"/>
                  <a:pt x="313329" y="476250"/>
                  <a:pt x="323850" y="476250"/>
                </a:cubicBezTo>
                <a:cubicBezTo>
                  <a:pt x="334371" y="476250"/>
                  <a:pt x="342900" y="467721"/>
                  <a:pt x="342900" y="457200"/>
                </a:cubicBezTo>
                <a:cubicBezTo>
                  <a:pt x="342900" y="446679"/>
                  <a:pt x="334371" y="438150"/>
                  <a:pt x="323850" y="438150"/>
                </a:cubicBezTo>
                <a:close/>
                <a:moveTo>
                  <a:pt x="228600" y="438150"/>
                </a:moveTo>
                <a:cubicBezTo>
                  <a:pt x="218079" y="438150"/>
                  <a:pt x="209550" y="446679"/>
                  <a:pt x="209550" y="457200"/>
                </a:cubicBezTo>
                <a:cubicBezTo>
                  <a:pt x="209550" y="467721"/>
                  <a:pt x="218079" y="476250"/>
                  <a:pt x="228600" y="476250"/>
                </a:cubicBezTo>
                <a:cubicBezTo>
                  <a:pt x="239121" y="476250"/>
                  <a:pt x="247650" y="467721"/>
                  <a:pt x="247650" y="457200"/>
                </a:cubicBezTo>
                <a:cubicBezTo>
                  <a:pt x="247650" y="446679"/>
                  <a:pt x="239121" y="438150"/>
                  <a:pt x="228600" y="438150"/>
                </a:cubicBezTo>
                <a:close/>
                <a:moveTo>
                  <a:pt x="133350" y="438150"/>
                </a:moveTo>
                <a:cubicBezTo>
                  <a:pt x="122829" y="438150"/>
                  <a:pt x="114300" y="446679"/>
                  <a:pt x="114300" y="457200"/>
                </a:cubicBezTo>
                <a:cubicBezTo>
                  <a:pt x="114300" y="467721"/>
                  <a:pt x="122829" y="476250"/>
                  <a:pt x="133350" y="476250"/>
                </a:cubicBezTo>
                <a:cubicBezTo>
                  <a:pt x="143871" y="476250"/>
                  <a:pt x="152400" y="467721"/>
                  <a:pt x="152400" y="457200"/>
                </a:cubicBezTo>
                <a:cubicBezTo>
                  <a:pt x="152400" y="446679"/>
                  <a:pt x="143871" y="438150"/>
                  <a:pt x="133350" y="438150"/>
                </a:cubicBezTo>
                <a:close/>
                <a:moveTo>
                  <a:pt x="72200" y="381000"/>
                </a:moveTo>
                <a:lnTo>
                  <a:pt x="613601" y="381000"/>
                </a:lnTo>
                <a:cubicBezTo>
                  <a:pt x="632433" y="381000"/>
                  <a:pt x="647700" y="396267"/>
                  <a:pt x="647700" y="415100"/>
                </a:cubicBezTo>
                <a:lnTo>
                  <a:pt x="647700" y="499300"/>
                </a:lnTo>
                <a:cubicBezTo>
                  <a:pt x="647700" y="518133"/>
                  <a:pt x="632433" y="533400"/>
                  <a:pt x="613601" y="533400"/>
                </a:cubicBezTo>
                <a:lnTo>
                  <a:pt x="371475" y="533400"/>
                </a:lnTo>
                <a:lnTo>
                  <a:pt x="371475" y="609600"/>
                </a:lnTo>
                <a:lnTo>
                  <a:pt x="314325" y="609600"/>
                </a:lnTo>
                <a:lnTo>
                  <a:pt x="314325" y="533400"/>
                </a:lnTo>
                <a:lnTo>
                  <a:pt x="72200" y="533400"/>
                </a:lnTo>
                <a:cubicBezTo>
                  <a:pt x="53367" y="533400"/>
                  <a:pt x="38100" y="518133"/>
                  <a:pt x="38100" y="499300"/>
                </a:cubicBezTo>
                <a:lnTo>
                  <a:pt x="38100" y="415100"/>
                </a:lnTo>
                <a:cubicBezTo>
                  <a:pt x="38100" y="396267"/>
                  <a:pt x="53367" y="381000"/>
                  <a:pt x="72200" y="381000"/>
                </a:cubicBezTo>
                <a:close/>
                <a:moveTo>
                  <a:pt x="475066" y="212624"/>
                </a:moveTo>
                <a:lnTo>
                  <a:pt x="475066" y="236722"/>
                </a:lnTo>
                <a:lnTo>
                  <a:pt x="188760" y="236722"/>
                </a:lnTo>
                <a:lnTo>
                  <a:pt x="188760" y="284919"/>
                </a:lnTo>
                <a:lnTo>
                  <a:pt x="475066" y="284919"/>
                </a:lnTo>
                <a:lnTo>
                  <a:pt x="475066" y="309017"/>
                </a:lnTo>
                <a:lnTo>
                  <a:pt x="523262" y="260821"/>
                </a:lnTo>
                <a:close/>
                <a:moveTo>
                  <a:pt x="72200" y="190500"/>
                </a:moveTo>
                <a:lnTo>
                  <a:pt x="613601" y="190500"/>
                </a:lnTo>
                <a:cubicBezTo>
                  <a:pt x="632433" y="190500"/>
                  <a:pt x="647700" y="205767"/>
                  <a:pt x="647700" y="224600"/>
                </a:cubicBezTo>
                <a:lnTo>
                  <a:pt x="647700" y="308800"/>
                </a:lnTo>
                <a:cubicBezTo>
                  <a:pt x="647700" y="327633"/>
                  <a:pt x="632433" y="342900"/>
                  <a:pt x="613601" y="342900"/>
                </a:cubicBezTo>
                <a:lnTo>
                  <a:pt x="72200" y="342900"/>
                </a:lnTo>
                <a:cubicBezTo>
                  <a:pt x="53367" y="342900"/>
                  <a:pt x="38100" y="327633"/>
                  <a:pt x="38100" y="308800"/>
                </a:cubicBezTo>
                <a:lnTo>
                  <a:pt x="38100" y="224600"/>
                </a:lnTo>
                <a:cubicBezTo>
                  <a:pt x="38100" y="205767"/>
                  <a:pt x="53367" y="190500"/>
                  <a:pt x="72200" y="190500"/>
                </a:cubicBezTo>
                <a:close/>
                <a:moveTo>
                  <a:pt x="236956" y="26151"/>
                </a:moveTo>
                <a:lnTo>
                  <a:pt x="188760" y="74348"/>
                </a:lnTo>
                <a:lnTo>
                  <a:pt x="236956" y="122544"/>
                </a:lnTo>
                <a:lnTo>
                  <a:pt x="236956" y="98446"/>
                </a:lnTo>
                <a:lnTo>
                  <a:pt x="523262" y="98446"/>
                </a:lnTo>
                <a:lnTo>
                  <a:pt x="523262" y="50249"/>
                </a:lnTo>
                <a:lnTo>
                  <a:pt x="236956" y="50249"/>
                </a:lnTo>
                <a:close/>
                <a:moveTo>
                  <a:pt x="72200" y="0"/>
                </a:moveTo>
                <a:lnTo>
                  <a:pt x="613601" y="0"/>
                </a:lnTo>
                <a:cubicBezTo>
                  <a:pt x="632433" y="0"/>
                  <a:pt x="647700" y="15267"/>
                  <a:pt x="647700" y="34100"/>
                </a:cubicBezTo>
                <a:lnTo>
                  <a:pt x="647700" y="118301"/>
                </a:lnTo>
                <a:cubicBezTo>
                  <a:pt x="647700" y="137133"/>
                  <a:pt x="632433" y="152400"/>
                  <a:pt x="613601" y="152400"/>
                </a:cubicBezTo>
                <a:lnTo>
                  <a:pt x="72200" y="152400"/>
                </a:lnTo>
                <a:cubicBezTo>
                  <a:pt x="53367" y="152400"/>
                  <a:pt x="38100" y="137133"/>
                  <a:pt x="38100" y="118301"/>
                </a:cubicBezTo>
                <a:lnTo>
                  <a:pt x="38100" y="34100"/>
                </a:lnTo>
                <a:cubicBezTo>
                  <a:pt x="38100" y="15267"/>
                  <a:pt x="53367" y="0"/>
                  <a:pt x="72200"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6" name="Google Shape;406;p19"/>
          <p:cNvSpPr/>
          <p:nvPr/>
        </p:nvSpPr>
        <p:spPr>
          <a:xfrm rot="10800000" flipH="1">
            <a:off x="4608820" y="1132510"/>
            <a:ext cx="515252" cy="481422"/>
          </a:xfrm>
          <a:custGeom>
            <a:avLst/>
            <a:gdLst/>
            <a:ahLst/>
            <a:cxnLst/>
            <a:rect l="l" t="t" r="r" b="b"/>
            <a:pathLst>
              <a:path w="788119" h="788321" extrusionOk="0">
                <a:moveTo>
                  <a:pt x="400809" y="42989"/>
                </a:moveTo>
                <a:cubicBezTo>
                  <a:pt x="396945" y="45018"/>
                  <a:pt x="390280" y="44824"/>
                  <a:pt x="386803" y="42603"/>
                </a:cubicBezTo>
                <a:cubicBezTo>
                  <a:pt x="380427" y="38739"/>
                  <a:pt x="378302" y="31687"/>
                  <a:pt x="381296" y="24732"/>
                </a:cubicBezTo>
                <a:cubicBezTo>
                  <a:pt x="386320" y="13430"/>
                  <a:pt x="401775" y="13430"/>
                  <a:pt x="406798" y="24732"/>
                </a:cubicBezTo>
                <a:cubicBezTo>
                  <a:pt x="409890" y="31784"/>
                  <a:pt x="407281" y="39608"/>
                  <a:pt x="400809" y="42989"/>
                </a:cubicBezTo>
                <a:close/>
                <a:moveTo>
                  <a:pt x="496248" y="126160"/>
                </a:moveTo>
                <a:cubicBezTo>
                  <a:pt x="487555" y="130700"/>
                  <a:pt x="476156" y="123552"/>
                  <a:pt x="476156" y="113699"/>
                </a:cubicBezTo>
                <a:cubicBezTo>
                  <a:pt x="476156" y="108966"/>
                  <a:pt x="478185" y="105102"/>
                  <a:pt x="482435" y="101817"/>
                </a:cubicBezTo>
                <a:cubicBezTo>
                  <a:pt x="485333" y="99596"/>
                  <a:pt x="486492" y="99306"/>
                  <a:pt x="490936" y="99692"/>
                </a:cubicBezTo>
                <a:cubicBezTo>
                  <a:pt x="497021" y="100175"/>
                  <a:pt x="500499" y="102494"/>
                  <a:pt x="502817" y="107420"/>
                </a:cubicBezTo>
                <a:cubicBezTo>
                  <a:pt x="506101" y="114568"/>
                  <a:pt x="503300" y="122489"/>
                  <a:pt x="496248" y="126160"/>
                </a:cubicBezTo>
                <a:close/>
                <a:moveTo>
                  <a:pt x="295409" y="127199"/>
                </a:moveTo>
                <a:cubicBezTo>
                  <a:pt x="292137" y="126523"/>
                  <a:pt x="288949" y="124663"/>
                  <a:pt x="286340" y="121717"/>
                </a:cubicBezTo>
                <a:cubicBezTo>
                  <a:pt x="284795" y="120075"/>
                  <a:pt x="284408" y="118239"/>
                  <a:pt x="284408" y="113409"/>
                </a:cubicBezTo>
                <a:cubicBezTo>
                  <a:pt x="284408" y="107613"/>
                  <a:pt x="284602" y="107034"/>
                  <a:pt x="287983" y="103749"/>
                </a:cubicBezTo>
                <a:cubicBezTo>
                  <a:pt x="290977" y="100658"/>
                  <a:pt x="292233" y="100079"/>
                  <a:pt x="296676" y="99789"/>
                </a:cubicBezTo>
                <a:cubicBezTo>
                  <a:pt x="300637" y="99499"/>
                  <a:pt x="302472" y="99886"/>
                  <a:pt x="304984" y="101334"/>
                </a:cubicBezTo>
                <a:cubicBezTo>
                  <a:pt x="311649" y="105585"/>
                  <a:pt x="313871" y="114182"/>
                  <a:pt x="310007" y="120558"/>
                </a:cubicBezTo>
                <a:cubicBezTo>
                  <a:pt x="308944" y="122296"/>
                  <a:pt x="306723" y="124518"/>
                  <a:pt x="304984" y="125581"/>
                </a:cubicBezTo>
                <a:cubicBezTo>
                  <a:pt x="302038" y="127368"/>
                  <a:pt x="298681" y="127875"/>
                  <a:pt x="295409" y="127199"/>
                </a:cubicBezTo>
                <a:close/>
                <a:moveTo>
                  <a:pt x="680848" y="310566"/>
                </a:moveTo>
                <a:cubicBezTo>
                  <a:pt x="672154" y="315106"/>
                  <a:pt x="660659" y="308151"/>
                  <a:pt x="660659" y="298298"/>
                </a:cubicBezTo>
                <a:cubicBezTo>
                  <a:pt x="660659" y="290474"/>
                  <a:pt x="665585" y="284968"/>
                  <a:pt x="673217" y="284195"/>
                </a:cubicBezTo>
                <a:cubicBezTo>
                  <a:pt x="682104" y="283326"/>
                  <a:pt x="687803" y="288349"/>
                  <a:pt x="688479" y="297526"/>
                </a:cubicBezTo>
                <a:cubicBezTo>
                  <a:pt x="688865" y="302259"/>
                  <a:pt x="688576" y="303321"/>
                  <a:pt x="686257" y="306026"/>
                </a:cubicBezTo>
                <a:cubicBezTo>
                  <a:pt x="684808" y="307765"/>
                  <a:pt x="682393" y="309794"/>
                  <a:pt x="680848" y="310566"/>
                </a:cubicBezTo>
                <a:close/>
                <a:moveTo>
                  <a:pt x="108117" y="311339"/>
                </a:moveTo>
                <a:cubicBezTo>
                  <a:pt x="103383" y="309600"/>
                  <a:pt x="99423" y="303321"/>
                  <a:pt x="99423" y="297429"/>
                </a:cubicBezTo>
                <a:cubicBezTo>
                  <a:pt x="99423" y="285354"/>
                  <a:pt x="114589" y="279462"/>
                  <a:pt x="123379" y="288156"/>
                </a:cubicBezTo>
                <a:cubicBezTo>
                  <a:pt x="126277" y="291054"/>
                  <a:pt x="126857" y="292406"/>
                  <a:pt x="127146" y="296753"/>
                </a:cubicBezTo>
                <a:cubicBezTo>
                  <a:pt x="127629" y="302742"/>
                  <a:pt x="125504" y="306992"/>
                  <a:pt x="120481" y="310083"/>
                </a:cubicBezTo>
                <a:cubicBezTo>
                  <a:pt x="117390" y="311919"/>
                  <a:pt x="111401" y="312498"/>
                  <a:pt x="108117" y="311339"/>
                </a:cubicBezTo>
                <a:close/>
                <a:moveTo>
                  <a:pt x="24100" y="406730"/>
                </a:moveTo>
                <a:cubicBezTo>
                  <a:pt x="19657" y="404581"/>
                  <a:pt x="16348" y="400258"/>
                  <a:pt x="16348" y="394800"/>
                </a:cubicBezTo>
                <a:cubicBezTo>
                  <a:pt x="16348" y="386010"/>
                  <a:pt x="21951" y="380214"/>
                  <a:pt x="30451" y="380214"/>
                </a:cubicBezTo>
                <a:cubicBezTo>
                  <a:pt x="33543" y="380214"/>
                  <a:pt x="36344" y="380793"/>
                  <a:pt x="37986" y="381856"/>
                </a:cubicBezTo>
                <a:cubicBezTo>
                  <a:pt x="46197" y="387265"/>
                  <a:pt x="46583" y="400016"/>
                  <a:pt x="38662" y="405619"/>
                </a:cubicBezTo>
                <a:cubicBezTo>
                  <a:pt x="34122" y="408855"/>
                  <a:pt x="28544" y="408879"/>
                  <a:pt x="24100" y="406730"/>
                </a:cubicBezTo>
                <a:close/>
                <a:moveTo>
                  <a:pt x="758030" y="408614"/>
                </a:moveTo>
                <a:cubicBezTo>
                  <a:pt x="754069" y="408517"/>
                  <a:pt x="747694" y="404943"/>
                  <a:pt x="745665" y="401659"/>
                </a:cubicBezTo>
                <a:cubicBezTo>
                  <a:pt x="743347" y="397891"/>
                  <a:pt x="743154" y="391323"/>
                  <a:pt x="745182" y="387362"/>
                </a:cubicBezTo>
                <a:cubicBezTo>
                  <a:pt x="750302" y="377412"/>
                  <a:pt x="766144" y="377799"/>
                  <a:pt x="770394" y="387942"/>
                </a:cubicBezTo>
                <a:cubicBezTo>
                  <a:pt x="773582" y="395476"/>
                  <a:pt x="770974" y="403108"/>
                  <a:pt x="764115" y="406682"/>
                </a:cubicBezTo>
                <a:cubicBezTo>
                  <a:pt x="761990" y="407744"/>
                  <a:pt x="759189" y="408614"/>
                  <a:pt x="758030" y="408614"/>
                </a:cubicBezTo>
                <a:close/>
                <a:moveTo>
                  <a:pt x="675921" y="503860"/>
                </a:moveTo>
                <a:cubicBezTo>
                  <a:pt x="670125" y="504246"/>
                  <a:pt x="668870" y="503860"/>
                  <a:pt x="665682" y="500962"/>
                </a:cubicBezTo>
                <a:cubicBezTo>
                  <a:pt x="653317" y="489853"/>
                  <a:pt x="666261" y="470533"/>
                  <a:pt x="681138" y="477778"/>
                </a:cubicBezTo>
                <a:cubicBezTo>
                  <a:pt x="685581" y="479903"/>
                  <a:pt x="687899" y="483477"/>
                  <a:pt x="688479" y="488790"/>
                </a:cubicBezTo>
                <a:cubicBezTo>
                  <a:pt x="688962" y="493813"/>
                  <a:pt x="687416" y="497484"/>
                  <a:pt x="683456" y="501251"/>
                </a:cubicBezTo>
                <a:cubicBezTo>
                  <a:pt x="681621" y="502990"/>
                  <a:pt x="679689" y="503666"/>
                  <a:pt x="675921" y="503860"/>
                </a:cubicBezTo>
                <a:close/>
                <a:moveTo>
                  <a:pt x="114009" y="504053"/>
                </a:moveTo>
                <a:cubicBezTo>
                  <a:pt x="108406" y="504439"/>
                  <a:pt x="108213" y="504343"/>
                  <a:pt x="104253" y="500672"/>
                </a:cubicBezTo>
                <a:cubicBezTo>
                  <a:pt x="100678" y="497387"/>
                  <a:pt x="100099" y="496228"/>
                  <a:pt x="99712" y="492075"/>
                </a:cubicBezTo>
                <a:cubicBezTo>
                  <a:pt x="98843" y="483381"/>
                  <a:pt x="103866" y="477102"/>
                  <a:pt x="112174" y="476522"/>
                </a:cubicBezTo>
                <a:cubicBezTo>
                  <a:pt x="121544" y="475846"/>
                  <a:pt x="127823" y="482125"/>
                  <a:pt x="127146" y="491495"/>
                </a:cubicBezTo>
                <a:cubicBezTo>
                  <a:pt x="126857" y="495842"/>
                  <a:pt x="126277" y="497194"/>
                  <a:pt x="123282" y="500189"/>
                </a:cubicBezTo>
                <a:cubicBezTo>
                  <a:pt x="120191" y="503183"/>
                  <a:pt x="119129" y="503666"/>
                  <a:pt x="114009" y="504053"/>
                </a:cubicBezTo>
                <a:close/>
                <a:moveTo>
                  <a:pt x="308041" y="510167"/>
                </a:moveTo>
                <a:cubicBezTo>
                  <a:pt x="318780" y="510167"/>
                  <a:pt x="334834" y="488044"/>
                  <a:pt x="356203" y="443799"/>
                </a:cubicBezTo>
                <a:cubicBezTo>
                  <a:pt x="363690" y="428359"/>
                  <a:pt x="370061" y="415435"/>
                  <a:pt x="375316" y="405027"/>
                </a:cubicBezTo>
                <a:cubicBezTo>
                  <a:pt x="386392" y="383070"/>
                  <a:pt x="393763" y="368909"/>
                  <a:pt x="397430" y="362545"/>
                </a:cubicBezTo>
                <a:cubicBezTo>
                  <a:pt x="401097" y="356181"/>
                  <a:pt x="402963" y="352999"/>
                  <a:pt x="403026" y="352999"/>
                </a:cubicBezTo>
                <a:cubicBezTo>
                  <a:pt x="404403" y="352999"/>
                  <a:pt x="416780" y="376763"/>
                  <a:pt x="440159" y="424290"/>
                </a:cubicBezTo>
                <a:cubicBezTo>
                  <a:pt x="450081" y="444331"/>
                  <a:pt x="458008" y="460335"/>
                  <a:pt x="463941" y="472301"/>
                </a:cubicBezTo>
                <a:cubicBezTo>
                  <a:pt x="470455" y="485527"/>
                  <a:pt x="476374" y="495144"/>
                  <a:pt x="481697" y="501153"/>
                </a:cubicBezTo>
                <a:cubicBezTo>
                  <a:pt x="487020" y="507162"/>
                  <a:pt x="492556" y="510167"/>
                  <a:pt x="498304" y="510167"/>
                </a:cubicBezTo>
                <a:cubicBezTo>
                  <a:pt x="501546" y="510167"/>
                  <a:pt x="504691" y="509446"/>
                  <a:pt x="507740" y="508005"/>
                </a:cubicBezTo>
                <a:cubicBezTo>
                  <a:pt x="510788" y="506564"/>
                  <a:pt x="514473" y="503953"/>
                  <a:pt x="518794" y="500172"/>
                </a:cubicBezTo>
                <a:cubicBezTo>
                  <a:pt x="516991" y="492797"/>
                  <a:pt x="515688" y="485876"/>
                  <a:pt x="514884" y="479408"/>
                </a:cubicBezTo>
                <a:cubicBezTo>
                  <a:pt x="514081" y="472940"/>
                  <a:pt x="513680" y="465759"/>
                  <a:pt x="513680" y="457865"/>
                </a:cubicBezTo>
                <a:cubicBezTo>
                  <a:pt x="513680" y="426509"/>
                  <a:pt x="515659" y="397906"/>
                  <a:pt x="519618" y="372055"/>
                </a:cubicBezTo>
                <a:cubicBezTo>
                  <a:pt x="523577" y="346205"/>
                  <a:pt x="529485" y="323043"/>
                  <a:pt x="537344" y="302570"/>
                </a:cubicBezTo>
                <a:cubicBezTo>
                  <a:pt x="531409" y="299074"/>
                  <a:pt x="526288" y="296684"/>
                  <a:pt x="521981" y="295399"/>
                </a:cubicBezTo>
                <a:cubicBezTo>
                  <a:pt x="517673" y="294115"/>
                  <a:pt x="513382" y="293473"/>
                  <a:pt x="509108" y="293473"/>
                </a:cubicBezTo>
                <a:cubicBezTo>
                  <a:pt x="504308" y="293473"/>
                  <a:pt x="500486" y="294539"/>
                  <a:pt x="497641" y="296673"/>
                </a:cubicBezTo>
                <a:cubicBezTo>
                  <a:pt x="494797" y="298806"/>
                  <a:pt x="492712" y="302623"/>
                  <a:pt x="491388" y="308123"/>
                </a:cubicBezTo>
                <a:cubicBezTo>
                  <a:pt x="490819" y="309635"/>
                  <a:pt x="489755" y="327039"/>
                  <a:pt x="488195" y="360336"/>
                </a:cubicBezTo>
                <a:cubicBezTo>
                  <a:pt x="486636" y="393633"/>
                  <a:pt x="484743" y="425249"/>
                  <a:pt x="482517" y="455182"/>
                </a:cubicBezTo>
                <a:cubicBezTo>
                  <a:pt x="465623" y="418345"/>
                  <a:pt x="445463" y="376365"/>
                  <a:pt x="422037" y="329243"/>
                </a:cubicBezTo>
                <a:cubicBezTo>
                  <a:pt x="418724" y="321925"/>
                  <a:pt x="416395" y="317250"/>
                  <a:pt x="415051" y="315216"/>
                </a:cubicBezTo>
                <a:cubicBezTo>
                  <a:pt x="412826" y="310176"/>
                  <a:pt x="410587" y="306681"/>
                  <a:pt x="408333" y="304731"/>
                </a:cubicBezTo>
                <a:cubicBezTo>
                  <a:pt x="406079" y="302782"/>
                  <a:pt x="403386" y="301807"/>
                  <a:pt x="400254" y="301807"/>
                </a:cubicBezTo>
                <a:cubicBezTo>
                  <a:pt x="394287" y="301807"/>
                  <a:pt x="388481" y="308231"/>
                  <a:pt x="382834" y="321078"/>
                </a:cubicBezTo>
                <a:cubicBezTo>
                  <a:pt x="382213" y="321734"/>
                  <a:pt x="381381" y="323100"/>
                  <a:pt x="380339" y="325178"/>
                </a:cubicBezTo>
                <a:cubicBezTo>
                  <a:pt x="364582" y="357187"/>
                  <a:pt x="351234" y="384022"/>
                  <a:pt x="340296" y="405683"/>
                </a:cubicBezTo>
                <a:cubicBezTo>
                  <a:pt x="329358" y="427345"/>
                  <a:pt x="322176" y="443650"/>
                  <a:pt x="318750" y="454598"/>
                </a:cubicBezTo>
                <a:cubicBezTo>
                  <a:pt x="317547" y="431686"/>
                  <a:pt x="316189" y="402310"/>
                  <a:pt x="314677" y="366470"/>
                </a:cubicBezTo>
                <a:cubicBezTo>
                  <a:pt x="313165" y="330629"/>
                  <a:pt x="311272" y="309472"/>
                  <a:pt x="308999" y="302998"/>
                </a:cubicBezTo>
                <a:cubicBezTo>
                  <a:pt x="308072" y="300121"/>
                  <a:pt x="306368" y="297814"/>
                  <a:pt x="303887" y="296077"/>
                </a:cubicBezTo>
                <a:cubicBezTo>
                  <a:pt x="301406" y="294341"/>
                  <a:pt x="298168" y="293473"/>
                  <a:pt x="294175" y="293473"/>
                </a:cubicBezTo>
                <a:cubicBezTo>
                  <a:pt x="291273" y="293473"/>
                  <a:pt x="287899" y="294115"/>
                  <a:pt x="284053" y="295398"/>
                </a:cubicBezTo>
                <a:cubicBezTo>
                  <a:pt x="280208" y="296682"/>
                  <a:pt x="275242" y="299049"/>
                  <a:pt x="269155" y="302500"/>
                </a:cubicBezTo>
                <a:cubicBezTo>
                  <a:pt x="276780" y="322888"/>
                  <a:pt x="282580" y="346116"/>
                  <a:pt x="286557" y="372184"/>
                </a:cubicBezTo>
                <a:cubicBezTo>
                  <a:pt x="290533" y="398253"/>
                  <a:pt x="292521" y="427105"/>
                  <a:pt x="292521" y="458742"/>
                </a:cubicBezTo>
                <a:cubicBezTo>
                  <a:pt x="292521" y="466180"/>
                  <a:pt x="292116" y="473120"/>
                  <a:pt x="291304" y="479563"/>
                </a:cubicBezTo>
                <a:cubicBezTo>
                  <a:pt x="290492" y="486005"/>
                  <a:pt x="289292" y="492879"/>
                  <a:pt x="287703" y="500186"/>
                </a:cubicBezTo>
                <a:cubicBezTo>
                  <a:pt x="291709" y="503942"/>
                  <a:pt x="295244" y="506545"/>
                  <a:pt x="298308" y="507993"/>
                </a:cubicBezTo>
                <a:cubicBezTo>
                  <a:pt x="301372" y="509442"/>
                  <a:pt x="304617" y="510167"/>
                  <a:pt x="308041" y="510167"/>
                </a:cubicBezTo>
                <a:close/>
                <a:moveTo>
                  <a:pt x="395979" y="560949"/>
                </a:moveTo>
                <a:cubicBezTo>
                  <a:pt x="318121" y="560949"/>
                  <a:pt x="256781" y="560659"/>
                  <a:pt x="254656" y="560176"/>
                </a:cubicBezTo>
                <a:cubicBezTo>
                  <a:pt x="244224" y="557761"/>
                  <a:pt x="235336" y="550227"/>
                  <a:pt x="230410" y="539987"/>
                </a:cubicBezTo>
                <a:lnTo>
                  <a:pt x="227415" y="533708"/>
                </a:lnTo>
                <a:lnTo>
                  <a:pt x="227415" y="394124"/>
                </a:lnTo>
                <a:lnTo>
                  <a:pt x="227415" y="254539"/>
                </a:lnTo>
                <a:lnTo>
                  <a:pt x="230410" y="248260"/>
                </a:lnTo>
                <a:cubicBezTo>
                  <a:pt x="234370" y="240146"/>
                  <a:pt x="240166" y="234254"/>
                  <a:pt x="248087" y="230486"/>
                </a:cubicBezTo>
                <a:lnTo>
                  <a:pt x="254463" y="227492"/>
                </a:lnTo>
                <a:lnTo>
                  <a:pt x="394047" y="227492"/>
                </a:lnTo>
                <a:lnTo>
                  <a:pt x="533632" y="227492"/>
                </a:lnTo>
                <a:lnTo>
                  <a:pt x="539524" y="230197"/>
                </a:lnTo>
                <a:cubicBezTo>
                  <a:pt x="546963" y="233674"/>
                  <a:pt x="554401" y="241112"/>
                  <a:pt x="557975" y="248743"/>
                </a:cubicBezTo>
                <a:lnTo>
                  <a:pt x="560680" y="254539"/>
                </a:lnTo>
                <a:lnTo>
                  <a:pt x="560680" y="394124"/>
                </a:lnTo>
                <a:lnTo>
                  <a:pt x="560680" y="533708"/>
                </a:lnTo>
                <a:lnTo>
                  <a:pt x="557588" y="540181"/>
                </a:lnTo>
                <a:cubicBezTo>
                  <a:pt x="553821" y="548102"/>
                  <a:pt x="548025" y="553897"/>
                  <a:pt x="539911" y="557761"/>
                </a:cubicBezTo>
                <a:lnTo>
                  <a:pt x="533632" y="560756"/>
                </a:lnTo>
                <a:close/>
                <a:moveTo>
                  <a:pt x="496731" y="687300"/>
                </a:moveTo>
                <a:cubicBezTo>
                  <a:pt x="490646" y="690198"/>
                  <a:pt x="483497" y="688555"/>
                  <a:pt x="478668" y="683049"/>
                </a:cubicBezTo>
                <a:cubicBezTo>
                  <a:pt x="475866" y="679958"/>
                  <a:pt x="475480" y="671747"/>
                  <a:pt x="477991" y="667690"/>
                </a:cubicBezTo>
                <a:cubicBezTo>
                  <a:pt x="482242" y="661025"/>
                  <a:pt x="490839" y="658803"/>
                  <a:pt x="497214" y="662667"/>
                </a:cubicBezTo>
                <a:cubicBezTo>
                  <a:pt x="502141" y="665662"/>
                  <a:pt x="504363" y="670009"/>
                  <a:pt x="503880" y="675804"/>
                </a:cubicBezTo>
                <a:cubicBezTo>
                  <a:pt x="503493" y="681407"/>
                  <a:pt x="501175" y="685078"/>
                  <a:pt x="496731" y="687300"/>
                </a:cubicBezTo>
                <a:close/>
                <a:moveTo>
                  <a:pt x="292040" y="687783"/>
                </a:moveTo>
                <a:cubicBezTo>
                  <a:pt x="290977" y="687396"/>
                  <a:pt x="288659" y="685368"/>
                  <a:pt x="286920" y="683339"/>
                </a:cubicBezTo>
                <a:cubicBezTo>
                  <a:pt x="283925" y="679958"/>
                  <a:pt x="283732" y="679379"/>
                  <a:pt x="284119" y="674066"/>
                </a:cubicBezTo>
                <a:cubicBezTo>
                  <a:pt x="284505" y="669043"/>
                  <a:pt x="284988" y="667980"/>
                  <a:pt x="287983" y="664889"/>
                </a:cubicBezTo>
                <a:cubicBezTo>
                  <a:pt x="290977" y="661894"/>
                  <a:pt x="292329" y="661315"/>
                  <a:pt x="296676" y="661025"/>
                </a:cubicBezTo>
                <a:cubicBezTo>
                  <a:pt x="306046" y="660349"/>
                  <a:pt x="312325" y="666628"/>
                  <a:pt x="311649" y="675998"/>
                </a:cubicBezTo>
                <a:cubicBezTo>
                  <a:pt x="311263" y="681407"/>
                  <a:pt x="309041" y="684788"/>
                  <a:pt x="304018" y="687396"/>
                </a:cubicBezTo>
                <a:cubicBezTo>
                  <a:pt x="301120" y="688845"/>
                  <a:pt x="295227" y="689135"/>
                  <a:pt x="292040" y="687783"/>
                </a:cubicBezTo>
                <a:close/>
                <a:moveTo>
                  <a:pt x="400809" y="770084"/>
                </a:moveTo>
                <a:cubicBezTo>
                  <a:pt x="390763" y="775108"/>
                  <a:pt x="380137" y="768829"/>
                  <a:pt x="380137" y="757816"/>
                </a:cubicBezTo>
                <a:cubicBezTo>
                  <a:pt x="380137" y="749412"/>
                  <a:pt x="385837" y="743810"/>
                  <a:pt x="394241" y="743810"/>
                </a:cubicBezTo>
                <a:cubicBezTo>
                  <a:pt x="405060" y="743810"/>
                  <a:pt x="411435" y="754339"/>
                  <a:pt x="406412" y="764095"/>
                </a:cubicBezTo>
                <a:cubicBezTo>
                  <a:pt x="404963" y="766897"/>
                  <a:pt x="403031" y="769022"/>
                  <a:pt x="400809" y="770084"/>
                </a:cubicBezTo>
                <a:close/>
                <a:moveTo>
                  <a:pt x="399964" y="787569"/>
                </a:moveTo>
                <a:cubicBezTo>
                  <a:pt x="405398" y="786409"/>
                  <a:pt x="410663" y="783946"/>
                  <a:pt x="414623" y="780420"/>
                </a:cubicBezTo>
                <a:cubicBezTo>
                  <a:pt x="421288" y="774625"/>
                  <a:pt x="424379" y="767476"/>
                  <a:pt x="424379" y="757816"/>
                </a:cubicBezTo>
                <a:cubicBezTo>
                  <a:pt x="424476" y="751248"/>
                  <a:pt x="424090" y="749219"/>
                  <a:pt x="421771" y="744582"/>
                </a:cubicBezTo>
                <a:cubicBezTo>
                  <a:pt x="418680" y="738207"/>
                  <a:pt x="412305" y="732218"/>
                  <a:pt x="406122" y="729610"/>
                </a:cubicBezTo>
                <a:lnTo>
                  <a:pt x="401775" y="727871"/>
                </a:lnTo>
                <a:lnTo>
                  <a:pt x="401775" y="652814"/>
                </a:lnTo>
                <a:lnTo>
                  <a:pt x="401775" y="577661"/>
                </a:lnTo>
                <a:lnTo>
                  <a:pt x="441864" y="577661"/>
                </a:lnTo>
                <a:lnTo>
                  <a:pt x="481952" y="577661"/>
                </a:lnTo>
                <a:lnTo>
                  <a:pt x="481952" y="611277"/>
                </a:lnTo>
                <a:lnTo>
                  <a:pt x="481952" y="644893"/>
                </a:lnTo>
                <a:lnTo>
                  <a:pt x="477895" y="646728"/>
                </a:lnTo>
                <a:cubicBezTo>
                  <a:pt x="472389" y="649143"/>
                  <a:pt x="465434" y="655712"/>
                  <a:pt x="462632" y="661411"/>
                </a:cubicBezTo>
                <a:cubicBezTo>
                  <a:pt x="459251" y="667883"/>
                  <a:pt x="459155" y="681311"/>
                  <a:pt x="462342" y="687783"/>
                </a:cubicBezTo>
                <a:cubicBezTo>
                  <a:pt x="467559" y="698408"/>
                  <a:pt x="476929" y="704398"/>
                  <a:pt x="488714" y="704977"/>
                </a:cubicBezTo>
                <a:cubicBezTo>
                  <a:pt x="501658" y="705653"/>
                  <a:pt x="512187" y="699471"/>
                  <a:pt x="517886" y="688072"/>
                </a:cubicBezTo>
                <a:cubicBezTo>
                  <a:pt x="521074" y="681504"/>
                  <a:pt x="521074" y="668077"/>
                  <a:pt x="517886" y="661605"/>
                </a:cubicBezTo>
                <a:cubicBezTo>
                  <a:pt x="515085" y="655809"/>
                  <a:pt x="508710" y="649530"/>
                  <a:pt x="503010" y="646922"/>
                </a:cubicBezTo>
                <a:lnTo>
                  <a:pt x="498374" y="644796"/>
                </a:lnTo>
                <a:lnTo>
                  <a:pt x="498374" y="611373"/>
                </a:lnTo>
                <a:lnTo>
                  <a:pt x="498374" y="577950"/>
                </a:lnTo>
                <a:lnTo>
                  <a:pt x="516534" y="577467"/>
                </a:lnTo>
                <a:cubicBezTo>
                  <a:pt x="531797" y="577081"/>
                  <a:pt x="535564" y="576598"/>
                  <a:pt x="540877" y="574859"/>
                </a:cubicBezTo>
                <a:cubicBezTo>
                  <a:pt x="552952" y="570706"/>
                  <a:pt x="562225" y="563557"/>
                  <a:pt x="569084" y="553125"/>
                </a:cubicBezTo>
                <a:cubicBezTo>
                  <a:pt x="575459" y="543272"/>
                  <a:pt x="576811" y="537283"/>
                  <a:pt x="577391" y="516611"/>
                </a:cubicBezTo>
                <a:lnTo>
                  <a:pt x="577777" y="498450"/>
                </a:lnTo>
                <a:lnTo>
                  <a:pt x="611297" y="498450"/>
                </a:lnTo>
                <a:lnTo>
                  <a:pt x="644720" y="498450"/>
                </a:lnTo>
                <a:lnTo>
                  <a:pt x="646845" y="503087"/>
                </a:lnTo>
                <a:cubicBezTo>
                  <a:pt x="649453" y="508786"/>
                  <a:pt x="655732" y="515162"/>
                  <a:pt x="661625" y="518059"/>
                </a:cubicBezTo>
                <a:cubicBezTo>
                  <a:pt x="668000" y="521151"/>
                  <a:pt x="681427" y="521151"/>
                  <a:pt x="687899" y="517963"/>
                </a:cubicBezTo>
                <a:cubicBezTo>
                  <a:pt x="698429" y="512747"/>
                  <a:pt x="704321" y="503570"/>
                  <a:pt x="704901" y="491688"/>
                </a:cubicBezTo>
                <a:cubicBezTo>
                  <a:pt x="705480" y="478937"/>
                  <a:pt x="699298" y="468215"/>
                  <a:pt x="688093" y="462612"/>
                </a:cubicBezTo>
                <a:cubicBezTo>
                  <a:pt x="681331" y="459328"/>
                  <a:pt x="668000" y="459231"/>
                  <a:pt x="661528" y="462515"/>
                </a:cubicBezTo>
                <a:cubicBezTo>
                  <a:pt x="655732" y="465317"/>
                  <a:pt x="649453" y="471692"/>
                  <a:pt x="646845" y="477488"/>
                </a:cubicBezTo>
                <a:lnTo>
                  <a:pt x="644720" y="482028"/>
                </a:lnTo>
                <a:lnTo>
                  <a:pt x="611200" y="482028"/>
                </a:lnTo>
                <a:lnTo>
                  <a:pt x="577584" y="482028"/>
                </a:lnTo>
                <a:lnTo>
                  <a:pt x="577584" y="441940"/>
                </a:lnTo>
                <a:lnTo>
                  <a:pt x="577584" y="401852"/>
                </a:lnTo>
                <a:lnTo>
                  <a:pt x="652738" y="401852"/>
                </a:lnTo>
                <a:lnTo>
                  <a:pt x="727795" y="401852"/>
                </a:lnTo>
                <a:lnTo>
                  <a:pt x="729533" y="406199"/>
                </a:lnTo>
                <a:cubicBezTo>
                  <a:pt x="732141" y="412381"/>
                  <a:pt x="737937" y="418467"/>
                  <a:pt x="744313" y="421654"/>
                </a:cubicBezTo>
                <a:cubicBezTo>
                  <a:pt x="749143" y="424069"/>
                  <a:pt x="751171" y="424456"/>
                  <a:pt x="757740" y="424456"/>
                </a:cubicBezTo>
                <a:cubicBezTo>
                  <a:pt x="764309" y="424456"/>
                  <a:pt x="766337" y="424069"/>
                  <a:pt x="771071" y="421751"/>
                </a:cubicBezTo>
                <a:cubicBezTo>
                  <a:pt x="774162" y="420205"/>
                  <a:pt x="778315" y="417114"/>
                  <a:pt x="780441" y="414699"/>
                </a:cubicBezTo>
                <a:cubicBezTo>
                  <a:pt x="791549" y="402045"/>
                  <a:pt x="790487" y="382049"/>
                  <a:pt x="778026" y="371230"/>
                </a:cubicBezTo>
                <a:cubicBezTo>
                  <a:pt x="771747" y="365724"/>
                  <a:pt x="766627" y="363889"/>
                  <a:pt x="757740" y="363792"/>
                </a:cubicBezTo>
                <a:cubicBezTo>
                  <a:pt x="750978" y="363695"/>
                  <a:pt x="749336" y="364082"/>
                  <a:pt x="744313" y="366593"/>
                </a:cubicBezTo>
                <a:cubicBezTo>
                  <a:pt x="737841" y="369878"/>
                  <a:pt x="732141" y="375867"/>
                  <a:pt x="729533" y="382049"/>
                </a:cubicBezTo>
                <a:lnTo>
                  <a:pt x="727795" y="386396"/>
                </a:lnTo>
                <a:lnTo>
                  <a:pt x="652738" y="386396"/>
                </a:lnTo>
                <a:lnTo>
                  <a:pt x="577584" y="386396"/>
                </a:lnTo>
                <a:lnTo>
                  <a:pt x="577584" y="346308"/>
                </a:lnTo>
                <a:lnTo>
                  <a:pt x="577584" y="306219"/>
                </a:lnTo>
                <a:lnTo>
                  <a:pt x="611200" y="306219"/>
                </a:lnTo>
                <a:lnTo>
                  <a:pt x="644720" y="306219"/>
                </a:lnTo>
                <a:lnTo>
                  <a:pt x="647038" y="311049"/>
                </a:lnTo>
                <a:cubicBezTo>
                  <a:pt x="650323" y="317908"/>
                  <a:pt x="658051" y="324766"/>
                  <a:pt x="665006" y="326988"/>
                </a:cubicBezTo>
                <a:cubicBezTo>
                  <a:pt x="679689" y="331625"/>
                  <a:pt x="695627" y="324863"/>
                  <a:pt x="702389" y="311243"/>
                </a:cubicBezTo>
                <a:cubicBezTo>
                  <a:pt x="704225" y="307475"/>
                  <a:pt x="704611" y="305157"/>
                  <a:pt x="704611" y="297526"/>
                </a:cubicBezTo>
                <a:cubicBezTo>
                  <a:pt x="704611" y="289218"/>
                  <a:pt x="704321" y="287962"/>
                  <a:pt x="701906" y="283712"/>
                </a:cubicBezTo>
                <a:cubicBezTo>
                  <a:pt x="698235" y="277530"/>
                  <a:pt x="693695" y="273183"/>
                  <a:pt x="688093" y="270381"/>
                </a:cubicBezTo>
                <a:cubicBezTo>
                  <a:pt x="681427" y="267097"/>
                  <a:pt x="668000" y="267001"/>
                  <a:pt x="661528" y="270285"/>
                </a:cubicBezTo>
                <a:cubicBezTo>
                  <a:pt x="655636" y="273183"/>
                  <a:pt x="649550" y="279365"/>
                  <a:pt x="646942" y="285161"/>
                </a:cubicBezTo>
                <a:lnTo>
                  <a:pt x="644817" y="289798"/>
                </a:lnTo>
                <a:lnTo>
                  <a:pt x="611394" y="289798"/>
                </a:lnTo>
                <a:lnTo>
                  <a:pt x="577874" y="289798"/>
                </a:lnTo>
                <a:lnTo>
                  <a:pt x="577294" y="271734"/>
                </a:lnTo>
                <a:cubicBezTo>
                  <a:pt x="576811" y="250869"/>
                  <a:pt x="575362" y="244590"/>
                  <a:pt x="568890" y="235027"/>
                </a:cubicBezTo>
                <a:cubicBezTo>
                  <a:pt x="561839" y="224401"/>
                  <a:pt x="552952" y="217542"/>
                  <a:pt x="540877" y="213388"/>
                </a:cubicBezTo>
                <a:cubicBezTo>
                  <a:pt x="535564" y="211650"/>
                  <a:pt x="531797" y="211167"/>
                  <a:pt x="516534" y="210780"/>
                </a:cubicBezTo>
                <a:lnTo>
                  <a:pt x="498374" y="210297"/>
                </a:lnTo>
                <a:lnTo>
                  <a:pt x="498374" y="176778"/>
                </a:lnTo>
                <a:lnTo>
                  <a:pt x="498374" y="143355"/>
                </a:lnTo>
                <a:lnTo>
                  <a:pt x="503010" y="141230"/>
                </a:lnTo>
                <a:cubicBezTo>
                  <a:pt x="508806" y="138621"/>
                  <a:pt x="514989" y="132536"/>
                  <a:pt x="517886" y="126643"/>
                </a:cubicBezTo>
                <a:cubicBezTo>
                  <a:pt x="521074" y="120171"/>
                  <a:pt x="521074" y="106744"/>
                  <a:pt x="517886" y="100272"/>
                </a:cubicBezTo>
                <a:cubicBezTo>
                  <a:pt x="514989" y="94476"/>
                  <a:pt x="509193" y="88680"/>
                  <a:pt x="503397" y="85782"/>
                </a:cubicBezTo>
                <a:cubicBezTo>
                  <a:pt x="496731" y="82498"/>
                  <a:pt x="483497" y="82594"/>
                  <a:pt x="476736" y="85879"/>
                </a:cubicBezTo>
                <a:cubicBezTo>
                  <a:pt x="463308" y="92544"/>
                  <a:pt x="456740" y="108000"/>
                  <a:pt x="461087" y="122972"/>
                </a:cubicBezTo>
                <a:cubicBezTo>
                  <a:pt x="463019" y="129831"/>
                  <a:pt x="470457" y="138138"/>
                  <a:pt x="477219" y="141230"/>
                </a:cubicBezTo>
                <a:lnTo>
                  <a:pt x="481952" y="143451"/>
                </a:lnTo>
                <a:lnTo>
                  <a:pt x="481952" y="176971"/>
                </a:lnTo>
                <a:lnTo>
                  <a:pt x="481952" y="210587"/>
                </a:lnTo>
                <a:lnTo>
                  <a:pt x="441864" y="210587"/>
                </a:lnTo>
                <a:lnTo>
                  <a:pt x="401775" y="210587"/>
                </a:lnTo>
                <a:lnTo>
                  <a:pt x="401775" y="135530"/>
                </a:lnTo>
                <a:lnTo>
                  <a:pt x="401775" y="60377"/>
                </a:lnTo>
                <a:lnTo>
                  <a:pt x="406026" y="58638"/>
                </a:lnTo>
                <a:cubicBezTo>
                  <a:pt x="425152" y="50814"/>
                  <a:pt x="430755" y="25988"/>
                  <a:pt x="416941" y="10146"/>
                </a:cubicBezTo>
                <a:cubicBezTo>
                  <a:pt x="405736" y="-2798"/>
                  <a:pt x="384871" y="-3475"/>
                  <a:pt x="372603" y="8793"/>
                </a:cubicBezTo>
                <a:cubicBezTo>
                  <a:pt x="364005" y="17391"/>
                  <a:pt x="361397" y="27823"/>
                  <a:pt x="364971" y="39608"/>
                </a:cubicBezTo>
                <a:cubicBezTo>
                  <a:pt x="366807" y="45404"/>
                  <a:pt x="367966" y="47529"/>
                  <a:pt x="372120" y="51586"/>
                </a:cubicBezTo>
                <a:cubicBezTo>
                  <a:pt x="374921" y="54388"/>
                  <a:pt x="379171" y="57479"/>
                  <a:pt x="381683" y="58541"/>
                </a:cubicBezTo>
                <a:lnTo>
                  <a:pt x="386320" y="60377"/>
                </a:lnTo>
                <a:lnTo>
                  <a:pt x="386320" y="135530"/>
                </a:lnTo>
                <a:lnTo>
                  <a:pt x="386320" y="210587"/>
                </a:lnTo>
                <a:lnTo>
                  <a:pt x="346231" y="210587"/>
                </a:lnTo>
                <a:lnTo>
                  <a:pt x="306143" y="210587"/>
                </a:lnTo>
                <a:lnTo>
                  <a:pt x="306143" y="176971"/>
                </a:lnTo>
                <a:lnTo>
                  <a:pt x="306143" y="143258"/>
                </a:lnTo>
                <a:lnTo>
                  <a:pt x="310876" y="141036"/>
                </a:lnTo>
                <a:cubicBezTo>
                  <a:pt x="316576" y="138428"/>
                  <a:pt x="322468" y="132536"/>
                  <a:pt x="325656" y="126547"/>
                </a:cubicBezTo>
                <a:cubicBezTo>
                  <a:pt x="327491" y="122972"/>
                  <a:pt x="327878" y="120751"/>
                  <a:pt x="327878" y="113506"/>
                </a:cubicBezTo>
                <a:cubicBezTo>
                  <a:pt x="327878" y="103170"/>
                  <a:pt x="325656" y="97857"/>
                  <a:pt x="318701" y="91095"/>
                </a:cubicBezTo>
                <a:cubicBezTo>
                  <a:pt x="312615" y="85203"/>
                  <a:pt x="305757" y="82788"/>
                  <a:pt x="296483" y="83271"/>
                </a:cubicBezTo>
                <a:cubicBezTo>
                  <a:pt x="284698" y="83850"/>
                  <a:pt x="275328" y="89936"/>
                  <a:pt x="270208" y="100368"/>
                </a:cubicBezTo>
                <a:cubicBezTo>
                  <a:pt x="267021" y="106744"/>
                  <a:pt x="267021" y="120268"/>
                  <a:pt x="270112" y="126547"/>
                </a:cubicBezTo>
                <a:cubicBezTo>
                  <a:pt x="273010" y="132439"/>
                  <a:pt x="279385" y="138718"/>
                  <a:pt x="285085" y="141326"/>
                </a:cubicBezTo>
                <a:lnTo>
                  <a:pt x="289721" y="143451"/>
                </a:lnTo>
                <a:lnTo>
                  <a:pt x="289721" y="176874"/>
                </a:lnTo>
                <a:lnTo>
                  <a:pt x="289721" y="210394"/>
                </a:lnTo>
                <a:lnTo>
                  <a:pt x="271657" y="210780"/>
                </a:lnTo>
                <a:cubicBezTo>
                  <a:pt x="250889" y="211360"/>
                  <a:pt x="244900" y="212712"/>
                  <a:pt x="235047" y="219088"/>
                </a:cubicBezTo>
                <a:cubicBezTo>
                  <a:pt x="224614" y="225946"/>
                  <a:pt x="217466" y="235220"/>
                  <a:pt x="213312" y="247294"/>
                </a:cubicBezTo>
                <a:cubicBezTo>
                  <a:pt x="211573" y="252607"/>
                  <a:pt x="211090" y="256375"/>
                  <a:pt x="210704" y="271734"/>
                </a:cubicBezTo>
                <a:lnTo>
                  <a:pt x="210221" y="289798"/>
                </a:lnTo>
                <a:lnTo>
                  <a:pt x="176798" y="289798"/>
                </a:lnTo>
                <a:lnTo>
                  <a:pt x="143375" y="289798"/>
                </a:lnTo>
                <a:lnTo>
                  <a:pt x="141153" y="285064"/>
                </a:lnTo>
                <a:cubicBezTo>
                  <a:pt x="138062" y="278303"/>
                  <a:pt x="129658" y="270864"/>
                  <a:pt x="122896" y="268933"/>
                </a:cubicBezTo>
                <a:cubicBezTo>
                  <a:pt x="107827" y="264586"/>
                  <a:pt x="92468" y="270961"/>
                  <a:pt x="85802" y="284581"/>
                </a:cubicBezTo>
                <a:cubicBezTo>
                  <a:pt x="83870" y="288542"/>
                  <a:pt x="83484" y="290764"/>
                  <a:pt x="83484" y="298009"/>
                </a:cubicBezTo>
                <a:cubicBezTo>
                  <a:pt x="83484" y="308151"/>
                  <a:pt x="85609" y="313754"/>
                  <a:pt x="91888" y="319840"/>
                </a:cubicBezTo>
                <a:cubicBezTo>
                  <a:pt x="106764" y="334233"/>
                  <a:pt x="132169" y="329789"/>
                  <a:pt x="140960" y="311146"/>
                </a:cubicBezTo>
                <a:lnTo>
                  <a:pt x="143182" y="306219"/>
                </a:lnTo>
                <a:lnTo>
                  <a:pt x="176895" y="306219"/>
                </a:lnTo>
                <a:lnTo>
                  <a:pt x="210511" y="306219"/>
                </a:lnTo>
                <a:lnTo>
                  <a:pt x="210511" y="346308"/>
                </a:lnTo>
                <a:lnTo>
                  <a:pt x="210511" y="386396"/>
                </a:lnTo>
                <a:lnTo>
                  <a:pt x="135454" y="386396"/>
                </a:lnTo>
                <a:lnTo>
                  <a:pt x="60300" y="386396"/>
                </a:lnTo>
                <a:lnTo>
                  <a:pt x="58562" y="382049"/>
                </a:lnTo>
                <a:cubicBezTo>
                  <a:pt x="55953" y="375867"/>
                  <a:pt x="49964" y="369491"/>
                  <a:pt x="43589" y="366400"/>
                </a:cubicBezTo>
                <a:cubicBezTo>
                  <a:pt x="38952" y="364082"/>
                  <a:pt x="36924" y="363695"/>
                  <a:pt x="30355" y="363792"/>
                </a:cubicBezTo>
                <a:cubicBezTo>
                  <a:pt x="23979" y="363792"/>
                  <a:pt x="21661" y="364275"/>
                  <a:pt x="17121" y="366497"/>
                </a:cubicBezTo>
                <a:cubicBezTo>
                  <a:pt x="-5676" y="377412"/>
                  <a:pt x="-5676" y="410159"/>
                  <a:pt x="16928" y="421654"/>
                </a:cubicBezTo>
                <a:cubicBezTo>
                  <a:pt x="21854" y="424166"/>
                  <a:pt x="23690" y="424552"/>
                  <a:pt x="30355" y="424552"/>
                </a:cubicBezTo>
                <a:cubicBezTo>
                  <a:pt x="36924" y="424456"/>
                  <a:pt x="38952" y="424069"/>
                  <a:pt x="43782" y="421654"/>
                </a:cubicBezTo>
                <a:cubicBezTo>
                  <a:pt x="50158" y="418467"/>
                  <a:pt x="55953" y="412381"/>
                  <a:pt x="58562" y="406199"/>
                </a:cubicBezTo>
                <a:lnTo>
                  <a:pt x="60300" y="401852"/>
                </a:lnTo>
                <a:lnTo>
                  <a:pt x="135454" y="401852"/>
                </a:lnTo>
                <a:lnTo>
                  <a:pt x="210511" y="401852"/>
                </a:lnTo>
                <a:lnTo>
                  <a:pt x="210511" y="441940"/>
                </a:lnTo>
                <a:lnTo>
                  <a:pt x="210511" y="482028"/>
                </a:lnTo>
                <a:lnTo>
                  <a:pt x="176895" y="482028"/>
                </a:lnTo>
                <a:lnTo>
                  <a:pt x="143278" y="482028"/>
                </a:lnTo>
                <a:lnTo>
                  <a:pt x="141057" y="477198"/>
                </a:lnTo>
                <a:cubicBezTo>
                  <a:pt x="139801" y="474397"/>
                  <a:pt x="136806" y="470533"/>
                  <a:pt x="133715" y="467732"/>
                </a:cubicBezTo>
                <a:cubicBezTo>
                  <a:pt x="121447" y="456526"/>
                  <a:pt x="103190" y="457203"/>
                  <a:pt x="91308" y="469277"/>
                </a:cubicBezTo>
                <a:cubicBezTo>
                  <a:pt x="85126" y="475460"/>
                  <a:pt x="82711" y="482222"/>
                  <a:pt x="83194" y="491688"/>
                </a:cubicBezTo>
                <a:cubicBezTo>
                  <a:pt x="83774" y="503570"/>
                  <a:pt x="89666" y="512843"/>
                  <a:pt x="100195" y="517963"/>
                </a:cubicBezTo>
                <a:cubicBezTo>
                  <a:pt x="106668" y="521151"/>
                  <a:pt x="117390" y="521537"/>
                  <a:pt x="124538" y="518832"/>
                </a:cubicBezTo>
                <a:cubicBezTo>
                  <a:pt x="131107" y="516417"/>
                  <a:pt x="138159" y="509655"/>
                  <a:pt x="141153" y="503183"/>
                </a:cubicBezTo>
                <a:lnTo>
                  <a:pt x="143278" y="498450"/>
                </a:lnTo>
                <a:lnTo>
                  <a:pt x="176798" y="498450"/>
                </a:lnTo>
                <a:lnTo>
                  <a:pt x="210318" y="498450"/>
                </a:lnTo>
                <a:lnTo>
                  <a:pt x="210704" y="516611"/>
                </a:lnTo>
                <a:cubicBezTo>
                  <a:pt x="211090" y="531487"/>
                  <a:pt x="211573" y="535834"/>
                  <a:pt x="213312" y="541050"/>
                </a:cubicBezTo>
                <a:cubicBezTo>
                  <a:pt x="218335" y="556699"/>
                  <a:pt x="231473" y="569836"/>
                  <a:pt x="247218" y="574956"/>
                </a:cubicBezTo>
                <a:cubicBezTo>
                  <a:pt x="252338" y="576598"/>
                  <a:pt x="256781" y="577081"/>
                  <a:pt x="271657" y="577467"/>
                </a:cubicBezTo>
                <a:lnTo>
                  <a:pt x="289721" y="577854"/>
                </a:lnTo>
                <a:lnTo>
                  <a:pt x="289721" y="611373"/>
                </a:lnTo>
                <a:lnTo>
                  <a:pt x="289721" y="644893"/>
                </a:lnTo>
                <a:lnTo>
                  <a:pt x="284795" y="647211"/>
                </a:lnTo>
                <a:cubicBezTo>
                  <a:pt x="278806" y="649916"/>
                  <a:pt x="273300" y="655326"/>
                  <a:pt x="270208" y="661508"/>
                </a:cubicBezTo>
                <a:cubicBezTo>
                  <a:pt x="267021" y="668077"/>
                  <a:pt x="267021" y="681407"/>
                  <a:pt x="270208" y="687976"/>
                </a:cubicBezTo>
                <a:cubicBezTo>
                  <a:pt x="273203" y="693965"/>
                  <a:pt x="278613" y="699471"/>
                  <a:pt x="284505" y="702369"/>
                </a:cubicBezTo>
                <a:cubicBezTo>
                  <a:pt x="291267" y="705653"/>
                  <a:pt x="301796" y="706040"/>
                  <a:pt x="309138" y="703335"/>
                </a:cubicBezTo>
                <a:cubicBezTo>
                  <a:pt x="315513" y="700920"/>
                  <a:pt x="322468" y="694448"/>
                  <a:pt x="325559" y="687879"/>
                </a:cubicBezTo>
                <a:cubicBezTo>
                  <a:pt x="328554" y="681794"/>
                  <a:pt x="329133" y="672134"/>
                  <a:pt x="326815" y="664985"/>
                </a:cubicBezTo>
                <a:cubicBezTo>
                  <a:pt x="324690" y="658030"/>
                  <a:pt x="317638" y="650109"/>
                  <a:pt x="310973" y="647115"/>
                </a:cubicBezTo>
                <a:lnTo>
                  <a:pt x="306143" y="644893"/>
                </a:lnTo>
                <a:lnTo>
                  <a:pt x="306143" y="611277"/>
                </a:lnTo>
                <a:lnTo>
                  <a:pt x="306143" y="577661"/>
                </a:lnTo>
                <a:lnTo>
                  <a:pt x="346231" y="577661"/>
                </a:lnTo>
                <a:lnTo>
                  <a:pt x="386320" y="577661"/>
                </a:lnTo>
                <a:lnTo>
                  <a:pt x="386320" y="652814"/>
                </a:lnTo>
                <a:lnTo>
                  <a:pt x="386320" y="727871"/>
                </a:lnTo>
                <a:lnTo>
                  <a:pt x="381683" y="729706"/>
                </a:lnTo>
                <a:cubicBezTo>
                  <a:pt x="379171" y="730769"/>
                  <a:pt x="374921" y="733860"/>
                  <a:pt x="372120" y="736661"/>
                </a:cubicBezTo>
                <a:cubicBezTo>
                  <a:pt x="363039" y="745742"/>
                  <a:pt x="360818" y="759652"/>
                  <a:pt x="366614" y="771244"/>
                </a:cubicBezTo>
                <a:cubicBezTo>
                  <a:pt x="370477" y="779068"/>
                  <a:pt x="376080" y="783995"/>
                  <a:pt x="384291" y="786893"/>
                </a:cubicBezTo>
                <a:cubicBezTo>
                  <a:pt x="388928" y="788583"/>
                  <a:pt x="394531" y="788728"/>
                  <a:pt x="399964" y="7875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19"/>
          <p:cNvSpPr/>
          <p:nvPr/>
        </p:nvSpPr>
        <p:spPr>
          <a:xfrm>
            <a:off x="3166567" y="1412079"/>
            <a:ext cx="568261" cy="514411"/>
          </a:xfrm>
          <a:custGeom>
            <a:avLst/>
            <a:gdLst/>
            <a:ahLst/>
            <a:cxnLst/>
            <a:rect l="l" t="t" r="r" b="b"/>
            <a:pathLst>
              <a:path w="1783448" h="1775885" extrusionOk="0">
                <a:moveTo>
                  <a:pt x="896461" y="1646891"/>
                </a:moveTo>
                <a:cubicBezTo>
                  <a:pt x="889980" y="1646752"/>
                  <a:pt x="883500" y="1648494"/>
                  <a:pt x="876113" y="1652117"/>
                </a:cubicBezTo>
                <a:cubicBezTo>
                  <a:pt x="835973" y="1672187"/>
                  <a:pt x="850746" y="1732955"/>
                  <a:pt x="895904" y="1732955"/>
                </a:cubicBezTo>
                <a:cubicBezTo>
                  <a:pt x="940783" y="1732955"/>
                  <a:pt x="956114" y="1673860"/>
                  <a:pt x="916810" y="1652954"/>
                </a:cubicBezTo>
                <a:cubicBezTo>
                  <a:pt x="909423" y="1649052"/>
                  <a:pt x="902942" y="1647031"/>
                  <a:pt x="896461" y="1646891"/>
                </a:cubicBezTo>
                <a:close/>
                <a:moveTo>
                  <a:pt x="468253" y="1607731"/>
                </a:moveTo>
                <a:cubicBezTo>
                  <a:pt x="454572" y="1606908"/>
                  <a:pt x="440147" y="1618041"/>
                  <a:pt x="440147" y="1633720"/>
                </a:cubicBezTo>
                <a:cubicBezTo>
                  <a:pt x="440147" y="1648494"/>
                  <a:pt x="450461" y="1659086"/>
                  <a:pt x="464677" y="1659086"/>
                </a:cubicBezTo>
                <a:cubicBezTo>
                  <a:pt x="490601" y="1659086"/>
                  <a:pt x="500915" y="1629539"/>
                  <a:pt x="481123" y="1612814"/>
                </a:cubicBezTo>
                <a:cubicBezTo>
                  <a:pt x="477290" y="1609608"/>
                  <a:pt x="472813" y="1608005"/>
                  <a:pt x="468253" y="1607731"/>
                </a:cubicBezTo>
                <a:close/>
                <a:moveTo>
                  <a:pt x="1172598" y="1560583"/>
                </a:moveTo>
                <a:cubicBezTo>
                  <a:pt x="1167825" y="1561384"/>
                  <a:pt x="1163365" y="1563893"/>
                  <a:pt x="1159044" y="1568214"/>
                </a:cubicBezTo>
                <a:cubicBezTo>
                  <a:pt x="1143434" y="1583824"/>
                  <a:pt x="1151518" y="1608632"/>
                  <a:pt x="1173539" y="1611977"/>
                </a:cubicBezTo>
                <a:cubicBezTo>
                  <a:pt x="1181902" y="1613371"/>
                  <a:pt x="1185247" y="1612256"/>
                  <a:pt x="1192773" y="1605566"/>
                </a:cubicBezTo>
                <a:cubicBezTo>
                  <a:pt x="1199463" y="1599434"/>
                  <a:pt x="1201972" y="1594974"/>
                  <a:pt x="1201972" y="1588562"/>
                </a:cubicBezTo>
                <a:cubicBezTo>
                  <a:pt x="1201972" y="1576855"/>
                  <a:pt x="1196676" y="1567099"/>
                  <a:pt x="1188034" y="1563196"/>
                </a:cubicBezTo>
                <a:cubicBezTo>
                  <a:pt x="1182459" y="1560688"/>
                  <a:pt x="1177372" y="1559782"/>
                  <a:pt x="1172598" y="1560583"/>
                </a:cubicBezTo>
                <a:close/>
                <a:moveTo>
                  <a:pt x="294082" y="1439431"/>
                </a:moveTo>
                <a:cubicBezTo>
                  <a:pt x="283420" y="1442498"/>
                  <a:pt x="273733" y="1449048"/>
                  <a:pt x="268437" y="1458107"/>
                </a:cubicBezTo>
                <a:cubicBezTo>
                  <a:pt x="261189" y="1470372"/>
                  <a:pt x="261468" y="1493230"/>
                  <a:pt x="268994" y="1503265"/>
                </a:cubicBezTo>
                <a:cubicBezTo>
                  <a:pt x="279865" y="1518039"/>
                  <a:pt x="288785" y="1522499"/>
                  <a:pt x="306347" y="1522499"/>
                </a:cubicBezTo>
                <a:cubicBezTo>
                  <a:pt x="326417" y="1522499"/>
                  <a:pt x="335616" y="1516645"/>
                  <a:pt x="344814" y="1497969"/>
                </a:cubicBezTo>
                <a:cubicBezTo>
                  <a:pt x="350111" y="1487655"/>
                  <a:pt x="350947" y="1482637"/>
                  <a:pt x="349553" y="1473717"/>
                </a:cubicBezTo>
                <a:cubicBezTo>
                  <a:pt x="347323" y="1460895"/>
                  <a:pt x="337567" y="1447794"/>
                  <a:pt x="325580" y="1441661"/>
                </a:cubicBezTo>
                <a:cubicBezTo>
                  <a:pt x="316382" y="1436783"/>
                  <a:pt x="304744" y="1436365"/>
                  <a:pt x="294082" y="1439431"/>
                </a:cubicBezTo>
                <a:close/>
                <a:moveTo>
                  <a:pt x="1286534" y="1418765"/>
                </a:moveTo>
                <a:cubicBezTo>
                  <a:pt x="1273350" y="1415354"/>
                  <a:pt x="1259186" y="1423194"/>
                  <a:pt x="1255213" y="1438874"/>
                </a:cubicBezTo>
                <a:cubicBezTo>
                  <a:pt x="1252705" y="1449466"/>
                  <a:pt x="1259952" y="1463682"/>
                  <a:pt x="1270545" y="1468142"/>
                </a:cubicBezTo>
                <a:cubicBezTo>
                  <a:pt x="1297305" y="1479014"/>
                  <a:pt x="1319326" y="1446400"/>
                  <a:pt x="1298977" y="1426051"/>
                </a:cubicBezTo>
                <a:cubicBezTo>
                  <a:pt x="1295214" y="1422288"/>
                  <a:pt x="1290928" y="1419901"/>
                  <a:pt x="1286534" y="1418765"/>
                </a:cubicBezTo>
                <a:close/>
                <a:moveTo>
                  <a:pt x="1508040" y="1415493"/>
                </a:moveTo>
                <a:cubicBezTo>
                  <a:pt x="1502326" y="1415389"/>
                  <a:pt x="1496750" y="1417131"/>
                  <a:pt x="1489642" y="1420755"/>
                </a:cubicBezTo>
                <a:cubicBezTo>
                  <a:pt x="1473754" y="1428839"/>
                  <a:pt x="1467900" y="1438316"/>
                  <a:pt x="1466506" y="1457550"/>
                </a:cubicBezTo>
                <a:cubicBezTo>
                  <a:pt x="1465391" y="1471487"/>
                  <a:pt x="1466227" y="1475390"/>
                  <a:pt x="1472360" y="1484589"/>
                </a:cubicBezTo>
                <a:cubicBezTo>
                  <a:pt x="1485182" y="1503822"/>
                  <a:pt x="1515009" y="1509955"/>
                  <a:pt x="1532570" y="1496575"/>
                </a:cubicBezTo>
                <a:cubicBezTo>
                  <a:pt x="1546508" y="1486261"/>
                  <a:pt x="1550968" y="1477062"/>
                  <a:pt x="1550968" y="1459780"/>
                </a:cubicBezTo>
                <a:cubicBezTo>
                  <a:pt x="1550968" y="1439989"/>
                  <a:pt x="1545114" y="1430511"/>
                  <a:pt x="1527274" y="1421312"/>
                </a:cubicBezTo>
                <a:cubicBezTo>
                  <a:pt x="1519608" y="1417549"/>
                  <a:pt x="1513755" y="1415598"/>
                  <a:pt x="1508040" y="1415493"/>
                </a:cubicBezTo>
                <a:close/>
                <a:moveTo>
                  <a:pt x="1654941" y="1270544"/>
                </a:moveTo>
                <a:cubicBezTo>
                  <a:pt x="1640673" y="1268453"/>
                  <a:pt x="1624836" y="1279220"/>
                  <a:pt x="1624836" y="1295318"/>
                </a:cubicBezTo>
                <a:cubicBezTo>
                  <a:pt x="1624836" y="1307861"/>
                  <a:pt x="1631248" y="1316781"/>
                  <a:pt x="1643234" y="1320126"/>
                </a:cubicBezTo>
                <a:cubicBezTo>
                  <a:pt x="1653548" y="1322914"/>
                  <a:pt x="1667485" y="1317896"/>
                  <a:pt x="1671945" y="1309534"/>
                </a:cubicBezTo>
                <a:cubicBezTo>
                  <a:pt x="1677520" y="1299499"/>
                  <a:pt x="1675569" y="1284446"/>
                  <a:pt x="1668043" y="1277199"/>
                </a:cubicBezTo>
                <a:cubicBezTo>
                  <a:pt x="1664280" y="1273366"/>
                  <a:pt x="1659698" y="1271241"/>
                  <a:pt x="1654941" y="1270544"/>
                </a:cubicBezTo>
                <a:close/>
                <a:moveTo>
                  <a:pt x="321567" y="1248630"/>
                </a:moveTo>
                <a:cubicBezTo>
                  <a:pt x="316340" y="1247271"/>
                  <a:pt x="310905" y="1247341"/>
                  <a:pt x="306584" y="1249153"/>
                </a:cubicBezTo>
                <a:cubicBezTo>
                  <a:pt x="289301" y="1256679"/>
                  <a:pt x="284841" y="1280094"/>
                  <a:pt x="298500" y="1292638"/>
                </a:cubicBezTo>
                <a:cubicBezTo>
                  <a:pt x="321636" y="1314102"/>
                  <a:pt x="355922" y="1280094"/>
                  <a:pt x="335295" y="1256679"/>
                </a:cubicBezTo>
                <a:cubicBezTo>
                  <a:pt x="331811" y="1252777"/>
                  <a:pt x="326793" y="1249989"/>
                  <a:pt x="321567" y="1248630"/>
                </a:cubicBezTo>
                <a:close/>
                <a:moveTo>
                  <a:pt x="172825" y="1144793"/>
                </a:moveTo>
                <a:cubicBezTo>
                  <a:pt x="154985" y="1144793"/>
                  <a:pt x="145229" y="1157058"/>
                  <a:pt x="147459" y="1176849"/>
                </a:cubicBezTo>
                <a:cubicBezTo>
                  <a:pt x="148853" y="1190229"/>
                  <a:pt x="165578" y="1199706"/>
                  <a:pt x="179794" y="1194968"/>
                </a:cubicBezTo>
                <a:cubicBezTo>
                  <a:pt x="198470" y="1188835"/>
                  <a:pt x="203488" y="1169044"/>
                  <a:pt x="190387" y="1153434"/>
                </a:cubicBezTo>
                <a:cubicBezTo>
                  <a:pt x="184811" y="1146465"/>
                  <a:pt x="180909" y="1144793"/>
                  <a:pt x="172825" y="1144793"/>
                </a:cubicBezTo>
                <a:close/>
                <a:moveTo>
                  <a:pt x="376550" y="1098907"/>
                </a:moveTo>
                <a:lnTo>
                  <a:pt x="444844" y="1099464"/>
                </a:lnTo>
                <a:lnTo>
                  <a:pt x="512859" y="1100301"/>
                </a:lnTo>
                <a:lnTo>
                  <a:pt x="512859" y="1112844"/>
                </a:lnTo>
                <a:lnTo>
                  <a:pt x="512859" y="1125388"/>
                </a:lnTo>
                <a:lnTo>
                  <a:pt x="448746" y="1126224"/>
                </a:lnTo>
                <a:lnTo>
                  <a:pt x="384634" y="1126782"/>
                </a:lnTo>
                <a:lnTo>
                  <a:pt x="356759" y="1154657"/>
                </a:lnTo>
                <a:lnTo>
                  <a:pt x="328884" y="1182532"/>
                </a:lnTo>
                <a:lnTo>
                  <a:pt x="329720" y="1203159"/>
                </a:lnTo>
                <a:cubicBezTo>
                  <a:pt x="330556" y="1220999"/>
                  <a:pt x="331392" y="1224344"/>
                  <a:pt x="336131" y="1225738"/>
                </a:cubicBezTo>
                <a:cubicBezTo>
                  <a:pt x="338919" y="1226853"/>
                  <a:pt x="345330" y="1230755"/>
                  <a:pt x="349790" y="1234658"/>
                </a:cubicBezTo>
                <a:cubicBezTo>
                  <a:pt x="385749" y="1264763"/>
                  <a:pt x="363727" y="1324694"/>
                  <a:pt x="316619" y="1325252"/>
                </a:cubicBezTo>
                <a:cubicBezTo>
                  <a:pt x="281775" y="1325252"/>
                  <a:pt x="255851" y="1291244"/>
                  <a:pt x="266165" y="1258909"/>
                </a:cubicBezTo>
                <a:cubicBezTo>
                  <a:pt x="270067" y="1246087"/>
                  <a:pt x="283169" y="1231592"/>
                  <a:pt x="294319" y="1226853"/>
                </a:cubicBezTo>
                <a:cubicBezTo>
                  <a:pt x="302402" y="1223787"/>
                  <a:pt x="302402" y="1223508"/>
                  <a:pt x="302402" y="1198420"/>
                </a:cubicBezTo>
                <a:lnTo>
                  <a:pt x="302402" y="1173054"/>
                </a:lnTo>
                <a:lnTo>
                  <a:pt x="339476" y="1135981"/>
                </a:lnTo>
                <a:close/>
                <a:moveTo>
                  <a:pt x="83533" y="845102"/>
                </a:moveTo>
                <a:cubicBezTo>
                  <a:pt x="58537" y="846460"/>
                  <a:pt x="37422" y="869457"/>
                  <a:pt x="42649" y="898099"/>
                </a:cubicBezTo>
                <a:cubicBezTo>
                  <a:pt x="48224" y="927089"/>
                  <a:pt x="84740" y="941026"/>
                  <a:pt x="110385" y="923744"/>
                </a:cubicBezTo>
                <a:cubicBezTo>
                  <a:pt x="134079" y="907855"/>
                  <a:pt x="133243" y="865764"/>
                  <a:pt x="108991" y="851548"/>
                </a:cubicBezTo>
                <a:cubicBezTo>
                  <a:pt x="100629" y="846600"/>
                  <a:pt x="91865" y="844649"/>
                  <a:pt x="83533" y="845102"/>
                </a:cubicBezTo>
                <a:close/>
                <a:moveTo>
                  <a:pt x="1692085" y="844718"/>
                </a:moveTo>
                <a:cubicBezTo>
                  <a:pt x="1684280" y="845624"/>
                  <a:pt x="1676963" y="849178"/>
                  <a:pt x="1670273" y="855450"/>
                </a:cubicBezTo>
                <a:cubicBezTo>
                  <a:pt x="1633478" y="889736"/>
                  <a:pt x="1671667" y="949389"/>
                  <a:pt x="1715988" y="926810"/>
                </a:cubicBezTo>
                <a:cubicBezTo>
                  <a:pt x="1734664" y="917611"/>
                  <a:pt x="1740518" y="908413"/>
                  <a:pt x="1740518" y="888343"/>
                </a:cubicBezTo>
                <a:cubicBezTo>
                  <a:pt x="1740518" y="868551"/>
                  <a:pt x="1734664" y="859074"/>
                  <a:pt x="1716824" y="849875"/>
                </a:cubicBezTo>
                <a:cubicBezTo>
                  <a:pt x="1708183" y="845555"/>
                  <a:pt x="1699890" y="843812"/>
                  <a:pt x="1692085" y="844718"/>
                </a:cubicBezTo>
                <a:close/>
                <a:moveTo>
                  <a:pt x="737208" y="702953"/>
                </a:moveTo>
                <a:cubicBezTo>
                  <a:pt x="756233" y="702953"/>
                  <a:pt x="784674" y="742145"/>
                  <a:pt x="822530" y="820528"/>
                </a:cubicBezTo>
                <a:cubicBezTo>
                  <a:pt x="835794" y="847881"/>
                  <a:pt x="847080" y="870776"/>
                  <a:pt x="856390" y="889215"/>
                </a:cubicBezTo>
                <a:cubicBezTo>
                  <a:pt x="876012" y="928113"/>
                  <a:pt x="889070" y="953200"/>
                  <a:pt x="895566" y="964474"/>
                </a:cubicBezTo>
                <a:cubicBezTo>
                  <a:pt x="902063" y="975748"/>
                  <a:pt x="905368" y="981385"/>
                  <a:pt x="905480" y="981385"/>
                </a:cubicBezTo>
                <a:cubicBezTo>
                  <a:pt x="907920" y="981385"/>
                  <a:pt x="929846" y="939286"/>
                  <a:pt x="971264" y="855089"/>
                </a:cubicBezTo>
                <a:cubicBezTo>
                  <a:pt x="988841" y="819585"/>
                  <a:pt x="1002884" y="791233"/>
                  <a:pt x="1013395" y="770035"/>
                </a:cubicBezTo>
                <a:cubicBezTo>
                  <a:pt x="1024935" y="746604"/>
                  <a:pt x="1035421" y="729567"/>
                  <a:pt x="1044851" y="718922"/>
                </a:cubicBezTo>
                <a:cubicBezTo>
                  <a:pt x="1054281" y="708277"/>
                  <a:pt x="1064088" y="702953"/>
                  <a:pt x="1074271" y="702953"/>
                </a:cubicBezTo>
                <a:cubicBezTo>
                  <a:pt x="1080015" y="702953"/>
                  <a:pt x="1085586" y="704230"/>
                  <a:pt x="1090988" y="706783"/>
                </a:cubicBezTo>
                <a:cubicBezTo>
                  <a:pt x="1096387" y="709336"/>
                  <a:pt x="1102916" y="713962"/>
                  <a:pt x="1110570" y="720660"/>
                </a:cubicBezTo>
                <a:cubicBezTo>
                  <a:pt x="1107376" y="733725"/>
                  <a:pt x="1105068" y="745986"/>
                  <a:pt x="1103644" y="757444"/>
                </a:cubicBezTo>
                <a:cubicBezTo>
                  <a:pt x="1102221" y="768903"/>
                  <a:pt x="1101511" y="781624"/>
                  <a:pt x="1101511" y="795609"/>
                </a:cubicBezTo>
                <a:cubicBezTo>
                  <a:pt x="1101511" y="851158"/>
                  <a:pt x="1105017" y="901830"/>
                  <a:pt x="1112030" y="947626"/>
                </a:cubicBezTo>
                <a:cubicBezTo>
                  <a:pt x="1119044" y="993421"/>
                  <a:pt x="1129510" y="1034454"/>
                  <a:pt x="1143433" y="1070723"/>
                </a:cubicBezTo>
                <a:cubicBezTo>
                  <a:pt x="1132919" y="1076917"/>
                  <a:pt x="1123847" y="1081151"/>
                  <a:pt x="1116216" y="1083427"/>
                </a:cubicBezTo>
                <a:cubicBezTo>
                  <a:pt x="1108585" y="1085702"/>
                  <a:pt x="1100983" y="1086839"/>
                  <a:pt x="1093411" y="1086839"/>
                </a:cubicBezTo>
                <a:cubicBezTo>
                  <a:pt x="1084908" y="1086839"/>
                  <a:pt x="1078137" y="1084951"/>
                  <a:pt x="1073097" y="1081170"/>
                </a:cubicBezTo>
                <a:cubicBezTo>
                  <a:pt x="1068058" y="1077391"/>
                  <a:pt x="1064365" y="1070629"/>
                  <a:pt x="1062019" y="1060886"/>
                </a:cubicBezTo>
                <a:cubicBezTo>
                  <a:pt x="1061011" y="1058207"/>
                  <a:pt x="1059126" y="1027375"/>
                  <a:pt x="1056362" y="968387"/>
                </a:cubicBezTo>
                <a:cubicBezTo>
                  <a:pt x="1053601" y="909400"/>
                  <a:pt x="1050247" y="853390"/>
                  <a:pt x="1046303" y="800362"/>
                </a:cubicBezTo>
                <a:cubicBezTo>
                  <a:pt x="1016375" y="865621"/>
                  <a:pt x="980660" y="939991"/>
                  <a:pt x="939159" y="1023470"/>
                </a:cubicBezTo>
                <a:cubicBezTo>
                  <a:pt x="933290" y="1036435"/>
                  <a:pt x="929164" y="1044717"/>
                  <a:pt x="926783" y="1048320"/>
                </a:cubicBezTo>
                <a:cubicBezTo>
                  <a:pt x="922841" y="1057249"/>
                  <a:pt x="918875" y="1063440"/>
                  <a:pt x="914882" y="1066895"/>
                </a:cubicBezTo>
                <a:cubicBezTo>
                  <a:pt x="910889" y="1070348"/>
                  <a:pt x="906118" y="1072075"/>
                  <a:pt x="900569" y="1072075"/>
                </a:cubicBezTo>
                <a:cubicBezTo>
                  <a:pt x="889998" y="1072075"/>
                  <a:pt x="879713" y="1060694"/>
                  <a:pt x="869709" y="1037935"/>
                </a:cubicBezTo>
                <a:cubicBezTo>
                  <a:pt x="868608" y="1036773"/>
                  <a:pt x="867135" y="1034353"/>
                  <a:pt x="865289" y="1030672"/>
                </a:cubicBezTo>
                <a:cubicBezTo>
                  <a:pt x="837374" y="973966"/>
                  <a:pt x="813727" y="926426"/>
                  <a:pt x="794350" y="888053"/>
                </a:cubicBezTo>
                <a:cubicBezTo>
                  <a:pt x="774972" y="849677"/>
                  <a:pt x="762249" y="820792"/>
                  <a:pt x="756180" y="801397"/>
                </a:cubicBezTo>
                <a:cubicBezTo>
                  <a:pt x="754049" y="841987"/>
                  <a:pt x="751643" y="894028"/>
                  <a:pt x="748964" y="957521"/>
                </a:cubicBezTo>
                <a:cubicBezTo>
                  <a:pt x="746286" y="1021015"/>
                  <a:pt x="742932" y="1058496"/>
                  <a:pt x="738905" y="1069965"/>
                </a:cubicBezTo>
                <a:cubicBezTo>
                  <a:pt x="737263" y="1075062"/>
                  <a:pt x="734244" y="1079149"/>
                  <a:pt x="729849" y="1082226"/>
                </a:cubicBezTo>
                <a:cubicBezTo>
                  <a:pt x="725454" y="1085301"/>
                  <a:pt x="719717" y="1086839"/>
                  <a:pt x="712644" y="1086839"/>
                </a:cubicBezTo>
                <a:cubicBezTo>
                  <a:pt x="707502" y="1086839"/>
                  <a:pt x="701525" y="1085702"/>
                  <a:pt x="694712" y="1083429"/>
                </a:cubicBezTo>
                <a:cubicBezTo>
                  <a:pt x="687900" y="1081154"/>
                  <a:pt x="679103" y="1076961"/>
                  <a:pt x="668319" y="1070847"/>
                </a:cubicBezTo>
                <a:cubicBezTo>
                  <a:pt x="681827" y="1034729"/>
                  <a:pt x="692102" y="993579"/>
                  <a:pt x="699148" y="947398"/>
                </a:cubicBezTo>
                <a:cubicBezTo>
                  <a:pt x="706191" y="901215"/>
                  <a:pt x="709713" y="850102"/>
                  <a:pt x="709713" y="794056"/>
                </a:cubicBezTo>
                <a:cubicBezTo>
                  <a:pt x="709713" y="780879"/>
                  <a:pt x="708996" y="768584"/>
                  <a:pt x="707557" y="757170"/>
                </a:cubicBezTo>
                <a:cubicBezTo>
                  <a:pt x="706119" y="745757"/>
                  <a:pt x="703993" y="733580"/>
                  <a:pt x="701178" y="720635"/>
                </a:cubicBezTo>
                <a:cubicBezTo>
                  <a:pt x="708275" y="713981"/>
                  <a:pt x="714537" y="709370"/>
                  <a:pt x="719965" y="706804"/>
                </a:cubicBezTo>
                <a:cubicBezTo>
                  <a:pt x="725393" y="704237"/>
                  <a:pt x="731142" y="702953"/>
                  <a:pt x="737208" y="702953"/>
                </a:cubicBezTo>
                <a:close/>
                <a:moveTo>
                  <a:pt x="1603373" y="559418"/>
                </a:moveTo>
                <a:cubicBezTo>
                  <a:pt x="1591665" y="559696"/>
                  <a:pt x="1585811" y="563041"/>
                  <a:pt x="1580794" y="572519"/>
                </a:cubicBezTo>
                <a:cubicBezTo>
                  <a:pt x="1568529" y="595376"/>
                  <a:pt x="1592501" y="620464"/>
                  <a:pt x="1614523" y="607641"/>
                </a:cubicBezTo>
                <a:cubicBezTo>
                  <a:pt x="1631805" y="597606"/>
                  <a:pt x="1634314" y="579766"/>
                  <a:pt x="1620655" y="566108"/>
                </a:cubicBezTo>
                <a:cubicBezTo>
                  <a:pt x="1615916" y="561369"/>
                  <a:pt x="1610899" y="559418"/>
                  <a:pt x="1603373" y="559418"/>
                </a:cubicBezTo>
                <a:close/>
                <a:moveTo>
                  <a:pt x="779547" y="557453"/>
                </a:moveTo>
                <a:cubicBezTo>
                  <a:pt x="668548" y="557623"/>
                  <a:pt x="588791" y="558303"/>
                  <a:pt x="586491" y="559139"/>
                </a:cubicBezTo>
                <a:cubicBezTo>
                  <a:pt x="578965" y="562484"/>
                  <a:pt x="569487" y="573076"/>
                  <a:pt x="565863" y="582554"/>
                </a:cubicBezTo>
                <a:cubicBezTo>
                  <a:pt x="563633" y="587850"/>
                  <a:pt x="562797" y="684298"/>
                  <a:pt x="562797" y="888621"/>
                </a:cubicBezTo>
                <a:cubicBezTo>
                  <a:pt x="562797" y="1211693"/>
                  <a:pt x="562240" y="1196919"/>
                  <a:pt x="578128" y="1211693"/>
                </a:cubicBezTo>
                <a:lnTo>
                  <a:pt x="585655" y="1218661"/>
                </a:lnTo>
                <a:lnTo>
                  <a:pt x="895904" y="1218661"/>
                </a:lnTo>
                <a:lnTo>
                  <a:pt x="1206153" y="1218661"/>
                </a:lnTo>
                <a:lnTo>
                  <a:pt x="1213680" y="1211693"/>
                </a:lnTo>
                <a:cubicBezTo>
                  <a:pt x="1229568" y="1196919"/>
                  <a:pt x="1229011" y="1211971"/>
                  <a:pt x="1229011" y="886949"/>
                </a:cubicBezTo>
                <a:cubicBezTo>
                  <a:pt x="1229011" y="561369"/>
                  <a:pt x="1229847" y="580045"/>
                  <a:pt x="1213680" y="564993"/>
                </a:cubicBezTo>
                <a:lnTo>
                  <a:pt x="1206153" y="558024"/>
                </a:lnTo>
                <a:lnTo>
                  <a:pt x="899249" y="557466"/>
                </a:lnTo>
                <a:cubicBezTo>
                  <a:pt x="857018" y="557397"/>
                  <a:pt x="816547" y="557397"/>
                  <a:pt x="779547" y="557453"/>
                </a:cubicBezTo>
                <a:close/>
                <a:moveTo>
                  <a:pt x="1461001" y="455932"/>
                </a:moveTo>
                <a:cubicBezTo>
                  <a:pt x="1453963" y="456071"/>
                  <a:pt x="1446855" y="458510"/>
                  <a:pt x="1442255" y="463249"/>
                </a:cubicBezTo>
                <a:cubicBezTo>
                  <a:pt x="1422185" y="483040"/>
                  <a:pt x="1449224" y="517048"/>
                  <a:pt x="1474590" y="503668"/>
                </a:cubicBezTo>
                <a:cubicBezTo>
                  <a:pt x="1482395" y="499208"/>
                  <a:pt x="1489085" y="484713"/>
                  <a:pt x="1486855" y="476071"/>
                </a:cubicBezTo>
                <a:cubicBezTo>
                  <a:pt x="1485740" y="472169"/>
                  <a:pt x="1482395" y="466036"/>
                  <a:pt x="1479329" y="462413"/>
                </a:cubicBezTo>
                <a:cubicBezTo>
                  <a:pt x="1475008" y="457953"/>
                  <a:pt x="1468039" y="455793"/>
                  <a:pt x="1461001" y="455932"/>
                </a:cubicBezTo>
                <a:close/>
                <a:moveTo>
                  <a:pt x="126744" y="433811"/>
                </a:moveTo>
                <a:cubicBezTo>
                  <a:pt x="109758" y="432830"/>
                  <a:pt x="93242" y="449451"/>
                  <a:pt x="101186" y="468266"/>
                </a:cubicBezTo>
                <a:cubicBezTo>
                  <a:pt x="107598" y="483876"/>
                  <a:pt x="120141" y="489173"/>
                  <a:pt x="135194" y="482761"/>
                </a:cubicBezTo>
                <a:cubicBezTo>
                  <a:pt x="151919" y="475793"/>
                  <a:pt x="155821" y="454329"/>
                  <a:pt x="142999" y="441228"/>
                </a:cubicBezTo>
                <a:cubicBezTo>
                  <a:pt x="138121" y="436420"/>
                  <a:pt x="132406" y="434137"/>
                  <a:pt x="126744" y="433811"/>
                </a:cubicBezTo>
                <a:close/>
                <a:moveTo>
                  <a:pt x="507222" y="295790"/>
                </a:moveTo>
                <a:cubicBezTo>
                  <a:pt x="500427" y="295999"/>
                  <a:pt x="493807" y="299902"/>
                  <a:pt x="487813" y="307428"/>
                </a:cubicBezTo>
                <a:cubicBezTo>
                  <a:pt x="479451" y="318020"/>
                  <a:pt x="480287" y="329449"/>
                  <a:pt x="490043" y="339484"/>
                </a:cubicBezTo>
                <a:cubicBezTo>
                  <a:pt x="513458" y="362620"/>
                  <a:pt x="549975" y="330285"/>
                  <a:pt x="527675" y="306313"/>
                </a:cubicBezTo>
                <a:cubicBezTo>
                  <a:pt x="520985" y="299066"/>
                  <a:pt x="514016" y="295581"/>
                  <a:pt x="507222" y="295790"/>
                </a:cubicBezTo>
                <a:close/>
                <a:moveTo>
                  <a:pt x="273036" y="240284"/>
                </a:moveTo>
                <a:cubicBezTo>
                  <a:pt x="263977" y="242409"/>
                  <a:pt x="255893" y="247915"/>
                  <a:pt x="249203" y="256695"/>
                </a:cubicBezTo>
                <a:cubicBezTo>
                  <a:pt x="238610" y="270633"/>
                  <a:pt x="237217" y="285406"/>
                  <a:pt x="244743" y="301295"/>
                </a:cubicBezTo>
                <a:cubicBezTo>
                  <a:pt x="248367" y="308543"/>
                  <a:pt x="255057" y="316348"/>
                  <a:pt x="260074" y="319693"/>
                </a:cubicBezTo>
                <a:cubicBezTo>
                  <a:pt x="270945" y="326383"/>
                  <a:pt x="291852" y="327219"/>
                  <a:pt x="303002" y="321365"/>
                </a:cubicBezTo>
                <a:cubicBezTo>
                  <a:pt x="335337" y="304640"/>
                  <a:pt x="335058" y="258925"/>
                  <a:pt x="302723" y="244152"/>
                </a:cubicBezTo>
                <a:cubicBezTo>
                  <a:pt x="292131" y="239413"/>
                  <a:pt x="282096" y="238159"/>
                  <a:pt x="273036" y="240284"/>
                </a:cubicBezTo>
                <a:close/>
                <a:moveTo>
                  <a:pt x="1507831" y="233560"/>
                </a:moveTo>
                <a:cubicBezTo>
                  <a:pt x="1499956" y="233560"/>
                  <a:pt x="1492291" y="235232"/>
                  <a:pt x="1486855" y="238577"/>
                </a:cubicBezTo>
                <a:cubicBezTo>
                  <a:pt x="1474311" y="246103"/>
                  <a:pt x="1469294" y="253072"/>
                  <a:pt x="1466506" y="266173"/>
                </a:cubicBezTo>
                <a:cubicBezTo>
                  <a:pt x="1459537" y="296556"/>
                  <a:pt x="1482395" y="322201"/>
                  <a:pt x="1513058" y="318856"/>
                </a:cubicBezTo>
                <a:cubicBezTo>
                  <a:pt x="1554313" y="314396"/>
                  <a:pt x="1566299" y="257810"/>
                  <a:pt x="1530061" y="238577"/>
                </a:cubicBezTo>
                <a:cubicBezTo>
                  <a:pt x="1523790" y="235232"/>
                  <a:pt x="1515706" y="233560"/>
                  <a:pt x="1507831" y="233560"/>
                </a:cubicBezTo>
                <a:close/>
                <a:moveTo>
                  <a:pt x="612693" y="152931"/>
                </a:moveTo>
                <a:cubicBezTo>
                  <a:pt x="610463" y="152931"/>
                  <a:pt x="608233" y="154116"/>
                  <a:pt x="602658" y="156624"/>
                </a:cubicBezTo>
                <a:cubicBezTo>
                  <a:pt x="592066" y="161084"/>
                  <a:pt x="587885" y="168332"/>
                  <a:pt x="587885" y="181712"/>
                </a:cubicBezTo>
                <a:cubicBezTo>
                  <a:pt x="587885" y="195649"/>
                  <a:pt x="597920" y="205405"/>
                  <a:pt x="612415" y="205405"/>
                </a:cubicBezTo>
                <a:cubicBezTo>
                  <a:pt x="640847" y="205405"/>
                  <a:pt x="648652" y="167217"/>
                  <a:pt x="622729" y="156345"/>
                </a:cubicBezTo>
                <a:cubicBezTo>
                  <a:pt x="617154" y="154115"/>
                  <a:pt x="614923" y="152931"/>
                  <a:pt x="612693" y="152931"/>
                </a:cubicBezTo>
                <a:close/>
                <a:moveTo>
                  <a:pt x="1323786" y="107843"/>
                </a:moveTo>
                <a:cubicBezTo>
                  <a:pt x="1315423" y="107843"/>
                  <a:pt x="1310685" y="109515"/>
                  <a:pt x="1305667" y="114812"/>
                </a:cubicBezTo>
                <a:cubicBezTo>
                  <a:pt x="1300371" y="119829"/>
                  <a:pt x="1298698" y="124568"/>
                  <a:pt x="1298698" y="132930"/>
                </a:cubicBezTo>
                <a:cubicBezTo>
                  <a:pt x="1298698" y="141293"/>
                  <a:pt x="1300371" y="146032"/>
                  <a:pt x="1305667" y="151049"/>
                </a:cubicBezTo>
                <a:cubicBezTo>
                  <a:pt x="1310685" y="156345"/>
                  <a:pt x="1315423" y="158018"/>
                  <a:pt x="1323786" y="158018"/>
                </a:cubicBezTo>
                <a:cubicBezTo>
                  <a:pt x="1332148" y="158018"/>
                  <a:pt x="1336887" y="156345"/>
                  <a:pt x="1341905" y="151049"/>
                </a:cubicBezTo>
                <a:cubicBezTo>
                  <a:pt x="1347201" y="146032"/>
                  <a:pt x="1348874" y="141293"/>
                  <a:pt x="1348874" y="132930"/>
                </a:cubicBezTo>
                <a:cubicBezTo>
                  <a:pt x="1348874" y="124568"/>
                  <a:pt x="1347201" y="119829"/>
                  <a:pt x="1341905" y="114812"/>
                </a:cubicBezTo>
                <a:cubicBezTo>
                  <a:pt x="1336887" y="109515"/>
                  <a:pt x="1332148" y="107843"/>
                  <a:pt x="1323786" y="107843"/>
                </a:cubicBezTo>
                <a:close/>
                <a:moveTo>
                  <a:pt x="895904" y="43730"/>
                </a:moveTo>
                <a:cubicBezTo>
                  <a:pt x="850468" y="43730"/>
                  <a:pt x="835694" y="104777"/>
                  <a:pt x="876391" y="124568"/>
                </a:cubicBezTo>
                <a:cubicBezTo>
                  <a:pt x="891165" y="131815"/>
                  <a:pt x="900921" y="131537"/>
                  <a:pt x="915974" y="124289"/>
                </a:cubicBezTo>
                <a:cubicBezTo>
                  <a:pt x="944685" y="110352"/>
                  <a:pt x="946915" y="68260"/>
                  <a:pt x="919877" y="50142"/>
                </a:cubicBezTo>
                <a:cubicBezTo>
                  <a:pt x="913186" y="45403"/>
                  <a:pt x="906218" y="43730"/>
                  <a:pt x="895904" y="43730"/>
                </a:cubicBezTo>
                <a:close/>
                <a:moveTo>
                  <a:pt x="876949" y="1918"/>
                </a:moveTo>
                <a:cubicBezTo>
                  <a:pt x="902315" y="-4215"/>
                  <a:pt x="934372" y="4705"/>
                  <a:pt x="953884" y="23660"/>
                </a:cubicBezTo>
                <a:cubicBezTo>
                  <a:pt x="982595" y="51535"/>
                  <a:pt x="989843" y="88888"/>
                  <a:pt x="973397" y="124010"/>
                </a:cubicBezTo>
                <a:cubicBezTo>
                  <a:pt x="966428" y="138784"/>
                  <a:pt x="945243" y="158854"/>
                  <a:pt x="930190" y="164987"/>
                </a:cubicBezTo>
                <a:lnTo>
                  <a:pt x="916810" y="170562"/>
                </a:lnTo>
                <a:lnTo>
                  <a:pt x="916810" y="338369"/>
                </a:lnTo>
                <a:lnTo>
                  <a:pt x="916810" y="506455"/>
                </a:lnTo>
                <a:lnTo>
                  <a:pt x="968379" y="506455"/>
                </a:lnTo>
                <a:lnTo>
                  <a:pt x="1019948" y="506455"/>
                </a:lnTo>
                <a:lnTo>
                  <a:pt x="1019948" y="394398"/>
                </a:lnTo>
                <a:lnTo>
                  <a:pt x="1019948" y="282061"/>
                </a:lnTo>
                <a:lnTo>
                  <a:pt x="1101622" y="200667"/>
                </a:lnTo>
                <a:lnTo>
                  <a:pt x="1183017" y="118993"/>
                </a:lnTo>
                <a:lnTo>
                  <a:pt x="1227896" y="118993"/>
                </a:lnTo>
                <a:lnTo>
                  <a:pt x="1273053" y="118993"/>
                </a:lnTo>
                <a:lnTo>
                  <a:pt x="1276398" y="110630"/>
                </a:lnTo>
                <a:cubicBezTo>
                  <a:pt x="1283367" y="93905"/>
                  <a:pt x="1306225" y="79968"/>
                  <a:pt x="1326573" y="79968"/>
                </a:cubicBezTo>
                <a:cubicBezTo>
                  <a:pt x="1337445" y="80247"/>
                  <a:pt x="1355285" y="89445"/>
                  <a:pt x="1363647" y="99202"/>
                </a:cubicBezTo>
                <a:cubicBezTo>
                  <a:pt x="1392637" y="133767"/>
                  <a:pt x="1367550" y="184778"/>
                  <a:pt x="1321835" y="184220"/>
                </a:cubicBezTo>
                <a:cubicBezTo>
                  <a:pt x="1303716" y="184220"/>
                  <a:pt x="1286433" y="173349"/>
                  <a:pt x="1278071" y="156345"/>
                </a:cubicBezTo>
                <a:lnTo>
                  <a:pt x="1272217" y="144917"/>
                </a:lnTo>
                <a:lnTo>
                  <a:pt x="1233192" y="144359"/>
                </a:lnTo>
                <a:lnTo>
                  <a:pt x="1194167" y="143802"/>
                </a:lnTo>
                <a:lnTo>
                  <a:pt x="1119741" y="218785"/>
                </a:lnTo>
                <a:lnTo>
                  <a:pt x="1045035" y="293490"/>
                </a:lnTo>
                <a:lnTo>
                  <a:pt x="1045035" y="399973"/>
                </a:lnTo>
                <a:lnTo>
                  <a:pt x="1045035" y="506455"/>
                </a:lnTo>
                <a:lnTo>
                  <a:pt x="1093259" y="505898"/>
                </a:lnTo>
                <a:lnTo>
                  <a:pt x="1141204" y="505061"/>
                </a:lnTo>
                <a:lnTo>
                  <a:pt x="1142041" y="428405"/>
                </a:lnTo>
                <a:lnTo>
                  <a:pt x="1142598" y="351749"/>
                </a:lnTo>
                <a:lnTo>
                  <a:pt x="1190822" y="303525"/>
                </a:lnTo>
                <a:lnTo>
                  <a:pt x="1238767" y="255580"/>
                </a:lnTo>
                <a:lnTo>
                  <a:pt x="1331312" y="255580"/>
                </a:lnTo>
                <a:lnTo>
                  <a:pt x="1423857" y="255580"/>
                </a:lnTo>
                <a:lnTo>
                  <a:pt x="1430547" y="240807"/>
                </a:lnTo>
                <a:cubicBezTo>
                  <a:pt x="1439189" y="222409"/>
                  <a:pt x="1453405" y="207635"/>
                  <a:pt x="1472081" y="197879"/>
                </a:cubicBezTo>
                <a:cubicBezTo>
                  <a:pt x="1484346" y="191747"/>
                  <a:pt x="1490200" y="190353"/>
                  <a:pt x="1507761" y="190353"/>
                </a:cubicBezTo>
                <a:cubicBezTo>
                  <a:pt x="1543999" y="190632"/>
                  <a:pt x="1572431" y="209029"/>
                  <a:pt x="1587205" y="241922"/>
                </a:cubicBezTo>
                <a:cubicBezTo>
                  <a:pt x="1593895" y="257253"/>
                  <a:pt x="1594731" y="261713"/>
                  <a:pt x="1593616" y="280389"/>
                </a:cubicBezTo>
                <a:cubicBezTo>
                  <a:pt x="1591665" y="314118"/>
                  <a:pt x="1578843" y="333909"/>
                  <a:pt x="1547344" y="352585"/>
                </a:cubicBezTo>
                <a:cubicBezTo>
                  <a:pt x="1535636" y="359275"/>
                  <a:pt x="1531455" y="360111"/>
                  <a:pt x="1509155" y="360111"/>
                </a:cubicBezTo>
                <a:cubicBezTo>
                  <a:pt x="1487970" y="360111"/>
                  <a:pt x="1481837" y="358996"/>
                  <a:pt x="1470687" y="353143"/>
                </a:cubicBezTo>
                <a:cubicBezTo>
                  <a:pt x="1454241" y="344780"/>
                  <a:pt x="1436680" y="326383"/>
                  <a:pt x="1429432" y="309658"/>
                </a:cubicBezTo>
                <a:lnTo>
                  <a:pt x="1423857" y="297393"/>
                </a:lnTo>
                <a:lnTo>
                  <a:pt x="1339675" y="297393"/>
                </a:lnTo>
                <a:lnTo>
                  <a:pt x="1255492" y="297393"/>
                </a:lnTo>
                <a:lnTo>
                  <a:pt x="1220091" y="332794"/>
                </a:lnTo>
                <a:lnTo>
                  <a:pt x="1184411" y="368474"/>
                </a:lnTo>
                <a:lnTo>
                  <a:pt x="1184411" y="437046"/>
                </a:lnTo>
                <a:lnTo>
                  <a:pt x="1184411" y="505619"/>
                </a:lnTo>
                <a:lnTo>
                  <a:pt x="1200857" y="507291"/>
                </a:lnTo>
                <a:cubicBezTo>
                  <a:pt x="1221206" y="508964"/>
                  <a:pt x="1242670" y="520114"/>
                  <a:pt x="1256050" y="535724"/>
                </a:cubicBezTo>
                <a:cubicBezTo>
                  <a:pt x="1272775" y="555236"/>
                  <a:pt x="1278907" y="574749"/>
                  <a:pt x="1279186" y="608756"/>
                </a:cubicBezTo>
                <a:lnTo>
                  <a:pt x="1279186" y="629105"/>
                </a:lnTo>
                <a:lnTo>
                  <a:pt x="1334100" y="629105"/>
                </a:lnTo>
                <a:lnTo>
                  <a:pt x="1389292" y="629105"/>
                </a:lnTo>
                <a:lnTo>
                  <a:pt x="1419119" y="599279"/>
                </a:lnTo>
                <a:lnTo>
                  <a:pt x="1449224" y="569174"/>
                </a:lnTo>
                <a:lnTo>
                  <a:pt x="1449224" y="551055"/>
                </a:lnTo>
                <a:lnTo>
                  <a:pt x="1449224" y="532936"/>
                </a:lnTo>
                <a:lnTo>
                  <a:pt x="1436401" y="526246"/>
                </a:lnTo>
                <a:cubicBezTo>
                  <a:pt x="1409641" y="512030"/>
                  <a:pt x="1400721" y="476908"/>
                  <a:pt x="1417446" y="452656"/>
                </a:cubicBezTo>
                <a:cubicBezTo>
                  <a:pt x="1426924" y="438998"/>
                  <a:pt x="1445879" y="428405"/>
                  <a:pt x="1460374" y="428405"/>
                </a:cubicBezTo>
                <a:cubicBezTo>
                  <a:pt x="1465670" y="428405"/>
                  <a:pt x="1475147" y="430914"/>
                  <a:pt x="1481280" y="433701"/>
                </a:cubicBezTo>
                <a:cubicBezTo>
                  <a:pt x="1520305" y="451820"/>
                  <a:pt x="1523929" y="501438"/>
                  <a:pt x="1487691" y="524574"/>
                </a:cubicBezTo>
                <a:lnTo>
                  <a:pt x="1474590" y="532936"/>
                </a:lnTo>
                <a:lnTo>
                  <a:pt x="1474590" y="557466"/>
                </a:lnTo>
                <a:lnTo>
                  <a:pt x="1474311" y="582275"/>
                </a:lnTo>
                <a:lnTo>
                  <a:pt x="1438074" y="618234"/>
                </a:lnTo>
                <a:lnTo>
                  <a:pt x="1401557" y="654193"/>
                </a:lnTo>
                <a:lnTo>
                  <a:pt x="1340511" y="654193"/>
                </a:lnTo>
                <a:lnTo>
                  <a:pt x="1279186" y="654193"/>
                </a:lnTo>
                <a:lnTo>
                  <a:pt x="1279186" y="693218"/>
                </a:lnTo>
                <a:lnTo>
                  <a:pt x="1279186" y="732243"/>
                </a:lnTo>
                <a:lnTo>
                  <a:pt x="1406854" y="732243"/>
                </a:lnTo>
                <a:lnTo>
                  <a:pt x="1534243" y="732243"/>
                </a:lnTo>
                <a:lnTo>
                  <a:pt x="1561281" y="704925"/>
                </a:lnTo>
                <a:lnTo>
                  <a:pt x="1588320" y="677886"/>
                </a:lnTo>
                <a:lnTo>
                  <a:pt x="1589156" y="656980"/>
                </a:lnTo>
                <a:lnTo>
                  <a:pt x="1589993" y="636353"/>
                </a:lnTo>
                <a:lnTo>
                  <a:pt x="1578843" y="630499"/>
                </a:lnTo>
                <a:cubicBezTo>
                  <a:pt x="1540933" y="610429"/>
                  <a:pt x="1542326" y="557466"/>
                  <a:pt x="1581630" y="538511"/>
                </a:cubicBezTo>
                <a:cubicBezTo>
                  <a:pt x="1594174" y="532379"/>
                  <a:pt x="1599191" y="531264"/>
                  <a:pt x="1609226" y="532658"/>
                </a:cubicBezTo>
                <a:cubicBezTo>
                  <a:pt x="1633756" y="536281"/>
                  <a:pt x="1655220" y="560254"/>
                  <a:pt x="1655499" y="583948"/>
                </a:cubicBezTo>
                <a:cubicBezTo>
                  <a:pt x="1655499" y="602624"/>
                  <a:pt x="1641283" y="625203"/>
                  <a:pt x="1624558" y="631893"/>
                </a:cubicBezTo>
                <a:cubicBezTo>
                  <a:pt x="1616474" y="635238"/>
                  <a:pt x="1616474" y="635516"/>
                  <a:pt x="1616474" y="660604"/>
                </a:cubicBezTo>
                <a:lnTo>
                  <a:pt x="1616474" y="685691"/>
                </a:lnTo>
                <a:lnTo>
                  <a:pt x="1581073" y="721650"/>
                </a:lnTo>
                <a:lnTo>
                  <a:pt x="1545671" y="757330"/>
                </a:lnTo>
                <a:lnTo>
                  <a:pt x="1412429" y="757330"/>
                </a:lnTo>
                <a:lnTo>
                  <a:pt x="1279186" y="757330"/>
                </a:lnTo>
                <a:lnTo>
                  <a:pt x="1279186" y="811686"/>
                </a:lnTo>
                <a:lnTo>
                  <a:pt x="1279186" y="866043"/>
                </a:lnTo>
                <a:lnTo>
                  <a:pt x="1447272" y="866043"/>
                </a:lnTo>
                <a:lnTo>
                  <a:pt x="1615080" y="866043"/>
                </a:lnTo>
                <a:lnTo>
                  <a:pt x="1620098" y="853778"/>
                </a:lnTo>
                <a:cubicBezTo>
                  <a:pt x="1627624" y="835938"/>
                  <a:pt x="1642398" y="820049"/>
                  <a:pt x="1660517" y="811129"/>
                </a:cubicBezTo>
                <a:cubicBezTo>
                  <a:pt x="1673897" y="804439"/>
                  <a:pt x="1679750" y="803324"/>
                  <a:pt x="1698705" y="803324"/>
                </a:cubicBezTo>
                <a:cubicBezTo>
                  <a:pt x="1717382" y="803324"/>
                  <a:pt x="1723235" y="804718"/>
                  <a:pt x="1735222" y="810850"/>
                </a:cubicBezTo>
                <a:cubicBezTo>
                  <a:pt x="1753898" y="820606"/>
                  <a:pt x="1773689" y="842906"/>
                  <a:pt x="1779543" y="860746"/>
                </a:cubicBezTo>
                <a:cubicBezTo>
                  <a:pt x="1785954" y="879701"/>
                  <a:pt x="1784282" y="907576"/>
                  <a:pt x="1775919" y="924859"/>
                </a:cubicBezTo>
                <a:cubicBezTo>
                  <a:pt x="1752504" y="973083"/>
                  <a:pt x="1690622" y="989250"/>
                  <a:pt x="1647973" y="958309"/>
                </a:cubicBezTo>
                <a:cubicBezTo>
                  <a:pt x="1635429" y="949110"/>
                  <a:pt x="1620655" y="929598"/>
                  <a:pt x="1617589" y="918169"/>
                </a:cubicBezTo>
                <a:lnTo>
                  <a:pt x="1615916" y="910643"/>
                </a:lnTo>
                <a:lnTo>
                  <a:pt x="1447551" y="910643"/>
                </a:lnTo>
                <a:lnTo>
                  <a:pt x="1279186" y="910643"/>
                </a:lnTo>
                <a:lnTo>
                  <a:pt x="1279186" y="951061"/>
                </a:lnTo>
                <a:lnTo>
                  <a:pt x="1279186" y="991480"/>
                </a:lnTo>
                <a:lnTo>
                  <a:pt x="1389850" y="991480"/>
                </a:lnTo>
                <a:lnTo>
                  <a:pt x="1500514" y="991480"/>
                </a:lnTo>
                <a:lnTo>
                  <a:pt x="1582188" y="1073154"/>
                </a:lnTo>
                <a:lnTo>
                  <a:pt x="1663862" y="1155106"/>
                </a:lnTo>
                <a:lnTo>
                  <a:pt x="1663862" y="1199706"/>
                </a:lnTo>
                <a:lnTo>
                  <a:pt x="1663862" y="1244585"/>
                </a:lnTo>
                <a:lnTo>
                  <a:pt x="1674454" y="1249881"/>
                </a:lnTo>
                <a:cubicBezTo>
                  <a:pt x="1687555" y="1256850"/>
                  <a:pt x="1700099" y="1274411"/>
                  <a:pt x="1702050" y="1288906"/>
                </a:cubicBezTo>
                <a:cubicBezTo>
                  <a:pt x="1707068" y="1327374"/>
                  <a:pt x="1666649" y="1358872"/>
                  <a:pt x="1630969" y="1344099"/>
                </a:cubicBezTo>
                <a:cubicBezTo>
                  <a:pt x="1590271" y="1327095"/>
                  <a:pt x="1586648" y="1272460"/>
                  <a:pt x="1624836" y="1251275"/>
                </a:cubicBezTo>
                <a:lnTo>
                  <a:pt x="1638774" y="1243749"/>
                </a:lnTo>
                <a:lnTo>
                  <a:pt x="1638774" y="1205839"/>
                </a:lnTo>
                <a:lnTo>
                  <a:pt x="1638774" y="1167650"/>
                </a:lnTo>
                <a:lnTo>
                  <a:pt x="1563511" y="1092109"/>
                </a:lnTo>
                <a:lnTo>
                  <a:pt x="1487970" y="1016568"/>
                </a:lnTo>
                <a:lnTo>
                  <a:pt x="1383717" y="1016568"/>
                </a:lnTo>
                <a:lnTo>
                  <a:pt x="1279186" y="1016568"/>
                </a:lnTo>
                <a:lnTo>
                  <a:pt x="1279186" y="1059774"/>
                </a:lnTo>
                <a:lnTo>
                  <a:pt x="1279186" y="1102980"/>
                </a:lnTo>
                <a:lnTo>
                  <a:pt x="1355564" y="1102980"/>
                </a:lnTo>
                <a:lnTo>
                  <a:pt x="1431941" y="1102980"/>
                </a:lnTo>
                <a:lnTo>
                  <a:pt x="1481001" y="1151761"/>
                </a:lnTo>
                <a:lnTo>
                  <a:pt x="1530061" y="1200264"/>
                </a:lnTo>
                <a:lnTo>
                  <a:pt x="1530061" y="1287791"/>
                </a:lnTo>
                <a:lnTo>
                  <a:pt x="1530061" y="1375319"/>
                </a:lnTo>
                <a:lnTo>
                  <a:pt x="1544278" y="1381730"/>
                </a:lnTo>
                <a:cubicBezTo>
                  <a:pt x="1562954" y="1390650"/>
                  <a:pt x="1583860" y="1413786"/>
                  <a:pt x="1589993" y="1432184"/>
                </a:cubicBezTo>
                <a:cubicBezTo>
                  <a:pt x="1596404" y="1451139"/>
                  <a:pt x="1594731" y="1481801"/>
                  <a:pt x="1586369" y="1497969"/>
                </a:cubicBezTo>
                <a:cubicBezTo>
                  <a:pt x="1578285" y="1513579"/>
                  <a:pt x="1562118" y="1529189"/>
                  <a:pt x="1545114" y="1537830"/>
                </a:cubicBezTo>
                <a:cubicBezTo>
                  <a:pt x="1533964" y="1543684"/>
                  <a:pt x="1527553" y="1544799"/>
                  <a:pt x="1509155" y="1544799"/>
                </a:cubicBezTo>
                <a:cubicBezTo>
                  <a:pt x="1472917" y="1544799"/>
                  <a:pt x="1446994" y="1528631"/>
                  <a:pt x="1431105" y="1496854"/>
                </a:cubicBezTo>
                <a:cubicBezTo>
                  <a:pt x="1424415" y="1483195"/>
                  <a:pt x="1423021" y="1477341"/>
                  <a:pt x="1423021" y="1459780"/>
                </a:cubicBezTo>
                <a:cubicBezTo>
                  <a:pt x="1423300" y="1441940"/>
                  <a:pt x="1424415" y="1436365"/>
                  <a:pt x="1431941" y="1421870"/>
                </a:cubicBezTo>
                <a:cubicBezTo>
                  <a:pt x="1441697" y="1402357"/>
                  <a:pt x="1458144" y="1386747"/>
                  <a:pt x="1476262" y="1380057"/>
                </a:cubicBezTo>
                <a:lnTo>
                  <a:pt x="1488249" y="1375319"/>
                </a:lnTo>
                <a:lnTo>
                  <a:pt x="1488249" y="1296990"/>
                </a:lnTo>
                <a:lnTo>
                  <a:pt x="1488249" y="1218661"/>
                </a:lnTo>
                <a:lnTo>
                  <a:pt x="1451175" y="1181588"/>
                </a:lnTo>
                <a:lnTo>
                  <a:pt x="1414380" y="1144793"/>
                </a:lnTo>
                <a:lnTo>
                  <a:pt x="1346644" y="1144793"/>
                </a:lnTo>
                <a:lnTo>
                  <a:pt x="1279186" y="1144793"/>
                </a:lnTo>
                <a:lnTo>
                  <a:pt x="1279186" y="1167650"/>
                </a:lnTo>
                <a:cubicBezTo>
                  <a:pt x="1279186" y="1214201"/>
                  <a:pt x="1263576" y="1244028"/>
                  <a:pt x="1230683" y="1261310"/>
                </a:cubicBezTo>
                <a:cubicBezTo>
                  <a:pt x="1217582" y="1268279"/>
                  <a:pt x="1213401" y="1268836"/>
                  <a:pt x="1175491" y="1269673"/>
                </a:cubicBezTo>
                <a:lnTo>
                  <a:pt x="1134236" y="1270788"/>
                </a:lnTo>
                <a:lnTo>
                  <a:pt x="1134236" y="1322914"/>
                </a:lnTo>
                <a:lnTo>
                  <a:pt x="1134236" y="1374761"/>
                </a:lnTo>
                <a:lnTo>
                  <a:pt x="1162947" y="1403472"/>
                </a:lnTo>
                <a:lnTo>
                  <a:pt x="1191379" y="1431905"/>
                </a:lnTo>
                <a:lnTo>
                  <a:pt x="1211450" y="1431905"/>
                </a:lnTo>
                <a:cubicBezTo>
                  <a:pt x="1229847" y="1431905"/>
                  <a:pt x="1231241" y="1431347"/>
                  <a:pt x="1232913" y="1425494"/>
                </a:cubicBezTo>
                <a:cubicBezTo>
                  <a:pt x="1239046" y="1400685"/>
                  <a:pt x="1275562" y="1385354"/>
                  <a:pt x="1302322" y="1396782"/>
                </a:cubicBezTo>
                <a:cubicBezTo>
                  <a:pt x="1312915" y="1401242"/>
                  <a:pt x="1328525" y="1417967"/>
                  <a:pt x="1331033" y="1428002"/>
                </a:cubicBezTo>
                <a:cubicBezTo>
                  <a:pt x="1334657" y="1442497"/>
                  <a:pt x="1330755" y="1464519"/>
                  <a:pt x="1322392" y="1475111"/>
                </a:cubicBezTo>
                <a:cubicBezTo>
                  <a:pt x="1299813" y="1504937"/>
                  <a:pt x="1250753" y="1501035"/>
                  <a:pt x="1235701" y="1468421"/>
                </a:cubicBezTo>
                <a:lnTo>
                  <a:pt x="1230405" y="1457271"/>
                </a:lnTo>
                <a:lnTo>
                  <a:pt x="1205317" y="1456992"/>
                </a:lnTo>
                <a:lnTo>
                  <a:pt x="1179951" y="1456992"/>
                </a:lnTo>
                <a:lnTo>
                  <a:pt x="1143156" y="1420197"/>
                </a:lnTo>
                <a:lnTo>
                  <a:pt x="1106361" y="1383124"/>
                </a:lnTo>
                <a:lnTo>
                  <a:pt x="1106361" y="1326816"/>
                </a:lnTo>
                <a:lnTo>
                  <a:pt x="1106361" y="1270230"/>
                </a:lnTo>
                <a:lnTo>
                  <a:pt x="1067336" y="1270230"/>
                </a:lnTo>
                <a:lnTo>
                  <a:pt x="1028310" y="1270230"/>
                </a:lnTo>
                <a:lnTo>
                  <a:pt x="1028310" y="1393437"/>
                </a:lnTo>
                <a:lnTo>
                  <a:pt x="1028310" y="1516924"/>
                </a:lnTo>
                <a:lnTo>
                  <a:pt x="1056743" y="1545356"/>
                </a:lnTo>
                <a:lnTo>
                  <a:pt x="1085454" y="1574067"/>
                </a:lnTo>
                <a:lnTo>
                  <a:pt x="1105524" y="1574067"/>
                </a:lnTo>
                <a:cubicBezTo>
                  <a:pt x="1123364" y="1574067"/>
                  <a:pt x="1125594" y="1573510"/>
                  <a:pt x="1127267" y="1568214"/>
                </a:cubicBezTo>
                <a:cubicBezTo>
                  <a:pt x="1130054" y="1560130"/>
                  <a:pt x="1144828" y="1543962"/>
                  <a:pt x="1154027" y="1538945"/>
                </a:cubicBezTo>
                <a:cubicBezTo>
                  <a:pt x="1165456" y="1533091"/>
                  <a:pt x="1188034" y="1533927"/>
                  <a:pt x="1201136" y="1540617"/>
                </a:cubicBezTo>
                <a:cubicBezTo>
                  <a:pt x="1222042" y="1551210"/>
                  <a:pt x="1233471" y="1578527"/>
                  <a:pt x="1226223" y="1600549"/>
                </a:cubicBezTo>
                <a:cubicBezTo>
                  <a:pt x="1221763" y="1613650"/>
                  <a:pt x="1207826" y="1629539"/>
                  <a:pt x="1196397" y="1634277"/>
                </a:cubicBezTo>
                <a:cubicBezTo>
                  <a:pt x="1171309" y="1644870"/>
                  <a:pt x="1138138" y="1631490"/>
                  <a:pt x="1128939" y="1606681"/>
                </a:cubicBezTo>
                <a:cubicBezTo>
                  <a:pt x="1126152" y="1599155"/>
                  <a:pt x="1125873" y="1599155"/>
                  <a:pt x="1099949" y="1599155"/>
                </a:cubicBezTo>
                <a:lnTo>
                  <a:pt x="1074026" y="1599155"/>
                </a:lnTo>
                <a:lnTo>
                  <a:pt x="1038624" y="1563475"/>
                </a:lnTo>
                <a:lnTo>
                  <a:pt x="1003223" y="1527516"/>
                </a:lnTo>
                <a:lnTo>
                  <a:pt x="1003223" y="1399012"/>
                </a:lnTo>
                <a:lnTo>
                  <a:pt x="1003223" y="1270230"/>
                </a:lnTo>
                <a:lnTo>
                  <a:pt x="960017" y="1270230"/>
                </a:lnTo>
                <a:lnTo>
                  <a:pt x="916810" y="1270230"/>
                </a:lnTo>
                <a:lnTo>
                  <a:pt x="916810" y="1438037"/>
                </a:lnTo>
                <a:lnTo>
                  <a:pt x="916810" y="1606124"/>
                </a:lnTo>
                <a:lnTo>
                  <a:pt x="930190" y="1611699"/>
                </a:lnTo>
                <a:cubicBezTo>
                  <a:pt x="945243" y="1617831"/>
                  <a:pt x="966428" y="1637901"/>
                  <a:pt x="973397" y="1652675"/>
                </a:cubicBezTo>
                <a:cubicBezTo>
                  <a:pt x="1000714" y="1710376"/>
                  <a:pt x="959180" y="1776440"/>
                  <a:pt x="895904" y="1775882"/>
                </a:cubicBezTo>
                <a:cubicBezTo>
                  <a:pt x="871653" y="1775882"/>
                  <a:pt x="855485" y="1768914"/>
                  <a:pt x="836251" y="1751074"/>
                </a:cubicBezTo>
                <a:cubicBezTo>
                  <a:pt x="809770" y="1726265"/>
                  <a:pt x="802801" y="1685846"/>
                  <a:pt x="819526" y="1652675"/>
                </a:cubicBezTo>
                <a:cubicBezTo>
                  <a:pt x="829004" y="1633441"/>
                  <a:pt x="844614" y="1618667"/>
                  <a:pt x="862733" y="1611141"/>
                </a:cubicBezTo>
                <a:lnTo>
                  <a:pt x="874998" y="1606124"/>
                </a:lnTo>
                <a:lnTo>
                  <a:pt x="874998" y="1438037"/>
                </a:lnTo>
                <a:lnTo>
                  <a:pt x="874998" y="1270230"/>
                </a:lnTo>
                <a:lnTo>
                  <a:pt x="822035" y="1270230"/>
                </a:lnTo>
                <a:lnTo>
                  <a:pt x="769073" y="1270230"/>
                </a:lnTo>
                <a:lnTo>
                  <a:pt x="769073" y="1376712"/>
                </a:lnTo>
                <a:lnTo>
                  <a:pt x="769073" y="1483474"/>
                </a:lnTo>
                <a:lnTo>
                  <a:pt x="687677" y="1564869"/>
                </a:lnTo>
                <a:lnTo>
                  <a:pt x="606003" y="1646542"/>
                </a:lnTo>
                <a:lnTo>
                  <a:pt x="561403" y="1646542"/>
                </a:lnTo>
                <a:lnTo>
                  <a:pt x="516803" y="1646542"/>
                </a:lnTo>
                <a:lnTo>
                  <a:pt x="513180" y="1654626"/>
                </a:lnTo>
                <a:cubicBezTo>
                  <a:pt x="490880" y="1705080"/>
                  <a:pt x="414223" y="1689191"/>
                  <a:pt x="414223" y="1633999"/>
                </a:cubicBezTo>
                <a:cubicBezTo>
                  <a:pt x="414223" y="1613929"/>
                  <a:pt x="425373" y="1595810"/>
                  <a:pt x="443492" y="1586332"/>
                </a:cubicBezTo>
                <a:cubicBezTo>
                  <a:pt x="454642" y="1580479"/>
                  <a:pt x="477499" y="1581315"/>
                  <a:pt x="490322" y="1588005"/>
                </a:cubicBezTo>
                <a:cubicBezTo>
                  <a:pt x="500915" y="1593301"/>
                  <a:pt x="515410" y="1610584"/>
                  <a:pt x="515410" y="1617831"/>
                </a:cubicBezTo>
                <a:cubicBezTo>
                  <a:pt x="515410" y="1620619"/>
                  <a:pt x="524887" y="1621455"/>
                  <a:pt x="555271" y="1621455"/>
                </a:cubicBezTo>
                <a:lnTo>
                  <a:pt x="594853" y="1621455"/>
                </a:lnTo>
                <a:lnTo>
                  <a:pt x="669559" y="1546750"/>
                </a:lnTo>
                <a:lnTo>
                  <a:pt x="743985" y="1472324"/>
                </a:lnTo>
                <a:lnTo>
                  <a:pt x="743985" y="1371137"/>
                </a:lnTo>
                <a:lnTo>
                  <a:pt x="743985" y="1270230"/>
                </a:lnTo>
                <a:lnTo>
                  <a:pt x="703566" y="1270230"/>
                </a:lnTo>
                <a:lnTo>
                  <a:pt x="663147" y="1270230"/>
                </a:lnTo>
                <a:lnTo>
                  <a:pt x="663147" y="1337687"/>
                </a:lnTo>
                <a:lnTo>
                  <a:pt x="663147" y="1405145"/>
                </a:lnTo>
                <a:lnTo>
                  <a:pt x="614923" y="1453369"/>
                </a:lnTo>
                <a:lnTo>
                  <a:pt x="566700" y="1501592"/>
                </a:lnTo>
                <a:lnTo>
                  <a:pt x="478893" y="1501592"/>
                </a:lnTo>
                <a:lnTo>
                  <a:pt x="390808" y="1501592"/>
                </a:lnTo>
                <a:lnTo>
                  <a:pt x="384397" y="1515809"/>
                </a:lnTo>
                <a:cubicBezTo>
                  <a:pt x="375756" y="1533649"/>
                  <a:pt x="352619" y="1555391"/>
                  <a:pt x="335337" y="1561245"/>
                </a:cubicBezTo>
                <a:cubicBezTo>
                  <a:pt x="293524" y="1575461"/>
                  <a:pt x="247530" y="1556227"/>
                  <a:pt x="227739" y="1516366"/>
                </a:cubicBezTo>
                <a:cubicBezTo>
                  <a:pt x="217983" y="1496296"/>
                  <a:pt x="218540" y="1463961"/>
                  <a:pt x="229133" y="1442497"/>
                </a:cubicBezTo>
                <a:cubicBezTo>
                  <a:pt x="243907" y="1412392"/>
                  <a:pt x="271782" y="1394831"/>
                  <a:pt x="305232" y="1394552"/>
                </a:cubicBezTo>
                <a:cubicBezTo>
                  <a:pt x="321957" y="1394552"/>
                  <a:pt x="327532" y="1395667"/>
                  <a:pt x="343699" y="1403751"/>
                </a:cubicBezTo>
                <a:cubicBezTo>
                  <a:pt x="364048" y="1413786"/>
                  <a:pt x="381331" y="1432184"/>
                  <a:pt x="387184" y="1450024"/>
                </a:cubicBezTo>
                <a:lnTo>
                  <a:pt x="390529" y="1459780"/>
                </a:lnTo>
                <a:lnTo>
                  <a:pt x="468858" y="1459780"/>
                </a:lnTo>
                <a:lnTo>
                  <a:pt x="547466" y="1459780"/>
                </a:lnTo>
                <a:lnTo>
                  <a:pt x="584261" y="1422985"/>
                </a:lnTo>
                <a:lnTo>
                  <a:pt x="621335" y="1385911"/>
                </a:lnTo>
                <a:lnTo>
                  <a:pt x="621335" y="1328489"/>
                </a:lnTo>
                <a:lnTo>
                  <a:pt x="621335" y="1271066"/>
                </a:lnTo>
                <a:lnTo>
                  <a:pt x="598198" y="1269673"/>
                </a:lnTo>
                <a:cubicBezTo>
                  <a:pt x="570602" y="1268279"/>
                  <a:pt x="551090" y="1259080"/>
                  <a:pt x="535201" y="1240125"/>
                </a:cubicBezTo>
                <a:cubicBezTo>
                  <a:pt x="516246" y="1217546"/>
                  <a:pt x="514016" y="1208069"/>
                  <a:pt x="513737" y="1151761"/>
                </a:cubicBezTo>
                <a:cubicBezTo>
                  <a:pt x="513458" y="1124165"/>
                  <a:pt x="513180" y="1083746"/>
                  <a:pt x="512901" y="1061725"/>
                </a:cubicBezTo>
                <a:lnTo>
                  <a:pt x="512622" y="1022143"/>
                </a:lnTo>
                <a:lnTo>
                  <a:pt x="378264" y="1022143"/>
                </a:lnTo>
                <a:lnTo>
                  <a:pt x="243628" y="1022143"/>
                </a:lnTo>
                <a:lnTo>
                  <a:pt x="215195" y="1050575"/>
                </a:lnTo>
                <a:lnTo>
                  <a:pt x="186484" y="1079286"/>
                </a:lnTo>
                <a:lnTo>
                  <a:pt x="186484" y="1099078"/>
                </a:lnTo>
                <a:lnTo>
                  <a:pt x="186484" y="1119148"/>
                </a:lnTo>
                <a:lnTo>
                  <a:pt x="198470" y="1126116"/>
                </a:lnTo>
                <a:cubicBezTo>
                  <a:pt x="227460" y="1143120"/>
                  <a:pt x="232478" y="1185490"/>
                  <a:pt x="208227" y="1208069"/>
                </a:cubicBezTo>
                <a:cubicBezTo>
                  <a:pt x="192617" y="1222564"/>
                  <a:pt x="170595" y="1226188"/>
                  <a:pt x="151640" y="1217546"/>
                </a:cubicBezTo>
                <a:cubicBezTo>
                  <a:pt x="112336" y="1199706"/>
                  <a:pt x="109828" y="1144514"/>
                  <a:pt x="147459" y="1125280"/>
                </a:cubicBezTo>
                <a:lnTo>
                  <a:pt x="158609" y="1119705"/>
                </a:lnTo>
                <a:lnTo>
                  <a:pt x="158609" y="1097126"/>
                </a:lnTo>
                <a:cubicBezTo>
                  <a:pt x="158609" y="1084861"/>
                  <a:pt x="159724" y="1072596"/>
                  <a:pt x="161118" y="1070088"/>
                </a:cubicBezTo>
                <a:cubicBezTo>
                  <a:pt x="162511" y="1067579"/>
                  <a:pt x="178958" y="1050018"/>
                  <a:pt x="197913" y="1031063"/>
                </a:cubicBezTo>
                <a:lnTo>
                  <a:pt x="231920" y="997055"/>
                </a:lnTo>
                <a:lnTo>
                  <a:pt x="372411" y="997055"/>
                </a:lnTo>
                <a:lnTo>
                  <a:pt x="512622" y="997055"/>
                </a:lnTo>
                <a:lnTo>
                  <a:pt x="512622" y="953849"/>
                </a:lnTo>
                <a:lnTo>
                  <a:pt x="512622" y="910643"/>
                </a:lnTo>
                <a:lnTo>
                  <a:pt x="340076" y="910643"/>
                </a:lnTo>
                <a:lnTo>
                  <a:pt x="167529" y="910643"/>
                </a:lnTo>
                <a:lnTo>
                  <a:pt x="165856" y="918169"/>
                </a:lnTo>
                <a:cubicBezTo>
                  <a:pt x="164741" y="922071"/>
                  <a:pt x="160003" y="930991"/>
                  <a:pt x="155543" y="937681"/>
                </a:cubicBezTo>
                <a:cubicBezTo>
                  <a:pt x="131849" y="971968"/>
                  <a:pt x="85019" y="984233"/>
                  <a:pt x="47945" y="965556"/>
                </a:cubicBezTo>
                <a:cubicBezTo>
                  <a:pt x="30384" y="956358"/>
                  <a:pt x="10035" y="934058"/>
                  <a:pt x="4181" y="917054"/>
                </a:cubicBezTo>
                <a:cubicBezTo>
                  <a:pt x="-1394" y="900329"/>
                  <a:pt x="-1394" y="876356"/>
                  <a:pt x="4181" y="859631"/>
                </a:cubicBezTo>
                <a:cubicBezTo>
                  <a:pt x="10035" y="842628"/>
                  <a:pt x="30105" y="820328"/>
                  <a:pt x="48224" y="810850"/>
                </a:cubicBezTo>
                <a:cubicBezTo>
                  <a:pt x="67736" y="800815"/>
                  <a:pt x="100071" y="800258"/>
                  <a:pt x="120978" y="809735"/>
                </a:cubicBezTo>
                <a:cubicBezTo>
                  <a:pt x="138260" y="817540"/>
                  <a:pt x="159166" y="839283"/>
                  <a:pt x="164184" y="854614"/>
                </a:cubicBezTo>
                <a:lnTo>
                  <a:pt x="167808" y="866043"/>
                </a:lnTo>
                <a:lnTo>
                  <a:pt x="340354" y="866043"/>
                </a:lnTo>
                <a:lnTo>
                  <a:pt x="512622" y="866043"/>
                </a:lnTo>
                <a:lnTo>
                  <a:pt x="512622" y="814474"/>
                </a:lnTo>
                <a:lnTo>
                  <a:pt x="512622" y="762905"/>
                </a:lnTo>
                <a:lnTo>
                  <a:pt x="393317" y="762905"/>
                </a:lnTo>
                <a:lnTo>
                  <a:pt x="274290" y="762905"/>
                </a:lnTo>
                <a:lnTo>
                  <a:pt x="192617" y="681231"/>
                </a:lnTo>
                <a:lnTo>
                  <a:pt x="111221" y="599558"/>
                </a:lnTo>
                <a:lnTo>
                  <a:pt x="111221" y="554679"/>
                </a:lnTo>
                <a:lnTo>
                  <a:pt x="111221" y="509800"/>
                </a:lnTo>
                <a:lnTo>
                  <a:pt x="102859" y="506455"/>
                </a:lnTo>
                <a:cubicBezTo>
                  <a:pt x="91151" y="501716"/>
                  <a:pt x="78608" y="486385"/>
                  <a:pt x="74984" y="472726"/>
                </a:cubicBezTo>
                <a:cubicBezTo>
                  <a:pt x="68294" y="448196"/>
                  <a:pt x="80001" y="423945"/>
                  <a:pt x="103695" y="412795"/>
                </a:cubicBezTo>
                <a:cubicBezTo>
                  <a:pt x="121814" y="404433"/>
                  <a:pt x="128504" y="404433"/>
                  <a:pt x="146065" y="412516"/>
                </a:cubicBezTo>
                <a:cubicBezTo>
                  <a:pt x="161675" y="420043"/>
                  <a:pt x="173940" y="435095"/>
                  <a:pt x="176728" y="450984"/>
                </a:cubicBezTo>
                <a:cubicBezTo>
                  <a:pt x="180630" y="472726"/>
                  <a:pt x="165856" y="499765"/>
                  <a:pt x="145786" y="507013"/>
                </a:cubicBezTo>
                <a:lnTo>
                  <a:pt x="136309" y="510358"/>
                </a:lnTo>
                <a:lnTo>
                  <a:pt x="136309" y="549383"/>
                </a:lnTo>
                <a:lnTo>
                  <a:pt x="136309" y="588686"/>
                </a:lnTo>
                <a:lnTo>
                  <a:pt x="210735" y="663113"/>
                </a:lnTo>
                <a:lnTo>
                  <a:pt x="285440" y="737818"/>
                </a:lnTo>
                <a:lnTo>
                  <a:pt x="398892" y="737818"/>
                </a:lnTo>
                <a:lnTo>
                  <a:pt x="512622" y="737818"/>
                </a:lnTo>
                <a:lnTo>
                  <a:pt x="512622" y="694611"/>
                </a:lnTo>
                <a:lnTo>
                  <a:pt x="512622" y="651405"/>
                </a:lnTo>
                <a:lnTo>
                  <a:pt x="441541" y="651405"/>
                </a:lnTo>
                <a:cubicBezTo>
                  <a:pt x="387184" y="651405"/>
                  <a:pt x="368229" y="650569"/>
                  <a:pt x="361261" y="647503"/>
                </a:cubicBezTo>
                <a:cubicBezTo>
                  <a:pt x="356243" y="645551"/>
                  <a:pt x="331992" y="622973"/>
                  <a:pt x="307183" y="597606"/>
                </a:cubicBezTo>
                <a:lnTo>
                  <a:pt x="261747" y="551891"/>
                </a:lnTo>
                <a:lnTo>
                  <a:pt x="261747" y="458510"/>
                </a:lnTo>
                <a:lnTo>
                  <a:pt x="261747" y="365129"/>
                </a:lnTo>
                <a:lnTo>
                  <a:pt x="250039" y="361784"/>
                </a:lnTo>
                <a:cubicBezTo>
                  <a:pt x="223000" y="353700"/>
                  <a:pt x="197634" y="315233"/>
                  <a:pt x="197634" y="282061"/>
                </a:cubicBezTo>
                <a:cubicBezTo>
                  <a:pt x="197634" y="209587"/>
                  <a:pt x="285998" y="170004"/>
                  <a:pt x="339518" y="218228"/>
                </a:cubicBezTo>
                <a:cubicBezTo>
                  <a:pt x="359309" y="236068"/>
                  <a:pt x="369066" y="256974"/>
                  <a:pt x="369066" y="282061"/>
                </a:cubicBezTo>
                <a:cubicBezTo>
                  <a:pt x="369066" y="303525"/>
                  <a:pt x="363769" y="319693"/>
                  <a:pt x="351783" y="335581"/>
                </a:cubicBezTo>
                <a:cubicBezTo>
                  <a:pt x="343421" y="346174"/>
                  <a:pt x="325580" y="359275"/>
                  <a:pt x="313873" y="363178"/>
                </a:cubicBezTo>
                <a:lnTo>
                  <a:pt x="306068" y="365686"/>
                </a:lnTo>
                <a:lnTo>
                  <a:pt x="306068" y="450705"/>
                </a:lnTo>
                <a:lnTo>
                  <a:pt x="306068" y="535445"/>
                </a:lnTo>
                <a:lnTo>
                  <a:pt x="341748" y="571125"/>
                </a:lnTo>
                <a:lnTo>
                  <a:pt x="377428" y="606805"/>
                </a:lnTo>
                <a:lnTo>
                  <a:pt x="445722" y="606805"/>
                </a:lnTo>
                <a:lnTo>
                  <a:pt x="514016" y="606805"/>
                </a:lnTo>
                <a:lnTo>
                  <a:pt x="513737" y="595098"/>
                </a:lnTo>
                <a:cubicBezTo>
                  <a:pt x="512901" y="574470"/>
                  <a:pt x="522100" y="550498"/>
                  <a:pt x="537152" y="534888"/>
                </a:cubicBezTo>
                <a:cubicBezTo>
                  <a:pt x="557780" y="512866"/>
                  <a:pt x="570602" y="508128"/>
                  <a:pt x="616596" y="506455"/>
                </a:cubicBezTo>
                <a:lnTo>
                  <a:pt x="655064" y="505061"/>
                </a:lnTo>
                <a:lnTo>
                  <a:pt x="655064" y="448196"/>
                </a:lnTo>
                <a:lnTo>
                  <a:pt x="655064" y="391053"/>
                </a:lnTo>
                <a:lnTo>
                  <a:pt x="626910" y="362899"/>
                </a:lnTo>
                <a:lnTo>
                  <a:pt x="598477" y="334466"/>
                </a:lnTo>
                <a:lnTo>
                  <a:pt x="579522" y="333909"/>
                </a:lnTo>
                <a:lnTo>
                  <a:pt x="560288" y="333351"/>
                </a:lnTo>
                <a:lnTo>
                  <a:pt x="554713" y="344223"/>
                </a:lnTo>
                <a:cubicBezTo>
                  <a:pt x="545793" y="361505"/>
                  <a:pt x="525166" y="375443"/>
                  <a:pt x="508441" y="375443"/>
                </a:cubicBezTo>
                <a:cubicBezTo>
                  <a:pt x="491716" y="375443"/>
                  <a:pt x="467186" y="358718"/>
                  <a:pt x="460774" y="342829"/>
                </a:cubicBezTo>
                <a:cubicBezTo>
                  <a:pt x="444886" y="304919"/>
                  <a:pt x="477499" y="263943"/>
                  <a:pt x="518476" y="270911"/>
                </a:cubicBezTo>
                <a:cubicBezTo>
                  <a:pt x="531856" y="273141"/>
                  <a:pt x="553320" y="290981"/>
                  <a:pt x="556107" y="301853"/>
                </a:cubicBezTo>
                <a:cubicBezTo>
                  <a:pt x="557780" y="308264"/>
                  <a:pt x="558895" y="308543"/>
                  <a:pt x="583425" y="308543"/>
                </a:cubicBezTo>
                <a:lnTo>
                  <a:pt x="609070" y="308543"/>
                </a:lnTo>
                <a:lnTo>
                  <a:pt x="645865" y="345616"/>
                </a:lnTo>
                <a:lnTo>
                  <a:pt x="682660" y="382969"/>
                </a:lnTo>
                <a:lnTo>
                  <a:pt x="682660" y="444573"/>
                </a:lnTo>
                <a:lnTo>
                  <a:pt x="682660" y="506455"/>
                </a:lnTo>
                <a:lnTo>
                  <a:pt x="721685" y="506455"/>
                </a:lnTo>
                <a:lnTo>
                  <a:pt x="760710" y="506455"/>
                </a:lnTo>
                <a:lnTo>
                  <a:pt x="760710" y="378788"/>
                </a:lnTo>
                <a:lnTo>
                  <a:pt x="760710" y="251399"/>
                </a:lnTo>
                <a:lnTo>
                  <a:pt x="733114" y="223524"/>
                </a:lnTo>
                <a:lnTo>
                  <a:pt x="705239" y="195649"/>
                </a:lnTo>
                <a:lnTo>
                  <a:pt x="684332" y="194255"/>
                </a:lnTo>
                <a:lnTo>
                  <a:pt x="663705" y="192862"/>
                </a:lnTo>
                <a:lnTo>
                  <a:pt x="658966" y="203454"/>
                </a:lnTo>
                <a:cubicBezTo>
                  <a:pt x="646422" y="231887"/>
                  <a:pt x="606840" y="240807"/>
                  <a:pt x="580916" y="220737"/>
                </a:cubicBezTo>
                <a:cubicBezTo>
                  <a:pt x="549975" y="197322"/>
                  <a:pt x="556107" y="148819"/>
                  <a:pt x="592066" y="132652"/>
                </a:cubicBezTo>
                <a:cubicBezTo>
                  <a:pt x="615760" y="121780"/>
                  <a:pt x="641405" y="129864"/>
                  <a:pt x="656179" y="153000"/>
                </a:cubicBezTo>
                <a:lnTo>
                  <a:pt x="664541" y="166102"/>
                </a:lnTo>
                <a:lnTo>
                  <a:pt x="689350" y="166102"/>
                </a:lnTo>
                <a:lnTo>
                  <a:pt x="714437" y="166380"/>
                </a:lnTo>
                <a:lnTo>
                  <a:pt x="750117" y="202339"/>
                </a:lnTo>
                <a:lnTo>
                  <a:pt x="785798" y="238298"/>
                </a:lnTo>
                <a:lnTo>
                  <a:pt x="785798" y="372376"/>
                </a:lnTo>
                <a:lnTo>
                  <a:pt x="785798" y="506455"/>
                </a:lnTo>
                <a:lnTo>
                  <a:pt x="830398" y="506455"/>
                </a:lnTo>
                <a:lnTo>
                  <a:pt x="874998" y="506455"/>
                </a:lnTo>
                <a:lnTo>
                  <a:pt x="874998" y="338369"/>
                </a:lnTo>
                <a:lnTo>
                  <a:pt x="874998" y="170283"/>
                </a:lnTo>
                <a:lnTo>
                  <a:pt x="865241" y="166659"/>
                </a:lnTo>
                <a:cubicBezTo>
                  <a:pt x="847680" y="160527"/>
                  <a:pt x="829004" y="142965"/>
                  <a:pt x="819526" y="124289"/>
                </a:cubicBezTo>
                <a:cubicBezTo>
                  <a:pt x="812558" y="110073"/>
                  <a:pt x="810885" y="103662"/>
                  <a:pt x="810885" y="88330"/>
                </a:cubicBezTo>
                <a:cubicBezTo>
                  <a:pt x="810885" y="63800"/>
                  <a:pt x="817018" y="46797"/>
                  <a:pt x="832349" y="29793"/>
                </a:cubicBezTo>
                <a:cubicBezTo>
                  <a:pt x="845729" y="15019"/>
                  <a:pt x="859388" y="6378"/>
                  <a:pt x="876949" y="191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8" name="Google Shape;408;p19"/>
          <p:cNvSpPr/>
          <p:nvPr/>
        </p:nvSpPr>
        <p:spPr>
          <a:xfrm rot="10800000" flipH="1">
            <a:off x="1657628" y="1156384"/>
            <a:ext cx="515252" cy="481422"/>
          </a:xfrm>
          <a:custGeom>
            <a:avLst/>
            <a:gdLst/>
            <a:ahLst/>
            <a:cxnLst/>
            <a:rect l="l" t="t" r="r" b="b"/>
            <a:pathLst>
              <a:path w="788119" h="788321" extrusionOk="0">
                <a:moveTo>
                  <a:pt x="400809" y="42989"/>
                </a:moveTo>
                <a:cubicBezTo>
                  <a:pt x="396945" y="45018"/>
                  <a:pt x="390280" y="44824"/>
                  <a:pt x="386803" y="42603"/>
                </a:cubicBezTo>
                <a:cubicBezTo>
                  <a:pt x="380427" y="38739"/>
                  <a:pt x="378302" y="31687"/>
                  <a:pt x="381296" y="24732"/>
                </a:cubicBezTo>
                <a:cubicBezTo>
                  <a:pt x="386320" y="13430"/>
                  <a:pt x="401775" y="13430"/>
                  <a:pt x="406798" y="24732"/>
                </a:cubicBezTo>
                <a:cubicBezTo>
                  <a:pt x="409890" y="31784"/>
                  <a:pt x="407281" y="39608"/>
                  <a:pt x="400809" y="42989"/>
                </a:cubicBezTo>
                <a:close/>
                <a:moveTo>
                  <a:pt x="496248" y="126160"/>
                </a:moveTo>
                <a:cubicBezTo>
                  <a:pt x="487555" y="130700"/>
                  <a:pt x="476156" y="123552"/>
                  <a:pt x="476156" y="113699"/>
                </a:cubicBezTo>
                <a:cubicBezTo>
                  <a:pt x="476156" y="108966"/>
                  <a:pt x="478185" y="105102"/>
                  <a:pt x="482435" y="101817"/>
                </a:cubicBezTo>
                <a:cubicBezTo>
                  <a:pt x="485333" y="99596"/>
                  <a:pt x="486492" y="99306"/>
                  <a:pt x="490936" y="99692"/>
                </a:cubicBezTo>
                <a:cubicBezTo>
                  <a:pt x="497021" y="100175"/>
                  <a:pt x="500499" y="102494"/>
                  <a:pt x="502817" y="107420"/>
                </a:cubicBezTo>
                <a:cubicBezTo>
                  <a:pt x="506101" y="114568"/>
                  <a:pt x="503300" y="122489"/>
                  <a:pt x="496248" y="126160"/>
                </a:cubicBezTo>
                <a:close/>
                <a:moveTo>
                  <a:pt x="295409" y="127199"/>
                </a:moveTo>
                <a:cubicBezTo>
                  <a:pt x="292137" y="126523"/>
                  <a:pt x="288949" y="124663"/>
                  <a:pt x="286340" y="121717"/>
                </a:cubicBezTo>
                <a:cubicBezTo>
                  <a:pt x="284795" y="120075"/>
                  <a:pt x="284408" y="118239"/>
                  <a:pt x="284408" y="113409"/>
                </a:cubicBezTo>
                <a:cubicBezTo>
                  <a:pt x="284408" y="107613"/>
                  <a:pt x="284602" y="107034"/>
                  <a:pt x="287983" y="103749"/>
                </a:cubicBezTo>
                <a:cubicBezTo>
                  <a:pt x="290977" y="100658"/>
                  <a:pt x="292233" y="100079"/>
                  <a:pt x="296676" y="99789"/>
                </a:cubicBezTo>
                <a:cubicBezTo>
                  <a:pt x="300637" y="99499"/>
                  <a:pt x="302472" y="99886"/>
                  <a:pt x="304984" y="101334"/>
                </a:cubicBezTo>
                <a:cubicBezTo>
                  <a:pt x="311649" y="105585"/>
                  <a:pt x="313871" y="114182"/>
                  <a:pt x="310007" y="120558"/>
                </a:cubicBezTo>
                <a:cubicBezTo>
                  <a:pt x="308944" y="122296"/>
                  <a:pt x="306723" y="124518"/>
                  <a:pt x="304984" y="125581"/>
                </a:cubicBezTo>
                <a:cubicBezTo>
                  <a:pt x="302038" y="127368"/>
                  <a:pt x="298681" y="127875"/>
                  <a:pt x="295409" y="127199"/>
                </a:cubicBezTo>
                <a:close/>
                <a:moveTo>
                  <a:pt x="680848" y="310566"/>
                </a:moveTo>
                <a:cubicBezTo>
                  <a:pt x="672154" y="315106"/>
                  <a:pt x="660659" y="308151"/>
                  <a:pt x="660659" y="298298"/>
                </a:cubicBezTo>
                <a:cubicBezTo>
                  <a:pt x="660659" y="290474"/>
                  <a:pt x="665585" y="284968"/>
                  <a:pt x="673217" y="284195"/>
                </a:cubicBezTo>
                <a:cubicBezTo>
                  <a:pt x="682104" y="283326"/>
                  <a:pt x="687803" y="288349"/>
                  <a:pt x="688479" y="297526"/>
                </a:cubicBezTo>
                <a:cubicBezTo>
                  <a:pt x="688865" y="302259"/>
                  <a:pt x="688576" y="303321"/>
                  <a:pt x="686257" y="306026"/>
                </a:cubicBezTo>
                <a:cubicBezTo>
                  <a:pt x="684808" y="307765"/>
                  <a:pt x="682393" y="309794"/>
                  <a:pt x="680848" y="310566"/>
                </a:cubicBezTo>
                <a:close/>
                <a:moveTo>
                  <a:pt x="108117" y="311339"/>
                </a:moveTo>
                <a:cubicBezTo>
                  <a:pt x="103383" y="309600"/>
                  <a:pt x="99423" y="303321"/>
                  <a:pt x="99423" y="297429"/>
                </a:cubicBezTo>
                <a:cubicBezTo>
                  <a:pt x="99423" y="285354"/>
                  <a:pt x="114589" y="279462"/>
                  <a:pt x="123379" y="288156"/>
                </a:cubicBezTo>
                <a:cubicBezTo>
                  <a:pt x="126277" y="291054"/>
                  <a:pt x="126857" y="292406"/>
                  <a:pt x="127146" y="296753"/>
                </a:cubicBezTo>
                <a:cubicBezTo>
                  <a:pt x="127629" y="302742"/>
                  <a:pt x="125504" y="306992"/>
                  <a:pt x="120481" y="310083"/>
                </a:cubicBezTo>
                <a:cubicBezTo>
                  <a:pt x="117390" y="311919"/>
                  <a:pt x="111401" y="312498"/>
                  <a:pt x="108117" y="311339"/>
                </a:cubicBezTo>
                <a:close/>
                <a:moveTo>
                  <a:pt x="24100" y="406730"/>
                </a:moveTo>
                <a:cubicBezTo>
                  <a:pt x="19657" y="404581"/>
                  <a:pt x="16348" y="400258"/>
                  <a:pt x="16348" y="394800"/>
                </a:cubicBezTo>
                <a:cubicBezTo>
                  <a:pt x="16348" y="386010"/>
                  <a:pt x="21951" y="380214"/>
                  <a:pt x="30451" y="380214"/>
                </a:cubicBezTo>
                <a:cubicBezTo>
                  <a:pt x="33543" y="380214"/>
                  <a:pt x="36344" y="380793"/>
                  <a:pt x="37986" y="381856"/>
                </a:cubicBezTo>
                <a:cubicBezTo>
                  <a:pt x="46197" y="387265"/>
                  <a:pt x="46583" y="400016"/>
                  <a:pt x="38662" y="405619"/>
                </a:cubicBezTo>
                <a:cubicBezTo>
                  <a:pt x="34122" y="408855"/>
                  <a:pt x="28544" y="408879"/>
                  <a:pt x="24100" y="406730"/>
                </a:cubicBezTo>
                <a:close/>
                <a:moveTo>
                  <a:pt x="758030" y="408614"/>
                </a:moveTo>
                <a:cubicBezTo>
                  <a:pt x="754069" y="408517"/>
                  <a:pt x="747694" y="404943"/>
                  <a:pt x="745665" y="401659"/>
                </a:cubicBezTo>
                <a:cubicBezTo>
                  <a:pt x="743347" y="397891"/>
                  <a:pt x="743154" y="391323"/>
                  <a:pt x="745182" y="387362"/>
                </a:cubicBezTo>
                <a:cubicBezTo>
                  <a:pt x="750302" y="377412"/>
                  <a:pt x="766144" y="377799"/>
                  <a:pt x="770394" y="387942"/>
                </a:cubicBezTo>
                <a:cubicBezTo>
                  <a:pt x="773582" y="395476"/>
                  <a:pt x="770974" y="403108"/>
                  <a:pt x="764115" y="406682"/>
                </a:cubicBezTo>
                <a:cubicBezTo>
                  <a:pt x="761990" y="407744"/>
                  <a:pt x="759189" y="408614"/>
                  <a:pt x="758030" y="408614"/>
                </a:cubicBezTo>
                <a:close/>
                <a:moveTo>
                  <a:pt x="675921" y="503860"/>
                </a:moveTo>
                <a:cubicBezTo>
                  <a:pt x="670125" y="504246"/>
                  <a:pt x="668870" y="503860"/>
                  <a:pt x="665682" y="500962"/>
                </a:cubicBezTo>
                <a:cubicBezTo>
                  <a:pt x="653317" y="489853"/>
                  <a:pt x="666261" y="470533"/>
                  <a:pt x="681138" y="477778"/>
                </a:cubicBezTo>
                <a:cubicBezTo>
                  <a:pt x="685581" y="479903"/>
                  <a:pt x="687899" y="483477"/>
                  <a:pt x="688479" y="488790"/>
                </a:cubicBezTo>
                <a:cubicBezTo>
                  <a:pt x="688962" y="493813"/>
                  <a:pt x="687416" y="497484"/>
                  <a:pt x="683456" y="501251"/>
                </a:cubicBezTo>
                <a:cubicBezTo>
                  <a:pt x="681621" y="502990"/>
                  <a:pt x="679689" y="503666"/>
                  <a:pt x="675921" y="503860"/>
                </a:cubicBezTo>
                <a:close/>
                <a:moveTo>
                  <a:pt x="114009" y="504053"/>
                </a:moveTo>
                <a:cubicBezTo>
                  <a:pt x="108406" y="504439"/>
                  <a:pt x="108213" y="504343"/>
                  <a:pt x="104253" y="500672"/>
                </a:cubicBezTo>
                <a:cubicBezTo>
                  <a:pt x="100678" y="497387"/>
                  <a:pt x="100099" y="496228"/>
                  <a:pt x="99712" y="492075"/>
                </a:cubicBezTo>
                <a:cubicBezTo>
                  <a:pt x="98843" y="483381"/>
                  <a:pt x="103866" y="477102"/>
                  <a:pt x="112174" y="476522"/>
                </a:cubicBezTo>
                <a:cubicBezTo>
                  <a:pt x="121544" y="475846"/>
                  <a:pt x="127823" y="482125"/>
                  <a:pt x="127146" y="491495"/>
                </a:cubicBezTo>
                <a:cubicBezTo>
                  <a:pt x="126857" y="495842"/>
                  <a:pt x="126277" y="497194"/>
                  <a:pt x="123282" y="500189"/>
                </a:cubicBezTo>
                <a:cubicBezTo>
                  <a:pt x="120191" y="503183"/>
                  <a:pt x="119129" y="503666"/>
                  <a:pt x="114009" y="504053"/>
                </a:cubicBezTo>
                <a:close/>
                <a:moveTo>
                  <a:pt x="308041" y="510167"/>
                </a:moveTo>
                <a:cubicBezTo>
                  <a:pt x="318780" y="510167"/>
                  <a:pt x="334834" y="488044"/>
                  <a:pt x="356203" y="443799"/>
                </a:cubicBezTo>
                <a:cubicBezTo>
                  <a:pt x="363690" y="428359"/>
                  <a:pt x="370061" y="415435"/>
                  <a:pt x="375316" y="405027"/>
                </a:cubicBezTo>
                <a:cubicBezTo>
                  <a:pt x="386392" y="383070"/>
                  <a:pt x="393763" y="368909"/>
                  <a:pt x="397430" y="362545"/>
                </a:cubicBezTo>
                <a:cubicBezTo>
                  <a:pt x="401097" y="356181"/>
                  <a:pt x="402963" y="352999"/>
                  <a:pt x="403026" y="352999"/>
                </a:cubicBezTo>
                <a:cubicBezTo>
                  <a:pt x="404403" y="352999"/>
                  <a:pt x="416780" y="376763"/>
                  <a:pt x="440159" y="424290"/>
                </a:cubicBezTo>
                <a:cubicBezTo>
                  <a:pt x="450081" y="444331"/>
                  <a:pt x="458008" y="460335"/>
                  <a:pt x="463941" y="472301"/>
                </a:cubicBezTo>
                <a:cubicBezTo>
                  <a:pt x="470455" y="485527"/>
                  <a:pt x="476374" y="495144"/>
                  <a:pt x="481697" y="501153"/>
                </a:cubicBezTo>
                <a:cubicBezTo>
                  <a:pt x="487020" y="507162"/>
                  <a:pt x="492556" y="510167"/>
                  <a:pt x="498304" y="510167"/>
                </a:cubicBezTo>
                <a:cubicBezTo>
                  <a:pt x="501546" y="510167"/>
                  <a:pt x="504691" y="509446"/>
                  <a:pt x="507740" y="508005"/>
                </a:cubicBezTo>
                <a:cubicBezTo>
                  <a:pt x="510788" y="506564"/>
                  <a:pt x="514473" y="503953"/>
                  <a:pt x="518794" y="500172"/>
                </a:cubicBezTo>
                <a:cubicBezTo>
                  <a:pt x="516991" y="492797"/>
                  <a:pt x="515688" y="485876"/>
                  <a:pt x="514884" y="479408"/>
                </a:cubicBezTo>
                <a:cubicBezTo>
                  <a:pt x="514081" y="472940"/>
                  <a:pt x="513680" y="465759"/>
                  <a:pt x="513680" y="457865"/>
                </a:cubicBezTo>
                <a:cubicBezTo>
                  <a:pt x="513680" y="426509"/>
                  <a:pt x="515659" y="397906"/>
                  <a:pt x="519618" y="372055"/>
                </a:cubicBezTo>
                <a:cubicBezTo>
                  <a:pt x="523577" y="346205"/>
                  <a:pt x="529485" y="323043"/>
                  <a:pt x="537344" y="302570"/>
                </a:cubicBezTo>
                <a:cubicBezTo>
                  <a:pt x="531409" y="299074"/>
                  <a:pt x="526288" y="296684"/>
                  <a:pt x="521981" y="295399"/>
                </a:cubicBezTo>
                <a:cubicBezTo>
                  <a:pt x="517673" y="294115"/>
                  <a:pt x="513382" y="293473"/>
                  <a:pt x="509108" y="293473"/>
                </a:cubicBezTo>
                <a:cubicBezTo>
                  <a:pt x="504308" y="293473"/>
                  <a:pt x="500486" y="294539"/>
                  <a:pt x="497641" y="296673"/>
                </a:cubicBezTo>
                <a:cubicBezTo>
                  <a:pt x="494797" y="298806"/>
                  <a:pt x="492712" y="302623"/>
                  <a:pt x="491388" y="308123"/>
                </a:cubicBezTo>
                <a:cubicBezTo>
                  <a:pt x="490819" y="309635"/>
                  <a:pt x="489755" y="327039"/>
                  <a:pt x="488195" y="360336"/>
                </a:cubicBezTo>
                <a:cubicBezTo>
                  <a:pt x="486636" y="393633"/>
                  <a:pt x="484743" y="425249"/>
                  <a:pt x="482517" y="455182"/>
                </a:cubicBezTo>
                <a:cubicBezTo>
                  <a:pt x="465623" y="418345"/>
                  <a:pt x="445463" y="376365"/>
                  <a:pt x="422037" y="329243"/>
                </a:cubicBezTo>
                <a:cubicBezTo>
                  <a:pt x="418724" y="321925"/>
                  <a:pt x="416395" y="317250"/>
                  <a:pt x="415051" y="315216"/>
                </a:cubicBezTo>
                <a:cubicBezTo>
                  <a:pt x="412826" y="310176"/>
                  <a:pt x="410587" y="306681"/>
                  <a:pt x="408333" y="304731"/>
                </a:cubicBezTo>
                <a:cubicBezTo>
                  <a:pt x="406079" y="302782"/>
                  <a:pt x="403386" y="301807"/>
                  <a:pt x="400254" y="301807"/>
                </a:cubicBezTo>
                <a:cubicBezTo>
                  <a:pt x="394287" y="301807"/>
                  <a:pt x="388481" y="308231"/>
                  <a:pt x="382834" y="321078"/>
                </a:cubicBezTo>
                <a:cubicBezTo>
                  <a:pt x="382213" y="321734"/>
                  <a:pt x="381381" y="323100"/>
                  <a:pt x="380339" y="325178"/>
                </a:cubicBezTo>
                <a:cubicBezTo>
                  <a:pt x="364582" y="357187"/>
                  <a:pt x="351234" y="384022"/>
                  <a:pt x="340296" y="405683"/>
                </a:cubicBezTo>
                <a:cubicBezTo>
                  <a:pt x="329358" y="427345"/>
                  <a:pt x="322176" y="443650"/>
                  <a:pt x="318750" y="454598"/>
                </a:cubicBezTo>
                <a:cubicBezTo>
                  <a:pt x="317547" y="431686"/>
                  <a:pt x="316189" y="402310"/>
                  <a:pt x="314677" y="366470"/>
                </a:cubicBezTo>
                <a:cubicBezTo>
                  <a:pt x="313165" y="330629"/>
                  <a:pt x="311272" y="309472"/>
                  <a:pt x="308999" y="302998"/>
                </a:cubicBezTo>
                <a:cubicBezTo>
                  <a:pt x="308072" y="300121"/>
                  <a:pt x="306368" y="297814"/>
                  <a:pt x="303887" y="296077"/>
                </a:cubicBezTo>
                <a:cubicBezTo>
                  <a:pt x="301406" y="294341"/>
                  <a:pt x="298168" y="293473"/>
                  <a:pt x="294175" y="293473"/>
                </a:cubicBezTo>
                <a:cubicBezTo>
                  <a:pt x="291273" y="293473"/>
                  <a:pt x="287899" y="294115"/>
                  <a:pt x="284053" y="295398"/>
                </a:cubicBezTo>
                <a:cubicBezTo>
                  <a:pt x="280208" y="296682"/>
                  <a:pt x="275242" y="299049"/>
                  <a:pt x="269155" y="302500"/>
                </a:cubicBezTo>
                <a:cubicBezTo>
                  <a:pt x="276780" y="322888"/>
                  <a:pt x="282580" y="346116"/>
                  <a:pt x="286557" y="372184"/>
                </a:cubicBezTo>
                <a:cubicBezTo>
                  <a:pt x="290533" y="398253"/>
                  <a:pt x="292521" y="427105"/>
                  <a:pt x="292521" y="458742"/>
                </a:cubicBezTo>
                <a:cubicBezTo>
                  <a:pt x="292521" y="466180"/>
                  <a:pt x="292116" y="473120"/>
                  <a:pt x="291304" y="479563"/>
                </a:cubicBezTo>
                <a:cubicBezTo>
                  <a:pt x="290492" y="486005"/>
                  <a:pt x="289292" y="492879"/>
                  <a:pt x="287703" y="500186"/>
                </a:cubicBezTo>
                <a:cubicBezTo>
                  <a:pt x="291709" y="503942"/>
                  <a:pt x="295244" y="506545"/>
                  <a:pt x="298308" y="507993"/>
                </a:cubicBezTo>
                <a:cubicBezTo>
                  <a:pt x="301372" y="509442"/>
                  <a:pt x="304617" y="510167"/>
                  <a:pt x="308041" y="510167"/>
                </a:cubicBezTo>
                <a:close/>
                <a:moveTo>
                  <a:pt x="395979" y="560949"/>
                </a:moveTo>
                <a:cubicBezTo>
                  <a:pt x="318121" y="560949"/>
                  <a:pt x="256781" y="560659"/>
                  <a:pt x="254656" y="560176"/>
                </a:cubicBezTo>
                <a:cubicBezTo>
                  <a:pt x="244224" y="557761"/>
                  <a:pt x="235336" y="550227"/>
                  <a:pt x="230410" y="539987"/>
                </a:cubicBezTo>
                <a:lnTo>
                  <a:pt x="227415" y="533708"/>
                </a:lnTo>
                <a:lnTo>
                  <a:pt x="227415" y="394124"/>
                </a:lnTo>
                <a:lnTo>
                  <a:pt x="227415" y="254539"/>
                </a:lnTo>
                <a:lnTo>
                  <a:pt x="230410" y="248260"/>
                </a:lnTo>
                <a:cubicBezTo>
                  <a:pt x="234370" y="240146"/>
                  <a:pt x="240166" y="234254"/>
                  <a:pt x="248087" y="230486"/>
                </a:cubicBezTo>
                <a:lnTo>
                  <a:pt x="254463" y="227492"/>
                </a:lnTo>
                <a:lnTo>
                  <a:pt x="394047" y="227492"/>
                </a:lnTo>
                <a:lnTo>
                  <a:pt x="533632" y="227492"/>
                </a:lnTo>
                <a:lnTo>
                  <a:pt x="539524" y="230197"/>
                </a:lnTo>
                <a:cubicBezTo>
                  <a:pt x="546963" y="233674"/>
                  <a:pt x="554401" y="241112"/>
                  <a:pt x="557975" y="248743"/>
                </a:cubicBezTo>
                <a:lnTo>
                  <a:pt x="560680" y="254539"/>
                </a:lnTo>
                <a:lnTo>
                  <a:pt x="560680" y="394124"/>
                </a:lnTo>
                <a:lnTo>
                  <a:pt x="560680" y="533708"/>
                </a:lnTo>
                <a:lnTo>
                  <a:pt x="557588" y="540181"/>
                </a:lnTo>
                <a:cubicBezTo>
                  <a:pt x="553821" y="548102"/>
                  <a:pt x="548025" y="553897"/>
                  <a:pt x="539911" y="557761"/>
                </a:cubicBezTo>
                <a:lnTo>
                  <a:pt x="533632" y="560756"/>
                </a:lnTo>
                <a:close/>
                <a:moveTo>
                  <a:pt x="496731" y="687300"/>
                </a:moveTo>
                <a:cubicBezTo>
                  <a:pt x="490646" y="690198"/>
                  <a:pt x="483497" y="688555"/>
                  <a:pt x="478668" y="683049"/>
                </a:cubicBezTo>
                <a:cubicBezTo>
                  <a:pt x="475866" y="679958"/>
                  <a:pt x="475480" y="671747"/>
                  <a:pt x="477991" y="667690"/>
                </a:cubicBezTo>
                <a:cubicBezTo>
                  <a:pt x="482242" y="661025"/>
                  <a:pt x="490839" y="658803"/>
                  <a:pt x="497214" y="662667"/>
                </a:cubicBezTo>
                <a:cubicBezTo>
                  <a:pt x="502141" y="665662"/>
                  <a:pt x="504363" y="670009"/>
                  <a:pt x="503880" y="675804"/>
                </a:cubicBezTo>
                <a:cubicBezTo>
                  <a:pt x="503493" y="681407"/>
                  <a:pt x="501175" y="685078"/>
                  <a:pt x="496731" y="687300"/>
                </a:cubicBezTo>
                <a:close/>
                <a:moveTo>
                  <a:pt x="292040" y="687783"/>
                </a:moveTo>
                <a:cubicBezTo>
                  <a:pt x="290977" y="687396"/>
                  <a:pt x="288659" y="685368"/>
                  <a:pt x="286920" y="683339"/>
                </a:cubicBezTo>
                <a:cubicBezTo>
                  <a:pt x="283925" y="679958"/>
                  <a:pt x="283732" y="679379"/>
                  <a:pt x="284119" y="674066"/>
                </a:cubicBezTo>
                <a:cubicBezTo>
                  <a:pt x="284505" y="669043"/>
                  <a:pt x="284988" y="667980"/>
                  <a:pt x="287983" y="664889"/>
                </a:cubicBezTo>
                <a:cubicBezTo>
                  <a:pt x="290977" y="661894"/>
                  <a:pt x="292329" y="661315"/>
                  <a:pt x="296676" y="661025"/>
                </a:cubicBezTo>
                <a:cubicBezTo>
                  <a:pt x="306046" y="660349"/>
                  <a:pt x="312325" y="666628"/>
                  <a:pt x="311649" y="675998"/>
                </a:cubicBezTo>
                <a:cubicBezTo>
                  <a:pt x="311263" y="681407"/>
                  <a:pt x="309041" y="684788"/>
                  <a:pt x="304018" y="687396"/>
                </a:cubicBezTo>
                <a:cubicBezTo>
                  <a:pt x="301120" y="688845"/>
                  <a:pt x="295227" y="689135"/>
                  <a:pt x="292040" y="687783"/>
                </a:cubicBezTo>
                <a:close/>
                <a:moveTo>
                  <a:pt x="400809" y="770084"/>
                </a:moveTo>
                <a:cubicBezTo>
                  <a:pt x="390763" y="775108"/>
                  <a:pt x="380137" y="768829"/>
                  <a:pt x="380137" y="757816"/>
                </a:cubicBezTo>
                <a:cubicBezTo>
                  <a:pt x="380137" y="749412"/>
                  <a:pt x="385837" y="743810"/>
                  <a:pt x="394241" y="743810"/>
                </a:cubicBezTo>
                <a:cubicBezTo>
                  <a:pt x="405060" y="743810"/>
                  <a:pt x="411435" y="754339"/>
                  <a:pt x="406412" y="764095"/>
                </a:cubicBezTo>
                <a:cubicBezTo>
                  <a:pt x="404963" y="766897"/>
                  <a:pt x="403031" y="769022"/>
                  <a:pt x="400809" y="770084"/>
                </a:cubicBezTo>
                <a:close/>
                <a:moveTo>
                  <a:pt x="399964" y="787569"/>
                </a:moveTo>
                <a:cubicBezTo>
                  <a:pt x="405398" y="786409"/>
                  <a:pt x="410663" y="783946"/>
                  <a:pt x="414623" y="780420"/>
                </a:cubicBezTo>
                <a:cubicBezTo>
                  <a:pt x="421288" y="774625"/>
                  <a:pt x="424379" y="767476"/>
                  <a:pt x="424379" y="757816"/>
                </a:cubicBezTo>
                <a:cubicBezTo>
                  <a:pt x="424476" y="751248"/>
                  <a:pt x="424090" y="749219"/>
                  <a:pt x="421771" y="744582"/>
                </a:cubicBezTo>
                <a:cubicBezTo>
                  <a:pt x="418680" y="738207"/>
                  <a:pt x="412305" y="732218"/>
                  <a:pt x="406122" y="729610"/>
                </a:cubicBezTo>
                <a:lnTo>
                  <a:pt x="401775" y="727871"/>
                </a:lnTo>
                <a:lnTo>
                  <a:pt x="401775" y="652814"/>
                </a:lnTo>
                <a:lnTo>
                  <a:pt x="401775" y="577661"/>
                </a:lnTo>
                <a:lnTo>
                  <a:pt x="441864" y="577661"/>
                </a:lnTo>
                <a:lnTo>
                  <a:pt x="481952" y="577661"/>
                </a:lnTo>
                <a:lnTo>
                  <a:pt x="481952" y="611277"/>
                </a:lnTo>
                <a:lnTo>
                  <a:pt x="481952" y="644893"/>
                </a:lnTo>
                <a:lnTo>
                  <a:pt x="477895" y="646728"/>
                </a:lnTo>
                <a:cubicBezTo>
                  <a:pt x="472389" y="649143"/>
                  <a:pt x="465434" y="655712"/>
                  <a:pt x="462632" y="661411"/>
                </a:cubicBezTo>
                <a:cubicBezTo>
                  <a:pt x="459251" y="667883"/>
                  <a:pt x="459155" y="681311"/>
                  <a:pt x="462342" y="687783"/>
                </a:cubicBezTo>
                <a:cubicBezTo>
                  <a:pt x="467559" y="698408"/>
                  <a:pt x="476929" y="704398"/>
                  <a:pt x="488714" y="704977"/>
                </a:cubicBezTo>
                <a:cubicBezTo>
                  <a:pt x="501658" y="705653"/>
                  <a:pt x="512187" y="699471"/>
                  <a:pt x="517886" y="688072"/>
                </a:cubicBezTo>
                <a:cubicBezTo>
                  <a:pt x="521074" y="681504"/>
                  <a:pt x="521074" y="668077"/>
                  <a:pt x="517886" y="661605"/>
                </a:cubicBezTo>
                <a:cubicBezTo>
                  <a:pt x="515085" y="655809"/>
                  <a:pt x="508710" y="649530"/>
                  <a:pt x="503010" y="646922"/>
                </a:cubicBezTo>
                <a:lnTo>
                  <a:pt x="498374" y="644796"/>
                </a:lnTo>
                <a:lnTo>
                  <a:pt x="498374" y="611373"/>
                </a:lnTo>
                <a:lnTo>
                  <a:pt x="498374" y="577950"/>
                </a:lnTo>
                <a:lnTo>
                  <a:pt x="516534" y="577467"/>
                </a:lnTo>
                <a:cubicBezTo>
                  <a:pt x="531797" y="577081"/>
                  <a:pt x="535564" y="576598"/>
                  <a:pt x="540877" y="574859"/>
                </a:cubicBezTo>
                <a:cubicBezTo>
                  <a:pt x="552952" y="570706"/>
                  <a:pt x="562225" y="563557"/>
                  <a:pt x="569084" y="553125"/>
                </a:cubicBezTo>
                <a:cubicBezTo>
                  <a:pt x="575459" y="543272"/>
                  <a:pt x="576811" y="537283"/>
                  <a:pt x="577391" y="516611"/>
                </a:cubicBezTo>
                <a:lnTo>
                  <a:pt x="577777" y="498450"/>
                </a:lnTo>
                <a:lnTo>
                  <a:pt x="611297" y="498450"/>
                </a:lnTo>
                <a:lnTo>
                  <a:pt x="644720" y="498450"/>
                </a:lnTo>
                <a:lnTo>
                  <a:pt x="646845" y="503087"/>
                </a:lnTo>
                <a:cubicBezTo>
                  <a:pt x="649453" y="508786"/>
                  <a:pt x="655732" y="515162"/>
                  <a:pt x="661625" y="518059"/>
                </a:cubicBezTo>
                <a:cubicBezTo>
                  <a:pt x="668000" y="521151"/>
                  <a:pt x="681427" y="521151"/>
                  <a:pt x="687899" y="517963"/>
                </a:cubicBezTo>
                <a:cubicBezTo>
                  <a:pt x="698429" y="512747"/>
                  <a:pt x="704321" y="503570"/>
                  <a:pt x="704901" y="491688"/>
                </a:cubicBezTo>
                <a:cubicBezTo>
                  <a:pt x="705480" y="478937"/>
                  <a:pt x="699298" y="468215"/>
                  <a:pt x="688093" y="462612"/>
                </a:cubicBezTo>
                <a:cubicBezTo>
                  <a:pt x="681331" y="459328"/>
                  <a:pt x="668000" y="459231"/>
                  <a:pt x="661528" y="462515"/>
                </a:cubicBezTo>
                <a:cubicBezTo>
                  <a:pt x="655732" y="465317"/>
                  <a:pt x="649453" y="471692"/>
                  <a:pt x="646845" y="477488"/>
                </a:cubicBezTo>
                <a:lnTo>
                  <a:pt x="644720" y="482028"/>
                </a:lnTo>
                <a:lnTo>
                  <a:pt x="611200" y="482028"/>
                </a:lnTo>
                <a:lnTo>
                  <a:pt x="577584" y="482028"/>
                </a:lnTo>
                <a:lnTo>
                  <a:pt x="577584" y="441940"/>
                </a:lnTo>
                <a:lnTo>
                  <a:pt x="577584" y="401852"/>
                </a:lnTo>
                <a:lnTo>
                  <a:pt x="652738" y="401852"/>
                </a:lnTo>
                <a:lnTo>
                  <a:pt x="727795" y="401852"/>
                </a:lnTo>
                <a:lnTo>
                  <a:pt x="729533" y="406199"/>
                </a:lnTo>
                <a:cubicBezTo>
                  <a:pt x="732141" y="412381"/>
                  <a:pt x="737937" y="418467"/>
                  <a:pt x="744313" y="421654"/>
                </a:cubicBezTo>
                <a:cubicBezTo>
                  <a:pt x="749143" y="424069"/>
                  <a:pt x="751171" y="424456"/>
                  <a:pt x="757740" y="424456"/>
                </a:cubicBezTo>
                <a:cubicBezTo>
                  <a:pt x="764309" y="424456"/>
                  <a:pt x="766337" y="424069"/>
                  <a:pt x="771071" y="421751"/>
                </a:cubicBezTo>
                <a:cubicBezTo>
                  <a:pt x="774162" y="420205"/>
                  <a:pt x="778315" y="417114"/>
                  <a:pt x="780441" y="414699"/>
                </a:cubicBezTo>
                <a:cubicBezTo>
                  <a:pt x="791549" y="402045"/>
                  <a:pt x="790487" y="382049"/>
                  <a:pt x="778026" y="371230"/>
                </a:cubicBezTo>
                <a:cubicBezTo>
                  <a:pt x="771747" y="365724"/>
                  <a:pt x="766627" y="363889"/>
                  <a:pt x="757740" y="363792"/>
                </a:cubicBezTo>
                <a:cubicBezTo>
                  <a:pt x="750978" y="363695"/>
                  <a:pt x="749336" y="364082"/>
                  <a:pt x="744313" y="366593"/>
                </a:cubicBezTo>
                <a:cubicBezTo>
                  <a:pt x="737841" y="369878"/>
                  <a:pt x="732141" y="375867"/>
                  <a:pt x="729533" y="382049"/>
                </a:cubicBezTo>
                <a:lnTo>
                  <a:pt x="727795" y="386396"/>
                </a:lnTo>
                <a:lnTo>
                  <a:pt x="652738" y="386396"/>
                </a:lnTo>
                <a:lnTo>
                  <a:pt x="577584" y="386396"/>
                </a:lnTo>
                <a:lnTo>
                  <a:pt x="577584" y="346308"/>
                </a:lnTo>
                <a:lnTo>
                  <a:pt x="577584" y="306219"/>
                </a:lnTo>
                <a:lnTo>
                  <a:pt x="611200" y="306219"/>
                </a:lnTo>
                <a:lnTo>
                  <a:pt x="644720" y="306219"/>
                </a:lnTo>
                <a:lnTo>
                  <a:pt x="647038" y="311049"/>
                </a:lnTo>
                <a:cubicBezTo>
                  <a:pt x="650323" y="317908"/>
                  <a:pt x="658051" y="324766"/>
                  <a:pt x="665006" y="326988"/>
                </a:cubicBezTo>
                <a:cubicBezTo>
                  <a:pt x="679689" y="331625"/>
                  <a:pt x="695627" y="324863"/>
                  <a:pt x="702389" y="311243"/>
                </a:cubicBezTo>
                <a:cubicBezTo>
                  <a:pt x="704225" y="307475"/>
                  <a:pt x="704611" y="305157"/>
                  <a:pt x="704611" y="297526"/>
                </a:cubicBezTo>
                <a:cubicBezTo>
                  <a:pt x="704611" y="289218"/>
                  <a:pt x="704321" y="287962"/>
                  <a:pt x="701906" y="283712"/>
                </a:cubicBezTo>
                <a:cubicBezTo>
                  <a:pt x="698235" y="277530"/>
                  <a:pt x="693695" y="273183"/>
                  <a:pt x="688093" y="270381"/>
                </a:cubicBezTo>
                <a:cubicBezTo>
                  <a:pt x="681427" y="267097"/>
                  <a:pt x="668000" y="267001"/>
                  <a:pt x="661528" y="270285"/>
                </a:cubicBezTo>
                <a:cubicBezTo>
                  <a:pt x="655636" y="273183"/>
                  <a:pt x="649550" y="279365"/>
                  <a:pt x="646942" y="285161"/>
                </a:cubicBezTo>
                <a:lnTo>
                  <a:pt x="644817" y="289798"/>
                </a:lnTo>
                <a:lnTo>
                  <a:pt x="611394" y="289798"/>
                </a:lnTo>
                <a:lnTo>
                  <a:pt x="577874" y="289798"/>
                </a:lnTo>
                <a:lnTo>
                  <a:pt x="577294" y="271734"/>
                </a:lnTo>
                <a:cubicBezTo>
                  <a:pt x="576811" y="250869"/>
                  <a:pt x="575362" y="244590"/>
                  <a:pt x="568890" y="235027"/>
                </a:cubicBezTo>
                <a:cubicBezTo>
                  <a:pt x="561839" y="224401"/>
                  <a:pt x="552952" y="217542"/>
                  <a:pt x="540877" y="213388"/>
                </a:cubicBezTo>
                <a:cubicBezTo>
                  <a:pt x="535564" y="211650"/>
                  <a:pt x="531797" y="211167"/>
                  <a:pt x="516534" y="210780"/>
                </a:cubicBezTo>
                <a:lnTo>
                  <a:pt x="498374" y="210297"/>
                </a:lnTo>
                <a:lnTo>
                  <a:pt x="498374" y="176778"/>
                </a:lnTo>
                <a:lnTo>
                  <a:pt x="498374" y="143355"/>
                </a:lnTo>
                <a:lnTo>
                  <a:pt x="503010" y="141230"/>
                </a:lnTo>
                <a:cubicBezTo>
                  <a:pt x="508806" y="138621"/>
                  <a:pt x="514989" y="132536"/>
                  <a:pt x="517886" y="126643"/>
                </a:cubicBezTo>
                <a:cubicBezTo>
                  <a:pt x="521074" y="120171"/>
                  <a:pt x="521074" y="106744"/>
                  <a:pt x="517886" y="100272"/>
                </a:cubicBezTo>
                <a:cubicBezTo>
                  <a:pt x="514989" y="94476"/>
                  <a:pt x="509193" y="88680"/>
                  <a:pt x="503397" y="85782"/>
                </a:cubicBezTo>
                <a:cubicBezTo>
                  <a:pt x="496731" y="82498"/>
                  <a:pt x="483497" y="82594"/>
                  <a:pt x="476736" y="85879"/>
                </a:cubicBezTo>
                <a:cubicBezTo>
                  <a:pt x="463308" y="92544"/>
                  <a:pt x="456740" y="108000"/>
                  <a:pt x="461087" y="122972"/>
                </a:cubicBezTo>
                <a:cubicBezTo>
                  <a:pt x="463019" y="129831"/>
                  <a:pt x="470457" y="138138"/>
                  <a:pt x="477219" y="141230"/>
                </a:cubicBezTo>
                <a:lnTo>
                  <a:pt x="481952" y="143451"/>
                </a:lnTo>
                <a:lnTo>
                  <a:pt x="481952" y="176971"/>
                </a:lnTo>
                <a:lnTo>
                  <a:pt x="481952" y="210587"/>
                </a:lnTo>
                <a:lnTo>
                  <a:pt x="441864" y="210587"/>
                </a:lnTo>
                <a:lnTo>
                  <a:pt x="401775" y="210587"/>
                </a:lnTo>
                <a:lnTo>
                  <a:pt x="401775" y="135530"/>
                </a:lnTo>
                <a:lnTo>
                  <a:pt x="401775" y="60377"/>
                </a:lnTo>
                <a:lnTo>
                  <a:pt x="406026" y="58638"/>
                </a:lnTo>
                <a:cubicBezTo>
                  <a:pt x="425152" y="50814"/>
                  <a:pt x="430755" y="25988"/>
                  <a:pt x="416941" y="10146"/>
                </a:cubicBezTo>
                <a:cubicBezTo>
                  <a:pt x="405736" y="-2798"/>
                  <a:pt x="384871" y="-3475"/>
                  <a:pt x="372603" y="8793"/>
                </a:cubicBezTo>
                <a:cubicBezTo>
                  <a:pt x="364005" y="17391"/>
                  <a:pt x="361397" y="27823"/>
                  <a:pt x="364971" y="39608"/>
                </a:cubicBezTo>
                <a:cubicBezTo>
                  <a:pt x="366807" y="45404"/>
                  <a:pt x="367966" y="47529"/>
                  <a:pt x="372120" y="51586"/>
                </a:cubicBezTo>
                <a:cubicBezTo>
                  <a:pt x="374921" y="54388"/>
                  <a:pt x="379171" y="57479"/>
                  <a:pt x="381683" y="58541"/>
                </a:cubicBezTo>
                <a:lnTo>
                  <a:pt x="386320" y="60377"/>
                </a:lnTo>
                <a:lnTo>
                  <a:pt x="386320" y="135530"/>
                </a:lnTo>
                <a:lnTo>
                  <a:pt x="386320" y="210587"/>
                </a:lnTo>
                <a:lnTo>
                  <a:pt x="346231" y="210587"/>
                </a:lnTo>
                <a:lnTo>
                  <a:pt x="306143" y="210587"/>
                </a:lnTo>
                <a:lnTo>
                  <a:pt x="306143" y="176971"/>
                </a:lnTo>
                <a:lnTo>
                  <a:pt x="306143" y="143258"/>
                </a:lnTo>
                <a:lnTo>
                  <a:pt x="310876" y="141036"/>
                </a:lnTo>
                <a:cubicBezTo>
                  <a:pt x="316576" y="138428"/>
                  <a:pt x="322468" y="132536"/>
                  <a:pt x="325656" y="126547"/>
                </a:cubicBezTo>
                <a:cubicBezTo>
                  <a:pt x="327491" y="122972"/>
                  <a:pt x="327878" y="120751"/>
                  <a:pt x="327878" y="113506"/>
                </a:cubicBezTo>
                <a:cubicBezTo>
                  <a:pt x="327878" y="103170"/>
                  <a:pt x="325656" y="97857"/>
                  <a:pt x="318701" y="91095"/>
                </a:cubicBezTo>
                <a:cubicBezTo>
                  <a:pt x="312615" y="85203"/>
                  <a:pt x="305757" y="82788"/>
                  <a:pt x="296483" y="83271"/>
                </a:cubicBezTo>
                <a:cubicBezTo>
                  <a:pt x="284698" y="83850"/>
                  <a:pt x="275328" y="89936"/>
                  <a:pt x="270208" y="100368"/>
                </a:cubicBezTo>
                <a:cubicBezTo>
                  <a:pt x="267021" y="106744"/>
                  <a:pt x="267021" y="120268"/>
                  <a:pt x="270112" y="126547"/>
                </a:cubicBezTo>
                <a:cubicBezTo>
                  <a:pt x="273010" y="132439"/>
                  <a:pt x="279385" y="138718"/>
                  <a:pt x="285085" y="141326"/>
                </a:cubicBezTo>
                <a:lnTo>
                  <a:pt x="289721" y="143451"/>
                </a:lnTo>
                <a:lnTo>
                  <a:pt x="289721" y="176874"/>
                </a:lnTo>
                <a:lnTo>
                  <a:pt x="289721" y="210394"/>
                </a:lnTo>
                <a:lnTo>
                  <a:pt x="271657" y="210780"/>
                </a:lnTo>
                <a:cubicBezTo>
                  <a:pt x="250889" y="211360"/>
                  <a:pt x="244900" y="212712"/>
                  <a:pt x="235047" y="219088"/>
                </a:cubicBezTo>
                <a:cubicBezTo>
                  <a:pt x="224614" y="225946"/>
                  <a:pt x="217466" y="235220"/>
                  <a:pt x="213312" y="247294"/>
                </a:cubicBezTo>
                <a:cubicBezTo>
                  <a:pt x="211573" y="252607"/>
                  <a:pt x="211090" y="256375"/>
                  <a:pt x="210704" y="271734"/>
                </a:cubicBezTo>
                <a:lnTo>
                  <a:pt x="210221" y="289798"/>
                </a:lnTo>
                <a:lnTo>
                  <a:pt x="176798" y="289798"/>
                </a:lnTo>
                <a:lnTo>
                  <a:pt x="143375" y="289798"/>
                </a:lnTo>
                <a:lnTo>
                  <a:pt x="141153" y="285064"/>
                </a:lnTo>
                <a:cubicBezTo>
                  <a:pt x="138062" y="278303"/>
                  <a:pt x="129658" y="270864"/>
                  <a:pt x="122896" y="268933"/>
                </a:cubicBezTo>
                <a:cubicBezTo>
                  <a:pt x="107827" y="264586"/>
                  <a:pt x="92468" y="270961"/>
                  <a:pt x="85802" y="284581"/>
                </a:cubicBezTo>
                <a:cubicBezTo>
                  <a:pt x="83870" y="288542"/>
                  <a:pt x="83484" y="290764"/>
                  <a:pt x="83484" y="298009"/>
                </a:cubicBezTo>
                <a:cubicBezTo>
                  <a:pt x="83484" y="308151"/>
                  <a:pt x="85609" y="313754"/>
                  <a:pt x="91888" y="319840"/>
                </a:cubicBezTo>
                <a:cubicBezTo>
                  <a:pt x="106764" y="334233"/>
                  <a:pt x="132169" y="329789"/>
                  <a:pt x="140960" y="311146"/>
                </a:cubicBezTo>
                <a:lnTo>
                  <a:pt x="143182" y="306219"/>
                </a:lnTo>
                <a:lnTo>
                  <a:pt x="176895" y="306219"/>
                </a:lnTo>
                <a:lnTo>
                  <a:pt x="210511" y="306219"/>
                </a:lnTo>
                <a:lnTo>
                  <a:pt x="210511" y="346308"/>
                </a:lnTo>
                <a:lnTo>
                  <a:pt x="210511" y="386396"/>
                </a:lnTo>
                <a:lnTo>
                  <a:pt x="135454" y="386396"/>
                </a:lnTo>
                <a:lnTo>
                  <a:pt x="60300" y="386396"/>
                </a:lnTo>
                <a:lnTo>
                  <a:pt x="58562" y="382049"/>
                </a:lnTo>
                <a:cubicBezTo>
                  <a:pt x="55953" y="375867"/>
                  <a:pt x="49964" y="369491"/>
                  <a:pt x="43589" y="366400"/>
                </a:cubicBezTo>
                <a:cubicBezTo>
                  <a:pt x="38952" y="364082"/>
                  <a:pt x="36924" y="363695"/>
                  <a:pt x="30355" y="363792"/>
                </a:cubicBezTo>
                <a:cubicBezTo>
                  <a:pt x="23979" y="363792"/>
                  <a:pt x="21661" y="364275"/>
                  <a:pt x="17121" y="366497"/>
                </a:cubicBezTo>
                <a:cubicBezTo>
                  <a:pt x="-5676" y="377412"/>
                  <a:pt x="-5676" y="410159"/>
                  <a:pt x="16928" y="421654"/>
                </a:cubicBezTo>
                <a:cubicBezTo>
                  <a:pt x="21854" y="424166"/>
                  <a:pt x="23690" y="424552"/>
                  <a:pt x="30355" y="424552"/>
                </a:cubicBezTo>
                <a:cubicBezTo>
                  <a:pt x="36924" y="424456"/>
                  <a:pt x="38952" y="424069"/>
                  <a:pt x="43782" y="421654"/>
                </a:cubicBezTo>
                <a:cubicBezTo>
                  <a:pt x="50158" y="418467"/>
                  <a:pt x="55953" y="412381"/>
                  <a:pt x="58562" y="406199"/>
                </a:cubicBezTo>
                <a:lnTo>
                  <a:pt x="60300" y="401852"/>
                </a:lnTo>
                <a:lnTo>
                  <a:pt x="135454" y="401852"/>
                </a:lnTo>
                <a:lnTo>
                  <a:pt x="210511" y="401852"/>
                </a:lnTo>
                <a:lnTo>
                  <a:pt x="210511" y="441940"/>
                </a:lnTo>
                <a:lnTo>
                  <a:pt x="210511" y="482028"/>
                </a:lnTo>
                <a:lnTo>
                  <a:pt x="176895" y="482028"/>
                </a:lnTo>
                <a:lnTo>
                  <a:pt x="143278" y="482028"/>
                </a:lnTo>
                <a:lnTo>
                  <a:pt x="141057" y="477198"/>
                </a:lnTo>
                <a:cubicBezTo>
                  <a:pt x="139801" y="474397"/>
                  <a:pt x="136806" y="470533"/>
                  <a:pt x="133715" y="467732"/>
                </a:cubicBezTo>
                <a:cubicBezTo>
                  <a:pt x="121447" y="456526"/>
                  <a:pt x="103190" y="457203"/>
                  <a:pt x="91308" y="469277"/>
                </a:cubicBezTo>
                <a:cubicBezTo>
                  <a:pt x="85126" y="475460"/>
                  <a:pt x="82711" y="482222"/>
                  <a:pt x="83194" y="491688"/>
                </a:cubicBezTo>
                <a:cubicBezTo>
                  <a:pt x="83774" y="503570"/>
                  <a:pt x="89666" y="512843"/>
                  <a:pt x="100195" y="517963"/>
                </a:cubicBezTo>
                <a:cubicBezTo>
                  <a:pt x="106668" y="521151"/>
                  <a:pt x="117390" y="521537"/>
                  <a:pt x="124538" y="518832"/>
                </a:cubicBezTo>
                <a:cubicBezTo>
                  <a:pt x="131107" y="516417"/>
                  <a:pt x="138159" y="509655"/>
                  <a:pt x="141153" y="503183"/>
                </a:cubicBezTo>
                <a:lnTo>
                  <a:pt x="143278" y="498450"/>
                </a:lnTo>
                <a:lnTo>
                  <a:pt x="176798" y="498450"/>
                </a:lnTo>
                <a:lnTo>
                  <a:pt x="210318" y="498450"/>
                </a:lnTo>
                <a:lnTo>
                  <a:pt x="210704" y="516611"/>
                </a:lnTo>
                <a:cubicBezTo>
                  <a:pt x="211090" y="531487"/>
                  <a:pt x="211573" y="535834"/>
                  <a:pt x="213312" y="541050"/>
                </a:cubicBezTo>
                <a:cubicBezTo>
                  <a:pt x="218335" y="556699"/>
                  <a:pt x="231473" y="569836"/>
                  <a:pt x="247218" y="574956"/>
                </a:cubicBezTo>
                <a:cubicBezTo>
                  <a:pt x="252338" y="576598"/>
                  <a:pt x="256781" y="577081"/>
                  <a:pt x="271657" y="577467"/>
                </a:cubicBezTo>
                <a:lnTo>
                  <a:pt x="289721" y="577854"/>
                </a:lnTo>
                <a:lnTo>
                  <a:pt x="289721" y="611373"/>
                </a:lnTo>
                <a:lnTo>
                  <a:pt x="289721" y="644893"/>
                </a:lnTo>
                <a:lnTo>
                  <a:pt x="284795" y="647211"/>
                </a:lnTo>
                <a:cubicBezTo>
                  <a:pt x="278806" y="649916"/>
                  <a:pt x="273300" y="655326"/>
                  <a:pt x="270208" y="661508"/>
                </a:cubicBezTo>
                <a:cubicBezTo>
                  <a:pt x="267021" y="668077"/>
                  <a:pt x="267021" y="681407"/>
                  <a:pt x="270208" y="687976"/>
                </a:cubicBezTo>
                <a:cubicBezTo>
                  <a:pt x="273203" y="693965"/>
                  <a:pt x="278613" y="699471"/>
                  <a:pt x="284505" y="702369"/>
                </a:cubicBezTo>
                <a:cubicBezTo>
                  <a:pt x="291267" y="705653"/>
                  <a:pt x="301796" y="706040"/>
                  <a:pt x="309138" y="703335"/>
                </a:cubicBezTo>
                <a:cubicBezTo>
                  <a:pt x="315513" y="700920"/>
                  <a:pt x="322468" y="694448"/>
                  <a:pt x="325559" y="687879"/>
                </a:cubicBezTo>
                <a:cubicBezTo>
                  <a:pt x="328554" y="681794"/>
                  <a:pt x="329133" y="672134"/>
                  <a:pt x="326815" y="664985"/>
                </a:cubicBezTo>
                <a:cubicBezTo>
                  <a:pt x="324690" y="658030"/>
                  <a:pt x="317638" y="650109"/>
                  <a:pt x="310973" y="647115"/>
                </a:cubicBezTo>
                <a:lnTo>
                  <a:pt x="306143" y="644893"/>
                </a:lnTo>
                <a:lnTo>
                  <a:pt x="306143" y="611277"/>
                </a:lnTo>
                <a:lnTo>
                  <a:pt x="306143" y="577661"/>
                </a:lnTo>
                <a:lnTo>
                  <a:pt x="346231" y="577661"/>
                </a:lnTo>
                <a:lnTo>
                  <a:pt x="386320" y="577661"/>
                </a:lnTo>
                <a:lnTo>
                  <a:pt x="386320" y="652814"/>
                </a:lnTo>
                <a:lnTo>
                  <a:pt x="386320" y="727871"/>
                </a:lnTo>
                <a:lnTo>
                  <a:pt x="381683" y="729706"/>
                </a:lnTo>
                <a:cubicBezTo>
                  <a:pt x="379171" y="730769"/>
                  <a:pt x="374921" y="733860"/>
                  <a:pt x="372120" y="736661"/>
                </a:cubicBezTo>
                <a:cubicBezTo>
                  <a:pt x="363039" y="745742"/>
                  <a:pt x="360818" y="759652"/>
                  <a:pt x="366614" y="771244"/>
                </a:cubicBezTo>
                <a:cubicBezTo>
                  <a:pt x="370477" y="779068"/>
                  <a:pt x="376080" y="783995"/>
                  <a:pt x="384291" y="786893"/>
                </a:cubicBezTo>
                <a:cubicBezTo>
                  <a:pt x="388928" y="788583"/>
                  <a:pt x="394531" y="788728"/>
                  <a:pt x="399964" y="7875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19"/>
          <p:cNvSpPr/>
          <p:nvPr/>
        </p:nvSpPr>
        <p:spPr>
          <a:xfrm rot="10800000" flipH="1">
            <a:off x="4061990" y="4092499"/>
            <a:ext cx="515252" cy="481422"/>
          </a:xfrm>
          <a:custGeom>
            <a:avLst/>
            <a:gdLst/>
            <a:ahLst/>
            <a:cxnLst/>
            <a:rect l="l" t="t" r="r" b="b"/>
            <a:pathLst>
              <a:path w="788119" h="788321" extrusionOk="0">
                <a:moveTo>
                  <a:pt x="400809" y="42989"/>
                </a:moveTo>
                <a:cubicBezTo>
                  <a:pt x="396945" y="45018"/>
                  <a:pt x="390280" y="44824"/>
                  <a:pt x="386803" y="42603"/>
                </a:cubicBezTo>
                <a:cubicBezTo>
                  <a:pt x="380427" y="38739"/>
                  <a:pt x="378302" y="31687"/>
                  <a:pt x="381296" y="24732"/>
                </a:cubicBezTo>
                <a:cubicBezTo>
                  <a:pt x="386320" y="13430"/>
                  <a:pt x="401775" y="13430"/>
                  <a:pt x="406798" y="24732"/>
                </a:cubicBezTo>
                <a:cubicBezTo>
                  <a:pt x="409890" y="31784"/>
                  <a:pt x="407281" y="39608"/>
                  <a:pt x="400809" y="42989"/>
                </a:cubicBezTo>
                <a:close/>
                <a:moveTo>
                  <a:pt x="496248" y="126160"/>
                </a:moveTo>
                <a:cubicBezTo>
                  <a:pt x="487555" y="130700"/>
                  <a:pt x="476156" y="123552"/>
                  <a:pt x="476156" y="113699"/>
                </a:cubicBezTo>
                <a:cubicBezTo>
                  <a:pt x="476156" y="108966"/>
                  <a:pt x="478185" y="105102"/>
                  <a:pt x="482435" y="101817"/>
                </a:cubicBezTo>
                <a:cubicBezTo>
                  <a:pt x="485333" y="99596"/>
                  <a:pt x="486492" y="99306"/>
                  <a:pt x="490936" y="99692"/>
                </a:cubicBezTo>
                <a:cubicBezTo>
                  <a:pt x="497021" y="100175"/>
                  <a:pt x="500499" y="102494"/>
                  <a:pt x="502817" y="107420"/>
                </a:cubicBezTo>
                <a:cubicBezTo>
                  <a:pt x="506101" y="114568"/>
                  <a:pt x="503300" y="122489"/>
                  <a:pt x="496248" y="126160"/>
                </a:cubicBezTo>
                <a:close/>
                <a:moveTo>
                  <a:pt x="295409" y="127199"/>
                </a:moveTo>
                <a:cubicBezTo>
                  <a:pt x="292137" y="126523"/>
                  <a:pt x="288949" y="124663"/>
                  <a:pt x="286340" y="121717"/>
                </a:cubicBezTo>
                <a:cubicBezTo>
                  <a:pt x="284795" y="120075"/>
                  <a:pt x="284408" y="118239"/>
                  <a:pt x="284408" y="113409"/>
                </a:cubicBezTo>
                <a:cubicBezTo>
                  <a:pt x="284408" y="107613"/>
                  <a:pt x="284602" y="107034"/>
                  <a:pt x="287983" y="103749"/>
                </a:cubicBezTo>
                <a:cubicBezTo>
                  <a:pt x="290977" y="100658"/>
                  <a:pt x="292233" y="100079"/>
                  <a:pt x="296676" y="99789"/>
                </a:cubicBezTo>
                <a:cubicBezTo>
                  <a:pt x="300637" y="99499"/>
                  <a:pt x="302472" y="99886"/>
                  <a:pt x="304984" y="101334"/>
                </a:cubicBezTo>
                <a:cubicBezTo>
                  <a:pt x="311649" y="105585"/>
                  <a:pt x="313871" y="114182"/>
                  <a:pt x="310007" y="120558"/>
                </a:cubicBezTo>
                <a:cubicBezTo>
                  <a:pt x="308944" y="122296"/>
                  <a:pt x="306723" y="124518"/>
                  <a:pt x="304984" y="125581"/>
                </a:cubicBezTo>
                <a:cubicBezTo>
                  <a:pt x="302038" y="127368"/>
                  <a:pt x="298681" y="127875"/>
                  <a:pt x="295409" y="127199"/>
                </a:cubicBezTo>
                <a:close/>
                <a:moveTo>
                  <a:pt x="680848" y="310566"/>
                </a:moveTo>
                <a:cubicBezTo>
                  <a:pt x="672154" y="315106"/>
                  <a:pt x="660659" y="308151"/>
                  <a:pt x="660659" y="298298"/>
                </a:cubicBezTo>
                <a:cubicBezTo>
                  <a:pt x="660659" y="290474"/>
                  <a:pt x="665585" y="284968"/>
                  <a:pt x="673217" y="284195"/>
                </a:cubicBezTo>
                <a:cubicBezTo>
                  <a:pt x="682104" y="283326"/>
                  <a:pt x="687803" y="288349"/>
                  <a:pt x="688479" y="297526"/>
                </a:cubicBezTo>
                <a:cubicBezTo>
                  <a:pt x="688865" y="302259"/>
                  <a:pt x="688576" y="303321"/>
                  <a:pt x="686257" y="306026"/>
                </a:cubicBezTo>
                <a:cubicBezTo>
                  <a:pt x="684808" y="307765"/>
                  <a:pt x="682393" y="309794"/>
                  <a:pt x="680848" y="310566"/>
                </a:cubicBezTo>
                <a:close/>
                <a:moveTo>
                  <a:pt x="108117" y="311339"/>
                </a:moveTo>
                <a:cubicBezTo>
                  <a:pt x="103383" y="309600"/>
                  <a:pt x="99423" y="303321"/>
                  <a:pt x="99423" y="297429"/>
                </a:cubicBezTo>
                <a:cubicBezTo>
                  <a:pt x="99423" y="285354"/>
                  <a:pt x="114589" y="279462"/>
                  <a:pt x="123379" y="288156"/>
                </a:cubicBezTo>
                <a:cubicBezTo>
                  <a:pt x="126277" y="291054"/>
                  <a:pt x="126857" y="292406"/>
                  <a:pt x="127146" y="296753"/>
                </a:cubicBezTo>
                <a:cubicBezTo>
                  <a:pt x="127629" y="302742"/>
                  <a:pt x="125504" y="306992"/>
                  <a:pt x="120481" y="310083"/>
                </a:cubicBezTo>
                <a:cubicBezTo>
                  <a:pt x="117390" y="311919"/>
                  <a:pt x="111401" y="312498"/>
                  <a:pt x="108117" y="311339"/>
                </a:cubicBezTo>
                <a:close/>
                <a:moveTo>
                  <a:pt x="24100" y="406730"/>
                </a:moveTo>
                <a:cubicBezTo>
                  <a:pt x="19657" y="404581"/>
                  <a:pt x="16348" y="400258"/>
                  <a:pt x="16348" y="394800"/>
                </a:cubicBezTo>
                <a:cubicBezTo>
                  <a:pt x="16348" y="386010"/>
                  <a:pt x="21951" y="380214"/>
                  <a:pt x="30451" y="380214"/>
                </a:cubicBezTo>
                <a:cubicBezTo>
                  <a:pt x="33543" y="380214"/>
                  <a:pt x="36344" y="380793"/>
                  <a:pt x="37986" y="381856"/>
                </a:cubicBezTo>
                <a:cubicBezTo>
                  <a:pt x="46197" y="387265"/>
                  <a:pt x="46583" y="400016"/>
                  <a:pt x="38662" y="405619"/>
                </a:cubicBezTo>
                <a:cubicBezTo>
                  <a:pt x="34122" y="408855"/>
                  <a:pt x="28544" y="408879"/>
                  <a:pt x="24100" y="406730"/>
                </a:cubicBezTo>
                <a:close/>
                <a:moveTo>
                  <a:pt x="758030" y="408614"/>
                </a:moveTo>
                <a:cubicBezTo>
                  <a:pt x="754069" y="408517"/>
                  <a:pt x="747694" y="404943"/>
                  <a:pt x="745665" y="401659"/>
                </a:cubicBezTo>
                <a:cubicBezTo>
                  <a:pt x="743347" y="397891"/>
                  <a:pt x="743154" y="391323"/>
                  <a:pt x="745182" y="387362"/>
                </a:cubicBezTo>
                <a:cubicBezTo>
                  <a:pt x="750302" y="377412"/>
                  <a:pt x="766144" y="377799"/>
                  <a:pt x="770394" y="387942"/>
                </a:cubicBezTo>
                <a:cubicBezTo>
                  <a:pt x="773582" y="395476"/>
                  <a:pt x="770974" y="403108"/>
                  <a:pt x="764115" y="406682"/>
                </a:cubicBezTo>
                <a:cubicBezTo>
                  <a:pt x="761990" y="407744"/>
                  <a:pt x="759189" y="408614"/>
                  <a:pt x="758030" y="408614"/>
                </a:cubicBezTo>
                <a:close/>
                <a:moveTo>
                  <a:pt x="675921" y="503860"/>
                </a:moveTo>
                <a:cubicBezTo>
                  <a:pt x="670125" y="504246"/>
                  <a:pt x="668870" y="503860"/>
                  <a:pt x="665682" y="500962"/>
                </a:cubicBezTo>
                <a:cubicBezTo>
                  <a:pt x="653317" y="489853"/>
                  <a:pt x="666261" y="470533"/>
                  <a:pt x="681138" y="477778"/>
                </a:cubicBezTo>
                <a:cubicBezTo>
                  <a:pt x="685581" y="479903"/>
                  <a:pt x="687899" y="483477"/>
                  <a:pt x="688479" y="488790"/>
                </a:cubicBezTo>
                <a:cubicBezTo>
                  <a:pt x="688962" y="493813"/>
                  <a:pt x="687416" y="497484"/>
                  <a:pt x="683456" y="501251"/>
                </a:cubicBezTo>
                <a:cubicBezTo>
                  <a:pt x="681621" y="502990"/>
                  <a:pt x="679689" y="503666"/>
                  <a:pt x="675921" y="503860"/>
                </a:cubicBezTo>
                <a:close/>
                <a:moveTo>
                  <a:pt x="114009" y="504053"/>
                </a:moveTo>
                <a:cubicBezTo>
                  <a:pt x="108406" y="504439"/>
                  <a:pt x="108213" y="504343"/>
                  <a:pt x="104253" y="500672"/>
                </a:cubicBezTo>
                <a:cubicBezTo>
                  <a:pt x="100678" y="497387"/>
                  <a:pt x="100099" y="496228"/>
                  <a:pt x="99712" y="492075"/>
                </a:cubicBezTo>
                <a:cubicBezTo>
                  <a:pt x="98843" y="483381"/>
                  <a:pt x="103866" y="477102"/>
                  <a:pt x="112174" y="476522"/>
                </a:cubicBezTo>
                <a:cubicBezTo>
                  <a:pt x="121544" y="475846"/>
                  <a:pt x="127823" y="482125"/>
                  <a:pt x="127146" y="491495"/>
                </a:cubicBezTo>
                <a:cubicBezTo>
                  <a:pt x="126857" y="495842"/>
                  <a:pt x="126277" y="497194"/>
                  <a:pt x="123282" y="500189"/>
                </a:cubicBezTo>
                <a:cubicBezTo>
                  <a:pt x="120191" y="503183"/>
                  <a:pt x="119129" y="503666"/>
                  <a:pt x="114009" y="504053"/>
                </a:cubicBezTo>
                <a:close/>
                <a:moveTo>
                  <a:pt x="308041" y="510167"/>
                </a:moveTo>
                <a:cubicBezTo>
                  <a:pt x="318780" y="510167"/>
                  <a:pt x="334834" y="488044"/>
                  <a:pt x="356203" y="443799"/>
                </a:cubicBezTo>
                <a:cubicBezTo>
                  <a:pt x="363690" y="428359"/>
                  <a:pt x="370061" y="415435"/>
                  <a:pt x="375316" y="405027"/>
                </a:cubicBezTo>
                <a:cubicBezTo>
                  <a:pt x="386392" y="383070"/>
                  <a:pt x="393763" y="368909"/>
                  <a:pt x="397430" y="362545"/>
                </a:cubicBezTo>
                <a:cubicBezTo>
                  <a:pt x="401097" y="356181"/>
                  <a:pt x="402963" y="352999"/>
                  <a:pt x="403026" y="352999"/>
                </a:cubicBezTo>
                <a:cubicBezTo>
                  <a:pt x="404403" y="352999"/>
                  <a:pt x="416780" y="376763"/>
                  <a:pt x="440159" y="424290"/>
                </a:cubicBezTo>
                <a:cubicBezTo>
                  <a:pt x="450081" y="444331"/>
                  <a:pt x="458008" y="460335"/>
                  <a:pt x="463941" y="472301"/>
                </a:cubicBezTo>
                <a:cubicBezTo>
                  <a:pt x="470455" y="485527"/>
                  <a:pt x="476374" y="495144"/>
                  <a:pt x="481697" y="501153"/>
                </a:cubicBezTo>
                <a:cubicBezTo>
                  <a:pt x="487020" y="507162"/>
                  <a:pt x="492556" y="510167"/>
                  <a:pt x="498304" y="510167"/>
                </a:cubicBezTo>
                <a:cubicBezTo>
                  <a:pt x="501546" y="510167"/>
                  <a:pt x="504691" y="509446"/>
                  <a:pt x="507740" y="508005"/>
                </a:cubicBezTo>
                <a:cubicBezTo>
                  <a:pt x="510788" y="506564"/>
                  <a:pt x="514473" y="503953"/>
                  <a:pt x="518794" y="500172"/>
                </a:cubicBezTo>
                <a:cubicBezTo>
                  <a:pt x="516991" y="492797"/>
                  <a:pt x="515688" y="485876"/>
                  <a:pt x="514884" y="479408"/>
                </a:cubicBezTo>
                <a:cubicBezTo>
                  <a:pt x="514081" y="472940"/>
                  <a:pt x="513680" y="465759"/>
                  <a:pt x="513680" y="457865"/>
                </a:cubicBezTo>
                <a:cubicBezTo>
                  <a:pt x="513680" y="426509"/>
                  <a:pt x="515659" y="397906"/>
                  <a:pt x="519618" y="372055"/>
                </a:cubicBezTo>
                <a:cubicBezTo>
                  <a:pt x="523577" y="346205"/>
                  <a:pt x="529485" y="323043"/>
                  <a:pt x="537344" y="302570"/>
                </a:cubicBezTo>
                <a:cubicBezTo>
                  <a:pt x="531409" y="299074"/>
                  <a:pt x="526288" y="296684"/>
                  <a:pt x="521981" y="295399"/>
                </a:cubicBezTo>
                <a:cubicBezTo>
                  <a:pt x="517673" y="294115"/>
                  <a:pt x="513382" y="293473"/>
                  <a:pt x="509108" y="293473"/>
                </a:cubicBezTo>
                <a:cubicBezTo>
                  <a:pt x="504308" y="293473"/>
                  <a:pt x="500486" y="294539"/>
                  <a:pt x="497641" y="296673"/>
                </a:cubicBezTo>
                <a:cubicBezTo>
                  <a:pt x="494797" y="298806"/>
                  <a:pt x="492712" y="302623"/>
                  <a:pt x="491388" y="308123"/>
                </a:cubicBezTo>
                <a:cubicBezTo>
                  <a:pt x="490819" y="309635"/>
                  <a:pt x="489755" y="327039"/>
                  <a:pt x="488195" y="360336"/>
                </a:cubicBezTo>
                <a:cubicBezTo>
                  <a:pt x="486636" y="393633"/>
                  <a:pt x="484743" y="425249"/>
                  <a:pt x="482517" y="455182"/>
                </a:cubicBezTo>
                <a:cubicBezTo>
                  <a:pt x="465623" y="418345"/>
                  <a:pt x="445463" y="376365"/>
                  <a:pt x="422037" y="329243"/>
                </a:cubicBezTo>
                <a:cubicBezTo>
                  <a:pt x="418724" y="321925"/>
                  <a:pt x="416395" y="317250"/>
                  <a:pt x="415051" y="315216"/>
                </a:cubicBezTo>
                <a:cubicBezTo>
                  <a:pt x="412826" y="310176"/>
                  <a:pt x="410587" y="306681"/>
                  <a:pt x="408333" y="304731"/>
                </a:cubicBezTo>
                <a:cubicBezTo>
                  <a:pt x="406079" y="302782"/>
                  <a:pt x="403386" y="301807"/>
                  <a:pt x="400254" y="301807"/>
                </a:cubicBezTo>
                <a:cubicBezTo>
                  <a:pt x="394287" y="301807"/>
                  <a:pt x="388481" y="308231"/>
                  <a:pt x="382834" y="321078"/>
                </a:cubicBezTo>
                <a:cubicBezTo>
                  <a:pt x="382213" y="321734"/>
                  <a:pt x="381381" y="323100"/>
                  <a:pt x="380339" y="325178"/>
                </a:cubicBezTo>
                <a:cubicBezTo>
                  <a:pt x="364582" y="357187"/>
                  <a:pt x="351234" y="384022"/>
                  <a:pt x="340296" y="405683"/>
                </a:cubicBezTo>
                <a:cubicBezTo>
                  <a:pt x="329358" y="427345"/>
                  <a:pt x="322176" y="443650"/>
                  <a:pt x="318750" y="454598"/>
                </a:cubicBezTo>
                <a:cubicBezTo>
                  <a:pt x="317547" y="431686"/>
                  <a:pt x="316189" y="402310"/>
                  <a:pt x="314677" y="366470"/>
                </a:cubicBezTo>
                <a:cubicBezTo>
                  <a:pt x="313165" y="330629"/>
                  <a:pt x="311272" y="309472"/>
                  <a:pt x="308999" y="302998"/>
                </a:cubicBezTo>
                <a:cubicBezTo>
                  <a:pt x="308072" y="300121"/>
                  <a:pt x="306368" y="297814"/>
                  <a:pt x="303887" y="296077"/>
                </a:cubicBezTo>
                <a:cubicBezTo>
                  <a:pt x="301406" y="294341"/>
                  <a:pt x="298168" y="293473"/>
                  <a:pt x="294175" y="293473"/>
                </a:cubicBezTo>
                <a:cubicBezTo>
                  <a:pt x="291273" y="293473"/>
                  <a:pt x="287899" y="294115"/>
                  <a:pt x="284053" y="295398"/>
                </a:cubicBezTo>
                <a:cubicBezTo>
                  <a:pt x="280208" y="296682"/>
                  <a:pt x="275242" y="299049"/>
                  <a:pt x="269155" y="302500"/>
                </a:cubicBezTo>
                <a:cubicBezTo>
                  <a:pt x="276780" y="322888"/>
                  <a:pt x="282580" y="346116"/>
                  <a:pt x="286557" y="372184"/>
                </a:cubicBezTo>
                <a:cubicBezTo>
                  <a:pt x="290533" y="398253"/>
                  <a:pt x="292521" y="427105"/>
                  <a:pt x="292521" y="458742"/>
                </a:cubicBezTo>
                <a:cubicBezTo>
                  <a:pt x="292521" y="466180"/>
                  <a:pt x="292116" y="473120"/>
                  <a:pt x="291304" y="479563"/>
                </a:cubicBezTo>
                <a:cubicBezTo>
                  <a:pt x="290492" y="486005"/>
                  <a:pt x="289292" y="492879"/>
                  <a:pt x="287703" y="500186"/>
                </a:cubicBezTo>
                <a:cubicBezTo>
                  <a:pt x="291709" y="503942"/>
                  <a:pt x="295244" y="506545"/>
                  <a:pt x="298308" y="507993"/>
                </a:cubicBezTo>
                <a:cubicBezTo>
                  <a:pt x="301372" y="509442"/>
                  <a:pt x="304617" y="510167"/>
                  <a:pt x="308041" y="510167"/>
                </a:cubicBezTo>
                <a:close/>
                <a:moveTo>
                  <a:pt x="395979" y="560949"/>
                </a:moveTo>
                <a:cubicBezTo>
                  <a:pt x="318121" y="560949"/>
                  <a:pt x="256781" y="560659"/>
                  <a:pt x="254656" y="560176"/>
                </a:cubicBezTo>
                <a:cubicBezTo>
                  <a:pt x="244224" y="557761"/>
                  <a:pt x="235336" y="550227"/>
                  <a:pt x="230410" y="539987"/>
                </a:cubicBezTo>
                <a:lnTo>
                  <a:pt x="227415" y="533708"/>
                </a:lnTo>
                <a:lnTo>
                  <a:pt x="227415" y="394124"/>
                </a:lnTo>
                <a:lnTo>
                  <a:pt x="227415" y="254539"/>
                </a:lnTo>
                <a:lnTo>
                  <a:pt x="230410" y="248260"/>
                </a:lnTo>
                <a:cubicBezTo>
                  <a:pt x="234370" y="240146"/>
                  <a:pt x="240166" y="234254"/>
                  <a:pt x="248087" y="230486"/>
                </a:cubicBezTo>
                <a:lnTo>
                  <a:pt x="254463" y="227492"/>
                </a:lnTo>
                <a:lnTo>
                  <a:pt x="394047" y="227492"/>
                </a:lnTo>
                <a:lnTo>
                  <a:pt x="533632" y="227492"/>
                </a:lnTo>
                <a:lnTo>
                  <a:pt x="539524" y="230197"/>
                </a:lnTo>
                <a:cubicBezTo>
                  <a:pt x="546963" y="233674"/>
                  <a:pt x="554401" y="241112"/>
                  <a:pt x="557975" y="248743"/>
                </a:cubicBezTo>
                <a:lnTo>
                  <a:pt x="560680" y="254539"/>
                </a:lnTo>
                <a:lnTo>
                  <a:pt x="560680" y="394124"/>
                </a:lnTo>
                <a:lnTo>
                  <a:pt x="560680" y="533708"/>
                </a:lnTo>
                <a:lnTo>
                  <a:pt x="557588" y="540181"/>
                </a:lnTo>
                <a:cubicBezTo>
                  <a:pt x="553821" y="548102"/>
                  <a:pt x="548025" y="553897"/>
                  <a:pt x="539911" y="557761"/>
                </a:cubicBezTo>
                <a:lnTo>
                  <a:pt x="533632" y="560756"/>
                </a:lnTo>
                <a:close/>
                <a:moveTo>
                  <a:pt x="496731" y="687300"/>
                </a:moveTo>
                <a:cubicBezTo>
                  <a:pt x="490646" y="690198"/>
                  <a:pt x="483497" y="688555"/>
                  <a:pt x="478668" y="683049"/>
                </a:cubicBezTo>
                <a:cubicBezTo>
                  <a:pt x="475866" y="679958"/>
                  <a:pt x="475480" y="671747"/>
                  <a:pt x="477991" y="667690"/>
                </a:cubicBezTo>
                <a:cubicBezTo>
                  <a:pt x="482242" y="661025"/>
                  <a:pt x="490839" y="658803"/>
                  <a:pt x="497214" y="662667"/>
                </a:cubicBezTo>
                <a:cubicBezTo>
                  <a:pt x="502141" y="665662"/>
                  <a:pt x="504363" y="670009"/>
                  <a:pt x="503880" y="675804"/>
                </a:cubicBezTo>
                <a:cubicBezTo>
                  <a:pt x="503493" y="681407"/>
                  <a:pt x="501175" y="685078"/>
                  <a:pt x="496731" y="687300"/>
                </a:cubicBezTo>
                <a:close/>
                <a:moveTo>
                  <a:pt x="292040" y="687783"/>
                </a:moveTo>
                <a:cubicBezTo>
                  <a:pt x="290977" y="687396"/>
                  <a:pt x="288659" y="685368"/>
                  <a:pt x="286920" y="683339"/>
                </a:cubicBezTo>
                <a:cubicBezTo>
                  <a:pt x="283925" y="679958"/>
                  <a:pt x="283732" y="679379"/>
                  <a:pt x="284119" y="674066"/>
                </a:cubicBezTo>
                <a:cubicBezTo>
                  <a:pt x="284505" y="669043"/>
                  <a:pt x="284988" y="667980"/>
                  <a:pt x="287983" y="664889"/>
                </a:cubicBezTo>
                <a:cubicBezTo>
                  <a:pt x="290977" y="661894"/>
                  <a:pt x="292329" y="661315"/>
                  <a:pt x="296676" y="661025"/>
                </a:cubicBezTo>
                <a:cubicBezTo>
                  <a:pt x="306046" y="660349"/>
                  <a:pt x="312325" y="666628"/>
                  <a:pt x="311649" y="675998"/>
                </a:cubicBezTo>
                <a:cubicBezTo>
                  <a:pt x="311263" y="681407"/>
                  <a:pt x="309041" y="684788"/>
                  <a:pt x="304018" y="687396"/>
                </a:cubicBezTo>
                <a:cubicBezTo>
                  <a:pt x="301120" y="688845"/>
                  <a:pt x="295227" y="689135"/>
                  <a:pt x="292040" y="687783"/>
                </a:cubicBezTo>
                <a:close/>
                <a:moveTo>
                  <a:pt x="400809" y="770084"/>
                </a:moveTo>
                <a:cubicBezTo>
                  <a:pt x="390763" y="775108"/>
                  <a:pt x="380137" y="768829"/>
                  <a:pt x="380137" y="757816"/>
                </a:cubicBezTo>
                <a:cubicBezTo>
                  <a:pt x="380137" y="749412"/>
                  <a:pt x="385837" y="743810"/>
                  <a:pt x="394241" y="743810"/>
                </a:cubicBezTo>
                <a:cubicBezTo>
                  <a:pt x="405060" y="743810"/>
                  <a:pt x="411435" y="754339"/>
                  <a:pt x="406412" y="764095"/>
                </a:cubicBezTo>
                <a:cubicBezTo>
                  <a:pt x="404963" y="766897"/>
                  <a:pt x="403031" y="769022"/>
                  <a:pt x="400809" y="770084"/>
                </a:cubicBezTo>
                <a:close/>
                <a:moveTo>
                  <a:pt x="399964" y="787569"/>
                </a:moveTo>
                <a:cubicBezTo>
                  <a:pt x="405398" y="786409"/>
                  <a:pt x="410663" y="783946"/>
                  <a:pt x="414623" y="780420"/>
                </a:cubicBezTo>
                <a:cubicBezTo>
                  <a:pt x="421288" y="774625"/>
                  <a:pt x="424379" y="767476"/>
                  <a:pt x="424379" y="757816"/>
                </a:cubicBezTo>
                <a:cubicBezTo>
                  <a:pt x="424476" y="751248"/>
                  <a:pt x="424090" y="749219"/>
                  <a:pt x="421771" y="744582"/>
                </a:cubicBezTo>
                <a:cubicBezTo>
                  <a:pt x="418680" y="738207"/>
                  <a:pt x="412305" y="732218"/>
                  <a:pt x="406122" y="729610"/>
                </a:cubicBezTo>
                <a:lnTo>
                  <a:pt x="401775" y="727871"/>
                </a:lnTo>
                <a:lnTo>
                  <a:pt x="401775" y="652814"/>
                </a:lnTo>
                <a:lnTo>
                  <a:pt x="401775" y="577661"/>
                </a:lnTo>
                <a:lnTo>
                  <a:pt x="441864" y="577661"/>
                </a:lnTo>
                <a:lnTo>
                  <a:pt x="481952" y="577661"/>
                </a:lnTo>
                <a:lnTo>
                  <a:pt x="481952" y="611277"/>
                </a:lnTo>
                <a:lnTo>
                  <a:pt x="481952" y="644893"/>
                </a:lnTo>
                <a:lnTo>
                  <a:pt x="477895" y="646728"/>
                </a:lnTo>
                <a:cubicBezTo>
                  <a:pt x="472389" y="649143"/>
                  <a:pt x="465434" y="655712"/>
                  <a:pt x="462632" y="661411"/>
                </a:cubicBezTo>
                <a:cubicBezTo>
                  <a:pt x="459251" y="667883"/>
                  <a:pt x="459155" y="681311"/>
                  <a:pt x="462342" y="687783"/>
                </a:cubicBezTo>
                <a:cubicBezTo>
                  <a:pt x="467559" y="698408"/>
                  <a:pt x="476929" y="704398"/>
                  <a:pt x="488714" y="704977"/>
                </a:cubicBezTo>
                <a:cubicBezTo>
                  <a:pt x="501658" y="705653"/>
                  <a:pt x="512187" y="699471"/>
                  <a:pt x="517886" y="688072"/>
                </a:cubicBezTo>
                <a:cubicBezTo>
                  <a:pt x="521074" y="681504"/>
                  <a:pt x="521074" y="668077"/>
                  <a:pt x="517886" y="661605"/>
                </a:cubicBezTo>
                <a:cubicBezTo>
                  <a:pt x="515085" y="655809"/>
                  <a:pt x="508710" y="649530"/>
                  <a:pt x="503010" y="646922"/>
                </a:cubicBezTo>
                <a:lnTo>
                  <a:pt x="498374" y="644796"/>
                </a:lnTo>
                <a:lnTo>
                  <a:pt x="498374" y="611373"/>
                </a:lnTo>
                <a:lnTo>
                  <a:pt x="498374" y="577950"/>
                </a:lnTo>
                <a:lnTo>
                  <a:pt x="516534" y="577467"/>
                </a:lnTo>
                <a:cubicBezTo>
                  <a:pt x="531797" y="577081"/>
                  <a:pt x="535564" y="576598"/>
                  <a:pt x="540877" y="574859"/>
                </a:cubicBezTo>
                <a:cubicBezTo>
                  <a:pt x="552952" y="570706"/>
                  <a:pt x="562225" y="563557"/>
                  <a:pt x="569084" y="553125"/>
                </a:cubicBezTo>
                <a:cubicBezTo>
                  <a:pt x="575459" y="543272"/>
                  <a:pt x="576811" y="537283"/>
                  <a:pt x="577391" y="516611"/>
                </a:cubicBezTo>
                <a:lnTo>
                  <a:pt x="577777" y="498450"/>
                </a:lnTo>
                <a:lnTo>
                  <a:pt x="611297" y="498450"/>
                </a:lnTo>
                <a:lnTo>
                  <a:pt x="644720" y="498450"/>
                </a:lnTo>
                <a:lnTo>
                  <a:pt x="646845" y="503087"/>
                </a:lnTo>
                <a:cubicBezTo>
                  <a:pt x="649453" y="508786"/>
                  <a:pt x="655732" y="515162"/>
                  <a:pt x="661625" y="518059"/>
                </a:cubicBezTo>
                <a:cubicBezTo>
                  <a:pt x="668000" y="521151"/>
                  <a:pt x="681427" y="521151"/>
                  <a:pt x="687899" y="517963"/>
                </a:cubicBezTo>
                <a:cubicBezTo>
                  <a:pt x="698429" y="512747"/>
                  <a:pt x="704321" y="503570"/>
                  <a:pt x="704901" y="491688"/>
                </a:cubicBezTo>
                <a:cubicBezTo>
                  <a:pt x="705480" y="478937"/>
                  <a:pt x="699298" y="468215"/>
                  <a:pt x="688093" y="462612"/>
                </a:cubicBezTo>
                <a:cubicBezTo>
                  <a:pt x="681331" y="459328"/>
                  <a:pt x="668000" y="459231"/>
                  <a:pt x="661528" y="462515"/>
                </a:cubicBezTo>
                <a:cubicBezTo>
                  <a:pt x="655732" y="465317"/>
                  <a:pt x="649453" y="471692"/>
                  <a:pt x="646845" y="477488"/>
                </a:cubicBezTo>
                <a:lnTo>
                  <a:pt x="644720" y="482028"/>
                </a:lnTo>
                <a:lnTo>
                  <a:pt x="611200" y="482028"/>
                </a:lnTo>
                <a:lnTo>
                  <a:pt x="577584" y="482028"/>
                </a:lnTo>
                <a:lnTo>
                  <a:pt x="577584" y="441940"/>
                </a:lnTo>
                <a:lnTo>
                  <a:pt x="577584" y="401852"/>
                </a:lnTo>
                <a:lnTo>
                  <a:pt x="652738" y="401852"/>
                </a:lnTo>
                <a:lnTo>
                  <a:pt x="727795" y="401852"/>
                </a:lnTo>
                <a:lnTo>
                  <a:pt x="729533" y="406199"/>
                </a:lnTo>
                <a:cubicBezTo>
                  <a:pt x="732141" y="412381"/>
                  <a:pt x="737937" y="418467"/>
                  <a:pt x="744313" y="421654"/>
                </a:cubicBezTo>
                <a:cubicBezTo>
                  <a:pt x="749143" y="424069"/>
                  <a:pt x="751171" y="424456"/>
                  <a:pt x="757740" y="424456"/>
                </a:cubicBezTo>
                <a:cubicBezTo>
                  <a:pt x="764309" y="424456"/>
                  <a:pt x="766337" y="424069"/>
                  <a:pt x="771071" y="421751"/>
                </a:cubicBezTo>
                <a:cubicBezTo>
                  <a:pt x="774162" y="420205"/>
                  <a:pt x="778315" y="417114"/>
                  <a:pt x="780441" y="414699"/>
                </a:cubicBezTo>
                <a:cubicBezTo>
                  <a:pt x="791549" y="402045"/>
                  <a:pt x="790487" y="382049"/>
                  <a:pt x="778026" y="371230"/>
                </a:cubicBezTo>
                <a:cubicBezTo>
                  <a:pt x="771747" y="365724"/>
                  <a:pt x="766627" y="363889"/>
                  <a:pt x="757740" y="363792"/>
                </a:cubicBezTo>
                <a:cubicBezTo>
                  <a:pt x="750978" y="363695"/>
                  <a:pt x="749336" y="364082"/>
                  <a:pt x="744313" y="366593"/>
                </a:cubicBezTo>
                <a:cubicBezTo>
                  <a:pt x="737841" y="369878"/>
                  <a:pt x="732141" y="375867"/>
                  <a:pt x="729533" y="382049"/>
                </a:cubicBezTo>
                <a:lnTo>
                  <a:pt x="727795" y="386396"/>
                </a:lnTo>
                <a:lnTo>
                  <a:pt x="652738" y="386396"/>
                </a:lnTo>
                <a:lnTo>
                  <a:pt x="577584" y="386396"/>
                </a:lnTo>
                <a:lnTo>
                  <a:pt x="577584" y="346308"/>
                </a:lnTo>
                <a:lnTo>
                  <a:pt x="577584" y="306219"/>
                </a:lnTo>
                <a:lnTo>
                  <a:pt x="611200" y="306219"/>
                </a:lnTo>
                <a:lnTo>
                  <a:pt x="644720" y="306219"/>
                </a:lnTo>
                <a:lnTo>
                  <a:pt x="647038" y="311049"/>
                </a:lnTo>
                <a:cubicBezTo>
                  <a:pt x="650323" y="317908"/>
                  <a:pt x="658051" y="324766"/>
                  <a:pt x="665006" y="326988"/>
                </a:cubicBezTo>
                <a:cubicBezTo>
                  <a:pt x="679689" y="331625"/>
                  <a:pt x="695627" y="324863"/>
                  <a:pt x="702389" y="311243"/>
                </a:cubicBezTo>
                <a:cubicBezTo>
                  <a:pt x="704225" y="307475"/>
                  <a:pt x="704611" y="305157"/>
                  <a:pt x="704611" y="297526"/>
                </a:cubicBezTo>
                <a:cubicBezTo>
                  <a:pt x="704611" y="289218"/>
                  <a:pt x="704321" y="287962"/>
                  <a:pt x="701906" y="283712"/>
                </a:cubicBezTo>
                <a:cubicBezTo>
                  <a:pt x="698235" y="277530"/>
                  <a:pt x="693695" y="273183"/>
                  <a:pt x="688093" y="270381"/>
                </a:cubicBezTo>
                <a:cubicBezTo>
                  <a:pt x="681427" y="267097"/>
                  <a:pt x="668000" y="267001"/>
                  <a:pt x="661528" y="270285"/>
                </a:cubicBezTo>
                <a:cubicBezTo>
                  <a:pt x="655636" y="273183"/>
                  <a:pt x="649550" y="279365"/>
                  <a:pt x="646942" y="285161"/>
                </a:cubicBezTo>
                <a:lnTo>
                  <a:pt x="644817" y="289798"/>
                </a:lnTo>
                <a:lnTo>
                  <a:pt x="611394" y="289798"/>
                </a:lnTo>
                <a:lnTo>
                  <a:pt x="577874" y="289798"/>
                </a:lnTo>
                <a:lnTo>
                  <a:pt x="577294" y="271734"/>
                </a:lnTo>
                <a:cubicBezTo>
                  <a:pt x="576811" y="250869"/>
                  <a:pt x="575362" y="244590"/>
                  <a:pt x="568890" y="235027"/>
                </a:cubicBezTo>
                <a:cubicBezTo>
                  <a:pt x="561839" y="224401"/>
                  <a:pt x="552952" y="217542"/>
                  <a:pt x="540877" y="213388"/>
                </a:cubicBezTo>
                <a:cubicBezTo>
                  <a:pt x="535564" y="211650"/>
                  <a:pt x="531797" y="211167"/>
                  <a:pt x="516534" y="210780"/>
                </a:cubicBezTo>
                <a:lnTo>
                  <a:pt x="498374" y="210297"/>
                </a:lnTo>
                <a:lnTo>
                  <a:pt x="498374" y="176778"/>
                </a:lnTo>
                <a:lnTo>
                  <a:pt x="498374" y="143355"/>
                </a:lnTo>
                <a:lnTo>
                  <a:pt x="503010" y="141230"/>
                </a:lnTo>
                <a:cubicBezTo>
                  <a:pt x="508806" y="138621"/>
                  <a:pt x="514989" y="132536"/>
                  <a:pt x="517886" y="126643"/>
                </a:cubicBezTo>
                <a:cubicBezTo>
                  <a:pt x="521074" y="120171"/>
                  <a:pt x="521074" y="106744"/>
                  <a:pt x="517886" y="100272"/>
                </a:cubicBezTo>
                <a:cubicBezTo>
                  <a:pt x="514989" y="94476"/>
                  <a:pt x="509193" y="88680"/>
                  <a:pt x="503397" y="85782"/>
                </a:cubicBezTo>
                <a:cubicBezTo>
                  <a:pt x="496731" y="82498"/>
                  <a:pt x="483497" y="82594"/>
                  <a:pt x="476736" y="85879"/>
                </a:cubicBezTo>
                <a:cubicBezTo>
                  <a:pt x="463308" y="92544"/>
                  <a:pt x="456740" y="108000"/>
                  <a:pt x="461087" y="122972"/>
                </a:cubicBezTo>
                <a:cubicBezTo>
                  <a:pt x="463019" y="129831"/>
                  <a:pt x="470457" y="138138"/>
                  <a:pt x="477219" y="141230"/>
                </a:cubicBezTo>
                <a:lnTo>
                  <a:pt x="481952" y="143451"/>
                </a:lnTo>
                <a:lnTo>
                  <a:pt x="481952" y="176971"/>
                </a:lnTo>
                <a:lnTo>
                  <a:pt x="481952" y="210587"/>
                </a:lnTo>
                <a:lnTo>
                  <a:pt x="441864" y="210587"/>
                </a:lnTo>
                <a:lnTo>
                  <a:pt x="401775" y="210587"/>
                </a:lnTo>
                <a:lnTo>
                  <a:pt x="401775" y="135530"/>
                </a:lnTo>
                <a:lnTo>
                  <a:pt x="401775" y="60377"/>
                </a:lnTo>
                <a:lnTo>
                  <a:pt x="406026" y="58638"/>
                </a:lnTo>
                <a:cubicBezTo>
                  <a:pt x="425152" y="50814"/>
                  <a:pt x="430755" y="25988"/>
                  <a:pt x="416941" y="10146"/>
                </a:cubicBezTo>
                <a:cubicBezTo>
                  <a:pt x="405736" y="-2798"/>
                  <a:pt x="384871" y="-3475"/>
                  <a:pt x="372603" y="8793"/>
                </a:cubicBezTo>
                <a:cubicBezTo>
                  <a:pt x="364005" y="17391"/>
                  <a:pt x="361397" y="27823"/>
                  <a:pt x="364971" y="39608"/>
                </a:cubicBezTo>
                <a:cubicBezTo>
                  <a:pt x="366807" y="45404"/>
                  <a:pt x="367966" y="47529"/>
                  <a:pt x="372120" y="51586"/>
                </a:cubicBezTo>
                <a:cubicBezTo>
                  <a:pt x="374921" y="54388"/>
                  <a:pt x="379171" y="57479"/>
                  <a:pt x="381683" y="58541"/>
                </a:cubicBezTo>
                <a:lnTo>
                  <a:pt x="386320" y="60377"/>
                </a:lnTo>
                <a:lnTo>
                  <a:pt x="386320" y="135530"/>
                </a:lnTo>
                <a:lnTo>
                  <a:pt x="386320" y="210587"/>
                </a:lnTo>
                <a:lnTo>
                  <a:pt x="346231" y="210587"/>
                </a:lnTo>
                <a:lnTo>
                  <a:pt x="306143" y="210587"/>
                </a:lnTo>
                <a:lnTo>
                  <a:pt x="306143" y="176971"/>
                </a:lnTo>
                <a:lnTo>
                  <a:pt x="306143" y="143258"/>
                </a:lnTo>
                <a:lnTo>
                  <a:pt x="310876" y="141036"/>
                </a:lnTo>
                <a:cubicBezTo>
                  <a:pt x="316576" y="138428"/>
                  <a:pt x="322468" y="132536"/>
                  <a:pt x="325656" y="126547"/>
                </a:cubicBezTo>
                <a:cubicBezTo>
                  <a:pt x="327491" y="122972"/>
                  <a:pt x="327878" y="120751"/>
                  <a:pt x="327878" y="113506"/>
                </a:cubicBezTo>
                <a:cubicBezTo>
                  <a:pt x="327878" y="103170"/>
                  <a:pt x="325656" y="97857"/>
                  <a:pt x="318701" y="91095"/>
                </a:cubicBezTo>
                <a:cubicBezTo>
                  <a:pt x="312615" y="85203"/>
                  <a:pt x="305757" y="82788"/>
                  <a:pt x="296483" y="83271"/>
                </a:cubicBezTo>
                <a:cubicBezTo>
                  <a:pt x="284698" y="83850"/>
                  <a:pt x="275328" y="89936"/>
                  <a:pt x="270208" y="100368"/>
                </a:cubicBezTo>
                <a:cubicBezTo>
                  <a:pt x="267021" y="106744"/>
                  <a:pt x="267021" y="120268"/>
                  <a:pt x="270112" y="126547"/>
                </a:cubicBezTo>
                <a:cubicBezTo>
                  <a:pt x="273010" y="132439"/>
                  <a:pt x="279385" y="138718"/>
                  <a:pt x="285085" y="141326"/>
                </a:cubicBezTo>
                <a:lnTo>
                  <a:pt x="289721" y="143451"/>
                </a:lnTo>
                <a:lnTo>
                  <a:pt x="289721" y="176874"/>
                </a:lnTo>
                <a:lnTo>
                  <a:pt x="289721" y="210394"/>
                </a:lnTo>
                <a:lnTo>
                  <a:pt x="271657" y="210780"/>
                </a:lnTo>
                <a:cubicBezTo>
                  <a:pt x="250889" y="211360"/>
                  <a:pt x="244900" y="212712"/>
                  <a:pt x="235047" y="219088"/>
                </a:cubicBezTo>
                <a:cubicBezTo>
                  <a:pt x="224614" y="225946"/>
                  <a:pt x="217466" y="235220"/>
                  <a:pt x="213312" y="247294"/>
                </a:cubicBezTo>
                <a:cubicBezTo>
                  <a:pt x="211573" y="252607"/>
                  <a:pt x="211090" y="256375"/>
                  <a:pt x="210704" y="271734"/>
                </a:cubicBezTo>
                <a:lnTo>
                  <a:pt x="210221" y="289798"/>
                </a:lnTo>
                <a:lnTo>
                  <a:pt x="176798" y="289798"/>
                </a:lnTo>
                <a:lnTo>
                  <a:pt x="143375" y="289798"/>
                </a:lnTo>
                <a:lnTo>
                  <a:pt x="141153" y="285064"/>
                </a:lnTo>
                <a:cubicBezTo>
                  <a:pt x="138062" y="278303"/>
                  <a:pt x="129658" y="270864"/>
                  <a:pt x="122896" y="268933"/>
                </a:cubicBezTo>
                <a:cubicBezTo>
                  <a:pt x="107827" y="264586"/>
                  <a:pt x="92468" y="270961"/>
                  <a:pt x="85802" y="284581"/>
                </a:cubicBezTo>
                <a:cubicBezTo>
                  <a:pt x="83870" y="288542"/>
                  <a:pt x="83484" y="290764"/>
                  <a:pt x="83484" y="298009"/>
                </a:cubicBezTo>
                <a:cubicBezTo>
                  <a:pt x="83484" y="308151"/>
                  <a:pt x="85609" y="313754"/>
                  <a:pt x="91888" y="319840"/>
                </a:cubicBezTo>
                <a:cubicBezTo>
                  <a:pt x="106764" y="334233"/>
                  <a:pt x="132169" y="329789"/>
                  <a:pt x="140960" y="311146"/>
                </a:cubicBezTo>
                <a:lnTo>
                  <a:pt x="143182" y="306219"/>
                </a:lnTo>
                <a:lnTo>
                  <a:pt x="176895" y="306219"/>
                </a:lnTo>
                <a:lnTo>
                  <a:pt x="210511" y="306219"/>
                </a:lnTo>
                <a:lnTo>
                  <a:pt x="210511" y="346308"/>
                </a:lnTo>
                <a:lnTo>
                  <a:pt x="210511" y="386396"/>
                </a:lnTo>
                <a:lnTo>
                  <a:pt x="135454" y="386396"/>
                </a:lnTo>
                <a:lnTo>
                  <a:pt x="60300" y="386396"/>
                </a:lnTo>
                <a:lnTo>
                  <a:pt x="58562" y="382049"/>
                </a:lnTo>
                <a:cubicBezTo>
                  <a:pt x="55953" y="375867"/>
                  <a:pt x="49964" y="369491"/>
                  <a:pt x="43589" y="366400"/>
                </a:cubicBezTo>
                <a:cubicBezTo>
                  <a:pt x="38952" y="364082"/>
                  <a:pt x="36924" y="363695"/>
                  <a:pt x="30355" y="363792"/>
                </a:cubicBezTo>
                <a:cubicBezTo>
                  <a:pt x="23979" y="363792"/>
                  <a:pt x="21661" y="364275"/>
                  <a:pt x="17121" y="366497"/>
                </a:cubicBezTo>
                <a:cubicBezTo>
                  <a:pt x="-5676" y="377412"/>
                  <a:pt x="-5676" y="410159"/>
                  <a:pt x="16928" y="421654"/>
                </a:cubicBezTo>
                <a:cubicBezTo>
                  <a:pt x="21854" y="424166"/>
                  <a:pt x="23690" y="424552"/>
                  <a:pt x="30355" y="424552"/>
                </a:cubicBezTo>
                <a:cubicBezTo>
                  <a:pt x="36924" y="424456"/>
                  <a:pt x="38952" y="424069"/>
                  <a:pt x="43782" y="421654"/>
                </a:cubicBezTo>
                <a:cubicBezTo>
                  <a:pt x="50158" y="418467"/>
                  <a:pt x="55953" y="412381"/>
                  <a:pt x="58562" y="406199"/>
                </a:cubicBezTo>
                <a:lnTo>
                  <a:pt x="60300" y="401852"/>
                </a:lnTo>
                <a:lnTo>
                  <a:pt x="135454" y="401852"/>
                </a:lnTo>
                <a:lnTo>
                  <a:pt x="210511" y="401852"/>
                </a:lnTo>
                <a:lnTo>
                  <a:pt x="210511" y="441940"/>
                </a:lnTo>
                <a:lnTo>
                  <a:pt x="210511" y="482028"/>
                </a:lnTo>
                <a:lnTo>
                  <a:pt x="176895" y="482028"/>
                </a:lnTo>
                <a:lnTo>
                  <a:pt x="143278" y="482028"/>
                </a:lnTo>
                <a:lnTo>
                  <a:pt x="141057" y="477198"/>
                </a:lnTo>
                <a:cubicBezTo>
                  <a:pt x="139801" y="474397"/>
                  <a:pt x="136806" y="470533"/>
                  <a:pt x="133715" y="467732"/>
                </a:cubicBezTo>
                <a:cubicBezTo>
                  <a:pt x="121447" y="456526"/>
                  <a:pt x="103190" y="457203"/>
                  <a:pt x="91308" y="469277"/>
                </a:cubicBezTo>
                <a:cubicBezTo>
                  <a:pt x="85126" y="475460"/>
                  <a:pt x="82711" y="482222"/>
                  <a:pt x="83194" y="491688"/>
                </a:cubicBezTo>
                <a:cubicBezTo>
                  <a:pt x="83774" y="503570"/>
                  <a:pt x="89666" y="512843"/>
                  <a:pt x="100195" y="517963"/>
                </a:cubicBezTo>
                <a:cubicBezTo>
                  <a:pt x="106668" y="521151"/>
                  <a:pt x="117390" y="521537"/>
                  <a:pt x="124538" y="518832"/>
                </a:cubicBezTo>
                <a:cubicBezTo>
                  <a:pt x="131107" y="516417"/>
                  <a:pt x="138159" y="509655"/>
                  <a:pt x="141153" y="503183"/>
                </a:cubicBezTo>
                <a:lnTo>
                  <a:pt x="143278" y="498450"/>
                </a:lnTo>
                <a:lnTo>
                  <a:pt x="176798" y="498450"/>
                </a:lnTo>
                <a:lnTo>
                  <a:pt x="210318" y="498450"/>
                </a:lnTo>
                <a:lnTo>
                  <a:pt x="210704" y="516611"/>
                </a:lnTo>
                <a:cubicBezTo>
                  <a:pt x="211090" y="531487"/>
                  <a:pt x="211573" y="535834"/>
                  <a:pt x="213312" y="541050"/>
                </a:cubicBezTo>
                <a:cubicBezTo>
                  <a:pt x="218335" y="556699"/>
                  <a:pt x="231473" y="569836"/>
                  <a:pt x="247218" y="574956"/>
                </a:cubicBezTo>
                <a:cubicBezTo>
                  <a:pt x="252338" y="576598"/>
                  <a:pt x="256781" y="577081"/>
                  <a:pt x="271657" y="577467"/>
                </a:cubicBezTo>
                <a:lnTo>
                  <a:pt x="289721" y="577854"/>
                </a:lnTo>
                <a:lnTo>
                  <a:pt x="289721" y="611373"/>
                </a:lnTo>
                <a:lnTo>
                  <a:pt x="289721" y="644893"/>
                </a:lnTo>
                <a:lnTo>
                  <a:pt x="284795" y="647211"/>
                </a:lnTo>
                <a:cubicBezTo>
                  <a:pt x="278806" y="649916"/>
                  <a:pt x="273300" y="655326"/>
                  <a:pt x="270208" y="661508"/>
                </a:cubicBezTo>
                <a:cubicBezTo>
                  <a:pt x="267021" y="668077"/>
                  <a:pt x="267021" y="681407"/>
                  <a:pt x="270208" y="687976"/>
                </a:cubicBezTo>
                <a:cubicBezTo>
                  <a:pt x="273203" y="693965"/>
                  <a:pt x="278613" y="699471"/>
                  <a:pt x="284505" y="702369"/>
                </a:cubicBezTo>
                <a:cubicBezTo>
                  <a:pt x="291267" y="705653"/>
                  <a:pt x="301796" y="706040"/>
                  <a:pt x="309138" y="703335"/>
                </a:cubicBezTo>
                <a:cubicBezTo>
                  <a:pt x="315513" y="700920"/>
                  <a:pt x="322468" y="694448"/>
                  <a:pt x="325559" y="687879"/>
                </a:cubicBezTo>
                <a:cubicBezTo>
                  <a:pt x="328554" y="681794"/>
                  <a:pt x="329133" y="672134"/>
                  <a:pt x="326815" y="664985"/>
                </a:cubicBezTo>
                <a:cubicBezTo>
                  <a:pt x="324690" y="658030"/>
                  <a:pt x="317638" y="650109"/>
                  <a:pt x="310973" y="647115"/>
                </a:cubicBezTo>
                <a:lnTo>
                  <a:pt x="306143" y="644893"/>
                </a:lnTo>
                <a:lnTo>
                  <a:pt x="306143" y="611277"/>
                </a:lnTo>
                <a:lnTo>
                  <a:pt x="306143" y="577661"/>
                </a:lnTo>
                <a:lnTo>
                  <a:pt x="346231" y="577661"/>
                </a:lnTo>
                <a:lnTo>
                  <a:pt x="386320" y="577661"/>
                </a:lnTo>
                <a:lnTo>
                  <a:pt x="386320" y="652814"/>
                </a:lnTo>
                <a:lnTo>
                  <a:pt x="386320" y="727871"/>
                </a:lnTo>
                <a:lnTo>
                  <a:pt x="381683" y="729706"/>
                </a:lnTo>
                <a:cubicBezTo>
                  <a:pt x="379171" y="730769"/>
                  <a:pt x="374921" y="733860"/>
                  <a:pt x="372120" y="736661"/>
                </a:cubicBezTo>
                <a:cubicBezTo>
                  <a:pt x="363039" y="745742"/>
                  <a:pt x="360818" y="759652"/>
                  <a:pt x="366614" y="771244"/>
                </a:cubicBezTo>
                <a:cubicBezTo>
                  <a:pt x="370477" y="779068"/>
                  <a:pt x="376080" y="783995"/>
                  <a:pt x="384291" y="786893"/>
                </a:cubicBezTo>
                <a:cubicBezTo>
                  <a:pt x="388928" y="788583"/>
                  <a:pt x="394531" y="788728"/>
                  <a:pt x="399964" y="7875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19"/>
          <p:cNvSpPr/>
          <p:nvPr/>
        </p:nvSpPr>
        <p:spPr>
          <a:xfrm rot="10800000" flipH="1">
            <a:off x="2121549" y="4087625"/>
            <a:ext cx="515252" cy="481422"/>
          </a:xfrm>
          <a:custGeom>
            <a:avLst/>
            <a:gdLst/>
            <a:ahLst/>
            <a:cxnLst/>
            <a:rect l="l" t="t" r="r" b="b"/>
            <a:pathLst>
              <a:path w="788119" h="788321" extrusionOk="0">
                <a:moveTo>
                  <a:pt x="400809" y="42989"/>
                </a:moveTo>
                <a:cubicBezTo>
                  <a:pt x="396945" y="45018"/>
                  <a:pt x="390280" y="44824"/>
                  <a:pt x="386803" y="42603"/>
                </a:cubicBezTo>
                <a:cubicBezTo>
                  <a:pt x="380427" y="38739"/>
                  <a:pt x="378302" y="31687"/>
                  <a:pt x="381296" y="24732"/>
                </a:cubicBezTo>
                <a:cubicBezTo>
                  <a:pt x="386320" y="13430"/>
                  <a:pt x="401775" y="13430"/>
                  <a:pt x="406798" y="24732"/>
                </a:cubicBezTo>
                <a:cubicBezTo>
                  <a:pt x="409890" y="31784"/>
                  <a:pt x="407281" y="39608"/>
                  <a:pt x="400809" y="42989"/>
                </a:cubicBezTo>
                <a:close/>
                <a:moveTo>
                  <a:pt x="496248" y="126160"/>
                </a:moveTo>
                <a:cubicBezTo>
                  <a:pt x="487555" y="130700"/>
                  <a:pt x="476156" y="123552"/>
                  <a:pt x="476156" y="113699"/>
                </a:cubicBezTo>
                <a:cubicBezTo>
                  <a:pt x="476156" y="108966"/>
                  <a:pt x="478185" y="105102"/>
                  <a:pt x="482435" y="101817"/>
                </a:cubicBezTo>
                <a:cubicBezTo>
                  <a:pt x="485333" y="99596"/>
                  <a:pt x="486492" y="99306"/>
                  <a:pt x="490936" y="99692"/>
                </a:cubicBezTo>
                <a:cubicBezTo>
                  <a:pt x="497021" y="100175"/>
                  <a:pt x="500499" y="102494"/>
                  <a:pt x="502817" y="107420"/>
                </a:cubicBezTo>
                <a:cubicBezTo>
                  <a:pt x="506101" y="114568"/>
                  <a:pt x="503300" y="122489"/>
                  <a:pt x="496248" y="126160"/>
                </a:cubicBezTo>
                <a:close/>
                <a:moveTo>
                  <a:pt x="295409" y="127199"/>
                </a:moveTo>
                <a:cubicBezTo>
                  <a:pt x="292137" y="126523"/>
                  <a:pt x="288949" y="124663"/>
                  <a:pt x="286340" y="121717"/>
                </a:cubicBezTo>
                <a:cubicBezTo>
                  <a:pt x="284795" y="120075"/>
                  <a:pt x="284408" y="118239"/>
                  <a:pt x="284408" y="113409"/>
                </a:cubicBezTo>
                <a:cubicBezTo>
                  <a:pt x="284408" y="107613"/>
                  <a:pt x="284602" y="107034"/>
                  <a:pt x="287983" y="103749"/>
                </a:cubicBezTo>
                <a:cubicBezTo>
                  <a:pt x="290977" y="100658"/>
                  <a:pt x="292233" y="100079"/>
                  <a:pt x="296676" y="99789"/>
                </a:cubicBezTo>
                <a:cubicBezTo>
                  <a:pt x="300637" y="99499"/>
                  <a:pt x="302472" y="99886"/>
                  <a:pt x="304984" y="101334"/>
                </a:cubicBezTo>
                <a:cubicBezTo>
                  <a:pt x="311649" y="105585"/>
                  <a:pt x="313871" y="114182"/>
                  <a:pt x="310007" y="120558"/>
                </a:cubicBezTo>
                <a:cubicBezTo>
                  <a:pt x="308944" y="122296"/>
                  <a:pt x="306723" y="124518"/>
                  <a:pt x="304984" y="125581"/>
                </a:cubicBezTo>
                <a:cubicBezTo>
                  <a:pt x="302038" y="127368"/>
                  <a:pt x="298681" y="127875"/>
                  <a:pt x="295409" y="127199"/>
                </a:cubicBezTo>
                <a:close/>
                <a:moveTo>
                  <a:pt x="680848" y="310566"/>
                </a:moveTo>
                <a:cubicBezTo>
                  <a:pt x="672154" y="315106"/>
                  <a:pt x="660659" y="308151"/>
                  <a:pt x="660659" y="298298"/>
                </a:cubicBezTo>
                <a:cubicBezTo>
                  <a:pt x="660659" y="290474"/>
                  <a:pt x="665585" y="284968"/>
                  <a:pt x="673217" y="284195"/>
                </a:cubicBezTo>
                <a:cubicBezTo>
                  <a:pt x="682104" y="283326"/>
                  <a:pt x="687803" y="288349"/>
                  <a:pt x="688479" y="297526"/>
                </a:cubicBezTo>
                <a:cubicBezTo>
                  <a:pt x="688865" y="302259"/>
                  <a:pt x="688576" y="303321"/>
                  <a:pt x="686257" y="306026"/>
                </a:cubicBezTo>
                <a:cubicBezTo>
                  <a:pt x="684808" y="307765"/>
                  <a:pt x="682393" y="309794"/>
                  <a:pt x="680848" y="310566"/>
                </a:cubicBezTo>
                <a:close/>
                <a:moveTo>
                  <a:pt x="108117" y="311339"/>
                </a:moveTo>
                <a:cubicBezTo>
                  <a:pt x="103383" y="309600"/>
                  <a:pt x="99423" y="303321"/>
                  <a:pt x="99423" y="297429"/>
                </a:cubicBezTo>
                <a:cubicBezTo>
                  <a:pt x="99423" y="285354"/>
                  <a:pt x="114589" y="279462"/>
                  <a:pt x="123379" y="288156"/>
                </a:cubicBezTo>
                <a:cubicBezTo>
                  <a:pt x="126277" y="291054"/>
                  <a:pt x="126857" y="292406"/>
                  <a:pt x="127146" y="296753"/>
                </a:cubicBezTo>
                <a:cubicBezTo>
                  <a:pt x="127629" y="302742"/>
                  <a:pt x="125504" y="306992"/>
                  <a:pt x="120481" y="310083"/>
                </a:cubicBezTo>
                <a:cubicBezTo>
                  <a:pt x="117390" y="311919"/>
                  <a:pt x="111401" y="312498"/>
                  <a:pt x="108117" y="311339"/>
                </a:cubicBezTo>
                <a:close/>
                <a:moveTo>
                  <a:pt x="24100" y="406730"/>
                </a:moveTo>
                <a:cubicBezTo>
                  <a:pt x="19657" y="404581"/>
                  <a:pt x="16348" y="400258"/>
                  <a:pt x="16348" y="394800"/>
                </a:cubicBezTo>
                <a:cubicBezTo>
                  <a:pt x="16348" y="386010"/>
                  <a:pt x="21951" y="380214"/>
                  <a:pt x="30451" y="380214"/>
                </a:cubicBezTo>
                <a:cubicBezTo>
                  <a:pt x="33543" y="380214"/>
                  <a:pt x="36344" y="380793"/>
                  <a:pt x="37986" y="381856"/>
                </a:cubicBezTo>
                <a:cubicBezTo>
                  <a:pt x="46197" y="387265"/>
                  <a:pt x="46583" y="400016"/>
                  <a:pt x="38662" y="405619"/>
                </a:cubicBezTo>
                <a:cubicBezTo>
                  <a:pt x="34122" y="408855"/>
                  <a:pt x="28544" y="408879"/>
                  <a:pt x="24100" y="406730"/>
                </a:cubicBezTo>
                <a:close/>
                <a:moveTo>
                  <a:pt x="758030" y="408614"/>
                </a:moveTo>
                <a:cubicBezTo>
                  <a:pt x="754069" y="408517"/>
                  <a:pt x="747694" y="404943"/>
                  <a:pt x="745665" y="401659"/>
                </a:cubicBezTo>
                <a:cubicBezTo>
                  <a:pt x="743347" y="397891"/>
                  <a:pt x="743154" y="391323"/>
                  <a:pt x="745182" y="387362"/>
                </a:cubicBezTo>
                <a:cubicBezTo>
                  <a:pt x="750302" y="377412"/>
                  <a:pt x="766144" y="377799"/>
                  <a:pt x="770394" y="387942"/>
                </a:cubicBezTo>
                <a:cubicBezTo>
                  <a:pt x="773582" y="395476"/>
                  <a:pt x="770974" y="403108"/>
                  <a:pt x="764115" y="406682"/>
                </a:cubicBezTo>
                <a:cubicBezTo>
                  <a:pt x="761990" y="407744"/>
                  <a:pt x="759189" y="408614"/>
                  <a:pt x="758030" y="408614"/>
                </a:cubicBezTo>
                <a:close/>
                <a:moveTo>
                  <a:pt x="675921" y="503860"/>
                </a:moveTo>
                <a:cubicBezTo>
                  <a:pt x="670125" y="504246"/>
                  <a:pt x="668870" y="503860"/>
                  <a:pt x="665682" y="500962"/>
                </a:cubicBezTo>
                <a:cubicBezTo>
                  <a:pt x="653317" y="489853"/>
                  <a:pt x="666261" y="470533"/>
                  <a:pt x="681138" y="477778"/>
                </a:cubicBezTo>
                <a:cubicBezTo>
                  <a:pt x="685581" y="479903"/>
                  <a:pt x="687899" y="483477"/>
                  <a:pt x="688479" y="488790"/>
                </a:cubicBezTo>
                <a:cubicBezTo>
                  <a:pt x="688962" y="493813"/>
                  <a:pt x="687416" y="497484"/>
                  <a:pt x="683456" y="501251"/>
                </a:cubicBezTo>
                <a:cubicBezTo>
                  <a:pt x="681621" y="502990"/>
                  <a:pt x="679689" y="503666"/>
                  <a:pt x="675921" y="503860"/>
                </a:cubicBezTo>
                <a:close/>
                <a:moveTo>
                  <a:pt x="114009" y="504053"/>
                </a:moveTo>
                <a:cubicBezTo>
                  <a:pt x="108406" y="504439"/>
                  <a:pt x="108213" y="504343"/>
                  <a:pt x="104253" y="500672"/>
                </a:cubicBezTo>
                <a:cubicBezTo>
                  <a:pt x="100678" y="497387"/>
                  <a:pt x="100099" y="496228"/>
                  <a:pt x="99712" y="492075"/>
                </a:cubicBezTo>
                <a:cubicBezTo>
                  <a:pt x="98843" y="483381"/>
                  <a:pt x="103866" y="477102"/>
                  <a:pt x="112174" y="476522"/>
                </a:cubicBezTo>
                <a:cubicBezTo>
                  <a:pt x="121544" y="475846"/>
                  <a:pt x="127823" y="482125"/>
                  <a:pt x="127146" y="491495"/>
                </a:cubicBezTo>
                <a:cubicBezTo>
                  <a:pt x="126857" y="495842"/>
                  <a:pt x="126277" y="497194"/>
                  <a:pt x="123282" y="500189"/>
                </a:cubicBezTo>
                <a:cubicBezTo>
                  <a:pt x="120191" y="503183"/>
                  <a:pt x="119129" y="503666"/>
                  <a:pt x="114009" y="504053"/>
                </a:cubicBezTo>
                <a:close/>
                <a:moveTo>
                  <a:pt x="308041" y="510167"/>
                </a:moveTo>
                <a:cubicBezTo>
                  <a:pt x="318780" y="510167"/>
                  <a:pt x="334834" y="488044"/>
                  <a:pt x="356203" y="443799"/>
                </a:cubicBezTo>
                <a:cubicBezTo>
                  <a:pt x="363690" y="428359"/>
                  <a:pt x="370061" y="415435"/>
                  <a:pt x="375316" y="405027"/>
                </a:cubicBezTo>
                <a:cubicBezTo>
                  <a:pt x="386392" y="383070"/>
                  <a:pt x="393763" y="368909"/>
                  <a:pt x="397430" y="362545"/>
                </a:cubicBezTo>
                <a:cubicBezTo>
                  <a:pt x="401097" y="356181"/>
                  <a:pt x="402963" y="352999"/>
                  <a:pt x="403026" y="352999"/>
                </a:cubicBezTo>
                <a:cubicBezTo>
                  <a:pt x="404403" y="352999"/>
                  <a:pt x="416780" y="376763"/>
                  <a:pt x="440159" y="424290"/>
                </a:cubicBezTo>
                <a:cubicBezTo>
                  <a:pt x="450081" y="444331"/>
                  <a:pt x="458008" y="460335"/>
                  <a:pt x="463941" y="472301"/>
                </a:cubicBezTo>
                <a:cubicBezTo>
                  <a:pt x="470455" y="485527"/>
                  <a:pt x="476374" y="495144"/>
                  <a:pt x="481697" y="501153"/>
                </a:cubicBezTo>
                <a:cubicBezTo>
                  <a:pt x="487020" y="507162"/>
                  <a:pt x="492556" y="510167"/>
                  <a:pt x="498304" y="510167"/>
                </a:cubicBezTo>
                <a:cubicBezTo>
                  <a:pt x="501546" y="510167"/>
                  <a:pt x="504691" y="509446"/>
                  <a:pt x="507740" y="508005"/>
                </a:cubicBezTo>
                <a:cubicBezTo>
                  <a:pt x="510788" y="506564"/>
                  <a:pt x="514473" y="503953"/>
                  <a:pt x="518794" y="500172"/>
                </a:cubicBezTo>
                <a:cubicBezTo>
                  <a:pt x="516991" y="492797"/>
                  <a:pt x="515688" y="485876"/>
                  <a:pt x="514884" y="479408"/>
                </a:cubicBezTo>
                <a:cubicBezTo>
                  <a:pt x="514081" y="472940"/>
                  <a:pt x="513680" y="465759"/>
                  <a:pt x="513680" y="457865"/>
                </a:cubicBezTo>
                <a:cubicBezTo>
                  <a:pt x="513680" y="426509"/>
                  <a:pt x="515659" y="397906"/>
                  <a:pt x="519618" y="372055"/>
                </a:cubicBezTo>
                <a:cubicBezTo>
                  <a:pt x="523577" y="346205"/>
                  <a:pt x="529485" y="323043"/>
                  <a:pt x="537344" y="302570"/>
                </a:cubicBezTo>
                <a:cubicBezTo>
                  <a:pt x="531409" y="299074"/>
                  <a:pt x="526288" y="296684"/>
                  <a:pt x="521981" y="295399"/>
                </a:cubicBezTo>
                <a:cubicBezTo>
                  <a:pt x="517673" y="294115"/>
                  <a:pt x="513382" y="293473"/>
                  <a:pt x="509108" y="293473"/>
                </a:cubicBezTo>
                <a:cubicBezTo>
                  <a:pt x="504308" y="293473"/>
                  <a:pt x="500486" y="294539"/>
                  <a:pt x="497641" y="296673"/>
                </a:cubicBezTo>
                <a:cubicBezTo>
                  <a:pt x="494797" y="298806"/>
                  <a:pt x="492712" y="302623"/>
                  <a:pt x="491388" y="308123"/>
                </a:cubicBezTo>
                <a:cubicBezTo>
                  <a:pt x="490819" y="309635"/>
                  <a:pt x="489755" y="327039"/>
                  <a:pt x="488195" y="360336"/>
                </a:cubicBezTo>
                <a:cubicBezTo>
                  <a:pt x="486636" y="393633"/>
                  <a:pt x="484743" y="425249"/>
                  <a:pt x="482517" y="455182"/>
                </a:cubicBezTo>
                <a:cubicBezTo>
                  <a:pt x="465623" y="418345"/>
                  <a:pt x="445463" y="376365"/>
                  <a:pt x="422037" y="329243"/>
                </a:cubicBezTo>
                <a:cubicBezTo>
                  <a:pt x="418724" y="321925"/>
                  <a:pt x="416395" y="317250"/>
                  <a:pt x="415051" y="315216"/>
                </a:cubicBezTo>
                <a:cubicBezTo>
                  <a:pt x="412826" y="310176"/>
                  <a:pt x="410587" y="306681"/>
                  <a:pt x="408333" y="304731"/>
                </a:cubicBezTo>
                <a:cubicBezTo>
                  <a:pt x="406079" y="302782"/>
                  <a:pt x="403386" y="301807"/>
                  <a:pt x="400254" y="301807"/>
                </a:cubicBezTo>
                <a:cubicBezTo>
                  <a:pt x="394287" y="301807"/>
                  <a:pt x="388481" y="308231"/>
                  <a:pt x="382834" y="321078"/>
                </a:cubicBezTo>
                <a:cubicBezTo>
                  <a:pt x="382213" y="321734"/>
                  <a:pt x="381381" y="323100"/>
                  <a:pt x="380339" y="325178"/>
                </a:cubicBezTo>
                <a:cubicBezTo>
                  <a:pt x="364582" y="357187"/>
                  <a:pt x="351234" y="384022"/>
                  <a:pt x="340296" y="405683"/>
                </a:cubicBezTo>
                <a:cubicBezTo>
                  <a:pt x="329358" y="427345"/>
                  <a:pt x="322176" y="443650"/>
                  <a:pt x="318750" y="454598"/>
                </a:cubicBezTo>
                <a:cubicBezTo>
                  <a:pt x="317547" y="431686"/>
                  <a:pt x="316189" y="402310"/>
                  <a:pt x="314677" y="366470"/>
                </a:cubicBezTo>
                <a:cubicBezTo>
                  <a:pt x="313165" y="330629"/>
                  <a:pt x="311272" y="309472"/>
                  <a:pt x="308999" y="302998"/>
                </a:cubicBezTo>
                <a:cubicBezTo>
                  <a:pt x="308072" y="300121"/>
                  <a:pt x="306368" y="297814"/>
                  <a:pt x="303887" y="296077"/>
                </a:cubicBezTo>
                <a:cubicBezTo>
                  <a:pt x="301406" y="294341"/>
                  <a:pt x="298168" y="293473"/>
                  <a:pt x="294175" y="293473"/>
                </a:cubicBezTo>
                <a:cubicBezTo>
                  <a:pt x="291273" y="293473"/>
                  <a:pt x="287899" y="294115"/>
                  <a:pt x="284053" y="295398"/>
                </a:cubicBezTo>
                <a:cubicBezTo>
                  <a:pt x="280208" y="296682"/>
                  <a:pt x="275242" y="299049"/>
                  <a:pt x="269155" y="302500"/>
                </a:cubicBezTo>
                <a:cubicBezTo>
                  <a:pt x="276780" y="322888"/>
                  <a:pt x="282580" y="346116"/>
                  <a:pt x="286557" y="372184"/>
                </a:cubicBezTo>
                <a:cubicBezTo>
                  <a:pt x="290533" y="398253"/>
                  <a:pt x="292521" y="427105"/>
                  <a:pt x="292521" y="458742"/>
                </a:cubicBezTo>
                <a:cubicBezTo>
                  <a:pt x="292521" y="466180"/>
                  <a:pt x="292116" y="473120"/>
                  <a:pt x="291304" y="479563"/>
                </a:cubicBezTo>
                <a:cubicBezTo>
                  <a:pt x="290492" y="486005"/>
                  <a:pt x="289292" y="492879"/>
                  <a:pt x="287703" y="500186"/>
                </a:cubicBezTo>
                <a:cubicBezTo>
                  <a:pt x="291709" y="503942"/>
                  <a:pt x="295244" y="506545"/>
                  <a:pt x="298308" y="507993"/>
                </a:cubicBezTo>
                <a:cubicBezTo>
                  <a:pt x="301372" y="509442"/>
                  <a:pt x="304617" y="510167"/>
                  <a:pt x="308041" y="510167"/>
                </a:cubicBezTo>
                <a:close/>
                <a:moveTo>
                  <a:pt x="395979" y="560949"/>
                </a:moveTo>
                <a:cubicBezTo>
                  <a:pt x="318121" y="560949"/>
                  <a:pt x="256781" y="560659"/>
                  <a:pt x="254656" y="560176"/>
                </a:cubicBezTo>
                <a:cubicBezTo>
                  <a:pt x="244224" y="557761"/>
                  <a:pt x="235336" y="550227"/>
                  <a:pt x="230410" y="539987"/>
                </a:cubicBezTo>
                <a:lnTo>
                  <a:pt x="227415" y="533708"/>
                </a:lnTo>
                <a:lnTo>
                  <a:pt x="227415" y="394124"/>
                </a:lnTo>
                <a:lnTo>
                  <a:pt x="227415" y="254539"/>
                </a:lnTo>
                <a:lnTo>
                  <a:pt x="230410" y="248260"/>
                </a:lnTo>
                <a:cubicBezTo>
                  <a:pt x="234370" y="240146"/>
                  <a:pt x="240166" y="234254"/>
                  <a:pt x="248087" y="230486"/>
                </a:cubicBezTo>
                <a:lnTo>
                  <a:pt x="254463" y="227492"/>
                </a:lnTo>
                <a:lnTo>
                  <a:pt x="394047" y="227492"/>
                </a:lnTo>
                <a:lnTo>
                  <a:pt x="533632" y="227492"/>
                </a:lnTo>
                <a:lnTo>
                  <a:pt x="539524" y="230197"/>
                </a:lnTo>
                <a:cubicBezTo>
                  <a:pt x="546963" y="233674"/>
                  <a:pt x="554401" y="241112"/>
                  <a:pt x="557975" y="248743"/>
                </a:cubicBezTo>
                <a:lnTo>
                  <a:pt x="560680" y="254539"/>
                </a:lnTo>
                <a:lnTo>
                  <a:pt x="560680" y="394124"/>
                </a:lnTo>
                <a:lnTo>
                  <a:pt x="560680" y="533708"/>
                </a:lnTo>
                <a:lnTo>
                  <a:pt x="557588" y="540181"/>
                </a:lnTo>
                <a:cubicBezTo>
                  <a:pt x="553821" y="548102"/>
                  <a:pt x="548025" y="553897"/>
                  <a:pt x="539911" y="557761"/>
                </a:cubicBezTo>
                <a:lnTo>
                  <a:pt x="533632" y="560756"/>
                </a:lnTo>
                <a:close/>
                <a:moveTo>
                  <a:pt x="496731" y="687300"/>
                </a:moveTo>
                <a:cubicBezTo>
                  <a:pt x="490646" y="690198"/>
                  <a:pt x="483497" y="688555"/>
                  <a:pt x="478668" y="683049"/>
                </a:cubicBezTo>
                <a:cubicBezTo>
                  <a:pt x="475866" y="679958"/>
                  <a:pt x="475480" y="671747"/>
                  <a:pt x="477991" y="667690"/>
                </a:cubicBezTo>
                <a:cubicBezTo>
                  <a:pt x="482242" y="661025"/>
                  <a:pt x="490839" y="658803"/>
                  <a:pt x="497214" y="662667"/>
                </a:cubicBezTo>
                <a:cubicBezTo>
                  <a:pt x="502141" y="665662"/>
                  <a:pt x="504363" y="670009"/>
                  <a:pt x="503880" y="675804"/>
                </a:cubicBezTo>
                <a:cubicBezTo>
                  <a:pt x="503493" y="681407"/>
                  <a:pt x="501175" y="685078"/>
                  <a:pt x="496731" y="687300"/>
                </a:cubicBezTo>
                <a:close/>
                <a:moveTo>
                  <a:pt x="292040" y="687783"/>
                </a:moveTo>
                <a:cubicBezTo>
                  <a:pt x="290977" y="687396"/>
                  <a:pt x="288659" y="685368"/>
                  <a:pt x="286920" y="683339"/>
                </a:cubicBezTo>
                <a:cubicBezTo>
                  <a:pt x="283925" y="679958"/>
                  <a:pt x="283732" y="679379"/>
                  <a:pt x="284119" y="674066"/>
                </a:cubicBezTo>
                <a:cubicBezTo>
                  <a:pt x="284505" y="669043"/>
                  <a:pt x="284988" y="667980"/>
                  <a:pt x="287983" y="664889"/>
                </a:cubicBezTo>
                <a:cubicBezTo>
                  <a:pt x="290977" y="661894"/>
                  <a:pt x="292329" y="661315"/>
                  <a:pt x="296676" y="661025"/>
                </a:cubicBezTo>
                <a:cubicBezTo>
                  <a:pt x="306046" y="660349"/>
                  <a:pt x="312325" y="666628"/>
                  <a:pt x="311649" y="675998"/>
                </a:cubicBezTo>
                <a:cubicBezTo>
                  <a:pt x="311263" y="681407"/>
                  <a:pt x="309041" y="684788"/>
                  <a:pt x="304018" y="687396"/>
                </a:cubicBezTo>
                <a:cubicBezTo>
                  <a:pt x="301120" y="688845"/>
                  <a:pt x="295227" y="689135"/>
                  <a:pt x="292040" y="687783"/>
                </a:cubicBezTo>
                <a:close/>
                <a:moveTo>
                  <a:pt x="400809" y="770084"/>
                </a:moveTo>
                <a:cubicBezTo>
                  <a:pt x="390763" y="775108"/>
                  <a:pt x="380137" y="768829"/>
                  <a:pt x="380137" y="757816"/>
                </a:cubicBezTo>
                <a:cubicBezTo>
                  <a:pt x="380137" y="749412"/>
                  <a:pt x="385837" y="743810"/>
                  <a:pt x="394241" y="743810"/>
                </a:cubicBezTo>
                <a:cubicBezTo>
                  <a:pt x="405060" y="743810"/>
                  <a:pt x="411435" y="754339"/>
                  <a:pt x="406412" y="764095"/>
                </a:cubicBezTo>
                <a:cubicBezTo>
                  <a:pt x="404963" y="766897"/>
                  <a:pt x="403031" y="769022"/>
                  <a:pt x="400809" y="770084"/>
                </a:cubicBezTo>
                <a:close/>
                <a:moveTo>
                  <a:pt x="399964" y="787569"/>
                </a:moveTo>
                <a:cubicBezTo>
                  <a:pt x="405398" y="786409"/>
                  <a:pt x="410663" y="783946"/>
                  <a:pt x="414623" y="780420"/>
                </a:cubicBezTo>
                <a:cubicBezTo>
                  <a:pt x="421288" y="774625"/>
                  <a:pt x="424379" y="767476"/>
                  <a:pt x="424379" y="757816"/>
                </a:cubicBezTo>
                <a:cubicBezTo>
                  <a:pt x="424476" y="751248"/>
                  <a:pt x="424090" y="749219"/>
                  <a:pt x="421771" y="744582"/>
                </a:cubicBezTo>
                <a:cubicBezTo>
                  <a:pt x="418680" y="738207"/>
                  <a:pt x="412305" y="732218"/>
                  <a:pt x="406122" y="729610"/>
                </a:cubicBezTo>
                <a:lnTo>
                  <a:pt x="401775" y="727871"/>
                </a:lnTo>
                <a:lnTo>
                  <a:pt x="401775" y="652814"/>
                </a:lnTo>
                <a:lnTo>
                  <a:pt x="401775" y="577661"/>
                </a:lnTo>
                <a:lnTo>
                  <a:pt x="441864" y="577661"/>
                </a:lnTo>
                <a:lnTo>
                  <a:pt x="481952" y="577661"/>
                </a:lnTo>
                <a:lnTo>
                  <a:pt x="481952" y="611277"/>
                </a:lnTo>
                <a:lnTo>
                  <a:pt x="481952" y="644893"/>
                </a:lnTo>
                <a:lnTo>
                  <a:pt x="477895" y="646728"/>
                </a:lnTo>
                <a:cubicBezTo>
                  <a:pt x="472389" y="649143"/>
                  <a:pt x="465434" y="655712"/>
                  <a:pt x="462632" y="661411"/>
                </a:cubicBezTo>
                <a:cubicBezTo>
                  <a:pt x="459251" y="667883"/>
                  <a:pt x="459155" y="681311"/>
                  <a:pt x="462342" y="687783"/>
                </a:cubicBezTo>
                <a:cubicBezTo>
                  <a:pt x="467559" y="698408"/>
                  <a:pt x="476929" y="704398"/>
                  <a:pt x="488714" y="704977"/>
                </a:cubicBezTo>
                <a:cubicBezTo>
                  <a:pt x="501658" y="705653"/>
                  <a:pt x="512187" y="699471"/>
                  <a:pt x="517886" y="688072"/>
                </a:cubicBezTo>
                <a:cubicBezTo>
                  <a:pt x="521074" y="681504"/>
                  <a:pt x="521074" y="668077"/>
                  <a:pt x="517886" y="661605"/>
                </a:cubicBezTo>
                <a:cubicBezTo>
                  <a:pt x="515085" y="655809"/>
                  <a:pt x="508710" y="649530"/>
                  <a:pt x="503010" y="646922"/>
                </a:cubicBezTo>
                <a:lnTo>
                  <a:pt x="498374" y="644796"/>
                </a:lnTo>
                <a:lnTo>
                  <a:pt x="498374" y="611373"/>
                </a:lnTo>
                <a:lnTo>
                  <a:pt x="498374" y="577950"/>
                </a:lnTo>
                <a:lnTo>
                  <a:pt x="516534" y="577467"/>
                </a:lnTo>
                <a:cubicBezTo>
                  <a:pt x="531797" y="577081"/>
                  <a:pt x="535564" y="576598"/>
                  <a:pt x="540877" y="574859"/>
                </a:cubicBezTo>
                <a:cubicBezTo>
                  <a:pt x="552952" y="570706"/>
                  <a:pt x="562225" y="563557"/>
                  <a:pt x="569084" y="553125"/>
                </a:cubicBezTo>
                <a:cubicBezTo>
                  <a:pt x="575459" y="543272"/>
                  <a:pt x="576811" y="537283"/>
                  <a:pt x="577391" y="516611"/>
                </a:cubicBezTo>
                <a:lnTo>
                  <a:pt x="577777" y="498450"/>
                </a:lnTo>
                <a:lnTo>
                  <a:pt x="611297" y="498450"/>
                </a:lnTo>
                <a:lnTo>
                  <a:pt x="644720" y="498450"/>
                </a:lnTo>
                <a:lnTo>
                  <a:pt x="646845" y="503087"/>
                </a:lnTo>
                <a:cubicBezTo>
                  <a:pt x="649453" y="508786"/>
                  <a:pt x="655732" y="515162"/>
                  <a:pt x="661625" y="518059"/>
                </a:cubicBezTo>
                <a:cubicBezTo>
                  <a:pt x="668000" y="521151"/>
                  <a:pt x="681427" y="521151"/>
                  <a:pt x="687899" y="517963"/>
                </a:cubicBezTo>
                <a:cubicBezTo>
                  <a:pt x="698429" y="512747"/>
                  <a:pt x="704321" y="503570"/>
                  <a:pt x="704901" y="491688"/>
                </a:cubicBezTo>
                <a:cubicBezTo>
                  <a:pt x="705480" y="478937"/>
                  <a:pt x="699298" y="468215"/>
                  <a:pt x="688093" y="462612"/>
                </a:cubicBezTo>
                <a:cubicBezTo>
                  <a:pt x="681331" y="459328"/>
                  <a:pt x="668000" y="459231"/>
                  <a:pt x="661528" y="462515"/>
                </a:cubicBezTo>
                <a:cubicBezTo>
                  <a:pt x="655732" y="465317"/>
                  <a:pt x="649453" y="471692"/>
                  <a:pt x="646845" y="477488"/>
                </a:cubicBezTo>
                <a:lnTo>
                  <a:pt x="644720" y="482028"/>
                </a:lnTo>
                <a:lnTo>
                  <a:pt x="611200" y="482028"/>
                </a:lnTo>
                <a:lnTo>
                  <a:pt x="577584" y="482028"/>
                </a:lnTo>
                <a:lnTo>
                  <a:pt x="577584" y="441940"/>
                </a:lnTo>
                <a:lnTo>
                  <a:pt x="577584" y="401852"/>
                </a:lnTo>
                <a:lnTo>
                  <a:pt x="652738" y="401852"/>
                </a:lnTo>
                <a:lnTo>
                  <a:pt x="727795" y="401852"/>
                </a:lnTo>
                <a:lnTo>
                  <a:pt x="729533" y="406199"/>
                </a:lnTo>
                <a:cubicBezTo>
                  <a:pt x="732141" y="412381"/>
                  <a:pt x="737937" y="418467"/>
                  <a:pt x="744313" y="421654"/>
                </a:cubicBezTo>
                <a:cubicBezTo>
                  <a:pt x="749143" y="424069"/>
                  <a:pt x="751171" y="424456"/>
                  <a:pt x="757740" y="424456"/>
                </a:cubicBezTo>
                <a:cubicBezTo>
                  <a:pt x="764309" y="424456"/>
                  <a:pt x="766337" y="424069"/>
                  <a:pt x="771071" y="421751"/>
                </a:cubicBezTo>
                <a:cubicBezTo>
                  <a:pt x="774162" y="420205"/>
                  <a:pt x="778315" y="417114"/>
                  <a:pt x="780441" y="414699"/>
                </a:cubicBezTo>
                <a:cubicBezTo>
                  <a:pt x="791549" y="402045"/>
                  <a:pt x="790487" y="382049"/>
                  <a:pt x="778026" y="371230"/>
                </a:cubicBezTo>
                <a:cubicBezTo>
                  <a:pt x="771747" y="365724"/>
                  <a:pt x="766627" y="363889"/>
                  <a:pt x="757740" y="363792"/>
                </a:cubicBezTo>
                <a:cubicBezTo>
                  <a:pt x="750978" y="363695"/>
                  <a:pt x="749336" y="364082"/>
                  <a:pt x="744313" y="366593"/>
                </a:cubicBezTo>
                <a:cubicBezTo>
                  <a:pt x="737841" y="369878"/>
                  <a:pt x="732141" y="375867"/>
                  <a:pt x="729533" y="382049"/>
                </a:cubicBezTo>
                <a:lnTo>
                  <a:pt x="727795" y="386396"/>
                </a:lnTo>
                <a:lnTo>
                  <a:pt x="652738" y="386396"/>
                </a:lnTo>
                <a:lnTo>
                  <a:pt x="577584" y="386396"/>
                </a:lnTo>
                <a:lnTo>
                  <a:pt x="577584" y="346308"/>
                </a:lnTo>
                <a:lnTo>
                  <a:pt x="577584" y="306219"/>
                </a:lnTo>
                <a:lnTo>
                  <a:pt x="611200" y="306219"/>
                </a:lnTo>
                <a:lnTo>
                  <a:pt x="644720" y="306219"/>
                </a:lnTo>
                <a:lnTo>
                  <a:pt x="647038" y="311049"/>
                </a:lnTo>
                <a:cubicBezTo>
                  <a:pt x="650323" y="317908"/>
                  <a:pt x="658051" y="324766"/>
                  <a:pt x="665006" y="326988"/>
                </a:cubicBezTo>
                <a:cubicBezTo>
                  <a:pt x="679689" y="331625"/>
                  <a:pt x="695627" y="324863"/>
                  <a:pt x="702389" y="311243"/>
                </a:cubicBezTo>
                <a:cubicBezTo>
                  <a:pt x="704225" y="307475"/>
                  <a:pt x="704611" y="305157"/>
                  <a:pt x="704611" y="297526"/>
                </a:cubicBezTo>
                <a:cubicBezTo>
                  <a:pt x="704611" y="289218"/>
                  <a:pt x="704321" y="287962"/>
                  <a:pt x="701906" y="283712"/>
                </a:cubicBezTo>
                <a:cubicBezTo>
                  <a:pt x="698235" y="277530"/>
                  <a:pt x="693695" y="273183"/>
                  <a:pt x="688093" y="270381"/>
                </a:cubicBezTo>
                <a:cubicBezTo>
                  <a:pt x="681427" y="267097"/>
                  <a:pt x="668000" y="267001"/>
                  <a:pt x="661528" y="270285"/>
                </a:cubicBezTo>
                <a:cubicBezTo>
                  <a:pt x="655636" y="273183"/>
                  <a:pt x="649550" y="279365"/>
                  <a:pt x="646942" y="285161"/>
                </a:cubicBezTo>
                <a:lnTo>
                  <a:pt x="644817" y="289798"/>
                </a:lnTo>
                <a:lnTo>
                  <a:pt x="611394" y="289798"/>
                </a:lnTo>
                <a:lnTo>
                  <a:pt x="577874" y="289798"/>
                </a:lnTo>
                <a:lnTo>
                  <a:pt x="577294" y="271734"/>
                </a:lnTo>
                <a:cubicBezTo>
                  <a:pt x="576811" y="250869"/>
                  <a:pt x="575362" y="244590"/>
                  <a:pt x="568890" y="235027"/>
                </a:cubicBezTo>
                <a:cubicBezTo>
                  <a:pt x="561839" y="224401"/>
                  <a:pt x="552952" y="217542"/>
                  <a:pt x="540877" y="213388"/>
                </a:cubicBezTo>
                <a:cubicBezTo>
                  <a:pt x="535564" y="211650"/>
                  <a:pt x="531797" y="211167"/>
                  <a:pt x="516534" y="210780"/>
                </a:cubicBezTo>
                <a:lnTo>
                  <a:pt x="498374" y="210297"/>
                </a:lnTo>
                <a:lnTo>
                  <a:pt x="498374" y="176778"/>
                </a:lnTo>
                <a:lnTo>
                  <a:pt x="498374" y="143355"/>
                </a:lnTo>
                <a:lnTo>
                  <a:pt x="503010" y="141230"/>
                </a:lnTo>
                <a:cubicBezTo>
                  <a:pt x="508806" y="138621"/>
                  <a:pt x="514989" y="132536"/>
                  <a:pt x="517886" y="126643"/>
                </a:cubicBezTo>
                <a:cubicBezTo>
                  <a:pt x="521074" y="120171"/>
                  <a:pt x="521074" y="106744"/>
                  <a:pt x="517886" y="100272"/>
                </a:cubicBezTo>
                <a:cubicBezTo>
                  <a:pt x="514989" y="94476"/>
                  <a:pt x="509193" y="88680"/>
                  <a:pt x="503397" y="85782"/>
                </a:cubicBezTo>
                <a:cubicBezTo>
                  <a:pt x="496731" y="82498"/>
                  <a:pt x="483497" y="82594"/>
                  <a:pt x="476736" y="85879"/>
                </a:cubicBezTo>
                <a:cubicBezTo>
                  <a:pt x="463308" y="92544"/>
                  <a:pt x="456740" y="108000"/>
                  <a:pt x="461087" y="122972"/>
                </a:cubicBezTo>
                <a:cubicBezTo>
                  <a:pt x="463019" y="129831"/>
                  <a:pt x="470457" y="138138"/>
                  <a:pt x="477219" y="141230"/>
                </a:cubicBezTo>
                <a:lnTo>
                  <a:pt x="481952" y="143451"/>
                </a:lnTo>
                <a:lnTo>
                  <a:pt x="481952" y="176971"/>
                </a:lnTo>
                <a:lnTo>
                  <a:pt x="481952" y="210587"/>
                </a:lnTo>
                <a:lnTo>
                  <a:pt x="441864" y="210587"/>
                </a:lnTo>
                <a:lnTo>
                  <a:pt x="401775" y="210587"/>
                </a:lnTo>
                <a:lnTo>
                  <a:pt x="401775" y="135530"/>
                </a:lnTo>
                <a:lnTo>
                  <a:pt x="401775" y="60377"/>
                </a:lnTo>
                <a:lnTo>
                  <a:pt x="406026" y="58638"/>
                </a:lnTo>
                <a:cubicBezTo>
                  <a:pt x="425152" y="50814"/>
                  <a:pt x="430755" y="25988"/>
                  <a:pt x="416941" y="10146"/>
                </a:cubicBezTo>
                <a:cubicBezTo>
                  <a:pt x="405736" y="-2798"/>
                  <a:pt x="384871" y="-3475"/>
                  <a:pt x="372603" y="8793"/>
                </a:cubicBezTo>
                <a:cubicBezTo>
                  <a:pt x="364005" y="17391"/>
                  <a:pt x="361397" y="27823"/>
                  <a:pt x="364971" y="39608"/>
                </a:cubicBezTo>
                <a:cubicBezTo>
                  <a:pt x="366807" y="45404"/>
                  <a:pt x="367966" y="47529"/>
                  <a:pt x="372120" y="51586"/>
                </a:cubicBezTo>
                <a:cubicBezTo>
                  <a:pt x="374921" y="54388"/>
                  <a:pt x="379171" y="57479"/>
                  <a:pt x="381683" y="58541"/>
                </a:cubicBezTo>
                <a:lnTo>
                  <a:pt x="386320" y="60377"/>
                </a:lnTo>
                <a:lnTo>
                  <a:pt x="386320" y="135530"/>
                </a:lnTo>
                <a:lnTo>
                  <a:pt x="386320" y="210587"/>
                </a:lnTo>
                <a:lnTo>
                  <a:pt x="346231" y="210587"/>
                </a:lnTo>
                <a:lnTo>
                  <a:pt x="306143" y="210587"/>
                </a:lnTo>
                <a:lnTo>
                  <a:pt x="306143" y="176971"/>
                </a:lnTo>
                <a:lnTo>
                  <a:pt x="306143" y="143258"/>
                </a:lnTo>
                <a:lnTo>
                  <a:pt x="310876" y="141036"/>
                </a:lnTo>
                <a:cubicBezTo>
                  <a:pt x="316576" y="138428"/>
                  <a:pt x="322468" y="132536"/>
                  <a:pt x="325656" y="126547"/>
                </a:cubicBezTo>
                <a:cubicBezTo>
                  <a:pt x="327491" y="122972"/>
                  <a:pt x="327878" y="120751"/>
                  <a:pt x="327878" y="113506"/>
                </a:cubicBezTo>
                <a:cubicBezTo>
                  <a:pt x="327878" y="103170"/>
                  <a:pt x="325656" y="97857"/>
                  <a:pt x="318701" y="91095"/>
                </a:cubicBezTo>
                <a:cubicBezTo>
                  <a:pt x="312615" y="85203"/>
                  <a:pt x="305757" y="82788"/>
                  <a:pt x="296483" y="83271"/>
                </a:cubicBezTo>
                <a:cubicBezTo>
                  <a:pt x="284698" y="83850"/>
                  <a:pt x="275328" y="89936"/>
                  <a:pt x="270208" y="100368"/>
                </a:cubicBezTo>
                <a:cubicBezTo>
                  <a:pt x="267021" y="106744"/>
                  <a:pt x="267021" y="120268"/>
                  <a:pt x="270112" y="126547"/>
                </a:cubicBezTo>
                <a:cubicBezTo>
                  <a:pt x="273010" y="132439"/>
                  <a:pt x="279385" y="138718"/>
                  <a:pt x="285085" y="141326"/>
                </a:cubicBezTo>
                <a:lnTo>
                  <a:pt x="289721" y="143451"/>
                </a:lnTo>
                <a:lnTo>
                  <a:pt x="289721" y="176874"/>
                </a:lnTo>
                <a:lnTo>
                  <a:pt x="289721" y="210394"/>
                </a:lnTo>
                <a:lnTo>
                  <a:pt x="271657" y="210780"/>
                </a:lnTo>
                <a:cubicBezTo>
                  <a:pt x="250889" y="211360"/>
                  <a:pt x="244900" y="212712"/>
                  <a:pt x="235047" y="219088"/>
                </a:cubicBezTo>
                <a:cubicBezTo>
                  <a:pt x="224614" y="225946"/>
                  <a:pt x="217466" y="235220"/>
                  <a:pt x="213312" y="247294"/>
                </a:cubicBezTo>
                <a:cubicBezTo>
                  <a:pt x="211573" y="252607"/>
                  <a:pt x="211090" y="256375"/>
                  <a:pt x="210704" y="271734"/>
                </a:cubicBezTo>
                <a:lnTo>
                  <a:pt x="210221" y="289798"/>
                </a:lnTo>
                <a:lnTo>
                  <a:pt x="176798" y="289798"/>
                </a:lnTo>
                <a:lnTo>
                  <a:pt x="143375" y="289798"/>
                </a:lnTo>
                <a:lnTo>
                  <a:pt x="141153" y="285064"/>
                </a:lnTo>
                <a:cubicBezTo>
                  <a:pt x="138062" y="278303"/>
                  <a:pt x="129658" y="270864"/>
                  <a:pt x="122896" y="268933"/>
                </a:cubicBezTo>
                <a:cubicBezTo>
                  <a:pt x="107827" y="264586"/>
                  <a:pt x="92468" y="270961"/>
                  <a:pt x="85802" y="284581"/>
                </a:cubicBezTo>
                <a:cubicBezTo>
                  <a:pt x="83870" y="288542"/>
                  <a:pt x="83484" y="290764"/>
                  <a:pt x="83484" y="298009"/>
                </a:cubicBezTo>
                <a:cubicBezTo>
                  <a:pt x="83484" y="308151"/>
                  <a:pt x="85609" y="313754"/>
                  <a:pt x="91888" y="319840"/>
                </a:cubicBezTo>
                <a:cubicBezTo>
                  <a:pt x="106764" y="334233"/>
                  <a:pt x="132169" y="329789"/>
                  <a:pt x="140960" y="311146"/>
                </a:cubicBezTo>
                <a:lnTo>
                  <a:pt x="143182" y="306219"/>
                </a:lnTo>
                <a:lnTo>
                  <a:pt x="176895" y="306219"/>
                </a:lnTo>
                <a:lnTo>
                  <a:pt x="210511" y="306219"/>
                </a:lnTo>
                <a:lnTo>
                  <a:pt x="210511" y="346308"/>
                </a:lnTo>
                <a:lnTo>
                  <a:pt x="210511" y="386396"/>
                </a:lnTo>
                <a:lnTo>
                  <a:pt x="135454" y="386396"/>
                </a:lnTo>
                <a:lnTo>
                  <a:pt x="60300" y="386396"/>
                </a:lnTo>
                <a:lnTo>
                  <a:pt x="58562" y="382049"/>
                </a:lnTo>
                <a:cubicBezTo>
                  <a:pt x="55953" y="375867"/>
                  <a:pt x="49964" y="369491"/>
                  <a:pt x="43589" y="366400"/>
                </a:cubicBezTo>
                <a:cubicBezTo>
                  <a:pt x="38952" y="364082"/>
                  <a:pt x="36924" y="363695"/>
                  <a:pt x="30355" y="363792"/>
                </a:cubicBezTo>
                <a:cubicBezTo>
                  <a:pt x="23979" y="363792"/>
                  <a:pt x="21661" y="364275"/>
                  <a:pt x="17121" y="366497"/>
                </a:cubicBezTo>
                <a:cubicBezTo>
                  <a:pt x="-5676" y="377412"/>
                  <a:pt x="-5676" y="410159"/>
                  <a:pt x="16928" y="421654"/>
                </a:cubicBezTo>
                <a:cubicBezTo>
                  <a:pt x="21854" y="424166"/>
                  <a:pt x="23690" y="424552"/>
                  <a:pt x="30355" y="424552"/>
                </a:cubicBezTo>
                <a:cubicBezTo>
                  <a:pt x="36924" y="424456"/>
                  <a:pt x="38952" y="424069"/>
                  <a:pt x="43782" y="421654"/>
                </a:cubicBezTo>
                <a:cubicBezTo>
                  <a:pt x="50158" y="418467"/>
                  <a:pt x="55953" y="412381"/>
                  <a:pt x="58562" y="406199"/>
                </a:cubicBezTo>
                <a:lnTo>
                  <a:pt x="60300" y="401852"/>
                </a:lnTo>
                <a:lnTo>
                  <a:pt x="135454" y="401852"/>
                </a:lnTo>
                <a:lnTo>
                  <a:pt x="210511" y="401852"/>
                </a:lnTo>
                <a:lnTo>
                  <a:pt x="210511" y="441940"/>
                </a:lnTo>
                <a:lnTo>
                  <a:pt x="210511" y="482028"/>
                </a:lnTo>
                <a:lnTo>
                  <a:pt x="176895" y="482028"/>
                </a:lnTo>
                <a:lnTo>
                  <a:pt x="143278" y="482028"/>
                </a:lnTo>
                <a:lnTo>
                  <a:pt x="141057" y="477198"/>
                </a:lnTo>
                <a:cubicBezTo>
                  <a:pt x="139801" y="474397"/>
                  <a:pt x="136806" y="470533"/>
                  <a:pt x="133715" y="467732"/>
                </a:cubicBezTo>
                <a:cubicBezTo>
                  <a:pt x="121447" y="456526"/>
                  <a:pt x="103190" y="457203"/>
                  <a:pt x="91308" y="469277"/>
                </a:cubicBezTo>
                <a:cubicBezTo>
                  <a:pt x="85126" y="475460"/>
                  <a:pt x="82711" y="482222"/>
                  <a:pt x="83194" y="491688"/>
                </a:cubicBezTo>
                <a:cubicBezTo>
                  <a:pt x="83774" y="503570"/>
                  <a:pt x="89666" y="512843"/>
                  <a:pt x="100195" y="517963"/>
                </a:cubicBezTo>
                <a:cubicBezTo>
                  <a:pt x="106668" y="521151"/>
                  <a:pt x="117390" y="521537"/>
                  <a:pt x="124538" y="518832"/>
                </a:cubicBezTo>
                <a:cubicBezTo>
                  <a:pt x="131107" y="516417"/>
                  <a:pt x="138159" y="509655"/>
                  <a:pt x="141153" y="503183"/>
                </a:cubicBezTo>
                <a:lnTo>
                  <a:pt x="143278" y="498450"/>
                </a:lnTo>
                <a:lnTo>
                  <a:pt x="176798" y="498450"/>
                </a:lnTo>
                <a:lnTo>
                  <a:pt x="210318" y="498450"/>
                </a:lnTo>
                <a:lnTo>
                  <a:pt x="210704" y="516611"/>
                </a:lnTo>
                <a:cubicBezTo>
                  <a:pt x="211090" y="531487"/>
                  <a:pt x="211573" y="535834"/>
                  <a:pt x="213312" y="541050"/>
                </a:cubicBezTo>
                <a:cubicBezTo>
                  <a:pt x="218335" y="556699"/>
                  <a:pt x="231473" y="569836"/>
                  <a:pt x="247218" y="574956"/>
                </a:cubicBezTo>
                <a:cubicBezTo>
                  <a:pt x="252338" y="576598"/>
                  <a:pt x="256781" y="577081"/>
                  <a:pt x="271657" y="577467"/>
                </a:cubicBezTo>
                <a:lnTo>
                  <a:pt x="289721" y="577854"/>
                </a:lnTo>
                <a:lnTo>
                  <a:pt x="289721" y="611373"/>
                </a:lnTo>
                <a:lnTo>
                  <a:pt x="289721" y="644893"/>
                </a:lnTo>
                <a:lnTo>
                  <a:pt x="284795" y="647211"/>
                </a:lnTo>
                <a:cubicBezTo>
                  <a:pt x="278806" y="649916"/>
                  <a:pt x="273300" y="655326"/>
                  <a:pt x="270208" y="661508"/>
                </a:cubicBezTo>
                <a:cubicBezTo>
                  <a:pt x="267021" y="668077"/>
                  <a:pt x="267021" y="681407"/>
                  <a:pt x="270208" y="687976"/>
                </a:cubicBezTo>
                <a:cubicBezTo>
                  <a:pt x="273203" y="693965"/>
                  <a:pt x="278613" y="699471"/>
                  <a:pt x="284505" y="702369"/>
                </a:cubicBezTo>
                <a:cubicBezTo>
                  <a:pt x="291267" y="705653"/>
                  <a:pt x="301796" y="706040"/>
                  <a:pt x="309138" y="703335"/>
                </a:cubicBezTo>
                <a:cubicBezTo>
                  <a:pt x="315513" y="700920"/>
                  <a:pt x="322468" y="694448"/>
                  <a:pt x="325559" y="687879"/>
                </a:cubicBezTo>
                <a:cubicBezTo>
                  <a:pt x="328554" y="681794"/>
                  <a:pt x="329133" y="672134"/>
                  <a:pt x="326815" y="664985"/>
                </a:cubicBezTo>
                <a:cubicBezTo>
                  <a:pt x="324690" y="658030"/>
                  <a:pt x="317638" y="650109"/>
                  <a:pt x="310973" y="647115"/>
                </a:cubicBezTo>
                <a:lnTo>
                  <a:pt x="306143" y="644893"/>
                </a:lnTo>
                <a:lnTo>
                  <a:pt x="306143" y="611277"/>
                </a:lnTo>
                <a:lnTo>
                  <a:pt x="306143" y="577661"/>
                </a:lnTo>
                <a:lnTo>
                  <a:pt x="346231" y="577661"/>
                </a:lnTo>
                <a:lnTo>
                  <a:pt x="386320" y="577661"/>
                </a:lnTo>
                <a:lnTo>
                  <a:pt x="386320" y="652814"/>
                </a:lnTo>
                <a:lnTo>
                  <a:pt x="386320" y="727871"/>
                </a:lnTo>
                <a:lnTo>
                  <a:pt x="381683" y="729706"/>
                </a:lnTo>
                <a:cubicBezTo>
                  <a:pt x="379171" y="730769"/>
                  <a:pt x="374921" y="733860"/>
                  <a:pt x="372120" y="736661"/>
                </a:cubicBezTo>
                <a:cubicBezTo>
                  <a:pt x="363039" y="745742"/>
                  <a:pt x="360818" y="759652"/>
                  <a:pt x="366614" y="771244"/>
                </a:cubicBezTo>
                <a:cubicBezTo>
                  <a:pt x="370477" y="779068"/>
                  <a:pt x="376080" y="783995"/>
                  <a:pt x="384291" y="786893"/>
                </a:cubicBezTo>
                <a:cubicBezTo>
                  <a:pt x="388928" y="788583"/>
                  <a:pt x="394531" y="788728"/>
                  <a:pt x="399964" y="7875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19"/>
          <p:cNvSpPr/>
          <p:nvPr/>
        </p:nvSpPr>
        <p:spPr>
          <a:xfrm>
            <a:off x="4650133" y="1676767"/>
            <a:ext cx="440432" cy="439211"/>
          </a:xfrm>
          <a:custGeom>
            <a:avLst/>
            <a:gdLst/>
            <a:ahLst/>
            <a:cxnLst/>
            <a:rect l="l" t="t" r="r" b="b"/>
            <a:pathLst>
              <a:path w="1038513" h="1035637" extrusionOk="0">
                <a:moveTo>
                  <a:pt x="707526" y="950575"/>
                </a:moveTo>
                <a:cubicBezTo>
                  <a:pt x="701968" y="952107"/>
                  <a:pt x="696796" y="955154"/>
                  <a:pt x="692276" y="959640"/>
                </a:cubicBezTo>
                <a:cubicBezTo>
                  <a:pt x="678549" y="973232"/>
                  <a:pt x="678616" y="994792"/>
                  <a:pt x="692410" y="1008586"/>
                </a:cubicBezTo>
                <a:cubicBezTo>
                  <a:pt x="699842" y="1016085"/>
                  <a:pt x="710823" y="1019834"/>
                  <a:pt x="720933" y="1018361"/>
                </a:cubicBezTo>
                <a:cubicBezTo>
                  <a:pt x="728701" y="1017223"/>
                  <a:pt x="735262" y="1013942"/>
                  <a:pt x="740820" y="1008385"/>
                </a:cubicBezTo>
                <a:cubicBezTo>
                  <a:pt x="747783" y="1001421"/>
                  <a:pt x="751131" y="993587"/>
                  <a:pt x="751131" y="984079"/>
                </a:cubicBezTo>
                <a:cubicBezTo>
                  <a:pt x="751131" y="968277"/>
                  <a:pt x="740418" y="954484"/>
                  <a:pt x="725085" y="950600"/>
                </a:cubicBezTo>
                <a:cubicBezTo>
                  <a:pt x="719026" y="949027"/>
                  <a:pt x="713083" y="949043"/>
                  <a:pt x="707526" y="950575"/>
                </a:cubicBezTo>
                <a:close/>
                <a:moveTo>
                  <a:pt x="329320" y="950267"/>
                </a:moveTo>
                <a:cubicBezTo>
                  <a:pt x="323294" y="948994"/>
                  <a:pt x="319076" y="949061"/>
                  <a:pt x="313183" y="950601"/>
                </a:cubicBezTo>
                <a:cubicBezTo>
                  <a:pt x="298051" y="954552"/>
                  <a:pt x="287405" y="968412"/>
                  <a:pt x="287405" y="984080"/>
                </a:cubicBezTo>
                <a:cubicBezTo>
                  <a:pt x="287405" y="993588"/>
                  <a:pt x="290753" y="1001422"/>
                  <a:pt x="297716" y="1008386"/>
                </a:cubicBezTo>
                <a:cubicBezTo>
                  <a:pt x="303274" y="1013943"/>
                  <a:pt x="309835" y="1017224"/>
                  <a:pt x="317603" y="1018362"/>
                </a:cubicBezTo>
                <a:cubicBezTo>
                  <a:pt x="337422" y="1021241"/>
                  <a:pt x="356505" y="1004569"/>
                  <a:pt x="356572" y="984348"/>
                </a:cubicBezTo>
                <a:cubicBezTo>
                  <a:pt x="356639" y="968211"/>
                  <a:pt x="344854" y="953547"/>
                  <a:pt x="329320" y="950267"/>
                </a:cubicBezTo>
                <a:close/>
                <a:moveTo>
                  <a:pt x="525026" y="949867"/>
                </a:moveTo>
                <a:cubicBezTo>
                  <a:pt x="516054" y="948193"/>
                  <a:pt x="506211" y="950604"/>
                  <a:pt x="498444" y="956496"/>
                </a:cubicBezTo>
                <a:cubicBezTo>
                  <a:pt x="483847" y="967410"/>
                  <a:pt x="480365" y="988100"/>
                  <a:pt x="490543" y="1003166"/>
                </a:cubicBezTo>
                <a:cubicBezTo>
                  <a:pt x="495766" y="1010933"/>
                  <a:pt x="505207" y="1016892"/>
                  <a:pt x="514447" y="1018298"/>
                </a:cubicBezTo>
                <a:cubicBezTo>
                  <a:pt x="529579" y="1020575"/>
                  <a:pt x="545113" y="1011602"/>
                  <a:pt x="551273" y="997072"/>
                </a:cubicBezTo>
                <a:cubicBezTo>
                  <a:pt x="559777" y="976918"/>
                  <a:pt x="547055" y="954086"/>
                  <a:pt x="525026" y="949867"/>
                </a:cubicBezTo>
                <a:close/>
                <a:moveTo>
                  <a:pt x="531722" y="933865"/>
                </a:moveTo>
                <a:cubicBezTo>
                  <a:pt x="546453" y="937614"/>
                  <a:pt x="558639" y="947390"/>
                  <a:pt x="565402" y="960848"/>
                </a:cubicBezTo>
                <a:cubicBezTo>
                  <a:pt x="580065" y="989975"/>
                  <a:pt x="564196" y="1025395"/>
                  <a:pt x="532659" y="1034100"/>
                </a:cubicBezTo>
                <a:cubicBezTo>
                  <a:pt x="526566" y="1035774"/>
                  <a:pt x="511969" y="1035774"/>
                  <a:pt x="505876" y="1034100"/>
                </a:cubicBezTo>
                <a:cubicBezTo>
                  <a:pt x="491681" y="1030216"/>
                  <a:pt x="479026" y="1019704"/>
                  <a:pt x="472665" y="1006447"/>
                </a:cubicBezTo>
                <a:cubicBezTo>
                  <a:pt x="463961" y="988301"/>
                  <a:pt x="466706" y="966272"/>
                  <a:pt x="479696" y="950805"/>
                </a:cubicBezTo>
                <a:cubicBezTo>
                  <a:pt x="486526" y="942636"/>
                  <a:pt x="496100" y="936610"/>
                  <a:pt x="506546" y="933932"/>
                </a:cubicBezTo>
                <a:cubicBezTo>
                  <a:pt x="513576" y="932057"/>
                  <a:pt x="524624" y="932057"/>
                  <a:pt x="531722" y="933865"/>
                </a:cubicBezTo>
                <a:close/>
                <a:moveTo>
                  <a:pt x="321996" y="932607"/>
                </a:moveTo>
                <a:cubicBezTo>
                  <a:pt x="326223" y="932623"/>
                  <a:pt x="330458" y="932958"/>
                  <a:pt x="333338" y="933594"/>
                </a:cubicBezTo>
                <a:cubicBezTo>
                  <a:pt x="352019" y="937812"/>
                  <a:pt x="367084" y="952409"/>
                  <a:pt x="372106" y="971224"/>
                </a:cubicBezTo>
                <a:cubicBezTo>
                  <a:pt x="373981" y="978322"/>
                  <a:pt x="373981" y="989838"/>
                  <a:pt x="372106" y="996869"/>
                </a:cubicBezTo>
                <a:cubicBezTo>
                  <a:pt x="366013" y="1019701"/>
                  <a:pt x="345658" y="1035570"/>
                  <a:pt x="322357" y="1035637"/>
                </a:cubicBezTo>
                <a:cubicBezTo>
                  <a:pt x="307559" y="1035637"/>
                  <a:pt x="296243" y="1030950"/>
                  <a:pt x="285597" y="1020237"/>
                </a:cubicBezTo>
                <a:cubicBezTo>
                  <a:pt x="280173" y="1014814"/>
                  <a:pt x="278700" y="1012939"/>
                  <a:pt x="276022" y="1007515"/>
                </a:cubicBezTo>
                <a:cubicBezTo>
                  <a:pt x="272272" y="999949"/>
                  <a:pt x="270933" y="995128"/>
                  <a:pt x="270397" y="987294"/>
                </a:cubicBezTo>
                <a:cubicBezTo>
                  <a:pt x="269125" y="968747"/>
                  <a:pt x="278098" y="951003"/>
                  <a:pt x="293900" y="940692"/>
                </a:cubicBezTo>
                <a:cubicBezTo>
                  <a:pt x="299457" y="937009"/>
                  <a:pt x="304412" y="934933"/>
                  <a:pt x="310706" y="933527"/>
                </a:cubicBezTo>
                <a:cubicBezTo>
                  <a:pt x="313551" y="932891"/>
                  <a:pt x="317770" y="932590"/>
                  <a:pt x="321996" y="932607"/>
                </a:cubicBezTo>
                <a:close/>
                <a:moveTo>
                  <a:pt x="715895" y="932597"/>
                </a:moveTo>
                <a:cubicBezTo>
                  <a:pt x="720197" y="932539"/>
                  <a:pt x="724516" y="932823"/>
                  <a:pt x="727495" y="933459"/>
                </a:cubicBezTo>
                <a:cubicBezTo>
                  <a:pt x="752404" y="938816"/>
                  <a:pt x="769879" y="961916"/>
                  <a:pt x="768139" y="987293"/>
                </a:cubicBezTo>
                <a:cubicBezTo>
                  <a:pt x="767603" y="995127"/>
                  <a:pt x="766264" y="999948"/>
                  <a:pt x="762514" y="1007514"/>
                </a:cubicBezTo>
                <a:cubicBezTo>
                  <a:pt x="759836" y="1012938"/>
                  <a:pt x="758363" y="1014813"/>
                  <a:pt x="752939" y="1020236"/>
                </a:cubicBezTo>
                <a:cubicBezTo>
                  <a:pt x="742293" y="1030949"/>
                  <a:pt x="730977" y="1035636"/>
                  <a:pt x="716180" y="1035636"/>
                </a:cubicBezTo>
                <a:cubicBezTo>
                  <a:pt x="692878" y="1035570"/>
                  <a:pt x="672523" y="1019701"/>
                  <a:pt x="666430" y="996868"/>
                </a:cubicBezTo>
                <a:cubicBezTo>
                  <a:pt x="664555" y="989838"/>
                  <a:pt x="664555" y="978321"/>
                  <a:pt x="666430" y="971223"/>
                </a:cubicBezTo>
                <a:cubicBezTo>
                  <a:pt x="671385" y="952743"/>
                  <a:pt x="685982" y="938280"/>
                  <a:pt x="704395" y="933794"/>
                </a:cubicBezTo>
                <a:cubicBezTo>
                  <a:pt x="707308" y="933058"/>
                  <a:pt x="711593" y="932656"/>
                  <a:pt x="715895" y="932597"/>
                </a:cubicBezTo>
                <a:close/>
                <a:moveTo>
                  <a:pt x="413011" y="905214"/>
                </a:moveTo>
                <a:cubicBezTo>
                  <a:pt x="403503" y="908629"/>
                  <a:pt x="397477" y="917132"/>
                  <a:pt x="397410" y="927243"/>
                </a:cubicBezTo>
                <a:cubicBezTo>
                  <a:pt x="397410" y="936617"/>
                  <a:pt x="402097" y="944116"/>
                  <a:pt x="410668" y="948335"/>
                </a:cubicBezTo>
                <a:cubicBezTo>
                  <a:pt x="414551" y="950276"/>
                  <a:pt x="415756" y="950544"/>
                  <a:pt x="420510" y="950544"/>
                </a:cubicBezTo>
                <a:cubicBezTo>
                  <a:pt x="424997" y="950544"/>
                  <a:pt x="426537" y="950209"/>
                  <a:pt x="429885" y="948669"/>
                </a:cubicBezTo>
                <a:cubicBezTo>
                  <a:pt x="439794" y="944049"/>
                  <a:pt x="445486" y="933671"/>
                  <a:pt x="443678" y="923627"/>
                </a:cubicBezTo>
                <a:cubicBezTo>
                  <a:pt x="442138" y="915459"/>
                  <a:pt x="437652" y="909633"/>
                  <a:pt x="430219" y="906151"/>
                </a:cubicBezTo>
                <a:cubicBezTo>
                  <a:pt x="425331" y="903875"/>
                  <a:pt x="417966" y="903473"/>
                  <a:pt x="413011" y="905214"/>
                </a:cubicBezTo>
                <a:close/>
                <a:moveTo>
                  <a:pt x="612979" y="904694"/>
                </a:moveTo>
                <a:cubicBezTo>
                  <a:pt x="607932" y="905765"/>
                  <a:pt x="603195" y="908327"/>
                  <a:pt x="600014" y="912110"/>
                </a:cubicBezTo>
                <a:cubicBezTo>
                  <a:pt x="595796" y="917131"/>
                  <a:pt x="593653" y="925166"/>
                  <a:pt x="594992" y="931326"/>
                </a:cubicBezTo>
                <a:cubicBezTo>
                  <a:pt x="599010" y="950744"/>
                  <a:pt x="622244" y="957373"/>
                  <a:pt x="635368" y="942776"/>
                </a:cubicBezTo>
                <a:cubicBezTo>
                  <a:pt x="639653" y="938022"/>
                  <a:pt x="641327" y="933201"/>
                  <a:pt x="640992" y="926439"/>
                </a:cubicBezTo>
                <a:cubicBezTo>
                  <a:pt x="640591" y="917265"/>
                  <a:pt x="635970" y="910168"/>
                  <a:pt x="627802" y="906217"/>
                </a:cubicBezTo>
                <a:cubicBezTo>
                  <a:pt x="623383" y="904041"/>
                  <a:pt x="618026" y="903623"/>
                  <a:pt x="612979" y="904694"/>
                </a:cubicBezTo>
                <a:close/>
                <a:moveTo>
                  <a:pt x="609321" y="892893"/>
                </a:moveTo>
                <a:cubicBezTo>
                  <a:pt x="614008" y="891755"/>
                  <a:pt x="622043" y="891755"/>
                  <a:pt x="626596" y="892960"/>
                </a:cubicBezTo>
                <a:cubicBezTo>
                  <a:pt x="639385" y="896308"/>
                  <a:pt x="649496" y="906552"/>
                  <a:pt x="652509" y="919274"/>
                </a:cubicBezTo>
                <a:cubicBezTo>
                  <a:pt x="653781" y="924631"/>
                  <a:pt x="653513" y="932398"/>
                  <a:pt x="651906" y="937487"/>
                </a:cubicBezTo>
                <a:cubicBezTo>
                  <a:pt x="645211" y="959047"/>
                  <a:pt x="621039" y="969224"/>
                  <a:pt x="601420" y="958779"/>
                </a:cubicBezTo>
                <a:cubicBezTo>
                  <a:pt x="584480" y="949740"/>
                  <a:pt x="577784" y="929719"/>
                  <a:pt x="585886" y="912244"/>
                </a:cubicBezTo>
                <a:cubicBezTo>
                  <a:pt x="590105" y="903070"/>
                  <a:pt x="599546" y="895303"/>
                  <a:pt x="609321" y="892893"/>
                </a:cubicBezTo>
                <a:close/>
                <a:moveTo>
                  <a:pt x="428344" y="892693"/>
                </a:moveTo>
                <a:cubicBezTo>
                  <a:pt x="445218" y="896309"/>
                  <a:pt x="457806" y="913517"/>
                  <a:pt x="455998" y="930725"/>
                </a:cubicBezTo>
                <a:cubicBezTo>
                  <a:pt x="453387" y="955432"/>
                  <a:pt x="427541" y="969962"/>
                  <a:pt x="405110" y="959249"/>
                </a:cubicBezTo>
                <a:cubicBezTo>
                  <a:pt x="390513" y="952285"/>
                  <a:pt x="382278" y="935077"/>
                  <a:pt x="386027" y="919275"/>
                </a:cubicBezTo>
                <a:cubicBezTo>
                  <a:pt x="389040" y="906754"/>
                  <a:pt x="399084" y="896376"/>
                  <a:pt x="411672" y="892961"/>
                </a:cubicBezTo>
                <a:cubicBezTo>
                  <a:pt x="415957" y="891823"/>
                  <a:pt x="423590" y="891689"/>
                  <a:pt x="428344" y="892693"/>
                </a:cubicBezTo>
                <a:close/>
                <a:moveTo>
                  <a:pt x="510564" y="817289"/>
                </a:moveTo>
                <a:lnTo>
                  <a:pt x="519269" y="817289"/>
                </a:lnTo>
                <a:lnTo>
                  <a:pt x="527973" y="817289"/>
                </a:lnTo>
                <a:lnTo>
                  <a:pt x="527973" y="867842"/>
                </a:lnTo>
                <a:lnTo>
                  <a:pt x="527973" y="918395"/>
                </a:lnTo>
                <a:lnTo>
                  <a:pt x="519269" y="918395"/>
                </a:lnTo>
                <a:lnTo>
                  <a:pt x="510564" y="918395"/>
                </a:lnTo>
                <a:lnTo>
                  <a:pt x="510564" y="867842"/>
                </a:lnTo>
                <a:close/>
                <a:moveTo>
                  <a:pt x="322225" y="817289"/>
                </a:moveTo>
                <a:lnTo>
                  <a:pt x="330461" y="817289"/>
                </a:lnTo>
                <a:lnTo>
                  <a:pt x="330461" y="867842"/>
                </a:lnTo>
                <a:lnTo>
                  <a:pt x="330461" y="918395"/>
                </a:lnTo>
                <a:lnTo>
                  <a:pt x="321757" y="918395"/>
                </a:lnTo>
                <a:lnTo>
                  <a:pt x="313052" y="918395"/>
                </a:lnTo>
                <a:lnTo>
                  <a:pt x="313052" y="868310"/>
                </a:lnTo>
                <a:cubicBezTo>
                  <a:pt x="313052" y="840724"/>
                  <a:pt x="313253" y="817958"/>
                  <a:pt x="313521" y="817757"/>
                </a:cubicBezTo>
                <a:cubicBezTo>
                  <a:pt x="313722" y="817490"/>
                  <a:pt x="317672" y="817289"/>
                  <a:pt x="322225" y="817289"/>
                </a:cubicBezTo>
                <a:close/>
                <a:moveTo>
                  <a:pt x="708076" y="817222"/>
                </a:moveTo>
                <a:lnTo>
                  <a:pt x="716647" y="817423"/>
                </a:lnTo>
                <a:lnTo>
                  <a:pt x="725150" y="817624"/>
                </a:lnTo>
                <a:lnTo>
                  <a:pt x="725351" y="867976"/>
                </a:lnTo>
                <a:lnTo>
                  <a:pt x="725485" y="918395"/>
                </a:lnTo>
                <a:lnTo>
                  <a:pt x="716781" y="918395"/>
                </a:lnTo>
                <a:lnTo>
                  <a:pt x="708076" y="918395"/>
                </a:lnTo>
                <a:lnTo>
                  <a:pt x="708076" y="867842"/>
                </a:lnTo>
                <a:close/>
                <a:moveTo>
                  <a:pt x="611668" y="813601"/>
                </a:moveTo>
                <a:lnTo>
                  <a:pt x="617694" y="813601"/>
                </a:lnTo>
                <a:lnTo>
                  <a:pt x="623720" y="813601"/>
                </a:lnTo>
                <a:lnTo>
                  <a:pt x="623720" y="848084"/>
                </a:lnTo>
                <a:lnTo>
                  <a:pt x="623720" y="882568"/>
                </a:lnTo>
                <a:lnTo>
                  <a:pt x="617694" y="882568"/>
                </a:lnTo>
                <a:lnTo>
                  <a:pt x="611668" y="882568"/>
                </a:lnTo>
                <a:lnTo>
                  <a:pt x="611668" y="848084"/>
                </a:lnTo>
                <a:close/>
                <a:moveTo>
                  <a:pt x="414816" y="813601"/>
                </a:moveTo>
                <a:lnTo>
                  <a:pt x="420842" y="813601"/>
                </a:lnTo>
                <a:lnTo>
                  <a:pt x="426868" y="813601"/>
                </a:lnTo>
                <a:lnTo>
                  <a:pt x="426868" y="848084"/>
                </a:lnTo>
                <a:lnTo>
                  <a:pt x="426868" y="882568"/>
                </a:lnTo>
                <a:lnTo>
                  <a:pt x="420842" y="882568"/>
                </a:lnTo>
                <a:lnTo>
                  <a:pt x="414816" y="882568"/>
                </a:lnTo>
                <a:lnTo>
                  <a:pt x="414816" y="848084"/>
                </a:lnTo>
                <a:close/>
                <a:moveTo>
                  <a:pt x="819745" y="706018"/>
                </a:moveTo>
                <a:lnTo>
                  <a:pt x="870365" y="706018"/>
                </a:lnTo>
                <a:lnTo>
                  <a:pt x="920918" y="706018"/>
                </a:lnTo>
                <a:lnTo>
                  <a:pt x="920918" y="714723"/>
                </a:lnTo>
                <a:lnTo>
                  <a:pt x="920918" y="723427"/>
                </a:lnTo>
                <a:lnTo>
                  <a:pt x="870566" y="723293"/>
                </a:lnTo>
                <a:lnTo>
                  <a:pt x="820147" y="723092"/>
                </a:lnTo>
                <a:lnTo>
                  <a:pt x="819946" y="714522"/>
                </a:lnTo>
                <a:close/>
                <a:moveTo>
                  <a:pt x="117619" y="706018"/>
                </a:moveTo>
                <a:lnTo>
                  <a:pt x="168172" y="706018"/>
                </a:lnTo>
                <a:lnTo>
                  <a:pt x="218792" y="706018"/>
                </a:lnTo>
                <a:lnTo>
                  <a:pt x="218591" y="714522"/>
                </a:lnTo>
                <a:lnTo>
                  <a:pt x="218390" y="723092"/>
                </a:lnTo>
                <a:lnTo>
                  <a:pt x="168038" y="723293"/>
                </a:lnTo>
                <a:lnTo>
                  <a:pt x="117619" y="723427"/>
                </a:lnTo>
                <a:lnTo>
                  <a:pt x="117619" y="714723"/>
                </a:lnTo>
                <a:close/>
                <a:moveTo>
                  <a:pt x="994924" y="680916"/>
                </a:moveTo>
                <a:cubicBezTo>
                  <a:pt x="986688" y="678974"/>
                  <a:pt x="979322" y="679845"/>
                  <a:pt x="971555" y="683728"/>
                </a:cubicBezTo>
                <a:cubicBezTo>
                  <a:pt x="959972" y="689353"/>
                  <a:pt x="952205" y="701874"/>
                  <a:pt x="952138" y="714796"/>
                </a:cubicBezTo>
                <a:cubicBezTo>
                  <a:pt x="952138" y="719349"/>
                  <a:pt x="954548" y="727987"/>
                  <a:pt x="957026" y="732004"/>
                </a:cubicBezTo>
                <a:cubicBezTo>
                  <a:pt x="963387" y="742584"/>
                  <a:pt x="974836" y="749079"/>
                  <a:pt x="986956" y="749079"/>
                </a:cubicBezTo>
                <a:cubicBezTo>
                  <a:pt x="996464" y="749079"/>
                  <a:pt x="1004298" y="745731"/>
                  <a:pt x="1011261" y="738767"/>
                </a:cubicBezTo>
                <a:cubicBezTo>
                  <a:pt x="1016819" y="733210"/>
                  <a:pt x="1020100" y="726648"/>
                  <a:pt x="1021238" y="718881"/>
                </a:cubicBezTo>
                <a:cubicBezTo>
                  <a:pt x="1023648" y="701941"/>
                  <a:pt x="1011864" y="684933"/>
                  <a:pt x="994924" y="680916"/>
                </a:cubicBezTo>
                <a:close/>
                <a:moveTo>
                  <a:pt x="58344" y="680582"/>
                </a:moveTo>
                <a:cubicBezTo>
                  <a:pt x="46827" y="678439"/>
                  <a:pt x="35177" y="682055"/>
                  <a:pt x="27075" y="690357"/>
                </a:cubicBezTo>
                <a:cubicBezTo>
                  <a:pt x="19576" y="697924"/>
                  <a:pt x="15826" y="708838"/>
                  <a:pt x="17299" y="718881"/>
                </a:cubicBezTo>
                <a:cubicBezTo>
                  <a:pt x="18437" y="726648"/>
                  <a:pt x="21718" y="733210"/>
                  <a:pt x="27276" y="738768"/>
                </a:cubicBezTo>
                <a:cubicBezTo>
                  <a:pt x="34239" y="745731"/>
                  <a:pt x="42073" y="749079"/>
                  <a:pt x="51581" y="749079"/>
                </a:cubicBezTo>
                <a:cubicBezTo>
                  <a:pt x="67383" y="749079"/>
                  <a:pt x="81177" y="738433"/>
                  <a:pt x="85060" y="723166"/>
                </a:cubicBezTo>
                <a:cubicBezTo>
                  <a:pt x="86667" y="716939"/>
                  <a:pt x="86734" y="713324"/>
                  <a:pt x="85395" y="707164"/>
                </a:cubicBezTo>
                <a:cubicBezTo>
                  <a:pt x="82717" y="694308"/>
                  <a:pt x="71133" y="682925"/>
                  <a:pt x="58344" y="680582"/>
                </a:cubicBezTo>
                <a:close/>
                <a:moveTo>
                  <a:pt x="45020" y="663173"/>
                </a:moveTo>
                <a:cubicBezTo>
                  <a:pt x="62763" y="660762"/>
                  <a:pt x="82449" y="669199"/>
                  <a:pt x="93229" y="683795"/>
                </a:cubicBezTo>
                <a:cubicBezTo>
                  <a:pt x="96845" y="688683"/>
                  <a:pt x="100728" y="697254"/>
                  <a:pt x="102067" y="703146"/>
                </a:cubicBezTo>
                <a:cubicBezTo>
                  <a:pt x="103540" y="709842"/>
                  <a:pt x="103474" y="720622"/>
                  <a:pt x="101867" y="726849"/>
                </a:cubicBezTo>
                <a:cubicBezTo>
                  <a:pt x="97380" y="744459"/>
                  <a:pt x="84993" y="757784"/>
                  <a:pt x="67651" y="763676"/>
                </a:cubicBezTo>
                <a:cubicBezTo>
                  <a:pt x="61759" y="765685"/>
                  <a:pt x="60621" y="765885"/>
                  <a:pt x="52251" y="765885"/>
                </a:cubicBezTo>
                <a:cubicBezTo>
                  <a:pt x="41471" y="765952"/>
                  <a:pt x="37320" y="765015"/>
                  <a:pt x="28146" y="760462"/>
                </a:cubicBezTo>
                <a:cubicBezTo>
                  <a:pt x="22723" y="757784"/>
                  <a:pt x="20781" y="756310"/>
                  <a:pt x="15424" y="750887"/>
                </a:cubicBezTo>
                <a:cubicBezTo>
                  <a:pt x="4778" y="740308"/>
                  <a:pt x="24" y="728992"/>
                  <a:pt x="24" y="714328"/>
                </a:cubicBezTo>
                <a:cubicBezTo>
                  <a:pt x="24" y="688482"/>
                  <a:pt x="19241" y="666721"/>
                  <a:pt x="45020" y="663173"/>
                </a:cubicBezTo>
                <a:close/>
                <a:moveTo>
                  <a:pt x="980394" y="663172"/>
                </a:moveTo>
                <a:cubicBezTo>
                  <a:pt x="989366" y="661967"/>
                  <a:pt x="1001151" y="663909"/>
                  <a:pt x="1009119" y="667859"/>
                </a:cubicBezTo>
                <a:cubicBezTo>
                  <a:pt x="1027599" y="677166"/>
                  <a:pt x="1038513" y="694374"/>
                  <a:pt x="1038513" y="714328"/>
                </a:cubicBezTo>
                <a:cubicBezTo>
                  <a:pt x="1038513" y="728991"/>
                  <a:pt x="1033759" y="740307"/>
                  <a:pt x="1023113" y="750886"/>
                </a:cubicBezTo>
                <a:cubicBezTo>
                  <a:pt x="1017756" y="756310"/>
                  <a:pt x="1015814" y="757783"/>
                  <a:pt x="1010391" y="760461"/>
                </a:cubicBezTo>
                <a:cubicBezTo>
                  <a:pt x="1001218" y="765015"/>
                  <a:pt x="997066" y="765952"/>
                  <a:pt x="986286" y="765885"/>
                </a:cubicBezTo>
                <a:cubicBezTo>
                  <a:pt x="977916" y="765885"/>
                  <a:pt x="976778" y="765684"/>
                  <a:pt x="970886" y="763675"/>
                </a:cubicBezTo>
                <a:cubicBezTo>
                  <a:pt x="959771" y="759926"/>
                  <a:pt x="950397" y="752828"/>
                  <a:pt x="944170" y="743655"/>
                </a:cubicBezTo>
                <a:cubicBezTo>
                  <a:pt x="931984" y="725577"/>
                  <a:pt x="932452" y="701204"/>
                  <a:pt x="945308" y="683795"/>
                </a:cubicBezTo>
                <a:cubicBezTo>
                  <a:pt x="953343" y="672881"/>
                  <a:pt x="966668" y="665047"/>
                  <a:pt x="980394" y="663172"/>
                </a:cubicBezTo>
                <a:close/>
                <a:moveTo>
                  <a:pt x="816064" y="609911"/>
                </a:moveTo>
                <a:lnTo>
                  <a:pt x="850547" y="609911"/>
                </a:lnTo>
                <a:lnTo>
                  <a:pt x="885030" y="609911"/>
                </a:lnTo>
                <a:lnTo>
                  <a:pt x="885030" y="615937"/>
                </a:lnTo>
                <a:lnTo>
                  <a:pt x="885030" y="621963"/>
                </a:lnTo>
                <a:lnTo>
                  <a:pt x="850547" y="621963"/>
                </a:lnTo>
                <a:lnTo>
                  <a:pt x="816064" y="621963"/>
                </a:lnTo>
                <a:lnTo>
                  <a:pt x="816064" y="615937"/>
                </a:lnTo>
                <a:close/>
                <a:moveTo>
                  <a:pt x="153507" y="609911"/>
                </a:moveTo>
                <a:lnTo>
                  <a:pt x="187990" y="609911"/>
                </a:lnTo>
                <a:lnTo>
                  <a:pt x="222473" y="609911"/>
                </a:lnTo>
                <a:lnTo>
                  <a:pt x="222473" y="615937"/>
                </a:lnTo>
                <a:lnTo>
                  <a:pt x="222473" y="621963"/>
                </a:lnTo>
                <a:lnTo>
                  <a:pt x="187990" y="621963"/>
                </a:lnTo>
                <a:lnTo>
                  <a:pt x="153507" y="621963"/>
                </a:lnTo>
                <a:lnTo>
                  <a:pt x="153507" y="615937"/>
                </a:lnTo>
                <a:close/>
                <a:moveTo>
                  <a:pt x="921852" y="594340"/>
                </a:moveTo>
                <a:cubicBezTo>
                  <a:pt x="916320" y="596416"/>
                  <a:pt x="911566" y="600601"/>
                  <a:pt x="908854" y="606426"/>
                </a:cubicBezTo>
                <a:cubicBezTo>
                  <a:pt x="907314" y="609707"/>
                  <a:pt x="907046" y="611113"/>
                  <a:pt x="907046" y="616268"/>
                </a:cubicBezTo>
                <a:cubicBezTo>
                  <a:pt x="907046" y="621491"/>
                  <a:pt x="907314" y="622830"/>
                  <a:pt x="908854" y="625977"/>
                </a:cubicBezTo>
                <a:cubicBezTo>
                  <a:pt x="912871" y="634213"/>
                  <a:pt x="919969" y="638833"/>
                  <a:pt x="929142" y="639235"/>
                </a:cubicBezTo>
                <a:cubicBezTo>
                  <a:pt x="935905" y="639570"/>
                  <a:pt x="940726" y="637896"/>
                  <a:pt x="945480" y="633610"/>
                </a:cubicBezTo>
                <a:cubicBezTo>
                  <a:pt x="958135" y="622228"/>
                  <a:pt x="955055" y="601939"/>
                  <a:pt x="939520" y="594909"/>
                </a:cubicBezTo>
                <a:cubicBezTo>
                  <a:pt x="933695" y="592298"/>
                  <a:pt x="927385" y="592264"/>
                  <a:pt x="921852" y="594340"/>
                </a:cubicBezTo>
                <a:close/>
                <a:moveTo>
                  <a:pt x="103510" y="593395"/>
                </a:moveTo>
                <a:cubicBezTo>
                  <a:pt x="99166" y="594375"/>
                  <a:pt x="95099" y="596618"/>
                  <a:pt x="91919" y="599999"/>
                </a:cubicBezTo>
                <a:cubicBezTo>
                  <a:pt x="88303" y="603815"/>
                  <a:pt x="87298" y="605623"/>
                  <a:pt x="85892" y="610243"/>
                </a:cubicBezTo>
                <a:cubicBezTo>
                  <a:pt x="83549" y="618345"/>
                  <a:pt x="86428" y="627652"/>
                  <a:pt x="93057" y="633612"/>
                </a:cubicBezTo>
                <a:cubicBezTo>
                  <a:pt x="104440" y="643789"/>
                  <a:pt x="122786" y="640039"/>
                  <a:pt x="129616" y="626112"/>
                </a:cubicBezTo>
                <a:cubicBezTo>
                  <a:pt x="132093" y="621023"/>
                  <a:pt x="132495" y="613725"/>
                  <a:pt x="130553" y="608569"/>
                </a:cubicBezTo>
                <a:cubicBezTo>
                  <a:pt x="127942" y="601673"/>
                  <a:pt x="123389" y="596919"/>
                  <a:pt x="116760" y="594374"/>
                </a:cubicBezTo>
                <a:cubicBezTo>
                  <a:pt x="112474" y="592701"/>
                  <a:pt x="107854" y="592416"/>
                  <a:pt x="103510" y="593395"/>
                </a:cubicBezTo>
                <a:close/>
                <a:moveTo>
                  <a:pt x="114416" y="581184"/>
                </a:moveTo>
                <a:cubicBezTo>
                  <a:pt x="127942" y="583326"/>
                  <a:pt x="140396" y="595178"/>
                  <a:pt x="143141" y="608435"/>
                </a:cubicBezTo>
                <a:cubicBezTo>
                  <a:pt x="145685" y="620689"/>
                  <a:pt x="142070" y="632741"/>
                  <a:pt x="133164" y="641446"/>
                </a:cubicBezTo>
                <a:cubicBezTo>
                  <a:pt x="126067" y="648409"/>
                  <a:pt x="118032" y="651623"/>
                  <a:pt x="107854" y="651556"/>
                </a:cubicBezTo>
                <a:cubicBezTo>
                  <a:pt x="85424" y="651422"/>
                  <a:pt x="68751" y="629929"/>
                  <a:pt x="73907" y="607967"/>
                </a:cubicBezTo>
                <a:cubicBezTo>
                  <a:pt x="76987" y="595044"/>
                  <a:pt x="87901" y="584331"/>
                  <a:pt x="101025" y="581519"/>
                </a:cubicBezTo>
                <a:cubicBezTo>
                  <a:pt x="106448" y="580313"/>
                  <a:pt x="108859" y="580246"/>
                  <a:pt x="114416" y="581184"/>
                </a:cubicBezTo>
                <a:close/>
                <a:moveTo>
                  <a:pt x="923518" y="581183"/>
                </a:moveTo>
                <a:cubicBezTo>
                  <a:pt x="935436" y="579241"/>
                  <a:pt x="946417" y="582656"/>
                  <a:pt x="954854" y="591092"/>
                </a:cubicBezTo>
                <a:cubicBezTo>
                  <a:pt x="966036" y="602207"/>
                  <a:pt x="968714" y="617741"/>
                  <a:pt x="961817" y="631803"/>
                </a:cubicBezTo>
                <a:cubicBezTo>
                  <a:pt x="951238" y="653430"/>
                  <a:pt x="922580" y="658385"/>
                  <a:pt x="905372" y="641444"/>
                </a:cubicBezTo>
                <a:cubicBezTo>
                  <a:pt x="894257" y="630530"/>
                  <a:pt x="891512" y="614728"/>
                  <a:pt x="898208" y="600533"/>
                </a:cubicBezTo>
                <a:cubicBezTo>
                  <a:pt x="902426" y="591494"/>
                  <a:pt x="913809" y="582790"/>
                  <a:pt x="923518" y="581183"/>
                </a:cubicBezTo>
                <a:close/>
                <a:moveTo>
                  <a:pt x="819811" y="509104"/>
                </a:moveTo>
                <a:lnTo>
                  <a:pt x="870363" y="509104"/>
                </a:lnTo>
                <a:lnTo>
                  <a:pt x="920916" y="509104"/>
                </a:lnTo>
                <a:lnTo>
                  <a:pt x="920916" y="517809"/>
                </a:lnTo>
                <a:lnTo>
                  <a:pt x="920916" y="526513"/>
                </a:lnTo>
                <a:lnTo>
                  <a:pt x="870363" y="526513"/>
                </a:lnTo>
                <a:lnTo>
                  <a:pt x="819811" y="526513"/>
                </a:lnTo>
                <a:lnTo>
                  <a:pt x="819811" y="517809"/>
                </a:lnTo>
                <a:close/>
                <a:moveTo>
                  <a:pt x="117620" y="509104"/>
                </a:moveTo>
                <a:lnTo>
                  <a:pt x="168172" y="509104"/>
                </a:lnTo>
                <a:lnTo>
                  <a:pt x="218725" y="509104"/>
                </a:lnTo>
                <a:lnTo>
                  <a:pt x="218725" y="517809"/>
                </a:lnTo>
                <a:lnTo>
                  <a:pt x="218725" y="526513"/>
                </a:lnTo>
                <a:lnTo>
                  <a:pt x="168172" y="526513"/>
                </a:lnTo>
                <a:lnTo>
                  <a:pt x="117620" y="526513"/>
                </a:lnTo>
                <a:lnTo>
                  <a:pt x="117620" y="517809"/>
                </a:lnTo>
                <a:close/>
                <a:moveTo>
                  <a:pt x="44551" y="483995"/>
                </a:moveTo>
                <a:cubicBezTo>
                  <a:pt x="33905" y="486339"/>
                  <a:pt x="25535" y="492968"/>
                  <a:pt x="20714" y="502744"/>
                </a:cubicBezTo>
                <a:cubicBezTo>
                  <a:pt x="15760" y="512921"/>
                  <a:pt x="15760" y="522697"/>
                  <a:pt x="20714" y="532874"/>
                </a:cubicBezTo>
                <a:cubicBezTo>
                  <a:pt x="27745" y="547069"/>
                  <a:pt x="43011" y="554836"/>
                  <a:pt x="57943" y="551756"/>
                </a:cubicBezTo>
                <a:cubicBezTo>
                  <a:pt x="75017" y="548275"/>
                  <a:pt x="86065" y="534883"/>
                  <a:pt x="86065" y="517809"/>
                </a:cubicBezTo>
                <a:cubicBezTo>
                  <a:pt x="86065" y="512921"/>
                  <a:pt x="85663" y="510377"/>
                  <a:pt x="84458" y="506895"/>
                </a:cubicBezTo>
                <a:cubicBezTo>
                  <a:pt x="80440" y="495043"/>
                  <a:pt x="70866" y="486607"/>
                  <a:pt x="58612" y="483995"/>
                </a:cubicBezTo>
                <a:cubicBezTo>
                  <a:pt x="52988" y="482790"/>
                  <a:pt x="49841" y="482790"/>
                  <a:pt x="44551" y="483995"/>
                </a:cubicBezTo>
                <a:close/>
                <a:moveTo>
                  <a:pt x="992714" y="483728"/>
                </a:moveTo>
                <a:cubicBezTo>
                  <a:pt x="987692" y="482791"/>
                  <a:pt x="985014" y="482858"/>
                  <a:pt x="979590" y="484063"/>
                </a:cubicBezTo>
                <a:cubicBezTo>
                  <a:pt x="967605" y="486608"/>
                  <a:pt x="958030" y="495178"/>
                  <a:pt x="954079" y="506896"/>
                </a:cubicBezTo>
                <a:cubicBezTo>
                  <a:pt x="952874" y="510378"/>
                  <a:pt x="952472" y="512922"/>
                  <a:pt x="952472" y="517810"/>
                </a:cubicBezTo>
                <a:cubicBezTo>
                  <a:pt x="952472" y="522698"/>
                  <a:pt x="952874" y="525242"/>
                  <a:pt x="954079" y="528724"/>
                </a:cubicBezTo>
                <a:cubicBezTo>
                  <a:pt x="958097" y="540575"/>
                  <a:pt x="967672" y="549012"/>
                  <a:pt x="979925" y="551623"/>
                </a:cubicBezTo>
                <a:cubicBezTo>
                  <a:pt x="985750" y="552829"/>
                  <a:pt x="988161" y="552829"/>
                  <a:pt x="993651" y="551690"/>
                </a:cubicBezTo>
                <a:cubicBezTo>
                  <a:pt x="1007779" y="548677"/>
                  <a:pt x="1019028" y="536826"/>
                  <a:pt x="1021171" y="522631"/>
                </a:cubicBezTo>
                <a:cubicBezTo>
                  <a:pt x="1023849" y="504619"/>
                  <a:pt x="1011060" y="487076"/>
                  <a:pt x="992714" y="483728"/>
                </a:cubicBezTo>
                <a:close/>
                <a:moveTo>
                  <a:pt x="974233" y="467592"/>
                </a:moveTo>
                <a:cubicBezTo>
                  <a:pt x="981331" y="465784"/>
                  <a:pt x="992312" y="465784"/>
                  <a:pt x="999409" y="467659"/>
                </a:cubicBezTo>
                <a:cubicBezTo>
                  <a:pt x="1022711" y="473685"/>
                  <a:pt x="1038513" y="493973"/>
                  <a:pt x="1038513" y="517810"/>
                </a:cubicBezTo>
                <a:cubicBezTo>
                  <a:pt x="1038513" y="546535"/>
                  <a:pt x="1015680" y="569367"/>
                  <a:pt x="986955" y="569367"/>
                </a:cubicBezTo>
                <a:cubicBezTo>
                  <a:pt x="966667" y="569367"/>
                  <a:pt x="949258" y="558453"/>
                  <a:pt x="940420" y="540241"/>
                </a:cubicBezTo>
                <a:cubicBezTo>
                  <a:pt x="936804" y="532741"/>
                  <a:pt x="935398" y="526514"/>
                  <a:pt x="935398" y="517810"/>
                </a:cubicBezTo>
                <a:cubicBezTo>
                  <a:pt x="935398" y="509105"/>
                  <a:pt x="936804" y="502878"/>
                  <a:pt x="940420" y="495379"/>
                </a:cubicBezTo>
                <a:cubicBezTo>
                  <a:pt x="947116" y="481586"/>
                  <a:pt x="959503" y="471408"/>
                  <a:pt x="974233" y="467592"/>
                </a:cubicBezTo>
                <a:close/>
                <a:moveTo>
                  <a:pt x="64036" y="467591"/>
                </a:moveTo>
                <a:cubicBezTo>
                  <a:pt x="74749" y="470269"/>
                  <a:pt x="85462" y="477166"/>
                  <a:pt x="92158" y="485535"/>
                </a:cubicBezTo>
                <a:cubicBezTo>
                  <a:pt x="96109" y="490557"/>
                  <a:pt x="100729" y="500199"/>
                  <a:pt x="102068" y="506225"/>
                </a:cubicBezTo>
                <a:cubicBezTo>
                  <a:pt x="103407" y="512385"/>
                  <a:pt x="103407" y="523233"/>
                  <a:pt x="102068" y="529393"/>
                </a:cubicBezTo>
                <a:cubicBezTo>
                  <a:pt x="100729" y="535419"/>
                  <a:pt x="96109" y="545061"/>
                  <a:pt x="92158" y="550082"/>
                </a:cubicBezTo>
                <a:cubicBezTo>
                  <a:pt x="87873" y="555439"/>
                  <a:pt x="80976" y="560930"/>
                  <a:pt x="74682" y="564077"/>
                </a:cubicBezTo>
                <a:cubicBezTo>
                  <a:pt x="52854" y="574857"/>
                  <a:pt x="26339" y="569031"/>
                  <a:pt x="11407" y="550216"/>
                </a:cubicBezTo>
                <a:cubicBezTo>
                  <a:pt x="-12028" y="520688"/>
                  <a:pt x="2368" y="477434"/>
                  <a:pt x="38860" y="467658"/>
                </a:cubicBezTo>
                <a:cubicBezTo>
                  <a:pt x="45823" y="465850"/>
                  <a:pt x="56871" y="465783"/>
                  <a:pt x="64036" y="467591"/>
                </a:cubicBezTo>
                <a:close/>
                <a:moveTo>
                  <a:pt x="816064" y="413656"/>
                </a:moveTo>
                <a:lnTo>
                  <a:pt x="850547" y="413656"/>
                </a:lnTo>
                <a:lnTo>
                  <a:pt x="885030" y="413656"/>
                </a:lnTo>
                <a:lnTo>
                  <a:pt x="885030" y="419682"/>
                </a:lnTo>
                <a:lnTo>
                  <a:pt x="885030" y="425708"/>
                </a:lnTo>
                <a:lnTo>
                  <a:pt x="850547" y="425708"/>
                </a:lnTo>
                <a:lnTo>
                  <a:pt x="816064" y="425708"/>
                </a:lnTo>
                <a:lnTo>
                  <a:pt x="816064" y="419682"/>
                </a:lnTo>
                <a:close/>
                <a:moveTo>
                  <a:pt x="153507" y="413656"/>
                </a:moveTo>
                <a:lnTo>
                  <a:pt x="187990" y="413656"/>
                </a:lnTo>
                <a:lnTo>
                  <a:pt x="222473" y="413656"/>
                </a:lnTo>
                <a:lnTo>
                  <a:pt x="222473" y="419682"/>
                </a:lnTo>
                <a:lnTo>
                  <a:pt x="222473" y="425708"/>
                </a:lnTo>
                <a:lnTo>
                  <a:pt x="187990" y="425708"/>
                </a:lnTo>
                <a:lnTo>
                  <a:pt x="153507" y="425708"/>
                </a:lnTo>
                <a:lnTo>
                  <a:pt x="153507" y="419682"/>
                </a:lnTo>
                <a:close/>
                <a:moveTo>
                  <a:pt x="99886" y="397657"/>
                </a:moveTo>
                <a:cubicBezTo>
                  <a:pt x="92252" y="400603"/>
                  <a:pt x="85892" y="409173"/>
                  <a:pt x="85155" y="417476"/>
                </a:cubicBezTo>
                <a:cubicBezTo>
                  <a:pt x="83682" y="433948"/>
                  <a:pt x="100823" y="447272"/>
                  <a:pt x="116089" y="441514"/>
                </a:cubicBezTo>
                <a:cubicBezTo>
                  <a:pt x="126468" y="437563"/>
                  <a:pt x="132293" y="428926"/>
                  <a:pt x="131690" y="418279"/>
                </a:cubicBezTo>
                <a:cubicBezTo>
                  <a:pt x="131155" y="409039"/>
                  <a:pt x="125263" y="400804"/>
                  <a:pt x="116893" y="397724"/>
                </a:cubicBezTo>
                <a:cubicBezTo>
                  <a:pt x="111871" y="395782"/>
                  <a:pt x="104774" y="395782"/>
                  <a:pt x="99886" y="397657"/>
                </a:cubicBezTo>
                <a:close/>
                <a:moveTo>
                  <a:pt x="938449" y="397656"/>
                </a:moveTo>
                <a:cubicBezTo>
                  <a:pt x="931150" y="394911"/>
                  <a:pt x="921241" y="396384"/>
                  <a:pt x="915549" y="401004"/>
                </a:cubicBezTo>
                <a:cubicBezTo>
                  <a:pt x="905573" y="409240"/>
                  <a:pt x="903832" y="423702"/>
                  <a:pt x="911733" y="434014"/>
                </a:cubicBezTo>
                <a:cubicBezTo>
                  <a:pt x="917826" y="441982"/>
                  <a:pt x="930079" y="445062"/>
                  <a:pt x="939185" y="440910"/>
                </a:cubicBezTo>
                <a:cubicBezTo>
                  <a:pt x="948559" y="436558"/>
                  <a:pt x="954251" y="427184"/>
                  <a:pt x="953380" y="417475"/>
                </a:cubicBezTo>
                <a:cubicBezTo>
                  <a:pt x="952644" y="409039"/>
                  <a:pt x="946216" y="400535"/>
                  <a:pt x="938449" y="397656"/>
                </a:cubicBezTo>
                <a:close/>
                <a:moveTo>
                  <a:pt x="103702" y="384265"/>
                </a:moveTo>
                <a:cubicBezTo>
                  <a:pt x="114348" y="382725"/>
                  <a:pt x="125263" y="386408"/>
                  <a:pt x="133164" y="394175"/>
                </a:cubicBezTo>
                <a:cubicBezTo>
                  <a:pt x="142069" y="402879"/>
                  <a:pt x="145685" y="414932"/>
                  <a:pt x="143140" y="427185"/>
                </a:cubicBezTo>
                <a:cubicBezTo>
                  <a:pt x="140194" y="441112"/>
                  <a:pt x="127539" y="452696"/>
                  <a:pt x="112942" y="454637"/>
                </a:cubicBezTo>
                <a:cubicBezTo>
                  <a:pt x="95333" y="456981"/>
                  <a:pt x="78057" y="445062"/>
                  <a:pt x="73906" y="427654"/>
                </a:cubicBezTo>
                <a:cubicBezTo>
                  <a:pt x="69152" y="407298"/>
                  <a:pt x="82945" y="387211"/>
                  <a:pt x="103702" y="384265"/>
                </a:cubicBezTo>
                <a:close/>
                <a:moveTo>
                  <a:pt x="925794" y="384264"/>
                </a:moveTo>
                <a:cubicBezTo>
                  <a:pt x="940524" y="382390"/>
                  <a:pt x="955255" y="390358"/>
                  <a:pt x="961817" y="403816"/>
                </a:cubicBezTo>
                <a:cubicBezTo>
                  <a:pt x="968714" y="417877"/>
                  <a:pt x="966035" y="433411"/>
                  <a:pt x="954853" y="444526"/>
                </a:cubicBezTo>
                <a:cubicBezTo>
                  <a:pt x="944073" y="455306"/>
                  <a:pt x="928539" y="457985"/>
                  <a:pt x="914880" y="451423"/>
                </a:cubicBezTo>
                <a:cubicBezTo>
                  <a:pt x="908117" y="448142"/>
                  <a:pt x="901086" y="441312"/>
                  <a:pt x="898207" y="435085"/>
                </a:cubicBezTo>
                <a:cubicBezTo>
                  <a:pt x="887695" y="412788"/>
                  <a:pt x="901555" y="387277"/>
                  <a:pt x="925794" y="384264"/>
                </a:cubicBezTo>
                <a:close/>
                <a:moveTo>
                  <a:pt x="420246" y="380595"/>
                </a:moveTo>
                <a:cubicBezTo>
                  <a:pt x="416479" y="380595"/>
                  <a:pt x="412910" y="381472"/>
                  <a:pt x="409540" y="383226"/>
                </a:cubicBezTo>
                <a:cubicBezTo>
                  <a:pt x="406169" y="384978"/>
                  <a:pt x="402281" y="388127"/>
                  <a:pt x="397874" y="392672"/>
                </a:cubicBezTo>
                <a:cubicBezTo>
                  <a:pt x="399622" y="401513"/>
                  <a:pt x="400942" y="409831"/>
                  <a:pt x="401835" y="417626"/>
                </a:cubicBezTo>
                <a:cubicBezTo>
                  <a:pt x="402728" y="425422"/>
                  <a:pt x="403174" y="433819"/>
                  <a:pt x="403174" y="442819"/>
                </a:cubicBezTo>
                <a:cubicBezTo>
                  <a:pt x="403174" y="481100"/>
                  <a:pt x="400987" y="516011"/>
                  <a:pt x="396613" y="547554"/>
                </a:cubicBezTo>
                <a:cubicBezTo>
                  <a:pt x="392239" y="579096"/>
                  <a:pt x="385859" y="607202"/>
                  <a:pt x="377471" y="631871"/>
                </a:cubicBezTo>
                <a:cubicBezTo>
                  <a:pt x="384167" y="636047"/>
                  <a:pt x="389630" y="638911"/>
                  <a:pt x="393859" y="640465"/>
                </a:cubicBezTo>
                <a:cubicBezTo>
                  <a:pt x="398090" y="642017"/>
                  <a:pt x="401801" y="642794"/>
                  <a:pt x="404993" y="642794"/>
                </a:cubicBezTo>
                <a:cubicBezTo>
                  <a:pt x="409386" y="642794"/>
                  <a:pt x="412947" y="641744"/>
                  <a:pt x="415676" y="639643"/>
                </a:cubicBezTo>
                <a:cubicBezTo>
                  <a:pt x="418406" y="637541"/>
                  <a:pt x="420280" y="634750"/>
                  <a:pt x="421300" y="631269"/>
                </a:cubicBezTo>
                <a:cubicBezTo>
                  <a:pt x="423800" y="623435"/>
                  <a:pt x="425882" y="597835"/>
                  <a:pt x="427545" y="554468"/>
                </a:cubicBezTo>
                <a:cubicBezTo>
                  <a:pt x="429209" y="511102"/>
                  <a:pt x="430702" y="475557"/>
                  <a:pt x="432026" y="447833"/>
                </a:cubicBezTo>
                <a:cubicBezTo>
                  <a:pt x="435794" y="461080"/>
                  <a:pt x="443695" y="480809"/>
                  <a:pt x="455726" y="507020"/>
                </a:cubicBezTo>
                <a:cubicBezTo>
                  <a:pt x="467758" y="533230"/>
                  <a:pt x="482441" y="565700"/>
                  <a:pt x="499774" y="604431"/>
                </a:cubicBezTo>
                <a:cubicBezTo>
                  <a:pt x="500920" y="606946"/>
                  <a:pt x="501835" y="608598"/>
                  <a:pt x="502518" y="609392"/>
                </a:cubicBezTo>
                <a:cubicBezTo>
                  <a:pt x="508730" y="624937"/>
                  <a:pt x="515116" y="632710"/>
                  <a:pt x="521680" y="632710"/>
                </a:cubicBezTo>
                <a:cubicBezTo>
                  <a:pt x="525125" y="632710"/>
                  <a:pt x="528088" y="631530"/>
                  <a:pt x="530567" y="629172"/>
                </a:cubicBezTo>
                <a:cubicBezTo>
                  <a:pt x="533046" y="626812"/>
                  <a:pt x="535509" y="622583"/>
                  <a:pt x="537957" y="616485"/>
                </a:cubicBezTo>
                <a:cubicBezTo>
                  <a:pt x="539435" y="614024"/>
                  <a:pt x="541997" y="608367"/>
                  <a:pt x="545641" y="599512"/>
                </a:cubicBezTo>
                <a:cubicBezTo>
                  <a:pt x="571410" y="542495"/>
                  <a:pt x="593586" y="491699"/>
                  <a:pt x="612170" y="447127"/>
                </a:cubicBezTo>
                <a:cubicBezTo>
                  <a:pt x="614618" y="483346"/>
                  <a:pt x="616700" y="521601"/>
                  <a:pt x="618415" y="561890"/>
                </a:cubicBezTo>
                <a:cubicBezTo>
                  <a:pt x="620131" y="602179"/>
                  <a:pt x="621302" y="623238"/>
                  <a:pt x="621928" y="625068"/>
                </a:cubicBezTo>
                <a:cubicBezTo>
                  <a:pt x="623384" y="631723"/>
                  <a:pt x="625678" y="636341"/>
                  <a:pt x="628806" y="638922"/>
                </a:cubicBezTo>
                <a:cubicBezTo>
                  <a:pt x="631935" y="641504"/>
                  <a:pt x="636140" y="642794"/>
                  <a:pt x="641420" y="642794"/>
                </a:cubicBezTo>
                <a:cubicBezTo>
                  <a:pt x="646121" y="642794"/>
                  <a:pt x="650841" y="642017"/>
                  <a:pt x="655580" y="640464"/>
                </a:cubicBezTo>
                <a:cubicBezTo>
                  <a:pt x="660318" y="638909"/>
                  <a:pt x="665951" y="636017"/>
                  <a:pt x="672479" y="631787"/>
                </a:cubicBezTo>
                <a:cubicBezTo>
                  <a:pt x="663834" y="607014"/>
                  <a:pt x="657336" y="578989"/>
                  <a:pt x="652981" y="547710"/>
                </a:cubicBezTo>
                <a:cubicBezTo>
                  <a:pt x="648626" y="516430"/>
                  <a:pt x="646449" y="481821"/>
                  <a:pt x="646449" y="443880"/>
                </a:cubicBezTo>
                <a:cubicBezTo>
                  <a:pt x="646449" y="434329"/>
                  <a:pt x="646890" y="425640"/>
                  <a:pt x="647773" y="417813"/>
                </a:cubicBezTo>
                <a:cubicBezTo>
                  <a:pt x="648658" y="409987"/>
                  <a:pt x="650091" y="401613"/>
                  <a:pt x="652074" y="392689"/>
                </a:cubicBezTo>
                <a:cubicBezTo>
                  <a:pt x="647321" y="388114"/>
                  <a:pt x="643268" y="384955"/>
                  <a:pt x="639915" y="383211"/>
                </a:cubicBezTo>
                <a:cubicBezTo>
                  <a:pt x="636561" y="381467"/>
                  <a:pt x="633101" y="380595"/>
                  <a:pt x="629535" y="380595"/>
                </a:cubicBezTo>
                <a:cubicBezTo>
                  <a:pt x="623212" y="380595"/>
                  <a:pt x="617123" y="384231"/>
                  <a:pt x="611268" y="391502"/>
                </a:cubicBezTo>
                <a:cubicBezTo>
                  <a:pt x="605412" y="398773"/>
                  <a:pt x="598901" y="410409"/>
                  <a:pt x="591736" y="426413"/>
                </a:cubicBezTo>
                <a:cubicBezTo>
                  <a:pt x="585210" y="440892"/>
                  <a:pt x="576490" y="460256"/>
                  <a:pt x="565576" y="484506"/>
                </a:cubicBezTo>
                <a:cubicBezTo>
                  <a:pt x="539859" y="542013"/>
                  <a:pt x="526244" y="570768"/>
                  <a:pt x="524729" y="570768"/>
                </a:cubicBezTo>
                <a:cubicBezTo>
                  <a:pt x="524660" y="570768"/>
                  <a:pt x="522607" y="566918"/>
                  <a:pt x="518574" y="559217"/>
                </a:cubicBezTo>
                <a:cubicBezTo>
                  <a:pt x="514540" y="551517"/>
                  <a:pt x="506432" y="534382"/>
                  <a:pt x="494248" y="507814"/>
                </a:cubicBezTo>
                <a:cubicBezTo>
                  <a:pt x="488468" y="495220"/>
                  <a:pt x="481460" y="479582"/>
                  <a:pt x="473224" y="460900"/>
                </a:cubicBezTo>
                <a:cubicBezTo>
                  <a:pt x="449718" y="407364"/>
                  <a:pt x="432059" y="380595"/>
                  <a:pt x="420246" y="380595"/>
                </a:cubicBezTo>
                <a:close/>
                <a:moveTo>
                  <a:pt x="520607" y="323834"/>
                </a:moveTo>
                <a:lnTo>
                  <a:pt x="700388" y="323968"/>
                </a:lnTo>
                <a:lnTo>
                  <a:pt x="703401" y="325374"/>
                </a:lnTo>
                <a:cubicBezTo>
                  <a:pt x="707017" y="327048"/>
                  <a:pt x="710967" y="331199"/>
                  <a:pt x="712172" y="334748"/>
                </a:cubicBezTo>
                <a:cubicBezTo>
                  <a:pt x="713579" y="338632"/>
                  <a:pt x="713579" y="696988"/>
                  <a:pt x="712172" y="700872"/>
                </a:cubicBezTo>
                <a:cubicBezTo>
                  <a:pt x="710900" y="704622"/>
                  <a:pt x="706548" y="709041"/>
                  <a:pt x="702865" y="710447"/>
                </a:cubicBezTo>
                <a:cubicBezTo>
                  <a:pt x="699852" y="711585"/>
                  <a:pt x="691550" y="711652"/>
                  <a:pt x="519268" y="711652"/>
                </a:cubicBezTo>
                <a:cubicBezTo>
                  <a:pt x="367408" y="711652"/>
                  <a:pt x="338416" y="711518"/>
                  <a:pt x="336206" y="710715"/>
                </a:cubicBezTo>
                <a:cubicBezTo>
                  <a:pt x="332456" y="709443"/>
                  <a:pt x="328037" y="705090"/>
                  <a:pt x="326631" y="701408"/>
                </a:cubicBezTo>
                <a:cubicBezTo>
                  <a:pt x="325493" y="698395"/>
                  <a:pt x="325426" y="690092"/>
                  <a:pt x="325426" y="517810"/>
                </a:cubicBezTo>
                <a:cubicBezTo>
                  <a:pt x="325426" y="319415"/>
                  <a:pt x="325091" y="334547"/>
                  <a:pt x="329644" y="329526"/>
                </a:cubicBezTo>
                <a:cubicBezTo>
                  <a:pt x="332322" y="326579"/>
                  <a:pt x="334532" y="325240"/>
                  <a:pt x="338282" y="324370"/>
                </a:cubicBezTo>
                <a:cubicBezTo>
                  <a:pt x="339755" y="324035"/>
                  <a:pt x="416689" y="323834"/>
                  <a:pt x="520607" y="323834"/>
                </a:cubicBezTo>
                <a:close/>
                <a:moveTo>
                  <a:pt x="870832" y="312190"/>
                </a:moveTo>
                <a:lnTo>
                  <a:pt x="920916" y="312190"/>
                </a:lnTo>
                <a:lnTo>
                  <a:pt x="920916" y="320895"/>
                </a:lnTo>
                <a:lnTo>
                  <a:pt x="920916" y="329599"/>
                </a:lnTo>
                <a:lnTo>
                  <a:pt x="870363" y="329599"/>
                </a:lnTo>
                <a:lnTo>
                  <a:pt x="819811" y="329599"/>
                </a:lnTo>
                <a:lnTo>
                  <a:pt x="819811" y="321363"/>
                </a:lnTo>
                <a:cubicBezTo>
                  <a:pt x="819811" y="316810"/>
                  <a:pt x="820011" y="312860"/>
                  <a:pt x="820279" y="312659"/>
                </a:cubicBezTo>
                <a:cubicBezTo>
                  <a:pt x="820480" y="312391"/>
                  <a:pt x="843246" y="312190"/>
                  <a:pt x="870832" y="312190"/>
                </a:cubicBezTo>
                <a:close/>
                <a:moveTo>
                  <a:pt x="117619" y="312190"/>
                </a:moveTo>
                <a:lnTo>
                  <a:pt x="168038" y="312324"/>
                </a:lnTo>
                <a:lnTo>
                  <a:pt x="218390" y="312525"/>
                </a:lnTo>
                <a:lnTo>
                  <a:pt x="218591" y="321028"/>
                </a:lnTo>
                <a:lnTo>
                  <a:pt x="218792" y="329599"/>
                </a:lnTo>
                <a:lnTo>
                  <a:pt x="168172" y="329599"/>
                </a:lnTo>
                <a:lnTo>
                  <a:pt x="117619" y="329599"/>
                </a:lnTo>
                <a:lnTo>
                  <a:pt x="117619" y="320895"/>
                </a:lnTo>
                <a:close/>
                <a:moveTo>
                  <a:pt x="60955" y="287883"/>
                </a:moveTo>
                <a:cubicBezTo>
                  <a:pt x="40466" y="282258"/>
                  <a:pt x="20379" y="295583"/>
                  <a:pt x="17299" y="316741"/>
                </a:cubicBezTo>
                <a:cubicBezTo>
                  <a:pt x="14822" y="334083"/>
                  <a:pt x="27209" y="351358"/>
                  <a:pt x="44752" y="354974"/>
                </a:cubicBezTo>
                <a:cubicBezTo>
                  <a:pt x="65843" y="359326"/>
                  <a:pt x="86332" y="342520"/>
                  <a:pt x="86399" y="320826"/>
                </a:cubicBezTo>
                <a:cubicBezTo>
                  <a:pt x="86399" y="316273"/>
                  <a:pt x="83989" y="307635"/>
                  <a:pt x="81511" y="303618"/>
                </a:cubicBezTo>
                <a:cubicBezTo>
                  <a:pt x="76958" y="296051"/>
                  <a:pt x="69191" y="290092"/>
                  <a:pt x="60955" y="287883"/>
                </a:cubicBezTo>
                <a:close/>
                <a:moveTo>
                  <a:pt x="996329" y="287881"/>
                </a:moveTo>
                <a:cubicBezTo>
                  <a:pt x="977380" y="282659"/>
                  <a:pt x="958297" y="293640"/>
                  <a:pt x="953476" y="312455"/>
                </a:cubicBezTo>
                <a:cubicBezTo>
                  <a:pt x="951869" y="318682"/>
                  <a:pt x="951802" y="322298"/>
                  <a:pt x="953142" y="328458"/>
                </a:cubicBezTo>
                <a:cubicBezTo>
                  <a:pt x="956422" y="343992"/>
                  <a:pt x="971086" y="355776"/>
                  <a:pt x="987223" y="355709"/>
                </a:cubicBezTo>
                <a:cubicBezTo>
                  <a:pt x="995994" y="355642"/>
                  <a:pt x="1004967" y="351826"/>
                  <a:pt x="1011462" y="345264"/>
                </a:cubicBezTo>
                <a:cubicBezTo>
                  <a:pt x="1018961" y="337698"/>
                  <a:pt x="1022710" y="326851"/>
                  <a:pt x="1021237" y="316740"/>
                </a:cubicBezTo>
                <a:cubicBezTo>
                  <a:pt x="1020099" y="308973"/>
                  <a:pt x="1016818" y="302411"/>
                  <a:pt x="1011261" y="296854"/>
                </a:cubicBezTo>
                <a:cubicBezTo>
                  <a:pt x="1006440" y="292033"/>
                  <a:pt x="1002221" y="289488"/>
                  <a:pt x="996329" y="287881"/>
                </a:cubicBezTo>
                <a:close/>
                <a:moveTo>
                  <a:pt x="988906" y="269669"/>
                </a:moveTo>
                <a:cubicBezTo>
                  <a:pt x="993249" y="269853"/>
                  <a:pt x="997602" y="270305"/>
                  <a:pt x="1000012" y="270941"/>
                </a:cubicBezTo>
                <a:cubicBezTo>
                  <a:pt x="1002221" y="271544"/>
                  <a:pt x="1006908" y="273419"/>
                  <a:pt x="1010390" y="275160"/>
                </a:cubicBezTo>
                <a:cubicBezTo>
                  <a:pt x="1015814" y="277838"/>
                  <a:pt x="1017689" y="279311"/>
                  <a:pt x="1023112" y="284734"/>
                </a:cubicBezTo>
                <a:cubicBezTo>
                  <a:pt x="1033825" y="295381"/>
                  <a:pt x="1038512" y="306697"/>
                  <a:pt x="1038512" y="321494"/>
                </a:cubicBezTo>
                <a:cubicBezTo>
                  <a:pt x="1038445" y="344795"/>
                  <a:pt x="1022576" y="365150"/>
                  <a:pt x="999744" y="371244"/>
                </a:cubicBezTo>
                <a:cubicBezTo>
                  <a:pt x="992646" y="373118"/>
                  <a:pt x="981197" y="373118"/>
                  <a:pt x="974032" y="371177"/>
                </a:cubicBezTo>
                <a:cubicBezTo>
                  <a:pt x="963051" y="368297"/>
                  <a:pt x="951869" y="360798"/>
                  <a:pt x="945308" y="351826"/>
                </a:cubicBezTo>
                <a:cubicBezTo>
                  <a:pt x="941692" y="346938"/>
                  <a:pt x="937808" y="338367"/>
                  <a:pt x="936469" y="332475"/>
                </a:cubicBezTo>
                <a:cubicBezTo>
                  <a:pt x="934929" y="325646"/>
                  <a:pt x="935063" y="315066"/>
                  <a:pt x="936737" y="308504"/>
                </a:cubicBezTo>
                <a:cubicBezTo>
                  <a:pt x="941759" y="288886"/>
                  <a:pt x="958163" y="273553"/>
                  <a:pt x="977849" y="270004"/>
                </a:cubicBezTo>
                <a:cubicBezTo>
                  <a:pt x="980226" y="269568"/>
                  <a:pt x="984562" y="269485"/>
                  <a:pt x="988906" y="269669"/>
                </a:cubicBezTo>
                <a:close/>
                <a:moveTo>
                  <a:pt x="53590" y="269603"/>
                </a:moveTo>
                <a:cubicBezTo>
                  <a:pt x="60018" y="269804"/>
                  <a:pt x="62361" y="270206"/>
                  <a:pt x="67517" y="271947"/>
                </a:cubicBezTo>
                <a:cubicBezTo>
                  <a:pt x="84859" y="277705"/>
                  <a:pt x="97313" y="291097"/>
                  <a:pt x="101799" y="308506"/>
                </a:cubicBezTo>
                <a:cubicBezTo>
                  <a:pt x="103473" y="315067"/>
                  <a:pt x="103607" y="325647"/>
                  <a:pt x="102067" y="332476"/>
                </a:cubicBezTo>
                <a:cubicBezTo>
                  <a:pt x="100728" y="338369"/>
                  <a:pt x="96845" y="346939"/>
                  <a:pt x="93229" y="351827"/>
                </a:cubicBezTo>
                <a:cubicBezTo>
                  <a:pt x="86667" y="360799"/>
                  <a:pt x="75485" y="368299"/>
                  <a:pt x="64504" y="371178"/>
                </a:cubicBezTo>
                <a:cubicBezTo>
                  <a:pt x="57340" y="373120"/>
                  <a:pt x="45890" y="373120"/>
                  <a:pt x="38792" y="371245"/>
                </a:cubicBezTo>
                <a:cubicBezTo>
                  <a:pt x="15893" y="365152"/>
                  <a:pt x="24" y="344730"/>
                  <a:pt x="24" y="321294"/>
                </a:cubicBezTo>
                <a:cubicBezTo>
                  <a:pt x="24" y="306631"/>
                  <a:pt x="4778" y="295315"/>
                  <a:pt x="15424" y="284736"/>
                </a:cubicBezTo>
                <a:cubicBezTo>
                  <a:pt x="23593" y="276500"/>
                  <a:pt x="30624" y="272683"/>
                  <a:pt x="41538" y="270273"/>
                </a:cubicBezTo>
                <a:cubicBezTo>
                  <a:pt x="44350" y="269670"/>
                  <a:pt x="48635" y="269469"/>
                  <a:pt x="53590" y="269603"/>
                </a:cubicBezTo>
                <a:close/>
                <a:moveTo>
                  <a:pt x="587868" y="256056"/>
                </a:moveTo>
                <a:cubicBezTo>
                  <a:pt x="567800" y="256058"/>
                  <a:pt x="544955" y="256065"/>
                  <a:pt x="518933" y="256073"/>
                </a:cubicBezTo>
                <a:cubicBezTo>
                  <a:pt x="313641" y="256073"/>
                  <a:pt x="305807" y="256140"/>
                  <a:pt x="300049" y="257345"/>
                </a:cubicBezTo>
                <a:cubicBezTo>
                  <a:pt x="282573" y="261028"/>
                  <a:pt x="266704" y="274955"/>
                  <a:pt x="260745" y="291895"/>
                </a:cubicBezTo>
                <a:cubicBezTo>
                  <a:pt x="257263" y="301872"/>
                  <a:pt x="257464" y="289619"/>
                  <a:pt x="257464" y="517810"/>
                </a:cubicBezTo>
                <a:cubicBezTo>
                  <a:pt x="257464" y="746805"/>
                  <a:pt x="257263" y="734484"/>
                  <a:pt x="260812" y="744059"/>
                </a:cubicBezTo>
                <a:cubicBezTo>
                  <a:pt x="267240" y="761267"/>
                  <a:pt x="282707" y="774659"/>
                  <a:pt x="300384" y="778275"/>
                </a:cubicBezTo>
                <a:cubicBezTo>
                  <a:pt x="306544" y="779547"/>
                  <a:pt x="311566" y="779614"/>
                  <a:pt x="519268" y="779614"/>
                </a:cubicBezTo>
                <a:cubicBezTo>
                  <a:pt x="726970" y="779614"/>
                  <a:pt x="731992" y="779547"/>
                  <a:pt x="738152" y="778275"/>
                </a:cubicBezTo>
                <a:cubicBezTo>
                  <a:pt x="759244" y="773922"/>
                  <a:pt x="775916" y="756781"/>
                  <a:pt x="780067" y="735087"/>
                </a:cubicBezTo>
                <a:cubicBezTo>
                  <a:pt x="781607" y="727320"/>
                  <a:pt x="781607" y="308300"/>
                  <a:pt x="780067" y="300533"/>
                </a:cubicBezTo>
                <a:cubicBezTo>
                  <a:pt x="775916" y="278839"/>
                  <a:pt x="759244" y="261697"/>
                  <a:pt x="738152" y="257345"/>
                </a:cubicBezTo>
                <a:cubicBezTo>
                  <a:pt x="732762" y="256232"/>
                  <a:pt x="728346" y="256042"/>
                  <a:pt x="587868" y="256056"/>
                </a:cubicBezTo>
                <a:close/>
                <a:moveTo>
                  <a:pt x="436775" y="232144"/>
                </a:moveTo>
                <a:cubicBezTo>
                  <a:pt x="462831" y="232144"/>
                  <a:pt x="491397" y="232152"/>
                  <a:pt x="521277" y="232169"/>
                </a:cubicBezTo>
                <a:lnTo>
                  <a:pt x="738554" y="232236"/>
                </a:lnTo>
                <a:lnTo>
                  <a:pt x="744580" y="233843"/>
                </a:lnTo>
                <a:cubicBezTo>
                  <a:pt x="762391" y="238530"/>
                  <a:pt x="777791" y="248373"/>
                  <a:pt x="787968" y="261630"/>
                </a:cubicBezTo>
                <a:cubicBezTo>
                  <a:pt x="795669" y="271473"/>
                  <a:pt x="800088" y="280513"/>
                  <a:pt x="803034" y="292029"/>
                </a:cubicBezTo>
                <a:lnTo>
                  <a:pt x="804842" y="299194"/>
                </a:lnTo>
                <a:lnTo>
                  <a:pt x="804842" y="517810"/>
                </a:lnTo>
                <a:lnTo>
                  <a:pt x="804842" y="736426"/>
                </a:lnTo>
                <a:lnTo>
                  <a:pt x="803034" y="743591"/>
                </a:lnTo>
                <a:cubicBezTo>
                  <a:pt x="799217" y="758522"/>
                  <a:pt x="790446" y="773521"/>
                  <a:pt x="779934" y="782962"/>
                </a:cubicBezTo>
                <a:cubicBezTo>
                  <a:pt x="770091" y="791733"/>
                  <a:pt x="757369" y="798496"/>
                  <a:pt x="744245" y="801777"/>
                </a:cubicBezTo>
                <a:lnTo>
                  <a:pt x="737884" y="803384"/>
                </a:lnTo>
                <a:lnTo>
                  <a:pt x="519268" y="803384"/>
                </a:lnTo>
                <a:lnTo>
                  <a:pt x="300652" y="803384"/>
                </a:lnTo>
                <a:lnTo>
                  <a:pt x="294291" y="801777"/>
                </a:lnTo>
                <a:cubicBezTo>
                  <a:pt x="276480" y="797291"/>
                  <a:pt x="260879" y="787381"/>
                  <a:pt x="250567" y="773989"/>
                </a:cubicBezTo>
                <a:cubicBezTo>
                  <a:pt x="242867" y="764147"/>
                  <a:pt x="238448" y="755107"/>
                  <a:pt x="235502" y="743591"/>
                </a:cubicBezTo>
                <a:lnTo>
                  <a:pt x="233694" y="736426"/>
                </a:lnTo>
                <a:lnTo>
                  <a:pt x="233694" y="517810"/>
                </a:lnTo>
                <a:lnTo>
                  <a:pt x="233694" y="299194"/>
                </a:lnTo>
                <a:lnTo>
                  <a:pt x="235502" y="292029"/>
                </a:lnTo>
                <a:cubicBezTo>
                  <a:pt x="238448" y="280513"/>
                  <a:pt x="242867" y="271473"/>
                  <a:pt x="250567" y="261630"/>
                </a:cubicBezTo>
                <a:cubicBezTo>
                  <a:pt x="255723" y="254868"/>
                  <a:pt x="260544" y="250516"/>
                  <a:pt x="268981" y="244891"/>
                </a:cubicBezTo>
                <a:cubicBezTo>
                  <a:pt x="278288" y="238597"/>
                  <a:pt x="289871" y="234245"/>
                  <a:pt x="302326" y="232370"/>
                </a:cubicBezTo>
                <a:cubicBezTo>
                  <a:pt x="303029" y="232219"/>
                  <a:pt x="358607" y="232144"/>
                  <a:pt x="436775" y="232144"/>
                </a:cubicBezTo>
                <a:close/>
                <a:moveTo>
                  <a:pt x="611668" y="153051"/>
                </a:moveTo>
                <a:lnTo>
                  <a:pt x="617694" y="153051"/>
                </a:lnTo>
                <a:lnTo>
                  <a:pt x="623720" y="153051"/>
                </a:lnTo>
                <a:lnTo>
                  <a:pt x="623720" y="187534"/>
                </a:lnTo>
                <a:lnTo>
                  <a:pt x="623720" y="222018"/>
                </a:lnTo>
                <a:lnTo>
                  <a:pt x="617694" y="222018"/>
                </a:lnTo>
                <a:lnTo>
                  <a:pt x="611668" y="222018"/>
                </a:lnTo>
                <a:lnTo>
                  <a:pt x="611668" y="187534"/>
                </a:lnTo>
                <a:close/>
                <a:moveTo>
                  <a:pt x="414816" y="153051"/>
                </a:moveTo>
                <a:lnTo>
                  <a:pt x="420842" y="153051"/>
                </a:lnTo>
                <a:lnTo>
                  <a:pt x="426868" y="153051"/>
                </a:lnTo>
                <a:lnTo>
                  <a:pt x="426868" y="187534"/>
                </a:lnTo>
                <a:lnTo>
                  <a:pt x="426868" y="222018"/>
                </a:lnTo>
                <a:lnTo>
                  <a:pt x="420842" y="222018"/>
                </a:lnTo>
                <a:lnTo>
                  <a:pt x="414816" y="222018"/>
                </a:lnTo>
                <a:lnTo>
                  <a:pt x="414816" y="187534"/>
                </a:lnTo>
                <a:close/>
                <a:moveTo>
                  <a:pt x="510564" y="117223"/>
                </a:moveTo>
                <a:lnTo>
                  <a:pt x="519269" y="117223"/>
                </a:lnTo>
                <a:lnTo>
                  <a:pt x="527973" y="117223"/>
                </a:lnTo>
                <a:lnTo>
                  <a:pt x="527973" y="167776"/>
                </a:lnTo>
                <a:lnTo>
                  <a:pt x="527973" y="218329"/>
                </a:lnTo>
                <a:lnTo>
                  <a:pt x="519269" y="218329"/>
                </a:lnTo>
                <a:lnTo>
                  <a:pt x="510564" y="218329"/>
                </a:lnTo>
                <a:lnTo>
                  <a:pt x="510564" y="167776"/>
                </a:lnTo>
                <a:close/>
                <a:moveTo>
                  <a:pt x="708076" y="117222"/>
                </a:moveTo>
                <a:lnTo>
                  <a:pt x="716781" y="117222"/>
                </a:lnTo>
                <a:lnTo>
                  <a:pt x="725485" y="117222"/>
                </a:lnTo>
                <a:lnTo>
                  <a:pt x="725351" y="167574"/>
                </a:lnTo>
                <a:lnTo>
                  <a:pt x="725150" y="217993"/>
                </a:lnTo>
                <a:lnTo>
                  <a:pt x="716647" y="218194"/>
                </a:lnTo>
                <a:lnTo>
                  <a:pt x="708076" y="218395"/>
                </a:lnTo>
                <a:lnTo>
                  <a:pt x="708076" y="167775"/>
                </a:lnTo>
                <a:close/>
                <a:moveTo>
                  <a:pt x="313052" y="117222"/>
                </a:moveTo>
                <a:lnTo>
                  <a:pt x="321757" y="117222"/>
                </a:lnTo>
                <a:lnTo>
                  <a:pt x="330461" y="117222"/>
                </a:lnTo>
                <a:lnTo>
                  <a:pt x="330461" y="167775"/>
                </a:lnTo>
                <a:lnTo>
                  <a:pt x="330461" y="218395"/>
                </a:lnTo>
                <a:lnTo>
                  <a:pt x="321957" y="218194"/>
                </a:lnTo>
                <a:lnTo>
                  <a:pt x="313387" y="217993"/>
                </a:lnTo>
                <a:lnTo>
                  <a:pt x="313186" y="167574"/>
                </a:lnTo>
                <a:close/>
                <a:moveTo>
                  <a:pt x="415514" y="85476"/>
                </a:moveTo>
                <a:cubicBezTo>
                  <a:pt x="410801" y="86547"/>
                  <a:pt x="406382" y="89158"/>
                  <a:pt x="402833" y="93176"/>
                </a:cubicBezTo>
                <a:cubicBezTo>
                  <a:pt x="395200" y="101880"/>
                  <a:pt x="395535" y="115472"/>
                  <a:pt x="403637" y="124043"/>
                </a:cubicBezTo>
                <a:cubicBezTo>
                  <a:pt x="408190" y="128864"/>
                  <a:pt x="412877" y="131074"/>
                  <a:pt x="419438" y="131475"/>
                </a:cubicBezTo>
                <a:cubicBezTo>
                  <a:pt x="423523" y="131676"/>
                  <a:pt x="425264" y="131475"/>
                  <a:pt x="428411" y="130270"/>
                </a:cubicBezTo>
                <a:cubicBezTo>
                  <a:pt x="448297" y="122771"/>
                  <a:pt x="449235" y="95854"/>
                  <a:pt x="429951" y="87016"/>
                </a:cubicBezTo>
                <a:cubicBezTo>
                  <a:pt x="425231" y="84873"/>
                  <a:pt x="420226" y="84404"/>
                  <a:pt x="415514" y="85476"/>
                </a:cubicBezTo>
                <a:close/>
                <a:moveTo>
                  <a:pt x="613859" y="85275"/>
                </a:moveTo>
                <a:cubicBezTo>
                  <a:pt x="609205" y="86129"/>
                  <a:pt x="604803" y="88489"/>
                  <a:pt x="601220" y="92239"/>
                </a:cubicBezTo>
                <a:cubicBezTo>
                  <a:pt x="589436" y="104492"/>
                  <a:pt x="594056" y="124178"/>
                  <a:pt x="610125" y="130271"/>
                </a:cubicBezTo>
                <a:cubicBezTo>
                  <a:pt x="613272" y="131476"/>
                  <a:pt x="615013" y="131677"/>
                  <a:pt x="619098" y="131476"/>
                </a:cubicBezTo>
                <a:cubicBezTo>
                  <a:pt x="625660" y="131074"/>
                  <a:pt x="630347" y="128865"/>
                  <a:pt x="634900" y="124044"/>
                </a:cubicBezTo>
                <a:cubicBezTo>
                  <a:pt x="645680" y="112661"/>
                  <a:pt x="642265" y="94382"/>
                  <a:pt x="628003" y="87351"/>
                </a:cubicBezTo>
                <a:cubicBezTo>
                  <a:pt x="623417" y="85074"/>
                  <a:pt x="618512" y="84422"/>
                  <a:pt x="613859" y="85275"/>
                </a:cubicBezTo>
                <a:close/>
                <a:moveTo>
                  <a:pt x="625555" y="73629"/>
                </a:moveTo>
                <a:cubicBezTo>
                  <a:pt x="640985" y="77132"/>
                  <a:pt x="653213" y="90766"/>
                  <a:pt x="653313" y="107639"/>
                </a:cubicBezTo>
                <a:cubicBezTo>
                  <a:pt x="653380" y="117750"/>
                  <a:pt x="650099" y="125919"/>
                  <a:pt x="643202" y="132949"/>
                </a:cubicBezTo>
                <a:cubicBezTo>
                  <a:pt x="634498" y="141855"/>
                  <a:pt x="622312" y="145470"/>
                  <a:pt x="610192" y="142926"/>
                </a:cubicBezTo>
                <a:cubicBezTo>
                  <a:pt x="596466" y="139980"/>
                  <a:pt x="585016" y="127727"/>
                  <a:pt x="582807" y="113532"/>
                </a:cubicBezTo>
                <a:cubicBezTo>
                  <a:pt x="580062" y="95721"/>
                  <a:pt x="591913" y="77977"/>
                  <a:pt x="609389" y="73759"/>
                </a:cubicBezTo>
                <a:cubicBezTo>
                  <a:pt x="614913" y="72420"/>
                  <a:pt x="620412" y="72462"/>
                  <a:pt x="625555" y="73629"/>
                </a:cubicBezTo>
                <a:close/>
                <a:moveTo>
                  <a:pt x="413144" y="73490"/>
                </a:moveTo>
                <a:cubicBezTo>
                  <a:pt x="448096" y="66861"/>
                  <a:pt x="470527" y="108308"/>
                  <a:pt x="445485" y="133216"/>
                </a:cubicBezTo>
                <a:cubicBezTo>
                  <a:pt x="431223" y="147411"/>
                  <a:pt x="409462" y="147277"/>
                  <a:pt x="395334" y="132948"/>
                </a:cubicBezTo>
                <a:cubicBezTo>
                  <a:pt x="381340" y="118686"/>
                  <a:pt x="381875" y="95787"/>
                  <a:pt x="396606" y="82195"/>
                </a:cubicBezTo>
                <a:cubicBezTo>
                  <a:pt x="400824" y="78244"/>
                  <a:pt x="408056" y="74427"/>
                  <a:pt x="413144" y="73490"/>
                </a:cubicBezTo>
                <a:close/>
                <a:moveTo>
                  <a:pt x="328785" y="17724"/>
                </a:moveTo>
                <a:cubicBezTo>
                  <a:pt x="320817" y="16050"/>
                  <a:pt x="315125" y="16787"/>
                  <a:pt x="307157" y="20403"/>
                </a:cubicBezTo>
                <a:cubicBezTo>
                  <a:pt x="301332" y="23148"/>
                  <a:pt x="294101" y="29844"/>
                  <a:pt x="291422" y="35133"/>
                </a:cubicBezTo>
                <a:cubicBezTo>
                  <a:pt x="281111" y="55488"/>
                  <a:pt x="291690" y="79459"/>
                  <a:pt x="313451" y="85017"/>
                </a:cubicBezTo>
                <a:cubicBezTo>
                  <a:pt x="319544" y="86624"/>
                  <a:pt x="323160" y="86690"/>
                  <a:pt x="329320" y="85351"/>
                </a:cubicBezTo>
                <a:cubicBezTo>
                  <a:pt x="342176" y="82673"/>
                  <a:pt x="353559" y="71089"/>
                  <a:pt x="355902" y="58301"/>
                </a:cubicBezTo>
                <a:cubicBezTo>
                  <a:pt x="359384" y="39485"/>
                  <a:pt x="347466" y="21675"/>
                  <a:pt x="328785" y="17724"/>
                </a:cubicBezTo>
                <a:close/>
                <a:moveTo>
                  <a:pt x="722541" y="17456"/>
                </a:moveTo>
                <a:cubicBezTo>
                  <a:pt x="717519" y="16519"/>
                  <a:pt x="714841" y="16586"/>
                  <a:pt x="709417" y="17791"/>
                </a:cubicBezTo>
                <a:cubicBezTo>
                  <a:pt x="693749" y="21139"/>
                  <a:pt x="682032" y="35468"/>
                  <a:pt x="681965" y="51270"/>
                </a:cubicBezTo>
                <a:cubicBezTo>
                  <a:pt x="681898" y="67407"/>
                  <a:pt x="693682" y="82070"/>
                  <a:pt x="709217" y="85351"/>
                </a:cubicBezTo>
                <a:cubicBezTo>
                  <a:pt x="715377" y="86690"/>
                  <a:pt x="718992" y="86623"/>
                  <a:pt x="725085" y="85016"/>
                </a:cubicBezTo>
                <a:cubicBezTo>
                  <a:pt x="740419" y="81133"/>
                  <a:pt x="751132" y="67340"/>
                  <a:pt x="751132" y="51538"/>
                </a:cubicBezTo>
                <a:cubicBezTo>
                  <a:pt x="751132" y="42030"/>
                  <a:pt x="747784" y="34196"/>
                  <a:pt x="740820" y="27232"/>
                </a:cubicBezTo>
                <a:cubicBezTo>
                  <a:pt x="735732" y="22143"/>
                  <a:pt x="729304" y="18728"/>
                  <a:pt x="722541" y="17456"/>
                </a:cubicBezTo>
                <a:close/>
                <a:moveTo>
                  <a:pt x="524626" y="17387"/>
                </a:moveTo>
                <a:cubicBezTo>
                  <a:pt x="516993" y="16248"/>
                  <a:pt x="511502" y="17119"/>
                  <a:pt x="504204" y="20667"/>
                </a:cubicBezTo>
                <a:cubicBezTo>
                  <a:pt x="480970" y="32184"/>
                  <a:pt x="477823" y="63654"/>
                  <a:pt x="498446" y="79121"/>
                </a:cubicBezTo>
                <a:cubicBezTo>
                  <a:pt x="508221" y="86487"/>
                  <a:pt x="520408" y="88161"/>
                  <a:pt x="532125" y="83675"/>
                </a:cubicBezTo>
                <a:cubicBezTo>
                  <a:pt x="549601" y="77113"/>
                  <a:pt x="558573" y="55887"/>
                  <a:pt x="551275" y="38545"/>
                </a:cubicBezTo>
                <a:cubicBezTo>
                  <a:pt x="546722" y="27698"/>
                  <a:pt x="535942" y="19127"/>
                  <a:pt x="524626" y="17387"/>
                </a:cubicBezTo>
                <a:close/>
                <a:moveTo>
                  <a:pt x="705668" y="985"/>
                </a:moveTo>
                <a:cubicBezTo>
                  <a:pt x="713970" y="-823"/>
                  <a:pt x="725822" y="-87"/>
                  <a:pt x="733522" y="2726"/>
                </a:cubicBezTo>
                <a:cubicBezTo>
                  <a:pt x="741691" y="5739"/>
                  <a:pt x="746445" y="8819"/>
                  <a:pt x="752940" y="15381"/>
                </a:cubicBezTo>
                <a:cubicBezTo>
                  <a:pt x="758363" y="20804"/>
                  <a:pt x="759836" y="22679"/>
                  <a:pt x="762515" y="28102"/>
                </a:cubicBezTo>
                <a:cubicBezTo>
                  <a:pt x="766264" y="35669"/>
                  <a:pt x="767603" y="40490"/>
                  <a:pt x="768139" y="48324"/>
                </a:cubicBezTo>
                <a:cubicBezTo>
                  <a:pt x="769411" y="66871"/>
                  <a:pt x="760439" y="84615"/>
                  <a:pt x="744637" y="94926"/>
                </a:cubicBezTo>
                <a:cubicBezTo>
                  <a:pt x="735866" y="100684"/>
                  <a:pt x="727630" y="103095"/>
                  <a:pt x="716582" y="103095"/>
                </a:cubicBezTo>
                <a:cubicBezTo>
                  <a:pt x="708748" y="103095"/>
                  <a:pt x="702119" y="101756"/>
                  <a:pt x="695624" y="98743"/>
                </a:cubicBezTo>
                <a:cubicBezTo>
                  <a:pt x="683706" y="93319"/>
                  <a:pt x="675738" y="85485"/>
                  <a:pt x="669779" y="73433"/>
                </a:cubicBezTo>
                <a:cubicBezTo>
                  <a:pt x="663351" y="60510"/>
                  <a:pt x="663418" y="42364"/>
                  <a:pt x="669912" y="29375"/>
                </a:cubicBezTo>
                <a:cubicBezTo>
                  <a:pt x="677345" y="14510"/>
                  <a:pt x="690201" y="4333"/>
                  <a:pt x="705668" y="985"/>
                </a:cubicBezTo>
                <a:close/>
                <a:moveTo>
                  <a:pt x="331530" y="717"/>
                </a:moveTo>
                <a:cubicBezTo>
                  <a:pt x="350747" y="4266"/>
                  <a:pt x="366950" y="19398"/>
                  <a:pt x="372106" y="38749"/>
                </a:cubicBezTo>
                <a:cubicBezTo>
                  <a:pt x="373981" y="45779"/>
                  <a:pt x="373981" y="57296"/>
                  <a:pt x="372106" y="64394"/>
                </a:cubicBezTo>
                <a:cubicBezTo>
                  <a:pt x="367084" y="83209"/>
                  <a:pt x="352019" y="97872"/>
                  <a:pt x="333338" y="102024"/>
                </a:cubicBezTo>
                <a:cubicBezTo>
                  <a:pt x="327445" y="103363"/>
                  <a:pt x="316933" y="103363"/>
                  <a:pt x="311041" y="102158"/>
                </a:cubicBezTo>
                <a:cubicBezTo>
                  <a:pt x="286133" y="96801"/>
                  <a:pt x="268657" y="73701"/>
                  <a:pt x="270398" y="48324"/>
                </a:cubicBezTo>
                <a:cubicBezTo>
                  <a:pt x="270933" y="40490"/>
                  <a:pt x="272272" y="35669"/>
                  <a:pt x="276022" y="28103"/>
                </a:cubicBezTo>
                <a:cubicBezTo>
                  <a:pt x="278700" y="22679"/>
                  <a:pt x="280173" y="20804"/>
                  <a:pt x="285597" y="15381"/>
                </a:cubicBezTo>
                <a:cubicBezTo>
                  <a:pt x="293632" y="7279"/>
                  <a:pt x="301064" y="3128"/>
                  <a:pt x="311376" y="985"/>
                </a:cubicBezTo>
                <a:cubicBezTo>
                  <a:pt x="316464" y="-86"/>
                  <a:pt x="326374" y="-220"/>
                  <a:pt x="331530" y="717"/>
                </a:cubicBezTo>
                <a:close/>
                <a:moveTo>
                  <a:pt x="520584" y="254"/>
                </a:moveTo>
                <a:cubicBezTo>
                  <a:pt x="525430" y="380"/>
                  <a:pt x="530284" y="848"/>
                  <a:pt x="532996" y="1585"/>
                </a:cubicBezTo>
                <a:cubicBezTo>
                  <a:pt x="550605" y="6472"/>
                  <a:pt x="564867" y="21203"/>
                  <a:pt x="569488" y="39148"/>
                </a:cubicBezTo>
                <a:cubicBezTo>
                  <a:pt x="571295" y="46245"/>
                  <a:pt x="571295" y="56758"/>
                  <a:pt x="569488" y="63989"/>
                </a:cubicBezTo>
                <a:cubicBezTo>
                  <a:pt x="566742" y="74970"/>
                  <a:pt x="559511" y="86018"/>
                  <a:pt x="550739" y="92647"/>
                </a:cubicBezTo>
                <a:cubicBezTo>
                  <a:pt x="524827" y="112198"/>
                  <a:pt x="487598" y="103628"/>
                  <a:pt x="473136" y="74769"/>
                </a:cubicBezTo>
                <a:cubicBezTo>
                  <a:pt x="458003" y="44705"/>
                  <a:pt x="475211" y="8548"/>
                  <a:pt x="508221" y="982"/>
                </a:cubicBezTo>
                <a:cubicBezTo>
                  <a:pt x="510900" y="346"/>
                  <a:pt x="515738" y="128"/>
                  <a:pt x="520584" y="254"/>
                </a:cubicBezTo>
                <a:close/>
              </a:path>
            </a:pathLst>
          </a:custGeom>
          <a:solidFill>
            <a:srgbClr val="5D9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2" name="Google Shape;412;p19"/>
          <p:cNvSpPr/>
          <p:nvPr/>
        </p:nvSpPr>
        <p:spPr>
          <a:xfrm>
            <a:off x="1695038" y="1696141"/>
            <a:ext cx="440432" cy="439211"/>
          </a:xfrm>
          <a:custGeom>
            <a:avLst/>
            <a:gdLst/>
            <a:ahLst/>
            <a:cxnLst/>
            <a:rect l="l" t="t" r="r" b="b"/>
            <a:pathLst>
              <a:path w="1038513" h="1035637" extrusionOk="0">
                <a:moveTo>
                  <a:pt x="707526" y="950575"/>
                </a:moveTo>
                <a:cubicBezTo>
                  <a:pt x="701968" y="952107"/>
                  <a:pt x="696796" y="955154"/>
                  <a:pt x="692276" y="959640"/>
                </a:cubicBezTo>
                <a:cubicBezTo>
                  <a:pt x="678549" y="973232"/>
                  <a:pt x="678616" y="994792"/>
                  <a:pt x="692410" y="1008586"/>
                </a:cubicBezTo>
                <a:cubicBezTo>
                  <a:pt x="699842" y="1016085"/>
                  <a:pt x="710823" y="1019834"/>
                  <a:pt x="720933" y="1018361"/>
                </a:cubicBezTo>
                <a:cubicBezTo>
                  <a:pt x="728701" y="1017223"/>
                  <a:pt x="735262" y="1013942"/>
                  <a:pt x="740820" y="1008385"/>
                </a:cubicBezTo>
                <a:cubicBezTo>
                  <a:pt x="747783" y="1001421"/>
                  <a:pt x="751131" y="993587"/>
                  <a:pt x="751131" y="984079"/>
                </a:cubicBezTo>
                <a:cubicBezTo>
                  <a:pt x="751131" y="968277"/>
                  <a:pt x="740418" y="954484"/>
                  <a:pt x="725085" y="950600"/>
                </a:cubicBezTo>
                <a:cubicBezTo>
                  <a:pt x="719026" y="949027"/>
                  <a:pt x="713083" y="949043"/>
                  <a:pt x="707526" y="950575"/>
                </a:cubicBezTo>
                <a:close/>
                <a:moveTo>
                  <a:pt x="329320" y="950267"/>
                </a:moveTo>
                <a:cubicBezTo>
                  <a:pt x="323294" y="948994"/>
                  <a:pt x="319076" y="949061"/>
                  <a:pt x="313183" y="950601"/>
                </a:cubicBezTo>
                <a:cubicBezTo>
                  <a:pt x="298051" y="954552"/>
                  <a:pt x="287405" y="968412"/>
                  <a:pt x="287405" y="984080"/>
                </a:cubicBezTo>
                <a:cubicBezTo>
                  <a:pt x="287405" y="993588"/>
                  <a:pt x="290753" y="1001422"/>
                  <a:pt x="297716" y="1008386"/>
                </a:cubicBezTo>
                <a:cubicBezTo>
                  <a:pt x="303274" y="1013943"/>
                  <a:pt x="309835" y="1017224"/>
                  <a:pt x="317603" y="1018362"/>
                </a:cubicBezTo>
                <a:cubicBezTo>
                  <a:pt x="337422" y="1021241"/>
                  <a:pt x="356505" y="1004569"/>
                  <a:pt x="356572" y="984348"/>
                </a:cubicBezTo>
                <a:cubicBezTo>
                  <a:pt x="356639" y="968211"/>
                  <a:pt x="344854" y="953547"/>
                  <a:pt x="329320" y="950267"/>
                </a:cubicBezTo>
                <a:close/>
                <a:moveTo>
                  <a:pt x="525026" y="949867"/>
                </a:moveTo>
                <a:cubicBezTo>
                  <a:pt x="516054" y="948193"/>
                  <a:pt x="506211" y="950604"/>
                  <a:pt x="498444" y="956496"/>
                </a:cubicBezTo>
                <a:cubicBezTo>
                  <a:pt x="483847" y="967410"/>
                  <a:pt x="480365" y="988100"/>
                  <a:pt x="490543" y="1003166"/>
                </a:cubicBezTo>
                <a:cubicBezTo>
                  <a:pt x="495766" y="1010933"/>
                  <a:pt x="505207" y="1016892"/>
                  <a:pt x="514447" y="1018298"/>
                </a:cubicBezTo>
                <a:cubicBezTo>
                  <a:pt x="529579" y="1020575"/>
                  <a:pt x="545113" y="1011602"/>
                  <a:pt x="551273" y="997072"/>
                </a:cubicBezTo>
                <a:cubicBezTo>
                  <a:pt x="559777" y="976918"/>
                  <a:pt x="547055" y="954086"/>
                  <a:pt x="525026" y="949867"/>
                </a:cubicBezTo>
                <a:close/>
                <a:moveTo>
                  <a:pt x="531722" y="933865"/>
                </a:moveTo>
                <a:cubicBezTo>
                  <a:pt x="546453" y="937614"/>
                  <a:pt x="558639" y="947390"/>
                  <a:pt x="565402" y="960848"/>
                </a:cubicBezTo>
                <a:cubicBezTo>
                  <a:pt x="580065" y="989975"/>
                  <a:pt x="564196" y="1025395"/>
                  <a:pt x="532659" y="1034100"/>
                </a:cubicBezTo>
                <a:cubicBezTo>
                  <a:pt x="526566" y="1035774"/>
                  <a:pt x="511969" y="1035774"/>
                  <a:pt x="505876" y="1034100"/>
                </a:cubicBezTo>
                <a:cubicBezTo>
                  <a:pt x="491681" y="1030216"/>
                  <a:pt x="479026" y="1019704"/>
                  <a:pt x="472665" y="1006447"/>
                </a:cubicBezTo>
                <a:cubicBezTo>
                  <a:pt x="463961" y="988301"/>
                  <a:pt x="466706" y="966272"/>
                  <a:pt x="479696" y="950805"/>
                </a:cubicBezTo>
                <a:cubicBezTo>
                  <a:pt x="486526" y="942636"/>
                  <a:pt x="496100" y="936610"/>
                  <a:pt x="506546" y="933932"/>
                </a:cubicBezTo>
                <a:cubicBezTo>
                  <a:pt x="513576" y="932057"/>
                  <a:pt x="524624" y="932057"/>
                  <a:pt x="531722" y="933865"/>
                </a:cubicBezTo>
                <a:close/>
                <a:moveTo>
                  <a:pt x="321996" y="932607"/>
                </a:moveTo>
                <a:cubicBezTo>
                  <a:pt x="326223" y="932623"/>
                  <a:pt x="330458" y="932958"/>
                  <a:pt x="333338" y="933594"/>
                </a:cubicBezTo>
                <a:cubicBezTo>
                  <a:pt x="352019" y="937812"/>
                  <a:pt x="367084" y="952409"/>
                  <a:pt x="372106" y="971224"/>
                </a:cubicBezTo>
                <a:cubicBezTo>
                  <a:pt x="373981" y="978322"/>
                  <a:pt x="373981" y="989838"/>
                  <a:pt x="372106" y="996869"/>
                </a:cubicBezTo>
                <a:cubicBezTo>
                  <a:pt x="366013" y="1019701"/>
                  <a:pt x="345658" y="1035570"/>
                  <a:pt x="322357" y="1035637"/>
                </a:cubicBezTo>
                <a:cubicBezTo>
                  <a:pt x="307559" y="1035637"/>
                  <a:pt x="296243" y="1030950"/>
                  <a:pt x="285597" y="1020237"/>
                </a:cubicBezTo>
                <a:cubicBezTo>
                  <a:pt x="280173" y="1014814"/>
                  <a:pt x="278700" y="1012939"/>
                  <a:pt x="276022" y="1007515"/>
                </a:cubicBezTo>
                <a:cubicBezTo>
                  <a:pt x="272272" y="999949"/>
                  <a:pt x="270933" y="995128"/>
                  <a:pt x="270397" y="987294"/>
                </a:cubicBezTo>
                <a:cubicBezTo>
                  <a:pt x="269125" y="968747"/>
                  <a:pt x="278098" y="951003"/>
                  <a:pt x="293900" y="940692"/>
                </a:cubicBezTo>
                <a:cubicBezTo>
                  <a:pt x="299457" y="937009"/>
                  <a:pt x="304412" y="934933"/>
                  <a:pt x="310706" y="933527"/>
                </a:cubicBezTo>
                <a:cubicBezTo>
                  <a:pt x="313551" y="932891"/>
                  <a:pt x="317770" y="932590"/>
                  <a:pt x="321996" y="932607"/>
                </a:cubicBezTo>
                <a:close/>
                <a:moveTo>
                  <a:pt x="715895" y="932597"/>
                </a:moveTo>
                <a:cubicBezTo>
                  <a:pt x="720197" y="932539"/>
                  <a:pt x="724516" y="932823"/>
                  <a:pt x="727495" y="933459"/>
                </a:cubicBezTo>
                <a:cubicBezTo>
                  <a:pt x="752404" y="938816"/>
                  <a:pt x="769879" y="961916"/>
                  <a:pt x="768139" y="987293"/>
                </a:cubicBezTo>
                <a:cubicBezTo>
                  <a:pt x="767603" y="995127"/>
                  <a:pt x="766264" y="999948"/>
                  <a:pt x="762514" y="1007514"/>
                </a:cubicBezTo>
                <a:cubicBezTo>
                  <a:pt x="759836" y="1012938"/>
                  <a:pt x="758363" y="1014813"/>
                  <a:pt x="752939" y="1020236"/>
                </a:cubicBezTo>
                <a:cubicBezTo>
                  <a:pt x="742293" y="1030949"/>
                  <a:pt x="730977" y="1035636"/>
                  <a:pt x="716180" y="1035636"/>
                </a:cubicBezTo>
                <a:cubicBezTo>
                  <a:pt x="692878" y="1035570"/>
                  <a:pt x="672523" y="1019701"/>
                  <a:pt x="666430" y="996868"/>
                </a:cubicBezTo>
                <a:cubicBezTo>
                  <a:pt x="664555" y="989838"/>
                  <a:pt x="664555" y="978321"/>
                  <a:pt x="666430" y="971223"/>
                </a:cubicBezTo>
                <a:cubicBezTo>
                  <a:pt x="671385" y="952743"/>
                  <a:pt x="685982" y="938280"/>
                  <a:pt x="704395" y="933794"/>
                </a:cubicBezTo>
                <a:cubicBezTo>
                  <a:pt x="707308" y="933058"/>
                  <a:pt x="711593" y="932656"/>
                  <a:pt x="715895" y="932597"/>
                </a:cubicBezTo>
                <a:close/>
                <a:moveTo>
                  <a:pt x="413011" y="905214"/>
                </a:moveTo>
                <a:cubicBezTo>
                  <a:pt x="403503" y="908629"/>
                  <a:pt x="397477" y="917132"/>
                  <a:pt x="397410" y="927243"/>
                </a:cubicBezTo>
                <a:cubicBezTo>
                  <a:pt x="397410" y="936617"/>
                  <a:pt x="402097" y="944116"/>
                  <a:pt x="410668" y="948335"/>
                </a:cubicBezTo>
                <a:cubicBezTo>
                  <a:pt x="414551" y="950276"/>
                  <a:pt x="415756" y="950544"/>
                  <a:pt x="420510" y="950544"/>
                </a:cubicBezTo>
                <a:cubicBezTo>
                  <a:pt x="424997" y="950544"/>
                  <a:pt x="426537" y="950209"/>
                  <a:pt x="429885" y="948669"/>
                </a:cubicBezTo>
                <a:cubicBezTo>
                  <a:pt x="439794" y="944049"/>
                  <a:pt x="445486" y="933671"/>
                  <a:pt x="443678" y="923627"/>
                </a:cubicBezTo>
                <a:cubicBezTo>
                  <a:pt x="442138" y="915459"/>
                  <a:pt x="437652" y="909633"/>
                  <a:pt x="430219" y="906151"/>
                </a:cubicBezTo>
                <a:cubicBezTo>
                  <a:pt x="425331" y="903875"/>
                  <a:pt x="417966" y="903473"/>
                  <a:pt x="413011" y="905214"/>
                </a:cubicBezTo>
                <a:close/>
                <a:moveTo>
                  <a:pt x="612979" y="904694"/>
                </a:moveTo>
                <a:cubicBezTo>
                  <a:pt x="607932" y="905765"/>
                  <a:pt x="603195" y="908327"/>
                  <a:pt x="600014" y="912110"/>
                </a:cubicBezTo>
                <a:cubicBezTo>
                  <a:pt x="595796" y="917131"/>
                  <a:pt x="593653" y="925166"/>
                  <a:pt x="594992" y="931326"/>
                </a:cubicBezTo>
                <a:cubicBezTo>
                  <a:pt x="599010" y="950744"/>
                  <a:pt x="622244" y="957373"/>
                  <a:pt x="635368" y="942776"/>
                </a:cubicBezTo>
                <a:cubicBezTo>
                  <a:pt x="639653" y="938022"/>
                  <a:pt x="641327" y="933201"/>
                  <a:pt x="640992" y="926439"/>
                </a:cubicBezTo>
                <a:cubicBezTo>
                  <a:pt x="640591" y="917265"/>
                  <a:pt x="635970" y="910168"/>
                  <a:pt x="627802" y="906217"/>
                </a:cubicBezTo>
                <a:cubicBezTo>
                  <a:pt x="623383" y="904041"/>
                  <a:pt x="618026" y="903623"/>
                  <a:pt x="612979" y="904694"/>
                </a:cubicBezTo>
                <a:close/>
                <a:moveTo>
                  <a:pt x="609321" y="892893"/>
                </a:moveTo>
                <a:cubicBezTo>
                  <a:pt x="614008" y="891755"/>
                  <a:pt x="622043" y="891755"/>
                  <a:pt x="626596" y="892960"/>
                </a:cubicBezTo>
                <a:cubicBezTo>
                  <a:pt x="639385" y="896308"/>
                  <a:pt x="649496" y="906552"/>
                  <a:pt x="652509" y="919274"/>
                </a:cubicBezTo>
                <a:cubicBezTo>
                  <a:pt x="653781" y="924631"/>
                  <a:pt x="653513" y="932398"/>
                  <a:pt x="651906" y="937487"/>
                </a:cubicBezTo>
                <a:cubicBezTo>
                  <a:pt x="645211" y="959047"/>
                  <a:pt x="621039" y="969224"/>
                  <a:pt x="601420" y="958779"/>
                </a:cubicBezTo>
                <a:cubicBezTo>
                  <a:pt x="584480" y="949740"/>
                  <a:pt x="577784" y="929719"/>
                  <a:pt x="585886" y="912244"/>
                </a:cubicBezTo>
                <a:cubicBezTo>
                  <a:pt x="590105" y="903070"/>
                  <a:pt x="599546" y="895303"/>
                  <a:pt x="609321" y="892893"/>
                </a:cubicBezTo>
                <a:close/>
                <a:moveTo>
                  <a:pt x="428344" y="892693"/>
                </a:moveTo>
                <a:cubicBezTo>
                  <a:pt x="445218" y="896309"/>
                  <a:pt x="457806" y="913517"/>
                  <a:pt x="455998" y="930725"/>
                </a:cubicBezTo>
                <a:cubicBezTo>
                  <a:pt x="453387" y="955432"/>
                  <a:pt x="427541" y="969962"/>
                  <a:pt x="405110" y="959249"/>
                </a:cubicBezTo>
                <a:cubicBezTo>
                  <a:pt x="390513" y="952285"/>
                  <a:pt x="382278" y="935077"/>
                  <a:pt x="386027" y="919275"/>
                </a:cubicBezTo>
                <a:cubicBezTo>
                  <a:pt x="389040" y="906754"/>
                  <a:pt x="399084" y="896376"/>
                  <a:pt x="411672" y="892961"/>
                </a:cubicBezTo>
                <a:cubicBezTo>
                  <a:pt x="415957" y="891823"/>
                  <a:pt x="423590" y="891689"/>
                  <a:pt x="428344" y="892693"/>
                </a:cubicBezTo>
                <a:close/>
                <a:moveTo>
                  <a:pt x="510564" y="817289"/>
                </a:moveTo>
                <a:lnTo>
                  <a:pt x="519269" y="817289"/>
                </a:lnTo>
                <a:lnTo>
                  <a:pt x="527973" y="817289"/>
                </a:lnTo>
                <a:lnTo>
                  <a:pt x="527973" y="867842"/>
                </a:lnTo>
                <a:lnTo>
                  <a:pt x="527973" y="918395"/>
                </a:lnTo>
                <a:lnTo>
                  <a:pt x="519269" y="918395"/>
                </a:lnTo>
                <a:lnTo>
                  <a:pt x="510564" y="918395"/>
                </a:lnTo>
                <a:lnTo>
                  <a:pt x="510564" y="867842"/>
                </a:lnTo>
                <a:close/>
                <a:moveTo>
                  <a:pt x="322225" y="817289"/>
                </a:moveTo>
                <a:lnTo>
                  <a:pt x="330461" y="817289"/>
                </a:lnTo>
                <a:lnTo>
                  <a:pt x="330461" y="867842"/>
                </a:lnTo>
                <a:lnTo>
                  <a:pt x="330461" y="918395"/>
                </a:lnTo>
                <a:lnTo>
                  <a:pt x="321757" y="918395"/>
                </a:lnTo>
                <a:lnTo>
                  <a:pt x="313052" y="918395"/>
                </a:lnTo>
                <a:lnTo>
                  <a:pt x="313052" y="868310"/>
                </a:lnTo>
                <a:cubicBezTo>
                  <a:pt x="313052" y="840724"/>
                  <a:pt x="313253" y="817958"/>
                  <a:pt x="313521" y="817757"/>
                </a:cubicBezTo>
                <a:cubicBezTo>
                  <a:pt x="313722" y="817490"/>
                  <a:pt x="317672" y="817289"/>
                  <a:pt x="322225" y="817289"/>
                </a:cubicBezTo>
                <a:close/>
                <a:moveTo>
                  <a:pt x="708076" y="817222"/>
                </a:moveTo>
                <a:lnTo>
                  <a:pt x="716647" y="817423"/>
                </a:lnTo>
                <a:lnTo>
                  <a:pt x="725150" y="817624"/>
                </a:lnTo>
                <a:lnTo>
                  <a:pt x="725351" y="867976"/>
                </a:lnTo>
                <a:lnTo>
                  <a:pt x="725485" y="918395"/>
                </a:lnTo>
                <a:lnTo>
                  <a:pt x="716781" y="918395"/>
                </a:lnTo>
                <a:lnTo>
                  <a:pt x="708076" y="918395"/>
                </a:lnTo>
                <a:lnTo>
                  <a:pt x="708076" y="867842"/>
                </a:lnTo>
                <a:close/>
                <a:moveTo>
                  <a:pt x="611668" y="813601"/>
                </a:moveTo>
                <a:lnTo>
                  <a:pt x="617694" y="813601"/>
                </a:lnTo>
                <a:lnTo>
                  <a:pt x="623720" y="813601"/>
                </a:lnTo>
                <a:lnTo>
                  <a:pt x="623720" y="848084"/>
                </a:lnTo>
                <a:lnTo>
                  <a:pt x="623720" y="882568"/>
                </a:lnTo>
                <a:lnTo>
                  <a:pt x="617694" y="882568"/>
                </a:lnTo>
                <a:lnTo>
                  <a:pt x="611668" y="882568"/>
                </a:lnTo>
                <a:lnTo>
                  <a:pt x="611668" y="848084"/>
                </a:lnTo>
                <a:close/>
                <a:moveTo>
                  <a:pt x="414816" y="813601"/>
                </a:moveTo>
                <a:lnTo>
                  <a:pt x="420842" y="813601"/>
                </a:lnTo>
                <a:lnTo>
                  <a:pt x="426868" y="813601"/>
                </a:lnTo>
                <a:lnTo>
                  <a:pt x="426868" y="848084"/>
                </a:lnTo>
                <a:lnTo>
                  <a:pt x="426868" y="882568"/>
                </a:lnTo>
                <a:lnTo>
                  <a:pt x="420842" y="882568"/>
                </a:lnTo>
                <a:lnTo>
                  <a:pt x="414816" y="882568"/>
                </a:lnTo>
                <a:lnTo>
                  <a:pt x="414816" y="848084"/>
                </a:lnTo>
                <a:close/>
                <a:moveTo>
                  <a:pt x="819745" y="706018"/>
                </a:moveTo>
                <a:lnTo>
                  <a:pt x="870365" y="706018"/>
                </a:lnTo>
                <a:lnTo>
                  <a:pt x="920918" y="706018"/>
                </a:lnTo>
                <a:lnTo>
                  <a:pt x="920918" y="714723"/>
                </a:lnTo>
                <a:lnTo>
                  <a:pt x="920918" y="723427"/>
                </a:lnTo>
                <a:lnTo>
                  <a:pt x="870566" y="723293"/>
                </a:lnTo>
                <a:lnTo>
                  <a:pt x="820147" y="723092"/>
                </a:lnTo>
                <a:lnTo>
                  <a:pt x="819946" y="714522"/>
                </a:lnTo>
                <a:close/>
                <a:moveTo>
                  <a:pt x="117619" y="706018"/>
                </a:moveTo>
                <a:lnTo>
                  <a:pt x="168172" y="706018"/>
                </a:lnTo>
                <a:lnTo>
                  <a:pt x="218792" y="706018"/>
                </a:lnTo>
                <a:lnTo>
                  <a:pt x="218591" y="714522"/>
                </a:lnTo>
                <a:lnTo>
                  <a:pt x="218390" y="723092"/>
                </a:lnTo>
                <a:lnTo>
                  <a:pt x="168038" y="723293"/>
                </a:lnTo>
                <a:lnTo>
                  <a:pt x="117619" y="723427"/>
                </a:lnTo>
                <a:lnTo>
                  <a:pt x="117619" y="714723"/>
                </a:lnTo>
                <a:close/>
                <a:moveTo>
                  <a:pt x="994924" y="680916"/>
                </a:moveTo>
                <a:cubicBezTo>
                  <a:pt x="986688" y="678974"/>
                  <a:pt x="979322" y="679845"/>
                  <a:pt x="971555" y="683728"/>
                </a:cubicBezTo>
                <a:cubicBezTo>
                  <a:pt x="959972" y="689353"/>
                  <a:pt x="952205" y="701874"/>
                  <a:pt x="952138" y="714796"/>
                </a:cubicBezTo>
                <a:cubicBezTo>
                  <a:pt x="952138" y="719349"/>
                  <a:pt x="954548" y="727987"/>
                  <a:pt x="957026" y="732004"/>
                </a:cubicBezTo>
                <a:cubicBezTo>
                  <a:pt x="963387" y="742584"/>
                  <a:pt x="974836" y="749079"/>
                  <a:pt x="986956" y="749079"/>
                </a:cubicBezTo>
                <a:cubicBezTo>
                  <a:pt x="996464" y="749079"/>
                  <a:pt x="1004298" y="745731"/>
                  <a:pt x="1011261" y="738767"/>
                </a:cubicBezTo>
                <a:cubicBezTo>
                  <a:pt x="1016819" y="733210"/>
                  <a:pt x="1020100" y="726648"/>
                  <a:pt x="1021238" y="718881"/>
                </a:cubicBezTo>
                <a:cubicBezTo>
                  <a:pt x="1023648" y="701941"/>
                  <a:pt x="1011864" y="684933"/>
                  <a:pt x="994924" y="680916"/>
                </a:cubicBezTo>
                <a:close/>
                <a:moveTo>
                  <a:pt x="58344" y="680582"/>
                </a:moveTo>
                <a:cubicBezTo>
                  <a:pt x="46827" y="678439"/>
                  <a:pt x="35177" y="682055"/>
                  <a:pt x="27075" y="690357"/>
                </a:cubicBezTo>
                <a:cubicBezTo>
                  <a:pt x="19576" y="697924"/>
                  <a:pt x="15826" y="708838"/>
                  <a:pt x="17299" y="718881"/>
                </a:cubicBezTo>
                <a:cubicBezTo>
                  <a:pt x="18437" y="726648"/>
                  <a:pt x="21718" y="733210"/>
                  <a:pt x="27276" y="738768"/>
                </a:cubicBezTo>
                <a:cubicBezTo>
                  <a:pt x="34239" y="745731"/>
                  <a:pt x="42073" y="749079"/>
                  <a:pt x="51581" y="749079"/>
                </a:cubicBezTo>
                <a:cubicBezTo>
                  <a:pt x="67383" y="749079"/>
                  <a:pt x="81177" y="738433"/>
                  <a:pt x="85060" y="723166"/>
                </a:cubicBezTo>
                <a:cubicBezTo>
                  <a:pt x="86667" y="716939"/>
                  <a:pt x="86734" y="713324"/>
                  <a:pt x="85395" y="707164"/>
                </a:cubicBezTo>
                <a:cubicBezTo>
                  <a:pt x="82717" y="694308"/>
                  <a:pt x="71133" y="682925"/>
                  <a:pt x="58344" y="680582"/>
                </a:cubicBezTo>
                <a:close/>
                <a:moveTo>
                  <a:pt x="45020" y="663173"/>
                </a:moveTo>
                <a:cubicBezTo>
                  <a:pt x="62763" y="660762"/>
                  <a:pt x="82449" y="669199"/>
                  <a:pt x="93229" y="683795"/>
                </a:cubicBezTo>
                <a:cubicBezTo>
                  <a:pt x="96845" y="688683"/>
                  <a:pt x="100728" y="697254"/>
                  <a:pt x="102067" y="703146"/>
                </a:cubicBezTo>
                <a:cubicBezTo>
                  <a:pt x="103540" y="709842"/>
                  <a:pt x="103474" y="720622"/>
                  <a:pt x="101867" y="726849"/>
                </a:cubicBezTo>
                <a:cubicBezTo>
                  <a:pt x="97380" y="744459"/>
                  <a:pt x="84993" y="757784"/>
                  <a:pt x="67651" y="763676"/>
                </a:cubicBezTo>
                <a:cubicBezTo>
                  <a:pt x="61759" y="765685"/>
                  <a:pt x="60621" y="765885"/>
                  <a:pt x="52251" y="765885"/>
                </a:cubicBezTo>
                <a:cubicBezTo>
                  <a:pt x="41471" y="765952"/>
                  <a:pt x="37320" y="765015"/>
                  <a:pt x="28146" y="760462"/>
                </a:cubicBezTo>
                <a:cubicBezTo>
                  <a:pt x="22723" y="757784"/>
                  <a:pt x="20781" y="756310"/>
                  <a:pt x="15424" y="750887"/>
                </a:cubicBezTo>
                <a:cubicBezTo>
                  <a:pt x="4778" y="740308"/>
                  <a:pt x="24" y="728992"/>
                  <a:pt x="24" y="714328"/>
                </a:cubicBezTo>
                <a:cubicBezTo>
                  <a:pt x="24" y="688482"/>
                  <a:pt x="19241" y="666721"/>
                  <a:pt x="45020" y="663173"/>
                </a:cubicBezTo>
                <a:close/>
                <a:moveTo>
                  <a:pt x="980394" y="663172"/>
                </a:moveTo>
                <a:cubicBezTo>
                  <a:pt x="989366" y="661967"/>
                  <a:pt x="1001151" y="663909"/>
                  <a:pt x="1009119" y="667859"/>
                </a:cubicBezTo>
                <a:cubicBezTo>
                  <a:pt x="1027599" y="677166"/>
                  <a:pt x="1038513" y="694374"/>
                  <a:pt x="1038513" y="714328"/>
                </a:cubicBezTo>
                <a:cubicBezTo>
                  <a:pt x="1038513" y="728991"/>
                  <a:pt x="1033759" y="740307"/>
                  <a:pt x="1023113" y="750886"/>
                </a:cubicBezTo>
                <a:cubicBezTo>
                  <a:pt x="1017756" y="756310"/>
                  <a:pt x="1015814" y="757783"/>
                  <a:pt x="1010391" y="760461"/>
                </a:cubicBezTo>
                <a:cubicBezTo>
                  <a:pt x="1001218" y="765015"/>
                  <a:pt x="997066" y="765952"/>
                  <a:pt x="986286" y="765885"/>
                </a:cubicBezTo>
                <a:cubicBezTo>
                  <a:pt x="977916" y="765885"/>
                  <a:pt x="976778" y="765684"/>
                  <a:pt x="970886" y="763675"/>
                </a:cubicBezTo>
                <a:cubicBezTo>
                  <a:pt x="959771" y="759926"/>
                  <a:pt x="950397" y="752828"/>
                  <a:pt x="944170" y="743655"/>
                </a:cubicBezTo>
                <a:cubicBezTo>
                  <a:pt x="931984" y="725577"/>
                  <a:pt x="932452" y="701204"/>
                  <a:pt x="945308" y="683795"/>
                </a:cubicBezTo>
                <a:cubicBezTo>
                  <a:pt x="953343" y="672881"/>
                  <a:pt x="966668" y="665047"/>
                  <a:pt x="980394" y="663172"/>
                </a:cubicBezTo>
                <a:close/>
                <a:moveTo>
                  <a:pt x="816064" y="609911"/>
                </a:moveTo>
                <a:lnTo>
                  <a:pt x="850547" y="609911"/>
                </a:lnTo>
                <a:lnTo>
                  <a:pt x="885030" y="609911"/>
                </a:lnTo>
                <a:lnTo>
                  <a:pt x="885030" y="615937"/>
                </a:lnTo>
                <a:lnTo>
                  <a:pt x="885030" y="621963"/>
                </a:lnTo>
                <a:lnTo>
                  <a:pt x="850547" y="621963"/>
                </a:lnTo>
                <a:lnTo>
                  <a:pt x="816064" y="621963"/>
                </a:lnTo>
                <a:lnTo>
                  <a:pt x="816064" y="615937"/>
                </a:lnTo>
                <a:close/>
                <a:moveTo>
                  <a:pt x="153507" y="609911"/>
                </a:moveTo>
                <a:lnTo>
                  <a:pt x="187990" y="609911"/>
                </a:lnTo>
                <a:lnTo>
                  <a:pt x="222473" y="609911"/>
                </a:lnTo>
                <a:lnTo>
                  <a:pt x="222473" y="615937"/>
                </a:lnTo>
                <a:lnTo>
                  <a:pt x="222473" y="621963"/>
                </a:lnTo>
                <a:lnTo>
                  <a:pt x="187990" y="621963"/>
                </a:lnTo>
                <a:lnTo>
                  <a:pt x="153507" y="621963"/>
                </a:lnTo>
                <a:lnTo>
                  <a:pt x="153507" y="615937"/>
                </a:lnTo>
                <a:close/>
                <a:moveTo>
                  <a:pt x="921852" y="594340"/>
                </a:moveTo>
                <a:cubicBezTo>
                  <a:pt x="916320" y="596416"/>
                  <a:pt x="911566" y="600601"/>
                  <a:pt x="908854" y="606426"/>
                </a:cubicBezTo>
                <a:cubicBezTo>
                  <a:pt x="907314" y="609707"/>
                  <a:pt x="907046" y="611113"/>
                  <a:pt x="907046" y="616268"/>
                </a:cubicBezTo>
                <a:cubicBezTo>
                  <a:pt x="907046" y="621491"/>
                  <a:pt x="907314" y="622830"/>
                  <a:pt x="908854" y="625977"/>
                </a:cubicBezTo>
                <a:cubicBezTo>
                  <a:pt x="912871" y="634213"/>
                  <a:pt x="919969" y="638833"/>
                  <a:pt x="929142" y="639235"/>
                </a:cubicBezTo>
                <a:cubicBezTo>
                  <a:pt x="935905" y="639570"/>
                  <a:pt x="940726" y="637896"/>
                  <a:pt x="945480" y="633610"/>
                </a:cubicBezTo>
                <a:cubicBezTo>
                  <a:pt x="958135" y="622228"/>
                  <a:pt x="955055" y="601939"/>
                  <a:pt x="939520" y="594909"/>
                </a:cubicBezTo>
                <a:cubicBezTo>
                  <a:pt x="933695" y="592298"/>
                  <a:pt x="927385" y="592264"/>
                  <a:pt x="921852" y="594340"/>
                </a:cubicBezTo>
                <a:close/>
                <a:moveTo>
                  <a:pt x="103510" y="593395"/>
                </a:moveTo>
                <a:cubicBezTo>
                  <a:pt x="99166" y="594375"/>
                  <a:pt x="95099" y="596618"/>
                  <a:pt x="91919" y="599999"/>
                </a:cubicBezTo>
                <a:cubicBezTo>
                  <a:pt x="88303" y="603815"/>
                  <a:pt x="87298" y="605623"/>
                  <a:pt x="85892" y="610243"/>
                </a:cubicBezTo>
                <a:cubicBezTo>
                  <a:pt x="83549" y="618345"/>
                  <a:pt x="86428" y="627652"/>
                  <a:pt x="93057" y="633612"/>
                </a:cubicBezTo>
                <a:cubicBezTo>
                  <a:pt x="104440" y="643789"/>
                  <a:pt x="122786" y="640039"/>
                  <a:pt x="129616" y="626112"/>
                </a:cubicBezTo>
                <a:cubicBezTo>
                  <a:pt x="132093" y="621023"/>
                  <a:pt x="132495" y="613725"/>
                  <a:pt x="130553" y="608569"/>
                </a:cubicBezTo>
                <a:cubicBezTo>
                  <a:pt x="127942" y="601673"/>
                  <a:pt x="123389" y="596919"/>
                  <a:pt x="116760" y="594374"/>
                </a:cubicBezTo>
                <a:cubicBezTo>
                  <a:pt x="112474" y="592701"/>
                  <a:pt x="107854" y="592416"/>
                  <a:pt x="103510" y="593395"/>
                </a:cubicBezTo>
                <a:close/>
                <a:moveTo>
                  <a:pt x="114416" y="581184"/>
                </a:moveTo>
                <a:cubicBezTo>
                  <a:pt x="127942" y="583326"/>
                  <a:pt x="140396" y="595178"/>
                  <a:pt x="143141" y="608435"/>
                </a:cubicBezTo>
                <a:cubicBezTo>
                  <a:pt x="145685" y="620689"/>
                  <a:pt x="142070" y="632741"/>
                  <a:pt x="133164" y="641446"/>
                </a:cubicBezTo>
                <a:cubicBezTo>
                  <a:pt x="126067" y="648409"/>
                  <a:pt x="118032" y="651623"/>
                  <a:pt x="107854" y="651556"/>
                </a:cubicBezTo>
                <a:cubicBezTo>
                  <a:pt x="85424" y="651422"/>
                  <a:pt x="68751" y="629929"/>
                  <a:pt x="73907" y="607967"/>
                </a:cubicBezTo>
                <a:cubicBezTo>
                  <a:pt x="76987" y="595044"/>
                  <a:pt x="87901" y="584331"/>
                  <a:pt x="101025" y="581519"/>
                </a:cubicBezTo>
                <a:cubicBezTo>
                  <a:pt x="106448" y="580313"/>
                  <a:pt x="108859" y="580246"/>
                  <a:pt x="114416" y="581184"/>
                </a:cubicBezTo>
                <a:close/>
                <a:moveTo>
                  <a:pt x="923518" y="581183"/>
                </a:moveTo>
                <a:cubicBezTo>
                  <a:pt x="935436" y="579241"/>
                  <a:pt x="946417" y="582656"/>
                  <a:pt x="954854" y="591092"/>
                </a:cubicBezTo>
                <a:cubicBezTo>
                  <a:pt x="966036" y="602207"/>
                  <a:pt x="968714" y="617741"/>
                  <a:pt x="961817" y="631803"/>
                </a:cubicBezTo>
                <a:cubicBezTo>
                  <a:pt x="951238" y="653430"/>
                  <a:pt x="922580" y="658385"/>
                  <a:pt x="905372" y="641444"/>
                </a:cubicBezTo>
                <a:cubicBezTo>
                  <a:pt x="894257" y="630530"/>
                  <a:pt x="891512" y="614728"/>
                  <a:pt x="898208" y="600533"/>
                </a:cubicBezTo>
                <a:cubicBezTo>
                  <a:pt x="902426" y="591494"/>
                  <a:pt x="913809" y="582790"/>
                  <a:pt x="923518" y="581183"/>
                </a:cubicBezTo>
                <a:close/>
                <a:moveTo>
                  <a:pt x="819811" y="509104"/>
                </a:moveTo>
                <a:lnTo>
                  <a:pt x="870363" y="509104"/>
                </a:lnTo>
                <a:lnTo>
                  <a:pt x="920916" y="509104"/>
                </a:lnTo>
                <a:lnTo>
                  <a:pt x="920916" y="517809"/>
                </a:lnTo>
                <a:lnTo>
                  <a:pt x="920916" y="526513"/>
                </a:lnTo>
                <a:lnTo>
                  <a:pt x="870363" y="526513"/>
                </a:lnTo>
                <a:lnTo>
                  <a:pt x="819811" y="526513"/>
                </a:lnTo>
                <a:lnTo>
                  <a:pt x="819811" y="517809"/>
                </a:lnTo>
                <a:close/>
                <a:moveTo>
                  <a:pt x="117620" y="509104"/>
                </a:moveTo>
                <a:lnTo>
                  <a:pt x="168172" y="509104"/>
                </a:lnTo>
                <a:lnTo>
                  <a:pt x="218725" y="509104"/>
                </a:lnTo>
                <a:lnTo>
                  <a:pt x="218725" y="517809"/>
                </a:lnTo>
                <a:lnTo>
                  <a:pt x="218725" y="526513"/>
                </a:lnTo>
                <a:lnTo>
                  <a:pt x="168172" y="526513"/>
                </a:lnTo>
                <a:lnTo>
                  <a:pt x="117620" y="526513"/>
                </a:lnTo>
                <a:lnTo>
                  <a:pt x="117620" y="517809"/>
                </a:lnTo>
                <a:close/>
                <a:moveTo>
                  <a:pt x="44551" y="483995"/>
                </a:moveTo>
                <a:cubicBezTo>
                  <a:pt x="33905" y="486339"/>
                  <a:pt x="25535" y="492968"/>
                  <a:pt x="20714" y="502744"/>
                </a:cubicBezTo>
                <a:cubicBezTo>
                  <a:pt x="15760" y="512921"/>
                  <a:pt x="15760" y="522697"/>
                  <a:pt x="20714" y="532874"/>
                </a:cubicBezTo>
                <a:cubicBezTo>
                  <a:pt x="27745" y="547069"/>
                  <a:pt x="43011" y="554836"/>
                  <a:pt x="57943" y="551756"/>
                </a:cubicBezTo>
                <a:cubicBezTo>
                  <a:pt x="75017" y="548275"/>
                  <a:pt x="86065" y="534883"/>
                  <a:pt x="86065" y="517809"/>
                </a:cubicBezTo>
                <a:cubicBezTo>
                  <a:pt x="86065" y="512921"/>
                  <a:pt x="85663" y="510377"/>
                  <a:pt x="84458" y="506895"/>
                </a:cubicBezTo>
                <a:cubicBezTo>
                  <a:pt x="80440" y="495043"/>
                  <a:pt x="70866" y="486607"/>
                  <a:pt x="58612" y="483995"/>
                </a:cubicBezTo>
                <a:cubicBezTo>
                  <a:pt x="52988" y="482790"/>
                  <a:pt x="49841" y="482790"/>
                  <a:pt x="44551" y="483995"/>
                </a:cubicBezTo>
                <a:close/>
                <a:moveTo>
                  <a:pt x="992714" y="483728"/>
                </a:moveTo>
                <a:cubicBezTo>
                  <a:pt x="987692" y="482791"/>
                  <a:pt x="985014" y="482858"/>
                  <a:pt x="979590" y="484063"/>
                </a:cubicBezTo>
                <a:cubicBezTo>
                  <a:pt x="967605" y="486608"/>
                  <a:pt x="958030" y="495178"/>
                  <a:pt x="954079" y="506896"/>
                </a:cubicBezTo>
                <a:cubicBezTo>
                  <a:pt x="952874" y="510378"/>
                  <a:pt x="952472" y="512922"/>
                  <a:pt x="952472" y="517810"/>
                </a:cubicBezTo>
                <a:cubicBezTo>
                  <a:pt x="952472" y="522698"/>
                  <a:pt x="952874" y="525242"/>
                  <a:pt x="954079" y="528724"/>
                </a:cubicBezTo>
                <a:cubicBezTo>
                  <a:pt x="958097" y="540575"/>
                  <a:pt x="967672" y="549012"/>
                  <a:pt x="979925" y="551623"/>
                </a:cubicBezTo>
                <a:cubicBezTo>
                  <a:pt x="985750" y="552829"/>
                  <a:pt x="988161" y="552829"/>
                  <a:pt x="993651" y="551690"/>
                </a:cubicBezTo>
                <a:cubicBezTo>
                  <a:pt x="1007779" y="548677"/>
                  <a:pt x="1019028" y="536826"/>
                  <a:pt x="1021171" y="522631"/>
                </a:cubicBezTo>
                <a:cubicBezTo>
                  <a:pt x="1023849" y="504619"/>
                  <a:pt x="1011060" y="487076"/>
                  <a:pt x="992714" y="483728"/>
                </a:cubicBezTo>
                <a:close/>
                <a:moveTo>
                  <a:pt x="974233" y="467592"/>
                </a:moveTo>
                <a:cubicBezTo>
                  <a:pt x="981331" y="465784"/>
                  <a:pt x="992312" y="465784"/>
                  <a:pt x="999409" y="467659"/>
                </a:cubicBezTo>
                <a:cubicBezTo>
                  <a:pt x="1022711" y="473685"/>
                  <a:pt x="1038513" y="493973"/>
                  <a:pt x="1038513" y="517810"/>
                </a:cubicBezTo>
                <a:cubicBezTo>
                  <a:pt x="1038513" y="546535"/>
                  <a:pt x="1015680" y="569367"/>
                  <a:pt x="986955" y="569367"/>
                </a:cubicBezTo>
                <a:cubicBezTo>
                  <a:pt x="966667" y="569367"/>
                  <a:pt x="949258" y="558453"/>
                  <a:pt x="940420" y="540241"/>
                </a:cubicBezTo>
                <a:cubicBezTo>
                  <a:pt x="936804" y="532741"/>
                  <a:pt x="935398" y="526514"/>
                  <a:pt x="935398" y="517810"/>
                </a:cubicBezTo>
                <a:cubicBezTo>
                  <a:pt x="935398" y="509105"/>
                  <a:pt x="936804" y="502878"/>
                  <a:pt x="940420" y="495379"/>
                </a:cubicBezTo>
                <a:cubicBezTo>
                  <a:pt x="947116" y="481586"/>
                  <a:pt x="959503" y="471408"/>
                  <a:pt x="974233" y="467592"/>
                </a:cubicBezTo>
                <a:close/>
                <a:moveTo>
                  <a:pt x="64036" y="467591"/>
                </a:moveTo>
                <a:cubicBezTo>
                  <a:pt x="74749" y="470269"/>
                  <a:pt x="85462" y="477166"/>
                  <a:pt x="92158" y="485535"/>
                </a:cubicBezTo>
                <a:cubicBezTo>
                  <a:pt x="96109" y="490557"/>
                  <a:pt x="100729" y="500199"/>
                  <a:pt x="102068" y="506225"/>
                </a:cubicBezTo>
                <a:cubicBezTo>
                  <a:pt x="103407" y="512385"/>
                  <a:pt x="103407" y="523233"/>
                  <a:pt x="102068" y="529393"/>
                </a:cubicBezTo>
                <a:cubicBezTo>
                  <a:pt x="100729" y="535419"/>
                  <a:pt x="96109" y="545061"/>
                  <a:pt x="92158" y="550082"/>
                </a:cubicBezTo>
                <a:cubicBezTo>
                  <a:pt x="87873" y="555439"/>
                  <a:pt x="80976" y="560930"/>
                  <a:pt x="74682" y="564077"/>
                </a:cubicBezTo>
                <a:cubicBezTo>
                  <a:pt x="52854" y="574857"/>
                  <a:pt x="26339" y="569031"/>
                  <a:pt x="11407" y="550216"/>
                </a:cubicBezTo>
                <a:cubicBezTo>
                  <a:pt x="-12028" y="520688"/>
                  <a:pt x="2368" y="477434"/>
                  <a:pt x="38860" y="467658"/>
                </a:cubicBezTo>
                <a:cubicBezTo>
                  <a:pt x="45823" y="465850"/>
                  <a:pt x="56871" y="465783"/>
                  <a:pt x="64036" y="467591"/>
                </a:cubicBezTo>
                <a:close/>
                <a:moveTo>
                  <a:pt x="816064" y="413656"/>
                </a:moveTo>
                <a:lnTo>
                  <a:pt x="850547" y="413656"/>
                </a:lnTo>
                <a:lnTo>
                  <a:pt x="885030" y="413656"/>
                </a:lnTo>
                <a:lnTo>
                  <a:pt x="885030" y="419682"/>
                </a:lnTo>
                <a:lnTo>
                  <a:pt x="885030" y="425708"/>
                </a:lnTo>
                <a:lnTo>
                  <a:pt x="850547" y="425708"/>
                </a:lnTo>
                <a:lnTo>
                  <a:pt x="816064" y="425708"/>
                </a:lnTo>
                <a:lnTo>
                  <a:pt x="816064" y="419682"/>
                </a:lnTo>
                <a:close/>
                <a:moveTo>
                  <a:pt x="153507" y="413656"/>
                </a:moveTo>
                <a:lnTo>
                  <a:pt x="187990" y="413656"/>
                </a:lnTo>
                <a:lnTo>
                  <a:pt x="222473" y="413656"/>
                </a:lnTo>
                <a:lnTo>
                  <a:pt x="222473" y="419682"/>
                </a:lnTo>
                <a:lnTo>
                  <a:pt x="222473" y="425708"/>
                </a:lnTo>
                <a:lnTo>
                  <a:pt x="187990" y="425708"/>
                </a:lnTo>
                <a:lnTo>
                  <a:pt x="153507" y="425708"/>
                </a:lnTo>
                <a:lnTo>
                  <a:pt x="153507" y="419682"/>
                </a:lnTo>
                <a:close/>
                <a:moveTo>
                  <a:pt x="99886" y="397657"/>
                </a:moveTo>
                <a:cubicBezTo>
                  <a:pt x="92252" y="400603"/>
                  <a:pt x="85892" y="409173"/>
                  <a:pt x="85155" y="417476"/>
                </a:cubicBezTo>
                <a:cubicBezTo>
                  <a:pt x="83682" y="433948"/>
                  <a:pt x="100823" y="447272"/>
                  <a:pt x="116089" y="441514"/>
                </a:cubicBezTo>
                <a:cubicBezTo>
                  <a:pt x="126468" y="437563"/>
                  <a:pt x="132293" y="428926"/>
                  <a:pt x="131690" y="418279"/>
                </a:cubicBezTo>
                <a:cubicBezTo>
                  <a:pt x="131155" y="409039"/>
                  <a:pt x="125263" y="400804"/>
                  <a:pt x="116893" y="397724"/>
                </a:cubicBezTo>
                <a:cubicBezTo>
                  <a:pt x="111871" y="395782"/>
                  <a:pt x="104774" y="395782"/>
                  <a:pt x="99886" y="397657"/>
                </a:cubicBezTo>
                <a:close/>
                <a:moveTo>
                  <a:pt x="938449" y="397656"/>
                </a:moveTo>
                <a:cubicBezTo>
                  <a:pt x="931150" y="394911"/>
                  <a:pt x="921241" y="396384"/>
                  <a:pt x="915549" y="401004"/>
                </a:cubicBezTo>
                <a:cubicBezTo>
                  <a:pt x="905573" y="409240"/>
                  <a:pt x="903832" y="423702"/>
                  <a:pt x="911733" y="434014"/>
                </a:cubicBezTo>
                <a:cubicBezTo>
                  <a:pt x="917826" y="441982"/>
                  <a:pt x="930079" y="445062"/>
                  <a:pt x="939185" y="440910"/>
                </a:cubicBezTo>
                <a:cubicBezTo>
                  <a:pt x="948559" y="436558"/>
                  <a:pt x="954251" y="427184"/>
                  <a:pt x="953380" y="417475"/>
                </a:cubicBezTo>
                <a:cubicBezTo>
                  <a:pt x="952644" y="409039"/>
                  <a:pt x="946216" y="400535"/>
                  <a:pt x="938449" y="397656"/>
                </a:cubicBezTo>
                <a:close/>
                <a:moveTo>
                  <a:pt x="103702" y="384265"/>
                </a:moveTo>
                <a:cubicBezTo>
                  <a:pt x="114348" y="382725"/>
                  <a:pt x="125263" y="386408"/>
                  <a:pt x="133164" y="394175"/>
                </a:cubicBezTo>
                <a:cubicBezTo>
                  <a:pt x="142069" y="402879"/>
                  <a:pt x="145685" y="414932"/>
                  <a:pt x="143140" y="427185"/>
                </a:cubicBezTo>
                <a:cubicBezTo>
                  <a:pt x="140194" y="441112"/>
                  <a:pt x="127539" y="452696"/>
                  <a:pt x="112942" y="454637"/>
                </a:cubicBezTo>
                <a:cubicBezTo>
                  <a:pt x="95333" y="456981"/>
                  <a:pt x="78057" y="445062"/>
                  <a:pt x="73906" y="427654"/>
                </a:cubicBezTo>
                <a:cubicBezTo>
                  <a:pt x="69152" y="407298"/>
                  <a:pt x="82945" y="387211"/>
                  <a:pt x="103702" y="384265"/>
                </a:cubicBezTo>
                <a:close/>
                <a:moveTo>
                  <a:pt x="925794" y="384264"/>
                </a:moveTo>
                <a:cubicBezTo>
                  <a:pt x="940524" y="382390"/>
                  <a:pt x="955255" y="390358"/>
                  <a:pt x="961817" y="403816"/>
                </a:cubicBezTo>
                <a:cubicBezTo>
                  <a:pt x="968714" y="417877"/>
                  <a:pt x="966035" y="433411"/>
                  <a:pt x="954853" y="444526"/>
                </a:cubicBezTo>
                <a:cubicBezTo>
                  <a:pt x="944073" y="455306"/>
                  <a:pt x="928539" y="457985"/>
                  <a:pt x="914880" y="451423"/>
                </a:cubicBezTo>
                <a:cubicBezTo>
                  <a:pt x="908117" y="448142"/>
                  <a:pt x="901086" y="441312"/>
                  <a:pt x="898207" y="435085"/>
                </a:cubicBezTo>
                <a:cubicBezTo>
                  <a:pt x="887695" y="412788"/>
                  <a:pt x="901555" y="387277"/>
                  <a:pt x="925794" y="384264"/>
                </a:cubicBezTo>
                <a:close/>
                <a:moveTo>
                  <a:pt x="420246" y="380595"/>
                </a:moveTo>
                <a:cubicBezTo>
                  <a:pt x="416479" y="380595"/>
                  <a:pt x="412910" y="381472"/>
                  <a:pt x="409540" y="383226"/>
                </a:cubicBezTo>
                <a:cubicBezTo>
                  <a:pt x="406169" y="384978"/>
                  <a:pt x="402281" y="388127"/>
                  <a:pt x="397874" y="392672"/>
                </a:cubicBezTo>
                <a:cubicBezTo>
                  <a:pt x="399622" y="401513"/>
                  <a:pt x="400942" y="409831"/>
                  <a:pt x="401835" y="417626"/>
                </a:cubicBezTo>
                <a:cubicBezTo>
                  <a:pt x="402728" y="425422"/>
                  <a:pt x="403174" y="433819"/>
                  <a:pt x="403174" y="442819"/>
                </a:cubicBezTo>
                <a:cubicBezTo>
                  <a:pt x="403174" y="481100"/>
                  <a:pt x="400987" y="516011"/>
                  <a:pt x="396613" y="547554"/>
                </a:cubicBezTo>
                <a:cubicBezTo>
                  <a:pt x="392239" y="579096"/>
                  <a:pt x="385859" y="607202"/>
                  <a:pt x="377471" y="631871"/>
                </a:cubicBezTo>
                <a:cubicBezTo>
                  <a:pt x="384167" y="636047"/>
                  <a:pt x="389630" y="638911"/>
                  <a:pt x="393859" y="640465"/>
                </a:cubicBezTo>
                <a:cubicBezTo>
                  <a:pt x="398090" y="642017"/>
                  <a:pt x="401801" y="642794"/>
                  <a:pt x="404993" y="642794"/>
                </a:cubicBezTo>
                <a:cubicBezTo>
                  <a:pt x="409386" y="642794"/>
                  <a:pt x="412947" y="641744"/>
                  <a:pt x="415676" y="639643"/>
                </a:cubicBezTo>
                <a:cubicBezTo>
                  <a:pt x="418406" y="637541"/>
                  <a:pt x="420280" y="634750"/>
                  <a:pt x="421300" y="631269"/>
                </a:cubicBezTo>
                <a:cubicBezTo>
                  <a:pt x="423800" y="623435"/>
                  <a:pt x="425882" y="597835"/>
                  <a:pt x="427545" y="554468"/>
                </a:cubicBezTo>
                <a:cubicBezTo>
                  <a:pt x="429209" y="511102"/>
                  <a:pt x="430702" y="475557"/>
                  <a:pt x="432026" y="447833"/>
                </a:cubicBezTo>
                <a:cubicBezTo>
                  <a:pt x="435794" y="461080"/>
                  <a:pt x="443695" y="480809"/>
                  <a:pt x="455726" y="507020"/>
                </a:cubicBezTo>
                <a:cubicBezTo>
                  <a:pt x="467758" y="533230"/>
                  <a:pt x="482441" y="565700"/>
                  <a:pt x="499774" y="604431"/>
                </a:cubicBezTo>
                <a:cubicBezTo>
                  <a:pt x="500920" y="606946"/>
                  <a:pt x="501835" y="608598"/>
                  <a:pt x="502518" y="609392"/>
                </a:cubicBezTo>
                <a:cubicBezTo>
                  <a:pt x="508730" y="624937"/>
                  <a:pt x="515116" y="632710"/>
                  <a:pt x="521680" y="632710"/>
                </a:cubicBezTo>
                <a:cubicBezTo>
                  <a:pt x="525125" y="632710"/>
                  <a:pt x="528088" y="631530"/>
                  <a:pt x="530567" y="629172"/>
                </a:cubicBezTo>
                <a:cubicBezTo>
                  <a:pt x="533046" y="626812"/>
                  <a:pt x="535509" y="622583"/>
                  <a:pt x="537957" y="616485"/>
                </a:cubicBezTo>
                <a:cubicBezTo>
                  <a:pt x="539435" y="614024"/>
                  <a:pt x="541997" y="608367"/>
                  <a:pt x="545641" y="599512"/>
                </a:cubicBezTo>
                <a:cubicBezTo>
                  <a:pt x="571410" y="542495"/>
                  <a:pt x="593586" y="491699"/>
                  <a:pt x="612170" y="447127"/>
                </a:cubicBezTo>
                <a:cubicBezTo>
                  <a:pt x="614618" y="483346"/>
                  <a:pt x="616700" y="521601"/>
                  <a:pt x="618415" y="561890"/>
                </a:cubicBezTo>
                <a:cubicBezTo>
                  <a:pt x="620131" y="602179"/>
                  <a:pt x="621302" y="623238"/>
                  <a:pt x="621928" y="625068"/>
                </a:cubicBezTo>
                <a:cubicBezTo>
                  <a:pt x="623384" y="631723"/>
                  <a:pt x="625678" y="636341"/>
                  <a:pt x="628806" y="638922"/>
                </a:cubicBezTo>
                <a:cubicBezTo>
                  <a:pt x="631935" y="641504"/>
                  <a:pt x="636140" y="642794"/>
                  <a:pt x="641420" y="642794"/>
                </a:cubicBezTo>
                <a:cubicBezTo>
                  <a:pt x="646121" y="642794"/>
                  <a:pt x="650841" y="642017"/>
                  <a:pt x="655580" y="640464"/>
                </a:cubicBezTo>
                <a:cubicBezTo>
                  <a:pt x="660318" y="638909"/>
                  <a:pt x="665951" y="636017"/>
                  <a:pt x="672479" y="631787"/>
                </a:cubicBezTo>
                <a:cubicBezTo>
                  <a:pt x="663834" y="607014"/>
                  <a:pt x="657336" y="578989"/>
                  <a:pt x="652981" y="547710"/>
                </a:cubicBezTo>
                <a:cubicBezTo>
                  <a:pt x="648626" y="516430"/>
                  <a:pt x="646449" y="481821"/>
                  <a:pt x="646449" y="443880"/>
                </a:cubicBezTo>
                <a:cubicBezTo>
                  <a:pt x="646449" y="434329"/>
                  <a:pt x="646890" y="425640"/>
                  <a:pt x="647773" y="417813"/>
                </a:cubicBezTo>
                <a:cubicBezTo>
                  <a:pt x="648658" y="409987"/>
                  <a:pt x="650091" y="401613"/>
                  <a:pt x="652074" y="392689"/>
                </a:cubicBezTo>
                <a:cubicBezTo>
                  <a:pt x="647321" y="388114"/>
                  <a:pt x="643268" y="384955"/>
                  <a:pt x="639915" y="383211"/>
                </a:cubicBezTo>
                <a:cubicBezTo>
                  <a:pt x="636561" y="381467"/>
                  <a:pt x="633101" y="380595"/>
                  <a:pt x="629535" y="380595"/>
                </a:cubicBezTo>
                <a:cubicBezTo>
                  <a:pt x="623212" y="380595"/>
                  <a:pt x="617123" y="384231"/>
                  <a:pt x="611268" y="391502"/>
                </a:cubicBezTo>
                <a:cubicBezTo>
                  <a:pt x="605412" y="398773"/>
                  <a:pt x="598901" y="410409"/>
                  <a:pt x="591736" y="426413"/>
                </a:cubicBezTo>
                <a:cubicBezTo>
                  <a:pt x="585210" y="440892"/>
                  <a:pt x="576490" y="460256"/>
                  <a:pt x="565576" y="484506"/>
                </a:cubicBezTo>
                <a:cubicBezTo>
                  <a:pt x="539859" y="542013"/>
                  <a:pt x="526244" y="570768"/>
                  <a:pt x="524729" y="570768"/>
                </a:cubicBezTo>
                <a:cubicBezTo>
                  <a:pt x="524660" y="570768"/>
                  <a:pt x="522607" y="566918"/>
                  <a:pt x="518574" y="559217"/>
                </a:cubicBezTo>
                <a:cubicBezTo>
                  <a:pt x="514540" y="551517"/>
                  <a:pt x="506432" y="534382"/>
                  <a:pt x="494248" y="507814"/>
                </a:cubicBezTo>
                <a:cubicBezTo>
                  <a:pt x="488468" y="495220"/>
                  <a:pt x="481460" y="479582"/>
                  <a:pt x="473224" y="460900"/>
                </a:cubicBezTo>
                <a:cubicBezTo>
                  <a:pt x="449718" y="407364"/>
                  <a:pt x="432059" y="380595"/>
                  <a:pt x="420246" y="380595"/>
                </a:cubicBezTo>
                <a:close/>
                <a:moveTo>
                  <a:pt x="520607" y="323834"/>
                </a:moveTo>
                <a:lnTo>
                  <a:pt x="700388" y="323968"/>
                </a:lnTo>
                <a:lnTo>
                  <a:pt x="703401" y="325374"/>
                </a:lnTo>
                <a:cubicBezTo>
                  <a:pt x="707017" y="327048"/>
                  <a:pt x="710967" y="331199"/>
                  <a:pt x="712172" y="334748"/>
                </a:cubicBezTo>
                <a:cubicBezTo>
                  <a:pt x="713579" y="338632"/>
                  <a:pt x="713579" y="696988"/>
                  <a:pt x="712172" y="700872"/>
                </a:cubicBezTo>
                <a:cubicBezTo>
                  <a:pt x="710900" y="704622"/>
                  <a:pt x="706548" y="709041"/>
                  <a:pt x="702865" y="710447"/>
                </a:cubicBezTo>
                <a:cubicBezTo>
                  <a:pt x="699852" y="711585"/>
                  <a:pt x="691550" y="711652"/>
                  <a:pt x="519268" y="711652"/>
                </a:cubicBezTo>
                <a:cubicBezTo>
                  <a:pt x="367408" y="711652"/>
                  <a:pt x="338416" y="711518"/>
                  <a:pt x="336206" y="710715"/>
                </a:cubicBezTo>
                <a:cubicBezTo>
                  <a:pt x="332456" y="709443"/>
                  <a:pt x="328037" y="705090"/>
                  <a:pt x="326631" y="701408"/>
                </a:cubicBezTo>
                <a:cubicBezTo>
                  <a:pt x="325493" y="698395"/>
                  <a:pt x="325426" y="690092"/>
                  <a:pt x="325426" y="517810"/>
                </a:cubicBezTo>
                <a:cubicBezTo>
                  <a:pt x="325426" y="319415"/>
                  <a:pt x="325091" y="334547"/>
                  <a:pt x="329644" y="329526"/>
                </a:cubicBezTo>
                <a:cubicBezTo>
                  <a:pt x="332322" y="326579"/>
                  <a:pt x="334532" y="325240"/>
                  <a:pt x="338282" y="324370"/>
                </a:cubicBezTo>
                <a:cubicBezTo>
                  <a:pt x="339755" y="324035"/>
                  <a:pt x="416689" y="323834"/>
                  <a:pt x="520607" y="323834"/>
                </a:cubicBezTo>
                <a:close/>
                <a:moveTo>
                  <a:pt x="870832" y="312190"/>
                </a:moveTo>
                <a:lnTo>
                  <a:pt x="920916" y="312190"/>
                </a:lnTo>
                <a:lnTo>
                  <a:pt x="920916" y="320895"/>
                </a:lnTo>
                <a:lnTo>
                  <a:pt x="920916" y="329599"/>
                </a:lnTo>
                <a:lnTo>
                  <a:pt x="870363" y="329599"/>
                </a:lnTo>
                <a:lnTo>
                  <a:pt x="819811" y="329599"/>
                </a:lnTo>
                <a:lnTo>
                  <a:pt x="819811" y="321363"/>
                </a:lnTo>
                <a:cubicBezTo>
                  <a:pt x="819811" y="316810"/>
                  <a:pt x="820011" y="312860"/>
                  <a:pt x="820279" y="312659"/>
                </a:cubicBezTo>
                <a:cubicBezTo>
                  <a:pt x="820480" y="312391"/>
                  <a:pt x="843246" y="312190"/>
                  <a:pt x="870832" y="312190"/>
                </a:cubicBezTo>
                <a:close/>
                <a:moveTo>
                  <a:pt x="117619" y="312190"/>
                </a:moveTo>
                <a:lnTo>
                  <a:pt x="168038" y="312324"/>
                </a:lnTo>
                <a:lnTo>
                  <a:pt x="218390" y="312525"/>
                </a:lnTo>
                <a:lnTo>
                  <a:pt x="218591" y="321028"/>
                </a:lnTo>
                <a:lnTo>
                  <a:pt x="218792" y="329599"/>
                </a:lnTo>
                <a:lnTo>
                  <a:pt x="168172" y="329599"/>
                </a:lnTo>
                <a:lnTo>
                  <a:pt x="117619" y="329599"/>
                </a:lnTo>
                <a:lnTo>
                  <a:pt x="117619" y="320895"/>
                </a:lnTo>
                <a:close/>
                <a:moveTo>
                  <a:pt x="60955" y="287883"/>
                </a:moveTo>
                <a:cubicBezTo>
                  <a:pt x="40466" y="282258"/>
                  <a:pt x="20379" y="295583"/>
                  <a:pt x="17299" y="316741"/>
                </a:cubicBezTo>
                <a:cubicBezTo>
                  <a:pt x="14822" y="334083"/>
                  <a:pt x="27209" y="351358"/>
                  <a:pt x="44752" y="354974"/>
                </a:cubicBezTo>
                <a:cubicBezTo>
                  <a:pt x="65843" y="359326"/>
                  <a:pt x="86332" y="342520"/>
                  <a:pt x="86399" y="320826"/>
                </a:cubicBezTo>
                <a:cubicBezTo>
                  <a:pt x="86399" y="316273"/>
                  <a:pt x="83989" y="307635"/>
                  <a:pt x="81511" y="303618"/>
                </a:cubicBezTo>
                <a:cubicBezTo>
                  <a:pt x="76958" y="296051"/>
                  <a:pt x="69191" y="290092"/>
                  <a:pt x="60955" y="287883"/>
                </a:cubicBezTo>
                <a:close/>
                <a:moveTo>
                  <a:pt x="996329" y="287881"/>
                </a:moveTo>
                <a:cubicBezTo>
                  <a:pt x="977380" y="282659"/>
                  <a:pt x="958297" y="293640"/>
                  <a:pt x="953476" y="312455"/>
                </a:cubicBezTo>
                <a:cubicBezTo>
                  <a:pt x="951869" y="318682"/>
                  <a:pt x="951802" y="322298"/>
                  <a:pt x="953142" y="328458"/>
                </a:cubicBezTo>
                <a:cubicBezTo>
                  <a:pt x="956422" y="343992"/>
                  <a:pt x="971086" y="355776"/>
                  <a:pt x="987223" y="355709"/>
                </a:cubicBezTo>
                <a:cubicBezTo>
                  <a:pt x="995994" y="355642"/>
                  <a:pt x="1004967" y="351826"/>
                  <a:pt x="1011462" y="345264"/>
                </a:cubicBezTo>
                <a:cubicBezTo>
                  <a:pt x="1018961" y="337698"/>
                  <a:pt x="1022710" y="326851"/>
                  <a:pt x="1021237" y="316740"/>
                </a:cubicBezTo>
                <a:cubicBezTo>
                  <a:pt x="1020099" y="308973"/>
                  <a:pt x="1016818" y="302411"/>
                  <a:pt x="1011261" y="296854"/>
                </a:cubicBezTo>
                <a:cubicBezTo>
                  <a:pt x="1006440" y="292033"/>
                  <a:pt x="1002221" y="289488"/>
                  <a:pt x="996329" y="287881"/>
                </a:cubicBezTo>
                <a:close/>
                <a:moveTo>
                  <a:pt x="988906" y="269669"/>
                </a:moveTo>
                <a:cubicBezTo>
                  <a:pt x="993249" y="269853"/>
                  <a:pt x="997602" y="270305"/>
                  <a:pt x="1000012" y="270941"/>
                </a:cubicBezTo>
                <a:cubicBezTo>
                  <a:pt x="1002221" y="271544"/>
                  <a:pt x="1006908" y="273419"/>
                  <a:pt x="1010390" y="275160"/>
                </a:cubicBezTo>
                <a:cubicBezTo>
                  <a:pt x="1015814" y="277838"/>
                  <a:pt x="1017689" y="279311"/>
                  <a:pt x="1023112" y="284734"/>
                </a:cubicBezTo>
                <a:cubicBezTo>
                  <a:pt x="1033825" y="295381"/>
                  <a:pt x="1038512" y="306697"/>
                  <a:pt x="1038512" y="321494"/>
                </a:cubicBezTo>
                <a:cubicBezTo>
                  <a:pt x="1038445" y="344795"/>
                  <a:pt x="1022576" y="365150"/>
                  <a:pt x="999744" y="371244"/>
                </a:cubicBezTo>
                <a:cubicBezTo>
                  <a:pt x="992646" y="373118"/>
                  <a:pt x="981197" y="373118"/>
                  <a:pt x="974032" y="371177"/>
                </a:cubicBezTo>
                <a:cubicBezTo>
                  <a:pt x="963051" y="368297"/>
                  <a:pt x="951869" y="360798"/>
                  <a:pt x="945308" y="351826"/>
                </a:cubicBezTo>
                <a:cubicBezTo>
                  <a:pt x="941692" y="346938"/>
                  <a:pt x="937808" y="338367"/>
                  <a:pt x="936469" y="332475"/>
                </a:cubicBezTo>
                <a:cubicBezTo>
                  <a:pt x="934929" y="325646"/>
                  <a:pt x="935063" y="315066"/>
                  <a:pt x="936737" y="308504"/>
                </a:cubicBezTo>
                <a:cubicBezTo>
                  <a:pt x="941759" y="288886"/>
                  <a:pt x="958163" y="273553"/>
                  <a:pt x="977849" y="270004"/>
                </a:cubicBezTo>
                <a:cubicBezTo>
                  <a:pt x="980226" y="269568"/>
                  <a:pt x="984562" y="269485"/>
                  <a:pt x="988906" y="269669"/>
                </a:cubicBezTo>
                <a:close/>
                <a:moveTo>
                  <a:pt x="53590" y="269603"/>
                </a:moveTo>
                <a:cubicBezTo>
                  <a:pt x="60018" y="269804"/>
                  <a:pt x="62361" y="270206"/>
                  <a:pt x="67517" y="271947"/>
                </a:cubicBezTo>
                <a:cubicBezTo>
                  <a:pt x="84859" y="277705"/>
                  <a:pt x="97313" y="291097"/>
                  <a:pt x="101799" y="308506"/>
                </a:cubicBezTo>
                <a:cubicBezTo>
                  <a:pt x="103473" y="315067"/>
                  <a:pt x="103607" y="325647"/>
                  <a:pt x="102067" y="332476"/>
                </a:cubicBezTo>
                <a:cubicBezTo>
                  <a:pt x="100728" y="338369"/>
                  <a:pt x="96845" y="346939"/>
                  <a:pt x="93229" y="351827"/>
                </a:cubicBezTo>
                <a:cubicBezTo>
                  <a:pt x="86667" y="360799"/>
                  <a:pt x="75485" y="368299"/>
                  <a:pt x="64504" y="371178"/>
                </a:cubicBezTo>
                <a:cubicBezTo>
                  <a:pt x="57340" y="373120"/>
                  <a:pt x="45890" y="373120"/>
                  <a:pt x="38792" y="371245"/>
                </a:cubicBezTo>
                <a:cubicBezTo>
                  <a:pt x="15893" y="365152"/>
                  <a:pt x="24" y="344730"/>
                  <a:pt x="24" y="321294"/>
                </a:cubicBezTo>
                <a:cubicBezTo>
                  <a:pt x="24" y="306631"/>
                  <a:pt x="4778" y="295315"/>
                  <a:pt x="15424" y="284736"/>
                </a:cubicBezTo>
                <a:cubicBezTo>
                  <a:pt x="23593" y="276500"/>
                  <a:pt x="30624" y="272683"/>
                  <a:pt x="41538" y="270273"/>
                </a:cubicBezTo>
                <a:cubicBezTo>
                  <a:pt x="44350" y="269670"/>
                  <a:pt x="48635" y="269469"/>
                  <a:pt x="53590" y="269603"/>
                </a:cubicBezTo>
                <a:close/>
                <a:moveTo>
                  <a:pt x="587868" y="256056"/>
                </a:moveTo>
                <a:cubicBezTo>
                  <a:pt x="567800" y="256058"/>
                  <a:pt x="544955" y="256065"/>
                  <a:pt x="518933" y="256073"/>
                </a:cubicBezTo>
                <a:cubicBezTo>
                  <a:pt x="313641" y="256073"/>
                  <a:pt x="305807" y="256140"/>
                  <a:pt x="300049" y="257345"/>
                </a:cubicBezTo>
                <a:cubicBezTo>
                  <a:pt x="282573" y="261028"/>
                  <a:pt x="266704" y="274955"/>
                  <a:pt x="260745" y="291895"/>
                </a:cubicBezTo>
                <a:cubicBezTo>
                  <a:pt x="257263" y="301872"/>
                  <a:pt x="257464" y="289619"/>
                  <a:pt x="257464" y="517810"/>
                </a:cubicBezTo>
                <a:cubicBezTo>
                  <a:pt x="257464" y="746805"/>
                  <a:pt x="257263" y="734484"/>
                  <a:pt x="260812" y="744059"/>
                </a:cubicBezTo>
                <a:cubicBezTo>
                  <a:pt x="267240" y="761267"/>
                  <a:pt x="282707" y="774659"/>
                  <a:pt x="300384" y="778275"/>
                </a:cubicBezTo>
                <a:cubicBezTo>
                  <a:pt x="306544" y="779547"/>
                  <a:pt x="311566" y="779614"/>
                  <a:pt x="519268" y="779614"/>
                </a:cubicBezTo>
                <a:cubicBezTo>
                  <a:pt x="726970" y="779614"/>
                  <a:pt x="731992" y="779547"/>
                  <a:pt x="738152" y="778275"/>
                </a:cubicBezTo>
                <a:cubicBezTo>
                  <a:pt x="759244" y="773922"/>
                  <a:pt x="775916" y="756781"/>
                  <a:pt x="780067" y="735087"/>
                </a:cubicBezTo>
                <a:cubicBezTo>
                  <a:pt x="781607" y="727320"/>
                  <a:pt x="781607" y="308300"/>
                  <a:pt x="780067" y="300533"/>
                </a:cubicBezTo>
                <a:cubicBezTo>
                  <a:pt x="775916" y="278839"/>
                  <a:pt x="759244" y="261697"/>
                  <a:pt x="738152" y="257345"/>
                </a:cubicBezTo>
                <a:cubicBezTo>
                  <a:pt x="732762" y="256232"/>
                  <a:pt x="728346" y="256042"/>
                  <a:pt x="587868" y="256056"/>
                </a:cubicBezTo>
                <a:close/>
                <a:moveTo>
                  <a:pt x="436775" y="232144"/>
                </a:moveTo>
                <a:cubicBezTo>
                  <a:pt x="462831" y="232144"/>
                  <a:pt x="491397" y="232152"/>
                  <a:pt x="521277" y="232169"/>
                </a:cubicBezTo>
                <a:lnTo>
                  <a:pt x="738554" y="232236"/>
                </a:lnTo>
                <a:lnTo>
                  <a:pt x="744580" y="233843"/>
                </a:lnTo>
                <a:cubicBezTo>
                  <a:pt x="762391" y="238530"/>
                  <a:pt x="777791" y="248373"/>
                  <a:pt x="787968" y="261630"/>
                </a:cubicBezTo>
                <a:cubicBezTo>
                  <a:pt x="795669" y="271473"/>
                  <a:pt x="800088" y="280513"/>
                  <a:pt x="803034" y="292029"/>
                </a:cubicBezTo>
                <a:lnTo>
                  <a:pt x="804842" y="299194"/>
                </a:lnTo>
                <a:lnTo>
                  <a:pt x="804842" y="517810"/>
                </a:lnTo>
                <a:lnTo>
                  <a:pt x="804842" y="736426"/>
                </a:lnTo>
                <a:lnTo>
                  <a:pt x="803034" y="743591"/>
                </a:lnTo>
                <a:cubicBezTo>
                  <a:pt x="799217" y="758522"/>
                  <a:pt x="790446" y="773521"/>
                  <a:pt x="779934" y="782962"/>
                </a:cubicBezTo>
                <a:cubicBezTo>
                  <a:pt x="770091" y="791733"/>
                  <a:pt x="757369" y="798496"/>
                  <a:pt x="744245" y="801777"/>
                </a:cubicBezTo>
                <a:lnTo>
                  <a:pt x="737884" y="803384"/>
                </a:lnTo>
                <a:lnTo>
                  <a:pt x="519268" y="803384"/>
                </a:lnTo>
                <a:lnTo>
                  <a:pt x="300652" y="803384"/>
                </a:lnTo>
                <a:lnTo>
                  <a:pt x="294291" y="801777"/>
                </a:lnTo>
                <a:cubicBezTo>
                  <a:pt x="276480" y="797291"/>
                  <a:pt x="260879" y="787381"/>
                  <a:pt x="250567" y="773989"/>
                </a:cubicBezTo>
                <a:cubicBezTo>
                  <a:pt x="242867" y="764147"/>
                  <a:pt x="238448" y="755107"/>
                  <a:pt x="235502" y="743591"/>
                </a:cubicBezTo>
                <a:lnTo>
                  <a:pt x="233694" y="736426"/>
                </a:lnTo>
                <a:lnTo>
                  <a:pt x="233694" y="517810"/>
                </a:lnTo>
                <a:lnTo>
                  <a:pt x="233694" y="299194"/>
                </a:lnTo>
                <a:lnTo>
                  <a:pt x="235502" y="292029"/>
                </a:lnTo>
                <a:cubicBezTo>
                  <a:pt x="238448" y="280513"/>
                  <a:pt x="242867" y="271473"/>
                  <a:pt x="250567" y="261630"/>
                </a:cubicBezTo>
                <a:cubicBezTo>
                  <a:pt x="255723" y="254868"/>
                  <a:pt x="260544" y="250516"/>
                  <a:pt x="268981" y="244891"/>
                </a:cubicBezTo>
                <a:cubicBezTo>
                  <a:pt x="278288" y="238597"/>
                  <a:pt x="289871" y="234245"/>
                  <a:pt x="302326" y="232370"/>
                </a:cubicBezTo>
                <a:cubicBezTo>
                  <a:pt x="303029" y="232219"/>
                  <a:pt x="358607" y="232144"/>
                  <a:pt x="436775" y="232144"/>
                </a:cubicBezTo>
                <a:close/>
                <a:moveTo>
                  <a:pt x="611668" y="153051"/>
                </a:moveTo>
                <a:lnTo>
                  <a:pt x="617694" y="153051"/>
                </a:lnTo>
                <a:lnTo>
                  <a:pt x="623720" y="153051"/>
                </a:lnTo>
                <a:lnTo>
                  <a:pt x="623720" y="187534"/>
                </a:lnTo>
                <a:lnTo>
                  <a:pt x="623720" y="222018"/>
                </a:lnTo>
                <a:lnTo>
                  <a:pt x="617694" y="222018"/>
                </a:lnTo>
                <a:lnTo>
                  <a:pt x="611668" y="222018"/>
                </a:lnTo>
                <a:lnTo>
                  <a:pt x="611668" y="187534"/>
                </a:lnTo>
                <a:close/>
                <a:moveTo>
                  <a:pt x="414816" y="153051"/>
                </a:moveTo>
                <a:lnTo>
                  <a:pt x="420842" y="153051"/>
                </a:lnTo>
                <a:lnTo>
                  <a:pt x="426868" y="153051"/>
                </a:lnTo>
                <a:lnTo>
                  <a:pt x="426868" y="187534"/>
                </a:lnTo>
                <a:lnTo>
                  <a:pt x="426868" y="222018"/>
                </a:lnTo>
                <a:lnTo>
                  <a:pt x="420842" y="222018"/>
                </a:lnTo>
                <a:lnTo>
                  <a:pt x="414816" y="222018"/>
                </a:lnTo>
                <a:lnTo>
                  <a:pt x="414816" y="187534"/>
                </a:lnTo>
                <a:close/>
                <a:moveTo>
                  <a:pt x="510564" y="117223"/>
                </a:moveTo>
                <a:lnTo>
                  <a:pt x="519269" y="117223"/>
                </a:lnTo>
                <a:lnTo>
                  <a:pt x="527973" y="117223"/>
                </a:lnTo>
                <a:lnTo>
                  <a:pt x="527973" y="167776"/>
                </a:lnTo>
                <a:lnTo>
                  <a:pt x="527973" y="218329"/>
                </a:lnTo>
                <a:lnTo>
                  <a:pt x="519269" y="218329"/>
                </a:lnTo>
                <a:lnTo>
                  <a:pt x="510564" y="218329"/>
                </a:lnTo>
                <a:lnTo>
                  <a:pt x="510564" y="167776"/>
                </a:lnTo>
                <a:close/>
                <a:moveTo>
                  <a:pt x="708076" y="117222"/>
                </a:moveTo>
                <a:lnTo>
                  <a:pt x="716781" y="117222"/>
                </a:lnTo>
                <a:lnTo>
                  <a:pt x="725485" y="117222"/>
                </a:lnTo>
                <a:lnTo>
                  <a:pt x="725351" y="167574"/>
                </a:lnTo>
                <a:lnTo>
                  <a:pt x="725150" y="217993"/>
                </a:lnTo>
                <a:lnTo>
                  <a:pt x="716647" y="218194"/>
                </a:lnTo>
                <a:lnTo>
                  <a:pt x="708076" y="218395"/>
                </a:lnTo>
                <a:lnTo>
                  <a:pt x="708076" y="167775"/>
                </a:lnTo>
                <a:close/>
                <a:moveTo>
                  <a:pt x="313052" y="117222"/>
                </a:moveTo>
                <a:lnTo>
                  <a:pt x="321757" y="117222"/>
                </a:lnTo>
                <a:lnTo>
                  <a:pt x="330461" y="117222"/>
                </a:lnTo>
                <a:lnTo>
                  <a:pt x="330461" y="167775"/>
                </a:lnTo>
                <a:lnTo>
                  <a:pt x="330461" y="218395"/>
                </a:lnTo>
                <a:lnTo>
                  <a:pt x="321957" y="218194"/>
                </a:lnTo>
                <a:lnTo>
                  <a:pt x="313387" y="217993"/>
                </a:lnTo>
                <a:lnTo>
                  <a:pt x="313186" y="167574"/>
                </a:lnTo>
                <a:close/>
                <a:moveTo>
                  <a:pt x="415514" y="85476"/>
                </a:moveTo>
                <a:cubicBezTo>
                  <a:pt x="410801" y="86547"/>
                  <a:pt x="406382" y="89158"/>
                  <a:pt x="402833" y="93176"/>
                </a:cubicBezTo>
                <a:cubicBezTo>
                  <a:pt x="395200" y="101880"/>
                  <a:pt x="395535" y="115472"/>
                  <a:pt x="403637" y="124043"/>
                </a:cubicBezTo>
                <a:cubicBezTo>
                  <a:pt x="408190" y="128864"/>
                  <a:pt x="412877" y="131074"/>
                  <a:pt x="419438" y="131475"/>
                </a:cubicBezTo>
                <a:cubicBezTo>
                  <a:pt x="423523" y="131676"/>
                  <a:pt x="425264" y="131475"/>
                  <a:pt x="428411" y="130270"/>
                </a:cubicBezTo>
                <a:cubicBezTo>
                  <a:pt x="448297" y="122771"/>
                  <a:pt x="449235" y="95854"/>
                  <a:pt x="429951" y="87016"/>
                </a:cubicBezTo>
                <a:cubicBezTo>
                  <a:pt x="425231" y="84873"/>
                  <a:pt x="420226" y="84404"/>
                  <a:pt x="415514" y="85476"/>
                </a:cubicBezTo>
                <a:close/>
                <a:moveTo>
                  <a:pt x="613859" y="85275"/>
                </a:moveTo>
                <a:cubicBezTo>
                  <a:pt x="609205" y="86129"/>
                  <a:pt x="604803" y="88489"/>
                  <a:pt x="601220" y="92239"/>
                </a:cubicBezTo>
                <a:cubicBezTo>
                  <a:pt x="589436" y="104492"/>
                  <a:pt x="594056" y="124178"/>
                  <a:pt x="610125" y="130271"/>
                </a:cubicBezTo>
                <a:cubicBezTo>
                  <a:pt x="613272" y="131476"/>
                  <a:pt x="615013" y="131677"/>
                  <a:pt x="619098" y="131476"/>
                </a:cubicBezTo>
                <a:cubicBezTo>
                  <a:pt x="625660" y="131074"/>
                  <a:pt x="630347" y="128865"/>
                  <a:pt x="634900" y="124044"/>
                </a:cubicBezTo>
                <a:cubicBezTo>
                  <a:pt x="645680" y="112661"/>
                  <a:pt x="642265" y="94382"/>
                  <a:pt x="628003" y="87351"/>
                </a:cubicBezTo>
                <a:cubicBezTo>
                  <a:pt x="623417" y="85074"/>
                  <a:pt x="618512" y="84422"/>
                  <a:pt x="613859" y="85275"/>
                </a:cubicBezTo>
                <a:close/>
                <a:moveTo>
                  <a:pt x="625555" y="73629"/>
                </a:moveTo>
                <a:cubicBezTo>
                  <a:pt x="640985" y="77132"/>
                  <a:pt x="653213" y="90766"/>
                  <a:pt x="653313" y="107639"/>
                </a:cubicBezTo>
                <a:cubicBezTo>
                  <a:pt x="653380" y="117750"/>
                  <a:pt x="650099" y="125919"/>
                  <a:pt x="643202" y="132949"/>
                </a:cubicBezTo>
                <a:cubicBezTo>
                  <a:pt x="634498" y="141855"/>
                  <a:pt x="622312" y="145470"/>
                  <a:pt x="610192" y="142926"/>
                </a:cubicBezTo>
                <a:cubicBezTo>
                  <a:pt x="596466" y="139980"/>
                  <a:pt x="585016" y="127727"/>
                  <a:pt x="582807" y="113532"/>
                </a:cubicBezTo>
                <a:cubicBezTo>
                  <a:pt x="580062" y="95721"/>
                  <a:pt x="591913" y="77977"/>
                  <a:pt x="609389" y="73759"/>
                </a:cubicBezTo>
                <a:cubicBezTo>
                  <a:pt x="614913" y="72420"/>
                  <a:pt x="620412" y="72462"/>
                  <a:pt x="625555" y="73629"/>
                </a:cubicBezTo>
                <a:close/>
                <a:moveTo>
                  <a:pt x="413144" y="73490"/>
                </a:moveTo>
                <a:cubicBezTo>
                  <a:pt x="448096" y="66861"/>
                  <a:pt x="470527" y="108308"/>
                  <a:pt x="445485" y="133216"/>
                </a:cubicBezTo>
                <a:cubicBezTo>
                  <a:pt x="431223" y="147411"/>
                  <a:pt x="409462" y="147277"/>
                  <a:pt x="395334" y="132948"/>
                </a:cubicBezTo>
                <a:cubicBezTo>
                  <a:pt x="381340" y="118686"/>
                  <a:pt x="381875" y="95787"/>
                  <a:pt x="396606" y="82195"/>
                </a:cubicBezTo>
                <a:cubicBezTo>
                  <a:pt x="400824" y="78244"/>
                  <a:pt x="408056" y="74427"/>
                  <a:pt x="413144" y="73490"/>
                </a:cubicBezTo>
                <a:close/>
                <a:moveTo>
                  <a:pt x="328785" y="17724"/>
                </a:moveTo>
                <a:cubicBezTo>
                  <a:pt x="320817" y="16050"/>
                  <a:pt x="315125" y="16787"/>
                  <a:pt x="307157" y="20403"/>
                </a:cubicBezTo>
                <a:cubicBezTo>
                  <a:pt x="301332" y="23148"/>
                  <a:pt x="294101" y="29844"/>
                  <a:pt x="291422" y="35133"/>
                </a:cubicBezTo>
                <a:cubicBezTo>
                  <a:pt x="281111" y="55488"/>
                  <a:pt x="291690" y="79459"/>
                  <a:pt x="313451" y="85017"/>
                </a:cubicBezTo>
                <a:cubicBezTo>
                  <a:pt x="319544" y="86624"/>
                  <a:pt x="323160" y="86690"/>
                  <a:pt x="329320" y="85351"/>
                </a:cubicBezTo>
                <a:cubicBezTo>
                  <a:pt x="342176" y="82673"/>
                  <a:pt x="353559" y="71089"/>
                  <a:pt x="355902" y="58301"/>
                </a:cubicBezTo>
                <a:cubicBezTo>
                  <a:pt x="359384" y="39485"/>
                  <a:pt x="347466" y="21675"/>
                  <a:pt x="328785" y="17724"/>
                </a:cubicBezTo>
                <a:close/>
                <a:moveTo>
                  <a:pt x="722541" y="17456"/>
                </a:moveTo>
                <a:cubicBezTo>
                  <a:pt x="717519" y="16519"/>
                  <a:pt x="714841" y="16586"/>
                  <a:pt x="709417" y="17791"/>
                </a:cubicBezTo>
                <a:cubicBezTo>
                  <a:pt x="693749" y="21139"/>
                  <a:pt x="682032" y="35468"/>
                  <a:pt x="681965" y="51270"/>
                </a:cubicBezTo>
                <a:cubicBezTo>
                  <a:pt x="681898" y="67407"/>
                  <a:pt x="693682" y="82070"/>
                  <a:pt x="709217" y="85351"/>
                </a:cubicBezTo>
                <a:cubicBezTo>
                  <a:pt x="715377" y="86690"/>
                  <a:pt x="718992" y="86623"/>
                  <a:pt x="725085" y="85016"/>
                </a:cubicBezTo>
                <a:cubicBezTo>
                  <a:pt x="740419" y="81133"/>
                  <a:pt x="751132" y="67340"/>
                  <a:pt x="751132" y="51538"/>
                </a:cubicBezTo>
                <a:cubicBezTo>
                  <a:pt x="751132" y="42030"/>
                  <a:pt x="747784" y="34196"/>
                  <a:pt x="740820" y="27232"/>
                </a:cubicBezTo>
                <a:cubicBezTo>
                  <a:pt x="735732" y="22143"/>
                  <a:pt x="729304" y="18728"/>
                  <a:pt x="722541" y="17456"/>
                </a:cubicBezTo>
                <a:close/>
                <a:moveTo>
                  <a:pt x="524626" y="17387"/>
                </a:moveTo>
                <a:cubicBezTo>
                  <a:pt x="516993" y="16248"/>
                  <a:pt x="511502" y="17119"/>
                  <a:pt x="504204" y="20667"/>
                </a:cubicBezTo>
                <a:cubicBezTo>
                  <a:pt x="480970" y="32184"/>
                  <a:pt x="477823" y="63654"/>
                  <a:pt x="498446" y="79121"/>
                </a:cubicBezTo>
                <a:cubicBezTo>
                  <a:pt x="508221" y="86487"/>
                  <a:pt x="520408" y="88161"/>
                  <a:pt x="532125" y="83675"/>
                </a:cubicBezTo>
                <a:cubicBezTo>
                  <a:pt x="549601" y="77113"/>
                  <a:pt x="558573" y="55887"/>
                  <a:pt x="551275" y="38545"/>
                </a:cubicBezTo>
                <a:cubicBezTo>
                  <a:pt x="546722" y="27698"/>
                  <a:pt x="535942" y="19127"/>
                  <a:pt x="524626" y="17387"/>
                </a:cubicBezTo>
                <a:close/>
                <a:moveTo>
                  <a:pt x="705668" y="985"/>
                </a:moveTo>
                <a:cubicBezTo>
                  <a:pt x="713970" y="-823"/>
                  <a:pt x="725822" y="-87"/>
                  <a:pt x="733522" y="2726"/>
                </a:cubicBezTo>
                <a:cubicBezTo>
                  <a:pt x="741691" y="5739"/>
                  <a:pt x="746445" y="8819"/>
                  <a:pt x="752940" y="15381"/>
                </a:cubicBezTo>
                <a:cubicBezTo>
                  <a:pt x="758363" y="20804"/>
                  <a:pt x="759836" y="22679"/>
                  <a:pt x="762515" y="28102"/>
                </a:cubicBezTo>
                <a:cubicBezTo>
                  <a:pt x="766264" y="35669"/>
                  <a:pt x="767603" y="40490"/>
                  <a:pt x="768139" y="48324"/>
                </a:cubicBezTo>
                <a:cubicBezTo>
                  <a:pt x="769411" y="66871"/>
                  <a:pt x="760439" y="84615"/>
                  <a:pt x="744637" y="94926"/>
                </a:cubicBezTo>
                <a:cubicBezTo>
                  <a:pt x="735866" y="100684"/>
                  <a:pt x="727630" y="103095"/>
                  <a:pt x="716582" y="103095"/>
                </a:cubicBezTo>
                <a:cubicBezTo>
                  <a:pt x="708748" y="103095"/>
                  <a:pt x="702119" y="101756"/>
                  <a:pt x="695624" y="98743"/>
                </a:cubicBezTo>
                <a:cubicBezTo>
                  <a:pt x="683706" y="93319"/>
                  <a:pt x="675738" y="85485"/>
                  <a:pt x="669779" y="73433"/>
                </a:cubicBezTo>
                <a:cubicBezTo>
                  <a:pt x="663351" y="60510"/>
                  <a:pt x="663418" y="42364"/>
                  <a:pt x="669912" y="29375"/>
                </a:cubicBezTo>
                <a:cubicBezTo>
                  <a:pt x="677345" y="14510"/>
                  <a:pt x="690201" y="4333"/>
                  <a:pt x="705668" y="985"/>
                </a:cubicBezTo>
                <a:close/>
                <a:moveTo>
                  <a:pt x="331530" y="717"/>
                </a:moveTo>
                <a:cubicBezTo>
                  <a:pt x="350747" y="4266"/>
                  <a:pt x="366950" y="19398"/>
                  <a:pt x="372106" y="38749"/>
                </a:cubicBezTo>
                <a:cubicBezTo>
                  <a:pt x="373981" y="45779"/>
                  <a:pt x="373981" y="57296"/>
                  <a:pt x="372106" y="64394"/>
                </a:cubicBezTo>
                <a:cubicBezTo>
                  <a:pt x="367084" y="83209"/>
                  <a:pt x="352019" y="97872"/>
                  <a:pt x="333338" y="102024"/>
                </a:cubicBezTo>
                <a:cubicBezTo>
                  <a:pt x="327445" y="103363"/>
                  <a:pt x="316933" y="103363"/>
                  <a:pt x="311041" y="102158"/>
                </a:cubicBezTo>
                <a:cubicBezTo>
                  <a:pt x="286133" y="96801"/>
                  <a:pt x="268657" y="73701"/>
                  <a:pt x="270398" y="48324"/>
                </a:cubicBezTo>
                <a:cubicBezTo>
                  <a:pt x="270933" y="40490"/>
                  <a:pt x="272272" y="35669"/>
                  <a:pt x="276022" y="28103"/>
                </a:cubicBezTo>
                <a:cubicBezTo>
                  <a:pt x="278700" y="22679"/>
                  <a:pt x="280173" y="20804"/>
                  <a:pt x="285597" y="15381"/>
                </a:cubicBezTo>
                <a:cubicBezTo>
                  <a:pt x="293632" y="7279"/>
                  <a:pt x="301064" y="3128"/>
                  <a:pt x="311376" y="985"/>
                </a:cubicBezTo>
                <a:cubicBezTo>
                  <a:pt x="316464" y="-86"/>
                  <a:pt x="326374" y="-220"/>
                  <a:pt x="331530" y="717"/>
                </a:cubicBezTo>
                <a:close/>
                <a:moveTo>
                  <a:pt x="520584" y="254"/>
                </a:moveTo>
                <a:cubicBezTo>
                  <a:pt x="525430" y="380"/>
                  <a:pt x="530284" y="848"/>
                  <a:pt x="532996" y="1585"/>
                </a:cubicBezTo>
                <a:cubicBezTo>
                  <a:pt x="550605" y="6472"/>
                  <a:pt x="564867" y="21203"/>
                  <a:pt x="569488" y="39148"/>
                </a:cubicBezTo>
                <a:cubicBezTo>
                  <a:pt x="571295" y="46245"/>
                  <a:pt x="571295" y="56758"/>
                  <a:pt x="569488" y="63989"/>
                </a:cubicBezTo>
                <a:cubicBezTo>
                  <a:pt x="566742" y="74970"/>
                  <a:pt x="559511" y="86018"/>
                  <a:pt x="550739" y="92647"/>
                </a:cubicBezTo>
                <a:cubicBezTo>
                  <a:pt x="524827" y="112198"/>
                  <a:pt x="487598" y="103628"/>
                  <a:pt x="473136" y="74769"/>
                </a:cubicBezTo>
                <a:cubicBezTo>
                  <a:pt x="458003" y="44705"/>
                  <a:pt x="475211" y="8548"/>
                  <a:pt x="508221" y="982"/>
                </a:cubicBezTo>
                <a:cubicBezTo>
                  <a:pt x="510900" y="346"/>
                  <a:pt x="515738" y="128"/>
                  <a:pt x="520584" y="254"/>
                </a:cubicBezTo>
                <a:close/>
              </a:path>
            </a:pathLst>
          </a:custGeom>
          <a:solidFill>
            <a:srgbClr val="5D9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3" name="Google Shape;413;p19"/>
          <p:cNvSpPr/>
          <p:nvPr/>
        </p:nvSpPr>
        <p:spPr>
          <a:xfrm>
            <a:off x="4061990" y="4661823"/>
            <a:ext cx="440432" cy="439211"/>
          </a:xfrm>
          <a:custGeom>
            <a:avLst/>
            <a:gdLst/>
            <a:ahLst/>
            <a:cxnLst/>
            <a:rect l="l" t="t" r="r" b="b"/>
            <a:pathLst>
              <a:path w="1038513" h="1035637" extrusionOk="0">
                <a:moveTo>
                  <a:pt x="707526" y="950575"/>
                </a:moveTo>
                <a:cubicBezTo>
                  <a:pt x="701968" y="952107"/>
                  <a:pt x="696796" y="955154"/>
                  <a:pt x="692276" y="959640"/>
                </a:cubicBezTo>
                <a:cubicBezTo>
                  <a:pt x="678549" y="973232"/>
                  <a:pt x="678616" y="994792"/>
                  <a:pt x="692410" y="1008586"/>
                </a:cubicBezTo>
                <a:cubicBezTo>
                  <a:pt x="699842" y="1016085"/>
                  <a:pt x="710823" y="1019834"/>
                  <a:pt x="720933" y="1018361"/>
                </a:cubicBezTo>
                <a:cubicBezTo>
                  <a:pt x="728701" y="1017223"/>
                  <a:pt x="735262" y="1013942"/>
                  <a:pt x="740820" y="1008385"/>
                </a:cubicBezTo>
                <a:cubicBezTo>
                  <a:pt x="747783" y="1001421"/>
                  <a:pt x="751131" y="993587"/>
                  <a:pt x="751131" y="984079"/>
                </a:cubicBezTo>
                <a:cubicBezTo>
                  <a:pt x="751131" y="968277"/>
                  <a:pt x="740418" y="954484"/>
                  <a:pt x="725085" y="950600"/>
                </a:cubicBezTo>
                <a:cubicBezTo>
                  <a:pt x="719026" y="949027"/>
                  <a:pt x="713083" y="949043"/>
                  <a:pt x="707526" y="950575"/>
                </a:cubicBezTo>
                <a:close/>
                <a:moveTo>
                  <a:pt x="329320" y="950267"/>
                </a:moveTo>
                <a:cubicBezTo>
                  <a:pt x="323294" y="948994"/>
                  <a:pt x="319076" y="949061"/>
                  <a:pt x="313183" y="950601"/>
                </a:cubicBezTo>
                <a:cubicBezTo>
                  <a:pt x="298051" y="954552"/>
                  <a:pt x="287405" y="968412"/>
                  <a:pt x="287405" y="984080"/>
                </a:cubicBezTo>
                <a:cubicBezTo>
                  <a:pt x="287405" y="993588"/>
                  <a:pt x="290753" y="1001422"/>
                  <a:pt x="297716" y="1008386"/>
                </a:cubicBezTo>
                <a:cubicBezTo>
                  <a:pt x="303274" y="1013943"/>
                  <a:pt x="309835" y="1017224"/>
                  <a:pt x="317603" y="1018362"/>
                </a:cubicBezTo>
                <a:cubicBezTo>
                  <a:pt x="337422" y="1021241"/>
                  <a:pt x="356505" y="1004569"/>
                  <a:pt x="356572" y="984348"/>
                </a:cubicBezTo>
                <a:cubicBezTo>
                  <a:pt x="356639" y="968211"/>
                  <a:pt x="344854" y="953547"/>
                  <a:pt x="329320" y="950267"/>
                </a:cubicBezTo>
                <a:close/>
                <a:moveTo>
                  <a:pt x="525026" y="949867"/>
                </a:moveTo>
                <a:cubicBezTo>
                  <a:pt x="516054" y="948193"/>
                  <a:pt x="506211" y="950604"/>
                  <a:pt x="498444" y="956496"/>
                </a:cubicBezTo>
                <a:cubicBezTo>
                  <a:pt x="483847" y="967410"/>
                  <a:pt x="480365" y="988100"/>
                  <a:pt x="490543" y="1003166"/>
                </a:cubicBezTo>
                <a:cubicBezTo>
                  <a:pt x="495766" y="1010933"/>
                  <a:pt x="505207" y="1016892"/>
                  <a:pt x="514447" y="1018298"/>
                </a:cubicBezTo>
                <a:cubicBezTo>
                  <a:pt x="529579" y="1020575"/>
                  <a:pt x="545113" y="1011602"/>
                  <a:pt x="551273" y="997072"/>
                </a:cubicBezTo>
                <a:cubicBezTo>
                  <a:pt x="559777" y="976918"/>
                  <a:pt x="547055" y="954086"/>
                  <a:pt x="525026" y="949867"/>
                </a:cubicBezTo>
                <a:close/>
                <a:moveTo>
                  <a:pt x="531722" y="933865"/>
                </a:moveTo>
                <a:cubicBezTo>
                  <a:pt x="546453" y="937614"/>
                  <a:pt x="558639" y="947390"/>
                  <a:pt x="565402" y="960848"/>
                </a:cubicBezTo>
                <a:cubicBezTo>
                  <a:pt x="580065" y="989975"/>
                  <a:pt x="564196" y="1025395"/>
                  <a:pt x="532659" y="1034100"/>
                </a:cubicBezTo>
                <a:cubicBezTo>
                  <a:pt x="526566" y="1035774"/>
                  <a:pt x="511969" y="1035774"/>
                  <a:pt x="505876" y="1034100"/>
                </a:cubicBezTo>
                <a:cubicBezTo>
                  <a:pt x="491681" y="1030216"/>
                  <a:pt x="479026" y="1019704"/>
                  <a:pt x="472665" y="1006447"/>
                </a:cubicBezTo>
                <a:cubicBezTo>
                  <a:pt x="463961" y="988301"/>
                  <a:pt x="466706" y="966272"/>
                  <a:pt x="479696" y="950805"/>
                </a:cubicBezTo>
                <a:cubicBezTo>
                  <a:pt x="486526" y="942636"/>
                  <a:pt x="496100" y="936610"/>
                  <a:pt x="506546" y="933932"/>
                </a:cubicBezTo>
                <a:cubicBezTo>
                  <a:pt x="513576" y="932057"/>
                  <a:pt x="524624" y="932057"/>
                  <a:pt x="531722" y="933865"/>
                </a:cubicBezTo>
                <a:close/>
                <a:moveTo>
                  <a:pt x="321996" y="932607"/>
                </a:moveTo>
                <a:cubicBezTo>
                  <a:pt x="326223" y="932623"/>
                  <a:pt x="330458" y="932958"/>
                  <a:pt x="333338" y="933594"/>
                </a:cubicBezTo>
                <a:cubicBezTo>
                  <a:pt x="352019" y="937812"/>
                  <a:pt x="367084" y="952409"/>
                  <a:pt x="372106" y="971224"/>
                </a:cubicBezTo>
                <a:cubicBezTo>
                  <a:pt x="373981" y="978322"/>
                  <a:pt x="373981" y="989838"/>
                  <a:pt x="372106" y="996869"/>
                </a:cubicBezTo>
                <a:cubicBezTo>
                  <a:pt x="366013" y="1019701"/>
                  <a:pt x="345658" y="1035570"/>
                  <a:pt x="322357" y="1035637"/>
                </a:cubicBezTo>
                <a:cubicBezTo>
                  <a:pt x="307559" y="1035637"/>
                  <a:pt x="296243" y="1030950"/>
                  <a:pt x="285597" y="1020237"/>
                </a:cubicBezTo>
                <a:cubicBezTo>
                  <a:pt x="280173" y="1014814"/>
                  <a:pt x="278700" y="1012939"/>
                  <a:pt x="276022" y="1007515"/>
                </a:cubicBezTo>
                <a:cubicBezTo>
                  <a:pt x="272272" y="999949"/>
                  <a:pt x="270933" y="995128"/>
                  <a:pt x="270397" y="987294"/>
                </a:cubicBezTo>
                <a:cubicBezTo>
                  <a:pt x="269125" y="968747"/>
                  <a:pt x="278098" y="951003"/>
                  <a:pt x="293900" y="940692"/>
                </a:cubicBezTo>
                <a:cubicBezTo>
                  <a:pt x="299457" y="937009"/>
                  <a:pt x="304412" y="934933"/>
                  <a:pt x="310706" y="933527"/>
                </a:cubicBezTo>
                <a:cubicBezTo>
                  <a:pt x="313551" y="932891"/>
                  <a:pt x="317770" y="932590"/>
                  <a:pt x="321996" y="932607"/>
                </a:cubicBezTo>
                <a:close/>
                <a:moveTo>
                  <a:pt x="715895" y="932597"/>
                </a:moveTo>
                <a:cubicBezTo>
                  <a:pt x="720197" y="932539"/>
                  <a:pt x="724516" y="932823"/>
                  <a:pt x="727495" y="933459"/>
                </a:cubicBezTo>
                <a:cubicBezTo>
                  <a:pt x="752404" y="938816"/>
                  <a:pt x="769879" y="961916"/>
                  <a:pt x="768139" y="987293"/>
                </a:cubicBezTo>
                <a:cubicBezTo>
                  <a:pt x="767603" y="995127"/>
                  <a:pt x="766264" y="999948"/>
                  <a:pt x="762514" y="1007514"/>
                </a:cubicBezTo>
                <a:cubicBezTo>
                  <a:pt x="759836" y="1012938"/>
                  <a:pt x="758363" y="1014813"/>
                  <a:pt x="752939" y="1020236"/>
                </a:cubicBezTo>
                <a:cubicBezTo>
                  <a:pt x="742293" y="1030949"/>
                  <a:pt x="730977" y="1035636"/>
                  <a:pt x="716180" y="1035636"/>
                </a:cubicBezTo>
                <a:cubicBezTo>
                  <a:pt x="692878" y="1035570"/>
                  <a:pt x="672523" y="1019701"/>
                  <a:pt x="666430" y="996868"/>
                </a:cubicBezTo>
                <a:cubicBezTo>
                  <a:pt x="664555" y="989838"/>
                  <a:pt x="664555" y="978321"/>
                  <a:pt x="666430" y="971223"/>
                </a:cubicBezTo>
                <a:cubicBezTo>
                  <a:pt x="671385" y="952743"/>
                  <a:pt x="685982" y="938280"/>
                  <a:pt x="704395" y="933794"/>
                </a:cubicBezTo>
                <a:cubicBezTo>
                  <a:pt x="707308" y="933058"/>
                  <a:pt x="711593" y="932656"/>
                  <a:pt x="715895" y="932597"/>
                </a:cubicBezTo>
                <a:close/>
                <a:moveTo>
                  <a:pt x="413011" y="905214"/>
                </a:moveTo>
                <a:cubicBezTo>
                  <a:pt x="403503" y="908629"/>
                  <a:pt x="397477" y="917132"/>
                  <a:pt x="397410" y="927243"/>
                </a:cubicBezTo>
                <a:cubicBezTo>
                  <a:pt x="397410" y="936617"/>
                  <a:pt x="402097" y="944116"/>
                  <a:pt x="410668" y="948335"/>
                </a:cubicBezTo>
                <a:cubicBezTo>
                  <a:pt x="414551" y="950276"/>
                  <a:pt x="415756" y="950544"/>
                  <a:pt x="420510" y="950544"/>
                </a:cubicBezTo>
                <a:cubicBezTo>
                  <a:pt x="424997" y="950544"/>
                  <a:pt x="426537" y="950209"/>
                  <a:pt x="429885" y="948669"/>
                </a:cubicBezTo>
                <a:cubicBezTo>
                  <a:pt x="439794" y="944049"/>
                  <a:pt x="445486" y="933671"/>
                  <a:pt x="443678" y="923627"/>
                </a:cubicBezTo>
                <a:cubicBezTo>
                  <a:pt x="442138" y="915459"/>
                  <a:pt x="437652" y="909633"/>
                  <a:pt x="430219" y="906151"/>
                </a:cubicBezTo>
                <a:cubicBezTo>
                  <a:pt x="425331" y="903875"/>
                  <a:pt x="417966" y="903473"/>
                  <a:pt x="413011" y="905214"/>
                </a:cubicBezTo>
                <a:close/>
                <a:moveTo>
                  <a:pt x="612979" y="904694"/>
                </a:moveTo>
                <a:cubicBezTo>
                  <a:pt x="607932" y="905765"/>
                  <a:pt x="603195" y="908327"/>
                  <a:pt x="600014" y="912110"/>
                </a:cubicBezTo>
                <a:cubicBezTo>
                  <a:pt x="595796" y="917131"/>
                  <a:pt x="593653" y="925166"/>
                  <a:pt x="594992" y="931326"/>
                </a:cubicBezTo>
                <a:cubicBezTo>
                  <a:pt x="599010" y="950744"/>
                  <a:pt x="622244" y="957373"/>
                  <a:pt x="635368" y="942776"/>
                </a:cubicBezTo>
                <a:cubicBezTo>
                  <a:pt x="639653" y="938022"/>
                  <a:pt x="641327" y="933201"/>
                  <a:pt x="640992" y="926439"/>
                </a:cubicBezTo>
                <a:cubicBezTo>
                  <a:pt x="640591" y="917265"/>
                  <a:pt x="635970" y="910168"/>
                  <a:pt x="627802" y="906217"/>
                </a:cubicBezTo>
                <a:cubicBezTo>
                  <a:pt x="623383" y="904041"/>
                  <a:pt x="618026" y="903623"/>
                  <a:pt x="612979" y="904694"/>
                </a:cubicBezTo>
                <a:close/>
                <a:moveTo>
                  <a:pt x="609321" y="892893"/>
                </a:moveTo>
                <a:cubicBezTo>
                  <a:pt x="614008" y="891755"/>
                  <a:pt x="622043" y="891755"/>
                  <a:pt x="626596" y="892960"/>
                </a:cubicBezTo>
                <a:cubicBezTo>
                  <a:pt x="639385" y="896308"/>
                  <a:pt x="649496" y="906552"/>
                  <a:pt x="652509" y="919274"/>
                </a:cubicBezTo>
                <a:cubicBezTo>
                  <a:pt x="653781" y="924631"/>
                  <a:pt x="653513" y="932398"/>
                  <a:pt x="651906" y="937487"/>
                </a:cubicBezTo>
                <a:cubicBezTo>
                  <a:pt x="645211" y="959047"/>
                  <a:pt x="621039" y="969224"/>
                  <a:pt x="601420" y="958779"/>
                </a:cubicBezTo>
                <a:cubicBezTo>
                  <a:pt x="584480" y="949740"/>
                  <a:pt x="577784" y="929719"/>
                  <a:pt x="585886" y="912244"/>
                </a:cubicBezTo>
                <a:cubicBezTo>
                  <a:pt x="590105" y="903070"/>
                  <a:pt x="599546" y="895303"/>
                  <a:pt x="609321" y="892893"/>
                </a:cubicBezTo>
                <a:close/>
                <a:moveTo>
                  <a:pt x="428344" y="892693"/>
                </a:moveTo>
                <a:cubicBezTo>
                  <a:pt x="445218" y="896309"/>
                  <a:pt x="457806" y="913517"/>
                  <a:pt x="455998" y="930725"/>
                </a:cubicBezTo>
                <a:cubicBezTo>
                  <a:pt x="453387" y="955432"/>
                  <a:pt x="427541" y="969962"/>
                  <a:pt x="405110" y="959249"/>
                </a:cubicBezTo>
                <a:cubicBezTo>
                  <a:pt x="390513" y="952285"/>
                  <a:pt x="382278" y="935077"/>
                  <a:pt x="386027" y="919275"/>
                </a:cubicBezTo>
                <a:cubicBezTo>
                  <a:pt x="389040" y="906754"/>
                  <a:pt x="399084" y="896376"/>
                  <a:pt x="411672" y="892961"/>
                </a:cubicBezTo>
                <a:cubicBezTo>
                  <a:pt x="415957" y="891823"/>
                  <a:pt x="423590" y="891689"/>
                  <a:pt x="428344" y="892693"/>
                </a:cubicBezTo>
                <a:close/>
                <a:moveTo>
                  <a:pt x="510564" y="817289"/>
                </a:moveTo>
                <a:lnTo>
                  <a:pt x="519269" y="817289"/>
                </a:lnTo>
                <a:lnTo>
                  <a:pt x="527973" y="817289"/>
                </a:lnTo>
                <a:lnTo>
                  <a:pt x="527973" y="867842"/>
                </a:lnTo>
                <a:lnTo>
                  <a:pt x="527973" y="918395"/>
                </a:lnTo>
                <a:lnTo>
                  <a:pt x="519269" y="918395"/>
                </a:lnTo>
                <a:lnTo>
                  <a:pt x="510564" y="918395"/>
                </a:lnTo>
                <a:lnTo>
                  <a:pt x="510564" y="867842"/>
                </a:lnTo>
                <a:close/>
                <a:moveTo>
                  <a:pt x="322225" y="817289"/>
                </a:moveTo>
                <a:lnTo>
                  <a:pt x="330461" y="817289"/>
                </a:lnTo>
                <a:lnTo>
                  <a:pt x="330461" y="867842"/>
                </a:lnTo>
                <a:lnTo>
                  <a:pt x="330461" y="918395"/>
                </a:lnTo>
                <a:lnTo>
                  <a:pt x="321757" y="918395"/>
                </a:lnTo>
                <a:lnTo>
                  <a:pt x="313052" y="918395"/>
                </a:lnTo>
                <a:lnTo>
                  <a:pt x="313052" y="868310"/>
                </a:lnTo>
                <a:cubicBezTo>
                  <a:pt x="313052" y="840724"/>
                  <a:pt x="313253" y="817958"/>
                  <a:pt x="313521" y="817757"/>
                </a:cubicBezTo>
                <a:cubicBezTo>
                  <a:pt x="313722" y="817490"/>
                  <a:pt x="317672" y="817289"/>
                  <a:pt x="322225" y="817289"/>
                </a:cubicBezTo>
                <a:close/>
                <a:moveTo>
                  <a:pt x="708076" y="817222"/>
                </a:moveTo>
                <a:lnTo>
                  <a:pt x="716647" y="817423"/>
                </a:lnTo>
                <a:lnTo>
                  <a:pt x="725150" y="817624"/>
                </a:lnTo>
                <a:lnTo>
                  <a:pt x="725351" y="867976"/>
                </a:lnTo>
                <a:lnTo>
                  <a:pt x="725485" y="918395"/>
                </a:lnTo>
                <a:lnTo>
                  <a:pt x="716781" y="918395"/>
                </a:lnTo>
                <a:lnTo>
                  <a:pt x="708076" y="918395"/>
                </a:lnTo>
                <a:lnTo>
                  <a:pt x="708076" y="867842"/>
                </a:lnTo>
                <a:close/>
                <a:moveTo>
                  <a:pt x="611668" y="813601"/>
                </a:moveTo>
                <a:lnTo>
                  <a:pt x="617694" y="813601"/>
                </a:lnTo>
                <a:lnTo>
                  <a:pt x="623720" y="813601"/>
                </a:lnTo>
                <a:lnTo>
                  <a:pt x="623720" y="848084"/>
                </a:lnTo>
                <a:lnTo>
                  <a:pt x="623720" y="882568"/>
                </a:lnTo>
                <a:lnTo>
                  <a:pt x="617694" y="882568"/>
                </a:lnTo>
                <a:lnTo>
                  <a:pt x="611668" y="882568"/>
                </a:lnTo>
                <a:lnTo>
                  <a:pt x="611668" y="848084"/>
                </a:lnTo>
                <a:close/>
                <a:moveTo>
                  <a:pt x="414816" y="813601"/>
                </a:moveTo>
                <a:lnTo>
                  <a:pt x="420842" y="813601"/>
                </a:lnTo>
                <a:lnTo>
                  <a:pt x="426868" y="813601"/>
                </a:lnTo>
                <a:lnTo>
                  <a:pt x="426868" y="848084"/>
                </a:lnTo>
                <a:lnTo>
                  <a:pt x="426868" y="882568"/>
                </a:lnTo>
                <a:lnTo>
                  <a:pt x="420842" y="882568"/>
                </a:lnTo>
                <a:lnTo>
                  <a:pt x="414816" y="882568"/>
                </a:lnTo>
                <a:lnTo>
                  <a:pt x="414816" y="848084"/>
                </a:lnTo>
                <a:close/>
                <a:moveTo>
                  <a:pt x="819745" y="706018"/>
                </a:moveTo>
                <a:lnTo>
                  <a:pt x="870365" y="706018"/>
                </a:lnTo>
                <a:lnTo>
                  <a:pt x="920918" y="706018"/>
                </a:lnTo>
                <a:lnTo>
                  <a:pt x="920918" y="714723"/>
                </a:lnTo>
                <a:lnTo>
                  <a:pt x="920918" y="723427"/>
                </a:lnTo>
                <a:lnTo>
                  <a:pt x="870566" y="723293"/>
                </a:lnTo>
                <a:lnTo>
                  <a:pt x="820147" y="723092"/>
                </a:lnTo>
                <a:lnTo>
                  <a:pt x="819946" y="714522"/>
                </a:lnTo>
                <a:close/>
                <a:moveTo>
                  <a:pt x="117619" y="706018"/>
                </a:moveTo>
                <a:lnTo>
                  <a:pt x="168172" y="706018"/>
                </a:lnTo>
                <a:lnTo>
                  <a:pt x="218792" y="706018"/>
                </a:lnTo>
                <a:lnTo>
                  <a:pt x="218591" y="714522"/>
                </a:lnTo>
                <a:lnTo>
                  <a:pt x="218390" y="723092"/>
                </a:lnTo>
                <a:lnTo>
                  <a:pt x="168038" y="723293"/>
                </a:lnTo>
                <a:lnTo>
                  <a:pt x="117619" y="723427"/>
                </a:lnTo>
                <a:lnTo>
                  <a:pt x="117619" y="714723"/>
                </a:lnTo>
                <a:close/>
                <a:moveTo>
                  <a:pt x="994924" y="680916"/>
                </a:moveTo>
                <a:cubicBezTo>
                  <a:pt x="986688" y="678974"/>
                  <a:pt x="979322" y="679845"/>
                  <a:pt x="971555" y="683728"/>
                </a:cubicBezTo>
                <a:cubicBezTo>
                  <a:pt x="959972" y="689353"/>
                  <a:pt x="952205" y="701874"/>
                  <a:pt x="952138" y="714796"/>
                </a:cubicBezTo>
                <a:cubicBezTo>
                  <a:pt x="952138" y="719349"/>
                  <a:pt x="954548" y="727987"/>
                  <a:pt x="957026" y="732004"/>
                </a:cubicBezTo>
                <a:cubicBezTo>
                  <a:pt x="963387" y="742584"/>
                  <a:pt x="974836" y="749079"/>
                  <a:pt x="986956" y="749079"/>
                </a:cubicBezTo>
                <a:cubicBezTo>
                  <a:pt x="996464" y="749079"/>
                  <a:pt x="1004298" y="745731"/>
                  <a:pt x="1011261" y="738767"/>
                </a:cubicBezTo>
                <a:cubicBezTo>
                  <a:pt x="1016819" y="733210"/>
                  <a:pt x="1020100" y="726648"/>
                  <a:pt x="1021238" y="718881"/>
                </a:cubicBezTo>
                <a:cubicBezTo>
                  <a:pt x="1023648" y="701941"/>
                  <a:pt x="1011864" y="684933"/>
                  <a:pt x="994924" y="680916"/>
                </a:cubicBezTo>
                <a:close/>
                <a:moveTo>
                  <a:pt x="58344" y="680582"/>
                </a:moveTo>
                <a:cubicBezTo>
                  <a:pt x="46827" y="678439"/>
                  <a:pt x="35177" y="682055"/>
                  <a:pt x="27075" y="690357"/>
                </a:cubicBezTo>
                <a:cubicBezTo>
                  <a:pt x="19576" y="697924"/>
                  <a:pt x="15826" y="708838"/>
                  <a:pt x="17299" y="718881"/>
                </a:cubicBezTo>
                <a:cubicBezTo>
                  <a:pt x="18437" y="726648"/>
                  <a:pt x="21718" y="733210"/>
                  <a:pt x="27276" y="738768"/>
                </a:cubicBezTo>
                <a:cubicBezTo>
                  <a:pt x="34239" y="745731"/>
                  <a:pt x="42073" y="749079"/>
                  <a:pt x="51581" y="749079"/>
                </a:cubicBezTo>
                <a:cubicBezTo>
                  <a:pt x="67383" y="749079"/>
                  <a:pt x="81177" y="738433"/>
                  <a:pt x="85060" y="723166"/>
                </a:cubicBezTo>
                <a:cubicBezTo>
                  <a:pt x="86667" y="716939"/>
                  <a:pt x="86734" y="713324"/>
                  <a:pt x="85395" y="707164"/>
                </a:cubicBezTo>
                <a:cubicBezTo>
                  <a:pt x="82717" y="694308"/>
                  <a:pt x="71133" y="682925"/>
                  <a:pt x="58344" y="680582"/>
                </a:cubicBezTo>
                <a:close/>
                <a:moveTo>
                  <a:pt x="45020" y="663173"/>
                </a:moveTo>
                <a:cubicBezTo>
                  <a:pt x="62763" y="660762"/>
                  <a:pt x="82449" y="669199"/>
                  <a:pt x="93229" y="683795"/>
                </a:cubicBezTo>
                <a:cubicBezTo>
                  <a:pt x="96845" y="688683"/>
                  <a:pt x="100728" y="697254"/>
                  <a:pt x="102067" y="703146"/>
                </a:cubicBezTo>
                <a:cubicBezTo>
                  <a:pt x="103540" y="709842"/>
                  <a:pt x="103474" y="720622"/>
                  <a:pt x="101867" y="726849"/>
                </a:cubicBezTo>
                <a:cubicBezTo>
                  <a:pt x="97380" y="744459"/>
                  <a:pt x="84993" y="757784"/>
                  <a:pt x="67651" y="763676"/>
                </a:cubicBezTo>
                <a:cubicBezTo>
                  <a:pt x="61759" y="765685"/>
                  <a:pt x="60621" y="765885"/>
                  <a:pt x="52251" y="765885"/>
                </a:cubicBezTo>
                <a:cubicBezTo>
                  <a:pt x="41471" y="765952"/>
                  <a:pt x="37320" y="765015"/>
                  <a:pt x="28146" y="760462"/>
                </a:cubicBezTo>
                <a:cubicBezTo>
                  <a:pt x="22723" y="757784"/>
                  <a:pt x="20781" y="756310"/>
                  <a:pt x="15424" y="750887"/>
                </a:cubicBezTo>
                <a:cubicBezTo>
                  <a:pt x="4778" y="740308"/>
                  <a:pt x="24" y="728992"/>
                  <a:pt x="24" y="714328"/>
                </a:cubicBezTo>
                <a:cubicBezTo>
                  <a:pt x="24" y="688482"/>
                  <a:pt x="19241" y="666721"/>
                  <a:pt x="45020" y="663173"/>
                </a:cubicBezTo>
                <a:close/>
                <a:moveTo>
                  <a:pt x="980394" y="663172"/>
                </a:moveTo>
                <a:cubicBezTo>
                  <a:pt x="989366" y="661967"/>
                  <a:pt x="1001151" y="663909"/>
                  <a:pt x="1009119" y="667859"/>
                </a:cubicBezTo>
                <a:cubicBezTo>
                  <a:pt x="1027599" y="677166"/>
                  <a:pt x="1038513" y="694374"/>
                  <a:pt x="1038513" y="714328"/>
                </a:cubicBezTo>
                <a:cubicBezTo>
                  <a:pt x="1038513" y="728991"/>
                  <a:pt x="1033759" y="740307"/>
                  <a:pt x="1023113" y="750886"/>
                </a:cubicBezTo>
                <a:cubicBezTo>
                  <a:pt x="1017756" y="756310"/>
                  <a:pt x="1015814" y="757783"/>
                  <a:pt x="1010391" y="760461"/>
                </a:cubicBezTo>
                <a:cubicBezTo>
                  <a:pt x="1001218" y="765015"/>
                  <a:pt x="997066" y="765952"/>
                  <a:pt x="986286" y="765885"/>
                </a:cubicBezTo>
                <a:cubicBezTo>
                  <a:pt x="977916" y="765885"/>
                  <a:pt x="976778" y="765684"/>
                  <a:pt x="970886" y="763675"/>
                </a:cubicBezTo>
                <a:cubicBezTo>
                  <a:pt x="959771" y="759926"/>
                  <a:pt x="950397" y="752828"/>
                  <a:pt x="944170" y="743655"/>
                </a:cubicBezTo>
                <a:cubicBezTo>
                  <a:pt x="931984" y="725577"/>
                  <a:pt x="932452" y="701204"/>
                  <a:pt x="945308" y="683795"/>
                </a:cubicBezTo>
                <a:cubicBezTo>
                  <a:pt x="953343" y="672881"/>
                  <a:pt x="966668" y="665047"/>
                  <a:pt x="980394" y="663172"/>
                </a:cubicBezTo>
                <a:close/>
                <a:moveTo>
                  <a:pt x="816064" y="609911"/>
                </a:moveTo>
                <a:lnTo>
                  <a:pt x="850547" y="609911"/>
                </a:lnTo>
                <a:lnTo>
                  <a:pt x="885030" y="609911"/>
                </a:lnTo>
                <a:lnTo>
                  <a:pt x="885030" y="615937"/>
                </a:lnTo>
                <a:lnTo>
                  <a:pt x="885030" y="621963"/>
                </a:lnTo>
                <a:lnTo>
                  <a:pt x="850547" y="621963"/>
                </a:lnTo>
                <a:lnTo>
                  <a:pt x="816064" y="621963"/>
                </a:lnTo>
                <a:lnTo>
                  <a:pt x="816064" y="615937"/>
                </a:lnTo>
                <a:close/>
                <a:moveTo>
                  <a:pt x="153507" y="609911"/>
                </a:moveTo>
                <a:lnTo>
                  <a:pt x="187990" y="609911"/>
                </a:lnTo>
                <a:lnTo>
                  <a:pt x="222473" y="609911"/>
                </a:lnTo>
                <a:lnTo>
                  <a:pt x="222473" y="615937"/>
                </a:lnTo>
                <a:lnTo>
                  <a:pt x="222473" y="621963"/>
                </a:lnTo>
                <a:lnTo>
                  <a:pt x="187990" y="621963"/>
                </a:lnTo>
                <a:lnTo>
                  <a:pt x="153507" y="621963"/>
                </a:lnTo>
                <a:lnTo>
                  <a:pt x="153507" y="615937"/>
                </a:lnTo>
                <a:close/>
                <a:moveTo>
                  <a:pt x="921852" y="594340"/>
                </a:moveTo>
                <a:cubicBezTo>
                  <a:pt x="916320" y="596416"/>
                  <a:pt x="911566" y="600601"/>
                  <a:pt x="908854" y="606426"/>
                </a:cubicBezTo>
                <a:cubicBezTo>
                  <a:pt x="907314" y="609707"/>
                  <a:pt x="907046" y="611113"/>
                  <a:pt x="907046" y="616268"/>
                </a:cubicBezTo>
                <a:cubicBezTo>
                  <a:pt x="907046" y="621491"/>
                  <a:pt x="907314" y="622830"/>
                  <a:pt x="908854" y="625977"/>
                </a:cubicBezTo>
                <a:cubicBezTo>
                  <a:pt x="912871" y="634213"/>
                  <a:pt x="919969" y="638833"/>
                  <a:pt x="929142" y="639235"/>
                </a:cubicBezTo>
                <a:cubicBezTo>
                  <a:pt x="935905" y="639570"/>
                  <a:pt x="940726" y="637896"/>
                  <a:pt x="945480" y="633610"/>
                </a:cubicBezTo>
                <a:cubicBezTo>
                  <a:pt x="958135" y="622228"/>
                  <a:pt x="955055" y="601939"/>
                  <a:pt x="939520" y="594909"/>
                </a:cubicBezTo>
                <a:cubicBezTo>
                  <a:pt x="933695" y="592298"/>
                  <a:pt x="927385" y="592264"/>
                  <a:pt x="921852" y="594340"/>
                </a:cubicBezTo>
                <a:close/>
                <a:moveTo>
                  <a:pt x="103510" y="593395"/>
                </a:moveTo>
                <a:cubicBezTo>
                  <a:pt x="99166" y="594375"/>
                  <a:pt x="95099" y="596618"/>
                  <a:pt x="91919" y="599999"/>
                </a:cubicBezTo>
                <a:cubicBezTo>
                  <a:pt x="88303" y="603815"/>
                  <a:pt x="87298" y="605623"/>
                  <a:pt x="85892" y="610243"/>
                </a:cubicBezTo>
                <a:cubicBezTo>
                  <a:pt x="83549" y="618345"/>
                  <a:pt x="86428" y="627652"/>
                  <a:pt x="93057" y="633612"/>
                </a:cubicBezTo>
                <a:cubicBezTo>
                  <a:pt x="104440" y="643789"/>
                  <a:pt x="122786" y="640039"/>
                  <a:pt x="129616" y="626112"/>
                </a:cubicBezTo>
                <a:cubicBezTo>
                  <a:pt x="132093" y="621023"/>
                  <a:pt x="132495" y="613725"/>
                  <a:pt x="130553" y="608569"/>
                </a:cubicBezTo>
                <a:cubicBezTo>
                  <a:pt x="127942" y="601673"/>
                  <a:pt x="123389" y="596919"/>
                  <a:pt x="116760" y="594374"/>
                </a:cubicBezTo>
                <a:cubicBezTo>
                  <a:pt x="112474" y="592701"/>
                  <a:pt x="107854" y="592416"/>
                  <a:pt x="103510" y="593395"/>
                </a:cubicBezTo>
                <a:close/>
                <a:moveTo>
                  <a:pt x="114416" y="581184"/>
                </a:moveTo>
                <a:cubicBezTo>
                  <a:pt x="127942" y="583326"/>
                  <a:pt x="140396" y="595178"/>
                  <a:pt x="143141" y="608435"/>
                </a:cubicBezTo>
                <a:cubicBezTo>
                  <a:pt x="145685" y="620689"/>
                  <a:pt x="142070" y="632741"/>
                  <a:pt x="133164" y="641446"/>
                </a:cubicBezTo>
                <a:cubicBezTo>
                  <a:pt x="126067" y="648409"/>
                  <a:pt x="118032" y="651623"/>
                  <a:pt x="107854" y="651556"/>
                </a:cubicBezTo>
                <a:cubicBezTo>
                  <a:pt x="85424" y="651422"/>
                  <a:pt x="68751" y="629929"/>
                  <a:pt x="73907" y="607967"/>
                </a:cubicBezTo>
                <a:cubicBezTo>
                  <a:pt x="76987" y="595044"/>
                  <a:pt x="87901" y="584331"/>
                  <a:pt x="101025" y="581519"/>
                </a:cubicBezTo>
                <a:cubicBezTo>
                  <a:pt x="106448" y="580313"/>
                  <a:pt x="108859" y="580246"/>
                  <a:pt x="114416" y="581184"/>
                </a:cubicBezTo>
                <a:close/>
                <a:moveTo>
                  <a:pt x="923518" y="581183"/>
                </a:moveTo>
                <a:cubicBezTo>
                  <a:pt x="935436" y="579241"/>
                  <a:pt x="946417" y="582656"/>
                  <a:pt x="954854" y="591092"/>
                </a:cubicBezTo>
                <a:cubicBezTo>
                  <a:pt x="966036" y="602207"/>
                  <a:pt x="968714" y="617741"/>
                  <a:pt x="961817" y="631803"/>
                </a:cubicBezTo>
                <a:cubicBezTo>
                  <a:pt x="951238" y="653430"/>
                  <a:pt x="922580" y="658385"/>
                  <a:pt x="905372" y="641444"/>
                </a:cubicBezTo>
                <a:cubicBezTo>
                  <a:pt x="894257" y="630530"/>
                  <a:pt x="891512" y="614728"/>
                  <a:pt x="898208" y="600533"/>
                </a:cubicBezTo>
                <a:cubicBezTo>
                  <a:pt x="902426" y="591494"/>
                  <a:pt x="913809" y="582790"/>
                  <a:pt x="923518" y="581183"/>
                </a:cubicBezTo>
                <a:close/>
                <a:moveTo>
                  <a:pt x="819811" y="509104"/>
                </a:moveTo>
                <a:lnTo>
                  <a:pt x="870363" y="509104"/>
                </a:lnTo>
                <a:lnTo>
                  <a:pt x="920916" y="509104"/>
                </a:lnTo>
                <a:lnTo>
                  <a:pt x="920916" y="517809"/>
                </a:lnTo>
                <a:lnTo>
                  <a:pt x="920916" y="526513"/>
                </a:lnTo>
                <a:lnTo>
                  <a:pt x="870363" y="526513"/>
                </a:lnTo>
                <a:lnTo>
                  <a:pt x="819811" y="526513"/>
                </a:lnTo>
                <a:lnTo>
                  <a:pt x="819811" y="517809"/>
                </a:lnTo>
                <a:close/>
                <a:moveTo>
                  <a:pt x="117620" y="509104"/>
                </a:moveTo>
                <a:lnTo>
                  <a:pt x="168172" y="509104"/>
                </a:lnTo>
                <a:lnTo>
                  <a:pt x="218725" y="509104"/>
                </a:lnTo>
                <a:lnTo>
                  <a:pt x="218725" y="517809"/>
                </a:lnTo>
                <a:lnTo>
                  <a:pt x="218725" y="526513"/>
                </a:lnTo>
                <a:lnTo>
                  <a:pt x="168172" y="526513"/>
                </a:lnTo>
                <a:lnTo>
                  <a:pt x="117620" y="526513"/>
                </a:lnTo>
                <a:lnTo>
                  <a:pt x="117620" y="517809"/>
                </a:lnTo>
                <a:close/>
                <a:moveTo>
                  <a:pt x="44551" y="483995"/>
                </a:moveTo>
                <a:cubicBezTo>
                  <a:pt x="33905" y="486339"/>
                  <a:pt x="25535" y="492968"/>
                  <a:pt x="20714" y="502744"/>
                </a:cubicBezTo>
                <a:cubicBezTo>
                  <a:pt x="15760" y="512921"/>
                  <a:pt x="15760" y="522697"/>
                  <a:pt x="20714" y="532874"/>
                </a:cubicBezTo>
                <a:cubicBezTo>
                  <a:pt x="27745" y="547069"/>
                  <a:pt x="43011" y="554836"/>
                  <a:pt x="57943" y="551756"/>
                </a:cubicBezTo>
                <a:cubicBezTo>
                  <a:pt x="75017" y="548275"/>
                  <a:pt x="86065" y="534883"/>
                  <a:pt x="86065" y="517809"/>
                </a:cubicBezTo>
                <a:cubicBezTo>
                  <a:pt x="86065" y="512921"/>
                  <a:pt x="85663" y="510377"/>
                  <a:pt x="84458" y="506895"/>
                </a:cubicBezTo>
                <a:cubicBezTo>
                  <a:pt x="80440" y="495043"/>
                  <a:pt x="70866" y="486607"/>
                  <a:pt x="58612" y="483995"/>
                </a:cubicBezTo>
                <a:cubicBezTo>
                  <a:pt x="52988" y="482790"/>
                  <a:pt x="49841" y="482790"/>
                  <a:pt x="44551" y="483995"/>
                </a:cubicBezTo>
                <a:close/>
                <a:moveTo>
                  <a:pt x="992714" y="483728"/>
                </a:moveTo>
                <a:cubicBezTo>
                  <a:pt x="987692" y="482791"/>
                  <a:pt x="985014" y="482858"/>
                  <a:pt x="979590" y="484063"/>
                </a:cubicBezTo>
                <a:cubicBezTo>
                  <a:pt x="967605" y="486608"/>
                  <a:pt x="958030" y="495178"/>
                  <a:pt x="954079" y="506896"/>
                </a:cubicBezTo>
                <a:cubicBezTo>
                  <a:pt x="952874" y="510378"/>
                  <a:pt x="952472" y="512922"/>
                  <a:pt x="952472" y="517810"/>
                </a:cubicBezTo>
                <a:cubicBezTo>
                  <a:pt x="952472" y="522698"/>
                  <a:pt x="952874" y="525242"/>
                  <a:pt x="954079" y="528724"/>
                </a:cubicBezTo>
                <a:cubicBezTo>
                  <a:pt x="958097" y="540575"/>
                  <a:pt x="967672" y="549012"/>
                  <a:pt x="979925" y="551623"/>
                </a:cubicBezTo>
                <a:cubicBezTo>
                  <a:pt x="985750" y="552829"/>
                  <a:pt x="988161" y="552829"/>
                  <a:pt x="993651" y="551690"/>
                </a:cubicBezTo>
                <a:cubicBezTo>
                  <a:pt x="1007779" y="548677"/>
                  <a:pt x="1019028" y="536826"/>
                  <a:pt x="1021171" y="522631"/>
                </a:cubicBezTo>
                <a:cubicBezTo>
                  <a:pt x="1023849" y="504619"/>
                  <a:pt x="1011060" y="487076"/>
                  <a:pt x="992714" y="483728"/>
                </a:cubicBezTo>
                <a:close/>
                <a:moveTo>
                  <a:pt x="974233" y="467592"/>
                </a:moveTo>
                <a:cubicBezTo>
                  <a:pt x="981331" y="465784"/>
                  <a:pt x="992312" y="465784"/>
                  <a:pt x="999409" y="467659"/>
                </a:cubicBezTo>
                <a:cubicBezTo>
                  <a:pt x="1022711" y="473685"/>
                  <a:pt x="1038513" y="493973"/>
                  <a:pt x="1038513" y="517810"/>
                </a:cubicBezTo>
                <a:cubicBezTo>
                  <a:pt x="1038513" y="546535"/>
                  <a:pt x="1015680" y="569367"/>
                  <a:pt x="986955" y="569367"/>
                </a:cubicBezTo>
                <a:cubicBezTo>
                  <a:pt x="966667" y="569367"/>
                  <a:pt x="949258" y="558453"/>
                  <a:pt x="940420" y="540241"/>
                </a:cubicBezTo>
                <a:cubicBezTo>
                  <a:pt x="936804" y="532741"/>
                  <a:pt x="935398" y="526514"/>
                  <a:pt x="935398" y="517810"/>
                </a:cubicBezTo>
                <a:cubicBezTo>
                  <a:pt x="935398" y="509105"/>
                  <a:pt x="936804" y="502878"/>
                  <a:pt x="940420" y="495379"/>
                </a:cubicBezTo>
                <a:cubicBezTo>
                  <a:pt x="947116" y="481586"/>
                  <a:pt x="959503" y="471408"/>
                  <a:pt x="974233" y="467592"/>
                </a:cubicBezTo>
                <a:close/>
                <a:moveTo>
                  <a:pt x="64036" y="467591"/>
                </a:moveTo>
                <a:cubicBezTo>
                  <a:pt x="74749" y="470269"/>
                  <a:pt x="85462" y="477166"/>
                  <a:pt x="92158" y="485535"/>
                </a:cubicBezTo>
                <a:cubicBezTo>
                  <a:pt x="96109" y="490557"/>
                  <a:pt x="100729" y="500199"/>
                  <a:pt x="102068" y="506225"/>
                </a:cubicBezTo>
                <a:cubicBezTo>
                  <a:pt x="103407" y="512385"/>
                  <a:pt x="103407" y="523233"/>
                  <a:pt x="102068" y="529393"/>
                </a:cubicBezTo>
                <a:cubicBezTo>
                  <a:pt x="100729" y="535419"/>
                  <a:pt x="96109" y="545061"/>
                  <a:pt x="92158" y="550082"/>
                </a:cubicBezTo>
                <a:cubicBezTo>
                  <a:pt x="87873" y="555439"/>
                  <a:pt x="80976" y="560930"/>
                  <a:pt x="74682" y="564077"/>
                </a:cubicBezTo>
                <a:cubicBezTo>
                  <a:pt x="52854" y="574857"/>
                  <a:pt x="26339" y="569031"/>
                  <a:pt x="11407" y="550216"/>
                </a:cubicBezTo>
                <a:cubicBezTo>
                  <a:pt x="-12028" y="520688"/>
                  <a:pt x="2368" y="477434"/>
                  <a:pt x="38860" y="467658"/>
                </a:cubicBezTo>
                <a:cubicBezTo>
                  <a:pt x="45823" y="465850"/>
                  <a:pt x="56871" y="465783"/>
                  <a:pt x="64036" y="467591"/>
                </a:cubicBezTo>
                <a:close/>
                <a:moveTo>
                  <a:pt x="816064" y="413656"/>
                </a:moveTo>
                <a:lnTo>
                  <a:pt x="850547" y="413656"/>
                </a:lnTo>
                <a:lnTo>
                  <a:pt x="885030" y="413656"/>
                </a:lnTo>
                <a:lnTo>
                  <a:pt x="885030" y="419682"/>
                </a:lnTo>
                <a:lnTo>
                  <a:pt x="885030" y="425708"/>
                </a:lnTo>
                <a:lnTo>
                  <a:pt x="850547" y="425708"/>
                </a:lnTo>
                <a:lnTo>
                  <a:pt x="816064" y="425708"/>
                </a:lnTo>
                <a:lnTo>
                  <a:pt x="816064" y="419682"/>
                </a:lnTo>
                <a:close/>
                <a:moveTo>
                  <a:pt x="153507" y="413656"/>
                </a:moveTo>
                <a:lnTo>
                  <a:pt x="187990" y="413656"/>
                </a:lnTo>
                <a:lnTo>
                  <a:pt x="222473" y="413656"/>
                </a:lnTo>
                <a:lnTo>
                  <a:pt x="222473" y="419682"/>
                </a:lnTo>
                <a:lnTo>
                  <a:pt x="222473" y="425708"/>
                </a:lnTo>
                <a:lnTo>
                  <a:pt x="187990" y="425708"/>
                </a:lnTo>
                <a:lnTo>
                  <a:pt x="153507" y="425708"/>
                </a:lnTo>
                <a:lnTo>
                  <a:pt x="153507" y="419682"/>
                </a:lnTo>
                <a:close/>
                <a:moveTo>
                  <a:pt x="99886" y="397657"/>
                </a:moveTo>
                <a:cubicBezTo>
                  <a:pt x="92252" y="400603"/>
                  <a:pt x="85892" y="409173"/>
                  <a:pt x="85155" y="417476"/>
                </a:cubicBezTo>
                <a:cubicBezTo>
                  <a:pt x="83682" y="433948"/>
                  <a:pt x="100823" y="447272"/>
                  <a:pt x="116089" y="441514"/>
                </a:cubicBezTo>
                <a:cubicBezTo>
                  <a:pt x="126468" y="437563"/>
                  <a:pt x="132293" y="428926"/>
                  <a:pt x="131690" y="418279"/>
                </a:cubicBezTo>
                <a:cubicBezTo>
                  <a:pt x="131155" y="409039"/>
                  <a:pt x="125263" y="400804"/>
                  <a:pt x="116893" y="397724"/>
                </a:cubicBezTo>
                <a:cubicBezTo>
                  <a:pt x="111871" y="395782"/>
                  <a:pt x="104774" y="395782"/>
                  <a:pt x="99886" y="397657"/>
                </a:cubicBezTo>
                <a:close/>
                <a:moveTo>
                  <a:pt x="938449" y="397656"/>
                </a:moveTo>
                <a:cubicBezTo>
                  <a:pt x="931150" y="394911"/>
                  <a:pt x="921241" y="396384"/>
                  <a:pt x="915549" y="401004"/>
                </a:cubicBezTo>
                <a:cubicBezTo>
                  <a:pt x="905573" y="409240"/>
                  <a:pt x="903832" y="423702"/>
                  <a:pt x="911733" y="434014"/>
                </a:cubicBezTo>
                <a:cubicBezTo>
                  <a:pt x="917826" y="441982"/>
                  <a:pt x="930079" y="445062"/>
                  <a:pt x="939185" y="440910"/>
                </a:cubicBezTo>
                <a:cubicBezTo>
                  <a:pt x="948559" y="436558"/>
                  <a:pt x="954251" y="427184"/>
                  <a:pt x="953380" y="417475"/>
                </a:cubicBezTo>
                <a:cubicBezTo>
                  <a:pt x="952644" y="409039"/>
                  <a:pt x="946216" y="400535"/>
                  <a:pt x="938449" y="397656"/>
                </a:cubicBezTo>
                <a:close/>
                <a:moveTo>
                  <a:pt x="103702" y="384265"/>
                </a:moveTo>
                <a:cubicBezTo>
                  <a:pt x="114348" y="382725"/>
                  <a:pt x="125263" y="386408"/>
                  <a:pt x="133164" y="394175"/>
                </a:cubicBezTo>
                <a:cubicBezTo>
                  <a:pt x="142069" y="402879"/>
                  <a:pt x="145685" y="414932"/>
                  <a:pt x="143140" y="427185"/>
                </a:cubicBezTo>
                <a:cubicBezTo>
                  <a:pt x="140194" y="441112"/>
                  <a:pt x="127539" y="452696"/>
                  <a:pt x="112942" y="454637"/>
                </a:cubicBezTo>
                <a:cubicBezTo>
                  <a:pt x="95333" y="456981"/>
                  <a:pt x="78057" y="445062"/>
                  <a:pt x="73906" y="427654"/>
                </a:cubicBezTo>
                <a:cubicBezTo>
                  <a:pt x="69152" y="407298"/>
                  <a:pt x="82945" y="387211"/>
                  <a:pt x="103702" y="384265"/>
                </a:cubicBezTo>
                <a:close/>
                <a:moveTo>
                  <a:pt x="925794" y="384264"/>
                </a:moveTo>
                <a:cubicBezTo>
                  <a:pt x="940524" y="382390"/>
                  <a:pt x="955255" y="390358"/>
                  <a:pt x="961817" y="403816"/>
                </a:cubicBezTo>
                <a:cubicBezTo>
                  <a:pt x="968714" y="417877"/>
                  <a:pt x="966035" y="433411"/>
                  <a:pt x="954853" y="444526"/>
                </a:cubicBezTo>
                <a:cubicBezTo>
                  <a:pt x="944073" y="455306"/>
                  <a:pt x="928539" y="457985"/>
                  <a:pt x="914880" y="451423"/>
                </a:cubicBezTo>
                <a:cubicBezTo>
                  <a:pt x="908117" y="448142"/>
                  <a:pt x="901086" y="441312"/>
                  <a:pt x="898207" y="435085"/>
                </a:cubicBezTo>
                <a:cubicBezTo>
                  <a:pt x="887695" y="412788"/>
                  <a:pt x="901555" y="387277"/>
                  <a:pt x="925794" y="384264"/>
                </a:cubicBezTo>
                <a:close/>
                <a:moveTo>
                  <a:pt x="420246" y="380595"/>
                </a:moveTo>
                <a:cubicBezTo>
                  <a:pt x="416479" y="380595"/>
                  <a:pt x="412910" y="381472"/>
                  <a:pt x="409540" y="383226"/>
                </a:cubicBezTo>
                <a:cubicBezTo>
                  <a:pt x="406169" y="384978"/>
                  <a:pt x="402281" y="388127"/>
                  <a:pt x="397874" y="392672"/>
                </a:cubicBezTo>
                <a:cubicBezTo>
                  <a:pt x="399622" y="401513"/>
                  <a:pt x="400942" y="409831"/>
                  <a:pt x="401835" y="417626"/>
                </a:cubicBezTo>
                <a:cubicBezTo>
                  <a:pt x="402728" y="425422"/>
                  <a:pt x="403174" y="433819"/>
                  <a:pt x="403174" y="442819"/>
                </a:cubicBezTo>
                <a:cubicBezTo>
                  <a:pt x="403174" y="481100"/>
                  <a:pt x="400987" y="516011"/>
                  <a:pt x="396613" y="547554"/>
                </a:cubicBezTo>
                <a:cubicBezTo>
                  <a:pt x="392239" y="579096"/>
                  <a:pt x="385859" y="607202"/>
                  <a:pt x="377471" y="631871"/>
                </a:cubicBezTo>
                <a:cubicBezTo>
                  <a:pt x="384167" y="636047"/>
                  <a:pt x="389630" y="638911"/>
                  <a:pt x="393859" y="640465"/>
                </a:cubicBezTo>
                <a:cubicBezTo>
                  <a:pt x="398090" y="642017"/>
                  <a:pt x="401801" y="642794"/>
                  <a:pt x="404993" y="642794"/>
                </a:cubicBezTo>
                <a:cubicBezTo>
                  <a:pt x="409386" y="642794"/>
                  <a:pt x="412947" y="641744"/>
                  <a:pt x="415676" y="639643"/>
                </a:cubicBezTo>
                <a:cubicBezTo>
                  <a:pt x="418406" y="637541"/>
                  <a:pt x="420280" y="634750"/>
                  <a:pt x="421300" y="631269"/>
                </a:cubicBezTo>
                <a:cubicBezTo>
                  <a:pt x="423800" y="623435"/>
                  <a:pt x="425882" y="597835"/>
                  <a:pt x="427545" y="554468"/>
                </a:cubicBezTo>
                <a:cubicBezTo>
                  <a:pt x="429209" y="511102"/>
                  <a:pt x="430702" y="475557"/>
                  <a:pt x="432026" y="447833"/>
                </a:cubicBezTo>
                <a:cubicBezTo>
                  <a:pt x="435794" y="461080"/>
                  <a:pt x="443695" y="480809"/>
                  <a:pt x="455726" y="507020"/>
                </a:cubicBezTo>
                <a:cubicBezTo>
                  <a:pt x="467758" y="533230"/>
                  <a:pt x="482441" y="565700"/>
                  <a:pt x="499774" y="604431"/>
                </a:cubicBezTo>
                <a:cubicBezTo>
                  <a:pt x="500920" y="606946"/>
                  <a:pt x="501835" y="608598"/>
                  <a:pt x="502518" y="609392"/>
                </a:cubicBezTo>
                <a:cubicBezTo>
                  <a:pt x="508730" y="624937"/>
                  <a:pt x="515116" y="632710"/>
                  <a:pt x="521680" y="632710"/>
                </a:cubicBezTo>
                <a:cubicBezTo>
                  <a:pt x="525125" y="632710"/>
                  <a:pt x="528088" y="631530"/>
                  <a:pt x="530567" y="629172"/>
                </a:cubicBezTo>
                <a:cubicBezTo>
                  <a:pt x="533046" y="626812"/>
                  <a:pt x="535509" y="622583"/>
                  <a:pt x="537957" y="616485"/>
                </a:cubicBezTo>
                <a:cubicBezTo>
                  <a:pt x="539435" y="614024"/>
                  <a:pt x="541997" y="608367"/>
                  <a:pt x="545641" y="599512"/>
                </a:cubicBezTo>
                <a:cubicBezTo>
                  <a:pt x="571410" y="542495"/>
                  <a:pt x="593586" y="491699"/>
                  <a:pt x="612170" y="447127"/>
                </a:cubicBezTo>
                <a:cubicBezTo>
                  <a:pt x="614618" y="483346"/>
                  <a:pt x="616700" y="521601"/>
                  <a:pt x="618415" y="561890"/>
                </a:cubicBezTo>
                <a:cubicBezTo>
                  <a:pt x="620131" y="602179"/>
                  <a:pt x="621302" y="623238"/>
                  <a:pt x="621928" y="625068"/>
                </a:cubicBezTo>
                <a:cubicBezTo>
                  <a:pt x="623384" y="631723"/>
                  <a:pt x="625678" y="636341"/>
                  <a:pt x="628806" y="638922"/>
                </a:cubicBezTo>
                <a:cubicBezTo>
                  <a:pt x="631935" y="641504"/>
                  <a:pt x="636140" y="642794"/>
                  <a:pt x="641420" y="642794"/>
                </a:cubicBezTo>
                <a:cubicBezTo>
                  <a:pt x="646121" y="642794"/>
                  <a:pt x="650841" y="642017"/>
                  <a:pt x="655580" y="640464"/>
                </a:cubicBezTo>
                <a:cubicBezTo>
                  <a:pt x="660318" y="638909"/>
                  <a:pt x="665951" y="636017"/>
                  <a:pt x="672479" y="631787"/>
                </a:cubicBezTo>
                <a:cubicBezTo>
                  <a:pt x="663834" y="607014"/>
                  <a:pt x="657336" y="578989"/>
                  <a:pt x="652981" y="547710"/>
                </a:cubicBezTo>
                <a:cubicBezTo>
                  <a:pt x="648626" y="516430"/>
                  <a:pt x="646449" y="481821"/>
                  <a:pt x="646449" y="443880"/>
                </a:cubicBezTo>
                <a:cubicBezTo>
                  <a:pt x="646449" y="434329"/>
                  <a:pt x="646890" y="425640"/>
                  <a:pt x="647773" y="417813"/>
                </a:cubicBezTo>
                <a:cubicBezTo>
                  <a:pt x="648658" y="409987"/>
                  <a:pt x="650091" y="401613"/>
                  <a:pt x="652074" y="392689"/>
                </a:cubicBezTo>
                <a:cubicBezTo>
                  <a:pt x="647321" y="388114"/>
                  <a:pt x="643268" y="384955"/>
                  <a:pt x="639915" y="383211"/>
                </a:cubicBezTo>
                <a:cubicBezTo>
                  <a:pt x="636561" y="381467"/>
                  <a:pt x="633101" y="380595"/>
                  <a:pt x="629535" y="380595"/>
                </a:cubicBezTo>
                <a:cubicBezTo>
                  <a:pt x="623212" y="380595"/>
                  <a:pt x="617123" y="384231"/>
                  <a:pt x="611268" y="391502"/>
                </a:cubicBezTo>
                <a:cubicBezTo>
                  <a:pt x="605412" y="398773"/>
                  <a:pt x="598901" y="410409"/>
                  <a:pt x="591736" y="426413"/>
                </a:cubicBezTo>
                <a:cubicBezTo>
                  <a:pt x="585210" y="440892"/>
                  <a:pt x="576490" y="460256"/>
                  <a:pt x="565576" y="484506"/>
                </a:cubicBezTo>
                <a:cubicBezTo>
                  <a:pt x="539859" y="542013"/>
                  <a:pt x="526244" y="570768"/>
                  <a:pt x="524729" y="570768"/>
                </a:cubicBezTo>
                <a:cubicBezTo>
                  <a:pt x="524660" y="570768"/>
                  <a:pt x="522607" y="566918"/>
                  <a:pt x="518574" y="559217"/>
                </a:cubicBezTo>
                <a:cubicBezTo>
                  <a:pt x="514540" y="551517"/>
                  <a:pt x="506432" y="534382"/>
                  <a:pt x="494248" y="507814"/>
                </a:cubicBezTo>
                <a:cubicBezTo>
                  <a:pt x="488468" y="495220"/>
                  <a:pt x="481460" y="479582"/>
                  <a:pt x="473224" y="460900"/>
                </a:cubicBezTo>
                <a:cubicBezTo>
                  <a:pt x="449718" y="407364"/>
                  <a:pt x="432059" y="380595"/>
                  <a:pt x="420246" y="380595"/>
                </a:cubicBezTo>
                <a:close/>
                <a:moveTo>
                  <a:pt x="520607" y="323834"/>
                </a:moveTo>
                <a:lnTo>
                  <a:pt x="700388" y="323968"/>
                </a:lnTo>
                <a:lnTo>
                  <a:pt x="703401" y="325374"/>
                </a:lnTo>
                <a:cubicBezTo>
                  <a:pt x="707017" y="327048"/>
                  <a:pt x="710967" y="331199"/>
                  <a:pt x="712172" y="334748"/>
                </a:cubicBezTo>
                <a:cubicBezTo>
                  <a:pt x="713579" y="338632"/>
                  <a:pt x="713579" y="696988"/>
                  <a:pt x="712172" y="700872"/>
                </a:cubicBezTo>
                <a:cubicBezTo>
                  <a:pt x="710900" y="704622"/>
                  <a:pt x="706548" y="709041"/>
                  <a:pt x="702865" y="710447"/>
                </a:cubicBezTo>
                <a:cubicBezTo>
                  <a:pt x="699852" y="711585"/>
                  <a:pt x="691550" y="711652"/>
                  <a:pt x="519268" y="711652"/>
                </a:cubicBezTo>
                <a:cubicBezTo>
                  <a:pt x="367408" y="711652"/>
                  <a:pt x="338416" y="711518"/>
                  <a:pt x="336206" y="710715"/>
                </a:cubicBezTo>
                <a:cubicBezTo>
                  <a:pt x="332456" y="709443"/>
                  <a:pt x="328037" y="705090"/>
                  <a:pt x="326631" y="701408"/>
                </a:cubicBezTo>
                <a:cubicBezTo>
                  <a:pt x="325493" y="698395"/>
                  <a:pt x="325426" y="690092"/>
                  <a:pt x="325426" y="517810"/>
                </a:cubicBezTo>
                <a:cubicBezTo>
                  <a:pt x="325426" y="319415"/>
                  <a:pt x="325091" y="334547"/>
                  <a:pt x="329644" y="329526"/>
                </a:cubicBezTo>
                <a:cubicBezTo>
                  <a:pt x="332322" y="326579"/>
                  <a:pt x="334532" y="325240"/>
                  <a:pt x="338282" y="324370"/>
                </a:cubicBezTo>
                <a:cubicBezTo>
                  <a:pt x="339755" y="324035"/>
                  <a:pt x="416689" y="323834"/>
                  <a:pt x="520607" y="323834"/>
                </a:cubicBezTo>
                <a:close/>
                <a:moveTo>
                  <a:pt x="870832" y="312190"/>
                </a:moveTo>
                <a:lnTo>
                  <a:pt x="920916" y="312190"/>
                </a:lnTo>
                <a:lnTo>
                  <a:pt x="920916" y="320895"/>
                </a:lnTo>
                <a:lnTo>
                  <a:pt x="920916" y="329599"/>
                </a:lnTo>
                <a:lnTo>
                  <a:pt x="870363" y="329599"/>
                </a:lnTo>
                <a:lnTo>
                  <a:pt x="819811" y="329599"/>
                </a:lnTo>
                <a:lnTo>
                  <a:pt x="819811" y="321363"/>
                </a:lnTo>
                <a:cubicBezTo>
                  <a:pt x="819811" y="316810"/>
                  <a:pt x="820011" y="312860"/>
                  <a:pt x="820279" y="312659"/>
                </a:cubicBezTo>
                <a:cubicBezTo>
                  <a:pt x="820480" y="312391"/>
                  <a:pt x="843246" y="312190"/>
                  <a:pt x="870832" y="312190"/>
                </a:cubicBezTo>
                <a:close/>
                <a:moveTo>
                  <a:pt x="117619" y="312190"/>
                </a:moveTo>
                <a:lnTo>
                  <a:pt x="168038" y="312324"/>
                </a:lnTo>
                <a:lnTo>
                  <a:pt x="218390" y="312525"/>
                </a:lnTo>
                <a:lnTo>
                  <a:pt x="218591" y="321028"/>
                </a:lnTo>
                <a:lnTo>
                  <a:pt x="218792" y="329599"/>
                </a:lnTo>
                <a:lnTo>
                  <a:pt x="168172" y="329599"/>
                </a:lnTo>
                <a:lnTo>
                  <a:pt x="117619" y="329599"/>
                </a:lnTo>
                <a:lnTo>
                  <a:pt x="117619" y="320895"/>
                </a:lnTo>
                <a:close/>
                <a:moveTo>
                  <a:pt x="60955" y="287883"/>
                </a:moveTo>
                <a:cubicBezTo>
                  <a:pt x="40466" y="282258"/>
                  <a:pt x="20379" y="295583"/>
                  <a:pt x="17299" y="316741"/>
                </a:cubicBezTo>
                <a:cubicBezTo>
                  <a:pt x="14822" y="334083"/>
                  <a:pt x="27209" y="351358"/>
                  <a:pt x="44752" y="354974"/>
                </a:cubicBezTo>
                <a:cubicBezTo>
                  <a:pt x="65843" y="359326"/>
                  <a:pt x="86332" y="342520"/>
                  <a:pt x="86399" y="320826"/>
                </a:cubicBezTo>
                <a:cubicBezTo>
                  <a:pt x="86399" y="316273"/>
                  <a:pt x="83989" y="307635"/>
                  <a:pt x="81511" y="303618"/>
                </a:cubicBezTo>
                <a:cubicBezTo>
                  <a:pt x="76958" y="296051"/>
                  <a:pt x="69191" y="290092"/>
                  <a:pt x="60955" y="287883"/>
                </a:cubicBezTo>
                <a:close/>
                <a:moveTo>
                  <a:pt x="996329" y="287881"/>
                </a:moveTo>
                <a:cubicBezTo>
                  <a:pt x="977380" y="282659"/>
                  <a:pt x="958297" y="293640"/>
                  <a:pt x="953476" y="312455"/>
                </a:cubicBezTo>
                <a:cubicBezTo>
                  <a:pt x="951869" y="318682"/>
                  <a:pt x="951802" y="322298"/>
                  <a:pt x="953142" y="328458"/>
                </a:cubicBezTo>
                <a:cubicBezTo>
                  <a:pt x="956422" y="343992"/>
                  <a:pt x="971086" y="355776"/>
                  <a:pt x="987223" y="355709"/>
                </a:cubicBezTo>
                <a:cubicBezTo>
                  <a:pt x="995994" y="355642"/>
                  <a:pt x="1004967" y="351826"/>
                  <a:pt x="1011462" y="345264"/>
                </a:cubicBezTo>
                <a:cubicBezTo>
                  <a:pt x="1018961" y="337698"/>
                  <a:pt x="1022710" y="326851"/>
                  <a:pt x="1021237" y="316740"/>
                </a:cubicBezTo>
                <a:cubicBezTo>
                  <a:pt x="1020099" y="308973"/>
                  <a:pt x="1016818" y="302411"/>
                  <a:pt x="1011261" y="296854"/>
                </a:cubicBezTo>
                <a:cubicBezTo>
                  <a:pt x="1006440" y="292033"/>
                  <a:pt x="1002221" y="289488"/>
                  <a:pt x="996329" y="287881"/>
                </a:cubicBezTo>
                <a:close/>
                <a:moveTo>
                  <a:pt x="988906" y="269669"/>
                </a:moveTo>
                <a:cubicBezTo>
                  <a:pt x="993249" y="269853"/>
                  <a:pt x="997602" y="270305"/>
                  <a:pt x="1000012" y="270941"/>
                </a:cubicBezTo>
                <a:cubicBezTo>
                  <a:pt x="1002221" y="271544"/>
                  <a:pt x="1006908" y="273419"/>
                  <a:pt x="1010390" y="275160"/>
                </a:cubicBezTo>
                <a:cubicBezTo>
                  <a:pt x="1015814" y="277838"/>
                  <a:pt x="1017689" y="279311"/>
                  <a:pt x="1023112" y="284734"/>
                </a:cubicBezTo>
                <a:cubicBezTo>
                  <a:pt x="1033825" y="295381"/>
                  <a:pt x="1038512" y="306697"/>
                  <a:pt x="1038512" y="321494"/>
                </a:cubicBezTo>
                <a:cubicBezTo>
                  <a:pt x="1038445" y="344795"/>
                  <a:pt x="1022576" y="365150"/>
                  <a:pt x="999744" y="371244"/>
                </a:cubicBezTo>
                <a:cubicBezTo>
                  <a:pt x="992646" y="373118"/>
                  <a:pt x="981197" y="373118"/>
                  <a:pt x="974032" y="371177"/>
                </a:cubicBezTo>
                <a:cubicBezTo>
                  <a:pt x="963051" y="368297"/>
                  <a:pt x="951869" y="360798"/>
                  <a:pt x="945308" y="351826"/>
                </a:cubicBezTo>
                <a:cubicBezTo>
                  <a:pt x="941692" y="346938"/>
                  <a:pt x="937808" y="338367"/>
                  <a:pt x="936469" y="332475"/>
                </a:cubicBezTo>
                <a:cubicBezTo>
                  <a:pt x="934929" y="325646"/>
                  <a:pt x="935063" y="315066"/>
                  <a:pt x="936737" y="308504"/>
                </a:cubicBezTo>
                <a:cubicBezTo>
                  <a:pt x="941759" y="288886"/>
                  <a:pt x="958163" y="273553"/>
                  <a:pt x="977849" y="270004"/>
                </a:cubicBezTo>
                <a:cubicBezTo>
                  <a:pt x="980226" y="269568"/>
                  <a:pt x="984562" y="269485"/>
                  <a:pt x="988906" y="269669"/>
                </a:cubicBezTo>
                <a:close/>
                <a:moveTo>
                  <a:pt x="53590" y="269603"/>
                </a:moveTo>
                <a:cubicBezTo>
                  <a:pt x="60018" y="269804"/>
                  <a:pt x="62361" y="270206"/>
                  <a:pt x="67517" y="271947"/>
                </a:cubicBezTo>
                <a:cubicBezTo>
                  <a:pt x="84859" y="277705"/>
                  <a:pt x="97313" y="291097"/>
                  <a:pt x="101799" y="308506"/>
                </a:cubicBezTo>
                <a:cubicBezTo>
                  <a:pt x="103473" y="315067"/>
                  <a:pt x="103607" y="325647"/>
                  <a:pt x="102067" y="332476"/>
                </a:cubicBezTo>
                <a:cubicBezTo>
                  <a:pt x="100728" y="338369"/>
                  <a:pt x="96845" y="346939"/>
                  <a:pt x="93229" y="351827"/>
                </a:cubicBezTo>
                <a:cubicBezTo>
                  <a:pt x="86667" y="360799"/>
                  <a:pt x="75485" y="368299"/>
                  <a:pt x="64504" y="371178"/>
                </a:cubicBezTo>
                <a:cubicBezTo>
                  <a:pt x="57340" y="373120"/>
                  <a:pt x="45890" y="373120"/>
                  <a:pt x="38792" y="371245"/>
                </a:cubicBezTo>
                <a:cubicBezTo>
                  <a:pt x="15893" y="365152"/>
                  <a:pt x="24" y="344730"/>
                  <a:pt x="24" y="321294"/>
                </a:cubicBezTo>
                <a:cubicBezTo>
                  <a:pt x="24" y="306631"/>
                  <a:pt x="4778" y="295315"/>
                  <a:pt x="15424" y="284736"/>
                </a:cubicBezTo>
                <a:cubicBezTo>
                  <a:pt x="23593" y="276500"/>
                  <a:pt x="30624" y="272683"/>
                  <a:pt x="41538" y="270273"/>
                </a:cubicBezTo>
                <a:cubicBezTo>
                  <a:pt x="44350" y="269670"/>
                  <a:pt x="48635" y="269469"/>
                  <a:pt x="53590" y="269603"/>
                </a:cubicBezTo>
                <a:close/>
                <a:moveTo>
                  <a:pt x="587868" y="256056"/>
                </a:moveTo>
                <a:cubicBezTo>
                  <a:pt x="567800" y="256058"/>
                  <a:pt x="544955" y="256065"/>
                  <a:pt x="518933" y="256073"/>
                </a:cubicBezTo>
                <a:cubicBezTo>
                  <a:pt x="313641" y="256073"/>
                  <a:pt x="305807" y="256140"/>
                  <a:pt x="300049" y="257345"/>
                </a:cubicBezTo>
                <a:cubicBezTo>
                  <a:pt x="282573" y="261028"/>
                  <a:pt x="266704" y="274955"/>
                  <a:pt x="260745" y="291895"/>
                </a:cubicBezTo>
                <a:cubicBezTo>
                  <a:pt x="257263" y="301872"/>
                  <a:pt x="257464" y="289619"/>
                  <a:pt x="257464" y="517810"/>
                </a:cubicBezTo>
                <a:cubicBezTo>
                  <a:pt x="257464" y="746805"/>
                  <a:pt x="257263" y="734484"/>
                  <a:pt x="260812" y="744059"/>
                </a:cubicBezTo>
                <a:cubicBezTo>
                  <a:pt x="267240" y="761267"/>
                  <a:pt x="282707" y="774659"/>
                  <a:pt x="300384" y="778275"/>
                </a:cubicBezTo>
                <a:cubicBezTo>
                  <a:pt x="306544" y="779547"/>
                  <a:pt x="311566" y="779614"/>
                  <a:pt x="519268" y="779614"/>
                </a:cubicBezTo>
                <a:cubicBezTo>
                  <a:pt x="726970" y="779614"/>
                  <a:pt x="731992" y="779547"/>
                  <a:pt x="738152" y="778275"/>
                </a:cubicBezTo>
                <a:cubicBezTo>
                  <a:pt x="759244" y="773922"/>
                  <a:pt x="775916" y="756781"/>
                  <a:pt x="780067" y="735087"/>
                </a:cubicBezTo>
                <a:cubicBezTo>
                  <a:pt x="781607" y="727320"/>
                  <a:pt x="781607" y="308300"/>
                  <a:pt x="780067" y="300533"/>
                </a:cubicBezTo>
                <a:cubicBezTo>
                  <a:pt x="775916" y="278839"/>
                  <a:pt x="759244" y="261697"/>
                  <a:pt x="738152" y="257345"/>
                </a:cubicBezTo>
                <a:cubicBezTo>
                  <a:pt x="732762" y="256232"/>
                  <a:pt x="728346" y="256042"/>
                  <a:pt x="587868" y="256056"/>
                </a:cubicBezTo>
                <a:close/>
                <a:moveTo>
                  <a:pt x="436775" y="232144"/>
                </a:moveTo>
                <a:cubicBezTo>
                  <a:pt x="462831" y="232144"/>
                  <a:pt x="491397" y="232152"/>
                  <a:pt x="521277" y="232169"/>
                </a:cubicBezTo>
                <a:lnTo>
                  <a:pt x="738554" y="232236"/>
                </a:lnTo>
                <a:lnTo>
                  <a:pt x="744580" y="233843"/>
                </a:lnTo>
                <a:cubicBezTo>
                  <a:pt x="762391" y="238530"/>
                  <a:pt x="777791" y="248373"/>
                  <a:pt x="787968" y="261630"/>
                </a:cubicBezTo>
                <a:cubicBezTo>
                  <a:pt x="795669" y="271473"/>
                  <a:pt x="800088" y="280513"/>
                  <a:pt x="803034" y="292029"/>
                </a:cubicBezTo>
                <a:lnTo>
                  <a:pt x="804842" y="299194"/>
                </a:lnTo>
                <a:lnTo>
                  <a:pt x="804842" y="517810"/>
                </a:lnTo>
                <a:lnTo>
                  <a:pt x="804842" y="736426"/>
                </a:lnTo>
                <a:lnTo>
                  <a:pt x="803034" y="743591"/>
                </a:lnTo>
                <a:cubicBezTo>
                  <a:pt x="799217" y="758522"/>
                  <a:pt x="790446" y="773521"/>
                  <a:pt x="779934" y="782962"/>
                </a:cubicBezTo>
                <a:cubicBezTo>
                  <a:pt x="770091" y="791733"/>
                  <a:pt x="757369" y="798496"/>
                  <a:pt x="744245" y="801777"/>
                </a:cubicBezTo>
                <a:lnTo>
                  <a:pt x="737884" y="803384"/>
                </a:lnTo>
                <a:lnTo>
                  <a:pt x="519268" y="803384"/>
                </a:lnTo>
                <a:lnTo>
                  <a:pt x="300652" y="803384"/>
                </a:lnTo>
                <a:lnTo>
                  <a:pt x="294291" y="801777"/>
                </a:lnTo>
                <a:cubicBezTo>
                  <a:pt x="276480" y="797291"/>
                  <a:pt x="260879" y="787381"/>
                  <a:pt x="250567" y="773989"/>
                </a:cubicBezTo>
                <a:cubicBezTo>
                  <a:pt x="242867" y="764147"/>
                  <a:pt x="238448" y="755107"/>
                  <a:pt x="235502" y="743591"/>
                </a:cubicBezTo>
                <a:lnTo>
                  <a:pt x="233694" y="736426"/>
                </a:lnTo>
                <a:lnTo>
                  <a:pt x="233694" y="517810"/>
                </a:lnTo>
                <a:lnTo>
                  <a:pt x="233694" y="299194"/>
                </a:lnTo>
                <a:lnTo>
                  <a:pt x="235502" y="292029"/>
                </a:lnTo>
                <a:cubicBezTo>
                  <a:pt x="238448" y="280513"/>
                  <a:pt x="242867" y="271473"/>
                  <a:pt x="250567" y="261630"/>
                </a:cubicBezTo>
                <a:cubicBezTo>
                  <a:pt x="255723" y="254868"/>
                  <a:pt x="260544" y="250516"/>
                  <a:pt x="268981" y="244891"/>
                </a:cubicBezTo>
                <a:cubicBezTo>
                  <a:pt x="278288" y="238597"/>
                  <a:pt x="289871" y="234245"/>
                  <a:pt x="302326" y="232370"/>
                </a:cubicBezTo>
                <a:cubicBezTo>
                  <a:pt x="303029" y="232219"/>
                  <a:pt x="358607" y="232144"/>
                  <a:pt x="436775" y="232144"/>
                </a:cubicBezTo>
                <a:close/>
                <a:moveTo>
                  <a:pt x="611668" y="153051"/>
                </a:moveTo>
                <a:lnTo>
                  <a:pt x="617694" y="153051"/>
                </a:lnTo>
                <a:lnTo>
                  <a:pt x="623720" y="153051"/>
                </a:lnTo>
                <a:lnTo>
                  <a:pt x="623720" y="187534"/>
                </a:lnTo>
                <a:lnTo>
                  <a:pt x="623720" y="222018"/>
                </a:lnTo>
                <a:lnTo>
                  <a:pt x="617694" y="222018"/>
                </a:lnTo>
                <a:lnTo>
                  <a:pt x="611668" y="222018"/>
                </a:lnTo>
                <a:lnTo>
                  <a:pt x="611668" y="187534"/>
                </a:lnTo>
                <a:close/>
                <a:moveTo>
                  <a:pt x="414816" y="153051"/>
                </a:moveTo>
                <a:lnTo>
                  <a:pt x="420842" y="153051"/>
                </a:lnTo>
                <a:lnTo>
                  <a:pt x="426868" y="153051"/>
                </a:lnTo>
                <a:lnTo>
                  <a:pt x="426868" y="187534"/>
                </a:lnTo>
                <a:lnTo>
                  <a:pt x="426868" y="222018"/>
                </a:lnTo>
                <a:lnTo>
                  <a:pt x="420842" y="222018"/>
                </a:lnTo>
                <a:lnTo>
                  <a:pt x="414816" y="222018"/>
                </a:lnTo>
                <a:lnTo>
                  <a:pt x="414816" y="187534"/>
                </a:lnTo>
                <a:close/>
                <a:moveTo>
                  <a:pt x="510564" y="117223"/>
                </a:moveTo>
                <a:lnTo>
                  <a:pt x="519269" y="117223"/>
                </a:lnTo>
                <a:lnTo>
                  <a:pt x="527973" y="117223"/>
                </a:lnTo>
                <a:lnTo>
                  <a:pt x="527973" y="167776"/>
                </a:lnTo>
                <a:lnTo>
                  <a:pt x="527973" y="218329"/>
                </a:lnTo>
                <a:lnTo>
                  <a:pt x="519269" y="218329"/>
                </a:lnTo>
                <a:lnTo>
                  <a:pt x="510564" y="218329"/>
                </a:lnTo>
                <a:lnTo>
                  <a:pt x="510564" y="167776"/>
                </a:lnTo>
                <a:close/>
                <a:moveTo>
                  <a:pt x="708076" y="117222"/>
                </a:moveTo>
                <a:lnTo>
                  <a:pt x="716781" y="117222"/>
                </a:lnTo>
                <a:lnTo>
                  <a:pt x="725485" y="117222"/>
                </a:lnTo>
                <a:lnTo>
                  <a:pt x="725351" y="167574"/>
                </a:lnTo>
                <a:lnTo>
                  <a:pt x="725150" y="217993"/>
                </a:lnTo>
                <a:lnTo>
                  <a:pt x="716647" y="218194"/>
                </a:lnTo>
                <a:lnTo>
                  <a:pt x="708076" y="218395"/>
                </a:lnTo>
                <a:lnTo>
                  <a:pt x="708076" y="167775"/>
                </a:lnTo>
                <a:close/>
                <a:moveTo>
                  <a:pt x="313052" y="117222"/>
                </a:moveTo>
                <a:lnTo>
                  <a:pt x="321757" y="117222"/>
                </a:lnTo>
                <a:lnTo>
                  <a:pt x="330461" y="117222"/>
                </a:lnTo>
                <a:lnTo>
                  <a:pt x="330461" y="167775"/>
                </a:lnTo>
                <a:lnTo>
                  <a:pt x="330461" y="218395"/>
                </a:lnTo>
                <a:lnTo>
                  <a:pt x="321957" y="218194"/>
                </a:lnTo>
                <a:lnTo>
                  <a:pt x="313387" y="217993"/>
                </a:lnTo>
                <a:lnTo>
                  <a:pt x="313186" y="167574"/>
                </a:lnTo>
                <a:close/>
                <a:moveTo>
                  <a:pt x="415514" y="85476"/>
                </a:moveTo>
                <a:cubicBezTo>
                  <a:pt x="410801" y="86547"/>
                  <a:pt x="406382" y="89158"/>
                  <a:pt x="402833" y="93176"/>
                </a:cubicBezTo>
                <a:cubicBezTo>
                  <a:pt x="395200" y="101880"/>
                  <a:pt x="395535" y="115472"/>
                  <a:pt x="403637" y="124043"/>
                </a:cubicBezTo>
                <a:cubicBezTo>
                  <a:pt x="408190" y="128864"/>
                  <a:pt x="412877" y="131074"/>
                  <a:pt x="419438" y="131475"/>
                </a:cubicBezTo>
                <a:cubicBezTo>
                  <a:pt x="423523" y="131676"/>
                  <a:pt x="425264" y="131475"/>
                  <a:pt x="428411" y="130270"/>
                </a:cubicBezTo>
                <a:cubicBezTo>
                  <a:pt x="448297" y="122771"/>
                  <a:pt x="449235" y="95854"/>
                  <a:pt x="429951" y="87016"/>
                </a:cubicBezTo>
                <a:cubicBezTo>
                  <a:pt x="425231" y="84873"/>
                  <a:pt x="420226" y="84404"/>
                  <a:pt x="415514" y="85476"/>
                </a:cubicBezTo>
                <a:close/>
                <a:moveTo>
                  <a:pt x="613859" y="85275"/>
                </a:moveTo>
                <a:cubicBezTo>
                  <a:pt x="609205" y="86129"/>
                  <a:pt x="604803" y="88489"/>
                  <a:pt x="601220" y="92239"/>
                </a:cubicBezTo>
                <a:cubicBezTo>
                  <a:pt x="589436" y="104492"/>
                  <a:pt x="594056" y="124178"/>
                  <a:pt x="610125" y="130271"/>
                </a:cubicBezTo>
                <a:cubicBezTo>
                  <a:pt x="613272" y="131476"/>
                  <a:pt x="615013" y="131677"/>
                  <a:pt x="619098" y="131476"/>
                </a:cubicBezTo>
                <a:cubicBezTo>
                  <a:pt x="625660" y="131074"/>
                  <a:pt x="630347" y="128865"/>
                  <a:pt x="634900" y="124044"/>
                </a:cubicBezTo>
                <a:cubicBezTo>
                  <a:pt x="645680" y="112661"/>
                  <a:pt x="642265" y="94382"/>
                  <a:pt x="628003" y="87351"/>
                </a:cubicBezTo>
                <a:cubicBezTo>
                  <a:pt x="623417" y="85074"/>
                  <a:pt x="618512" y="84422"/>
                  <a:pt x="613859" y="85275"/>
                </a:cubicBezTo>
                <a:close/>
                <a:moveTo>
                  <a:pt x="625555" y="73629"/>
                </a:moveTo>
                <a:cubicBezTo>
                  <a:pt x="640985" y="77132"/>
                  <a:pt x="653213" y="90766"/>
                  <a:pt x="653313" y="107639"/>
                </a:cubicBezTo>
                <a:cubicBezTo>
                  <a:pt x="653380" y="117750"/>
                  <a:pt x="650099" y="125919"/>
                  <a:pt x="643202" y="132949"/>
                </a:cubicBezTo>
                <a:cubicBezTo>
                  <a:pt x="634498" y="141855"/>
                  <a:pt x="622312" y="145470"/>
                  <a:pt x="610192" y="142926"/>
                </a:cubicBezTo>
                <a:cubicBezTo>
                  <a:pt x="596466" y="139980"/>
                  <a:pt x="585016" y="127727"/>
                  <a:pt x="582807" y="113532"/>
                </a:cubicBezTo>
                <a:cubicBezTo>
                  <a:pt x="580062" y="95721"/>
                  <a:pt x="591913" y="77977"/>
                  <a:pt x="609389" y="73759"/>
                </a:cubicBezTo>
                <a:cubicBezTo>
                  <a:pt x="614913" y="72420"/>
                  <a:pt x="620412" y="72462"/>
                  <a:pt x="625555" y="73629"/>
                </a:cubicBezTo>
                <a:close/>
                <a:moveTo>
                  <a:pt x="413144" y="73490"/>
                </a:moveTo>
                <a:cubicBezTo>
                  <a:pt x="448096" y="66861"/>
                  <a:pt x="470527" y="108308"/>
                  <a:pt x="445485" y="133216"/>
                </a:cubicBezTo>
                <a:cubicBezTo>
                  <a:pt x="431223" y="147411"/>
                  <a:pt x="409462" y="147277"/>
                  <a:pt x="395334" y="132948"/>
                </a:cubicBezTo>
                <a:cubicBezTo>
                  <a:pt x="381340" y="118686"/>
                  <a:pt x="381875" y="95787"/>
                  <a:pt x="396606" y="82195"/>
                </a:cubicBezTo>
                <a:cubicBezTo>
                  <a:pt x="400824" y="78244"/>
                  <a:pt x="408056" y="74427"/>
                  <a:pt x="413144" y="73490"/>
                </a:cubicBezTo>
                <a:close/>
                <a:moveTo>
                  <a:pt x="328785" y="17724"/>
                </a:moveTo>
                <a:cubicBezTo>
                  <a:pt x="320817" y="16050"/>
                  <a:pt x="315125" y="16787"/>
                  <a:pt x="307157" y="20403"/>
                </a:cubicBezTo>
                <a:cubicBezTo>
                  <a:pt x="301332" y="23148"/>
                  <a:pt x="294101" y="29844"/>
                  <a:pt x="291422" y="35133"/>
                </a:cubicBezTo>
                <a:cubicBezTo>
                  <a:pt x="281111" y="55488"/>
                  <a:pt x="291690" y="79459"/>
                  <a:pt x="313451" y="85017"/>
                </a:cubicBezTo>
                <a:cubicBezTo>
                  <a:pt x="319544" y="86624"/>
                  <a:pt x="323160" y="86690"/>
                  <a:pt x="329320" y="85351"/>
                </a:cubicBezTo>
                <a:cubicBezTo>
                  <a:pt x="342176" y="82673"/>
                  <a:pt x="353559" y="71089"/>
                  <a:pt x="355902" y="58301"/>
                </a:cubicBezTo>
                <a:cubicBezTo>
                  <a:pt x="359384" y="39485"/>
                  <a:pt x="347466" y="21675"/>
                  <a:pt x="328785" y="17724"/>
                </a:cubicBezTo>
                <a:close/>
                <a:moveTo>
                  <a:pt x="722541" y="17456"/>
                </a:moveTo>
                <a:cubicBezTo>
                  <a:pt x="717519" y="16519"/>
                  <a:pt x="714841" y="16586"/>
                  <a:pt x="709417" y="17791"/>
                </a:cubicBezTo>
                <a:cubicBezTo>
                  <a:pt x="693749" y="21139"/>
                  <a:pt x="682032" y="35468"/>
                  <a:pt x="681965" y="51270"/>
                </a:cubicBezTo>
                <a:cubicBezTo>
                  <a:pt x="681898" y="67407"/>
                  <a:pt x="693682" y="82070"/>
                  <a:pt x="709217" y="85351"/>
                </a:cubicBezTo>
                <a:cubicBezTo>
                  <a:pt x="715377" y="86690"/>
                  <a:pt x="718992" y="86623"/>
                  <a:pt x="725085" y="85016"/>
                </a:cubicBezTo>
                <a:cubicBezTo>
                  <a:pt x="740419" y="81133"/>
                  <a:pt x="751132" y="67340"/>
                  <a:pt x="751132" y="51538"/>
                </a:cubicBezTo>
                <a:cubicBezTo>
                  <a:pt x="751132" y="42030"/>
                  <a:pt x="747784" y="34196"/>
                  <a:pt x="740820" y="27232"/>
                </a:cubicBezTo>
                <a:cubicBezTo>
                  <a:pt x="735732" y="22143"/>
                  <a:pt x="729304" y="18728"/>
                  <a:pt x="722541" y="17456"/>
                </a:cubicBezTo>
                <a:close/>
                <a:moveTo>
                  <a:pt x="524626" y="17387"/>
                </a:moveTo>
                <a:cubicBezTo>
                  <a:pt x="516993" y="16248"/>
                  <a:pt x="511502" y="17119"/>
                  <a:pt x="504204" y="20667"/>
                </a:cubicBezTo>
                <a:cubicBezTo>
                  <a:pt x="480970" y="32184"/>
                  <a:pt x="477823" y="63654"/>
                  <a:pt x="498446" y="79121"/>
                </a:cubicBezTo>
                <a:cubicBezTo>
                  <a:pt x="508221" y="86487"/>
                  <a:pt x="520408" y="88161"/>
                  <a:pt x="532125" y="83675"/>
                </a:cubicBezTo>
                <a:cubicBezTo>
                  <a:pt x="549601" y="77113"/>
                  <a:pt x="558573" y="55887"/>
                  <a:pt x="551275" y="38545"/>
                </a:cubicBezTo>
                <a:cubicBezTo>
                  <a:pt x="546722" y="27698"/>
                  <a:pt x="535942" y="19127"/>
                  <a:pt x="524626" y="17387"/>
                </a:cubicBezTo>
                <a:close/>
                <a:moveTo>
                  <a:pt x="705668" y="985"/>
                </a:moveTo>
                <a:cubicBezTo>
                  <a:pt x="713970" y="-823"/>
                  <a:pt x="725822" y="-87"/>
                  <a:pt x="733522" y="2726"/>
                </a:cubicBezTo>
                <a:cubicBezTo>
                  <a:pt x="741691" y="5739"/>
                  <a:pt x="746445" y="8819"/>
                  <a:pt x="752940" y="15381"/>
                </a:cubicBezTo>
                <a:cubicBezTo>
                  <a:pt x="758363" y="20804"/>
                  <a:pt x="759836" y="22679"/>
                  <a:pt x="762515" y="28102"/>
                </a:cubicBezTo>
                <a:cubicBezTo>
                  <a:pt x="766264" y="35669"/>
                  <a:pt x="767603" y="40490"/>
                  <a:pt x="768139" y="48324"/>
                </a:cubicBezTo>
                <a:cubicBezTo>
                  <a:pt x="769411" y="66871"/>
                  <a:pt x="760439" y="84615"/>
                  <a:pt x="744637" y="94926"/>
                </a:cubicBezTo>
                <a:cubicBezTo>
                  <a:pt x="735866" y="100684"/>
                  <a:pt x="727630" y="103095"/>
                  <a:pt x="716582" y="103095"/>
                </a:cubicBezTo>
                <a:cubicBezTo>
                  <a:pt x="708748" y="103095"/>
                  <a:pt x="702119" y="101756"/>
                  <a:pt x="695624" y="98743"/>
                </a:cubicBezTo>
                <a:cubicBezTo>
                  <a:pt x="683706" y="93319"/>
                  <a:pt x="675738" y="85485"/>
                  <a:pt x="669779" y="73433"/>
                </a:cubicBezTo>
                <a:cubicBezTo>
                  <a:pt x="663351" y="60510"/>
                  <a:pt x="663418" y="42364"/>
                  <a:pt x="669912" y="29375"/>
                </a:cubicBezTo>
                <a:cubicBezTo>
                  <a:pt x="677345" y="14510"/>
                  <a:pt x="690201" y="4333"/>
                  <a:pt x="705668" y="985"/>
                </a:cubicBezTo>
                <a:close/>
                <a:moveTo>
                  <a:pt x="331530" y="717"/>
                </a:moveTo>
                <a:cubicBezTo>
                  <a:pt x="350747" y="4266"/>
                  <a:pt x="366950" y="19398"/>
                  <a:pt x="372106" y="38749"/>
                </a:cubicBezTo>
                <a:cubicBezTo>
                  <a:pt x="373981" y="45779"/>
                  <a:pt x="373981" y="57296"/>
                  <a:pt x="372106" y="64394"/>
                </a:cubicBezTo>
                <a:cubicBezTo>
                  <a:pt x="367084" y="83209"/>
                  <a:pt x="352019" y="97872"/>
                  <a:pt x="333338" y="102024"/>
                </a:cubicBezTo>
                <a:cubicBezTo>
                  <a:pt x="327445" y="103363"/>
                  <a:pt x="316933" y="103363"/>
                  <a:pt x="311041" y="102158"/>
                </a:cubicBezTo>
                <a:cubicBezTo>
                  <a:pt x="286133" y="96801"/>
                  <a:pt x="268657" y="73701"/>
                  <a:pt x="270398" y="48324"/>
                </a:cubicBezTo>
                <a:cubicBezTo>
                  <a:pt x="270933" y="40490"/>
                  <a:pt x="272272" y="35669"/>
                  <a:pt x="276022" y="28103"/>
                </a:cubicBezTo>
                <a:cubicBezTo>
                  <a:pt x="278700" y="22679"/>
                  <a:pt x="280173" y="20804"/>
                  <a:pt x="285597" y="15381"/>
                </a:cubicBezTo>
                <a:cubicBezTo>
                  <a:pt x="293632" y="7279"/>
                  <a:pt x="301064" y="3128"/>
                  <a:pt x="311376" y="985"/>
                </a:cubicBezTo>
                <a:cubicBezTo>
                  <a:pt x="316464" y="-86"/>
                  <a:pt x="326374" y="-220"/>
                  <a:pt x="331530" y="717"/>
                </a:cubicBezTo>
                <a:close/>
                <a:moveTo>
                  <a:pt x="520584" y="254"/>
                </a:moveTo>
                <a:cubicBezTo>
                  <a:pt x="525430" y="380"/>
                  <a:pt x="530284" y="848"/>
                  <a:pt x="532996" y="1585"/>
                </a:cubicBezTo>
                <a:cubicBezTo>
                  <a:pt x="550605" y="6472"/>
                  <a:pt x="564867" y="21203"/>
                  <a:pt x="569488" y="39148"/>
                </a:cubicBezTo>
                <a:cubicBezTo>
                  <a:pt x="571295" y="46245"/>
                  <a:pt x="571295" y="56758"/>
                  <a:pt x="569488" y="63989"/>
                </a:cubicBezTo>
                <a:cubicBezTo>
                  <a:pt x="566742" y="74970"/>
                  <a:pt x="559511" y="86018"/>
                  <a:pt x="550739" y="92647"/>
                </a:cubicBezTo>
                <a:cubicBezTo>
                  <a:pt x="524827" y="112198"/>
                  <a:pt x="487598" y="103628"/>
                  <a:pt x="473136" y="74769"/>
                </a:cubicBezTo>
                <a:cubicBezTo>
                  <a:pt x="458003" y="44705"/>
                  <a:pt x="475211" y="8548"/>
                  <a:pt x="508221" y="982"/>
                </a:cubicBezTo>
                <a:cubicBezTo>
                  <a:pt x="510900" y="346"/>
                  <a:pt x="515738" y="128"/>
                  <a:pt x="520584" y="254"/>
                </a:cubicBezTo>
                <a:close/>
              </a:path>
            </a:pathLst>
          </a:custGeom>
          <a:solidFill>
            <a:srgbClr val="5D9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4" name="Google Shape;414;p19"/>
          <p:cNvSpPr/>
          <p:nvPr/>
        </p:nvSpPr>
        <p:spPr>
          <a:xfrm>
            <a:off x="2154020" y="4625693"/>
            <a:ext cx="440432" cy="439211"/>
          </a:xfrm>
          <a:custGeom>
            <a:avLst/>
            <a:gdLst/>
            <a:ahLst/>
            <a:cxnLst/>
            <a:rect l="l" t="t" r="r" b="b"/>
            <a:pathLst>
              <a:path w="1038513" h="1035637" extrusionOk="0">
                <a:moveTo>
                  <a:pt x="707526" y="950575"/>
                </a:moveTo>
                <a:cubicBezTo>
                  <a:pt x="701968" y="952107"/>
                  <a:pt x="696796" y="955154"/>
                  <a:pt x="692276" y="959640"/>
                </a:cubicBezTo>
                <a:cubicBezTo>
                  <a:pt x="678549" y="973232"/>
                  <a:pt x="678616" y="994792"/>
                  <a:pt x="692410" y="1008586"/>
                </a:cubicBezTo>
                <a:cubicBezTo>
                  <a:pt x="699842" y="1016085"/>
                  <a:pt x="710823" y="1019834"/>
                  <a:pt x="720933" y="1018361"/>
                </a:cubicBezTo>
                <a:cubicBezTo>
                  <a:pt x="728701" y="1017223"/>
                  <a:pt x="735262" y="1013942"/>
                  <a:pt x="740820" y="1008385"/>
                </a:cubicBezTo>
                <a:cubicBezTo>
                  <a:pt x="747783" y="1001421"/>
                  <a:pt x="751131" y="993587"/>
                  <a:pt x="751131" y="984079"/>
                </a:cubicBezTo>
                <a:cubicBezTo>
                  <a:pt x="751131" y="968277"/>
                  <a:pt x="740418" y="954484"/>
                  <a:pt x="725085" y="950600"/>
                </a:cubicBezTo>
                <a:cubicBezTo>
                  <a:pt x="719026" y="949027"/>
                  <a:pt x="713083" y="949043"/>
                  <a:pt x="707526" y="950575"/>
                </a:cubicBezTo>
                <a:close/>
                <a:moveTo>
                  <a:pt x="329320" y="950267"/>
                </a:moveTo>
                <a:cubicBezTo>
                  <a:pt x="323294" y="948994"/>
                  <a:pt x="319076" y="949061"/>
                  <a:pt x="313183" y="950601"/>
                </a:cubicBezTo>
                <a:cubicBezTo>
                  <a:pt x="298051" y="954552"/>
                  <a:pt x="287405" y="968412"/>
                  <a:pt x="287405" y="984080"/>
                </a:cubicBezTo>
                <a:cubicBezTo>
                  <a:pt x="287405" y="993588"/>
                  <a:pt x="290753" y="1001422"/>
                  <a:pt x="297716" y="1008386"/>
                </a:cubicBezTo>
                <a:cubicBezTo>
                  <a:pt x="303274" y="1013943"/>
                  <a:pt x="309835" y="1017224"/>
                  <a:pt x="317603" y="1018362"/>
                </a:cubicBezTo>
                <a:cubicBezTo>
                  <a:pt x="337422" y="1021241"/>
                  <a:pt x="356505" y="1004569"/>
                  <a:pt x="356572" y="984348"/>
                </a:cubicBezTo>
                <a:cubicBezTo>
                  <a:pt x="356639" y="968211"/>
                  <a:pt x="344854" y="953547"/>
                  <a:pt x="329320" y="950267"/>
                </a:cubicBezTo>
                <a:close/>
                <a:moveTo>
                  <a:pt x="525026" y="949867"/>
                </a:moveTo>
                <a:cubicBezTo>
                  <a:pt x="516054" y="948193"/>
                  <a:pt x="506211" y="950604"/>
                  <a:pt x="498444" y="956496"/>
                </a:cubicBezTo>
                <a:cubicBezTo>
                  <a:pt x="483847" y="967410"/>
                  <a:pt x="480365" y="988100"/>
                  <a:pt x="490543" y="1003166"/>
                </a:cubicBezTo>
                <a:cubicBezTo>
                  <a:pt x="495766" y="1010933"/>
                  <a:pt x="505207" y="1016892"/>
                  <a:pt x="514447" y="1018298"/>
                </a:cubicBezTo>
                <a:cubicBezTo>
                  <a:pt x="529579" y="1020575"/>
                  <a:pt x="545113" y="1011602"/>
                  <a:pt x="551273" y="997072"/>
                </a:cubicBezTo>
                <a:cubicBezTo>
                  <a:pt x="559777" y="976918"/>
                  <a:pt x="547055" y="954086"/>
                  <a:pt x="525026" y="949867"/>
                </a:cubicBezTo>
                <a:close/>
                <a:moveTo>
                  <a:pt x="531722" y="933865"/>
                </a:moveTo>
                <a:cubicBezTo>
                  <a:pt x="546453" y="937614"/>
                  <a:pt x="558639" y="947390"/>
                  <a:pt x="565402" y="960848"/>
                </a:cubicBezTo>
                <a:cubicBezTo>
                  <a:pt x="580065" y="989975"/>
                  <a:pt x="564196" y="1025395"/>
                  <a:pt x="532659" y="1034100"/>
                </a:cubicBezTo>
                <a:cubicBezTo>
                  <a:pt x="526566" y="1035774"/>
                  <a:pt x="511969" y="1035774"/>
                  <a:pt x="505876" y="1034100"/>
                </a:cubicBezTo>
                <a:cubicBezTo>
                  <a:pt x="491681" y="1030216"/>
                  <a:pt x="479026" y="1019704"/>
                  <a:pt x="472665" y="1006447"/>
                </a:cubicBezTo>
                <a:cubicBezTo>
                  <a:pt x="463961" y="988301"/>
                  <a:pt x="466706" y="966272"/>
                  <a:pt x="479696" y="950805"/>
                </a:cubicBezTo>
                <a:cubicBezTo>
                  <a:pt x="486526" y="942636"/>
                  <a:pt x="496100" y="936610"/>
                  <a:pt x="506546" y="933932"/>
                </a:cubicBezTo>
                <a:cubicBezTo>
                  <a:pt x="513576" y="932057"/>
                  <a:pt x="524624" y="932057"/>
                  <a:pt x="531722" y="933865"/>
                </a:cubicBezTo>
                <a:close/>
                <a:moveTo>
                  <a:pt x="321996" y="932607"/>
                </a:moveTo>
                <a:cubicBezTo>
                  <a:pt x="326223" y="932623"/>
                  <a:pt x="330458" y="932958"/>
                  <a:pt x="333338" y="933594"/>
                </a:cubicBezTo>
                <a:cubicBezTo>
                  <a:pt x="352019" y="937812"/>
                  <a:pt x="367084" y="952409"/>
                  <a:pt x="372106" y="971224"/>
                </a:cubicBezTo>
                <a:cubicBezTo>
                  <a:pt x="373981" y="978322"/>
                  <a:pt x="373981" y="989838"/>
                  <a:pt x="372106" y="996869"/>
                </a:cubicBezTo>
                <a:cubicBezTo>
                  <a:pt x="366013" y="1019701"/>
                  <a:pt x="345658" y="1035570"/>
                  <a:pt x="322357" y="1035637"/>
                </a:cubicBezTo>
                <a:cubicBezTo>
                  <a:pt x="307559" y="1035637"/>
                  <a:pt x="296243" y="1030950"/>
                  <a:pt x="285597" y="1020237"/>
                </a:cubicBezTo>
                <a:cubicBezTo>
                  <a:pt x="280173" y="1014814"/>
                  <a:pt x="278700" y="1012939"/>
                  <a:pt x="276022" y="1007515"/>
                </a:cubicBezTo>
                <a:cubicBezTo>
                  <a:pt x="272272" y="999949"/>
                  <a:pt x="270933" y="995128"/>
                  <a:pt x="270397" y="987294"/>
                </a:cubicBezTo>
                <a:cubicBezTo>
                  <a:pt x="269125" y="968747"/>
                  <a:pt x="278098" y="951003"/>
                  <a:pt x="293900" y="940692"/>
                </a:cubicBezTo>
                <a:cubicBezTo>
                  <a:pt x="299457" y="937009"/>
                  <a:pt x="304412" y="934933"/>
                  <a:pt x="310706" y="933527"/>
                </a:cubicBezTo>
                <a:cubicBezTo>
                  <a:pt x="313551" y="932891"/>
                  <a:pt x="317770" y="932590"/>
                  <a:pt x="321996" y="932607"/>
                </a:cubicBezTo>
                <a:close/>
                <a:moveTo>
                  <a:pt x="715895" y="932597"/>
                </a:moveTo>
                <a:cubicBezTo>
                  <a:pt x="720197" y="932539"/>
                  <a:pt x="724516" y="932823"/>
                  <a:pt x="727495" y="933459"/>
                </a:cubicBezTo>
                <a:cubicBezTo>
                  <a:pt x="752404" y="938816"/>
                  <a:pt x="769879" y="961916"/>
                  <a:pt x="768139" y="987293"/>
                </a:cubicBezTo>
                <a:cubicBezTo>
                  <a:pt x="767603" y="995127"/>
                  <a:pt x="766264" y="999948"/>
                  <a:pt x="762514" y="1007514"/>
                </a:cubicBezTo>
                <a:cubicBezTo>
                  <a:pt x="759836" y="1012938"/>
                  <a:pt x="758363" y="1014813"/>
                  <a:pt x="752939" y="1020236"/>
                </a:cubicBezTo>
                <a:cubicBezTo>
                  <a:pt x="742293" y="1030949"/>
                  <a:pt x="730977" y="1035636"/>
                  <a:pt x="716180" y="1035636"/>
                </a:cubicBezTo>
                <a:cubicBezTo>
                  <a:pt x="692878" y="1035570"/>
                  <a:pt x="672523" y="1019701"/>
                  <a:pt x="666430" y="996868"/>
                </a:cubicBezTo>
                <a:cubicBezTo>
                  <a:pt x="664555" y="989838"/>
                  <a:pt x="664555" y="978321"/>
                  <a:pt x="666430" y="971223"/>
                </a:cubicBezTo>
                <a:cubicBezTo>
                  <a:pt x="671385" y="952743"/>
                  <a:pt x="685982" y="938280"/>
                  <a:pt x="704395" y="933794"/>
                </a:cubicBezTo>
                <a:cubicBezTo>
                  <a:pt x="707308" y="933058"/>
                  <a:pt x="711593" y="932656"/>
                  <a:pt x="715895" y="932597"/>
                </a:cubicBezTo>
                <a:close/>
                <a:moveTo>
                  <a:pt x="413011" y="905214"/>
                </a:moveTo>
                <a:cubicBezTo>
                  <a:pt x="403503" y="908629"/>
                  <a:pt x="397477" y="917132"/>
                  <a:pt x="397410" y="927243"/>
                </a:cubicBezTo>
                <a:cubicBezTo>
                  <a:pt x="397410" y="936617"/>
                  <a:pt x="402097" y="944116"/>
                  <a:pt x="410668" y="948335"/>
                </a:cubicBezTo>
                <a:cubicBezTo>
                  <a:pt x="414551" y="950276"/>
                  <a:pt x="415756" y="950544"/>
                  <a:pt x="420510" y="950544"/>
                </a:cubicBezTo>
                <a:cubicBezTo>
                  <a:pt x="424997" y="950544"/>
                  <a:pt x="426537" y="950209"/>
                  <a:pt x="429885" y="948669"/>
                </a:cubicBezTo>
                <a:cubicBezTo>
                  <a:pt x="439794" y="944049"/>
                  <a:pt x="445486" y="933671"/>
                  <a:pt x="443678" y="923627"/>
                </a:cubicBezTo>
                <a:cubicBezTo>
                  <a:pt x="442138" y="915459"/>
                  <a:pt x="437652" y="909633"/>
                  <a:pt x="430219" y="906151"/>
                </a:cubicBezTo>
                <a:cubicBezTo>
                  <a:pt x="425331" y="903875"/>
                  <a:pt x="417966" y="903473"/>
                  <a:pt x="413011" y="905214"/>
                </a:cubicBezTo>
                <a:close/>
                <a:moveTo>
                  <a:pt x="612979" y="904694"/>
                </a:moveTo>
                <a:cubicBezTo>
                  <a:pt x="607932" y="905765"/>
                  <a:pt x="603195" y="908327"/>
                  <a:pt x="600014" y="912110"/>
                </a:cubicBezTo>
                <a:cubicBezTo>
                  <a:pt x="595796" y="917131"/>
                  <a:pt x="593653" y="925166"/>
                  <a:pt x="594992" y="931326"/>
                </a:cubicBezTo>
                <a:cubicBezTo>
                  <a:pt x="599010" y="950744"/>
                  <a:pt x="622244" y="957373"/>
                  <a:pt x="635368" y="942776"/>
                </a:cubicBezTo>
                <a:cubicBezTo>
                  <a:pt x="639653" y="938022"/>
                  <a:pt x="641327" y="933201"/>
                  <a:pt x="640992" y="926439"/>
                </a:cubicBezTo>
                <a:cubicBezTo>
                  <a:pt x="640591" y="917265"/>
                  <a:pt x="635970" y="910168"/>
                  <a:pt x="627802" y="906217"/>
                </a:cubicBezTo>
                <a:cubicBezTo>
                  <a:pt x="623383" y="904041"/>
                  <a:pt x="618026" y="903623"/>
                  <a:pt x="612979" y="904694"/>
                </a:cubicBezTo>
                <a:close/>
                <a:moveTo>
                  <a:pt x="609321" y="892893"/>
                </a:moveTo>
                <a:cubicBezTo>
                  <a:pt x="614008" y="891755"/>
                  <a:pt x="622043" y="891755"/>
                  <a:pt x="626596" y="892960"/>
                </a:cubicBezTo>
                <a:cubicBezTo>
                  <a:pt x="639385" y="896308"/>
                  <a:pt x="649496" y="906552"/>
                  <a:pt x="652509" y="919274"/>
                </a:cubicBezTo>
                <a:cubicBezTo>
                  <a:pt x="653781" y="924631"/>
                  <a:pt x="653513" y="932398"/>
                  <a:pt x="651906" y="937487"/>
                </a:cubicBezTo>
                <a:cubicBezTo>
                  <a:pt x="645211" y="959047"/>
                  <a:pt x="621039" y="969224"/>
                  <a:pt x="601420" y="958779"/>
                </a:cubicBezTo>
                <a:cubicBezTo>
                  <a:pt x="584480" y="949740"/>
                  <a:pt x="577784" y="929719"/>
                  <a:pt x="585886" y="912244"/>
                </a:cubicBezTo>
                <a:cubicBezTo>
                  <a:pt x="590105" y="903070"/>
                  <a:pt x="599546" y="895303"/>
                  <a:pt x="609321" y="892893"/>
                </a:cubicBezTo>
                <a:close/>
                <a:moveTo>
                  <a:pt x="428344" y="892693"/>
                </a:moveTo>
                <a:cubicBezTo>
                  <a:pt x="445218" y="896309"/>
                  <a:pt x="457806" y="913517"/>
                  <a:pt x="455998" y="930725"/>
                </a:cubicBezTo>
                <a:cubicBezTo>
                  <a:pt x="453387" y="955432"/>
                  <a:pt x="427541" y="969962"/>
                  <a:pt x="405110" y="959249"/>
                </a:cubicBezTo>
                <a:cubicBezTo>
                  <a:pt x="390513" y="952285"/>
                  <a:pt x="382278" y="935077"/>
                  <a:pt x="386027" y="919275"/>
                </a:cubicBezTo>
                <a:cubicBezTo>
                  <a:pt x="389040" y="906754"/>
                  <a:pt x="399084" y="896376"/>
                  <a:pt x="411672" y="892961"/>
                </a:cubicBezTo>
                <a:cubicBezTo>
                  <a:pt x="415957" y="891823"/>
                  <a:pt x="423590" y="891689"/>
                  <a:pt x="428344" y="892693"/>
                </a:cubicBezTo>
                <a:close/>
                <a:moveTo>
                  <a:pt x="510564" y="817289"/>
                </a:moveTo>
                <a:lnTo>
                  <a:pt x="519269" y="817289"/>
                </a:lnTo>
                <a:lnTo>
                  <a:pt x="527973" y="817289"/>
                </a:lnTo>
                <a:lnTo>
                  <a:pt x="527973" y="867842"/>
                </a:lnTo>
                <a:lnTo>
                  <a:pt x="527973" y="918395"/>
                </a:lnTo>
                <a:lnTo>
                  <a:pt x="519269" y="918395"/>
                </a:lnTo>
                <a:lnTo>
                  <a:pt x="510564" y="918395"/>
                </a:lnTo>
                <a:lnTo>
                  <a:pt x="510564" y="867842"/>
                </a:lnTo>
                <a:close/>
                <a:moveTo>
                  <a:pt x="322225" y="817289"/>
                </a:moveTo>
                <a:lnTo>
                  <a:pt x="330461" y="817289"/>
                </a:lnTo>
                <a:lnTo>
                  <a:pt x="330461" y="867842"/>
                </a:lnTo>
                <a:lnTo>
                  <a:pt x="330461" y="918395"/>
                </a:lnTo>
                <a:lnTo>
                  <a:pt x="321757" y="918395"/>
                </a:lnTo>
                <a:lnTo>
                  <a:pt x="313052" y="918395"/>
                </a:lnTo>
                <a:lnTo>
                  <a:pt x="313052" y="868310"/>
                </a:lnTo>
                <a:cubicBezTo>
                  <a:pt x="313052" y="840724"/>
                  <a:pt x="313253" y="817958"/>
                  <a:pt x="313521" y="817757"/>
                </a:cubicBezTo>
                <a:cubicBezTo>
                  <a:pt x="313722" y="817490"/>
                  <a:pt x="317672" y="817289"/>
                  <a:pt x="322225" y="817289"/>
                </a:cubicBezTo>
                <a:close/>
                <a:moveTo>
                  <a:pt x="708076" y="817222"/>
                </a:moveTo>
                <a:lnTo>
                  <a:pt x="716647" y="817423"/>
                </a:lnTo>
                <a:lnTo>
                  <a:pt x="725150" y="817624"/>
                </a:lnTo>
                <a:lnTo>
                  <a:pt x="725351" y="867976"/>
                </a:lnTo>
                <a:lnTo>
                  <a:pt x="725485" y="918395"/>
                </a:lnTo>
                <a:lnTo>
                  <a:pt x="716781" y="918395"/>
                </a:lnTo>
                <a:lnTo>
                  <a:pt x="708076" y="918395"/>
                </a:lnTo>
                <a:lnTo>
                  <a:pt x="708076" y="867842"/>
                </a:lnTo>
                <a:close/>
                <a:moveTo>
                  <a:pt x="611668" y="813601"/>
                </a:moveTo>
                <a:lnTo>
                  <a:pt x="617694" y="813601"/>
                </a:lnTo>
                <a:lnTo>
                  <a:pt x="623720" y="813601"/>
                </a:lnTo>
                <a:lnTo>
                  <a:pt x="623720" y="848084"/>
                </a:lnTo>
                <a:lnTo>
                  <a:pt x="623720" y="882568"/>
                </a:lnTo>
                <a:lnTo>
                  <a:pt x="617694" y="882568"/>
                </a:lnTo>
                <a:lnTo>
                  <a:pt x="611668" y="882568"/>
                </a:lnTo>
                <a:lnTo>
                  <a:pt x="611668" y="848084"/>
                </a:lnTo>
                <a:close/>
                <a:moveTo>
                  <a:pt x="414816" y="813601"/>
                </a:moveTo>
                <a:lnTo>
                  <a:pt x="420842" y="813601"/>
                </a:lnTo>
                <a:lnTo>
                  <a:pt x="426868" y="813601"/>
                </a:lnTo>
                <a:lnTo>
                  <a:pt x="426868" y="848084"/>
                </a:lnTo>
                <a:lnTo>
                  <a:pt x="426868" y="882568"/>
                </a:lnTo>
                <a:lnTo>
                  <a:pt x="420842" y="882568"/>
                </a:lnTo>
                <a:lnTo>
                  <a:pt x="414816" y="882568"/>
                </a:lnTo>
                <a:lnTo>
                  <a:pt x="414816" y="848084"/>
                </a:lnTo>
                <a:close/>
                <a:moveTo>
                  <a:pt x="819745" y="706018"/>
                </a:moveTo>
                <a:lnTo>
                  <a:pt x="870365" y="706018"/>
                </a:lnTo>
                <a:lnTo>
                  <a:pt x="920918" y="706018"/>
                </a:lnTo>
                <a:lnTo>
                  <a:pt x="920918" y="714723"/>
                </a:lnTo>
                <a:lnTo>
                  <a:pt x="920918" y="723427"/>
                </a:lnTo>
                <a:lnTo>
                  <a:pt x="870566" y="723293"/>
                </a:lnTo>
                <a:lnTo>
                  <a:pt x="820147" y="723092"/>
                </a:lnTo>
                <a:lnTo>
                  <a:pt x="819946" y="714522"/>
                </a:lnTo>
                <a:close/>
                <a:moveTo>
                  <a:pt x="117619" y="706018"/>
                </a:moveTo>
                <a:lnTo>
                  <a:pt x="168172" y="706018"/>
                </a:lnTo>
                <a:lnTo>
                  <a:pt x="218792" y="706018"/>
                </a:lnTo>
                <a:lnTo>
                  <a:pt x="218591" y="714522"/>
                </a:lnTo>
                <a:lnTo>
                  <a:pt x="218390" y="723092"/>
                </a:lnTo>
                <a:lnTo>
                  <a:pt x="168038" y="723293"/>
                </a:lnTo>
                <a:lnTo>
                  <a:pt x="117619" y="723427"/>
                </a:lnTo>
                <a:lnTo>
                  <a:pt x="117619" y="714723"/>
                </a:lnTo>
                <a:close/>
                <a:moveTo>
                  <a:pt x="994924" y="680916"/>
                </a:moveTo>
                <a:cubicBezTo>
                  <a:pt x="986688" y="678974"/>
                  <a:pt x="979322" y="679845"/>
                  <a:pt x="971555" y="683728"/>
                </a:cubicBezTo>
                <a:cubicBezTo>
                  <a:pt x="959972" y="689353"/>
                  <a:pt x="952205" y="701874"/>
                  <a:pt x="952138" y="714796"/>
                </a:cubicBezTo>
                <a:cubicBezTo>
                  <a:pt x="952138" y="719349"/>
                  <a:pt x="954548" y="727987"/>
                  <a:pt x="957026" y="732004"/>
                </a:cubicBezTo>
                <a:cubicBezTo>
                  <a:pt x="963387" y="742584"/>
                  <a:pt x="974836" y="749079"/>
                  <a:pt x="986956" y="749079"/>
                </a:cubicBezTo>
                <a:cubicBezTo>
                  <a:pt x="996464" y="749079"/>
                  <a:pt x="1004298" y="745731"/>
                  <a:pt x="1011261" y="738767"/>
                </a:cubicBezTo>
                <a:cubicBezTo>
                  <a:pt x="1016819" y="733210"/>
                  <a:pt x="1020100" y="726648"/>
                  <a:pt x="1021238" y="718881"/>
                </a:cubicBezTo>
                <a:cubicBezTo>
                  <a:pt x="1023648" y="701941"/>
                  <a:pt x="1011864" y="684933"/>
                  <a:pt x="994924" y="680916"/>
                </a:cubicBezTo>
                <a:close/>
                <a:moveTo>
                  <a:pt x="58344" y="680582"/>
                </a:moveTo>
                <a:cubicBezTo>
                  <a:pt x="46827" y="678439"/>
                  <a:pt x="35177" y="682055"/>
                  <a:pt x="27075" y="690357"/>
                </a:cubicBezTo>
                <a:cubicBezTo>
                  <a:pt x="19576" y="697924"/>
                  <a:pt x="15826" y="708838"/>
                  <a:pt x="17299" y="718881"/>
                </a:cubicBezTo>
                <a:cubicBezTo>
                  <a:pt x="18437" y="726648"/>
                  <a:pt x="21718" y="733210"/>
                  <a:pt x="27276" y="738768"/>
                </a:cubicBezTo>
                <a:cubicBezTo>
                  <a:pt x="34239" y="745731"/>
                  <a:pt x="42073" y="749079"/>
                  <a:pt x="51581" y="749079"/>
                </a:cubicBezTo>
                <a:cubicBezTo>
                  <a:pt x="67383" y="749079"/>
                  <a:pt x="81177" y="738433"/>
                  <a:pt x="85060" y="723166"/>
                </a:cubicBezTo>
                <a:cubicBezTo>
                  <a:pt x="86667" y="716939"/>
                  <a:pt x="86734" y="713324"/>
                  <a:pt x="85395" y="707164"/>
                </a:cubicBezTo>
                <a:cubicBezTo>
                  <a:pt x="82717" y="694308"/>
                  <a:pt x="71133" y="682925"/>
                  <a:pt x="58344" y="680582"/>
                </a:cubicBezTo>
                <a:close/>
                <a:moveTo>
                  <a:pt x="45020" y="663173"/>
                </a:moveTo>
                <a:cubicBezTo>
                  <a:pt x="62763" y="660762"/>
                  <a:pt x="82449" y="669199"/>
                  <a:pt x="93229" y="683795"/>
                </a:cubicBezTo>
                <a:cubicBezTo>
                  <a:pt x="96845" y="688683"/>
                  <a:pt x="100728" y="697254"/>
                  <a:pt x="102067" y="703146"/>
                </a:cubicBezTo>
                <a:cubicBezTo>
                  <a:pt x="103540" y="709842"/>
                  <a:pt x="103474" y="720622"/>
                  <a:pt x="101867" y="726849"/>
                </a:cubicBezTo>
                <a:cubicBezTo>
                  <a:pt x="97380" y="744459"/>
                  <a:pt x="84993" y="757784"/>
                  <a:pt x="67651" y="763676"/>
                </a:cubicBezTo>
                <a:cubicBezTo>
                  <a:pt x="61759" y="765685"/>
                  <a:pt x="60621" y="765885"/>
                  <a:pt x="52251" y="765885"/>
                </a:cubicBezTo>
                <a:cubicBezTo>
                  <a:pt x="41471" y="765952"/>
                  <a:pt x="37320" y="765015"/>
                  <a:pt x="28146" y="760462"/>
                </a:cubicBezTo>
                <a:cubicBezTo>
                  <a:pt x="22723" y="757784"/>
                  <a:pt x="20781" y="756310"/>
                  <a:pt x="15424" y="750887"/>
                </a:cubicBezTo>
                <a:cubicBezTo>
                  <a:pt x="4778" y="740308"/>
                  <a:pt x="24" y="728992"/>
                  <a:pt x="24" y="714328"/>
                </a:cubicBezTo>
                <a:cubicBezTo>
                  <a:pt x="24" y="688482"/>
                  <a:pt x="19241" y="666721"/>
                  <a:pt x="45020" y="663173"/>
                </a:cubicBezTo>
                <a:close/>
                <a:moveTo>
                  <a:pt x="980394" y="663172"/>
                </a:moveTo>
                <a:cubicBezTo>
                  <a:pt x="989366" y="661967"/>
                  <a:pt x="1001151" y="663909"/>
                  <a:pt x="1009119" y="667859"/>
                </a:cubicBezTo>
                <a:cubicBezTo>
                  <a:pt x="1027599" y="677166"/>
                  <a:pt x="1038513" y="694374"/>
                  <a:pt x="1038513" y="714328"/>
                </a:cubicBezTo>
                <a:cubicBezTo>
                  <a:pt x="1038513" y="728991"/>
                  <a:pt x="1033759" y="740307"/>
                  <a:pt x="1023113" y="750886"/>
                </a:cubicBezTo>
                <a:cubicBezTo>
                  <a:pt x="1017756" y="756310"/>
                  <a:pt x="1015814" y="757783"/>
                  <a:pt x="1010391" y="760461"/>
                </a:cubicBezTo>
                <a:cubicBezTo>
                  <a:pt x="1001218" y="765015"/>
                  <a:pt x="997066" y="765952"/>
                  <a:pt x="986286" y="765885"/>
                </a:cubicBezTo>
                <a:cubicBezTo>
                  <a:pt x="977916" y="765885"/>
                  <a:pt x="976778" y="765684"/>
                  <a:pt x="970886" y="763675"/>
                </a:cubicBezTo>
                <a:cubicBezTo>
                  <a:pt x="959771" y="759926"/>
                  <a:pt x="950397" y="752828"/>
                  <a:pt x="944170" y="743655"/>
                </a:cubicBezTo>
                <a:cubicBezTo>
                  <a:pt x="931984" y="725577"/>
                  <a:pt x="932452" y="701204"/>
                  <a:pt x="945308" y="683795"/>
                </a:cubicBezTo>
                <a:cubicBezTo>
                  <a:pt x="953343" y="672881"/>
                  <a:pt x="966668" y="665047"/>
                  <a:pt x="980394" y="663172"/>
                </a:cubicBezTo>
                <a:close/>
                <a:moveTo>
                  <a:pt x="816064" y="609911"/>
                </a:moveTo>
                <a:lnTo>
                  <a:pt x="850547" y="609911"/>
                </a:lnTo>
                <a:lnTo>
                  <a:pt x="885030" y="609911"/>
                </a:lnTo>
                <a:lnTo>
                  <a:pt x="885030" y="615937"/>
                </a:lnTo>
                <a:lnTo>
                  <a:pt x="885030" y="621963"/>
                </a:lnTo>
                <a:lnTo>
                  <a:pt x="850547" y="621963"/>
                </a:lnTo>
                <a:lnTo>
                  <a:pt x="816064" y="621963"/>
                </a:lnTo>
                <a:lnTo>
                  <a:pt x="816064" y="615937"/>
                </a:lnTo>
                <a:close/>
                <a:moveTo>
                  <a:pt x="153507" y="609911"/>
                </a:moveTo>
                <a:lnTo>
                  <a:pt x="187990" y="609911"/>
                </a:lnTo>
                <a:lnTo>
                  <a:pt x="222473" y="609911"/>
                </a:lnTo>
                <a:lnTo>
                  <a:pt x="222473" y="615937"/>
                </a:lnTo>
                <a:lnTo>
                  <a:pt x="222473" y="621963"/>
                </a:lnTo>
                <a:lnTo>
                  <a:pt x="187990" y="621963"/>
                </a:lnTo>
                <a:lnTo>
                  <a:pt x="153507" y="621963"/>
                </a:lnTo>
                <a:lnTo>
                  <a:pt x="153507" y="615937"/>
                </a:lnTo>
                <a:close/>
                <a:moveTo>
                  <a:pt x="921852" y="594340"/>
                </a:moveTo>
                <a:cubicBezTo>
                  <a:pt x="916320" y="596416"/>
                  <a:pt x="911566" y="600601"/>
                  <a:pt x="908854" y="606426"/>
                </a:cubicBezTo>
                <a:cubicBezTo>
                  <a:pt x="907314" y="609707"/>
                  <a:pt x="907046" y="611113"/>
                  <a:pt x="907046" y="616268"/>
                </a:cubicBezTo>
                <a:cubicBezTo>
                  <a:pt x="907046" y="621491"/>
                  <a:pt x="907314" y="622830"/>
                  <a:pt x="908854" y="625977"/>
                </a:cubicBezTo>
                <a:cubicBezTo>
                  <a:pt x="912871" y="634213"/>
                  <a:pt x="919969" y="638833"/>
                  <a:pt x="929142" y="639235"/>
                </a:cubicBezTo>
                <a:cubicBezTo>
                  <a:pt x="935905" y="639570"/>
                  <a:pt x="940726" y="637896"/>
                  <a:pt x="945480" y="633610"/>
                </a:cubicBezTo>
                <a:cubicBezTo>
                  <a:pt x="958135" y="622228"/>
                  <a:pt x="955055" y="601939"/>
                  <a:pt x="939520" y="594909"/>
                </a:cubicBezTo>
                <a:cubicBezTo>
                  <a:pt x="933695" y="592298"/>
                  <a:pt x="927385" y="592264"/>
                  <a:pt x="921852" y="594340"/>
                </a:cubicBezTo>
                <a:close/>
                <a:moveTo>
                  <a:pt x="103510" y="593395"/>
                </a:moveTo>
                <a:cubicBezTo>
                  <a:pt x="99166" y="594375"/>
                  <a:pt x="95099" y="596618"/>
                  <a:pt x="91919" y="599999"/>
                </a:cubicBezTo>
                <a:cubicBezTo>
                  <a:pt x="88303" y="603815"/>
                  <a:pt x="87298" y="605623"/>
                  <a:pt x="85892" y="610243"/>
                </a:cubicBezTo>
                <a:cubicBezTo>
                  <a:pt x="83549" y="618345"/>
                  <a:pt x="86428" y="627652"/>
                  <a:pt x="93057" y="633612"/>
                </a:cubicBezTo>
                <a:cubicBezTo>
                  <a:pt x="104440" y="643789"/>
                  <a:pt x="122786" y="640039"/>
                  <a:pt x="129616" y="626112"/>
                </a:cubicBezTo>
                <a:cubicBezTo>
                  <a:pt x="132093" y="621023"/>
                  <a:pt x="132495" y="613725"/>
                  <a:pt x="130553" y="608569"/>
                </a:cubicBezTo>
                <a:cubicBezTo>
                  <a:pt x="127942" y="601673"/>
                  <a:pt x="123389" y="596919"/>
                  <a:pt x="116760" y="594374"/>
                </a:cubicBezTo>
                <a:cubicBezTo>
                  <a:pt x="112474" y="592701"/>
                  <a:pt x="107854" y="592416"/>
                  <a:pt x="103510" y="593395"/>
                </a:cubicBezTo>
                <a:close/>
                <a:moveTo>
                  <a:pt x="114416" y="581184"/>
                </a:moveTo>
                <a:cubicBezTo>
                  <a:pt x="127942" y="583326"/>
                  <a:pt x="140396" y="595178"/>
                  <a:pt x="143141" y="608435"/>
                </a:cubicBezTo>
                <a:cubicBezTo>
                  <a:pt x="145685" y="620689"/>
                  <a:pt x="142070" y="632741"/>
                  <a:pt x="133164" y="641446"/>
                </a:cubicBezTo>
                <a:cubicBezTo>
                  <a:pt x="126067" y="648409"/>
                  <a:pt x="118032" y="651623"/>
                  <a:pt x="107854" y="651556"/>
                </a:cubicBezTo>
                <a:cubicBezTo>
                  <a:pt x="85424" y="651422"/>
                  <a:pt x="68751" y="629929"/>
                  <a:pt x="73907" y="607967"/>
                </a:cubicBezTo>
                <a:cubicBezTo>
                  <a:pt x="76987" y="595044"/>
                  <a:pt x="87901" y="584331"/>
                  <a:pt x="101025" y="581519"/>
                </a:cubicBezTo>
                <a:cubicBezTo>
                  <a:pt x="106448" y="580313"/>
                  <a:pt x="108859" y="580246"/>
                  <a:pt x="114416" y="581184"/>
                </a:cubicBezTo>
                <a:close/>
                <a:moveTo>
                  <a:pt x="923518" y="581183"/>
                </a:moveTo>
                <a:cubicBezTo>
                  <a:pt x="935436" y="579241"/>
                  <a:pt x="946417" y="582656"/>
                  <a:pt x="954854" y="591092"/>
                </a:cubicBezTo>
                <a:cubicBezTo>
                  <a:pt x="966036" y="602207"/>
                  <a:pt x="968714" y="617741"/>
                  <a:pt x="961817" y="631803"/>
                </a:cubicBezTo>
                <a:cubicBezTo>
                  <a:pt x="951238" y="653430"/>
                  <a:pt x="922580" y="658385"/>
                  <a:pt x="905372" y="641444"/>
                </a:cubicBezTo>
                <a:cubicBezTo>
                  <a:pt x="894257" y="630530"/>
                  <a:pt x="891512" y="614728"/>
                  <a:pt x="898208" y="600533"/>
                </a:cubicBezTo>
                <a:cubicBezTo>
                  <a:pt x="902426" y="591494"/>
                  <a:pt x="913809" y="582790"/>
                  <a:pt x="923518" y="581183"/>
                </a:cubicBezTo>
                <a:close/>
                <a:moveTo>
                  <a:pt x="819811" y="509104"/>
                </a:moveTo>
                <a:lnTo>
                  <a:pt x="870363" y="509104"/>
                </a:lnTo>
                <a:lnTo>
                  <a:pt x="920916" y="509104"/>
                </a:lnTo>
                <a:lnTo>
                  <a:pt x="920916" y="517809"/>
                </a:lnTo>
                <a:lnTo>
                  <a:pt x="920916" y="526513"/>
                </a:lnTo>
                <a:lnTo>
                  <a:pt x="870363" y="526513"/>
                </a:lnTo>
                <a:lnTo>
                  <a:pt x="819811" y="526513"/>
                </a:lnTo>
                <a:lnTo>
                  <a:pt x="819811" y="517809"/>
                </a:lnTo>
                <a:close/>
                <a:moveTo>
                  <a:pt x="117620" y="509104"/>
                </a:moveTo>
                <a:lnTo>
                  <a:pt x="168172" y="509104"/>
                </a:lnTo>
                <a:lnTo>
                  <a:pt x="218725" y="509104"/>
                </a:lnTo>
                <a:lnTo>
                  <a:pt x="218725" y="517809"/>
                </a:lnTo>
                <a:lnTo>
                  <a:pt x="218725" y="526513"/>
                </a:lnTo>
                <a:lnTo>
                  <a:pt x="168172" y="526513"/>
                </a:lnTo>
                <a:lnTo>
                  <a:pt x="117620" y="526513"/>
                </a:lnTo>
                <a:lnTo>
                  <a:pt x="117620" y="517809"/>
                </a:lnTo>
                <a:close/>
                <a:moveTo>
                  <a:pt x="44551" y="483995"/>
                </a:moveTo>
                <a:cubicBezTo>
                  <a:pt x="33905" y="486339"/>
                  <a:pt x="25535" y="492968"/>
                  <a:pt x="20714" y="502744"/>
                </a:cubicBezTo>
                <a:cubicBezTo>
                  <a:pt x="15760" y="512921"/>
                  <a:pt x="15760" y="522697"/>
                  <a:pt x="20714" y="532874"/>
                </a:cubicBezTo>
                <a:cubicBezTo>
                  <a:pt x="27745" y="547069"/>
                  <a:pt x="43011" y="554836"/>
                  <a:pt x="57943" y="551756"/>
                </a:cubicBezTo>
                <a:cubicBezTo>
                  <a:pt x="75017" y="548275"/>
                  <a:pt x="86065" y="534883"/>
                  <a:pt x="86065" y="517809"/>
                </a:cubicBezTo>
                <a:cubicBezTo>
                  <a:pt x="86065" y="512921"/>
                  <a:pt x="85663" y="510377"/>
                  <a:pt x="84458" y="506895"/>
                </a:cubicBezTo>
                <a:cubicBezTo>
                  <a:pt x="80440" y="495043"/>
                  <a:pt x="70866" y="486607"/>
                  <a:pt x="58612" y="483995"/>
                </a:cubicBezTo>
                <a:cubicBezTo>
                  <a:pt x="52988" y="482790"/>
                  <a:pt x="49841" y="482790"/>
                  <a:pt x="44551" y="483995"/>
                </a:cubicBezTo>
                <a:close/>
                <a:moveTo>
                  <a:pt x="992714" y="483728"/>
                </a:moveTo>
                <a:cubicBezTo>
                  <a:pt x="987692" y="482791"/>
                  <a:pt x="985014" y="482858"/>
                  <a:pt x="979590" y="484063"/>
                </a:cubicBezTo>
                <a:cubicBezTo>
                  <a:pt x="967605" y="486608"/>
                  <a:pt x="958030" y="495178"/>
                  <a:pt x="954079" y="506896"/>
                </a:cubicBezTo>
                <a:cubicBezTo>
                  <a:pt x="952874" y="510378"/>
                  <a:pt x="952472" y="512922"/>
                  <a:pt x="952472" y="517810"/>
                </a:cubicBezTo>
                <a:cubicBezTo>
                  <a:pt x="952472" y="522698"/>
                  <a:pt x="952874" y="525242"/>
                  <a:pt x="954079" y="528724"/>
                </a:cubicBezTo>
                <a:cubicBezTo>
                  <a:pt x="958097" y="540575"/>
                  <a:pt x="967672" y="549012"/>
                  <a:pt x="979925" y="551623"/>
                </a:cubicBezTo>
                <a:cubicBezTo>
                  <a:pt x="985750" y="552829"/>
                  <a:pt x="988161" y="552829"/>
                  <a:pt x="993651" y="551690"/>
                </a:cubicBezTo>
                <a:cubicBezTo>
                  <a:pt x="1007779" y="548677"/>
                  <a:pt x="1019028" y="536826"/>
                  <a:pt x="1021171" y="522631"/>
                </a:cubicBezTo>
                <a:cubicBezTo>
                  <a:pt x="1023849" y="504619"/>
                  <a:pt x="1011060" y="487076"/>
                  <a:pt x="992714" y="483728"/>
                </a:cubicBezTo>
                <a:close/>
                <a:moveTo>
                  <a:pt x="974233" y="467592"/>
                </a:moveTo>
                <a:cubicBezTo>
                  <a:pt x="981331" y="465784"/>
                  <a:pt x="992312" y="465784"/>
                  <a:pt x="999409" y="467659"/>
                </a:cubicBezTo>
                <a:cubicBezTo>
                  <a:pt x="1022711" y="473685"/>
                  <a:pt x="1038513" y="493973"/>
                  <a:pt x="1038513" y="517810"/>
                </a:cubicBezTo>
                <a:cubicBezTo>
                  <a:pt x="1038513" y="546535"/>
                  <a:pt x="1015680" y="569367"/>
                  <a:pt x="986955" y="569367"/>
                </a:cubicBezTo>
                <a:cubicBezTo>
                  <a:pt x="966667" y="569367"/>
                  <a:pt x="949258" y="558453"/>
                  <a:pt x="940420" y="540241"/>
                </a:cubicBezTo>
                <a:cubicBezTo>
                  <a:pt x="936804" y="532741"/>
                  <a:pt x="935398" y="526514"/>
                  <a:pt x="935398" y="517810"/>
                </a:cubicBezTo>
                <a:cubicBezTo>
                  <a:pt x="935398" y="509105"/>
                  <a:pt x="936804" y="502878"/>
                  <a:pt x="940420" y="495379"/>
                </a:cubicBezTo>
                <a:cubicBezTo>
                  <a:pt x="947116" y="481586"/>
                  <a:pt x="959503" y="471408"/>
                  <a:pt x="974233" y="467592"/>
                </a:cubicBezTo>
                <a:close/>
                <a:moveTo>
                  <a:pt x="64036" y="467591"/>
                </a:moveTo>
                <a:cubicBezTo>
                  <a:pt x="74749" y="470269"/>
                  <a:pt x="85462" y="477166"/>
                  <a:pt x="92158" y="485535"/>
                </a:cubicBezTo>
                <a:cubicBezTo>
                  <a:pt x="96109" y="490557"/>
                  <a:pt x="100729" y="500199"/>
                  <a:pt x="102068" y="506225"/>
                </a:cubicBezTo>
                <a:cubicBezTo>
                  <a:pt x="103407" y="512385"/>
                  <a:pt x="103407" y="523233"/>
                  <a:pt x="102068" y="529393"/>
                </a:cubicBezTo>
                <a:cubicBezTo>
                  <a:pt x="100729" y="535419"/>
                  <a:pt x="96109" y="545061"/>
                  <a:pt x="92158" y="550082"/>
                </a:cubicBezTo>
                <a:cubicBezTo>
                  <a:pt x="87873" y="555439"/>
                  <a:pt x="80976" y="560930"/>
                  <a:pt x="74682" y="564077"/>
                </a:cubicBezTo>
                <a:cubicBezTo>
                  <a:pt x="52854" y="574857"/>
                  <a:pt x="26339" y="569031"/>
                  <a:pt x="11407" y="550216"/>
                </a:cubicBezTo>
                <a:cubicBezTo>
                  <a:pt x="-12028" y="520688"/>
                  <a:pt x="2368" y="477434"/>
                  <a:pt x="38860" y="467658"/>
                </a:cubicBezTo>
                <a:cubicBezTo>
                  <a:pt x="45823" y="465850"/>
                  <a:pt x="56871" y="465783"/>
                  <a:pt x="64036" y="467591"/>
                </a:cubicBezTo>
                <a:close/>
                <a:moveTo>
                  <a:pt x="816064" y="413656"/>
                </a:moveTo>
                <a:lnTo>
                  <a:pt x="850547" y="413656"/>
                </a:lnTo>
                <a:lnTo>
                  <a:pt x="885030" y="413656"/>
                </a:lnTo>
                <a:lnTo>
                  <a:pt x="885030" y="419682"/>
                </a:lnTo>
                <a:lnTo>
                  <a:pt x="885030" y="425708"/>
                </a:lnTo>
                <a:lnTo>
                  <a:pt x="850547" y="425708"/>
                </a:lnTo>
                <a:lnTo>
                  <a:pt x="816064" y="425708"/>
                </a:lnTo>
                <a:lnTo>
                  <a:pt x="816064" y="419682"/>
                </a:lnTo>
                <a:close/>
                <a:moveTo>
                  <a:pt x="153507" y="413656"/>
                </a:moveTo>
                <a:lnTo>
                  <a:pt x="187990" y="413656"/>
                </a:lnTo>
                <a:lnTo>
                  <a:pt x="222473" y="413656"/>
                </a:lnTo>
                <a:lnTo>
                  <a:pt x="222473" y="419682"/>
                </a:lnTo>
                <a:lnTo>
                  <a:pt x="222473" y="425708"/>
                </a:lnTo>
                <a:lnTo>
                  <a:pt x="187990" y="425708"/>
                </a:lnTo>
                <a:lnTo>
                  <a:pt x="153507" y="425708"/>
                </a:lnTo>
                <a:lnTo>
                  <a:pt x="153507" y="419682"/>
                </a:lnTo>
                <a:close/>
                <a:moveTo>
                  <a:pt x="99886" y="397657"/>
                </a:moveTo>
                <a:cubicBezTo>
                  <a:pt x="92252" y="400603"/>
                  <a:pt x="85892" y="409173"/>
                  <a:pt x="85155" y="417476"/>
                </a:cubicBezTo>
                <a:cubicBezTo>
                  <a:pt x="83682" y="433948"/>
                  <a:pt x="100823" y="447272"/>
                  <a:pt x="116089" y="441514"/>
                </a:cubicBezTo>
                <a:cubicBezTo>
                  <a:pt x="126468" y="437563"/>
                  <a:pt x="132293" y="428926"/>
                  <a:pt x="131690" y="418279"/>
                </a:cubicBezTo>
                <a:cubicBezTo>
                  <a:pt x="131155" y="409039"/>
                  <a:pt x="125263" y="400804"/>
                  <a:pt x="116893" y="397724"/>
                </a:cubicBezTo>
                <a:cubicBezTo>
                  <a:pt x="111871" y="395782"/>
                  <a:pt x="104774" y="395782"/>
                  <a:pt x="99886" y="397657"/>
                </a:cubicBezTo>
                <a:close/>
                <a:moveTo>
                  <a:pt x="938449" y="397656"/>
                </a:moveTo>
                <a:cubicBezTo>
                  <a:pt x="931150" y="394911"/>
                  <a:pt x="921241" y="396384"/>
                  <a:pt x="915549" y="401004"/>
                </a:cubicBezTo>
                <a:cubicBezTo>
                  <a:pt x="905573" y="409240"/>
                  <a:pt x="903832" y="423702"/>
                  <a:pt x="911733" y="434014"/>
                </a:cubicBezTo>
                <a:cubicBezTo>
                  <a:pt x="917826" y="441982"/>
                  <a:pt x="930079" y="445062"/>
                  <a:pt x="939185" y="440910"/>
                </a:cubicBezTo>
                <a:cubicBezTo>
                  <a:pt x="948559" y="436558"/>
                  <a:pt x="954251" y="427184"/>
                  <a:pt x="953380" y="417475"/>
                </a:cubicBezTo>
                <a:cubicBezTo>
                  <a:pt x="952644" y="409039"/>
                  <a:pt x="946216" y="400535"/>
                  <a:pt x="938449" y="397656"/>
                </a:cubicBezTo>
                <a:close/>
                <a:moveTo>
                  <a:pt x="103702" y="384265"/>
                </a:moveTo>
                <a:cubicBezTo>
                  <a:pt x="114348" y="382725"/>
                  <a:pt x="125263" y="386408"/>
                  <a:pt x="133164" y="394175"/>
                </a:cubicBezTo>
                <a:cubicBezTo>
                  <a:pt x="142069" y="402879"/>
                  <a:pt x="145685" y="414932"/>
                  <a:pt x="143140" y="427185"/>
                </a:cubicBezTo>
                <a:cubicBezTo>
                  <a:pt x="140194" y="441112"/>
                  <a:pt x="127539" y="452696"/>
                  <a:pt x="112942" y="454637"/>
                </a:cubicBezTo>
                <a:cubicBezTo>
                  <a:pt x="95333" y="456981"/>
                  <a:pt x="78057" y="445062"/>
                  <a:pt x="73906" y="427654"/>
                </a:cubicBezTo>
                <a:cubicBezTo>
                  <a:pt x="69152" y="407298"/>
                  <a:pt x="82945" y="387211"/>
                  <a:pt x="103702" y="384265"/>
                </a:cubicBezTo>
                <a:close/>
                <a:moveTo>
                  <a:pt x="925794" y="384264"/>
                </a:moveTo>
                <a:cubicBezTo>
                  <a:pt x="940524" y="382390"/>
                  <a:pt x="955255" y="390358"/>
                  <a:pt x="961817" y="403816"/>
                </a:cubicBezTo>
                <a:cubicBezTo>
                  <a:pt x="968714" y="417877"/>
                  <a:pt x="966035" y="433411"/>
                  <a:pt x="954853" y="444526"/>
                </a:cubicBezTo>
                <a:cubicBezTo>
                  <a:pt x="944073" y="455306"/>
                  <a:pt x="928539" y="457985"/>
                  <a:pt x="914880" y="451423"/>
                </a:cubicBezTo>
                <a:cubicBezTo>
                  <a:pt x="908117" y="448142"/>
                  <a:pt x="901086" y="441312"/>
                  <a:pt x="898207" y="435085"/>
                </a:cubicBezTo>
                <a:cubicBezTo>
                  <a:pt x="887695" y="412788"/>
                  <a:pt x="901555" y="387277"/>
                  <a:pt x="925794" y="384264"/>
                </a:cubicBezTo>
                <a:close/>
                <a:moveTo>
                  <a:pt x="420246" y="380595"/>
                </a:moveTo>
                <a:cubicBezTo>
                  <a:pt x="416479" y="380595"/>
                  <a:pt x="412910" y="381472"/>
                  <a:pt x="409540" y="383226"/>
                </a:cubicBezTo>
                <a:cubicBezTo>
                  <a:pt x="406169" y="384978"/>
                  <a:pt x="402281" y="388127"/>
                  <a:pt x="397874" y="392672"/>
                </a:cubicBezTo>
                <a:cubicBezTo>
                  <a:pt x="399622" y="401513"/>
                  <a:pt x="400942" y="409831"/>
                  <a:pt x="401835" y="417626"/>
                </a:cubicBezTo>
                <a:cubicBezTo>
                  <a:pt x="402728" y="425422"/>
                  <a:pt x="403174" y="433819"/>
                  <a:pt x="403174" y="442819"/>
                </a:cubicBezTo>
                <a:cubicBezTo>
                  <a:pt x="403174" y="481100"/>
                  <a:pt x="400987" y="516011"/>
                  <a:pt x="396613" y="547554"/>
                </a:cubicBezTo>
                <a:cubicBezTo>
                  <a:pt x="392239" y="579096"/>
                  <a:pt x="385859" y="607202"/>
                  <a:pt x="377471" y="631871"/>
                </a:cubicBezTo>
                <a:cubicBezTo>
                  <a:pt x="384167" y="636047"/>
                  <a:pt x="389630" y="638911"/>
                  <a:pt x="393859" y="640465"/>
                </a:cubicBezTo>
                <a:cubicBezTo>
                  <a:pt x="398090" y="642017"/>
                  <a:pt x="401801" y="642794"/>
                  <a:pt x="404993" y="642794"/>
                </a:cubicBezTo>
                <a:cubicBezTo>
                  <a:pt x="409386" y="642794"/>
                  <a:pt x="412947" y="641744"/>
                  <a:pt x="415676" y="639643"/>
                </a:cubicBezTo>
                <a:cubicBezTo>
                  <a:pt x="418406" y="637541"/>
                  <a:pt x="420280" y="634750"/>
                  <a:pt x="421300" y="631269"/>
                </a:cubicBezTo>
                <a:cubicBezTo>
                  <a:pt x="423800" y="623435"/>
                  <a:pt x="425882" y="597835"/>
                  <a:pt x="427545" y="554468"/>
                </a:cubicBezTo>
                <a:cubicBezTo>
                  <a:pt x="429209" y="511102"/>
                  <a:pt x="430702" y="475557"/>
                  <a:pt x="432026" y="447833"/>
                </a:cubicBezTo>
                <a:cubicBezTo>
                  <a:pt x="435794" y="461080"/>
                  <a:pt x="443695" y="480809"/>
                  <a:pt x="455726" y="507020"/>
                </a:cubicBezTo>
                <a:cubicBezTo>
                  <a:pt x="467758" y="533230"/>
                  <a:pt x="482441" y="565700"/>
                  <a:pt x="499774" y="604431"/>
                </a:cubicBezTo>
                <a:cubicBezTo>
                  <a:pt x="500920" y="606946"/>
                  <a:pt x="501835" y="608598"/>
                  <a:pt x="502518" y="609392"/>
                </a:cubicBezTo>
                <a:cubicBezTo>
                  <a:pt x="508730" y="624937"/>
                  <a:pt x="515116" y="632710"/>
                  <a:pt x="521680" y="632710"/>
                </a:cubicBezTo>
                <a:cubicBezTo>
                  <a:pt x="525125" y="632710"/>
                  <a:pt x="528088" y="631530"/>
                  <a:pt x="530567" y="629172"/>
                </a:cubicBezTo>
                <a:cubicBezTo>
                  <a:pt x="533046" y="626812"/>
                  <a:pt x="535509" y="622583"/>
                  <a:pt x="537957" y="616485"/>
                </a:cubicBezTo>
                <a:cubicBezTo>
                  <a:pt x="539435" y="614024"/>
                  <a:pt x="541997" y="608367"/>
                  <a:pt x="545641" y="599512"/>
                </a:cubicBezTo>
                <a:cubicBezTo>
                  <a:pt x="571410" y="542495"/>
                  <a:pt x="593586" y="491699"/>
                  <a:pt x="612170" y="447127"/>
                </a:cubicBezTo>
                <a:cubicBezTo>
                  <a:pt x="614618" y="483346"/>
                  <a:pt x="616700" y="521601"/>
                  <a:pt x="618415" y="561890"/>
                </a:cubicBezTo>
                <a:cubicBezTo>
                  <a:pt x="620131" y="602179"/>
                  <a:pt x="621302" y="623238"/>
                  <a:pt x="621928" y="625068"/>
                </a:cubicBezTo>
                <a:cubicBezTo>
                  <a:pt x="623384" y="631723"/>
                  <a:pt x="625678" y="636341"/>
                  <a:pt x="628806" y="638922"/>
                </a:cubicBezTo>
                <a:cubicBezTo>
                  <a:pt x="631935" y="641504"/>
                  <a:pt x="636140" y="642794"/>
                  <a:pt x="641420" y="642794"/>
                </a:cubicBezTo>
                <a:cubicBezTo>
                  <a:pt x="646121" y="642794"/>
                  <a:pt x="650841" y="642017"/>
                  <a:pt x="655580" y="640464"/>
                </a:cubicBezTo>
                <a:cubicBezTo>
                  <a:pt x="660318" y="638909"/>
                  <a:pt x="665951" y="636017"/>
                  <a:pt x="672479" y="631787"/>
                </a:cubicBezTo>
                <a:cubicBezTo>
                  <a:pt x="663834" y="607014"/>
                  <a:pt x="657336" y="578989"/>
                  <a:pt x="652981" y="547710"/>
                </a:cubicBezTo>
                <a:cubicBezTo>
                  <a:pt x="648626" y="516430"/>
                  <a:pt x="646449" y="481821"/>
                  <a:pt x="646449" y="443880"/>
                </a:cubicBezTo>
                <a:cubicBezTo>
                  <a:pt x="646449" y="434329"/>
                  <a:pt x="646890" y="425640"/>
                  <a:pt x="647773" y="417813"/>
                </a:cubicBezTo>
                <a:cubicBezTo>
                  <a:pt x="648658" y="409987"/>
                  <a:pt x="650091" y="401613"/>
                  <a:pt x="652074" y="392689"/>
                </a:cubicBezTo>
                <a:cubicBezTo>
                  <a:pt x="647321" y="388114"/>
                  <a:pt x="643268" y="384955"/>
                  <a:pt x="639915" y="383211"/>
                </a:cubicBezTo>
                <a:cubicBezTo>
                  <a:pt x="636561" y="381467"/>
                  <a:pt x="633101" y="380595"/>
                  <a:pt x="629535" y="380595"/>
                </a:cubicBezTo>
                <a:cubicBezTo>
                  <a:pt x="623212" y="380595"/>
                  <a:pt x="617123" y="384231"/>
                  <a:pt x="611268" y="391502"/>
                </a:cubicBezTo>
                <a:cubicBezTo>
                  <a:pt x="605412" y="398773"/>
                  <a:pt x="598901" y="410409"/>
                  <a:pt x="591736" y="426413"/>
                </a:cubicBezTo>
                <a:cubicBezTo>
                  <a:pt x="585210" y="440892"/>
                  <a:pt x="576490" y="460256"/>
                  <a:pt x="565576" y="484506"/>
                </a:cubicBezTo>
                <a:cubicBezTo>
                  <a:pt x="539859" y="542013"/>
                  <a:pt x="526244" y="570768"/>
                  <a:pt x="524729" y="570768"/>
                </a:cubicBezTo>
                <a:cubicBezTo>
                  <a:pt x="524660" y="570768"/>
                  <a:pt x="522607" y="566918"/>
                  <a:pt x="518574" y="559217"/>
                </a:cubicBezTo>
                <a:cubicBezTo>
                  <a:pt x="514540" y="551517"/>
                  <a:pt x="506432" y="534382"/>
                  <a:pt x="494248" y="507814"/>
                </a:cubicBezTo>
                <a:cubicBezTo>
                  <a:pt x="488468" y="495220"/>
                  <a:pt x="481460" y="479582"/>
                  <a:pt x="473224" y="460900"/>
                </a:cubicBezTo>
                <a:cubicBezTo>
                  <a:pt x="449718" y="407364"/>
                  <a:pt x="432059" y="380595"/>
                  <a:pt x="420246" y="380595"/>
                </a:cubicBezTo>
                <a:close/>
                <a:moveTo>
                  <a:pt x="520607" y="323834"/>
                </a:moveTo>
                <a:lnTo>
                  <a:pt x="700388" y="323968"/>
                </a:lnTo>
                <a:lnTo>
                  <a:pt x="703401" y="325374"/>
                </a:lnTo>
                <a:cubicBezTo>
                  <a:pt x="707017" y="327048"/>
                  <a:pt x="710967" y="331199"/>
                  <a:pt x="712172" y="334748"/>
                </a:cubicBezTo>
                <a:cubicBezTo>
                  <a:pt x="713579" y="338632"/>
                  <a:pt x="713579" y="696988"/>
                  <a:pt x="712172" y="700872"/>
                </a:cubicBezTo>
                <a:cubicBezTo>
                  <a:pt x="710900" y="704622"/>
                  <a:pt x="706548" y="709041"/>
                  <a:pt x="702865" y="710447"/>
                </a:cubicBezTo>
                <a:cubicBezTo>
                  <a:pt x="699852" y="711585"/>
                  <a:pt x="691550" y="711652"/>
                  <a:pt x="519268" y="711652"/>
                </a:cubicBezTo>
                <a:cubicBezTo>
                  <a:pt x="367408" y="711652"/>
                  <a:pt x="338416" y="711518"/>
                  <a:pt x="336206" y="710715"/>
                </a:cubicBezTo>
                <a:cubicBezTo>
                  <a:pt x="332456" y="709443"/>
                  <a:pt x="328037" y="705090"/>
                  <a:pt x="326631" y="701408"/>
                </a:cubicBezTo>
                <a:cubicBezTo>
                  <a:pt x="325493" y="698395"/>
                  <a:pt x="325426" y="690092"/>
                  <a:pt x="325426" y="517810"/>
                </a:cubicBezTo>
                <a:cubicBezTo>
                  <a:pt x="325426" y="319415"/>
                  <a:pt x="325091" y="334547"/>
                  <a:pt x="329644" y="329526"/>
                </a:cubicBezTo>
                <a:cubicBezTo>
                  <a:pt x="332322" y="326579"/>
                  <a:pt x="334532" y="325240"/>
                  <a:pt x="338282" y="324370"/>
                </a:cubicBezTo>
                <a:cubicBezTo>
                  <a:pt x="339755" y="324035"/>
                  <a:pt x="416689" y="323834"/>
                  <a:pt x="520607" y="323834"/>
                </a:cubicBezTo>
                <a:close/>
                <a:moveTo>
                  <a:pt x="870832" y="312190"/>
                </a:moveTo>
                <a:lnTo>
                  <a:pt x="920916" y="312190"/>
                </a:lnTo>
                <a:lnTo>
                  <a:pt x="920916" y="320895"/>
                </a:lnTo>
                <a:lnTo>
                  <a:pt x="920916" y="329599"/>
                </a:lnTo>
                <a:lnTo>
                  <a:pt x="870363" y="329599"/>
                </a:lnTo>
                <a:lnTo>
                  <a:pt x="819811" y="329599"/>
                </a:lnTo>
                <a:lnTo>
                  <a:pt x="819811" y="321363"/>
                </a:lnTo>
                <a:cubicBezTo>
                  <a:pt x="819811" y="316810"/>
                  <a:pt x="820011" y="312860"/>
                  <a:pt x="820279" y="312659"/>
                </a:cubicBezTo>
                <a:cubicBezTo>
                  <a:pt x="820480" y="312391"/>
                  <a:pt x="843246" y="312190"/>
                  <a:pt x="870832" y="312190"/>
                </a:cubicBezTo>
                <a:close/>
                <a:moveTo>
                  <a:pt x="117619" y="312190"/>
                </a:moveTo>
                <a:lnTo>
                  <a:pt x="168038" y="312324"/>
                </a:lnTo>
                <a:lnTo>
                  <a:pt x="218390" y="312525"/>
                </a:lnTo>
                <a:lnTo>
                  <a:pt x="218591" y="321028"/>
                </a:lnTo>
                <a:lnTo>
                  <a:pt x="218792" y="329599"/>
                </a:lnTo>
                <a:lnTo>
                  <a:pt x="168172" y="329599"/>
                </a:lnTo>
                <a:lnTo>
                  <a:pt x="117619" y="329599"/>
                </a:lnTo>
                <a:lnTo>
                  <a:pt x="117619" y="320895"/>
                </a:lnTo>
                <a:close/>
                <a:moveTo>
                  <a:pt x="60955" y="287883"/>
                </a:moveTo>
                <a:cubicBezTo>
                  <a:pt x="40466" y="282258"/>
                  <a:pt x="20379" y="295583"/>
                  <a:pt x="17299" y="316741"/>
                </a:cubicBezTo>
                <a:cubicBezTo>
                  <a:pt x="14822" y="334083"/>
                  <a:pt x="27209" y="351358"/>
                  <a:pt x="44752" y="354974"/>
                </a:cubicBezTo>
                <a:cubicBezTo>
                  <a:pt x="65843" y="359326"/>
                  <a:pt x="86332" y="342520"/>
                  <a:pt x="86399" y="320826"/>
                </a:cubicBezTo>
                <a:cubicBezTo>
                  <a:pt x="86399" y="316273"/>
                  <a:pt x="83989" y="307635"/>
                  <a:pt x="81511" y="303618"/>
                </a:cubicBezTo>
                <a:cubicBezTo>
                  <a:pt x="76958" y="296051"/>
                  <a:pt x="69191" y="290092"/>
                  <a:pt x="60955" y="287883"/>
                </a:cubicBezTo>
                <a:close/>
                <a:moveTo>
                  <a:pt x="996329" y="287881"/>
                </a:moveTo>
                <a:cubicBezTo>
                  <a:pt x="977380" y="282659"/>
                  <a:pt x="958297" y="293640"/>
                  <a:pt x="953476" y="312455"/>
                </a:cubicBezTo>
                <a:cubicBezTo>
                  <a:pt x="951869" y="318682"/>
                  <a:pt x="951802" y="322298"/>
                  <a:pt x="953142" y="328458"/>
                </a:cubicBezTo>
                <a:cubicBezTo>
                  <a:pt x="956422" y="343992"/>
                  <a:pt x="971086" y="355776"/>
                  <a:pt x="987223" y="355709"/>
                </a:cubicBezTo>
                <a:cubicBezTo>
                  <a:pt x="995994" y="355642"/>
                  <a:pt x="1004967" y="351826"/>
                  <a:pt x="1011462" y="345264"/>
                </a:cubicBezTo>
                <a:cubicBezTo>
                  <a:pt x="1018961" y="337698"/>
                  <a:pt x="1022710" y="326851"/>
                  <a:pt x="1021237" y="316740"/>
                </a:cubicBezTo>
                <a:cubicBezTo>
                  <a:pt x="1020099" y="308973"/>
                  <a:pt x="1016818" y="302411"/>
                  <a:pt x="1011261" y="296854"/>
                </a:cubicBezTo>
                <a:cubicBezTo>
                  <a:pt x="1006440" y="292033"/>
                  <a:pt x="1002221" y="289488"/>
                  <a:pt x="996329" y="287881"/>
                </a:cubicBezTo>
                <a:close/>
                <a:moveTo>
                  <a:pt x="988906" y="269669"/>
                </a:moveTo>
                <a:cubicBezTo>
                  <a:pt x="993249" y="269853"/>
                  <a:pt x="997602" y="270305"/>
                  <a:pt x="1000012" y="270941"/>
                </a:cubicBezTo>
                <a:cubicBezTo>
                  <a:pt x="1002221" y="271544"/>
                  <a:pt x="1006908" y="273419"/>
                  <a:pt x="1010390" y="275160"/>
                </a:cubicBezTo>
                <a:cubicBezTo>
                  <a:pt x="1015814" y="277838"/>
                  <a:pt x="1017689" y="279311"/>
                  <a:pt x="1023112" y="284734"/>
                </a:cubicBezTo>
                <a:cubicBezTo>
                  <a:pt x="1033825" y="295381"/>
                  <a:pt x="1038512" y="306697"/>
                  <a:pt x="1038512" y="321494"/>
                </a:cubicBezTo>
                <a:cubicBezTo>
                  <a:pt x="1038445" y="344795"/>
                  <a:pt x="1022576" y="365150"/>
                  <a:pt x="999744" y="371244"/>
                </a:cubicBezTo>
                <a:cubicBezTo>
                  <a:pt x="992646" y="373118"/>
                  <a:pt x="981197" y="373118"/>
                  <a:pt x="974032" y="371177"/>
                </a:cubicBezTo>
                <a:cubicBezTo>
                  <a:pt x="963051" y="368297"/>
                  <a:pt x="951869" y="360798"/>
                  <a:pt x="945308" y="351826"/>
                </a:cubicBezTo>
                <a:cubicBezTo>
                  <a:pt x="941692" y="346938"/>
                  <a:pt x="937808" y="338367"/>
                  <a:pt x="936469" y="332475"/>
                </a:cubicBezTo>
                <a:cubicBezTo>
                  <a:pt x="934929" y="325646"/>
                  <a:pt x="935063" y="315066"/>
                  <a:pt x="936737" y="308504"/>
                </a:cubicBezTo>
                <a:cubicBezTo>
                  <a:pt x="941759" y="288886"/>
                  <a:pt x="958163" y="273553"/>
                  <a:pt x="977849" y="270004"/>
                </a:cubicBezTo>
                <a:cubicBezTo>
                  <a:pt x="980226" y="269568"/>
                  <a:pt x="984562" y="269485"/>
                  <a:pt x="988906" y="269669"/>
                </a:cubicBezTo>
                <a:close/>
                <a:moveTo>
                  <a:pt x="53590" y="269603"/>
                </a:moveTo>
                <a:cubicBezTo>
                  <a:pt x="60018" y="269804"/>
                  <a:pt x="62361" y="270206"/>
                  <a:pt x="67517" y="271947"/>
                </a:cubicBezTo>
                <a:cubicBezTo>
                  <a:pt x="84859" y="277705"/>
                  <a:pt x="97313" y="291097"/>
                  <a:pt x="101799" y="308506"/>
                </a:cubicBezTo>
                <a:cubicBezTo>
                  <a:pt x="103473" y="315067"/>
                  <a:pt x="103607" y="325647"/>
                  <a:pt x="102067" y="332476"/>
                </a:cubicBezTo>
                <a:cubicBezTo>
                  <a:pt x="100728" y="338369"/>
                  <a:pt x="96845" y="346939"/>
                  <a:pt x="93229" y="351827"/>
                </a:cubicBezTo>
                <a:cubicBezTo>
                  <a:pt x="86667" y="360799"/>
                  <a:pt x="75485" y="368299"/>
                  <a:pt x="64504" y="371178"/>
                </a:cubicBezTo>
                <a:cubicBezTo>
                  <a:pt x="57340" y="373120"/>
                  <a:pt x="45890" y="373120"/>
                  <a:pt x="38792" y="371245"/>
                </a:cubicBezTo>
                <a:cubicBezTo>
                  <a:pt x="15893" y="365152"/>
                  <a:pt x="24" y="344730"/>
                  <a:pt x="24" y="321294"/>
                </a:cubicBezTo>
                <a:cubicBezTo>
                  <a:pt x="24" y="306631"/>
                  <a:pt x="4778" y="295315"/>
                  <a:pt x="15424" y="284736"/>
                </a:cubicBezTo>
                <a:cubicBezTo>
                  <a:pt x="23593" y="276500"/>
                  <a:pt x="30624" y="272683"/>
                  <a:pt x="41538" y="270273"/>
                </a:cubicBezTo>
                <a:cubicBezTo>
                  <a:pt x="44350" y="269670"/>
                  <a:pt x="48635" y="269469"/>
                  <a:pt x="53590" y="269603"/>
                </a:cubicBezTo>
                <a:close/>
                <a:moveTo>
                  <a:pt x="587868" y="256056"/>
                </a:moveTo>
                <a:cubicBezTo>
                  <a:pt x="567800" y="256058"/>
                  <a:pt x="544955" y="256065"/>
                  <a:pt x="518933" y="256073"/>
                </a:cubicBezTo>
                <a:cubicBezTo>
                  <a:pt x="313641" y="256073"/>
                  <a:pt x="305807" y="256140"/>
                  <a:pt x="300049" y="257345"/>
                </a:cubicBezTo>
                <a:cubicBezTo>
                  <a:pt x="282573" y="261028"/>
                  <a:pt x="266704" y="274955"/>
                  <a:pt x="260745" y="291895"/>
                </a:cubicBezTo>
                <a:cubicBezTo>
                  <a:pt x="257263" y="301872"/>
                  <a:pt x="257464" y="289619"/>
                  <a:pt x="257464" y="517810"/>
                </a:cubicBezTo>
                <a:cubicBezTo>
                  <a:pt x="257464" y="746805"/>
                  <a:pt x="257263" y="734484"/>
                  <a:pt x="260812" y="744059"/>
                </a:cubicBezTo>
                <a:cubicBezTo>
                  <a:pt x="267240" y="761267"/>
                  <a:pt x="282707" y="774659"/>
                  <a:pt x="300384" y="778275"/>
                </a:cubicBezTo>
                <a:cubicBezTo>
                  <a:pt x="306544" y="779547"/>
                  <a:pt x="311566" y="779614"/>
                  <a:pt x="519268" y="779614"/>
                </a:cubicBezTo>
                <a:cubicBezTo>
                  <a:pt x="726970" y="779614"/>
                  <a:pt x="731992" y="779547"/>
                  <a:pt x="738152" y="778275"/>
                </a:cubicBezTo>
                <a:cubicBezTo>
                  <a:pt x="759244" y="773922"/>
                  <a:pt x="775916" y="756781"/>
                  <a:pt x="780067" y="735087"/>
                </a:cubicBezTo>
                <a:cubicBezTo>
                  <a:pt x="781607" y="727320"/>
                  <a:pt x="781607" y="308300"/>
                  <a:pt x="780067" y="300533"/>
                </a:cubicBezTo>
                <a:cubicBezTo>
                  <a:pt x="775916" y="278839"/>
                  <a:pt x="759244" y="261697"/>
                  <a:pt x="738152" y="257345"/>
                </a:cubicBezTo>
                <a:cubicBezTo>
                  <a:pt x="732762" y="256232"/>
                  <a:pt x="728346" y="256042"/>
                  <a:pt x="587868" y="256056"/>
                </a:cubicBezTo>
                <a:close/>
                <a:moveTo>
                  <a:pt x="436775" y="232144"/>
                </a:moveTo>
                <a:cubicBezTo>
                  <a:pt x="462831" y="232144"/>
                  <a:pt x="491397" y="232152"/>
                  <a:pt x="521277" y="232169"/>
                </a:cubicBezTo>
                <a:lnTo>
                  <a:pt x="738554" y="232236"/>
                </a:lnTo>
                <a:lnTo>
                  <a:pt x="744580" y="233843"/>
                </a:lnTo>
                <a:cubicBezTo>
                  <a:pt x="762391" y="238530"/>
                  <a:pt x="777791" y="248373"/>
                  <a:pt x="787968" y="261630"/>
                </a:cubicBezTo>
                <a:cubicBezTo>
                  <a:pt x="795669" y="271473"/>
                  <a:pt x="800088" y="280513"/>
                  <a:pt x="803034" y="292029"/>
                </a:cubicBezTo>
                <a:lnTo>
                  <a:pt x="804842" y="299194"/>
                </a:lnTo>
                <a:lnTo>
                  <a:pt x="804842" y="517810"/>
                </a:lnTo>
                <a:lnTo>
                  <a:pt x="804842" y="736426"/>
                </a:lnTo>
                <a:lnTo>
                  <a:pt x="803034" y="743591"/>
                </a:lnTo>
                <a:cubicBezTo>
                  <a:pt x="799217" y="758522"/>
                  <a:pt x="790446" y="773521"/>
                  <a:pt x="779934" y="782962"/>
                </a:cubicBezTo>
                <a:cubicBezTo>
                  <a:pt x="770091" y="791733"/>
                  <a:pt x="757369" y="798496"/>
                  <a:pt x="744245" y="801777"/>
                </a:cubicBezTo>
                <a:lnTo>
                  <a:pt x="737884" y="803384"/>
                </a:lnTo>
                <a:lnTo>
                  <a:pt x="519268" y="803384"/>
                </a:lnTo>
                <a:lnTo>
                  <a:pt x="300652" y="803384"/>
                </a:lnTo>
                <a:lnTo>
                  <a:pt x="294291" y="801777"/>
                </a:lnTo>
                <a:cubicBezTo>
                  <a:pt x="276480" y="797291"/>
                  <a:pt x="260879" y="787381"/>
                  <a:pt x="250567" y="773989"/>
                </a:cubicBezTo>
                <a:cubicBezTo>
                  <a:pt x="242867" y="764147"/>
                  <a:pt x="238448" y="755107"/>
                  <a:pt x="235502" y="743591"/>
                </a:cubicBezTo>
                <a:lnTo>
                  <a:pt x="233694" y="736426"/>
                </a:lnTo>
                <a:lnTo>
                  <a:pt x="233694" y="517810"/>
                </a:lnTo>
                <a:lnTo>
                  <a:pt x="233694" y="299194"/>
                </a:lnTo>
                <a:lnTo>
                  <a:pt x="235502" y="292029"/>
                </a:lnTo>
                <a:cubicBezTo>
                  <a:pt x="238448" y="280513"/>
                  <a:pt x="242867" y="271473"/>
                  <a:pt x="250567" y="261630"/>
                </a:cubicBezTo>
                <a:cubicBezTo>
                  <a:pt x="255723" y="254868"/>
                  <a:pt x="260544" y="250516"/>
                  <a:pt x="268981" y="244891"/>
                </a:cubicBezTo>
                <a:cubicBezTo>
                  <a:pt x="278288" y="238597"/>
                  <a:pt x="289871" y="234245"/>
                  <a:pt x="302326" y="232370"/>
                </a:cubicBezTo>
                <a:cubicBezTo>
                  <a:pt x="303029" y="232219"/>
                  <a:pt x="358607" y="232144"/>
                  <a:pt x="436775" y="232144"/>
                </a:cubicBezTo>
                <a:close/>
                <a:moveTo>
                  <a:pt x="611668" y="153051"/>
                </a:moveTo>
                <a:lnTo>
                  <a:pt x="617694" y="153051"/>
                </a:lnTo>
                <a:lnTo>
                  <a:pt x="623720" y="153051"/>
                </a:lnTo>
                <a:lnTo>
                  <a:pt x="623720" y="187534"/>
                </a:lnTo>
                <a:lnTo>
                  <a:pt x="623720" y="222018"/>
                </a:lnTo>
                <a:lnTo>
                  <a:pt x="617694" y="222018"/>
                </a:lnTo>
                <a:lnTo>
                  <a:pt x="611668" y="222018"/>
                </a:lnTo>
                <a:lnTo>
                  <a:pt x="611668" y="187534"/>
                </a:lnTo>
                <a:close/>
                <a:moveTo>
                  <a:pt x="414816" y="153051"/>
                </a:moveTo>
                <a:lnTo>
                  <a:pt x="420842" y="153051"/>
                </a:lnTo>
                <a:lnTo>
                  <a:pt x="426868" y="153051"/>
                </a:lnTo>
                <a:lnTo>
                  <a:pt x="426868" y="187534"/>
                </a:lnTo>
                <a:lnTo>
                  <a:pt x="426868" y="222018"/>
                </a:lnTo>
                <a:lnTo>
                  <a:pt x="420842" y="222018"/>
                </a:lnTo>
                <a:lnTo>
                  <a:pt x="414816" y="222018"/>
                </a:lnTo>
                <a:lnTo>
                  <a:pt x="414816" y="187534"/>
                </a:lnTo>
                <a:close/>
                <a:moveTo>
                  <a:pt x="510564" y="117223"/>
                </a:moveTo>
                <a:lnTo>
                  <a:pt x="519269" y="117223"/>
                </a:lnTo>
                <a:lnTo>
                  <a:pt x="527973" y="117223"/>
                </a:lnTo>
                <a:lnTo>
                  <a:pt x="527973" y="167776"/>
                </a:lnTo>
                <a:lnTo>
                  <a:pt x="527973" y="218329"/>
                </a:lnTo>
                <a:lnTo>
                  <a:pt x="519269" y="218329"/>
                </a:lnTo>
                <a:lnTo>
                  <a:pt x="510564" y="218329"/>
                </a:lnTo>
                <a:lnTo>
                  <a:pt x="510564" y="167776"/>
                </a:lnTo>
                <a:close/>
                <a:moveTo>
                  <a:pt x="708076" y="117222"/>
                </a:moveTo>
                <a:lnTo>
                  <a:pt x="716781" y="117222"/>
                </a:lnTo>
                <a:lnTo>
                  <a:pt x="725485" y="117222"/>
                </a:lnTo>
                <a:lnTo>
                  <a:pt x="725351" y="167574"/>
                </a:lnTo>
                <a:lnTo>
                  <a:pt x="725150" y="217993"/>
                </a:lnTo>
                <a:lnTo>
                  <a:pt x="716647" y="218194"/>
                </a:lnTo>
                <a:lnTo>
                  <a:pt x="708076" y="218395"/>
                </a:lnTo>
                <a:lnTo>
                  <a:pt x="708076" y="167775"/>
                </a:lnTo>
                <a:close/>
                <a:moveTo>
                  <a:pt x="313052" y="117222"/>
                </a:moveTo>
                <a:lnTo>
                  <a:pt x="321757" y="117222"/>
                </a:lnTo>
                <a:lnTo>
                  <a:pt x="330461" y="117222"/>
                </a:lnTo>
                <a:lnTo>
                  <a:pt x="330461" y="167775"/>
                </a:lnTo>
                <a:lnTo>
                  <a:pt x="330461" y="218395"/>
                </a:lnTo>
                <a:lnTo>
                  <a:pt x="321957" y="218194"/>
                </a:lnTo>
                <a:lnTo>
                  <a:pt x="313387" y="217993"/>
                </a:lnTo>
                <a:lnTo>
                  <a:pt x="313186" y="167574"/>
                </a:lnTo>
                <a:close/>
                <a:moveTo>
                  <a:pt x="415514" y="85476"/>
                </a:moveTo>
                <a:cubicBezTo>
                  <a:pt x="410801" y="86547"/>
                  <a:pt x="406382" y="89158"/>
                  <a:pt x="402833" y="93176"/>
                </a:cubicBezTo>
                <a:cubicBezTo>
                  <a:pt x="395200" y="101880"/>
                  <a:pt x="395535" y="115472"/>
                  <a:pt x="403637" y="124043"/>
                </a:cubicBezTo>
                <a:cubicBezTo>
                  <a:pt x="408190" y="128864"/>
                  <a:pt x="412877" y="131074"/>
                  <a:pt x="419438" y="131475"/>
                </a:cubicBezTo>
                <a:cubicBezTo>
                  <a:pt x="423523" y="131676"/>
                  <a:pt x="425264" y="131475"/>
                  <a:pt x="428411" y="130270"/>
                </a:cubicBezTo>
                <a:cubicBezTo>
                  <a:pt x="448297" y="122771"/>
                  <a:pt x="449235" y="95854"/>
                  <a:pt x="429951" y="87016"/>
                </a:cubicBezTo>
                <a:cubicBezTo>
                  <a:pt x="425231" y="84873"/>
                  <a:pt x="420226" y="84404"/>
                  <a:pt x="415514" y="85476"/>
                </a:cubicBezTo>
                <a:close/>
                <a:moveTo>
                  <a:pt x="613859" y="85275"/>
                </a:moveTo>
                <a:cubicBezTo>
                  <a:pt x="609205" y="86129"/>
                  <a:pt x="604803" y="88489"/>
                  <a:pt x="601220" y="92239"/>
                </a:cubicBezTo>
                <a:cubicBezTo>
                  <a:pt x="589436" y="104492"/>
                  <a:pt x="594056" y="124178"/>
                  <a:pt x="610125" y="130271"/>
                </a:cubicBezTo>
                <a:cubicBezTo>
                  <a:pt x="613272" y="131476"/>
                  <a:pt x="615013" y="131677"/>
                  <a:pt x="619098" y="131476"/>
                </a:cubicBezTo>
                <a:cubicBezTo>
                  <a:pt x="625660" y="131074"/>
                  <a:pt x="630347" y="128865"/>
                  <a:pt x="634900" y="124044"/>
                </a:cubicBezTo>
                <a:cubicBezTo>
                  <a:pt x="645680" y="112661"/>
                  <a:pt x="642265" y="94382"/>
                  <a:pt x="628003" y="87351"/>
                </a:cubicBezTo>
                <a:cubicBezTo>
                  <a:pt x="623417" y="85074"/>
                  <a:pt x="618512" y="84422"/>
                  <a:pt x="613859" y="85275"/>
                </a:cubicBezTo>
                <a:close/>
                <a:moveTo>
                  <a:pt x="625555" y="73629"/>
                </a:moveTo>
                <a:cubicBezTo>
                  <a:pt x="640985" y="77132"/>
                  <a:pt x="653213" y="90766"/>
                  <a:pt x="653313" y="107639"/>
                </a:cubicBezTo>
                <a:cubicBezTo>
                  <a:pt x="653380" y="117750"/>
                  <a:pt x="650099" y="125919"/>
                  <a:pt x="643202" y="132949"/>
                </a:cubicBezTo>
                <a:cubicBezTo>
                  <a:pt x="634498" y="141855"/>
                  <a:pt x="622312" y="145470"/>
                  <a:pt x="610192" y="142926"/>
                </a:cubicBezTo>
                <a:cubicBezTo>
                  <a:pt x="596466" y="139980"/>
                  <a:pt x="585016" y="127727"/>
                  <a:pt x="582807" y="113532"/>
                </a:cubicBezTo>
                <a:cubicBezTo>
                  <a:pt x="580062" y="95721"/>
                  <a:pt x="591913" y="77977"/>
                  <a:pt x="609389" y="73759"/>
                </a:cubicBezTo>
                <a:cubicBezTo>
                  <a:pt x="614913" y="72420"/>
                  <a:pt x="620412" y="72462"/>
                  <a:pt x="625555" y="73629"/>
                </a:cubicBezTo>
                <a:close/>
                <a:moveTo>
                  <a:pt x="413144" y="73490"/>
                </a:moveTo>
                <a:cubicBezTo>
                  <a:pt x="448096" y="66861"/>
                  <a:pt x="470527" y="108308"/>
                  <a:pt x="445485" y="133216"/>
                </a:cubicBezTo>
                <a:cubicBezTo>
                  <a:pt x="431223" y="147411"/>
                  <a:pt x="409462" y="147277"/>
                  <a:pt x="395334" y="132948"/>
                </a:cubicBezTo>
                <a:cubicBezTo>
                  <a:pt x="381340" y="118686"/>
                  <a:pt x="381875" y="95787"/>
                  <a:pt x="396606" y="82195"/>
                </a:cubicBezTo>
                <a:cubicBezTo>
                  <a:pt x="400824" y="78244"/>
                  <a:pt x="408056" y="74427"/>
                  <a:pt x="413144" y="73490"/>
                </a:cubicBezTo>
                <a:close/>
                <a:moveTo>
                  <a:pt x="328785" y="17724"/>
                </a:moveTo>
                <a:cubicBezTo>
                  <a:pt x="320817" y="16050"/>
                  <a:pt x="315125" y="16787"/>
                  <a:pt x="307157" y="20403"/>
                </a:cubicBezTo>
                <a:cubicBezTo>
                  <a:pt x="301332" y="23148"/>
                  <a:pt x="294101" y="29844"/>
                  <a:pt x="291422" y="35133"/>
                </a:cubicBezTo>
                <a:cubicBezTo>
                  <a:pt x="281111" y="55488"/>
                  <a:pt x="291690" y="79459"/>
                  <a:pt x="313451" y="85017"/>
                </a:cubicBezTo>
                <a:cubicBezTo>
                  <a:pt x="319544" y="86624"/>
                  <a:pt x="323160" y="86690"/>
                  <a:pt x="329320" y="85351"/>
                </a:cubicBezTo>
                <a:cubicBezTo>
                  <a:pt x="342176" y="82673"/>
                  <a:pt x="353559" y="71089"/>
                  <a:pt x="355902" y="58301"/>
                </a:cubicBezTo>
                <a:cubicBezTo>
                  <a:pt x="359384" y="39485"/>
                  <a:pt x="347466" y="21675"/>
                  <a:pt x="328785" y="17724"/>
                </a:cubicBezTo>
                <a:close/>
                <a:moveTo>
                  <a:pt x="722541" y="17456"/>
                </a:moveTo>
                <a:cubicBezTo>
                  <a:pt x="717519" y="16519"/>
                  <a:pt x="714841" y="16586"/>
                  <a:pt x="709417" y="17791"/>
                </a:cubicBezTo>
                <a:cubicBezTo>
                  <a:pt x="693749" y="21139"/>
                  <a:pt x="682032" y="35468"/>
                  <a:pt x="681965" y="51270"/>
                </a:cubicBezTo>
                <a:cubicBezTo>
                  <a:pt x="681898" y="67407"/>
                  <a:pt x="693682" y="82070"/>
                  <a:pt x="709217" y="85351"/>
                </a:cubicBezTo>
                <a:cubicBezTo>
                  <a:pt x="715377" y="86690"/>
                  <a:pt x="718992" y="86623"/>
                  <a:pt x="725085" y="85016"/>
                </a:cubicBezTo>
                <a:cubicBezTo>
                  <a:pt x="740419" y="81133"/>
                  <a:pt x="751132" y="67340"/>
                  <a:pt x="751132" y="51538"/>
                </a:cubicBezTo>
                <a:cubicBezTo>
                  <a:pt x="751132" y="42030"/>
                  <a:pt x="747784" y="34196"/>
                  <a:pt x="740820" y="27232"/>
                </a:cubicBezTo>
                <a:cubicBezTo>
                  <a:pt x="735732" y="22143"/>
                  <a:pt x="729304" y="18728"/>
                  <a:pt x="722541" y="17456"/>
                </a:cubicBezTo>
                <a:close/>
                <a:moveTo>
                  <a:pt x="524626" y="17387"/>
                </a:moveTo>
                <a:cubicBezTo>
                  <a:pt x="516993" y="16248"/>
                  <a:pt x="511502" y="17119"/>
                  <a:pt x="504204" y="20667"/>
                </a:cubicBezTo>
                <a:cubicBezTo>
                  <a:pt x="480970" y="32184"/>
                  <a:pt x="477823" y="63654"/>
                  <a:pt x="498446" y="79121"/>
                </a:cubicBezTo>
                <a:cubicBezTo>
                  <a:pt x="508221" y="86487"/>
                  <a:pt x="520408" y="88161"/>
                  <a:pt x="532125" y="83675"/>
                </a:cubicBezTo>
                <a:cubicBezTo>
                  <a:pt x="549601" y="77113"/>
                  <a:pt x="558573" y="55887"/>
                  <a:pt x="551275" y="38545"/>
                </a:cubicBezTo>
                <a:cubicBezTo>
                  <a:pt x="546722" y="27698"/>
                  <a:pt x="535942" y="19127"/>
                  <a:pt x="524626" y="17387"/>
                </a:cubicBezTo>
                <a:close/>
                <a:moveTo>
                  <a:pt x="705668" y="985"/>
                </a:moveTo>
                <a:cubicBezTo>
                  <a:pt x="713970" y="-823"/>
                  <a:pt x="725822" y="-87"/>
                  <a:pt x="733522" y="2726"/>
                </a:cubicBezTo>
                <a:cubicBezTo>
                  <a:pt x="741691" y="5739"/>
                  <a:pt x="746445" y="8819"/>
                  <a:pt x="752940" y="15381"/>
                </a:cubicBezTo>
                <a:cubicBezTo>
                  <a:pt x="758363" y="20804"/>
                  <a:pt x="759836" y="22679"/>
                  <a:pt x="762515" y="28102"/>
                </a:cubicBezTo>
                <a:cubicBezTo>
                  <a:pt x="766264" y="35669"/>
                  <a:pt x="767603" y="40490"/>
                  <a:pt x="768139" y="48324"/>
                </a:cubicBezTo>
                <a:cubicBezTo>
                  <a:pt x="769411" y="66871"/>
                  <a:pt x="760439" y="84615"/>
                  <a:pt x="744637" y="94926"/>
                </a:cubicBezTo>
                <a:cubicBezTo>
                  <a:pt x="735866" y="100684"/>
                  <a:pt x="727630" y="103095"/>
                  <a:pt x="716582" y="103095"/>
                </a:cubicBezTo>
                <a:cubicBezTo>
                  <a:pt x="708748" y="103095"/>
                  <a:pt x="702119" y="101756"/>
                  <a:pt x="695624" y="98743"/>
                </a:cubicBezTo>
                <a:cubicBezTo>
                  <a:pt x="683706" y="93319"/>
                  <a:pt x="675738" y="85485"/>
                  <a:pt x="669779" y="73433"/>
                </a:cubicBezTo>
                <a:cubicBezTo>
                  <a:pt x="663351" y="60510"/>
                  <a:pt x="663418" y="42364"/>
                  <a:pt x="669912" y="29375"/>
                </a:cubicBezTo>
                <a:cubicBezTo>
                  <a:pt x="677345" y="14510"/>
                  <a:pt x="690201" y="4333"/>
                  <a:pt x="705668" y="985"/>
                </a:cubicBezTo>
                <a:close/>
                <a:moveTo>
                  <a:pt x="331530" y="717"/>
                </a:moveTo>
                <a:cubicBezTo>
                  <a:pt x="350747" y="4266"/>
                  <a:pt x="366950" y="19398"/>
                  <a:pt x="372106" y="38749"/>
                </a:cubicBezTo>
                <a:cubicBezTo>
                  <a:pt x="373981" y="45779"/>
                  <a:pt x="373981" y="57296"/>
                  <a:pt x="372106" y="64394"/>
                </a:cubicBezTo>
                <a:cubicBezTo>
                  <a:pt x="367084" y="83209"/>
                  <a:pt x="352019" y="97872"/>
                  <a:pt x="333338" y="102024"/>
                </a:cubicBezTo>
                <a:cubicBezTo>
                  <a:pt x="327445" y="103363"/>
                  <a:pt x="316933" y="103363"/>
                  <a:pt x="311041" y="102158"/>
                </a:cubicBezTo>
                <a:cubicBezTo>
                  <a:pt x="286133" y="96801"/>
                  <a:pt x="268657" y="73701"/>
                  <a:pt x="270398" y="48324"/>
                </a:cubicBezTo>
                <a:cubicBezTo>
                  <a:pt x="270933" y="40490"/>
                  <a:pt x="272272" y="35669"/>
                  <a:pt x="276022" y="28103"/>
                </a:cubicBezTo>
                <a:cubicBezTo>
                  <a:pt x="278700" y="22679"/>
                  <a:pt x="280173" y="20804"/>
                  <a:pt x="285597" y="15381"/>
                </a:cubicBezTo>
                <a:cubicBezTo>
                  <a:pt x="293632" y="7279"/>
                  <a:pt x="301064" y="3128"/>
                  <a:pt x="311376" y="985"/>
                </a:cubicBezTo>
                <a:cubicBezTo>
                  <a:pt x="316464" y="-86"/>
                  <a:pt x="326374" y="-220"/>
                  <a:pt x="331530" y="717"/>
                </a:cubicBezTo>
                <a:close/>
                <a:moveTo>
                  <a:pt x="520584" y="254"/>
                </a:moveTo>
                <a:cubicBezTo>
                  <a:pt x="525430" y="380"/>
                  <a:pt x="530284" y="848"/>
                  <a:pt x="532996" y="1585"/>
                </a:cubicBezTo>
                <a:cubicBezTo>
                  <a:pt x="550605" y="6472"/>
                  <a:pt x="564867" y="21203"/>
                  <a:pt x="569488" y="39148"/>
                </a:cubicBezTo>
                <a:cubicBezTo>
                  <a:pt x="571295" y="46245"/>
                  <a:pt x="571295" y="56758"/>
                  <a:pt x="569488" y="63989"/>
                </a:cubicBezTo>
                <a:cubicBezTo>
                  <a:pt x="566742" y="74970"/>
                  <a:pt x="559511" y="86018"/>
                  <a:pt x="550739" y="92647"/>
                </a:cubicBezTo>
                <a:cubicBezTo>
                  <a:pt x="524827" y="112198"/>
                  <a:pt x="487598" y="103628"/>
                  <a:pt x="473136" y="74769"/>
                </a:cubicBezTo>
                <a:cubicBezTo>
                  <a:pt x="458003" y="44705"/>
                  <a:pt x="475211" y="8548"/>
                  <a:pt x="508221" y="982"/>
                </a:cubicBezTo>
                <a:cubicBezTo>
                  <a:pt x="510900" y="346"/>
                  <a:pt x="515738" y="128"/>
                  <a:pt x="520584" y="254"/>
                </a:cubicBezTo>
                <a:close/>
              </a:path>
            </a:pathLst>
          </a:custGeom>
          <a:solidFill>
            <a:srgbClr val="5D95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5" name="Google Shape;415;p19"/>
          <p:cNvSpPr/>
          <p:nvPr/>
        </p:nvSpPr>
        <p:spPr>
          <a:xfrm>
            <a:off x="567860" y="4269087"/>
            <a:ext cx="568261" cy="514411"/>
          </a:xfrm>
          <a:custGeom>
            <a:avLst/>
            <a:gdLst/>
            <a:ahLst/>
            <a:cxnLst/>
            <a:rect l="l" t="t" r="r" b="b"/>
            <a:pathLst>
              <a:path w="1783448" h="1775885" extrusionOk="0">
                <a:moveTo>
                  <a:pt x="896461" y="1646891"/>
                </a:moveTo>
                <a:cubicBezTo>
                  <a:pt x="889980" y="1646752"/>
                  <a:pt x="883500" y="1648494"/>
                  <a:pt x="876113" y="1652117"/>
                </a:cubicBezTo>
                <a:cubicBezTo>
                  <a:pt x="835973" y="1672187"/>
                  <a:pt x="850746" y="1732955"/>
                  <a:pt x="895904" y="1732955"/>
                </a:cubicBezTo>
                <a:cubicBezTo>
                  <a:pt x="940783" y="1732955"/>
                  <a:pt x="956114" y="1673860"/>
                  <a:pt x="916810" y="1652954"/>
                </a:cubicBezTo>
                <a:cubicBezTo>
                  <a:pt x="909423" y="1649052"/>
                  <a:pt x="902942" y="1647031"/>
                  <a:pt x="896461" y="1646891"/>
                </a:cubicBezTo>
                <a:close/>
                <a:moveTo>
                  <a:pt x="468253" y="1607731"/>
                </a:moveTo>
                <a:cubicBezTo>
                  <a:pt x="454572" y="1606908"/>
                  <a:pt x="440147" y="1618041"/>
                  <a:pt x="440147" y="1633720"/>
                </a:cubicBezTo>
                <a:cubicBezTo>
                  <a:pt x="440147" y="1648494"/>
                  <a:pt x="450461" y="1659086"/>
                  <a:pt x="464677" y="1659086"/>
                </a:cubicBezTo>
                <a:cubicBezTo>
                  <a:pt x="490601" y="1659086"/>
                  <a:pt x="500915" y="1629539"/>
                  <a:pt x="481123" y="1612814"/>
                </a:cubicBezTo>
                <a:cubicBezTo>
                  <a:pt x="477290" y="1609608"/>
                  <a:pt x="472813" y="1608005"/>
                  <a:pt x="468253" y="1607731"/>
                </a:cubicBezTo>
                <a:close/>
                <a:moveTo>
                  <a:pt x="1172598" y="1560583"/>
                </a:moveTo>
                <a:cubicBezTo>
                  <a:pt x="1167825" y="1561384"/>
                  <a:pt x="1163365" y="1563893"/>
                  <a:pt x="1159044" y="1568214"/>
                </a:cubicBezTo>
                <a:cubicBezTo>
                  <a:pt x="1143434" y="1583824"/>
                  <a:pt x="1151518" y="1608632"/>
                  <a:pt x="1173539" y="1611977"/>
                </a:cubicBezTo>
                <a:cubicBezTo>
                  <a:pt x="1181902" y="1613371"/>
                  <a:pt x="1185247" y="1612256"/>
                  <a:pt x="1192773" y="1605566"/>
                </a:cubicBezTo>
                <a:cubicBezTo>
                  <a:pt x="1199463" y="1599434"/>
                  <a:pt x="1201972" y="1594974"/>
                  <a:pt x="1201972" y="1588562"/>
                </a:cubicBezTo>
                <a:cubicBezTo>
                  <a:pt x="1201972" y="1576855"/>
                  <a:pt x="1196676" y="1567099"/>
                  <a:pt x="1188034" y="1563196"/>
                </a:cubicBezTo>
                <a:cubicBezTo>
                  <a:pt x="1182459" y="1560688"/>
                  <a:pt x="1177372" y="1559782"/>
                  <a:pt x="1172598" y="1560583"/>
                </a:cubicBezTo>
                <a:close/>
                <a:moveTo>
                  <a:pt x="294082" y="1439431"/>
                </a:moveTo>
                <a:cubicBezTo>
                  <a:pt x="283420" y="1442498"/>
                  <a:pt x="273733" y="1449048"/>
                  <a:pt x="268437" y="1458107"/>
                </a:cubicBezTo>
                <a:cubicBezTo>
                  <a:pt x="261189" y="1470372"/>
                  <a:pt x="261468" y="1493230"/>
                  <a:pt x="268994" y="1503265"/>
                </a:cubicBezTo>
                <a:cubicBezTo>
                  <a:pt x="279865" y="1518039"/>
                  <a:pt x="288785" y="1522499"/>
                  <a:pt x="306347" y="1522499"/>
                </a:cubicBezTo>
                <a:cubicBezTo>
                  <a:pt x="326417" y="1522499"/>
                  <a:pt x="335616" y="1516645"/>
                  <a:pt x="344814" y="1497969"/>
                </a:cubicBezTo>
                <a:cubicBezTo>
                  <a:pt x="350111" y="1487655"/>
                  <a:pt x="350947" y="1482637"/>
                  <a:pt x="349553" y="1473717"/>
                </a:cubicBezTo>
                <a:cubicBezTo>
                  <a:pt x="347323" y="1460895"/>
                  <a:pt x="337567" y="1447794"/>
                  <a:pt x="325580" y="1441661"/>
                </a:cubicBezTo>
                <a:cubicBezTo>
                  <a:pt x="316382" y="1436783"/>
                  <a:pt x="304744" y="1436365"/>
                  <a:pt x="294082" y="1439431"/>
                </a:cubicBezTo>
                <a:close/>
                <a:moveTo>
                  <a:pt x="1286534" y="1418765"/>
                </a:moveTo>
                <a:cubicBezTo>
                  <a:pt x="1273350" y="1415354"/>
                  <a:pt x="1259186" y="1423194"/>
                  <a:pt x="1255213" y="1438874"/>
                </a:cubicBezTo>
                <a:cubicBezTo>
                  <a:pt x="1252705" y="1449466"/>
                  <a:pt x="1259952" y="1463682"/>
                  <a:pt x="1270545" y="1468142"/>
                </a:cubicBezTo>
                <a:cubicBezTo>
                  <a:pt x="1297305" y="1479014"/>
                  <a:pt x="1319326" y="1446400"/>
                  <a:pt x="1298977" y="1426051"/>
                </a:cubicBezTo>
                <a:cubicBezTo>
                  <a:pt x="1295214" y="1422288"/>
                  <a:pt x="1290928" y="1419901"/>
                  <a:pt x="1286534" y="1418765"/>
                </a:cubicBezTo>
                <a:close/>
                <a:moveTo>
                  <a:pt x="1508040" y="1415493"/>
                </a:moveTo>
                <a:cubicBezTo>
                  <a:pt x="1502326" y="1415389"/>
                  <a:pt x="1496750" y="1417131"/>
                  <a:pt x="1489642" y="1420755"/>
                </a:cubicBezTo>
                <a:cubicBezTo>
                  <a:pt x="1473754" y="1428839"/>
                  <a:pt x="1467900" y="1438316"/>
                  <a:pt x="1466506" y="1457550"/>
                </a:cubicBezTo>
                <a:cubicBezTo>
                  <a:pt x="1465391" y="1471487"/>
                  <a:pt x="1466227" y="1475390"/>
                  <a:pt x="1472360" y="1484589"/>
                </a:cubicBezTo>
                <a:cubicBezTo>
                  <a:pt x="1485182" y="1503822"/>
                  <a:pt x="1515009" y="1509955"/>
                  <a:pt x="1532570" y="1496575"/>
                </a:cubicBezTo>
                <a:cubicBezTo>
                  <a:pt x="1546508" y="1486261"/>
                  <a:pt x="1550968" y="1477062"/>
                  <a:pt x="1550968" y="1459780"/>
                </a:cubicBezTo>
                <a:cubicBezTo>
                  <a:pt x="1550968" y="1439989"/>
                  <a:pt x="1545114" y="1430511"/>
                  <a:pt x="1527274" y="1421312"/>
                </a:cubicBezTo>
                <a:cubicBezTo>
                  <a:pt x="1519608" y="1417549"/>
                  <a:pt x="1513755" y="1415598"/>
                  <a:pt x="1508040" y="1415493"/>
                </a:cubicBezTo>
                <a:close/>
                <a:moveTo>
                  <a:pt x="1654941" y="1270544"/>
                </a:moveTo>
                <a:cubicBezTo>
                  <a:pt x="1640673" y="1268453"/>
                  <a:pt x="1624836" y="1279220"/>
                  <a:pt x="1624836" y="1295318"/>
                </a:cubicBezTo>
                <a:cubicBezTo>
                  <a:pt x="1624836" y="1307861"/>
                  <a:pt x="1631248" y="1316781"/>
                  <a:pt x="1643234" y="1320126"/>
                </a:cubicBezTo>
                <a:cubicBezTo>
                  <a:pt x="1653548" y="1322914"/>
                  <a:pt x="1667485" y="1317896"/>
                  <a:pt x="1671945" y="1309534"/>
                </a:cubicBezTo>
                <a:cubicBezTo>
                  <a:pt x="1677520" y="1299499"/>
                  <a:pt x="1675569" y="1284446"/>
                  <a:pt x="1668043" y="1277199"/>
                </a:cubicBezTo>
                <a:cubicBezTo>
                  <a:pt x="1664280" y="1273366"/>
                  <a:pt x="1659698" y="1271241"/>
                  <a:pt x="1654941" y="1270544"/>
                </a:cubicBezTo>
                <a:close/>
                <a:moveTo>
                  <a:pt x="321567" y="1248630"/>
                </a:moveTo>
                <a:cubicBezTo>
                  <a:pt x="316340" y="1247271"/>
                  <a:pt x="310905" y="1247341"/>
                  <a:pt x="306584" y="1249153"/>
                </a:cubicBezTo>
                <a:cubicBezTo>
                  <a:pt x="289301" y="1256679"/>
                  <a:pt x="284841" y="1280094"/>
                  <a:pt x="298500" y="1292638"/>
                </a:cubicBezTo>
                <a:cubicBezTo>
                  <a:pt x="321636" y="1314102"/>
                  <a:pt x="355922" y="1280094"/>
                  <a:pt x="335295" y="1256679"/>
                </a:cubicBezTo>
                <a:cubicBezTo>
                  <a:pt x="331811" y="1252777"/>
                  <a:pt x="326793" y="1249989"/>
                  <a:pt x="321567" y="1248630"/>
                </a:cubicBezTo>
                <a:close/>
                <a:moveTo>
                  <a:pt x="172825" y="1144793"/>
                </a:moveTo>
                <a:cubicBezTo>
                  <a:pt x="154985" y="1144793"/>
                  <a:pt x="145229" y="1157058"/>
                  <a:pt x="147459" y="1176849"/>
                </a:cubicBezTo>
                <a:cubicBezTo>
                  <a:pt x="148853" y="1190229"/>
                  <a:pt x="165578" y="1199706"/>
                  <a:pt x="179794" y="1194968"/>
                </a:cubicBezTo>
                <a:cubicBezTo>
                  <a:pt x="198470" y="1188835"/>
                  <a:pt x="203488" y="1169044"/>
                  <a:pt x="190387" y="1153434"/>
                </a:cubicBezTo>
                <a:cubicBezTo>
                  <a:pt x="184811" y="1146465"/>
                  <a:pt x="180909" y="1144793"/>
                  <a:pt x="172825" y="1144793"/>
                </a:cubicBezTo>
                <a:close/>
                <a:moveTo>
                  <a:pt x="376550" y="1098907"/>
                </a:moveTo>
                <a:lnTo>
                  <a:pt x="444844" y="1099464"/>
                </a:lnTo>
                <a:lnTo>
                  <a:pt x="512859" y="1100301"/>
                </a:lnTo>
                <a:lnTo>
                  <a:pt x="512859" y="1112844"/>
                </a:lnTo>
                <a:lnTo>
                  <a:pt x="512859" y="1125388"/>
                </a:lnTo>
                <a:lnTo>
                  <a:pt x="448746" y="1126224"/>
                </a:lnTo>
                <a:lnTo>
                  <a:pt x="384634" y="1126782"/>
                </a:lnTo>
                <a:lnTo>
                  <a:pt x="356759" y="1154657"/>
                </a:lnTo>
                <a:lnTo>
                  <a:pt x="328884" y="1182532"/>
                </a:lnTo>
                <a:lnTo>
                  <a:pt x="329720" y="1203159"/>
                </a:lnTo>
                <a:cubicBezTo>
                  <a:pt x="330556" y="1220999"/>
                  <a:pt x="331392" y="1224344"/>
                  <a:pt x="336131" y="1225738"/>
                </a:cubicBezTo>
                <a:cubicBezTo>
                  <a:pt x="338919" y="1226853"/>
                  <a:pt x="345330" y="1230755"/>
                  <a:pt x="349790" y="1234658"/>
                </a:cubicBezTo>
                <a:cubicBezTo>
                  <a:pt x="385749" y="1264763"/>
                  <a:pt x="363727" y="1324694"/>
                  <a:pt x="316619" y="1325252"/>
                </a:cubicBezTo>
                <a:cubicBezTo>
                  <a:pt x="281775" y="1325252"/>
                  <a:pt x="255851" y="1291244"/>
                  <a:pt x="266165" y="1258909"/>
                </a:cubicBezTo>
                <a:cubicBezTo>
                  <a:pt x="270067" y="1246087"/>
                  <a:pt x="283169" y="1231592"/>
                  <a:pt x="294319" y="1226853"/>
                </a:cubicBezTo>
                <a:cubicBezTo>
                  <a:pt x="302402" y="1223787"/>
                  <a:pt x="302402" y="1223508"/>
                  <a:pt x="302402" y="1198420"/>
                </a:cubicBezTo>
                <a:lnTo>
                  <a:pt x="302402" y="1173054"/>
                </a:lnTo>
                <a:lnTo>
                  <a:pt x="339476" y="1135981"/>
                </a:lnTo>
                <a:close/>
                <a:moveTo>
                  <a:pt x="83533" y="845102"/>
                </a:moveTo>
                <a:cubicBezTo>
                  <a:pt x="58537" y="846460"/>
                  <a:pt x="37422" y="869457"/>
                  <a:pt x="42649" y="898099"/>
                </a:cubicBezTo>
                <a:cubicBezTo>
                  <a:pt x="48224" y="927089"/>
                  <a:pt x="84740" y="941026"/>
                  <a:pt x="110385" y="923744"/>
                </a:cubicBezTo>
                <a:cubicBezTo>
                  <a:pt x="134079" y="907855"/>
                  <a:pt x="133243" y="865764"/>
                  <a:pt x="108991" y="851548"/>
                </a:cubicBezTo>
                <a:cubicBezTo>
                  <a:pt x="100629" y="846600"/>
                  <a:pt x="91865" y="844649"/>
                  <a:pt x="83533" y="845102"/>
                </a:cubicBezTo>
                <a:close/>
                <a:moveTo>
                  <a:pt x="1692085" y="844718"/>
                </a:moveTo>
                <a:cubicBezTo>
                  <a:pt x="1684280" y="845624"/>
                  <a:pt x="1676963" y="849178"/>
                  <a:pt x="1670273" y="855450"/>
                </a:cubicBezTo>
                <a:cubicBezTo>
                  <a:pt x="1633478" y="889736"/>
                  <a:pt x="1671667" y="949389"/>
                  <a:pt x="1715988" y="926810"/>
                </a:cubicBezTo>
                <a:cubicBezTo>
                  <a:pt x="1734664" y="917611"/>
                  <a:pt x="1740518" y="908413"/>
                  <a:pt x="1740518" y="888343"/>
                </a:cubicBezTo>
                <a:cubicBezTo>
                  <a:pt x="1740518" y="868551"/>
                  <a:pt x="1734664" y="859074"/>
                  <a:pt x="1716824" y="849875"/>
                </a:cubicBezTo>
                <a:cubicBezTo>
                  <a:pt x="1708183" y="845555"/>
                  <a:pt x="1699890" y="843812"/>
                  <a:pt x="1692085" y="844718"/>
                </a:cubicBezTo>
                <a:close/>
                <a:moveTo>
                  <a:pt x="737208" y="702953"/>
                </a:moveTo>
                <a:cubicBezTo>
                  <a:pt x="756233" y="702953"/>
                  <a:pt x="784674" y="742145"/>
                  <a:pt x="822530" y="820528"/>
                </a:cubicBezTo>
                <a:cubicBezTo>
                  <a:pt x="835794" y="847881"/>
                  <a:pt x="847080" y="870776"/>
                  <a:pt x="856390" y="889215"/>
                </a:cubicBezTo>
                <a:cubicBezTo>
                  <a:pt x="876012" y="928113"/>
                  <a:pt x="889070" y="953200"/>
                  <a:pt x="895566" y="964474"/>
                </a:cubicBezTo>
                <a:cubicBezTo>
                  <a:pt x="902063" y="975748"/>
                  <a:pt x="905368" y="981385"/>
                  <a:pt x="905480" y="981385"/>
                </a:cubicBezTo>
                <a:cubicBezTo>
                  <a:pt x="907920" y="981385"/>
                  <a:pt x="929846" y="939286"/>
                  <a:pt x="971264" y="855089"/>
                </a:cubicBezTo>
                <a:cubicBezTo>
                  <a:pt x="988841" y="819585"/>
                  <a:pt x="1002884" y="791233"/>
                  <a:pt x="1013395" y="770035"/>
                </a:cubicBezTo>
                <a:cubicBezTo>
                  <a:pt x="1024935" y="746604"/>
                  <a:pt x="1035421" y="729567"/>
                  <a:pt x="1044851" y="718922"/>
                </a:cubicBezTo>
                <a:cubicBezTo>
                  <a:pt x="1054281" y="708277"/>
                  <a:pt x="1064088" y="702953"/>
                  <a:pt x="1074271" y="702953"/>
                </a:cubicBezTo>
                <a:cubicBezTo>
                  <a:pt x="1080015" y="702953"/>
                  <a:pt x="1085586" y="704230"/>
                  <a:pt x="1090988" y="706783"/>
                </a:cubicBezTo>
                <a:cubicBezTo>
                  <a:pt x="1096387" y="709336"/>
                  <a:pt x="1102916" y="713962"/>
                  <a:pt x="1110570" y="720660"/>
                </a:cubicBezTo>
                <a:cubicBezTo>
                  <a:pt x="1107376" y="733725"/>
                  <a:pt x="1105068" y="745986"/>
                  <a:pt x="1103644" y="757444"/>
                </a:cubicBezTo>
                <a:cubicBezTo>
                  <a:pt x="1102221" y="768903"/>
                  <a:pt x="1101511" y="781624"/>
                  <a:pt x="1101511" y="795609"/>
                </a:cubicBezTo>
                <a:cubicBezTo>
                  <a:pt x="1101511" y="851158"/>
                  <a:pt x="1105017" y="901830"/>
                  <a:pt x="1112030" y="947626"/>
                </a:cubicBezTo>
                <a:cubicBezTo>
                  <a:pt x="1119044" y="993421"/>
                  <a:pt x="1129510" y="1034454"/>
                  <a:pt x="1143433" y="1070723"/>
                </a:cubicBezTo>
                <a:cubicBezTo>
                  <a:pt x="1132919" y="1076917"/>
                  <a:pt x="1123847" y="1081151"/>
                  <a:pt x="1116216" y="1083427"/>
                </a:cubicBezTo>
                <a:cubicBezTo>
                  <a:pt x="1108585" y="1085702"/>
                  <a:pt x="1100983" y="1086839"/>
                  <a:pt x="1093411" y="1086839"/>
                </a:cubicBezTo>
                <a:cubicBezTo>
                  <a:pt x="1084908" y="1086839"/>
                  <a:pt x="1078137" y="1084951"/>
                  <a:pt x="1073097" y="1081170"/>
                </a:cubicBezTo>
                <a:cubicBezTo>
                  <a:pt x="1068058" y="1077391"/>
                  <a:pt x="1064365" y="1070629"/>
                  <a:pt x="1062019" y="1060886"/>
                </a:cubicBezTo>
                <a:cubicBezTo>
                  <a:pt x="1061011" y="1058207"/>
                  <a:pt x="1059126" y="1027375"/>
                  <a:pt x="1056362" y="968387"/>
                </a:cubicBezTo>
                <a:cubicBezTo>
                  <a:pt x="1053601" y="909400"/>
                  <a:pt x="1050247" y="853390"/>
                  <a:pt x="1046303" y="800362"/>
                </a:cubicBezTo>
                <a:cubicBezTo>
                  <a:pt x="1016375" y="865621"/>
                  <a:pt x="980660" y="939991"/>
                  <a:pt x="939159" y="1023470"/>
                </a:cubicBezTo>
                <a:cubicBezTo>
                  <a:pt x="933290" y="1036435"/>
                  <a:pt x="929164" y="1044717"/>
                  <a:pt x="926783" y="1048320"/>
                </a:cubicBezTo>
                <a:cubicBezTo>
                  <a:pt x="922841" y="1057249"/>
                  <a:pt x="918875" y="1063440"/>
                  <a:pt x="914882" y="1066895"/>
                </a:cubicBezTo>
                <a:cubicBezTo>
                  <a:pt x="910889" y="1070348"/>
                  <a:pt x="906118" y="1072075"/>
                  <a:pt x="900569" y="1072075"/>
                </a:cubicBezTo>
                <a:cubicBezTo>
                  <a:pt x="889998" y="1072075"/>
                  <a:pt x="879713" y="1060694"/>
                  <a:pt x="869709" y="1037935"/>
                </a:cubicBezTo>
                <a:cubicBezTo>
                  <a:pt x="868608" y="1036773"/>
                  <a:pt x="867135" y="1034353"/>
                  <a:pt x="865289" y="1030672"/>
                </a:cubicBezTo>
                <a:cubicBezTo>
                  <a:pt x="837374" y="973966"/>
                  <a:pt x="813727" y="926426"/>
                  <a:pt x="794350" y="888053"/>
                </a:cubicBezTo>
                <a:cubicBezTo>
                  <a:pt x="774972" y="849677"/>
                  <a:pt x="762249" y="820792"/>
                  <a:pt x="756180" y="801397"/>
                </a:cubicBezTo>
                <a:cubicBezTo>
                  <a:pt x="754049" y="841987"/>
                  <a:pt x="751643" y="894028"/>
                  <a:pt x="748964" y="957521"/>
                </a:cubicBezTo>
                <a:cubicBezTo>
                  <a:pt x="746286" y="1021015"/>
                  <a:pt x="742932" y="1058496"/>
                  <a:pt x="738905" y="1069965"/>
                </a:cubicBezTo>
                <a:cubicBezTo>
                  <a:pt x="737263" y="1075062"/>
                  <a:pt x="734244" y="1079149"/>
                  <a:pt x="729849" y="1082226"/>
                </a:cubicBezTo>
                <a:cubicBezTo>
                  <a:pt x="725454" y="1085301"/>
                  <a:pt x="719717" y="1086839"/>
                  <a:pt x="712644" y="1086839"/>
                </a:cubicBezTo>
                <a:cubicBezTo>
                  <a:pt x="707502" y="1086839"/>
                  <a:pt x="701525" y="1085702"/>
                  <a:pt x="694712" y="1083429"/>
                </a:cubicBezTo>
                <a:cubicBezTo>
                  <a:pt x="687900" y="1081154"/>
                  <a:pt x="679103" y="1076961"/>
                  <a:pt x="668319" y="1070847"/>
                </a:cubicBezTo>
                <a:cubicBezTo>
                  <a:pt x="681827" y="1034729"/>
                  <a:pt x="692102" y="993579"/>
                  <a:pt x="699148" y="947398"/>
                </a:cubicBezTo>
                <a:cubicBezTo>
                  <a:pt x="706191" y="901215"/>
                  <a:pt x="709713" y="850102"/>
                  <a:pt x="709713" y="794056"/>
                </a:cubicBezTo>
                <a:cubicBezTo>
                  <a:pt x="709713" y="780879"/>
                  <a:pt x="708996" y="768584"/>
                  <a:pt x="707557" y="757170"/>
                </a:cubicBezTo>
                <a:cubicBezTo>
                  <a:pt x="706119" y="745757"/>
                  <a:pt x="703993" y="733580"/>
                  <a:pt x="701178" y="720635"/>
                </a:cubicBezTo>
                <a:cubicBezTo>
                  <a:pt x="708275" y="713981"/>
                  <a:pt x="714537" y="709370"/>
                  <a:pt x="719965" y="706804"/>
                </a:cubicBezTo>
                <a:cubicBezTo>
                  <a:pt x="725393" y="704237"/>
                  <a:pt x="731142" y="702953"/>
                  <a:pt x="737208" y="702953"/>
                </a:cubicBezTo>
                <a:close/>
                <a:moveTo>
                  <a:pt x="1603373" y="559418"/>
                </a:moveTo>
                <a:cubicBezTo>
                  <a:pt x="1591665" y="559696"/>
                  <a:pt x="1585811" y="563041"/>
                  <a:pt x="1580794" y="572519"/>
                </a:cubicBezTo>
                <a:cubicBezTo>
                  <a:pt x="1568529" y="595376"/>
                  <a:pt x="1592501" y="620464"/>
                  <a:pt x="1614523" y="607641"/>
                </a:cubicBezTo>
                <a:cubicBezTo>
                  <a:pt x="1631805" y="597606"/>
                  <a:pt x="1634314" y="579766"/>
                  <a:pt x="1620655" y="566108"/>
                </a:cubicBezTo>
                <a:cubicBezTo>
                  <a:pt x="1615916" y="561369"/>
                  <a:pt x="1610899" y="559418"/>
                  <a:pt x="1603373" y="559418"/>
                </a:cubicBezTo>
                <a:close/>
                <a:moveTo>
                  <a:pt x="779547" y="557453"/>
                </a:moveTo>
                <a:cubicBezTo>
                  <a:pt x="668548" y="557623"/>
                  <a:pt x="588791" y="558303"/>
                  <a:pt x="586491" y="559139"/>
                </a:cubicBezTo>
                <a:cubicBezTo>
                  <a:pt x="578965" y="562484"/>
                  <a:pt x="569487" y="573076"/>
                  <a:pt x="565863" y="582554"/>
                </a:cubicBezTo>
                <a:cubicBezTo>
                  <a:pt x="563633" y="587850"/>
                  <a:pt x="562797" y="684298"/>
                  <a:pt x="562797" y="888621"/>
                </a:cubicBezTo>
                <a:cubicBezTo>
                  <a:pt x="562797" y="1211693"/>
                  <a:pt x="562240" y="1196919"/>
                  <a:pt x="578128" y="1211693"/>
                </a:cubicBezTo>
                <a:lnTo>
                  <a:pt x="585655" y="1218661"/>
                </a:lnTo>
                <a:lnTo>
                  <a:pt x="895904" y="1218661"/>
                </a:lnTo>
                <a:lnTo>
                  <a:pt x="1206153" y="1218661"/>
                </a:lnTo>
                <a:lnTo>
                  <a:pt x="1213680" y="1211693"/>
                </a:lnTo>
                <a:cubicBezTo>
                  <a:pt x="1229568" y="1196919"/>
                  <a:pt x="1229011" y="1211971"/>
                  <a:pt x="1229011" y="886949"/>
                </a:cubicBezTo>
                <a:cubicBezTo>
                  <a:pt x="1229011" y="561369"/>
                  <a:pt x="1229847" y="580045"/>
                  <a:pt x="1213680" y="564993"/>
                </a:cubicBezTo>
                <a:lnTo>
                  <a:pt x="1206153" y="558024"/>
                </a:lnTo>
                <a:lnTo>
                  <a:pt x="899249" y="557466"/>
                </a:lnTo>
                <a:cubicBezTo>
                  <a:pt x="857018" y="557397"/>
                  <a:pt x="816547" y="557397"/>
                  <a:pt x="779547" y="557453"/>
                </a:cubicBezTo>
                <a:close/>
                <a:moveTo>
                  <a:pt x="1461001" y="455932"/>
                </a:moveTo>
                <a:cubicBezTo>
                  <a:pt x="1453963" y="456071"/>
                  <a:pt x="1446855" y="458510"/>
                  <a:pt x="1442255" y="463249"/>
                </a:cubicBezTo>
                <a:cubicBezTo>
                  <a:pt x="1422185" y="483040"/>
                  <a:pt x="1449224" y="517048"/>
                  <a:pt x="1474590" y="503668"/>
                </a:cubicBezTo>
                <a:cubicBezTo>
                  <a:pt x="1482395" y="499208"/>
                  <a:pt x="1489085" y="484713"/>
                  <a:pt x="1486855" y="476071"/>
                </a:cubicBezTo>
                <a:cubicBezTo>
                  <a:pt x="1485740" y="472169"/>
                  <a:pt x="1482395" y="466036"/>
                  <a:pt x="1479329" y="462413"/>
                </a:cubicBezTo>
                <a:cubicBezTo>
                  <a:pt x="1475008" y="457953"/>
                  <a:pt x="1468039" y="455793"/>
                  <a:pt x="1461001" y="455932"/>
                </a:cubicBezTo>
                <a:close/>
                <a:moveTo>
                  <a:pt x="126744" y="433811"/>
                </a:moveTo>
                <a:cubicBezTo>
                  <a:pt x="109758" y="432830"/>
                  <a:pt x="93242" y="449451"/>
                  <a:pt x="101186" y="468266"/>
                </a:cubicBezTo>
                <a:cubicBezTo>
                  <a:pt x="107598" y="483876"/>
                  <a:pt x="120141" y="489173"/>
                  <a:pt x="135194" y="482761"/>
                </a:cubicBezTo>
                <a:cubicBezTo>
                  <a:pt x="151919" y="475793"/>
                  <a:pt x="155821" y="454329"/>
                  <a:pt x="142999" y="441228"/>
                </a:cubicBezTo>
                <a:cubicBezTo>
                  <a:pt x="138121" y="436420"/>
                  <a:pt x="132406" y="434137"/>
                  <a:pt x="126744" y="433811"/>
                </a:cubicBezTo>
                <a:close/>
                <a:moveTo>
                  <a:pt x="507222" y="295790"/>
                </a:moveTo>
                <a:cubicBezTo>
                  <a:pt x="500427" y="295999"/>
                  <a:pt x="493807" y="299902"/>
                  <a:pt x="487813" y="307428"/>
                </a:cubicBezTo>
                <a:cubicBezTo>
                  <a:pt x="479451" y="318020"/>
                  <a:pt x="480287" y="329449"/>
                  <a:pt x="490043" y="339484"/>
                </a:cubicBezTo>
                <a:cubicBezTo>
                  <a:pt x="513458" y="362620"/>
                  <a:pt x="549975" y="330285"/>
                  <a:pt x="527675" y="306313"/>
                </a:cubicBezTo>
                <a:cubicBezTo>
                  <a:pt x="520985" y="299066"/>
                  <a:pt x="514016" y="295581"/>
                  <a:pt x="507222" y="295790"/>
                </a:cubicBezTo>
                <a:close/>
                <a:moveTo>
                  <a:pt x="273036" y="240284"/>
                </a:moveTo>
                <a:cubicBezTo>
                  <a:pt x="263977" y="242409"/>
                  <a:pt x="255893" y="247915"/>
                  <a:pt x="249203" y="256695"/>
                </a:cubicBezTo>
                <a:cubicBezTo>
                  <a:pt x="238610" y="270633"/>
                  <a:pt x="237217" y="285406"/>
                  <a:pt x="244743" y="301295"/>
                </a:cubicBezTo>
                <a:cubicBezTo>
                  <a:pt x="248367" y="308543"/>
                  <a:pt x="255057" y="316348"/>
                  <a:pt x="260074" y="319693"/>
                </a:cubicBezTo>
                <a:cubicBezTo>
                  <a:pt x="270945" y="326383"/>
                  <a:pt x="291852" y="327219"/>
                  <a:pt x="303002" y="321365"/>
                </a:cubicBezTo>
                <a:cubicBezTo>
                  <a:pt x="335337" y="304640"/>
                  <a:pt x="335058" y="258925"/>
                  <a:pt x="302723" y="244152"/>
                </a:cubicBezTo>
                <a:cubicBezTo>
                  <a:pt x="292131" y="239413"/>
                  <a:pt x="282096" y="238159"/>
                  <a:pt x="273036" y="240284"/>
                </a:cubicBezTo>
                <a:close/>
                <a:moveTo>
                  <a:pt x="1507831" y="233560"/>
                </a:moveTo>
                <a:cubicBezTo>
                  <a:pt x="1499956" y="233560"/>
                  <a:pt x="1492291" y="235232"/>
                  <a:pt x="1486855" y="238577"/>
                </a:cubicBezTo>
                <a:cubicBezTo>
                  <a:pt x="1474311" y="246103"/>
                  <a:pt x="1469294" y="253072"/>
                  <a:pt x="1466506" y="266173"/>
                </a:cubicBezTo>
                <a:cubicBezTo>
                  <a:pt x="1459537" y="296556"/>
                  <a:pt x="1482395" y="322201"/>
                  <a:pt x="1513058" y="318856"/>
                </a:cubicBezTo>
                <a:cubicBezTo>
                  <a:pt x="1554313" y="314396"/>
                  <a:pt x="1566299" y="257810"/>
                  <a:pt x="1530061" y="238577"/>
                </a:cubicBezTo>
                <a:cubicBezTo>
                  <a:pt x="1523790" y="235232"/>
                  <a:pt x="1515706" y="233560"/>
                  <a:pt x="1507831" y="233560"/>
                </a:cubicBezTo>
                <a:close/>
                <a:moveTo>
                  <a:pt x="612693" y="152931"/>
                </a:moveTo>
                <a:cubicBezTo>
                  <a:pt x="610463" y="152931"/>
                  <a:pt x="608233" y="154116"/>
                  <a:pt x="602658" y="156624"/>
                </a:cubicBezTo>
                <a:cubicBezTo>
                  <a:pt x="592066" y="161084"/>
                  <a:pt x="587885" y="168332"/>
                  <a:pt x="587885" y="181712"/>
                </a:cubicBezTo>
                <a:cubicBezTo>
                  <a:pt x="587885" y="195649"/>
                  <a:pt x="597920" y="205405"/>
                  <a:pt x="612415" y="205405"/>
                </a:cubicBezTo>
                <a:cubicBezTo>
                  <a:pt x="640847" y="205405"/>
                  <a:pt x="648652" y="167217"/>
                  <a:pt x="622729" y="156345"/>
                </a:cubicBezTo>
                <a:cubicBezTo>
                  <a:pt x="617154" y="154115"/>
                  <a:pt x="614923" y="152931"/>
                  <a:pt x="612693" y="152931"/>
                </a:cubicBezTo>
                <a:close/>
                <a:moveTo>
                  <a:pt x="1323786" y="107843"/>
                </a:moveTo>
                <a:cubicBezTo>
                  <a:pt x="1315423" y="107843"/>
                  <a:pt x="1310685" y="109515"/>
                  <a:pt x="1305667" y="114812"/>
                </a:cubicBezTo>
                <a:cubicBezTo>
                  <a:pt x="1300371" y="119829"/>
                  <a:pt x="1298698" y="124568"/>
                  <a:pt x="1298698" y="132930"/>
                </a:cubicBezTo>
                <a:cubicBezTo>
                  <a:pt x="1298698" y="141293"/>
                  <a:pt x="1300371" y="146032"/>
                  <a:pt x="1305667" y="151049"/>
                </a:cubicBezTo>
                <a:cubicBezTo>
                  <a:pt x="1310685" y="156345"/>
                  <a:pt x="1315423" y="158018"/>
                  <a:pt x="1323786" y="158018"/>
                </a:cubicBezTo>
                <a:cubicBezTo>
                  <a:pt x="1332148" y="158018"/>
                  <a:pt x="1336887" y="156345"/>
                  <a:pt x="1341905" y="151049"/>
                </a:cubicBezTo>
                <a:cubicBezTo>
                  <a:pt x="1347201" y="146032"/>
                  <a:pt x="1348874" y="141293"/>
                  <a:pt x="1348874" y="132930"/>
                </a:cubicBezTo>
                <a:cubicBezTo>
                  <a:pt x="1348874" y="124568"/>
                  <a:pt x="1347201" y="119829"/>
                  <a:pt x="1341905" y="114812"/>
                </a:cubicBezTo>
                <a:cubicBezTo>
                  <a:pt x="1336887" y="109515"/>
                  <a:pt x="1332148" y="107843"/>
                  <a:pt x="1323786" y="107843"/>
                </a:cubicBezTo>
                <a:close/>
                <a:moveTo>
                  <a:pt x="895904" y="43730"/>
                </a:moveTo>
                <a:cubicBezTo>
                  <a:pt x="850468" y="43730"/>
                  <a:pt x="835694" y="104777"/>
                  <a:pt x="876391" y="124568"/>
                </a:cubicBezTo>
                <a:cubicBezTo>
                  <a:pt x="891165" y="131815"/>
                  <a:pt x="900921" y="131537"/>
                  <a:pt x="915974" y="124289"/>
                </a:cubicBezTo>
                <a:cubicBezTo>
                  <a:pt x="944685" y="110352"/>
                  <a:pt x="946915" y="68260"/>
                  <a:pt x="919877" y="50142"/>
                </a:cubicBezTo>
                <a:cubicBezTo>
                  <a:pt x="913186" y="45403"/>
                  <a:pt x="906218" y="43730"/>
                  <a:pt x="895904" y="43730"/>
                </a:cubicBezTo>
                <a:close/>
                <a:moveTo>
                  <a:pt x="876949" y="1918"/>
                </a:moveTo>
                <a:cubicBezTo>
                  <a:pt x="902315" y="-4215"/>
                  <a:pt x="934372" y="4705"/>
                  <a:pt x="953884" y="23660"/>
                </a:cubicBezTo>
                <a:cubicBezTo>
                  <a:pt x="982595" y="51535"/>
                  <a:pt x="989843" y="88888"/>
                  <a:pt x="973397" y="124010"/>
                </a:cubicBezTo>
                <a:cubicBezTo>
                  <a:pt x="966428" y="138784"/>
                  <a:pt x="945243" y="158854"/>
                  <a:pt x="930190" y="164987"/>
                </a:cubicBezTo>
                <a:lnTo>
                  <a:pt x="916810" y="170562"/>
                </a:lnTo>
                <a:lnTo>
                  <a:pt x="916810" y="338369"/>
                </a:lnTo>
                <a:lnTo>
                  <a:pt x="916810" y="506455"/>
                </a:lnTo>
                <a:lnTo>
                  <a:pt x="968379" y="506455"/>
                </a:lnTo>
                <a:lnTo>
                  <a:pt x="1019948" y="506455"/>
                </a:lnTo>
                <a:lnTo>
                  <a:pt x="1019948" y="394398"/>
                </a:lnTo>
                <a:lnTo>
                  <a:pt x="1019948" y="282061"/>
                </a:lnTo>
                <a:lnTo>
                  <a:pt x="1101622" y="200667"/>
                </a:lnTo>
                <a:lnTo>
                  <a:pt x="1183017" y="118993"/>
                </a:lnTo>
                <a:lnTo>
                  <a:pt x="1227896" y="118993"/>
                </a:lnTo>
                <a:lnTo>
                  <a:pt x="1273053" y="118993"/>
                </a:lnTo>
                <a:lnTo>
                  <a:pt x="1276398" y="110630"/>
                </a:lnTo>
                <a:cubicBezTo>
                  <a:pt x="1283367" y="93905"/>
                  <a:pt x="1306225" y="79968"/>
                  <a:pt x="1326573" y="79968"/>
                </a:cubicBezTo>
                <a:cubicBezTo>
                  <a:pt x="1337445" y="80247"/>
                  <a:pt x="1355285" y="89445"/>
                  <a:pt x="1363647" y="99202"/>
                </a:cubicBezTo>
                <a:cubicBezTo>
                  <a:pt x="1392637" y="133767"/>
                  <a:pt x="1367550" y="184778"/>
                  <a:pt x="1321835" y="184220"/>
                </a:cubicBezTo>
                <a:cubicBezTo>
                  <a:pt x="1303716" y="184220"/>
                  <a:pt x="1286433" y="173349"/>
                  <a:pt x="1278071" y="156345"/>
                </a:cubicBezTo>
                <a:lnTo>
                  <a:pt x="1272217" y="144917"/>
                </a:lnTo>
                <a:lnTo>
                  <a:pt x="1233192" y="144359"/>
                </a:lnTo>
                <a:lnTo>
                  <a:pt x="1194167" y="143802"/>
                </a:lnTo>
                <a:lnTo>
                  <a:pt x="1119741" y="218785"/>
                </a:lnTo>
                <a:lnTo>
                  <a:pt x="1045035" y="293490"/>
                </a:lnTo>
                <a:lnTo>
                  <a:pt x="1045035" y="399973"/>
                </a:lnTo>
                <a:lnTo>
                  <a:pt x="1045035" y="506455"/>
                </a:lnTo>
                <a:lnTo>
                  <a:pt x="1093259" y="505898"/>
                </a:lnTo>
                <a:lnTo>
                  <a:pt x="1141204" y="505061"/>
                </a:lnTo>
                <a:lnTo>
                  <a:pt x="1142041" y="428405"/>
                </a:lnTo>
                <a:lnTo>
                  <a:pt x="1142598" y="351749"/>
                </a:lnTo>
                <a:lnTo>
                  <a:pt x="1190822" y="303525"/>
                </a:lnTo>
                <a:lnTo>
                  <a:pt x="1238767" y="255580"/>
                </a:lnTo>
                <a:lnTo>
                  <a:pt x="1331312" y="255580"/>
                </a:lnTo>
                <a:lnTo>
                  <a:pt x="1423857" y="255580"/>
                </a:lnTo>
                <a:lnTo>
                  <a:pt x="1430547" y="240807"/>
                </a:lnTo>
                <a:cubicBezTo>
                  <a:pt x="1439189" y="222409"/>
                  <a:pt x="1453405" y="207635"/>
                  <a:pt x="1472081" y="197879"/>
                </a:cubicBezTo>
                <a:cubicBezTo>
                  <a:pt x="1484346" y="191747"/>
                  <a:pt x="1490200" y="190353"/>
                  <a:pt x="1507761" y="190353"/>
                </a:cubicBezTo>
                <a:cubicBezTo>
                  <a:pt x="1543999" y="190632"/>
                  <a:pt x="1572431" y="209029"/>
                  <a:pt x="1587205" y="241922"/>
                </a:cubicBezTo>
                <a:cubicBezTo>
                  <a:pt x="1593895" y="257253"/>
                  <a:pt x="1594731" y="261713"/>
                  <a:pt x="1593616" y="280389"/>
                </a:cubicBezTo>
                <a:cubicBezTo>
                  <a:pt x="1591665" y="314118"/>
                  <a:pt x="1578843" y="333909"/>
                  <a:pt x="1547344" y="352585"/>
                </a:cubicBezTo>
                <a:cubicBezTo>
                  <a:pt x="1535636" y="359275"/>
                  <a:pt x="1531455" y="360111"/>
                  <a:pt x="1509155" y="360111"/>
                </a:cubicBezTo>
                <a:cubicBezTo>
                  <a:pt x="1487970" y="360111"/>
                  <a:pt x="1481837" y="358996"/>
                  <a:pt x="1470687" y="353143"/>
                </a:cubicBezTo>
                <a:cubicBezTo>
                  <a:pt x="1454241" y="344780"/>
                  <a:pt x="1436680" y="326383"/>
                  <a:pt x="1429432" y="309658"/>
                </a:cubicBezTo>
                <a:lnTo>
                  <a:pt x="1423857" y="297393"/>
                </a:lnTo>
                <a:lnTo>
                  <a:pt x="1339675" y="297393"/>
                </a:lnTo>
                <a:lnTo>
                  <a:pt x="1255492" y="297393"/>
                </a:lnTo>
                <a:lnTo>
                  <a:pt x="1220091" y="332794"/>
                </a:lnTo>
                <a:lnTo>
                  <a:pt x="1184411" y="368474"/>
                </a:lnTo>
                <a:lnTo>
                  <a:pt x="1184411" y="437046"/>
                </a:lnTo>
                <a:lnTo>
                  <a:pt x="1184411" y="505619"/>
                </a:lnTo>
                <a:lnTo>
                  <a:pt x="1200857" y="507291"/>
                </a:lnTo>
                <a:cubicBezTo>
                  <a:pt x="1221206" y="508964"/>
                  <a:pt x="1242670" y="520114"/>
                  <a:pt x="1256050" y="535724"/>
                </a:cubicBezTo>
                <a:cubicBezTo>
                  <a:pt x="1272775" y="555236"/>
                  <a:pt x="1278907" y="574749"/>
                  <a:pt x="1279186" y="608756"/>
                </a:cubicBezTo>
                <a:lnTo>
                  <a:pt x="1279186" y="629105"/>
                </a:lnTo>
                <a:lnTo>
                  <a:pt x="1334100" y="629105"/>
                </a:lnTo>
                <a:lnTo>
                  <a:pt x="1389292" y="629105"/>
                </a:lnTo>
                <a:lnTo>
                  <a:pt x="1419119" y="599279"/>
                </a:lnTo>
                <a:lnTo>
                  <a:pt x="1449224" y="569174"/>
                </a:lnTo>
                <a:lnTo>
                  <a:pt x="1449224" y="551055"/>
                </a:lnTo>
                <a:lnTo>
                  <a:pt x="1449224" y="532936"/>
                </a:lnTo>
                <a:lnTo>
                  <a:pt x="1436401" y="526246"/>
                </a:lnTo>
                <a:cubicBezTo>
                  <a:pt x="1409641" y="512030"/>
                  <a:pt x="1400721" y="476908"/>
                  <a:pt x="1417446" y="452656"/>
                </a:cubicBezTo>
                <a:cubicBezTo>
                  <a:pt x="1426924" y="438998"/>
                  <a:pt x="1445879" y="428405"/>
                  <a:pt x="1460374" y="428405"/>
                </a:cubicBezTo>
                <a:cubicBezTo>
                  <a:pt x="1465670" y="428405"/>
                  <a:pt x="1475147" y="430914"/>
                  <a:pt x="1481280" y="433701"/>
                </a:cubicBezTo>
                <a:cubicBezTo>
                  <a:pt x="1520305" y="451820"/>
                  <a:pt x="1523929" y="501438"/>
                  <a:pt x="1487691" y="524574"/>
                </a:cubicBezTo>
                <a:lnTo>
                  <a:pt x="1474590" y="532936"/>
                </a:lnTo>
                <a:lnTo>
                  <a:pt x="1474590" y="557466"/>
                </a:lnTo>
                <a:lnTo>
                  <a:pt x="1474311" y="582275"/>
                </a:lnTo>
                <a:lnTo>
                  <a:pt x="1438074" y="618234"/>
                </a:lnTo>
                <a:lnTo>
                  <a:pt x="1401557" y="654193"/>
                </a:lnTo>
                <a:lnTo>
                  <a:pt x="1340511" y="654193"/>
                </a:lnTo>
                <a:lnTo>
                  <a:pt x="1279186" y="654193"/>
                </a:lnTo>
                <a:lnTo>
                  <a:pt x="1279186" y="693218"/>
                </a:lnTo>
                <a:lnTo>
                  <a:pt x="1279186" y="732243"/>
                </a:lnTo>
                <a:lnTo>
                  <a:pt x="1406854" y="732243"/>
                </a:lnTo>
                <a:lnTo>
                  <a:pt x="1534243" y="732243"/>
                </a:lnTo>
                <a:lnTo>
                  <a:pt x="1561281" y="704925"/>
                </a:lnTo>
                <a:lnTo>
                  <a:pt x="1588320" y="677886"/>
                </a:lnTo>
                <a:lnTo>
                  <a:pt x="1589156" y="656980"/>
                </a:lnTo>
                <a:lnTo>
                  <a:pt x="1589993" y="636353"/>
                </a:lnTo>
                <a:lnTo>
                  <a:pt x="1578843" y="630499"/>
                </a:lnTo>
                <a:cubicBezTo>
                  <a:pt x="1540933" y="610429"/>
                  <a:pt x="1542326" y="557466"/>
                  <a:pt x="1581630" y="538511"/>
                </a:cubicBezTo>
                <a:cubicBezTo>
                  <a:pt x="1594174" y="532379"/>
                  <a:pt x="1599191" y="531264"/>
                  <a:pt x="1609226" y="532658"/>
                </a:cubicBezTo>
                <a:cubicBezTo>
                  <a:pt x="1633756" y="536281"/>
                  <a:pt x="1655220" y="560254"/>
                  <a:pt x="1655499" y="583948"/>
                </a:cubicBezTo>
                <a:cubicBezTo>
                  <a:pt x="1655499" y="602624"/>
                  <a:pt x="1641283" y="625203"/>
                  <a:pt x="1624558" y="631893"/>
                </a:cubicBezTo>
                <a:cubicBezTo>
                  <a:pt x="1616474" y="635238"/>
                  <a:pt x="1616474" y="635516"/>
                  <a:pt x="1616474" y="660604"/>
                </a:cubicBezTo>
                <a:lnTo>
                  <a:pt x="1616474" y="685691"/>
                </a:lnTo>
                <a:lnTo>
                  <a:pt x="1581073" y="721650"/>
                </a:lnTo>
                <a:lnTo>
                  <a:pt x="1545671" y="757330"/>
                </a:lnTo>
                <a:lnTo>
                  <a:pt x="1412429" y="757330"/>
                </a:lnTo>
                <a:lnTo>
                  <a:pt x="1279186" y="757330"/>
                </a:lnTo>
                <a:lnTo>
                  <a:pt x="1279186" y="811686"/>
                </a:lnTo>
                <a:lnTo>
                  <a:pt x="1279186" y="866043"/>
                </a:lnTo>
                <a:lnTo>
                  <a:pt x="1447272" y="866043"/>
                </a:lnTo>
                <a:lnTo>
                  <a:pt x="1615080" y="866043"/>
                </a:lnTo>
                <a:lnTo>
                  <a:pt x="1620098" y="853778"/>
                </a:lnTo>
                <a:cubicBezTo>
                  <a:pt x="1627624" y="835938"/>
                  <a:pt x="1642398" y="820049"/>
                  <a:pt x="1660517" y="811129"/>
                </a:cubicBezTo>
                <a:cubicBezTo>
                  <a:pt x="1673897" y="804439"/>
                  <a:pt x="1679750" y="803324"/>
                  <a:pt x="1698705" y="803324"/>
                </a:cubicBezTo>
                <a:cubicBezTo>
                  <a:pt x="1717382" y="803324"/>
                  <a:pt x="1723235" y="804718"/>
                  <a:pt x="1735222" y="810850"/>
                </a:cubicBezTo>
                <a:cubicBezTo>
                  <a:pt x="1753898" y="820606"/>
                  <a:pt x="1773689" y="842906"/>
                  <a:pt x="1779543" y="860746"/>
                </a:cubicBezTo>
                <a:cubicBezTo>
                  <a:pt x="1785954" y="879701"/>
                  <a:pt x="1784282" y="907576"/>
                  <a:pt x="1775919" y="924859"/>
                </a:cubicBezTo>
                <a:cubicBezTo>
                  <a:pt x="1752504" y="973083"/>
                  <a:pt x="1690622" y="989250"/>
                  <a:pt x="1647973" y="958309"/>
                </a:cubicBezTo>
                <a:cubicBezTo>
                  <a:pt x="1635429" y="949110"/>
                  <a:pt x="1620655" y="929598"/>
                  <a:pt x="1617589" y="918169"/>
                </a:cubicBezTo>
                <a:lnTo>
                  <a:pt x="1615916" y="910643"/>
                </a:lnTo>
                <a:lnTo>
                  <a:pt x="1447551" y="910643"/>
                </a:lnTo>
                <a:lnTo>
                  <a:pt x="1279186" y="910643"/>
                </a:lnTo>
                <a:lnTo>
                  <a:pt x="1279186" y="951061"/>
                </a:lnTo>
                <a:lnTo>
                  <a:pt x="1279186" y="991480"/>
                </a:lnTo>
                <a:lnTo>
                  <a:pt x="1389850" y="991480"/>
                </a:lnTo>
                <a:lnTo>
                  <a:pt x="1500514" y="991480"/>
                </a:lnTo>
                <a:lnTo>
                  <a:pt x="1582188" y="1073154"/>
                </a:lnTo>
                <a:lnTo>
                  <a:pt x="1663862" y="1155106"/>
                </a:lnTo>
                <a:lnTo>
                  <a:pt x="1663862" y="1199706"/>
                </a:lnTo>
                <a:lnTo>
                  <a:pt x="1663862" y="1244585"/>
                </a:lnTo>
                <a:lnTo>
                  <a:pt x="1674454" y="1249881"/>
                </a:lnTo>
                <a:cubicBezTo>
                  <a:pt x="1687555" y="1256850"/>
                  <a:pt x="1700099" y="1274411"/>
                  <a:pt x="1702050" y="1288906"/>
                </a:cubicBezTo>
                <a:cubicBezTo>
                  <a:pt x="1707068" y="1327374"/>
                  <a:pt x="1666649" y="1358872"/>
                  <a:pt x="1630969" y="1344099"/>
                </a:cubicBezTo>
                <a:cubicBezTo>
                  <a:pt x="1590271" y="1327095"/>
                  <a:pt x="1586648" y="1272460"/>
                  <a:pt x="1624836" y="1251275"/>
                </a:cubicBezTo>
                <a:lnTo>
                  <a:pt x="1638774" y="1243749"/>
                </a:lnTo>
                <a:lnTo>
                  <a:pt x="1638774" y="1205839"/>
                </a:lnTo>
                <a:lnTo>
                  <a:pt x="1638774" y="1167650"/>
                </a:lnTo>
                <a:lnTo>
                  <a:pt x="1563511" y="1092109"/>
                </a:lnTo>
                <a:lnTo>
                  <a:pt x="1487970" y="1016568"/>
                </a:lnTo>
                <a:lnTo>
                  <a:pt x="1383717" y="1016568"/>
                </a:lnTo>
                <a:lnTo>
                  <a:pt x="1279186" y="1016568"/>
                </a:lnTo>
                <a:lnTo>
                  <a:pt x="1279186" y="1059774"/>
                </a:lnTo>
                <a:lnTo>
                  <a:pt x="1279186" y="1102980"/>
                </a:lnTo>
                <a:lnTo>
                  <a:pt x="1355564" y="1102980"/>
                </a:lnTo>
                <a:lnTo>
                  <a:pt x="1431941" y="1102980"/>
                </a:lnTo>
                <a:lnTo>
                  <a:pt x="1481001" y="1151761"/>
                </a:lnTo>
                <a:lnTo>
                  <a:pt x="1530061" y="1200264"/>
                </a:lnTo>
                <a:lnTo>
                  <a:pt x="1530061" y="1287791"/>
                </a:lnTo>
                <a:lnTo>
                  <a:pt x="1530061" y="1375319"/>
                </a:lnTo>
                <a:lnTo>
                  <a:pt x="1544278" y="1381730"/>
                </a:lnTo>
                <a:cubicBezTo>
                  <a:pt x="1562954" y="1390650"/>
                  <a:pt x="1583860" y="1413786"/>
                  <a:pt x="1589993" y="1432184"/>
                </a:cubicBezTo>
                <a:cubicBezTo>
                  <a:pt x="1596404" y="1451139"/>
                  <a:pt x="1594731" y="1481801"/>
                  <a:pt x="1586369" y="1497969"/>
                </a:cubicBezTo>
                <a:cubicBezTo>
                  <a:pt x="1578285" y="1513579"/>
                  <a:pt x="1562118" y="1529189"/>
                  <a:pt x="1545114" y="1537830"/>
                </a:cubicBezTo>
                <a:cubicBezTo>
                  <a:pt x="1533964" y="1543684"/>
                  <a:pt x="1527553" y="1544799"/>
                  <a:pt x="1509155" y="1544799"/>
                </a:cubicBezTo>
                <a:cubicBezTo>
                  <a:pt x="1472917" y="1544799"/>
                  <a:pt x="1446994" y="1528631"/>
                  <a:pt x="1431105" y="1496854"/>
                </a:cubicBezTo>
                <a:cubicBezTo>
                  <a:pt x="1424415" y="1483195"/>
                  <a:pt x="1423021" y="1477341"/>
                  <a:pt x="1423021" y="1459780"/>
                </a:cubicBezTo>
                <a:cubicBezTo>
                  <a:pt x="1423300" y="1441940"/>
                  <a:pt x="1424415" y="1436365"/>
                  <a:pt x="1431941" y="1421870"/>
                </a:cubicBezTo>
                <a:cubicBezTo>
                  <a:pt x="1441697" y="1402357"/>
                  <a:pt x="1458144" y="1386747"/>
                  <a:pt x="1476262" y="1380057"/>
                </a:cubicBezTo>
                <a:lnTo>
                  <a:pt x="1488249" y="1375319"/>
                </a:lnTo>
                <a:lnTo>
                  <a:pt x="1488249" y="1296990"/>
                </a:lnTo>
                <a:lnTo>
                  <a:pt x="1488249" y="1218661"/>
                </a:lnTo>
                <a:lnTo>
                  <a:pt x="1451175" y="1181588"/>
                </a:lnTo>
                <a:lnTo>
                  <a:pt x="1414380" y="1144793"/>
                </a:lnTo>
                <a:lnTo>
                  <a:pt x="1346644" y="1144793"/>
                </a:lnTo>
                <a:lnTo>
                  <a:pt x="1279186" y="1144793"/>
                </a:lnTo>
                <a:lnTo>
                  <a:pt x="1279186" y="1167650"/>
                </a:lnTo>
                <a:cubicBezTo>
                  <a:pt x="1279186" y="1214201"/>
                  <a:pt x="1263576" y="1244028"/>
                  <a:pt x="1230683" y="1261310"/>
                </a:cubicBezTo>
                <a:cubicBezTo>
                  <a:pt x="1217582" y="1268279"/>
                  <a:pt x="1213401" y="1268836"/>
                  <a:pt x="1175491" y="1269673"/>
                </a:cubicBezTo>
                <a:lnTo>
                  <a:pt x="1134236" y="1270788"/>
                </a:lnTo>
                <a:lnTo>
                  <a:pt x="1134236" y="1322914"/>
                </a:lnTo>
                <a:lnTo>
                  <a:pt x="1134236" y="1374761"/>
                </a:lnTo>
                <a:lnTo>
                  <a:pt x="1162947" y="1403472"/>
                </a:lnTo>
                <a:lnTo>
                  <a:pt x="1191379" y="1431905"/>
                </a:lnTo>
                <a:lnTo>
                  <a:pt x="1211450" y="1431905"/>
                </a:lnTo>
                <a:cubicBezTo>
                  <a:pt x="1229847" y="1431905"/>
                  <a:pt x="1231241" y="1431347"/>
                  <a:pt x="1232913" y="1425494"/>
                </a:cubicBezTo>
                <a:cubicBezTo>
                  <a:pt x="1239046" y="1400685"/>
                  <a:pt x="1275562" y="1385354"/>
                  <a:pt x="1302322" y="1396782"/>
                </a:cubicBezTo>
                <a:cubicBezTo>
                  <a:pt x="1312915" y="1401242"/>
                  <a:pt x="1328525" y="1417967"/>
                  <a:pt x="1331033" y="1428002"/>
                </a:cubicBezTo>
                <a:cubicBezTo>
                  <a:pt x="1334657" y="1442497"/>
                  <a:pt x="1330755" y="1464519"/>
                  <a:pt x="1322392" y="1475111"/>
                </a:cubicBezTo>
                <a:cubicBezTo>
                  <a:pt x="1299813" y="1504937"/>
                  <a:pt x="1250753" y="1501035"/>
                  <a:pt x="1235701" y="1468421"/>
                </a:cubicBezTo>
                <a:lnTo>
                  <a:pt x="1230405" y="1457271"/>
                </a:lnTo>
                <a:lnTo>
                  <a:pt x="1205317" y="1456992"/>
                </a:lnTo>
                <a:lnTo>
                  <a:pt x="1179951" y="1456992"/>
                </a:lnTo>
                <a:lnTo>
                  <a:pt x="1143156" y="1420197"/>
                </a:lnTo>
                <a:lnTo>
                  <a:pt x="1106361" y="1383124"/>
                </a:lnTo>
                <a:lnTo>
                  <a:pt x="1106361" y="1326816"/>
                </a:lnTo>
                <a:lnTo>
                  <a:pt x="1106361" y="1270230"/>
                </a:lnTo>
                <a:lnTo>
                  <a:pt x="1067336" y="1270230"/>
                </a:lnTo>
                <a:lnTo>
                  <a:pt x="1028310" y="1270230"/>
                </a:lnTo>
                <a:lnTo>
                  <a:pt x="1028310" y="1393437"/>
                </a:lnTo>
                <a:lnTo>
                  <a:pt x="1028310" y="1516924"/>
                </a:lnTo>
                <a:lnTo>
                  <a:pt x="1056743" y="1545356"/>
                </a:lnTo>
                <a:lnTo>
                  <a:pt x="1085454" y="1574067"/>
                </a:lnTo>
                <a:lnTo>
                  <a:pt x="1105524" y="1574067"/>
                </a:lnTo>
                <a:cubicBezTo>
                  <a:pt x="1123364" y="1574067"/>
                  <a:pt x="1125594" y="1573510"/>
                  <a:pt x="1127267" y="1568214"/>
                </a:cubicBezTo>
                <a:cubicBezTo>
                  <a:pt x="1130054" y="1560130"/>
                  <a:pt x="1144828" y="1543962"/>
                  <a:pt x="1154027" y="1538945"/>
                </a:cubicBezTo>
                <a:cubicBezTo>
                  <a:pt x="1165456" y="1533091"/>
                  <a:pt x="1188034" y="1533927"/>
                  <a:pt x="1201136" y="1540617"/>
                </a:cubicBezTo>
                <a:cubicBezTo>
                  <a:pt x="1222042" y="1551210"/>
                  <a:pt x="1233471" y="1578527"/>
                  <a:pt x="1226223" y="1600549"/>
                </a:cubicBezTo>
                <a:cubicBezTo>
                  <a:pt x="1221763" y="1613650"/>
                  <a:pt x="1207826" y="1629539"/>
                  <a:pt x="1196397" y="1634277"/>
                </a:cubicBezTo>
                <a:cubicBezTo>
                  <a:pt x="1171309" y="1644870"/>
                  <a:pt x="1138138" y="1631490"/>
                  <a:pt x="1128939" y="1606681"/>
                </a:cubicBezTo>
                <a:cubicBezTo>
                  <a:pt x="1126152" y="1599155"/>
                  <a:pt x="1125873" y="1599155"/>
                  <a:pt x="1099949" y="1599155"/>
                </a:cubicBezTo>
                <a:lnTo>
                  <a:pt x="1074026" y="1599155"/>
                </a:lnTo>
                <a:lnTo>
                  <a:pt x="1038624" y="1563475"/>
                </a:lnTo>
                <a:lnTo>
                  <a:pt x="1003223" y="1527516"/>
                </a:lnTo>
                <a:lnTo>
                  <a:pt x="1003223" y="1399012"/>
                </a:lnTo>
                <a:lnTo>
                  <a:pt x="1003223" y="1270230"/>
                </a:lnTo>
                <a:lnTo>
                  <a:pt x="960017" y="1270230"/>
                </a:lnTo>
                <a:lnTo>
                  <a:pt x="916810" y="1270230"/>
                </a:lnTo>
                <a:lnTo>
                  <a:pt x="916810" y="1438037"/>
                </a:lnTo>
                <a:lnTo>
                  <a:pt x="916810" y="1606124"/>
                </a:lnTo>
                <a:lnTo>
                  <a:pt x="930190" y="1611699"/>
                </a:lnTo>
                <a:cubicBezTo>
                  <a:pt x="945243" y="1617831"/>
                  <a:pt x="966428" y="1637901"/>
                  <a:pt x="973397" y="1652675"/>
                </a:cubicBezTo>
                <a:cubicBezTo>
                  <a:pt x="1000714" y="1710376"/>
                  <a:pt x="959180" y="1776440"/>
                  <a:pt x="895904" y="1775882"/>
                </a:cubicBezTo>
                <a:cubicBezTo>
                  <a:pt x="871653" y="1775882"/>
                  <a:pt x="855485" y="1768914"/>
                  <a:pt x="836251" y="1751074"/>
                </a:cubicBezTo>
                <a:cubicBezTo>
                  <a:pt x="809770" y="1726265"/>
                  <a:pt x="802801" y="1685846"/>
                  <a:pt x="819526" y="1652675"/>
                </a:cubicBezTo>
                <a:cubicBezTo>
                  <a:pt x="829004" y="1633441"/>
                  <a:pt x="844614" y="1618667"/>
                  <a:pt x="862733" y="1611141"/>
                </a:cubicBezTo>
                <a:lnTo>
                  <a:pt x="874998" y="1606124"/>
                </a:lnTo>
                <a:lnTo>
                  <a:pt x="874998" y="1438037"/>
                </a:lnTo>
                <a:lnTo>
                  <a:pt x="874998" y="1270230"/>
                </a:lnTo>
                <a:lnTo>
                  <a:pt x="822035" y="1270230"/>
                </a:lnTo>
                <a:lnTo>
                  <a:pt x="769073" y="1270230"/>
                </a:lnTo>
                <a:lnTo>
                  <a:pt x="769073" y="1376712"/>
                </a:lnTo>
                <a:lnTo>
                  <a:pt x="769073" y="1483474"/>
                </a:lnTo>
                <a:lnTo>
                  <a:pt x="687677" y="1564869"/>
                </a:lnTo>
                <a:lnTo>
                  <a:pt x="606003" y="1646542"/>
                </a:lnTo>
                <a:lnTo>
                  <a:pt x="561403" y="1646542"/>
                </a:lnTo>
                <a:lnTo>
                  <a:pt x="516803" y="1646542"/>
                </a:lnTo>
                <a:lnTo>
                  <a:pt x="513180" y="1654626"/>
                </a:lnTo>
                <a:cubicBezTo>
                  <a:pt x="490880" y="1705080"/>
                  <a:pt x="414223" y="1689191"/>
                  <a:pt x="414223" y="1633999"/>
                </a:cubicBezTo>
                <a:cubicBezTo>
                  <a:pt x="414223" y="1613929"/>
                  <a:pt x="425373" y="1595810"/>
                  <a:pt x="443492" y="1586332"/>
                </a:cubicBezTo>
                <a:cubicBezTo>
                  <a:pt x="454642" y="1580479"/>
                  <a:pt x="477499" y="1581315"/>
                  <a:pt x="490322" y="1588005"/>
                </a:cubicBezTo>
                <a:cubicBezTo>
                  <a:pt x="500915" y="1593301"/>
                  <a:pt x="515410" y="1610584"/>
                  <a:pt x="515410" y="1617831"/>
                </a:cubicBezTo>
                <a:cubicBezTo>
                  <a:pt x="515410" y="1620619"/>
                  <a:pt x="524887" y="1621455"/>
                  <a:pt x="555271" y="1621455"/>
                </a:cubicBezTo>
                <a:lnTo>
                  <a:pt x="594853" y="1621455"/>
                </a:lnTo>
                <a:lnTo>
                  <a:pt x="669559" y="1546750"/>
                </a:lnTo>
                <a:lnTo>
                  <a:pt x="743985" y="1472324"/>
                </a:lnTo>
                <a:lnTo>
                  <a:pt x="743985" y="1371137"/>
                </a:lnTo>
                <a:lnTo>
                  <a:pt x="743985" y="1270230"/>
                </a:lnTo>
                <a:lnTo>
                  <a:pt x="703566" y="1270230"/>
                </a:lnTo>
                <a:lnTo>
                  <a:pt x="663147" y="1270230"/>
                </a:lnTo>
                <a:lnTo>
                  <a:pt x="663147" y="1337687"/>
                </a:lnTo>
                <a:lnTo>
                  <a:pt x="663147" y="1405145"/>
                </a:lnTo>
                <a:lnTo>
                  <a:pt x="614923" y="1453369"/>
                </a:lnTo>
                <a:lnTo>
                  <a:pt x="566700" y="1501592"/>
                </a:lnTo>
                <a:lnTo>
                  <a:pt x="478893" y="1501592"/>
                </a:lnTo>
                <a:lnTo>
                  <a:pt x="390808" y="1501592"/>
                </a:lnTo>
                <a:lnTo>
                  <a:pt x="384397" y="1515809"/>
                </a:lnTo>
                <a:cubicBezTo>
                  <a:pt x="375756" y="1533649"/>
                  <a:pt x="352619" y="1555391"/>
                  <a:pt x="335337" y="1561245"/>
                </a:cubicBezTo>
                <a:cubicBezTo>
                  <a:pt x="293524" y="1575461"/>
                  <a:pt x="247530" y="1556227"/>
                  <a:pt x="227739" y="1516366"/>
                </a:cubicBezTo>
                <a:cubicBezTo>
                  <a:pt x="217983" y="1496296"/>
                  <a:pt x="218540" y="1463961"/>
                  <a:pt x="229133" y="1442497"/>
                </a:cubicBezTo>
                <a:cubicBezTo>
                  <a:pt x="243907" y="1412392"/>
                  <a:pt x="271782" y="1394831"/>
                  <a:pt x="305232" y="1394552"/>
                </a:cubicBezTo>
                <a:cubicBezTo>
                  <a:pt x="321957" y="1394552"/>
                  <a:pt x="327532" y="1395667"/>
                  <a:pt x="343699" y="1403751"/>
                </a:cubicBezTo>
                <a:cubicBezTo>
                  <a:pt x="364048" y="1413786"/>
                  <a:pt x="381331" y="1432184"/>
                  <a:pt x="387184" y="1450024"/>
                </a:cubicBezTo>
                <a:lnTo>
                  <a:pt x="390529" y="1459780"/>
                </a:lnTo>
                <a:lnTo>
                  <a:pt x="468858" y="1459780"/>
                </a:lnTo>
                <a:lnTo>
                  <a:pt x="547466" y="1459780"/>
                </a:lnTo>
                <a:lnTo>
                  <a:pt x="584261" y="1422985"/>
                </a:lnTo>
                <a:lnTo>
                  <a:pt x="621335" y="1385911"/>
                </a:lnTo>
                <a:lnTo>
                  <a:pt x="621335" y="1328489"/>
                </a:lnTo>
                <a:lnTo>
                  <a:pt x="621335" y="1271066"/>
                </a:lnTo>
                <a:lnTo>
                  <a:pt x="598198" y="1269673"/>
                </a:lnTo>
                <a:cubicBezTo>
                  <a:pt x="570602" y="1268279"/>
                  <a:pt x="551090" y="1259080"/>
                  <a:pt x="535201" y="1240125"/>
                </a:cubicBezTo>
                <a:cubicBezTo>
                  <a:pt x="516246" y="1217546"/>
                  <a:pt x="514016" y="1208069"/>
                  <a:pt x="513737" y="1151761"/>
                </a:cubicBezTo>
                <a:cubicBezTo>
                  <a:pt x="513458" y="1124165"/>
                  <a:pt x="513180" y="1083746"/>
                  <a:pt x="512901" y="1061725"/>
                </a:cubicBezTo>
                <a:lnTo>
                  <a:pt x="512622" y="1022143"/>
                </a:lnTo>
                <a:lnTo>
                  <a:pt x="378264" y="1022143"/>
                </a:lnTo>
                <a:lnTo>
                  <a:pt x="243628" y="1022143"/>
                </a:lnTo>
                <a:lnTo>
                  <a:pt x="215195" y="1050575"/>
                </a:lnTo>
                <a:lnTo>
                  <a:pt x="186484" y="1079286"/>
                </a:lnTo>
                <a:lnTo>
                  <a:pt x="186484" y="1099078"/>
                </a:lnTo>
                <a:lnTo>
                  <a:pt x="186484" y="1119148"/>
                </a:lnTo>
                <a:lnTo>
                  <a:pt x="198470" y="1126116"/>
                </a:lnTo>
                <a:cubicBezTo>
                  <a:pt x="227460" y="1143120"/>
                  <a:pt x="232478" y="1185490"/>
                  <a:pt x="208227" y="1208069"/>
                </a:cubicBezTo>
                <a:cubicBezTo>
                  <a:pt x="192617" y="1222564"/>
                  <a:pt x="170595" y="1226188"/>
                  <a:pt x="151640" y="1217546"/>
                </a:cubicBezTo>
                <a:cubicBezTo>
                  <a:pt x="112336" y="1199706"/>
                  <a:pt x="109828" y="1144514"/>
                  <a:pt x="147459" y="1125280"/>
                </a:cubicBezTo>
                <a:lnTo>
                  <a:pt x="158609" y="1119705"/>
                </a:lnTo>
                <a:lnTo>
                  <a:pt x="158609" y="1097126"/>
                </a:lnTo>
                <a:cubicBezTo>
                  <a:pt x="158609" y="1084861"/>
                  <a:pt x="159724" y="1072596"/>
                  <a:pt x="161118" y="1070088"/>
                </a:cubicBezTo>
                <a:cubicBezTo>
                  <a:pt x="162511" y="1067579"/>
                  <a:pt x="178958" y="1050018"/>
                  <a:pt x="197913" y="1031063"/>
                </a:cubicBezTo>
                <a:lnTo>
                  <a:pt x="231920" y="997055"/>
                </a:lnTo>
                <a:lnTo>
                  <a:pt x="372411" y="997055"/>
                </a:lnTo>
                <a:lnTo>
                  <a:pt x="512622" y="997055"/>
                </a:lnTo>
                <a:lnTo>
                  <a:pt x="512622" y="953849"/>
                </a:lnTo>
                <a:lnTo>
                  <a:pt x="512622" y="910643"/>
                </a:lnTo>
                <a:lnTo>
                  <a:pt x="340076" y="910643"/>
                </a:lnTo>
                <a:lnTo>
                  <a:pt x="167529" y="910643"/>
                </a:lnTo>
                <a:lnTo>
                  <a:pt x="165856" y="918169"/>
                </a:lnTo>
                <a:cubicBezTo>
                  <a:pt x="164741" y="922071"/>
                  <a:pt x="160003" y="930991"/>
                  <a:pt x="155543" y="937681"/>
                </a:cubicBezTo>
                <a:cubicBezTo>
                  <a:pt x="131849" y="971968"/>
                  <a:pt x="85019" y="984233"/>
                  <a:pt x="47945" y="965556"/>
                </a:cubicBezTo>
                <a:cubicBezTo>
                  <a:pt x="30384" y="956358"/>
                  <a:pt x="10035" y="934058"/>
                  <a:pt x="4181" y="917054"/>
                </a:cubicBezTo>
                <a:cubicBezTo>
                  <a:pt x="-1394" y="900329"/>
                  <a:pt x="-1394" y="876356"/>
                  <a:pt x="4181" y="859631"/>
                </a:cubicBezTo>
                <a:cubicBezTo>
                  <a:pt x="10035" y="842628"/>
                  <a:pt x="30105" y="820328"/>
                  <a:pt x="48224" y="810850"/>
                </a:cubicBezTo>
                <a:cubicBezTo>
                  <a:pt x="67736" y="800815"/>
                  <a:pt x="100071" y="800258"/>
                  <a:pt x="120978" y="809735"/>
                </a:cubicBezTo>
                <a:cubicBezTo>
                  <a:pt x="138260" y="817540"/>
                  <a:pt x="159166" y="839283"/>
                  <a:pt x="164184" y="854614"/>
                </a:cubicBezTo>
                <a:lnTo>
                  <a:pt x="167808" y="866043"/>
                </a:lnTo>
                <a:lnTo>
                  <a:pt x="340354" y="866043"/>
                </a:lnTo>
                <a:lnTo>
                  <a:pt x="512622" y="866043"/>
                </a:lnTo>
                <a:lnTo>
                  <a:pt x="512622" y="814474"/>
                </a:lnTo>
                <a:lnTo>
                  <a:pt x="512622" y="762905"/>
                </a:lnTo>
                <a:lnTo>
                  <a:pt x="393317" y="762905"/>
                </a:lnTo>
                <a:lnTo>
                  <a:pt x="274290" y="762905"/>
                </a:lnTo>
                <a:lnTo>
                  <a:pt x="192617" y="681231"/>
                </a:lnTo>
                <a:lnTo>
                  <a:pt x="111221" y="599558"/>
                </a:lnTo>
                <a:lnTo>
                  <a:pt x="111221" y="554679"/>
                </a:lnTo>
                <a:lnTo>
                  <a:pt x="111221" y="509800"/>
                </a:lnTo>
                <a:lnTo>
                  <a:pt x="102859" y="506455"/>
                </a:lnTo>
                <a:cubicBezTo>
                  <a:pt x="91151" y="501716"/>
                  <a:pt x="78608" y="486385"/>
                  <a:pt x="74984" y="472726"/>
                </a:cubicBezTo>
                <a:cubicBezTo>
                  <a:pt x="68294" y="448196"/>
                  <a:pt x="80001" y="423945"/>
                  <a:pt x="103695" y="412795"/>
                </a:cubicBezTo>
                <a:cubicBezTo>
                  <a:pt x="121814" y="404433"/>
                  <a:pt x="128504" y="404433"/>
                  <a:pt x="146065" y="412516"/>
                </a:cubicBezTo>
                <a:cubicBezTo>
                  <a:pt x="161675" y="420043"/>
                  <a:pt x="173940" y="435095"/>
                  <a:pt x="176728" y="450984"/>
                </a:cubicBezTo>
                <a:cubicBezTo>
                  <a:pt x="180630" y="472726"/>
                  <a:pt x="165856" y="499765"/>
                  <a:pt x="145786" y="507013"/>
                </a:cubicBezTo>
                <a:lnTo>
                  <a:pt x="136309" y="510358"/>
                </a:lnTo>
                <a:lnTo>
                  <a:pt x="136309" y="549383"/>
                </a:lnTo>
                <a:lnTo>
                  <a:pt x="136309" y="588686"/>
                </a:lnTo>
                <a:lnTo>
                  <a:pt x="210735" y="663113"/>
                </a:lnTo>
                <a:lnTo>
                  <a:pt x="285440" y="737818"/>
                </a:lnTo>
                <a:lnTo>
                  <a:pt x="398892" y="737818"/>
                </a:lnTo>
                <a:lnTo>
                  <a:pt x="512622" y="737818"/>
                </a:lnTo>
                <a:lnTo>
                  <a:pt x="512622" y="694611"/>
                </a:lnTo>
                <a:lnTo>
                  <a:pt x="512622" y="651405"/>
                </a:lnTo>
                <a:lnTo>
                  <a:pt x="441541" y="651405"/>
                </a:lnTo>
                <a:cubicBezTo>
                  <a:pt x="387184" y="651405"/>
                  <a:pt x="368229" y="650569"/>
                  <a:pt x="361261" y="647503"/>
                </a:cubicBezTo>
                <a:cubicBezTo>
                  <a:pt x="356243" y="645551"/>
                  <a:pt x="331992" y="622973"/>
                  <a:pt x="307183" y="597606"/>
                </a:cubicBezTo>
                <a:lnTo>
                  <a:pt x="261747" y="551891"/>
                </a:lnTo>
                <a:lnTo>
                  <a:pt x="261747" y="458510"/>
                </a:lnTo>
                <a:lnTo>
                  <a:pt x="261747" y="365129"/>
                </a:lnTo>
                <a:lnTo>
                  <a:pt x="250039" y="361784"/>
                </a:lnTo>
                <a:cubicBezTo>
                  <a:pt x="223000" y="353700"/>
                  <a:pt x="197634" y="315233"/>
                  <a:pt x="197634" y="282061"/>
                </a:cubicBezTo>
                <a:cubicBezTo>
                  <a:pt x="197634" y="209587"/>
                  <a:pt x="285998" y="170004"/>
                  <a:pt x="339518" y="218228"/>
                </a:cubicBezTo>
                <a:cubicBezTo>
                  <a:pt x="359309" y="236068"/>
                  <a:pt x="369066" y="256974"/>
                  <a:pt x="369066" y="282061"/>
                </a:cubicBezTo>
                <a:cubicBezTo>
                  <a:pt x="369066" y="303525"/>
                  <a:pt x="363769" y="319693"/>
                  <a:pt x="351783" y="335581"/>
                </a:cubicBezTo>
                <a:cubicBezTo>
                  <a:pt x="343421" y="346174"/>
                  <a:pt x="325580" y="359275"/>
                  <a:pt x="313873" y="363178"/>
                </a:cubicBezTo>
                <a:lnTo>
                  <a:pt x="306068" y="365686"/>
                </a:lnTo>
                <a:lnTo>
                  <a:pt x="306068" y="450705"/>
                </a:lnTo>
                <a:lnTo>
                  <a:pt x="306068" y="535445"/>
                </a:lnTo>
                <a:lnTo>
                  <a:pt x="341748" y="571125"/>
                </a:lnTo>
                <a:lnTo>
                  <a:pt x="377428" y="606805"/>
                </a:lnTo>
                <a:lnTo>
                  <a:pt x="445722" y="606805"/>
                </a:lnTo>
                <a:lnTo>
                  <a:pt x="514016" y="606805"/>
                </a:lnTo>
                <a:lnTo>
                  <a:pt x="513737" y="595098"/>
                </a:lnTo>
                <a:cubicBezTo>
                  <a:pt x="512901" y="574470"/>
                  <a:pt x="522100" y="550498"/>
                  <a:pt x="537152" y="534888"/>
                </a:cubicBezTo>
                <a:cubicBezTo>
                  <a:pt x="557780" y="512866"/>
                  <a:pt x="570602" y="508128"/>
                  <a:pt x="616596" y="506455"/>
                </a:cubicBezTo>
                <a:lnTo>
                  <a:pt x="655064" y="505061"/>
                </a:lnTo>
                <a:lnTo>
                  <a:pt x="655064" y="448196"/>
                </a:lnTo>
                <a:lnTo>
                  <a:pt x="655064" y="391053"/>
                </a:lnTo>
                <a:lnTo>
                  <a:pt x="626910" y="362899"/>
                </a:lnTo>
                <a:lnTo>
                  <a:pt x="598477" y="334466"/>
                </a:lnTo>
                <a:lnTo>
                  <a:pt x="579522" y="333909"/>
                </a:lnTo>
                <a:lnTo>
                  <a:pt x="560288" y="333351"/>
                </a:lnTo>
                <a:lnTo>
                  <a:pt x="554713" y="344223"/>
                </a:lnTo>
                <a:cubicBezTo>
                  <a:pt x="545793" y="361505"/>
                  <a:pt x="525166" y="375443"/>
                  <a:pt x="508441" y="375443"/>
                </a:cubicBezTo>
                <a:cubicBezTo>
                  <a:pt x="491716" y="375443"/>
                  <a:pt x="467186" y="358718"/>
                  <a:pt x="460774" y="342829"/>
                </a:cubicBezTo>
                <a:cubicBezTo>
                  <a:pt x="444886" y="304919"/>
                  <a:pt x="477499" y="263943"/>
                  <a:pt x="518476" y="270911"/>
                </a:cubicBezTo>
                <a:cubicBezTo>
                  <a:pt x="531856" y="273141"/>
                  <a:pt x="553320" y="290981"/>
                  <a:pt x="556107" y="301853"/>
                </a:cubicBezTo>
                <a:cubicBezTo>
                  <a:pt x="557780" y="308264"/>
                  <a:pt x="558895" y="308543"/>
                  <a:pt x="583425" y="308543"/>
                </a:cubicBezTo>
                <a:lnTo>
                  <a:pt x="609070" y="308543"/>
                </a:lnTo>
                <a:lnTo>
                  <a:pt x="645865" y="345616"/>
                </a:lnTo>
                <a:lnTo>
                  <a:pt x="682660" y="382969"/>
                </a:lnTo>
                <a:lnTo>
                  <a:pt x="682660" y="444573"/>
                </a:lnTo>
                <a:lnTo>
                  <a:pt x="682660" y="506455"/>
                </a:lnTo>
                <a:lnTo>
                  <a:pt x="721685" y="506455"/>
                </a:lnTo>
                <a:lnTo>
                  <a:pt x="760710" y="506455"/>
                </a:lnTo>
                <a:lnTo>
                  <a:pt x="760710" y="378788"/>
                </a:lnTo>
                <a:lnTo>
                  <a:pt x="760710" y="251399"/>
                </a:lnTo>
                <a:lnTo>
                  <a:pt x="733114" y="223524"/>
                </a:lnTo>
                <a:lnTo>
                  <a:pt x="705239" y="195649"/>
                </a:lnTo>
                <a:lnTo>
                  <a:pt x="684332" y="194255"/>
                </a:lnTo>
                <a:lnTo>
                  <a:pt x="663705" y="192862"/>
                </a:lnTo>
                <a:lnTo>
                  <a:pt x="658966" y="203454"/>
                </a:lnTo>
                <a:cubicBezTo>
                  <a:pt x="646422" y="231887"/>
                  <a:pt x="606840" y="240807"/>
                  <a:pt x="580916" y="220737"/>
                </a:cubicBezTo>
                <a:cubicBezTo>
                  <a:pt x="549975" y="197322"/>
                  <a:pt x="556107" y="148819"/>
                  <a:pt x="592066" y="132652"/>
                </a:cubicBezTo>
                <a:cubicBezTo>
                  <a:pt x="615760" y="121780"/>
                  <a:pt x="641405" y="129864"/>
                  <a:pt x="656179" y="153000"/>
                </a:cubicBezTo>
                <a:lnTo>
                  <a:pt x="664541" y="166102"/>
                </a:lnTo>
                <a:lnTo>
                  <a:pt x="689350" y="166102"/>
                </a:lnTo>
                <a:lnTo>
                  <a:pt x="714437" y="166380"/>
                </a:lnTo>
                <a:lnTo>
                  <a:pt x="750117" y="202339"/>
                </a:lnTo>
                <a:lnTo>
                  <a:pt x="785798" y="238298"/>
                </a:lnTo>
                <a:lnTo>
                  <a:pt x="785798" y="372376"/>
                </a:lnTo>
                <a:lnTo>
                  <a:pt x="785798" y="506455"/>
                </a:lnTo>
                <a:lnTo>
                  <a:pt x="830398" y="506455"/>
                </a:lnTo>
                <a:lnTo>
                  <a:pt x="874998" y="506455"/>
                </a:lnTo>
                <a:lnTo>
                  <a:pt x="874998" y="338369"/>
                </a:lnTo>
                <a:lnTo>
                  <a:pt x="874998" y="170283"/>
                </a:lnTo>
                <a:lnTo>
                  <a:pt x="865241" y="166659"/>
                </a:lnTo>
                <a:cubicBezTo>
                  <a:pt x="847680" y="160527"/>
                  <a:pt x="829004" y="142965"/>
                  <a:pt x="819526" y="124289"/>
                </a:cubicBezTo>
                <a:cubicBezTo>
                  <a:pt x="812558" y="110073"/>
                  <a:pt x="810885" y="103662"/>
                  <a:pt x="810885" y="88330"/>
                </a:cubicBezTo>
                <a:cubicBezTo>
                  <a:pt x="810885" y="63800"/>
                  <a:pt x="817018" y="46797"/>
                  <a:pt x="832349" y="29793"/>
                </a:cubicBezTo>
                <a:cubicBezTo>
                  <a:pt x="845729" y="15019"/>
                  <a:pt x="859388" y="6378"/>
                  <a:pt x="876949" y="191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6" name="Google Shape;416;p19"/>
          <p:cNvSpPr/>
          <p:nvPr/>
        </p:nvSpPr>
        <p:spPr>
          <a:xfrm>
            <a:off x="5509171" y="4269086"/>
            <a:ext cx="568261" cy="514411"/>
          </a:xfrm>
          <a:custGeom>
            <a:avLst/>
            <a:gdLst/>
            <a:ahLst/>
            <a:cxnLst/>
            <a:rect l="l" t="t" r="r" b="b"/>
            <a:pathLst>
              <a:path w="1783448" h="1775885" extrusionOk="0">
                <a:moveTo>
                  <a:pt x="896461" y="1646891"/>
                </a:moveTo>
                <a:cubicBezTo>
                  <a:pt x="889980" y="1646752"/>
                  <a:pt x="883500" y="1648494"/>
                  <a:pt x="876113" y="1652117"/>
                </a:cubicBezTo>
                <a:cubicBezTo>
                  <a:pt x="835973" y="1672187"/>
                  <a:pt x="850746" y="1732955"/>
                  <a:pt x="895904" y="1732955"/>
                </a:cubicBezTo>
                <a:cubicBezTo>
                  <a:pt x="940783" y="1732955"/>
                  <a:pt x="956114" y="1673860"/>
                  <a:pt x="916810" y="1652954"/>
                </a:cubicBezTo>
                <a:cubicBezTo>
                  <a:pt x="909423" y="1649052"/>
                  <a:pt x="902942" y="1647031"/>
                  <a:pt x="896461" y="1646891"/>
                </a:cubicBezTo>
                <a:close/>
                <a:moveTo>
                  <a:pt x="468253" y="1607731"/>
                </a:moveTo>
                <a:cubicBezTo>
                  <a:pt x="454572" y="1606908"/>
                  <a:pt x="440147" y="1618041"/>
                  <a:pt x="440147" y="1633720"/>
                </a:cubicBezTo>
                <a:cubicBezTo>
                  <a:pt x="440147" y="1648494"/>
                  <a:pt x="450461" y="1659086"/>
                  <a:pt x="464677" y="1659086"/>
                </a:cubicBezTo>
                <a:cubicBezTo>
                  <a:pt x="490601" y="1659086"/>
                  <a:pt x="500915" y="1629539"/>
                  <a:pt x="481123" y="1612814"/>
                </a:cubicBezTo>
                <a:cubicBezTo>
                  <a:pt x="477290" y="1609608"/>
                  <a:pt x="472813" y="1608005"/>
                  <a:pt x="468253" y="1607731"/>
                </a:cubicBezTo>
                <a:close/>
                <a:moveTo>
                  <a:pt x="1172598" y="1560583"/>
                </a:moveTo>
                <a:cubicBezTo>
                  <a:pt x="1167825" y="1561384"/>
                  <a:pt x="1163365" y="1563893"/>
                  <a:pt x="1159044" y="1568214"/>
                </a:cubicBezTo>
                <a:cubicBezTo>
                  <a:pt x="1143434" y="1583824"/>
                  <a:pt x="1151518" y="1608632"/>
                  <a:pt x="1173539" y="1611977"/>
                </a:cubicBezTo>
                <a:cubicBezTo>
                  <a:pt x="1181902" y="1613371"/>
                  <a:pt x="1185247" y="1612256"/>
                  <a:pt x="1192773" y="1605566"/>
                </a:cubicBezTo>
                <a:cubicBezTo>
                  <a:pt x="1199463" y="1599434"/>
                  <a:pt x="1201972" y="1594974"/>
                  <a:pt x="1201972" y="1588562"/>
                </a:cubicBezTo>
                <a:cubicBezTo>
                  <a:pt x="1201972" y="1576855"/>
                  <a:pt x="1196676" y="1567099"/>
                  <a:pt x="1188034" y="1563196"/>
                </a:cubicBezTo>
                <a:cubicBezTo>
                  <a:pt x="1182459" y="1560688"/>
                  <a:pt x="1177372" y="1559782"/>
                  <a:pt x="1172598" y="1560583"/>
                </a:cubicBezTo>
                <a:close/>
                <a:moveTo>
                  <a:pt x="294082" y="1439431"/>
                </a:moveTo>
                <a:cubicBezTo>
                  <a:pt x="283420" y="1442498"/>
                  <a:pt x="273733" y="1449048"/>
                  <a:pt x="268437" y="1458107"/>
                </a:cubicBezTo>
                <a:cubicBezTo>
                  <a:pt x="261189" y="1470372"/>
                  <a:pt x="261468" y="1493230"/>
                  <a:pt x="268994" y="1503265"/>
                </a:cubicBezTo>
                <a:cubicBezTo>
                  <a:pt x="279865" y="1518039"/>
                  <a:pt x="288785" y="1522499"/>
                  <a:pt x="306347" y="1522499"/>
                </a:cubicBezTo>
                <a:cubicBezTo>
                  <a:pt x="326417" y="1522499"/>
                  <a:pt x="335616" y="1516645"/>
                  <a:pt x="344814" y="1497969"/>
                </a:cubicBezTo>
                <a:cubicBezTo>
                  <a:pt x="350111" y="1487655"/>
                  <a:pt x="350947" y="1482637"/>
                  <a:pt x="349553" y="1473717"/>
                </a:cubicBezTo>
                <a:cubicBezTo>
                  <a:pt x="347323" y="1460895"/>
                  <a:pt x="337567" y="1447794"/>
                  <a:pt x="325580" y="1441661"/>
                </a:cubicBezTo>
                <a:cubicBezTo>
                  <a:pt x="316382" y="1436783"/>
                  <a:pt x="304744" y="1436365"/>
                  <a:pt x="294082" y="1439431"/>
                </a:cubicBezTo>
                <a:close/>
                <a:moveTo>
                  <a:pt x="1286534" y="1418765"/>
                </a:moveTo>
                <a:cubicBezTo>
                  <a:pt x="1273350" y="1415354"/>
                  <a:pt x="1259186" y="1423194"/>
                  <a:pt x="1255213" y="1438874"/>
                </a:cubicBezTo>
                <a:cubicBezTo>
                  <a:pt x="1252705" y="1449466"/>
                  <a:pt x="1259952" y="1463682"/>
                  <a:pt x="1270545" y="1468142"/>
                </a:cubicBezTo>
                <a:cubicBezTo>
                  <a:pt x="1297305" y="1479014"/>
                  <a:pt x="1319326" y="1446400"/>
                  <a:pt x="1298977" y="1426051"/>
                </a:cubicBezTo>
                <a:cubicBezTo>
                  <a:pt x="1295214" y="1422288"/>
                  <a:pt x="1290928" y="1419901"/>
                  <a:pt x="1286534" y="1418765"/>
                </a:cubicBezTo>
                <a:close/>
                <a:moveTo>
                  <a:pt x="1508040" y="1415493"/>
                </a:moveTo>
                <a:cubicBezTo>
                  <a:pt x="1502326" y="1415389"/>
                  <a:pt x="1496750" y="1417131"/>
                  <a:pt x="1489642" y="1420755"/>
                </a:cubicBezTo>
                <a:cubicBezTo>
                  <a:pt x="1473754" y="1428839"/>
                  <a:pt x="1467900" y="1438316"/>
                  <a:pt x="1466506" y="1457550"/>
                </a:cubicBezTo>
                <a:cubicBezTo>
                  <a:pt x="1465391" y="1471487"/>
                  <a:pt x="1466227" y="1475390"/>
                  <a:pt x="1472360" y="1484589"/>
                </a:cubicBezTo>
                <a:cubicBezTo>
                  <a:pt x="1485182" y="1503822"/>
                  <a:pt x="1515009" y="1509955"/>
                  <a:pt x="1532570" y="1496575"/>
                </a:cubicBezTo>
                <a:cubicBezTo>
                  <a:pt x="1546508" y="1486261"/>
                  <a:pt x="1550968" y="1477062"/>
                  <a:pt x="1550968" y="1459780"/>
                </a:cubicBezTo>
                <a:cubicBezTo>
                  <a:pt x="1550968" y="1439989"/>
                  <a:pt x="1545114" y="1430511"/>
                  <a:pt x="1527274" y="1421312"/>
                </a:cubicBezTo>
                <a:cubicBezTo>
                  <a:pt x="1519608" y="1417549"/>
                  <a:pt x="1513755" y="1415598"/>
                  <a:pt x="1508040" y="1415493"/>
                </a:cubicBezTo>
                <a:close/>
                <a:moveTo>
                  <a:pt x="1654941" y="1270544"/>
                </a:moveTo>
                <a:cubicBezTo>
                  <a:pt x="1640673" y="1268453"/>
                  <a:pt x="1624836" y="1279220"/>
                  <a:pt x="1624836" y="1295318"/>
                </a:cubicBezTo>
                <a:cubicBezTo>
                  <a:pt x="1624836" y="1307861"/>
                  <a:pt x="1631248" y="1316781"/>
                  <a:pt x="1643234" y="1320126"/>
                </a:cubicBezTo>
                <a:cubicBezTo>
                  <a:pt x="1653548" y="1322914"/>
                  <a:pt x="1667485" y="1317896"/>
                  <a:pt x="1671945" y="1309534"/>
                </a:cubicBezTo>
                <a:cubicBezTo>
                  <a:pt x="1677520" y="1299499"/>
                  <a:pt x="1675569" y="1284446"/>
                  <a:pt x="1668043" y="1277199"/>
                </a:cubicBezTo>
                <a:cubicBezTo>
                  <a:pt x="1664280" y="1273366"/>
                  <a:pt x="1659698" y="1271241"/>
                  <a:pt x="1654941" y="1270544"/>
                </a:cubicBezTo>
                <a:close/>
                <a:moveTo>
                  <a:pt x="321567" y="1248630"/>
                </a:moveTo>
                <a:cubicBezTo>
                  <a:pt x="316340" y="1247271"/>
                  <a:pt x="310905" y="1247341"/>
                  <a:pt x="306584" y="1249153"/>
                </a:cubicBezTo>
                <a:cubicBezTo>
                  <a:pt x="289301" y="1256679"/>
                  <a:pt x="284841" y="1280094"/>
                  <a:pt x="298500" y="1292638"/>
                </a:cubicBezTo>
                <a:cubicBezTo>
                  <a:pt x="321636" y="1314102"/>
                  <a:pt x="355922" y="1280094"/>
                  <a:pt x="335295" y="1256679"/>
                </a:cubicBezTo>
                <a:cubicBezTo>
                  <a:pt x="331811" y="1252777"/>
                  <a:pt x="326793" y="1249989"/>
                  <a:pt x="321567" y="1248630"/>
                </a:cubicBezTo>
                <a:close/>
                <a:moveTo>
                  <a:pt x="172825" y="1144793"/>
                </a:moveTo>
                <a:cubicBezTo>
                  <a:pt x="154985" y="1144793"/>
                  <a:pt x="145229" y="1157058"/>
                  <a:pt x="147459" y="1176849"/>
                </a:cubicBezTo>
                <a:cubicBezTo>
                  <a:pt x="148853" y="1190229"/>
                  <a:pt x="165578" y="1199706"/>
                  <a:pt x="179794" y="1194968"/>
                </a:cubicBezTo>
                <a:cubicBezTo>
                  <a:pt x="198470" y="1188835"/>
                  <a:pt x="203488" y="1169044"/>
                  <a:pt x="190387" y="1153434"/>
                </a:cubicBezTo>
                <a:cubicBezTo>
                  <a:pt x="184811" y="1146465"/>
                  <a:pt x="180909" y="1144793"/>
                  <a:pt x="172825" y="1144793"/>
                </a:cubicBezTo>
                <a:close/>
                <a:moveTo>
                  <a:pt x="376550" y="1098907"/>
                </a:moveTo>
                <a:lnTo>
                  <a:pt x="444844" y="1099464"/>
                </a:lnTo>
                <a:lnTo>
                  <a:pt x="512859" y="1100301"/>
                </a:lnTo>
                <a:lnTo>
                  <a:pt x="512859" y="1112844"/>
                </a:lnTo>
                <a:lnTo>
                  <a:pt x="512859" y="1125388"/>
                </a:lnTo>
                <a:lnTo>
                  <a:pt x="448746" y="1126224"/>
                </a:lnTo>
                <a:lnTo>
                  <a:pt x="384634" y="1126782"/>
                </a:lnTo>
                <a:lnTo>
                  <a:pt x="356759" y="1154657"/>
                </a:lnTo>
                <a:lnTo>
                  <a:pt x="328884" y="1182532"/>
                </a:lnTo>
                <a:lnTo>
                  <a:pt x="329720" y="1203159"/>
                </a:lnTo>
                <a:cubicBezTo>
                  <a:pt x="330556" y="1220999"/>
                  <a:pt x="331392" y="1224344"/>
                  <a:pt x="336131" y="1225738"/>
                </a:cubicBezTo>
                <a:cubicBezTo>
                  <a:pt x="338919" y="1226853"/>
                  <a:pt x="345330" y="1230755"/>
                  <a:pt x="349790" y="1234658"/>
                </a:cubicBezTo>
                <a:cubicBezTo>
                  <a:pt x="385749" y="1264763"/>
                  <a:pt x="363727" y="1324694"/>
                  <a:pt x="316619" y="1325252"/>
                </a:cubicBezTo>
                <a:cubicBezTo>
                  <a:pt x="281775" y="1325252"/>
                  <a:pt x="255851" y="1291244"/>
                  <a:pt x="266165" y="1258909"/>
                </a:cubicBezTo>
                <a:cubicBezTo>
                  <a:pt x="270067" y="1246087"/>
                  <a:pt x="283169" y="1231592"/>
                  <a:pt x="294319" y="1226853"/>
                </a:cubicBezTo>
                <a:cubicBezTo>
                  <a:pt x="302402" y="1223787"/>
                  <a:pt x="302402" y="1223508"/>
                  <a:pt x="302402" y="1198420"/>
                </a:cubicBezTo>
                <a:lnTo>
                  <a:pt x="302402" y="1173054"/>
                </a:lnTo>
                <a:lnTo>
                  <a:pt x="339476" y="1135981"/>
                </a:lnTo>
                <a:close/>
                <a:moveTo>
                  <a:pt x="83533" y="845102"/>
                </a:moveTo>
                <a:cubicBezTo>
                  <a:pt x="58537" y="846460"/>
                  <a:pt x="37422" y="869457"/>
                  <a:pt x="42649" y="898099"/>
                </a:cubicBezTo>
                <a:cubicBezTo>
                  <a:pt x="48224" y="927089"/>
                  <a:pt x="84740" y="941026"/>
                  <a:pt x="110385" y="923744"/>
                </a:cubicBezTo>
                <a:cubicBezTo>
                  <a:pt x="134079" y="907855"/>
                  <a:pt x="133243" y="865764"/>
                  <a:pt x="108991" y="851548"/>
                </a:cubicBezTo>
                <a:cubicBezTo>
                  <a:pt x="100629" y="846600"/>
                  <a:pt x="91865" y="844649"/>
                  <a:pt x="83533" y="845102"/>
                </a:cubicBezTo>
                <a:close/>
                <a:moveTo>
                  <a:pt x="1692085" y="844718"/>
                </a:moveTo>
                <a:cubicBezTo>
                  <a:pt x="1684280" y="845624"/>
                  <a:pt x="1676963" y="849178"/>
                  <a:pt x="1670273" y="855450"/>
                </a:cubicBezTo>
                <a:cubicBezTo>
                  <a:pt x="1633478" y="889736"/>
                  <a:pt x="1671667" y="949389"/>
                  <a:pt x="1715988" y="926810"/>
                </a:cubicBezTo>
                <a:cubicBezTo>
                  <a:pt x="1734664" y="917611"/>
                  <a:pt x="1740518" y="908413"/>
                  <a:pt x="1740518" y="888343"/>
                </a:cubicBezTo>
                <a:cubicBezTo>
                  <a:pt x="1740518" y="868551"/>
                  <a:pt x="1734664" y="859074"/>
                  <a:pt x="1716824" y="849875"/>
                </a:cubicBezTo>
                <a:cubicBezTo>
                  <a:pt x="1708183" y="845555"/>
                  <a:pt x="1699890" y="843812"/>
                  <a:pt x="1692085" y="844718"/>
                </a:cubicBezTo>
                <a:close/>
                <a:moveTo>
                  <a:pt x="737208" y="702953"/>
                </a:moveTo>
                <a:cubicBezTo>
                  <a:pt x="756233" y="702953"/>
                  <a:pt x="784674" y="742145"/>
                  <a:pt x="822530" y="820528"/>
                </a:cubicBezTo>
                <a:cubicBezTo>
                  <a:pt x="835794" y="847881"/>
                  <a:pt x="847080" y="870776"/>
                  <a:pt x="856390" y="889215"/>
                </a:cubicBezTo>
                <a:cubicBezTo>
                  <a:pt x="876012" y="928113"/>
                  <a:pt x="889070" y="953200"/>
                  <a:pt x="895566" y="964474"/>
                </a:cubicBezTo>
                <a:cubicBezTo>
                  <a:pt x="902063" y="975748"/>
                  <a:pt x="905368" y="981385"/>
                  <a:pt x="905480" y="981385"/>
                </a:cubicBezTo>
                <a:cubicBezTo>
                  <a:pt x="907920" y="981385"/>
                  <a:pt x="929846" y="939286"/>
                  <a:pt x="971264" y="855089"/>
                </a:cubicBezTo>
                <a:cubicBezTo>
                  <a:pt x="988841" y="819585"/>
                  <a:pt x="1002884" y="791233"/>
                  <a:pt x="1013395" y="770035"/>
                </a:cubicBezTo>
                <a:cubicBezTo>
                  <a:pt x="1024935" y="746604"/>
                  <a:pt x="1035421" y="729567"/>
                  <a:pt x="1044851" y="718922"/>
                </a:cubicBezTo>
                <a:cubicBezTo>
                  <a:pt x="1054281" y="708277"/>
                  <a:pt x="1064088" y="702953"/>
                  <a:pt x="1074271" y="702953"/>
                </a:cubicBezTo>
                <a:cubicBezTo>
                  <a:pt x="1080015" y="702953"/>
                  <a:pt x="1085586" y="704230"/>
                  <a:pt x="1090988" y="706783"/>
                </a:cubicBezTo>
                <a:cubicBezTo>
                  <a:pt x="1096387" y="709336"/>
                  <a:pt x="1102916" y="713962"/>
                  <a:pt x="1110570" y="720660"/>
                </a:cubicBezTo>
                <a:cubicBezTo>
                  <a:pt x="1107376" y="733725"/>
                  <a:pt x="1105068" y="745986"/>
                  <a:pt x="1103644" y="757444"/>
                </a:cubicBezTo>
                <a:cubicBezTo>
                  <a:pt x="1102221" y="768903"/>
                  <a:pt x="1101511" y="781624"/>
                  <a:pt x="1101511" y="795609"/>
                </a:cubicBezTo>
                <a:cubicBezTo>
                  <a:pt x="1101511" y="851158"/>
                  <a:pt x="1105017" y="901830"/>
                  <a:pt x="1112030" y="947626"/>
                </a:cubicBezTo>
                <a:cubicBezTo>
                  <a:pt x="1119044" y="993421"/>
                  <a:pt x="1129510" y="1034454"/>
                  <a:pt x="1143433" y="1070723"/>
                </a:cubicBezTo>
                <a:cubicBezTo>
                  <a:pt x="1132919" y="1076917"/>
                  <a:pt x="1123847" y="1081151"/>
                  <a:pt x="1116216" y="1083427"/>
                </a:cubicBezTo>
                <a:cubicBezTo>
                  <a:pt x="1108585" y="1085702"/>
                  <a:pt x="1100983" y="1086839"/>
                  <a:pt x="1093411" y="1086839"/>
                </a:cubicBezTo>
                <a:cubicBezTo>
                  <a:pt x="1084908" y="1086839"/>
                  <a:pt x="1078137" y="1084951"/>
                  <a:pt x="1073097" y="1081170"/>
                </a:cubicBezTo>
                <a:cubicBezTo>
                  <a:pt x="1068058" y="1077391"/>
                  <a:pt x="1064365" y="1070629"/>
                  <a:pt x="1062019" y="1060886"/>
                </a:cubicBezTo>
                <a:cubicBezTo>
                  <a:pt x="1061011" y="1058207"/>
                  <a:pt x="1059126" y="1027375"/>
                  <a:pt x="1056362" y="968387"/>
                </a:cubicBezTo>
                <a:cubicBezTo>
                  <a:pt x="1053601" y="909400"/>
                  <a:pt x="1050247" y="853390"/>
                  <a:pt x="1046303" y="800362"/>
                </a:cubicBezTo>
                <a:cubicBezTo>
                  <a:pt x="1016375" y="865621"/>
                  <a:pt x="980660" y="939991"/>
                  <a:pt x="939159" y="1023470"/>
                </a:cubicBezTo>
                <a:cubicBezTo>
                  <a:pt x="933290" y="1036435"/>
                  <a:pt x="929164" y="1044717"/>
                  <a:pt x="926783" y="1048320"/>
                </a:cubicBezTo>
                <a:cubicBezTo>
                  <a:pt x="922841" y="1057249"/>
                  <a:pt x="918875" y="1063440"/>
                  <a:pt x="914882" y="1066895"/>
                </a:cubicBezTo>
                <a:cubicBezTo>
                  <a:pt x="910889" y="1070348"/>
                  <a:pt x="906118" y="1072075"/>
                  <a:pt x="900569" y="1072075"/>
                </a:cubicBezTo>
                <a:cubicBezTo>
                  <a:pt x="889998" y="1072075"/>
                  <a:pt x="879713" y="1060694"/>
                  <a:pt x="869709" y="1037935"/>
                </a:cubicBezTo>
                <a:cubicBezTo>
                  <a:pt x="868608" y="1036773"/>
                  <a:pt x="867135" y="1034353"/>
                  <a:pt x="865289" y="1030672"/>
                </a:cubicBezTo>
                <a:cubicBezTo>
                  <a:pt x="837374" y="973966"/>
                  <a:pt x="813727" y="926426"/>
                  <a:pt x="794350" y="888053"/>
                </a:cubicBezTo>
                <a:cubicBezTo>
                  <a:pt x="774972" y="849677"/>
                  <a:pt x="762249" y="820792"/>
                  <a:pt x="756180" y="801397"/>
                </a:cubicBezTo>
                <a:cubicBezTo>
                  <a:pt x="754049" y="841987"/>
                  <a:pt x="751643" y="894028"/>
                  <a:pt x="748964" y="957521"/>
                </a:cubicBezTo>
                <a:cubicBezTo>
                  <a:pt x="746286" y="1021015"/>
                  <a:pt x="742932" y="1058496"/>
                  <a:pt x="738905" y="1069965"/>
                </a:cubicBezTo>
                <a:cubicBezTo>
                  <a:pt x="737263" y="1075062"/>
                  <a:pt x="734244" y="1079149"/>
                  <a:pt x="729849" y="1082226"/>
                </a:cubicBezTo>
                <a:cubicBezTo>
                  <a:pt x="725454" y="1085301"/>
                  <a:pt x="719717" y="1086839"/>
                  <a:pt x="712644" y="1086839"/>
                </a:cubicBezTo>
                <a:cubicBezTo>
                  <a:pt x="707502" y="1086839"/>
                  <a:pt x="701525" y="1085702"/>
                  <a:pt x="694712" y="1083429"/>
                </a:cubicBezTo>
                <a:cubicBezTo>
                  <a:pt x="687900" y="1081154"/>
                  <a:pt x="679103" y="1076961"/>
                  <a:pt x="668319" y="1070847"/>
                </a:cubicBezTo>
                <a:cubicBezTo>
                  <a:pt x="681827" y="1034729"/>
                  <a:pt x="692102" y="993579"/>
                  <a:pt x="699148" y="947398"/>
                </a:cubicBezTo>
                <a:cubicBezTo>
                  <a:pt x="706191" y="901215"/>
                  <a:pt x="709713" y="850102"/>
                  <a:pt x="709713" y="794056"/>
                </a:cubicBezTo>
                <a:cubicBezTo>
                  <a:pt x="709713" y="780879"/>
                  <a:pt x="708996" y="768584"/>
                  <a:pt x="707557" y="757170"/>
                </a:cubicBezTo>
                <a:cubicBezTo>
                  <a:pt x="706119" y="745757"/>
                  <a:pt x="703993" y="733580"/>
                  <a:pt x="701178" y="720635"/>
                </a:cubicBezTo>
                <a:cubicBezTo>
                  <a:pt x="708275" y="713981"/>
                  <a:pt x="714537" y="709370"/>
                  <a:pt x="719965" y="706804"/>
                </a:cubicBezTo>
                <a:cubicBezTo>
                  <a:pt x="725393" y="704237"/>
                  <a:pt x="731142" y="702953"/>
                  <a:pt x="737208" y="702953"/>
                </a:cubicBezTo>
                <a:close/>
                <a:moveTo>
                  <a:pt x="1603373" y="559418"/>
                </a:moveTo>
                <a:cubicBezTo>
                  <a:pt x="1591665" y="559696"/>
                  <a:pt x="1585811" y="563041"/>
                  <a:pt x="1580794" y="572519"/>
                </a:cubicBezTo>
                <a:cubicBezTo>
                  <a:pt x="1568529" y="595376"/>
                  <a:pt x="1592501" y="620464"/>
                  <a:pt x="1614523" y="607641"/>
                </a:cubicBezTo>
                <a:cubicBezTo>
                  <a:pt x="1631805" y="597606"/>
                  <a:pt x="1634314" y="579766"/>
                  <a:pt x="1620655" y="566108"/>
                </a:cubicBezTo>
                <a:cubicBezTo>
                  <a:pt x="1615916" y="561369"/>
                  <a:pt x="1610899" y="559418"/>
                  <a:pt x="1603373" y="559418"/>
                </a:cubicBezTo>
                <a:close/>
                <a:moveTo>
                  <a:pt x="779547" y="557453"/>
                </a:moveTo>
                <a:cubicBezTo>
                  <a:pt x="668548" y="557623"/>
                  <a:pt x="588791" y="558303"/>
                  <a:pt x="586491" y="559139"/>
                </a:cubicBezTo>
                <a:cubicBezTo>
                  <a:pt x="578965" y="562484"/>
                  <a:pt x="569487" y="573076"/>
                  <a:pt x="565863" y="582554"/>
                </a:cubicBezTo>
                <a:cubicBezTo>
                  <a:pt x="563633" y="587850"/>
                  <a:pt x="562797" y="684298"/>
                  <a:pt x="562797" y="888621"/>
                </a:cubicBezTo>
                <a:cubicBezTo>
                  <a:pt x="562797" y="1211693"/>
                  <a:pt x="562240" y="1196919"/>
                  <a:pt x="578128" y="1211693"/>
                </a:cubicBezTo>
                <a:lnTo>
                  <a:pt x="585655" y="1218661"/>
                </a:lnTo>
                <a:lnTo>
                  <a:pt x="895904" y="1218661"/>
                </a:lnTo>
                <a:lnTo>
                  <a:pt x="1206153" y="1218661"/>
                </a:lnTo>
                <a:lnTo>
                  <a:pt x="1213680" y="1211693"/>
                </a:lnTo>
                <a:cubicBezTo>
                  <a:pt x="1229568" y="1196919"/>
                  <a:pt x="1229011" y="1211971"/>
                  <a:pt x="1229011" y="886949"/>
                </a:cubicBezTo>
                <a:cubicBezTo>
                  <a:pt x="1229011" y="561369"/>
                  <a:pt x="1229847" y="580045"/>
                  <a:pt x="1213680" y="564993"/>
                </a:cubicBezTo>
                <a:lnTo>
                  <a:pt x="1206153" y="558024"/>
                </a:lnTo>
                <a:lnTo>
                  <a:pt x="899249" y="557466"/>
                </a:lnTo>
                <a:cubicBezTo>
                  <a:pt x="857018" y="557397"/>
                  <a:pt x="816547" y="557397"/>
                  <a:pt x="779547" y="557453"/>
                </a:cubicBezTo>
                <a:close/>
                <a:moveTo>
                  <a:pt x="1461001" y="455932"/>
                </a:moveTo>
                <a:cubicBezTo>
                  <a:pt x="1453963" y="456071"/>
                  <a:pt x="1446855" y="458510"/>
                  <a:pt x="1442255" y="463249"/>
                </a:cubicBezTo>
                <a:cubicBezTo>
                  <a:pt x="1422185" y="483040"/>
                  <a:pt x="1449224" y="517048"/>
                  <a:pt x="1474590" y="503668"/>
                </a:cubicBezTo>
                <a:cubicBezTo>
                  <a:pt x="1482395" y="499208"/>
                  <a:pt x="1489085" y="484713"/>
                  <a:pt x="1486855" y="476071"/>
                </a:cubicBezTo>
                <a:cubicBezTo>
                  <a:pt x="1485740" y="472169"/>
                  <a:pt x="1482395" y="466036"/>
                  <a:pt x="1479329" y="462413"/>
                </a:cubicBezTo>
                <a:cubicBezTo>
                  <a:pt x="1475008" y="457953"/>
                  <a:pt x="1468039" y="455793"/>
                  <a:pt x="1461001" y="455932"/>
                </a:cubicBezTo>
                <a:close/>
                <a:moveTo>
                  <a:pt x="126744" y="433811"/>
                </a:moveTo>
                <a:cubicBezTo>
                  <a:pt x="109758" y="432830"/>
                  <a:pt x="93242" y="449451"/>
                  <a:pt x="101186" y="468266"/>
                </a:cubicBezTo>
                <a:cubicBezTo>
                  <a:pt x="107598" y="483876"/>
                  <a:pt x="120141" y="489173"/>
                  <a:pt x="135194" y="482761"/>
                </a:cubicBezTo>
                <a:cubicBezTo>
                  <a:pt x="151919" y="475793"/>
                  <a:pt x="155821" y="454329"/>
                  <a:pt x="142999" y="441228"/>
                </a:cubicBezTo>
                <a:cubicBezTo>
                  <a:pt x="138121" y="436420"/>
                  <a:pt x="132406" y="434137"/>
                  <a:pt x="126744" y="433811"/>
                </a:cubicBezTo>
                <a:close/>
                <a:moveTo>
                  <a:pt x="507222" y="295790"/>
                </a:moveTo>
                <a:cubicBezTo>
                  <a:pt x="500427" y="295999"/>
                  <a:pt x="493807" y="299902"/>
                  <a:pt x="487813" y="307428"/>
                </a:cubicBezTo>
                <a:cubicBezTo>
                  <a:pt x="479451" y="318020"/>
                  <a:pt x="480287" y="329449"/>
                  <a:pt x="490043" y="339484"/>
                </a:cubicBezTo>
                <a:cubicBezTo>
                  <a:pt x="513458" y="362620"/>
                  <a:pt x="549975" y="330285"/>
                  <a:pt x="527675" y="306313"/>
                </a:cubicBezTo>
                <a:cubicBezTo>
                  <a:pt x="520985" y="299066"/>
                  <a:pt x="514016" y="295581"/>
                  <a:pt x="507222" y="295790"/>
                </a:cubicBezTo>
                <a:close/>
                <a:moveTo>
                  <a:pt x="273036" y="240284"/>
                </a:moveTo>
                <a:cubicBezTo>
                  <a:pt x="263977" y="242409"/>
                  <a:pt x="255893" y="247915"/>
                  <a:pt x="249203" y="256695"/>
                </a:cubicBezTo>
                <a:cubicBezTo>
                  <a:pt x="238610" y="270633"/>
                  <a:pt x="237217" y="285406"/>
                  <a:pt x="244743" y="301295"/>
                </a:cubicBezTo>
                <a:cubicBezTo>
                  <a:pt x="248367" y="308543"/>
                  <a:pt x="255057" y="316348"/>
                  <a:pt x="260074" y="319693"/>
                </a:cubicBezTo>
                <a:cubicBezTo>
                  <a:pt x="270945" y="326383"/>
                  <a:pt x="291852" y="327219"/>
                  <a:pt x="303002" y="321365"/>
                </a:cubicBezTo>
                <a:cubicBezTo>
                  <a:pt x="335337" y="304640"/>
                  <a:pt x="335058" y="258925"/>
                  <a:pt x="302723" y="244152"/>
                </a:cubicBezTo>
                <a:cubicBezTo>
                  <a:pt x="292131" y="239413"/>
                  <a:pt x="282096" y="238159"/>
                  <a:pt x="273036" y="240284"/>
                </a:cubicBezTo>
                <a:close/>
                <a:moveTo>
                  <a:pt x="1507831" y="233560"/>
                </a:moveTo>
                <a:cubicBezTo>
                  <a:pt x="1499956" y="233560"/>
                  <a:pt x="1492291" y="235232"/>
                  <a:pt x="1486855" y="238577"/>
                </a:cubicBezTo>
                <a:cubicBezTo>
                  <a:pt x="1474311" y="246103"/>
                  <a:pt x="1469294" y="253072"/>
                  <a:pt x="1466506" y="266173"/>
                </a:cubicBezTo>
                <a:cubicBezTo>
                  <a:pt x="1459537" y="296556"/>
                  <a:pt x="1482395" y="322201"/>
                  <a:pt x="1513058" y="318856"/>
                </a:cubicBezTo>
                <a:cubicBezTo>
                  <a:pt x="1554313" y="314396"/>
                  <a:pt x="1566299" y="257810"/>
                  <a:pt x="1530061" y="238577"/>
                </a:cubicBezTo>
                <a:cubicBezTo>
                  <a:pt x="1523790" y="235232"/>
                  <a:pt x="1515706" y="233560"/>
                  <a:pt x="1507831" y="233560"/>
                </a:cubicBezTo>
                <a:close/>
                <a:moveTo>
                  <a:pt x="612693" y="152931"/>
                </a:moveTo>
                <a:cubicBezTo>
                  <a:pt x="610463" y="152931"/>
                  <a:pt x="608233" y="154116"/>
                  <a:pt x="602658" y="156624"/>
                </a:cubicBezTo>
                <a:cubicBezTo>
                  <a:pt x="592066" y="161084"/>
                  <a:pt x="587885" y="168332"/>
                  <a:pt x="587885" y="181712"/>
                </a:cubicBezTo>
                <a:cubicBezTo>
                  <a:pt x="587885" y="195649"/>
                  <a:pt x="597920" y="205405"/>
                  <a:pt x="612415" y="205405"/>
                </a:cubicBezTo>
                <a:cubicBezTo>
                  <a:pt x="640847" y="205405"/>
                  <a:pt x="648652" y="167217"/>
                  <a:pt x="622729" y="156345"/>
                </a:cubicBezTo>
                <a:cubicBezTo>
                  <a:pt x="617154" y="154115"/>
                  <a:pt x="614923" y="152931"/>
                  <a:pt x="612693" y="152931"/>
                </a:cubicBezTo>
                <a:close/>
                <a:moveTo>
                  <a:pt x="1323786" y="107843"/>
                </a:moveTo>
                <a:cubicBezTo>
                  <a:pt x="1315423" y="107843"/>
                  <a:pt x="1310685" y="109515"/>
                  <a:pt x="1305667" y="114812"/>
                </a:cubicBezTo>
                <a:cubicBezTo>
                  <a:pt x="1300371" y="119829"/>
                  <a:pt x="1298698" y="124568"/>
                  <a:pt x="1298698" y="132930"/>
                </a:cubicBezTo>
                <a:cubicBezTo>
                  <a:pt x="1298698" y="141293"/>
                  <a:pt x="1300371" y="146032"/>
                  <a:pt x="1305667" y="151049"/>
                </a:cubicBezTo>
                <a:cubicBezTo>
                  <a:pt x="1310685" y="156345"/>
                  <a:pt x="1315423" y="158018"/>
                  <a:pt x="1323786" y="158018"/>
                </a:cubicBezTo>
                <a:cubicBezTo>
                  <a:pt x="1332148" y="158018"/>
                  <a:pt x="1336887" y="156345"/>
                  <a:pt x="1341905" y="151049"/>
                </a:cubicBezTo>
                <a:cubicBezTo>
                  <a:pt x="1347201" y="146032"/>
                  <a:pt x="1348874" y="141293"/>
                  <a:pt x="1348874" y="132930"/>
                </a:cubicBezTo>
                <a:cubicBezTo>
                  <a:pt x="1348874" y="124568"/>
                  <a:pt x="1347201" y="119829"/>
                  <a:pt x="1341905" y="114812"/>
                </a:cubicBezTo>
                <a:cubicBezTo>
                  <a:pt x="1336887" y="109515"/>
                  <a:pt x="1332148" y="107843"/>
                  <a:pt x="1323786" y="107843"/>
                </a:cubicBezTo>
                <a:close/>
                <a:moveTo>
                  <a:pt x="895904" y="43730"/>
                </a:moveTo>
                <a:cubicBezTo>
                  <a:pt x="850468" y="43730"/>
                  <a:pt x="835694" y="104777"/>
                  <a:pt x="876391" y="124568"/>
                </a:cubicBezTo>
                <a:cubicBezTo>
                  <a:pt x="891165" y="131815"/>
                  <a:pt x="900921" y="131537"/>
                  <a:pt x="915974" y="124289"/>
                </a:cubicBezTo>
                <a:cubicBezTo>
                  <a:pt x="944685" y="110352"/>
                  <a:pt x="946915" y="68260"/>
                  <a:pt x="919877" y="50142"/>
                </a:cubicBezTo>
                <a:cubicBezTo>
                  <a:pt x="913186" y="45403"/>
                  <a:pt x="906218" y="43730"/>
                  <a:pt x="895904" y="43730"/>
                </a:cubicBezTo>
                <a:close/>
                <a:moveTo>
                  <a:pt x="876949" y="1918"/>
                </a:moveTo>
                <a:cubicBezTo>
                  <a:pt x="902315" y="-4215"/>
                  <a:pt x="934372" y="4705"/>
                  <a:pt x="953884" y="23660"/>
                </a:cubicBezTo>
                <a:cubicBezTo>
                  <a:pt x="982595" y="51535"/>
                  <a:pt x="989843" y="88888"/>
                  <a:pt x="973397" y="124010"/>
                </a:cubicBezTo>
                <a:cubicBezTo>
                  <a:pt x="966428" y="138784"/>
                  <a:pt x="945243" y="158854"/>
                  <a:pt x="930190" y="164987"/>
                </a:cubicBezTo>
                <a:lnTo>
                  <a:pt x="916810" y="170562"/>
                </a:lnTo>
                <a:lnTo>
                  <a:pt x="916810" y="338369"/>
                </a:lnTo>
                <a:lnTo>
                  <a:pt x="916810" y="506455"/>
                </a:lnTo>
                <a:lnTo>
                  <a:pt x="968379" y="506455"/>
                </a:lnTo>
                <a:lnTo>
                  <a:pt x="1019948" y="506455"/>
                </a:lnTo>
                <a:lnTo>
                  <a:pt x="1019948" y="394398"/>
                </a:lnTo>
                <a:lnTo>
                  <a:pt x="1019948" y="282061"/>
                </a:lnTo>
                <a:lnTo>
                  <a:pt x="1101622" y="200667"/>
                </a:lnTo>
                <a:lnTo>
                  <a:pt x="1183017" y="118993"/>
                </a:lnTo>
                <a:lnTo>
                  <a:pt x="1227896" y="118993"/>
                </a:lnTo>
                <a:lnTo>
                  <a:pt x="1273053" y="118993"/>
                </a:lnTo>
                <a:lnTo>
                  <a:pt x="1276398" y="110630"/>
                </a:lnTo>
                <a:cubicBezTo>
                  <a:pt x="1283367" y="93905"/>
                  <a:pt x="1306225" y="79968"/>
                  <a:pt x="1326573" y="79968"/>
                </a:cubicBezTo>
                <a:cubicBezTo>
                  <a:pt x="1337445" y="80247"/>
                  <a:pt x="1355285" y="89445"/>
                  <a:pt x="1363647" y="99202"/>
                </a:cubicBezTo>
                <a:cubicBezTo>
                  <a:pt x="1392637" y="133767"/>
                  <a:pt x="1367550" y="184778"/>
                  <a:pt x="1321835" y="184220"/>
                </a:cubicBezTo>
                <a:cubicBezTo>
                  <a:pt x="1303716" y="184220"/>
                  <a:pt x="1286433" y="173349"/>
                  <a:pt x="1278071" y="156345"/>
                </a:cubicBezTo>
                <a:lnTo>
                  <a:pt x="1272217" y="144917"/>
                </a:lnTo>
                <a:lnTo>
                  <a:pt x="1233192" y="144359"/>
                </a:lnTo>
                <a:lnTo>
                  <a:pt x="1194167" y="143802"/>
                </a:lnTo>
                <a:lnTo>
                  <a:pt x="1119741" y="218785"/>
                </a:lnTo>
                <a:lnTo>
                  <a:pt x="1045035" y="293490"/>
                </a:lnTo>
                <a:lnTo>
                  <a:pt x="1045035" y="399973"/>
                </a:lnTo>
                <a:lnTo>
                  <a:pt x="1045035" y="506455"/>
                </a:lnTo>
                <a:lnTo>
                  <a:pt x="1093259" y="505898"/>
                </a:lnTo>
                <a:lnTo>
                  <a:pt x="1141204" y="505061"/>
                </a:lnTo>
                <a:lnTo>
                  <a:pt x="1142041" y="428405"/>
                </a:lnTo>
                <a:lnTo>
                  <a:pt x="1142598" y="351749"/>
                </a:lnTo>
                <a:lnTo>
                  <a:pt x="1190822" y="303525"/>
                </a:lnTo>
                <a:lnTo>
                  <a:pt x="1238767" y="255580"/>
                </a:lnTo>
                <a:lnTo>
                  <a:pt x="1331312" y="255580"/>
                </a:lnTo>
                <a:lnTo>
                  <a:pt x="1423857" y="255580"/>
                </a:lnTo>
                <a:lnTo>
                  <a:pt x="1430547" y="240807"/>
                </a:lnTo>
                <a:cubicBezTo>
                  <a:pt x="1439189" y="222409"/>
                  <a:pt x="1453405" y="207635"/>
                  <a:pt x="1472081" y="197879"/>
                </a:cubicBezTo>
                <a:cubicBezTo>
                  <a:pt x="1484346" y="191747"/>
                  <a:pt x="1490200" y="190353"/>
                  <a:pt x="1507761" y="190353"/>
                </a:cubicBezTo>
                <a:cubicBezTo>
                  <a:pt x="1543999" y="190632"/>
                  <a:pt x="1572431" y="209029"/>
                  <a:pt x="1587205" y="241922"/>
                </a:cubicBezTo>
                <a:cubicBezTo>
                  <a:pt x="1593895" y="257253"/>
                  <a:pt x="1594731" y="261713"/>
                  <a:pt x="1593616" y="280389"/>
                </a:cubicBezTo>
                <a:cubicBezTo>
                  <a:pt x="1591665" y="314118"/>
                  <a:pt x="1578843" y="333909"/>
                  <a:pt x="1547344" y="352585"/>
                </a:cubicBezTo>
                <a:cubicBezTo>
                  <a:pt x="1535636" y="359275"/>
                  <a:pt x="1531455" y="360111"/>
                  <a:pt x="1509155" y="360111"/>
                </a:cubicBezTo>
                <a:cubicBezTo>
                  <a:pt x="1487970" y="360111"/>
                  <a:pt x="1481837" y="358996"/>
                  <a:pt x="1470687" y="353143"/>
                </a:cubicBezTo>
                <a:cubicBezTo>
                  <a:pt x="1454241" y="344780"/>
                  <a:pt x="1436680" y="326383"/>
                  <a:pt x="1429432" y="309658"/>
                </a:cubicBezTo>
                <a:lnTo>
                  <a:pt x="1423857" y="297393"/>
                </a:lnTo>
                <a:lnTo>
                  <a:pt x="1339675" y="297393"/>
                </a:lnTo>
                <a:lnTo>
                  <a:pt x="1255492" y="297393"/>
                </a:lnTo>
                <a:lnTo>
                  <a:pt x="1220091" y="332794"/>
                </a:lnTo>
                <a:lnTo>
                  <a:pt x="1184411" y="368474"/>
                </a:lnTo>
                <a:lnTo>
                  <a:pt x="1184411" y="437046"/>
                </a:lnTo>
                <a:lnTo>
                  <a:pt x="1184411" y="505619"/>
                </a:lnTo>
                <a:lnTo>
                  <a:pt x="1200857" y="507291"/>
                </a:lnTo>
                <a:cubicBezTo>
                  <a:pt x="1221206" y="508964"/>
                  <a:pt x="1242670" y="520114"/>
                  <a:pt x="1256050" y="535724"/>
                </a:cubicBezTo>
                <a:cubicBezTo>
                  <a:pt x="1272775" y="555236"/>
                  <a:pt x="1278907" y="574749"/>
                  <a:pt x="1279186" y="608756"/>
                </a:cubicBezTo>
                <a:lnTo>
                  <a:pt x="1279186" y="629105"/>
                </a:lnTo>
                <a:lnTo>
                  <a:pt x="1334100" y="629105"/>
                </a:lnTo>
                <a:lnTo>
                  <a:pt x="1389292" y="629105"/>
                </a:lnTo>
                <a:lnTo>
                  <a:pt x="1419119" y="599279"/>
                </a:lnTo>
                <a:lnTo>
                  <a:pt x="1449224" y="569174"/>
                </a:lnTo>
                <a:lnTo>
                  <a:pt x="1449224" y="551055"/>
                </a:lnTo>
                <a:lnTo>
                  <a:pt x="1449224" y="532936"/>
                </a:lnTo>
                <a:lnTo>
                  <a:pt x="1436401" y="526246"/>
                </a:lnTo>
                <a:cubicBezTo>
                  <a:pt x="1409641" y="512030"/>
                  <a:pt x="1400721" y="476908"/>
                  <a:pt x="1417446" y="452656"/>
                </a:cubicBezTo>
                <a:cubicBezTo>
                  <a:pt x="1426924" y="438998"/>
                  <a:pt x="1445879" y="428405"/>
                  <a:pt x="1460374" y="428405"/>
                </a:cubicBezTo>
                <a:cubicBezTo>
                  <a:pt x="1465670" y="428405"/>
                  <a:pt x="1475147" y="430914"/>
                  <a:pt x="1481280" y="433701"/>
                </a:cubicBezTo>
                <a:cubicBezTo>
                  <a:pt x="1520305" y="451820"/>
                  <a:pt x="1523929" y="501438"/>
                  <a:pt x="1487691" y="524574"/>
                </a:cubicBezTo>
                <a:lnTo>
                  <a:pt x="1474590" y="532936"/>
                </a:lnTo>
                <a:lnTo>
                  <a:pt x="1474590" y="557466"/>
                </a:lnTo>
                <a:lnTo>
                  <a:pt x="1474311" y="582275"/>
                </a:lnTo>
                <a:lnTo>
                  <a:pt x="1438074" y="618234"/>
                </a:lnTo>
                <a:lnTo>
                  <a:pt x="1401557" y="654193"/>
                </a:lnTo>
                <a:lnTo>
                  <a:pt x="1340511" y="654193"/>
                </a:lnTo>
                <a:lnTo>
                  <a:pt x="1279186" y="654193"/>
                </a:lnTo>
                <a:lnTo>
                  <a:pt x="1279186" y="693218"/>
                </a:lnTo>
                <a:lnTo>
                  <a:pt x="1279186" y="732243"/>
                </a:lnTo>
                <a:lnTo>
                  <a:pt x="1406854" y="732243"/>
                </a:lnTo>
                <a:lnTo>
                  <a:pt x="1534243" y="732243"/>
                </a:lnTo>
                <a:lnTo>
                  <a:pt x="1561281" y="704925"/>
                </a:lnTo>
                <a:lnTo>
                  <a:pt x="1588320" y="677886"/>
                </a:lnTo>
                <a:lnTo>
                  <a:pt x="1589156" y="656980"/>
                </a:lnTo>
                <a:lnTo>
                  <a:pt x="1589993" y="636353"/>
                </a:lnTo>
                <a:lnTo>
                  <a:pt x="1578843" y="630499"/>
                </a:lnTo>
                <a:cubicBezTo>
                  <a:pt x="1540933" y="610429"/>
                  <a:pt x="1542326" y="557466"/>
                  <a:pt x="1581630" y="538511"/>
                </a:cubicBezTo>
                <a:cubicBezTo>
                  <a:pt x="1594174" y="532379"/>
                  <a:pt x="1599191" y="531264"/>
                  <a:pt x="1609226" y="532658"/>
                </a:cubicBezTo>
                <a:cubicBezTo>
                  <a:pt x="1633756" y="536281"/>
                  <a:pt x="1655220" y="560254"/>
                  <a:pt x="1655499" y="583948"/>
                </a:cubicBezTo>
                <a:cubicBezTo>
                  <a:pt x="1655499" y="602624"/>
                  <a:pt x="1641283" y="625203"/>
                  <a:pt x="1624558" y="631893"/>
                </a:cubicBezTo>
                <a:cubicBezTo>
                  <a:pt x="1616474" y="635238"/>
                  <a:pt x="1616474" y="635516"/>
                  <a:pt x="1616474" y="660604"/>
                </a:cubicBezTo>
                <a:lnTo>
                  <a:pt x="1616474" y="685691"/>
                </a:lnTo>
                <a:lnTo>
                  <a:pt x="1581073" y="721650"/>
                </a:lnTo>
                <a:lnTo>
                  <a:pt x="1545671" y="757330"/>
                </a:lnTo>
                <a:lnTo>
                  <a:pt x="1412429" y="757330"/>
                </a:lnTo>
                <a:lnTo>
                  <a:pt x="1279186" y="757330"/>
                </a:lnTo>
                <a:lnTo>
                  <a:pt x="1279186" y="811686"/>
                </a:lnTo>
                <a:lnTo>
                  <a:pt x="1279186" y="866043"/>
                </a:lnTo>
                <a:lnTo>
                  <a:pt x="1447272" y="866043"/>
                </a:lnTo>
                <a:lnTo>
                  <a:pt x="1615080" y="866043"/>
                </a:lnTo>
                <a:lnTo>
                  <a:pt x="1620098" y="853778"/>
                </a:lnTo>
                <a:cubicBezTo>
                  <a:pt x="1627624" y="835938"/>
                  <a:pt x="1642398" y="820049"/>
                  <a:pt x="1660517" y="811129"/>
                </a:cubicBezTo>
                <a:cubicBezTo>
                  <a:pt x="1673897" y="804439"/>
                  <a:pt x="1679750" y="803324"/>
                  <a:pt x="1698705" y="803324"/>
                </a:cubicBezTo>
                <a:cubicBezTo>
                  <a:pt x="1717382" y="803324"/>
                  <a:pt x="1723235" y="804718"/>
                  <a:pt x="1735222" y="810850"/>
                </a:cubicBezTo>
                <a:cubicBezTo>
                  <a:pt x="1753898" y="820606"/>
                  <a:pt x="1773689" y="842906"/>
                  <a:pt x="1779543" y="860746"/>
                </a:cubicBezTo>
                <a:cubicBezTo>
                  <a:pt x="1785954" y="879701"/>
                  <a:pt x="1784282" y="907576"/>
                  <a:pt x="1775919" y="924859"/>
                </a:cubicBezTo>
                <a:cubicBezTo>
                  <a:pt x="1752504" y="973083"/>
                  <a:pt x="1690622" y="989250"/>
                  <a:pt x="1647973" y="958309"/>
                </a:cubicBezTo>
                <a:cubicBezTo>
                  <a:pt x="1635429" y="949110"/>
                  <a:pt x="1620655" y="929598"/>
                  <a:pt x="1617589" y="918169"/>
                </a:cubicBezTo>
                <a:lnTo>
                  <a:pt x="1615916" y="910643"/>
                </a:lnTo>
                <a:lnTo>
                  <a:pt x="1447551" y="910643"/>
                </a:lnTo>
                <a:lnTo>
                  <a:pt x="1279186" y="910643"/>
                </a:lnTo>
                <a:lnTo>
                  <a:pt x="1279186" y="951061"/>
                </a:lnTo>
                <a:lnTo>
                  <a:pt x="1279186" y="991480"/>
                </a:lnTo>
                <a:lnTo>
                  <a:pt x="1389850" y="991480"/>
                </a:lnTo>
                <a:lnTo>
                  <a:pt x="1500514" y="991480"/>
                </a:lnTo>
                <a:lnTo>
                  <a:pt x="1582188" y="1073154"/>
                </a:lnTo>
                <a:lnTo>
                  <a:pt x="1663862" y="1155106"/>
                </a:lnTo>
                <a:lnTo>
                  <a:pt x="1663862" y="1199706"/>
                </a:lnTo>
                <a:lnTo>
                  <a:pt x="1663862" y="1244585"/>
                </a:lnTo>
                <a:lnTo>
                  <a:pt x="1674454" y="1249881"/>
                </a:lnTo>
                <a:cubicBezTo>
                  <a:pt x="1687555" y="1256850"/>
                  <a:pt x="1700099" y="1274411"/>
                  <a:pt x="1702050" y="1288906"/>
                </a:cubicBezTo>
                <a:cubicBezTo>
                  <a:pt x="1707068" y="1327374"/>
                  <a:pt x="1666649" y="1358872"/>
                  <a:pt x="1630969" y="1344099"/>
                </a:cubicBezTo>
                <a:cubicBezTo>
                  <a:pt x="1590271" y="1327095"/>
                  <a:pt x="1586648" y="1272460"/>
                  <a:pt x="1624836" y="1251275"/>
                </a:cubicBezTo>
                <a:lnTo>
                  <a:pt x="1638774" y="1243749"/>
                </a:lnTo>
                <a:lnTo>
                  <a:pt x="1638774" y="1205839"/>
                </a:lnTo>
                <a:lnTo>
                  <a:pt x="1638774" y="1167650"/>
                </a:lnTo>
                <a:lnTo>
                  <a:pt x="1563511" y="1092109"/>
                </a:lnTo>
                <a:lnTo>
                  <a:pt x="1487970" y="1016568"/>
                </a:lnTo>
                <a:lnTo>
                  <a:pt x="1383717" y="1016568"/>
                </a:lnTo>
                <a:lnTo>
                  <a:pt x="1279186" y="1016568"/>
                </a:lnTo>
                <a:lnTo>
                  <a:pt x="1279186" y="1059774"/>
                </a:lnTo>
                <a:lnTo>
                  <a:pt x="1279186" y="1102980"/>
                </a:lnTo>
                <a:lnTo>
                  <a:pt x="1355564" y="1102980"/>
                </a:lnTo>
                <a:lnTo>
                  <a:pt x="1431941" y="1102980"/>
                </a:lnTo>
                <a:lnTo>
                  <a:pt x="1481001" y="1151761"/>
                </a:lnTo>
                <a:lnTo>
                  <a:pt x="1530061" y="1200264"/>
                </a:lnTo>
                <a:lnTo>
                  <a:pt x="1530061" y="1287791"/>
                </a:lnTo>
                <a:lnTo>
                  <a:pt x="1530061" y="1375319"/>
                </a:lnTo>
                <a:lnTo>
                  <a:pt x="1544278" y="1381730"/>
                </a:lnTo>
                <a:cubicBezTo>
                  <a:pt x="1562954" y="1390650"/>
                  <a:pt x="1583860" y="1413786"/>
                  <a:pt x="1589993" y="1432184"/>
                </a:cubicBezTo>
                <a:cubicBezTo>
                  <a:pt x="1596404" y="1451139"/>
                  <a:pt x="1594731" y="1481801"/>
                  <a:pt x="1586369" y="1497969"/>
                </a:cubicBezTo>
                <a:cubicBezTo>
                  <a:pt x="1578285" y="1513579"/>
                  <a:pt x="1562118" y="1529189"/>
                  <a:pt x="1545114" y="1537830"/>
                </a:cubicBezTo>
                <a:cubicBezTo>
                  <a:pt x="1533964" y="1543684"/>
                  <a:pt x="1527553" y="1544799"/>
                  <a:pt x="1509155" y="1544799"/>
                </a:cubicBezTo>
                <a:cubicBezTo>
                  <a:pt x="1472917" y="1544799"/>
                  <a:pt x="1446994" y="1528631"/>
                  <a:pt x="1431105" y="1496854"/>
                </a:cubicBezTo>
                <a:cubicBezTo>
                  <a:pt x="1424415" y="1483195"/>
                  <a:pt x="1423021" y="1477341"/>
                  <a:pt x="1423021" y="1459780"/>
                </a:cubicBezTo>
                <a:cubicBezTo>
                  <a:pt x="1423300" y="1441940"/>
                  <a:pt x="1424415" y="1436365"/>
                  <a:pt x="1431941" y="1421870"/>
                </a:cubicBezTo>
                <a:cubicBezTo>
                  <a:pt x="1441697" y="1402357"/>
                  <a:pt x="1458144" y="1386747"/>
                  <a:pt x="1476262" y="1380057"/>
                </a:cubicBezTo>
                <a:lnTo>
                  <a:pt x="1488249" y="1375319"/>
                </a:lnTo>
                <a:lnTo>
                  <a:pt x="1488249" y="1296990"/>
                </a:lnTo>
                <a:lnTo>
                  <a:pt x="1488249" y="1218661"/>
                </a:lnTo>
                <a:lnTo>
                  <a:pt x="1451175" y="1181588"/>
                </a:lnTo>
                <a:lnTo>
                  <a:pt x="1414380" y="1144793"/>
                </a:lnTo>
                <a:lnTo>
                  <a:pt x="1346644" y="1144793"/>
                </a:lnTo>
                <a:lnTo>
                  <a:pt x="1279186" y="1144793"/>
                </a:lnTo>
                <a:lnTo>
                  <a:pt x="1279186" y="1167650"/>
                </a:lnTo>
                <a:cubicBezTo>
                  <a:pt x="1279186" y="1214201"/>
                  <a:pt x="1263576" y="1244028"/>
                  <a:pt x="1230683" y="1261310"/>
                </a:cubicBezTo>
                <a:cubicBezTo>
                  <a:pt x="1217582" y="1268279"/>
                  <a:pt x="1213401" y="1268836"/>
                  <a:pt x="1175491" y="1269673"/>
                </a:cubicBezTo>
                <a:lnTo>
                  <a:pt x="1134236" y="1270788"/>
                </a:lnTo>
                <a:lnTo>
                  <a:pt x="1134236" y="1322914"/>
                </a:lnTo>
                <a:lnTo>
                  <a:pt x="1134236" y="1374761"/>
                </a:lnTo>
                <a:lnTo>
                  <a:pt x="1162947" y="1403472"/>
                </a:lnTo>
                <a:lnTo>
                  <a:pt x="1191379" y="1431905"/>
                </a:lnTo>
                <a:lnTo>
                  <a:pt x="1211450" y="1431905"/>
                </a:lnTo>
                <a:cubicBezTo>
                  <a:pt x="1229847" y="1431905"/>
                  <a:pt x="1231241" y="1431347"/>
                  <a:pt x="1232913" y="1425494"/>
                </a:cubicBezTo>
                <a:cubicBezTo>
                  <a:pt x="1239046" y="1400685"/>
                  <a:pt x="1275562" y="1385354"/>
                  <a:pt x="1302322" y="1396782"/>
                </a:cubicBezTo>
                <a:cubicBezTo>
                  <a:pt x="1312915" y="1401242"/>
                  <a:pt x="1328525" y="1417967"/>
                  <a:pt x="1331033" y="1428002"/>
                </a:cubicBezTo>
                <a:cubicBezTo>
                  <a:pt x="1334657" y="1442497"/>
                  <a:pt x="1330755" y="1464519"/>
                  <a:pt x="1322392" y="1475111"/>
                </a:cubicBezTo>
                <a:cubicBezTo>
                  <a:pt x="1299813" y="1504937"/>
                  <a:pt x="1250753" y="1501035"/>
                  <a:pt x="1235701" y="1468421"/>
                </a:cubicBezTo>
                <a:lnTo>
                  <a:pt x="1230405" y="1457271"/>
                </a:lnTo>
                <a:lnTo>
                  <a:pt x="1205317" y="1456992"/>
                </a:lnTo>
                <a:lnTo>
                  <a:pt x="1179951" y="1456992"/>
                </a:lnTo>
                <a:lnTo>
                  <a:pt x="1143156" y="1420197"/>
                </a:lnTo>
                <a:lnTo>
                  <a:pt x="1106361" y="1383124"/>
                </a:lnTo>
                <a:lnTo>
                  <a:pt x="1106361" y="1326816"/>
                </a:lnTo>
                <a:lnTo>
                  <a:pt x="1106361" y="1270230"/>
                </a:lnTo>
                <a:lnTo>
                  <a:pt x="1067336" y="1270230"/>
                </a:lnTo>
                <a:lnTo>
                  <a:pt x="1028310" y="1270230"/>
                </a:lnTo>
                <a:lnTo>
                  <a:pt x="1028310" y="1393437"/>
                </a:lnTo>
                <a:lnTo>
                  <a:pt x="1028310" y="1516924"/>
                </a:lnTo>
                <a:lnTo>
                  <a:pt x="1056743" y="1545356"/>
                </a:lnTo>
                <a:lnTo>
                  <a:pt x="1085454" y="1574067"/>
                </a:lnTo>
                <a:lnTo>
                  <a:pt x="1105524" y="1574067"/>
                </a:lnTo>
                <a:cubicBezTo>
                  <a:pt x="1123364" y="1574067"/>
                  <a:pt x="1125594" y="1573510"/>
                  <a:pt x="1127267" y="1568214"/>
                </a:cubicBezTo>
                <a:cubicBezTo>
                  <a:pt x="1130054" y="1560130"/>
                  <a:pt x="1144828" y="1543962"/>
                  <a:pt x="1154027" y="1538945"/>
                </a:cubicBezTo>
                <a:cubicBezTo>
                  <a:pt x="1165456" y="1533091"/>
                  <a:pt x="1188034" y="1533927"/>
                  <a:pt x="1201136" y="1540617"/>
                </a:cubicBezTo>
                <a:cubicBezTo>
                  <a:pt x="1222042" y="1551210"/>
                  <a:pt x="1233471" y="1578527"/>
                  <a:pt x="1226223" y="1600549"/>
                </a:cubicBezTo>
                <a:cubicBezTo>
                  <a:pt x="1221763" y="1613650"/>
                  <a:pt x="1207826" y="1629539"/>
                  <a:pt x="1196397" y="1634277"/>
                </a:cubicBezTo>
                <a:cubicBezTo>
                  <a:pt x="1171309" y="1644870"/>
                  <a:pt x="1138138" y="1631490"/>
                  <a:pt x="1128939" y="1606681"/>
                </a:cubicBezTo>
                <a:cubicBezTo>
                  <a:pt x="1126152" y="1599155"/>
                  <a:pt x="1125873" y="1599155"/>
                  <a:pt x="1099949" y="1599155"/>
                </a:cubicBezTo>
                <a:lnTo>
                  <a:pt x="1074026" y="1599155"/>
                </a:lnTo>
                <a:lnTo>
                  <a:pt x="1038624" y="1563475"/>
                </a:lnTo>
                <a:lnTo>
                  <a:pt x="1003223" y="1527516"/>
                </a:lnTo>
                <a:lnTo>
                  <a:pt x="1003223" y="1399012"/>
                </a:lnTo>
                <a:lnTo>
                  <a:pt x="1003223" y="1270230"/>
                </a:lnTo>
                <a:lnTo>
                  <a:pt x="960017" y="1270230"/>
                </a:lnTo>
                <a:lnTo>
                  <a:pt x="916810" y="1270230"/>
                </a:lnTo>
                <a:lnTo>
                  <a:pt x="916810" y="1438037"/>
                </a:lnTo>
                <a:lnTo>
                  <a:pt x="916810" y="1606124"/>
                </a:lnTo>
                <a:lnTo>
                  <a:pt x="930190" y="1611699"/>
                </a:lnTo>
                <a:cubicBezTo>
                  <a:pt x="945243" y="1617831"/>
                  <a:pt x="966428" y="1637901"/>
                  <a:pt x="973397" y="1652675"/>
                </a:cubicBezTo>
                <a:cubicBezTo>
                  <a:pt x="1000714" y="1710376"/>
                  <a:pt x="959180" y="1776440"/>
                  <a:pt x="895904" y="1775882"/>
                </a:cubicBezTo>
                <a:cubicBezTo>
                  <a:pt x="871653" y="1775882"/>
                  <a:pt x="855485" y="1768914"/>
                  <a:pt x="836251" y="1751074"/>
                </a:cubicBezTo>
                <a:cubicBezTo>
                  <a:pt x="809770" y="1726265"/>
                  <a:pt x="802801" y="1685846"/>
                  <a:pt x="819526" y="1652675"/>
                </a:cubicBezTo>
                <a:cubicBezTo>
                  <a:pt x="829004" y="1633441"/>
                  <a:pt x="844614" y="1618667"/>
                  <a:pt x="862733" y="1611141"/>
                </a:cubicBezTo>
                <a:lnTo>
                  <a:pt x="874998" y="1606124"/>
                </a:lnTo>
                <a:lnTo>
                  <a:pt x="874998" y="1438037"/>
                </a:lnTo>
                <a:lnTo>
                  <a:pt x="874998" y="1270230"/>
                </a:lnTo>
                <a:lnTo>
                  <a:pt x="822035" y="1270230"/>
                </a:lnTo>
                <a:lnTo>
                  <a:pt x="769073" y="1270230"/>
                </a:lnTo>
                <a:lnTo>
                  <a:pt x="769073" y="1376712"/>
                </a:lnTo>
                <a:lnTo>
                  <a:pt x="769073" y="1483474"/>
                </a:lnTo>
                <a:lnTo>
                  <a:pt x="687677" y="1564869"/>
                </a:lnTo>
                <a:lnTo>
                  <a:pt x="606003" y="1646542"/>
                </a:lnTo>
                <a:lnTo>
                  <a:pt x="561403" y="1646542"/>
                </a:lnTo>
                <a:lnTo>
                  <a:pt x="516803" y="1646542"/>
                </a:lnTo>
                <a:lnTo>
                  <a:pt x="513180" y="1654626"/>
                </a:lnTo>
                <a:cubicBezTo>
                  <a:pt x="490880" y="1705080"/>
                  <a:pt x="414223" y="1689191"/>
                  <a:pt x="414223" y="1633999"/>
                </a:cubicBezTo>
                <a:cubicBezTo>
                  <a:pt x="414223" y="1613929"/>
                  <a:pt x="425373" y="1595810"/>
                  <a:pt x="443492" y="1586332"/>
                </a:cubicBezTo>
                <a:cubicBezTo>
                  <a:pt x="454642" y="1580479"/>
                  <a:pt x="477499" y="1581315"/>
                  <a:pt x="490322" y="1588005"/>
                </a:cubicBezTo>
                <a:cubicBezTo>
                  <a:pt x="500915" y="1593301"/>
                  <a:pt x="515410" y="1610584"/>
                  <a:pt x="515410" y="1617831"/>
                </a:cubicBezTo>
                <a:cubicBezTo>
                  <a:pt x="515410" y="1620619"/>
                  <a:pt x="524887" y="1621455"/>
                  <a:pt x="555271" y="1621455"/>
                </a:cubicBezTo>
                <a:lnTo>
                  <a:pt x="594853" y="1621455"/>
                </a:lnTo>
                <a:lnTo>
                  <a:pt x="669559" y="1546750"/>
                </a:lnTo>
                <a:lnTo>
                  <a:pt x="743985" y="1472324"/>
                </a:lnTo>
                <a:lnTo>
                  <a:pt x="743985" y="1371137"/>
                </a:lnTo>
                <a:lnTo>
                  <a:pt x="743985" y="1270230"/>
                </a:lnTo>
                <a:lnTo>
                  <a:pt x="703566" y="1270230"/>
                </a:lnTo>
                <a:lnTo>
                  <a:pt x="663147" y="1270230"/>
                </a:lnTo>
                <a:lnTo>
                  <a:pt x="663147" y="1337687"/>
                </a:lnTo>
                <a:lnTo>
                  <a:pt x="663147" y="1405145"/>
                </a:lnTo>
                <a:lnTo>
                  <a:pt x="614923" y="1453369"/>
                </a:lnTo>
                <a:lnTo>
                  <a:pt x="566700" y="1501592"/>
                </a:lnTo>
                <a:lnTo>
                  <a:pt x="478893" y="1501592"/>
                </a:lnTo>
                <a:lnTo>
                  <a:pt x="390808" y="1501592"/>
                </a:lnTo>
                <a:lnTo>
                  <a:pt x="384397" y="1515809"/>
                </a:lnTo>
                <a:cubicBezTo>
                  <a:pt x="375756" y="1533649"/>
                  <a:pt x="352619" y="1555391"/>
                  <a:pt x="335337" y="1561245"/>
                </a:cubicBezTo>
                <a:cubicBezTo>
                  <a:pt x="293524" y="1575461"/>
                  <a:pt x="247530" y="1556227"/>
                  <a:pt x="227739" y="1516366"/>
                </a:cubicBezTo>
                <a:cubicBezTo>
                  <a:pt x="217983" y="1496296"/>
                  <a:pt x="218540" y="1463961"/>
                  <a:pt x="229133" y="1442497"/>
                </a:cubicBezTo>
                <a:cubicBezTo>
                  <a:pt x="243907" y="1412392"/>
                  <a:pt x="271782" y="1394831"/>
                  <a:pt x="305232" y="1394552"/>
                </a:cubicBezTo>
                <a:cubicBezTo>
                  <a:pt x="321957" y="1394552"/>
                  <a:pt x="327532" y="1395667"/>
                  <a:pt x="343699" y="1403751"/>
                </a:cubicBezTo>
                <a:cubicBezTo>
                  <a:pt x="364048" y="1413786"/>
                  <a:pt x="381331" y="1432184"/>
                  <a:pt x="387184" y="1450024"/>
                </a:cubicBezTo>
                <a:lnTo>
                  <a:pt x="390529" y="1459780"/>
                </a:lnTo>
                <a:lnTo>
                  <a:pt x="468858" y="1459780"/>
                </a:lnTo>
                <a:lnTo>
                  <a:pt x="547466" y="1459780"/>
                </a:lnTo>
                <a:lnTo>
                  <a:pt x="584261" y="1422985"/>
                </a:lnTo>
                <a:lnTo>
                  <a:pt x="621335" y="1385911"/>
                </a:lnTo>
                <a:lnTo>
                  <a:pt x="621335" y="1328489"/>
                </a:lnTo>
                <a:lnTo>
                  <a:pt x="621335" y="1271066"/>
                </a:lnTo>
                <a:lnTo>
                  <a:pt x="598198" y="1269673"/>
                </a:lnTo>
                <a:cubicBezTo>
                  <a:pt x="570602" y="1268279"/>
                  <a:pt x="551090" y="1259080"/>
                  <a:pt x="535201" y="1240125"/>
                </a:cubicBezTo>
                <a:cubicBezTo>
                  <a:pt x="516246" y="1217546"/>
                  <a:pt x="514016" y="1208069"/>
                  <a:pt x="513737" y="1151761"/>
                </a:cubicBezTo>
                <a:cubicBezTo>
                  <a:pt x="513458" y="1124165"/>
                  <a:pt x="513180" y="1083746"/>
                  <a:pt x="512901" y="1061725"/>
                </a:cubicBezTo>
                <a:lnTo>
                  <a:pt x="512622" y="1022143"/>
                </a:lnTo>
                <a:lnTo>
                  <a:pt x="378264" y="1022143"/>
                </a:lnTo>
                <a:lnTo>
                  <a:pt x="243628" y="1022143"/>
                </a:lnTo>
                <a:lnTo>
                  <a:pt x="215195" y="1050575"/>
                </a:lnTo>
                <a:lnTo>
                  <a:pt x="186484" y="1079286"/>
                </a:lnTo>
                <a:lnTo>
                  <a:pt x="186484" y="1099078"/>
                </a:lnTo>
                <a:lnTo>
                  <a:pt x="186484" y="1119148"/>
                </a:lnTo>
                <a:lnTo>
                  <a:pt x="198470" y="1126116"/>
                </a:lnTo>
                <a:cubicBezTo>
                  <a:pt x="227460" y="1143120"/>
                  <a:pt x="232478" y="1185490"/>
                  <a:pt x="208227" y="1208069"/>
                </a:cubicBezTo>
                <a:cubicBezTo>
                  <a:pt x="192617" y="1222564"/>
                  <a:pt x="170595" y="1226188"/>
                  <a:pt x="151640" y="1217546"/>
                </a:cubicBezTo>
                <a:cubicBezTo>
                  <a:pt x="112336" y="1199706"/>
                  <a:pt x="109828" y="1144514"/>
                  <a:pt x="147459" y="1125280"/>
                </a:cubicBezTo>
                <a:lnTo>
                  <a:pt x="158609" y="1119705"/>
                </a:lnTo>
                <a:lnTo>
                  <a:pt x="158609" y="1097126"/>
                </a:lnTo>
                <a:cubicBezTo>
                  <a:pt x="158609" y="1084861"/>
                  <a:pt x="159724" y="1072596"/>
                  <a:pt x="161118" y="1070088"/>
                </a:cubicBezTo>
                <a:cubicBezTo>
                  <a:pt x="162511" y="1067579"/>
                  <a:pt x="178958" y="1050018"/>
                  <a:pt x="197913" y="1031063"/>
                </a:cubicBezTo>
                <a:lnTo>
                  <a:pt x="231920" y="997055"/>
                </a:lnTo>
                <a:lnTo>
                  <a:pt x="372411" y="997055"/>
                </a:lnTo>
                <a:lnTo>
                  <a:pt x="512622" y="997055"/>
                </a:lnTo>
                <a:lnTo>
                  <a:pt x="512622" y="953849"/>
                </a:lnTo>
                <a:lnTo>
                  <a:pt x="512622" y="910643"/>
                </a:lnTo>
                <a:lnTo>
                  <a:pt x="340076" y="910643"/>
                </a:lnTo>
                <a:lnTo>
                  <a:pt x="167529" y="910643"/>
                </a:lnTo>
                <a:lnTo>
                  <a:pt x="165856" y="918169"/>
                </a:lnTo>
                <a:cubicBezTo>
                  <a:pt x="164741" y="922071"/>
                  <a:pt x="160003" y="930991"/>
                  <a:pt x="155543" y="937681"/>
                </a:cubicBezTo>
                <a:cubicBezTo>
                  <a:pt x="131849" y="971968"/>
                  <a:pt x="85019" y="984233"/>
                  <a:pt x="47945" y="965556"/>
                </a:cubicBezTo>
                <a:cubicBezTo>
                  <a:pt x="30384" y="956358"/>
                  <a:pt x="10035" y="934058"/>
                  <a:pt x="4181" y="917054"/>
                </a:cubicBezTo>
                <a:cubicBezTo>
                  <a:pt x="-1394" y="900329"/>
                  <a:pt x="-1394" y="876356"/>
                  <a:pt x="4181" y="859631"/>
                </a:cubicBezTo>
                <a:cubicBezTo>
                  <a:pt x="10035" y="842628"/>
                  <a:pt x="30105" y="820328"/>
                  <a:pt x="48224" y="810850"/>
                </a:cubicBezTo>
                <a:cubicBezTo>
                  <a:pt x="67736" y="800815"/>
                  <a:pt x="100071" y="800258"/>
                  <a:pt x="120978" y="809735"/>
                </a:cubicBezTo>
                <a:cubicBezTo>
                  <a:pt x="138260" y="817540"/>
                  <a:pt x="159166" y="839283"/>
                  <a:pt x="164184" y="854614"/>
                </a:cubicBezTo>
                <a:lnTo>
                  <a:pt x="167808" y="866043"/>
                </a:lnTo>
                <a:lnTo>
                  <a:pt x="340354" y="866043"/>
                </a:lnTo>
                <a:lnTo>
                  <a:pt x="512622" y="866043"/>
                </a:lnTo>
                <a:lnTo>
                  <a:pt x="512622" y="814474"/>
                </a:lnTo>
                <a:lnTo>
                  <a:pt x="512622" y="762905"/>
                </a:lnTo>
                <a:lnTo>
                  <a:pt x="393317" y="762905"/>
                </a:lnTo>
                <a:lnTo>
                  <a:pt x="274290" y="762905"/>
                </a:lnTo>
                <a:lnTo>
                  <a:pt x="192617" y="681231"/>
                </a:lnTo>
                <a:lnTo>
                  <a:pt x="111221" y="599558"/>
                </a:lnTo>
                <a:lnTo>
                  <a:pt x="111221" y="554679"/>
                </a:lnTo>
                <a:lnTo>
                  <a:pt x="111221" y="509800"/>
                </a:lnTo>
                <a:lnTo>
                  <a:pt x="102859" y="506455"/>
                </a:lnTo>
                <a:cubicBezTo>
                  <a:pt x="91151" y="501716"/>
                  <a:pt x="78608" y="486385"/>
                  <a:pt x="74984" y="472726"/>
                </a:cubicBezTo>
                <a:cubicBezTo>
                  <a:pt x="68294" y="448196"/>
                  <a:pt x="80001" y="423945"/>
                  <a:pt x="103695" y="412795"/>
                </a:cubicBezTo>
                <a:cubicBezTo>
                  <a:pt x="121814" y="404433"/>
                  <a:pt x="128504" y="404433"/>
                  <a:pt x="146065" y="412516"/>
                </a:cubicBezTo>
                <a:cubicBezTo>
                  <a:pt x="161675" y="420043"/>
                  <a:pt x="173940" y="435095"/>
                  <a:pt x="176728" y="450984"/>
                </a:cubicBezTo>
                <a:cubicBezTo>
                  <a:pt x="180630" y="472726"/>
                  <a:pt x="165856" y="499765"/>
                  <a:pt x="145786" y="507013"/>
                </a:cubicBezTo>
                <a:lnTo>
                  <a:pt x="136309" y="510358"/>
                </a:lnTo>
                <a:lnTo>
                  <a:pt x="136309" y="549383"/>
                </a:lnTo>
                <a:lnTo>
                  <a:pt x="136309" y="588686"/>
                </a:lnTo>
                <a:lnTo>
                  <a:pt x="210735" y="663113"/>
                </a:lnTo>
                <a:lnTo>
                  <a:pt x="285440" y="737818"/>
                </a:lnTo>
                <a:lnTo>
                  <a:pt x="398892" y="737818"/>
                </a:lnTo>
                <a:lnTo>
                  <a:pt x="512622" y="737818"/>
                </a:lnTo>
                <a:lnTo>
                  <a:pt x="512622" y="694611"/>
                </a:lnTo>
                <a:lnTo>
                  <a:pt x="512622" y="651405"/>
                </a:lnTo>
                <a:lnTo>
                  <a:pt x="441541" y="651405"/>
                </a:lnTo>
                <a:cubicBezTo>
                  <a:pt x="387184" y="651405"/>
                  <a:pt x="368229" y="650569"/>
                  <a:pt x="361261" y="647503"/>
                </a:cubicBezTo>
                <a:cubicBezTo>
                  <a:pt x="356243" y="645551"/>
                  <a:pt x="331992" y="622973"/>
                  <a:pt x="307183" y="597606"/>
                </a:cubicBezTo>
                <a:lnTo>
                  <a:pt x="261747" y="551891"/>
                </a:lnTo>
                <a:lnTo>
                  <a:pt x="261747" y="458510"/>
                </a:lnTo>
                <a:lnTo>
                  <a:pt x="261747" y="365129"/>
                </a:lnTo>
                <a:lnTo>
                  <a:pt x="250039" y="361784"/>
                </a:lnTo>
                <a:cubicBezTo>
                  <a:pt x="223000" y="353700"/>
                  <a:pt x="197634" y="315233"/>
                  <a:pt x="197634" y="282061"/>
                </a:cubicBezTo>
                <a:cubicBezTo>
                  <a:pt x="197634" y="209587"/>
                  <a:pt x="285998" y="170004"/>
                  <a:pt x="339518" y="218228"/>
                </a:cubicBezTo>
                <a:cubicBezTo>
                  <a:pt x="359309" y="236068"/>
                  <a:pt x="369066" y="256974"/>
                  <a:pt x="369066" y="282061"/>
                </a:cubicBezTo>
                <a:cubicBezTo>
                  <a:pt x="369066" y="303525"/>
                  <a:pt x="363769" y="319693"/>
                  <a:pt x="351783" y="335581"/>
                </a:cubicBezTo>
                <a:cubicBezTo>
                  <a:pt x="343421" y="346174"/>
                  <a:pt x="325580" y="359275"/>
                  <a:pt x="313873" y="363178"/>
                </a:cubicBezTo>
                <a:lnTo>
                  <a:pt x="306068" y="365686"/>
                </a:lnTo>
                <a:lnTo>
                  <a:pt x="306068" y="450705"/>
                </a:lnTo>
                <a:lnTo>
                  <a:pt x="306068" y="535445"/>
                </a:lnTo>
                <a:lnTo>
                  <a:pt x="341748" y="571125"/>
                </a:lnTo>
                <a:lnTo>
                  <a:pt x="377428" y="606805"/>
                </a:lnTo>
                <a:lnTo>
                  <a:pt x="445722" y="606805"/>
                </a:lnTo>
                <a:lnTo>
                  <a:pt x="514016" y="606805"/>
                </a:lnTo>
                <a:lnTo>
                  <a:pt x="513737" y="595098"/>
                </a:lnTo>
                <a:cubicBezTo>
                  <a:pt x="512901" y="574470"/>
                  <a:pt x="522100" y="550498"/>
                  <a:pt x="537152" y="534888"/>
                </a:cubicBezTo>
                <a:cubicBezTo>
                  <a:pt x="557780" y="512866"/>
                  <a:pt x="570602" y="508128"/>
                  <a:pt x="616596" y="506455"/>
                </a:cubicBezTo>
                <a:lnTo>
                  <a:pt x="655064" y="505061"/>
                </a:lnTo>
                <a:lnTo>
                  <a:pt x="655064" y="448196"/>
                </a:lnTo>
                <a:lnTo>
                  <a:pt x="655064" y="391053"/>
                </a:lnTo>
                <a:lnTo>
                  <a:pt x="626910" y="362899"/>
                </a:lnTo>
                <a:lnTo>
                  <a:pt x="598477" y="334466"/>
                </a:lnTo>
                <a:lnTo>
                  <a:pt x="579522" y="333909"/>
                </a:lnTo>
                <a:lnTo>
                  <a:pt x="560288" y="333351"/>
                </a:lnTo>
                <a:lnTo>
                  <a:pt x="554713" y="344223"/>
                </a:lnTo>
                <a:cubicBezTo>
                  <a:pt x="545793" y="361505"/>
                  <a:pt x="525166" y="375443"/>
                  <a:pt x="508441" y="375443"/>
                </a:cubicBezTo>
                <a:cubicBezTo>
                  <a:pt x="491716" y="375443"/>
                  <a:pt x="467186" y="358718"/>
                  <a:pt x="460774" y="342829"/>
                </a:cubicBezTo>
                <a:cubicBezTo>
                  <a:pt x="444886" y="304919"/>
                  <a:pt x="477499" y="263943"/>
                  <a:pt x="518476" y="270911"/>
                </a:cubicBezTo>
                <a:cubicBezTo>
                  <a:pt x="531856" y="273141"/>
                  <a:pt x="553320" y="290981"/>
                  <a:pt x="556107" y="301853"/>
                </a:cubicBezTo>
                <a:cubicBezTo>
                  <a:pt x="557780" y="308264"/>
                  <a:pt x="558895" y="308543"/>
                  <a:pt x="583425" y="308543"/>
                </a:cubicBezTo>
                <a:lnTo>
                  <a:pt x="609070" y="308543"/>
                </a:lnTo>
                <a:lnTo>
                  <a:pt x="645865" y="345616"/>
                </a:lnTo>
                <a:lnTo>
                  <a:pt x="682660" y="382969"/>
                </a:lnTo>
                <a:lnTo>
                  <a:pt x="682660" y="444573"/>
                </a:lnTo>
                <a:lnTo>
                  <a:pt x="682660" y="506455"/>
                </a:lnTo>
                <a:lnTo>
                  <a:pt x="721685" y="506455"/>
                </a:lnTo>
                <a:lnTo>
                  <a:pt x="760710" y="506455"/>
                </a:lnTo>
                <a:lnTo>
                  <a:pt x="760710" y="378788"/>
                </a:lnTo>
                <a:lnTo>
                  <a:pt x="760710" y="251399"/>
                </a:lnTo>
                <a:lnTo>
                  <a:pt x="733114" y="223524"/>
                </a:lnTo>
                <a:lnTo>
                  <a:pt x="705239" y="195649"/>
                </a:lnTo>
                <a:lnTo>
                  <a:pt x="684332" y="194255"/>
                </a:lnTo>
                <a:lnTo>
                  <a:pt x="663705" y="192862"/>
                </a:lnTo>
                <a:lnTo>
                  <a:pt x="658966" y="203454"/>
                </a:lnTo>
                <a:cubicBezTo>
                  <a:pt x="646422" y="231887"/>
                  <a:pt x="606840" y="240807"/>
                  <a:pt x="580916" y="220737"/>
                </a:cubicBezTo>
                <a:cubicBezTo>
                  <a:pt x="549975" y="197322"/>
                  <a:pt x="556107" y="148819"/>
                  <a:pt x="592066" y="132652"/>
                </a:cubicBezTo>
                <a:cubicBezTo>
                  <a:pt x="615760" y="121780"/>
                  <a:pt x="641405" y="129864"/>
                  <a:pt x="656179" y="153000"/>
                </a:cubicBezTo>
                <a:lnTo>
                  <a:pt x="664541" y="166102"/>
                </a:lnTo>
                <a:lnTo>
                  <a:pt x="689350" y="166102"/>
                </a:lnTo>
                <a:lnTo>
                  <a:pt x="714437" y="166380"/>
                </a:lnTo>
                <a:lnTo>
                  <a:pt x="750117" y="202339"/>
                </a:lnTo>
                <a:lnTo>
                  <a:pt x="785798" y="238298"/>
                </a:lnTo>
                <a:lnTo>
                  <a:pt x="785798" y="372376"/>
                </a:lnTo>
                <a:lnTo>
                  <a:pt x="785798" y="506455"/>
                </a:lnTo>
                <a:lnTo>
                  <a:pt x="830398" y="506455"/>
                </a:lnTo>
                <a:lnTo>
                  <a:pt x="874998" y="506455"/>
                </a:lnTo>
                <a:lnTo>
                  <a:pt x="874998" y="338369"/>
                </a:lnTo>
                <a:lnTo>
                  <a:pt x="874998" y="170283"/>
                </a:lnTo>
                <a:lnTo>
                  <a:pt x="865241" y="166659"/>
                </a:lnTo>
                <a:cubicBezTo>
                  <a:pt x="847680" y="160527"/>
                  <a:pt x="829004" y="142965"/>
                  <a:pt x="819526" y="124289"/>
                </a:cubicBezTo>
                <a:cubicBezTo>
                  <a:pt x="812558" y="110073"/>
                  <a:pt x="810885" y="103662"/>
                  <a:pt x="810885" y="88330"/>
                </a:cubicBezTo>
                <a:cubicBezTo>
                  <a:pt x="810885" y="63800"/>
                  <a:pt x="817018" y="46797"/>
                  <a:pt x="832349" y="29793"/>
                </a:cubicBezTo>
                <a:cubicBezTo>
                  <a:pt x="845729" y="15019"/>
                  <a:pt x="859388" y="6378"/>
                  <a:pt x="876949" y="191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7" name="Google Shape;417;p19"/>
          <p:cNvSpPr/>
          <p:nvPr/>
        </p:nvSpPr>
        <p:spPr>
          <a:xfrm>
            <a:off x="426062" y="5541247"/>
            <a:ext cx="418840" cy="397037"/>
          </a:xfrm>
          <a:custGeom>
            <a:avLst/>
            <a:gdLst/>
            <a:ahLst/>
            <a:cxnLst/>
            <a:rect l="l" t="t" r="r" b="b"/>
            <a:pathLst>
              <a:path w="674546" h="773712" extrusionOk="0">
                <a:moveTo>
                  <a:pt x="457149" y="449227"/>
                </a:moveTo>
                <a:cubicBezTo>
                  <a:pt x="398051" y="449227"/>
                  <a:pt x="350505" y="496773"/>
                  <a:pt x="350505" y="555871"/>
                </a:cubicBezTo>
                <a:cubicBezTo>
                  <a:pt x="350505" y="614969"/>
                  <a:pt x="398051" y="662514"/>
                  <a:pt x="457149" y="662514"/>
                </a:cubicBezTo>
                <a:cubicBezTo>
                  <a:pt x="515803" y="662514"/>
                  <a:pt x="563792" y="614525"/>
                  <a:pt x="563792" y="555871"/>
                </a:cubicBezTo>
                <a:cubicBezTo>
                  <a:pt x="563792" y="496773"/>
                  <a:pt x="516247" y="449227"/>
                  <a:pt x="457149" y="449227"/>
                </a:cubicBezTo>
                <a:close/>
                <a:moveTo>
                  <a:pt x="457149" y="421677"/>
                </a:moveTo>
                <a:cubicBezTo>
                  <a:pt x="530911" y="422122"/>
                  <a:pt x="590898" y="482109"/>
                  <a:pt x="590453" y="556315"/>
                </a:cubicBezTo>
                <a:cubicBezTo>
                  <a:pt x="590453" y="585642"/>
                  <a:pt x="580678" y="614080"/>
                  <a:pt x="562904" y="637186"/>
                </a:cubicBezTo>
                <a:lnTo>
                  <a:pt x="582900" y="656738"/>
                </a:lnTo>
                <a:cubicBezTo>
                  <a:pt x="592675" y="654516"/>
                  <a:pt x="603340" y="658071"/>
                  <a:pt x="610449" y="665180"/>
                </a:cubicBezTo>
                <a:lnTo>
                  <a:pt x="665548" y="720724"/>
                </a:lnTo>
                <a:cubicBezTo>
                  <a:pt x="677546" y="732721"/>
                  <a:pt x="677546" y="752717"/>
                  <a:pt x="665548" y="764714"/>
                </a:cubicBezTo>
                <a:cubicBezTo>
                  <a:pt x="653551" y="776712"/>
                  <a:pt x="633555" y="776712"/>
                  <a:pt x="621558" y="764714"/>
                </a:cubicBezTo>
                <a:lnTo>
                  <a:pt x="566014" y="709171"/>
                </a:lnTo>
                <a:cubicBezTo>
                  <a:pt x="558905" y="701617"/>
                  <a:pt x="555794" y="691397"/>
                  <a:pt x="557571" y="681177"/>
                </a:cubicBezTo>
                <a:lnTo>
                  <a:pt x="538020" y="661625"/>
                </a:lnTo>
                <a:cubicBezTo>
                  <a:pt x="514470" y="679399"/>
                  <a:pt x="485587" y="689175"/>
                  <a:pt x="456260" y="689175"/>
                </a:cubicBezTo>
                <a:cubicBezTo>
                  <a:pt x="382498" y="688731"/>
                  <a:pt x="322511" y="628744"/>
                  <a:pt x="322955" y="554982"/>
                </a:cubicBezTo>
                <a:cubicBezTo>
                  <a:pt x="323400" y="481220"/>
                  <a:pt x="383387" y="421233"/>
                  <a:pt x="457149" y="421677"/>
                </a:cubicBezTo>
                <a:close/>
                <a:moveTo>
                  <a:pt x="19050" y="118681"/>
                </a:moveTo>
                <a:lnTo>
                  <a:pt x="19050" y="276225"/>
                </a:lnTo>
                <a:cubicBezTo>
                  <a:pt x="19050" y="307658"/>
                  <a:pt x="129035" y="342900"/>
                  <a:pt x="276225" y="342900"/>
                </a:cubicBezTo>
                <a:cubicBezTo>
                  <a:pt x="423415" y="342900"/>
                  <a:pt x="533400" y="307658"/>
                  <a:pt x="533400" y="276225"/>
                </a:cubicBezTo>
                <a:lnTo>
                  <a:pt x="533400" y="118681"/>
                </a:lnTo>
                <a:cubicBezTo>
                  <a:pt x="490261" y="153162"/>
                  <a:pt x="380686" y="171450"/>
                  <a:pt x="276225" y="171450"/>
                </a:cubicBezTo>
                <a:cubicBezTo>
                  <a:pt x="171764" y="171450"/>
                  <a:pt x="62189" y="153162"/>
                  <a:pt x="19050" y="118681"/>
                </a:cubicBezTo>
                <a:close/>
                <a:moveTo>
                  <a:pt x="276225" y="19050"/>
                </a:moveTo>
                <a:cubicBezTo>
                  <a:pt x="129035" y="19050"/>
                  <a:pt x="19050" y="54293"/>
                  <a:pt x="19050" y="85725"/>
                </a:cubicBezTo>
                <a:cubicBezTo>
                  <a:pt x="19050" y="117157"/>
                  <a:pt x="129035" y="152400"/>
                  <a:pt x="276225" y="152400"/>
                </a:cubicBezTo>
                <a:cubicBezTo>
                  <a:pt x="423415" y="152400"/>
                  <a:pt x="533400" y="117157"/>
                  <a:pt x="533400" y="85725"/>
                </a:cubicBezTo>
                <a:cubicBezTo>
                  <a:pt x="533400" y="54293"/>
                  <a:pt x="423415" y="19050"/>
                  <a:pt x="276225" y="19050"/>
                </a:cubicBezTo>
                <a:close/>
                <a:moveTo>
                  <a:pt x="276225" y="0"/>
                </a:moveTo>
                <a:cubicBezTo>
                  <a:pt x="410137" y="0"/>
                  <a:pt x="552450" y="30042"/>
                  <a:pt x="552450" y="85725"/>
                </a:cubicBezTo>
                <a:lnTo>
                  <a:pt x="552450" y="402948"/>
                </a:lnTo>
                <a:lnTo>
                  <a:pt x="534918" y="397611"/>
                </a:lnTo>
                <a:lnTo>
                  <a:pt x="533400" y="397460"/>
                </a:lnTo>
                <a:lnTo>
                  <a:pt x="533400" y="309182"/>
                </a:lnTo>
                <a:cubicBezTo>
                  <a:pt x="490261" y="343662"/>
                  <a:pt x="380686" y="361950"/>
                  <a:pt x="276225" y="361950"/>
                </a:cubicBezTo>
                <a:cubicBezTo>
                  <a:pt x="171764" y="361950"/>
                  <a:pt x="62189" y="343662"/>
                  <a:pt x="19050" y="309182"/>
                </a:cubicBezTo>
                <a:lnTo>
                  <a:pt x="19050" y="466725"/>
                </a:lnTo>
                <a:cubicBezTo>
                  <a:pt x="19050" y="498158"/>
                  <a:pt x="129035" y="533400"/>
                  <a:pt x="276225" y="533400"/>
                </a:cubicBezTo>
                <a:lnTo>
                  <a:pt x="277276" y="533338"/>
                </a:lnTo>
                <a:lnTo>
                  <a:pt x="271295" y="552236"/>
                </a:lnTo>
                <a:lnTo>
                  <a:pt x="198038" y="549054"/>
                </a:lnTo>
                <a:cubicBezTo>
                  <a:pt x="121129" y="542294"/>
                  <a:pt x="51404" y="525542"/>
                  <a:pt x="19050" y="499682"/>
                </a:cubicBezTo>
                <a:lnTo>
                  <a:pt x="19050" y="657225"/>
                </a:lnTo>
                <a:cubicBezTo>
                  <a:pt x="19050" y="688658"/>
                  <a:pt x="129035" y="723900"/>
                  <a:pt x="276225" y="723900"/>
                </a:cubicBezTo>
                <a:lnTo>
                  <a:pt x="288771" y="723164"/>
                </a:lnTo>
                <a:lnTo>
                  <a:pt x="299016" y="741678"/>
                </a:lnTo>
                <a:lnTo>
                  <a:pt x="276225" y="742950"/>
                </a:lnTo>
                <a:cubicBezTo>
                  <a:pt x="142313" y="742950"/>
                  <a:pt x="0" y="712908"/>
                  <a:pt x="0" y="657225"/>
                </a:cubicBezTo>
                <a:lnTo>
                  <a:pt x="0" y="85725"/>
                </a:lnTo>
                <a:cubicBezTo>
                  <a:pt x="0" y="30042"/>
                  <a:pt x="142313" y="0"/>
                  <a:pt x="276225" y="0"/>
                </a:cubicBezTo>
                <a:close/>
              </a:path>
            </a:pathLst>
          </a:custGeom>
          <a:solidFill>
            <a:srgbClr val="B3BEC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19"/>
          <p:cNvSpPr/>
          <p:nvPr/>
        </p:nvSpPr>
        <p:spPr>
          <a:xfrm>
            <a:off x="3852570" y="2622610"/>
            <a:ext cx="418840" cy="397037"/>
          </a:xfrm>
          <a:custGeom>
            <a:avLst/>
            <a:gdLst/>
            <a:ahLst/>
            <a:cxnLst/>
            <a:rect l="l" t="t" r="r" b="b"/>
            <a:pathLst>
              <a:path w="674546" h="773712" extrusionOk="0">
                <a:moveTo>
                  <a:pt x="457149" y="449227"/>
                </a:moveTo>
                <a:cubicBezTo>
                  <a:pt x="398051" y="449227"/>
                  <a:pt x="350505" y="496773"/>
                  <a:pt x="350505" y="555871"/>
                </a:cubicBezTo>
                <a:cubicBezTo>
                  <a:pt x="350505" y="614969"/>
                  <a:pt x="398051" y="662514"/>
                  <a:pt x="457149" y="662514"/>
                </a:cubicBezTo>
                <a:cubicBezTo>
                  <a:pt x="515803" y="662514"/>
                  <a:pt x="563792" y="614525"/>
                  <a:pt x="563792" y="555871"/>
                </a:cubicBezTo>
                <a:cubicBezTo>
                  <a:pt x="563792" y="496773"/>
                  <a:pt x="516247" y="449227"/>
                  <a:pt x="457149" y="449227"/>
                </a:cubicBezTo>
                <a:close/>
                <a:moveTo>
                  <a:pt x="457149" y="421677"/>
                </a:moveTo>
                <a:cubicBezTo>
                  <a:pt x="530911" y="422122"/>
                  <a:pt x="590898" y="482109"/>
                  <a:pt x="590453" y="556315"/>
                </a:cubicBezTo>
                <a:cubicBezTo>
                  <a:pt x="590453" y="585642"/>
                  <a:pt x="580678" y="614080"/>
                  <a:pt x="562904" y="637186"/>
                </a:cubicBezTo>
                <a:lnTo>
                  <a:pt x="582900" y="656738"/>
                </a:lnTo>
                <a:cubicBezTo>
                  <a:pt x="592675" y="654516"/>
                  <a:pt x="603340" y="658071"/>
                  <a:pt x="610449" y="665180"/>
                </a:cubicBezTo>
                <a:lnTo>
                  <a:pt x="665548" y="720724"/>
                </a:lnTo>
                <a:cubicBezTo>
                  <a:pt x="677546" y="732721"/>
                  <a:pt x="677546" y="752717"/>
                  <a:pt x="665548" y="764714"/>
                </a:cubicBezTo>
                <a:cubicBezTo>
                  <a:pt x="653551" y="776712"/>
                  <a:pt x="633555" y="776712"/>
                  <a:pt x="621558" y="764714"/>
                </a:cubicBezTo>
                <a:lnTo>
                  <a:pt x="566014" y="709171"/>
                </a:lnTo>
                <a:cubicBezTo>
                  <a:pt x="558905" y="701617"/>
                  <a:pt x="555794" y="691397"/>
                  <a:pt x="557571" y="681177"/>
                </a:cubicBezTo>
                <a:lnTo>
                  <a:pt x="538020" y="661625"/>
                </a:lnTo>
                <a:cubicBezTo>
                  <a:pt x="514470" y="679399"/>
                  <a:pt x="485587" y="689175"/>
                  <a:pt x="456260" y="689175"/>
                </a:cubicBezTo>
                <a:cubicBezTo>
                  <a:pt x="382498" y="688731"/>
                  <a:pt x="322511" y="628744"/>
                  <a:pt x="322955" y="554982"/>
                </a:cubicBezTo>
                <a:cubicBezTo>
                  <a:pt x="323400" y="481220"/>
                  <a:pt x="383387" y="421233"/>
                  <a:pt x="457149" y="421677"/>
                </a:cubicBezTo>
                <a:close/>
                <a:moveTo>
                  <a:pt x="19050" y="118681"/>
                </a:moveTo>
                <a:lnTo>
                  <a:pt x="19050" y="276225"/>
                </a:lnTo>
                <a:cubicBezTo>
                  <a:pt x="19050" y="307658"/>
                  <a:pt x="129035" y="342900"/>
                  <a:pt x="276225" y="342900"/>
                </a:cubicBezTo>
                <a:cubicBezTo>
                  <a:pt x="423415" y="342900"/>
                  <a:pt x="533400" y="307658"/>
                  <a:pt x="533400" y="276225"/>
                </a:cubicBezTo>
                <a:lnTo>
                  <a:pt x="533400" y="118681"/>
                </a:lnTo>
                <a:cubicBezTo>
                  <a:pt x="490261" y="153162"/>
                  <a:pt x="380686" y="171450"/>
                  <a:pt x="276225" y="171450"/>
                </a:cubicBezTo>
                <a:cubicBezTo>
                  <a:pt x="171764" y="171450"/>
                  <a:pt x="62189" y="153162"/>
                  <a:pt x="19050" y="118681"/>
                </a:cubicBezTo>
                <a:close/>
                <a:moveTo>
                  <a:pt x="276225" y="19050"/>
                </a:moveTo>
                <a:cubicBezTo>
                  <a:pt x="129035" y="19050"/>
                  <a:pt x="19050" y="54293"/>
                  <a:pt x="19050" y="85725"/>
                </a:cubicBezTo>
                <a:cubicBezTo>
                  <a:pt x="19050" y="117157"/>
                  <a:pt x="129035" y="152400"/>
                  <a:pt x="276225" y="152400"/>
                </a:cubicBezTo>
                <a:cubicBezTo>
                  <a:pt x="423415" y="152400"/>
                  <a:pt x="533400" y="117157"/>
                  <a:pt x="533400" y="85725"/>
                </a:cubicBezTo>
                <a:cubicBezTo>
                  <a:pt x="533400" y="54293"/>
                  <a:pt x="423415" y="19050"/>
                  <a:pt x="276225" y="19050"/>
                </a:cubicBezTo>
                <a:close/>
                <a:moveTo>
                  <a:pt x="276225" y="0"/>
                </a:moveTo>
                <a:cubicBezTo>
                  <a:pt x="410137" y="0"/>
                  <a:pt x="552450" y="30042"/>
                  <a:pt x="552450" y="85725"/>
                </a:cubicBezTo>
                <a:lnTo>
                  <a:pt x="552450" y="402948"/>
                </a:lnTo>
                <a:lnTo>
                  <a:pt x="534918" y="397611"/>
                </a:lnTo>
                <a:lnTo>
                  <a:pt x="533400" y="397460"/>
                </a:lnTo>
                <a:lnTo>
                  <a:pt x="533400" y="309182"/>
                </a:lnTo>
                <a:cubicBezTo>
                  <a:pt x="490261" y="343662"/>
                  <a:pt x="380686" y="361950"/>
                  <a:pt x="276225" y="361950"/>
                </a:cubicBezTo>
                <a:cubicBezTo>
                  <a:pt x="171764" y="361950"/>
                  <a:pt x="62189" y="343662"/>
                  <a:pt x="19050" y="309182"/>
                </a:cubicBezTo>
                <a:lnTo>
                  <a:pt x="19050" y="466725"/>
                </a:lnTo>
                <a:cubicBezTo>
                  <a:pt x="19050" y="498158"/>
                  <a:pt x="129035" y="533400"/>
                  <a:pt x="276225" y="533400"/>
                </a:cubicBezTo>
                <a:lnTo>
                  <a:pt x="277276" y="533338"/>
                </a:lnTo>
                <a:lnTo>
                  <a:pt x="271295" y="552236"/>
                </a:lnTo>
                <a:lnTo>
                  <a:pt x="198038" y="549054"/>
                </a:lnTo>
                <a:cubicBezTo>
                  <a:pt x="121129" y="542294"/>
                  <a:pt x="51404" y="525542"/>
                  <a:pt x="19050" y="499682"/>
                </a:cubicBezTo>
                <a:lnTo>
                  <a:pt x="19050" y="657225"/>
                </a:lnTo>
                <a:cubicBezTo>
                  <a:pt x="19050" y="688658"/>
                  <a:pt x="129035" y="723900"/>
                  <a:pt x="276225" y="723900"/>
                </a:cubicBezTo>
                <a:lnTo>
                  <a:pt x="288771" y="723164"/>
                </a:lnTo>
                <a:lnTo>
                  <a:pt x="299016" y="741678"/>
                </a:lnTo>
                <a:lnTo>
                  <a:pt x="276225" y="742950"/>
                </a:lnTo>
                <a:cubicBezTo>
                  <a:pt x="142313" y="742950"/>
                  <a:pt x="0" y="712908"/>
                  <a:pt x="0" y="657225"/>
                </a:cubicBezTo>
                <a:lnTo>
                  <a:pt x="0" y="85725"/>
                </a:lnTo>
                <a:cubicBezTo>
                  <a:pt x="0" y="30042"/>
                  <a:pt x="142313" y="0"/>
                  <a:pt x="276225" y="0"/>
                </a:cubicBezTo>
                <a:close/>
              </a:path>
            </a:pathLst>
          </a:custGeom>
          <a:solidFill>
            <a:srgbClr val="77C1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19"/>
          <p:cNvSpPr txBox="1"/>
          <p:nvPr/>
        </p:nvSpPr>
        <p:spPr>
          <a:xfrm>
            <a:off x="1237756" y="940980"/>
            <a:ext cx="1435396" cy="25181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Updated Model B</a:t>
            </a:r>
            <a:endParaRPr sz="1400" b="0" i="0" u="none" strike="noStrike" cap="none">
              <a:solidFill>
                <a:srgbClr val="000000"/>
              </a:solidFill>
              <a:latin typeface="Arial"/>
              <a:ea typeface="Arial"/>
              <a:cs typeface="Arial"/>
              <a:sym typeface="Arial"/>
            </a:endParaRPr>
          </a:p>
        </p:txBody>
      </p:sp>
      <p:sp>
        <p:nvSpPr>
          <p:cNvPr id="420" name="Google Shape;420;p19"/>
          <p:cNvSpPr txBox="1"/>
          <p:nvPr/>
        </p:nvSpPr>
        <p:spPr>
          <a:xfrm>
            <a:off x="4078588" y="946814"/>
            <a:ext cx="1435396"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Updated Model C</a:t>
            </a:r>
            <a:endParaRPr sz="1400" b="0" i="0" u="none" strike="noStrike" cap="none">
              <a:solidFill>
                <a:srgbClr val="000000"/>
              </a:solidFill>
              <a:latin typeface="Arial"/>
              <a:ea typeface="Arial"/>
              <a:cs typeface="Arial"/>
              <a:sym typeface="Arial"/>
            </a:endParaRPr>
          </a:p>
        </p:txBody>
      </p:sp>
      <p:sp>
        <p:nvSpPr>
          <p:cNvPr id="421" name="Google Shape;421;p19"/>
          <p:cNvSpPr txBox="1"/>
          <p:nvPr/>
        </p:nvSpPr>
        <p:spPr>
          <a:xfrm>
            <a:off x="4979575" y="4816123"/>
            <a:ext cx="1435396"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Local Model C</a:t>
            </a:r>
            <a:endParaRPr sz="1400" b="0" i="0" u="none" strike="noStrike" cap="none">
              <a:solidFill>
                <a:srgbClr val="000000"/>
              </a:solidFill>
              <a:latin typeface="Arial"/>
              <a:ea typeface="Arial"/>
              <a:cs typeface="Arial"/>
              <a:sym typeface="Arial"/>
            </a:endParaRPr>
          </a:p>
        </p:txBody>
      </p:sp>
      <p:sp>
        <p:nvSpPr>
          <p:cNvPr id="422" name="Google Shape;422;p19"/>
          <p:cNvSpPr txBox="1"/>
          <p:nvPr/>
        </p:nvSpPr>
        <p:spPr>
          <a:xfrm>
            <a:off x="194270" y="4815521"/>
            <a:ext cx="1435396"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Local Model B</a:t>
            </a:r>
            <a:endParaRPr sz="1400" b="0" i="0" u="none" strike="noStrike" cap="none">
              <a:solidFill>
                <a:srgbClr val="000000"/>
              </a:solidFill>
              <a:latin typeface="Arial"/>
              <a:ea typeface="Arial"/>
              <a:cs typeface="Arial"/>
              <a:sym typeface="Arial"/>
            </a:endParaRPr>
          </a:p>
        </p:txBody>
      </p:sp>
      <p:sp>
        <p:nvSpPr>
          <p:cNvPr id="423" name="Google Shape;423;p19"/>
          <p:cNvSpPr txBox="1"/>
          <p:nvPr/>
        </p:nvSpPr>
        <p:spPr>
          <a:xfrm>
            <a:off x="2643192" y="1896372"/>
            <a:ext cx="1435396"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Local Model A</a:t>
            </a:r>
            <a:endParaRPr sz="1400" b="0" i="0" u="none" strike="noStrike" cap="none">
              <a:solidFill>
                <a:srgbClr val="000000"/>
              </a:solidFill>
              <a:latin typeface="Arial"/>
              <a:ea typeface="Arial"/>
              <a:cs typeface="Arial"/>
              <a:sym typeface="Arial"/>
            </a:endParaRPr>
          </a:p>
        </p:txBody>
      </p:sp>
      <p:sp>
        <p:nvSpPr>
          <p:cNvPr id="424" name="Google Shape;424;p19"/>
          <p:cNvSpPr txBox="1"/>
          <p:nvPr/>
        </p:nvSpPr>
        <p:spPr>
          <a:xfrm>
            <a:off x="2898413" y="2735419"/>
            <a:ext cx="89126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1" i="0" u="none" strike="noStrike" cap="none">
                <a:solidFill>
                  <a:schemeClr val="dk1"/>
                </a:solidFill>
                <a:latin typeface="Arial"/>
                <a:ea typeface="Arial"/>
                <a:cs typeface="Arial"/>
                <a:sym typeface="Arial"/>
              </a:rPr>
              <a:t>Dataset A</a:t>
            </a:r>
            <a:endParaRPr sz="1400" b="0" i="0" u="none" strike="noStrike" cap="none">
              <a:solidFill>
                <a:srgbClr val="000000"/>
              </a:solidFill>
              <a:latin typeface="Arial"/>
              <a:ea typeface="Arial"/>
              <a:cs typeface="Arial"/>
              <a:sym typeface="Arial"/>
            </a:endParaRPr>
          </a:p>
        </p:txBody>
      </p:sp>
      <p:sp>
        <p:nvSpPr>
          <p:cNvPr id="425" name="Google Shape;425;p19"/>
          <p:cNvSpPr txBox="1"/>
          <p:nvPr/>
        </p:nvSpPr>
        <p:spPr>
          <a:xfrm>
            <a:off x="808027" y="5595949"/>
            <a:ext cx="89126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1" i="0" u="none" strike="noStrike" cap="none">
                <a:solidFill>
                  <a:schemeClr val="dk1"/>
                </a:solidFill>
                <a:latin typeface="Arial"/>
                <a:ea typeface="Arial"/>
                <a:cs typeface="Arial"/>
                <a:sym typeface="Arial"/>
              </a:rPr>
              <a:t>Dataset B</a:t>
            </a:r>
            <a:endParaRPr sz="1400" b="0" i="0" u="none" strike="noStrike" cap="none">
              <a:solidFill>
                <a:srgbClr val="000000"/>
              </a:solidFill>
              <a:latin typeface="Arial"/>
              <a:ea typeface="Arial"/>
              <a:cs typeface="Arial"/>
              <a:sym typeface="Arial"/>
            </a:endParaRPr>
          </a:p>
        </p:txBody>
      </p:sp>
      <p:sp>
        <p:nvSpPr>
          <p:cNvPr id="426" name="Google Shape;426;p19"/>
          <p:cNvSpPr txBox="1"/>
          <p:nvPr/>
        </p:nvSpPr>
        <p:spPr>
          <a:xfrm>
            <a:off x="4901832" y="5633492"/>
            <a:ext cx="891268"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1" i="0" u="none" strike="noStrike" cap="none">
                <a:solidFill>
                  <a:schemeClr val="dk1"/>
                </a:solidFill>
                <a:latin typeface="Arial"/>
                <a:ea typeface="Arial"/>
                <a:cs typeface="Arial"/>
                <a:sym typeface="Arial"/>
              </a:rPr>
              <a:t>Dataset C</a:t>
            </a:r>
            <a:endParaRPr sz="1400" b="0" i="0" u="none" strike="noStrike" cap="none">
              <a:solidFill>
                <a:srgbClr val="000000"/>
              </a:solidFill>
              <a:latin typeface="Arial"/>
              <a:ea typeface="Arial"/>
              <a:cs typeface="Arial"/>
              <a:sym typeface="Arial"/>
            </a:endParaRPr>
          </a:p>
        </p:txBody>
      </p:sp>
      <p:sp>
        <p:nvSpPr>
          <p:cNvPr id="427" name="Google Shape;427;p19"/>
          <p:cNvSpPr txBox="1"/>
          <p:nvPr/>
        </p:nvSpPr>
        <p:spPr>
          <a:xfrm>
            <a:off x="2379282" y="1162303"/>
            <a:ext cx="931283"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Aggregation</a:t>
            </a:r>
            <a:endParaRPr sz="1400" b="0" i="0" u="none" strike="noStrike" cap="none">
              <a:solidFill>
                <a:srgbClr val="000000"/>
              </a:solidFill>
              <a:latin typeface="Arial"/>
              <a:ea typeface="Arial"/>
              <a:cs typeface="Arial"/>
              <a:sym typeface="Arial"/>
            </a:endParaRPr>
          </a:p>
        </p:txBody>
      </p:sp>
      <p:sp>
        <p:nvSpPr>
          <p:cNvPr id="428" name="Google Shape;428;p19"/>
          <p:cNvSpPr txBox="1"/>
          <p:nvPr/>
        </p:nvSpPr>
        <p:spPr>
          <a:xfrm>
            <a:off x="359373" y="1397095"/>
            <a:ext cx="931283"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Exchange</a:t>
            </a:r>
            <a:endParaRPr sz="1400" b="0" i="0" u="none" strike="noStrike" cap="none">
              <a:solidFill>
                <a:srgbClr val="000000"/>
              </a:solidFill>
              <a:latin typeface="Arial"/>
              <a:ea typeface="Arial"/>
              <a:cs typeface="Arial"/>
              <a:sym typeface="Arial"/>
            </a:endParaRPr>
          </a:p>
        </p:txBody>
      </p:sp>
      <p:sp>
        <p:nvSpPr>
          <p:cNvPr id="429" name="Google Shape;429;p19"/>
          <p:cNvSpPr txBox="1"/>
          <p:nvPr/>
        </p:nvSpPr>
        <p:spPr>
          <a:xfrm>
            <a:off x="4211839" y="2063171"/>
            <a:ext cx="1168894"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Trained Model A</a:t>
            </a:r>
            <a:endParaRPr sz="1400" b="0" i="0" u="none" strike="noStrike" cap="none">
              <a:solidFill>
                <a:srgbClr val="000000"/>
              </a:solidFill>
              <a:latin typeface="Arial"/>
              <a:ea typeface="Arial"/>
              <a:cs typeface="Arial"/>
              <a:sym typeface="Arial"/>
            </a:endParaRPr>
          </a:p>
        </p:txBody>
      </p:sp>
      <p:sp>
        <p:nvSpPr>
          <p:cNvPr id="430" name="Google Shape;430;p19"/>
          <p:cNvSpPr txBox="1"/>
          <p:nvPr/>
        </p:nvSpPr>
        <p:spPr>
          <a:xfrm>
            <a:off x="1330807" y="2076868"/>
            <a:ext cx="1168894"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Trained Model A</a:t>
            </a:r>
            <a:endParaRPr sz="1400" b="0" i="0" u="none" strike="noStrike" cap="none">
              <a:solidFill>
                <a:srgbClr val="000000"/>
              </a:solidFill>
              <a:latin typeface="Arial"/>
              <a:ea typeface="Arial"/>
              <a:cs typeface="Arial"/>
              <a:sym typeface="Arial"/>
            </a:endParaRPr>
          </a:p>
        </p:txBody>
      </p:sp>
      <p:sp>
        <p:nvSpPr>
          <p:cNvPr id="431" name="Google Shape;431;p19"/>
          <p:cNvSpPr txBox="1"/>
          <p:nvPr/>
        </p:nvSpPr>
        <p:spPr>
          <a:xfrm>
            <a:off x="3111150" y="961977"/>
            <a:ext cx="1168894"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Initialization</a:t>
            </a:r>
            <a:endParaRPr sz="1400" b="0" i="0" u="none" strike="noStrike" cap="none">
              <a:solidFill>
                <a:srgbClr val="000000"/>
              </a:solidFill>
              <a:latin typeface="Arial"/>
              <a:ea typeface="Arial"/>
              <a:cs typeface="Arial"/>
              <a:sym typeface="Arial"/>
            </a:endParaRPr>
          </a:p>
        </p:txBody>
      </p:sp>
      <p:sp>
        <p:nvSpPr>
          <p:cNvPr id="432" name="Google Shape;432;p19"/>
          <p:cNvSpPr txBox="1"/>
          <p:nvPr/>
        </p:nvSpPr>
        <p:spPr>
          <a:xfrm>
            <a:off x="1006835" y="4048311"/>
            <a:ext cx="931283"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Aggregation</a:t>
            </a:r>
            <a:endParaRPr sz="1400" b="0" i="0" u="none" strike="noStrike" cap="none">
              <a:solidFill>
                <a:srgbClr val="000000"/>
              </a:solidFill>
              <a:latin typeface="Arial"/>
              <a:ea typeface="Arial"/>
              <a:cs typeface="Arial"/>
              <a:sym typeface="Arial"/>
            </a:endParaRPr>
          </a:p>
        </p:txBody>
      </p:sp>
      <p:sp>
        <p:nvSpPr>
          <p:cNvPr id="433" name="Google Shape;433;p19"/>
          <p:cNvSpPr txBox="1"/>
          <p:nvPr/>
        </p:nvSpPr>
        <p:spPr>
          <a:xfrm>
            <a:off x="4688543" y="4039143"/>
            <a:ext cx="931283"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Aggregation</a:t>
            </a:r>
            <a:endParaRPr sz="1400" b="0" i="0" u="none" strike="noStrike" cap="none">
              <a:solidFill>
                <a:srgbClr val="000000"/>
              </a:solidFill>
              <a:latin typeface="Arial"/>
              <a:ea typeface="Arial"/>
              <a:cs typeface="Arial"/>
              <a:sym typeface="Arial"/>
            </a:endParaRPr>
          </a:p>
        </p:txBody>
      </p:sp>
      <p:sp>
        <p:nvSpPr>
          <p:cNvPr id="434" name="Google Shape;434;p19"/>
          <p:cNvSpPr txBox="1"/>
          <p:nvPr/>
        </p:nvSpPr>
        <p:spPr>
          <a:xfrm>
            <a:off x="5321722" y="3833709"/>
            <a:ext cx="931283"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Initialization</a:t>
            </a:r>
            <a:endParaRPr sz="1400" b="0" i="0" u="none" strike="noStrike" cap="none">
              <a:solidFill>
                <a:srgbClr val="000000"/>
              </a:solidFill>
              <a:latin typeface="Arial"/>
              <a:ea typeface="Arial"/>
              <a:cs typeface="Arial"/>
              <a:sym typeface="Arial"/>
            </a:endParaRPr>
          </a:p>
        </p:txBody>
      </p:sp>
      <p:sp>
        <p:nvSpPr>
          <p:cNvPr id="435" name="Google Shape;435;p19"/>
          <p:cNvSpPr txBox="1"/>
          <p:nvPr/>
        </p:nvSpPr>
        <p:spPr>
          <a:xfrm>
            <a:off x="395298" y="3833709"/>
            <a:ext cx="931283"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Initialization</a:t>
            </a:r>
            <a:endParaRPr sz="1400" b="0" i="0" u="none" strike="noStrike" cap="none">
              <a:solidFill>
                <a:srgbClr val="000000"/>
              </a:solidFill>
              <a:latin typeface="Arial"/>
              <a:ea typeface="Arial"/>
              <a:cs typeface="Arial"/>
              <a:sym typeface="Arial"/>
            </a:endParaRPr>
          </a:p>
        </p:txBody>
      </p:sp>
      <p:sp>
        <p:nvSpPr>
          <p:cNvPr id="436" name="Google Shape;436;p19"/>
          <p:cNvSpPr txBox="1"/>
          <p:nvPr/>
        </p:nvSpPr>
        <p:spPr>
          <a:xfrm>
            <a:off x="1290656" y="5151191"/>
            <a:ext cx="522944"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Train</a:t>
            </a:r>
            <a:endParaRPr sz="1400" b="0" i="0" u="none" strike="noStrike" cap="none">
              <a:solidFill>
                <a:srgbClr val="000000"/>
              </a:solidFill>
              <a:latin typeface="Arial"/>
              <a:ea typeface="Arial"/>
              <a:cs typeface="Arial"/>
              <a:sym typeface="Arial"/>
            </a:endParaRPr>
          </a:p>
        </p:txBody>
      </p:sp>
      <p:sp>
        <p:nvSpPr>
          <p:cNvPr id="437" name="Google Shape;437;p19"/>
          <p:cNvSpPr txBox="1"/>
          <p:nvPr/>
        </p:nvSpPr>
        <p:spPr>
          <a:xfrm>
            <a:off x="4892712" y="5155874"/>
            <a:ext cx="522944"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Train</a:t>
            </a:r>
            <a:endParaRPr sz="1400" b="0" i="0" u="none" strike="noStrike" cap="none">
              <a:solidFill>
                <a:srgbClr val="000000"/>
              </a:solidFill>
              <a:latin typeface="Arial"/>
              <a:ea typeface="Arial"/>
              <a:cs typeface="Arial"/>
              <a:sym typeface="Arial"/>
            </a:endParaRPr>
          </a:p>
        </p:txBody>
      </p:sp>
      <p:sp>
        <p:nvSpPr>
          <p:cNvPr id="438" name="Google Shape;438;p19"/>
          <p:cNvSpPr txBox="1"/>
          <p:nvPr/>
        </p:nvSpPr>
        <p:spPr>
          <a:xfrm>
            <a:off x="1813600" y="5034901"/>
            <a:ext cx="1223456"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Trained Model B</a:t>
            </a:r>
            <a:endParaRPr sz="1400" b="0" i="0" u="none" strike="noStrike" cap="none">
              <a:solidFill>
                <a:srgbClr val="000000"/>
              </a:solidFill>
              <a:latin typeface="Arial"/>
              <a:ea typeface="Arial"/>
              <a:cs typeface="Arial"/>
              <a:sym typeface="Arial"/>
            </a:endParaRPr>
          </a:p>
        </p:txBody>
      </p:sp>
      <p:sp>
        <p:nvSpPr>
          <p:cNvPr id="439" name="Google Shape;439;p19"/>
          <p:cNvSpPr txBox="1"/>
          <p:nvPr/>
        </p:nvSpPr>
        <p:spPr>
          <a:xfrm>
            <a:off x="3695597" y="5009224"/>
            <a:ext cx="1223456"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Trained Model C</a:t>
            </a:r>
            <a:endParaRPr sz="1400" b="0" i="0" u="none" strike="noStrike" cap="none">
              <a:solidFill>
                <a:srgbClr val="000000"/>
              </a:solidFill>
              <a:latin typeface="Arial"/>
              <a:ea typeface="Arial"/>
              <a:cs typeface="Arial"/>
              <a:sym typeface="Arial"/>
            </a:endParaRPr>
          </a:p>
        </p:txBody>
      </p:sp>
      <p:sp>
        <p:nvSpPr>
          <p:cNvPr id="440" name="Google Shape;440;p19"/>
          <p:cNvSpPr/>
          <p:nvPr/>
        </p:nvSpPr>
        <p:spPr>
          <a:xfrm rot="-5400000" flipH="1">
            <a:off x="3881368" y="5499094"/>
            <a:ext cx="408085" cy="468411"/>
          </a:xfrm>
          <a:custGeom>
            <a:avLst/>
            <a:gdLst/>
            <a:ahLst/>
            <a:cxnLst/>
            <a:rect l="l" t="t" r="r" b="b"/>
            <a:pathLst>
              <a:path w="657225" h="685800" extrusionOk="0">
                <a:moveTo>
                  <a:pt x="581025" y="285750"/>
                </a:moveTo>
                <a:lnTo>
                  <a:pt x="638175" y="285750"/>
                </a:lnTo>
                <a:lnTo>
                  <a:pt x="638175" y="400050"/>
                </a:lnTo>
                <a:lnTo>
                  <a:pt x="581025" y="400050"/>
                </a:lnTo>
                <a:close/>
                <a:moveTo>
                  <a:pt x="371475" y="323850"/>
                </a:moveTo>
                <a:cubicBezTo>
                  <a:pt x="371475" y="334371"/>
                  <a:pt x="380004" y="342900"/>
                  <a:pt x="390525" y="342900"/>
                </a:cubicBezTo>
                <a:cubicBezTo>
                  <a:pt x="401046" y="342900"/>
                  <a:pt x="409575" y="334371"/>
                  <a:pt x="409575" y="323850"/>
                </a:cubicBezTo>
                <a:cubicBezTo>
                  <a:pt x="409575" y="313329"/>
                  <a:pt x="401046" y="304800"/>
                  <a:pt x="390525" y="304800"/>
                </a:cubicBezTo>
                <a:cubicBezTo>
                  <a:pt x="380004" y="304800"/>
                  <a:pt x="371475" y="313329"/>
                  <a:pt x="371475" y="323850"/>
                </a:cubicBezTo>
                <a:close/>
                <a:moveTo>
                  <a:pt x="371475" y="228600"/>
                </a:moveTo>
                <a:cubicBezTo>
                  <a:pt x="371475" y="239121"/>
                  <a:pt x="380004" y="247650"/>
                  <a:pt x="390525" y="247650"/>
                </a:cubicBezTo>
                <a:cubicBezTo>
                  <a:pt x="401046" y="247650"/>
                  <a:pt x="409575" y="239121"/>
                  <a:pt x="409575" y="228600"/>
                </a:cubicBezTo>
                <a:cubicBezTo>
                  <a:pt x="409575" y="218079"/>
                  <a:pt x="401046" y="209550"/>
                  <a:pt x="390525" y="209550"/>
                </a:cubicBezTo>
                <a:cubicBezTo>
                  <a:pt x="380004" y="209550"/>
                  <a:pt x="371475" y="218079"/>
                  <a:pt x="371475" y="228600"/>
                </a:cubicBezTo>
                <a:close/>
                <a:moveTo>
                  <a:pt x="371475" y="133350"/>
                </a:moveTo>
                <a:cubicBezTo>
                  <a:pt x="371475" y="143871"/>
                  <a:pt x="380004" y="152400"/>
                  <a:pt x="390525" y="152400"/>
                </a:cubicBezTo>
                <a:cubicBezTo>
                  <a:pt x="401046" y="152400"/>
                  <a:pt x="409575" y="143871"/>
                  <a:pt x="409575" y="133350"/>
                </a:cubicBezTo>
                <a:cubicBezTo>
                  <a:pt x="409575" y="122829"/>
                  <a:pt x="401046" y="114300"/>
                  <a:pt x="390525" y="114300"/>
                </a:cubicBezTo>
                <a:cubicBezTo>
                  <a:pt x="380004" y="114300"/>
                  <a:pt x="371475" y="122829"/>
                  <a:pt x="371475" y="133350"/>
                </a:cubicBezTo>
                <a:close/>
                <a:moveTo>
                  <a:pt x="323850" y="76200"/>
                </a:moveTo>
                <a:cubicBezTo>
                  <a:pt x="323850" y="65679"/>
                  <a:pt x="332379" y="57150"/>
                  <a:pt x="342900" y="57150"/>
                </a:cubicBezTo>
                <a:lnTo>
                  <a:pt x="438150" y="57150"/>
                </a:lnTo>
                <a:cubicBezTo>
                  <a:pt x="448671" y="57150"/>
                  <a:pt x="457200" y="65679"/>
                  <a:pt x="457200" y="76200"/>
                </a:cubicBezTo>
                <a:lnTo>
                  <a:pt x="457200" y="609600"/>
                </a:lnTo>
                <a:cubicBezTo>
                  <a:pt x="457200" y="620121"/>
                  <a:pt x="448671" y="628650"/>
                  <a:pt x="438150" y="628650"/>
                </a:cubicBezTo>
                <a:lnTo>
                  <a:pt x="342900" y="628650"/>
                </a:lnTo>
                <a:cubicBezTo>
                  <a:pt x="332379" y="628650"/>
                  <a:pt x="323850" y="620121"/>
                  <a:pt x="323850" y="609600"/>
                </a:cubicBezTo>
                <a:close/>
                <a:moveTo>
                  <a:pt x="184053" y="461231"/>
                </a:moveTo>
                <a:lnTo>
                  <a:pt x="232250" y="509427"/>
                </a:lnTo>
                <a:lnTo>
                  <a:pt x="280446" y="461231"/>
                </a:lnTo>
                <a:lnTo>
                  <a:pt x="256348" y="461231"/>
                </a:lnTo>
                <a:lnTo>
                  <a:pt x="256348" y="174926"/>
                </a:lnTo>
                <a:lnTo>
                  <a:pt x="208151" y="174926"/>
                </a:lnTo>
                <a:lnTo>
                  <a:pt x="208151" y="461231"/>
                </a:lnTo>
                <a:close/>
                <a:moveTo>
                  <a:pt x="171450" y="76200"/>
                </a:moveTo>
                <a:cubicBezTo>
                  <a:pt x="171450" y="65679"/>
                  <a:pt x="179979" y="57150"/>
                  <a:pt x="190500" y="57150"/>
                </a:cubicBezTo>
                <a:lnTo>
                  <a:pt x="285750" y="57150"/>
                </a:lnTo>
                <a:cubicBezTo>
                  <a:pt x="296271" y="57150"/>
                  <a:pt x="304800" y="65679"/>
                  <a:pt x="304800" y="76200"/>
                </a:cubicBezTo>
                <a:lnTo>
                  <a:pt x="304800" y="609600"/>
                </a:lnTo>
                <a:cubicBezTo>
                  <a:pt x="304800" y="620121"/>
                  <a:pt x="296271" y="628650"/>
                  <a:pt x="285750" y="628650"/>
                </a:cubicBezTo>
                <a:lnTo>
                  <a:pt x="190500" y="628650"/>
                </a:lnTo>
                <a:cubicBezTo>
                  <a:pt x="179979" y="628650"/>
                  <a:pt x="171450" y="620121"/>
                  <a:pt x="171450" y="609600"/>
                </a:cubicBezTo>
                <a:close/>
                <a:moveTo>
                  <a:pt x="36421" y="223122"/>
                </a:moveTo>
                <a:lnTo>
                  <a:pt x="60519" y="223122"/>
                </a:lnTo>
                <a:lnTo>
                  <a:pt x="60519" y="509427"/>
                </a:lnTo>
                <a:lnTo>
                  <a:pt x="108716" y="509427"/>
                </a:lnTo>
                <a:lnTo>
                  <a:pt x="108716" y="223122"/>
                </a:lnTo>
                <a:lnTo>
                  <a:pt x="132814" y="223122"/>
                </a:lnTo>
                <a:lnTo>
                  <a:pt x="84618" y="174926"/>
                </a:lnTo>
                <a:close/>
                <a:moveTo>
                  <a:pt x="19050" y="76200"/>
                </a:moveTo>
                <a:cubicBezTo>
                  <a:pt x="19050" y="65679"/>
                  <a:pt x="27579" y="57150"/>
                  <a:pt x="38100" y="57150"/>
                </a:cubicBezTo>
                <a:lnTo>
                  <a:pt x="133350" y="57150"/>
                </a:lnTo>
                <a:cubicBezTo>
                  <a:pt x="143871" y="57150"/>
                  <a:pt x="152400" y="65679"/>
                  <a:pt x="152400" y="76200"/>
                </a:cubicBezTo>
                <a:lnTo>
                  <a:pt x="152400" y="609600"/>
                </a:lnTo>
                <a:cubicBezTo>
                  <a:pt x="152400" y="620121"/>
                  <a:pt x="143871" y="628650"/>
                  <a:pt x="133350" y="628650"/>
                </a:cubicBezTo>
                <a:lnTo>
                  <a:pt x="38100" y="628650"/>
                </a:lnTo>
                <a:cubicBezTo>
                  <a:pt x="27579" y="628650"/>
                  <a:pt x="19050" y="620121"/>
                  <a:pt x="19050" y="609600"/>
                </a:cubicBezTo>
                <a:close/>
                <a:moveTo>
                  <a:pt x="0" y="76200"/>
                </a:moveTo>
                <a:lnTo>
                  <a:pt x="0" y="609600"/>
                </a:lnTo>
                <a:cubicBezTo>
                  <a:pt x="0" y="630642"/>
                  <a:pt x="17058" y="647700"/>
                  <a:pt x="38100" y="647700"/>
                </a:cubicBezTo>
                <a:lnTo>
                  <a:pt x="133350" y="647700"/>
                </a:lnTo>
                <a:cubicBezTo>
                  <a:pt x="144333" y="647665"/>
                  <a:pt x="154760" y="642861"/>
                  <a:pt x="161925" y="634536"/>
                </a:cubicBezTo>
                <a:cubicBezTo>
                  <a:pt x="169090" y="642861"/>
                  <a:pt x="179517" y="647665"/>
                  <a:pt x="190500" y="647700"/>
                </a:cubicBezTo>
                <a:lnTo>
                  <a:pt x="285750" y="647700"/>
                </a:lnTo>
                <a:cubicBezTo>
                  <a:pt x="296733" y="647665"/>
                  <a:pt x="307160" y="642861"/>
                  <a:pt x="314325" y="634536"/>
                </a:cubicBezTo>
                <a:cubicBezTo>
                  <a:pt x="321490" y="642861"/>
                  <a:pt x="331917" y="647665"/>
                  <a:pt x="342900" y="647700"/>
                </a:cubicBezTo>
                <a:lnTo>
                  <a:pt x="438150" y="647700"/>
                </a:lnTo>
                <a:cubicBezTo>
                  <a:pt x="459192" y="647700"/>
                  <a:pt x="476250" y="630642"/>
                  <a:pt x="476250" y="609600"/>
                </a:cubicBezTo>
                <a:lnTo>
                  <a:pt x="476250" y="352425"/>
                </a:lnTo>
                <a:lnTo>
                  <a:pt x="561975" y="352425"/>
                </a:lnTo>
                <a:lnTo>
                  <a:pt x="561975" y="419100"/>
                </a:lnTo>
                <a:lnTo>
                  <a:pt x="600075" y="419100"/>
                </a:lnTo>
                <a:lnTo>
                  <a:pt x="600075" y="685800"/>
                </a:lnTo>
                <a:lnTo>
                  <a:pt x="619125" y="685800"/>
                </a:lnTo>
                <a:lnTo>
                  <a:pt x="619125" y="419100"/>
                </a:lnTo>
                <a:lnTo>
                  <a:pt x="657225" y="419100"/>
                </a:lnTo>
                <a:lnTo>
                  <a:pt x="657225" y="266700"/>
                </a:lnTo>
                <a:lnTo>
                  <a:pt x="619125" y="266700"/>
                </a:lnTo>
                <a:lnTo>
                  <a:pt x="619125" y="0"/>
                </a:lnTo>
                <a:lnTo>
                  <a:pt x="600075" y="0"/>
                </a:lnTo>
                <a:lnTo>
                  <a:pt x="600075" y="266700"/>
                </a:lnTo>
                <a:lnTo>
                  <a:pt x="561975" y="266700"/>
                </a:lnTo>
                <a:lnTo>
                  <a:pt x="561975" y="333375"/>
                </a:lnTo>
                <a:lnTo>
                  <a:pt x="476250" y="333375"/>
                </a:lnTo>
                <a:lnTo>
                  <a:pt x="476250" y="76200"/>
                </a:lnTo>
                <a:cubicBezTo>
                  <a:pt x="476250" y="55158"/>
                  <a:pt x="459192" y="38100"/>
                  <a:pt x="438150" y="38100"/>
                </a:cubicBezTo>
                <a:lnTo>
                  <a:pt x="342900" y="38100"/>
                </a:lnTo>
                <a:cubicBezTo>
                  <a:pt x="331917" y="38135"/>
                  <a:pt x="321490" y="42939"/>
                  <a:pt x="314325" y="51264"/>
                </a:cubicBezTo>
                <a:cubicBezTo>
                  <a:pt x="307160" y="42939"/>
                  <a:pt x="296733" y="38135"/>
                  <a:pt x="285750" y="38100"/>
                </a:cubicBezTo>
                <a:lnTo>
                  <a:pt x="190500" y="38100"/>
                </a:lnTo>
                <a:cubicBezTo>
                  <a:pt x="179517" y="38135"/>
                  <a:pt x="169090" y="42939"/>
                  <a:pt x="161925" y="51264"/>
                </a:cubicBezTo>
                <a:cubicBezTo>
                  <a:pt x="154760" y="42939"/>
                  <a:pt x="144333" y="38135"/>
                  <a:pt x="133350" y="38100"/>
                </a:cubicBezTo>
                <a:lnTo>
                  <a:pt x="38100" y="38100"/>
                </a:lnTo>
                <a:cubicBezTo>
                  <a:pt x="17058" y="38100"/>
                  <a:pt x="0" y="55158"/>
                  <a:pt x="0" y="7620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441" name="Google Shape;441;p19"/>
          <p:cNvGrpSpPr/>
          <p:nvPr/>
        </p:nvGrpSpPr>
        <p:grpSpPr>
          <a:xfrm>
            <a:off x="4684959" y="4339181"/>
            <a:ext cx="730592" cy="573023"/>
            <a:chOff x="4684959" y="4339181"/>
            <a:chExt cx="730592" cy="573023"/>
          </a:xfrm>
        </p:grpSpPr>
        <p:grpSp>
          <p:nvGrpSpPr>
            <p:cNvPr id="442" name="Google Shape;442;p19"/>
            <p:cNvGrpSpPr/>
            <p:nvPr/>
          </p:nvGrpSpPr>
          <p:grpSpPr>
            <a:xfrm>
              <a:off x="4684959" y="4339181"/>
              <a:ext cx="99744" cy="573023"/>
              <a:chOff x="8062081" y="2735419"/>
              <a:chExt cx="120690" cy="762693"/>
            </a:xfrm>
          </p:grpSpPr>
          <p:sp>
            <p:nvSpPr>
              <p:cNvPr id="443" name="Google Shape;443;p19"/>
              <p:cNvSpPr/>
              <p:nvPr/>
            </p:nvSpPr>
            <p:spPr>
              <a:xfrm>
                <a:off x="8062081" y="2735419"/>
                <a:ext cx="109040" cy="762693"/>
              </a:xfrm>
              <a:custGeom>
                <a:avLst/>
                <a:gdLst/>
                <a:ahLst/>
                <a:cxnLst/>
                <a:rect l="l" t="t" r="r" b="b"/>
                <a:pathLst>
                  <a:path w="109040" h="762693" extrusionOk="0">
                    <a:moveTo>
                      <a:pt x="0" y="0"/>
                    </a:moveTo>
                    <a:lnTo>
                      <a:pt x="109040" y="0"/>
                    </a:lnTo>
                    <a:lnTo>
                      <a:pt x="109040" y="762693"/>
                    </a:lnTo>
                    <a:lnTo>
                      <a:pt x="0" y="762693"/>
                    </a:lnTo>
                    <a:lnTo>
                      <a:pt x="0" y="749937"/>
                    </a:lnTo>
                    <a:lnTo>
                      <a:pt x="96284" y="749937"/>
                    </a:lnTo>
                    <a:lnTo>
                      <a:pt x="96284" y="12756"/>
                    </a:lnTo>
                    <a:lnTo>
                      <a:pt x="0" y="1275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19"/>
              <p:cNvSpPr/>
              <p:nvPr/>
            </p:nvSpPr>
            <p:spPr>
              <a:xfrm>
                <a:off x="8146771" y="3098765"/>
                <a:ext cx="36000" cy="36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cxnSp>
          <p:nvCxnSpPr>
            <p:cNvPr id="445" name="Google Shape;445;p19"/>
            <p:cNvCxnSpPr>
              <a:stCxn id="444" idx="2"/>
            </p:cNvCxnSpPr>
            <p:nvPr/>
          </p:nvCxnSpPr>
          <p:spPr>
            <a:xfrm>
              <a:off x="4754951" y="4625692"/>
              <a:ext cx="660600" cy="0"/>
            </a:xfrm>
            <a:prstGeom prst="straightConnector1">
              <a:avLst/>
            </a:prstGeom>
            <a:noFill/>
            <a:ln w="12700" cap="flat" cmpd="sng">
              <a:solidFill>
                <a:schemeClr val="accent1"/>
              </a:solidFill>
              <a:prstDash val="solid"/>
              <a:miter lim="800000"/>
              <a:headEnd type="none" w="sm" len="sm"/>
              <a:tailEnd type="triangle" w="med" len="med"/>
            </a:ln>
          </p:spPr>
        </p:cxnSp>
      </p:grpSp>
      <p:grpSp>
        <p:nvGrpSpPr>
          <p:cNvPr id="446" name="Google Shape;446;p19"/>
          <p:cNvGrpSpPr/>
          <p:nvPr/>
        </p:nvGrpSpPr>
        <p:grpSpPr>
          <a:xfrm flipH="1">
            <a:off x="3813633" y="1394890"/>
            <a:ext cx="730592" cy="573023"/>
            <a:chOff x="4684959" y="4339181"/>
            <a:chExt cx="730592" cy="573023"/>
          </a:xfrm>
        </p:grpSpPr>
        <p:grpSp>
          <p:nvGrpSpPr>
            <p:cNvPr id="447" name="Google Shape;447;p19"/>
            <p:cNvGrpSpPr/>
            <p:nvPr/>
          </p:nvGrpSpPr>
          <p:grpSpPr>
            <a:xfrm>
              <a:off x="4684959" y="4339181"/>
              <a:ext cx="99744" cy="573023"/>
              <a:chOff x="8062081" y="2735419"/>
              <a:chExt cx="120690" cy="762693"/>
            </a:xfrm>
          </p:grpSpPr>
          <p:sp>
            <p:nvSpPr>
              <p:cNvPr id="448" name="Google Shape;448;p19"/>
              <p:cNvSpPr/>
              <p:nvPr/>
            </p:nvSpPr>
            <p:spPr>
              <a:xfrm>
                <a:off x="8062081" y="2735419"/>
                <a:ext cx="109040" cy="762693"/>
              </a:xfrm>
              <a:custGeom>
                <a:avLst/>
                <a:gdLst/>
                <a:ahLst/>
                <a:cxnLst/>
                <a:rect l="l" t="t" r="r" b="b"/>
                <a:pathLst>
                  <a:path w="109040" h="762693" extrusionOk="0">
                    <a:moveTo>
                      <a:pt x="0" y="0"/>
                    </a:moveTo>
                    <a:lnTo>
                      <a:pt x="109040" y="0"/>
                    </a:lnTo>
                    <a:lnTo>
                      <a:pt x="109040" y="762693"/>
                    </a:lnTo>
                    <a:lnTo>
                      <a:pt x="0" y="762693"/>
                    </a:lnTo>
                    <a:lnTo>
                      <a:pt x="0" y="749937"/>
                    </a:lnTo>
                    <a:lnTo>
                      <a:pt x="96284" y="749937"/>
                    </a:lnTo>
                    <a:lnTo>
                      <a:pt x="96284" y="12756"/>
                    </a:lnTo>
                    <a:lnTo>
                      <a:pt x="0" y="1275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19"/>
              <p:cNvSpPr/>
              <p:nvPr/>
            </p:nvSpPr>
            <p:spPr>
              <a:xfrm>
                <a:off x="8146771" y="3098765"/>
                <a:ext cx="36000" cy="36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cxnSp>
          <p:nvCxnSpPr>
            <p:cNvPr id="450" name="Google Shape;450;p19"/>
            <p:cNvCxnSpPr>
              <a:stCxn id="449" idx="2"/>
            </p:cNvCxnSpPr>
            <p:nvPr/>
          </p:nvCxnSpPr>
          <p:spPr>
            <a:xfrm>
              <a:off x="4754951" y="4625692"/>
              <a:ext cx="660600" cy="0"/>
            </a:xfrm>
            <a:prstGeom prst="straightConnector1">
              <a:avLst/>
            </a:prstGeom>
            <a:noFill/>
            <a:ln w="12700" cap="flat" cmpd="sng">
              <a:solidFill>
                <a:schemeClr val="accent1"/>
              </a:solidFill>
              <a:prstDash val="solid"/>
              <a:miter lim="800000"/>
              <a:headEnd type="none" w="sm" len="sm"/>
              <a:tailEnd type="triangle" w="med" len="med"/>
            </a:ln>
          </p:spPr>
        </p:cxnSp>
      </p:grpSp>
      <p:grpSp>
        <p:nvGrpSpPr>
          <p:cNvPr id="451" name="Google Shape;451;p19"/>
          <p:cNvGrpSpPr/>
          <p:nvPr/>
        </p:nvGrpSpPr>
        <p:grpSpPr>
          <a:xfrm>
            <a:off x="2374236" y="1408412"/>
            <a:ext cx="730592" cy="573023"/>
            <a:chOff x="4684959" y="4339181"/>
            <a:chExt cx="730592" cy="573023"/>
          </a:xfrm>
        </p:grpSpPr>
        <p:grpSp>
          <p:nvGrpSpPr>
            <p:cNvPr id="452" name="Google Shape;452;p19"/>
            <p:cNvGrpSpPr/>
            <p:nvPr/>
          </p:nvGrpSpPr>
          <p:grpSpPr>
            <a:xfrm>
              <a:off x="4684959" y="4339181"/>
              <a:ext cx="99744" cy="573023"/>
              <a:chOff x="8062081" y="2735419"/>
              <a:chExt cx="120690" cy="762693"/>
            </a:xfrm>
          </p:grpSpPr>
          <p:sp>
            <p:nvSpPr>
              <p:cNvPr id="453" name="Google Shape;453;p19"/>
              <p:cNvSpPr/>
              <p:nvPr/>
            </p:nvSpPr>
            <p:spPr>
              <a:xfrm>
                <a:off x="8062081" y="2735419"/>
                <a:ext cx="109040" cy="762693"/>
              </a:xfrm>
              <a:custGeom>
                <a:avLst/>
                <a:gdLst/>
                <a:ahLst/>
                <a:cxnLst/>
                <a:rect l="l" t="t" r="r" b="b"/>
                <a:pathLst>
                  <a:path w="109040" h="762693" extrusionOk="0">
                    <a:moveTo>
                      <a:pt x="0" y="0"/>
                    </a:moveTo>
                    <a:lnTo>
                      <a:pt x="109040" y="0"/>
                    </a:lnTo>
                    <a:lnTo>
                      <a:pt x="109040" y="762693"/>
                    </a:lnTo>
                    <a:lnTo>
                      <a:pt x="0" y="762693"/>
                    </a:lnTo>
                    <a:lnTo>
                      <a:pt x="0" y="749937"/>
                    </a:lnTo>
                    <a:lnTo>
                      <a:pt x="96284" y="749937"/>
                    </a:lnTo>
                    <a:lnTo>
                      <a:pt x="96284" y="12756"/>
                    </a:lnTo>
                    <a:lnTo>
                      <a:pt x="0" y="1275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4" name="Google Shape;454;p19"/>
              <p:cNvSpPr/>
              <p:nvPr/>
            </p:nvSpPr>
            <p:spPr>
              <a:xfrm>
                <a:off x="8146771" y="3098765"/>
                <a:ext cx="36000" cy="36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cxnSp>
          <p:nvCxnSpPr>
            <p:cNvPr id="455" name="Google Shape;455;p19"/>
            <p:cNvCxnSpPr>
              <a:stCxn id="454" idx="2"/>
            </p:cNvCxnSpPr>
            <p:nvPr/>
          </p:nvCxnSpPr>
          <p:spPr>
            <a:xfrm>
              <a:off x="4754951" y="4625692"/>
              <a:ext cx="660600" cy="0"/>
            </a:xfrm>
            <a:prstGeom prst="straightConnector1">
              <a:avLst/>
            </a:prstGeom>
            <a:noFill/>
            <a:ln w="12700" cap="flat" cmpd="sng">
              <a:solidFill>
                <a:schemeClr val="accent1"/>
              </a:solidFill>
              <a:prstDash val="solid"/>
              <a:miter lim="800000"/>
              <a:headEnd type="none" w="sm" len="sm"/>
              <a:tailEnd type="triangle" w="med" len="med"/>
            </a:ln>
          </p:spPr>
        </p:cxnSp>
      </p:grpSp>
      <p:sp>
        <p:nvSpPr>
          <p:cNvPr id="456" name="Google Shape;456;p19"/>
          <p:cNvSpPr/>
          <p:nvPr/>
        </p:nvSpPr>
        <p:spPr>
          <a:xfrm rot="-5400000">
            <a:off x="3170137" y="982298"/>
            <a:ext cx="219212" cy="2810432"/>
          </a:xfrm>
          <a:prstGeom prst="leftBracket">
            <a:avLst>
              <a:gd name="adj" fmla="val 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19"/>
          <p:cNvGrpSpPr/>
          <p:nvPr/>
        </p:nvGrpSpPr>
        <p:grpSpPr>
          <a:xfrm flipH="1">
            <a:off x="1169188" y="4312092"/>
            <a:ext cx="730592" cy="573023"/>
            <a:chOff x="4684959" y="4339181"/>
            <a:chExt cx="730592" cy="573023"/>
          </a:xfrm>
        </p:grpSpPr>
        <p:grpSp>
          <p:nvGrpSpPr>
            <p:cNvPr id="458" name="Google Shape;458;p19"/>
            <p:cNvGrpSpPr/>
            <p:nvPr/>
          </p:nvGrpSpPr>
          <p:grpSpPr>
            <a:xfrm>
              <a:off x="4684959" y="4339181"/>
              <a:ext cx="99744" cy="573023"/>
              <a:chOff x="8062081" y="2735419"/>
              <a:chExt cx="120690" cy="762693"/>
            </a:xfrm>
          </p:grpSpPr>
          <p:sp>
            <p:nvSpPr>
              <p:cNvPr id="459" name="Google Shape;459;p19"/>
              <p:cNvSpPr/>
              <p:nvPr/>
            </p:nvSpPr>
            <p:spPr>
              <a:xfrm>
                <a:off x="8062081" y="2735419"/>
                <a:ext cx="109040" cy="762693"/>
              </a:xfrm>
              <a:custGeom>
                <a:avLst/>
                <a:gdLst/>
                <a:ahLst/>
                <a:cxnLst/>
                <a:rect l="l" t="t" r="r" b="b"/>
                <a:pathLst>
                  <a:path w="109040" h="762693" extrusionOk="0">
                    <a:moveTo>
                      <a:pt x="0" y="0"/>
                    </a:moveTo>
                    <a:lnTo>
                      <a:pt x="109040" y="0"/>
                    </a:lnTo>
                    <a:lnTo>
                      <a:pt x="109040" y="762693"/>
                    </a:lnTo>
                    <a:lnTo>
                      <a:pt x="0" y="762693"/>
                    </a:lnTo>
                    <a:lnTo>
                      <a:pt x="0" y="749937"/>
                    </a:lnTo>
                    <a:lnTo>
                      <a:pt x="96284" y="749937"/>
                    </a:lnTo>
                    <a:lnTo>
                      <a:pt x="96284" y="12756"/>
                    </a:lnTo>
                    <a:lnTo>
                      <a:pt x="0" y="1275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0" name="Google Shape;460;p19"/>
              <p:cNvSpPr/>
              <p:nvPr/>
            </p:nvSpPr>
            <p:spPr>
              <a:xfrm>
                <a:off x="8146771" y="3098765"/>
                <a:ext cx="36000" cy="36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cxnSp>
          <p:nvCxnSpPr>
            <p:cNvPr id="461" name="Google Shape;461;p19"/>
            <p:cNvCxnSpPr>
              <a:stCxn id="460" idx="2"/>
            </p:cNvCxnSpPr>
            <p:nvPr/>
          </p:nvCxnSpPr>
          <p:spPr>
            <a:xfrm>
              <a:off x="4754951" y="4625692"/>
              <a:ext cx="660600" cy="0"/>
            </a:xfrm>
            <a:prstGeom prst="straightConnector1">
              <a:avLst/>
            </a:prstGeom>
            <a:noFill/>
            <a:ln w="12700" cap="flat" cmpd="sng">
              <a:solidFill>
                <a:schemeClr val="accent1"/>
              </a:solidFill>
              <a:prstDash val="solid"/>
              <a:miter lim="800000"/>
              <a:headEnd type="none" w="sm" len="sm"/>
              <a:tailEnd type="triangle" w="med" len="med"/>
            </a:ln>
          </p:spPr>
        </p:cxnSp>
      </p:grpSp>
      <p:cxnSp>
        <p:nvCxnSpPr>
          <p:cNvPr id="462" name="Google Shape;462;p19"/>
          <p:cNvCxnSpPr>
            <a:stCxn id="422" idx="2"/>
            <a:endCxn id="438" idx="2"/>
          </p:cNvCxnSpPr>
          <p:nvPr/>
        </p:nvCxnSpPr>
        <p:spPr>
          <a:xfrm rot="-5400000" flipH="1">
            <a:off x="1570618" y="4433870"/>
            <a:ext cx="196200" cy="1513500"/>
          </a:xfrm>
          <a:prstGeom prst="bentConnector3">
            <a:avLst>
              <a:gd name="adj1" fmla="val 167400"/>
            </a:avLst>
          </a:prstGeom>
          <a:noFill/>
          <a:ln w="12700" cap="flat" cmpd="sng">
            <a:solidFill>
              <a:schemeClr val="accent1"/>
            </a:solidFill>
            <a:prstDash val="solid"/>
            <a:miter lim="800000"/>
            <a:headEnd type="none" w="sm" len="sm"/>
            <a:tailEnd type="triangle" w="med" len="med"/>
          </a:ln>
        </p:spPr>
      </p:cxnSp>
      <p:cxnSp>
        <p:nvCxnSpPr>
          <p:cNvPr id="463" name="Google Shape;463;p19"/>
          <p:cNvCxnSpPr>
            <a:stCxn id="421" idx="2"/>
            <a:endCxn id="439" idx="2"/>
          </p:cNvCxnSpPr>
          <p:nvPr/>
        </p:nvCxnSpPr>
        <p:spPr>
          <a:xfrm rot="5400000">
            <a:off x="4917273" y="4483222"/>
            <a:ext cx="170100" cy="1389900"/>
          </a:xfrm>
          <a:prstGeom prst="bentConnector3">
            <a:avLst>
              <a:gd name="adj1" fmla="val 198051"/>
            </a:avLst>
          </a:prstGeom>
          <a:noFill/>
          <a:ln w="12700" cap="flat" cmpd="sng">
            <a:solidFill>
              <a:schemeClr val="accent1"/>
            </a:solidFill>
            <a:prstDash val="solid"/>
            <a:miter lim="800000"/>
            <a:headEnd type="none" w="sm" len="sm"/>
            <a:tailEnd type="triangle" w="med" len="med"/>
          </a:ln>
        </p:spPr>
      </p:cxnSp>
      <p:cxnSp>
        <p:nvCxnSpPr>
          <p:cNvPr id="464" name="Google Shape;464;p19"/>
          <p:cNvCxnSpPr>
            <a:stCxn id="465" idx="2"/>
            <a:endCxn id="466" idx="0"/>
          </p:cNvCxnSpPr>
          <p:nvPr/>
        </p:nvCxnSpPr>
        <p:spPr>
          <a:xfrm>
            <a:off x="1601865" y="1974896"/>
            <a:ext cx="670500" cy="1903200"/>
          </a:xfrm>
          <a:prstGeom prst="bentConnector4">
            <a:avLst>
              <a:gd name="adj1" fmla="val -142273"/>
              <a:gd name="adj2" fmla="val 87639"/>
            </a:avLst>
          </a:prstGeom>
          <a:noFill/>
          <a:ln w="12700" cap="flat" cmpd="sng">
            <a:solidFill>
              <a:schemeClr val="accent1"/>
            </a:solidFill>
            <a:prstDash val="solid"/>
            <a:miter lim="800000"/>
            <a:headEnd type="none" w="sm" len="sm"/>
            <a:tailEnd type="triangle" w="med" len="med"/>
          </a:ln>
        </p:spPr>
      </p:cxnSp>
      <p:sp>
        <p:nvSpPr>
          <p:cNvPr id="467" name="Google Shape;467;p19"/>
          <p:cNvSpPr txBox="1"/>
          <p:nvPr/>
        </p:nvSpPr>
        <p:spPr>
          <a:xfrm>
            <a:off x="3734827" y="3902069"/>
            <a:ext cx="1399317"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Updated Model A</a:t>
            </a:r>
            <a:endParaRPr sz="1400" b="0" i="0" u="none" strike="noStrike" cap="none">
              <a:solidFill>
                <a:srgbClr val="000000"/>
              </a:solidFill>
              <a:latin typeface="Arial"/>
              <a:ea typeface="Arial"/>
              <a:cs typeface="Arial"/>
              <a:sym typeface="Arial"/>
            </a:endParaRPr>
          </a:p>
        </p:txBody>
      </p:sp>
      <p:sp>
        <p:nvSpPr>
          <p:cNvPr id="466" name="Google Shape;466;p19"/>
          <p:cNvSpPr txBox="1"/>
          <p:nvPr/>
        </p:nvSpPr>
        <p:spPr>
          <a:xfrm>
            <a:off x="1572617" y="3878117"/>
            <a:ext cx="1399317"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Updated Model A</a:t>
            </a:r>
            <a:endParaRPr sz="1400" b="0" i="0" u="none" strike="noStrike" cap="none">
              <a:solidFill>
                <a:srgbClr val="000000"/>
              </a:solidFill>
              <a:latin typeface="Arial"/>
              <a:ea typeface="Arial"/>
              <a:cs typeface="Arial"/>
              <a:sym typeface="Arial"/>
            </a:endParaRPr>
          </a:p>
        </p:txBody>
      </p:sp>
      <p:sp>
        <p:nvSpPr>
          <p:cNvPr id="465" name="Google Shape;465;p19"/>
          <p:cNvSpPr/>
          <p:nvPr/>
        </p:nvSpPr>
        <p:spPr>
          <a:xfrm>
            <a:off x="1601865" y="1938896"/>
            <a:ext cx="72000" cy="7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8" name="Google Shape;468;p19"/>
          <p:cNvSpPr/>
          <p:nvPr/>
        </p:nvSpPr>
        <p:spPr>
          <a:xfrm>
            <a:off x="1567273" y="1313684"/>
            <a:ext cx="72000" cy="7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9" name="Google Shape;469;p19"/>
          <p:cNvSpPr/>
          <p:nvPr/>
        </p:nvSpPr>
        <p:spPr>
          <a:xfrm>
            <a:off x="489912" y="4500352"/>
            <a:ext cx="72000" cy="7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0" name="Google Shape;470;p19"/>
          <p:cNvSpPr/>
          <p:nvPr/>
        </p:nvSpPr>
        <p:spPr>
          <a:xfrm>
            <a:off x="6108000" y="4482591"/>
            <a:ext cx="72000" cy="7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1" name="Google Shape;471;p19"/>
          <p:cNvSpPr/>
          <p:nvPr/>
        </p:nvSpPr>
        <p:spPr>
          <a:xfrm>
            <a:off x="5188667" y="1357247"/>
            <a:ext cx="72000" cy="7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2" name="Google Shape;472;p19"/>
          <p:cNvSpPr/>
          <p:nvPr/>
        </p:nvSpPr>
        <p:spPr>
          <a:xfrm>
            <a:off x="5186132" y="1922634"/>
            <a:ext cx="72000" cy="7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3" name="Google Shape;473;p19"/>
          <p:cNvSpPr txBox="1"/>
          <p:nvPr/>
        </p:nvSpPr>
        <p:spPr>
          <a:xfrm>
            <a:off x="2596576" y="2530484"/>
            <a:ext cx="477895"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Train</a:t>
            </a:r>
            <a:endParaRPr sz="1400" b="0" i="0" u="none" strike="noStrike" cap="none">
              <a:solidFill>
                <a:srgbClr val="000000"/>
              </a:solidFill>
              <a:latin typeface="Arial"/>
              <a:ea typeface="Arial"/>
              <a:cs typeface="Arial"/>
              <a:sym typeface="Arial"/>
            </a:endParaRPr>
          </a:p>
        </p:txBody>
      </p:sp>
      <p:sp>
        <p:nvSpPr>
          <p:cNvPr id="474" name="Google Shape;474;p19"/>
          <p:cNvSpPr txBox="1"/>
          <p:nvPr/>
        </p:nvSpPr>
        <p:spPr>
          <a:xfrm>
            <a:off x="2730410" y="3162677"/>
            <a:ext cx="13315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chemeClr val="dk1"/>
                </a:solidFill>
                <a:latin typeface="Arial"/>
                <a:ea typeface="Arial"/>
                <a:cs typeface="Arial"/>
                <a:sym typeface="Arial"/>
              </a:rPr>
              <a:t>Participant A</a:t>
            </a:r>
            <a:endParaRPr sz="1400" b="0" i="0" u="none" strike="noStrike" cap="none">
              <a:solidFill>
                <a:srgbClr val="000000"/>
              </a:solidFill>
              <a:latin typeface="Arial"/>
              <a:ea typeface="Arial"/>
              <a:cs typeface="Arial"/>
              <a:sym typeface="Arial"/>
            </a:endParaRPr>
          </a:p>
        </p:txBody>
      </p:sp>
      <p:sp>
        <p:nvSpPr>
          <p:cNvPr id="475" name="Google Shape;475;p19"/>
          <p:cNvSpPr txBox="1"/>
          <p:nvPr/>
        </p:nvSpPr>
        <p:spPr>
          <a:xfrm>
            <a:off x="4419513" y="6067008"/>
            <a:ext cx="13315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chemeClr val="dk1"/>
                </a:solidFill>
                <a:latin typeface="Arial"/>
                <a:ea typeface="Arial"/>
                <a:cs typeface="Arial"/>
                <a:sym typeface="Arial"/>
              </a:rPr>
              <a:t>Participant C</a:t>
            </a:r>
            <a:endParaRPr sz="1400" b="0" i="0" u="none" strike="noStrike" cap="none">
              <a:solidFill>
                <a:srgbClr val="000000"/>
              </a:solidFill>
              <a:latin typeface="Arial"/>
              <a:ea typeface="Arial"/>
              <a:cs typeface="Arial"/>
              <a:sym typeface="Arial"/>
            </a:endParaRPr>
          </a:p>
        </p:txBody>
      </p:sp>
      <p:sp>
        <p:nvSpPr>
          <p:cNvPr id="476" name="Google Shape;476;p19"/>
          <p:cNvSpPr txBox="1"/>
          <p:nvPr/>
        </p:nvSpPr>
        <p:spPr>
          <a:xfrm>
            <a:off x="952426" y="6067007"/>
            <a:ext cx="133158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chemeClr val="dk1"/>
                </a:solidFill>
                <a:latin typeface="Arial"/>
                <a:ea typeface="Arial"/>
                <a:cs typeface="Arial"/>
                <a:sym typeface="Arial"/>
              </a:rPr>
              <a:t>Participant B</a:t>
            </a:r>
            <a:endParaRPr sz="1400" b="0" i="0" u="none" strike="noStrike" cap="none">
              <a:solidFill>
                <a:srgbClr val="000000"/>
              </a:solidFill>
              <a:latin typeface="Arial"/>
              <a:ea typeface="Arial"/>
              <a:cs typeface="Arial"/>
              <a:sym typeface="Arial"/>
            </a:endParaRPr>
          </a:p>
        </p:txBody>
      </p:sp>
      <p:cxnSp>
        <p:nvCxnSpPr>
          <p:cNvPr id="477" name="Google Shape;477;p19"/>
          <p:cNvCxnSpPr>
            <a:stCxn id="469" idx="2"/>
            <a:endCxn id="468" idx="2"/>
          </p:cNvCxnSpPr>
          <p:nvPr/>
        </p:nvCxnSpPr>
        <p:spPr>
          <a:xfrm rot="10800000" flipH="1">
            <a:off x="489912" y="1349752"/>
            <a:ext cx="1077300" cy="3186600"/>
          </a:xfrm>
          <a:prstGeom prst="bentConnector3">
            <a:avLst>
              <a:gd name="adj1" fmla="val -21220"/>
            </a:avLst>
          </a:prstGeom>
          <a:noFill/>
          <a:ln w="12700" cap="flat" cmpd="sng">
            <a:solidFill>
              <a:schemeClr val="accent1"/>
            </a:solidFill>
            <a:prstDash val="solid"/>
            <a:miter lim="800000"/>
            <a:headEnd type="none" w="sm" len="sm"/>
            <a:tailEnd type="triangle" w="med" len="med"/>
          </a:ln>
        </p:spPr>
      </p:cxnSp>
      <p:cxnSp>
        <p:nvCxnSpPr>
          <p:cNvPr id="478" name="Google Shape;478;p19"/>
          <p:cNvCxnSpPr>
            <a:stCxn id="472" idx="6"/>
            <a:endCxn id="467" idx="0"/>
          </p:cNvCxnSpPr>
          <p:nvPr/>
        </p:nvCxnSpPr>
        <p:spPr>
          <a:xfrm flipH="1">
            <a:off x="4434632" y="1958634"/>
            <a:ext cx="823500" cy="1943400"/>
          </a:xfrm>
          <a:prstGeom prst="bentConnector4">
            <a:avLst>
              <a:gd name="adj1" fmla="val -88420"/>
              <a:gd name="adj2" fmla="val 89919"/>
            </a:avLst>
          </a:prstGeom>
          <a:noFill/>
          <a:ln w="12700" cap="flat" cmpd="sng">
            <a:solidFill>
              <a:schemeClr val="accent1"/>
            </a:solidFill>
            <a:prstDash val="solid"/>
            <a:miter lim="800000"/>
            <a:headEnd type="none" w="sm" len="sm"/>
            <a:tailEnd type="triangle" w="med" len="med"/>
          </a:ln>
        </p:spPr>
      </p:cxnSp>
      <p:cxnSp>
        <p:nvCxnSpPr>
          <p:cNvPr id="479" name="Google Shape;479;p19"/>
          <p:cNvCxnSpPr>
            <a:stCxn id="470" idx="6"/>
            <a:endCxn id="471" idx="6"/>
          </p:cNvCxnSpPr>
          <p:nvPr/>
        </p:nvCxnSpPr>
        <p:spPr>
          <a:xfrm rot="10800000">
            <a:off x="5260800" y="1393191"/>
            <a:ext cx="919200" cy="3125400"/>
          </a:xfrm>
          <a:prstGeom prst="bentConnector3">
            <a:avLst>
              <a:gd name="adj1" fmla="val -14737"/>
            </a:avLst>
          </a:prstGeom>
          <a:noFill/>
          <a:ln w="12700" cap="flat" cmpd="sng">
            <a:solidFill>
              <a:schemeClr val="accent1"/>
            </a:solidFill>
            <a:prstDash val="solid"/>
            <a:miter lim="800000"/>
            <a:headEnd type="none" w="sm" len="sm"/>
            <a:tailEnd type="triangle" w="med" len="med"/>
          </a:ln>
        </p:spPr>
      </p:cxnSp>
      <p:cxnSp>
        <p:nvCxnSpPr>
          <p:cNvPr id="480" name="Google Shape;480;p19"/>
          <p:cNvCxnSpPr/>
          <p:nvPr/>
        </p:nvCxnSpPr>
        <p:spPr>
          <a:xfrm rot="10800000">
            <a:off x="3362575" y="2497120"/>
            <a:ext cx="0" cy="304945"/>
          </a:xfrm>
          <a:prstGeom prst="straightConnector1">
            <a:avLst/>
          </a:prstGeom>
          <a:noFill/>
          <a:ln w="12700" cap="flat" cmpd="sng">
            <a:solidFill>
              <a:schemeClr val="accent1"/>
            </a:solidFill>
            <a:prstDash val="solid"/>
            <a:miter lim="800000"/>
            <a:headEnd type="none" w="sm" len="sm"/>
            <a:tailEnd type="triangle" w="med" len="med"/>
          </a:ln>
        </p:spPr>
      </p:cxnSp>
      <p:cxnSp>
        <p:nvCxnSpPr>
          <p:cNvPr id="481" name="Google Shape;481;p19"/>
          <p:cNvCxnSpPr/>
          <p:nvPr/>
        </p:nvCxnSpPr>
        <p:spPr>
          <a:xfrm>
            <a:off x="5869648" y="4056215"/>
            <a:ext cx="0" cy="221176"/>
          </a:xfrm>
          <a:prstGeom prst="straightConnector1">
            <a:avLst/>
          </a:prstGeom>
          <a:noFill/>
          <a:ln w="12700" cap="flat" cmpd="sng">
            <a:solidFill>
              <a:srgbClr val="B3BEC0"/>
            </a:solidFill>
            <a:prstDash val="dash"/>
            <a:miter lim="800000"/>
            <a:headEnd type="none" w="sm" len="sm"/>
            <a:tailEnd type="triangle" w="med" len="med"/>
          </a:ln>
        </p:spPr>
      </p:cxnSp>
      <p:cxnSp>
        <p:nvCxnSpPr>
          <p:cNvPr id="482" name="Google Shape;482;p19"/>
          <p:cNvCxnSpPr/>
          <p:nvPr/>
        </p:nvCxnSpPr>
        <p:spPr>
          <a:xfrm>
            <a:off x="851990" y="4039143"/>
            <a:ext cx="0" cy="221176"/>
          </a:xfrm>
          <a:prstGeom prst="straightConnector1">
            <a:avLst/>
          </a:prstGeom>
          <a:noFill/>
          <a:ln w="12700" cap="flat" cmpd="sng">
            <a:solidFill>
              <a:srgbClr val="B3BEC0"/>
            </a:solidFill>
            <a:prstDash val="dash"/>
            <a:miter lim="800000"/>
            <a:headEnd type="none" w="sm" len="sm"/>
            <a:tailEnd type="triangle" w="med" len="med"/>
          </a:ln>
        </p:spPr>
      </p:cxnSp>
      <p:cxnSp>
        <p:nvCxnSpPr>
          <p:cNvPr id="483" name="Google Shape;483;p19"/>
          <p:cNvCxnSpPr/>
          <p:nvPr/>
        </p:nvCxnSpPr>
        <p:spPr>
          <a:xfrm rot="5400000">
            <a:off x="1775800" y="5439007"/>
            <a:ext cx="328200" cy="260400"/>
          </a:xfrm>
          <a:prstGeom prst="bentConnector3">
            <a:avLst>
              <a:gd name="adj1" fmla="val 97724"/>
            </a:avLst>
          </a:prstGeom>
          <a:noFill/>
          <a:ln w="12700" cap="flat" cmpd="sng">
            <a:solidFill>
              <a:schemeClr val="accent1"/>
            </a:solidFill>
            <a:prstDash val="solid"/>
            <a:miter lim="800000"/>
            <a:headEnd type="none" w="sm" len="sm"/>
            <a:tailEnd type="none" w="sm" len="sm"/>
          </a:ln>
        </p:spPr>
      </p:cxnSp>
      <p:cxnSp>
        <p:nvCxnSpPr>
          <p:cNvPr id="484" name="Google Shape;484;p19"/>
          <p:cNvCxnSpPr/>
          <p:nvPr/>
        </p:nvCxnSpPr>
        <p:spPr>
          <a:xfrm rot="-5400000" flipH="1">
            <a:off x="4589049" y="5463960"/>
            <a:ext cx="328200" cy="260400"/>
          </a:xfrm>
          <a:prstGeom prst="bentConnector3">
            <a:avLst>
              <a:gd name="adj1" fmla="val 97724"/>
            </a:avLst>
          </a:prstGeom>
          <a:noFill/>
          <a:ln w="12700" cap="flat" cmpd="sng">
            <a:solidFill>
              <a:schemeClr val="accent1"/>
            </a:solidFill>
            <a:prstDash val="solid"/>
            <a:miter lim="800000"/>
            <a:headEnd type="none" w="sm" len="sm"/>
            <a:tailEnd type="none" w="sm" len="sm"/>
          </a:ln>
        </p:spPr>
      </p:cxnSp>
      <p:sp>
        <p:nvSpPr>
          <p:cNvPr id="485" name="Google Shape;485;p19"/>
          <p:cNvSpPr/>
          <p:nvPr/>
        </p:nvSpPr>
        <p:spPr>
          <a:xfrm>
            <a:off x="1169083" y="919904"/>
            <a:ext cx="4402823" cy="2624505"/>
          </a:xfrm>
          <a:prstGeom prst="rect">
            <a:avLst/>
          </a:prstGeom>
          <a:noFill/>
          <a:ln w="9525" cap="flat" cmpd="sng">
            <a:solidFill>
              <a:srgbClr val="B3BEC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6" name="Google Shape;486;p19"/>
          <p:cNvSpPr/>
          <p:nvPr/>
        </p:nvSpPr>
        <p:spPr>
          <a:xfrm>
            <a:off x="188622" y="3845499"/>
            <a:ext cx="2728756" cy="2624505"/>
          </a:xfrm>
          <a:prstGeom prst="rect">
            <a:avLst/>
          </a:prstGeom>
          <a:noFill/>
          <a:ln w="9525" cap="flat" cmpd="sng">
            <a:solidFill>
              <a:srgbClr val="B3BEC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7" name="Google Shape;487;p19"/>
          <p:cNvSpPr/>
          <p:nvPr/>
        </p:nvSpPr>
        <p:spPr>
          <a:xfrm>
            <a:off x="3667363" y="3815737"/>
            <a:ext cx="2728756" cy="2624505"/>
          </a:xfrm>
          <a:prstGeom prst="rect">
            <a:avLst/>
          </a:prstGeom>
          <a:noFill/>
          <a:ln w="9525" cap="flat" cmpd="sng">
            <a:solidFill>
              <a:srgbClr val="B3BEC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8" name="Google Shape;488;p19"/>
          <p:cNvSpPr txBox="1"/>
          <p:nvPr/>
        </p:nvSpPr>
        <p:spPr>
          <a:xfrm>
            <a:off x="724254" y="1568502"/>
            <a:ext cx="37282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Arial"/>
                <a:ea typeface="Arial"/>
                <a:cs typeface="Arial"/>
                <a:sym typeface="Arial"/>
              </a:rPr>
              <a:t>③</a:t>
            </a:r>
            <a:endParaRPr sz="1800" b="0" i="0" u="none" strike="noStrike" cap="none">
              <a:solidFill>
                <a:schemeClr val="dk1"/>
              </a:solidFill>
              <a:latin typeface="Arial"/>
              <a:ea typeface="Arial"/>
              <a:cs typeface="Arial"/>
              <a:sym typeface="Arial"/>
            </a:endParaRPr>
          </a:p>
        </p:txBody>
      </p:sp>
      <p:sp>
        <p:nvSpPr>
          <p:cNvPr id="489" name="Google Shape;489;p19"/>
          <p:cNvSpPr txBox="1"/>
          <p:nvPr/>
        </p:nvSpPr>
        <p:spPr>
          <a:xfrm>
            <a:off x="2593497" y="1311530"/>
            <a:ext cx="4206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Arial"/>
                <a:ea typeface="Arial"/>
                <a:cs typeface="Arial"/>
                <a:sym typeface="Arial"/>
              </a:rPr>
              <a:t>④</a:t>
            </a:r>
            <a:endParaRPr sz="1800" b="0" i="0" u="none" strike="noStrike" cap="none">
              <a:solidFill>
                <a:schemeClr val="dk1"/>
              </a:solidFill>
              <a:latin typeface="Arial"/>
              <a:ea typeface="Arial"/>
              <a:cs typeface="Arial"/>
              <a:sym typeface="Arial"/>
            </a:endParaRPr>
          </a:p>
        </p:txBody>
      </p:sp>
      <p:sp>
        <p:nvSpPr>
          <p:cNvPr id="490" name="Google Shape;490;p19"/>
          <p:cNvSpPr txBox="1"/>
          <p:nvPr/>
        </p:nvSpPr>
        <p:spPr>
          <a:xfrm>
            <a:off x="2805120" y="905541"/>
            <a:ext cx="4025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Arial"/>
                <a:ea typeface="Arial"/>
                <a:cs typeface="Arial"/>
                <a:sym typeface="Arial"/>
              </a:rPr>
              <a:t>①</a:t>
            </a:r>
            <a:endParaRPr sz="1800" b="0" i="0" u="none" strike="noStrike" cap="none">
              <a:solidFill>
                <a:schemeClr val="dk1"/>
              </a:solidFill>
              <a:latin typeface="Arial"/>
              <a:ea typeface="Arial"/>
              <a:cs typeface="Arial"/>
              <a:sym typeface="Arial"/>
            </a:endParaRPr>
          </a:p>
        </p:txBody>
      </p:sp>
      <p:sp>
        <p:nvSpPr>
          <p:cNvPr id="491" name="Google Shape;491;p19"/>
          <p:cNvSpPr txBox="1"/>
          <p:nvPr/>
        </p:nvSpPr>
        <p:spPr>
          <a:xfrm>
            <a:off x="2298616" y="2477248"/>
            <a:ext cx="37282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Arial"/>
                <a:ea typeface="Arial"/>
                <a:cs typeface="Arial"/>
                <a:sym typeface="Arial"/>
              </a:rPr>
              <a:t>②</a:t>
            </a:r>
            <a:endParaRPr sz="1800" b="0" i="0" u="none" strike="noStrike" cap="none">
              <a:solidFill>
                <a:schemeClr val="dk1"/>
              </a:solidFill>
              <a:latin typeface="Arial"/>
              <a:ea typeface="Arial"/>
              <a:cs typeface="Arial"/>
              <a:sym typeface="Arial"/>
            </a:endParaRPr>
          </a:p>
        </p:txBody>
      </p:sp>
      <p:cxnSp>
        <p:nvCxnSpPr>
          <p:cNvPr id="492" name="Google Shape;492;p19"/>
          <p:cNvCxnSpPr>
            <a:endCxn id="423" idx="2"/>
          </p:cNvCxnSpPr>
          <p:nvPr/>
        </p:nvCxnSpPr>
        <p:spPr>
          <a:xfrm rot="10800000" flipH="1">
            <a:off x="3358490" y="2173371"/>
            <a:ext cx="2400" cy="272100"/>
          </a:xfrm>
          <a:prstGeom prst="straightConnector1">
            <a:avLst/>
          </a:prstGeom>
          <a:noFill/>
          <a:ln w="12700" cap="flat" cmpd="sng">
            <a:solidFill>
              <a:schemeClr val="accent1"/>
            </a:solidFill>
            <a:prstDash val="solid"/>
            <a:miter lim="800000"/>
            <a:headEnd type="none" w="sm" len="sm"/>
            <a:tailEnd type="none" w="sm" len="sm"/>
          </a:ln>
        </p:spPr>
      </p:cxnSp>
      <p:sp>
        <p:nvSpPr>
          <p:cNvPr id="493" name="Google Shape;493;p19"/>
          <p:cNvSpPr/>
          <p:nvPr/>
        </p:nvSpPr>
        <p:spPr>
          <a:xfrm>
            <a:off x="7937203" y="101008"/>
            <a:ext cx="180000" cy="180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4" name="Google Shape;494;p19"/>
          <p:cNvSpPr/>
          <p:nvPr/>
        </p:nvSpPr>
        <p:spPr>
          <a:xfrm>
            <a:off x="10533152" y="6095389"/>
            <a:ext cx="180000" cy="180000"/>
          </a:xfrm>
          <a:prstGeom prst="ellipse">
            <a:avLst/>
          </a:prstGeom>
          <a:solidFill>
            <a:schemeClr val="lt1"/>
          </a:solidFill>
          <a:ln w="19050" cap="flat" cmpd="sng">
            <a:solidFill>
              <a:srgbClr val="15608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5" name="Google Shape;495;p19"/>
          <p:cNvSpPr txBox="1"/>
          <p:nvPr/>
        </p:nvSpPr>
        <p:spPr>
          <a:xfrm>
            <a:off x="7412695" y="553821"/>
            <a:ext cx="1224000" cy="252000"/>
          </a:xfrm>
          <a:prstGeom prst="rect">
            <a:avLst/>
          </a:prstGeom>
          <a:solidFill>
            <a:srgbClr val="B3BEC0"/>
          </a:solid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Initiated</a:t>
            </a:r>
            <a:endParaRPr sz="1400" b="0" i="0" u="none" strike="noStrike" cap="none">
              <a:solidFill>
                <a:srgbClr val="000000"/>
              </a:solidFill>
              <a:latin typeface="Arial"/>
              <a:ea typeface="Arial"/>
              <a:cs typeface="Arial"/>
              <a:sym typeface="Arial"/>
            </a:endParaRPr>
          </a:p>
        </p:txBody>
      </p:sp>
      <p:cxnSp>
        <p:nvCxnSpPr>
          <p:cNvPr id="496" name="Google Shape;496;p19"/>
          <p:cNvCxnSpPr>
            <a:stCxn id="493" idx="4"/>
            <a:endCxn id="495" idx="0"/>
          </p:cNvCxnSpPr>
          <p:nvPr/>
        </p:nvCxnSpPr>
        <p:spPr>
          <a:xfrm flipH="1">
            <a:off x="8024803" y="281008"/>
            <a:ext cx="2400" cy="272700"/>
          </a:xfrm>
          <a:prstGeom prst="straightConnector1">
            <a:avLst/>
          </a:prstGeom>
          <a:noFill/>
          <a:ln w="9525" cap="flat" cmpd="sng">
            <a:solidFill>
              <a:srgbClr val="B3BEC0"/>
            </a:solidFill>
            <a:prstDash val="solid"/>
            <a:miter lim="800000"/>
            <a:headEnd type="none" w="sm" len="sm"/>
            <a:tailEnd type="triangle" w="med" len="med"/>
          </a:ln>
        </p:spPr>
      </p:cxnSp>
      <p:sp>
        <p:nvSpPr>
          <p:cNvPr id="497" name="Google Shape;497;p19"/>
          <p:cNvSpPr txBox="1"/>
          <p:nvPr/>
        </p:nvSpPr>
        <p:spPr>
          <a:xfrm>
            <a:off x="7412695" y="972228"/>
            <a:ext cx="1224000" cy="252000"/>
          </a:xfrm>
          <a:prstGeom prst="rect">
            <a:avLst/>
          </a:prstGeom>
          <a:no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Client Registry</a:t>
            </a:r>
            <a:endParaRPr sz="1400" b="0" i="0" u="none" strike="noStrike" cap="none">
              <a:solidFill>
                <a:srgbClr val="000000"/>
              </a:solidFill>
              <a:latin typeface="Arial"/>
              <a:ea typeface="Arial"/>
              <a:cs typeface="Arial"/>
              <a:sym typeface="Arial"/>
            </a:endParaRPr>
          </a:p>
        </p:txBody>
      </p:sp>
      <p:sp>
        <p:nvSpPr>
          <p:cNvPr id="498" name="Google Shape;498;p19"/>
          <p:cNvSpPr txBox="1"/>
          <p:nvPr/>
        </p:nvSpPr>
        <p:spPr>
          <a:xfrm>
            <a:off x="7412695" y="1390635"/>
            <a:ext cx="1224000" cy="252000"/>
          </a:xfrm>
          <a:prstGeom prst="rect">
            <a:avLst/>
          </a:prstGeom>
          <a:no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Client Selector</a:t>
            </a:r>
            <a:endParaRPr sz="1400" b="0" i="0" u="none" strike="noStrike" cap="none">
              <a:solidFill>
                <a:srgbClr val="000000"/>
              </a:solidFill>
              <a:latin typeface="Arial"/>
              <a:ea typeface="Arial"/>
              <a:cs typeface="Arial"/>
              <a:sym typeface="Arial"/>
            </a:endParaRPr>
          </a:p>
        </p:txBody>
      </p:sp>
      <p:sp>
        <p:nvSpPr>
          <p:cNvPr id="499" name="Google Shape;499;p19"/>
          <p:cNvSpPr txBox="1"/>
          <p:nvPr/>
        </p:nvSpPr>
        <p:spPr>
          <a:xfrm>
            <a:off x="7412695" y="1809042"/>
            <a:ext cx="1224000" cy="276999"/>
          </a:xfrm>
          <a:prstGeom prst="rect">
            <a:avLst/>
          </a:prstGeom>
          <a:no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Client Cluster</a:t>
            </a:r>
            <a:endParaRPr sz="1400" b="0" i="0" u="none" strike="noStrike" cap="none">
              <a:solidFill>
                <a:srgbClr val="000000"/>
              </a:solidFill>
              <a:latin typeface="Arial"/>
              <a:ea typeface="Arial"/>
              <a:cs typeface="Arial"/>
              <a:sym typeface="Arial"/>
            </a:endParaRPr>
          </a:p>
        </p:txBody>
      </p:sp>
      <p:sp>
        <p:nvSpPr>
          <p:cNvPr id="500" name="Google Shape;500;p19"/>
          <p:cNvSpPr txBox="1"/>
          <p:nvPr/>
        </p:nvSpPr>
        <p:spPr>
          <a:xfrm>
            <a:off x="7412695" y="2252448"/>
            <a:ext cx="1224000" cy="461665"/>
          </a:xfrm>
          <a:prstGeom prst="rect">
            <a:avLst/>
          </a:prstGeom>
          <a:no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Multi-task Model Trainer </a:t>
            </a:r>
            <a:endParaRPr sz="1400" b="0" i="0" u="none" strike="noStrike" cap="none">
              <a:solidFill>
                <a:srgbClr val="000000"/>
              </a:solidFill>
              <a:latin typeface="Arial"/>
              <a:ea typeface="Arial"/>
              <a:cs typeface="Arial"/>
              <a:sym typeface="Arial"/>
            </a:endParaRPr>
          </a:p>
        </p:txBody>
      </p:sp>
      <p:sp>
        <p:nvSpPr>
          <p:cNvPr id="501" name="Google Shape;501;p19"/>
          <p:cNvSpPr txBox="1"/>
          <p:nvPr/>
        </p:nvSpPr>
        <p:spPr>
          <a:xfrm>
            <a:off x="7406573" y="2880520"/>
            <a:ext cx="1224000" cy="461665"/>
          </a:xfrm>
          <a:prstGeom prst="rect">
            <a:avLst/>
          </a:prstGeom>
          <a:no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Heterogeneous data handler </a:t>
            </a:r>
            <a:endParaRPr sz="1400" b="0" i="0" u="none" strike="noStrike" cap="none">
              <a:solidFill>
                <a:srgbClr val="000000"/>
              </a:solidFill>
              <a:latin typeface="Arial"/>
              <a:ea typeface="Arial"/>
              <a:cs typeface="Arial"/>
              <a:sym typeface="Arial"/>
            </a:endParaRPr>
          </a:p>
        </p:txBody>
      </p:sp>
      <p:sp>
        <p:nvSpPr>
          <p:cNvPr id="502" name="Google Shape;502;p19"/>
          <p:cNvSpPr txBox="1"/>
          <p:nvPr/>
        </p:nvSpPr>
        <p:spPr>
          <a:xfrm>
            <a:off x="7413949" y="3508592"/>
            <a:ext cx="1224000" cy="276999"/>
          </a:xfrm>
          <a:prstGeom prst="rect">
            <a:avLst/>
          </a:prstGeom>
          <a:solidFill>
            <a:srgbClr val="B3BEC0"/>
          </a:solid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Trained</a:t>
            </a:r>
            <a:endParaRPr sz="1400" b="0" i="0" u="none" strike="noStrike" cap="none">
              <a:solidFill>
                <a:srgbClr val="000000"/>
              </a:solidFill>
              <a:latin typeface="Arial"/>
              <a:ea typeface="Arial"/>
              <a:cs typeface="Arial"/>
              <a:sym typeface="Arial"/>
            </a:endParaRPr>
          </a:p>
        </p:txBody>
      </p:sp>
      <p:sp>
        <p:nvSpPr>
          <p:cNvPr id="503" name="Google Shape;503;p19"/>
          <p:cNvSpPr txBox="1"/>
          <p:nvPr/>
        </p:nvSpPr>
        <p:spPr>
          <a:xfrm>
            <a:off x="7413949" y="3951998"/>
            <a:ext cx="1224000" cy="461665"/>
          </a:xfrm>
          <a:prstGeom prst="rect">
            <a:avLst/>
          </a:prstGeom>
          <a:no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Message Compressor</a:t>
            </a:r>
            <a:endParaRPr sz="1400" b="0" i="0" u="none" strike="noStrike" cap="none">
              <a:solidFill>
                <a:srgbClr val="000000"/>
              </a:solidFill>
              <a:latin typeface="Arial"/>
              <a:ea typeface="Arial"/>
              <a:cs typeface="Arial"/>
              <a:sym typeface="Arial"/>
            </a:endParaRPr>
          </a:p>
        </p:txBody>
      </p:sp>
      <p:sp>
        <p:nvSpPr>
          <p:cNvPr id="504" name="Google Shape;504;p19"/>
          <p:cNvSpPr txBox="1"/>
          <p:nvPr/>
        </p:nvSpPr>
        <p:spPr>
          <a:xfrm>
            <a:off x="7413949" y="4580070"/>
            <a:ext cx="1224000" cy="461665"/>
          </a:xfrm>
          <a:prstGeom prst="rect">
            <a:avLst/>
          </a:prstGeom>
          <a:no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Asynchronous Aggregator</a:t>
            </a:r>
            <a:endParaRPr sz="1400" b="0" i="0" u="none" strike="noStrike" cap="none">
              <a:solidFill>
                <a:srgbClr val="000000"/>
              </a:solidFill>
              <a:latin typeface="Arial"/>
              <a:ea typeface="Arial"/>
              <a:cs typeface="Arial"/>
              <a:sym typeface="Arial"/>
            </a:endParaRPr>
          </a:p>
        </p:txBody>
      </p:sp>
      <p:sp>
        <p:nvSpPr>
          <p:cNvPr id="505" name="Google Shape;505;p19"/>
          <p:cNvSpPr txBox="1"/>
          <p:nvPr/>
        </p:nvSpPr>
        <p:spPr>
          <a:xfrm>
            <a:off x="7413949" y="5208142"/>
            <a:ext cx="1224000" cy="461665"/>
          </a:xfrm>
          <a:prstGeom prst="rect">
            <a:avLst/>
          </a:prstGeom>
          <a:no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Decentralized Aggregator</a:t>
            </a:r>
            <a:endParaRPr sz="1400" b="0" i="0" u="none" strike="noStrike" cap="none">
              <a:solidFill>
                <a:srgbClr val="000000"/>
              </a:solidFill>
              <a:latin typeface="Arial"/>
              <a:ea typeface="Arial"/>
              <a:cs typeface="Arial"/>
              <a:sym typeface="Arial"/>
            </a:endParaRPr>
          </a:p>
        </p:txBody>
      </p:sp>
      <p:sp>
        <p:nvSpPr>
          <p:cNvPr id="506" name="Google Shape;506;p19"/>
          <p:cNvSpPr txBox="1"/>
          <p:nvPr/>
        </p:nvSpPr>
        <p:spPr>
          <a:xfrm>
            <a:off x="7413949" y="5836214"/>
            <a:ext cx="1224000" cy="461665"/>
          </a:xfrm>
          <a:prstGeom prst="rect">
            <a:avLst/>
          </a:prstGeom>
          <a:no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Secure Aggregator</a:t>
            </a:r>
            <a:endParaRPr sz="1400" b="0" i="0" u="none" strike="noStrike" cap="none">
              <a:solidFill>
                <a:srgbClr val="000000"/>
              </a:solidFill>
              <a:latin typeface="Arial"/>
              <a:ea typeface="Arial"/>
              <a:cs typeface="Arial"/>
              <a:sym typeface="Arial"/>
            </a:endParaRPr>
          </a:p>
        </p:txBody>
      </p:sp>
      <p:sp>
        <p:nvSpPr>
          <p:cNvPr id="507" name="Google Shape;507;p19"/>
          <p:cNvSpPr txBox="1"/>
          <p:nvPr/>
        </p:nvSpPr>
        <p:spPr>
          <a:xfrm>
            <a:off x="7413949" y="6464283"/>
            <a:ext cx="1224000" cy="276999"/>
          </a:xfrm>
          <a:prstGeom prst="rect">
            <a:avLst/>
          </a:prstGeom>
          <a:solidFill>
            <a:srgbClr val="B3BEC0"/>
          </a:solid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Aggregated</a:t>
            </a:r>
            <a:endParaRPr sz="1400" b="0" i="0" u="none" strike="noStrike" cap="none">
              <a:solidFill>
                <a:srgbClr val="000000"/>
              </a:solidFill>
              <a:latin typeface="Arial"/>
              <a:ea typeface="Arial"/>
              <a:cs typeface="Arial"/>
              <a:sym typeface="Arial"/>
            </a:endParaRPr>
          </a:p>
        </p:txBody>
      </p:sp>
      <p:sp>
        <p:nvSpPr>
          <p:cNvPr id="508" name="Google Shape;508;p19"/>
          <p:cNvSpPr txBox="1"/>
          <p:nvPr/>
        </p:nvSpPr>
        <p:spPr>
          <a:xfrm>
            <a:off x="10018926" y="1359469"/>
            <a:ext cx="1224000" cy="276999"/>
          </a:xfrm>
          <a:prstGeom prst="rect">
            <a:avLst/>
          </a:prstGeom>
          <a:solidFill>
            <a:srgbClr val="B3BEC0"/>
          </a:solid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Evaluated</a:t>
            </a:r>
            <a:endParaRPr sz="1400" b="0" i="0" u="none" strike="noStrike" cap="none">
              <a:solidFill>
                <a:srgbClr val="000000"/>
              </a:solidFill>
              <a:latin typeface="Arial"/>
              <a:ea typeface="Arial"/>
              <a:cs typeface="Arial"/>
              <a:sym typeface="Arial"/>
            </a:endParaRPr>
          </a:p>
        </p:txBody>
      </p:sp>
      <p:sp>
        <p:nvSpPr>
          <p:cNvPr id="509" name="Google Shape;509;p19"/>
          <p:cNvSpPr txBox="1"/>
          <p:nvPr/>
        </p:nvSpPr>
        <p:spPr>
          <a:xfrm>
            <a:off x="10018926" y="1826656"/>
            <a:ext cx="1224000" cy="461665"/>
          </a:xfrm>
          <a:prstGeom prst="rect">
            <a:avLst/>
          </a:prstGeom>
          <a:no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Deployment Selector</a:t>
            </a:r>
            <a:endParaRPr sz="1400" b="0" i="0" u="none" strike="noStrike" cap="none">
              <a:solidFill>
                <a:srgbClr val="000000"/>
              </a:solidFill>
              <a:latin typeface="Arial"/>
              <a:ea typeface="Arial"/>
              <a:cs typeface="Arial"/>
              <a:sym typeface="Arial"/>
            </a:endParaRPr>
          </a:p>
        </p:txBody>
      </p:sp>
      <p:sp>
        <p:nvSpPr>
          <p:cNvPr id="510" name="Google Shape;510;p19"/>
          <p:cNvSpPr txBox="1"/>
          <p:nvPr/>
        </p:nvSpPr>
        <p:spPr>
          <a:xfrm>
            <a:off x="10018926" y="2451996"/>
            <a:ext cx="1224000" cy="461665"/>
          </a:xfrm>
          <a:prstGeom prst="rect">
            <a:avLst/>
          </a:prstGeom>
          <a:no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Inventive Registry</a:t>
            </a:r>
            <a:endParaRPr sz="1400" b="0" i="0" u="none" strike="noStrike" cap="none">
              <a:solidFill>
                <a:srgbClr val="000000"/>
              </a:solidFill>
              <a:latin typeface="Arial"/>
              <a:ea typeface="Arial"/>
              <a:cs typeface="Arial"/>
              <a:sym typeface="Arial"/>
            </a:endParaRPr>
          </a:p>
        </p:txBody>
      </p:sp>
      <p:sp>
        <p:nvSpPr>
          <p:cNvPr id="511" name="Google Shape;511;p19"/>
          <p:cNvSpPr txBox="1"/>
          <p:nvPr/>
        </p:nvSpPr>
        <p:spPr>
          <a:xfrm>
            <a:off x="10018926" y="3066818"/>
            <a:ext cx="1224000" cy="646331"/>
          </a:xfrm>
          <a:prstGeom prst="rect">
            <a:avLst/>
          </a:prstGeom>
          <a:no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Model Co-versionning Registry</a:t>
            </a:r>
            <a:endParaRPr sz="1400" b="0" i="0" u="none" strike="noStrike" cap="none">
              <a:solidFill>
                <a:srgbClr val="000000"/>
              </a:solidFill>
              <a:latin typeface="Arial"/>
              <a:ea typeface="Arial"/>
              <a:cs typeface="Arial"/>
              <a:sym typeface="Arial"/>
            </a:endParaRPr>
          </a:p>
        </p:txBody>
      </p:sp>
      <p:sp>
        <p:nvSpPr>
          <p:cNvPr id="512" name="Google Shape;512;p19"/>
          <p:cNvSpPr txBox="1"/>
          <p:nvPr/>
        </p:nvSpPr>
        <p:spPr>
          <a:xfrm>
            <a:off x="10018926" y="4509725"/>
            <a:ext cx="1224000" cy="646331"/>
          </a:xfrm>
          <a:prstGeom prst="rect">
            <a:avLst/>
          </a:prstGeom>
          <a:no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Model Replacement Trigger</a:t>
            </a:r>
            <a:endParaRPr sz="1400" b="0" i="0" u="none" strike="noStrike" cap="none">
              <a:solidFill>
                <a:srgbClr val="000000"/>
              </a:solidFill>
              <a:latin typeface="Arial"/>
              <a:ea typeface="Arial"/>
              <a:cs typeface="Arial"/>
              <a:sym typeface="Arial"/>
            </a:endParaRPr>
          </a:p>
        </p:txBody>
      </p:sp>
      <p:sp>
        <p:nvSpPr>
          <p:cNvPr id="513" name="Google Shape;513;p19"/>
          <p:cNvSpPr txBox="1"/>
          <p:nvPr/>
        </p:nvSpPr>
        <p:spPr>
          <a:xfrm>
            <a:off x="10018926" y="3992952"/>
            <a:ext cx="1224000" cy="276999"/>
          </a:xfrm>
          <a:prstGeom prst="rect">
            <a:avLst/>
          </a:prstGeom>
          <a:solidFill>
            <a:srgbClr val="B3BEC0"/>
          </a:solid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Deployed</a:t>
            </a:r>
            <a:endParaRPr sz="1400" b="0" i="0" u="none" strike="noStrike" cap="none">
              <a:solidFill>
                <a:srgbClr val="000000"/>
              </a:solidFill>
              <a:latin typeface="Arial"/>
              <a:ea typeface="Arial"/>
              <a:cs typeface="Arial"/>
              <a:sym typeface="Arial"/>
            </a:endParaRPr>
          </a:p>
        </p:txBody>
      </p:sp>
      <p:sp>
        <p:nvSpPr>
          <p:cNvPr id="514" name="Google Shape;514;p19"/>
          <p:cNvSpPr txBox="1"/>
          <p:nvPr/>
        </p:nvSpPr>
        <p:spPr>
          <a:xfrm>
            <a:off x="10011152" y="5525309"/>
            <a:ext cx="1224000" cy="276999"/>
          </a:xfrm>
          <a:prstGeom prst="rect">
            <a:avLst/>
          </a:prstGeom>
          <a:solidFill>
            <a:srgbClr val="B3BEC0"/>
          </a:solidFill>
          <a:ln w="9525" cap="flat" cmpd="sng">
            <a:solidFill>
              <a:srgbClr val="B3BE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Monitored</a:t>
            </a:r>
            <a:endParaRPr sz="1400" b="0" i="0" u="none" strike="noStrike" cap="none">
              <a:solidFill>
                <a:srgbClr val="000000"/>
              </a:solidFill>
              <a:latin typeface="Arial"/>
              <a:ea typeface="Arial"/>
              <a:cs typeface="Arial"/>
              <a:sym typeface="Arial"/>
            </a:endParaRPr>
          </a:p>
        </p:txBody>
      </p:sp>
      <p:cxnSp>
        <p:nvCxnSpPr>
          <p:cNvPr id="515" name="Google Shape;515;p19"/>
          <p:cNvCxnSpPr>
            <a:stCxn id="495" idx="2"/>
            <a:endCxn id="497" idx="0"/>
          </p:cNvCxnSpPr>
          <p:nvPr/>
        </p:nvCxnSpPr>
        <p:spPr>
          <a:xfrm>
            <a:off x="8024695" y="805821"/>
            <a:ext cx="0" cy="166500"/>
          </a:xfrm>
          <a:prstGeom prst="straightConnector1">
            <a:avLst/>
          </a:prstGeom>
          <a:noFill/>
          <a:ln w="9525" cap="flat" cmpd="sng">
            <a:solidFill>
              <a:srgbClr val="B3BEC0"/>
            </a:solidFill>
            <a:prstDash val="solid"/>
            <a:miter lim="800000"/>
            <a:headEnd type="none" w="sm" len="sm"/>
            <a:tailEnd type="triangle" w="med" len="med"/>
          </a:ln>
        </p:spPr>
      </p:cxnSp>
      <p:cxnSp>
        <p:nvCxnSpPr>
          <p:cNvPr id="516" name="Google Shape;516;p19"/>
          <p:cNvCxnSpPr>
            <a:stCxn id="497" idx="2"/>
            <a:endCxn id="498" idx="0"/>
          </p:cNvCxnSpPr>
          <p:nvPr/>
        </p:nvCxnSpPr>
        <p:spPr>
          <a:xfrm>
            <a:off x="8024695" y="1224228"/>
            <a:ext cx="0" cy="166500"/>
          </a:xfrm>
          <a:prstGeom prst="straightConnector1">
            <a:avLst/>
          </a:prstGeom>
          <a:noFill/>
          <a:ln w="9525" cap="flat" cmpd="sng">
            <a:solidFill>
              <a:srgbClr val="B3BEC0"/>
            </a:solidFill>
            <a:prstDash val="solid"/>
            <a:miter lim="800000"/>
            <a:headEnd type="none" w="sm" len="sm"/>
            <a:tailEnd type="triangle" w="med" len="med"/>
          </a:ln>
        </p:spPr>
      </p:cxnSp>
      <p:cxnSp>
        <p:nvCxnSpPr>
          <p:cNvPr id="517" name="Google Shape;517;p19"/>
          <p:cNvCxnSpPr>
            <a:stCxn id="498" idx="2"/>
            <a:endCxn id="499" idx="0"/>
          </p:cNvCxnSpPr>
          <p:nvPr/>
        </p:nvCxnSpPr>
        <p:spPr>
          <a:xfrm>
            <a:off x="8024695" y="1642635"/>
            <a:ext cx="0" cy="166500"/>
          </a:xfrm>
          <a:prstGeom prst="straightConnector1">
            <a:avLst/>
          </a:prstGeom>
          <a:noFill/>
          <a:ln w="9525" cap="flat" cmpd="sng">
            <a:solidFill>
              <a:srgbClr val="B3BEC0"/>
            </a:solidFill>
            <a:prstDash val="solid"/>
            <a:miter lim="800000"/>
            <a:headEnd type="none" w="sm" len="sm"/>
            <a:tailEnd type="triangle" w="med" len="med"/>
          </a:ln>
        </p:spPr>
      </p:cxnSp>
      <p:cxnSp>
        <p:nvCxnSpPr>
          <p:cNvPr id="518" name="Google Shape;518;p19"/>
          <p:cNvCxnSpPr>
            <a:stCxn id="499" idx="2"/>
            <a:endCxn id="500" idx="0"/>
          </p:cNvCxnSpPr>
          <p:nvPr/>
        </p:nvCxnSpPr>
        <p:spPr>
          <a:xfrm>
            <a:off x="8024695" y="2086041"/>
            <a:ext cx="0" cy="166500"/>
          </a:xfrm>
          <a:prstGeom prst="straightConnector1">
            <a:avLst/>
          </a:prstGeom>
          <a:noFill/>
          <a:ln w="9525" cap="flat" cmpd="sng">
            <a:solidFill>
              <a:srgbClr val="B3BEC0"/>
            </a:solidFill>
            <a:prstDash val="solid"/>
            <a:miter lim="800000"/>
            <a:headEnd type="none" w="sm" len="sm"/>
            <a:tailEnd type="triangle" w="med" len="med"/>
          </a:ln>
        </p:spPr>
      </p:cxnSp>
      <p:cxnSp>
        <p:nvCxnSpPr>
          <p:cNvPr id="519" name="Google Shape;519;p19"/>
          <p:cNvCxnSpPr>
            <a:stCxn id="500" idx="2"/>
            <a:endCxn id="501" idx="0"/>
          </p:cNvCxnSpPr>
          <p:nvPr/>
        </p:nvCxnSpPr>
        <p:spPr>
          <a:xfrm flipH="1">
            <a:off x="8018695" y="2714113"/>
            <a:ext cx="6000" cy="166500"/>
          </a:xfrm>
          <a:prstGeom prst="straightConnector1">
            <a:avLst/>
          </a:prstGeom>
          <a:noFill/>
          <a:ln w="9525" cap="flat" cmpd="sng">
            <a:solidFill>
              <a:srgbClr val="B3BEC0"/>
            </a:solidFill>
            <a:prstDash val="solid"/>
            <a:miter lim="800000"/>
            <a:headEnd type="none" w="sm" len="sm"/>
            <a:tailEnd type="triangle" w="med" len="med"/>
          </a:ln>
        </p:spPr>
      </p:cxnSp>
      <p:cxnSp>
        <p:nvCxnSpPr>
          <p:cNvPr id="520" name="Google Shape;520;p19"/>
          <p:cNvCxnSpPr>
            <a:stCxn id="501" idx="2"/>
            <a:endCxn id="502" idx="0"/>
          </p:cNvCxnSpPr>
          <p:nvPr/>
        </p:nvCxnSpPr>
        <p:spPr>
          <a:xfrm>
            <a:off x="8018573" y="3342185"/>
            <a:ext cx="7500" cy="166500"/>
          </a:xfrm>
          <a:prstGeom prst="straightConnector1">
            <a:avLst/>
          </a:prstGeom>
          <a:noFill/>
          <a:ln w="9525" cap="flat" cmpd="sng">
            <a:solidFill>
              <a:srgbClr val="B3BEC0"/>
            </a:solidFill>
            <a:prstDash val="solid"/>
            <a:miter lim="800000"/>
            <a:headEnd type="none" w="sm" len="sm"/>
            <a:tailEnd type="triangle" w="med" len="med"/>
          </a:ln>
        </p:spPr>
      </p:cxnSp>
      <p:cxnSp>
        <p:nvCxnSpPr>
          <p:cNvPr id="521" name="Google Shape;521;p19"/>
          <p:cNvCxnSpPr>
            <a:stCxn id="502" idx="2"/>
            <a:endCxn id="503" idx="0"/>
          </p:cNvCxnSpPr>
          <p:nvPr/>
        </p:nvCxnSpPr>
        <p:spPr>
          <a:xfrm>
            <a:off x="8025949" y="3785591"/>
            <a:ext cx="0" cy="166500"/>
          </a:xfrm>
          <a:prstGeom prst="straightConnector1">
            <a:avLst/>
          </a:prstGeom>
          <a:noFill/>
          <a:ln w="9525" cap="flat" cmpd="sng">
            <a:solidFill>
              <a:srgbClr val="B3BEC0"/>
            </a:solidFill>
            <a:prstDash val="solid"/>
            <a:miter lim="800000"/>
            <a:headEnd type="none" w="sm" len="sm"/>
            <a:tailEnd type="triangle" w="med" len="med"/>
          </a:ln>
        </p:spPr>
      </p:cxnSp>
      <p:cxnSp>
        <p:nvCxnSpPr>
          <p:cNvPr id="522" name="Google Shape;522;p19"/>
          <p:cNvCxnSpPr>
            <a:stCxn id="503" idx="2"/>
            <a:endCxn id="504" idx="0"/>
          </p:cNvCxnSpPr>
          <p:nvPr/>
        </p:nvCxnSpPr>
        <p:spPr>
          <a:xfrm>
            <a:off x="8025949" y="4413663"/>
            <a:ext cx="0" cy="166500"/>
          </a:xfrm>
          <a:prstGeom prst="straightConnector1">
            <a:avLst/>
          </a:prstGeom>
          <a:noFill/>
          <a:ln w="9525" cap="flat" cmpd="sng">
            <a:solidFill>
              <a:srgbClr val="B3BEC0"/>
            </a:solidFill>
            <a:prstDash val="solid"/>
            <a:miter lim="800000"/>
            <a:headEnd type="none" w="sm" len="sm"/>
            <a:tailEnd type="triangle" w="med" len="med"/>
          </a:ln>
        </p:spPr>
      </p:cxnSp>
      <p:cxnSp>
        <p:nvCxnSpPr>
          <p:cNvPr id="523" name="Google Shape;523;p19"/>
          <p:cNvCxnSpPr>
            <a:stCxn id="504" idx="2"/>
            <a:endCxn id="505" idx="0"/>
          </p:cNvCxnSpPr>
          <p:nvPr/>
        </p:nvCxnSpPr>
        <p:spPr>
          <a:xfrm>
            <a:off x="8025949" y="5041735"/>
            <a:ext cx="0" cy="166500"/>
          </a:xfrm>
          <a:prstGeom prst="straightConnector1">
            <a:avLst/>
          </a:prstGeom>
          <a:noFill/>
          <a:ln w="9525" cap="flat" cmpd="sng">
            <a:solidFill>
              <a:srgbClr val="B3BEC0"/>
            </a:solidFill>
            <a:prstDash val="solid"/>
            <a:miter lim="800000"/>
            <a:headEnd type="none" w="sm" len="sm"/>
            <a:tailEnd type="triangle" w="med" len="med"/>
          </a:ln>
        </p:spPr>
      </p:cxnSp>
      <p:cxnSp>
        <p:nvCxnSpPr>
          <p:cNvPr id="524" name="Google Shape;524;p19"/>
          <p:cNvCxnSpPr>
            <a:stCxn id="505" idx="2"/>
            <a:endCxn id="506" idx="0"/>
          </p:cNvCxnSpPr>
          <p:nvPr/>
        </p:nvCxnSpPr>
        <p:spPr>
          <a:xfrm>
            <a:off x="8025949" y="5669807"/>
            <a:ext cx="0" cy="166500"/>
          </a:xfrm>
          <a:prstGeom prst="straightConnector1">
            <a:avLst/>
          </a:prstGeom>
          <a:noFill/>
          <a:ln w="9525" cap="flat" cmpd="sng">
            <a:solidFill>
              <a:srgbClr val="B3BEC0"/>
            </a:solidFill>
            <a:prstDash val="solid"/>
            <a:miter lim="800000"/>
            <a:headEnd type="none" w="sm" len="sm"/>
            <a:tailEnd type="triangle" w="med" len="med"/>
          </a:ln>
        </p:spPr>
      </p:cxnSp>
      <p:cxnSp>
        <p:nvCxnSpPr>
          <p:cNvPr id="525" name="Google Shape;525;p19"/>
          <p:cNvCxnSpPr>
            <a:stCxn id="506" idx="2"/>
            <a:endCxn id="507" idx="0"/>
          </p:cNvCxnSpPr>
          <p:nvPr/>
        </p:nvCxnSpPr>
        <p:spPr>
          <a:xfrm>
            <a:off x="8025949" y="6297879"/>
            <a:ext cx="0" cy="166500"/>
          </a:xfrm>
          <a:prstGeom prst="straightConnector1">
            <a:avLst/>
          </a:prstGeom>
          <a:noFill/>
          <a:ln w="9525" cap="flat" cmpd="sng">
            <a:solidFill>
              <a:srgbClr val="B3BEC0"/>
            </a:solidFill>
            <a:prstDash val="solid"/>
            <a:miter lim="800000"/>
            <a:headEnd type="none" w="sm" len="sm"/>
            <a:tailEnd type="triangle" w="med" len="med"/>
          </a:ln>
        </p:spPr>
      </p:cxnSp>
      <p:cxnSp>
        <p:nvCxnSpPr>
          <p:cNvPr id="526" name="Google Shape;526;p19"/>
          <p:cNvCxnSpPr>
            <a:stCxn id="507" idx="3"/>
            <a:endCxn id="508" idx="1"/>
          </p:cNvCxnSpPr>
          <p:nvPr/>
        </p:nvCxnSpPr>
        <p:spPr>
          <a:xfrm rot="10800000" flipH="1">
            <a:off x="8637949" y="1497982"/>
            <a:ext cx="1380900" cy="5104800"/>
          </a:xfrm>
          <a:prstGeom prst="bentConnector3">
            <a:avLst>
              <a:gd name="adj1" fmla="val 72075"/>
            </a:avLst>
          </a:prstGeom>
          <a:noFill/>
          <a:ln w="9525" cap="flat" cmpd="sng">
            <a:solidFill>
              <a:srgbClr val="B3BEC0"/>
            </a:solidFill>
            <a:prstDash val="solid"/>
            <a:miter lim="800000"/>
            <a:headEnd type="none" w="sm" len="sm"/>
            <a:tailEnd type="triangle" w="med" len="med"/>
          </a:ln>
        </p:spPr>
      </p:cxnSp>
      <p:cxnSp>
        <p:nvCxnSpPr>
          <p:cNvPr id="527" name="Google Shape;527;p19"/>
          <p:cNvCxnSpPr>
            <a:stCxn id="508" idx="0"/>
            <a:endCxn id="502" idx="3"/>
          </p:cNvCxnSpPr>
          <p:nvPr/>
        </p:nvCxnSpPr>
        <p:spPr>
          <a:xfrm rot="5400000">
            <a:off x="8490726" y="1506769"/>
            <a:ext cx="2287500" cy="1992900"/>
          </a:xfrm>
          <a:prstGeom prst="bentConnector4">
            <a:avLst>
              <a:gd name="adj1" fmla="val -9994"/>
              <a:gd name="adj2" fmla="val 65357"/>
            </a:avLst>
          </a:prstGeom>
          <a:noFill/>
          <a:ln w="9525" cap="flat" cmpd="sng">
            <a:solidFill>
              <a:srgbClr val="B3BEC0"/>
            </a:solidFill>
            <a:prstDash val="solid"/>
            <a:miter lim="800000"/>
            <a:headEnd type="none" w="sm" len="sm"/>
            <a:tailEnd type="triangle" w="med" len="med"/>
          </a:ln>
        </p:spPr>
      </p:cxnSp>
      <p:cxnSp>
        <p:nvCxnSpPr>
          <p:cNvPr id="528" name="Google Shape;528;p19"/>
          <p:cNvCxnSpPr>
            <a:stCxn id="508" idx="2"/>
            <a:endCxn id="509" idx="0"/>
          </p:cNvCxnSpPr>
          <p:nvPr/>
        </p:nvCxnSpPr>
        <p:spPr>
          <a:xfrm>
            <a:off x="10630926" y="1636468"/>
            <a:ext cx="0" cy="190200"/>
          </a:xfrm>
          <a:prstGeom prst="straightConnector1">
            <a:avLst/>
          </a:prstGeom>
          <a:noFill/>
          <a:ln w="9525" cap="flat" cmpd="sng">
            <a:solidFill>
              <a:srgbClr val="B3BEC0"/>
            </a:solidFill>
            <a:prstDash val="solid"/>
            <a:miter lim="800000"/>
            <a:headEnd type="none" w="sm" len="sm"/>
            <a:tailEnd type="triangle" w="med" len="med"/>
          </a:ln>
        </p:spPr>
      </p:cxnSp>
      <p:cxnSp>
        <p:nvCxnSpPr>
          <p:cNvPr id="529" name="Google Shape;529;p19"/>
          <p:cNvCxnSpPr>
            <a:stCxn id="509" idx="2"/>
            <a:endCxn id="510" idx="0"/>
          </p:cNvCxnSpPr>
          <p:nvPr/>
        </p:nvCxnSpPr>
        <p:spPr>
          <a:xfrm>
            <a:off x="10630926" y="2288321"/>
            <a:ext cx="0" cy="163800"/>
          </a:xfrm>
          <a:prstGeom prst="straightConnector1">
            <a:avLst/>
          </a:prstGeom>
          <a:noFill/>
          <a:ln w="9525" cap="flat" cmpd="sng">
            <a:solidFill>
              <a:srgbClr val="B3BEC0"/>
            </a:solidFill>
            <a:prstDash val="solid"/>
            <a:miter lim="800000"/>
            <a:headEnd type="none" w="sm" len="sm"/>
            <a:tailEnd type="triangle" w="med" len="med"/>
          </a:ln>
        </p:spPr>
      </p:cxnSp>
      <p:cxnSp>
        <p:nvCxnSpPr>
          <p:cNvPr id="530" name="Google Shape;530;p19"/>
          <p:cNvCxnSpPr>
            <a:stCxn id="510" idx="2"/>
            <a:endCxn id="511" idx="0"/>
          </p:cNvCxnSpPr>
          <p:nvPr/>
        </p:nvCxnSpPr>
        <p:spPr>
          <a:xfrm>
            <a:off x="10630926" y="2913661"/>
            <a:ext cx="0" cy="153300"/>
          </a:xfrm>
          <a:prstGeom prst="straightConnector1">
            <a:avLst/>
          </a:prstGeom>
          <a:noFill/>
          <a:ln w="9525" cap="flat" cmpd="sng">
            <a:solidFill>
              <a:srgbClr val="B3BEC0"/>
            </a:solidFill>
            <a:prstDash val="solid"/>
            <a:miter lim="800000"/>
            <a:headEnd type="none" w="sm" len="sm"/>
            <a:tailEnd type="triangle" w="med" len="med"/>
          </a:ln>
        </p:spPr>
      </p:cxnSp>
      <p:cxnSp>
        <p:nvCxnSpPr>
          <p:cNvPr id="531" name="Google Shape;531;p19"/>
          <p:cNvCxnSpPr>
            <a:stCxn id="511" idx="2"/>
            <a:endCxn id="513" idx="0"/>
          </p:cNvCxnSpPr>
          <p:nvPr/>
        </p:nvCxnSpPr>
        <p:spPr>
          <a:xfrm>
            <a:off x="10630926" y="3713149"/>
            <a:ext cx="0" cy="279900"/>
          </a:xfrm>
          <a:prstGeom prst="straightConnector1">
            <a:avLst/>
          </a:prstGeom>
          <a:noFill/>
          <a:ln w="9525" cap="flat" cmpd="sng">
            <a:solidFill>
              <a:srgbClr val="B3BEC0"/>
            </a:solidFill>
            <a:prstDash val="solid"/>
            <a:miter lim="800000"/>
            <a:headEnd type="none" w="sm" len="sm"/>
            <a:tailEnd type="triangle" w="med" len="med"/>
          </a:ln>
        </p:spPr>
      </p:cxnSp>
      <p:cxnSp>
        <p:nvCxnSpPr>
          <p:cNvPr id="532" name="Google Shape;532;p19"/>
          <p:cNvCxnSpPr>
            <a:stCxn id="513" idx="2"/>
            <a:endCxn id="512" idx="0"/>
          </p:cNvCxnSpPr>
          <p:nvPr/>
        </p:nvCxnSpPr>
        <p:spPr>
          <a:xfrm>
            <a:off x="10630926" y="4269951"/>
            <a:ext cx="0" cy="239700"/>
          </a:xfrm>
          <a:prstGeom prst="straightConnector1">
            <a:avLst/>
          </a:prstGeom>
          <a:noFill/>
          <a:ln w="9525" cap="flat" cmpd="sng">
            <a:solidFill>
              <a:srgbClr val="B3BEC0"/>
            </a:solidFill>
            <a:prstDash val="solid"/>
            <a:miter lim="800000"/>
            <a:headEnd type="none" w="sm" len="sm"/>
            <a:tailEnd type="triangle" w="med" len="med"/>
          </a:ln>
        </p:spPr>
      </p:cxnSp>
      <p:cxnSp>
        <p:nvCxnSpPr>
          <p:cNvPr id="533" name="Google Shape;533;p19"/>
          <p:cNvCxnSpPr>
            <a:stCxn id="512" idx="2"/>
            <a:endCxn id="514" idx="0"/>
          </p:cNvCxnSpPr>
          <p:nvPr/>
        </p:nvCxnSpPr>
        <p:spPr>
          <a:xfrm flipH="1">
            <a:off x="10623126" y="5156056"/>
            <a:ext cx="7800" cy="369300"/>
          </a:xfrm>
          <a:prstGeom prst="straightConnector1">
            <a:avLst/>
          </a:prstGeom>
          <a:noFill/>
          <a:ln w="9525" cap="flat" cmpd="sng">
            <a:solidFill>
              <a:srgbClr val="B3BEC0"/>
            </a:solidFill>
            <a:prstDash val="solid"/>
            <a:miter lim="800000"/>
            <a:headEnd type="none" w="sm" len="sm"/>
            <a:tailEnd type="triangle" w="med" len="med"/>
          </a:ln>
        </p:spPr>
      </p:cxnSp>
      <p:cxnSp>
        <p:nvCxnSpPr>
          <p:cNvPr id="534" name="Google Shape;534;p19"/>
          <p:cNvCxnSpPr>
            <a:stCxn id="514" idx="2"/>
            <a:endCxn id="494" idx="0"/>
          </p:cNvCxnSpPr>
          <p:nvPr/>
        </p:nvCxnSpPr>
        <p:spPr>
          <a:xfrm>
            <a:off x="10623152" y="5802308"/>
            <a:ext cx="0" cy="293100"/>
          </a:xfrm>
          <a:prstGeom prst="straightConnector1">
            <a:avLst/>
          </a:prstGeom>
          <a:noFill/>
          <a:ln w="9525" cap="flat" cmpd="sng">
            <a:solidFill>
              <a:srgbClr val="B3BEC0"/>
            </a:solidFill>
            <a:prstDash val="solid"/>
            <a:miter lim="800000"/>
            <a:headEnd type="none" w="sm" len="sm"/>
            <a:tailEnd type="triangle" w="med" len="med"/>
          </a:ln>
        </p:spPr>
      </p:cxnSp>
      <p:sp>
        <p:nvSpPr>
          <p:cNvPr id="535" name="Google Shape;535;p19"/>
          <p:cNvSpPr txBox="1"/>
          <p:nvPr/>
        </p:nvSpPr>
        <p:spPr>
          <a:xfrm>
            <a:off x="10803152" y="6071203"/>
            <a:ext cx="108982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Abandoned</a:t>
            </a:r>
            <a:endParaRPr sz="1400" b="0" i="0" u="none" strike="noStrike" cap="none">
              <a:solidFill>
                <a:srgbClr val="000000"/>
              </a:solidFill>
              <a:latin typeface="Arial"/>
              <a:ea typeface="Arial"/>
              <a:cs typeface="Arial"/>
              <a:sym typeface="Arial"/>
            </a:endParaRPr>
          </a:p>
        </p:txBody>
      </p:sp>
      <p:sp>
        <p:nvSpPr>
          <p:cNvPr id="536" name="Google Shape;536;p19"/>
          <p:cNvSpPr txBox="1"/>
          <p:nvPr/>
        </p:nvSpPr>
        <p:spPr>
          <a:xfrm>
            <a:off x="9197163" y="500660"/>
            <a:ext cx="220377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Arial"/>
                <a:ea typeface="Arial"/>
                <a:cs typeface="Arial"/>
                <a:sym typeface="Arial"/>
              </a:rPr>
              <a:t>MODEL LIFECYCLE</a:t>
            </a:r>
            <a:endParaRPr sz="1400" b="0" i="0" u="none" strike="noStrike" cap="none">
              <a:solidFill>
                <a:srgbClr val="000000"/>
              </a:solidFill>
              <a:latin typeface="Arial"/>
              <a:ea typeface="Arial"/>
              <a:cs typeface="Arial"/>
              <a:sym typeface="Arial"/>
            </a:endParaRPr>
          </a:p>
        </p:txBody>
      </p:sp>
      <p:sp>
        <p:nvSpPr>
          <p:cNvPr id="537" name="Google Shape;537;p19"/>
          <p:cNvSpPr txBox="1">
            <a:spLocks noGrp="1"/>
          </p:cNvSpPr>
          <p:nvPr>
            <p:ph type="dt" idx="10"/>
          </p:nvPr>
        </p:nvSpPr>
        <p:spPr>
          <a:xfrm>
            <a:off x="126877" y="6356350"/>
            <a:ext cx="1461291"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CA"/>
              <a:t>6/4/2025</a:t>
            </a:r>
            <a:endParaRPr/>
          </a:p>
        </p:txBody>
      </p:sp>
      <p:sp>
        <p:nvSpPr>
          <p:cNvPr id="538" name="Google Shape;53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CA"/>
              <a:t>COLLABORATION HELTHCARE AI</a:t>
            </a:r>
            <a:endParaRPr/>
          </a:p>
        </p:txBody>
      </p:sp>
      <p:sp>
        <p:nvSpPr>
          <p:cNvPr id="539" name="Google Shape;539;p19"/>
          <p:cNvSpPr txBox="1">
            <a:spLocks noGrp="1"/>
          </p:cNvSpPr>
          <p:nvPr>
            <p:ph type="sldNum" idx="12"/>
          </p:nvPr>
        </p:nvSpPr>
        <p:spPr>
          <a:xfrm>
            <a:off x="11090928" y="6356350"/>
            <a:ext cx="974194"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14</a:t>
            </a:fld>
            <a:endParaRPr/>
          </a:p>
        </p:txBody>
      </p:sp>
      <p:pic>
        <p:nvPicPr>
          <p:cNvPr id="540" name="Google Shape;540;p19" descr="Arrow: Counter-clockwise curve with solid fill">
            <a:hlinkClick r:id="rId3" action="ppaction://hlinksldjump"/>
          </p:cNvPr>
          <p:cNvPicPr preferRelativeResize="0"/>
          <p:nvPr/>
        </p:nvPicPr>
        <p:blipFill rotWithShape="1">
          <a:blip r:embed="rId4">
            <a:alphaModFix/>
          </a:blip>
          <a:srcRect/>
          <a:stretch/>
        </p:blipFill>
        <p:spPr>
          <a:xfrm>
            <a:off x="11556665" y="156400"/>
            <a:ext cx="378727" cy="3787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13"/>
          <p:cNvSpPr/>
          <p:nvPr/>
        </p:nvSpPr>
        <p:spPr>
          <a:xfrm>
            <a:off x="107651" y="4702243"/>
            <a:ext cx="3202358" cy="2028879"/>
          </a:xfrm>
          <a:prstGeom prst="rect">
            <a:avLst/>
          </a:prstGeom>
          <a:solidFill>
            <a:srgbClr val="389694">
              <a:alpha val="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6" name="Google Shape;546;p13"/>
          <p:cNvSpPr/>
          <p:nvPr/>
        </p:nvSpPr>
        <p:spPr>
          <a:xfrm>
            <a:off x="4285673" y="1358172"/>
            <a:ext cx="7790879" cy="5410455"/>
          </a:xfrm>
          <a:prstGeom prst="rect">
            <a:avLst/>
          </a:prstGeom>
          <a:solidFill>
            <a:srgbClr val="FAFCFE"/>
          </a:solidFill>
          <a:ln w="19050" cap="flat" cmpd="sng">
            <a:solidFill>
              <a:srgbClr val="D0D0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7" name="Google Shape;547;p13"/>
          <p:cNvSpPr txBox="1">
            <a:spLocks noGrp="1"/>
          </p:cNvSpPr>
          <p:nvPr>
            <p:ph type="title"/>
          </p:nvPr>
        </p:nvSpPr>
        <p:spPr>
          <a:xfrm>
            <a:off x="412447" y="136525"/>
            <a:ext cx="10294539" cy="6466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CA"/>
              <a:t>INFORMATION LEAKAGE MODEL</a:t>
            </a:r>
            <a:endParaRPr/>
          </a:p>
        </p:txBody>
      </p:sp>
      <p:sp>
        <p:nvSpPr>
          <p:cNvPr id="548" name="Google Shape;548;p13"/>
          <p:cNvSpPr txBox="1"/>
          <p:nvPr/>
        </p:nvSpPr>
        <p:spPr>
          <a:xfrm>
            <a:off x="307187" y="723368"/>
            <a:ext cx="11741590" cy="481414"/>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The model evaluates the risk of leakage of confidential information from synthetic data, as well as the probability of identifying or recovering original data from the synthetic dataset. Leakage refers to the ability to extract sensitive information about real data or individuals from synthetic data possible.</a:t>
            </a:r>
            <a:endParaRPr sz="1400" b="0" i="0" u="none" strike="noStrike" cap="none">
              <a:solidFill>
                <a:srgbClr val="000000"/>
              </a:solidFill>
              <a:latin typeface="Arial"/>
              <a:ea typeface="Arial"/>
              <a:cs typeface="Arial"/>
              <a:sym typeface="Arial"/>
            </a:endParaRPr>
          </a:p>
        </p:txBody>
      </p:sp>
      <p:sp>
        <p:nvSpPr>
          <p:cNvPr id="549" name="Google Shape;549;p13"/>
          <p:cNvSpPr txBox="1"/>
          <p:nvPr/>
        </p:nvSpPr>
        <p:spPr>
          <a:xfrm>
            <a:off x="307187" y="1235756"/>
            <a:ext cx="3940503" cy="32951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The risk of information leakage can be assessed by considering three key aspects(Giomi Matteo, 2022):</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13"/>
              <a:buFont typeface="Arial"/>
              <a:buNone/>
            </a:pPr>
            <a:endParaRPr sz="1213" b="0" i="0" u="none" strike="noStrike" cap="none">
              <a:solidFill>
                <a:schemeClr val="dk1"/>
              </a:solidFill>
              <a:latin typeface="Arial"/>
              <a:ea typeface="Arial"/>
              <a:cs typeface="Arial"/>
              <a:sym typeface="Arial"/>
            </a:endParaRPr>
          </a:p>
          <a:p>
            <a:pPr marL="207935" marR="0" lvl="0" indent="-207935" algn="l" rtl="0">
              <a:lnSpc>
                <a:spcPct val="100000"/>
              </a:lnSpc>
              <a:spcBef>
                <a:spcPts val="0"/>
              </a:spcBef>
              <a:spcAft>
                <a:spcPts val="0"/>
              </a:spcAft>
              <a:buClr>
                <a:schemeClr val="dk1"/>
              </a:buClr>
              <a:buSzPts val="1400"/>
              <a:buFont typeface="Arial"/>
              <a:buChar char="•"/>
            </a:pPr>
            <a:r>
              <a:rPr lang="en-CA" sz="1400" b="1" i="0" u="none" strike="noStrike" cap="none">
                <a:solidFill>
                  <a:schemeClr val="dk1"/>
                </a:solidFill>
                <a:latin typeface="Arial"/>
                <a:ea typeface="Arial"/>
                <a:cs typeface="Arial"/>
                <a:sym typeface="Arial"/>
              </a:rPr>
              <a:t>Singling Out: </a:t>
            </a:r>
            <a:r>
              <a:rPr lang="en-CA" sz="1400" b="0" i="0" u="none" strike="noStrike" cap="none">
                <a:solidFill>
                  <a:schemeClr val="dk1"/>
                </a:solidFill>
                <a:latin typeface="Arial"/>
                <a:ea typeface="Arial"/>
                <a:cs typeface="Arial"/>
                <a:sym typeface="Arial"/>
              </a:rPr>
              <a:t>An estimate of the probability that it can be determined whether a unique record exists in the source dataset with a specific combination of attributes</a:t>
            </a:r>
            <a:r>
              <a:rPr lang="en-CA" sz="1400" b="1" i="0" u="none" strike="noStrike" cap="none">
                <a:solidFill>
                  <a:schemeClr val="dk1"/>
                </a:solidFill>
                <a:latin typeface="Arial"/>
                <a:ea typeface="Arial"/>
                <a:cs typeface="Arial"/>
                <a:sym typeface="Arial"/>
              </a:rPr>
              <a:t>.</a:t>
            </a:r>
            <a:br>
              <a:rPr lang="en-CA" sz="1400" b="1" i="0" u="none" strike="noStrike" cap="none">
                <a:solidFill>
                  <a:schemeClr val="dk1"/>
                </a:solidFill>
                <a:latin typeface="Arial"/>
                <a:ea typeface="Arial"/>
                <a:cs typeface="Arial"/>
                <a:sym typeface="Arial"/>
              </a:rPr>
            </a:br>
            <a:r>
              <a:rPr lang="en-CA" sz="1400" b="1" i="0" u="none" strike="noStrike" cap="none">
                <a:solidFill>
                  <a:schemeClr val="dk1"/>
                </a:solidFill>
                <a:latin typeface="Arial"/>
                <a:ea typeface="Arial"/>
                <a:cs typeface="Arial"/>
                <a:sym typeface="Arial"/>
              </a:rPr>
              <a:t>Linkability risk </a:t>
            </a:r>
            <a:r>
              <a:rPr lang="en-CA" sz="1400" b="0" i="0" u="none" strike="noStrike" cap="none">
                <a:solidFill>
                  <a:schemeClr val="dk1"/>
                </a:solidFill>
                <a:latin typeface="Arial"/>
                <a:ea typeface="Arial"/>
                <a:cs typeface="Arial"/>
                <a:sym typeface="Arial"/>
              </a:rPr>
              <a:t>refers to the ability to link records belonging to the same person or group of individuals in the source and synthetic set.</a:t>
            </a:r>
            <a:br>
              <a:rPr lang="en-CA" sz="1400" b="1" i="0" u="none" strike="noStrike" cap="none">
                <a:solidFill>
                  <a:schemeClr val="dk1"/>
                </a:solidFill>
                <a:latin typeface="Arial"/>
                <a:ea typeface="Arial"/>
                <a:cs typeface="Arial"/>
                <a:sym typeface="Arial"/>
              </a:rPr>
            </a:br>
            <a:r>
              <a:rPr lang="en-CA" sz="1400" b="1" i="0" u="none" strike="noStrike" cap="none">
                <a:solidFill>
                  <a:schemeClr val="dk1"/>
                </a:solidFill>
                <a:latin typeface="Arial"/>
                <a:ea typeface="Arial"/>
                <a:cs typeface="Arial"/>
                <a:sym typeface="Arial"/>
              </a:rPr>
              <a:t>Inference: </a:t>
            </a:r>
            <a:r>
              <a:rPr lang="en-CA" sz="1400" b="0" i="0" u="none" strike="noStrike" cap="none">
                <a:solidFill>
                  <a:schemeClr val="dk1"/>
                </a:solidFill>
                <a:latin typeface="Arial"/>
                <a:ea typeface="Arial"/>
                <a:cs typeface="Arial"/>
                <a:sym typeface="Arial"/>
              </a:rPr>
              <a:t>The ability to guess unknown attributes of the original data record from synthetic data.</a:t>
            </a:r>
            <a:endParaRPr sz="1213" b="0" i="0" u="none" strike="noStrike" cap="none">
              <a:solidFill>
                <a:schemeClr val="dk1"/>
              </a:solidFill>
              <a:latin typeface="Arial"/>
              <a:ea typeface="Arial"/>
              <a:cs typeface="Arial"/>
              <a:sym typeface="Arial"/>
            </a:endParaRPr>
          </a:p>
        </p:txBody>
      </p:sp>
      <p:grpSp>
        <p:nvGrpSpPr>
          <p:cNvPr id="551" name="Google Shape;551;p13"/>
          <p:cNvGrpSpPr/>
          <p:nvPr/>
        </p:nvGrpSpPr>
        <p:grpSpPr>
          <a:xfrm>
            <a:off x="264477" y="4777826"/>
            <a:ext cx="2663473" cy="1867876"/>
            <a:chOff x="170998" y="6380550"/>
            <a:chExt cx="5132450" cy="3028625"/>
          </a:xfrm>
        </p:grpSpPr>
        <p:grpSp>
          <p:nvGrpSpPr>
            <p:cNvPr id="552" name="Google Shape;552;p13"/>
            <p:cNvGrpSpPr/>
            <p:nvPr/>
          </p:nvGrpSpPr>
          <p:grpSpPr>
            <a:xfrm>
              <a:off x="2557778" y="7646532"/>
              <a:ext cx="2399737" cy="1208543"/>
              <a:chOff x="1901449" y="7178675"/>
              <a:chExt cx="2639711" cy="1462337"/>
            </a:xfrm>
          </p:grpSpPr>
          <p:sp>
            <p:nvSpPr>
              <p:cNvPr id="553" name="Google Shape;553;p13"/>
              <p:cNvSpPr/>
              <p:nvPr/>
            </p:nvSpPr>
            <p:spPr>
              <a:xfrm>
                <a:off x="1901449" y="7178675"/>
                <a:ext cx="503802" cy="208182"/>
              </a:xfrm>
              <a:prstGeom prst="rect">
                <a:avLst/>
              </a:prstGeom>
              <a:solidFill>
                <a:srgbClr val="5C739B"/>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54" name="Google Shape;554;p13"/>
              <p:cNvSpPr/>
              <p:nvPr/>
            </p:nvSpPr>
            <p:spPr>
              <a:xfrm>
                <a:off x="2657152" y="7178675"/>
                <a:ext cx="503802" cy="208182"/>
              </a:xfrm>
              <a:prstGeom prst="rect">
                <a:avLst/>
              </a:prstGeom>
              <a:solidFill>
                <a:srgbClr val="5C739B"/>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55" name="Google Shape;555;p13"/>
              <p:cNvSpPr/>
              <p:nvPr/>
            </p:nvSpPr>
            <p:spPr>
              <a:xfrm>
                <a:off x="3358625" y="7178675"/>
                <a:ext cx="503802" cy="208182"/>
              </a:xfrm>
              <a:prstGeom prst="rect">
                <a:avLst/>
              </a:prstGeom>
              <a:solidFill>
                <a:srgbClr val="5C739B"/>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56" name="Google Shape;556;p13"/>
              <p:cNvSpPr/>
              <p:nvPr/>
            </p:nvSpPr>
            <p:spPr>
              <a:xfrm>
                <a:off x="4037358" y="7178675"/>
                <a:ext cx="503802" cy="208182"/>
              </a:xfrm>
              <a:prstGeom prst="rect">
                <a:avLst/>
              </a:prstGeom>
              <a:solidFill>
                <a:srgbClr val="5C739B"/>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57" name="Google Shape;557;p13"/>
              <p:cNvSpPr/>
              <p:nvPr/>
            </p:nvSpPr>
            <p:spPr>
              <a:xfrm>
                <a:off x="1901449" y="7490949"/>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58" name="Google Shape;558;p13"/>
              <p:cNvSpPr/>
              <p:nvPr/>
            </p:nvSpPr>
            <p:spPr>
              <a:xfrm>
                <a:off x="2657152" y="7490949"/>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59" name="Google Shape;559;p13"/>
              <p:cNvSpPr/>
              <p:nvPr/>
            </p:nvSpPr>
            <p:spPr>
              <a:xfrm>
                <a:off x="3358625" y="7490949"/>
                <a:ext cx="503802" cy="208182"/>
              </a:xfrm>
              <a:prstGeom prst="rect">
                <a:avLst/>
              </a:prstGeom>
              <a:solidFill>
                <a:srgbClr val="4472C4"/>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60" name="Google Shape;560;p13"/>
              <p:cNvSpPr/>
              <p:nvPr/>
            </p:nvSpPr>
            <p:spPr>
              <a:xfrm>
                <a:off x="4037358" y="7490949"/>
                <a:ext cx="503802" cy="208182"/>
              </a:xfrm>
              <a:prstGeom prst="rect">
                <a:avLst/>
              </a:prstGeom>
              <a:solidFill>
                <a:schemeClr val="accen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61" name="Google Shape;561;p13"/>
              <p:cNvSpPr/>
              <p:nvPr/>
            </p:nvSpPr>
            <p:spPr>
              <a:xfrm>
                <a:off x="1901449" y="7803222"/>
                <a:ext cx="503802" cy="208182"/>
              </a:xfrm>
              <a:prstGeom prst="rect">
                <a:avLst/>
              </a:prstGeom>
              <a:solidFill>
                <a:srgbClr val="FFC000"/>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62" name="Google Shape;562;p13"/>
              <p:cNvSpPr/>
              <p:nvPr/>
            </p:nvSpPr>
            <p:spPr>
              <a:xfrm>
                <a:off x="2657152" y="7803222"/>
                <a:ext cx="503802" cy="208182"/>
              </a:xfrm>
              <a:prstGeom prst="rect">
                <a:avLst/>
              </a:prstGeom>
              <a:solidFill>
                <a:srgbClr val="FFC000"/>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63" name="Google Shape;563;p13"/>
              <p:cNvSpPr/>
              <p:nvPr/>
            </p:nvSpPr>
            <p:spPr>
              <a:xfrm>
                <a:off x="3358625" y="7803222"/>
                <a:ext cx="503802" cy="208182"/>
              </a:xfrm>
              <a:prstGeom prst="rect">
                <a:avLst/>
              </a:prstGeom>
              <a:solidFill>
                <a:srgbClr val="FFC000"/>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64" name="Google Shape;564;p13"/>
              <p:cNvSpPr/>
              <p:nvPr/>
            </p:nvSpPr>
            <p:spPr>
              <a:xfrm>
                <a:off x="4037358" y="7803222"/>
                <a:ext cx="503802" cy="208182"/>
              </a:xfrm>
              <a:prstGeom prst="rect">
                <a:avLst/>
              </a:prstGeom>
              <a:solidFill>
                <a:srgbClr val="FFC000"/>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65" name="Google Shape;565;p13"/>
              <p:cNvSpPr/>
              <p:nvPr/>
            </p:nvSpPr>
            <p:spPr>
              <a:xfrm>
                <a:off x="1901449" y="8113084"/>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66" name="Google Shape;566;p13"/>
              <p:cNvSpPr/>
              <p:nvPr/>
            </p:nvSpPr>
            <p:spPr>
              <a:xfrm>
                <a:off x="2657152" y="8113084"/>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67" name="Google Shape;567;p13"/>
              <p:cNvSpPr/>
              <p:nvPr/>
            </p:nvSpPr>
            <p:spPr>
              <a:xfrm>
                <a:off x="3358625" y="8113084"/>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68" name="Google Shape;568;p13"/>
              <p:cNvSpPr/>
              <p:nvPr/>
            </p:nvSpPr>
            <p:spPr>
              <a:xfrm>
                <a:off x="4037358" y="8113084"/>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69" name="Google Shape;569;p13"/>
              <p:cNvSpPr/>
              <p:nvPr/>
            </p:nvSpPr>
            <p:spPr>
              <a:xfrm>
                <a:off x="1901449" y="8432830"/>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70" name="Google Shape;570;p13"/>
              <p:cNvSpPr/>
              <p:nvPr/>
            </p:nvSpPr>
            <p:spPr>
              <a:xfrm>
                <a:off x="2657152" y="8432830"/>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71" name="Google Shape;571;p13"/>
              <p:cNvSpPr/>
              <p:nvPr/>
            </p:nvSpPr>
            <p:spPr>
              <a:xfrm>
                <a:off x="3358625" y="8432830"/>
                <a:ext cx="503802" cy="208182"/>
              </a:xfrm>
              <a:prstGeom prst="rect">
                <a:avLst/>
              </a:prstGeom>
              <a:solidFill>
                <a:srgbClr val="FF0000"/>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72" name="Google Shape;572;p13"/>
              <p:cNvSpPr/>
              <p:nvPr/>
            </p:nvSpPr>
            <p:spPr>
              <a:xfrm>
                <a:off x="4037358" y="8432830"/>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grpSp>
        <p:grpSp>
          <p:nvGrpSpPr>
            <p:cNvPr id="573" name="Google Shape;573;p13"/>
            <p:cNvGrpSpPr/>
            <p:nvPr/>
          </p:nvGrpSpPr>
          <p:grpSpPr>
            <a:xfrm>
              <a:off x="352775" y="6799888"/>
              <a:ext cx="1339375" cy="907995"/>
              <a:chOff x="2889250" y="9239566"/>
              <a:chExt cx="1960978" cy="1462337"/>
            </a:xfrm>
          </p:grpSpPr>
          <p:sp>
            <p:nvSpPr>
              <p:cNvPr id="574" name="Google Shape;574;p13"/>
              <p:cNvSpPr/>
              <p:nvPr/>
            </p:nvSpPr>
            <p:spPr>
              <a:xfrm>
                <a:off x="2889250" y="9239566"/>
                <a:ext cx="503802" cy="208182"/>
              </a:xfrm>
              <a:prstGeom prst="rect">
                <a:avLst/>
              </a:prstGeom>
              <a:solidFill>
                <a:srgbClr val="7030A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75" name="Google Shape;575;p13"/>
              <p:cNvSpPr/>
              <p:nvPr/>
            </p:nvSpPr>
            <p:spPr>
              <a:xfrm>
                <a:off x="3644953" y="9239566"/>
                <a:ext cx="503802" cy="208182"/>
              </a:xfrm>
              <a:prstGeom prst="rect">
                <a:avLst/>
              </a:prstGeom>
              <a:solidFill>
                <a:srgbClr val="7030A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76" name="Google Shape;576;p13"/>
              <p:cNvSpPr/>
              <p:nvPr/>
            </p:nvSpPr>
            <p:spPr>
              <a:xfrm>
                <a:off x="4346426" y="9239566"/>
                <a:ext cx="503802" cy="208182"/>
              </a:xfrm>
              <a:prstGeom prst="rect">
                <a:avLst/>
              </a:prstGeom>
              <a:solidFill>
                <a:srgbClr val="7030A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77" name="Google Shape;577;p13"/>
              <p:cNvSpPr/>
              <p:nvPr/>
            </p:nvSpPr>
            <p:spPr>
              <a:xfrm>
                <a:off x="2889250" y="9551840"/>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78" name="Google Shape;578;p13"/>
              <p:cNvSpPr/>
              <p:nvPr/>
            </p:nvSpPr>
            <p:spPr>
              <a:xfrm>
                <a:off x="3644953" y="9551840"/>
                <a:ext cx="503802" cy="208182"/>
              </a:xfrm>
              <a:prstGeom prst="rect">
                <a:avLst/>
              </a:prstGeom>
              <a:solidFill>
                <a:srgbClr val="4472C4"/>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79" name="Google Shape;579;p13"/>
              <p:cNvSpPr/>
              <p:nvPr/>
            </p:nvSpPr>
            <p:spPr>
              <a:xfrm>
                <a:off x="4346426" y="9551840"/>
                <a:ext cx="503802" cy="208182"/>
              </a:xfrm>
              <a:prstGeom prst="rect">
                <a:avLst/>
              </a:prstGeom>
              <a:solidFill>
                <a:schemeClr val="accen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80" name="Google Shape;580;p13"/>
              <p:cNvSpPr/>
              <p:nvPr/>
            </p:nvSpPr>
            <p:spPr>
              <a:xfrm>
                <a:off x="2889250" y="9864113"/>
                <a:ext cx="503802" cy="208182"/>
              </a:xfrm>
              <a:prstGeom prst="rect">
                <a:avLst/>
              </a:prstGeom>
              <a:solidFill>
                <a:srgbClr val="FFC000"/>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81" name="Google Shape;581;p13"/>
              <p:cNvSpPr/>
              <p:nvPr/>
            </p:nvSpPr>
            <p:spPr>
              <a:xfrm>
                <a:off x="3644953" y="9864113"/>
                <a:ext cx="503802" cy="208182"/>
              </a:xfrm>
              <a:prstGeom prst="rect">
                <a:avLst/>
              </a:prstGeom>
              <a:solidFill>
                <a:srgbClr val="FFC000"/>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82" name="Google Shape;582;p13"/>
              <p:cNvSpPr/>
              <p:nvPr/>
            </p:nvSpPr>
            <p:spPr>
              <a:xfrm>
                <a:off x="4346426" y="9864113"/>
                <a:ext cx="503802" cy="208182"/>
              </a:xfrm>
              <a:prstGeom prst="rect">
                <a:avLst/>
              </a:prstGeom>
              <a:solidFill>
                <a:srgbClr val="FFC000"/>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83" name="Google Shape;583;p13"/>
              <p:cNvSpPr/>
              <p:nvPr/>
            </p:nvSpPr>
            <p:spPr>
              <a:xfrm>
                <a:off x="2889250" y="10173975"/>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84" name="Google Shape;584;p13"/>
              <p:cNvSpPr/>
              <p:nvPr/>
            </p:nvSpPr>
            <p:spPr>
              <a:xfrm>
                <a:off x="3644953" y="10173975"/>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85" name="Google Shape;585;p13"/>
              <p:cNvSpPr/>
              <p:nvPr/>
            </p:nvSpPr>
            <p:spPr>
              <a:xfrm>
                <a:off x="4346426" y="10173975"/>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86" name="Google Shape;586;p13"/>
              <p:cNvSpPr/>
              <p:nvPr/>
            </p:nvSpPr>
            <p:spPr>
              <a:xfrm>
                <a:off x="2889250" y="10493721"/>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87" name="Google Shape;587;p13"/>
              <p:cNvSpPr/>
              <p:nvPr/>
            </p:nvSpPr>
            <p:spPr>
              <a:xfrm>
                <a:off x="3644953" y="10493721"/>
                <a:ext cx="503802" cy="208182"/>
              </a:xfrm>
              <a:prstGeom prst="rect">
                <a:avLst/>
              </a:prstGeom>
              <a:solidFill>
                <a:srgbClr val="FF0000"/>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588" name="Google Shape;588;p13"/>
              <p:cNvSpPr/>
              <p:nvPr/>
            </p:nvSpPr>
            <p:spPr>
              <a:xfrm>
                <a:off x="4346426" y="10493721"/>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grpSp>
        <p:cxnSp>
          <p:nvCxnSpPr>
            <p:cNvPr id="589" name="Google Shape;589;p13"/>
            <p:cNvCxnSpPr>
              <a:stCxn id="561" idx="1"/>
              <a:endCxn id="582" idx="3"/>
            </p:cNvCxnSpPr>
            <p:nvPr/>
          </p:nvCxnSpPr>
          <p:spPr>
            <a:xfrm rot="10800000">
              <a:off x="1692278" y="7252412"/>
              <a:ext cx="865500" cy="996300"/>
            </a:xfrm>
            <a:prstGeom prst="bentConnector3">
              <a:avLst>
                <a:gd name="adj1" fmla="val -294159"/>
              </a:avLst>
            </a:prstGeom>
            <a:noFill/>
            <a:ln w="12700" cap="flat" cmpd="sng">
              <a:solidFill>
                <a:srgbClr val="0B769F"/>
              </a:solidFill>
              <a:prstDash val="solid"/>
              <a:miter lim="800000"/>
              <a:headEnd type="none" w="sm" len="sm"/>
              <a:tailEnd type="triangle" w="med" len="med"/>
            </a:ln>
          </p:spPr>
        </p:cxnSp>
        <p:sp>
          <p:nvSpPr>
            <p:cNvPr id="590" name="Google Shape;590;p13"/>
            <p:cNvSpPr txBox="1"/>
            <p:nvPr/>
          </p:nvSpPr>
          <p:spPr>
            <a:xfrm>
              <a:off x="170998" y="6380550"/>
              <a:ext cx="2362200" cy="4294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92"/>
                <a:buFont typeface="Arial"/>
                <a:buNone/>
              </a:pPr>
              <a:r>
                <a:rPr lang="en-CA" sz="1092" b="0" i="0" u="none" strike="noStrike" cap="none">
                  <a:solidFill>
                    <a:schemeClr val="dk1"/>
                  </a:solidFill>
                  <a:latin typeface="Arial"/>
                  <a:ea typeface="Arial"/>
                  <a:cs typeface="Arial"/>
                  <a:sym typeface="Arial"/>
                </a:rPr>
                <a:t>Original Set</a:t>
              </a:r>
              <a:endParaRPr sz="1400" b="0" i="0" u="none" strike="noStrike" cap="none">
                <a:solidFill>
                  <a:srgbClr val="000000"/>
                </a:solidFill>
                <a:latin typeface="Arial"/>
                <a:ea typeface="Arial"/>
                <a:cs typeface="Arial"/>
                <a:sym typeface="Arial"/>
              </a:endParaRPr>
            </a:p>
          </p:txBody>
        </p:sp>
        <p:sp>
          <p:nvSpPr>
            <p:cNvPr id="591" name="Google Shape;591;p13"/>
            <p:cNvSpPr txBox="1"/>
            <p:nvPr/>
          </p:nvSpPr>
          <p:spPr>
            <a:xfrm>
              <a:off x="2660650" y="7258545"/>
              <a:ext cx="2362200" cy="4294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92"/>
                <a:buFont typeface="Arial"/>
                <a:buNone/>
              </a:pPr>
              <a:r>
                <a:rPr lang="en-CA" sz="1092" b="0" i="0" u="none" strike="noStrike" cap="none">
                  <a:solidFill>
                    <a:schemeClr val="dk1"/>
                  </a:solidFill>
                  <a:latin typeface="Arial"/>
                  <a:ea typeface="Arial"/>
                  <a:cs typeface="Arial"/>
                  <a:sym typeface="Arial"/>
                </a:rPr>
                <a:t>Synthetic dataset</a:t>
              </a:r>
              <a:endParaRPr sz="1400" b="0" i="0" u="none" strike="noStrike" cap="none">
                <a:solidFill>
                  <a:srgbClr val="000000"/>
                </a:solidFill>
                <a:latin typeface="Arial"/>
                <a:ea typeface="Arial"/>
                <a:cs typeface="Arial"/>
                <a:sym typeface="Arial"/>
              </a:endParaRPr>
            </a:p>
          </p:txBody>
        </p:sp>
        <p:cxnSp>
          <p:nvCxnSpPr>
            <p:cNvPr id="592" name="Google Shape;592;p13"/>
            <p:cNvCxnSpPr>
              <a:stCxn id="569" idx="1"/>
              <a:endCxn id="587" idx="2"/>
            </p:cNvCxnSpPr>
            <p:nvPr/>
          </p:nvCxnSpPr>
          <p:spPr>
            <a:xfrm rot="10800000">
              <a:off x="1040978" y="7707949"/>
              <a:ext cx="1516800" cy="1061100"/>
            </a:xfrm>
            <a:prstGeom prst="bentConnector2">
              <a:avLst/>
            </a:prstGeom>
            <a:noFill/>
            <a:ln w="12700" cap="flat" cmpd="sng">
              <a:solidFill>
                <a:srgbClr val="C00000"/>
              </a:solidFill>
              <a:prstDash val="dash"/>
              <a:miter lim="800000"/>
              <a:headEnd type="none" w="sm" len="sm"/>
              <a:tailEnd type="triangle" w="med" len="med"/>
            </a:ln>
          </p:spPr>
        </p:cxnSp>
        <p:cxnSp>
          <p:nvCxnSpPr>
            <p:cNvPr id="593" name="Google Shape;593;p13"/>
            <p:cNvCxnSpPr>
              <a:stCxn id="560" idx="3"/>
              <a:endCxn id="579" idx="3"/>
            </p:cNvCxnSpPr>
            <p:nvPr/>
          </p:nvCxnSpPr>
          <p:spPr>
            <a:xfrm rot="10800000">
              <a:off x="1692015" y="7058535"/>
              <a:ext cx="3265500" cy="932100"/>
            </a:xfrm>
            <a:prstGeom prst="bentConnector3">
              <a:avLst>
                <a:gd name="adj1" fmla="val -302374"/>
              </a:avLst>
            </a:prstGeom>
            <a:noFill/>
            <a:ln w="12700" cap="flat" cmpd="sng">
              <a:solidFill>
                <a:schemeClr val="accent1"/>
              </a:solidFill>
              <a:prstDash val="solid"/>
              <a:miter lim="800000"/>
              <a:headEnd type="none" w="sm" len="sm"/>
              <a:tailEnd type="triangle" w="med" len="med"/>
            </a:ln>
          </p:spPr>
        </p:cxnSp>
        <p:sp>
          <p:nvSpPr>
            <p:cNvPr id="594" name="Google Shape;594;p13"/>
            <p:cNvSpPr/>
            <p:nvPr/>
          </p:nvSpPr>
          <p:spPr>
            <a:xfrm>
              <a:off x="755650" y="8330130"/>
              <a:ext cx="572519" cy="601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pic>
          <p:nvPicPr>
            <p:cNvPr id="595" name="Google Shape;595;p13" descr="Male profile with solid fill"/>
            <p:cNvPicPr preferRelativeResize="0"/>
            <p:nvPr/>
          </p:nvPicPr>
          <p:blipFill rotWithShape="1">
            <a:blip r:embed="rId3">
              <a:alphaModFix/>
            </a:blip>
            <a:srcRect/>
            <a:stretch/>
          </p:blipFill>
          <p:spPr>
            <a:xfrm>
              <a:off x="819818" y="8404011"/>
              <a:ext cx="469232" cy="469232"/>
            </a:xfrm>
            <a:prstGeom prst="rect">
              <a:avLst/>
            </a:prstGeom>
            <a:noFill/>
            <a:ln>
              <a:noFill/>
            </a:ln>
          </p:spPr>
        </p:pic>
        <p:sp>
          <p:nvSpPr>
            <p:cNvPr id="596" name="Google Shape;596;p13"/>
            <p:cNvSpPr txBox="1"/>
            <p:nvPr/>
          </p:nvSpPr>
          <p:spPr>
            <a:xfrm>
              <a:off x="1793435" y="6473714"/>
              <a:ext cx="3510013" cy="58325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49"/>
                <a:buFont typeface="Arial"/>
                <a:buNone/>
              </a:pPr>
              <a:r>
                <a:rPr lang="en-CA" sz="849" b="0" i="0" u="none" strike="noStrike" cap="none">
                  <a:solidFill>
                    <a:srgbClr val="4472C4"/>
                  </a:solidFill>
                  <a:latin typeface="Arial"/>
                  <a:ea typeface="Arial"/>
                  <a:cs typeface="Arial"/>
                  <a:sym typeface="Arial"/>
                </a:rPr>
                <a:t>Selection: A unique record with specified attributes</a:t>
              </a:r>
              <a:endParaRPr sz="1400" b="0" i="0" u="none" strike="noStrike" cap="none">
                <a:solidFill>
                  <a:srgbClr val="000000"/>
                </a:solidFill>
                <a:latin typeface="Arial"/>
                <a:ea typeface="Arial"/>
                <a:cs typeface="Arial"/>
                <a:sym typeface="Arial"/>
              </a:endParaRPr>
            </a:p>
          </p:txBody>
        </p:sp>
        <p:sp>
          <p:nvSpPr>
            <p:cNvPr id="597" name="Google Shape;597;p13"/>
            <p:cNvSpPr txBox="1"/>
            <p:nvPr/>
          </p:nvSpPr>
          <p:spPr>
            <a:xfrm>
              <a:off x="1040984" y="7862624"/>
              <a:ext cx="1120487" cy="541383"/>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000000"/>
                </a:buClr>
                <a:buSzPts val="849"/>
                <a:buFont typeface="Arial"/>
                <a:buNone/>
              </a:pPr>
              <a:r>
                <a:rPr lang="en-CA" sz="849" b="0" i="0" u="none" strike="noStrike" cap="none">
                  <a:solidFill>
                    <a:srgbClr val="0B769F"/>
                  </a:solidFill>
                  <a:latin typeface="Arial"/>
                  <a:ea typeface="Arial"/>
                  <a:cs typeface="Arial"/>
                  <a:sym typeface="Arial"/>
                </a:rPr>
                <a:t>Linking Records</a:t>
              </a:r>
              <a:endParaRPr sz="849" b="0" i="0" u="none" strike="noStrike" cap="none">
                <a:solidFill>
                  <a:srgbClr val="0B769F"/>
                </a:solidFill>
                <a:latin typeface="Arial"/>
                <a:ea typeface="Arial"/>
                <a:cs typeface="Arial"/>
                <a:sym typeface="Arial"/>
              </a:endParaRPr>
            </a:p>
          </p:txBody>
        </p:sp>
        <p:sp>
          <p:nvSpPr>
            <p:cNvPr id="598" name="Google Shape;598;p13"/>
            <p:cNvSpPr txBox="1"/>
            <p:nvPr/>
          </p:nvSpPr>
          <p:spPr>
            <a:xfrm>
              <a:off x="318485" y="8867792"/>
              <a:ext cx="2259690" cy="541383"/>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000000"/>
                </a:buClr>
                <a:buSzPts val="849"/>
                <a:buFont typeface="Arial"/>
                <a:buNone/>
              </a:pPr>
              <a:r>
                <a:rPr lang="en-CA" sz="849" b="0" i="0" u="none" strike="noStrike" cap="none">
                  <a:solidFill>
                    <a:srgbClr val="C00000"/>
                  </a:solidFill>
                  <a:latin typeface="Arial"/>
                  <a:ea typeface="Arial"/>
                  <a:cs typeface="Arial"/>
                  <a:sym typeface="Arial"/>
                </a:rPr>
                <a:t>Conclusion: Guessing Unknown Attributes</a:t>
              </a:r>
              <a:endParaRPr sz="1400" b="0" i="0" u="none" strike="noStrike" cap="none">
                <a:solidFill>
                  <a:srgbClr val="000000"/>
                </a:solidFill>
                <a:latin typeface="Arial"/>
                <a:ea typeface="Arial"/>
                <a:cs typeface="Arial"/>
                <a:sym typeface="Arial"/>
              </a:endParaRPr>
            </a:p>
          </p:txBody>
        </p:sp>
      </p:grpSp>
      <p:pic>
        <p:nvPicPr>
          <p:cNvPr id="599" name="Google Shape;599;p13" descr="Arrow: Counter-clockwise curve with solid fill">
            <a:hlinkClick r:id="rId4" action="ppaction://hlinksldjump"/>
          </p:cNvPr>
          <p:cNvPicPr preferRelativeResize="0"/>
          <p:nvPr/>
        </p:nvPicPr>
        <p:blipFill rotWithShape="1">
          <a:blip r:embed="rId5">
            <a:alphaModFix/>
          </a:blip>
          <a:srcRect/>
          <a:stretch/>
        </p:blipFill>
        <p:spPr>
          <a:xfrm>
            <a:off x="11704480" y="225690"/>
            <a:ext cx="344297" cy="344297"/>
          </a:xfrm>
          <a:prstGeom prst="rect">
            <a:avLst/>
          </a:prstGeom>
          <a:noFill/>
          <a:ln>
            <a:noFill/>
          </a:ln>
        </p:spPr>
      </p:pic>
      <p:pic>
        <p:nvPicPr>
          <p:cNvPr id="2" name="图片 1">
            <a:extLst>
              <a:ext uri="{FF2B5EF4-FFF2-40B4-BE49-F238E27FC236}">
                <a16:creationId xmlns:a16="http://schemas.microsoft.com/office/drawing/2014/main" id="{681CD4E9-0578-9AD7-EA13-014E2F331C67}"/>
              </a:ext>
            </a:extLst>
          </p:cNvPr>
          <p:cNvPicPr>
            <a:picLocks noChangeAspect="1"/>
          </p:cNvPicPr>
          <p:nvPr/>
        </p:nvPicPr>
        <p:blipFill>
          <a:blip r:embed="rId6"/>
          <a:stretch>
            <a:fillRect/>
          </a:stretch>
        </p:blipFill>
        <p:spPr>
          <a:xfrm>
            <a:off x="4284261" y="1362377"/>
            <a:ext cx="7800010" cy="540646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14"/>
          <p:cNvSpPr/>
          <p:nvPr/>
        </p:nvSpPr>
        <p:spPr>
          <a:xfrm>
            <a:off x="6096000" y="0"/>
            <a:ext cx="6096000" cy="6858000"/>
          </a:xfrm>
          <a:prstGeom prst="rect">
            <a:avLst/>
          </a:prstGeom>
          <a:solidFill>
            <a:srgbClr val="FAFC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5" name="Google Shape;605;p14"/>
          <p:cNvSpPr txBox="1">
            <a:spLocks noGrp="1"/>
          </p:cNvSpPr>
          <p:nvPr>
            <p:ph type="title"/>
          </p:nvPr>
        </p:nvSpPr>
        <p:spPr>
          <a:xfrm>
            <a:off x="251119" y="96267"/>
            <a:ext cx="5330974" cy="7167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CA"/>
              <a:t>DIVERGENT MODELS</a:t>
            </a:r>
            <a:endParaRPr/>
          </a:p>
        </p:txBody>
      </p:sp>
      <p:sp>
        <p:nvSpPr>
          <p:cNvPr id="606" name="Google Shape;606;p14"/>
          <p:cNvSpPr txBox="1"/>
          <p:nvPr/>
        </p:nvSpPr>
        <p:spPr>
          <a:xfrm>
            <a:off x="6289187" y="2467226"/>
            <a:ext cx="5521207" cy="1463349"/>
          </a:xfrm>
          <a:prstGeom prst="rect">
            <a:avLst/>
          </a:prstGeom>
          <a:blipFill rotWithShape="1">
            <a:blip r:embed="rId3">
              <a:alphaModFix/>
            </a:blip>
            <a:stretch>
              <a:fillRect b="-249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07" name="Google Shape;607;p14"/>
          <p:cNvSpPr/>
          <p:nvPr/>
        </p:nvSpPr>
        <p:spPr>
          <a:xfrm>
            <a:off x="6003584" y="0"/>
            <a:ext cx="107782" cy="6858000"/>
          </a:xfrm>
          <a:prstGeom prst="rect">
            <a:avLst/>
          </a:prstGeom>
          <a:solidFill>
            <a:srgbClr val="585E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08" name="Google Shape;608;p14"/>
          <p:cNvSpPr txBox="1"/>
          <p:nvPr/>
        </p:nvSpPr>
        <p:spPr>
          <a:xfrm>
            <a:off x="224165" y="695988"/>
            <a:ext cx="5637345"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Divergent models are based on the idea of estimating the differences between two distributions of data – the original dataset and the generated synthetic set. These models help to quantify how closely synthetic data reproduce the statistical characteristics of the original data, as well as to identify potential information leaks.</a:t>
            </a:r>
            <a:endParaRPr sz="1400" b="0" i="0" u="none" strike="noStrike" cap="none">
              <a:solidFill>
                <a:srgbClr val="000000"/>
              </a:solidFill>
              <a:latin typeface="Arial"/>
              <a:ea typeface="Arial"/>
              <a:cs typeface="Arial"/>
              <a:sym typeface="Arial"/>
            </a:endParaRPr>
          </a:p>
        </p:txBody>
      </p:sp>
      <p:grpSp>
        <p:nvGrpSpPr>
          <p:cNvPr id="609" name="Google Shape;609;p14"/>
          <p:cNvGrpSpPr/>
          <p:nvPr/>
        </p:nvGrpSpPr>
        <p:grpSpPr>
          <a:xfrm>
            <a:off x="2061495" y="5466300"/>
            <a:ext cx="1455203" cy="732862"/>
            <a:chOff x="1901449" y="7178675"/>
            <a:chExt cx="2639711" cy="1462337"/>
          </a:xfrm>
        </p:grpSpPr>
        <p:sp>
          <p:nvSpPr>
            <p:cNvPr id="610" name="Google Shape;610;p14"/>
            <p:cNvSpPr/>
            <p:nvPr/>
          </p:nvSpPr>
          <p:spPr>
            <a:xfrm>
              <a:off x="1901449" y="7178675"/>
              <a:ext cx="503802" cy="208182"/>
            </a:xfrm>
            <a:prstGeom prst="rect">
              <a:avLst/>
            </a:prstGeom>
            <a:solidFill>
              <a:srgbClr val="5C739B"/>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11" name="Google Shape;611;p14"/>
            <p:cNvSpPr/>
            <p:nvPr/>
          </p:nvSpPr>
          <p:spPr>
            <a:xfrm>
              <a:off x="2657152" y="7178675"/>
              <a:ext cx="503802" cy="208182"/>
            </a:xfrm>
            <a:prstGeom prst="rect">
              <a:avLst/>
            </a:prstGeom>
            <a:solidFill>
              <a:srgbClr val="5C739B"/>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12" name="Google Shape;612;p14"/>
            <p:cNvSpPr/>
            <p:nvPr/>
          </p:nvSpPr>
          <p:spPr>
            <a:xfrm>
              <a:off x="3358625" y="7178675"/>
              <a:ext cx="503802" cy="208182"/>
            </a:xfrm>
            <a:prstGeom prst="rect">
              <a:avLst/>
            </a:prstGeom>
            <a:solidFill>
              <a:srgbClr val="5C739B"/>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13" name="Google Shape;613;p14"/>
            <p:cNvSpPr/>
            <p:nvPr/>
          </p:nvSpPr>
          <p:spPr>
            <a:xfrm>
              <a:off x="4037358" y="7178675"/>
              <a:ext cx="503802" cy="208182"/>
            </a:xfrm>
            <a:prstGeom prst="rect">
              <a:avLst/>
            </a:prstGeom>
            <a:solidFill>
              <a:srgbClr val="5C739B"/>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14" name="Google Shape;614;p14"/>
            <p:cNvSpPr/>
            <p:nvPr/>
          </p:nvSpPr>
          <p:spPr>
            <a:xfrm>
              <a:off x="1901449" y="7490949"/>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15" name="Google Shape;615;p14"/>
            <p:cNvSpPr/>
            <p:nvPr/>
          </p:nvSpPr>
          <p:spPr>
            <a:xfrm>
              <a:off x="2657152" y="7490949"/>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16" name="Google Shape;616;p14"/>
            <p:cNvSpPr/>
            <p:nvPr/>
          </p:nvSpPr>
          <p:spPr>
            <a:xfrm>
              <a:off x="3358625" y="7490949"/>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17" name="Google Shape;617;p14"/>
            <p:cNvSpPr/>
            <p:nvPr/>
          </p:nvSpPr>
          <p:spPr>
            <a:xfrm>
              <a:off x="4037358" y="7490949"/>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18" name="Google Shape;618;p14"/>
            <p:cNvSpPr/>
            <p:nvPr/>
          </p:nvSpPr>
          <p:spPr>
            <a:xfrm>
              <a:off x="1901449" y="7803222"/>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19" name="Google Shape;619;p14"/>
            <p:cNvSpPr/>
            <p:nvPr/>
          </p:nvSpPr>
          <p:spPr>
            <a:xfrm>
              <a:off x="2657152" y="7803222"/>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20" name="Google Shape;620;p14"/>
            <p:cNvSpPr/>
            <p:nvPr/>
          </p:nvSpPr>
          <p:spPr>
            <a:xfrm>
              <a:off x="3358625" y="7803222"/>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21" name="Google Shape;621;p14"/>
            <p:cNvSpPr/>
            <p:nvPr/>
          </p:nvSpPr>
          <p:spPr>
            <a:xfrm>
              <a:off x="4037358" y="7803222"/>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22" name="Google Shape;622;p14"/>
            <p:cNvSpPr/>
            <p:nvPr/>
          </p:nvSpPr>
          <p:spPr>
            <a:xfrm>
              <a:off x="1901449" y="8113084"/>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23" name="Google Shape;623;p14"/>
            <p:cNvSpPr/>
            <p:nvPr/>
          </p:nvSpPr>
          <p:spPr>
            <a:xfrm>
              <a:off x="2657152" y="8113084"/>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24" name="Google Shape;624;p14"/>
            <p:cNvSpPr/>
            <p:nvPr/>
          </p:nvSpPr>
          <p:spPr>
            <a:xfrm>
              <a:off x="3358625" y="8113084"/>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25" name="Google Shape;625;p14"/>
            <p:cNvSpPr/>
            <p:nvPr/>
          </p:nvSpPr>
          <p:spPr>
            <a:xfrm>
              <a:off x="4037358" y="8113084"/>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26" name="Google Shape;626;p14"/>
            <p:cNvSpPr/>
            <p:nvPr/>
          </p:nvSpPr>
          <p:spPr>
            <a:xfrm>
              <a:off x="1901449" y="8432830"/>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27" name="Google Shape;627;p14"/>
            <p:cNvSpPr/>
            <p:nvPr/>
          </p:nvSpPr>
          <p:spPr>
            <a:xfrm>
              <a:off x="2657152" y="8432830"/>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28" name="Google Shape;628;p14"/>
            <p:cNvSpPr/>
            <p:nvPr/>
          </p:nvSpPr>
          <p:spPr>
            <a:xfrm>
              <a:off x="3358625" y="8432830"/>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29" name="Google Shape;629;p14"/>
            <p:cNvSpPr/>
            <p:nvPr/>
          </p:nvSpPr>
          <p:spPr>
            <a:xfrm>
              <a:off x="4037358" y="8432830"/>
              <a:ext cx="503802" cy="208182"/>
            </a:xfrm>
            <a:prstGeom prst="rect">
              <a:avLst/>
            </a:prstGeom>
            <a:solidFill>
              <a:srgbClr val="D8D8D8"/>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grpSp>
      <p:grpSp>
        <p:nvGrpSpPr>
          <p:cNvPr id="630" name="Google Shape;630;p14"/>
          <p:cNvGrpSpPr/>
          <p:nvPr/>
        </p:nvGrpSpPr>
        <p:grpSpPr>
          <a:xfrm>
            <a:off x="590764" y="5092144"/>
            <a:ext cx="812198" cy="550609"/>
            <a:chOff x="2889250" y="9239566"/>
            <a:chExt cx="1960978" cy="1462337"/>
          </a:xfrm>
        </p:grpSpPr>
        <p:sp>
          <p:nvSpPr>
            <p:cNvPr id="631" name="Google Shape;631;p14"/>
            <p:cNvSpPr/>
            <p:nvPr/>
          </p:nvSpPr>
          <p:spPr>
            <a:xfrm>
              <a:off x="2889250" y="9239566"/>
              <a:ext cx="503802" cy="208182"/>
            </a:xfrm>
            <a:prstGeom prst="rect">
              <a:avLst/>
            </a:prstGeom>
            <a:solidFill>
              <a:srgbClr val="7030A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32" name="Google Shape;632;p14"/>
            <p:cNvSpPr/>
            <p:nvPr/>
          </p:nvSpPr>
          <p:spPr>
            <a:xfrm>
              <a:off x="3644953" y="9239566"/>
              <a:ext cx="503802" cy="208182"/>
            </a:xfrm>
            <a:prstGeom prst="rect">
              <a:avLst/>
            </a:prstGeom>
            <a:solidFill>
              <a:srgbClr val="7030A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33" name="Google Shape;633;p14"/>
            <p:cNvSpPr/>
            <p:nvPr/>
          </p:nvSpPr>
          <p:spPr>
            <a:xfrm>
              <a:off x="4346426" y="9239566"/>
              <a:ext cx="503802" cy="208182"/>
            </a:xfrm>
            <a:prstGeom prst="rect">
              <a:avLst/>
            </a:prstGeom>
            <a:solidFill>
              <a:srgbClr val="7030A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34" name="Google Shape;634;p14"/>
            <p:cNvSpPr/>
            <p:nvPr/>
          </p:nvSpPr>
          <p:spPr>
            <a:xfrm>
              <a:off x="2889250" y="9551840"/>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35" name="Google Shape;635;p14"/>
            <p:cNvSpPr/>
            <p:nvPr/>
          </p:nvSpPr>
          <p:spPr>
            <a:xfrm>
              <a:off x="3644953" y="9551840"/>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36" name="Google Shape;636;p14"/>
            <p:cNvSpPr/>
            <p:nvPr/>
          </p:nvSpPr>
          <p:spPr>
            <a:xfrm>
              <a:off x="4346426" y="9551840"/>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37" name="Google Shape;637;p14"/>
            <p:cNvSpPr/>
            <p:nvPr/>
          </p:nvSpPr>
          <p:spPr>
            <a:xfrm>
              <a:off x="2889250" y="9864113"/>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38" name="Google Shape;638;p14"/>
            <p:cNvSpPr/>
            <p:nvPr/>
          </p:nvSpPr>
          <p:spPr>
            <a:xfrm>
              <a:off x="3644953" y="9864113"/>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39" name="Google Shape;639;p14"/>
            <p:cNvSpPr/>
            <p:nvPr/>
          </p:nvSpPr>
          <p:spPr>
            <a:xfrm>
              <a:off x="4346426" y="9864113"/>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40" name="Google Shape;640;p14"/>
            <p:cNvSpPr/>
            <p:nvPr/>
          </p:nvSpPr>
          <p:spPr>
            <a:xfrm>
              <a:off x="2889250" y="10173975"/>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41" name="Google Shape;641;p14"/>
            <p:cNvSpPr/>
            <p:nvPr/>
          </p:nvSpPr>
          <p:spPr>
            <a:xfrm>
              <a:off x="3644953" y="10173975"/>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42" name="Google Shape;642;p14"/>
            <p:cNvSpPr/>
            <p:nvPr/>
          </p:nvSpPr>
          <p:spPr>
            <a:xfrm>
              <a:off x="4346426" y="10173975"/>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43" name="Google Shape;643;p14"/>
            <p:cNvSpPr/>
            <p:nvPr/>
          </p:nvSpPr>
          <p:spPr>
            <a:xfrm>
              <a:off x="2889250" y="10493721"/>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44" name="Google Shape;644;p14"/>
            <p:cNvSpPr/>
            <p:nvPr/>
          </p:nvSpPr>
          <p:spPr>
            <a:xfrm>
              <a:off x="3644953" y="10493721"/>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45" name="Google Shape;645;p14"/>
            <p:cNvSpPr/>
            <p:nvPr/>
          </p:nvSpPr>
          <p:spPr>
            <a:xfrm>
              <a:off x="4346426" y="10493721"/>
              <a:ext cx="503802" cy="208182"/>
            </a:xfrm>
            <a:prstGeom prst="rect">
              <a:avLst/>
            </a:prstGeom>
            <a:solidFill>
              <a:schemeClr val="lt1"/>
            </a:solidFill>
            <a:ln w="19050"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grpSp>
      <p:sp>
        <p:nvSpPr>
          <p:cNvPr id="646" name="Google Shape;646;p14"/>
          <p:cNvSpPr txBox="1"/>
          <p:nvPr/>
        </p:nvSpPr>
        <p:spPr>
          <a:xfrm>
            <a:off x="551070" y="4837857"/>
            <a:ext cx="1432440" cy="2603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92"/>
              <a:buFont typeface="Arial"/>
              <a:buNone/>
            </a:pPr>
            <a:r>
              <a:rPr lang="en-CA" sz="1092" b="0" i="0" u="none" strike="noStrike" cap="none">
                <a:solidFill>
                  <a:schemeClr val="dk1"/>
                </a:solidFill>
                <a:latin typeface="Arial"/>
                <a:ea typeface="Arial"/>
                <a:cs typeface="Arial"/>
                <a:sym typeface="Arial"/>
              </a:rPr>
              <a:t>Original Set</a:t>
            </a:r>
            <a:endParaRPr sz="1092" b="0" i="0" u="none" strike="noStrike" cap="none">
              <a:solidFill>
                <a:schemeClr val="dk1"/>
              </a:solidFill>
              <a:latin typeface="Arial"/>
              <a:ea typeface="Arial"/>
              <a:cs typeface="Arial"/>
              <a:sym typeface="Arial"/>
            </a:endParaRPr>
          </a:p>
        </p:txBody>
      </p:sp>
      <p:sp>
        <p:nvSpPr>
          <p:cNvPr id="647" name="Google Shape;647;p14"/>
          <p:cNvSpPr txBox="1"/>
          <p:nvPr/>
        </p:nvSpPr>
        <p:spPr>
          <a:xfrm>
            <a:off x="1983510" y="5231025"/>
            <a:ext cx="1572807" cy="2603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92"/>
              <a:buFont typeface="Arial"/>
              <a:buNone/>
            </a:pPr>
            <a:r>
              <a:rPr lang="en-CA" sz="1092" b="0" i="0" u="none" strike="noStrike" cap="none">
                <a:solidFill>
                  <a:schemeClr val="dk1"/>
                </a:solidFill>
                <a:latin typeface="Arial"/>
                <a:ea typeface="Arial"/>
                <a:cs typeface="Arial"/>
                <a:sym typeface="Arial"/>
              </a:rPr>
              <a:t>Synthetic Dataset</a:t>
            </a:r>
            <a:endParaRPr sz="1400" b="0" i="0" u="none" strike="noStrike" cap="none">
              <a:solidFill>
                <a:srgbClr val="000000"/>
              </a:solidFill>
              <a:latin typeface="Arial"/>
              <a:ea typeface="Arial"/>
              <a:cs typeface="Arial"/>
              <a:sym typeface="Arial"/>
            </a:endParaRPr>
          </a:p>
        </p:txBody>
      </p:sp>
      <p:cxnSp>
        <p:nvCxnSpPr>
          <p:cNvPr id="648" name="Google Shape;648;p14"/>
          <p:cNvCxnSpPr>
            <a:stCxn id="618" idx="1"/>
            <a:endCxn id="636" idx="3"/>
          </p:cNvCxnSpPr>
          <p:nvPr/>
        </p:nvCxnSpPr>
        <p:spPr>
          <a:xfrm rot="10800000">
            <a:off x="1402995" y="5248863"/>
            <a:ext cx="658500" cy="582600"/>
          </a:xfrm>
          <a:prstGeom prst="bentConnector3">
            <a:avLst>
              <a:gd name="adj1" fmla="val 50002"/>
            </a:avLst>
          </a:prstGeom>
          <a:noFill/>
          <a:ln w="12700" cap="flat" cmpd="sng">
            <a:solidFill>
              <a:schemeClr val="accent1"/>
            </a:solidFill>
            <a:prstDash val="solid"/>
            <a:miter lim="800000"/>
            <a:headEnd type="triangle" w="med" len="med"/>
            <a:tailEnd type="triangle" w="med" len="med"/>
          </a:ln>
        </p:spPr>
      </p:cxnSp>
      <p:sp>
        <p:nvSpPr>
          <p:cNvPr id="649" name="Google Shape;649;p14"/>
          <p:cNvSpPr txBox="1"/>
          <p:nvPr/>
        </p:nvSpPr>
        <p:spPr>
          <a:xfrm>
            <a:off x="1770056" y="4875184"/>
            <a:ext cx="1877480" cy="2230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49"/>
              <a:buFont typeface="Arial"/>
              <a:buNone/>
            </a:pPr>
            <a:r>
              <a:rPr lang="en-CA" sz="849" b="0" i="0" u="none" strike="noStrike" cap="none">
                <a:solidFill>
                  <a:srgbClr val="4472C4"/>
                </a:solidFill>
                <a:latin typeface="Arial"/>
                <a:ea typeface="Arial"/>
                <a:cs typeface="Arial"/>
                <a:sym typeface="Arial"/>
              </a:rPr>
              <a:t>Comparison of distributions</a:t>
            </a:r>
            <a:endParaRPr sz="849" b="0" i="0" u="none" strike="noStrike" cap="none">
              <a:solidFill>
                <a:srgbClr val="4472C4"/>
              </a:solidFill>
              <a:latin typeface="Arial"/>
              <a:ea typeface="Arial"/>
              <a:cs typeface="Arial"/>
              <a:sym typeface="Arial"/>
            </a:endParaRPr>
          </a:p>
        </p:txBody>
      </p:sp>
      <p:pic>
        <p:nvPicPr>
          <p:cNvPr id="650" name="Google Shape;650;p14" descr="Supply And Demand outline"/>
          <p:cNvPicPr preferRelativeResize="0"/>
          <p:nvPr/>
        </p:nvPicPr>
        <p:blipFill rotWithShape="1">
          <a:blip r:embed="rId4">
            <a:alphaModFix/>
          </a:blip>
          <a:srcRect/>
          <a:stretch/>
        </p:blipFill>
        <p:spPr>
          <a:xfrm>
            <a:off x="1637317" y="4716247"/>
            <a:ext cx="554493" cy="554493"/>
          </a:xfrm>
          <a:prstGeom prst="rect">
            <a:avLst/>
          </a:prstGeom>
          <a:noFill/>
          <a:ln>
            <a:noFill/>
          </a:ln>
        </p:spPr>
      </p:pic>
      <p:sp>
        <p:nvSpPr>
          <p:cNvPr id="651" name="Google Shape;651;p14"/>
          <p:cNvSpPr txBox="1"/>
          <p:nvPr/>
        </p:nvSpPr>
        <p:spPr>
          <a:xfrm>
            <a:off x="3843984" y="4854790"/>
            <a:ext cx="2159600" cy="1256754"/>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Apply divergence metrics, such as the Kullback-Leibler divergence (KL divergence) or the Jensen-Shannon divergence (JS divergence), to quantify the differences between distributions.</a:t>
            </a:r>
            <a:endParaRPr sz="1400" b="0" i="0" u="none" strike="noStrike" cap="none">
              <a:solidFill>
                <a:srgbClr val="000000"/>
              </a:solidFill>
              <a:latin typeface="Arial"/>
              <a:ea typeface="Arial"/>
              <a:cs typeface="Arial"/>
              <a:sym typeface="Arial"/>
            </a:endParaRPr>
          </a:p>
        </p:txBody>
      </p:sp>
      <p:sp>
        <p:nvSpPr>
          <p:cNvPr id="652" name="Google Shape;652;p14"/>
          <p:cNvSpPr txBox="1"/>
          <p:nvPr/>
        </p:nvSpPr>
        <p:spPr>
          <a:xfrm>
            <a:off x="137574" y="1943358"/>
            <a:ext cx="5558064" cy="2420150"/>
          </a:xfrm>
          <a:prstGeom prst="rect">
            <a:avLst/>
          </a:prstGeom>
          <a:noFill/>
          <a:ln>
            <a:noFill/>
          </a:ln>
        </p:spPr>
        <p:txBody>
          <a:bodyPr spcFirstLastPara="1" wrap="square" lIns="91425" tIns="45700" rIns="91425" bIns="45700" anchor="t" anchorCtr="0">
            <a:spAutoFit/>
          </a:bodyPr>
          <a:lstStyle/>
          <a:p>
            <a:pPr marL="171450" marR="0" lvl="0" indent="-171450" algn="l" rtl="0">
              <a:lnSpc>
                <a:spcPct val="90000"/>
              </a:lnSpc>
              <a:spcBef>
                <a:spcPts val="0"/>
              </a:spcBef>
              <a:spcAft>
                <a:spcPts val="0"/>
              </a:spcAft>
              <a:buClr>
                <a:schemeClr val="dk1"/>
              </a:buClr>
              <a:buSzPts val="1200"/>
              <a:buFont typeface="Arial"/>
              <a:buChar char="•"/>
            </a:pPr>
            <a:r>
              <a:rPr lang="en-CA" sz="1200" b="1" i="0" u="none" strike="noStrike" cap="none">
                <a:solidFill>
                  <a:schemeClr val="dk1"/>
                </a:solidFill>
                <a:latin typeface="Arial"/>
                <a:ea typeface="Arial"/>
                <a:cs typeface="Arial"/>
                <a:sym typeface="Arial"/>
              </a:rPr>
              <a:t>Outlier Sensitivity</a:t>
            </a:r>
            <a:r>
              <a:rPr lang="en-CA" sz="1200" b="0" i="0" u="none" strike="noStrike" cap="none">
                <a:solidFill>
                  <a:schemeClr val="dk1"/>
                </a:solidFill>
                <a:latin typeface="Arial"/>
                <a:ea typeface="Arial"/>
                <a:cs typeface="Arial"/>
                <a:sym typeface="Arial"/>
              </a:rPr>
              <a:t>: Divergent models may be overly sensitive to outliers, leading to skewed representations or analyses. These models might overemphasize or underrepresent the impact of data points that significantly deviate from the majority of the dataset.</a:t>
            </a:r>
            <a:endParaRPr sz="1400" b="0" i="0" u="none" strike="noStrike" cap="none">
              <a:solidFill>
                <a:srgbClr val="000000"/>
              </a:solidFill>
              <a:latin typeface="Arial"/>
              <a:ea typeface="Arial"/>
              <a:cs typeface="Arial"/>
              <a:sym typeface="Arial"/>
            </a:endParaRPr>
          </a:p>
          <a:p>
            <a:pPr marL="171450" marR="0" lvl="0" indent="-95250" algn="l" rtl="0">
              <a:lnSpc>
                <a:spcPct val="9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90000"/>
              </a:lnSpc>
              <a:spcBef>
                <a:spcPts val="0"/>
              </a:spcBef>
              <a:spcAft>
                <a:spcPts val="0"/>
              </a:spcAft>
              <a:buClr>
                <a:schemeClr val="dk1"/>
              </a:buClr>
              <a:buSzPts val="1200"/>
              <a:buFont typeface="Arial"/>
              <a:buChar char="•"/>
            </a:pPr>
            <a:r>
              <a:rPr lang="en-CA" sz="1200" b="1" i="0" u="none" strike="noStrike" cap="none">
                <a:solidFill>
                  <a:schemeClr val="dk1"/>
                </a:solidFill>
                <a:latin typeface="Arial"/>
                <a:ea typeface="Arial"/>
                <a:cs typeface="Arial"/>
                <a:sym typeface="Arial"/>
              </a:rPr>
              <a:t>Dependency Complexity</a:t>
            </a:r>
            <a:r>
              <a:rPr lang="en-CA" sz="1200" b="0" i="0" u="none" strike="noStrike" cap="none">
                <a:solidFill>
                  <a:schemeClr val="dk1"/>
                </a:solidFill>
                <a:latin typeface="Arial"/>
                <a:ea typeface="Arial"/>
                <a:cs typeface="Arial"/>
                <a:sym typeface="Arial"/>
              </a:rPr>
              <a:t>: Divergent models often focus on capturing linear relationships between variables, potentially overlooking the more complex, nonlinear interactions. This limitation can result in a partial or superficial understanding of the underlying data dynamics.</a:t>
            </a:r>
            <a:endParaRPr sz="1400" b="0" i="0" u="none" strike="noStrike" cap="none">
              <a:solidFill>
                <a:srgbClr val="000000"/>
              </a:solidFill>
              <a:latin typeface="Arial"/>
              <a:ea typeface="Arial"/>
              <a:cs typeface="Arial"/>
              <a:sym typeface="Arial"/>
            </a:endParaRPr>
          </a:p>
          <a:p>
            <a:pPr marL="171450" marR="0" lvl="0" indent="-95250" algn="l" rtl="0">
              <a:lnSpc>
                <a:spcPct val="9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90000"/>
              </a:lnSpc>
              <a:spcBef>
                <a:spcPts val="0"/>
              </a:spcBef>
              <a:spcAft>
                <a:spcPts val="0"/>
              </a:spcAft>
              <a:buClr>
                <a:schemeClr val="dk1"/>
              </a:buClr>
              <a:buSzPts val="1200"/>
              <a:buFont typeface="Arial"/>
              <a:buChar char="•"/>
            </a:pPr>
            <a:r>
              <a:rPr lang="en-CA" sz="1200" b="1" i="0" u="none" strike="noStrike" cap="none">
                <a:solidFill>
                  <a:schemeClr val="dk1"/>
                </a:solidFill>
                <a:latin typeface="Arial"/>
                <a:ea typeface="Arial"/>
                <a:cs typeface="Arial"/>
                <a:sym typeface="Arial"/>
              </a:rPr>
              <a:t>Interpretation Challenges</a:t>
            </a:r>
            <a:r>
              <a:rPr lang="en-CA" sz="1200" b="0" i="0" u="none" strike="noStrike" cap="none">
                <a:solidFill>
                  <a:schemeClr val="dk1"/>
                </a:solidFill>
                <a:latin typeface="Arial"/>
                <a:ea typeface="Arial"/>
                <a:cs typeface="Arial"/>
                <a:sym typeface="Arial"/>
              </a:rPr>
              <a:t>: The results produced by divergent models can be intricate and subtle. Interpreting these results correctly requires a nuanced understanding of the model's behavior and the specific context of the data, making it a challenging task that demands expertise and careful consideration.</a:t>
            </a:r>
            <a:endParaRPr sz="1200" b="0" i="0" u="none" strike="noStrike" cap="none">
              <a:solidFill>
                <a:schemeClr val="dk1"/>
              </a:solidFill>
              <a:latin typeface="Arial"/>
              <a:ea typeface="Arial"/>
              <a:cs typeface="Arial"/>
              <a:sym typeface="Arial"/>
            </a:endParaRPr>
          </a:p>
        </p:txBody>
      </p:sp>
      <p:sp>
        <p:nvSpPr>
          <p:cNvPr id="653" name="Google Shape;653;p14"/>
          <p:cNvSpPr/>
          <p:nvPr/>
        </p:nvSpPr>
        <p:spPr>
          <a:xfrm>
            <a:off x="54638" y="1770631"/>
            <a:ext cx="5723936" cy="2586907"/>
          </a:xfrm>
          <a:prstGeom prst="flowChartAlternateProcess">
            <a:avLst/>
          </a:prstGeom>
          <a:noFill/>
          <a:ln w="9525" cap="flat" cmpd="sng">
            <a:solidFill>
              <a:srgbClr val="08283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4" name="Google Shape;654;p14"/>
          <p:cNvSpPr txBox="1"/>
          <p:nvPr/>
        </p:nvSpPr>
        <p:spPr>
          <a:xfrm>
            <a:off x="1267290" y="1636827"/>
            <a:ext cx="2801282" cy="27979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chemeClr val="dk1"/>
                </a:solidFill>
                <a:latin typeface="Arial"/>
                <a:ea typeface="Arial"/>
                <a:cs typeface="Arial"/>
                <a:sym typeface="Arial"/>
              </a:rPr>
              <a:t>Divergent Model Limitation</a:t>
            </a:r>
            <a:endParaRPr sz="1400" b="0" i="0" u="none" strike="noStrike" cap="none">
              <a:solidFill>
                <a:srgbClr val="000000"/>
              </a:solidFill>
              <a:latin typeface="Arial"/>
              <a:ea typeface="Arial"/>
              <a:cs typeface="Arial"/>
              <a:sym typeface="Arial"/>
            </a:endParaRPr>
          </a:p>
        </p:txBody>
      </p:sp>
      <p:sp>
        <p:nvSpPr>
          <p:cNvPr id="655" name="Google Shape;655;p14"/>
          <p:cNvSpPr/>
          <p:nvPr/>
        </p:nvSpPr>
        <p:spPr>
          <a:xfrm>
            <a:off x="1194297" y="1711651"/>
            <a:ext cx="140089" cy="120232"/>
          </a:xfrm>
          <a:prstGeom prst="ellipse">
            <a:avLst/>
          </a:prstGeom>
          <a:solidFill>
            <a:srgbClr val="3896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6" name="Google Shape;656;p14"/>
          <p:cNvSpPr/>
          <p:nvPr/>
        </p:nvSpPr>
        <p:spPr>
          <a:xfrm>
            <a:off x="3957080" y="1711651"/>
            <a:ext cx="140089" cy="120232"/>
          </a:xfrm>
          <a:prstGeom prst="ellipse">
            <a:avLst/>
          </a:prstGeom>
          <a:solidFill>
            <a:srgbClr val="3896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7" name="Google Shape;657;p14"/>
          <p:cNvSpPr txBox="1"/>
          <p:nvPr/>
        </p:nvSpPr>
        <p:spPr>
          <a:xfrm>
            <a:off x="6111366" y="84153"/>
            <a:ext cx="4931461" cy="481414"/>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The normalized </a:t>
            </a:r>
            <a:r>
              <a:rPr lang="en-CA" sz="1400" b="1" i="0" u="none" strike="noStrike" cap="none">
                <a:solidFill>
                  <a:schemeClr val="dk1"/>
                </a:solidFill>
                <a:latin typeface="Arial"/>
                <a:ea typeface="Arial"/>
                <a:cs typeface="Arial"/>
                <a:sym typeface="Arial"/>
              </a:rPr>
              <a:t>Kullback-Leibler distance </a:t>
            </a:r>
            <a:r>
              <a:rPr lang="en-CA" sz="1400" b="0" i="0" u="none" strike="noStrike" cap="none">
                <a:solidFill>
                  <a:schemeClr val="dk1"/>
                </a:solidFill>
                <a:latin typeface="Arial"/>
                <a:ea typeface="Arial"/>
                <a:cs typeface="Arial"/>
                <a:sym typeface="Arial"/>
              </a:rPr>
              <a:t>is calculated as the ratio of the KL distance to the maximum possible KL value:</a:t>
            </a:r>
            <a:endParaRPr sz="1400" b="0" i="0" u="none" strike="noStrike" cap="none">
              <a:solidFill>
                <a:schemeClr val="dk1"/>
              </a:solidFill>
              <a:latin typeface="Arial"/>
              <a:ea typeface="Arial"/>
              <a:cs typeface="Arial"/>
              <a:sym typeface="Arial"/>
            </a:endParaRPr>
          </a:p>
        </p:txBody>
      </p:sp>
      <p:sp>
        <p:nvSpPr>
          <p:cNvPr id="658" name="Google Shape;658;p14"/>
          <p:cNvSpPr txBox="1"/>
          <p:nvPr/>
        </p:nvSpPr>
        <p:spPr>
          <a:xfrm>
            <a:off x="6169456" y="556949"/>
            <a:ext cx="5884970" cy="1660647"/>
          </a:xfrm>
          <a:prstGeom prst="rect">
            <a:avLst/>
          </a:prstGeom>
          <a:blipFill rotWithShape="1">
            <a:blip r:embed="rId5">
              <a:alphaModFix/>
            </a:blip>
            <a:stretch>
              <a:fillRect b="-183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59" name="Google Shape;659;p14"/>
          <p:cNvSpPr txBox="1"/>
          <p:nvPr/>
        </p:nvSpPr>
        <p:spPr>
          <a:xfrm>
            <a:off x="6253440" y="2313265"/>
            <a:ext cx="56432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Normalized </a:t>
            </a:r>
            <a:r>
              <a:rPr lang="en-CA" sz="1400" b="1" i="0" u="none" strike="noStrike" cap="none">
                <a:solidFill>
                  <a:schemeClr val="dk1"/>
                </a:solidFill>
                <a:latin typeface="Arial"/>
                <a:ea typeface="Arial"/>
                <a:cs typeface="Arial"/>
                <a:sym typeface="Arial"/>
              </a:rPr>
              <a:t>Euclidean distance </a:t>
            </a:r>
            <a:r>
              <a:rPr lang="en-CA" sz="1400" b="0" i="0" u="none" strike="noStrike" cap="none">
                <a:solidFill>
                  <a:schemeClr val="dk1"/>
                </a:solidFill>
                <a:latin typeface="Arial"/>
                <a:ea typeface="Arial"/>
                <a:cs typeface="Arial"/>
                <a:sym typeface="Arial"/>
              </a:rPr>
              <a:t>between sets:</a:t>
            </a:r>
            <a:endParaRPr sz="1400" b="0" i="0" u="none" strike="noStrike" cap="none">
              <a:solidFill>
                <a:srgbClr val="000000"/>
              </a:solidFill>
              <a:latin typeface="Arial"/>
              <a:ea typeface="Arial"/>
              <a:cs typeface="Arial"/>
              <a:sym typeface="Arial"/>
            </a:endParaRPr>
          </a:p>
        </p:txBody>
      </p:sp>
      <p:sp>
        <p:nvSpPr>
          <p:cNvPr id="660" name="Google Shape;660;p14"/>
          <p:cNvSpPr txBox="1"/>
          <p:nvPr/>
        </p:nvSpPr>
        <p:spPr>
          <a:xfrm>
            <a:off x="6200065" y="4027304"/>
            <a:ext cx="5671709" cy="831446"/>
          </a:xfrm>
          <a:prstGeom prst="rect">
            <a:avLst/>
          </a:prstGeom>
          <a:blipFill rotWithShape="1">
            <a:blip r:embed="rId6">
              <a:alphaModFix/>
            </a:blip>
            <a:stretch>
              <a:fillRect l="-320" t="-1469" r="-32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61" name="Google Shape;661;p14"/>
          <p:cNvSpPr txBox="1"/>
          <p:nvPr/>
        </p:nvSpPr>
        <p:spPr>
          <a:xfrm>
            <a:off x="6476984" y="5727131"/>
            <a:ext cx="5533768" cy="946926"/>
          </a:xfrm>
          <a:prstGeom prst="rect">
            <a:avLst/>
          </a:prstGeom>
          <a:blipFill rotWithShape="1">
            <a:blip r:embed="rId7">
              <a:alphaModFix/>
            </a:blip>
            <a:stretch>
              <a:fillRect b="-704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62" name="Google Shape;662;p14"/>
          <p:cNvSpPr txBox="1"/>
          <p:nvPr/>
        </p:nvSpPr>
        <p:spPr>
          <a:xfrm>
            <a:off x="6228594" y="5128157"/>
            <a:ext cx="5806581" cy="537904"/>
          </a:xfrm>
          <a:prstGeom prst="rect">
            <a:avLst/>
          </a:prstGeom>
          <a:noFill/>
          <a:ln>
            <a:noFill/>
          </a:ln>
        </p:spPr>
        <p:txBody>
          <a:bodyPr spcFirstLastPara="1" wrap="square" lIns="91425" tIns="45700" rIns="91425" bIns="45700" anchor="t" anchorCtr="0">
            <a:spAutoFit/>
          </a:bodyPr>
          <a:lstStyle/>
          <a:p>
            <a:pPr marL="0" marR="0" lvl="0" indent="277246" algn="just" rtl="0">
              <a:lnSpc>
                <a:spcPct val="107000"/>
              </a:lnSpc>
              <a:spcBef>
                <a:spcPts val="0"/>
              </a:spcBef>
              <a:spcAft>
                <a:spcPts val="0"/>
              </a:spcAft>
              <a:buClr>
                <a:srgbClr val="000000"/>
              </a:buClr>
              <a:buSzPts val="1400"/>
              <a:buFont typeface="Arial"/>
              <a:buNone/>
            </a:pPr>
            <a:r>
              <a:rPr lang="en-CA" sz="1400" b="0" i="0" u="none" strike="noStrike" cap="none">
                <a:solidFill>
                  <a:schemeClr val="dk1"/>
                </a:solidFill>
                <a:latin typeface="Times New Roman"/>
                <a:ea typeface="Times New Roman"/>
                <a:cs typeface="Times New Roman"/>
                <a:sym typeface="Times New Roman"/>
              </a:rPr>
              <a:t>The </a:t>
            </a:r>
            <a:r>
              <a:rPr lang="en-CA" sz="1400" b="1" i="0" u="none" strike="noStrike" cap="none">
                <a:solidFill>
                  <a:schemeClr val="dk1"/>
                </a:solidFill>
                <a:latin typeface="Times New Roman"/>
                <a:ea typeface="Times New Roman"/>
                <a:cs typeface="Times New Roman"/>
                <a:sym typeface="Times New Roman"/>
              </a:rPr>
              <a:t>Jaccard Index </a:t>
            </a:r>
            <a:r>
              <a:rPr lang="en-CA" sz="1400" b="0" i="0" u="none" strike="noStrike" cap="none">
                <a:solidFill>
                  <a:schemeClr val="dk1"/>
                </a:solidFill>
                <a:latin typeface="Times New Roman"/>
                <a:ea typeface="Times New Roman"/>
                <a:cs typeface="Times New Roman"/>
                <a:sym typeface="Times New Roman"/>
              </a:rPr>
              <a:t>also measures the proximity between two sets based on the ratio of their intersection to the union:</a:t>
            </a:r>
            <a:endParaRPr sz="1400" b="0" i="0" u="none" strike="noStrike" cap="none">
              <a:solidFill>
                <a:srgbClr val="000000"/>
              </a:solidFill>
              <a:latin typeface="Arial"/>
              <a:ea typeface="Arial"/>
              <a:cs typeface="Arial"/>
              <a:sym typeface="Arial"/>
            </a:endParaRPr>
          </a:p>
        </p:txBody>
      </p:sp>
      <p:cxnSp>
        <p:nvCxnSpPr>
          <p:cNvPr id="663" name="Google Shape;663;p14"/>
          <p:cNvCxnSpPr/>
          <p:nvPr/>
        </p:nvCxnSpPr>
        <p:spPr>
          <a:xfrm>
            <a:off x="6289187" y="2217596"/>
            <a:ext cx="5337515" cy="0"/>
          </a:xfrm>
          <a:prstGeom prst="straightConnector1">
            <a:avLst/>
          </a:prstGeom>
          <a:noFill/>
          <a:ln w="9525" cap="flat" cmpd="sng">
            <a:solidFill>
              <a:schemeClr val="accent1"/>
            </a:solidFill>
            <a:prstDash val="solid"/>
            <a:miter lim="800000"/>
            <a:headEnd type="none" w="sm" len="sm"/>
            <a:tailEnd type="none" w="sm" len="sm"/>
          </a:ln>
        </p:spPr>
      </p:cxnSp>
      <p:cxnSp>
        <p:nvCxnSpPr>
          <p:cNvPr id="664" name="Google Shape;664;p14"/>
          <p:cNvCxnSpPr/>
          <p:nvPr/>
        </p:nvCxnSpPr>
        <p:spPr>
          <a:xfrm>
            <a:off x="6384880" y="4955480"/>
            <a:ext cx="5337515" cy="0"/>
          </a:xfrm>
          <a:prstGeom prst="straightConnector1">
            <a:avLst/>
          </a:prstGeom>
          <a:noFill/>
          <a:ln w="9525" cap="flat" cmpd="sng">
            <a:solidFill>
              <a:schemeClr val="accent1"/>
            </a:solidFill>
            <a:prstDash val="solid"/>
            <a:miter lim="800000"/>
            <a:headEnd type="none" w="sm" len="sm"/>
            <a:tailEnd type="none" w="sm" len="sm"/>
          </a:ln>
        </p:spPr>
      </p:cxnSp>
      <p:sp>
        <p:nvSpPr>
          <p:cNvPr id="665" name="Google Shape;665;p14"/>
          <p:cNvSpPr/>
          <p:nvPr/>
        </p:nvSpPr>
        <p:spPr>
          <a:xfrm>
            <a:off x="181248" y="4640405"/>
            <a:ext cx="3619892" cy="2033652"/>
          </a:xfrm>
          <a:prstGeom prst="rect">
            <a:avLst/>
          </a:prstGeom>
          <a:solidFill>
            <a:srgbClr val="389694">
              <a:alpha val="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66" name="Google Shape;666;p14" descr="Arrow: Counter-clockwise curve with solid fill">
            <a:hlinkClick r:id="rId8" action="ppaction://hlinksldjump"/>
          </p:cNvPr>
          <p:cNvPicPr preferRelativeResize="0"/>
          <p:nvPr/>
        </p:nvPicPr>
        <p:blipFill rotWithShape="1">
          <a:blip r:embed="rId9">
            <a:alphaModFix/>
          </a:blip>
          <a:srcRect/>
          <a:stretch/>
        </p:blipFill>
        <p:spPr>
          <a:xfrm>
            <a:off x="11704480" y="225690"/>
            <a:ext cx="344297" cy="34429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16"/>
          <p:cNvSpPr/>
          <p:nvPr/>
        </p:nvSpPr>
        <p:spPr>
          <a:xfrm>
            <a:off x="6835325" y="4343400"/>
            <a:ext cx="5235630" cy="2412558"/>
          </a:xfrm>
          <a:prstGeom prst="rect">
            <a:avLst/>
          </a:prstGeom>
          <a:solidFill>
            <a:schemeClr val="lt2"/>
          </a:solidFill>
          <a:ln w="1905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2" name="Google Shape;672;p16"/>
          <p:cNvSpPr txBox="1">
            <a:spLocks noGrp="1"/>
          </p:cNvSpPr>
          <p:nvPr>
            <p:ph type="title"/>
          </p:nvPr>
        </p:nvSpPr>
        <p:spPr>
          <a:xfrm>
            <a:off x="106002" y="126087"/>
            <a:ext cx="10347049" cy="65705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CA"/>
              <a:t>RISK MODEL FOR SEMI-STRUCTURED DATA</a:t>
            </a:r>
            <a:endParaRPr/>
          </a:p>
        </p:txBody>
      </p:sp>
      <p:sp>
        <p:nvSpPr>
          <p:cNvPr id="673" name="Google Shape;673;p16"/>
          <p:cNvSpPr/>
          <p:nvPr/>
        </p:nvSpPr>
        <p:spPr>
          <a:xfrm>
            <a:off x="6835324" y="787936"/>
            <a:ext cx="5181491" cy="3299614"/>
          </a:xfrm>
          <a:custGeom>
            <a:avLst/>
            <a:gdLst/>
            <a:ahLst/>
            <a:cxnLst/>
            <a:rect l="l" t="t" r="r" b="b"/>
            <a:pathLst>
              <a:path w="8544662" h="6793711" extrusionOk="0">
                <a:moveTo>
                  <a:pt x="7854514" y="0"/>
                </a:moveTo>
                <a:lnTo>
                  <a:pt x="8396606" y="0"/>
                </a:lnTo>
                <a:cubicBezTo>
                  <a:pt x="8478374" y="0"/>
                  <a:pt x="8544662" y="66286"/>
                  <a:pt x="8544662" y="148055"/>
                </a:cubicBezTo>
                <a:cubicBezTo>
                  <a:pt x="8544662" y="197406"/>
                  <a:pt x="8544660" y="246758"/>
                  <a:pt x="8544660" y="296109"/>
                </a:cubicBezTo>
                <a:lnTo>
                  <a:pt x="8544660" y="6793711"/>
                </a:lnTo>
                <a:lnTo>
                  <a:pt x="0" y="6793711"/>
                </a:lnTo>
                <a:lnTo>
                  <a:pt x="0" y="216689"/>
                </a:lnTo>
                <a:lnTo>
                  <a:pt x="7706460" y="216689"/>
                </a:lnTo>
                <a:lnTo>
                  <a:pt x="7706460" y="148055"/>
                </a:lnTo>
                <a:cubicBezTo>
                  <a:pt x="7706460" y="66286"/>
                  <a:pt x="7772746" y="0"/>
                  <a:pt x="7854514" y="0"/>
                </a:cubicBezTo>
                <a:close/>
              </a:path>
            </a:pathLst>
          </a:custGeom>
          <a:solidFill>
            <a:srgbClr val="C0E4F5">
              <a:alpha val="8235"/>
            </a:srgbClr>
          </a:solidFill>
          <a:ln w="1905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74" name="Google Shape;674;p16"/>
          <p:cNvSpPr txBox="1"/>
          <p:nvPr/>
        </p:nvSpPr>
        <p:spPr>
          <a:xfrm>
            <a:off x="6973946" y="937598"/>
            <a:ext cx="478608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1" i="0" u="none" strike="noStrike" cap="none">
                <a:solidFill>
                  <a:srgbClr val="3E4153"/>
                </a:solidFill>
                <a:latin typeface="Arial"/>
                <a:ea typeface="Arial"/>
                <a:cs typeface="Arial"/>
                <a:sym typeface="Arial"/>
              </a:rPr>
              <a:t>Reliable cleaner / cleaning services / airbnb cleaner</a:t>
            </a:r>
            <a:endParaRPr sz="1400" b="0" i="0" u="none" strike="noStrike" cap="none">
              <a:solidFill>
                <a:srgbClr val="000000"/>
              </a:solidFill>
              <a:latin typeface="Arial"/>
              <a:ea typeface="Arial"/>
              <a:cs typeface="Arial"/>
              <a:sym typeface="Arial"/>
            </a:endParaRPr>
          </a:p>
        </p:txBody>
      </p:sp>
      <p:sp>
        <p:nvSpPr>
          <p:cNvPr id="675" name="Google Shape;675;p16"/>
          <p:cNvSpPr txBox="1"/>
          <p:nvPr/>
        </p:nvSpPr>
        <p:spPr>
          <a:xfrm>
            <a:off x="6973946" y="1222617"/>
            <a:ext cx="1694609" cy="2789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13"/>
              <a:buFont typeface="Arial"/>
              <a:buNone/>
            </a:pPr>
            <a:r>
              <a:rPr lang="en-CA" sz="1213" b="1" i="0" u="none" strike="noStrike" cap="none">
                <a:solidFill>
                  <a:srgbClr val="406976"/>
                </a:solidFill>
                <a:latin typeface="Arial"/>
                <a:ea typeface="Arial"/>
                <a:cs typeface="Arial"/>
                <a:sym typeface="Arial"/>
              </a:rPr>
              <a:t>150 $ per service</a:t>
            </a:r>
            <a:endParaRPr sz="1400" b="0" i="0" u="none" strike="noStrike" cap="none">
              <a:solidFill>
                <a:srgbClr val="000000"/>
              </a:solidFill>
              <a:latin typeface="Arial"/>
              <a:ea typeface="Arial"/>
              <a:cs typeface="Arial"/>
              <a:sym typeface="Arial"/>
            </a:endParaRPr>
          </a:p>
        </p:txBody>
      </p:sp>
      <p:sp>
        <p:nvSpPr>
          <p:cNvPr id="676" name="Google Shape;676;p16"/>
          <p:cNvSpPr txBox="1"/>
          <p:nvPr/>
        </p:nvSpPr>
        <p:spPr>
          <a:xfrm>
            <a:off x="6994850" y="1534483"/>
            <a:ext cx="1411537" cy="2603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92"/>
              <a:buFont typeface="Arial"/>
              <a:buNone/>
            </a:pPr>
            <a:r>
              <a:rPr lang="en-CA" sz="1092" b="1" i="0" u="none" strike="noStrike" cap="none">
                <a:solidFill>
                  <a:srgbClr val="000000"/>
                </a:solidFill>
                <a:latin typeface="Manrope"/>
                <a:ea typeface="Manrope"/>
                <a:cs typeface="Manrope"/>
                <a:sym typeface="Manrope"/>
              </a:rPr>
              <a:t>Location</a:t>
            </a:r>
            <a:endParaRPr sz="1092" b="0" i="0" u="none" strike="noStrike" cap="none">
              <a:solidFill>
                <a:schemeClr val="dk1"/>
              </a:solidFill>
              <a:latin typeface="Arial"/>
              <a:ea typeface="Arial"/>
              <a:cs typeface="Arial"/>
              <a:sym typeface="Arial"/>
            </a:endParaRPr>
          </a:p>
        </p:txBody>
      </p:sp>
      <p:sp>
        <p:nvSpPr>
          <p:cNvPr id="677" name="Google Shape;677;p16"/>
          <p:cNvSpPr txBox="1"/>
          <p:nvPr/>
        </p:nvSpPr>
        <p:spPr>
          <a:xfrm>
            <a:off x="7666425" y="1440414"/>
            <a:ext cx="1763859" cy="69801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92"/>
              <a:buFont typeface="Arial"/>
              <a:buNone/>
            </a:pPr>
            <a:r>
              <a:rPr lang="en-CA" sz="1092" b="0" i="0" u="none" strike="noStrike" cap="none">
                <a:solidFill>
                  <a:srgbClr val="000000"/>
                </a:solidFill>
                <a:latin typeface="Manrope"/>
                <a:ea typeface="Manrope"/>
                <a:cs typeface="Manrope"/>
                <a:sym typeface="Manrope"/>
              </a:rPr>
              <a:t>GTA</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092"/>
              <a:buFont typeface="Arial"/>
              <a:buNone/>
            </a:pPr>
            <a:r>
              <a:rPr lang="en-CA" sz="1092" b="0" i="0" u="none" strike="noStrike" cap="none">
                <a:solidFill>
                  <a:srgbClr val="000000"/>
                </a:solidFill>
                <a:latin typeface="Manrope"/>
                <a:ea typeface="Manrope"/>
                <a:cs typeface="Manrope"/>
                <a:sym typeface="Manrope"/>
              </a:rPr>
              <a:t>Richmond Hill</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092"/>
              <a:buFont typeface="Arial"/>
              <a:buNone/>
            </a:pPr>
            <a:r>
              <a:rPr lang="en-CA" sz="1092" b="0" i="0" u="none" strike="noStrike" cap="none">
                <a:solidFill>
                  <a:srgbClr val="000000"/>
                </a:solidFill>
                <a:latin typeface="Manrope"/>
                <a:ea typeface="Manrope"/>
                <a:cs typeface="Manrope"/>
                <a:sym typeface="Manrope"/>
              </a:rPr>
              <a:t>Barrie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092"/>
              <a:buFont typeface="Arial"/>
              <a:buNone/>
            </a:pPr>
            <a:r>
              <a:rPr lang="en-CA" sz="1092" b="0" i="0" u="none" strike="noStrike" cap="none">
                <a:solidFill>
                  <a:srgbClr val="000000"/>
                </a:solidFill>
                <a:latin typeface="Manrope"/>
                <a:ea typeface="Manrope"/>
                <a:cs typeface="Manrope"/>
                <a:sym typeface="Manrope"/>
              </a:rPr>
              <a:t>Orillia</a:t>
            </a:r>
            <a:r>
              <a:rPr lang="en-CA" sz="1092" b="0" i="0" u="none" strike="noStrike" cap="none">
                <a:solidFill>
                  <a:srgbClr val="8F8F8F"/>
                </a:solidFill>
                <a:latin typeface="Manrope"/>
                <a:ea typeface="Manrope"/>
                <a:cs typeface="Manrope"/>
                <a:sym typeface="Manrope"/>
              </a:rPr>
              <a:t>.</a:t>
            </a:r>
            <a:endParaRPr sz="1092" b="0" i="0" u="none" strike="noStrike" cap="none">
              <a:solidFill>
                <a:schemeClr val="dk1"/>
              </a:solidFill>
              <a:latin typeface="Arial"/>
              <a:ea typeface="Arial"/>
              <a:cs typeface="Arial"/>
              <a:sym typeface="Arial"/>
            </a:endParaRPr>
          </a:p>
        </p:txBody>
      </p:sp>
      <p:sp>
        <p:nvSpPr>
          <p:cNvPr id="678" name="Google Shape;678;p16"/>
          <p:cNvSpPr txBox="1"/>
          <p:nvPr/>
        </p:nvSpPr>
        <p:spPr>
          <a:xfrm>
            <a:off x="6994850" y="2005730"/>
            <a:ext cx="4367179" cy="7682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92"/>
              <a:buFont typeface="Arial"/>
              <a:buNone/>
            </a:pPr>
            <a:r>
              <a:rPr lang="en-CA" sz="1092" b="1" i="0" u="none" strike="noStrike" cap="none">
                <a:solidFill>
                  <a:srgbClr val="000000"/>
                </a:solidFill>
                <a:latin typeface="Manrope"/>
                <a:ea typeface="Manrope"/>
                <a:cs typeface="Manrope"/>
                <a:sym typeface="Manrope"/>
              </a:rPr>
              <a:t>Details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CA" sz="1100" b="0" i="0" u="none" strike="noStrike" cap="none">
                <a:solidFill>
                  <a:srgbClr val="3E4153"/>
                </a:solidFill>
                <a:latin typeface="Arial"/>
                <a:ea typeface="Arial"/>
                <a:cs typeface="Arial"/>
                <a:sym typeface="Arial"/>
              </a:rPr>
              <a:t>We specialize in: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CA" sz="1100" b="0" i="0" u="none" strike="noStrike" cap="none">
                <a:solidFill>
                  <a:srgbClr val="3E4153"/>
                </a:solidFill>
                <a:latin typeface="Arial"/>
                <a:ea typeface="Arial"/>
                <a:cs typeface="Arial"/>
                <a:sym typeface="Arial"/>
              </a:rPr>
              <a:t>Deep Cleaning Post Construction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CA" sz="1100" b="0" i="0" u="none" strike="noStrike" cap="none">
                <a:solidFill>
                  <a:srgbClr val="3E4153"/>
                </a:solidFill>
                <a:latin typeface="Arial"/>
                <a:ea typeface="Arial"/>
                <a:cs typeface="Arial"/>
                <a:sym typeface="Arial"/>
              </a:rPr>
              <a:t>Renovation Airbnb cleaning and Hosting Residential Cleaning</a:t>
            </a:r>
            <a:endParaRPr sz="1092" b="0" i="0" u="none" strike="noStrike" cap="none">
              <a:solidFill>
                <a:srgbClr val="000000"/>
              </a:solidFill>
              <a:latin typeface="Arial"/>
              <a:ea typeface="Arial"/>
              <a:cs typeface="Arial"/>
              <a:sym typeface="Arial"/>
            </a:endParaRPr>
          </a:p>
        </p:txBody>
      </p:sp>
      <p:sp>
        <p:nvSpPr>
          <p:cNvPr id="679" name="Google Shape;679;p16"/>
          <p:cNvSpPr txBox="1"/>
          <p:nvPr/>
        </p:nvSpPr>
        <p:spPr>
          <a:xfrm>
            <a:off x="7017403" y="2799011"/>
            <a:ext cx="4826420" cy="10618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CA" sz="1050" b="0" i="0" u="none" strike="noStrike" cap="none">
                <a:solidFill>
                  <a:srgbClr val="3E4153"/>
                </a:solidFill>
                <a:latin typeface="Arial"/>
                <a:ea typeface="Arial"/>
                <a:cs typeface="Arial"/>
                <a:sym typeface="Arial"/>
              </a:rPr>
              <a:t>Shine cleaning services we have Pleasure to service in Aurora ,Richmond Hill,Newmarket,Bradford,Innisfil and barrie more the 10 Years expirence with are family businness with love to taken care the most precious thing people have your cozy and beautiful homes With services businnes,comercial,industrial,move out move in ,school,daycare,dentist,arquitect etc Please fill free to call as for free estimated anything with are Placer to services everyone.</a:t>
            </a:r>
            <a:endParaRPr sz="1000" b="0" i="0" u="none" strike="noStrike" cap="none">
              <a:solidFill>
                <a:schemeClr val="dk1"/>
              </a:solidFill>
              <a:latin typeface="Arial"/>
              <a:ea typeface="Arial"/>
              <a:cs typeface="Arial"/>
              <a:sym typeface="Arial"/>
            </a:endParaRPr>
          </a:p>
        </p:txBody>
      </p:sp>
      <p:sp>
        <p:nvSpPr>
          <p:cNvPr id="680" name="Google Shape;680;p16"/>
          <p:cNvSpPr txBox="1"/>
          <p:nvPr/>
        </p:nvSpPr>
        <p:spPr>
          <a:xfrm>
            <a:off x="102233" y="732393"/>
            <a:ext cx="6614929" cy="924356"/>
          </a:xfrm>
          <a:prstGeom prst="rect">
            <a:avLst/>
          </a:prstGeom>
          <a:noFill/>
          <a:ln>
            <a:noFill/>
          </a:ln>
        </p:spPr>
        <p:txBody>
          <a:bodyPr spcFirstLastPara="1" wrap="square" lIns="91425" tIns="45700" rIns="91425" bIns="45700" anchor="t" anchorCtr="0">
            <a:spAutoFit/>
          </a:bodyPr>
          <a:lstStyle/>
          <a:p>
            <a:pPr marL="207935" marR="0" lvl="0" indent="-207935" algn="l" rtl="0">
              <a:lnSpc>
                <a:spcPct val="90000"/>
              </a:lnSpc>
              <a:spcBef>
                <a:spcPts val="0"/>
              </a:spcBef>
              <a:spcAft>
                <a:spcPts val="0"/>
              </a:spcAft>
              <a:buClr>
                <a:schemeClr val="dk1"/>
              </a:buClr>
              <a:buSzPts val="1200"/>
              <a:buFont typeface="Arial"/>
              <a:buAutoNum type="arabicPeriod"/>
            </a:pPr>
            <a:r>
              <a:rPr lang="en-CA" sz="1200" b="1" i="0" u="none" strike="noStrike" cap="none">
                <a:solidFill>
                  <a:schemeClr val="dk1"/>
                </a:solidFill>
                <a:latin typeface="Arial"/>
                <a:ea typeface="Arial"/>
                <a:cs typeface="Arial"/>
                <a:sym typeface="Arial"/>
              </a:rPr>
              <a:t>Vectorize text with FastText, Word2Vec, or GloVe: </a:t>
            </a:r>
            <a:r>
              <a:rPr lang="en-CA" sz="1200" b="0" i="0" u="none" strike="noStrike" cap="none">
                <a:solidFill>
                  <a:srgbClr val="374151"/>
                </a:solidFill>
                <a:latin typeface="Arial"/>
                <a:ea typeface="Arial"/>
                <a:cs typeface="Arial"/>
                <a:sym typeface="Arial"/>
              </a:rPr>
              <a:t>These models create vector representations of words by learning on large corpora of texts and capturing the semantic relationships between words. Word2Vec uses contextual words to predict the current word (CBOW) or the current word to predict its context (Skip-gram), while GloVe builds a word co-occurrence matrix and factorizes it.</a:t>
            </a:r>
            <a:endParaRPr sz="1400" b="0" i="0" u="none" strike="noStrike" cap="none">
              <a:solidFill>
                <a:srgbClr val="000000"/>
              </a:solidFill>
              <a:latin typeface="Arial"/>
              <a:ea typeface="Arial"/>
              <a:cs typeface="Arial"/>
              <a:sym typeface="Arial"/>
            </a:endParaRPr>
          </a:p>
        </p:txBody>
      </p:sp>
      <p:sp>
        <p:nvSpPr>
          <p:cNvPr id="681" name="Google Shape;681;p16"/>
          <p:cNvSpPr txBox="1"/>
          <p:nvPr/>
        </p:nvSpPr>
        <p:spPr>
          <a:xfrm>
            <a:off x="504862" y="1630026"/>
            <a:ext cx="6190662" cy="384144"/>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Word2Vec uses contextual words to predict the current word (CBOW) or the current word to predict its context (Skip-gram), while GloVe builds a matrix of word occurrence and factorizes it.</a:t>
            </a:r>
            <a:endParaRPr sz="1400" b="0" i="0" u="none" strike="noStrike" cap="none">
              <a:solidFill>
                <a:srgbClr val="000000"/>
              </a:solidFill>
              <a:latin typeface="Arial"/>
              <a:ea typeface="Arial"/>
              <a:cs typeface="Arial"/>
              <a:sym typeface="Arial"/>
            </a:endParaRPr>
          </a:p>
        </p:txBody>
      </p:sp>
      <p:sp>
        <p:nvSpPr>
          <p:cNvPr id="682" name="Google Shape;682;p16"/>
          <p:cNvSpPr txBox="1"/>
          <p:nvPr/>
        </p:nvSpPr>
        <p:spPr>
          <a:xfrm>
            <a:off x="656486" y="2040228"/>
            <a:ext cx="2236455" cy="427789"/>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83" name="Google Shape;683;p16"/>
          <p:cNvSpPr txBox="1"/>
          <p:nvPr/>
        </p:nvSpPr>
        <p:spPr>
          <a:xfrm>
            <a:off x="359166" y="2440785"/>
            <a:ext cx="3015015" cy="391517"/>
          </a:xfrm>
          <a:prstGeom prst="rect">
            <a:avLst/>
          </a:prstGeom>
          <a:blipFill rotWithShape="1">
            <a:blip r:embed="rId4">
              <a:alphaModFix/>
            </a:blip>
            <a:stretch>
              <a:fillRect b="-3073"/>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84" name="Google Shape;684;p16"/>
          <p:cNvSpPr txBox="1"/>
          <p:nvPr/>
        </p:nvSpPr>
        <p:spPr>
          <a:xfrm>
            <a:off x="3344163" y="2021000"/>
            <a:ext cx="3280750" cy="798360"/>
          </a:xfrm>
          <a:prstGeom prst="rect">
            <a:avLst/>
          </a:prstGeom>
          <a:noFill/>
          <a:ln w="9525" cap="flat" cmpd="sng">
            <a:solidFill>
              <a:srgbClr val="26262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rgbClr val="2E95D3"/>
                </a:solidFill>
                <a:latin typeface="Arial"/>
                <a:ea typeface="Arial"/>
                <a:cs typeface="Arial"/>
                <a:sym typeface="Arial"/>
              </a:rPr>
              <a:t>import</a:t>
            </a:r>
            <a:r>
              <a:rPr lang="en-CA" sz="849" b="0" i="0" u="none" strike="noStrike" cap="none">
                <a:solidFill>
                  <a:srgbClr val="406976"/>
                </a:solidFill>
                <a:latin typeface="Arial"/>
                <a:ea typeface="Arial"/>
                <a:cs typeface="Arial"/>
                <a:sym typeface="Arial"/>
              </a:rPr>
              <a:t> </a:t>
            </a:r>
            <a:r>
              <a:rPr lang="en-CA" sz="849" b="0" i="0" u="none" strike="noStrike" cap="none">
                <a:solidFill>
                  <a:srgbClr val="95B3D7"/>
                </a:solidFill>
                <a:latin typeface="Arial"/>
                <a:ea typeface="Arial"/>
                <a:cs typeface="Arial"/>
                <a:sym typeface="Arial"/>
              </a:rPr>
              <a:t>fasttext</a:t>
            </a:r>
            <a:r>
              <a:rPr lang="en-CA" sz="849" b="0" i="0" u="none" strike="noStrike" cap="none">
                <a:solidFill>
                  <a:srgbClr val="406976"/>
                </a:solidFill>
                <a:latin typeface="Arial"/>
                <a:ea typeface="Arial"/>
                <a:cs typeface="Arial"/>
                <a:sym typeface="Arial"/>
              </a:rPr>
              <a:t> </a:t>
            </a:r>
            <a:endParaRPr sz="849" b="0" i="0" u="none" strike="noStrike" cap="none">
              <a:solidFill>
                <a:srgbClr val="406976"/>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rgbClr val="2E95D3"/>
                </a:solidFill>
                <a:latin typeface="Arial"/>
                <a:ea typeface="Arial"/>
                <a:cs typeface="Arial"/>
                <a:sym typeface="Arial"/>
              </a:rPr>
              <a:t>import</a:t>
            </a:r>
            <a:r>
              <a:rPr lang="en-CA" sz="849" b="0" i="0" u="none" strike="noStrike" cap="none">
                <a:solidFill>
                  <a:srgbClr val="406976"/>
                </a:solidFill>
                <a:latin typeface="Arial"/>
                <a:ea typeface="Arial"/>
                <a:cs typeface="Arial"/>
                <a:sym typeface="Arial"/>
              </a:rPr>
              <a:t> </a:t>
            </a:r>
            <a:r>
              <a:rPr lang="en-CA" sz="849" b="0" i="0" u="none" strike="noStrike" cap="none">
                <a:solidFill>
                  <a:srgbClr val="95B3D7"/>
                </a:solidFill>
                <a:latin typeface="Arial"/>
                <a:ea typeface="Arial"/>
                <a:cs typeface="Arial"/>
                <a:sym typeface="Arial"/>
              </a:rPr>
              <a:t>fasttext.util </a:t>
            </a:r>
            <a:endParaRPr sz="849" b="0" i="0" u="none" strike="noStrike" cap="none">
              <a:solidFill>
                <a:srgbClr val="95B3D7"/>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rgbClr val="95B3D7"/>
                </a:solidFill>
                <a:latin typeface="Arial"/>
                <a:ea typeface="Arial"/>
                <a:cs typeface="Arial"/>
                <a:sym typeface="Arial"/>
              </a:rPr>
              <a:t>ft = fasttext.load_model(</a:t>
            </a:r>
            <a:r>
              <a:rPr lang="en-CA" sz="849" b="0" i="0" u="none" strike="noStrike" cap="none">
                <a:solidFill>
                  <a:srgbClr val="00A67D"/>
                </a:solidFill>
                <a:latin typeface="Arial"/>
                <a:ea typeface="Arial"/>
                <a:cs typeface="Arial"/>
                <a:sym typeface="Arial"/>
              </a:rPr>
              <a:t>‘cc.en.300.bin'</a:t>
            </a:r>
            <a:r>
              <a:rPr lang="en-CA" sz="849" b="0" i="0" u="none" strike="noStrike" cap="none">
                <a:solidFill>
                  <a:srgbClr val="95B3D7"/>
                </a:solidFill>
                <a:latin typeface="Arial"/>
                <a:ea typeface="Arial"/>
                <a:cs typeface="Arial"/>
                <a:sym typeface="Arial"/>
              </a:rPr>
              <a:t>)</a:t>
            </a:r>
            <a:endParaRPr sz="849"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rgbClr val="7030A0"/>
                </a:solidFill>
                <a:latin typeface="Arial"/>
                <a:ea typeface="Arial"/>
                <a:cs typeface="Arial"/>
                <a:sym typeface="Arial"/>
              </a:rPr>
              <a:t>word =</a:t>
            </a:r>
            <a:r>
              <a:rPr lang="en-CA" sz="849" b="0" i="0" u="none" strike="noStrike" cap="none">
                <a:solidFill>
                  <a:srgbClr val="FFFFFF"/>
                </a:solidFill>
                <a:latin typeface="Arial"/>
                <a:ea typeface="Arial"/>
                <a:cs typeface="Arial"/>
                <a:sym typeface="Arial"/>
              </a:rPr>
              <a:t> </a:t>
            </a:r>
            <a:r>
              <a:rPr lang="en-CA" sz="849" b="0" i="0" u="none" strike="noStrike" cap="none">
                <a:solidFill>
                  <a:srgbClr val="00A67D"/>
                </a:solidFill>
                <a:latin typeface="Arial"/>
                <a:ea typeface="Arial"/>
                <a:cs typeface="Arial"/>
                <a:sym typeface="Arial"/>
              </a:rPr>
              <a:t>‘computer’</a:t>
            </a:r>
            <a:r>
              <a:rPr lang="en-CA" sz="849" b="0" i="0" u="none" strike="noStrike" cap="none">
                <a:solidFill>
                  <a:srgbClr val="FFFFFF"/>
                </a:solidFill>
                <a:latin typeface="Arial"/>
                <a:ea typeface="Arial"/>
                <a:cs typeface="Arial"/>
                <a:sym typeface="Arial"/>
              </a:rPr>
              <a:t> </a:t>
            </a:r>
            <a:endParaRPr sz="849" b="0" i="0" u="none" strike="noStrike" cap="none">
              <a:solidFill>
                <a:srgbClr val="FFFFFF"/>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rgbClr val="406976"/>
                </a:solidFill>
                <a:latin typeface="Arial"/>
                <a:ea typeface="Arial"/>
                <a:cs typeface="Arial"/>
                <a:sym typeface="Arial"/>
              </a:rPr>
              <a:t>word_vector = ft.get_word_vector(word) </a:t>
            </a:r>
            <a:endParaRPr sz="849" b="0" i="0" u="none" strike="noStrike" cap="none">
              <a:solidFill>
                <a:srgbClr val="406976"/>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rgbClr val="E9950C"/>
                </a:solidFill>
                <a:latin typeface="Arial"/>
                <a:ea typeface="Arial"/>
                <a:cs typeface="Arial"/>
                <a:sym typeface="Arial"/>
              </a:rPr>
              <a:t>print</a:t>
            </a:r>
            <a:r>
              <a:rPr lang="en-CA" sz="849" b="0" i="0" u="none" strike="noStrike" cap="none">
                <a:solidFill>
                  <a:srgbClr val="7030A0"/>
                </a:solidFill>
                <a:latin typeface="Arial"/>
                <a:ea typeface="Arial"/>
                <a:cs typeface="Arial"/>
                <a:sym typeface="Arial"/>
              </a:rPr>
              <a:t>(</a:t>
            </a:r>
            <a:r>
              <a:rPr lang="en-CA" sz="849" b="0" i="0" u="none" strike="noStrike" cap="none">
                <a:solidFill>
                  <a:srgbClr val="00A67D"/>
                </a:solidFill>
                <a:latin typeface="Arial"/>
                <a:ea typeface="Arial"/>
                <a:cs typeface="Arial"/>
                <a:sym typeface="Arial"/>
              </a:rPr>
              <a:t>f"Vector representation of a word'{word}':\n{word_vector}"</a:t>
            </a:r>
            <a:r>
              <a:rPr lang="en-CA" sz="849" b="0" i="0" u="none" strike="noStrike" cap="none">
                <a:solidFill>
                  <a:srgbClr val="7030A0"/>
                </a:solidFill>
                <a:latin typeface="Arial"/>
                <a:ea typeface="Arial"/>
                <a:cs typeface="Arial"/>
                <a:sym typeface="Arial"/>
              </a:rPr>
              <a:t>)</a:t>
            </a:r>
            <a:endParaRPr sz="849" b="0" i="0" u="none" strike="noStrike" cap="none">
              <a:solidFill>
                <a:srgbClr val="7030A0"/>
              </a:solidFill>
              <a:latin typeface="Arial"/>
              <a:ea typeface="Arial"/>
              <a:cs typeface="Arial"/>
              <a:sym typeface="Arial"/>
            </a:endParaRPr>
          </a:p>
        </p:txBody>
      </p:sp>
      <p:sp>
        <p:nvSpPr>
          <p:cNvPr id="685" name="Google Shape;685;p16"/>
          <p:cNvSpPr txBox="1"/>
          <p:nvPr/>
        </p:nvSpPr>
        <p:spPr>
          <a:xfrm rot="-5400000">
            <a:off x="3204479" y="2151996"/>
            <a:ext cx="739324" cy="4284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92"/>
              <a:buFont typeface="Arial"/>
              <a:buNone/>
            </a:pPr>
            <a:r>
              <a:rPr lang="en-CA" sz="1092" b="0" i="0" u="none" strike="noStrike" cap="none">
                <a:solidFill>
                  <a:schemeClr val="lt1"/>
                </a:solidFill>
                <a:latin typeface="Arial"/>
                <a:ea typeface="Arial"/>
                <a:cs typeface="Arial"/>
                <a:sym typeface="Arial"/>
              </a:rPr>
              <a:t>FASTTEXT</a:t>
            </a:r>
            <a:endParaRPr sz="1400" b="0" i="0" u="none" strike="noStrike" cap="none">
              <a:solidFill>
                <a:srgbClr val="000000"/>
              </a:solidFill>
              <a:latin typeface="Arial"/>
              <a:ea typeface="Arial"/>
              <a:cs typeface="Arial"/>
              <a:sym typeface="Arial"/>
            </a:endParaRPr>
          </a:p>
        </p:txBody>
      </p:sp>
      <p:sp>
        <p:nvSpPr>
          <p:cNvPr id="686" name="Google Shape;686;p16"/>
          <p:cNvSpPr txBox="1"/>
          <p:nvPr/>
        </p:nvSpPr>
        <p:spPr>
          <a:xfrm>
            <a:off x="175186" y="2941158"/>
            <a:ext cx="658733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CA" sz="1200" b="1" i="0" u="none" strike="noStrike" cap="none">
                <a:solidFill>
                  <a:schemeClr val="dk1"/>
                </a:solidFill>
                <a:latin typeface="Arial"/>
                <a:ea typeface="Arial"/>
                <a:cs typeface="Arial"/>
                <a:sym typeface="Arial"/>
              </a:rPr>
              <a:t>2. Retrieving the Ad Vector: </a:t>
            </a:r>
            <a:r>
              <a:rPr lang="en-CA" sz="1200" b="0" i="0" u="none" strike="noStrike" cap="none">
                <a:solidFill>
                  <a:schemeClr val="dk1"/>
                </a:solidFill>
                <a:latin typeface="Arial"/>
                <a:ea typeface="Arial"/>
                <a:cs typeface="Arial"/>
                <a:sym typeface="Arial"/>
              </a:rPr>
              <a:t>Averaging or summing word vectors: Convert an ad to a vector by averaging or adding the vector representations of all the words in the ad.</a:t>
            </a:r>
            <a:endParaRPr sz="1400" b="0" i="0" u="none" strike="noStrike" cap="none">
              <a:solidFill>
                <a:srgbClr val="000000"/>
              </a:solidFill>
              <a:latin typeface="Arial"/>
              <a:ea typeface="Arial"/>
              <a:cs typeface="Arial"/>
              <a:sym typeface="Arial"/>
            </a:endParaRPr>
          </a:p>
        </p:txBody>
      </p:sp>
      <p:sp>
        <p:nvSpPr>
          <p:cNvPr id="687" name="Google Shape;687;p16"/>
          <p:cNvSpPr txBox="1"/>
          <p:nvPr/>
        </p:nvSpPr>
        <p:spPr>
          <a:xfrm>
            <a:off x="1952401" y="3304630"/>
            <a:ext cx="2125556" cy="524887"/>
          </a:xfrm>
          <a:prstGeom prst="rect">
            <a:avLst/>
          </a:prstGeom>
          <a:blipFill rotWithShape="1">
            <a:blip r:embed="rId5">
              <a:alphaModFix/>
            </a:blip>
            <a:stretch>
              <a:fillRect t="-138347" r="-23491" b="-21042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88" name="Google Shape;688;p16"/>
          <p:cNvSpPr txBox="1"/>
          <p:nvPr/>
        </p:nvSpPr>
        <p:spPr>
          <a:xfrm>
            <a:off x="126877" y="3794683"/>
            <a:ext cx="656864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CA" sz="1200" b="1" i="0" u="none" strike="noStrike" cap="none">
                <a:solidFill>
                  <a:schemeClr val="dk1"/>
                </a:solidFill>
                <a:latin typeface="Arial"/>
                <a:ea typeface="Arial"/>
                <a:cs typeface="Arial"/>
                <a:sym typeface="Arial"/>
              </a:rPr>
              <a:t>3. Integration of additional attributes</a:t>
            </a:r>
            <a:r>
              <a:rPr lang="en-CA" sz="1200" b="0" i="0" u="none" strike="noStrike" cap="none">
                <a:solidFill>
                  <a:schemeClr val="dk1"/>
                </a:solidFill>
                <a:latin typeface="Arial"/>
                <a:ea typeface="Arial"/>
                <a:cs typeface="Arial"/>
                <a:sym typeface="Arial"/>
              </a:rPr>
              <a:t>: Explicit attributes (price, area, etc.) are converted into numerical vectors using techniques such as one-hot encoding, scaling, or embedding. Vectors are concatenated</a:t>
            </a:r>
            <a:endParaRPr sz="1400" b="0" i="0" u="none" strike="noStrike" cap="none">
              <a:solidFill>
                <a:srgbClr val="000000"/>
              </a:solidFill>
              <a:latin typeface="Arial"/>
              <a:ea typeface="Arial"/>
              <a:cs typeface="Arial"/>
              <a:sym typeface="Arial"/>
            </a:endParaRPr>
          </a:p>
        </p:txBody>
      </p:sp>
      <p:sp>
        <p:nvSpPr>
          <p:cNvPr id="689" name="Google Shape;689;p16"/>
          <p:cNvSpPr txBox="1"/>
          <p:nvPr/>
        </p:nvSpPr>
        <p:spPr>
          <a:xfrm>
            <a:off x="1994419" y="4256306"/>
            <a:ext cx="2041521" cy="325025"/>
          </a:xfrm>
          <a:prstGeom prst="rect">
            <a:avLst/>
          </a:prstGeom>
          <a:blipFill rotWithShape="1">
            <a:blip r:embed="rId6">
              <a:alphaModFix/>
            </a:blip>
            <a:stretch>
              <a:fillRect b="-370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90" name="Google Shape;690;p16"/>
          <p:cNvSpPr txBox="1"/>
          <p:nvPr/>
        </p:nvSpPr>
        <p:spPr>
          <a:xfrm>
            <a:off x="196702" y="4666244"/>
            <a:ext cx="6211312" cy="2838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CA" sz="1200" b="1" i="0" u="none" strike="noStrike" cap="none">
                <a:solidFill>
                  <a:schemeClr val="dk1"/>
                </a:solidFill>
                <a:latin typeface="Arial"/>
                <a:ea typeface="Arial"/>
                <a:cs typeface="Arial"/>
                <a:sym typeface="Arial"/>
              </a:rPr>
              <a:t>4. Comparing Vectors Using Cosine Similarity</a:t>
            </a:r>
            <a:r>
              <a:rPr lang="en-CA" sz="1200" b="0" i="0" u="none" strike="noStrike" cap="none">
                <a:solidFill>
                  <a:schemeClr val="dk1"/>
                </a:solidFill>
                <a:latin typeface="Arial"/>
                <a:ea typeface="Arial"/>
                <a:cs typeface="Arial"/>
                <a:sym typeface="Arial"/>
              </a:rPr>
              <a:t>: calculate the cosine similarity </a:t>
            </a:r>
            <a:endParaRPr sz="1400" b="0" i="0" u="none" strike="noStrike" cap="none">
              <a:solidFill>
                <a:srgbClr val="000000"/>
              </a:solidFill>
              <a:latin typeface="Arial"/>
              <a:ea typeface="Arial"/>
              <a:cs typeface="Arial"/>
              <a:sym typeface="Arial"/>
            </a:endParaRPr>
          </a:p>
        </p:txBody>
      </p:sp>
      <p:sp>
        <p:nvSpPr>
          <p:cNvPr id="691" name="Google Shape;691;p16"/>
          <p:cNvSpPr txBox="1"/>
          <p:nvPr/>
        </p:nvSpPr>
        <p:spPr>
          <a:xfrm>
            <a:off x="504862" y="4862115"/>
            <a:ext cx="3135805" cy="554639"/>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92" name="Google Shape;692;p16"/>
          <p:cNvSpPr txBox="1"/>
          <p:nvPr/>
        </p:nvSpPr>
        <p:spPr>
          <a:xfrm>
            <a:off x="3693197" y="4950073"/>
            <a:ext cx="2911088"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CA" sz="1050" b="0" i="0" u="none" strike="noStrike" cap="none">
                <a:solidFill>
                  <a:srgbClr val="7F7F7F"/>
                </a:solidFill>
                <a:latin typeface="Arial"/>
                <a:ea typeface="Arial"/>
                <a:cs typeface="Arial"/>
                <a:sym typeface="Arial"/>
              </a:rPr>
              <a:t>can be conveniently calculated using the scikit-learn library</a:t>
            </a:r>
            <a:endParaRPr sz="1400" b="0" i="0" u="none" strike="noStrike" cap="none">
              <a:solidFill>
                <a:srgbClr val="000000"/>
              </a:solidFill>
              <a:latin typeface="Arial"/>
              <a:ea typeface="Arial"/>
              <a:cs typeface="Arial"/>
              <a:sym typeface="Arial"/>
            </a:endParaRPr>
          </a:p>
        </p:txBody>
      </p:sp>
      <p:sp>
        <p:nvSpPr>
          <p:cNvPr id="693" name="Google Shape;693;p16"/>
          <p:cNvSpPr txBox="1"/>
          <p:nvPr/>
        </p:nvSpPr>
        <p:spPr>
          <a:xfrm>
            <a:off x="181388" y="5560835"/>
            <a:ext cx="6820104" cy="106311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Cosine similarity immediately provides a score for a risk for which a threshold can be set. For example, if you want to consider vectors similar when the cosine similarity is greater than or equal to 0.7 (which corresponds to an angle of about 45 degrees or less), you can set such a threshold. This means that the closer the cosine similarity value is to 1, the smaller the angle between the vectors and the greater their similarity.</a:t>
            </a:r>
            <a:endParaRPr sz="1400" b="0" i="0" u="none" strike="noStrike" cap="none">
              <a:solidFill>
                <a:srgbClr val="000000"/>
              </a:solidFill>
              <a:latin typeface="Arial"/>
              <a:ea typeface="Arial"/>
              <a:cs typeface="Arial"/>
              <a:sym typeface="Arial"/>
            </a:endParaRPr>
          </a:p>
        </p:txBody>
      </p:sp>
      <p:sp>
        <p:nvSpPr>
          <p:cNvPr id="694" name="Google Shape;694;p16"/>
          <p:cNvSpPr/>
          <p:nvPr/>
        </p:nvSpPr>
        <p:spPr>
          <a:xfrm>
            <a:off x="7184876" y="5256092"/>
            <a:ext cx="1127644" cy="896569"/>
          </a:xfrm>
          <a:custGeom>
            <a:avLst/>
            <a:gdLst/>
            <a:ahLst/>
            <a:cxnLst/>
            <a:rect l="l" t="t" r="r" b="b"/>
            <a:pathLst>
              <a:path w="8544662" h="6793711" extrusionOk="0">
                <a:moveTo>
                  <a:pt x="7854514" y="0"/>
                </a:moveTo>
                <a:lnTo>
                  <a:pt x="8396606" y="0"/>
                </a:lnTo>
                <a:cubicBezTo>
                  <a:pt x="8478374" y="0"/>
                  <a:pt x="8544662" y="66286"/>
                  <a:pt x="8544662" y="148055"/>
                </a:cubicBezTo>
                <a:cubicBezTo>
                  <a:pt x="8544662" y="197406"/>
                  <a:pt x="8544660" y="246758"/>
                  <a:pt x="8544660" y="296109"/>
                </a:cubicBezTo>
                <a:lnTo>
                  <a:pt x="8544660" y="6793711"/>
                </a:lnTo>
                <a:lnTo>
                  <a:pt x="0" y="6793711"/>
                </a:lnTo>
                <a:lnTo>
                  <a:pt x="0" y="216689"/>
                </a:lnTo>
                <a:lnTo>
                  <a:pt x="7706460" y="216689"/>
                </a:lnTo>
                <a:lnTo>
                  <a:pt x="7706460" y="148055"/>
                </a:lnTo>
                <a:cubicBezTo>
                  <a:pt x="7706460" y="66286"/>
                  <a:pt x="7772746" y="0"/>
                  <a:pt x="7854514" y="0"/>
                </a:cubicBezTo>
                <a:close/>
              </a:path>
            </a:pathLst>
          </a:custGeom>
          <a:solidFill>
            <a:srgbClr val="347595">
              <a:alpha val="8235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95" name="Google Shape;695;p16"/>
          <p:cNvSpPr txBox="1"/>
          <p:nvPr/>
        </p:nvSpPr>
        <p:spPr>
          <a:xfrm>
            <a:off x="10103656" y="1712617"/>
            <a:ext cx="161383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92"/>
              <a:buFont typeface="Arial"/>
              <a:buNone/>
            </a:pPr>
            <a:r>
              <a:rPr lang="en-CA" sz="1092" b="1" i="0" u="none" strike="noStrike" cap="none">
                <a:solidFill>
                  <a:schemeClr val="dk1"/>
                </a:solidFill>
                <a:latin typeface="Arial"/>
                <a:ea typeface="Arial"/>
                <a:cs typeface="Arial"/>
                <a:sym typeface="Arial"/>
              </a:rPr>
              <a:t>☎ : </a:t>
            </a:r>
            <a:r>
              <a:rPr lang="en-CA" sz="1100" b="0" i="0" u="none" strike="noStrike" cap="none">
                <a:solidFill>
                  <a:srgbClr val="3E4153"/>
                </a:solidFill>
                <a:latin typeface="Arial"/>
                <a:ea typeface="Arial"/>
                <a:cs typeface="Arial"/>
                <a:sym typeface="Arial"/>
              </a:rPr>
              <a:t>647--490—5XXX</a:t>
            </a:r>
            <a:endParaRPr sz="1092" b="1" i="0" u="none" strike="noStrike" cap="none">
              <a:solidFill>
                <a:schemeClr val="dk1"/>
              </a:solidFill>
              <a:latin typeface="Arial"/>
              <a:ea typeface="Arial"/>
              <a:cs typeface="Arial"/>
              <a:sym typeface="Arial"/>
            </a:endParaRPr>
          </a:p>
        </p:txBody>
      </p:sp>
      <p:sp>
        <p:nvSpPr>
          <p:cNvPr id="696" name="Google Shape;696;p16"/>
          <p:cNvSpPr/>
          <p:nvPr/>
        </p:nvSpPr>
        <p:spPr>
          <a:xfrm>
            <a:off x="10757185" y="5155156"/>
            <a:ext cx="1127644" cy="896569"/>
          </a:xfrm>
          <a:custGeom>
            <a:avLst/>
            <a:gdLst/>
            <a:ahLst/>
            <a:cxnLst/>
            <a:rect l="l" t="t" r="r" b="b"/>
            <a:pathLst>
              <a:path w="8544662" h="6793711" extrusionOk="0">
                <a:moveTo>
                  <a:pt x="7854514" y="0"/>
                </a:moveTo>
                <a:lnTo>
                  <a:pt x="8396606" y="0"/>
                </a:lnTo>
                <a:cubicBezTo>
                  <a:pt x="8478374" y="0"/>
                  <a:pt x="8544662" y="66286"/>
                  <a:pt x="8544662" y="148055"/>
                </a:cubicBezTo>
                <a:cubicBezTo>
                  <a:pt x="8544662" y="197406"/>
                  <a:pt x="8544660" y="246758"/>
                  <a:pt x="8544660" y="296109"/>
                </a:cubicBezTo>
                <a:lnTo>
                  <a:pt x="8544660" y="6793711"/>
                </a:lnTo>
                <a:lnTo>
                  <a:pt x="0" y="6793711"/>
                </a:lnTo>
                <a:lnTo>
                  <a:pt x="0" y="216689"/>
                </a:lnTo>
                <a:lnTo>
                  <a:pt x="7706460" y="216689"/>
                </a:lnTo>
                <a:lnTo>
                  <a:pt x="7706460" y="148055"/>
                </a:lnTo>
                <a:cubicBezTo>
                  <a:pt x="7706460" y="66286"/>
                  <a:pt x="7772746" y="0"/>
                  <a:pt x="7854514" y="0"/>
                </a:cubicBezTo>
                <a:close/>
              </a:path>
            </a:pathLst>
          </a:custGeom>
          <a:solidFill>
            <a:srgbClr val="82CAEB">
              <a:alpha val="764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697" name="Google Shape;697;p16"/>
          <p:cNvSpPr/>
          <p:nvPr/>
        </p:nvSpPr>
        <p:spPr>
          <a:xfrm>
            <a:off x="8778560" y="5286664"/>
            <a:ext cx="570766" cy="749196"/>
          </a:xfrm>
          <a:custGeom>
            <a:avLst/>
            <a:gdLst/>
            <a:ahLst/>
            <a:cxnLst/>
            <a:rect l="l" t="t" r="r" b="b"/>
            <a:pathLst>
              <a:path w="941236" h="1235479" extrusionOk="0">
                <a:moveTo>
                  <a:pt x="617236" y="720682"/>
                </a:moveTo>
                <a:cubicBezTo>
                  <a:pt x="511862" y="720682"/>
                  <a:pt x="426439" y="806105"/>
                  <a:pt x="426439" y="911479"/>
                </a:cubicBezTo>
                <a:cubicBezTo>
                  <a:pt x="426439" y="1016853"/>
                  <a:pt x="511862" y="1102276"/>
                  <a:pt x="617236" y="1102276"/>
                </a:cubicBezTo>
                <a:cubicBezTo>
                  <a:pt x="722610" y="1102276"/>
                  <a:pt x="808033" y="1016853"/>
                  <a:pt x="808033" y="911479"/>
                </a:cubicBezTo>
                <a:cubicBezTo>
                  <a:pt x="808033" y="806105"/>
                  <a:pt x="722610" y="720682"/>
                  <a:pt x="617236" y="720682"/>
                </a:cubicBezTo>
                <a:close/>
                <a:moveTo>
                  <a:pt x="93820" y="0"/>
                </a:moveTo>
                <a:lnTo>
                  <a:pt x="439367" y="93820"/>
                </a:lnTo>
                <a:lnTo>
                  <a:pt x="329526" y="156751"/>
                </a:lnTo>
                <a:lnTo>
                  <a:pt x="578538" y="591380"/>
                </a:lnTo>
                <a:lnTo>
                  <a:pt x="617236" y="587479"/>
                </a:lnTo>
                <a:cubicBezTo>
                  <a:pt x="796176" y="587479"/>
                  <a:pt x="941236" y="732539"/>
                  <a:pt x="941236" y="911479"/>
                </a:cubicBezTo>
                <a:cubicBezTo>
                  <a:pt x="941236" y="1090419"/>
                  <a:pt x="796176" y="1235479"/>
                  <a:pt x="617236" y="1235479"/>
                </a:cubicBezTo>
                <a:cubicBezTo>
                  <a:pt x="438296" y="1235479"/>
                  <a:pt x="293236" y="1090419"/>
                  <a:pt x="293236" y="911479"/>
                </a:cubicBezTo>
                <a:cubicBezTo>
                  <a:pt x="293236" y="844377"/>
                  <a:pt x="313635" y="782038"/>
                  <a:pt x="348570" y="730328"/>
                </a:cubicBezTo>
                <a:lnTo>
                  <a:pt x="359064" y="717609"/>
                </a:lnTo>
                <a:lnTo>
                  <a:pt x="109842" y="282615"/>
                </a:lnTo>
                <a:lnTo>
                  <a:pt x="0" y="345547"/>
                </a:lnTo>
                <a:close/>
              </a:path>
            </a:pathLst>
          </a:custGeom>
          <a:solidFill>
            <a:srgbClr val="3475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dk1"/>
              </a:solidFill>
              <a:latin typeface="Arial"/>
              <a:ea typeface="Arial"/>
              <a:cs typeface="Arial"/>
              <a:sym typeface="Arial"/>
            </a:endParaRPr>
          </a:p>
        </p:txBody>
      </p:sp>
      <p:sp>
        <p:nvSpPr>
          <p:cNvPr id="698" name="Google Shape;698;p16"/>
          <p:cNvSpPr/>
          <p:nvPr/>
        </p:nvSpPr>
        <p:spPr>
          <a:xfrm flipH="1">
            <a:off x="9717793" y="5273273"/>
            <a:ext cx="570766" cy="749196"/>
          </a:xfrm>
          <a:custGeom>
            <a:avLst/>
            <a:gdLst/>
            <a:ahLst/>
            <a:cxnLst/>
            <a:rect l="l" t="t" r="r" b="b"/>
            <a:pathLst>
              <a:path w="941236" h="1235479" extrusionOk="0">
                <a:moveTo>
                  <a:pt x="617236" y="720682"/>
                </a:moveTo>
                <a:cubicBezTo>
                  <a:pt x="511862" y="720682"/>
                  <a:pt x="426439" y="806105"/>
                  <a:pt x="426439" y="911479"/>
                </a:cubicBezTo>
                <a:cubicBezTo>
                  <a:pt x="426439" y="1016853"/>
                  <a:pt x="511862" y="1102276"/>
                  <a:pt x="617236" y="1102276"/>
                </a:cubicBezTo>
                <a:cubicBezTo>
                  <a:pt x="722610" y="1102276"/>
                  <a:pt x="808033" y="1016853"/>
                  <a:pt x="808033" y="911479"/>
                </a:cubicBezTo>
                <a:cubicBezTo>
                  <a:pt x="808033" y="806105"/>
                  <a:pt x="722610" y="720682"/>
                  <a:pt x="617236" y="720682"/>
                </a:cubicBezTo>
                <a:close/>
                <a:moveTo>
                  <a:pt x="93820" y="0"/>
                </a:moveTo>
                <a:lnTo>
                  <a:pt x="439367" y="93820"/>
                </a:lnTo>
                <a:lnTo>
                  <a:pt x="329526" y="156751"/>
                </a:lnTo>
                <a:lnTo>
                  <a:pt x="578538" y="591380"/>
                </a:lnTo>
                <a:lnTo>
                  <a:pt x="617236" y="587479"/>
                </a:lnTo>
                <a:cubicBezTo>
                  <a:pt x="796176" y="587479"/>
                  <a:pt x="941236" y="732539"/>
                  <a:pt x="941236" y="911479"/>
                </a:cubicBezTo>
                <a:cubicBezTo>
                  <a:pt x="941236" y="1090419"/>
                  <a:pt x="796176" y="1235479"/>
                  <a:pt x="617236" y="1235479"/>
                </a:cubicBezTo>
                <a:cubicBezTo>
                  <a:pt x="438296" y="1235479"/>
                  <a:pt x="293236" y="1090419"/>
                  <a:pt x="293236" y="911479"/>
                </a:cubicBezTo>
                <a:cubicBezTo>
                  <a:pt x="293236" y="844377"/>
                  <a:pt x="313635" y="782038"/>
                  <a:pt x="348570" y="730328"/>
                </a:cubicBezTo>
                <a:lnTo>
                  <a:pt x="359064" y="717609"/>
                </a:lnTo>
                <a:lnTo>
                  <a:pt x="109842" y="282615"/>
                </a:lnTo>
                <a:lnTo>
                  <a:pt x="0" y="345547"/>
                </a:lnTo>
                <a:close/>
              </a:path>
            </a:pathLst>
          </a:custGeom>
          <a:solidFill>
            <a:srgbClr val="95B3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dk1"/>
              </a:solidFill>
              <a:latin typeface="Arial"/>
              <a:ea typeface="Arial"/>
              <a:cs typeface="Arial"/>
              <a:sym typeface="Arial"/>
            </a:endParaRPr>
          </a:p>
        </p:txBody>
      </p:sp>
      <p:cxnSp>
        <p:nvCxnSpPr>
          <p:cNvPr id="699" name="Google Shape;699;p16"/>
          <p:cNvCxnSpPr/>
          <p:nvPr/>
        </p:nvCxnSpPr>
        <p:spPr>
          <a:xfrm>
            <a:off x="8655015" y="4968966"/>
            <a:ext cx="831739" cy="1478648"/>
          </a:xfrm>
          <a:prstGeom prst="straightConnector1">
            <a:avLst/>
          </a:prstGeom>
          <a:noFill/>
          <a:ln w="12700" cap="flat" cmpd="sng">
            <a:solidFill>
              <a:srgbClr val="347595"/>
            </a:solidFill>
            <a:prstDash val="dash"/>
            <a:miter lim="800000"/>
            <a:headEnd type="none" w="sm" len="sm"/>
            <a:tailEnd type="none" w="sm" len="sm"/>
          </a:ln>
        </p:spPr>
      </p:cxnSp>
      <p:cxnSp>
        <p:nvCxnSpPr>
          <p:cNvPr id="700" name="Google Shape;700;p16"/>
          <p:cNvCxnSpPr/>
          <p:nvPr/>
        </p:nvCxnSpPr>
        <p:spPr>
          <a:xfrm flipH="1">
            <a:off x="9532961" y="4968966"/>
            <a:ext cx="877260" cy="1484424"/>
          </a:xfrm>
          <a:prstGeom prst="straightConnector1">
            <a:avLst/>
          </a:prstGeom>
          <a:noFill/>
          <a:ln w="12700" cap="flat" cmpd="sng">
            <a:solidFill>
              <a:srgbClr val="347595"/>
            </a:solidFill>
            <a:prstDash val="dash"/>
            <a:miter lim="800000"/>
            <a:headEnd type="none" w="sm" len="sm"/>
            <a:tailEnd type="none" w="sm" len="sm"/>
          </a:ln>
        </p:spPr>
      </p:cxnSp>
      <p:sp>
        <p:nvSpPr>
          <p:cNvPr id="701" name="Google Shape;701;p16"/>
          <p:cNvSpPr/>
          <p:nvPr/>
        </p:nvSpPr>
        <p:spPr>
          <a:xfrm>
            <a:off x="8377768" y="5603440"/>
            <a:ext cx="354584" cy="201873"/>
          </a:xfrm>
          <a:prstGeom prst="rightArrow">
            <a:avLst>
              <a:gd name="adj1" fmla="val 50000"/>
              <a:gd name="adj2" fmla="val 50000"/>
            </a:avLst>
          </a:prstGeom>
          <a:solidFill>
            <a:srgbClr val="3475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702" name="Google Shape;702;p16"/>
          <p:cNvSpPr txBox="1"/>
          <p:nvPr/>
        </p:nvSpPr>
        <p:spPr>
          <a:xfrm>
            <a:off x="7218030" y="5451424"/>
            <a:ext cx="113597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CA" sz="1600" b="0" i="0" u="none" strike="noStrike" cap="none">
                <a:solidFill>
                  <a:schemeClr val="lt1"/>
                </a:solidFill>
                <a:latin typeface="Arial"/>
                <a:ea typeface="Arial"/>
                <a:cs typeface="Arial"/>
                <a:sym typeface="Arial"/>
              </a:rPr>
              <a:t>Real-world data</a:t>
            </a:r>
            <a:endParaRPr sz="1600" b="0" i="0" u="none" strike="noStrike" cap="none">
              <a:solidFill>
                <a:schemeClr val="lt1"/>
              </a:solidFill>
              <a:latin typeface="Arial"/>
              <a:ea typeface="Arial"/>
              <a:cs typeface="Arial"/>
              <a:sym typeface="Arial"/>
            </a:endParaRPr>
          </a:p>
        </p:txBody>
      </p:sp>
      <p:sp>
        <p:nvSpPr>
          <p:cNvPr id="703" name="Google Shape;703;p16"/>
          <p:cNvSpPr txBox="1"/>
          <p:nvPr/>
        </p:nvSpPr>
        <p:spPr>
          <a:xfrm>
            <a:off x="10715705" y="5392585"/>
            <a:ext cx="126626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CA" sz="1600" b="0" i="0" u="none" strike="noStrike" cap="none">
                <a:solidFill>
                  <a:schemeClr val="dk1"/>
                </a:solidFill>
                <a:latin typeface="Arial"/>
                <a:ea typeface="Arial"/>
                <a:cs typeface="Arial"/>
                <a:sym typeface="Arial"/>
              </a:rPr>
              <a:t>Synthetic data</a:t>
            </a:r>
            <a:endParaRPr sz="1600" b="0" i="0" u="none" strike="noStrike" cap="none">
              <a:solidFill>
                <a:schemeClr val="dk1"/>
              </a:solidFill>
              <a:latin typeface="Arial"/>
              <a:ea typeface="Arial"/>
              <a:cs typeface="Arial"/>
              <a:sym typeface="Arial"/>
            </a:endParaRPr>
          </a:p>
        </p:txBody>
      </p:sp>
      <p:sp>
        <p:nvSpPr>
          <p:cNvPr id="704" name="Google Shape;704;p16"/>
          <p:cNvSpPr txBox="1"/>
          <p:nvPr/>
        </p:nvSpPr>
        <p:spPr>
          <a:xfrm>
            <a:off x="9380744" y="5934961"/>
            <a:ext cx="277246" cy="428259"/>
          </a:xfrm>
          <a:prstGeom prst="rect">
            <a:avLst/>
          </a:prstGeom>
          <a:blipFill rotWithShape="1">
            <a:blip r:embed="rId8">
              <a:alphaModFix/>
            </a:blip>
            <a:stretch>
              <a:fillRect r="-1777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05" name="Google Shape;705;p16"/>
          <p:cNvSpPr txBox="1"/>
          <p:nvPr/>
        </p:nvSpPr>
        <p:spPr>
          <a:xfrm>
            <a:off x="9594291" y="1364262"/>
            <a:ext cx="2470021"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1" i="0" u="none" strike="noStrike" cap="none">
                <a:solidFill>
                  <a:srgbClr val="373373"/>
                </a:solidFill>
                <a:latin typeface="Arial"/>
                <a:ea typeface="Arial"/>
                <a:cs typeface="Arial"/>
                <a:sym typeface="Arial"/>
              </a:rPr>
              <a:t>Contact Karla Garcia</a:t>
            </a:r>
            <a:endParaRPr sz="1400" b="0" i="0" u="none" strike="noStrike" cap="none">
              <a:solidFill>
                <a:srgbClr val="000000"/>
              </a:solidFill>
              <a:latin typeface="Arial"/>
              <a:ea typeface="Arial"/>
              <a:cs typeface="Arial"/>
              <a:sym typeface="Arial"/>
            </a:endParaRPr>
          </a:p>
        </p:txBody>
      </p:sp>
      <p:sp>
        <p:nvSpPr>
          <p:cNvPr id="706" name="Google Shape;706;p16"/>
          <p:cNvSpPr txBox="1"/>
          <p:nvPr/>
        </p:nvSpPr>
        <p:spPr>
          <a:xfrm>
            <a:off x="8059479" y="4581331"/>
            <a:ext cx="2716619" cy="461665"/>
          </a:xfrm>
          <a:prstGeom prst="rect">
            <a:avLst/>
          </a:pr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707" name="Google Shape;707;p16" descr="Arrow: Counter-clockwise curve with solid fill">
            <a:hlinkClick r:id="rId10" action="ppaction://hlinksldjump"/>
          </p:cNvPr>
          <p:cNvPicPr preferRelativeResize="0"/>
          <p:nvPr/>
        </p:nvPicPr>
        <p:blipFill rotWithShape="1">
          <a:blip r:embed="rId11">
            <a:alphaModFix/>
          </a:blip>
          <a:srcRect/>
          <a:stretch/>
        </p:blipFill>
        <p:spPr>
          <a:xfrm>
            <a:off x="11704480" y="225690"/>
            <a:ext cx="344297" cy="34429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15"/>
          <p:cNvSpPr/>
          <p:nvPr/>
        </p:nvSpPr>
        <p:spPr>
          <a:xfrm>
            <a:off x="5015060" y="783146"/>
            <a:ext cx="7067059" cy="3491910"/>
          </a:xfrm>
          <a:prstGeom prst="rect">
            <a:avLst/>
          </a:prstGeom>
          <a:solidFill>
            <a:srgbClr val="389694">
              <a:alpha val="3529"/>
            </a:srgbClr>
          </a:solidFill>
          <a:ln w="9525" cap="flat" cmpd="sng">
            <a:solidFill>
              <a:srgbClr val="38969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3" name="Google Shape;713;p15"/>
          <p:cNvSpPr/>
          <p:nvPr/>
        </p:nvSpPr>
        <p:spPr>
          <a:xfrm>
            <a:off x="5015060" y="4353155"/>
            <a:ext cx="7067059" cy="2009270"/>
          </a:xfrm>
          <a:prstGeom prst="rect">
            <a:avLst/>
          </a:prstGeom>
          <a:solidFill>
            <a:srgbClr val="B3D0F3">
              <a:alpha val="26274"/>
            </a:srgbClr>
          </a:solidFill>
          <a:ln w="9525"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714" name="Google Shape;714;p15"/>
          <p:cNvSpPr txBox="1">
            <a:spLocks noGrp="1"/>
          </p:cNvSpPr>
          <p:nvPr>
            <p:ph type="title"/>
          </p:nvPr>
        </p:nvSpPr>
        <p:spPr>
          <a:xfrm>
            <a:off x="319187" y="136525"/>
            <a:ext cx="5776813" cy="6466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CA"/>
              <a:t>DIFFERENTIAL PRIVACY</a:t>
            </a:r>
            <a:endParaRPr/>
          </a:p>
        </p:txBody>
      </p:sp>
      <p:sp>
        <p:nvSpPr>
          <p:cNvPr id="715" name="Google Shape;715;p15"/>
          <p:cNvSpPr txBox="1"/>
          <p:nvPr/>
        </p:nvSpPr>
        <p:spPr>
          <a:xfrm>
            <a:off x="265314" y="703305"/>
            <a:ext cx="4797152" cy="125701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n-CA" sz="1400" b="0" i="0" u="none" strike="noStrike" cap="none">
                <a:solidFill>
                  <a:srgbClr val="374151"/>
                </a:solidFill>
                <a:latin typeface="Arial"/>
                <a:ea typeface="Arial"/>
                <a:cs typeface="Arial"/>
                <a:sym typeface="Arial"/>
              </a:rPr>
              <a:t>The differential privacy model is an approach to protecting the privacy of individual data in a data set by allowing data analysis to be conducted without revealing specific information about individual individuals. </a:t>
            </a:r>
            <a:br>
              <a:rPr lang="en-CA" sz="1400" b="0" i="0" u="none" strike="noStrike" cap="none">
                <a:solidFill>
                  <a:srgbClr val="374151"/>
                </a:solidFill>
                <a:latin typeface="Arial"/>
                <a:ea typeface="Arial"/>
                <a:cs typeface="Arial"/>
                <a:sym typeface="Arial"/>
              </a:rPr>
            </a:br>
            <a:r>
              <a:rPr lang="en-CA" sz="1400" b="0" i="0" u="none" strike="noStrike" cap="none">
                <a:solidFill>
                  <a:srgbClr val="374151"/>
                </a:solidFill>
                <a:latin typeface="Arial"/>
                <a:ea typeface="Arial"/>
                <a:cs typeface="Arial"/>
                <a:sym typeface="Arial"/>
              </a:rPr>
              <a:t>A brief description of the main aspects of the differential privacy model:</a:t>
            </a:r>
            <a:endParaRPr sz="1400" b="0" i="0" u="none" strike="noStrike" cap="none">
              <a:solidFill>
                <a:schemeClr val="dk1"/>
              </a:solidFill>
              <a:latin typeface="Arial"/>
              <a:ea typeface="Arial"/>
              <a:cs typeface="Arial"/>
              <a:sym typeface="Arial"/>
            </a:endParaRPr>
          </a:p>
        </p:txBody>
      </p:sp>
      <p:sp>
        <p:nvSpPr>
          <p:cNvPr id="716" name="Google Shape;716;p15"/>
          <p:cNvSpPr txBox="1"/>
          <p:nvPr/>
        </p:nvSpPr>
        <p:spPr>
          <a:xfrm>
            <a:off x="134227" y="2021265"/>
            <a:ext cx="4872143" cy="4068550"/>
          </a:xfrm>
          <a:prstGeom prst="rect">
            <a:avLst/>
          </a:prstGeom>
          <a:noFill/>
          <a:ln>
            <a:noFill/>
          </a:ln>
        </p:spPr>
        <p:txBody>
          <a:bodyPr spcFirstLastPara="1" wrap="square" lIns="91425" tIns="45700" rIns="91425" bIns="45700" anchor="t" anchorCtr="0">
            <a:spAutoFit/>
          </a:bodyPr>
          <a:lstStyle/>
          <a:p>
            <a:pPr marL="173279" marR="0" lvl="0" indent="-173279" algn="l" rtl="0">
              <a:lnSpc>
                <a:spcPct val="90000"/>
              </a:lnSpc>
              <a:spcBef>
                <a:spcPts val="0"/>
              </a:spcBef>
              <a:spcAft>
                <a:spcPts val="0"/>
              </a:spcAft>
              <a:buClr>
                <a:schemeClr val="dk1"/>
              </a:buClr>
              <a:buSzPts val="1400"/>
              <a:buFont typeface="Arial"/>
              <a:buChar char="•"/>
            </a:pPr>
            <a:r>
              <a:rPr lang="en-CA" sz="1400" b="1" i="0" u="none" strike="noStrike" cap="none">
                <a:solidFill>
                  <a:schemeClr val="dk1"/>
                </a:solidFill>
                <a:latin typeface="Arial"/>
                <a:ea typeface="Arial"/>
                <a:cs typeface="Arial"/>
                <a:sym typeface="Arial"/>
              </a:rPr>
              <a:t>Differential privacy</a:t>
            </a:r>
            <a:r>
              <a:rPr lang="en-CA" sz="1400" b="0" i="0" u="none" strike="noStrike" cap="none">
                <a:solidFill>
                  <a:schemeClr val="dk1"/>
                </a:solidFill>
                <a:latin typeface="Arial"/>
                <a:ea typeface="Arial"/>
                <a:cs typeface="Arial"/>
                <a:sym typeface="Arial"/>
              </a:rPr>
              <a:t> is a formal definition of privacy that ensures that the addition or removal of a single item from a data set will not have a significant impact on the results of the data analysis.</a:t>
            </a:r>
            <a:endParaRPr sz="1400" b="0" i="0" u="none" strike="noStrike" cap="none">
              <a:solidFill>
                <a:schemeClr val="dk1"/>
              </a:solidFill>
              <a:latin typeface="Arial"/>
              <a:ea typeface="Arial"/>
              <a:cs typeface="Arial"/>
              <a:sym typeface="Arial"/>
            </a:endParaRPr>
          </a:p>
          <a:p>
            <a:pPr marL="173279" marR="0" lvl="0" indent="-128827" algn="l" rtl="0">
              <a:lnSpc>
                <a:spcPct val="90000"/>
              </a:lnSpc>
              <a:spcBef>
                <a:spcPts val="0"/>
              </a:spcBef>
              <a:spcAft>
                <a:spcPts val="0"/>
              </a:spcAft>
              <a:buClr>
                <a:schemeClr val="dk1"/>
              </a:buClr>
              <a:buSzPts val="700"/>
              <a:buFont typeface="Arial"/>
              <a:buNone/>
            </a:pPr>
            <a:endParaRPr sz="700" b="0" i="0" u="none" strike="noStrike" cap="none">
              <a:solidFill>
                <a:schemeClr val="dk1"/>
              </a:solidFill>
              <a:latin typeface="Arial"/>
              <a:ea typeface="Arial"/>
              <a:cs typeface="Arial"/>
              <a:sym typeface="Arial"/>
            </a:endParaRPr>
          </a:p>
          <a:p>
            <a:pPr marL="173279" marR="0" lvl="0" indent="-173279" algn="l" rtl="0">
              <a:lnSpc>
                <a:spcPct val="90000"/>
              </a:lnSpc>
              <a:spcBef>
                <a:spcPts val="0"/>
              </a:spcBef>
              <a:spcAft>
                <a:spcPts val="0"/>
              </a:spcAft>
              <a:buClr>
                <a:schemeClr val="dk1"/>
              </a:buClr>
              <a:buSzPts val="1400"/>
              <a:buFont typeface="Arial"/>
              <a:buChar char="•"/>
            </a:pPr>
            <a:r>
              <a:rPr lang="en-CA" sz="1400" b="1" i="0" u="none" strike="noStrike" cap="none">
                <a:solidFill>
                  <a:schemeClr val="dk1"/>
                </a:solidFill>
                <a:latin typeface="Arial"/>
                <a:ea typeface="Arial"/>
                <a:cs typeface="Arial"/>
                <a:sym typeface="Arial"/>
              </a:rPr>
              <a:t>Confidentiality</a:t>
            </a:r>
            <a:r>
              <a:rPr lang="en-CA" sz="1400" b="0" i="0" u="none" strike="noStrike" cap="none">
                <a:solidFill>
                  <a:schemeClr val="dk1"/>
                </a:solidFill>
                <a:latin typeface="Arial"/>
                <a:ea typeface="Arial"/>
                <a:cs typeface="Arial"/>
                <a:sym typeface="Arial"/>
              </a:rPr>
              <a:t>: Differential privacy techniques provide a mechanism whereby conclusions drawn from data do not reveal sensitive information about individuals, making the results of the analysis virtually indistinguishable, regardless of the presence or absence of a specific record in the data.</a:t>
            </a:r>
            <a:endParaRPr sz="1400" b="0" i="0" u="none" strike="noStrike" cap="none">
              <a:solidFill>
                <a:srgbClr val="000000"/>
              </a:solidFill>
              <a:latin typeface="Arial"/>
              <a:ea typeface="Arial"/>
              <a:cs typeface="Arial"/>
              <a:sym typeface="Arial"/>
            </a:endParaRPr>
          </a:p>
          <a:p>
            <a:pPr marL="173279" marR="0" lvl="0" indent="-128827" algn="l" rtl="0">
              <a:lnSpc>
                <a:spcPct val="90000"/>
              </a:lnSpc>
              <a:spcBef>
                <a:spcPts val="0"/>
              </a:spcBef>
              <a:spcAft>
                <a:spcPts val="0"/>
              </a:spcAft>
              <a:buClr>
                <a:schemeClr val="dk1"/>
              </a:buClr>
              <a:buSzPts val="700"/>
              <a:buFont typeface="Arial"/>
              <a:buNone/>
            </a:pPr>
            <a:endParaRPr sz="700" b="0" i="0" u="none" strike="noStrike" cap="none">
              <a:solidFill>
                <a:schemeClr val="dk1"/>
              </a:solidFill>
              <a:latin typeface="Arial"/>
              <a:ea typeface="Arial"/>
              <a:cs typeface="Arial"/>
              <a:sym typeface="Arial"/>
            </a:endParaRPr>
          </a:p>
          <a:p>
            <a:pPr marL="173279" marR="0" lvl="0" indent="-173279" algn="l" rtl="0">
              <a:lnSpc>
                <a:spcPct val="90000"/>
              </a:lnSpc>
              <a:spcBef>
                <a:spcPts val="0"/>
              </a:spcBef>
              <a:spcAft>
                <a:spcPts val="0"/>
              </a:spcAft>
              <a:buClr>
                <a:schemeClr val="dk1"/>
              </a:buClr>
              <a:buSzPts val="1400"/>
              <a:buFont typeface="Arial"/>
              <a:buChar char="•"/>
            </a:pPr>
            <a:r>
              <a:rPr lang="en-CA" sz="1400" b="1" i="0" u="none" strike="noStrike" cap="none">
                <a:solidFill>
                  <a:schemeClr val="dk1"/>
                </a:solidFill>
                <a:latin typeface="Arial"/>
                <a:ea typeface="Arial"/>
                <a:cs typeface="Arial"/>
                <a:sym typeface="Arial"/>
              </a:rPr>
              <a:t>Noise mechanisms</a:t>
            </a:r>
            <a:r>
              <a:rPr lang="en-CA" sz="1400" b="0" i="0" u="none" strike="noStrike" cap="none">
                <a:solidFill>
                  <a:schemeClr val="dk1"/>
                </a:solidFill>
                <a:latin typeface="Arial"/>
                <a:ea typeface="Arial"/>
                <a:cs typeface="Arial"/>
                <a:sym typeface="Arial"/>
              </a:rPr>
              <a:t>.  Noise-adding mechanisms are often used to achieve differential privacy. These can be a variety of methods, including adding Laplace or Gaussian noise to the results of data queries.</a:t>
            </a:r>
            <a:endParaRPr sz="1400" b="0" i="0" u="none" strike="noStrike" cap="none">
              <a:solidFill>
                <a:srgbClr val="000000"/>
              </a:solidFill>
              <a:latin typeface="Arial"/>
              <a:ea typeface="Arial"/>
              <a:cs typeface="Arial"/>
              <a:sym typeface="Arial"/>
            </a:endParaRPr>
          </a:p>
          <a:p>
            <a:pPr marL="173279" marR="0" lvl="0" indent="-128827" algn="l" rtl="0">
              <a:lnSpc>
                <a:spcPct val="90000"/>
              </a:lnSpc>
              <a:spcBef>
                <a:spcPts val="0"/>
              </a:spcBef>
              <a:spcAft>
                <a:spcPts val="0"/>
              </a:spcAft>
              <a:buClr>
                <a:schemeClr val="dk1"/>
              </a:buClr>
              <a:buSzPts val="700"/>
              <a:buFont typeface="Arial"/>
              <a:buNone/>
            </a:pPr>
            <a:endParaRPr sz="700" b="0" i="0" u="none" strike="noStrike" cap="none">
              <a:solidFill>
                <a:schemeClr val="dk1"/>
              </a:solidFill>
              <a:latin typeface="Arial"/>
              <a:ea typeface="Arial"/>
              <a:cs typeface="Arial"/>
              <a:sym typeface="Arial"/>
            </a:endParaRPr>
          </a:p>
          <a:p>
            <a:pPr marL="173279" marR="0" lvl="0" indent="-173279" algn="l" rtl="0">
              <a:lnSpc>
                <a:spcPct val="90000"/>
              </a:lnSpc>
              <a:spcBef>
                <a:spcPts val="0"/>
              </a:spcBef>
              <a:spcAft>
                <a:spcPts val="0"/>
              </a:spcAft>
              <a:buClr>
                <a:schemeClr val="dk1"/>
              </a:buClr>
              <a:buSzPts val="1400"/>
              <a:buFont typeface="Arial"/>
              <a:buChar char="•"/>
            </a:pPr>
            <a:r>
              <a:rPr lang="en-CA" sz="1400" b="1" i="0" u="none" strike="noStrike" cap="none">
                <a:solidFill>
                  <a:schemeClr val="dk1"/>
                </a:solidFill>
                <a:latin typeface="Arial"/>
                <a:ea typeface="Arial"/>
                <a:cs typeface="Arial"/>
                <a:sym typeface="Arial"/>
              </a:rPr>
              <a:t>Privacy budget</a:t>
            </a:r>
            <a:r>
              <a:rPr lang="en-CA" sz="1400" b="0" i="0" u="none" strike="noStrike" cap="none">
                <a:solidFill>
                  <a:schemeClr val="dk1"/>
                </a:solidFill>
                <a:latin typeface="Arial"/>
                <a:ea typeface="Arial"/>
                <a:cs typeface="Arial"/>
                <a:sym typeface="Arial"/>
              </a:rPr>
              <a:t>. The differential privacy model uses the concept of a "privacy budget," commonly referred to as a ε (epsilon). A low ε value corresponds to a higher level of privacy, but it can reduce the accuracy of the analysis results.</a:t>
            </a:r>
            <a:endParaRPr sz="1400" b="0" i="0" u="none" strike="noStrike" cap="none">
              <a:solidFill>
                <a:schemeClr val="dk1"/>
              </a:solidFill>
              <a:latin typeface="Arial"/>
              <a:ea typeface="Arial"/>
              <a:cs typeface="Arial"/>
              <a:sym typeface="Arial"/>
            </a:endParaRPr>
          </a:p>
        </p:txBody>
      </p:sp>
      <p:sp>
        <p:nvSpPr>
          <p:cNvPr id="717" name="Google Shape;717;p15"/>
          <p:cNvSpPr txBox="1"/>
          <p:nvPr/>
        </p:nvSpPr>
        <p:spPr>
          <a:xfrm>
            <a:off x="5372014" y="4353155"/>
            <a:ext cx="6096855" cy="663964"/>
          </a:xfrm>
          <a:prstGeom prst="rect">
            <a:avLst/>
          </a:prstGeom>
          <a:blipFill rotWithShape="1">
            <a:blip r:embed="rId3">
              <a:alphaModFix/>
            </a:blip>
            <a:stretch>
              <a:fillRect t="-183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18" name="Google Shape;718;p15"/>
          <p:cNvSpPr txBox="1"/>
          <p:nvPr/>
        </p:nvSpPr>
        <p:spPr>
          <a:xfrm>
            <a:off x="5129205" y="5063740"/>
            <a:ext cx="6952914" cy="125701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Here, ε is a differential privacy parameter. The formula assumes that the synthetic data is generated by a differentially closed algorithm that ensures that the output does not change materially if any particular record in the source data is changed or deleted. The formula also assumes that the attacker has unlimited basic knowledge and supporting information, and that the attacker can perform any type of attack on the privacy of synthetic data.</a:t>
            </a:r>
            <a:endParaRPr sz="1400" b="0" i="0" u="none" strike="noStrike" cap="none">
              <a:solidFill>
                <a:srgbClr val="000000"/>
              </a:solidFill>
              <a:latin typeface="Arial"/>
              <a:ea typeface="Arial"/>
              <a:cs typeface="Arial"/>
              <a:sym typeface="Arial"/>
            </a:endParaRPr>
          </a:p>
        </p:txBody>
      </p:sp>
      <p:sp>
        <p:nvSpPr>
          <p:cNvPr id="719" name="Google Shape;719;p15"/>
          <p:cNvSpPr txBox="1"/>
          <p:nvPr/>
        </p:nvSpPr>
        <p:spPr>
          <a:xfrm>
            <a:off x="272843" y="6494598"/>
            <a:ext cx="11747263" cy="276999"/>
          </a:xfrm>
          <a:prstGeom prst="rect">
            <a:avLst/>
          </a:prstGeom>
          <a:solidFill>
            <a:srgbClr val="F2F2F2">
              <a:alpha val="4549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When it comes to generating synthetic data using AI, differential privacy is one of the most effective approaches to ensuring data privacy.</a:t>
            </a:r>
            <a:endParaRPr sz="1200" b="0" i="0" u="none" strike="noStrike" cap="none">
              <a:solidFill>
                <a:schemeClr val="dk1"/>
              </a:solidFill>
              <a:latin typeface="Arial"/>
              <a:ea typeface="Arial"/>
              <a:cs typeface="Arial"/>
              <a:sym typeface="Arial"/>
            </a:endParaRPr>
          </a:p>
        </p:txBody>
      </p:sp>
      <p:pic>
        <p:nvPicPr>
          <p:cNvPr id="720" name="Google Shape;720;p15" descr="Arrow: Counter-clockwise curve with solid fill">
            <a:hlinkClick r:id="rId4" action="ppaction://hlinksldjump"/>
          </p:cNvPr>
          <p:cNvPicPr preferRelativeResize="0"/>
          <p:nvPr/>
        </p:nvPicPr>
        <p:blipFill rotWithShape="1">
          <a:blip r:embed="rId5">
            <a:alphaModFix/>
          </a:blip>
          <a:srcRect/>
          <a:stretch/>
        </p:blipFill>
        <p:spPr>
          <a:xfrm>
            <a:off x="7881130" y="136515"/>
            <a:ext cx="344297" cy="344297"/>
          </a:xfrm>
          <a:prstGeom prst="rect">
            <a:avLst/>
          </a:prstGeom>
          <a:noFill/>
          <a:ln>
            <a:noFill/>
          </a:ln>
        </p:spPr>
      </p:pic>
      <p:grpSp>
        <p:nvGrpSpPr>
          <p:cNvPr id="721" name="Google Shape;721;p15"/>
          <p:cNvGrpSpPr/>
          <p:nvPr/>
        </p:nvGrpSpPr>
        <p:grpSpPr>
          <a:xfrm>
            <a:off x="5057904" y="858002"/>
            <a:ext cx="7041714" cy="3353993"/>
            <a:chOff x="5377201" y="1003961"/>
            <a:chExt cx="6401558" cy="3049082"/>
          </a:xfrm>
        </p:grpSpPr>
        <p:sp>
          <p:nvSpPr>
            <p:cNvPr id="722" name="Google Shape;722;p15"/>
            <p:cNvSpPr/>
            <p:nvPr/>
          </p:nvSpPr>
          <p:spPr>
            <a:xfrm>
              <a:off x="5442020" y="1406965"/>
              <a:ext cx="239197" cy="22405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3" name="Google Shape;723;p15"/>
            <p:cNvSpPr/>
            <p:nvPr/>
          </p:nvSpPr>
          <p:spPr>
            <a:xfrm>
              <a:off x="11214198" y="2811296"/>
              <a:ext cx="252000" cy="252000"/>
            </a:xfrm>
            <a:prstGeom prst="donut">
              <a:avLst>
                <a:gd name="adj" fmla="val 28192"/>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4" name="Google Shape;724;p15"/>
            <p:cNvSpPr/>
            <p:nvPr/>
          </p:nvSpPr>
          <p:spPr>
            <a:xfrm>
              <a:off x="6504541" y="1362448"/>
              <a:ext cx="1295586" cy="311865"/>
            </a:xfrm>
            <a:prstGeom prst="rect">
              <a:avLst/>
            </a:prstGeom>
            <a:solidFill>
              <a:schemeClr val="lt1"/>
            </a:solid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CA" sz="1050" b="0" i="0" u="none" strike="noStrike" cap="none">
                  <a:solidFill>
                    <a:srgbClr val="12445A"/>
                  </a:solidFill>
                  <a:latin typeface="Arial"/>
                  <a:ea typeface="Arial"/>
                  <a:cs typeface="Arial"/>
                  <a:sym typeface="Arial"/>
                </a:rPr>
                <a:t>Data Sensitivity Analysis</a:t>
              </a:r>
              <a:endParaRPr sz="1050" b="0" i="0" u="none" strike="noStrike" cap="none">
                <a:solidFill>
                  <a:srgbClr val="12445A"/>
                </a:solidFill>
                <a:latin typeface="Arial"/>
                <a:ea typeface="Arial"/>
                <a:cs typeface="Arial"/>
                <a:sym typeface="Arial"/>
              </a:endParaRPr>
            </a:p>
          </p:txBody>
        </p:sp>
        <p:sp>
          <p:nvSpPr>
            <p:cNvPr id="725" name="Google Shape;725;p15"/>
            <p:cNvSpPr txBox="1"/>
            <p:nvPr/>
          </p:nvSpPr>
          <p:spPr>
            <a:xfrm>
              <a:off x="7790168" y="1024282"/>
              <a:ext cx="2651476" cy="355984"/>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800"/>
                <a:buFont typeface="Arial"/>
                <a:buNone/>
              </a:pPr>
              <a:r>
                <a:rPr lang="en-CA" sz="800" b="0" i="0" u="none" strike="noStrike" cap="none">
                  <a:solidFill>
                    <a:schemeClr val="dk1"/>
                  </a:solidFill>
                  <a:latin typeface="Arial"/>
                  <a:ea typeface="Arial"/>
                  <a:cs typeface="Arial"/>
                  <a:sym typeface="Arial"/>
                </a:rPr>
                <a:t>Data sensitivity analysis is performed to determine how much a change or deletion of a single record in the source data affects the output of the generator</a:t>
              </a:r>
              <a:endParaRPr sz="1400" b="0" i="0" u="none" strike="noStrike" cap="none">
                <a:solidFill>
                  <a:srgbClr val="000000"/>
                </a:solidFill>
                <a:latin typeface="Arial"/>
                <a:ea typeface="Arial"/>
                <a:cs typeface="Arial"/>
                <a:sym typeface="Arial"/>
              </a:endParaRPr>
            </a:p>
          </p:txBody>
        </p:sp>
        <p:sp>
          <p:nvSpPr>
            <p:cNvPr id="726" name="Google Shape;726;p15"/>
            <p:cNvSpPr txBox="1"/>
            <p:nvPr/>
          </p:nvSpPr>
          <p:spPr>
            <a:xfrm>
              <a:off x="9064031" y="1531473"/>
              <a:ext cx="1265625" cy="62458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800"/>
                <a:buFont typeface="Arial"/>
                <a:buNone/>
              </a:pPr>
              <a:r>
                <a:rPr lang="en-CA" sz="800" b="0" i="0" u="none" strike="noStrike" cap="none">
                  <a:solidFill>
                    <a:schemeClr val="dk1"/>
                  </a:solidFill>
                  <a:latin typeface="Arial"/>
                  <a:ea typeface="Arial"/>
                  <a:cs typeface="Arial"/>
                  <a:sym typeface="Arial"/>
                </a:rPr>
                <a:t>Дискриминатор пробует отличить синтетические данные от реальных данных из некоторого публичного набора данных </a:t>
              </a:r>
              <a:endParaRPr sz="800" b="0" i="0" u="none" strike="noStrike" cap="none">
                <a:solidFill>
                  <a:schemeClr val="dk1"/>
                </a:solidFill>
                <a:latin typeface="Arial"/>
                <a:ea typeface="Arial"/>
                <a:cs typeface="Arial"/>
                <a:sym typeface="Arial"/>
              </a:endParaRPr>
            </a:p>
          </p:txBody>
        </p:sp>
        <p:sp>
          <p:nvSpPr>
            <p:cNvPr id="727" name="Google Shape;727;p15"/>
            <p:cNvSpPr/>
            <p:nvPr/>
          </p:nvSpPr>
          <p:spPr>
            <a:xfrm>
              <a:off x="8992929" y="1352305"/>
              <a:ext cx="1380365" cy="31186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CA" sz="1000" b="0" i="0" u="none" strike="noStrike" cap="none">
                  <a:solidFill>
                    <a:srgbClr val="12445A"/>
                  </a:solidFill>
                  <a:latin typeface="Arial"/>
                  <a:ea typeface="Arial"/>
                  <a:cs typeface="Arial"/>
                  <a:sym typeface="Arial"/>
                </a:rPr>
                <a:t>ОБУЧЕНИЕ МОДЕЛИ</a:t>
              </a:r>
              <a:endParaRPr sz="1000" b="0" i="0" u="none" strike="noStrike" cap="none">
                <a:solidFill>
                  <a:srgbClr val="12445A"/>
                </a:solidFill>
                <a:latin typeface="Arial"/>
                <a:ea typeface="Arial"/>
                <a:cs typeface="Arial"/>
                <a:sym typeface="Arial"/>
              </a:endParaRPr>
            </a:p>
          </p:txBody>
        </p:sp>
        <p:grpSp>
          <p:nvGrpSpPr>
            <p:cNvPr id="728" name="Google Shape;728;p15"/>
            <p:cNvGrpSpPr/>
            <p:nvPr/>
          </p:nvGrpSpPr>
          <p:grpSpPr>
            <a:xfrm>
              <a:off x="9586936" y="2118023"/>
              <a:ext cx="244598" cy="203101"/>
              <a:chOff x="7651287" y="275194"/>
              <a:chExt cx="560382" cy="450499"/>
            </a:xfrm>
          </p:grpSpPr>
          <p:cxnSp>
            <p:nvCxnSpPr>
              <p:cNvPr id="729" name="Google Shape;729;p15"/>
              <p:cNvCxnSpPr>
                <a:stCxn id="730" idx="5"/>
                <a:endCxn id="731" idx="0"/>
              </p:cNvCxnSpPr>
              <p:nvPr/>
            </p:nvCxnSpPr>
            <p:spPr>
              <a:xfrm>
                <a:off x="7743471" y="367378"/>
                <a:ext cx="414300" cy="250200"/>
              </a:xfrm>
              <a:prstGeom prst="straightConnector1">
                <a:avLst/>
              </a:prstGeom>
              <a:noFill/>
              <a:ln w="9525" cap="flat" cmpd="sng">
                <a:solidFill>
                  <a:schemeClr val="accent1"/>
                </a:solidFill>
                <a:prstDash val="solid"/>
                <a:miter lim="800000"/>
                <a:headEnd type="none" w="sm" len="sm"/>
                <a:tailEnd type="none" w="sm" len="sm"/>
              </a:ln>
            </p:spPr>
          </p:cxnSp>
          <p:cxnSp>
            <p:nvCxnSpPr>
              <p:cNvPr id="732" name="Google Shape;732;p15"/>
              <p:cNvCxnSpPr>
                <a:stCxn id="733" idx="3"/>
                <a:endCxn id="734" idx="7"/>
              </p:cNvCxnSpPr>
              <p:nvPr/>
            </p:nvCxnSpPr>
            <p:spPr>
              <a:xfrm flipH="1">
                <a:off x="7743585" y="367378"/>
                <a:ext cx="375900" cy="266100"/>
              </a:xfrm>
              <a:prstGeom prst="straightConnector1">
                <a:avLst/>
              </a:prstGeom>
              <a:noFill/>
              <a:ln w="9525" cap="flat" cmpd="sng">
                <a:solidFill>
                  <a:schemeClr val="accent1"/>
                </a:solidFill>
                <a:prstDash val="solid"/>
                <a:miter lim="800000"/>
                <a:headEnd type="none" w="sm" len="sm"/>
                <a:tailEnd type="none" w="sm" len="sm"/>
              </a:ln>
            </p:spPr>
          </p:cxnSp>
          <p:cxnSp>
            <p:nvCxnSpPr>
              <p:cNvPr id="735" name="Google Shape;735;p15"/>
              <p:cNvCxnSpPr>
                <a:stCxn id="736" idx="2"/>
                <a:endCxn id="737" idx="6"/>
              </p:cNvCxnSpPr>
              <p:nvPr/>
            </p:nvCxnSpPr>
            <p:spPr>
              <a:xfrm rot="10800000">
                <a:off x="7759269" y="500444"/>
                <a:ext cx="344400" cy="0"/>
              </a:xfrm>
              <a:prstGeom prst="straightConnector1">
                <a:avLst/>
              </a:prstGeom>
              <a:noFill/>
              <a:ln w="9525" cap="flat" cmpd="sng">
                <a:solidFill>
                  <a:schemeClr val="accent1"/>
                </a:solidFill>
                <a:prstDash val="solid"/>
                <a:miter lim="800000"/>
                <a:headEnd type="none" w="sm" len="sm"/>
                <a:tailEnd type="none" w="sm" len="sm"/>
              </a:ln>
            </p:spPr>
          </p:cxnSp>
          <p:cxnSp>
            <p:nvCxnSpPr>
              <p:cNvPr id="738" name="Google Shape;738;p15"/>
              <p:cNvCxnSpPr>
                <a:stCxn id="736" idx="1"/>
                <a:endCxn id="739" idx="5"/>
              </p:cNvCxnSpPr>
              <p:nvPr/>
            </p:nvCxnSpPr>
            <p:spPr>
              <a:xfrm rot="10800000">
                <a:off x="7969785" y="367460"/>
                <a:ext cx="149700" cy="94800"/>
              </a:xfrm>
              <a:prstGeom prst="straightConnector1">
                <a:avLst/>
              </a:prstGeom>
              <a:noFill/>
              <a:ln w="9525" cap="flat" cmpd="sng">
                <a:solidFill>
                  <a:schemeClr val="accent1"/>
                </a:solidFill>
                <a:prstDash val="solid"/>
                <a:miter lim="800000"/>
                <a:headEnd type="none" w="sm" len="sm"/>
                <a:tailEnd type="none" w="sm" len="sm"/>
              </a:ln>
            </p:spPr>
          </p:cxnSp>
          <p:cxnSp>
            <p:nvCxnSpPr>
              <p:cNvPr id="740" name="Google Shape;740;p15"/>
              <p:cNvCxnSpPr>
                <a:stCxn id="741" idx="1"/>
                <a:endCxn id="737" idx="5"/>
              </p:cNvCxnSpPr>
              <p:nvPr/>
            </p:nvCxnSpPr>
            <p:spPr>
              <a:xfrm rot="10800000">
                <a:off x="7743594" y="538709"/>
                <a:ext cx="149700" cy="94800"/>
              </a:xfrm>
              <a:prstGeom prst="straightConnector1">
                <a:avLst/>
              </a:prstGeom>
              <a:noFill/>
              <a:ln w="9525" cap="flat" cmpd="sng">
                <a:solidFill>
                  <a:schemeClr val="accent1"/>
                </a:solidFill>
                <a:prstDash val="solid"/>
                <a:miter lim="800000"/>
                <a:headEnd type="none" w="sm" len="sm"/>
                <a:tailEnd type="none" w="sm" len="sm"/>
              </a:ln>
            </p:spPr>
          </p:cxnSp>
          <p:cxnSp>
            <p:nvCxnSpPr>
              <p:cNvPr id="742" name="Google Shape;742;p15"/>
              <p:cNvCxnSpPr>
                <a:stCxn id="741" idx="7"/>
                <a:endCxn id="736" idx="3"/>
              </p:cNvCxnSpPr>
              <p:nvPr/>
            </p:nvCxnSpPr>
            <p:spPr>
              <a:xfrm rot="10800000" flipH="1">
                <a:off x="7969662" y="538709"/>
                <a:ext cx="149700" cy="94800"/>
              </a:xfrm>
              <a:prstGeom prst="straightConnector1">
                <a:avLst/>
              </a:prstGeom>
              <a:noFill/>
              <a:ln w="9525" cap="flat" cmpd="sng">
                <a:solidFill>
                  <a:schemeClr val="accent1"/>
                </a:solidFill>
                <a:prstDash val="solid"/>
                <a:miter lim="800000"/>
                <a:headEnd type="none" w="sm" len="sm"/>
                <a:tailEnd type="none" w="sm" len="sm"/>
              </a:ln>
            </p:spPr>
          </p:cxnSp>
          <p:cxnSp>
            <p:nvCxnSpPr>
              <p:cNvPr id="743" name="Google Shape;743;p15"/>
              <p:cNvCxnSpPr>
                <a:stCxn id="737" idx="7"/>
                <a:endCxn id="739" idx="3"/>
              </p:cNvCxnSpPr>
              <p:nvPr/>
            </p:nvCxnSpPr>
            <p:spPr>
              <a:xfrm rot="10800000" flipH="1">
                <a:off x="7743471" y="367460"/>
                <a:ext cx="149700" cy="94800"/>
              </a:xfrm>
              <a:prstGeom prst="straightConnector1">
                <a:avLst/>
              </a:prstGeom>
              <a:noFill/>
              <a:ln w="9525" cap="flat" cmpd="sng">
                <a:solidFill>
                  <a:schemeClr val="accent1"/>
                </a:solidFill>
                <a:prstDash val="solid"/>
                <a:miter lim="800000"/>
                <a:headEnd type="none" w="sm" len="sm"/>
                <a:tailEnd type="none" w="sm" len="sm"/>
              </a:ln>
            </p:spPr>
          </p:cxnSp>
          <p:cxnSp>
            <p:nvCxnSpPr>
              <p:cNvPr id="744" name="Google Shape;744;p15"/>
              <p:cNvCxnSpPr>
                <a:stCxn id="733" idx="2"/>
                <a:endCxn id="730" idx="6"/>
              </p:cNvCxnSpPr>
              <p:nvPr/>
            </p:nvCxnSpPr>
            <p:spPr>
              <a:xfrm rot="10800000">
                <a:off x="7759269" y="329194"/>
                <a:ext cx="344400" cy="0"/>
              </a:xfrm>
              <a:prstGeom prst="straightConnector1">
                <a:avLst/>
              </a:prstGeom>
              <a:noFill/>
              <a:ln w="9525" cap="flat" cmpd="sng">
                <a:solidFill>
                  <a:schemeClr val="accent1"/>
                </a:solidFill>
                <a:prstDash val="solid"/>
                <a:miter lim="800000"/>
                <a:headEnd type="none" w="sm" len="sm"/>
                <a:tailEnd type="none" w="sm" len="sm"/>
              </a:ln>
            </p:spPr>
          </p:cxnSp>
          <p:cxnSp>
            <p:nvCxnSpPr>
              <p:cNvPr id="745" name="Google Shape;745;p15"/>
              <p:cNvCxnSpPr>
                <a:stCxn id="731" idx="2"/>
                <a:endCxn id="734" idx="6"/>
              </p:cNvCxnSpPr>
              <p:nvPr/>
            </p:nvCxnSpPr>
            <p:spPr>
              <a:xfrm rot="10800000">
                <a:off x="7759269" y="671693"/>
                <a:ext cx="344400" cy="0"/>
              </a:xfrm>
              <a:prstGeom prst="straightConnector1">
                <a:avLst/>
              </a:prstGeom>
              <a:noFill/>
              <a:ln w="9525" cap="flat" cmpd="sng">
                <a:solidFill>
                  <a:schemeClr val="accent1"/>
                </a:solidFill>
                <a:prstDash val="solid"/>
                <a:miter lim="800000"/>
                <a:headEnd type="none" w="sm" len="sm"/>
                <a:tailEnd type="none" w="sm" len="sm"/>
              </a:ln>
            </p:spPr>
          </p:cxnSp>
          <p:sp>
            <p:nvSpPr>
              <p:cNvPr id="730" name="Google Shape;730;p15"/>
              <p:cNvSpPr/>
              <p:nvPr/>
            </p:nvSpPr>
            <p:spPr>
              <a:xfrm>
                <a:off x="7651287" y="275194"/>
                <a:ext cx="108000" cy="108000"/>
              </a:xfrm>
              <a:prstGeom prst="ellipse">
                <a:avLst/>
              </a:prstGeom>
              <a:solidFill>
                <a:schemeClr val="lt1"/>
              </a:solidFill>
              <a:ln w="9525" cap="flat" cmpd="sng">
                <a:solidFill>
                  <a:srgbClr val="1244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9" name="Google Shape;739;p15"/>
              <p:cNvSpPr/>
              <p:nvPr/>
            </p:nvSpPr>
            <p:spPr>
              <a:xfrm>
                <a:off x="7877478" y="275194"/>
                <a:ext cx="108000" cy="108000"/>
              </a:xfrm>
              <a:prstGeom prst="ellipse">
                <a:avLst/>
              </a:prstGeom>
              <a:solidFill>
                <a:schemeClr val="lt1"/>
              </a:solidFill>
              <a:ln w="9525" cap="flat" cmpd="sng">
                <a:solidFill>
                  <a:srgbClr val="1244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3" name="Google Shape;733;p15"/>
              <p:cNvSpPr/>
              <p:nvPr/>
            </p:nvSpPr>
            <p:spPr>
              <a:xfrm>
                <a:off x="8103669" y="275194"/>
                <a:ext cx="108000" cy="108000"/>
              </a:xfrm>
              <a:prstGeom prst="ellipse">
                <a:avLst/>
              </a:prstGeom>
              <a:solidFill>
                <a:schemeClr val="lt1"/>
              </a:solidFill>
              <a:ln w="9525" cap="flat" cmpd="sng">
                <a:solidFill>
                  <a:srgbClr val="1244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7" name="Google Shape;737;p15"/>
              <p:cNvSpPr/>
              <p:nvPr/>
            </p:nvSpPr>
            <p:spPr>
              <a:xfrm>
                <a:off x="7651287" y="446444"/>
                <a:ext cx="108000" cy="108000"/>
              </a:xfrm>
              <a:prstGeom prst="ellipse">
                <a:avLst/>
              </a:prstGeom>
              <a:solidFill>
                <a:schemeClr val="lt1"/>
              </a:solidFill>
              <a:ln w="9525" cap="flat" cmpd="sng">
                <a:solidFill>
                  <a:srgbClr val="1244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6" name="Google Shape;746;p15"/>
              <p:cNvSpPr/>
              <p:nvPr/>
            </p:nvSpPr>
            <p:spPr>
              <a:xfrm>
                <a:off x="7877478" y="446444"/>
                <a:ext cx="108000" cy="108000"/>
              </a:xfrm>
              <a:prstGeom prst="ellipse">
                <a:avLst/>
              </a:prstGeom>
              <a:solidFill>
                <a:schemeClr val="lt1"/>
              </a:solidFill>
              <a:ln w="9525" cap="flat" cmpd="sng">
                <a:solidFill>
                  <a:srgbClr val="1244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6" name="Google Shape;736;p15"/>
              <p:cNvSpPr/>
              <p:nvPr/>
            </p:nvSpPr>
            <p:spPr>
              <a:xfrm>
                <a:off x="8103669" y="446444"/>
                <a:ext cx="108000" cy="108000"/>
              </a:xfrm>
              <a:prstGeom prst="ellipse">
                <a:avLst/>
              </a:prstGeom>
              <a:solidFill>
                <a:schemeClr val="lt1"/>
              </a:solidFill>
              <a:ln w="9525" cap="flat" cmpd="sng">
                <a:solidFill>
                  <a:srgbClr val="1244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4" name="Google Shape;734;p15"/>
              <p:cNvSpPr/>
              <p:nvPr/>
            </p:nvSpPr>
            <p:spPr>
              <a:xfrm>
                <a:off x="7651287" y="617693"/>
                <a:ext cx="108000" cy="108000"/>
              </a:xfrm>
              <a:prstGeom prst="ellipse">
                <a:avLst/>
              </a:prstGeom>
              <a:solidFill>
                <a:schemeClr val="lt1"/>
              </a:solidFill>
              <a:ln w="9525" cap="flat" cmpd="sng">
                <a:solidFill>
                  <a:srgbClr val="1244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1" name="Google Shape;741;p15"/>
              <p:cNvSpPr/>
              <p:nvPr/>
            </p:nvSpPr>
            <p:spPr>
              <a:xfrm>
                <a:off x="7877478" y="617693"/>
                <a:ext cx="108000" cy="108000"/>
              </a:xfrm>
              <a:prstGeom prst="ellipse">
                <a:avLst/>
              </a:prstGeom>
              <a:solidFill>
                <a:schemeClr val="lt1"/>
              </a:solidFill>
              <a:ln w="9525" cap="flat" cmpd="sng">
                <a:solidFill>
                  <a:srgbClr val="1244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1" name="Google Shape;731;p15"/>
              <p:cNvSpPr/>
              <p:nvPr/>
            </p:nvSpPr>
            <p:spPr>
              <a:xfrm>
                <a:off x="8103669" y="617693"/>
                <a:ext cx="108000" cy="108000"/>
              </a:xfrm>
              <a:prstGeom prst="ellipse">
                <a:avLst/>
              </a:prstGeom>
              <a:solidFill>
                <a:schemeClr val="lt1"/>
              </a:solidFill>
              <a:ln w="9525" cap="flat" cmpd="sng">
                <a:solidFill>
                  <a:srgbClr val="1244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747" name="Google Shape;747;p15"/>
            <p:cNvSpPr txBox="1"/>
            <p:nvPr/>
          </p:nvSpPr>
          <p:spPr>
            <a:xfrm>
              <a:off x="8950633" y="2334051"/>
              <a:ext cx="1517201"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ДИСКРИМИНАТОР</a:t>
              </a:r>
              <a:endParaRPr sz="1050" b="0" i="0" u="none" strike="noStrike" cap="none">
                <a:solidFill>
                  <a:schemeClr val="dk1"/>
                </a:solidFill>
                <a:latin typeface="Arial"/>
                <a:ea typeface="Arial"/>
                <a:cs typeface="Arial"/>
                <a:sym typeface="Arial"/>
              </a:endParaRPr>
            </a:p>
          </p:txBody>
        </p:sp>
        <p:sp>
          <p:nvSpPr>
            <p:cNvPr id="748" name="Google Shape;748;p15"/>
            <p:cNvSpPr/>
            <p:nvPr/>
          </p:nvSpPr>
          <p:spPr>
            <a:xfrm>
              <a:off x="9524129" y="2635868"/>
              <a:ext cx="326285" cy="247245"/>
            </a:xfrm>
            <a:custGeom>
              <a:avLst/>
              <a:gdLst/>
              <a:ahLst/>
              <a:cxnLst/>
              <a:rect l="l" t="t" r="r" b="b"/>
              <a:pathLst>
                <a:path w="635837" h="582989" extrusionOk="0">
                  <a:moveTo>
                    <a:pt x="302192" y="238094"/>
                  </a:moveTo>
                  <a:cubicBezTo>
                    <a:pt x="274003" y="238131"/>
                    <a:pt x="251161" y="260973"/>
                    <a:pt x="251125" y="289162"/>
                  </a:cubicBezTo>
                  <a:cubicBezTo>
                    <a:pt x="251125" y="317365"/>
                    <a:pt x="273989" y="340229"/>
                    <a:pt x="302192" y="340229"/>
                  </a:cubicBezTo>
                  <a:cubicBezTo>
                    <a:pt x="330396" y="340229"/>
                    <a:pt x="353260" y="317365"/>
                    <a:pt x="353260" y="289162"/>
                  </a:cubicBezTo>
                  <a:cubicBezTo>
                    <a:pt x="353260" y="260958"/>
                    <a:pt x="330396" y="238094"/>
                    <a:pt x="302192" y="238094"/>
                  </a:cubicBezTo>
                  <a:close/>
                  <a:moveTo>
                    <a:pt x="302192" y="227916"/>
                  </a:moveTo>
                  <a:cubicBezTo>
                    <a:pt x="336037" y="227916"/>
                    <a:pt x="363474" y="255353"/>
                    <a:pt x="363474" y="289197"/>
                  </a:cubicBezTo>
                  <a:cubicBezTo>
                    <a:pt x="363474" y="323042"/>
                    <a:pt x="336037" y="350479"/>
                    <a:pt x="302192" y="350479"/>
                  </a:cubicBezTo>
                  <a:cubicBezTo>
                    <a:pt x="268392" y="350372"/>
                    <a:pt x="241018" y="322998"/>
                    <a:pt x="240911" y="289197"/>
                  </a:cubicBezTo>
                  <a:cubicBezTo>
                    <a:pt x="240911" y="255353"/>
                    <a:pt x="268348" y="227916"/>
                    <a:pt x="302192" y="227916"/>
                  </a:cubicBezTo>
                  <a:close/>
                  <a:moveTo>
                    <a:pt x="288087" y="125694"/>
                  </a:moveTo>
                  <a:lnTo>
                    <a:pt x="273033" y="155813"/>
                  </a:lnTo>
                  <a:lnTo>
                    <a:pt x="270990" y="159899"/>
                  </a:lnTo>
                  <a:lnTo>
                    <a:pt x="266583" y="161099"/>
                  </a:lnTo>
                  <a:cubicBezTo>
                    <a:pt x="256352" y="163909"/>
                    <a:pt x="246527" y="168029"/>
                    <a:pt x="237352" y="173355"/>
                  </a:cubicBezTo>
                  <a:lnTo>
                    <a:pt x="233368" y="175663"/>
                  </a:lnTo>
                  <a:lnTo>
                    <a:pt x="229002" y="174208"/>
                  </a:lnTo>
                  <a:lnTo>
                    <a:pt x="196691" y="163433"/>
                  </a:lnTo>
                  <a:lnTo>
                    <a:pt x="176504" y="183625"/>
                  </a:lnTo>
                  <a:lnTo>
                    <a:pt x="187280" y="215946"/>
                  </a:lnTo>
                  <a:lnTo>
                    <a:pt x="188689" y="220184"/>
                  </a:lnTo>
                  <a:lnTo>
                    <a:pt x="186539" y="224096"/>
                  </a:lnTo>
                  <a:cubicBezTo>
                    <a:pt x="181251" y="233558"/>
                    <a:pt x="177097" y="243611"/>
                    <a:pt x="174165" y="254047"/>
                  </a:cubicBezTo>
                  <a:lnTo>
                    <a:pt x="172945" y="258521"/>
                  </a:lnTo>
                  <a:lnTo>
                    <a:pt x="168773" y="260563"/>
                  </a:lnTo>
                  <a:lnTo>
                    <a:pt x="138776" y="275138"/>
                  </a:lnTo>
                  <a:lnTo>
                    <a:pt x="138776" y="303302"/>
                  </a:lnTo>
                  <a:lnTo>
                    <a:pt x="168890" y="318357"/>
                  </a:lnTo>
                  <a:lnTo>
                    <a:pt x="172976" y="320399"/>
                  </a:lnTo>
                  <a:lnTo>
                    <a:pt x="174181" y="324801"/>
                  </a:lnTo>
                  <a:cubicBezTo>
                    <a:pt x="176987" y="335037"/>
                    <a:pt x="181107" y="344865"/>
                    <a:pt x="186437" y="354043"/>
                  </a:cubicBezTo>
                  <a:lnTo>
                    <a:pt x="188740" y="358026"/>
                  </a:lnTo>
                  <a:lnTo>
                    <a:pt x="187290" y="362392"/>
                  </a:lnTo>
                  <a:lnTo>
                    <a:pt x="176509" y="394703"/>
                  </a:lnTo>
                  <a:lnTo>
                    <a:pt x="196697" y="414895"/>
                  </a:lnTo>
                  <a:lnTo>
                    <a:pt x="229007" y="404120"/>
                  </a:lnTo>
                  <a:lnTo>
                    <a:pt x="233246" y="402705"/>
                  </a:lnTo>
                  <a:lnTo>
                    <a:pt x="237163" y="404860"/>
                  </a:lnTo>
                  <a:cubicBezTo>
                    <a:pt x="246620" y="410148"/>
                    <a:pt x="256668" y="414303"/>
                    <a:pt x="267098" y="417239"/>
                  </a:cubicBezTo>
                  <a:lnTo>
                    <a:pt x="271506" y="418439"/>
                  </a:lnTo>
                  <a:lnTo>
                    <a:pt x="273548" y="422525"/>
                  </a:lnTo>
                  <a:lnTo>
                    <a:pt x="288598" y="452655"/>
                  </a:lnTo>
                  <a:lnTo>
                    <a:pt x="316808" y="452655"/>
                  </a:lnTo>
                  <a:lnTo>
                    <a:pt x="331863" y="422525"/>
                  </a:lnTo>
                  <a:lnTo>
                    <a:pt x="333905" y="418439"/>
                  </a:lnTo>
                  <a:lnTo>
                    <a:pt x="338307" y="417239"/>
                  </a:lnTo>
                  <a:cubicBezTo>
                    <a:pt x="348540" y="414430"/>
                    <a:pt x="358367" y="410310"/>
                    <a:pt x="367544" y="404983"/>
                  </a:cubicBezTo>
                  <a:lnTo>
                    <a:pt x="371527" y="402675"/>
                  </a:lnTo>
                  <a:lnTo>
                    <a:pt x="375893" y="404130"/>
                  </a:lnTo>
                  <a:lnTo>
                    <a:pt x="408204" y="414905"/>
                  </a:lnTo>
                  <a:lnTo>
                    <a:pt x="428391" y="394713"/>
                  </a:lnTo>
                  <a:lnTo>
                    <a:pt x="417615" y="362392"/>
                  </a:lnTo>
                  <a:lnTo>
                    <a:pt x="416206" y="358154"/>
                  </a:lnTo>
                  <a:lnTo>
                    <a:pt x="418356" y="354242"/>
                  </a:lnTo>
                  <a:cubicBezTo>
                    <a:pt x="423644" y="344779"/>
                    <a:pt x="427797" y="334726"/>
                    <a:pt x="430730" y="324291"/>
                  </a:cubicBezTo>
                  <a:lnTo>
                    <a:pt x="431930" y="319889"/>
                  </a:lnTo>
                  <a:lnTo>
                    <a:pt x="436015" y="317846"/>
                  </a:lnTo>
                  <a:lnTo>
                    <a:pt x="466120" y="302791"/>
                  </a:lnTo>
                  <a:lnTo>
                    <a:pt x="466120" y="274668"/>
                  </a:lnTo>
                  <a:lnTo>
                    <a:pt x="435678" y="260078"/>
                  </a:lnTo>
                  <a:lnTo>
                    <a:pt x="431465" y="258061"/>
                  </a:lnTo>
                  <a:lnTo>
                    <a:pt x="430234" y="253552"/>
                  </a:lnTo>
                  <a:cubicBezTo>
                    <a:pt x="427427" y="243317"/>
                    <a:pt x="423307" y="233488"/>
                    <a:pt x="417978" y="224310"/>
                  </a:cubicBezTo>
                  <a:lnTo>
                    <a:pt x="415670" y="220332"/>
                  </a:lnTo>
                  <a:lnTo>
                    <a:pt x="417125" y="215966"/>
                  </a:lnTo>
                  <a:lnTo>
                    <a:pt x="427900" y="183645"/>
                  </a:lnTo>
                  <a:lnTo>
                    <a:pt x="407713" y="163453"/>
                  </a:lnTo>
                  <a:lnTo>
                    <a:pt x="375403" y="174228"/>
                  </a:lnTo>
                  <a:lnTo>
                    <a:pt x="371164" y="175643"/>
                  </a:lnTo>
                  <a:lnTo>
                    <a:pt x="367247" y="173488"/>
                  </a:lnTo>
                  <a:cubicBezTo>
                    <a:pt x="357788" y="168200"/>
                    <a:pt x="347738" y="164045"/>
                    <a:pt x="337306" y="161109"/>
                  </a:cubicBezTo>
                  <a:lnTo>
                    <a:pt x="332833" y="159888"/>
                  </a:lnTo>
                  <a:lnTo>
                    <a:pt x="330790" y="155721"/>
                  </a:lnTo>
                  <a:lnTo>
                    <a:pt x="316236" y="125694"/>
                  </a:lnTo>
                  <a:close/>
                  <a:moveTo>
                    <a:pt x="281765" y="115480"/>
                  </a:moveTo>
                  <a:lnTo>
                    <a:pt x="322619" y="115480"/>
                  </a:lnTo>
                  <a:lnTo>
                    <a:pt x="339982" y="151314"/>
                  </a:lnTo>
                  <a:cubicBezTo>
                    <a:pt x="351194" y="154451"/>
                    <a:pt x="361994" y="158908"/>
                    <a:pt x="372155" y="164592"/>
                  </a:cubicBezTo>
                  <a:lnTo>
                    <a:pt x="410456" y="151825"/>
                  </a:lnTo>
                  <a:lnTo>
                    <a:pt x="439564" y="180933"/>
                  </a:lnTo>
                  <a:lnTo>
                    <a:pt x="426797" y="219234"/>
                  </a:lnTo>
                  <a:cubicBezTo>
                    <a:pt x="432563" y="229175"/>
                    <a:pt x="437026" y="239816"/>
                    <a:pt x="440075" y="250896"/>
                  </a:cubicBezTo>
                  <a:lnTo>
                    <a:pt x="476333" y="268259"/>
                  </a:lnTo>
                  <a:lnTo>
                    <a:pt x="476333" y="309113"/>
                  </a:lnTo>
                  <a:lnTo>
                    <a:pt x="440586" y="326987"/>
                  </a:lnTo>
                  <a:cubicBezTo>
                    <a:pt x="437446" y="338198"/>
                    <a:pt x="432989" y="348998"/>
                    <a:pt x="427308" y="359160"/>
                  </a:cubicBezTo>
                  <a:lnTo>
                    <a:pt x="440075" y="397461"/>
                  </a:lnTo>
                  <a:lnTo>
                    <a:pt x="410966" y="426569"/>
                  </a:lnTo>
                  <a:lnTo>
                    <a:pt x="372666" y="413802"/>
                  </a:lnTo>
                  <a:cubicBezTo>
                    <a:pt x="362726" y="419571"/>
                    <a:pt x="352084" y="424034"/>
                    <a:pt x="341004" y="427080"/>
                  </a:cubicBezTo>
                  <a:lnTo>
                    <a:pt x="323130" y="462827"/>
                  </a:lnTo>
                  <a:lnTo>
                    <a:pt x="282276" y="462827"/>
                  </a:lnTo>
                  <a:lnTo>
                    <a:pt x="264402" y="427080"/>
                  </a:lnTo>
                  <a:cubicBezTo>
                    <a:pt x="253190" y="423943"/>
                    <a:pt x="242390" y="419486"/>
                    <a:pt x="232229" y="413802"/>
                  </a:cubicBezTo>
                  <a:lnTo>
                    <a:pt x="193929" y="426569"/>
                  </a:lnTo>
                  <a:lnTo>
                    <a:pt x="164820" y="397461"/>
                  </a:lnTo>
                  <a:lnTo>
                    <a:pt x="177587" y="359160"/>
                  </a:lnTo>
                  <a:cubicBezTo>
                    <a:pt x="171814" y="349192"/>
                    <a:pt x="167351" y="338521"/>
                    <a:pt x="164309" y="327411"/>
                  </a:cubicBezTo>
                  <a:lnTo>
                    <a:pt x="128562" y="309537"/>
                  </a:lnTo>
                  <a:lnTo>
                    <a:pt x="128562" y="268683"/>
                  </a:lnTo>
                  <a:lnTo>
                    <a:pt x="164309" y="251320"/>
                  </a:lnTo>
                  <a:cubicBezTo>
                    <a:pt x="167449" y="240109"/>
                    <a:pt x="171906" y="229309"/>
                    <a:pt x="177587" y="219147"/>
                  </a:cubicBezTo>
                  <a:lnTo>
                    <a:pt x="164820" y="180847"/>
                  </a:lnTo>
                  <a:lnTo>
                    <a:pt x="193929" y="151738"/>
                  </a:lnTo>
                  <a:lnTo>
                    <a:pt x="232229" y="164505"/>
                  </a:lnTo>
                  <a:cubicBezTo>
                    <a:pt x="242169" y="158736"/>
                    <a:pt x="252811" y="154274"/>
                    <a:pt x="263891" y="151227"/>
                  </a:cubicBezTo>
                  <a:close/>
                  <a:moveTo>
                    <a:pt x="490174" y="40584"/>
                  </a:moveTo>
                  <a:lnTo>
                    <a:pt x="495670" y="43498"/>
                  </a:lnTo>
                  <a:cubicBezTo>
                    <a:pt x="580237" y="99312"/>
                    <a:pt x="635836" y="193831"/>
                    <a:pt x="635837" y="301037"/>
                  </a:cubicBezTo>
                  <a:cubicBezTo>
                    <a:pt x="635837" y="381442"/>
                    <a:pt x="604561" y="454710"/>
                    <a:pt x="553248" y="509866"/>
                  </a:cubicBezTo>
                  <a:lnTo>
                    <a:pt x="528238" y="531023"/>
                  </a:lnTo>
                  <a:lnTo>
                    <a:pt x="556086" y="578533"/>
                  </a:lnTo>
                  <a:lnTo>
                    <a:pt x="405848" y="582989"/>
                  </a:lnTo>
                  <a:lnTo>
                    <a:pt x="483137" y="454079"/>
                  </a:lnTo>
                  <a:lnTo>
                    <a:pt x="513499" y="505878"/>
                  </a:lnTo>
                  <a:lnTo>
                    <a:pt x="522217" y="500148"/>
                  </a:lnTo>
                  <a:cubicBezTo>
                    <a:pt x="574502" y="449191"/>
                    <a:pt x="606840" y="378796"/>
                    <a:pt x="606840" y="301038"/>
                  </a:cubicBezTo>
                  <a:cubicBezTo>
                    <a:pt x="606841" y="223281"/>
                    <a:pt x="574502" y="152884"/>
                    <a:pt x="522218" y="101927"/>
                  </a:cubicBezTo>
                  <a:lnTo>
                    <a:pt x="490173" y="80871"/>
                  </a:lnTo>
                  <a:close/>
                  <a:moveTo>
                    <a:pt x="229046" y="0"/>
                  </a:moveTo>
                  <a:lnTo>
                    <a:pt x="152406" y="129296"/>
                  </a:lnTo>
                  <a:lnTo>
                    <a:pt x="129853" y="91260"/>
                  </a:lnTo>
                  <a:lnTo>
                    <a:pt x="113620" y="101926"/>
                  </a:lnTo>
                  <a:cubicBezTo>
                    <a:pt x="61335" y="152884"/>
                    <a:pt x="28996" y="223281"/>
                    <a:pt x="28997" y="301038"/>
                  </a:cubicBezTo>
                  <a:cubicBezTo>
                    <a:pt x="28997" y="378796"/>
                    <a:pt x="61336" y="449192"/>
                    <a:pt x="113620" y="500149"/>
                  </a:cubicBezTo>
                  <a:lnTo>
                    <a:pt x="145663" y="521203"/>
                  </a:lnTo>
                  <a:lnTo>
                    <a:pt x="145663" y="561491"/>
                  </a:lnTo>
                  <a:lnTo>
                    <a:pt x="140168" y="558577"/>
                  </a:lnTo>
                  <a:cubicBezTo>
                    <a:pt x="55601" y="502763"/>
                    <a:pt x="1" y="408243"/>
                    <a:pt x="0" y="301038"/>
                  </a:cubicBezTo>
                  <a:cubicBezTo>
                    <a:pt x="1" y="220633"/>
                    <a:pt x="31276" y="147365"/>
                    <a:pt x="82589" y="92210"/>
                  </a:cubicBezTo>
                  <a:lnTo>
                    <a:pt x="114440" y="65264"/>
                  </a:lnTo>
                  <a:lnTo>
                    <a:pt x="78833" y="520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749" name="Google Shape;749;p15" descr="Head with gears with solid fill"/>
            <p:cNvPicPr preferRelativeResize="0"/>
            <p:nvPr/>
          </p:nvPicPr>
          <p:blipFill rotWithShape="1">
            <a:blip r:embed="rId6">
              <a:alphaModFix/>
            </a:blip>
            <a:srcRect/>
            <a:stretch/>
          </p:blipFill>
          <p:spPr>
            <a:xfrm>
              <a:off x="9646214" y="3041370"/>
              <a:ext cx="224768" cy="224768"/>
            </a:xfrm>
            <a:prstGeom prst="rect">
              <a:avLst/>
            </a:prstGeom>
            <a:noFill/>
            <a:ln>
              <a:noFill/>
            </a:ln>
          </p:spPr>
        </p:pic>
        <p:sp>
          <p:nvSpPr>
            <p:cNvPr id="750" name="Google Shape;750;p15"/>
            <p:cNvSpPr txBox="1"/>
            <p:nvPr/>
          </p:nvSpPr>
          <p:spPr>
            <a:xfrm>
              <a:off x="8967301" y="3227493"/>
              <a:ext cx="1517201"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ГЕНЕРАТОР</a:t>
              </a:r>
              <a:endParaRPr sz="1050" b="0" i="0" u="none" strike="noStrike" cap="none">
                <a:solidFill>
                  <a:schemeClr val="dk1"/>
                </a:solidFill>
                <a:latin typeface="Arial"/>
                <a:ea typeface="Arial"/>
                <a:cs typeface="Arial"/>
                <a:sym typeface="Arial"/>
              </a:endParaRPr>
            </a:p>
          </p:txBody>
        </p:sp>
        <p:sp>
          <p:nvSpPr>
            <p:cNvPr id="751" name="Google Shape;751;p15"/>
            <p:cNvSpPr txBox="1"/>
            <p:nvPr/>
          </p:nvSpPr>
          <p:spPr>
            <a:xfrm>
              <a:off x="10919192" y="1807847"/>
              <a:ext cx="859567" cy="535927"/>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000"/>
                <a:buFont typeface="Arial"/>
                <a:buNone/>
              </a:pPr>
              <a:r>
                <a:rPr lang="en-CA" sz="1000" b="0" i="0" u="none" strike="noStrike" cap="none">
                  <a:solidFill>
                    <a:schemeClr val="dk1"/>
                  </a:solidFill>
                  <a:latin typeface="Arial"/>
                  <a:ea typeface="Arial"/>
                  <a:cs typeface="Arial"/>
                  <a:sym typeface="Arial"/>
                </a:rPr>
                <a:t>The model is also saved for future reference</a:t>
              </a:r>
              <a:endParaRPr sz="1400" b="0" i="0" u="none" strike="noStrike" cap="none">
                <a:solidFill>
                  <a:srgbClr val="000000"/>
                </a:solidFill>
                <a:latin typeface="Arial"/>
                <a:ea typeface="Arial"/>
                <a:cs typeface="Arial"/>
                <a:sym typeface="Arial"/>
              </a:endParaRPr>
            </a:p>
          </p:txBody>
        </p:sp>
        <p:sp>
          <p:nvSpPr>
            <p:cNvPr id="752" name="Google Shape;752;p15"/>
            <p:cNvSpPr/>
            <p:nvPr/>
          </p:nvSpPr>
          <p:spPr>
            <a:xfrm>
              <a:off x="9141350" y="2100158"/>
              <a:ext cx="1091979" cy="495503"/>
            </a:xfrm>
            <a:prstGeom prst="flowChartAlternateProcess">
              <a:avLst/>
            </a:prstGeom>
            <a:noFill/>
            <a:ln w="9525"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3" name="Google Shape;753;p15"/>
            <p:cNvSpPr/>
            <p:nvPr/>
          </p:nvSpPr>
          <p:spPr>
            <a:xfrm>
              <a:off x="9146578" y="2958605"/>
              <a:ext cx="1091979" cy="495503"/>
            </a:xfrm>
            <a:prstGeom prst="flowChartAlternateProcess">
              <a:avLst/>
            </a:prstGeom>
            <a:noFill/>
            <a:ln w="9525"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4" name="Google Shape;754;p15"/>
            <p:cNvSpPr txBox="1"/>
            <p:nvPr/>
          </p:nvSpPr>
          <p:spPr>
            <a:xfrm>
              <a:off x="9110010" y="3517116"/>
              <a:ext cx="1151543" cy="535927"/>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000"/>
                <a:buFont typeface="Arial"/>
                <a:buNone/>
              </a:pPr>
              <a:r>
                <a:rPr lang="en-CA" sz="1000" b="0" i="0" u="none" strike="noStrike" cap="none">
                  <a:solidFill>
                    <a:schemeClr val="dk1"/>
                  </a:solidFill>
                  <a:latin typeface="Arial"/>
                  <a:ea typeface="Arial"/>
                  <a:cs typeface="Arial"/>
                  <a:sym typeface="Arial"/>
                </a:rPr>
                <a:t>The generator tries to produce realistic synthetic data from the noise</a:t>
              </a:r>
              <a:endParaRPr sz="1400" b="0" i="0" u="none" strike="noStrike" cap="none">
                <a:solidFill>
                  <a:srgbClr val="000000"/>
                </a:solidFill>
                <a:latin typeface="Arial"/>
                <a:ea typeface="Arial"/>
                <a:cs typeface="Arial"/>
                <a:sym typeface="Arial"/>
              </a:endParaRPr>
            </a:p>
          </p:txBody>
        </p:sp>
        <p:pic>
          <p:nvPicPr>
            <p:cNvPr id="755" name="Google Shape;755;p15" descr="Database outline"/>
            <p:cNvPicPr preferRelativeResize="0"/>
            <p:nvPr/>
          </p:nvPicPr>
          <p:blipFill rotWithShape="1">
            <a:blip r:embed="rId7">
              <a:alphaModFix/>
            </a:blip>
            <a:srcRect/>
            <a:stretch/>
          </p:blipFill>
          <p:spPr>
            <a:xfrm>
              <a:off x="10540936" y="2741881"/>
              <a:ext cx="387795" cy="387795"/>
            </a:xfrm>
            <a:prstGeom prst="rect">
              <a:avLst/>
            </a:prstGeom>
            <a:noFill/>
            <a:ln>
              <a:noFill/>
            </a:ln>
          </p:spPr>
        </p:pic>
        <p:grpSp>
          <p:nvGrpSpPr>
            <p:cNvPr id="756" name="Google Shape;756;p15"/>
            <p:cNvGrpSpPr/>
            <p:nvPr/>
          </p:nvGrpSpPr>
          <p:grpSpPr>
            <a:xfrm>
              <a:off x="10542678" y="1835709"/>
              <a:ext cx="397671" cy="407294"/>
              <a:chOff x="8295861" y="392264"/>
              <a:chExt cx="468000" cy="468000"/>
            </a:xfrm>
          </p:grpSpPr>
          <p:sp>
            <p:nvSpPr>
              <p:cNvPr id="757" name="Google Shape;757;p15"/>
              <p:cNvSpPr/>
              <p:nvPr/>
            </p:nvSpPr>
            <p:spPr>
              <a:xfrm>
                <a:off x="8295861" y="392264"/>
                <a:ext cx="468000" cy="468000"/>
              </a:xfrm>
              <a:prstGeom prst="ellipse">
                <a:avLst/>
              </a:prstGeom>
              <a:solidFill>
                <a:schemeClr val="lt1"/>
              </a:solidFill>
              <a:ln w="9525"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758" name="Google Shape;758;p15" descr="Artificial Intelligence outline"/>
              <p:cNvPicPr preferRelativeResize="0"/>
              <p:nvPr/>
            </p:nvPicPr>
            <p:blipFill rotWithShape="1">
              <a:blip r:embed="rId8">
                <a:alphaModFix/>
              </a:blip>
              <a:srcRect/>
              <a:stretch/>
            </p:blipFill>
            <p:spPr>
              <a:xfrm>
                <a:off x="8327549" y="406559"/>
                <a:ext cx="426575" cy="426575"/>
              </a:xfrm>
              <a:prstGeom prst="rect">
                <a:avLst/>
              </a:prstGeom>
              <a:noFill/>
              <a:ln>
                <a:noFill/>
              </a:ln>
            </p:spPr>
          </p:pic>
        </p:grpSp>
        <p:sp>
          <p:nvSpPr>
            <p:cNvPr id="759" name="Google Shape;759;p15"/>
            <p:cNvSpPr txBox="1"/>
            <p:nvPr/>
          </p:nvSpPr>
          <p:spPr>
            <a:xfrm>
              <a:off x="10482395" y="2230051"/>
              <a:ext cx="511568" cy="20600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Model</a:t>
              </a:r>
              <a:endParaRPr sz="1400" b="0" i="0" u="none" strike="noStrike" cap="none">
                <a:solidFill>
                  <a:srgbClr val="000000"/>
                </a:solidFill>
                <a:latin typeface="Arial"/>
                <a:ea typeface="Arial"/>
                <a:cs typeface="Arial"/>
                <a:sym typeface="Arial"/>
              </a:endParaRPr>
            </a:p>
          </p:txBody>
        </p:sp>
        <p:sp>
          <p:nvSpPr>
            <p:cNvPr id="760" name="Google Shape;760;p15"/>
            <p:cNvSpPr txBox="1"/>
            <p:nvPr/>
          </p:nvSpPr>
          <p:spPr>
            <a:xfrm>
              <a:off x="10370618" y="3175247"/>
              <a:ext cx="843580" cy="334883"/>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100"/>
                <a:buFont typeface="Arial"/>
                <a:buNone/>
              </a:pPr>
              <a:r>
                <a:rPr lang="en-CA" sz="1100" b="0" i="0" u="none" strike="noStrike" cap="none">
                  <a:solidFill>
                    <a:schemeClr val="dk1"/>
                  </a:solidFill>
                  <a:latin typeface="Arial"/>
                  <a:ea typeface="Arial"/>
                  <a:cs typeface="Arial"/>
                  <a:sym typeface="Arial"/>
                </a:rPr>
                <a:t>Synthetic data</a:t>
              </a:r>
              <a:endParaRPr sz="1400" b="0" i="0" u="none" strike="noStrike" cap="none">
                <a:solidFill>
                  <a:srgbClr val="000000"/>
                </a:solidFill>
                <a:latin typeface="Arial"/>
                <a:ea typeface="Arial"/>
                <a:cs typeface="Arial"/>
                <a:sym typeface="Arial"/>
              </a:endParaRPr>
            </a:p>
          </p:txBody>
        </p:sp>
        <p:sp>
          <p:nvSpPr>
            <p:cNvPr id="761" name="Google Shape;761;p15"/>
            <p:cNvSpPr/>
            <p:nvPr/>
          </p:nvSpPr>
          <p:spPr>
            <a:xfrm>
              <a:off x="8071332" y="2571904"/>
              <a:ext cx="569952" cy="545591"/>
            </a:xfrm>
            <a:custGeom>
              <a:avLst/>
              <a:gdLst/>
              <a:ahLst/>
              <a:cxnLst/>
              <a:rect l="l" t="t" r="r" b="b"/>
              <a:pathLst>
                <a:path w="993913" h="683705" extrusionOk="0">
                  <a:moveTo>
                    <a:pt x="854221" y="287258"/>
                  </a:moveTo>
                  <a:lnTo>
                    <a:pt x="854221" y="375840"/>
                  </a:lnTo>
                  <a:lnTo>
                    <a:pt x="911371" y="375840"/>
                  </a:lnTo>
                  <a:lnTo>
                    <a:pt x="911371" y="287258"/>
                  </a:lnTo>
                  <a:close/>
                  <a:moveTo>
                    <a:pt x="663721" y="287258"/>
                  </a:moveTo>
                  <a:lnTo>
                    <a:pt x="663721" y="375840"/>
                  </a:lnTo>
                  <a:lnTo>
                    <a:pt x="720871" y="375840"/>
                  </a:lnTo>
                  <a:lnTo>
                    <a:pt x="720871" y="287258"/>
                  </a:lnTo>
                  <a:close/>
                  <a:moveTo>
                    <a:pt x="92221" y="287258"/>
                  </a:moveTo>
                  <a:lnTo>
                    <a:pt x="92221" y="375840"/>
                  </a:lnTo>
                  <a:lnTo>
                    <a:pt x="149371" y="375840"/>
                  </a:lnTo>
                  <a:lnTo>
                    <a:pt x="149371" y="287258"/>
                  </a:lnTo>
                  <a:close/>
                  <a:moveTo>
                    <a:pt x="758971" y="243443"/>
                  </a:moveTo>
                  <a:lnTo>
                    <a:pt x="758971" y="421561"/>
                  </a:lnTo>
                  <a:lnTo>
                    <a:pt x="816121" y="421561"/>
                  </a:lnTo>
                  <a:lnTo>
                    <a:pt x="816121" y="243443"/>
                  </a:lnTo>
                  <a:close/>
                  <a:moveTo>
                    <a:pt x="568471" y="243443"/>
                  </a:moveTo>
                  <a:lnTo>
                    <a:pt x="568471" y="421561"/>
                  </a:lnTo>
                  <a:lnTo>
                    <a:pt x="625621" y="421561"/>
                  </a:lnTo>
                  <a:lnTo>
                    <a:pt x="625621" y="243443"/>
                  </a:lnTo>
                  <a:close/>
                  <a:moveTo>
                    <a:pt x="187471" y="243443"/>
                  </a:moveTo>
                  <a:lnTo>
                    <a:pt x="187471" y="421561"/>
                  </a:lnTo>
                  <a:lnTo>
                    <a:pt x="244621" y="421561"/>
                  </a:lnTo>
                  <a:lnTo>
                    <a:pt x="244621" y="243443"/>
                  </a:lnTo>
                  <a:close/>
                  <a:moveTo>
                    <a:pt x="473221" y="198676"/>
                  </a:moveTo>
                  <a:lnTo>
                    <a:pt x="473221" y="465376"/>
                  </a:lnTo>
                  <a:lnTo>
                    <a:pt x="530371" y="465376"/>
                  </a:lnTo>
                  <a:lnTo>
                    <a:pt x="530371" y="198676"/>
                  </a:lnTo>
                  <a:close/>
                  <a:moveTo>
                    <a:pt x="282721" y="153908"/>
                  </a:moveTo>
                  <a:lnTo>
                    <a:pt x="282721" y="509191"/>
                  </a:lnTo>
                  <a:lnTo>
                    <a:pt x="339871" y="509191"/>
                  </a:lnTo>
                  <a:lnTo>
                    <a:pt x="339871" y="153908"/>
                  </a:lnTo>
                  <a:close/>
                  <a:moveTo>
                    <a:pt x="377971" y="65326"/>
                  </a:moveTo>
                  <a:lnTo>
                    <a:pt x="377971" y="598726"/>
                  </a:lnTo>
                  <a:lnTo>
                    <a:pt x="435121" y="598726"/>
                  </a:lnTo>
                  <a:lnTo>
                    <a:pt x="435121" y="65326"/>
                  </a:lnTo>
                  <a:close/>
                  <a:moveTo>
                    <a:pt x="170926" y="0"/>
                  </a:moveTo>
                  <a:lnTo>
                    <a:pt x="822987" y="0"/>
                  </a:lnTo>
                  <a:lnTo>
                    <a:pt x="993913" y="341853"/>
                  </a:lnTo>
                  <a:lnTo>
                    <a:pt x="822987" y="683705"/>
                  </a:lnTo>
                  <a:lnTo>
                    <a:pt x="170926" y="683705"/>
                  </a:lnTo>
                  <a:lnTo>
                    <a:pt x="0" y="341853"/>
                  </a:lnTo>
                  <a:close/>
                </a:path>
              </a:pathLst>
            </a:cu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2" name="Google Shape;762;p15"/>
            <p:cNvSpPr/>
            <p:nvPr/>
          </p:nvSpPr>
          <p:spPr>
            <a:xfrm>
              <a:off x="6528986" y="2633955"/>
              <a:ext cx="1295586" cy="415093"/>
            </a:xfrm>
            <a:prstGeom prst="rect">
              <a:avLst/>
            </a:prstGeom>
            <a:solidFill>
              <a:schemeClr val="lt1"/>
            </a:solid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CA" sz="1000" b="0" i="0" u="none" strike="noStrike" cap="none">
                  <a:solidFill>
                    <a:srgbClr val="12445A"/>
                  </a:solidFill>
                  <a:latin typeface="Arial"/>
                  <a:ea typeface="Arial"/>
                  <a:cs typeface="Arial"/>
                  <a:sym typeface="Arial"/>
                </a:rPr>
                <a:t>Generating Noise from the Laplace Distribution</a:t>
              </a:r>
              <a:endParaRPr sz="1400" b="0" i="0" u="none" strike="noStrike" cap="none">
                <a:solidFill>
                  <a:srgbClr val="000000"/>
                </a:solidFill>
                <a:latin typeface="Arial"/>
                <a:ea typeface="Arial"/>
                <a:cs typeface="Arial"/>
                <a:sym typeface="Arial"/>
              </a:endParaRPr>
            </a:p>
          </p:txBody>
        </p:sp>
        <p:sp>
          <p:nvSpPr>
            <p:cNvPr id="763" name="Google Shape;763;p15"/>
            <p:cNvSpPr txBox="1"/>
            <p:nvPr/>
          </p:nvSpPr>
          <p:spPr>
            <a:xfrm>
              <a:off x="7701969" y="1717159"/>
              <a:ext cx="1409240" cy="764544"/>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900"/>
                <a:buFont typeface="Arial"/>
                <a:buNone/>
              </a:pPr>
              <a:r>
                <a:rPr lang="en-CA" sz="900" b="0" i="0" u="none" strike="noStrike" cap="none">
                  <a:solidFill>
                    <a:schemeClr val="dk1"/>
                  </a:solidFill>
                  <a:latin typeface="Arial"/>
                  <a:ea typeface="Arial"/>
                  <a:cs typeface="Arial"/>
                  <a:sym typeface="Arial"/>
                </a:rPr>
                <a:t>The sensitivity of the data can be computed using various metrics, such as the Euclidean distance, or the Kuhlback-Leibler divergence</a:t>
              </a:r>
              <a:endParaRPr sz="1400" b="0" i="0" u="none" strike="noStrike" cap="none">
                <a:solidFill>
                  <a:srgbClr val="000000"/>
                </a:solidFill>
                <a:latin typeface="Arial"/>
                <a:ea typeface="Arial"/>
                <a:cs typeface="Arial"/>
                <a:sym typeface="Arial"/>
              </a:endParaRPr>
            </a:p>
          </p:txBody>
        </p:sp>
        <p:grpSp>
          <p:nvGrpSpPr>
            <p:cNvPr id="764" name="Google Shape;764;p15"/>
            <p:cNvGrpSpPr/>
            <p:nvPr/>
          </p:nvGrpSpPr>
          <p:grpSpPr>
            <a:xfrm>
              <a:off x="6666372" y="2033771"/>
              <a:ext cx="994991" cy="333067"/>
              <a:chOff x="9709233" y="396369"/>
              <a:chExt cx="921830" cy="333067"/>
            </a:xfrm>
          </p:grpSpPr>
          <p:sp>
            <p:nvSpPr>
              <p:cNvPr id="765" name="Google Shape;765;p15"/>
              <p:cNvSpPr/>
              <p:nvPr/>
            </p:nvSpPr>
            <p:spPr>
              <a:xfrm>
                <a:off x="9709233" y="396369"/>
                <a:ext cx="921829" cy="333067"/>
              </a:xfrm>
              <a:prstGeom prst="flowChartAlternateProcess">
                <a:avLst/>
              </a:prstGeom>
              <a:solidFill>
                <a:srgbClr val="F2F2F2"/>
              </a:solidFill>
              <a:ln w="9525"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6" name="Google Shape;766;p15"/>
              <p:cNvSpPr/>
              <p:nvPr/>
            </p:nvSpPr>
            <p:spPr>
              <a:xfrm>
                <a:off x="9774630" y="498314"/>
                <a:ext cx="112507" cy="133575"/>
              </a:xfrm>
              <a:custGeom>
                <a:avLst/>
                <a:gdLst/>
                <a:ahLst/>
                <a:cxnLst/>
                <a:rect l="l" t="t" r="r" b="b"/>
                <a:pathLst>
                  <a:path w="92981" h="110393" extrusionOk="0">
                    <a:moveTo>
                      <a:pt x="65633" y="0"/>
                    </a:moveTo>
                    <a:cubicBezTo>
                      <a:pt x="70768" y="0"/>
                      <a:pt x="75456" y="335"/>
                      <a:pt x="79698" y="1004"/>
                    </a:cubicBezTo>
                    <a:cubicBezTo>
                      <a:pt x="83939" y="1674"/>
                      <a:pt x="88367" y="2976"/>
                      <a:pt x="92981" y="4911"/>
                    </a:cubicBezTo>
                    <a:lnTo>
                      <a:pt x="89074" y="14845"/>
                    </a:lnTo>
                    <a:cubicBezTo>
                      <a:pt x="81707" y="12538"/>
                      <a:pt x="74154" y="11385"/>
                      <a:pt x="66415" y="11385"/>
                    </a:cubicBezTo>
                    <a:cubicBezTo>
                      <a:pt x="56146" y="11385"/>
                      <a:pt x="47197" y="14492"/>
                      <a:pt x="39570" y="20705"/>
                    </a:cubicBezTo>
                    <a:cubicBezTo>
                      <a:pt x="31942" y="26919"/>
                      <a:pt x="26417" y="35756"/>
                      <a:pt x="22994" y="47215"/>
                    </a:cubicBezTo>
                    <a:lnTo>
                      <a:pt x="79140" y="47215"/>
                    </a:lnTo>
                    <a:lnTo>
                      <a:pt x="76684" y="58824"/>
                    </a:lnTo>
                    <a:lnTo>
                      <a:pt x="20092" y="58824"/>
                    </a:lnTo>
                    <a:cubicBezTo>
                      <a:pt x="19720" y="60163"/>
                      <a:pt x="19329" y="62321"/>
                      <a:pt x="18920" y="65298"/>
                    </a:cubicBezTo>
                    <a:cubicBezTo>
                      <a:pt x="18511" y="68275"/>
                      <a:pt x="18306" y="71140"/>
                      <a:pt x="18306" y="73893"/>
                    </a:cubicBezTo>
                    <a:cubicBezTo>
                      <a:pt x="18306" y="81930"/>
                      <a:pt x="20315" y="88106"/>
                      <a:pt x="24334" y="92422"/>
                    </a:cubicBezTo>
                    <a:cubicBezTo>
                      <a:pt x="28352" y="96738"/>
                      <a:pt x="33859" y="98896"/>
                      <a:pt x="40854" y="98896"/>
                    </a:cubicBezTo>
                    <a:cubicBezTo>
                      <a:pt x="46955" y="98896"/>
                      <a:pt x="52220" y="98468"/>
                      <a:pt x="56648" y="97612"/>
                    </a:cubicBezTo>
                    <a:cubicBezTo>
                      <a:pt x="61076" y="96757"/>
                      <a:pt x="65782" y="95399"/>
                      <a:pt x="70768" y="93538"/>
                    </a:cubicBezTo>
                    <a:lnTo>
                      <a:pt x="73335" y="102468"/>
                    </a:lnTo>
                    <a:cubicBezTo>
                      <a:pt x="66638" y="105147"/>
                      <a:pt x="60443" y="107137"/>
                      <a:pt x="54750" y="108440"/>
                    </a:cubicBezTo>
                    <a:cubicBezTo>
                      <a:pt x="49058" y="109742"/>
                      <a:pt x="42565" y="110393"/>
                      <a:pt x="35272" y="110393"/>
                    </a:cubicBezTo>
                    <a:cubicBezTo>
                      <a:pt x="23887" y="110393"/>
                      <a:pt x="15162" y="107193"/>
                      <a:pt x="9097" y="100794"/>
                    </a:cubicBezTo>
                    <a:cubicBezTo>
                      <a:pt x="3033" y="94394"/>
                      <a:pt x="0" y="85278"/>
                      <a:pt x="0" y="73446"/>
                    </a:cubicBezTo>
                    <a:cubicBezTo>
                      <a:pt x="0" y="67642"/>
                      <a:pt x="763" y="61205"/>
                      <a:pt x="2288" y="54136"/>
                    </a:cubicBezTo>
                    <a:cubicBezTo>
                      <a:pt x="3814" y="47067"/>
                      <a:pt x="6325" y="40295"/>
                      <a:pt x="9823" y="33821"/>
                    </a:cubicBezTo>
                    <a:cubicBezTo>
                      <a:pt x="13320" y="27347"/>
                      <a:pt x="17785" y="21543"/>
                      <a:pt x="23217" y="16408"/>
                    </a:cubicBezTo>
                    <a:cubicBezTo>
                      <a:pt x="28650" y="11273"/>
                      <a:pt x="34956" y="7255"/>
                      <a:pt x="42137" y="4353"/>
                    </a:cubicBezTo>
                    <a:cubicBezTo>
                      <a:pt x="49318" y="1451"/>
                      <a:pt x="57150" y="0"/>
                      <a:pt x="6563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7" name="Google Shape;767;p15"/>
              <p:cNvSpPr/>
              <p:nvPr/>
            </p:nvSpPr>
            <p:spPr>
              <a:xfrm>
                <a:off x="9909651" y="424070"/>
                <a:ext cx="14567" cy="2664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8" name="Google Shape;768;p15"/>
              <p:cNvSpPr/>
              <p:nvPr/>
            </p:nvSpPr>
            <p:spPr>
              <a:xfrm>
                <a:off x="9932903" y="409839"/>
                <a:ext cx="698160" cy="31186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000"/>
                  <a:buFont typeface="Arial"/>
                  <a:buNone/>
                </a:pPr>
                <a:r>
                  <a:rPr lang="en-CA" sz="1000" b="0" i="0" u="none" strike="noStrike" cap="none">
                    <a:solidFill>
                      <a:srgbClr val="12445A"/>
                    </a:solidFill>
                    <a:latin typeface="Arial"/>
                    <a:ea typeface="Arial"/>
                    <a:cs typeface="Arial"/>
                    <a:sym typeface="Arial"/>
                  </a:rPr>
                  <a:t>Data Sensitivity</a:t>
                </a:r>
                <a:endParaRPr sz="1400" b="0" i="0" u="none" strike="noStrike" cap="none">
                  <a:solidFill>
                    <a:srgbClr val="000000"/>
                  </a:solidFill>
                  <a:latin typeface="Arial"/>
                  <a:ea typeface="Arial"/>
                  <a:cs typeface="Arial"/>
                  <a:sym typeface="Arial"/>
                </a:endParaRPr>
              </a:p>
            </p:txBody>
          </p:sp>
        </p:grpSp>
        <p:pic>
          <p:nvPicPr>
            <p:cNvPr id="769" name="Google Shape;769;p15" descr="Database with solid fill"/>
            <p:cNvPicPr preferRelativeResize="0"/>
            <p:nvPr/>
          </p:nvPicPr>
          <p:blipFill rotWithShape="1">
            <a:blip r:embed="rId9">
              <a:alphaModFix/>
            </a:blip>
            <a:srcRect/>
            <a:stretch/>
          </p:blipFill>
          <p:spPr>
            <a:xfrm>
              <a:off x="8166005" y="3247285"/>
              <a:ext cx="387795" cy="387795"/>
            </a:xfrm>
            <a:prstGeom prst="rect">
              <a:avLst/>
            </a:prstGeom>
            <a:noFill/>
            <a:ln>
              <a:noFill/>
            </a:ln>
          </p:spPr>
        </p:pic>
        <p:pic>
          <p:nvPicPr>
            <p:cNvPr id="770" name="Google Shape;770;p15" descr="Detective male with solid fill"/>
            <p:cNvPicPr preferRelativeResize="0"/>
            <p:nvPr/>
          </p:nvPicPr>
          <p:blipFill rotWithShape="1">
            <a:blip r:embed="rId10">
              <a:alphaModFix/>
            </a:blip>
            <a:srcRect/>
            <a:stretch/>
          </p:blipFill>
          <p:spPr>
            <a:xfrm>
              <a:off x="5518609" y="3172908"/>
              <a:ext cx="469232" cy="469232"/>
            </a:xfrm>
            <a:prstGeom prst="rect">
              <a:avLst/>
            </a:prstGeom>
            <a:noFill/>
            <a:ln>
              <a:noFill/>
            </a:ln>
          </p:spPr>
        </p:pic>
        <p:sp>
          <p:nvSpPr>
            <p:cNvPr id="771" name="Google Shape;771;p15"/>
            <p:cNvSpPr txBox="1"/>
            <p:nvPr/>
          </p:nvSpPr>
          <p:spPr>
            <a:xfrm>
              <a:off x="7655461" y="3579825"/>
              <a:ext cx="1352579"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CA" sz="1000" b="0" i="0" u="none" strike="noStrike" cap="none">
                  <a:solidFill>
                    <a:schemeClr val="dk1"/>
                  </a:solidFill>
                  <a:latin typeface="Arial"/>
                  <a:ea typeface="Arial"/>
                  <a:cs typeface="Arial"/>
                  <a:sym typeface="Arial"/>
                </a:rPr>
                <a:t>PUBLIC DATASET</a:t>
              </a:r>
              <a:endParaRPr sz="1000" b="0" i="0" u="none" strike="noStrike" cap="none">
                <a:solidFill>
                  <a:schemeClr val="dk1"/>
                </a:solidFill>
                <a:latin typeface="Arial"/>
                <a:ea typeface="Arial"/>
                <a:cs typeface="Arial"/>
                <a:sym typeface="Arial"/>
              </a:endParaRPr>
            </a:p>
          </p:txBody>
        </p:sp>
        <p:sp>
          <p:nvSpPr>
            <p:cNvPr id="772" name="Google Shape;772;p15"/>
            <p:cNvSpPr txBox="1"/>
            <p:nvPr/>
          </p:nvSpPr>
          <p:spPr>
            <a:xfrm>
              <a:off x="6167881" y="3464443"/>
              <a:ext cx="1950589" cy="2238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CA" sz="1000" b="0" i="0" u="none" strike="noStrike" cap="none">
                  <a:solidFill>
                    <a:schemeClr val="dk1"/>
                  </a:solidFill>
                  <a:latin typeface="Arial"/>
                  <a:ea typeface="Arial"/>
                  <a:cs typeface="Arial"/>
                  <a:sym typeface="Arial"/>
                </a:rPr>
                <a:t>Dataset available to the Attacker</a:t>
              </a:r>
              <a:endParaRPr sz="1400" b="0" i="0" u="none" strike="noStrike" cap="none">
                <a:solidFill>
                  <a:srgbClr val="000000"/>
                </a:solidFill>
                <a:latin typeface="Arial"/>
                <a:ea typeface="Arial"/>
                <a:cs typeface="Arial"/>
                <a:sym typeface="Arial"/>
              </a:endParaRPr>
            </a:p>
          </p:txBody>
        </p:sp>
        <p:cxnSp>
          <p:nvCxnSpPr>
            <p:cNvPr id="773" name="Google Shape;773;p15"/>
            <p:cNvCxnSpPr/>
            <p:nvPr/>
          </p:nvCxnSpPr>
          <p:spPr>
            <a:xfrm rot="10800000" flipH="1">
              <a:off x="6105616" y="3453910"/>
              <a:ext cx="2017967" cy="5030"/>
            </a:xfrm>
            <a:prstGeom prst="straightConnector1">
              <a:avLst/>
            </a:prstGeom>
            <a:noFill/>
            <a:ln w="9525" cap="flat" cmpd="sng">
              <a:solidFill>
                <a:srgbClr val="5C739B"/>
              </a:solidFill>
              <a:prstDash val="dash"/>
              <a:miter lim="800000"/>
              <a:headEnd type="none" w="sm" len="sm"/>
              <a:tailEnd type="triangle" w="med" len="med"/>
            </a:ln>
          </p:spPr>
        </p:cxnSp>
        <p:cxnSp>
          <p:nvCxnSpPr>
            <p:cNvPr id="774" name="Google Shape;774;p15"/>
            <p:cNvCxnSpPr>
              <a:stCxn id="722" idx="6"/>
            </p:cNvCxnSpPr>
            <p:nvPr/>
          </p:nvCxnSpPr>
          <p:spPr>
            <a:xfrm rot="10800000" flipH="1">
              <a:off x="5681217" y="1517794"/>
              <a:ext cx="287100" cy="1200"/>
            </a:xfrm>
            <a:prstGeom prst="straightConnector1">
              <a:avLst/>
            </a:prstGeom>
            <a:noFill/>
            <a:ln w="9525" cap="flat" cmpd="sng">
              <a:solidFill>
                <a:srgbClr val="A5A5A5"/>
              </a:solidFill>
              <a:prstDash val="solid"/>
              <a:miter lim="800000"/>
              <a:headEnd type="none" w="sm" len="sm"/>
              <a:tailEnd type="triangle" w="med" len="med"/>
            </a:ln>
          </p:spPr>
        </p:cxnSp>
        <p:pic>
          <p:nvPicPr>
            <p:cNvPr id="775" name="Google Shape;775;p15" descr="Database with solid fill"/>
            <p:cNvPicPr preferRelativeResize="0"/>
            <p:nvPr/>
          </p:nvPicPr>
          <p:blipFill rotWithShape="1">
            <a:blip r:embed="rId11">
              <a:alphaModFix/>
            </a:blip>
            <a:srcRect/>
            <a:stretch/>
          </p:blipFill>
          <p:spPr>
            <a:xfrm>
              <a:off x="5978666" y="1320968"/>
              <a:ext cx="344524" cy="344524"/>
            </a:xfrm>
            <a:prstGeom prst="rect">
              <a:avLst/>
            </a:prstGeom>
            <a:noFill/>
            <a:ln>
              <a:noFill/>
            </a:ln>
          </p:spPr>
        </p:pic>
        <p:sp>
          <p:nvSpPr>
            <p:cNvPr id="776" name="Google Shape;776;p15"/>
            <p:cNvSpPr txBox="1"/>
            <p:nvPr/>
          </p:nvSpPr>
          <p:spPr>
            <a:xfrm>
              <a:off x="5377201" y="1734093"/>
              <a:ext cx="1265625"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CA" sz="1000" b="0" i="0" u="none" strike="noStrike" cap="none">
                  <a:solidFill>
                    <a:schemeClr val="dk1"/>
                  </a:solidFill>
                  <a:latin typeface="Arial"/>
                  <a:ea typeface="Arial"/>
                  <a:cs typeface="Arial"/>
                  <a:sym typeface="Arial"/>
                </a:rPr>
                <a:t>ORIGINAL DATASET</a:t>
              </a:r>
              <a:endParaRPr sz="1000" b="0" i="0" u="none" strike="noStrike" cap="none">
                <a:solidFill>
                  <a:schemeClr val="dk1"/>
                </a:solidFill>
                <a:latin typeface="Arial"/>
                <a:ea typeface="Arial"/>
                <a:cs typeface="Arial"/>
                <a:sym typeface="Arial"/>
              </a:endParaRPr>
            </a:p>
          </p:txBody>
        </p:sp>
        <p:sp>
          <p:nvSpPr>
            <p:cNvPr id="777" name="Google Shape;777;p15"/>
            <p:cNvSpPr txBox="1"/>
            <p:nvPr/>
          </p:nvSpPr>
          <p:spPr>
            <a:xfrm>
              <a:off x="6200498" y="1003961"/>
              <a:ext cx="1763070"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CA" sz="800" b="0" i="0" u="none" strike="noStrike" cap="none">
                  <a:solidFill>
                    <a:schemeClr val="dk1"/>
                  </a:solidFill>
                  <a:latin typeface="Arial"/>
                  <a:ea typeface="Arial"/>
                  <a:cs typeface="Arial"/>
                  <a:sym typeface="Arial"/>
                </a:rPr>
                <a:t>Regeneration</a:t>
              </a:r>
              <a:endParaRPr sz="1400" b="0" i="0" u="none" strike="noStrike" cap="none">
                <a:solidFill>
                  <a:srgbClr val="000000"/>
                </a:solidFill>
                <a:latin typeface="Arial"/>
                <a:ea typeface="Arial"/>
                <a:cs typeface="Arial"/>
                <a:sym typeface="Arial"/>
              </a:endParaRPr>
            </a:p>
          </p:txBody>
        </p:sp>
        <p:cxnSp>
          <p:nvCxnSpPr>
            <p:cNvPr id="778" name="Google Shape;778;p15"/>
            <p:cNvCxnSpPr>
              <a:endCxn id="724" idx="1"/>
            </p:cNvCxnSpPr>
            <p:nvPr/>
          </p:nvCxnSpPr>
          <p:spPr>
            <a:xfrm>
              <a:off x="6299341" y="1508181"/>
              <a:ext cx="205200" cy="10200"/>
            </a:xfrm>
            <a:prstGeom prst="straightConnector1">
              <a:avLst/>
            </a:prstGeom>
            <a:noFill/>
            <a:ln w="9525" cap="flat" cmpd="sng">
              <a:solidFill>
                <a:srgbClr val="A5A5A5"/>
              </a:solidFill>
              <a:prstDash val="solid"/>
              <a:miter lim="800000"/>
              <a:headEnd type="none" w="sm" len="sm"/>
              <a:tailEnd type="triangle" w="med" len="med"/>
            </a:ln>
          </p:spPr>
        </p:cxnSp>
        <p:cxnSp>
          <p:nvCxnSpPr>
            <p:cNvPr id="779" name="Google Shape;779;p15"/>
            <p:cNvCxnSpPr>
              <a:stCxn id="724" idx="2"/>
              <a:endCxn id="765" idx="0"/>
            </p:cNvCxnSpPr>
            <p:nvPr/>
          </p:nvCxnSpPr>
          <p:spPr>
            <a:xfrm>
              <a:off x="7152334" y="1674313"/>
              <a:ext cx="11400" cy="359400"/>
            </a:xfrm>
            <a:prstGeom prst="straightConnector1">
              <a:avLst/>
            </a:prstGeom>
            <a:noFill/>
            <a:ln w="9525" cap="flat" cmpd="sng">
              <a:solidFill>
                <a:srgbClr val="A5A5A5"/>
              </a:solidFill>
              <a:prstDash val="solid"/>
              <a:miter lim="800000"/>
              <a:headEnd type="none" w="sm" len="sm"/>
              <a:tailEnd type="triangle" w="med" len="med"/>
            </a:ln>
          </p:spPr>
        </p:cxnSp>
        <p:cxnSp>
          <p:nvCxnSpPr>
            <p:cNvPr id="780" name="Google Shape;780;p15"/>
            <p:cNvCxnSpPr>
              <a:stCxn id="765" idx="2"/>
              <a:endCxn id="762" idx="0"/>
            </p:cNvCxnSpPr>
            <p:nvPr/>
          </p:nvCxnSpPr>
          <p:spPr>
            <a:xfrm>
              <a:off x="7163867" y="2366838"/>
              <a:ext cx="12900" cy="267000"/>
            </a:xfrm>
            <a:prstGeom prst="straightConnector1">
              <a:avLst/>
            </a:prstGeom>
            <a:noFill/>
            <a:ln w="9525" cap="flat" cmpd="sng">
              <a:solidFill>
                <a:srgbClr val="A5A5A5"/>
              </a:solidFill>
              <a:prstDash val="solid"/>
              <a:miter lim="800000"/>
              <a:headEnd type="none" w="sm" len="sm"/>
              <a:tailEnd type="triangle" w="med" len="med"/>
            </a:ln>
          </p:spPr>
        </p:cxnSp>
        <p:cxnSp>
          <p:nvCxnSpPr>
            <p:cNvPr id="781" name="Google Shape;781;p15"/>
            <p:cNvCxnSpPr>
              <a:stCxn id="762" idx="3"/>
              <a:endCxn id="761" idx="41"/>
            </p:cNvCxnSpPr>
            <p:nvPr/>
          </p:nvCxnSpPr>
          <p:spPr>
            <a:xfrm>
              <a:off x="7824572" y="2841502"/>
              <a:ext cx="246900" cy="3300"/>
            </a:xfrm>
            <a:prstGeom prst="straightConnector1">
              <a:avLst/>
            </a:prstGeom>
            <a:noFill/>
            <a:ln w="9525" cap="flat" cmpd="sng">
              <a:solidFill>
                <a:srgbClr val="A5A5A5"/>
              </a:solidFill>
              <a:prstDash val="solid"/>
              <a:miter lim="800000"/>
              <a:headEnd type="none" w="sm" len="sm"/>
              <a:tailEnd type="triangle" w="med" len="med"/>
            </a:ln>
          </p:spPr>
        </p:cxnSp>
        <p:cxnSp>
          <p:nvCxnSpPr>
            <p:cNvPr id="782" name="Google Shape;782;p15"/>
            <p:cNvCxnSpPr/>
            <p:nvPr/>
          </p:nvCxnSpPr>
          <p:spPr>
            <a:xfrm>
              <a:off x="10305459" y="2027909"/>
              <a:ext cx="230333" cy="0"/>
            </a:xfrm>
            <a:prstGeom prst="straightConnector1">
              <a:avLst/>
            </a:prstGeom>
            <a:noFill/>
            <a:ln w="9525" cap="flat" cmpd="sng">
              <a:solidFill>
                <a:srgbClr val="A5A5A5"/>
              </a:solidFill>
              <a:prstDash val="solid"/>
              <a:miter lim="800000"/>
              <a:headEnd type="none" w="sm" len="sm"/>
              <a:tailEnd type="triangle" w="med" len="med"/>
            </a:ln>
          </p:spPr>
        </p:cxnSp>
        <p:cxnSp>
          <p:nvCxnSpPr>
            <p:cNvPr id="783" name="Google Shape;783;p15"/>
            <p:cNvCxnSpPr/>
            <p:nvPr/>
          </p:nvCxnSpPr>
          <p:spPr>
            <a:xfrm>
              <a:off x="10313693" y="2922271"/>
              <a:ext cx="266355" cy="3198"/>
            </a:xfrm>
            <a:prstGeom prst="straightConnector1">
              <a:avLst/>
            </a:prstGeom>
            <a:noFill/>
            <a:ln w="9525" cap="flat" cmpd="sng">
              <a:solidFill>
                <a:srgbClr val="A5A5A5"/>
              </a:solidFill>
              <a:prstDash val="solid"/>
              <a:miter lim="800000"/>
              <a:headEnd type="none" w="sm" len="sm"/>
              <a:tailEnd type="triangle" w="med" len="med"/>
            </a:ln>
          </p:spPr>
        </p:cxnSp>
        <p:cxnSp>
          <p:nvCxnSpPr>
            <p:cNvPr id="784" name="Google Shape;784;p15"/>
            <p:cNvCxnSpPr/>
            <p:nvPr/>
          </p:nvCxnSpPr>
          <p:spPr>
            <a:xfrm>
              <a:off x="10932329" y="2915264"/>
              <a:ext cx="266355" cy="3198"/>
            </a:xfrm>
            <a:prstGeom prst="straightConnector1">
              <a:avLst/>
            </a:prstGeom>
            <a:noFill/>
            <a:ln w="9525" cap="flat" cmpd="sng">
              <a:solidFill>
                <a:srgbClr val="A5A5A5"/>
              </a:solidFill>
              <a:prstDash val="solid"/>
              <a:miter lim="800000"/>
              <a:headEnd type="none" w="sm" len="sm"/>
              <a:tailEnd type="triangle" w="med" len="med"/>
            </a:ln>
          </p:spPr>
        </p:cxnSp>
        <p:cxnSp>
          <p:nvCxnSpPr>
            <p:cNvPr id="785" name="Google Shape;785;p15"/>
            <p:cNvCxnSpPr/>
            <p:nvPr/>
          </p:nvCxnSpPr>
          <p:spPr>
            <a:xfrm flipH="1">
              <a:off x="10738179" y="2401916"/>
              <a:ext cx="4987" cy="256957"/>
            </a:xfrm>
            <a:prstGeom prst="straightConnector1">
              <a:avLst/>
            </a:prstGeom>
            <a:noFill/>
            <a:ln w="9525" cap="flat" cmpd="sng">
              <a:solidFill>
                <a:srgbClr val="A5A5A5"/>
              </a:solidFill>
              <a:prstDash val="solid"/>
              <a:miter lim="800000"/>
              <a:headEnd type="none" w="sm" len="sm"/>
              <a:tailEnd type="triangle" w="med" len="med"/>
            </a:ln>
          </p:spPr>
        </p:cxnSp>
        <p:sp>
          <p:nvSpPr>
            <p:cNvPr id="786" name="Google Shape;786;p15"/>
            <p:cNvSpPr/>
            <p:nvPr/>
          </p:nvSpPr>
          <p:spPr>
            <a:xfrm>
              <a:off x="8759058" y="2473408"/>
              <a:ext cx="114706" cy="1448570"/>
            </a:xfrm>
            <a:prstGeom prst="rightBracket">
              <a:avLst>
                <a:gd name="adj" fmla="val 0"/>
              </a:avLst>
            </a:prstGeom>
            <a:noFill/>
            <a:ln w="9525"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787" name="Google Shape;787;p15"/>
            <p:cNvCxnSpPr/>
            <p:nvPr/>
          </p:nvCxnSpPr>
          <p:spPr>
            <a:xfrm>
              <a:off x="8877371" y="3190980"/>
              <a:ext cx="200116" cy="3198"/>
            </a:xfrm>
            <a:prstGeom prst="straightConnector1">
              <a:avLst/>
            </a:prstGeom>
            <a:noFill/>
            <a:ln w="9525" cap="flat" cmpd="sng">
              <a:solidFill>
                <a:srgbClr val="A5A5A5"/>
              </a:solidFill>
              <a:prstDash val="solid"/>
              <a:miter lim="800000"/>
              <a:headEnd type="none" w="sm" len="sm"/>
              <a:tailEnd type="triangle" w="med" len="med"/>
            </a:ln>
          </p:spPr>
        </p:cxnSp>
        <p:sp>
          <p:nvSpPr>
            <p:cNvPr id="788" name="Google Shape;788;p15"/>
            <p:cNvSpPr/>
            <p:nvPr/>
          </p:nvSpPr>
          <p:spPr>
            <a:xfrm>
              <a:off x="9064031" y="1406965"/>
              <a:ext cx="1234148" cy="2629800"/>
            </a:xfrm>
            <a:prstGeom prst="rect">
              <a:avLst/>
            </a:prstGeom>
            <a:noFill/>
            <a:ln w="9525"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89" name="Google Shape;789;p15"/>
            <p:cNvCxnSpPr>
              <a:stCxn id="790" idx="0"/>
              <a:endCxn id="757" idx="0"/>
            </p:cNvCxnSpPr>
            <p:nvPr/>
          </p:nvCxnSpPr>
          <p:spPr>
            <a:xfrm rot="-5400000" flipH="1">
              <a:off x="8145692" y="-760110"/>
              <a:ext cx="598200" cy="4593300"/>
            </a:xfrm>
            <a:prstGeom prst="bentConnector3">
              <a:avLst>
                <a:gd name="adj1" fmla="val 3992"/>
              </a:avLst>
            </a:prstGeom>
            <a:noFill/>
            <a:ln w="9525" cap="flat" cmpd="sng">
              <a:solidFill>
                <a:srgbClr val="5C739B"/>
              </a:solidFill>
              <a:prstDash val="dashDot"/>
              <a:miter lim="800000"/>
              <a:headEnd type="none" w="sm" len="sm"/>
              <a:tailEnd type="triangle" w="med" len="med"/>
            </a:ln>
          </p:spPr>
        </p:cxnSp>
        <p:sp>
          <p:nvSpPr>
            <p:cNvPr id="790" name="Google Shape;790;p15"/>
            <p:cNvSpPr/>
            <p:nvPr/>
          </p:nvSpPr>
          <p:spPr>
            <a:xfrm>
              <a:off x="6106223" y="1237440"/>
              <a:ext cx="83837" cy="86385"/>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pic>
        <p:nvPicPr>
          <p:cNvPr id="791" name="Google Shape;791;p15" descr="Arrow: Counter-clockwise curve with solid fill">
            <a:hlinkClick r:id="rId12" action="ppaction://hlinksldjump"/>
          </p:cNvPr>
          <p:cNvPicPr preferRelativeResize="0"/>
          <p:nvPr/>
        </p:nvPicPr>
        <p:blipFill rotWithShape="1">
          <a:blip r:embed="rId5">
            <a:alphaModFix/>
          </a:blip>
          <a:srcRect/>
          <a:stretch/>
        </p:blipFill>
        <p:spPr>
          <a:xfrm>
            <a:off x="11704480" y="225690"/>
            <a:ext cx="344297" cy="34429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g3612ca45a79_0_7"/>
          <p:cNvSpPr txBox="1">
            <a:spLocks noGrp="1"/>
          </p:cNvSpPr>
          <p:nvPr>
            <p:ph type="title"/>
          </p:nvPr>
        </p:nvSpPr>
        <p:spPr>
          <a:xfrm>
            <a:off x="319171" y="136525"/>
            <a:ext cx="7666800" cy="64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CA"/>
              <a:t>HOMOMORPHIC ENCRYPTION</a:t>
            </a:r>
            <a:endParaRPr/>
          </a:p>
        </p:txBody>
      </p:sp>
      <p:sp>
        <p:nvSpPr>
          <p:cNvPr id="797" name="Google Shape;797;g3612ca45a79_0_7"/>
          <p:cNvSpPr txBox="1"/>
          <p:nvPr/>
        </p:nvSpPr>
        <p:spPr>
          <a:xfrm>
            <a:off x="265337" y="703300"/>
            <a:ext cx="10030800" cy="4803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CA" sz="1400" b="0" i="0" u="none" strike="noStrike" cap="none">
                <a:solidFill>
                  <a:srgbClr val="374151"/>
                </a:solidFill>
                <a:latin typeface="Arial"/>
                <a:ea typeface="Arial"/>
                <a:cs typeface="Arial"/>
                <a:sym typeface="Arial"/>
              </a:rPr>
              <a:t>The Homomorphic encryption allows computations to be performed directly on encrypted data, such that the results remain encrypted and can later be decrypted to yield the same outcome as if operations had been performed on the plaintext.</a:t>
            </a:r>
            <a:endParaRPr sz="1400" b="0" i="0" u="none" strike="noStrike" cap="none">
              <a:solidFill>
                <a:schemeClr val="dk1"/>
              </a:solidFill>
              <a:latin typeface="Arial"/>
              <a:ea typeface="Arial"/>
              <a:cs typeface="Arial"/>
              <a:sym typeface="Arial"/>
            </a:endParaRPr>
          </a:p>
        </p:txBody>
      </p:sp>
      <p:sp>
        <p:nvSpPr>
          <p:cNvPr id="798" name="Google Shape;798;g3612ca45a79_0_7"/>
          <p:cNvSpPr txBox="1"/>
          <p:nvPr/>
        </p:nvSpPr>
        <p:spPr>
          <a:xfrm>
            <a:off x="134225" y="2021275"/>
            <a:ext cx="10907700" cy="2225184"/>
          </a:xfrm>
          <a:prstGeom prst="rect">
            <a:avLst/>
          </a:prstGeom>
          <a:noFill/>
          <a:ln>
            <a:noFill/>
          </a:ln>
        </p:spPr>
        <p:txBody>
          <a:bodyPr spcFirstLastPara="1" wrap="square" lIns="91425" tIns="45700" rIns="91425" bIns="45700" anchor="t" anchorCtr="0">
            <a:spAutoFit/>
          </a:bodyPr>
          <a:lstStyle/>
          <a:p>
            <a:pPr marL="172720" marR="0" lvl="0" indent="-172720" algn="l" rtl="0">
              <a:lnSpc>
                <a:spcPct val="90000"/>
              </a:lnSpc>
              <a:spcBef>
                <a:spcPts val="0"/>
              </a:spcBef>
              <a:spcAft>
                <a:spcPts val="0"/>
              </a:spcAft>
              <a:buClr>
                <a:schemeClr val="dk1"/>
              </a:buClr>
              <a:buSzPts val="1400"/>
              <a:buFont typeface="Arial"/>
              <a:buChar char="•"/>
            </a:pPr>
            <a:r>
              <a:rPr lang="en-CA" sz="1400" b="1" i="0" u="none" strike="noStrike" cap="none" dirty="0">
                <a:solidFill>
                  <a:schemeClr val="dk1"/>
                </a:solidFill>
                <a:latin typeface="Arial"/>
                <a:ea typeface="Arial"/>
                <a:cs typeface="Arial"/>
                <a:sym typeface="Arial"/>
              </a:rPr>
              <a:t>Confidentiality:</a:t>
            </a:r>
            <a:r>
              <a:rPr lang="en-CA" sz="1400" b="0" i="0" u="none" strike="noStrike" cap="none" dirty="0">
                <a:solidFill>
                  <a:schemeClr val="dk1"/>
                </a:solidFill>
                <a:latin typeface="Arial"/>
                <a:ea typeface="Arial"/>
                <a:cs typeface="Arial"/>
                <a:sym typeface="Arial"/>
              </a:rPr>
              <a:t> With homomorphic encryption, sensitive data remains encrypted throughout the entire processing pipeline. This ensures that intermediate parties, including aggregators or coordinators, cannot access the raw inputs or partial results.</a:t>
            </a:r>
            <a:endParaRPr lang="ru-RU" sz="1400" b="0" i="0" u="none" strike="noStrike" cap="none" dirty="0">
              <a:solidFill>
                <a:schemeClr val="dk1"/>
              </a:solidFill>
              <a:latin typeface="Arial"/>
              <a:ea typeface="Arial"/>
              <a:cs typeface="Arial"/>
            </a:endParaRPr>
          </a:p>
          <a:p>
            <a:pPr marL="172720" marR="0" lvl="0" indent="-128270" algn="l" rtl="0">
              <a:lnSpc>
                <a:spcPct val="90000"/>
              </a:lnSpc>
              <a:spcBef>
                <a:spcPts val="0"/>
              </a:spcBef>
              <a:spcAft>
                <a:spcPts val="0"/>
              </a:spcAft>
              <a:buClr>
                <a:schemeClr val="dk1"/>
              </a:buClr>
              <a:buSzPts val="700"/>
              <a:buFont typeface="Arial"/>
              <a:buNone/>
            </a:pPr>
            <a:endParaRPr sz="700" b="0" i="0" u="none" strike="noStrike" cap="none">
              <a:solidFill>
                <a:schemeClr val="dk1"/>
              </a:solidFill>
              <a:latin typeface="Arial"/>
              <a:ea typeface="Arial"/>
              <a:cs typeface="Arial"/>
            </a:endParaRPr>
          </a:p>
          <a:p>
            <a:pPr marL="172720" marR="0" lvl="0" indent="-172720" algn="l" rtl="0">
              <a:lnSpc>
                <a:spcPct val="90000"/>
              </a:lnSpc>
              <a:spcBef>
                <a:spcPts val="0"/>
              </a:spcBef>
              <a:spcAft>
                <a:spcPts val="0"/>
              </a:spcAft>
              <a:buClr>
                <a:schemeClr val="dk1"/>
              </a:buClr>
              <a:buSzPts val="1400"/>
              <a:buFont typeface="Arial"/>
              <a:buChar char="•"/>
            </a:pPr>
            <a:r>
              <a:rPr lang="en-CA" sz="1400" b="1" i="0" u="none" strike="noStrike" cap="none" dirty="0">
                <a:solidFill>
                  <a:schemeClr val="dk1"/>
                </a:solidFill>
                <a:latin typeface="Arial"/>
                <a:ea typeface="Arial"/>
                <a:cs typeface="Arial"/>
                <a:sym typeface="Arial"/>
              </a:rPr>
              <a:t>Additive operations</a:t>
            </a:r>
            <a:r>
              <a:rPr lang="en-CA" sz="1400" b="0" i="0" u="none" strike="noStrike" cap="none" dirty="0">
                <a:solidFill>
                  <a:schemeClr val="dk1"/>
                </a:solidFill>
                <a:latin typeface="Arial"/>
                <a:ea typeface="Arial"/>
                <a:cs typeface="Arial"/>
                <a:sym typeface="Arial"/>
              </a:rPr>
              <a:t>: </a:t>
            </a:r>
            <a:r>
              <a:rPr lang="en-CA" sz="1400" b="0" i="0" u="none" strike="noStrike" cap="none" dirty="0" err="1">
                <a:solidFill>
                  <a:schemeClr val="dk1"/>
                </a:solidFill>
                <a:latin typeface="Arial"/>
                <a:ea typeface="Arial"/>
                <a:cs typeface="Arial"/>
                <a:sym typeface="Arial"/>
              </a:rPr>
              <a:t>Paillier</a:t>
            </a:r>
            <a:r>
              <a:rPr lang="en-CA" sz="1400" b="0" i="0" u="none" strike="noStrike" cap="none" dirty="0">
                <a:solidFill>
                  <a:schemeClr val="dk1"/>
                </a:solidFill>
                <a:latin typeface="Arial"/>
                <a:ea typeface="Arial"/>
                <a:cs typeface="Arial"/>
                <a:sym typeface="Arial"/>
              </a:rPr>
              <a:t> encryption supports addition operations under encryption. It allows values (e.g., votes, numerical results) to be aggregated securely without decryption. For example, encrypted votes from multiple sources can be summed, and only the final total is decrypted.</a:t>
            </a:r>
            <a:endParaRPr sz="1400" b="0" i="0" u="none" strike="noStrike" cap="none" dirty="0">
              <a:solidFill>
                <a:schemeClr val="dk1"/>
              </a:solidFill>
              <a:latin typeface="Arial"/>
              <a:ea typeface="Arial"/>
              <a:cs typeface="Arial"/>
            </a:endParaRPr>
          </a:p>
          <a:p>
            <a:pPr marL="172720" marR="0" lvl="0" indent="-128270" algn="l" rtl="0">
              <a:lnSpc>
                <a:spcPct val="90000"/>
              </a:lnSpc>
              <a:spcBef>
                <a:spcPts val="0"/>
              </a:spcBef>
              <a:spcAft>
                <a:spcPts val="0"/>
              </a:spcAft>
              <a:buClr>
                <a:schemeClr val="dk1"/>
              </a:buClr>
              <a:buSzPts val="700"/>
              <a:buFont typeface="Arial"/>
              <a:buNone/>
            </a:pPr>
            <a:endParaRPr sz="700" b="0" i="0" u="none" strike="noStrike" cap="none">
              <a:solidFill>
                <a:schemeClr val="dk1"/>
              </a:solidFill>
              <a:latin typeface="Arial"/>
              <a:ea typeface="Arial"/>
              <a:cs typeface="Arial"/>
            </a:endParaRPr>
          </a:p>
          <a:p>
            <a:pPr marL="172720" marR="0" lvl="0" indent="-172720" algn="l" rtl="0">
              <a:lnSpc>
                <a:spcPct val="90000"/>
              </a:lnSpc>
              <a:spcBef>
                <a:spcPts val="0"/>
              </a:spcBef>
              <a:spcAft>
                <a:spcPts val="0"/>
              </a:spcAft>
              <a:buClr>
                <a:schemeClr val="dk1"/>
              </a:buClr>
              <a:buSzPts val="1400"/>
              <a:buFont typeface="Arial"/>
              <a:buChar char="•"/>
            </a:pPr>
            <a:r>
              <a:rPr lang="en-CA" sz="1400" b="1" i="0" u="none" strike="noStrike" cap="none" dirty="0">
                <a:solidFill>
                  <a:schemeClr val="dk1"/>
                </a:solidFill>
                <a:latin typeface="Arial"/>
                <a:ea typeface="Arial"/>
                <a:cs typeface="Arial"/>
                <a:sym typeface="Arial"/>
              </a:rPr>
              <a:t>Key separation &amp; decryption</a:t>
            </a:r>
            <a:r>
              <a:rPr lang="en-CA" sz="1400" b="0" i="0" u="none" strike="noStrike" cap="none" dirty="0">
                <a:solidFill>
                  <a:schemeClr val="dk1"/>
                </a:solidFill>
                <a:latin typeface="Arial"/>
                <a:ea typeface="Arial"/>
                <a:cs typeface="Arial"/>
                <a:sym typeface="Arial"/>
              </a:rPr>
              <a:t>:  The private key required for decryption is kept strictly on the designated secure server. Even if data is intercepted or mishandled during transmission, no meaningful information is leaked unless the decryption key is compromised.</a:t>
            </a:r>
            <a:endParaRPr lang="en-CA" sz="1400" b="0" i="0" u="none" strike="noStrike" cap="none" dirty="0">
              <a:solidFill>
                <a:schemeClr val="dk1"/>
              </a:solidFill>
              <a:latin typeface="Arial"/>
              <a:ea typeface="Arial"/>
              <a:cs typeface="Arial"/>
            </a:endParaRPr>
          </a:p>
          <a:p>
            <a:pPr marL="172720" indent="-172720">
              <a:lnSpc>
                <a:spcPct val="90000"/>
              </a:lnSpc>
              <a:buClr>
                <a:schemeClr val="dk1"/>
              </a:buClr>
              <a:buSzPts val="1400"/>
              <a:buFont typeface="Arial"/>
              <a:buChar char="•"/>
            </a:pPr>
            <a:r>
              <a:rPr lang="en-CA" b="1" dirty="0">
                <a:solidFill>
                  <a:schemeClr val="dk1"/>
                </a:solidFill>
              </a:rPr>
              <a:t>Partial vs. Fully Homomorphic Encryption</a:t>
            </a:r>
            <a:r>
              <a:rPr lang="en-CA" dirty="0">
                <a:solidFill>
                  <a:schemeClr val="dk1"/>
                </a:solidFill>
              </a:rPr>
              <a:t>: Compared to fully homomorphic encryption, partial homomorphic encryption is not only more efficient and practical for federated learning, but also usually offers better integrity and security in practice, although it supports only specific operations such as addition.</a:t>
            </a:r>
          </a:p>
        </p:txBody>
      </p:sp>
      <p:pic>
        <p:nvPicPr>
          <p:cNvPr id="799" name="Google Shape;799;g3612ca45a79_0_7"/>
          <p:cNvPicPr preferRelativeResize="0"/>
          <p:nvPr/>
        </p:nvPicPr>
        <p:blipFill rotWithShape="1">
          <a:blip r:embed="rId3">
            <a:alphaModFix/>
          </a:blip>
          <a:srcRect/>
          <a:stretch/>
        </p:blipFill>
        <p:spPr>
          <a:xfrm>
            <a:off x="3620500" y="5157825"/>
            <a:ext cx="7953375" cy="790575"/>
          </a:xfrm>
          <a:prstGeom prst="rect">
            <a:avLst/>
          </a:prstGeom>
          <a:noFill/>
          <a:ln>
            <a:noFill/>
          </a:ln>
        </p:spPr>
      </p:pic>
      <p:sp>
        <p:nvSpPr>
          <p:cNvPr id="800" name="Google Shape;800;g3612ca45a79_0_7"/>
          <p:cNvSpPr txBox="1"/>
          <p:nvPr/>
        </p:nvSpPr>
        <p:spPr>
          <a:xfrm>
            <a:off x="5134350" y="5766525"/>
            <a:ext cx="6294000" cy="64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Additive homomorphism: Encrypted values can be summed directly without decryption</a:t>
            </a:r>
            <a:endParaRPr sz="1200" b="0" i="0" u="none" strike="noStrike" cap="none">
              <a:solidFill>
                <a:schemeClr val="dk1"/>
              </a:solidFill>
              <a:latin typeface="Arial"/>
              <a:ea typeface="Arial"/>
              <a:cs typeface="Arial"/>
              <a:sym typeface="Arial"/>
            </a:endParaRPr>
          </a:p>
        </p:txBody>
      </p:sp>
      <p:pic>
        <p:nvPicPr>
          <p:cNvPr id="801" name="Google Shape;801;g3612ca45a79_0_7" descr="Arrow: Counter-clockwise curve with solid fill">
            <a:hlinkClick r:id="rId4" action="ppaction://hlinksldjump"/>
          </p:cNvPr>
          <p:cNvPicPr preferRelativeResize="0"/>
          <p:nvPr/>
        </p:nvPicPr>
        <p:blipFill rotWithShape="1">
          <a:blip r:embed="rId5">
            <a:alphaModFix/>
          </a:blip>
          <a:srcRect/>
          <a:stretch/>
        </p:blipFill>
        <p:spPr>
          <a:xfrm>
            <a:off x="11704480" y="225690"/>
            <a:ext cx="344297" cy="3442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2"/>
          <p:cNvSpPr/>
          <p:nvPr/>
        </p:nvSpPr>
        <p:spPr>
          <a:xfrm>
            <a:off x="10" y="-5705"/>
            <a:ext cx="12191990" cy="1694346"/>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6" name="Google Shape;106;p2"/>
          <p:cNvSpPr/>
          <p:nvPr/>
        </p:nvSpPr>
        <p:spPr>
          <a:xfrm>
            <a:off x="0" y="1688641"/>
            <a:ext cx="12191990" cy="516935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7" name="Google Shape;107;p2"/>
          <p:cNvSpPr/>
          <p:nvPr/>
        </p:nvSpPr>
        <p:spPr>
          <a:xfrm>
            <a:off x="1156851" y="2010758"/>
            <a:ext cx="457190" cy="4571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8" name="Google Shape;108;p2"/>
          <p:cNvSpPr/>
          <p:nvPr/>
        </p:nvSpPr>
        <p:spPr>
          <a:xfrm>
            <a:off x="-10" y="-2852"/>
            <a:ext cx="12191989" cy="1731024"/>
          </a:xfrm>
          <a:prstGeom prst="flowChartProcess">
            <a:avLst/>
          </a:prstGeom>
          <a:solidFill>
            <a:srgbClr val="1244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9" name="Google Shape;109;p2"/>
          <p:cNvSpPr txBox="1">
            <a:spLocks noGrp="1"/>
          </p:cNvSpPr>
          <p:nvPr>
            <p:ph type="title"/>
          </p:nvPr>
        </p:nvSpPr>
        <p:spPr>
          <a:xfrm>
            <a:off x="403786" y="82123"/>
            <a:ext cx="11282158" cy="555639"/>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lt1"/>
              </a:buClr>
              <a:buSzPct val="100000"/>
              <a:buFont typeface="Play"/>
              <a:buNone/>
            </a:pPr>
            <a:r>
              <a:rPr lang="en-CA">
                <a:solidFill>
                  <a:schemeClr val="lt1"/>
                </a:solidFill>
              </a:rPr>
              <a:t>Problem Statement</a:t>
            </a:r>
            <a:endParaRPr/>
          </a:p>
        </p:txBody>
      </p:sp>
      <p:sp>
        <p:nvSpPr>
          <p:cNvPr id="110" name="Google Shape;110;p2"/>
          <p:cNvSpPr txBox="1">
            <a:spLocks noGrp="1"/>
          </p:cNvSpPr>
          <p:nvPr>
            <p:ph type="dt" idx="10"/>
          </p:nvPr>
        </p:nvSpPr>
        <p:spPr>
          <a:xfrm rot="5400000">
            <a:off x="-611740" y="1294644"/>
            <a:ext cx="1627275" cy="31351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CA" sz="900">
                <a:solidFill>
                  <a:schemeClr val="lt1"/>
                </a:solidFill>
              </a:rPr>
              <a:t>2025-06-04</a:t>
            </a:r>
            <a:endParaRPr sz="900">
              <a:solidFill>
                <a:schemeClr val="lt1"/>
              </a:solidFill>
            </a:endParaRPr>
          </a:p>
        </p:txBody>
      </p:sp>
      <p:sp>
        <p:nvSpPr>
          <p:cNvPr id="111" name="Google Shape;111;p2"/>
          <p:cNvSpPr txBox="1"/>
          <p:nvPr/>
        </p:nvSpPr>
        <p:spPr>
          <a:xfrm>
            <a:off x="1257159" y="617394"/>
            <a:ext cx="10579500" cy="5847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CA" sz="1600" b="0" i="0" u="none" strike="noStrike" cap="none">
                <a:solidFill>
                  <a:srgbClr val="86A0AB"/>
                </a:solidFill>
                <a:latin typeface="Arial"/>
                <a:ea typeface="Arial"/>
                <a:cs typeface="Arial"/>
                <a:sym typeface="Arial"/>
              </a:rPr>
              <a:t>Modern AI systems face critical obstacles in data accessibility, privacy, fairness, and legality—barriers that hinder reliable, scalable, and responsible development.</a:t>
            </a:r>
            <a:endParaRPr sz="1800" b="0" i="0" u="none" strike="noStrike" cap="none">
              <a:solidFill>
                <a:schemeClr val="dk1"/>
              </a:solidFill>
              <a:latin typeface="Arial"/>
              <a:ea typeface="Arial"/>
              <a:cs typeface="Arial"/>
              <a:sym typeface="Arial"/>
            </a:endParaRPr>
          </a:p>
        </p:txBody>
      </p:sp>
      <p:sp>
        <p:nvSpPr>
          <p:cNvPr id="112" name="Google Shape;112;p2"/>
          <p:cNvSpPr txBox="1">
            <a:spLocks noGrp="1"/>
          </p:cNvSpPr>
          <p:nvPr>
            <p:ph type="sldNum" idx="12"/>
          </p:nvPr>
        </p:nvSpPr>
        <p:spPr>
          <a:xfrm>
            <a:off x="11716570" y="6514232"/>
            <a:ext cx="422563" cy="34376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fld id="{00000000-1234-1234-1234-123412341234}" type="slidenum">
              <a:rPr lang="en-CA" sz="1400">
                <a:solidFill>
                  <a:schemeClr val="dk1"/>
                </a:solidFill>
              </a:rPr>
              <a:t>2</a:t>
            </a:fld>
            <a:endParaRPr sz="1400">
              <a:solidFill>
                <a:schemeClr val="dk1"/>
              </a:solidFill>
            </a:endParaRPr>
          </a:p>
        </p:txBody>
      </p:sp>
      <p:grpSp>
        <p:nvGrpSpPr>
          <p:cNvPr id="113" name="Google Shape;113;p2"/>
          <p:cNvGrpSpPr/>
          <p:nvPr/>
        </p:nvGrpSpPr>
        <p:grpSpPr>
          <a:xfrm>
            <a:off x="4407097" y="6599038"/>
            <a:ext cx="3385416" cy="264869"/>
            <a:chOff x="4407097" y="6599038"/>
            <a:chExt cx="3385416" cy="264869"/>
          </a:xfrm>
        </p:grpSpPr>
        <p:pic>
          <p:nvPicPr>
            <p:cNvPr id="114" name="Google Shape;114;p2" descr="Rewind with solid fill">
              <a:hlinkClick r:id="rId3" action="ppaction://hlinksldjump"/>
            </p:cNvPr>
            <p:cNvPicPr preferRelativeResize="0"/>
            <p:nvPr/>
          </p:nvPicPr>
          <p:blipFill rotWithShape="1">
            <a:blip r:embed="rId4">
              <a:alphaModFix/>
            </a:blip>
            <a:srcRect/>
            <a:stretch/>
          </p:blipFill>
          <p:spPr>
            <a:xfrm>
              <a:off x="4407097" y="6599038"/>
              <a:ext cx="264869" cy="264869"/>
            </a:xfrm>
            <a:prstGeom prst="rect">
              <a:avLst/>
            </a:prstGeom>
            <a:noFill/>
            <a:ln>
              <a:noFill/>
            </a:ln>
          </p:spPr>
        </p:pic>
        <p:pic>
          <p:nvPicPr>
            <p:cNvPr id="115" name="Google Shape;115;p2" descr="Rewind with solid fill">
              <a:hlinkClick r:id="rId5" action="ppaction://hlinksldjump"/>
            </p:cNvPr>
            <p:cNvPicPr preferRelativeResize="0"/>
            <p:nvPr/>
          </p:nvPicPr>
          <p:blipFill rotWithShape="1">
            <a:blip r:embed="rId4">
              <a:alphaModFix/>
            </a:blip>
            <a:srcRect/>
            <a:stretch/>
          </p:blipFill>
          <p:spPr>
            <a:xfrm flipH="1">
              <a:off x="7527644" y="6599038"/>
              <a:ext cx="264869" cy="264869"/>
            </a:xfrm>
            <a:prstGeom prst="rect">
              <a:avLst/>
            </a:prstGeom>
            <a:noFill/>
            <a:ln>
              <a:noFill/>
            </a:ln>
          </p:spPr>
        </p:pic>
      </p:grpSp>
      <p:sp>
        <p:nvSpPr>
          <p:cNvPr id="116" name="Google Shape;116;p2"/>
          <p:cNvSpPr txBox="1"/>
          <p:nvPr/>
        </p:nvSpPr>
        <p:spPr>
          <a:xfrm>
            <a:off x="271329" y="2084910"/>
            <a:ext cx="1139540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CA" sz="1600" b="1" i="0" u="none" strike="noStrike" cap="none">
                <a:solidFill>
                  <a:schemeClr val="dk1"/>
                </a:solidFill>
                <a:latin typeface="Arial"/>
                <a:ea typeface="Arial"/>
                <a:cs typeface="Arial"/>
                <a:sym typeface="Arial"/>
              </a:rPr>
              <a:t>High Cost of Data Collection and Labeling:</a:t>
            </a:r>
            <a:br>
              <a:rPr lang="en-CA" sz="1600" b="0" i="0" u="none" strike="noStrike" cap="none">
                <a:solidFill>
                  <a:schemeClr val="dk1"/>
                </a:solidFill>
                <a:latin typeface="Arial"/>
                <a:ea typeface="Arial"/>
                <a:cs typeface="Arial"/>
                <a:sym typeface="Arial"/>
              </a:rPr>
            </a:br>
            <a:r>
              <a:rPr lang="en-CA" sz="1600" b="0" i="0" u="none" strike="noStrike" cap="none">
                <a:solidFill>
                  <a:schemeClr val="dk1"/>
                </a:solidFill>
                <a:latin typeface="Arial"/>
                <a:ea typeface="Arial"/>
                <a:cs typeface="Arial"/>
                <a:sym typeface="Arial"/>
              </a:rPr>
              <a:t>Training AI requires large, diverse, and often rare examples—cleaning and labeling consume most of the effort.</a:t>
            </a:r>
            <a:endParaRPr sz="1800" b="0" i="0" u="none" strike="noStrike" cap="none">
              <a:solidFill>
                <a:schemeClr val="dk1"/>
              </a:solidFill>
              <a:latin typeface="Arial"/>
              <a:ea typeface="Arial"/>
              <a:cs typeface="Arial"/>
              <a:sym typeface="Arial"/>
            </a:endParaRPr>
          </a:p>
        </p:txBody>
      </p:sp>
      <p:sp>
        <p:nvSpPr>
          <p:cNvPr id="117" name="Google Shape;117;p2"/>
          <p:cNvSpPr txBox="1"/>
          <p:nvPr/>
        </p:nvSpPr>
        <p:spPr>
          <a:xfrm>
            <a:off x="271329" y="3011988"/>
            <a:ext cx="1166860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CA" sz="1600" b="1" i="0" u="none" strike="noStrike" cap="none">
                <a:solidFill>
                  <a:schemeClr val="dk1"/>
                </a:solidFill>
                <a:latin typeface="Arial"/>
                <a:ea typeface="Arial"/>
                <a:cs typeface="Arial"/>
                <a:sym typeface="Arial"/>
              </a:rPr>
              <a:t>Tightening Privacy Regulations:</a:t>
            </a:r>
            <a:br>
              <a:rPr lang="en-CA" sz="1600" b="0" i="0" u="none" strike="noStrike" cap="none">
                <a:solidFill>
                  <a:schemeClr val="dk1"/>
                </a:solidFill>
                <a:latin typeface="Arial"/>
                <a:ea typeface="Arial"/>
                <a:cs typeface="Arial"/>
                <a:sym typeface="Arial"/>
              </a:rPr>
            </a:br>
            <a:r>
              <a:rPr lang="en-CA" sz="1600" b="0" i="0" u="none" strike="noStrike" cap="none">
                <a:solidFill>
                  <a:schemeClr val="dk1"/>
                </a:solidFill>
                <a:latin typeface="Arial"/>
                <a:ea typeface="Arial"/>
                <a:cs typeface="Arial"/>
                <a:sym typeface="Arial"/>
              </a:rPr>
              <a:t>Laws like GDPR prohibit using personal data without consent. Italy fined OpenAI €15 million for violations.</a:t>
            </a:r>
            <a:endParaRPr sz="1800" b="0" i="0" u="none" strike="noStrike" cap="none">
              <a:solidFill>
                <a:schemeClr val="dk1"/>
              </a:solidFill>
              <a:latin typeface="Arial"/>
              <a:ea typeface="Arial"/>
              <a:cs typeface="Arial"/>
              <a:sym typeface="Arial"/>
            </a:endParaRPr>
          </a:p>
        </p:txBody>
      </p:sp>
      <p:sp>
        <p:nvSpPr>
          <p:cNvPr id="118" name="Google Shape;118;p2"/>
          <p:cNvSpPr txBox="1"/>
          <p:nvPr/>
        </p:nvSpPr>
        <p:spPr>
          <a:xfrm>
            <a:off x="261683" y="3933446"/>
            <a:ext cx="11565330" cy="830956"/>
          </a:xfrm>
          <a:prstGeom prst="rect">
            <a:avLst/>
          </a:prstGeom>
          <a:noFill/>
          <a:ln>
            <a:noFill/>
          </a:ln>
        </p:spPr>
        <p:txBody>
          <a:bodyPr spcFirstLastPara="1" wrap="square" lIns="91425" tIns="45700" rIns="91425" bIns="45700" anchor="t" anchorCtr="0">
            <a:spAutoFit/>
          </a:bodyPr>
          <a:lstStyle/>
          <a:p>
            <a:r>
              <a:rPr lang="en-CA" sz="1600" b="1" dirty="0">
                <a:solidFill>
                  <a:schemeClr val="dk1"/>
                </a:solidFill>
              </a:rPr>
              <a:t>Most frameworks focus on distributed computation</a:t>
            </a:r>
            <a:r>
              <a:rPr lang="en-CA" sz="1600" b="1" i="0" u="none" strike="noStrike" cap="none" dirty="0">
                <a:solidFill>
                  <a:schemeClr val="dk1"/>
                </a:solidFill>
                <a:latin typeface="Arial"/>
                <a:ea typeface="Arial"/>
                <a:cs typeface="Arial"/>
                <a:sym typeface="Arial"/>
              </a:rPr>
              <a:t>:</a:t>
            </a:r>
            <a:br>
              <a:rPr lang="en-CA" sz="1600" b="0" i="0" u="none" strike="noStrike" cap="none" dirty="0">
                <a:latin typeface="Arial"/>
                <a:ea typeface="Arial"/>
                <a:cs typeface="Arial"/>
              </a:rPr>
            </a:br>
            <a:r>
              <a:rPr lang="en-CA" sz="1600" dirty="0"/>
              <a:t>Frameworks such as FATE, </a:t>
            </a:r>
            <a:r>
              <a:rPr lang="en-CA" sz="1600" dirty="0" err="1"/>
              <a:t>PyTorch</a:t>
            </a:r>
            <a:r>
              <a:rPr lang="en-CA" sz="1600" b="0" i="0" u="none" strike="noStrike" cap="none" dirty="0">
                <a:latin typeface="Arial"/>
                <a:ea typeface="Arial"/>
                <a:cs typeface="Arial"/>
                <a:sym typeface="Arial"/>
              </a:rPr>
              <a:t>, </a:t>
            </a:r>
            <a:r>
              <a:rPr lang="en-CA" sz="1600" dirty="0"/>
              <a:t>TensorFlow</a:t>
            </a:r>
            <a:r>
              <a:rPr lang="en-CA" sz="1600" b="0" i="0" u="none" strike="noStrike" cap="none" dirty="0">
                <a:latin typeface="Arial"/>
                <a:ea typeface="Arial"/>
                <a:cs typeface="Arial"/>
                <a:sym typeface="Arial"/>
              </a:rPr>
              <a:t>, and </a:t>
            </a:r>
            <a:r>
              <a:rPr lang="en-CA" sz="1600" dirty="0"/>
              <a:t>Flower mainly emphasize distributed computation and model training, providing only basic noise addition. They lack comprehensive mechanisms for privacy budget management and adjustment</a:t>
            </a:r>
            <a:r>
              <a:rPr lang="en-CA" sz="1600" b="0" i="0" u="none" strike="noStrike" cap="none" dirty="0">
                <a:latin typeface="Arial"/>
                <a:ea typeface="Arial"/>
                <a:cs typeface="Arial"/>
                <a:sym typeface="Arial"/>
              </a:rPr>
              <a:t>.</a:t>
            </a:r>
            <a:endParaRPr lang="ru-RU" sz="1800" b="0" i="0" u="none" strike="noStrike" cap="none" dirty="0">
              <a:latin typeface="Arial"/>
              <a:ea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17"/>
          <p:cNvSpPr/>
          <p:nvPr/>
        </p:nvSpPr>
        <p:spPr>
          <a:xfrm>
            <a:off x="474655" y="365171"/>
            <a:ext cx="11357765" cy="2878182"/>
          </a:xfrm>
          <a:custGeom>
            <a:avLst/>
            <a:gdLst/>
            <a:ahLst/>
            <a:cxnLst/>
            <a:rect l="l" t="t" r="r" b="b"/>
            <a:pathLst>
              <a:path w="11358562" h="2878384" extrusionOk="0">
                <a:moveTo>
                  <a:pt x="7685449" y="0"/>
                </a:moveTo>
                <a:lnTo>
                  <a:pt x="10269648" y="0"/>
                </a:lnTo>
                <a:lnTo>
                  <a:pt x="10344962" y="301254"/>
                </a:lnTo>
                <a:lnTo>
                  <a:pt x="11358562" y="301254"/>
                </a:lnTo>
                <a:lnTo>
                  <a:pt x="11358562" y="2878384"/>
                </a:lnTo>
                <a:lnTo>
                  <a:pt x="0" y="2878384"/>
                </a:lnTo>
                <a:lnTo>
                  <a:pt x="0" y="301254"/>
                </a:lnTo>
                <a:lnTo>
                  <a:pt x="7610136" y="301254"/>
                </a:lnTo>
                <a:close/>
              </a:path>
            </a:pathLst>
          </a:custGeom>
          <a:solidFill>
            <a:srgbClr val="D2E4E6">
              <a:alpha val="13333"/>
            </a:srgbClr>
          </a:solidFill>
          <a:ln w="9525"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7" name="Google Shape;807;p17"/>
          <p:cNvSpPr/>
          <p:nvPr/>
        </p:nvSpPr>
        <p:spPr>
          <a:xfrm>
            <a:off x="481408" y="3300581"/>
            <a:ext cx="11357765" cy="3351740"/>
          </a:xfrm>
          <a:custGeom>
            <a:avLst/>
            <a:gdLst/>
            <a:ahLst/>
            <a:cxnLst/>
            <a:rect l="l" t="t" r="r" b="b"/>
            <a:pathLst>
              <a:path w="11358562" h="3351975" extrusionOk="0">
                <a:moveTo>
                  <a:pt x="0" y="0"/>
                </a:moveTo>
                <a:lnTo>
                  <a:pt x="11358562" y="0"/>
                </a:lnTo>
                <a:lnTo>
                  <a:pt x="11358562" y="3077104"/>
                </a:lnTo>
                <a:lnTo>
                  <a:pt x="10331612" y="3077104"/>
                </a:lnTo>
                <a:lnTo>
                  <a:pt x="10262894" y="3351975"/>
                </a:lnTo>
                <a:lnTo>
                  <a:pt x="7678695" y="3351975"/>
                </a:lnTo>
                <a:lnTo>
                  <a:pt x="7609977" y="3077104"/>
                </a:lnTo>
                <a:lnTo>
                  <a:pt x="0" y="3077104"/>
                </a:lnTo>
                <a:close/>
              </a:path>
            </a:pathLst>
          </a:custGeom>
          <a:solidFill>
            <a:srgbClr val="F2F2F2">
              <a:alpha val="26274"/>
            </a:srgbClr>
          </a:solidFill>
          <a:ln w="9525"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8" name="Google Shape;808;p17"/>
          <p:cNvSpPr/>
          <p:nvPr/>
        </p:nvSpPr>
        <p:spPr>
          <a:xfrm>
            <a:off x="708321" y="3406698"/>
            <a:ext cx="1075705" cy="2847825"/>
          </a:xfrm>
          <a:prstGeom prst="rect">
            <a:avLst/>
          </a:prstGeom>
          <a:solidFill>
            <a:srgbClr val="EDEFF3">
              <a:alpha val="46274"/>
            </a:srgbClr>
          </a:solidFill>
          <a:ln w="9525"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9" name="Google Shape;809;p17"/>
          <p:cNvSpPr/>
          <p:nvPr/>
        </p:nvSpPr>
        <p:spPr>
          <a:xfrm>
            <a:off x="9284939" y="997573"/>
            <a:ext cx="1724045" cy="1716911"/>
          </a:xfrm>
          <a:custGeom>
            <a:avLst/>
            <a:gdLst/>
            <a:ahLst/>
            <a:cxnLst/>
            <a:rect l="l" t="t" r="r" b="b"/>
            <a:pathLst>
              <a:path w="1424931" h="1419034" extrusionOk="0">
                <a:moveTo>
                  <a:pt x="840146" y="1207699"/>
                </a:moveTo>
                <a:cubicBezTo>
                  <a:pt x="818024" y="1210462"/>
                  <a:pt x="794243" y="1193887"/>
                  <a:pt x="787883" y="1170957"/>
                </a:cubicBezTo>
                <a:cubicBezTo>
                  <a:pt x="786846" y="1167090"/>
                  <a:pt x="786103" y="1154624"/>
                  <a:pt x="785640" y="1137962"/>
                </a:cubicBezTo>
                <a:lnTo>
                  <a:pt x="785456" y="1118759"/>
                </a:lnTo>
                <a:lnTo>
                  <a:pt x="714794" y="1125882"/>
                </a:lnTo>
                <a:lnTo>
                  <a:pt x="643456" y="1118691"/>
                </a:lnTo>
                <a:lnTo>
                  <a:pt x="643192" y="1136011"/>
                </a:lnTo>
                <a:cubicBezTo>
                  <a:pt x="642639" y="1152034"/>
                  <a:pt x="641879" y="1163499"/>
                  <a:pt x="641049" y="1167642"/>
                </a:cubicBezTo>
                <a:cubicBezTo>
                  <a:pt x="637731" y="1182836"/>
                  <a:pt x="628329" y="1196097"/>
                  <a:pt x="616715" y="1201898"/>
                </a:cubicBezTo>
                <a:cubicBezTo>
                  <a:pt x="599018" y="1210738"/>
                  <a:pt x="583532" y="1209357"/>
                  <a:pt x="543160" y="1195268"/>
                </a:cubicBezTo>
                <a:cubicBezTo>
                  <a:pt x="476241" y="1171786"/>
                  <a:pt x="413194" y="1133939"/>
                  <a:pt x="363696" y="1087529"/>
                </a:cubicBezTo>
                <a:cubicBezTo>
                  <a:pt x="343787" y="1069020"/>
                  <a:pt x="334385" y="1053273"/>
                  <a:pt x="334385" y="1039184"/>
                </a:cubicBezTo>
                <a:cubicBezTo>
                  <a:pt x="334385" y="1027858"/>
                  <a:pt x="342957" y="1010454"/>
                  <a:pt x="352636" y="1001613"/>
                </a:cubicBezTo>
                <a:cubicBezTo>
                  <a:pt x="354848" y="999542"/>
                  <a:pt x="364526" y="993326"/>
                  <a:pt x="378318" y="984935"/>
                </a:cubicBezTo>
                <a:lnTo>
                  <a:pt x="396803" y="974022"/>
                </a:lnTo>
                <a:lnTo>
                  <a:pt x="371499" y="943353"/>
                </a:lnTo>
                <a:cubicBezTo>
                  <a:pt x="356619" y="921329"/>
                  <a:pt x="343803" y="897795"/>
                  <a:pt x="333328" y="873030"/>
                </a:cubicBezTo>
                <a:lnTo>
                  <a:pt x="326552" y="851201"/>
                </a:lnTo>
                <a:lnTo>
                  <a:pt x="294289" y="868735"/>
                </a:lnTo>
                <a:cubicBezTo>
                  <a:pt x="278527" y="876746"/>
                  <a:pt x="264425" y="880614"/>
                  <a:pt x="258341" y="878956"/>
                </a:cubicBezTo>
                <a:cubicBezTo>
                  <a:pt x="256959" y="878404"/>
                  <a:pt x="252258" y="877299"/>
                  <a:pt x="248110" y="876470"/>
                </a:cubicBezTo>
                <a:cubicBezTo>
                  <a:pt x="237878" y="874260"/>
                  <a:pt x="224605" y="862381"/>
                  <a:pt x="218245" y="849950"/>
                </a:cubicBezTo>
                <a:cubicBezTo>
                  <a:pt x="211332" y="836413"/>
                  <a:pt x="202760" y="793318"/>
                  <a:pt x="198612" y="751051"/>
                </a:cubicBezTo>
                <a:cubicBezTo>
                  <a:pt x="196123" y="724254"/>
                  <a:pt x="196123" y="708231"/>
                  <a:pt x="198612" y="676462"/>
                </a:cubicBezTo>
                <a:cubicBezTo>
                  <a:pt x="201930" y="637234"/>
                  <a:pt x="209950" y="589994"/>
                  <a:pt x="215757" y="574248"/>
                </a:cubicBezTo>
                <a:cubicBezTo>
                  <a:pt x="221011" y="560711"/>
                  <a:pt x="231795" y="549385"/>
                  <a:pt x="244515" y="544689"/>
                </a:cubicBezTo>
                <a:cubicBezTo>
                  <a:pt x="260899" y="538266"/>
                  <a:pt x="270439" y="538525"/>
                  <a:pt x="302183" y="555139"/>
                </a:cubicBezTo>
                <a:lnTo>
                  <a:pt x="327568" y="569292"/>
                </a:lnTo>
                <a:lnTo>
                  <a:pt x="333328" y="550735"/>
                </a:lnTo>
                <a:cubicBezTo>
                  <a:pt x="343803" y="525969"/>
                  <a:pt x="356619" y="502436"/>
                  <a:pt x="371499" y="480411"/>
                </a:cubicBezTo>
                <a:lnTo>
                  <a:pt x="398960" y="447127"/>
                </a:lnTo>
                <a:lnTo>
                  <a:pt x="385438" y="439367"/>
                </a:lnTo>
                <a:cubicBezTo>
                  <a:pt x="370921" y="430768"/>
                  <a:pt x="359549" y="423689"/>
                  <a:pt x="354848" y="420098"/>
                </a:cubicBezTo>
                <a:cubicBezTo>
                  <a:pt x="341575" y="410429"/>
                  <a:pt x="333279" y="391091"/>
                  <a:pt x="335491" y="375621"/>
                </a:cubicBezTo>
                <a:cubicBezTo>
                  <a:pt x="337980" y="357664"/>
                  <a:pt x="345446" y="346890"/>
                  <a:pt x="372822" y="323409"/>
                </a:cubicBezTo>
                <a:cubicBezTo>
                  <a:pt x="422872" y="279761"/>
                  <a:pt x="488408" y="242190"/>
                  <a:pt x="550350" y="221471"/>
                </a:cubicBezTo>
                <a:cubicBezTo>
                  <a:pt x="566664" y="216222"/>
                  <a:pt x="585191" y="211802"/>
                  <a:pt x="591828" y="211802"/>
                </a:cubicBezTo>
                <a:cubicBezTo>
                  <a:pt x="610908" y="212078"/>
                  <a:pt x="625564" y="220090"/>
                  <a:pt x="634966" y="235836"/>
                </a:cubicBezTo>
                <a:lnTo>
                  <a:pt x="642708" y="249096"/>
                </a:lnTo>
                <a:lnTo>
                  <a:pt x="642708" y="305149"/>
                </a:lnTo>
                <a:lnTo>
                  <a:pt x="714794" y="297882"/>
                </a:lnTo>
                <a:lnTo>
                  <a:pt x="785381" y="304998"/>
                </a:lnTo>
                <a:lnTo>
                  <a:pt x="785494" y="290021"/>
                </a:lnTo>
                <a:cubicBezTo>
                  <a:pt x="786362" y="251082"/>
                  <a:pt x="789058" y="241085"/>
                  <a:pt x="796732" y="230311"/>
                </a:cubicBezTo>
                <a:cubicBezTo>
                  <a:pt x="804198" y="219813"/>
                  <a:pt x="821066" y="211802"/>
                  <a:pt x="835998" y="211802"/>
                </a:cubicBezTo>
                <a:cubicBezTo>
                  <a:pt x="861991" y="211802"/>
                  <a:pt x="939141" y="242742"/>
                  <a:pt x="986426" y="272025"/>
                </a:cubicBezTo>
                <a:cubicBezTo>
                  <a:pt x="1027075" y="297441"/>
                  <a:pt x="1079338" y="341642"/>
                  <a:pt x="1087910" y="358217"/>
                </a:cubicBezTo>
                <a:cubicBezTo>
                  <a:pt x="1097865" y="377831"/>
                  <a:pt x="1095100" y="398550"/>
                  <a:pt x="1079891" y="414020"/>
                </a:cubicBezTo>
                <a:cubicBezTo>
                  <a:pt x="1077264" y="416645"/>
                  <a:pt x="1067240" y="423482"/>
                  <a:pt x="1053172" y="432356"/>
                </a:cubicBezTo>
                <a:lnTo>
                  <a:pt x="1029934" y="446286"/>
                </a:lnTo>
                <a:lnTo>
                  <a:pt x="1058089" y="480411"/>
                </a:lnTo>
                <a:cubicBezTo>
                  <a:pt x="1072969" y="502436"/>
                  <a:pt x="1085785" y="525969"/>
                  <a:pt x="1096260" y="550735"/>
                </a:cubicBezTo>
                <a:lnTo>
                  <a:pt x="1101977" y="569151"/>
                </a:lnTo>
                <a:lnTo>
                  <a:pt x="1125137" y="556326"/>
                </a:lnTo>
                <a:cubicBezTo>
                  <a:pt x="1140173" y="548418"/>
                  <a:pt x="1151096" y="543170"/>
                  <a:pt x="1154276" y="542479"/>
                </a:cubicBezTo>
                <a:cubicBezTo>
                  <a:pt x="1170314" y="538887"/>
                  <a:pt x="1184417" y="541926"/>
                  <a:pt x="1196031" y="552147"/>
                </a:cubicBezTo>
                <a:cubicBezTo>
                  <a:pt x="1209857" y="564303"/>
                  <a:pt x="1215388" y="576734"/>
                  <a:pt x="1222024" y="611542"/>
                </a:cubicBezTo>
                <a:cubicBezTo>
                  <a:pt x="1233915" y="673976"/>
                  <a:pt x="1233915" y="743316"/>
                  <a:pt x="1221748" y="808512"/>
                </a:cubicBezTo>
                <a:cubicBezTo>
                  <a:pt x="1214835" y="845253"/>
                  <a:pt x="1209304" y="857685"/>
                  <a:pt x="1195478" y="868459"/>
                </a:cubicBezTo>
                <a:cubicBezTo>
                  <a:pt x="1187459" y="874260"/>
                  <a:pt x="1181652" y="876194"/>
                  <a:pt x="1168379" y="877023"/>
                </a:cubicBezTo>
                <a:cubicBezTo>
                  <a:pt x="1154000" y="877851"/>
                  <a:pt x="1149299" y="876746"/>
                  <a:pt x="1136302" y="870116"/>
                </a:cubicBezTo>
                <a:cubicBezTo>
                  <a:pt x="1128767" y="866180"/>
                  <a:pt x="1116963" y="859619"/>
                  <a:pt x="1103404" y="851910"/>
                </a:cubicBezTo>
                <a:lnTo>
                  <a:pt x="1102905" y="851621"/>
                </a:lnTo>
                <a:lnTo>
                  <a:pt x="1096260" y="873030"/>
                </a:lnTo>
                <a:cubicBezTo>
                  <a:pt x="1085785" y="897795"/>
                  <a:pt x="1072969" y="921329"/>
                  <a:pt x="1058089" y="943353"/>
                </a:cubicBezTo>
                <a:lnTo>
                  <a:pt x="1032614" y="974230"/>
                </a:lnTo>
                <a:lnTo>
                  <a:pt x="1042621" y="980044"/>
                </a:lnTo>
                <a:cubicBezTo>
                  <a:pt x="1076970" y="1000543"/>
                  <a:pt x="1082311" y="1006241"/>
                  <a:pt x="1088740" y="1018465"/>
                </a:cubicBezTo>
                <a:cubicBezTo>
                  <a:pt x="1100631" y="1041947"/>
                  <a:pt x="1094547" y="1060456"/>
                  <a:pt x="1065789" y="1087252"/>
                </a:cubicBezTo>
                <a:cubicBezTo>
                  <a:pt x="1014079" y="1135597"/>
                  <a:pt x="949372" y="1173720"/>
                  <a:pt x="881624" y="1196373"/>
                </a:cubicBezTo>
                <a:cubicBezTo>
                  <a:pt x="865309" y="1201898"/>
                  <a:pt x="846782" y="1206871"/>
                  <a:pt x="840146" y="1207699"/>
                </a:cubicBezTo>
                <a:close/>
                <a:moveTo>
                  <a:pt x="676721" y="1419034"/>
                </a:moveTo>
                <a:cubicBezTo>
                  <a:pt x="700225" y="1419034"/>
                  <a:pt x="703820" y="1415166"/>
                  <a:pt x="711563" y="1382016"/>
                </a:cubicBezTo>
                <a:cubicBezTo>
                  <a:pt x="720135" y="1346932"/>
                  <a:pt x="723176" y="1343617"/>
                  <a:pt x="750276" y="1342235"/>
                </a:cubicBezTo>
                <a:cubicBezTo>
                  <a:pt x="776269" y="1340854"/>
                  <a:pt x="778758" y="1343064"/>
                  <a:pt x="790648" y="1378701"/>
                </a:cubicBezTo>
                <a:cubicBezTo>
                  <a:pt x="801433" y="1411575"/>
                  <a:pt x="806686" y="1415719"/>
                  <a:pt x="830744" y="1410746"/>
                </a:cubicBezTo>
                <a:cubicBezTo>
                  <a:pt x="853695" y="1406050"/>
                  <a:pt x="857014" y="1400249"/>
                  <a:pt x="857014" y="1364888"/>
                </a:cubicBezTo>
                <a:cubicBezTo>
                  <a:pt x="857014" y="1331185"/>
                  <a:pt x="858949" y="1328146"/>
                  <a:pt x="882177" y="1321240"/>
                </a:cubicBezTo>
                <a:cubicBezTo>
                  <a:pt x="910659" y="1312676"/>
                  <a:pt x="913977" y="1314334"/>
                  <a:pt x="935823" y="1350523"/>
                </a:cubicBezTo>
                <a:cubicBezTo>
                  <a:pt x="946607" y="1368756"/>
                  <a:pt x="949925" y="1372071"/>
                  <a:pt x="957945" y="1373728"/>
                </a:cubicBezTo>
                <a:cubicBezTo>
                  <a:pt x="969559" y="1375938"/>
                  <a:pt x="990298" y="1367098"/>
                  <a:pt x="996934" y="1356877"/>
                </a:cubicBezTo>
                <a:cubicBezTo>
                  <a:pt x="1001359" y="1349970"/>
                  <a:pt x="1001359" y="1348313"/>
                  <a:pt x="995552" y="1321240"/>
                </a:cubicBezTo>
                <a:cubicBezTo>
                  <a:pt x="988086" y="1286156"/>
                  <a:pt x="989468" y="1282012"/>
                  <a:pt x="1011867" y="1270133"/>
                </a:cubicBezTo>
                <a:cubicBezTo>
                  <a:pt x="1036201" y="1257149"/>
                  <a:pt x="1039795" y="1257978"/>
                  <a:pt x="1064406" y="1283669"/>
                </a:cubicBezTo>
                <a:cubicBezTo>
                  <a:pt x="1088464" y="1308808"/>
                  <a:pt x="1093441" y="1310466"/>
                  <a:pt x="1113074" y="1298863"/>
                </a:cubicBezTo>
                <a:cubicBezTo>
                  <a:pt x="1134366" y="1286432"/>
                  <a:pt x="1135472" y="1277868"/>
                  <a:pt x="1119711" y="1243889"/>
                </a:cubicBezTo>
                <a:cubicBezTo>
                  <a:pt x="1113627" y="1230905"/>
                  <a:pt x="1108650" y="1218197"/>
                  <a:pt x="1108650" y="1216263"/>
                </a:cubicBezTo>
                <a:cubicBezTo>
                  <a:pt x="1108650" y="1206871"/>
                  <a:pt x="1140173" y="1178693"/>
                  <a:pt x="1150405" y="1178693"/>
                </a:cubicBezTo>
                <a:cubicBezTo>
                  <a:pt x="1153170" y="1178693"/>
                  <a:pt x="1165613" y="1185599"/>
                  <a:pt x="1178057" y="1193887"/>
                </a:cubicBezTo>
                <a:cubicBezTo>
                  <a:pt x="1204050" y="1211843"/>
                  <a:pt x="1212069" y="1214053"/>
                  <a:pt x="1222854" y="1206871"/>
                </a:cubicBezTo>
                <a:cubicBezTo>
                  <a:pt x="1233362" y="1199688"/>
                  <a:pt x="1244146" y="1184494"/>
                  <a:pt x="1244146" y="1176206"/>
                </a:cubicBezTo>
                <a:cubicBezTo>
                  <a:pt x="1244146" y="1172339"/>
                  <a:pt x="1237786" y="1161012"/>
                  <a:pt x="1228937" y="1149133"/>
                </a:cubicBezTo>
                <a:cubicBezTo>
                  <a:pt x="1206539" y="1119574"/>
                  <a:pt x="1205986" y="1117917"/>
                  <a:pt x="1214558" y="1103275"/>
                </a:cubicBezTo>
                <a:cubicBezTo>
                  <a:pt x="1221748" y="1091120"/>
                  <a:pt x="1239169" y="1073716"/>
                  <a:pt x="1244423" y="1073716"/>
                </a:cubicBezTo>
                <a:cubicBezTo>
                  <a:pt x="1245805" y="1073716"/>
                  <a:pt x="1258249" y="1078136"/>
                  <a:pt x="1271798" y="1083385"/>
                </a:cubicBezTo>
                <a:cubicBezTo>
                  <a:pt x="1285348" y="1088634"/>
                  <a:pt x="1300004" y="1093054"/>
                  <a:pt x="1304428" y="1093054"/>
                </a:cubicBezTo>
                <a:cubicBezTo>
                  <a:pt x="1316872" y="1093054"/>
                  <a:pt x="1332633" y="1072335"/>
                  <a:pt x="1332633" y="1056036"/>
                </a:cubicBezTo>
                <a:cubicBezTo>
                  <a:pt x="1332633" y="1047195"/>
                  <a:pt x="1330421" y="1044433"/>
                  <a:pt x="1310512" y="1027858"/>
                </a:cubicBezTo>
                <a:cubicBezTo>
                  <a:pt x="1298068" y="1017360"/>
                  <a:pt x="1287560" y="1006310"/>
                  <a:pt x="1286454" y="1002442"/>
                </a:cubicBezTo>
                <a:cubicBezTo>
                  <a:pt x="1283412" y="990563"/>
                  <a:pt x="1296685" y="961280"/>
                  <a:pt x="1308299" y="953821"/>
                </a:cubicBezTo>
                <a:cubicBezTo>
                  <a:pt x="1311618" y="951888"/>
                  <a:pt x="1321019" y="952440"/>
                  <a:pt x="1342588" y="956031"/>
                </a:cubicBezTo>
                <a:cubicBezTo>
                  <a:pt x="1371347" y="961004"/>
                  <a:pt x="1372176" y="961004"/>
                  <a:pt x="1379089" y="955755"/>
                </a:cubicBezTo>
                <a:cubicBezTo>
                  <a:pt x="1387108" y="949678"/>
                  <a:pt x="1392915" y="935865"/>
                  <a:pt x="1393192" y="921500"/>
                </a:cubicBezTo>
                <a:cubicBezTo>
                  <a:pt x="1393469" y="909344"/>
                  <a:pt x="1387662" y="903543"/>
                  <a:pt x="1361115" y="890283"/>
                </a:cubicBezTo>
                <a:cubicBezTo>
                  <a:pt x="1350054" y="884758"/>
                  <a:pt x="1338993" y="877299"/>
                  <a:pt x="1336505" y="873431"/>
                </a:cubicBezTo>
                <a:cubicBezTo>
                  <a:pt x="1332080" y="866801"/>
                  <a:pt x="1332357" y="864867"/>
                  <a:pt x="1337058" y="844977"/>
                </a:cubicBezTo>
                <a:cubicBezTo>
                  <a:pt x="1343418" y="819009"/>
                  <a:pt x="1345630" y="817628"/>
                  <a:pt x="1383237" y="815142"/>
                </a:cubicBezTo>
                <a:cubicBezTo>
                  <a:pt x="1418356" y="812932"/>
                  <a:pt x="1421674" y="810445"/>
                  <a:pt x="1423333" y="785306"/>
                </a:cubicBezTo>
                <a:cubicBezTo>
                  <a:pt x="1424992" y="759062"/>
                  <a:pt x="1423886" y="757957"/>
                  <a:pt x="1374665" y="744973"/>
                </a:cubicBezTo>
                <a:cubicBezTo>
                  <a:pt x="1355308" y="740000"/>
                  <a:pt x="1351990" y="734752"/>
                  <a:pt x="1351990" y="709336"/>
                </a:cubicBezTo>
                <a:cubicBezTo>
                  <a:pt x="1351990" y="689170"/>
                  <a:pt x="1352543" y="686960"/>
                  <a:pt x="1358903" y="681987"/>
                </a:cubicBezTo>
                <a:cubicBezTo>
                  <a:pt x="1362498" y="678948"/>
                  <a:pt x="1373835" y="674528"/>
                  <a:pt x="1384067" y="672042"/>
                </a:cubicBezTo>
                <a:cubicBezTo>
                  <a:pt x="1422227" y="662373"/>
                  <a:pt x="1427757" y="656295"/>
                  <a:pt x="1423886" y="629499"/>
                </a:cubicBezTo>
                <a:cubicBezTo>
                  <a:pt x="1420568" y="609332"/>
                  <a:pt x="1414761" y="605741"/>
                  <a:pt x="1380472" y="603807"/>
                </a:cubicBezTo>
                <a:cubicBezTo>
                  <a:pt x="1353373" y="601873"/>
                  <a:pt x="1350331" y="601321"/>
                  <a:pt x="1344800" y="594967"/>
                </a:cubicBezTo>
                <a:cubicBezTo>
                  <a:pt x="1337058" y="585850"/>
                  <a:pt x="1330974" y="554634"/>
                  <a:pt x="1335122" y="546346"/>
                </a:cubicBezTo>
                <a:cubicBezTo>
                  <a:pt x="1337058" y="543031"/>
                  <a:pt x="1348672" y="535296"/>
                  <a:pt x="1361115" y="529218"/>
                </a:cubicBezTo>
                <a:cubicBezTo>
                  <a:pt x="1373559" y="522864"/>
                  <a:pt x="1386002" y="515958"/>
                  <a:pt x="1388768" y="513472"/>
                </a:cubicBezTo>
                <a:cubicBezTo>
                  <a:pt x="1399552" y="503803"/>
                  <a:pt x="1389874" y="465127"/>
                  <a:pt x="1375495" y="461536"/>
                </a:cubicBezTo>
                <a:cubicBezTo>
                  <a:pt x="1371623" y="460707"/>
                  <a:pt x="1356691" y="461536"/>
                  <a:pt x="1342312" y="463746"/>
                </a:cubicBezTo>
                <a:cubicBezTo>
                  <a:pt x="1308299" y="468995"/>
                  <a:pt x="1303322" y="467061"/>
                  <a:pt x="1293091" y="444684"/>
                </a:cubicBezTo>
                <a:cubicBezTo>
                  <a:pt x="1282583" y="421203"/>
                  <a:pt x="1283136" y="416230"/>
                  <a:pt x="1298898" y="402417"/>
                </a:cubicBezTo>
                <a:cubicBezTo>
                  <a:pt x="1332357" y="372306"/>
                  <a:pt x="1332633" y="371753"/>
                  <a:pt x="1332633" y="362637"/>
                </a:cubicBezTo>
                <a:cubicBezTo>
                  <a:pt x="1332633" y="350482"/>
                  <a:pt x="1318254" y="328381"/>
                  <a:pt x="1308852" y="326171"/>
                </a:cubicBezTo>
                <a:cubicBezTo>
                  <a:pt x="1303875" y="324790"/>
                  <a:pt x="1294197" y="327276"/>
                  <a:pt x="1276223" y="334459"/>
                </a:cubicBezTo>
                <a:cubicBezTo>
                  <a:pt x="1262397" y="339984"/>
                  <a:pt x="1248570" y="344404"/>
                  <a:pt x="1245529" y="344404"/>
                </a:cubicBezTo>
                <a:cubicBezTo>
                  <a:pt x="1236956" y="344404"/>
                  <a:pt x="1229490" y="338050"/>
                  <a:pt x="1218153" y="321475"/>
                </a:cubicBezTo>
                <a:cubicBezTo>
                  <a:pt x="1205433" y="302966"/>
                  <a:pt x="1205709" y="301032"/>
                  <a:pt x="1227831" y="271749"/>
                </a:cubicBezTo>
                <a:cubicBezTo>
                  <a:pt x="1248294" y="244400"/>
                  <a:pt x="1248847" y="238046"/>
                  <a:pt x="1231979" y="221195"/>
                </a:cubicBezTo>
                <a:cubicBezTo>
                  <a:pt x="1215388" y="204619"/>
                  <a:pt x="1208751" y="204896"/>
                  <a:pt x="1179716" y="224233"/>
                </a:cubicBezTo>
                <a:cubicBezTo>
                  <a:pt x="1166443" y="233073"/>
                  <a:pt x="1154000" y="239427"/>
                  <a:pt x="1149852" y="239427"/>
                </a:cubicBezTo>
                <a:cubicBezTo>
                  <a:pt x="1140450" y="239427"/>
                  <a:pt x="1112245" y="216774"/>
                  <a:pt x="1109756" y="207658"/>
                </a:cubicBezTo>
                <a:cubicBezTo>
                  <a:pt x="1108650" y="203238"/>
                  <a:pt x="1111691" y="193293"/>
                  <a:pt x="1119434" y="176441"/>
                </a:cubicBezTo>
                <a:cubicBezTo>
                  <a:pt x="1132154" y="149092"/>
                  <a:pt x="1133537" y="138318"/>
                  <a:pt x="1125241" y="129478"/>
                </a:cubicBezTo>
                <a:cubicBezTo>
                  <a:pt x="1118605" y="122295"/>
                  <a:pt x="1099801" y="112350"/>
                  <a:pt x="1093164" y="112350"/>
                </a:cubicBezTo>
                <a:cubicBezTo>
                  <a:pt x="1090676" y="112350"/>
                  <a:pt x="1078509" y="122019"/>
                  <a:pt x="1066065" y="134174"/>
                </a:cubicBezTo>
                <a:cubicBezTo>
                  <a:pt x="1053898" y="146053"/>
                  <a:pt x="1041178" y="156551"/>
                  <a:pt x="1037860" y="157656"/>
                </a:cubicBezTo>
                <a:cubicBezTo>
                  <a:pt x="1030394" y="159866"/>
                  <a:pt x="999147" y="144396"/>
                  <a:pt x="993340" y="135279"/>
                </a:cubicBezTo>
                <a:cubicBezTo>
                  <a:pt x="989192" y="128926"/>
                  <a:pt x="989192" y="126439"/>
                  <a:pt x="995275" y="99643"/>
                </a:cubicBezTo>
                <a:cubicBezTo>
                  <a:pt x="1000253" y="76437"/>
                  <a:pt x="1001082" y="69531"/>
                  <a:pt x="998317" y="63729"/>
                </a:cubicBezTo>
                <a:cubicBezTo>
                  <a:pt x="994446" y="55442"/>
                  <a:pt x="975642" y="46325"/>
                  <a:pt x="961539" y="46049"/>
                </a:cubicBezTo>
                <a:cubicBezTo>
                  <a:pt x="950202" y="46049"/>
                  <a:pt x="946607" y="49641"/>
                  <a:pt x="927527" y="81410"/>
                </a:cubicBezTo>
                <a:cubicBezTo>
                  <a:pt x="914254" y="104063"/>
                  <a:pt x="909000" y="105996"/>
                  <a:pt x="884389" y="98538"/>
                </a:cubicBezTo>
                <a:cubicBezTo>
                  <a:pt x="858949" y="90802"/>
                  <a:pt x="857014" y="87487"/>
                  <a:pt x="857014" y="52956"/>
                </a:cubicBezTo>
                <a:cubicBezTo>
                  <a:pt x="857014" y="20910"/>
                  <a:pt x="854248" y="14832"/>
                  <a:pt x="838210" y="10136"/>
                </a:cubicBezTo>
                <a:cubicBezTo>
                  <a:pt x="810005" y="2401"/>
                  <a:pt x="801156" y="8479"/>
                  <a:pt x="789542" y="43287"/>
                </a:cubicBezTo>
                <a:cubicBezTo>
                  <a:pt x="778758" y="75608"/>
                  <a:pt x="777928" y="76437"/>
                  <a:pt x="751382" y="76437"/>
                </a:cubicBezTo>
                <a:cubicBezTo>
                  <a:pt x="722623" y="76437"/>
                  <a:pt x="719029" y="73122"/>
                  <a:pt x="711839" y="39143"/>
                </a:cubicBezTo>
                <a:cubicBezTo>
                  <a:pt x="706032" y="10412"/>
                  <a:pt x="703820" y="5992"/>
                  <a:pt x="693312" y="1572"/>
                </a:cubicBezTo>
                <a:cubicBezTo>
                  <a:pt x="685846" y="-1467"/>
                  <a:pt x="662341" y="191"/>
                  <a:pt x="656258" y="4059"/>
                </a:cubicBezTo>
                <a:cubicBezTo>
                  <a:pt x="650174" y="7926"/>
                  <a:pt x="646856" y="18700"/>
                  <a:pt x="644091" y="43563"/>
                </a:cubicBezTo>
                <a:cubicBezTo>
                  <a:pt x="640773" y="74780"/>
                  <a:pt x="636625" y="79752"/>
                  <a:pt x="610908" y="84172"/>
                </a:cubicBezTo>
                <a:cubicBezTo>
                  <a:pt x="585745" y="88592"/>
                  <a:pt x="582703" y="86659"/>
                  <a:pt x="567494" y="55442"/>
                </a:cubicBezTo>
                <a:cubicBezTo>
                  <a:pt x="551456" y="22844"/>
                  <a:pt x="547031" y="19253"/>
                  <a:pt x="527951" y="23949"/>
                </a:cubicBezTo>
                <a:cubicBezTo>
                  <a:pt x="520485" y="25883"/>
                  <a:pt x="510807" y="29750"/>
                  <a:pt x="506935" y="33065"/>
                </a:cubicBezTo>
                <a:lnTo>
                  <a:pt x="499469" y="38590"/>
                </a:lnTo>
                <a:lnTo>
                  <a:pt x="501405" y="72293"/>
                </a:lnTo>
                <a:lnTo>
                  <a:pt x="503341" y="105996"/>
                </a:lnTo>
                <a:lnTo>
                  <a:pt x="496151" y="111798"/>
                </a:lnTo>
                <a:cubicBezTo>
                  <a:pt x="486749" y="119257"/>
                  <a:pt x="463798" y="126716"/>
                  <a:pt x="454119" y="125610"/>
                </a:cubicBezTo>
                <a:cubicBezTo>
                  <a:pt x="448589" y="125058"/>
                  <a:pt x="442229" y="118980"/>
                  <a:pt x="428403" y="101300"/>
                </a:cubicBezTo>
                <a:cubicBezTo>
                  <a:pt x="411811" y="80305"/>
                  <a:pt x="409046" y="77818"/>
                  <a:pt x="399921" y="76990"/>
                </a:cubicBezTo>
                <a:cubicBezTo>
                  <a:pt x="387201" y="75885"/>
                  <a:pt x="368674" y="85554"/>
                  <a:pt x="363143" y="96328"/>
                </a:cubicBezTo>
                <a:cubicBezTo>
                  <a:pt x="359549" y="103234"/>
                  <a:pt x="360102" y="106273"/>
                  <a:pt x="367568" y="129754"/>
                </a:cubicBezTo>
                <a:cubicBezTo>
                  <a:pt x="378629" y="164562"/>
                  <a:pt x="378352" y="167877"/>
                  <a:pt x="364249" y="179480"/>
                </a:cubicBezTo>
                <a:cubicBezTo>
                  <a:pt x="338256" y="200475"/>
                  <a:pt x="332449" y="200199"/>
                  <a:pt x="306180" y="178375"/>
                </a:cubicBezTo>
                <a:cubicBezTo>
                  <a:pt x="280463" y="156827"/>
                  <a:pt x="276315" y="154893"/>
                  <a:pt x="265531" y="159314"/>
                </a:cubicBezTo>
                <a:cubicBezTo>
                  <a:pt x="254470" y="163734"/>
                  <a:pt x="237602" y="182519"/>
                  <a:pt x="237602" y="190254"/>
                </a:cubicBezTo>
                <a:cubicBezTo>
                  <a:pt x="237602" y="193569"/>
                  <a:pt x="243962" y="206829"/>
                  <a:pt x="251981" y="219813"/>
                </a:cubicBezTo>
                <a:cubicBezTo>
                  <a:pt x="270508" y="249925"/>
                  <a:pt x="270508" y="254621"/>
                  <a:pt x="251428" y="273959"/>
                </a:cubicBezTo>
                <a:cubicBezTo>
                  <a:pt x="232624" y="293021"/>
                  <a:pt x="227924" y="293297"/>
                  <a:pt x="197783" y="276722"/>
                </a:cubicBezTo>
                <a:cubicBezTo>
                  <a:pt x="165429" y="259041"/>
                  <a:pt x="158793" y="259870"/>
                  <a:pt x="143584" y="283628"/>
                </a:cubicBezTo>
                <a:cubicBezTo>
                  <a:pt x="137501" y="293021"/>
                  <a:pt x="135288" y="299375"/>
                  <a:pt x="136394" y="303795"/>
                </a:cubicBezTo>
                <a:cubicBezTo>
                  <a:pt x="137224" y="307110"/>
                  <a:pt x="146349" y="319265"/>
                  <a:pt x="156857" y="330591"/>
                </a:cubicBezTo>
                <a:cubicBezTo>
                  <a:pt x="167365" y="341918"/>
                  <a:pt x="176767" y="353797"/>
                  <a:pt x="177873" y="357112"/>
                </a:cubicBezTo>
                <a:cubicBezTo>
                  <a:pt x="178979" y="360703"/>
                  <a:pt x="177043" y="367609"/>
                  <a:pt x="172342" y="376450"/>
                </a:cubicBezTo>
                <a:cubicBezTo>
                  <a:pt x="157134" y="404904"/>
                  <a:pt x="152156" y="407114"/>
                  <a:pt x="119527" y="398274"/>
                </a:cubicBezTo>
                <a:cubicBezTo>
                  <a:pt x="106253" y="394406"/>
                  <a:pt x="91874" y="391367"/>
                  <a:pt x="87726" y="391367"/>
                </a:cubicBezTo>
                <a:cubicBezTo>
                  <a:pt x="73347" y="391367"/>
                  <a:pt x="56203" y="422308"/>
                  <a:pt x="62839" y="436673"/>
                </a:cubicBezTo>
                <a:cubicBezTo>
                  <a:pt x="64498" y="440541"/>
                  <a:pt x="73624" y="448552"/>
                  <a:pt x="83302" y="455182"/>
                </a:cubicBezTo>
                <a:cubicBezTo>
                  <a:pt x="118144" y="478387"/>
                  <a:pt x="120080" y="482255"/>
                  <a:pt x="110401" y="508223"/>
                </a:cubicBezTo>
                <a:cubicBezTo>
                  <a:pt x="100723" y="534191"/>
                  <a:pt x="101553" y="533638"/>
                  <a:pt x="64222" y="532810"/>
                </a:cubicBezTo>
                <a:cubicBezTo>
                  <a:pt x="32975" y="531981"/>
                  <a:pt x="31316" y="532257"/>
                  <a:pt x="25232" y="538335"/>
                </a:cubicBezTo>
                <a:cubicBezTo>
                  <a:pt x="21914" y="542202"/>
                  <a:pt x="18043" y="551319"/>
                  <a:pt x="16383" y="559883"/>
                </a:cubicBezTo>
                <a:cubicBezTo>
                  <a:pt x="12512" y="580878"/>
                  <a:pt x="16660" y="585850"/>
                  <a:pt x="49843" y="599111"/>
                </a:cubicBezTo>
                <a:cubicBezTo>
                  <a:pt x="63945" y="604912"/>
                  <a:pt x="77218" y="611542"/>
                  <a:pt x="79154" y="614305"/>
                </a:cubicBezTo>
                <a:cubicBezTo>
                  <a:pt x="86067" y="623421"/>
                  <a:pt x="81090" y="660439"/>
                  <a:pt x="72241" y="667622"/>
                </a:cubicBezTo>
                <a:cubicBezTo>
                  <a:pt x="68923" y="670384"/>
                  <a:pt x="55926" y="673699"/>
                  <a:pt x="40994" y="675909"/>
                </a:cubicBezTo>
                <a:cubicBezTo>
                  <a:pt x="23020" y="678396"/>
                  <a:pt x="13618" y="681158"/>
                  <a:pt x="8917" y="685302"/>
                </a:cubicBezTo>
                <a:cubicBezTo>
                  <a:pt x="-2973" y="695800"/>
                  <a:pt x="-2973" y="727293"/>
                  <a:pt x="8917" y="735304"/>
                </a:cubicBezTo>
                <a:cubicBezTo>
                  <a:pt x="12236" y="737514"/>
                  <a:pt x="26891" y="741105"/>
                  <a:pt x="41270" y="743316"/>
                </a:cubicBezTo>
                <a:cubicBezTo>
                  <a:pt x="73900" y="748564"/>
                  <a:pt x="78601" y="752708"/>
                  <a:pt x="81366" y="779505"/>
                </a:cubicBezTo>
                <a:cubicBezTo>
                  <a:pt x="83855" y="802986"/>
                  <a:pt x="80537" y="808235"/>
                  <a:pt x="55926" y="818180"/>
                </a:cubicBezTo>
                <a:cubicBezTo>
                  <a:pt x="16936" y="833651"/>
                  <a:pt x="14724" y="835585"/>
                  <a:pt x="16107" y="855199"/>
                </a:cubicBezTo>
                <a:cubicBezTo>
                  <a:pt x="16936" y="869840"/>
                  <a:pt x="23573" y="882824"/>
                  <a:pt x="31869" y="885863"/>
                </a:cubicBezTo>
                <a:cubicBezTo>
                  <a:pt x="36017" y="887520"/>
                  <a:pt x="49566" y="888073"/>
                  <a:pt x="65051" y="886968"/>
                </a:cubicBezTo>
                <a:cubicBezTo>
                  <a:pt x="98234" y="884482"/>
                  <a:pt x="102106" y="886692"/>
                  <a:pt x="110678" y="913212"/>
                </a:cubicBezTo>
                <a:cubicBezTo>
                  <a:pt x="118697" y="937799"/>
                  <a:pt x="116761" y="942219"/>
                  <a:pt x="91598" y="958518"/>
                </a:cubicBezTo>
                <a:cubicBezTo>
                  <a:pt x="58138" y="980066"/>
                  <a:pt x="55373" y="986143"/>
                  <a:pt x="67540" y="1010454"/>
                </a:cubicBezTo>
                <a:cubicBezTo>
                  <a:pt x="77495" y="1030068"/>
                  <a:pt x="82472" y="1031173"/>
                  <a:pt x="117314" y="1022056"/>
                </a:cubicBezTo>
                <a:cubicBezTo>
                  <a:pt x="140542" y="1015979"/>
                  <a:pt x="146902" y="1015150"/>
                  <a:pt x="152709" y="1017636"/>
                </a:cubicBezTo>
                <a:cubicBezTo>
                  <a:pt x="162388" y="1022056"/>
                  <a:pt x="180638" y="1054931"/>
                  <a:pt x="177873" y="1063218"/>
                </a:cubicBezTo>
                <a:cubicBezTo>
                  <a:pt x="177043" y="1066533"/>
                  <a:pt x="167642" y="1078136"/>
                  <a:pt x="157410" y="1088910"/>
                </a:cubicBezTo>
                <a:cubicBezTo>
                  <a:pt x="147179" y="1099684"/>
                  <a:pt x="137777" y="1111287"/>
                  <a:pt x="136947" y="1114602"/>
                </a:cubicBezTo>
                <a:cubicBezTo>
                  <a:pt x="133629" y="1124270"/>
                  <a:pt x="149944" y="1149410"/>
                  <a:pt x="162388" y="1154106"/>
                </a:cubicBezTo>
                <a:cubicBezTo>
                  <a:pt x="168748" y="1156592"/>
                  <a:pt x="173725" y="1154935"/>
                  <a:pt x="198059" y="1142503"/>
                </a:cubicBezTo>
                <a:cubicBezTo>
                  <a:pt x="224605" y="1129243"/>
                  <a:pt x="227094" y="1128414"/>
                  <a:pt x="234837" y="1131729"/>
                </a:cubicBezTo>
                <a:cubicBezTo>
                  <a:pt x="244515" y="1135597"/>
                  <a:pt x="263872" y="1156592"/>
                  <a:pt x="266084" y="1165156"/>
                </a:cubicBezTo>
                <a:cubicBezTo>
                  <a:pt x="266913" y="1168471"/>
                  <a:pt x="263872" y="1177311"/>
                  <a:pt x="258065" y="1187809"/>
                </a:cubicBezTo>
                <a:cubicBezTo>
                  <a:pt x="232901" y="1233667"/>
                  <a:pt x="232624" y="1236154"/>
                  <a:pt x="253364" y="1251900"/>
                </a:cubicBezTo>
                <a:cubicBezTo>
                  <a:pt x="271891" y="1265989"/>
                  <a:pt x="277421" y="1264884"/>
                  <a:pt x="302585" y="1243612"/>
                </a:cubicBezTo>
                <a:cubicBezTo>
                  <a:pt x="314475" y="1233667"/>
                  <a:pt x="326919" y="1224827"/>
                  <a:pt x="330514" y="1223998"/>
                </a:cubicBezTo>
                <a:cubicBezTo>
                  <a:pt x="337703" y="1222065"/>
                  <a:pt x="358166" y="1232838"/>
                  <a:pt x="369503" y="1243889"/>
                </a:cubicBezTo>
                <a:cubicBezTo>
                  <a:pt x="377799" y="1252176"/>
                  <a:pt x="377523" y="1260464"/>
                  <a:pt x="367844" y="1290299"/>
                </a:cubicBezTo>
                <a:cubicBezTo>
                  <a:pt x="362590" y="1306322"/>
                  <a:pt x="360655" y="1317096"/>
                  <a:pt x="362037" y="1320687"/>
                </a:cubicBezTo>
                <a:cubicBezTo>
                  <a:pt x="364803" y="1328699"/>
                  <a:pt x="383606" y="1341406"/>
                  <a:pt x="395220" y="1343340"/>
                </a:cubicBezTo>
                <a:cubicBezTo>
                  <a:pt x="406558" y="1345274"/>
                  <a:pt x="411258" y="1341406"/>
                  <a:pt x="431998" y="1314610"/>
                </a:cubicBezTo>
                <a:cubicBezTo>
                  <a:pt x="450248" y="1290576"/>
                  <a:pt x="454119" y="1289194"/>
                  <a:pt x="478177" y="1298587"/>
                </a:cubicBezTo>
                <a:cubicBezTo>
                  <a:pt x="488685" y="1302731"/>
                  <a:pt x="498363" y="1307703"/>
                  <a:pt x="499469" y="1309361"/>
                </a:cubicBezTo>
                <a:cubicBezTo>
                  <a:pt x="500852" y="1311295"/>
                  <a:pt x="501681" y="1328699"/>
                  <a:pt x="501681" y="1348313"/>
                </a:cubicBezTo>
                <a:lnTo>
                  <a:pt x="501681" y="1384226"/>
                </a:lnTo>
                <a:lnTo>
                  <a:pt x="510254" y="1389199"/>
                </a:lnTo>
                <a:cubicBezTo>
                  <a:pt x="514955" y="1391961"/>
                  <a:pt x="524633" y="1395000"/>
                  <a:pt x="531822" y="1395829"/>
                </a:cubicBezTo>
                <a:cubicBezTo>
                  <a:pt x="548414" y="1398315"/>
                  <a:pt x="553115" y="1394171"/>
                  <a:pt x="566664" y="1365164"/>
                </a:cubicBezTo>
                <a:cubicBezTo>
                  <a:pt x="581597" y="1333395"/>
                  <a:pt x="584085" y="1331738"/>
                  <a:pt x="610355" y="1335329"/>
                </a:cubicBezTo>
                <a:cubicBezTo>
                  <a:pt x="639667" y="1339749"/>
                  <a:pt x="639943" y="1340025"/>
                  <a:pt x="645750" y="1389751"/>
                </a:cubicBezTo>
                <a:cubicBezTo>
                  <a:pt x="647133" y="1401630"/>
                  <a:pt x="649345" y="1407984"/>
                  <a:pt x="654046" y="1412680"/>
                </a:cubicBezTo>
                <a:cubicBezTo>
                  <a:pt x="659300" y="1417929"/>
                  <a:pt x="663447" y="1419034"/>
                  <a:pt x="676721" y="1419034"/>
                </a:cubicBezTo>
                <a:close/>
              </a:path>
            </a:pathLst>
          </a:custGeom>
          <a:solidFill>
            <a:srgbClr val="B3D0F3">
              <a:alpha val="8352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0" name="Google Shape;810;p17"/>
          <p:cNvSpPr/>
          <p:nvPr/>
        </p:nvSpPr>
        <p:spPr>
          <a:xfrm>
            <a:off x="934783" y="3478157"/>
            <a:ext cx="642344" cy="567731"/>
          </a:xfrm>
          <a:prstGeom prst="rect">
            <a:avLst/>
          </a:prstGeom>
          <a:solidFill>
            <a:srgbClr val="EDEFF3"/>
          </a:solidFill>
          <a:ln w="9525"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11" name="Google Shape;811;p17"/>
          <p:cNvSpPr/>
          <p:nvPr/>
        </p:nvSpPr>
        <p:spPr>
          <a:xfrm>
            <a:off x="8308857" y="4018547"/>
            <a:ext cx="755650" cy="511250"/>
          </a:xfrm>
          <a:prstGeom prst="roundRect">
            <a:avLst>
              <a:gd name="adj" fmla="val 16667"/>
            </a:avLst>
          </a:prstGeom>
          <a:solidFill>
            <a:srgbClr val="EDEFF3">
              <a:alpha val="43529"/>
            </a:srgbClr>
          </a:solidFill>
          <a:ln w="9525"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12" name="Google Shape;812;p17"/>
          <p:cNvSpPr txBox="1">
            <a:spLocks noGrp="1"/>
          </p:cNvSpPr>
          <p:nvPr>
            <p:ph type="title"/>
          </p:nvPr>
        </p:nvSpPr>
        <p:spPr>
          <a:xfrm>
            <a:off x="126877" y="136525"/>
            <a:ext cx="11944077" cy="6466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CA"/>
              <a:t>GENERATION LIFE CYCLE</a:t>
            </a:r>
            <a:endParaRPr/>
          </a:p>
        </p:txBody>
      </p:sp>
      <p:sp>
        <p:nvSpPr>
          <p:cNvPr id="813" name="Google Shape;813;p17"/>
          <p:cNvSpPr/>
          <p:nvPr/>
        </p:nvSpPr>
        <p:spPr>
          <a:xfrm rot="10800000" flipH="1">
            <a:off x="4863286" y="913666"/>
            <a:ext cx="1680582" cy="1692904"/>
          </a:xfrm>
          <a:custGeom>
            <a:avLst/>
            <a:gdLst/>
            <a:ahLst/>
            <a:cxnLst/>
            <a:rect l="l" t="t" r="r" b="b"/>
            <a:pathLst>
              <a:path w="2706784" h="2726631" extrusionOk="0">
                <a:moveTo>
                  <a:pt x="1355162" y="2301100"/>
                </a:moveTo>
                <a:cubicBezTo>
                  <a:pt x="838223" y="2301100"/>
                  <a:pt x="419162" y="1882039"/>
                  <a:pt x="419162" y="1365100"/>
                </a:cubicBezTo>
                <a:cubicBezTo>
                  <a:pt x="419162" y="848161"/>
                  <a:pt x="838223" y="429100"/>
                  <a:pt x="1355162" y="429100"/>
                </a:cubicBezTo>
                <a:cubicBezTo>
                  <a:pt x="1872101" y="429100"/>
                  <a:pt x="2291162" y="848161"/>
                  <a:pt x="2291162" y="1365100"/>
                </a:cubicBezTo>
                <a:cubicBezTo>
                  <a:pt x="2291162" y="1882039"/>
                  <a:pt x="1872101" y="2301100"/>
                  <a:pt x="1355162" y="2301100"/>
                </a:cubicBezTo>
                <a:close/>
                <a:moveTo>
                  <a:pt x="1398763" y="2726481"/>
                </a:moveTo>
                <a:cubicBezTo>
                  <a:pt x="1406748" y="2726235"/>
                  <a:pt x="1416394" y="2725693"/>
                  <a:pt x="1428008" y="2724905"/>
                </a:cubicBezTo>
                <a:cubicBezTo>
                  <a:pt x="1488639" y="2719389"/>
                  <a:pt x="1635888" y="2698901"/>
                  <a:pt x="1640612" y="2694961"/>
                </a:cubicBezTo>
                <a:cubicBezTo>
                  <a:pt x="1641400" y="2693385"/>
                  <a:pt x="1646124" y="2641377"/>
                  <a:pt x="1650849" y="2578337"/>
                </a:cubicBezTo>
                <a:cubicBezTo>
                  <a:pt x="1664235" y="2388429"/>
                  <a:pt x="1661085" y="2401037"/>
                  <a:pt x="1708331" y="2385277"/>
                </a:cubicBezTo>
                <a:cubicBezTo>
                  <a:pt x="1763450" y="2367153"/>
                  <a:pt x="1835106" y="2334845"/>
                  <a:pt x="1884714" y="2304901"/>
                </a:cubicBezTo>
                <a:lnTo>
                  <a:pt x="1925660" y="2280473"/>
                </a:lnTo>
                <a:lnTo>
                  <a:pt x="2041411" y="2367153"/>
                </a:lnTo>
                <a:cubicBezTo>
                  <a:pt x="2105980" y="2414433"/>
                  <a:pt x="2160312" y="2453045"/>
                  <a:pt x="2163462" y="2453045"/>
                </a:cubicBezTo>
                <a:cubicBezTo>
                  <a:pt x="2177635" y="2453045"/>
                  <a:pt x="2328033" y="2320661"/>
                  <a:pt x="2351656" y="2287565"/>
                </a:cubicBezTo>
                <a:lnTo>
                  <a:pt x="2367405" y="2265501"/>
                </a:lnTo>
                <a:lnTo>
                  <a:pt x="2292599" y="2145725"/>
                </a:lnTo>
                <a:cubicBezTo>
                  <a:pt x="2251653" y="2080321"/>
                  <a:pt x="2217794" y="2023585"/>
                  <a:pt x="2217794" y="2019645"/>
                </a:cubicBezTo>
                <a:cubicBezTo>
                  <a:pt x="2217794" y="2015705"/>
                  <a:pt x="2239055" y="1980245"/>
                  <a:pt x="2264252" y="1940057"/>
                </a:cubicBezTo>
                <a:cubicBezTo>
                  <a:pt x="2290237" y="1900657"/>
                  <a:pt x="2320947" y="1845497"/>
                  <a:pt x="2332758" y="1817917"/>
                </a:cubicBezTo>
                <a:lnTo>
                  <a:pt x="2354018" y="1767485"/>
                </a:lnTo>
                <a:lnTo>
                  <a:pt x="2502054" y="1767485"/>
                </a:lnTo>
                <a:cubicBezTo>
                  <a:pt x="2583159" y="1767485"/>
                  <a:pt x="2651665" y="1765121"/>
                  <a:pt x="2653240" y="1761969"/>
                </a:cubicBezTo>
                <a:cubicBezTo>
                  <a:pt x="2659539" y="1751725"/>
                  <a:pt x="2696548" y="1577577"/>
                  <a:pt x="2702060" y="1535025"/>
                </a:cubicBezTo>
                <a:lnTo>
                  <a:pt x="2706784" y="1495625"/>
                </a:lnTo>
                <a:lnTo>
                  <a:pt x="2569773" y="1440465"/>
                </a:lnTo>
                <a:lnTo>
                  <a:pt x="2432761" y="1385304"/>
                </a:lnTo>
                <a:lnTo>
                  <a:pt x="2427249" y="1294684"/>
                </a:lnTo>
                <a:cubicBezTo>
                  <a:pt x="2424887" y="1245040"/>
                  <a:pt x="2417012" y="1181212"/>
                  <a:pt x="2411500" y="1152844"/>
                </a:cubicBezTo>
                <a:cubicBezTo>
                  <a:pt x="2405201" y="1124476"/>
                  <a:pt x="2402051" y="1099260"/>
                  <a:pt x="2405201" y="1096108"/>
                </a:cubicBezTo>
                <a:cubicBezTo>
                  <a:pt x="2408351" y="1093744"/>
                  <a:pt x="2461896" y="1055132"/>
                  <a:pt x="2524889" y="1011004"/>
                </a:cubicBezTo>
                <a:cubicBezTo>
                  <a:pt x="2605207" y="954268"/>
                  <a:pt x="2638279" y="926688"/>
                  <a:pt x="2636704" y="918020"/>
                </a:cubicBezTo>
                <a:cubicBezTo>
                  <a:pt x="2631192" y="892016"/>
                  <a:pt x="2577647" y="769876"/>
                  <a:pt x="2551662" y="722596"/>
                </a:cubicBezTo>
                <a:lnTo>
                  <a:pt x="2524889" y="673740"/>
                </a:lnTo>
                <a:lnTo>
                  <a:pt x="2388665" y="708412"/>
                </a:lnTo>
                <a:cubicBezTo>
                  <a:pt x="2314647" y="727324"/>
                  <a:pt x="2249291" y="743084"/>
                  <a:pt x="2244566" y="743084"/>
                </a:cubicBezTo>
                <a:cubicBezTo>
                  <a:pt x="2239842" y="743084"/>
                  <a:pt x="2224093" y="726536"/>
                  <a:pt x="2209132" y="706048"/>
                </a:cubicBezTo>
                <a:cubicBezTo>
                  <a:pt x="2194959" y="684772"/>
                  <a:pt x="2151650" y="637492"/>
                  <a:pt x="2113854" y="599668"/>
                </a:cubicBezTo>
                <a:lnTo>
                  <a:pt x="2045348" y="531112"/>
                </a:lnTo>
                <a:lnTo>
                  <a:pt x="2091806" y="393212"/>
                </a:lnTo>
                <a:cubicBezTo>
                  <a:pt x="2143776" y="235612"/>
                  <a:pt x="2147713" y="254524"/>
                  <a:pt x="2058734" y="200152"/>
                </a:cubicBezTo>
                <a:cubicBezTo>
                  <a:pt x="1991803" y="159964"/>
                  <a:pt x="1913848" y="120564"/>
                  <a:pt x="1900462" y="120564"/>
                </a:cubicBezTo>
                <a:cubicBezTo>
                  <a:pt x="1894950" y="120564"/>
                  <a:pt x="1848492" y="170208"/>
                  <a:pt x="1797310" y="231672"/>
                </a:cubicBezTo>
                <a:cubicBezTo>
                  <a:pt x="1728016" y="314412"/>
                  <a:pt x="1701244" y="341204"/>
                  <a:pt x="1691007" y="337264"/>
                </a:cubicBezTo>
                <a:cubicBezTo>
                  <a:pt x="1650849" y="321504"/>
                  <a:pt x="1563445" y="301804"/>
                  <a:pt x="1498088" y="293136"/>
                </a:cubicBezTo>
                <a:cubicBezTo>
                  <a:pt x="1424070" y="283680"/>
                  <a:pt x="1422496" y="282892"/>
                  <a:pt x="1415409" y="259252"/>
                </a:cubicBezTo>
                <a:cubicBezTo>
                  <a:pt x="1411472" y="245856"/>
                  <a:pt x="1390999" y="182028"/>
                  <a:pt x="1371313" y="117412"/>
                </a:cubicBezTo>
                <a:lnTo>
                  <a:pt x="1334304" y="0"/>
                </a:lnTo>
                <a:lnTo>
                  <a:pt x="1266586" y="5516"/>
                </a:lnTo>
                <a:cubicBezTo>
                  <a:pt x="1177607" y="11820"/>
                  <a:pt x="1081541" y="26004"/>
                  <a:pt x="1068155" y="33884"/>
                </a:cubicBezTo>
                <a:cubicBezTo>
                  <a:pt x="1059493" y="39400"/>
                  <a:pt x="1039807" y="217488"/>
                  <a:pt x="1037445" y="314412"/>
                </a:cubicBezTo>
                <a:cubicBezTo>
                  <a:pt x="1036658" y="327020"/>
                  <a:pt x="1027209" y="333324"/>
                  <a:pt x="991775" y="344356"/>
                </a:cubicBezTo>
                <a:cubicBezTo>
                  <a:pt x="966577" y="352236"/>
                  <a:pt x="906733" y="377452"/>
                  <a:pt x="858700" y="401880"/>
                </a:cubicBezTo>
                <a:lnTo>
                  <a:pt x="771296" y="445220"/>
                </a:lnTo>
                <a:lnTo>
                  <a:pt x="654757" y="357752"/>
                </a:lnTo>
                <a:lnTo>
                  <a:pt x="539006" y="270284"/>
                </a:lnTo>
                <a:lnTo>
                  <a:pt x="514596" y="287620"/>
                </a:lnTo>
                <a:cubicBezTo>
                  <a:pt x="482311" y="310472"/>
                  <a:pt x="335850" y="451524"/>
                  <a:pt x="335850" y="460192"/>
                </a:cubicBezTo>
                <a:cubicBezTo>
                  <a:pt x="335850" y="463344"/>
                  <a:pt x="365772" y="513776"/>
                  <a:pt x="401206" y="571300"/>
                </a:cubicBezTo>
                <a:cubicBezTo>
                  <a:pt x="496485" y="723384"/>
                  <a:pt x="491760" y="702108"/>
                  <a:pt x="449239" y="767512"/>
                </a:cubicBezTo>
                <a:cubicBezTo>
                  <a:pt x="428766" y="798244"/>
                  <a:pt x="397269" y="854192"/>
                  <a:pt x="379159" y="892016"/>
                </a:cubicBezTo>
                <a:lnTo>
                  <a:pt x="344512" y="959784"/>
                </a:lnTo>
                <a:lnTo>
                  <a:pt x="197264" y="959784"/>
                </a:lnTo>
                <a:lnTo>
                  <a:pt x="50015" y="959784"/>
                </a:lnTo>
                <a:lnTo>
                  <a:pt x="35842" y="1011004"/>
                </a:lnTo>
                <a:cubicBezTo>
                  <a:pt x="14581" y="1085864"/>
                  <a:pt x="-6679" y="1222976"/>
                  <a:pt x="1982" y="1230856"/>
                </a:cubicBezTo>
                <a:cubicBezTo>
                  <a:pt x="7494" y="1235584"/>
                  <a:pt x="169704" y="1304140"/>
                  <a:pt x="263407" y="1339600"/>
                </a:cubicBezTo>
                <a:cubicBezTo>
                  <a:pt x="269707" y="1342752"/>
                  <a:pt x="272856" y="1364816"/>
                  <a:pt x="272856" y="1412096"/>
                </a:cubicBezTo>
                <a:cubicBezTo>
                  <a:pt x="273644" y="1449133"/>
                  <a:pt x="278368" y="1508233"/>
                  <a:pt x="284668" y="1542905"/>
                </a:cubicBezTo>
                <a:cubicBezTo>
                  <a:pt x="290967" y="1577577"/>
                  <a:pt x="296479" y="1612249"/>
                  <a:pt x="296479" y="1619341"/>
                </a:cubicBezTo>
                <a:cubicBezTo>
                  <a:pt x="296479" y="1627221"/>
                  <a:pt x="250808" y="1664257"/>
                  <a:pt x="178365" y="1716265"/>
                </a:cubicBezTo>
                <a:lnTo>
                  <a:pt x="60252" y="1799005"/>
                </a:lnTo>
                <a:lnTo>
                  <a:pt x="76788" y="1844709"/>
                </a:lnTo>
                <a:cubicBezTo>
                  <a:pt x="100410" y="1908537"/>
                  <a:pt x="170491" y="2051165"/>
                  <a:pt x="178365" y="2051165"/>
                </a:cubicBezTo>
                <a:cubicBezTo>
                  <a:pt x="182303" y="2051165"/>
                  <a:pt x="242934" y="2036981"/>
                  <a:pt x="313015" y="2019645"/>
                </a:cubicBezTo>
                <a:cubicBezTo>
                  <a:pt x="383096" y="2002309"/>
                  <a:pt x="446877" y="1988125"/>
                  <a:pt x="453176" y="1988125"/>
                </a:cubicBezTo>
                <a:cubicBezTo>
                  <a:pt x="460263" y="1988125"/>
                  <a:pt x="490973" y="2018857"/>
                  <a:pt x="520895" y="2055893"/>
                </a:cubicBezTo>
                <a:cubicBezTo>
                  <a:pt x="551605" y="2093717"/>
                  <a:pt x="594125" y="2139421"/>
                  <a:pt x="616961" y="2159121"/>
                </a:cubicBezTo>
                <a:lnTo>
                  <a:pt x="657119" y="2193793"/>
                </a:lnTo>
                <a:lnTo>
                  <a:pt x="610661" y="2333269"/>
                </a:lnTo>
                <a:cubicBezTo>
                  <a:pt x="585464" y="2409705"/>
                  <a:pt x="564203" y="2473533"/>
                  <a:pt x="564203" y="2474321"/>
                </a:cubicBezTo>
                <a:cubicBezTo>
                  <a:pt x="564203" y="2484565"/>
                  <a:pt x="787044" y="2610645"/>
                  <a:pt x="803580" y="2610645"/>
                </a:cubicBezTo>
                <a:cubicBezTo>
                  <a:pt x="805155" y="2610645"/>
                  <a:pt x="845314" y="2565729"/>
                  <a:pt x="891772" y="2510569"/>
                </a:cubicBezTo>
                <a:cubicBezTo>
                  <a:pt x="938230" y="2454621"/>
                  <a:pt x="980751" y="2404977"/>
                  <a:pt x="986263" y="2398673"/>
                </a:cubicBezTo>
                <a:cubicBezTo>
                  <a:pt x="994924" y="2389217"/>
                  <a:pt x="1004373" y="2390005"/>
                  <a:pt x="1053981" y="2404189"/>
                </a:cubicBezTo>
                <a:cubicBezTo>
                  <a:pt x="1085478" y="2413645"/>
                  <a:pt x="1148472" y="2427041"/>
                  <a:pt x="1194143" y="2434133"/>
                </a:cubicBezTo>
                <a:cubicBezTo>
                  <a:pt x="1239026" y="2440437"/>
                  <a:pt x="1276822" y="2446741"/>
                  <a:pt x="1277610" y="2447529"/>
                </a:cubicBezTo>
                <a:cubicBezTo>
                  <a:pt x="1278397" y="2448317"/>
                  <a:pt x="1297295" y="2507417"/>
                  <a:pt x="1319343" y="2579125"/>
                </a:cubicBezTo>
                <a:cubicBezTo>
                  <a:pt x="1342178" y="2650833"/>
                  <a:pt x="1361864" y="2713873"/>
                  <a:pt x="1363439" y="2719389"/>
                </a:cubicBezTo>
                <a:cubicBezTo>
                  <a:pt x="1365802" y="2725299"/>
                  <a:pt x="1374808" y="2727220"/>
                  <a:pt x="1398763" y="2726481"/>
                </a:cubicBezTo>
                <a:close/>
              </a:path>
            </a:pathLst>
          </a:custGeom>
          <a:solidFill>
            <a:srgbClr val="61A0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814" name="Google Shape;814;p17"/>
          <p:cNvGrpSpPr/>
          <p:nvPr/>
        </p:nvGrpSpPr>
        <p:grpSpPr>
          <a:xfrm>
            <a:off x="1082576" y="1333133"/>
            <a:ext cx="999392" cy="867231"/>
            <a:chOff x="1929808" y="4199122"/>
            <a:chExt cx="999462" cy="1420185"/>
          </a:xfrm>
        </p:grpSpPr>
        <p:sp>
          <p:nvSpPr>
            <p:cNvPr id="815" name="Google Shape;815;p17"/>
            <p:cNvSpPr/>
            <p:nvPr/>
          </p:nvSpPr>
          <p:spPr>
            <a:xfrm>
              <a:off x="1929808" y="4425064"/>
              <a:ext cx="999462" cy="1194243"/>
            </a:xfrm>
            <a:custGeom>
              <a:avLst/>
              <a:gdLst/>
              <a:ahLst/>
              <a:cxnLst/>
              <a:rect l="l" t="t" r="r" b="b"/>
              <a:pathLst>
                <a:path w="999462" h="1194243" extrusionOk="0">
                  <a:moveTo>
                    <a:pt x="0" y="0"/>
                  </a:moveTo>
                  <a:lnTo>
                    <a:pt x="3885" y="0"/>
                  </a:lnTo>
                  <a:lnTo>
                    <a:pt x="10153" y="28110"/>
                  </a:lnTo>
                  <a:cubicBezTo>
                    <a:pt x="56751" y="131068"/>
                    <a:pt x="258236" y="208517"/>
                    <a:pt x="499731" y="208517"/>
                  </a:cubicBezTo>
                  <a:cubicBezTo>
                    <a:pt x="741226" y="208517"/>
                    <a:pt x="942711" y="131068"/>
                    <a:pt x="989309" y="28110"/>
                  </a:cubicBezTo>
                  <a:lnTo>
                    <a:pt x="995577" y="0"/>
                  </a:lnTo>
                  <a:lnTo>
                    <a:pt x="999461" y="0"/>
                  </a:lnTo>
                  <a:lnTo>
                    <a:pt x="999461" y="968297"/>
                  </a:lnTo>
                  <a:lnTo>
                    <a:pt x="999462" y="968301"/>
                  </a:lnTo>
                  <a:lnTo>
                    <a:pt x="999461" y="968306"/>
                  </a:lnTo>
                  <a:lnTo>
                    <a:pt x="999461" y="972879"/>
                  </a:lnTo>
                  <a:lnTo>
                    <a:pt x="998441" y="972879"/>
                  </a:lnTo>
                  <a:lnTo>
                    <a:pt x="989309" y="1013836"/>
                  </a:lnTo>
                  <a:cubicBezTo>
                    <a:pt x="942711" y="1116794"/>
                    <a:pt x="741226" y="1194243"/>
                    <a:pt x="499731" y="1194243"/>
                  </a:cubicBezTo>
                  <a:cubicBezTo>
                    <a:pt x="258236" y="1194243"/>
                    <a:pt x="56751" y="1116794"/>
                    <a:pt x="10153" y="1013836"/>
                  </a:cubicBezTo>
                  <a:lnTo>
                    <a:pt x="1021" y="972879"/>
                  </a:lnTo>
                  <a:lnTo>
                    <a:pt x="0" y="972879"/>
                  </a:lnTo>
                  <a:lnTo>
                    <a:pt x="0" y="968301"/>
                  </a:lnTo>
                  <a:close/>
                </a:path>
              </a:pathLst>
            </a:custGeom>
            <a:solidFill>
              <a:srgbClr val="DAE3F3"/>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16" name="Google Shape;816;p17"/>
            <p:cNvSpPr/>
            <p:nvPr/>
          </p:nvSpPr>
          <p:spPr>
            <a:xfrm>
              <a:off x="1929808" y="4199122"/>
              <a:ext cx="999461" cy="451884"/>
            </a:xfrm>
            <a:prstGeom prst="ellipse">
              <a:avLst/>
            </a:prstGeom>
            <a:solidFill>
              <a:srgbClr val="43AFE2"/>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817" name="Google Shape;817;p17"/>
          <p:cNvSpPr txBox="1"/>
          <p:nvPr/>
        </p:nvSpPr>
        <p:spPr>
          <a:xfrm>
            <a:off x="643327" y="2264154"/>
            <a:ext cx="1671235" cy="443711"/>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Real-world data</a:t>
            </a:r>
            <a:br>
              <a:rPr lang="en-CA" sz="1400" b="0" i="0" u="none" strike="noStrike" cap="none">
                <a:solidFill>
                  <a:schemeClr val="dk1"/>
                </a:solidFill>
                <a:latin typeface="Arial"/>
                <a:ea typeface="Arial"/>
                <a:cs typeface="Arial"/>
                <a:sym typeface="Arial"/>
              </a:rPr>
            </a:br>
            <a:r>
              <a:rPr lang="en-CA" sz="1400" b="0" i="0" u="none" strike="noStrike" cap="none">
                <a:solidFill>
                  <a:schemeClr val="dk1"/>
                </a:solidFill>
                <a:latin typeface="Arial"/>
                <a:ea typeface="Arial"/>
                <a:cs typeface="Arial"/>
                <a:sym typeface="Arial"/>
              </a:rPr>
              <a:t>(Legacy)</a:t>
            </a:r>
            <a:endParaRPr sz="1400" b="0" i="0" u="none" strike="noStrike" cap="none">
              <a:solidFill>
                <a:schemeClr val="dk1"/>
              </a:solidFill>
              <a:latin typeface="Arial"/>
              <a:ea typeface="Arial"/>
              <a:cs typeface="Arial"/>
              <a:sym typeface="Arial"/>
            </a:endParaRPr>
          </a:p>
        </p:txBody>
      </p:sp>
      <p:sp>
        <p:nvSpPr>
          <p:cNvPr id="818" name="Google Shape;818;p17"/>
          <p:cNvSpPr/>
          <p:nvPr/>
        </p:nvSpPr>
        <p:spPr>
          <a:xfrm>
            <a:off x="2648992" y="1029140"/>
            <a:ext cx="1360873" cy="1621439"/>
          </a:xfrm>
          <a:prstGeom prst="roundRect">
            <a:avLst>
              <a:gd name="adj" fmla="val 16667"/>
            </a:avLst>
          </a:prstGeom>
          <a:noFill/>
          <a:ln w="19050" cap="flat" cmpd="sng">
            <a:solidFill>
              <a:srgbClr val="08283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819" name="Google Shape;819;p17"/>
          <p:cNvGrpSpPr/>
          <p:nvPr/>
        </p:nvGrpSpPr>
        <p:grpSpPr>
          <a:xfrm>
            <a:off x="2980772" y="1570273"/>
            <a:ext cx="682598" cy="592331"/>
            <a:chOff x="1929808" y="4199122"/>
            <a:chExt cx="999462" cy="1420185"/>
          </a:xfrm>
        </p:grpSpPr>
        <p:sp>
          <p:nvSpPr>
            <p:cNvPr id="820" name="Google Shape;820;p17"/>
            <p:cNvSpPr/>
            <p:nvPr/>
          </p:nvSpPr>
          <p:spPr>
            <a:xfrm>
              <a:off x="1929808" y="4425064"/>
              <a:ext cx="999462" cy="1194243"/>
            </a:xfrm>
            <a:custGeom>
              <a:avLst/>
              <a:gdLst/>
              <a:ahLst/>
              <a:cxnLst/>
              <a:rect l="l" t="t" r="r" b="b"/>
              <a:pathLst>
                <a:path w="999462" h="1194243" extrusionOk="0">
                  <a:moveTo>
                    <a:pt x="0" y="0"/>
                  </a:moveTo>
                  <a:lnTo>
                    <a:pt x="3885" y="0"/>
                  </a:lnTo>
                  <a:lnTo>
                    <a:pt x="10153" y="28110"/>
                  </a:lnTo>
                  <a:cubicBezTo>
                    <a:pt x="56751" y="131068"/>
                    <a:pt x="258236" y="208517"/>
                    <a:pt x="499731" y="208517"/>
                  </a:cubicBezTo>
                  <a:cubicBezTo>
                    <a:pt x="741226" y="208517"/>
                    <a:pt x="942711" y="131068"/>
                    <a:pt x="989309" y="28110"/>
                  </a:cubicBezTo>
                  <a:lnTo>
                    <a:pt x="995577" y="0"/>
                  </a:lnTo>
                  <a:lnTo>
                    <a:pt x="999461" y="0"/>
                  </a:lnTo>
                  <a:lnTo>
                    <a:pt x="999461" y="968297"/>
                  </a:lnTo>
                  <a:lnTo>
                    <a:pt x="999462" y="968301"/>
                  </a:lnTo>
                  <a:lnTo>
                    <a:pt x="999461" y="968306"/>
                  </a:lnTo>
                  <a:lnTo>
                    <a:pt x="999461" y="972879"/>
                  </a:lnTo>
                  <a:lnTo>
                    <a:pt x="998441" y="972879"/>
                  </a:lnTo>
                  <a:lnTo>
                    <a:pt x="989309" y="1013836"/>
                  </a:lnTo>
                  <a:cubicBezTo>
                    <a:pt x="942711" y="1116794"/>
                    <a:pt x="741226" y="1194243"/>
                    <a:pt x="499731" y="1194243"/>
                  </a:cubicBezTo>
                  <a:cubicBezTo>
                    <a:pt x="258236" y="1194243"/>
                    <a:pt x="56751" y="1116794"/>
                    <a:pt x="10153" y="1013836"/>
                  </a:cubicBezTo>
                  <a:lnTo>
                    <a:pt x="1021" y="972879"/>
                  </a:lnTo>
                  <a:lnTo>
                    <a:pt x="0" y="972879"/>
                  </a:lnTo>
                  <a:lnTo>
                    <a:pt x="0" y="968301"/>
                  </a:lnTo>
                  <a:close/>
                </a:path>
              </a:pathLst>
            </a:custGeom>
            <a:solidFill>
              <a:srgbClr val="DAE3F3"/>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1" name="Google Shape;821;p17"/>
            <p:cNvSpPr/>
            <p:nvPr/>
          </p:nvSpPr>
          <p:spPr>
            <a:xfrm>
              <a:off x="1929808" y="4199122"/>
              <a:ext cx="999461" cy="451884"/>
            </a:xfrm>
            <a:prstGeom prst="ellipse">
              <a:avLst/>
            </a:prstGeom>
            <a:solidFill>
              <a:srgbClr val="43AFE2"/>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pic>
        <p:nvPicPr>
          <p:cNvPr id="822" name="Google Shape;822;p17" descr="Single gear with solid fill"/>
          <p:cNvPicPr preferRelativeResize="0"/>
          <p:nvPr/>
        </p:nvPicPr>
        <p:blipFill rotWithShape="1">
          <a:blip r:embed="rId3">
            <a:alphaModFix/>
          </a:blip>
          <a:srcRect/>
          <a:stretch/>
        </p:blipFill>
        <p:spPr>
          <a:xfrm>
            <a:off x="2700317" y="1091518"/>
            <a:ext cx="426545" cy="426545"/>
          </a:xfrm>
          <a:prstGeom prst="rect">
            <a:avLst/>
          </a:prstGeom>
          <a:noFill/>
          <a:ln>
            <a:noFill/>
          </a:ln>
        </p:spPr>
      </p:pic>
      <p:sp>
        <p:nvSpPr>
          <p:cNvPr id="823" name="Google Shape;823;p17"/>
          <p:cNvSpPr txBox="1"/>
          <p:nvPr/>
        </p:nvSpPr>
        <p:spPr>
          <a:xfrm>
            <a:off x="2532308" y="2198395"/>
            <a:ext cx="1627685" cy="437002"/>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Preparation</a:t>
            </a: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(Pre-processing)</a:t>
            </a:r>
            <a:endParaRPr sz="1400" b="0" i="0" u="none" strike="noStrike" cap="none">
              <a:solidFill>
                <a:schemeClr val="dk1"/>
              </a:solidFill>
              <a:latin typeface="Arial"/>
              <a:ea typeface="Arial"/>
              <a:cs typeface="Arial"/>
              <a:sym typeface="Arial"/>
            </a:endParaRPr>
          </a:p>
        </p:txBody>
      </p:sp>
      <p:grpSp>
        <p:nvGrpSpPr>
          <p:cNvPr id="824" name="Google Shape;824;p17"/>
          <p:cNvGrpSpPr/>
          <p:nvPr/>
        </p:nvGrpSpPr>
        <p:grpSpPr>
          <a:xfrm>
            <a:off x="5265274" y="1370093"/>
            <a:ext cx="908538" cy="788392"/>
            <a:chOff x="1929808" y="4199122"/>
            <a:chExt cx="999462" cy="1420185"/>
          </a:xfrm>
        </p:grpSpPr>
        <p:sp>
          <p:nvSpPr>
            <p:cNvPr id="825" name="Google Shape;825;p17"/>
            <p:cNvSpPr/>
            <p:nvPr/>
          </p:nvSpPr>
          <p:spPr>
            <a:xfrm>
              <a:off x="1929808" y="4425064"/>
              <a:ext cx="999462" cy="1194243"/>
            </a:xfrm>
            <a:custGeom>
              <a:avLst/>
              <a:gdLst/>
              <a:ahLst/>
              <a:cxnLst/>
              <a:rect l="l" t="t" r="r" b="b"/>
              <a:pathLst>
                <a:path w="999462" h="1194243" extrusionOk="0">
                  <a:moveTo>
                    <a:pt x="0" y="0"/>
                  </a:moveTo>
                  <a:lnTo>
                    <a:pt x="3885" y="0"/>
                  </a:lnTo>
                  <a:lnTo>
                    <a:pt x="10153" y="28110"/>
                  </a:lnTo>
                  <a:cubicBezTo>
                    <a:pt x="56751" y="131068"/>
                    <a:pt x="258236" y="208517"/>
                    <a:pt x="499731" y="208517"/>
                  </a:cubicBezTo>
                  <a:cubicBezTo>
                    <a:pt x="741226" y="208517"/>
                    <a:pt x="942711" y="131068"/>
                    <a:pt x="989309" y="28110"/>
                  </a:cubicBezTo>
                  <a:lnTo>
                    <a:pt x="995577" y="0"/>
                  </a:lnTo>
                  <a:lnTo>
                    <a:pt x="999461" y="0"/>
                  </a:lnTo>
                  <a:lnTo>
                    <a:pt x="999461" y="968297"/>
                  </a:lnTo>
                  <a:lnTo>
                    <a:pt x="999462" y="968301"/>
                  </a:lnTo>
                  <a:lnTo>
                    <a:pt x="999461" y="968306"/>
                  </a:lnTo>
                  <a:lnTo>
                    <a:pt x="999461" y="972879"/>
                  </a:lnTo>
                  <a:lnTo>
                    <a:pt x="998441" y="972879"/>
                  </a:lnTo>
                  <a:lnTo>
                    <a:pt x="989309" y="1013836"/>
                  </a:lnTo>
                  <a:cubicBezTo>
                    <a:pt x="942711" y="1116794"/>
                    <a:pt x="741226" y="1194243"/>
                    <a:pt x="499731" y="1194243"/>
                  </a:cubicBezTo>
                  <a:cubicBezTo>
                    <a:pt x="258236" y="1194243"/>
                    <a:pt x="56751" y="1116794"/>
                    <a:pt x="10153" y="1013836"/>
                  </a:cubicBezTo>
                  <a:lnTo>
                    <a:pt x="1021" y="972879"/>
                  </a:lnTo>
                  <a:lnTo>
                    <a:pt x="0" y="972879"/>
                  </a:lnTo>
                  <a:lnTo>
                    <a:pt x="0" y="968301"/>
                  </a:lnTo>
                  <a:close/>
                </a:path>
              </a:pathLst>
            </a:custGeom>
            <a:solidFill>
              <a:srgbClr val="DAE3F3"/>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6" name="Google Shape;826;p17"/>
            <p:cNvSpPr/>
            <p:nvPr/>
          </p:nvSpPr>
          <p:spPr>
            <a:xfrm>
              <a:off x="1929808" y="4199122"/>
              <a:ext cx="999461" cy="451884"/>
            </a:xfrm>
            <a:prstGeom prst="ellipse">
              <a:avLst/>
            </a:prstGeom>
            <a:solidFill>
              <a:srgbClr val="61A0A9"/>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827" name="Google Shape;827;p17"/>
          <p:cNvSpPr txBox="1"/>
          <p:nvPr/>
        </p:nvSpPr>
        <p:spPr>
          <a:xfrm>
            <a:off x="4639093" y="2631268"/>
            <a:ext cx="2222048" cy="271356"/>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Synthetic Data Generation</a:t>
            </a:r>
            <a:endParaRPr sz="1400" b="0" i="0" u="none" strike="noStrike" cap="none">
              <a:solidFill>
                <a:schemeClr val="dk1"/>
              </a:solidFill>
              <a:latin typeface="Arial"/>
              <a:ea typeface="Arial"/>
              <a:cs typeface="Arial"/>
              <a:sym typeface="Arial"/>
            </a:endParaRPr>
          </a:p>
        </p:txBody>
      </p:sp>
      <p:sp>
        <p:nvSpPr>
          <p:cNvPr id="828" name="Google Shape;828;p17"/>
          <p:cNvSpPr/>
          <p:nvPr/>
        </p:nvSpPr>
        <p:spPr>
          <a:xfrm>
            <a:off x="4609520" y="769541"/>
            <a:ext cx="2281194" cy="2277626"/>
          </a:xfrm>
          <a:prstGeom prst="roundRect">
            <a:avLst>
              <a:gd name="adj" fmla="val 16667"/>
            </a:avLst>
          </a:prstGeom>
          <a:noFill/>
          <a:ln w="19050" cap="flat" cmpd="sng">
            <a:solidFill>
              <a:srgbClr val="08283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829" name="Google Shape;829;p17"/>
          <p:cNvGrpSpPr/>
          <p:nvPr/>
        </p:nvGrpSpPr>
        <p:grpSpPr>
          <a:xfrm>
            <a:off x="5566290" y="5738008"/>
            <a:ext cx="624504" cy="511250"/>
            <a:chOff x="5391555" y="5544884"/>
            <a:chExt cx="1005840" cy="823433"/>
          </a:xfrm>
        </p:grpSpPr>
        <p:sp>
          <p:nvSpPr>
            <p:cNvPr id="830" name="Google Shape;830;p17"/>
            <p:cNvSpPr/>
            <p:nvPr/>
          </p:nvSpPr>
          <p:spPr>
            <a:xfrm>
              <a:off x="5391555" y="5544884"/>
              <a:ext cx="1005840" cy="823433"/>
            </a:xfrm>
            <a:prstGeom prst="roundRect">
              <a:avLst>
                <a:gd name="adj" fmla="val 16667"/>
              </a:avLst>
            </a:prstGeom>
            <a:solidFill>
              <a:srgbClr val="D2E4E6">
                <a:alpha val="52549"/>
              </a:srgbClr>
            </a:solidFill>
            <a:ln w="9525"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1" name="Google Shape;831;p17"/>
            <p:cNvSpPr/>
            <p:nvPr/>
          </p:nvSpPr>
          <p:spPr>
            <a:xfrm>
              <a:off x="5548174" y="5583962"/>
              <a:ext cx="647101" cy="771482"/>
            </a:xfrm>
            <a:custGeom>
              <a:avLst/>
              <a:gdLst/>
              <a:ahLst/>
              <a:cxnLst/>
              <a:rect l="l" t="t" r="r" b="b"/>
              <a:pathLst>
                <a:path w="647101" h="771482" extrusionOk="0">
                  <a:moveTo>
                    <a:pt x="614164" y="141361"/>
                  </a:moveTo>
                  <a:cubicBezTo>
                    <a:pt x="513138" y="133313"/>
                    <a:pt x="418933" y="87216"/>
                    <a:pt x="350588" y="12383"/>
                  </a:cubicBezTo>
                  <a:cubicBezTo>
                    <a:pt x="337704" y="-2549"/>
                    <a:pt x="315156" y="-4210"/>
                    <a:pt x="300223" y="8673"/>
                  </a:cubicBezTo>
                  <a:cubicBezTo>
                    <a:pt x="298897" y="9817"/>
                    <a:pt x="297658" y="11057"/>
                    <a:pt x="296514" y="12383"/>
                  </a:cubicBezTo>
                  <a:cubicBezTo>
                    <a:pt x="228169" y="87216"/>
                    <a:pt x="133964" y="133313"/>
                    <a:pt x="32938" y="141361"/>
                  </a:cubicBezTo>
                  <a:cubicBezTo>
                    <a:pt x="14166" y="143120"/>
                    <a:pt x="-141" y="158948"/>
                    <a:pt x="1" y="177803"/>
                  </a:cubicBezTo>
                  <a:lnTo>
                    <a:pt x="1" y="269748"/>
                  </a:lnTo>
                  <a:cubicBezTo>
                    <a:pt x="1" y="469640"/>
                    <a:pt x="127131" y="652491"/>
                    <a:pt x="303649" y="765639"/>
                  </a:cubicBezTo>
                  <a:cubicBezTo>
                    <a:pt x="315773" y="773430"/>
                    <a:pt x="331329" y="773430"/>
                    <a:pt x="343454" y="765639"/>
                  </a:cubicBezTo>
                  <a:cubicBezTo>
                    <a:pt x="519971" y="652463"/>
                    <a:pt x="647101" y="469640"/>
                    <a:pt x="647101" y="269748"/>
                  </a:cubicBezTo>
                  <a:lnTo>
                    <a:pt x="647101" y="177803"/>
                  </a:lnTo>
                  <a:cubicBezTo>
                    <a:pt x="647243" y="158948"/>
                    <a:pt x="632936" y="143120"/>
                    <a:pt x="614164" y="141361"/>
                  </a:cubicBezTo>
                  <a:close/>
                  <a:moveTo>
                    <a:pt x="585188" y="269748"/>
                  </a:moveTo>
                  <a:cubicBezTo>
                    <a:pt x="585188" y="428816"/>
                    <a:pt x="490424" y="589283"/>
                    <a:pt x="331690" y="699097"/>
                  </a:cubicBezTo>
                  <a:lnTo>
                    <a:pt x="323556" y="704726"/>
                  </a:lnTo>
                  <a:lnTo>
                    <a:pt x="315431" y="699097"/>
                  </a:lnTo>
                  <a:cubicBezTo>
                    <a:pt x="156687" y="589274"/>
                    <a:pt x="61904" y="428768"/>
                    <a:pt x="61904" y="269748"/>
                  </a:cubicBezTo>
                  <a:lnTo>
                    <a:pt x="61904" y="200682"/>
                  </a:lnTo>
                  <a:lnTo>
                    <a:pt x="73944" y="198777"/>
                  </a:lnTo>
                  <a:cubicBezTo>
                    <a:pt x="163642" y="184594"/>
                    <a:pt x="247129" y="144157"/>
                    <a:pt x="313869" y="82572"/>
                  </a:cubicBezTo>
                  <a:lnTo>
                    <a:pt x="323546" y="73657"/>
                  </a:lnTo>
                  <a:lnTo>
                    <a:pt x="333233" y="82572"/>
                  </a:lnTo>
                  <a:cubicBezTo>
                    <a:pt x="399970" y="144157"/>
                    <a:pt x="483454" y="184594"/>
                    <a:pt x="573149" y="198777"/>
                  </a:cubicBezTo>
                  <a:lnTo>
                    <a:pt x="585188" y="200682"/>
                  </a:lnTo>
                  <a:close/>
                </a:path>
              </a:pathLst>
            </a:custGeom>
            <a:solidFill>
              <a:srgbClr val="61A0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2" name="Google Shape;832;p17"/>
            <p:cNvSpPr/>
            <p:nvPr/>
          </p:nvSpPr>
          <p:spPr>
            <a:xfrm>
              <a:off x="5638653" y="5696242"/>
              <a:ext cx="466134" cy="557612"/>
            </a:xfrm>
            <a:custGeom>
              <a:avLst/>
              <a:gdLst/>
              <a:ahLst/>
              <a:cxnLst/>
              <a:rect l="l" t="t" r="r" b="b"/>
              <a:pathLst>
                <a:path w="466134" h="557612" extrusionOk="0">
                  <a:moveTo>
                    <a:pt x="233067" y="0"/>
                  </a:moveTo>
                  <a:cubicBezTo>
                    <a:pt x="166934" y="57839"/>
                    <a:pt x="86412" y="96749"/>
                    <a:pt x="0" y="112624"/>
                  </a:cubicBezTo>
                  <a:lnTo>
                    <a:pt x="0" y="157467"/>
                  </a:lnTo>
                  <a:cubicBezTo>
                    <a:pt x="0" y="304410"/>
                    <a:pt x="86935" y="453342"/>
                    <a:pt x="233077" y="557613"/>
                  </a:cubicBezTo>
                  <a:cubicBezTo>
                    <a:pt x="379200" y="453361"/>
                    <a:pt x="466134" y="304419"/>
                    <a:pt x="466134" y="157467"/>
                  </a:cubicBezTo>
                  <a:lnTo>
                    <a:pt x="466134" y="112624"/>
                  </a:lnTo>
                  <a:cubicBezTo>
                    <a:pt x="379723" y="96749"/>
                    <a:pt x="299200" y="57839"/>
                    <a:pt x="233067" y="0"/>
                  </a:cubicBezTo>
                  <a:close/>
                  <a:moveTo>
                    <a:pt x="208607" y="371904"/>
                  </a:moveTo>
                  <a:lnTo>
                    <a:pt x="112290" y="275577"/>
                  </a:lnTo>
                  <a:lnTo>
                    <a:pt x="145018" y="242849"/>
                  </a:lnTo>
                  <a:lnTo>
                    <a:pt x="208607" y="306438"/>
                  </a:lnTo>
                  <a:lnTo>
                    <a:pt x="338833" y="176212"/>
                  </a:lnTo>
                  <a:lnTo>
                    <a:pt x="371561" y="208950"/>
                  </a:lnTo>
                  <a:close/>
                </a:path>
              </a:pathLst>
            </a:cu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833" name="Google Shape;833;p17"/>
          <p:cNvSpPr txBox="1"/>
          <p:nvPr/>
        </p:nvSpPr>
        <p:spPr>
          <a:xfrm>
            <a:off x="6133676" y="6108502"/>
            <a:ext cx="1819944" cy="271356"/>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Privacy Assessment</a:t>
            </a:r>
            <a:endParaRPr sz="1400" b="0" i="0" u="none" strike="noStrike" cap="none">
              <a:solidFill>
                <a:schemeClr val="dk1"/>
              </a:solidFill>
              <a:latin typeface="Arial"/>
              <a:ea typeface="Arial"/>
              <a:cs typeface="Arial"/>
              <a:sym typeface="Arial"/>
            </a:endParaRPr>
          </a:p>
        </p:txBody>
      </p:sp>
      <p:grpSp>
        <p:nvGrpSpPr>
          <p:cNvPr id="834" name="Google Shape;834;p17"/>
          <p:cNvGrpSpPr/>
          <p:nvPr/>
        </p:nvGrpSpPr>
        <p:grpSpPr>
          <a:xfrm>
            <a:off x="7453925" y="1517840"/>
            <a:ext cx="999392" cy="867231"/>
            <a:chOff x="1929808" y="4199122"/>
            <a:chExt cx="999462" cy="1420185"/>
          </a:xfrm>
        </p:grpSpPr>
        <p:sp>
          <p:nvSpPr>
            <p:cNvPr id="835" name="Google Shape;835;p17"/>
            <p:cNvSpPr/>
            <p:nvPr/>
          </p:nvSpPr>
          <p:spPr>
            <a:xfrm>
              <a:off x="1929808" y="4425064"/>
              <a:ext cx="999462" cy="1194243"/>
            </a:xfrm>
            <a:custGeom>
              <a:avLst/>
              <a:gdLst/>
              <a:ahLst/>
              <a:cxnLst/>
              <a:rect l="l" t="t" r="r" b="b"/>
              <a:pathLst>
                <a:path w="999462" h="1194243" extrusionOk="0">
                  <a:moveTo>
                    <a:pt x="0" y="0"/>
                  </a:moveTo>
                  <a:lnTo>
                    <a:pt x="3885" y="0"/>
                  </a:lnTo>
                  <a:lnTo>
                    <a:pt x="10153" y="28110"/>
                  </a:lnTo>
                  <a:cubicBezTo>
                    <a:pt x="56751" y="131068"/>
                    <a:pt x="258236" y="208517"/>
                    <a:pt x="499731" y="208517"/>
                  </a:cubicBezTo>
                  <a:cubicBezTo>
                    <a:pt x="741226" y="208517"/>
                    <a:pt x="942711" y="131068"/>
                    <a:pt x="989309" y="28110"/>
                  </a:cubicBezTo>
                  <a:lnTo>
                    <a:pt x="995577" y="0"/>
                  </a:lnTo>
                  <a:lnTo>
                    <a:pt x="999461" y="0"/>
                  </a:lnTo>
                  <a:lnTo>
                    <a:pt x="999461" y="968297"/>
                  </a:lnTo>
                  <a:lnTo>
                    <a:pt x="999462" y="968301"/>
                  </a:lnTo>
                  <a:lnTo>
                    <a:pt x="999461" y="968306"/>
                  </a:lnTo>
                  <a:lnTo>
                    <a:pt x="999461" y="972879"/>
                  </a:lnTo>
                  <a:lnTo>
                    <a:pt x="998441" y="972879"/>
                  </a:lnTo>
                  <a:lnTo>
                    <a:pt x="989309" y="1013836"/>
                  </a:lnTo>
                  <a:cubicBezTo>
                    <a:pt x="942711" y="1116794"/>
                    <a:pt x="741226" y="1194243"/>
                    <a:pt x="499731" y="1194243"/>
                  </a:cubicBezTo>
                  <a:cubicBezTo>
                    <a:pt x="258236" y="1194243"/>
                    <a:pt x="56751" y="1116794"/>
                    <a:pt x="10153" y="1013836"/>
                  </a:cubicBezTo>
                  <a:lnTo>
                    <a:pt x="1021" y="972879"/>
                  </a:lnTo>
                  <a:lnTo>
                    <a:pt x="0" y="972879"/>
                  </a:lnTo>
                  <a:lnTo>
                    <a:pt x="0" y="968301"/>
                  </a:lnTo>
                  <a:close/>
                </a:path>
              </a:pathLst>
            </a:custGeom>
            <a:solidFill>
              <a:srgbClr val="81B3BB">
                <a:alpha val="35294"/>
              </a:srgbClr>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6" name="Google Shape;836;p17"/>
            <p:cNvSpPr/>
            <p:nvPr/>
          </p:nvSpPr>
          <p:spPr>
            <a:xfrm>
              <a:off x="1929808" y="4199122"/>
              <a:ext cx="999461" cy="451884"/>
            </a:xfrm>
            <a:prstGeom prst="ellipse">
              <a:avLst/>
            </a:prstGeom>
            <a:solidFill>
              <a:srgbClr val="61A0A9"/>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837" name="Google Shape;837;p17"/>
          <p:cNvSpPr txBox="1"/>
          <p:nvPr/>
        </p:nvSpPr>
        <p:spPr>
          <a:xfrm>
            <a:off x="7287252" y="2463479"/>
            <a:ext cx="1379717" cy="271356"/>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Synthetic data</a:t>
            </a:r>
            <a:endParaRPr sz="1400" b="0" i="0" u="none" strike="noStrike" cap="none">
              <a:solidFill>
                <a:schemeClr val="dk1"/>
              </a:solidFill>
              <a:latin typeface="Arial"/>
              <a:ea typeface="Arial"/>
              <a:cs typeface="Arial"/>
              <a:sym typeface="Arial"/>
            </a:endParaRPr>
          </a:p>
        </p:txBody>
      </p:sp>
      <p:grpSp>
        <p:nvGrpSpPr>
          <p:cNvPr id="838" name="Google Shape;838;p17"/>
          <p:cNvGrpSpPr/>
          <p:nvPr/>
        </p:nvGrpSpPr>
        <p:grpSpPr>
          <a:xfrm>
            <a:off x="9661554" y="1417018"/>
            <a:ext cx="999392" cy="867231"/>
            <a:chOff x="1929808" y="4199122"/>
            <a:chExt cx="999462" cy="1420185"/>
          </a:xfrm>
        </p:grpSpPr>
        <p:sp>
          <p:nvSpPr>
            <p:cNvPr id="839" name="Google Shape;839;p17"/>
            <p:cNvSpPr/>
            <p:nvPr/>
          </p:nvSpPr>
          <p:spPr>
            <a:xfrm>
              <a:off x="1929808" y="4425064"/>
              <a:ext cx="999462" cy="1194243"/>
            </a:xfrm>
            <a:custGeom>
              <a:avLst/>
              <a:gdLst/>
              <a:ahLst/>
              <a:cxnLst/>
              <a:rect l="l" t="t" r="r" b="b"/>
              <a:pathLst>
                <a:path w="999462" h="1194243" extrusionOk="0">
                  <a:moveTo>
                    <a:pt x="0" y="0"/>
                  </a:moveTo>
                  <a:lnTo>
                    <a:pt x="3885" y="0"/>
                  </a:lnTo>
                  <a:lnTo>
                    <a:pt x="10153" y="28110"/>
                  </a:lnTo>
                  <a:cubicBezTo>
                    <a:pt x="56751" y="131068"/>
                    <a:pt x="258236" y="208517"/>
                    <a:pt x="499731" y="208517"/>
                  </a:cubicBezTo>
                  <a:cubicBezTo>
                    <a:pt x="741226" y="208517"/>
                    <a:pt x="942711" y="131068"/>
                    <a:pt x="989309" y="28110"/>
                  </a:cubicBezTo>
                  <a:lnTo>
                    <a:pt x="995577" y="0"/>
                  </a:lnTo>
                  <a:lnTo>
                    <a:pt x="999461" y="0"/>
                  </a:lnTo>
                  <a:lnTo>
                    <a:pt x="999461" y="968297"/>
                  </a:lnTo>
                  <a:lnTo>
                    <a:pt x="999462" y="968301"/>
                  </a:lnTo>
                  <a:lnTo>
                    <a:pt x="999461" y="968306"/>
                  </a:lnTo>
                  <a:lnTo>
                    <a:pt x="999461" y="972879"/>
                  </a:lnTo>
                  <a:lnTo>
                    <a:pt x="998441" y="972879"/>
                  </a:lnTo>
                  <a:lnTo>
                    <a:pt x="989309" y="1013836"/>
                  </a:lnTo>
                  <a:cubicBezTo>
                    <a:pt x="942711" y="1116794"/>
                    <a:pt x="741226" y="1194243"/>
                    <a:pt x="499731" y="1194243"/>
                  </a:cubicBezTo>
                  <a:cubicBezTo>
                    <a:pt x="258236" y="1194243"/>
                    <a:pt x="56751" y="1116794"/>
                    <a:pt x="10153" y="1013836"/>
                  </a:cubicBezTo>
                  <a:lnTo>
                    <a:pt x="1021" y="972879"/>
                  </a:lnTo>
                  <a:lnTo>
                    <a:pt x="0" y="972879"/>
                  </a:lnTo>
                  <a:lnTo>
                    <a:pt x="0" y="968301"/>
                  </a:lnTo>
                  <a:close/>
                </a:path>
              </a:pathLst>
            </a:custGeom>
            <a:solidFill>
              <a:srgbClr val="D2E4E6"/>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0" name="Google Shape;840;p17"/>
            <p:cNvSpPr/>
            <p:nvPr/>
          </p:nvSpPr>
          <p:spPr>
            <a:xfrm>
              <a:off x="1929808" y="4199122"/>
              <a:ext cx="999461" cy="451884"/>
            </a:xfrm>
            <a:prstGeom prst="ellipse">
              <a:avLst/>
            </a:prstGeom>
            <a:solidFill>
              <a:srgbClr val="61A0A9"/>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841" name="Google Shape;841;p17"/>
          <p:cNvSpPr txBox="1"/>
          <p:nvPr/>
        </p:nvSpPr>
        <p:spPr>
          <a:xfrm>
            <a:off x="9165035" y="2750683"/>
            <a:ext cx="2167008" cy="443711"/>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Downstream Processing</a:t>
            </a:r>
            <a:br>
              <a:rPr lang="en-CA" sz="1400" b="0" i="0" u="none" strike="noStrike" cap="none">
                <a:solidFill>
                  <a:schemeClr val="dk1"/>
                </a:solidFill>
                <a:latin typeface="Arial"/>
                <a:ea typeface="Arial"/>
                <a:cs typeface="Arial"/>
                <a:sym typeface="Arial"/>
              </a:rPr>
            </a:br>
            <a:r>
              <a:rPr lang="en-CA" sz="1400" b="0" i="0" u="none" strike="noStrike" cap="none">
                <a:solidFill>
                  <a:schemeClr val="dk1"/>
                </a:solidFill>
                <a:latin typeface="Arial"/>
                <a:ea typeface="Arial"/>
                <a:cs typeface="Arial"/>
                <a:sym typeface="Arial"/>
              </a:rPr>
              <a:t>(Post-Processing)</a:t>
            </a:r>
            <a:endParaRPr sz="1400" b="0" i="0" u="none" strike="noStrike" cap="none">
              <a:solidFill>
                <a:schemeClr val="dk1"/>
              </a:solidFill>
              <a:latin typeface="Arial"/>
              <a:ea typeface="Arial"/>
              <a:cs typeface="Arial"/>
              <a:sym typeface="Arial"/>
            </a:endParaRPr>
          </a:p>
        </p:txBody>
      </p:sp>
      <p:grpSp>
        <p:nvGrpSpPr>
          <p:cNvPr id="842" name="Google Shape;842;p17"/>
          <p:cNvGrpSpPr/>
          <p:nvPr/>
        </p:nvGrpSpPr>
        <p:grpSpPr>
          <a:xfrm>
            <a:off x="6320024" y="3306465"/>
            <a:ext cx="610056" cy="469199"/>
            <a:chOff x="6219067" y="3489966"/>
            <a:chExt cx="812042" cy="687003"/>
          </a:xfrm>
        </p:grpSpPr>
        <p:sp>
          <p:nvSpPr>
            <p:cNvPr id="843" name="Google Shape;843;p17"/>
            <p:cNvSpPr/>
            <p:nvPr/>
          </p:nvSpPr>
          <p:spPr>
            <a:xfrm>
              <a:off x="6219067" y="3548689"/>
              <a:ext cx="812042" cy="624548"/>
            </a:xfrm>
            <a:prstGeom prst="roundRect">
              <a:avLst>
                <a:gd name="adj" fmla="val 16667"/>
              </a:avLst>
            </a:prstGeom>
            <a:solidFill>
              <a:srgbClr val="C7EDFC">
                <a:alpha val="44313"/>
              </a:srgbClr>
            </a:solidFill>
            <a:ln w="9525"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44" name="Google Shape;844;p17" descr="Speedometer Middle outline"/>
            <p:cNvPicPr preferRelativeResize="0"/>
            <p:nvPr/>
          </p:nvPicPr>
          <p:blipFill rotWithShape="1">
            <a:blip r:embed="rId4">
              <a:alphaModFix/>
            </a:blip>
            <a:srcRect/>
            <a:stretch/>
          </p:blipFill>
          <p:spPr>
            <a:xfrm>
              <a:off x="6285168" y="3489966"/>
              <a:ext cx="687003" cy="687003"/>
            </a:xfrm>
            <a:prstGeom prst="rect">
              <a:avLst/>
            </a:prstGeom>
            <a:noFill/>
            <a:ln>
              <a:noFill/>
            </a:ln>
          </p:spPr>
        </p:pic>
      </p:grpSp>
      <p:sp>
        <p:nvSpPr>
          <p:cNvPr id="845" name="Google Shape;845;p17"/>
          <p:cNvSpPr txBox="1"/>
          <p:nvPr/>
        </p:nvSpPr>
        <p:spPr>
          <a:xfrm>
            <a:off x="7900231" y="4632274"/>
            <a:ext cx="1572903" cy="616066"/>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Assessment of accuracies (fidelity)</a:t>
            </a:r>
            <a:endParaRPr sz="1400" b="0" i="0" u="none" strike="noStrike" cap="none">
              <a:solidFill>
                <a:schemeClr val="dk1"/>
              </a:solidFill>
              <a:latin typeface="Arial"/>
              <a:ea typeface="Arial"/>
              <a:cs typeface="Arial"/>
              <a:sym typeface="Arial"/>
            </a:endParaRPr>
          </a:p>
        </p:txBody>
      </p:sp>
      <p:sp>
        <p:nvSpPr>
          <p:cNvPr id="846" name="Google Shape;846;p17"/>
          <p:cNvSpPr txBox="1"/>
          <p:nvPr/>
        </p:nvSpPr>
        <p:spPr>
          <a:xfrm>
            <a:off x="9130170" y="5540578"/>
            <a:ext cx="1802105" cy="271356"/>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Valuation utility</a:t>
            </a:r>
            <a:endParaRPr sz="1400" b="0" i="0" u="none" strike="noStrike" cap="none">
              <a:solidFill>
                <a:schemeClr val="dk1"/>
              </a:solidFill>
              <a:latin typeface="Arial"/>
              <a:ea typeface="Arial"/>
              <a:cs typeface="Arial"/>
              <a:sym typeface="Arial"/>
            </a:endParaRPr>
          </a:p>
        </p:txBody>
      </p:sp>
      <p:sp>
        <p:nvSpPr>
          <p:cNvPr id="847" name="Google Shape;847;p17"/>
          <p:cNvSpPr txBox="1"/>
          <p:nvPr/>
        </p:nvSpPr>
        <p:spPr>
          <a:xfrm>
            <a:off x="5677106" y="3807575"/>
            <a:ext cx="1819944" cy="443711"/>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Cost Estimation (Efficiency)</a:t>
            </a:r>
            <a:endParaRPr sz="1400" b="0" i="0" u="none" strike="noStrike" cap="none">
              <a:solidFill>
                <a:srgbClr val="000000"/>
              </a:solidFill>
              <a:latin typeface="Arial"/>
              <a:ea typeface="Arial"/>
              <a:cs typeface="Arial"/>
              <a:sym typeface="Arial"/>
            </a:endParaRPr>
          </a:p>
        </p:txBody>
      </p:sp>
      <p:grpSp>
        <p:nvGrpSpPr>
          <p:cNvPr id="848" name="Google Shape;848;p17"/>
          <p:cNvGrpSpPr/>
          <p:nvPr/>
        </p:nvGrpSpPr>
        <p:grpSpPr>
          <a:xfrm>
            <a:off x="8369610" y="4053149"/>
            <a:ext cx="640093" cy="439572"/>
            <a:chOff x="8177770" y="3930671"/>
            <a:chExt cx="1030949" cy="707984"/>
          </a:xfrm>
        </p:grpSpPr>
        <p:sp>
          <p:nvSpPr>
            <p:cNvPr id="849" name="Google Shape;849;p17"/>
            <p:cNvSpPr/>
            <p:nvPr/>
          </p:nvSpPr>
          <p:spPr>
            <a:xfrm>
              <a:off x="8177770" y="3930671"/>
              <a:ext cx="1030949" cy="707984"/>
            </a:xfrm>
            <a:custGeom>
              <a:avLst/>
              <a:gdLst/>
              <a:ahLst/>
              <a:cxnLst/>
              <a:rect l="l" t="t" r="r" b="b"/>
              <a:pathLst>
                <a:path w="1134044" h="778782" extrusionOk="0">
                  <a:moveTo>
                    <a:pt x="567022" y="0"/>
                  </a:moveTo>
                  <a:lnTo>
                    <a:pt x="756820" y="189798"/>
                  </a:lnTo>
                  <a:lnTo>
                    <a:pt x="661921" y="189798"/>
                  </a:lnTo>
                  <a:lnTo>
                    <a:pt x="661921" y="265896"/>
                  </a:lnTo>
                  <a:lnTo>
                    <a:pt x="839890" y="265896"/>
                  </a:lnTo>
                  <a:lnTo>
                    <a:pt x="839890" y="417652"/>
                  </a:lnTo>
                  <a:lnTo>
                    <a:pt x="944246" y="417652"/>
                  </a:lnTo>
                  <a:lnTo>
                    <a:pt x="944246" y="322753"/>
                  </a:lnTo>
                  <a:lnTo>
                    <a:pt x="1134044" y="512551"/>
                  </a:lnTo>
                  <a:lnTo>
                    <a:pt x="944246" y="702349"/>
                  </a:lnTo>
                  <a:lnTo>
                    <a:pt x="944246" y="607450"/>
                  </a:lnTo>
                  <a:lnTo>
                    <a:pt x="839890" y="607450"/>
                  </a:lnTo>
                  <a:lnTo>
                    <a:pt x="839890" y="759206"/>
                  </a:lnTo>
                  <a:lnTo>
                    <a:pt x="661921" y="759206"/>
                  </a:lnTo>
                  <a:lnTo>
                    <a:pt x="661921" y="778782"/>
                  </a:lnTo>
                  <a:lnTo>
                    <a:pt x="472123" y="778782"/>
                  </a:lnTo>
                  <a:lnTo>
                    <a:pt x="472123" y="759206"/>
                  </a:lnTo>
                  <a:lnTo>
                    <a:pt x="294154" y="759206"/>
                  </a:lnTo>
                  <a:lnTo>
                    <a:pt x="294154" y="607450"/>
                  </a:lnTo>
                  <a:lnTo>
                    <a:pt x="189798" y="607450"/>
                  </a:lnTo>
                  <a:lnTo>
                    <a:pt x="189798" y="702349"/>
                  </a:lnTo>
                  <a:lnTo>
                    <a:pt x="0" y="512551"/>
                  </a:lnTo>
                  <a:lnTo>
                    <a:pt x="189798" y="322753"/>
                  </a:lnTo>
                  <a:lnTo>
                    <a:pt x="189798" y="417652"/>
                  </a:lnTo>
                  <a:lnTo>
                    <a:pt x="294154" y="417652"/>
                  </a:lnTo>
                  <a:lnTo>
                    <a:pt x="294154" y="265896"/>
                  </a:lnTo>
                  <a:lnTo>
                    <a:pt x="472123" y="265896"/>
                  </a:lnTo>
                  <a:lnTo>
                    <a:pt x="472123" y="189798"/>
                  </a:lnTo>
                  <a:lnTo>
                    <a:pt x="377224" y="189798"/>
                  </a:lnTo>
                  <a:close/>
                </a:path>
              </a:pathLst>
            </a:custGeom>
            <a:solidFill>
              <a:srgbClr val="B3D0F3">
                <a:alpha val="44313"/>
              </a:srgbClr>
            </a:solidFill>
            <a:ln w="9525"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50" name="Google Shape;850;p17" descr="Target with solid fill"/>
            <p:cNvPicPr preferRelativeResize="0"/>
            <p:nvPr/>
          </p:nvPicPr>
          <p:blipFill rotWithShape="1">
            <a:blip r:embed="rId5">
              <a:alphaModFix/>
            </a:blip>
            <a:srcRect/>
            <a:stretch/>
          </p:blipFill>
          <p:spPr>
            <a:xfrm>
              <a:off x="8458492" y="4158172"/>
              <a:ext cx="469232" cy="469232"/>
            </a:xfrm>
            <a:prstGeom prst="rect">
              <a:avLst/>
            </a:prstGeom>
            <a:noFill/>
            <a:ln>
              <a:noFill/>
            </a:ln>
          </p:spPr>
        </p:pic>
      </p:grpSp>
      <p:grpSp>
        <p:nvGrpSpPr>
          <p:cNvPr id="851" name="Google Shape;851;p17"/>
          <p:cNvGrpSpPr/>
          <p:nvPr/>
        </p:nvGrpSpPr>
        <p:grpSpPr>
          <a:xfrm>
            <a:off x="9757680" y="4978417"/>
            <a:ext cx="612398" cy="482335"/>
            <a:chOff x="9656578" y="4898692"/>
            <a:chExt cx="815159" cy="642034"/>
          </a:xfrm>
        </p:grpSpPr>
        <p:sp>
          <p:nvSpPr>
            <p:cNvPr id="852" name="Google Shape;852;p17"/>
            <p:cNvSpPr/>
            <p:nvPr/>
          </p:nvSpPr>
          <p:spPr>
            <a:xfrm>
              <a:off x="9656578" y="4898692"/>
              <a:ext cx="815159" cy="642034"/>
            </a:xfrm>
            <a:prstGeom prst="hexagon">
              <a:avLst>
                <a:gd name="adj" fmla="val 25000"/>
                <a:gd name="vf" fmla="val 115470"/>
              </a:avLst>
            </a:prstGeom>
            <a:solidFill>
              <a:srgbClr val="CC66FF">
                <a:alpha val="11372"/>
              </a:srgbClr>
            </a:solidFill>
            <a:ln w="9525"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3" name="Google Shape;853;p17"/>
            <p:cNvSpPr/>
            <p:nvPr/>
          </p:nvSpPr>
          <p:spPr>
            <a:xfrm>
              <a:off x="9803930" y="4913066"/>
              <a:ext cx="520457" cy="565997"/>
            </a:xfrm>
            <a:custGeom>
              <a:avLst/>
              <a:gdLst/>
              <a:ahLst/>
              <a:cxnLst/>
              <a:rect l="l" t="t" r="r" b="b"/>
              <a:pathLst>
                <a:path w="520457" h="565997" extrusionOk="0">
                  <a:moveTo>
                    <a:pt x="237458" y="537371"/>
                  </a:moveTo>
                  <a:cubicBezTo>
                    <a:pt x="242663" y="549732"/>
                    <a:pt x="256975" y="556238"/>
                    <a:pt x="269336" y="551684"/>
                  </a:cubicBezTo>
                  <a:cubicBezTo>
                    <a:pt x="275842" y="549082"/>
                    <a:pt x="281046" y="543877"/>
                    <a:pt x="283649" y="537371"/>
                  </a:cubicBezTo>
                  <a:close/>
                  <a:moveTo>
                    <a:pt x="228350" y="524360"/>
                  </a:moveTo>
                  <a:cubicBezTo>
                    <a:pt x="228350" y="524360"/>
                    <a:pt x="229001" y="524360"/>
                    <a:pt x="229001" y="524360"/>
                  </a:cubicBezTo>
                  <a:lnTo>
                    <a:pt x="291456" y="524360"/>
                  </a:lnTo>
                  <a:cubicBezTo>
                    <a:pt x="295359" y="524360"/>
                    <a:pt x="297961" y="526962"/>
                    <a:pt x="297961" y="530866"/>
                  </a:cubicBezTo>
                  <a:cubicBezTo>
                    <a:pt x="297961" y="530866"/>
                    <a:pt x="297961" y="531516"/>
                    <a:pt x="297961" y="531516"/>
                  </a:cubicBezTo>
                  <a:cubicBezTo>
                    <a:pt x="296010" y="551033"/>
                    <a:pt x="279745" y="565997"/>
                    <a:pt x="260228" y="565997"/>
                  </a:cubicBezTo>
                  <a:cubicBezTo>
                    <a:pt x="240711" y="565997"/>
                    <a:pt x="224447" y="551033"/>
                    <a:pt x="222495" y="531516"/>
                  </a:cubicBezTo>
                  <a:cubicBezTo>
                    <a:pt x="222495" y="527613"/>
                    <a:pt x="225097" y="525011"/>
                    <a:pt x="228350" y="524360"/>
                  </a:cubicBezTo>
                  <a:close/>
                  <a:moveTo>
                    <a:pt x="189316" y="474266"/>
                  </a:moveTo>
                  <a:lnTo>
                    <a:pt x="332441" y="474266"/>
                  </a:lnTo>
                  <a:cubicBezTo>
                    <a:pt x="336345" y="474266"/>
                    <a:pt x="338947" y="476868"/>
                    <a:pt x="338947" y="480772"/>
                  </a:cubicBezTo>
                  <a:cubicBezTo>
                    <a:pt x="338947" y="484675"/>
                    <a:pt x="336345" y="487277"/>
                    <a:pt x="332441" y="487277"/>
                  </a:cubicBezTo>
                  <a:lnTo>
                    <a:pt x="189316" y="487277"/>
                  </a:lnTo>
                  <a:cubicBezTo>
                    <a:pt x="185412" y="487277"/>
                    <a:pt x="182810" y="484675"/>
                    <a:pt x="182810" y="480772"/>
                  </a:cubicBezTo>
                  <a:cubicBezTo>
                    <a:pt x="182810" y="476868"/>
                    <a:pt x="185412" y="474266"/>
                    <a:pt x="189316" y="474266"/>
                  </a:cubicBezTo>
                  <a:close/>
                  <a:moveTo>
                    <a:pt x="393596" y="393596"/>
                  </a:moveTo>
                  <a:cubicBezTo>
                    <a:pt x="396198" y="390993"/>
                    <a:pt x="400101" y="390993"/>
                    <a:pt x="402704" y="393596"/>
                  </a:cubicBezTo>
                  <a:lnTo>
                    <a:pt x="444340" y="435232"/>
                  </a:lnTo>
                  <a:cubicBezTo>
                    <a:pt x="446943" y="437835"/>
                    <a:pt x="446943" y="441738"/>
                    <a:pt x="444340" y="444340"/>
                  </a:cubicBezTo>
                  <a:cubicBezTo>
                    <a:pt x="441738" y="446943"/>
                    <a:pt x="437835" y="446943"/>
                    <a:pt x="435232" y="444340"/>
                  </a:cubicBezTo>
                  <a:lnTo>
                    <a:pt x="393596" y="402704"/>
                  </a:lnTo>
                  <a:cubicBezTo>
                    <a:pt x="390993" y="400101"/>
                    <a:pt x="390993" y="396198"/>
                    <a:pt x="393596" y="393596"/>
                  </a:cubicBezTo>
                  <a:close/>
                  <a:moveTo>
                    <a:pt x="117753" y="393596"/>
                  </a:moveTo>
                  <a:cubicBezTo>
                    <a:pt x="120356" y="390993"/>
                    <a:pt x="124259" y="390993"/>
                    <a:pt x="126861" y="393596"/>
                  </a:cubicBezTo>
                  <a:cubicBezTo>
                    <a:pt x="129464" y="396198"/>
                    <a:pt x="129464" y="400101"/>
                    <a:pt x="126861" y="402704"/>
                  </a:cubicBezTo>
                  <a:lnTo>
                    <a:pt x="85225" y="444340"/>
                  </a:lnTo>
                  <a:cubicBezTo>
                    <a:pt x="82622" y="446943"/>
                    <a:pt x="78719" y="446943"/>
                    <a:pt x="76117" y="444340"/>
                  </a:cubicBezTo>
                  <a:cubicBezTo>
                    <a:pt x="73514" y="441738"/>
                    <a:pt x="73514" y="437835"/>
                    <a:pt x="76117" y="435232"/>
                  </a:cubicBezTo>
                  <a:close/>
                  <a:moveTo>
                    <a:pt x="455400" y="253723"/>
                  </a:moveTo>
                  <a:lnTo>
                    <a:pt x="513951" y="253723"/>
                  </a:lnTo>
                  <a:cubicBezTo>
                    <a:pt x="517204" y="253723"/>
                    <a:pt x="520457" y="256325"/>
                    <a:pt x="520457" y="260229"/>
                  </a:cubicBezTo>
                  <a:cubicBezTo>
                    <a:pt x="520457" y="264132"/>
                    <a:pt x="517855" y="266734"/>
                    <a:pt x="513951" y="266734"/>
                  </a:cubicBezTo>
                  <a:lnTo>
                    <a:pt x="455400" y="266734"/>
                  </a:lnTo>
                  <a:cubicBezTo>
                    <a:pt x="451496" y="266734"/>
                    <a:pt x="448894" y="264132"/>
                    <a:pt x="448894" y="260229"/>
                  </a:cubicBezTo>
                  <a:cubicBezTo>
                    <a:pt x="448894" y="256325"/>
                    <a:pt x="451496" y="253723"/>
                    <a:pt x="455400" y="253723"/>
                  </a:cubicBezTo>
                  <a:close/>
                  <a:moveTo>
                    <a:pt x="6506" y="253723"/>
                  </a:moveTo>
                  <a:lnTo>
                    <a:pt x="65057" y="253723"/>
                  </a:lnTo>
                  <a:cubicBezTo>
                    <a:pt x="68310" y="253723"/>
                    <a:pt x="71563" y="256325"/>
                    <a:pt x="71563" y="260229"/>
                  </a:cubicBezTo>
                  <a:cubicBezTo>
                    <a:pt x="71563" y="264132"/>
                    <a:pt x="68961" y="266734"/>
                    <a:pt x="65057" y="266734"/>
                  </a:cubicBezTo>
                  <a:lnTo>
                    <a:pt x="6506" y="266734"/>
                  </a:lnTo>
                  <a:cubicBezTo>
                    <a:pt x="2602" y="266734"/>
                    <a:pt x="0" y="264132"/>
                    <a:pt x="0" y="260229"/>
                  </a:cubicBezTo>
                  <a:cubicBezTo>
                    <a:pt x="0" y="256325"/>
                    <a:pt x="2602" y="253723"/>
                    <a:pt x="6506" y="253723"/>
                  </a:cubicBezTo>
                  <a:close/>
                  <a:moveTo>
                    <a:pt x="172050" y="191813"/>
                  </a:moveTo>
                  <a:lnTo>
                    <a:pt x="247488" y="191813"/>
                  </a:lnTo>
                  <a:lnTo>
                    <a:pt x="247488" y="217645"/>
                  </a:lnTo>
                  <a:lnTo>
                    <a:pt x="242687" y="217645"/>
                  </a:lnTo>
                  <a:cubicBezTo>
                    <a:pt x="238420" y="217645"/>
                    <a:pt x="235562" y="218216"/>
                    <a:pt x="234115" y="219359"/>
                  </a:cubicBezTo>
                  <a:cubicBezTo>
                    <a:pt x="232667" y="220502"/>
                    <a:pt x="231943" y="222979"/>
                    <a:pt x="231943" y="226789"/>
                  </a:cubicBezTo>
                  <a:lnTo>
                    <a:pt x="231943" y="293540"/>
                  </a:lnTo>
                  <a:cubicBezTo>
                    <a:pt x="231943" y="302379"/>
                    <a:pt x="233543" y="309389"/>
                    <a:pt x="236743" y="314571"/>
                  </a:cubicBezTo>
                  <a:cubicBezTo>
                    <a:pt x="239944" y="319753"/>
                    <a:pt x="246345" y="322343"/>
                    <a:pt x="255946" y="322343"/>
                  </a:cubicBezTo>
                  <a:cubicBezTo>
                    <a:pt x="265699" y="322343"/>
                    <a:pt x="272215" y="319638"/>
                    <a:pt x="275491" y="314228"/>
                  </a:cubicBezTo>
                  <a:cubicBezTo>
                    <a:pt x="278768" y="308818"/>
                    <a:pt x="280406" y="301922"/>
                    <a:pt x="280406" y="293540"/>
                  </a:cubicBezTo>
                  <a:lnTo>
                    <a:pt x="280406" y="227246"/>
                  </a:lnTo>
                  <a:cubicBezTo>
                    <a:pt x="280406" y="223588"/>
                    <a:pt x="279758" y="221074"/>
                    <a:pt x="278463" y="219702"/>
                  </a:cubicBezTo>
                  <a:cubicBezTo>
                    <a:pt x="277168" y="218330"/>
                    <a:pt x="274539" y="217645"/>
                    <a:pt x="270576" y="217645"/>
                  </a:cubicBezTo>
                  <a:lnTo>
                    <a:pt x="265090" y="217645"/>
                  </a:lnTo>
                  <a:lnTo>
                    <a:pt x="265090" y="191813"/>
                  </a:lnTo>
                  <a:lnTo>
                    <a:pt x="334127" y="191813"/>
                  </a:lnTo>
                  <a:lnTo>
                    <a:pt x="334127" y="217645"/>
                  </a:lnTo>
                  <a:lnTo>
                    <a:pt x="329784" y="217645"/>
                  </a:lnTo>
                  <a:cubicBezTo>
                    <a:pt x="325364" y="217645"/>
                    <a:pt x="322468" y="218140"/>
                    <a:pt x="321097" y="219131"/>
                  </a:cubicBezTo>
                  <a:cubicBezTo>
                    <a:pt x="319725" y="220121"/>
                    <a:pt x="319039" y="222445"/>
                    <a:pt x="319039" y="226103"/>
                  </a:cubicBezTo>
                  <a:lnTo>
                    <a:pt x="319039" y="293768"/>
                  </a:lnTo>
                  <a:cubicBezTo>
                    <a:pt x="319039" y="315104"/>
                    <a:pt x="313820" y="330916"/>
                    <a:pt x="303380" y="341203"/>
                  </a:cubicBezTo>
                  <a:cubicBezTo>
                    <a:pt x="292941" y="351490"/>
                    <a:pt x="276901" y="356633"/>
                    <a:pt x="255260" y="356633"/>
                  </a:cubicBezTo>
                  <a:cubicBezTo>
                    <a:pt x="231943" y="356633"/>
                    <a:pt x="214798" y="351452"/>
                    <a:pt x="203825" y="341089"/>
                  </a:cubicBezTo>
                  <a:cubicBezTo>
                    <a:pt x="192852" y="330725"/>
                    <a:pt x="187366" y="315181"/>
                    <a:pt x="187366" y="294454"/>
                  </a:cubicBezTo>
                  <a:lnTo>
                    <a:pt x="187366" y="226560"/>
                  </a:lnTo>
                  <a:cubicBezTo>
                    <a:pt x="187366" y="223207"/>
                    <a:pt x="186718" y="220883"/>
                    <a:pt x="185423" y="219588"/>
                  </a:cubicBezTo>
                  <a:cubicBezTo>
                    <a:pt x="184127" y="218292"/>
                    <a:pt x="181651" y="217645"/>
                    <a:pt x="177993" y="217645"/>
                  </a:cubicBezTo>
                  <a:lnTo>
                    <a:pt x="172050" y="217645"/>
                  </a:lnTo>
                  <a:close/>
                  <a:moveTo>
                    <a:pt x="260229" y="108646"/>
                  </a:moveTo>
                  <a:cubicBezTo>
                    <a:pt x="177606" y="108646"/>
                    <a:pt x="110597" y="175655"/>
                    <a:pt x="110597" y="258277"/>
                  </a:cubicBezTo>
                  <a:lnTo>
                    <a:pt x="110597" y="263482"/>
                  </a:lnTo>
                  <a:cubicBezTo>
                    <a:pt x="111248" y="281698"/>
                    <a:pt x="114501" y="299263"/>
                    <a:pt x="121007" y="315528"/>
                  </a:cubicBezTo>
                  <a:cubicBezTo>
                    <a:pt x="127512" y="331141"/>
                    <a:pt x="135970" y="345454"/>
                    <a:pt x="147029" y="357815"/>
                  </a:cubicBezTo>
                  <a:cubicBezTo>
                    <a:pt x="161993" y="374729"/>
                    <a:pt x="178257" y="405306"/>
                    <a:pt x="186714" y="422221"/>
                  </a:cubicBezTo>
                  <a:lnTo>
                    <a:pt x="333743" y="422221"/>
                  </a:lnTo>
                  <a:cubicBezTo>
                    <a:pt x="341550" y="405306"/>
                    <a:pt x="357814" y="374729"/>
                    <a:pt x="373428" y="357815"/>
                  </a:cubicBezTo>
                  <a:cubicBezTo>
                    <a:pt x="384488" y="345454"/>
                    <a:pt x="393596" y="331141"/>
                    <a:pt x="399451" y="315528"/>
                  </a:cubicBezTo>
                  <a:cubicBezTo>
                    <a:pt x="405957" y="298613"/>
                    <a:pt x="409209" y="281047"/>
                    <a:pt x="409860" y="263482"/>
                  </a:cubicBezTo>
                  <a:lnTo>
                    <a:pt x="409860" y="258277"/>
                  </a:lnTo>
                  <a:cubicBezTo>
                    <a:pt x="409860" y="175655"/>
                    <a:pt x="342851" y="108646"/>
                    <a:pt x="260229" y="108646"/>
                  </a:cubicBezTo>
                  <a:close/>
                  <a:moveTo>
                    <a:pt x="260229" y="94984"/>
                  </a:moveTo>
                  <a:cubicBezTo>
                    <a:pt x="350007" y="94984"/>
                    <a:pt x="422871" y="167848"/>
                    <a:pt x="422871" y="257627"/>
                  </a:cubicBezTo>
                  <a:lnTo>
                    <a:pt x="422871" y="263482"/>
                  </a:lnTo>
                  <a:cubicBezTo>
                    <a:pt x="422221" y="282348"/>
                    <a:pt x="418317" y="301866"/>
                    <a:pt x="410511" y="320082"/>
                  </a:cubicBezTo>
                  <a:cubicBezTo>
                    <a:pt x="404005" y="336996"/>
                    <a:pt x="394897" y="352610"/>
                    <a:pt x="382536" y="366272"/>
                  </a:cubicBezTo>
                  <a:cubicBezTo>
                    <a:pt x="368223" y="382536"/>
                    <a:pt x="351959" y="413764"/>
                    <a:pt x="344803" y="428076"/>
                  </a:cubicBezTo>
                  <a:cubicBezTo>
                    <a:pt x="342851" y="432630"/>
                    <a:pt x="338297" y="435233"/>
                    <a:pt x="333743" y="435233"/>
                  </a:cubicBezTo>
                  <a:lnTo>
                    <a:pt x="186064" y="435233"/>
                  </a:lnTo>
                  <a:cubicBezTo>
                    <a:pt x="181510" y="435233"/>
                    <a:pt x="176956" y="431980"/>
                    <a:pt x="175004" y="428076"/>
                  </a:cubicBezTo>
                  <a:cubicBezTo>
                    <a:pt x="167848" y="413764"/>
                    <a:pt x="151583" y="382536"/>
                    <a:pt x="136620" y="366272"/>
                  </a:cubicBezTo>
                  <a:cubicBezTo>
                    <a:pt x="124910" y="352610"/>
                    <a:pt x="115151" y="336996"/>
                    <a:pt x="108646" y="320082"/>
                  </a:cubicBezTo>
                  <a:cubicBezTo>
                    <a:pt x="102140" y="301866"/>
                    <a:pt x="98237" y="282999"/>
                    <a:pt x="97586" y="263482"/>
                  </a:cubicBezTo>
                  <a:lnTo>
                    <a:pt x="97586" y="257627"/>
                  </a:lnTo>
                  <a:cubicBezTo>
                    <a:pt x="97586" y="167848"/>
                    <a:pt x="170450" y="94984"/>
                    <a:pt x="260229" y="94984"/>
                  </a:cubicBezTo>
                  <a:close/>
                  <a:moveTo>
                    <a:pt x="435232" y="75467"/>
                  </a:moveTo>
                  <a:cubicBezTo>
                    <a:pt x="437835" y="72864"/>
                    <a:pt x="441738" y="72864"/>
                    <a:pt x="444340" y="75467"/>
                  </a:cubicBezTo>
                  <a:cubicBezTo>
                    <a:pt x="446943" y="78069"/>
                    <a:pt x="446943" y="81972"/>
                    <a:pt x="444340" y="84575"/>
                  </a:cubicBezTo>
                  <a:lnTo>
                    <a:pt x="402704" y="126211"/>
                  </a:lnTo>
                  <a:cubicBezTo>
                    <a:pt x="402053" y="126862"/>
                    <a:pt x="402053" y="126862"/>
                    <a:pt x="402053" y="126862"/>
                  </a:cubicBezTo>
                  <a:cubicBezTo>
                    <a:pt x="399451" y="128814"/>
                    <a:pt x="395548" y="128814"/>
                    <a:pt x="392945" y="126211"/>
                  </a:cubicBezTo>
                  <a:cubicBezTo>
                    <a:pt x="390993" y="123609"/>
                    <a:pt x="390993" y="119706"/>
                    <a:pt x="393596" y="117103"/>
                  </a:cubicBezTo>
                  <a:lnTo>
                    <a:pt x="433931" y="76768"/>
                  </a:lnTo>
                  <a:close/>
                  <a:moveTo>
                    <a:pt x="76117" y="75466"/>
                  </a:moveTo>
                  <a:cubicBezTo>
                    <a:pt x="78719" y="73514"/>
                    <a:pt x="82622" y="73514"/>
                    <a:pt x="85225" y="76117"/>
                  </a:cubicBezTo>
                  <a:lnTo>
                    <a:pt x="126861" y="117753"/>
                  </a:lnTo>
                  <a:cubicBezTo>
                    <a:pt x="129464" y="120356"/>
                    <a:pt x="129464" y="124259"/>
                    <a:pt x="126861" y="126861"/>
                  </a:cubicBezTo>
                  <a:cubicBezTo>
                    <a:pt x="124259" y="129464"/>
                    <a:pt x="120356" y="129464"/>
                    <a:pt x="117753" y="126861"/>
                  </a:cubicBezTo>
                  <a:lnTo>
                    <a:pt x="76117" y="85225"/>
                  </a:lnTo>
                  <a:cubicBezTo>
                    <a:pt x="75466" y="84574"/>
                    <a:pt x="75466" y="84574"/>
                    <a:pt x="75466" y="84574"/>
                  </a:cubicBezTo>
                  <a:cubicBezTo>
                    <a:pt x="73514" y="81972"/>
                    <a:pt x="73514" y="78068"/>
                    <a:pt x="76117" y="75466"/>
                  </a:cubicBezTo>
                  <a:close/>
                  <a:moveTo>
                    <a:pt x="262180" y="0"/>
                  </a:moveTo>
                  <a:cubicBezTo>
                    <a:pt x="266083" y="0"/>
                    <a:pt x="268685" y="2602"/>
                    <a:pt x="268685" y="6506"/>
                  </a:cubicBezTo>
                  <a:lnTo>
                    <a:pt x="268685" y="65057"/>
                  </a:lnTo>
                  <a:cubicBezTo>
                    <a:pt x="268685" y="68961"/>
                    <a:pt x="266083" y="71563"/>
                    <a:pt x="262180" y="71563"/>
                  </a:cubicBezTo>
                  <a:cubicBezTo>
                    <a:pt x="258276" y="71563"/>
                    <a:pt x="255674" y="68961"/>
                    <a:pt x="255674" y="65057"/>
                  </a:cubicBezTo>
                  <a:lnTo>
                    <a:pt x="255674" y="6506"/>
                  </a:lnTo>
                  <a:cubicBezTo>
                    <a:pt x="255674" y="2602"/>
                    <a:pt x="258276" y="0"/>
                    <a:pt x="262180" y="0"/>
                  </a:cubicBezTo>
                  <a:close/>
                </a:path>
              </a:pathLst>
            </a:custGeom>
            <a:solidFill>
              <a:srgbClr val="CC66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854" name="Google Shape;854;p17" descr="Paper outline"/>
          <p:cNvSpPr/>
          <p:nvPr/>
        </p:nvSpPr>
        <p:spPr>
          <a:xfrm>
            <a:off x="4131154" y="3960834"/>
            <a:ext cx="519509" cy="692678"/>
          </a:xfrm>
          <a:custGeom>
            <a:avLst/>
            <a:gdLst/>
            <a:ahLst/>
            <a:cxnLst/>
            <a:rect l="l" t="t" r="r" b="b"/>
            <a:pathLst>
              <a:path w="571500" h="762000" extrusionOk="0">
                <a:moveTo>
                  <a:pt x="292090" y="619440"/>
                </a:moveTo>
                <a:cubicBezTo>
                  <a:pt x="295900" y="624203"/>
                  <a:pt x="300663" y="627060"/>
                  <a:pt x="305425" y="629918"/>
                </a:cubicBezTo>
                <a:cubicBezTo>
                  <a:pt x="310188" y="631823"/>
                  <a:pt x="315902" y="632775"/>
                  <a:pt x="320665" y="632775"/>
                </a:cubicBezTo>
                <a:cubicBezTo>
                  <a:pt x="323522" y="632775"/>
                  <a:pt x="325427" y="631823"/>
                  <a:pt x="327333" y="631823"/>
                </a:cubicBezTo>
                <a:cubicBezTo>
                  <a:pt x="332095" y="634680"/>
                  <a:pt x="336858" y="636585"/>
                  <a:pt x="341620" y="637538"/>
                </a:cubicBezTo>
                <a:lnTo>
                  <a:pt x="303520" y="706118"/>
                </a:lnTo>
                <a:lnTo>
                  <a:pt x="287327" y="680400"/>
                </a:lnTo>
                <a:lnTo>
                  <a:pt x="255895" y="685163"/>
                </a:lnTo>
                <a:close/>
                <a:moveTo>
                  <a:pt x="400675" y="617535"/>
                </a:moveTo>
                <a:lnTo>
                  <a:pt x="401627" y="617535"/>
                </a:lnTo>
                <a:lnTo>
                  <a:pt x="435917" y="686115"/>
                </a:lnTo>
                <a:lnTo>
                  <a:pt x="405437" y="679448"/>
                </a:lnTo>
                <a:lnTo>
                  <a:pt x="390197" y="708023"/>
                </a:lnTo>
                <a:lnTo>
                  <a:pt x="354002" y="637537"/>
                </a:lnTo>
                <a:cubicBezTo>
                  <a:pt x="357812" y="636585"/>
                  <a:pt x="361622" y="635633"/>
                  <a:pt x="364480" y="633727"/>
                </a:cubicBezTo>
                <a:cubicBezTo>
                  <a:pt x="366384" y="633727"/>
                  <a:pt x="368290" y="633727"/>
                  <a:pt x="370195" y="633727"/>
                </a:cubicBezTo>
                <a:cubicBezTo>
                  <a:pt x="374957" y="633727"/>
                  <a:pt x="378767" y="632775"/>
                  <a:pt x="383530" y="630870"/>
                </a:cubicBezTo>
                <a:cubicBezTo>
                  <a:pt x="390197" y="628012"/>
                  <a:pt x="396865" y="623250"/>
                  <a:pt x="400675" y="617535"/>
                </a:cubicBezTo>
                <a:close/>
                <a:moveTo>
                  <a:pt x="74920" y="555623"/>
                </a:moveTo>
                <a:lnTo>
                  <a:pt x="217795" y="555623"/>
                </a:lnTo>
                <a:lnTo>
                  <a:pt x="217795" y="593723"/>
                </a:lnTo>
                <a:lnTo>
                  <a:pt x="74920" y="593723"/>
                </a:lnTo>
                <a:close/>
                <a:moveTo>
                  <a:pt x="348287" y="483232"/>
                </a:moveTo>
                <a:cubicBezTo>
                  <a:pt x="319712" y="483232"/>
                  <a:pt x="295900" y="506092"/>
                  <a:pt x="295900" y="535620"/>
                </a:cubicBezTo>
                <a:cubicBezTo>
                  <a:pt x="295900" y="564195"/>
                  <a:pt x="318759" y="588007"/>
                  <a:pt x="348287" y="588007"/>
                </a:cubicBezTo>
                <a:cubicBezTo>
                  <a:pt x="376862" y="588007"/>
                  <a:pt x="400675" y="564195"/>
                  <a:pt x="400675" y="535620"/>
                </a:cubicBezTo>
                <a:cubicBezTo>
                  <a:pt x="400675" y="507045"/>
                  <a:pt x="377815" y="483232"/>
                  <a:pt x="348287" y="483232"/>
                </a:cubicBezTo>
                <a:close/>
                <a:moveTo>
                  <a:pt x="347334" y="447037"/>
                </a:moveTo>
                <a:cubicBezTo>
                  <a:pt x="354002" y="447037"/>
                  <a:pt x="359717" y="449895"/>
                  <a:pt x="364480" y="454657"/>
                </a:cubicBezTo>
                <a:cubicBezTo>
                  <a:pt x="371147" y="451800"/>
                  <a:pt x="377815" y="451800"/>
                  <a:pt x="383530" y="454657"/>
                </a:cubicBezTo>
                <a:cubicBezTo>
                  <a:pt x="388292" y="456562"/>
                  <a:pt x="393055" y="460372"/>
                  <a:pt x="394960" y="466087"/>
                </a:cubicBezTo>
                <a:cubicBezTo>
                  <a:pt x="400675" y="466087"/>
                  <a:pt x="406390" y="468945"/>
                  <a:pt x="410199" y="472755"/>
                </a:cubicBezTo>
                <a:cubicBezTo>
                  <a:pt x="414962" y="477517"/>
                  <a:pt x="416867" y="483232"/>
                  <a:pt x="416867" y="489900"/>
                </a:cubicBezTo>
                <a:cubicBezTo>
                  <a:pt x="423535" y="492757"/>
                  <a:pt x="428297" y="497520"/>
                  <a:pt x="430202" y="503235"/>
                </a:cubicBezTo>
                <a:cubicBezTo>
                  <a:pt x="432107" y="508950"/>
                  <a:pt x="432107" y="514665"/>
                  <a:pt x="430202" y="520380"/>
                </a:cubicBezTo>
                <a:cubicBezTo>
                  <a:pt x="434012" y="524190"/>
                  <a:pt x="435917" y="529905"/>
                  <a:pt x="435917" y="535620"/>
                </a:cubicBezTo>
                <a:cubicBezTo>
                  <a:pt x="435917" y="542287"/>
                  <a:pt x="433060" y="548002"/>
                  <a:pt x="428297" y="552765"/>
                </a:cubicBezTo>
                <a:cubicBezTo>
                  <a:pt x="431155" y="559432"/>
                  <a:pt x="431155" y="566100"/>
                  <a:pt x="428297" y="571814"/>
                </a:cubicBezTo>
                <a:cubicBezTo>
                  <a:pt x="426392" y="576577"/>
                  <a:pt x="422582" y="581339"/>
                  <a:pt x="416867" y="583245"/>
                </a:cubicBezTo>
                <a:cubicBezTo>
                  <a:pt x="416867" y="588960"/>
                  <a:pt x="414010" y="594675"/>
                  <a:pt x="410199" y="598485"/>
                </a:cubicBezTo>
                <a:cubicBezTo>
                  <a:pt x="405437" y="603247"/>
                  <a:pt x="399722" y="605152"/>
                  <a:pt x="393055" y="605152"/>
                </a:cubicBezTo>
                <a:cubicBezTo>
                  <a:pt x="390197" y="611820"/>
                  <a:pt x="385434" y="616582"/>
                  <a:pt x="379720" y="618487"/>
                </a:cubicBezTo>
                <a:cubicBezTo>
                  <a:pt x="374005" y="620392"/>
                  <a:pt x="368290" y="620392"/>
                  <a:pt x="362575" y="618487"/>
                </a:cubicBezTo>
                <a:cubicBezTo>
                  <a:pt x="358765" y="622297"/>
                  <a:pt x="353050" y="624202"/>
                  <a:pt x="347334" y="624202"/>
                </a:cubicBezTo>
                <a:cubicBezTo>
                  <a:pt x="340667" y="624202"/>
                  <a:pt x="334952" y="621345"/>
                  <a:pt x="330190" y="616582"/>
                </a:cubicBezTo>
                <a:cubicBezTo>
                  <a:pt x="323522" y="619439"/>
                  <a:pt x="316855" y="619439"/>
                  <a:pt x="311140" y="616582"/>
                </a:cubicBezTo>
                <a:cubicBezTo>
                  <a:pt x="306377" y="614677"/>
                  <a:pt x="301615" y="610867"/>
                  <a:pt x="299709" y="605152"/>
                </a:cubicBezTo>
                <a:cubicBezTo>
                  <a:pt x="293995" y="605152"/>
                  <a:pt x="288280" y="602295"/>
                  <a:pt x="284470" y="598485"/>
                </a:cubicBezTo>
                <a:cubicBezTo>
                  <a:pt x="279707" y="593722"/>
                  <a:pt x="277802" y="588007"/>
                  <a:pt x="277802" y="581339"/>
                </a:cubicBezTo>
                <a:cubicBezTo>
                  <a:pt x="271134" y="578482"/>
                  <a:pt x="266372" y="573720"/>
                  <a:pt x="264467" y="568005"/>
                </a:cubicBezTo>
                <a:cubicBezTo>
                  <a:pt x="262562" y="562290"/>
                  <a:pt x="262562" y="556575"/>
                  <a:pt x="264467" y="550860"/>
                </a:cubicBezTo>
                <a:cubicBezTo>
                  <a:pt x="260657" y="547050"/>
                  <a:pt x="258752" y="541335"/>
                  <a:pt x="258752" y="535620"/>
                </a:cubicBezTo>
                <a:cubicBezTo>
                  <a:pt x="258752" y="528952"/>
                  <a:pt x="260657" y="522285"/>
                  <a:pt x="266372" y="518475"/>
                </a:cubicBezTo>
                <a:cubicBezTo>
                  <a:pt x="263515" y="511807"/>
                  <a:pt x="263515" y="505140"/>
                  <a:pt x="266372" y="499425"/>
                </a:cubicBezTo>
                <a:cubicBezTo>
                  <a:pt x="268277" y="494662"/>
                  <a:pt x="272087" y="489900"/>
                  <a:pt x="277802" y="487995"/>
                </a:cubicBezTo>
                <a:cubicBezTo>
                  <a:pt x="277802" y="482280"/>
                  <a:pt x="280659" y="476565"/>
                  <a:pt x="284470" y="472755"/>
                </a:cubicBezTo>
                <a:cubicBezTo>
                  <a:pt x="289232" y="467992"/>
                  <a:pt x="294947" y="466087"/>
                  <a:pt x="301615" y="466087"/>
                </a:cubicBezTo>
                <a:cubicBezTo>
                  <a:pt x="304472" y="459420"/>
                  <a:pt x="309234" y="454657"/>
                  <a:pt x="314950" y="452752"/>
                </a:cubicBezTo>
                <a:cubicBezTo>
                  <a:pt x="320665" y="450847"/>
                  <a:pt x="326380" y="450847"/>
                  <a:pt x="332095" y="452752"/>
                </a:cubicBezTo>
                <a:cubicBezTo>
                  <a:pt x="335905" y="448942"/>
                  <a:pt x="341620" y="447037"/>
                  <a:pt x="347334" y="447037"/>
                </a:cubicBezTo>
                <a:close/>
                <a:moveTo>
                  <a:pt x="255895" y="355598"/>
                </a:moveTo>
                <a:lnTo>
                  <a:pt x="436870" y="355598"/>
                </a:lnTo>
                <a:lnTo>
                  <a:pt x="436870" y="393698"/>
                </a:lnTo>
                <a:lnTo>
                  <a:pt x="255895" y="393698"/>
                </a:lnTo>
                <a:close/>
                <a:moveTo>
                  <a:pt x="74920" y="279398"/>
                </a:moveTo>
                <a:lnTo>
                  <a:pt x="436870" y="279398"/>
                </a:lnTo>
                <a:lnTo>
                  <a:pt x="436870" y="317498"/>
                </a:lnTo>
                <a:lnTo>
                  <a:pt x="74920" y="317498"/>
                </a:lnTo>
                <a:close/>
                <a:moveTo>
                  <a:pt x="371571" y="32653"/>
                </a:moveTo>
                <a:cubicBezTo>
                  <a:pt x="371519" y="32653"/>
                  <a:pt x="371476" y="32695"/>
                  <a:pt x="371475" y="32747"/>
                </a:cubicBezTo>
                <a:lnTo>
                  <a:pt x="371475" y="200025"/>
                </a:lnTo>
                <a:lnTo>
                  <a:pt x="538753" y="200025"/>
                </a:lnTo>
                <a:cubicBezTo>
                  <a:pt x="538778" y="200025"/>
                  <a:pt x="538801" y="200015"/>
                  <a:pt x="538819" y="199997"/>
                </a:cubicBezTo>
                <a:cubicBezTo>
                  <a:pt x="538856" y="199961"/>
                  <a:pt x="538857" y="199900"/>
                  <a:pt x="538820" y="199863"/>
                </a:cubicBezTo>
                <a:lnTo>
                  <a:pt x="371637" y="32680"/>
                </a:lnTo>
                <a:cubicBezTo>
                  <a:pt x="371620" y="32663"/>
                  <a:pt x="371596" y="32654"/>
                  <a:pt x="371571" y="32653"/>
                </a:cubicBezTo>
                <a:close/>
                <a:moveTo>
                  <a:pt x="19050" y="19050"/>
                </a:moveTo>
                <a:lnTo>
                  <a:pt x="19050" y="742950"/>
                </a:lnTo>
                <a:lnTo>
                  <a:pt x="552450" y="742950"/>
                </a:lnTo>
                <a:lnTo>
                  <a:pt x="552450" y="219075"/>
                </a:lnTo>
                <a:lnTo>
                  <a:pt x="352425" y="219075"/>
                </a:lnTo>
                <a:lnTo>
                  <a:pt x="352425" y="19050"/>
                </a:lnTo>
                <a:close/>
                <a:moveTo>
                  <a:pt x="0" y="0"/>
                </a:moveTo>
                <a:lnTo>
                  <a:pt x="365893" y="0"/>
                </a:lnTo>
                <a:lnTo>
                  <a:pt x="571500" y="205607"/>
                </a:lnTo>
                <a:lnTo>
                  <a:pt x="571500" y="762000"/>
                </a:lnTo>
                <a:lnTo>
                  <a:pt x="0" y="762000"/>
                </a:lnTo>
                <a:close/>
              </a:path>
            </a:pathLst>
          </a:custGeom>
          <a:solidFill>
            <a:srgbClr val="6D82A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855" name="Google Shape;855;p17" descr="Artificial Intelligence with solid fill"/>
          <p:cNvPicPr preferRelativeResize="0"/>
          <p:nvPr/>
        </p:nvPicPr>
        <p:blipFill rotWithShape="1">
          <a:blip r:embed="rId6">
            <a:alphaModFix/>
          </a:blip>
          <a:srcRect/>
          <a:stretch/>
        </p:blipFill>
        <p:spPr>
          <a:xfrm>
            <a:off x="1017139" y="3509278"/>
            <a:ext cx="516119" cy="516119"/>
          </a:xfrm>
          <a:prstGeom prst="rect">
            <a:avLst/>
          </a:prstGeom>
          <a:noFill/>
          <a:ln>
            <a:noFill/>
          </a:ln>
        </p:spPr>
      </p:pic>
      <p:sp>
        <p:nvSpPr>
          <p:cNvPr id="856" name="Google Shape;856;p17"/>
          <p:cNvSpPr/>
          <p:nvPr/>
        </p:nvSpPr>
        <p:spPr>
          <a:xfrm>
            <a:off x="3029224" y="3473635"/>
            <a:ext cx="692678" cy="535251"/>
          </a:xfrm>
          <a:custGeom>
            <a:avLst/>
            <a:gdLst/>
            <a:ahLst/>
            <a:cxnLst/>
            <a:rect l="l" t="t" r="r" b="b"/>
            <a:pathLst>
              <a:path w="762000" h="647700" extrusionOk="0">
                <a:moveTo>
                  <a:pt x="448261" y="358128"/>
                </a:moveTo>
                <a:cubicBezTo>
                  <a:pt x="427475" y="358128"/>
                  <a:pt x="410625" y="374978"/>
                  <a:pt x="410625" y="395764"/>
                </a:cubicBezTo>
                <a:cubicBezTo>
                  <a:pt x="410625" y="416550"/>
                  <a:pt x="427475" y="433401"/>
                  <a:pt x="448261" y="433401"/>
                </a:cubicBezTo>
                <a:cubicBezTo>
                  <a:pt x="469038" y="433377"/>
                  <a:pt x="485874" y="416540"/>
                  <a:pt x="485897" y="395764"/>
                </a:cubicBezTo>
                <a:cubicBezTo>
                  <a:pt x="485897" y="374978"/>
                  <a:pt x="469047" y="358128"/>
                  <a:pt x="448261" y="358128"/>
                </a:cubicBezTo>
                <a:close/>
                <a:moveTo>
                  <a:pt x="442730" y="347847"/>
                </a:moveTo>
                <a:cubicBezTo>
                  <a:pt x="469279" y="344792"/>
                  <a:pt x="493278" y="363838"/>
                  <a:pt x="496333" y="390388"/>
                </a:cubicBezTo>
                <a:lnTo>
                  <a:pt x="571923" y="390388"/>
                </a:lnTo>
                <a:lnTo>
                  <a:pt x="571923" y="401141"/>
                </a:lnTo>
                <a:lnTo>
                  <a:pt x="496333" y="401141"/>
                </a:lnTo>
                <a:cubicBezTo>
                  <a:pt x="493762" y="423484"/>
                  <a:pt x="476136" y="441110"/>
                  <a:pt x="453792" y="443681"/>
                </a:cubicBezTo>
                <a:cubicBezTo>
                  <a:pt x="427244" y="446736"/>
                  <a:pt x="403244" y="427690"/>
                  <a:pt x="400189" y="401141"/>
                </a:cubicBezTo>
                <a:lnTo>
                  <a:pt x="206314" y="401141"/>
                </a:lnTo>
                <a:lnTo>
                  <a:pt x="206314" y="390388"/>
                </a:lnTo>
                <a:lnTo>
                  <a:pt x="400189" y="390388"/>
                </a:lnTo>
                <a:cubicBezTo>
                  <a:pt x="402760" y="368045"/>
                  <a:pt x="420386" y="350418"/>
                  <a:pt x="442730" y="347847"/>
                </a:cubicBezTo>
                <a:close/>
                <a:moveTo>
                  <a:pt x="313846" y="229089"/>
                </a:moveTo>
                <a:cubicBezTo>
                  <a:pt x="293060" y="229089"/>
                  <a:pt x="276210" y="245939"/>
                  <a:pt x="276210" y="266725"/>
                </a:cubicBezTo>
                <a:cubicBezTo>
                  <a:pt x="276210" y="287512"/>
                  <a:pt x="293060" y="304362"/>
                  <a:pt x="313846" y="304362"/>
                </a:cubicBezTo>
                <a:cubicBezTo>
                  <a:pt x="334623" y="304338"/>
                  <a:pt x="351459" y="287502"/>
                  <a:pt x="351482" y="266725"/>
                </a:cubicBezTo>
                <a:cubicBezTo>
                  <a:pt x="351482" y="245939"/>
                  <a:pt x="334632" y="229089"/>
                  <a:pt x="313846" y="229089"/>
                </a:cubicBezTo>
                <a:close/>
                <a:moveTo>
                  <a:pt x="313846" y="218336"/>
                </a:moveTo>
                <a:cubicBezTo>
                  <a:pt x="338483" y="218345"/>
                  <a:pt x="359181" y="236864"/>
                  <a:pt x="361918" y="261349"/>
                </a:cubicBezTo>
                <a:lnTo>
                  <a:pt x="571923" y="261349"/>
                </a:lnTo>
                <a:lnTo>
                  <a:pt x="571923" y="272102"/>
                </a:lnTo>
                <a:lnTo>
                  <a:pt x="361918" y="272102"/>
                </a:lnTo>
                <a:cubicBezTo>
                  <a:pt x="359347" y="294445"/>
                  <a:pt x="341721" y="312072"/>
                  <a:pt x="319377" y="314643"/>
                </a:cubicBezTo>
                <a:cubicBezTo>
                  <a:pt x="292829" y="317698"/>
                  <a:pt x="268829" y="298651"/>
                  <a:pt x="265774" y="272102"/>
                </a:cubicBezTo>
                <a:lnTo>
                  <a:pt x="206314" y="272102"/>
                </a:lnTo>
                <a:lnTo>
                  <a:pt x="206314" y="261349"/>
                </a:lnTo>
                <a:lnTo>
                  <a:pt x="265774" y="261349"/>
                </a:lnTo>
                <a:cubicBezTo>
                  <a:pt x="268511" y="236864"/>
                  <a:pt x="289209" y="218345"/>
                  <a:pt x="313846" y="218336"/>
                </a:cubicBezTo>
                <a:close/>
                <a:moveTo>
                  <a:pt x="469768" y="100050"/>
                </a:moveTo>
                <a:cubicBezTo>
                  <a:pt x="448981" y="100050"/>
                  <a:pt x="432131" y="116900"/>
                  <a:pt x="432131" y="137686"/>
                </a:cubicBezTo>
                <a:cubicBezTo>
                  <a:pt x="432131" y="158472"/>
                  <a:pt x="448981" y="175323"/>
                  <a:pt x="469768" y="175323"/>
                </a:cubicBezTo>
                <a:cubicBezTo>
                  <a:pt x="490544" y="175299"/>
                  <a:pt x="507380" y="158462"/>
                  <a:pt x="507404" y="137686"/>
                </a:cubicBezTo>
                <a:cubicBezTo>
                  <a:pt x="507404" y="116900"/>
                  <a:pt x="490554" y="100050"/>
                  <a:pt x="469768" y="100050"/>
                </a:cubicBezTo>
                <a:close/>
                <a:moveTo>
                  <a:pt x="464236" y="89769"/>
                </a:moveTo>
                <a:cubicBezTo>
                  <a:pt x="490785" y="86714"/>
                  <a:pt x="514785" y="105760"/>
                  <a:pt x="517840" y="132310"/>
                </a:cubicBezTo>
                <a:lnTo>
                  <a:pt x="571923" y="132310"/>
                </a:lnTo>
                <a:lnTo>
                  <a:pt x="571923" y="143063"/>
                </a:lnTo>
                <a:lnTo>
                  <a:pt x="517840" y="143063"/>
                </a:lnTo>
                <a:cubicBezTo>
                  <a:pt x="515269" y="165406"/>
                  <a:pt x="497642" y="183032"/>
                  <a:pt x="475299" y="185603"/>
                </a:cubicBezTo>
                <a:cubicBezTo>
                  <a:pt x="448750" y="188658"/>
                  <a:pt x="424750" y="169612"/>
                  <a:pt x="421695" y="143063"/>
                </a:cubicBezTo>
                <a:lnTo>
                  <a:pt x="206314" y="143063"/>
                </a:lnTo>
                <a:lnTo>
                  <a:pt x="206314" y="132310"/>
                </a:lnTo>
                <a:lnTo>
                  <a:pt x="421695" y="132310"/>
                </a:lnTo>
                <a:cubicBezTo>
                  <a:pt x="424267" y="109967"/>
                  <a:pt x="441893" y="92340"/>
                  <a:pt x="464236" y="89769"/>
                </a:cubicBezTo>
                <a:close/>
                <a:moveTo>
                  <a:pt x="57150" y="57150"/>
                </a:moveTo>
                <a:lnTo>
                  <a:pt x="57150" y="476250"/>
                </a:lnTo>
                <a:lnTo>
                  <a:pt x="704850" y="476250"/>
                </a:lnTo>
                <a:lnTo>
                  <a:pt x="704850" y="57150"/>
                </a:lnTo>
                <a:close/>
                <a:moveTo>
                  <a:pt x="38100" y="0"/>
                </a:moveTo>
                <a:lnTo>
                  <a:pt x="723900" y="0"/>
                </a:lnTo>
                <a:cubicBezTo>
                  <a:pt x="744916" y="63"/>
                  <a:pt x="761937" y="17084"/>
                  <a:pt x="762000" y="38100"/>
                </a:cubicBezTo>
                <a:lnTo>
                  <a:pt x="762000" y="495300"/>
                </a:lnTo>
                <a:cubicBezTo>
                  <a:pt x="761937" y="516316"/>
                  <a:pt x="744916" y="533337"/>
                  <a:pt x="723900" y="533400"/>
                </a:cubicBezTo>
                <a:lnTo>
                  <a:pt x="457200" y="533400"/>
                </a:lnTo>
                <a:lnTo>
                  <a:pt x="457200" y="590550"/>
                </a:lnTo>
                <a:lnTo>
                  <a:pt x="552450" y="590550"/>
                </a:lnTo>
                <a:lnTo>
                  <a:pt x="552450" y="647700"/>
                </a:lnTo>
                <a:lnTo>
                  <a:pt x="209550" y="647700"/>
                </a:lnTo>
                <a:lnTo>
                  <a:pt x="209550" y="590550"/>
                </a:lnTo>
                <a:lnTo>
                  <a:pt x="304800" y="590550"/>
                </a:lnTo>
                <a:lnTo>
                  <a:pt x="304800" y="533400"/>
                </a:lnTo>
                <a:lnTo>
                  <a:pt x="38100" y="533400"/>
                </a:lnTo>
                <a:cubicBezTo>
                  <a:pt x="17084" y="533337"/>
                  <a:pt x="63" y="516316"/>
                  <a:pt x="0" y="495300"/>
                </a:cubicBezTo>
                <a:lnTo>
                  <a:pt x="0" y="38100"/>
                </a:lnTo>
                <a:cubicBezTo>
                  <a:pt x="63" y="17084"/>
                  <a:pt x="17084" y="63"/>
                  <a:pt x="38100" y="0"/>
                </a:cubicBezTo>
                <a:close/>
              </a:path>
            </a:pathLst>
          </a:custGeom>
          <a:solidFill>
            <a:srgbClr val="B2BD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857" name="Google Shape;857;p17"/>
          <p:cNvCxnSpPr>
            <a:stCxn id="858" idx="6"/>
            <a:endCxn id="859" idx="6"/>
          </p:cNvCxnSpPr>
          <p:nvPr/>
        </p:nvCxnSpPr>
        <p:spPr>
          <a:xfrm>
            <a:off x="11220824" y="1879596"/>
            <a:ext cx="233400" cy="2459700"/>
          </a:xfrm>
          <a:prstGeom prst="bentConnector3">
            <a:avLst>
              <a:gd name="adj1" fmla="val 197968"/>
            </a:avLst>
          </a:prstGeom>
          <a:noFill/>
          <a:ln w="28575" cap="flat" cmpd="sng">
            <a:solidFill>
              <a:srgbClr val="5C739B"/>
            </a:solidFill>
            <a:prstDash val="solid"/>
            <a:miter lim="800000"/>
            <a:headEnd type="none" w="sm" len="sm"/>
            <a:tailEnd type="triangle" w="med" len="med"/>
          </a:ln>
        </p:spPr>
      </p:cxnSp>
      <p:cxnSp>
        <p:nvCxnSpPr>
          <p:cNvPr id="860" name="Google Shape;860;p17"/>
          <p:cNvCxnSpPr>
            <a:stCxn id="861" idx="4"/>
            <a:endCxn id="862" idx="6"/>
          </p:cNvCxnSpPr>
          <p:nvPr/>
        </p:nvCxnSpPr>
        <p:spPr>
          <a:xfrm rot="5400000">
            <a:off x="8051516" y="2959909"/>
            <a:ext cx="1253100" cy="4814400"/>
          </a:xfrm>
          <a:prstGeom prst="bentConnector2">
            <a:avLst/>
          </a:prstGeom>
          <a:noFill/>
          <a:ln w="9525" cap="flat" cmpd="sng">
            <a:solidFill>
              <a:srgbClr val="389694"/>
            </a:solidFill>
            <a:prstDash val="solid"/>
            <a:miter lim="800000"/>
            <a:headEnd type="none" w="sm" len="sm"/>
            <a:tailEnd type="triangle" w="med" len="med"/>
          </a:ln>
        </p:spPr>
      </p:cxnSp>
      <p:sp>
        <p:nvSpPr>
          <p:cNvPr id="863" name="Google Shape;863;p17"/>
          <p:cNvSpPr/>
          <p:nvPr/>
        </p:nvSpPr>
        <p:spPr>
          <a:xfrm rot="-5400000">
            <a:off x="10755509" y="4068811"/>
            <a:ext cx="619087" cy="533981"/>
          </a:xfrm>
          <a:custGeom>
            <a:avLst/>
            <a:gdLst/>
            <a:ahLst/>
            <a:cxnLst/>
            <a:rect l="l" t="t" r="r" b="b"/>
            <a:pathLst>
              <a:path w="511678" h="441338" extrusionOk="0">
                <a:moveTo>
                  <a:pt x="372379" y="221629"/>
                </a:moveTo>
                <a:cubicBezTo>
                  <a:pt x="372379" y="210585"/>
                  <a:pt x="371505" y="203141"/>
                  <a:pt x="369760" y="199299"/>
                </a:cubicBezTo>
                <a:cubicBezTo>
                  <a:pt x="368013" y="195457"/>
                  <a:pt x="365394" y="193898"/>
                  <a:pt x="361901" y="194617"/>
                </a:cubicBezTo>
                <a:lnTo>
                  <a:pt x="276444" y="204702"/>
                </a:lnTo>
                <a:lnTo>
                  <a:pt x="326867" y="128347"/>
                </a:lnTo>
                <a:cubicBezTo>
                  <a:pt x="328832" y="125466"/>
                  <a:pt x="328832" y="122224"/>
                  <a:pt x="326867" y="118622"/>
                </a:cubicBezTo>
                <a:cubicBezTo>
                  <a:pt x="324903" y="115021"/>
                  <a:pt x="319663" y="110460"/>
                  <a:pt x="311150" y="104936"/>
                </a:cubicBezTo>
                <a:cubicBezTo>
                  <a:pt x="302638" y="99414"/>
                  <a:pt x="296471" y="96593"/>
                  <a:pt x="292652" y="96473"/>
                </a:cubicBezTo>
                <a:cubicBezTo>
                  <a:pt x="288831" y="96352"/>
                  <a:pt x="286157" y="97974"/>
                  <a:pt x="284629" y="101335"/>
                </a:cubicBezTo>
                <a:lnTo>
                  <a:pt x="249923" y="188134"/>
                </a:lnTo>
                <a:lnTo>
                  <a:pt x="214888" y="101335"/>
                </a:lnTo>
                <a:cubicBezTo>
                  <a:pt x="213579" y="97974"/>
                  <a:pt x="211014" y="96352"/>
                  <a:pt x="207194" y="96473"/>
                </a:cubicBezTo>
                <a:cubicBezTo>
                  <a:pt x="203375" y="96593"/>
                  <a:pt x="197208" y="99414"/>
                  <a:pt x="188695" y="104936"/>
                </a:cubicBezTo>
                <a:cubicBezTo>
                  <a:pt x="179963" y="110460"/>
                  <a:pt x="174616" y="115021"/>
                  <a:pt x="172652" y="118622"/>
                </a:cubicBezTo>
                <a:cubicBezTo>
                  <a:pt x="170687" y="122224"/>
                  <a:pt x="170687" y="125466"/>
                  <a:pt x="172652" y="128347"/>
                </a:cubicBezTo>
                <a:lnTo>
                  <a:pt x="223401" y="204702"/>
                </a:lnTo>
                <a:lnTo>
                  <a:pt x="137616" y="194617"/>
                </a:lnTo>
                <a:cubicBezTo>
                  <a:pt x="134343" y="193898"/>
                  <a:pt x="131833" y="195457"/>
                  <a:pt x="130086" y="199299"/>
                </a:cubicBezTo>
                <a:cubicBezTo>
                  <a:pt x="128340" y="203141"/>
                  <a:pt x="127467" y="210585"/>
                  <a:pt x="127467" y="221629"/>
                </a:cubicBezTo>
                <a:cubicBezTo>
                  <a:pt x="127467" y="232674"/>
                  <a:pt x="128340" y="240118"/>
                  <a:pt x="130086" y="243960"/>
                </a:cubicBezTo>
                <a:cubicBezTo>
                  <a:pt x="131833" y="247802"/>
                  <a:pt x="134343" y="249363"/>
                  <a:pt x="137616" y="248642"/>
                </a:cubicBezTo>
                <a:lnTo>
                  <a:pt x="223401" y="238557"/>
                </a:lnTo>
                <a:lnTo>
                  <a:pt x="172652" y="315273"/>
                </a:lnTo>
                <a:cubicBezTo>
                  <a:pt x="170687" y="318154"/>
                  <a:pt x="170687" y="321335"/>
                  <a:pt x="172652" y="324817"/>
                </a:cubicBezTo>
                <a:cubicBezTo>
                  <a:pt x="174616" y="328298"/>
                  <a:pt x="179963" y="332801"/>
                  <a:pt x="188695" y="338323"/>
                </a:cubicBezTo>
                <a:cubicBezTo>
                  <a:pt x="197208" y="343845"/>
                  <a:pt x="203375" y="346726"/>
                  <a:pt x="207194" y="346966"/>
                </a:cubicBezTo>
                <a:cubicBezTo>
                  <a:pt x="211014" y="347207"/>
                  <a:pt x="213579" y="345646"/>
                  <a:pt x="214888" y="342285"/>
                </a:cubicBezTo>
                <a:lnTo>
                  <a:pt x="249923" y="255485"/>
                </a:lnTo>
                <a:lnTo>
                  <a:pt x="284629" y="342285"/>
                </a:lnTo>
                <a:cubicBezTo>
                  <a:pt x="286157" y="345646"/>
                  <a:pt x="288831" y="347207"/>
                  <a:pt x="292652" y="346966"/>
                </a:cubicBezTo>
                <a:cubicBezTo>
                  <a:pt x="296471" y="346726"/>
                  <a:pt x="302529" y="343845"/>
                  <a:pt x="310824" y="338323"/>
                </a:cubicBezTo>
                <a:cubicBezTo>
                  <a:pt x="319554" y="332801"/>
                  <a:pt x="324903" y="328298"/>
                  <a:pt x="326867" y="324817"/>
                </a:cubicBezTo>
                <a:cubicBezTo>
                  <a:pt x="328832" y="321335"/>
                  <a:pt x="328832" y="318154"/>
                  <a:pt x="326867" y="315273"/>
                </a:cubicBezTo>
                <a:lnTo>
                  <a:pt x="276444" y="238557"/>
                </a:lnTo>
                <a:lnTo>
                  <a:pt x="361901" y="248642"/>
                </a:lnTo>
                <a:cubicBezTo>
                  <a:pt x="365394" y="249363"/>
                  <a:pt x="368013" y="247802"/>
                  <a:pt x="369760" y="243960"/>
                </a:cubicBezTo>
                <a:cubicBezTo>
                  <a:pt x="371505" y="240118"/>
                  <a:pt x="372379" y="232674"/>
                  <a:pt x="372379" y="221629"/>
                </a:cubicBezTo>
                <a:close/>
                <a:moveTo>
                  <a:pt x="511678" y="220670"/>
                </a:moveTo>
                <a:lnTo>
                  <a:pt x="401343" y="441338"/>
                </a:lnTo>
                <a:lnTo>
                  <a:pt x="110335" y="441338"/>
                </a:lnTo>
                <a:lnTo>
                  <a:pt x="0" y="220670"/>
                </a:lnTo>
                <a:lnTo>
                  <a:pt x="110335" y="0"/>
                </a:lnTo>
                <a:lnTo>
                  <a:pt x="401343" y="0"/>
                </a:lnTo>
                <a:close/>
              </a:path>
            </a:pathLst>
          </a:custGeom>
          <a:solidFill>
            <a:srgbClr val="B1D3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Arial"/>
              <a:ea typeface="Arial"/>
              <a:cs typeface="Arial"/>
              <a:sym typeface="Arial"/>
            </a:endParaRPr>
          </a:p>
        </p:txBody>
      </p:sp>
      <p:sp>
        <p:nvSpPr>
          <p:cNvPr id="858" name="Google Shape;858;p17"/>
          <p:cNvSpPr/>
          <p:nvPr/>
        </p:nvSpPr>
        <p:spPr>
          <a:xfrm>
            <a:off x="11122790" y="1830731"/>
            <a:ext cx="98034" cy="9773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9" name="Google Shape;859;p17"/>
          <p:cNvSpPr/>
          <p:nvPr/>
        </p:nvSpPr>
        <p:spPr>
          <a:xfrm>
            <a:off x="11403989" y="4314179"/>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4" name="Google Shape;864;p17"/>
          <p:cNvSpPr/>
          <p:nvPr/>
        </p:nvSpPr>
        <p:spPr>
          <a:xfrm>
            <a:off x="10673585" y="4248896"/>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5" name="Google Shape;865;p17"/>
          <p:cNvSpPr/>
          <p:nvPr/>
        </p:nvSpPr>
        <p:spPr>
          <a:xfrm>
            <a:off x="10673585" y="4384630"/>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6" name="Google Shape;866;p17"/>
          <p:cNvSpPr/>
          <p:nvPr/>
        </p:nvSpPr>
        <p:spPr>
          <a:xfrm>
            <a:off x="11038262" y="3927994"/>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1" name="Google Shape;861;p17"/>
          <p:cNvSpPr/>
          <p:nvPr/>
        </p:nvSpPr>
        <p:spPr>
          <a:xfrm>
            <a:off x="11060113" y="4690407"/>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67" name="Google Shape;867;p17"/>
          <p:cNvCxnSpPr>
            <a:stCxn id="866" idx="0"/>
            <a:endCxn id="868" idx="6"/>
          </p:cNvCxnSpPr>
          <p:nvPr/>
        </p:nvCxnSpPr>
        <p:spPr>
          <a:xfrm rot="5400000" flipH="1">
            <a:off x="8844765" y="1709344"/>
            <a:ext cx="373500" cy="4063800"/>
          </a:xfrm>
          <a:prstGeom prst="bentConnector2">
            <a:avLst/>
          </a:prstGeom>
          <a:noFill/>
          <a:ln w="9525" cap="flat" cmpd="sng">
            <a:solidFill>
              <a:srgbClr val="389694"/>
            </a:solidFill>
            <a:prstDash val="solid"/>
            <a:miter lim="800000"/>
            <a:headEnd type="none" w="sm" len="sm"/>
            <a:tailEnd type="triangle" w="med" len="med"/>
          </a:ln>
        </p:spPr>
      </p:cxnSp>
      <p:cxnSp>
        <p:nvCxnSpPr>
          <p:cNvPr id="869" name="Google Shape;869;p17"/>
          <p:cNvCxnSpPr>
            <a:stCxn id="864" idx="2"/>
            <a:endCxn id="870" idx="6"/>
          </p:cNvCxnSpPr>
          <p:nvPr/>
        </p:nvCxnSpPr>
        <p:spPr>
          <a:xfrm rot="10800000">
            <a:off x="9130085" y="4273972"/>
            <a:ext cx="1543500" cy="0"/>
          </a:xfrm>
          <a:prstGeom prst="straightConnector1">
            <a:avLst/>
          </a:prstGeom>
          <a:noFill/>
          <a:ln w="9525" cap="flat" cmpd="sng">
            <a:solidFill>
              <a:srgbClr val="389694"/>
            </a:solidFill>
            <a:prstDash val="solid"/>
            <a:miter lim="800000"/>
            <a:headEnd type="none" w="sm" len="sm"/>
            <a:tailEnd type="triangle" w="med" len="med"/>
          </a:ln>
        </p:spPr>
      </p:cxnSp>
      <p:cxnSp>
        <p:nvCxnSpPr>
          <p:cNvPr id="871" name="Google Shape;871;p17"/>
          <p:cNvCxnSpPr>
            <a:stCxn id="865" idx="2"/>
            <a:endCxn id="872" idx="0"/>
          </p:cNvCxnSpPr>
          <p:nvPr/>
        </p:nvCxnSpPr>
        <p:spPr>
          <a:xfrm flipH="1">
            <a:off x="10072985" y="4409706"/>
            <a:ext cx="600600" cy="498600"/>
          </a:xfrm>
          <a:prstGeom prst="bentConnector2">
            <a:avLst/>
          </a:prstGeom>
          <a:noFill/>
          <a:ln w="9525" cap="flat" cmpd="sng">
            <a:solidFill>
              <a:srgbClr val="389694"/>
            </a:solidFill>
            <a:prstDash val="solid"/>
            <a:miter lim="800000"/>
            <a:headEnd type="none" w="sm" len="sm"/>
            <a:tailEnd type="triangle" w="med" len="med"/>
          </a:ln>
        </p:spPr>
      </p:cxnSp>
      <p:sp>
        <p:nvSpPr>
          <p:cNvPr id="870" name="Google Shape;870;p17"/>
          <p:cNvSpPr/>
          <p:nvPr/>
        </p:nvSpPr>
        <p:spPr>
          <a:xfrm>
            <a:off x="9079864" y="4248896"/>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2" name="Google Shape;872;p17"/>
          <p:cNvSpPr/>
          <p:nvPr/>
        </p:nvSpPr>
        <p:spPr>
          <a:xfrm>
            <a:off x="10047682" y="4908175"/>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3" name="Google Shape;873;p17"/>
          <p:cNvSpPr/>
          <p:nvPr/>
        </p:nvSpPr>
        <p:spPr>
          <a:xfrm>
            <a:off x="9677177" y="5194508"/>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4" name="Google Shape;874;p17"/>
          <p:cNvSpPr/>
          <p:nvPr/>
        </p:nvSpPr>
        <p:spPr>
          <a:xfrm>
            <a:off x="8215447" y="4273817"/>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8" name="Google Shape;868;p17"/>
          <p:cNvSpPr/>
          <p:nvPr/>
        </p:nvSpPr>
        <p:spPr>
          <a:xfrm>
            <a:off x="6949205" y="3529450"/>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5" name="Google Shape;875;p17"/>
          <p:cNvSpPr/>
          <p:nvPr/>
        </p:nvSpPr>
        <p:spPr>
          <a:xfrm>
            <a:off x="6220701" y="3553082"/>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2" name="Google Shape;862;p17"/>
          <p:cNvSpPr/>
          <p:nvPr/>
        </p:nvSpPr>
        <p:spPr>
          <a:xfrm>
            <a:off x="6220701" y="5968556"/>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6" name="Google Shape;876;p17"/>
          <p:cNvSpPr/>
          <p:nvPr/>
        </p:nvSpPr>
        <p:spPr>
          <a:xfrm>
            <a:off x="4687545" y="4296247"/>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77" name="Google Shape;877;p17"/>
          <p:cNvCxnSpPr>
            <a:stCxn id="874" idx="2"/>
            <a:endCxn id="876" idx="6"/>
          </p:cNvCxnSpPr>
          <p:nvPr/>
        </p:nvCxnSpPr>
        <p:spPr>
          <a:xfrm flipH="1">
            <a:off x="4737847" y="4298893"/>
            <a:ext cx="3477600" cy="22500"/>
          </a:xfrm>
          <a:prstGeom prst="straightConnector1">
            <a:avLst/>
          </a:prstGeom>
          <a:noFill/>
          <a:ln w="9525" cap="flat" cmpd="sng">
            <a:solidFill>
              <a:srgbClr val="389694"/>
            </a:solidFill>
            <a:prstDash val="solid"/>
            <a:miter lim="800000"/>
            <a:headEnd type="none" w="sm" len="sm"/>
            <a:tailEnd type="triangle" w="med" len="med"/>
          </a:ln>
        </p:spPr>
      </p:cxnSp>
      <p:cxnSp>
        <p:nvCxnSpPr>
          <p:cNvPr id="878" name="Google Shape;878;p17"/>
          <p:cNvCxnSpPr>
            <a:stCxn id="875" idx="2"/>
            <a:endCxn id="879" idx="0"/>
          </p:cNvCxnSpPr>
          <p:nvPr/>
        </p:nvCxnSpPr>
        <p:spPr>
          <a:xfrm flipH="1">
            <a:off x="4326201" y="3578158"/>
            <a:ext cx="1894500" cy="300600"/>
          </a:xfrm>
          <a:prstGeom prst="bentConnector2">
            <a:avLst/>
          </a:prstGeom>
          <a:noFill/>
          <a:ln w="9525" cap="flat" cmpd="sng">
            <a:solidFill>
              <a:srgbClr val="B2BDCE"/>
            </a:solidFill>
            <a:prstDash val="solid"/>
            <a:miter lim="800000"/>
            <a:headEnd type="none" w="sm" len="sm"/>
            <a:tailEnd type="triangle" w="med" len="med"/>
          </a:ln>
        </p:spPr>
      </p:cxnSp>
      <p:sp>
        <p:nvSpPr>
          <p:cNvPr id="880" name="Google Shape;880;p17"/>
          <p:cNvSpPr/>
          <p:nvPr/>
        </p:nvSpPr>
        <p:spPr>
          <a:xfrm>
            <a:off x="4500121" y="4676306"/>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1" name="Google Shape;881;p17"/>
          <p:cNvSpPr/>
          <p:nvPr/>
        </p:nvSpPr>
        <p:spPr>
          <a:xfrm>
            <a:off x="4243477" y="4682141"/>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9" name="Google Shape;879;p17"/>
          <p:cNvSpPr/>
          <p:nvPr/>
        </p:nvSpPr>
        <p:spPr>
          <a:xfrm>
            <a:off x="4300957" y="3878877"/>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82" name="Google Shape;882;p17"/>
          <p:cNvCxnSpPr>
            <a:stCxn id="873" idx="2"/>
            <a:endCxn id="880" idx="4"/>
          </p:cNvCxnSpPr>
          <p:nvPr/>
        </p:nvCxnSpPr>
        <p:spPr>
          <a:xfrm rot="10800000">
            <a:off x="4525277" y="4726384"/>
            <a:ext cx="5151900" cy="493200"/>
          </a:xfrm>
          <a:prstGeom prst="bentConnector2">
            <a:avLst/>
          </a:prstGeom>
          <a:noFill/>
          <a:ln w="9525" cap="flat" cmpd="sng">
            <a:solidFill>
              <a:srgbClr val="389694"/>
            </a:solidFill>
            <a:prstDash val="solid"/>
            <a:miter lim="800000"/>
            <a:headEnd type="none" w="sm" len="sm"/>
            <a:tailEnd type="triangle" w="med" len="med"/>
          </a:ln>
        </p:spPr>
      </p:cxnSp>
      <p:sp>
        <p:nvSpPr>
          <p:cNvPr id="883" name="Google Shape;883;p17"/>
          <p:cNvSpPr/>
          <p:nvPr/>
        </p:nvSpPr>
        <p:spPr>
          <a:xfrm>
            <a:off x="5462829" y="5975847"/>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84" name="Google Shape;884;p17"/>
          <p:cNvCxnSpPr>
            <a:stCxn id="883" idx="2"/>
            <a:endCxn id="881" idx="4"/>
          </p:cNvCxnSpPr>
          <p:nvPr/>
        </p:nvCxnSpPr>
        <p:spPr>
          <a:xfrm rot="10800000">
            <a:off x="4268529" y="4732223"/>
            <a:ext cx="1194300" cy="1268700"/>
          </a:xfrm>
          <a:prstGeom prst="bentConnector2">
            <a:avLst/>
          </a:prstGeom>
          <a:noFill/>
          <a:ln w="9525" cap="flat" cmpd="sng">
            <a:solidFill>
              <a:srgbClr val="389694"/>
            </a:solidFill>
            <a:prstDash val="solid"/>
            <a:miter lim="800000"/>
            <a:headEnd type="none" w="sm" len="sm"/>
            <a:tailEnd type="triangle" w="med" len="med"/>
          </a:ln>
        </p:spPr>
      </p:cxnSp>
      <p:grpSp>
        <p:nvGrpSpPr>
          <p:cNvPr id="885" name="Google Shape;885;p17"/>
          <p:cNvGrpSpPr/>
          <p:nvPr/>
        </p:nvGrpSpPr>
        <p:grpSpPr>
          <a:xfrm>
            <a:off x="778163" y="5385339"/>
            <a:ext cx="908538" cy="489530"/>
            <a:chOff x="1929808" y="4199122"/>
            <a:chExt cx="999462" cy="1420185"/>
          </a:xfrm>
        </p:grpSpPr>
        <p:sp>
          <p:nvSpPr>
            <p:cNvPr id="886" name="Google Shape;886;p17"/>
            <p:cNvSpPr/>
            <p:nvPr/>
          </p:nvSpPr>
          <p:spPr>
            <a:xfrm>
              <a:off x="1929808" y="4425064"/>
              <a:ext cx="999462" cy="1194243"/>
            </a:xfrm>
            <a:custGeom>
              <a:avLst/>
              <a:gdLst/>
              <a:ahLst/>
              <a:cxnLst/>
              <a:rect l="l" t="t" r="r" b="b"/>
              <a:pathLst>
                <a:path w="999462" h="1194243" extrusionOk="0">
                  <a:moveTo>
                    <a:pt x="0" y="0"/>
                  </a:moveTo>
                  <a:lnTo>
                    <a:pt x="3885" y="0"/>
                  </a:lnTo>
                  <a:lnTo>
                    <a:pt x="10153" y="28110"/>
                  </a:lnTo>
                  <a:cubicBezTo>
                    <a:pt x="56751" y="131068"/>
                    <a:pt x="258236" y="208517"/>
                    <a:pt x="499731" y="208517"/>
                  </a:cubicBezTo>
                  <a:cubicBezTo>
                    <a:pt x="741226" y="208517"/>
                    <a:pt x="942711" y="131068"/>
                    <a:pt x="989309" y="28110"/>
                  </a:cubicBezTo>
                  <a:lnTo>
                    <a:pt x="995577" y="0"/>
                  </a:lnTo>
                  <a:lnTo>
                    <a:pt x="999461" y="0"/>
                  </a:lnTo>
                  <a:lnTo>
                    <a:pt x="999461" y="968297"/>
                  </a:lnTo>
                  <a:lnTo>
                    <a:pt x="999462" y="968301"/>
                  </a:lnTo>
                  <a:lnTo>
                    <a:pt x="999461" y="968306"/>
                  </a:lnTo>
                  <a:lnTo>
                    <a:pt x="999461" y="972879"/>
                  </a:lnTo>
                  <a:lnTo>
                    <a:pt x="998441" y="972879"/>
                  </a:lnTo>
                  <a:lnTo>
                    <a:pt x="989309" y="1013836"/>
                  </a:lnTo>
                  <a:cubicBezTo>
                    <a:pt x="942711" y="1116794"/>
                    <a:pt x="741226" y="1194243"/>
                    <a:pt x="499731" y="1194243"/>
                  </a:cubicBezTo>
                  <a:cubicBezTo>
                    <a:pt x="258236" y="1194243"/>
                    <a:pt x="56751" y="1116794"/>
                    <a:pt x="10153" y="1013836"/>
                  </a:cubicBezTo>
                  <a:lnTo>
                    <a:pt x="1021" y="972879"/>
                  </a:lnTo>
                  <a:lnTo>
                    <a:pt x="0" y="972879"/>
                  </a:lnTo>
                  <a:lnTo>
                    <a:pt x="0" y="968301"/>
                  </a:lnTo>
                  <a:close/>
                </a:path>
              </a:pathLst>
            </a:custGeom>
            <a:solidFill>
              <a:srgbClr val="81B3BB">
                <a:alpha val="35294"/>
              </a:srgbClr>
            </a:solidFill>
            <a:ln w="9525"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7" name="Google Shape;887;p17"/>
            <p:cNvSpPr/>
            <p:nvPr/>
          </p:nvSpPr>
          <p:spPr>
            <a:xfrm>
              <a:off x="1929808" y="4199122"/>
              <a:ext cx="999461" cy="451884"/>
            </a:xfrm>
            <a:prstGeom prst="ellipse">
              <a:avLst/>
            </a:prstGeom>
            <a:solidFill>
              <a:srgbClr val="61A0A9"/>
            </a:solidFill>
            <a:ln w="9525"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888" name="Google Shape;888;p17"/>
          <p:cNvSpPr txBox="1"/>
          <p:nvPr/>
        </p:nvSpPr>
        <p:spPr>
          <a:xfrm>
            <a:off x="1822376" y="3513231"/>
            <a:ext cx="1188745" cy="443711"/>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Parameter Tuning</a:t>
            </a:r>
            <a:endParaRPr sz="1400" b="0" i="0" u="none" strike="noStrike" cap="none">
              <a:solidFill>
                <a:schemeClr val="dk1"/>
              </a:solidFill>
              <a:latin typeface="Arial"/>
              <a:ea typeface="Arial"/>
              <a:cs typeface="Arial"/>
              <a:sym typeface="Arial"/>
            </a:endParaRPr>
          </a:p>
        </p:txBody>
      </p:sp>
      <p:sp>
        <p:nvSpPr>
          <p:cNvPr id="889" name="Google Shape;889;p17"/>
          <p:cNvSpPr/>
          <p:nvPr/>
        </p:nvSpPr>
        <p:spPr>
          <a:xfrm>
            <a:off x="4025107" y="4248896"/>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0" name="Google Shape;890;p17"/>
          <p:cNvSpPr/>
          <p:nvPr/>
        </p:nvSpPr>
        <p:spPr>
          <a:xfrm>
            <a:off x="3383406" y="4066561"/>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1" name="Google Shape;891;p17"/>
          <p:cNvSpPr/>
          <p:nvPr/>
        </p:nvSpPr>
        <p:spPr>
          <a:xfrm>
            <a:off x="4025107" y="4442569"/>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2" name="Google Shape;892;p17"/>
          <p:cNvSpPr/>
          <p:nvPr/>
        </p:nvSpPr>
        <p:spPr>
          <a:xfrm>
            <a:off x="1819469" y="4450824"/>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93" name="Google Shape;893;p17"/>
          <p:cNvCxnSpPr>
            <a:stCxn id="889" idx="2"/>
            <a:endCxn id="890" idx="4"/>
          </p:cNvCxnSpPr>
          <p:nvPr/>
        </p:nvCxnSpPr>
        <p:spPr>
          <a:xfrm rot="10800000">
            <a:off x="3408607" y="4116772"/>
            <a:ext cx="616500" cy="157200"/>
          </a:xfrm>
          <a:prstGeom prst="bentConnector2">
            <a:avLst/>
          </a:prstGeom>
          <a:noFill/>
          <a:ln w="28575" cap="flat" cmpd="sng">
            <a:solidFill>
              <a:srgbClr val="5C739B"/>
            </a:solidFill>
            <a:prstDash val="solid"/>
            <a:miter lim="800000"/>
            <a:headEnd type="none" w="sm" len="sm"/>
            <a:tailEnd type="triangle" w="med" len="med"/>
          </a:ln>
        </p:spPr>
      </p:cxnSp>
      <p:cxnSp>
        <p:nvCxnSpPr>
          <p:cNvPr id="894" name="Google Shape;894;p17"/>
          <p:cNvCxnSpPr>
            <a:stCxn id="891" idx="2"/>
            <a:endCxn id="892" idx="6"/>
          </p:cNvCxnSpPr>
          <p:nvPr/>
        </p:nvCxnSpPr>
        <p:spPr>
          <a:xfrm flipH="1">
            <a:off x="1869907" y="4467645"/>
            <a:ext cx="2155200" cy="8400"/>
          </a:xfrm>
          <a:prstGeom prst="straightConnector1">
            <a:avLst/>
          </a:prstGeom>
          <a:noFill/>
          <a:ln w="28575" cap="flat" cmpd="sng">
            <a:solidFill>
              <a:srgbClr val="5C739B"/>
            </a:solidFill>
            <a:prstDash val="solid"/>
            <a:miter lim="800000"/>
            <a:headEnd type="none" w="sm" len="sm"/>
            <a:tailEnd type="triangle" w="med" len="med"/>
          </a:ln>
        </p:spPr>
      </p:cxnSp>
      <p:sp>
        <p:nvSpPr>
          <p:cNvPr id="895" name="Google Shape;895;p17"/>
          <p:cNvSpPr txBox="1"/>
          <p:nvPr/>
        </p:nvSpPr>
        <p:spPr>
          <a:xfrm>
            <a:off x="680831" y="4047543"/>
            <a:ext cx="1155716" cy="271356"/>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Model</a:t>
            </a:r>
            <a:endParaRPr sz="1400" b="0" i="0" u="none" strike="noStrike" cap="none">
              <a:solidFill>
                <a:schemeClr val="dk1"/>
              </a:solidFill>
              <a:latin typeface="Arial"/>
              <a:ea typeface="Arial"/>
              <a:cs typeface="Arial"/>
              <a:sym typeface="Arial"/>
            </a:endParaRPr>
          </a:p>
        </p:txBody>
      </p:sp>
      <p:sp>
        <p:nvSpPr>
          <p:cNvPr id="896" name="Google Shape;896;p17"/>
          <p:cNvSpPr/>
          <p:nvPr/>
        </p:nvSpPr>
        <p:spPr>
          <a:xfrm>
            <a:off x="92211" y="1764395"/>
            <a:ext cx="251983" cy="251983"/>
          </a:xfrm>
          <a:prstGeom prst="ellipse">
            <a:avLst/>
          </a:prstGeom>
          <a:solidFill>
            <a:srgbClr val="B2BDCE"/>
          </a:solid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7" name="Google Shape;897;p17"/>
          <p:cNvSpPr/>
          <p:nvPr/>
        </p:nvSpPr>
        <p:spPr>
          <a:xfrm>
            <a:off x="71574" y="4314178"/>
            <a:ext cx="251983" cy="251983"/>
          </a:xfrm>
          <a:prstGeom prst="donut">
            <a:avLst>
              <a:gd name="adj" fmla="val 25000"/>
            </a:avLst>
          </a:prstGeom>
          <a:solidFill>
            <a:srgbClr val="B2BDCE"/>
          </a:solid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8" name="Google Shape;898;p17"/>
          <p:cNvSpPr/>
          <p:nvPr/>
        </p:nvSpPr>
        <p:spPr>
          <a:xfrm>
            <a:off x="646659" y="4413251"/>
            <a:ext cx="50306" cy="50152"/>
          </a:xfrm>
          <a:prstGeom prst="ellipse">
            <a:avLst/>
          </a:prstGeom>
          <a:solidFill>
            <a:srgbClr val="B2BDCE"/>
          </a:solidFill>
          <a:ln w="190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99" name="Google Shape;899;p17"/>
          <p:cNvCxnSpPr>
            <a:stCxn id="898" idx="2"/>
            <a:endCxn id="897" idx="6"/>
          </p:cNvCxnSpPr>
          <p:nvPr/>
        </p:nvCxnSpPr>
        <p:spPr>
          <a:xfrm flipH="1">
            <a:off x="323559" y="4438327"/>
            <a:ext cx="323100" cy="1800"/>
          </a:xfrm>
          <a:prstGeom prst="straightConnector1">
            <a:avLst/>
          </a:prstGeom>
          <a:noFill/>
          <a:ln w="28575" cap="flat" cmpd="sng">
            <a:solidFill>
              <a:srgbClr val="5C739B"/>
            </a:solidFill>
            <a:prstDash val="solid"/>
            <a:miter lim="800000"/>
            <a:headEnd type="none" w="sm" len="sm"/>
            <a:tailEnd type="triangle" w="med" len="med"/>
          </a:ln>
        </p:spPr>
      </p:cxnSp>
      <p:cxnSp>
        <p:nvCxnSpPr>
          <p:cNvPr id="900" name="Google Shape;900;p17"/>
          <p:cNvCxnSpPr>
            <a:endCxn id="901" idx="3"/>
          </p:cNvCxnSpPr>
          <p:nvPr/>
        </p:nvCxnSpPr>
        <p:spPr>
          <a:xfrm>
            <a:off x="419719" y="1897327"/>
            <a:ext cx="587100" cy="0"/>
          </a:xfrm>
          <a:prstGeom prst="straightConnector1">
            <a:avLst/>
          </a:prstGeom>
          <a:noFill/>
          <a:ln w="28575" cap="flat" cmpd="sng">
            <a:solidFill>
              <a:srgbClr val="5C739B"/>
            </a:solidFill>
            <a:prstDash val="solid"/>
            <a:miter lim="800000"/>
            <a:headEnd type="none" w="sm" len="sm"/>
            <a:tailEnd type="triangle" w="med" len="med"/>
          </a:ln>
        </p:spPr>
      </p:cxnSp>
      <p:sp>
        <p:nvSpPr>
          <p:cNvPr id="901" name="Google Shape;901;p17"/>
          <p:cNvSpPr/>
          <p:nvPr/>
        </p:nvSpPr>
        <p:spPr>
          <a:xfrm>
            <a:off x="999452" y="1854520"/>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2" name="Google Shape;902;p17"/>
          <p:cNvSpPr/>
          <p:nvPr/>
        </p:nvSpPr>
        <p:spPr>
          <a:xfrm>
            <a:off x="2111980" y="1854520"/>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3" name="Google Shape;903;p17"/>
          <p:cNvSpPr/>
          <p:nvPr/>
        </p:nvSpPr>
        <p:spPr>
          <a:xfrm>
            <a:off x="2565869" y="1854520"/>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904" name="Google Shape;904;p17"/>
          <p:cNvCxnSpPr>
            <a:stCxn id="902" idx="6"/>
            <a:endCxn id="903" idx="2"/>
          </p:cNvCxnSpPr>
          <p:nvPr/>
        </p:nvCxnSpPr>
        <p:spPr>
          <a:xfrm>
            <a:off x="2162286" y="1879596"/>
            <a:ext cx="403500" cy="0"/>
          </a:xfrm>
          <a:prstGeom prst="straightConnector1">
            <a:avLst/>
          </a:prstGeom>
          <a:noFill/>
          <a:ln w="38100" cap="flat" cmpd="sng">
            <a:solidFill>
              <a:srgbClr val="5C739B"/>
            </a:solidFill>
            <a:prstDash val="solid"/>
            <a:miter lim="800000"/>
            <a:headEnd type="none" w="sm" len="sm"/>
            <a:tailEnd type="triangle" w="med" len="med"/>
          </a:ln>
        </p:spPr>
      </p:cxnSp>
      <p:sp>
        <p:nvSpPr>
          <p:cNvPr id="905" name="Google Shape;905;p17"/>
          <p:cNvSpPr/>
          <p:nvPr/>
        </p:nvSpPr>
        <p:spPr>
          <a:xfrm>
            <a:off x="4065358" y="1854520"/>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6" name="Google Shape;906;p17"/>
          <p:cNvSpPr/>
          <p:nvPr/>
        </p:nvSpPr>
        <p:spPr>
          <a:xfrm>
            <a:off x="4522769" y="1854520"/>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7" name="Google Shape;907;p17"/>
          <p:cNvSpPr/>
          <p:nvPr/>
        </p:nvSpPr>
        <p:spPr>
          <a:xfrm>
            <a:off x="6967300" y="1854520"/>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8" name="Google Shape;908;p17"/>
          <p:cNvSpPr/>
          <p:nvPr/>
        </p:nvSpPr>
        <p:spPr>
          <a:xfrm>
            <a:off x="7301880" y="1854520"/>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9" name="Google Shape;909;p17"/>
          <p:cNvSpPr/>
          <p:nvPr/>
        </p:nvSpPr>
        <p:spPr>
          <a:xfrm>
            <a:off x="8522457" y="1854520"/>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0" name="Google Shape;910;p17"/>
          <p:cNvSpPr/>
          <p:nvPr/>
        </p:nvSpPr>
        <p:spPr>
          <a:xfrm>
            <a:off x="9152578" y="1854520"/>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911" name="Google Shape;911;p17"/>
          <p:cNvCxnSpPr>
            <a:stCxn id="905" idx="6"/>
          </p:cNvCxnSpPr>
          <p:nvPr/>
        </p:nvCxnSpPr>
        <p:spPr>
          <a:xfrm rot="10800000" flipH="1">
            <a:off x="4115664" y="1866996"/>
            <a:ext cx="432600" cy="12600"/>
          </a:xfrm>
          <a:prstGeom prst="straightConnector1">
            <a:avLst/>
          </a:prstGeom>
          <a:noFill/>
          <a:ln w="38100" cap="flat" cmpd="sng">
            <a:solidFill>
              <a:srgbClr val="5C739B"/>
            </a:solidFill>
            <a:prstDash val="solid"/>
            <a:miter lim="800000"/>
            <a:headEnd type="none" w="sm" len="sm"/>
            <a:tailEnd type="triangle" w="med" len="med"/>
          </a:ln>
        </p:spPr>
      </p:cxnSp>
      <p:cxnSp>
        <p:nvCxnSpPr>
          <p:cNvPr id="912" name="Google Shape;912;p17"/>
          <p:cNvCxnSpPr>
            <a:stCxn id="907" idx="6"/>
            <a:endCxn id="908" idx="2"/>
          </p:cNvCxnSpPr>
          <p:nvPr/>
        </p:nvCxnSpPr>
        <p:spPr>
          <a:xfrm>
            <a:off x="7017606" y="1879596"/>
            <a:ext cx="284400" cy="0"/>
          </a:xfrm>
          <a:prstGeom prst="straightConnector1">
            <a:avLst/>
          </a:prstGeom>
          <a:noFill/>
          <a:ln w="38100" cap="flat" cmpd="sng">
            <a:solidFill>
              <a:srgbClr val="5C739B"/>
            </a:solidFill>
            <a:prstDash val="solid"/>
            <a:miter lim="800000"/>
            <a:headEnd type="none" w="sm" len="sm"/>
            <a:tailEnd type="triangle" w="med" len="med"/>
          </a:ln>
        </p:spPr>
      </p:cxnSp>
      <p:cxnSp>
        <p:nvCxnSpPr>
          <p:cNvPr id="913" name="Google Shape;913;p17"/>
          <p:cNvCxnSpPr>
            <a:stCxn id="909" idx="5"/>
            <a:endCxn id="910" idx="2"/>
          </p:cNvCxnSpPr>
          <p:nvPr/>
        </p:nvCxnSpPr>
        <p:spPr>
          <a:xfrm rot="10800000" flipH="1">
            <a:off x="8565396" y="1879627"/>
            <a:ext cx="587100" cy="17700"/>
          </a:xfrm>
          <a:prstGeom prst="straightConnector1">
            <a:avLst/>
          </a:prstGeom>
          <a:noFill/>
          <a:ln w="38100" cap="flat" cmpd="sng">
            <a:solidFill>
              <a:srgbClr val="5C739B"/>
            </a:solidFill>
            <a:prstDash val="solid"/>
            <a:miter lim="800000"/>
            <a:headEnd type="none" w="sm" len="sm"/>
            <a:tailEnd type="triangle" w="med" len="med"/>
          </a:ln>
        </p:spPr>
      </p:cxnSp>
      <p:sp>
        <p:nvSpPr>
          <p:cNvPr id="914" name="Google Shape;914;p17"/>
          <p:cNvSpPr/>
          <p:nvPr/>
        </p:nvSpPr>
        <p:spPr>
          <a:xfrm>
            <a:off x="3338375" y="2693382"/>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5" name="Google Shape;915;p17"/>
          <p:cNvSpPr/>
          <p:nvPr/>
        </p:nvSpPr>
        <p:spPr>
          <a:xfrm>
            <a:off x="3343632" y="3385869"/>
            <a:ext cx="50306" cy="50152"/>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916" name="Google Shape;916;p17"/>
          <p:cNvCxnSpPr>
            <a:stCxn id="915" idx="0"/>
            <a:endCxn id="914" idx="4"/>
          </p:cNvCxnSpPr>
          <p:nvPr/>
        </p:nvCxnSpPr>
        <p:spPr>
          <a:xfrm rot="10800000">
            <a:off x="3363385" y="2743569"/>
            <a:ext cx="5400" cy="642300"/>
          </a:xfrm>
          <a:prstGeom prst="straightConnector1">
            <a:avLst/>
          </a:prstGeom>
          <a:noFill/>
          <a:ln w="28575" cap="flat" cmpd="sng">
            <a:solidFill>
              <a:srgbClr val="5C739B"/>
            </a:solidFill>
            <a:prstDash val="solid"/>
            <a:miter lim="800000"/>
            <a:headEnd type="none" w="sm" len="sm"/>
            <a:tailEnd type="triangle" w="med" len="med"/>
          </a:ln>
        </p:spPr>
      </p:cxnSp>
      <p:sp>
        <p:nvSpPr>
          <p:cNvPr id="917" name="Google Shape;917;p17"/>
          <p:cNvSpPr txBox="1"/>
          <p:nvPr/>
        </p:nvSpPr>
        <p:spPr>
          <a:xfrm>
            <a:off x="8154083" y="357948"/>
            <a:ext cx="2622039" cy="296941"/>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600"/>
              <a:buFont typeface="Arial"/>
              <a:buNone/>
            </a:pPr>
            <a:r>
              <a:rPr lang="en-CA" sz="1600" b="0" i="0" u="none" strike="noStrike" cap="none">
                <a:solidFill>
                  <a:srgbClr val="005A76"/>
                </a:solidFill>
                <a:latin typeface="Arial"/>
                <a:ea typeface="Arial"/>
                <a:cs typeface="Arial"/>
                <a:sym typeface="Arial"/>
              </a:rPr>
              <a:t>Generation and enrichment</a:t>
            </a:r>
            <a:endParaRPr sz="1400" b="0" i="0" u="none" strike="noStrike" cap="none">
              <a:solidFill>
                <a:srgbClr val="000000"/>
              </a:solidFill>
              <a:latin typeface="Arial"/>
              <a:ea typeface="Arial"/>
              <a:cs typeface="Arial"/>
              <a:sym typeface="Arial"/>
            </a:endParaRPr>
          </a:p>
        </p:txBody>
      </p:sp>
      <p:sp>
        <p:nvSpPr>
          <p:cNvPr id="918" name="Google Shape;918;p17"/>
          <p:cNvSpPr txBox="1"/>
          <p:nvPr/>
        </p:nvSpPr>
        <p:spPr>
          <a:xfrm>
            <a:off x="8213680" y="6385793"/>
            <a:ext cx="2441352" cy="296941"/>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600"/>
              <a:buFont typeface="Arial"/>
              <a:buNone/>
            </a:pPr>
            <a:r>
              <a:rPr lang="en-CA" sz="1600" b="0" i="0" u="none" strike="noStrike" cap="none">
                <a:solidFill>
                  <a:srgbClr val="005A76"/>
                </a:solidFill>
                <a:latin typeface="Arial"/>
                <a:ea typeface="Arial"/>
                <a:cs typeface="Arial"/>
                <a:sym typeface="Arial"/>
              </a:rPr>
              <a:t>Evaluations &amp; Validation</a:t>
            </a:r>
            <a:endParaRPr sz="1400" b="0" i="0" u="none" strike="noStrike" cap="none">
              <a:solidFill>
                <a:srgbClr val="000000"/>
              </a:solidFill>
              <a:latin typeface="Arial"/>
              <a:ea typeface="Arial"/>
              <a:cs typeface="Arial"/>
              <a:sym typeface="Arial"/>
            </a:endParaRPr>
          </a:p>
        </p:txBody>
      </p:sp>
      <p:sp>
        <p:nvSpPr>
          <p:cNvPr id="919" name="Google Shape;919;p17"/>
          <p:cNvSpPr/>
          <p:nvPr/>
        </p:nvSpPr>
        <p:spPr>
          <a:xfrm rot="2875535">
            <a:off x="6833638" y="3383934"/>
            <a:ext cx="95759" cy="59234"/>
          </a:xfrm>
          <a:prstGeom prst="triangle">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0" name="Google Shape;920;p17"/>
          <p:cNvSpPr/>
          <p:nvPr/>
        </p:nvSpPr>
        <p:spPr>
          <a:xfrm rot="2875535">
            <a:off x="6593267" y="902855"/>
            <a:ext cx="95759" cy="59234"/>
          </a:xfrm>
          <a:prstGeom prst="triangle">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1" name="Google Shape;921;p17"/>
          <p:cNvSpPr/>
          <p:nvPr/>
        </p:nvSpPr>
        <p:spPr>
          <a:xfrm rot="2875535">
            <a:off x="8935893" y="4063018"/>
            <a:ext cx="95759" cy="59234"/>
          </a:xfrm>
          <a:prstGeom prst="triangle">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2" name="Google Shape;922;p17"/>
          <p:cNvSpPr/>
          <p:nvPr/>
        </p:nvSpPr>
        <p:spPr>
          <a:xfrm rot="2875535">
            <a:off x="10315283" y="4973773"/>
            <a:ext cx="95759" cy="59234"/>
          </a:xfrm>
          <a:prstGeom prst="triangle">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3" name="Google Shape;923;p17"/>
          <p:cNvSpPr txBox="1"/>
          <p:nvPr/>
        </p:nvSpPr>
        <p:spPr>
          <a:xfrm>
            <a:off x="2502845" y="4515893"/>
            <a:ext cx="1671235" cy="271356"/>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Round Report</a:t>
            </a:r>
            <a:endParaRPr sz="1400" b="0" i="0" u="none" strike="noStrike" cap="none">
              <a:solidFill>
                <a:schemeClr val="dk1"/>
              </a:solidFill>
              <a:latin typeface="Arial"/>
              <a:ea typeface="Arial"/>
              <a:cs typeface="Arial"/>
              <a:sym typeface="Arial"/>
            </a:endParaRPr>
          </a:p>
        </p:txBody>
      </p:sp>
      <p:sp>
        <p:nvSpPr>
          <p:cNvPr id="924" name="Google Shape;924;p17" descr="Paper outline"/>
          <p:cNvSpPr/>
          <p:nvPr/>
        </p:nvSpPr>
        <p:spPr>
          <a:xfrm>
            <a:off x="1030223" y="4362130"/>
            <a:ext cx="429346" cy="572462"/>
          </a:xfrm>
          <a:custGeom>
            <a:avLst/>
            <a:gdLst/>
            <a:ahLst/>
            <a:cxnLst/>
            <a:rect l="l" t="t" r="r" b="b"/>
            <a:pathLst>
              <a:path w="571500" h="762000" extrusionOk="0">
                <a:moveTo>
                  <a:pt x="292090" y="619440"/>
                </a:moveTo>
                <a:cubicBezTo>
                  <a:pt x="295900" y="624203"/>
                  <a:pt x="300663" y="627060"/>
                  <a:pt x="305425" y="629918"/>
                </a:cubicBezTo>
                <a:cubicBezTo>
                  <a:pt x="310188" y="631823"/>
                  <a:pt x="315902" y="632775"/>
                  <a:pt x="320665" y="632775"/>
                </a:cubicBezTo>
                <a:cubicBezTo>
                  <a:pt x="323522" y="632775"/>
                  <a:pt x="325427" y="631823"/>
                  <a:pt x="327333" y="631823"/>
                </a:cubicBezTo>
                <a:cubicBezTo>
                  <a:pt x="332095" y="634680"/>
                  <a:pt x="336858" y="636585"/>
                  <a:pt x="341620" y="637538"/>
                </a:cubicBezTo>
                <a:lnTo>
                  <a:pt x="303520" y="706118"/>
                </a:lnTo>
                <a:lnTo>
                  <a:pt x="287327" y="680400"/>
                </a:lnTo>
                <a:lnTo>
                  <a:pt x="255895" y="685163"/>
                </a:lnTo>
                <a:close/>
                <a:moveTo>
                  <a:pt x="400675" y="617535"/>
                </a:moveTo>
                <a:lnTo>
                  <a:pt x="401627" y="617535"/>
                </a:lnTo>
                <a:lnTo>
                  <a:pt x="435917" y="686115"/>
                </a:lnTo>
                <a:lnTo>
                  <a:pt x="405437" y="679448"/>
                </a:lnTo>
                <a:lnTo>
                  <a:pt x="390197" y="708023"/>
                </a:lnTo>
                <a:lnTo>
                  <a:pt x="354002" y="637537"/>
                </a:lnTo>
                <a:cubicBezTo>
                  <a:pt x="357812" y="636585"/>
                  <a:pt x="361622" y="635633"/>
                  <a:pt x="364480" y="633727"/>
                </a:cubicBezTo>
                <a:cubicBezTo>
                  <a:pt x="366384" y="633727"/>
                  <a:pt x="368290" y="633727"/>
                  <a:pt x="370195" y="633727"/>
                </a:cubicBezTo>
                <a:cubicBezTo>
                  <a:pt x="374957" y="633727"/>
                  <a:pt x="378767" y="632775"/>
                  <a:pt x="383530" y="630870"/>
                </a:cubicBezTo>
                <a:cubicBezTo>
                  <a:pt x="390197" y="628012"/>
                  <a:pt x="396865" y="623250"/>
                  <a:pt x="400675" y="617535"/>
                </a:cubicBezTo>
                <a:close/>
                <a:moveTo>
                  <a:pt x="74920" y="555623"/>
                </a:moveTo>
                <a:lnTo>
                  <a:pt x="217795" y="555623"/>
                </a:lnTo>
                <a:lnTo>
                  <a:pt x="217795" y="593723"/>
                </a:lnTo>
                <a:lnTo>
                  <a:pt x="74920" y="593723"/>
                </a:lnTo>
                <a:close/>
                <a:moveTo>
                  <a:pt x="348287" y="483232"/>
                </a:moveTo>
                <a:cubicBezTo>
                  <a:pt x="319712" y="483232"/>
                  <a:pt x="295900" y="506092"/>
                  <a:pt x="295900" y="535620"/>
                </a:cubicBezTo>
                <a:cubicBezTo>
                  <a:pt x="295900" y="564195"/>
                  <a:pt x="318759" y="588007"/>
                  <a:pt x="348287" y="588007"/>
                </a:cubicBezTo>
                <a:cubicBezTo>
                  <a:pt x="376862" y="588007"/>
                  <a:pt x="400675" y="564195"/>
                  <a:pt x="400675" y="535620"/>
                </a:cubicBezTo>
                <a:cubicBezTo>
                  <a:pt x="400675" y="507045"/>
                  <a:pt x="377815" y="483232"/>
                  <a:pt x="348287" y="483232"/>
                </a:cubicBezTo>
                <a:close/>
                <a:moveTo>
                  <a:pt x="347334" y="447037"/>
                </a:moveTo>
                <a:cubicBezTo>
                  <a:pt x="354002" y="447037"/>
                  <a:pt x="359717" y="449895"/>
                  <a:pt x="364480" y="454657"/>
                </a:cubicBezTo>
                <a:cubicBezTo>
                  <a:pt x="371147" y="451800"/>
                  <a:pt x="377815" y="451800"/>
                  <a:pt x="383530" y="454657"/>
                </a:cubicBezTo>
                <a:cubicBezTo>
                  <a:pt x="388292" y="456562"/>
                  <a:pt x="393055" y="460372"/>
                  <a:pt x="394960" y="466087"/>
                </a:cubicBezTo>
                <a:cubicBezTo>
                  <a:pt x="400675" y="466087"/>
                  <a:pt x="406390" y="468945"/>
                  <a:pt x="410199" y="472755"/>
                </a:cubicBezTo>
                <a:cubicBezTo>
                  <a:pt x="414962" y="477517"/>
                  <a:pt x="416867" y="483232"/>
                  <a:pt x="416867" y="489900"/>
                </a:cubicBezTo>
                <a:cubicBezTo>
                  <a:pt x="423535" y="492757"/>
                  <a:pt x="428297" y="497520"/>
                  <a:pt x="430202" y="503235"/>
                </a:cubicBezTo>
                <a:cubicBezTo>
                  <a:pt x="432107" y="508950"/>
                  <a:pt x="432107" y="514665"/>
                  <a:pt x="430202" y="520380"/>
                </a:cubicBezTo>
                <a:cubicBezTo>
                  <a:pt x="434012" y="524190"/>
                  <a:pt x="435917" y="529905"/>
                  <a:pt x="435917" y="535620"/>
                </a:cubicBezTo>
                <a:cubicBezTo>
                  <a:pt x="435917" y="542287"/>
                  <a:pt x="433060" y="548002"/>
                  <a:pt x="428297" y="552765"/>
                </a:cubicBezTo>
                <a:cubicBezTo>
                  <a:pt x="431155" y="559432"/>
                  <a:pt x="431155" y="566100"/>
                  <a:pt x="428297" y="571814"/>
                </a:cubicBezTo>
                <a:cubicBezTo>
                  <a:pt x="426392" y="576577"/>
                  <a:pt x="422582" y="581339"/>
                  <a:pt x="416867" y="583245"/>
                </a:cubicBezTo>
                <a:cubicBezTo>
                  <a:pt x="416867" y="588960"/>
                  <a:pt x="414010" y="594675"/>
                  <a:pt x="410199" y="598485"/>
                </a:cubicBezTo>
                <a:cubicBezTo>
                  <a:pt x="405437" y="603247"/>
                  <a:pt x="399722" y="605152"/>
                  <a:pt x="393055" y="605152"/>
                </a:cubicBezTo>
                <a:cubicBezTo>
                  <a:pt x="390197" y="611820"/>
                  <a:pt x="385434" y="616582"/>
                  <a:pt x="379720" y="618487"/>
                </a:cubicBezTo>
                <a:cubicBezTo>
                  <a:pt x="374005" y="620392"/>
                  <a:pt x="368290" y="620392"/>
                  <a:pt x="362575" y="618487"/>
                </a:cubicBezTo>
                <a:cubicBezTo>
                  <a:pt x="358765" y="622297"/>
                  <a:pt x="353050" y="624202"/>
                  <a:pt x="347334" y="624202"/>
                </a:cubicBezTo>
                <a:cubicBezTo>
                  <a:pt x="340667" y="624202"/>
                  <a:pt x="334952" y="621345"/>
                  <a:pt x="330190" y="616582"/>
                </a:cubicBezTo>
                <a:cubicBezTo>
                  <a:pt x="323522" y="619439"/>
                  <a:pt x="316855" y="619439"/>
                  <a:pt x="311140" y="616582"/>
                </a:cubicBezTo>
                <a:cubicBezTo>
                  <a:pt x="306377" y="614677"/>
                  <a:pt x="301615" y="610867"/>
                  <a:pt x="299709" y="605152"/>
                </a:cubicBezTo>
                <a:cubicBezTo>
                  <a:pt x="293995" y="605152"/>
                  <a:pt x="288280" y="602295"/>
                  <a:pt x="284470" y="598485"/>
                </a:cubicBezTo>
                <a:cubicBezTo>
                  <a:pt x="279707" y="593722"/>
                  <a:pt x="277802" y="588007"/>
                  <a:pt x="277802" y="581339"/>
                </a:cubicBezTo>
                <a:cubicBezTo>
                  <a:pt x="271134" y="578482"/>
                  <a:pt x="266372" y="573720"/>
                  <a:pt x="264467" y="568005"/>
                </a:cubicBezTo>
                <a:cubicBezTo>
                  <a:pt x="262562" y="562290"/>
                  <a:pt x="262562" y="556575"/>
                  <a:pt x="264467" y="550860"/>
                </a:cubicBezTo>
                <a:cubicBezTo>
                  <a:pt x="260657" y="547050"/>
                  <a:pt x="258752" y="541335"/>
                  <a:pt x="258752" y="535620"/>
                </a:cubicBezTo>
                <a:cubicBezTo>
                  <a:pt x="258752" y="528952"/>
                  <a:pt x="260657" y="522285"/>
                  <a:pt x="266372" y="518475"/>
                </a:cubicBezTo>
                <a:cubicBezTo>
                  <a:pt x="263515" y="511807"/>
                  <a:pt x="263515" y="505140"/>
                  <a:pt x="266372" y="499425"/>
                </a:cubicBezTo>
                <a:cubicBezTo>
                  <a:pt x="268277" y="494662"/>
                  <a:pt x="272087" y="489900"/>
                  <a:pt x="277802" y="487995"/>
                </a:cubicBezTo>
                <a:cubicBezTo>
                  <a:pt x="277802" y="482280"/>
                  <a:pt x="280659" y="476565"/>
                  <a:pt x="284470" y="472755"/>
                </a:cubicBezTo>
                <a:cubicBezTo>
                  <a:pt x="289232" y="467992"/>
                  <a:pt x="294947" y="466087"/>
                  <a:pt x="301615" y="466087"/>
                </a:cubicBezTo>
                <a:cubicBezTo>
                  <a:pt x="304472" y="459420"/>
                  <a:pt x="309234" y="454657"/>
                  <a:pt x="314950" y="452752"/>
                </a:cubicBezTo>
                <a:cubicBezTo>
                  <a:pt x="320665" y="450847"/>
                  <a:pt x="326380" y="450847"/>
                  <a:pt x="332095" y="452752"/>
                </a:cubicBezTo>
                <a:cubicBezTo>
                  <a:pt x="335905" y="448942"/>
                  <a:pt x="341620" y="447037"/>
                  <a:pt x="347334" y="447037"/>
                </a:cubicBezTo>
                <a:close/>
                <a:moveTo>
                  <a:pt x="255895" y="355598"/>
                </a:moveTo>
                <a:lnTo>
                  <a:pt x="436870" y="355598"/>
                </a:lnTo>
                <a:lnTo>
                  <a:pt x="436870" y="393698"/>
                </a:lnTo>
                <a:lnTo>
                  <a:pt x="255895" y="393698"/>
                </a:lnTo>
                <a:close/>
                <a:moveTo>
                  <a:pt x="74920" y="279398"/>
                </a:moveTo>
                <a:lnTo>
                  <a:pt x="436870" y="279398"/>
                </a:lnTo>
                <a:lnTo>
                  <a:pt x="436870" y="317498"/>
                </a:lnTo>
                <a:lnTo>
                  <a:pt x="74920" y="317498"/>
                </a:lnTo>
                <a:close/>
                <a:moveTo>
                  <a:pt x="371571" y="32653"/>
                </a:moveTo>
                <a:cubicBezTo>
                  <a:pt x="371519" y="32653"/>
                  <a:pt x="371476" y="32695"/>
                  <a:pt x="371475" y="32747"/>
                </a:cubicBezTo>
                <a:lnTo>
                  <a:pt x="371475" y="200025"/>
                </a:lnTo>
                <a:lnTo>
                  <a:pt x="538753" y="200025"/>
                </a:lnTo>
                <a:cubicBezTo>
                  <a:pt x="538778" y="200025"/>
                  <a:pt x="538801" y="200015"/>
                  <a:pt x="538819" y="199997"/>
                </a:cubicBezTo>
                <a:cubicBezTo>
                  <a:pt x="538856" y="199961"/>
                  <a:pt x="538857" y="199900"/>
                  <a:pt x="538820" y="199863"/>
                </a:cubicBezTo>
                <a:lnTo>
                  <a:pt x="371637" y="32680"/>
                </a:lnTo>
                <a:cubicBezTo>
                  <a:pt x="371620" y="32663"/>
                  <a:pt x="371596" y="32654"/>
                  <a:pt x="371571" y="32653"/>
                </a:cubicBezTo>
                <a:close/>
                <a:moveTo>
                  <a:pt x="19050" y="19050"/>
                </a:moveTo>
                <a:lnTo>
                  <a:pt x="19050" y="742950"/>
                </a:lnTo>
                <a:lnTo>
                  <a:pt x="552450" y="742950"/>
                </a:lnTo>
                <a:lnTo>
                  <a:pt x="552450" y="219075"/>
                </a:lnTo>
                <a:lnTo>
                  <a:pt x="352425" y="219075"/>
                </a:lnTo>
                <a:lnTo>
                  <a:pt x="352425" y="19050"/>
                </a:lnTo>
                <a:close/>
                <a:moveTo>
                  <a:pt x="0" y="0"/>
                </a:moveTo>
                <a:lnTo>
                  <a:pt x="365893" y="0"/>
                </a:lnTo>
                <a:lnTo>
                  <a:pt x="571500" y="205607"/>
                </a:lnTo>
                <a:lnTo>
                  <a:pt x="571500" y="762000"/>
                </a:lnTo>
                <a:lnTo>
                  <a:pt x="0" y="762000"/>
                </a:lnTo>
                <a:close/>
              </a:path>
            </a:pathLst>
          </a:custGeom>
          <a:solidFill>
            <a:srgbClr val="6D82A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5" name="Google Shape;925;p17"/>
          <p:cNvSpPr txBox="1"/>
          <p:nvPr/>
        </p:nvSpPr>
        <p:spPr>
          <a:xfrm>
            <a:off x="560378" y="5014169"/>
            <a:ext cx="1344103" cy="271356"/>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Final Report</a:t>
            </a:r>
            <a:endParaRPr sz="1400" b="0" i="0" u="none" strike="noStrike" cap="none">
              <a:solidFill>
                <a:srgbClr val="000000"/>
              </a:solidFill>
              <a:latin typeface="Arial"/>
              <a:ea typeface="Arial"/>
              <a:cs typeface="Arial"/>
              <a:sym typeface="Arial"/>
            </a:endParaRPr>
          </a:p>
        </p:txBody>
      </p:sp>
      <p:sp>
        <p:nvSpPr>
          <p:cNvPr id="926" name="Google Shape;926;p17"/>
          <p:cNvSpPr txBox="1"/>
          <p:nvPr/>
        </p:nvSpPr>
        <p:spPr>
          <a:xfrm>
            <a:off x="560379" y="5914450"/>
            <a:ext cx="1344103" cy="271356"/>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Synthetics</a:t>
            </a:r>
            <a:endParaRPr sz="1400" b="0" i="0" u="none" strike="noStrike" cap="none">
              <a:solidFill>
                <a:schemeClr val="dk1"/>
              </a:solidFill>
              <a:latin typeface="Arial"/>
              <a:ea typeface="Arial"/>
              <a:cs typeface="Arial"/>
              <a:sym typeface="Arial"/>
            </a:endParaRPr>
          </a:p>
        </p:txBody>
      </p:sp>
      <p:sp>
        <p:nvSpPr>
          <p:cNvPr id="927" name="Google Shape;927;p17"/>
          <p:cNvSpPr/>
          <p:nvPr/>
        </p:nvSpPr>
        <p:spPr>
          <a:xfrm>
            <a:off x="87377" y="5846652"/>
            <a:ext cx="2136530" cy="929818"/>
          </a:xfrm>
          <a:custGeom>
            <a:avLst/>
            <a:gdLst/>
            <a:ahLst/>
            <a:cxnLst/>
            <a:rect l="l" t="t" r="r" b="b"/>
            <a:pathLst>
              <a:path w="2136680" h="929883" extrusionOk="0">
                <a:moveTo>
                  <a:pt x="2136680" y="929883"/>
                </a:moveTo>
                <a:lnTo>
                  <a:pt x="0" y="929883"/>
                </a:lnTo>
                <a:lnTo>
                  <a:pt x="0" y="0"/>
                </a:lnTo>
                <a:lnTo>
                  <a:pt x="186705" y="81254"/>
                </a:lnTo>
                <a:lnTo>
                  <a:pt x="186705" y="723579"/>
                </a:lnTo>
                <a:lnTo>
                  <a:pt x="1662636" y="723579"/>
                </a:lnTo>
                <a:close/>
              </a:path>
            </a:pathLst>
          </a:custGeom>
          <a:solidFill>
            <a:srgbClr val="61A0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8" name="Google Shape;928;p17"/>
          <p:cNvSpPr/>
          <p:nvPr/>
        </p:nvSpPr>
        <p:spPr>
          <a:xfrm rot="2875535">
            <a:off x="6085796" y="5789866"/>
            <a:ext cx="95759" cy="59234"/>
          </a:xfrm>
          <a:prstGeom prst="triangle">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9" name="Google Shape;929;p17">
            <a:hlinkClick r:id="rId7" action="ppaction://hlinksldjump"/>
          </p:cNvPr>
          <p:cNvSpPr/>
          <p:nvPr/>
        </p:nvSpPr>
        <p:spPr>
          <a:xfrm>
            <a:off x="5484022" y="5502871"/>
            <a:ext cx="2342955" cy="827942"/>
          </a:xfrm>
          <a:prstGeom prst="rect">
            <a:avLst/>
          </a:prstGeom>
          <a:solidFill>
            <a:schemeClr val="lt1">
              <a:alpha val="1058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0" name="Google Shape;930;p17"/>
          <p:cNvSpPr/>
          <p:nvPr/>
        </p:nvSpPr>
        <p:spPr>
          <a:xfrm rot="2875535">
            <a:off x="3792275" y="1190912"/>
            <a:ext cx="95759" cy="59234"/>
          </a:xfrm>
          <a:prstGeom prst="triangle">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1" name="Google Shape;931;p17"/>
          <p:cNvSpPr/>
          <p:nvPr/>
        </p:nvSpPr>
        <p:spPr>
          <a:xfrm rot="2875535">
            <a:off x="10804249" y="1142803"/>
            <a:ext cx="95759" cy="59234"/>
          </a:xfrm>
          <a:prstGeom prst="triangle">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932" name="Google Shape;932;p17" descr="Arrow: Counter-clockwise curve with solid fill">
            <a:hlinkClick r:id="rId8" action="ppaction://hlinksldjump"/>
          </p:cNvPr>
          <p:cNvPicPr preferRelativeResize="0"/>
          <p:nvPr/>
        </p:nvPicPr>
        <p:blipFill rotWithShape="1">
          <a:blip r:embed="rId9">
            <a:alphaModFix/>
          </a:blip>
          <a:srcRect/>
          <a:stretch/>
        </p:blipFill>
        <p:spPr>
          <a:xfrm>
            <a:off x="11682880" y="136515"/>
            <a:ext cx="344297" cy="34429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21"/>
          <p:cNvSpPr/>
          <p:nvPr/>
        </p:nvSpPr>
        <p:spPr>
          <a:xfrm>
            <a:off x="468228" y="1664119"/>
            <a:ext cx="1265185" cy="1578824"/>
          </a:xfrm>
          <a:prstGeom prst="rect">
            <a:avLst/>
          </a:pr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8" name="Google Shape;938;p21"/>
          <p:cNvSpPr/>
          <p:nvPr/>
        </p:nvSpPr>
        <p:spPr>
          <a:xfrm>
            <a:off x="3003914" y="3928696"/>
            <a:ext cx="2715692" cy="2011440"/>
          </a:xfrm>
          <a:prstGeom prst="rect">
            <a:avLst/>
          </a:pr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9" name="Google Shape;939;p21"/>
          <p:cNvSpPr/>
          <p:nvPr/>
        </p:nvSpPr>
        <p:spPr>
          <a:xfrm>
            <a:off x="3009230" y="1090002"/>
            <a:ext cx="2710376" cy="2304619"/>
          </a:xfrm>
          <a:prstGeom prst="rect">
            <a:avLst/>
          </a:pr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40" name="Google Shape;940;p21"/>
          <p:cNvSpPr/>
          <p:nvPr/>
        </p:nvSpPr>
        <p:spPr>
          <a:xfrm>
            <a:off x="8586509" y="2323338"/>
            <a:ext cx="2207527" cy="2645056"/>
          </a:xfrm>
          <a:prstGeom prst="rect">
            <a:avLst/>
          </a:pr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41" name="Google Shape;941;p21"/>
          <p:cNvSpPr/>
          <p:nvPr/>
        </p:nvSpPr>
        <p:spPr>
          <a:xfrm rot="-5400000">
            <a:off x="1015768" y="1898018"/>
            <a:ext cx="2732375" cy="1116340"/>
          </a:xfrm>
          <a:prstGeom prst="trapezoid">
            <a:avLst>
              <a:gd name="adj" fmla="val 55952"/>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42" name="Google Shape;942;p21"/>
          <p:cNvSpPr/>
          <p:nvPr/>
        </p:nvSpPr>
        <p:spPr>
          <a:xfrm rot="5400000" flipH="1">
            <a:off x="5491759" y="2658193"/>
            <a:ext cx="3620132" cy="1919041"/>
          </a:xfrm>
          <a:prstGeom prst="trapezoid">
            <a:avLst>
              <a:gd name="adj" fmla="val 26866"/>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943" name="Google Shape;943;p21"/>
          <p:cNvCxnSpPr>
            <a:stCxn id="939" idx="3"/>
          </p:cNvCxnSpPr>
          <p:nvPr/>
        </p:nvCxnSpPr>
        <p:spPr>
          <a:xfrm>
            <a:off x="5719606" y="2242312"/>
            <a:ext cx="622800" cy="888900"/>
          </a:xfrm>
          <a:prstGeom prst="bentConnector2">
            <a:avLst/>
          </a:prstGeom>
          <a:noFill/>
          <a:ln w="12700" cap="flat" cmpd="sng">
            <a:solidFill>
              <a:srgbClr val="2A7AD0"/>
            </a:solidFill>
            <a:prstDash val="solid"/>
            <a:miter lim="800000"/>
            <a:headEnd type="none" w="sm" len="sm"/>
            <a:tailEnd type="triangle" w="med" len="med"/>
          </a:ln>
        </p:spPr>
      </p:cxnSp>
      <p:cxnSp>
        <p:nvCxnSpPr>
          <p:cNvPr id="944" name="Google Shape;944;p21"/>
          <p:cNvCxnSpPr/>
          <p:nvPr/>
        </p:nvCxnSpPr>
        <p:spPr>
          <a:xfrm rot="10800000" flipH="1">
            <a:off x="5748175" y="4576527"/>
            <a:ext cx="576900" cy="561600"/>
          </a:xfrm>
          <a:prstGeom prst="bentConnector3">
            <a:avLst>
              <a:gd name="adj1" fmla="val 50000"/>
            </a:avLst>
          </a:prstGeom>
          <a:noFill/>
          <a:ln w="12700" cap="flat" cmpd="sng">
            <a:solidFill>
              <a:srgbClr val="2A7AD0"/>
            </a:solidFill>
            <a:prstDash val="solid"/>
            <a:miter lim="800000"/>
            <a:headEnd type="none" w="sm" len="sm"/>
            <a:tailEnd type="triangle" w="med" len="med"/>
          </a:ln>
        </p:spPr>
      </p:cxnSp>
      <p:cxnSp>
        <p:nvCxnSpPr>
          <p:cNvPr id="945" name="Google Shape;945;p21"/>
          <p:cNvCxnSpPr>
            <a:stCxn id="940" idx="2"/>
            <a:endCxn id="946" idx="4"/>
          </p:cNvCxnSpPr>
          <p:nvPr/>
        </p:nvCxnSpPr>
        <p:spPr>
          <a:xfrm rot="5400000">
            <a:off x="8357073" y="3904294"/>
            <a:ext cx="269100" cy="2397300"/>
          </a:xfrm>
          <a:prstGeom prst="bentConnector3">
            <a:avLst>
              <a:gd name="adj1" fmla="val 184980"/>
            </a:avLst>
          </a:prstGeom>
          <a:noFill/>
          <a:ln w="12700" cap="flat" cmpd="sng">
            <a:solidFill>
              <a:srgbClr val="2A7AD0"/>
            </a:solidFill>
            <a:prstDash val="solid"/>
            <a:miter lim="800000"/>
            <a:headEnd type="none" w="sm" len="sm"/>
            <a:tailEnd type="triangle" w="med" len="med"/>
          </a:ln>
        </p:spPr>
      </p:cxnSp>
      <p:sp>
        <p:nvSpPr>
          <p:cNvPr id="946" name="Google Shape;946;p21"/>
          <p:cNvSpPr/>
          <p:nvPr/>
        </p:nvSpPr>
        <p:spPr>
          <a:xfrm>
            <a:off x="7250852" y="5138127"/>
            <a:ext cx="83961" cy="99465"/>
          </a:xfrm>
          <a:prstGeom prst="ellipse">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47" name="Google Shape;947;p21"/>
          <p:cNvSpPr/>
          <p:nvPr/>
        </p:nvSpPr>
        <p:spPr>
          <a:xfrm>
            <a:off x="5084824" y="1023054"/>
            <a:ext cx="76471" cy="81980"/>
          </a:xfrm>
          <a:prstGeom prst="ellipse">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948" name="Google Shape;948;p21"/>
          <p:cNvCxnSpPr>
            <a:stCxn id="949" idx="1"/>
            <a:endCxn id="947" idx="0"/>
          </p:cNvCxnSpPr>
          <p:nvPr/>
        </p:nvCxnSpPr>
        <p:spPr>
          <a:xfrm rot="5400000" flipH="1">
            <a:off x="6350825" y="-204766"/>
            <a:ext cx="1275000" cy="3730500"/>
          </a:xfrm>
          <a:prstGeom prst="bentConnector3">
            <a:avLst>
              <a:gd name="adj1" fmla="val 117922"/>
            </a:avLst>
          </a:prstGeom>
          <a:noFill/>
          <a:ln w="12700" cap="flat" cmpd="sng">
            <a:solidFill>
              <a:srgbClr val="2A7AD0"/>
            </a:solidFill>
            <a:prstDash val="solid"/>
            <a:miter lim="800000"/>
            <a:headEnd type="none" w="sm" len="sm"/>
            <a:tailEnd type="triangle" w="med" len="med"/>
          </a:ln>
        </p:spPr>
      </p:cxnSp>
      <p:sp>
        <p:nvSpPr>
          <p:cNvPr id="950" name="Google Shape;950;p21"/>
          <p:cNvSpPr/>
          <p:nvPr/>
        </p:nvSpPr>
        <p:spPr>
          <a:xfrm rot="5400000">
            <a:off x="7479510" y="3455540"/>
            <a:ext cx="939928" cy="378371"/>
          </a:xfrm>
          <a:prstGeom prst="roundRect">
            <a:avLst>
              <a:gd name="adj" fmla="val 16667"/>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CA" sz="1600" b="0" i="0" u="none" strike="noStrike" cap="none">
                <a:solidFill>
                  <a:srgbClr val="000000"/>
                </a:solidFill>
                <a:latin typeface="Arial"/>
                <a:ea typeface="Arial"/>
                <a:cs typeface="Arial"/>
                <a:sym typeface="Arial"/>
              </a:rPr>
              <a:t>DENSE</a:t>
            </a:r>
            <a:endParaRPr sz="1600" b="0" i="0" u="none" strike="noStrike" cap="none">
              <a:solidFill>
                <a:srgbClr val="000000"/>
              </a:solidFill>
              <a:latin typeface="Arial"/>
              <a:ea typeface="Arial"/>
              <a:cs typeface="Arial"/>
              <a:sym typeface="Arial"/>
            </a:endParaRPr>
          </a:p>
        </p:txBody>
      </p:sp>
      <p:sp>
        <p:nvSpPr>
          <p:cNvPr id="951" name="Google Shape;951;p21"/>
          <p:cNvSpPr/>
          <p:nvPr/>
        </p:nvSpPr>
        <p:spPr>
          <a:xfrm>
            <a:off x="6481611" y="2196559"/>
            <a:ext cx="935934" cy="378371"/>
          </a:xfrm>
          <a:prstGeom prst="roundRect">
            <a:avLst>
              <a:gd name="adj" fmla="val 16667"/>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CSV</a:t>
            </a:r>
            <a:endParaRPr sz="1400" b="0" i="0" u="none" strike="noStrike" cap="none">
              <a:solidFill>
                <a:srgbClr val="000000"/>
              </a:solidFill>
              <a:latin typeface="Arial"/>
              <a:ea typeface="Arial"/>
              <a:cs typeface="Arial"/>
              <a:sym typeface="Arial"/>
            </a:endParaRPr>
          </a:p>
        </p:txBody>
      </p:sp>
      <p:sp>
        <p:nvSpPr>
          <p:cNvPr id="952" name="Google Shape;952;p21"/>
          <p:cNvSpPr/>
          <p:nvPr/>
        </p:nvSpPr>
        <p:spPr>
          <a:xfrm>
            <a:off x="6434814" y="2832990"/>
            <a:ext cx="1029528" cy="378371"/>
          </a:xfrm>
          <a:prstGeom prst="roundRect">
            <a:avLst>
              <a:gd name="adj" fmla="val 16667"/>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CA" sz="1600" b="0" i="0" u="none" strike="noStrike" cap="none">
                <a:solidFill>
                  <a:srgbClr val="000000"/>
                </a:solidFill>
                <a:latin typeface="Arial"/>
                <a:ea typeface="Arial"/>
                <a:cs typeface="Arial"/>
                <a:sym typeface="Arial"/>
              </a:rPr>
              <a:t>CT-GAN</a:t>
            </a:r>
            <a:endParaRPr sz="1400" b="0" i="0" u="none" strike="noStrike" cap="none">
              <a:solidFill>
                <a:srgbClr val="000000"/>
              </a:solidFill>
              <a:latin typeface="Arial"/>
              <a:ea typeface="Arial"/>
              <a:cs typeface="Arial"/>
              <a:sym typeface="Arial"/>
            </a:endParaRPr>
          </a:p>
        </p:txBody>
      </p:sp>
      <p:sp>
        <p:nvSpPr>
          <p:cNvPr id="953" name="Google Shape;953;p21"/>
          <p:cNvSpPr/>
          <p:nvPr/>
        </p:nvSpPr>
        <p:spPr>
          <a:xfrm>
            <a:off x="6481611" y="3474185"/>
            <a:ext cx="935934" cy="378371"/>
          </a:xfrm>
          <a:prstGeom prst="roundRect">
            <a:avLst>
              <a:gd name="adj" fmla="val 16667"/>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FFT</a:t>
            </a:r>
            <a:endParaRPr sz="1400" b="0" i="0" u="none" strike="noStrike" cap="none">
              <a:solidFill>
                <a:srgbClr val="000000"/>
              </a:solidFill>
              <a:latin typeface="Arial"/>
              <a:ea typeface="Arial"/>
              <a:cs typeface="Arial"/>
              <a:sym typeface="Arial"/>
            </a:endParaRPr>
          </a:p>
        </p:txBody>
      </p:sp>
      <p:sp>
        <p:nvSpPr>
          <p:cNvPr id="954" name="Google Shape;954;p21"/>
          <p:cNvSpPr/>
          <p:nvPr/>
        </p:nvSpPr>
        <p:spPr>
          <a:xfrm>
            <a:off x="6481611" y="4024894"/>
            <a:ext cx="935934" cy="378371"/>
          </a:xfrm>
          <a:prstGeom prst="roundRect">
            <a:avLst>
              <a:gd name="adj" fmla="val 16667"/>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rgbClr val="000000"/>
                </a:solidFill>
                <a:latin typeface="Arial"/>
                <a:ea typeface="Arial"/>
                <a:cs typeface="Arial"/>
                <a:sym typeface="Arial"/>
              </a:rPr>
              <a:t>WAVELET</a:t>
            </a:r>
            <a:endParaRPr sz="1400" b="0" i="0" u="none" strike="noStrike" cap="none">
              <a:solidFill>
                <a:srgbClr val="000000"/>
              </a:solidFill>
              <a:latin typeface="Arial"/>
              <a:ea typeface="Arial"/>
              <a:cs typeface="Arial"/>
              <a:sym typeface="Arial"/>
            </a:endParaRPr>
          </a:p>
        </p:txBody>
      </p:sp>
      <p:sp>
        <p:nvSpPr>
          <p:cNvPr id="955" name="Google Shape;955;p21"/>
          <p:cNvSpPr/>
          <p:nvPr/>
        </p:nvSpPr>
        <p:spPr>
          <a:xfrm>
            <a:off x="6481611" y="4670853"/>
            <a:ext cx="935934" cy="378371"/>
          </a:xfrm>
          <a:prstGeom prst="roundRect">
            <a:avLst>
              <a:gd name="adj" fmla="val 16667"/>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CA" sz="1600" b="0" i="0" u="none" strike="noStrike" cap="none">
                <a:solidFill>
                  <a:srgbClr val="000000"/>
                </a:solidFill>
                <a:latin typeface="Arial"/>
                <a:ea typeface="Arial"/>
                <a:cs typeface="Arial"/>
                <a:sym typeface="Arial"/>
              </a:rPr>
              <a:t>BATCH</a:t>
            </a:r>
            <a:endParaRPr sz="1400" b="0" i="0" u="none" strike="noStrike" cap="none">
              <a:solidFill>
                <a:srgbClr val="000000"/>
              </a:solidFill>
              <a:latin typeface="Arial"/>
              <a:ea typeface="Arial"/>
              <a:cs typeface="Arial"/>
              <a:sym typeface="Arial"/>
            </a:endParaRPr>
          </a:p>
        </p:txBody>
      </p:sp>
      <p:cxnSp>
        <p:nvCxnSpPr>
          <p:cNvPr id="956" name="Google Shape;956;p21"/>
          <p:cNvCxnSpPr>
            <a:stCxn id="953" idx="3"/>
            <a:endCxn id="950" idx="2"/>
          </p:cNvCxnSpPr>
          <p:nvPr/>
        </p:nvCxnSpPr>
        <p:spPr>
          <a:xfrm rot="10800000" flipH="1">
            <a:off x="7417545" y="3644771"/>
            <a:ext cx="342600" cy="18600"/>
          </a:xfrm>
          <a:prstGeom prst="bentConnector3">
            <a:avLst>
              <a:gd name="adj1" fmla="val 50021"/>
            </a:avLst>
          </a:prstGeom>
          <a:noFill/>
          <a:ln w="12700" cap="flat" cmpd="sng">
            <a:solidFill>
              <a:srgbClr val="2A7AD0"/>
            </a:solidFill>
            <a:prstDash val="solid"/>
            <a:miter lim="800000"/>
            <a:headEnd type="none" w="sm" len="sm"/>
            <a:tailEnd type="triangle" w="med" len="med"/>
          </a:ln>
        </p:spPr>
      </p:cxnSp>
      <p:sp>
        <p:nvSpPr>
          <p:cNvPr id="957" name="Google Shape;957;p21"/>
          <p:cNvSpPr/>
          <p:nvPr/>
        </p:nvSpPr>
        <p:spPr>
          <a:xfrm flipH="1">
            <a:off x="7409911" y="2382883"/>
            <a:ext cx="146942" cy="2508103"/>
          </a:xfrm>
          <a:prstGeom prst="leftBracket">
            <a:avLst>
              <a:gd name="adj" fmla="val 0"/>
            </a:avLst>
          </a:prstGeom>
          <a:noFill/>
          <a:ln w="12700" cap="flat" cmpd="sng">
            <a:solidFill>
              <a:srgbClr val="2A7A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8" name="Google Shape;958;p21"/>
          <p:cNvSpPr/>
          <p:nvPr/>
        </p:nvSpPr>
        <p:spPr>
          <a:xfrm>
            <a:off x="7514290" y="3607968"/>
            <a:ext cx="76471" cy="81980"/>
          </a:xfrm>
          <a:prstGeom prst="ellipse">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9" name="Google Shape;959;p21"/>
          <p:cNvSpPr txBox="1"/>
          <p:nvPr/>
        </p:nvSpPr>
        <p:spPr>
          <a:xfrm rot="-5400000">
            <a:off x="1364258" y="2186195"/>
            <a:ext cx="2091954" cy="4462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CA" sz="2300" b="1" i="0" u="none" strike="noStrike" cap="none">
                <a:solidFill>
                  <a:schemeClr val="dk1"/>
                </a:solidFill>
                <a:latin typeface="Arial"/>
                <a:ea typeface="Arial"/>
                <a:cs typeface="Arial"/>
                <a:sym typeface="Arial"/>
              </a:rPr>
              <a:t>GENERATOR</a:t>
            </a:r>
            <a:endParaRPr sz="2300" b="1" i="0" u="none" strike="noStrike" cap="none">
              <a:solidFill>
                <a:schemeClr val="dk1"/>
              </a:solidFill>
              <a:latin typeface="Arial"/>
              <a:ea typeface="Arial"/>
              <a:cs typeface="Arial"/>
              <a:sym typeface="Arial"/>
            </a:endParaRPr>
          </a:p>
        </p:txBody>
      </p:sp>
      <p:sp>
        <p:nvSpPr>
          <p:cNvPr id="960" name="Google Shape;960;p21"/>
          <p:cNvSpPr txBox="1"/>
          <p:nvPr/>
        </p:nvSpPr>
        <p:spPr>
          <a:xfrm>
            <a:off x="5639173" y="1245960"/>
            <a:ext cx="272532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CA" sz="2400" b="1" i="0" u="none" strike="noStrike" cap="none">
                <a:solidFill>
                  <a:schemeClr val="dk1"/>
                </a:solidFill>
                <a:latin typeface="Arial"/>
                <a:ea typeface="Arial"/>
                <a:cs typeface="Arial"/>
                <a:sym typeface="Arial"/>
              </a:rPr>
              <a:t>DISCRIMINATOR</a:t>
            </a:r>
            <a:endParaRPr sz="2400" b="1" i="0" u="none" strike="noStrike" cap="none">
              <a:solidFill>
                <a:schemeClr val="dk1"/>
              </a:solidFill>
              <a:latin typeface="Arial"/>
              <a:ea typeface="Arial"/>
              <a:cs typeface="Arial"/>
              <a:sym typeface="Arial"/>
            </a:endParaRPr>
          </a:p>
        </p:txBody>
      </p:sp>
      <p:sp>
        <p:nvSpPr>
          <p:cNvPr id="961" name="Google Shape;961;p21"/>
          <p:cNvSpPr txBox="1"/>
          <p:nvPr/>
        </p:nvSpPr>
        <p:spPr>
          <a:xfrm>
            <a:off x="2872234" y="3923484"/>
            <a:ext cx="2725326"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Play"/>
                <a:ea typeface="Play"/>
                <a:cs typeface="Play"/>
                <a:sym typeface="Play"/>
              </a:rPr>
              <a:t>REAL DATA</a:t>
            </a:r>
            <a:endParaRPr sz="1400" b="0" i="0" u="none" strike="noStrike" cap="none">
              <a:solidFill>
                <a:srgbClr val="000000"/>
              </a:solidFill>
              <a:latin typeface="Arial"/>
              <a:ea typeface="Arial"/>
              <a:cs typeface="Arial"/>
              <a:sym typeface="Arial"/>
            </a:endParaRPr>
          </a:p>
        </p:txBody>
      </p:sp>
      <p:sp>
        <p:nvSpPr>
          <p:cNvPr id="962" name="Google Shape;962;p21"/>
          <p:cNvSpPr txBox="1"/>
          <p:nvPr/>
        </p:nvSpPr>
        <p:spPr>
          <a:xfrm>
            <a:off x="2940425" y="1087737"/>
            <a:ext cx="2725326"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Play"/>
                <a:ea typeface="Play"/>
                <a:cs typeface="Play"/>
                <a:sym typeface="Play"/>
              </a:rPr>
              <a:t>SYNTHETIC DATA</a:t>
            </a:r>
            <a:endParaRPr sz="1800" b="0" i="0" u="none" strike="noStrike" cap="none">
              <a:solidFill>
                <a:schemeClr val="dk1"/>
              </a:solidFill>
              <a:latin typeface="Play"/>
              <a:ea typeface="Play"/>
              <a:cs typeface="Play"/>
              <a:sym typeface="Play"/>
            </a:endParaRPr>
          </a:p>
        </p:txBody>
      </p:sp>
      <p:sp>
        <p:nvSpPr>
          <p:cNvPr id="963" name="Google Shape;963;p21"/>
          <p:cNvSpPr txBox="1"/>
          <p:nvPr/>
        </p:nvSpPr>
        <p:spPr>
          <a:xfrm>
            <a:off x="8477268" y="2337415"/>
            <a:ext cx="2397441" cy="54406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800"/>
              <a:buFont typeface="Arial"/>
              <a:buNone/>
            </a:pPr>
            <a:r>
              <a:rPr lang="en-CA" sz="1800" b="0" i="0" u="none" strike="noStrike" cap="none">
                <a:solidFill>
                  <a:schemeClr val="dk1"/>
                </a:solidFill>
                <a:latin typeface="Play"/>
                <a:ea typeface="Play"/>
                <a:cs typeface="Play"/>
                <a:sym typeface="Play"/>
              </a:rPr>
              <a:t>METRICS</a:t>
            </a: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0"/>
              </a:spcBef>
              <a:spcAft>
                <a:spcPts val="0"/>
              </a:spcAft>
              <a:buClr>
                <a:srgbClr val="000000"/>
              </a:buClr>
              <a:buSzPts val="1800"/>
              <a:buFont typeface="Arial"/>
              <a:buNone/>
            </a:pPr>
            <a:r>
              <a:rPr lang="en-CA" sz="1800" b="0" i="0" u="none" strike="noStrike" cap="none">
                <a:solidFill>
                  <a:schemeClr val="dk1"/>
                </a:solidFill>
                <a:latin typeface="Play"/>
                <a:ea typeface="Play"/>
                <a:cs typeface="Play"/>
                <a:sym typeface="Play"/>
              </a:rPr>
              <a:t>(classification loss )</a:t>
            </a:r>
            <a:endParaRPr sz="1800" b="0" i="0" u="none" strike="noStrike" cap="none">
              <a:solidFill>
                <a:schemeClr val="dk1"/>
              </a:solidFill>
              <a:latin typeface="Play"/>
              <a:ea typeface="Play"/>
              <a:cs typeface="Play"/>
              <a:sym typeface="Play"/>
            </a:endParaRPr>
          </a:p>
        </p:txBody>
      </p:sp>
      <p:sp>
        <p:nvSpPr>
          <p:cNvPr id="964" name="Google Shape;964;p21"/>
          <p:cNvSpPr txBox="1"/>
          <p:nvPr/>
        </p:nvSpPr>
        <p:spPr>
          <a:xfrm>
            <a:off x="7292833" y="5463933"/>
            <a:ext cx="225374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Play"/>
                <a:ea typeface="Play"/>
                <a:cs typeface="Play"/>
                <a:sym typeface="Play"/>
              </a:rPr>
              <a:t>Updated weights</a:t>
            </a:r>
            <a:endParaRPr sz="1800" b="0" i="0" u="none" strike="noStrike" cap="none">
              <a:solidFill>
                <a:schemeClr val="dk1"/>
              </a:solidFill>
              <a:latin typeface="Play"/>
              <a:ea typeface="Play"/>
              <a:cs typeface="Play"/>
              <a:sym typeface="Play"/>
            </a:endParaRPr>
          </a:p>
        </p:txBody>
      </p:sp>
      <p:sp>
        <p:nvSpPr>
          <p:cNvPr id="965" name="Google Shape;965;p21"/>
          <p:cNvSpPr txBox="1"/>
          <p:nvPr/>
        </p:nvSpPr>
        <p:spPr>
          <a:xfrm>
            <a:off x="495035" y="1675248"/>
            <a:ext cx="1211572" cy="54406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800"/>
              <a:buFont typeface="Arial"/>
              <a:buNone/>
            </a:pPr>
            <a:r>
              <a:rPr lang="en-CA" sz="1800" b="0" i="0" u="none" strike="noStrike" cap="none">
                <a:solidFill>
                  <a:schemeClr val="dk1"/>
                </a:solidFill>
                <a:latin typeface="Play"/>
                <a:ea typeface="Play"/>
                <a:cs typeface="Play"/>
                <a:sym typeface="Play"/>
              </a:rPr>
              <a:t>Latent Space</a:t>
            </a:r>
            <a:endParaRPr sz="1400" b="0" i="0" u="none" strike="noStrike" cap="none">
              <a:solidFill>
                <a:srgbClr val="000000"/>
              </a:solidFill>
              <a:latin typeface="Arial"/>
              <a:ea typeface="Arial"/>
              <a:cs typeface="Arial"/>
              <a:sym typeface="Arial"/>
            </a:endParaRPr>
          </a:p>
        </p:txBody>
      </p:sp>
      <p:pic>
        <p:nvPicPr>
          <p:cNvPr id="966" name="Google Shape;966;p21" descr="Table outline"/>
          <p:cNvPicPr preferRelativeResize="0"/>
          <p:nvPr/>
        </p:nvPicPr>
        <p:blipFill rotWithShape="1">
          <a:blip r:embed="rId3">
            <a:alphaModFix/>
          </a:blip>
          <a:srcRect/>
          <a:stretch/>
        </p:blipFill>
        <p:spPr>
          <a:xfrm>
            <a:off x="9440370" y="2699993"/>
            <a:ext cx="914336" cy="914336"/>
          </a:xfrm>
          <a:prstGeom prst="rect">
            <a:avLst/>
          </a:prstGeom>
          <a:noFill/>
          <a:ln>
            <a:noFill/>
          </a:ln>
        </p:spPr>
      </p:pic>
      <p:pic>
        <p:nvPicPr>
          <p:cNvPr id="967" name="Google Shape;967;p21" descr="Database with solid fill"/>
          <p:cNvPicPr preferRelativeResize="0"/>
          <p:nvPr/>
        </p:nvPicPr>
        <p:blipFill rotWithShape="1">
          <a:blip r:embed="rId4">
            <a:alphaModFix/>
          </a:blip>
          <a:srcRect/>
          <a:stretch/>
        </p:blipFill>
        <p:spPr>
          <a:xfrm>
            <a:off x="3932658" y="4168066"/>
            <a:ext cx="686955" cy="686955"/>
          </a:xfrm>
          <a:prstGeom prst="rect">
            <a:avLst/>
          </a:prstGeom>
          <a:noFill/>
          <a:ln>
            <a:noFill/>
          </a:ln>
        </p:spPr>
      </p:pic>
      <p:pic>
        <p:nvPicPr>
          <p:cNvPr id="968" name="Google Shape;968;p21" descr="Database outline"/>
          <p:cNvPicPr preferRelativeResize="0"/>
          <p:nvPr/>
        </p:nvPicPr>
        <p:blipFill rotWithShape="1">
          <a:blip r:embed="rId5">
            <a:alphaModFix/>
          </a:blip>
          <a:srcRect/>
          <a:stretch/>
        </p:blipFill>
        <p:spPr>
          <a:xfrm>
            <a:off x="5210673" y="1145026"/>
            <a:ext cx="324720" cy="324720"/>
          </a:xfrm>
          <a:prstGeom prst="rect">
            <a:avLst/>
          </a:prstGeom>
          <a:noFill/>
          <a:ln>
            <a:noFill/>
          </a:ln>
        </p:spPr>
      </p:pic>
      <p:sp>
        <p:nvSpPr>
          <p:cNvPr id="969" name="Google Shape;969;p21"/>
          <p:cNvSpPr txBox="1"/>
          <p:nvPr/>
        </p:nvSpPr>
        <p:spPr>
          <a:xfrm>
            <a:off x="520592" y="2188826"/>
            <a:ext cx="1163885" cy="78479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CA" sz="1000" b="0" i="0" u="none" strike="noStrike" cap="none">
                <a:solidFill>
                  <a:schemeClr val="dk1"/>
                </a:solidFill>
                <a:latin typeface="Arial"/>
                <a:ea typeface="Arial"/>
                <a:cs typeface="Arial"/>
                <a:sym typeface="Arial"/>
              </a:rPr>
              <a:t>The hidden space from which the random vector is extracted</a:t>
            </a:r>
            <a:endParaRPr sz="1000" b="0" i="0" u="none" strike="noStrike" cap="none">
              <a:solidFill>
                <a:schemeClr val="dk1"/>
              </a:solidFill>
              <a:latin typeface="Arial"/>
              <a:ea typeface="Arial"/>
              <a:cs typeface="Arial"/>
              <a:sym typeface="Arial"/>
            </a:endParaRPr>
          </a:p>
        </p:txBody>
      </p:sp>
      <p:sp>
        <p:nvSpPr>
          <p:cNvPr id="970" name="Google Shape;970;p21"/>
          <p:cNvSpPr/>
          <p:nvPr/>
        </p:nvSpPr>
        <p:spPr>
          <a:xfrm>
            <a:off x="468228" y="1286036"/>
            <a:ext cx="1265185" cy="293647"/>
          </a:xfrm>
          <a:prstGeom prst="roundRect">
            <a:avLst>
              <a:gd name="adj" fmla="val 16667"/>
            </a:avLst>
          </a:prstGeom>
          <a:solidFill>
            <a:srgbClr val="B3D0F3"/>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NOISE</a:t>
            </a:r>
            <a:endParaRPr sz="1800" b="0" i="0" u="none" strike="noStrike" cap="none">
              <a:solidFill>
                <a:srgbClr val="000000"/>
              </a:solidFill>
              <a:latin typeface="Arial"/>
              <a:ea typeface="Arial"/>
              <a:cs typeface="Arial"/>
              <a:sym typeface="Arial"/>
            </a:endParaRPr>
          </a:p>
        </p:txBody>
      </p:sp>
      <p:sp>
        <p:nvSpPr>
          <p:cNvPr id="971" name="Google Shape;971;p21"/>
          <p:cNvSpPr/>
          <p:nvPr/>
        </p:nvSpPr>
        <p:spPr>
          <a:xfrm>
            <a:off x="3438010" y="1056861"/>
            <a:ext cx="76471" cy="81980"/>
          </a:xfrm>
          <a:prstGeom prst="ellipse">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972" name="Google Shape;972;p21"/>
          <p:cNvCxnSpPr>
            <a:stCxn id="970" idx="0"/>
            <a:endCxn id="971" idx="0"/>
          </p:cNvCxnSpPr>
          <p:nvPr/>
        </p:nvCxnSpPr>
        <p:spPr>
          <a:xfrm rot="-5400000">
            <a:off x="2173921" y="-16264"/>
            <a:ext cx="229200" cy="2375400"/>
          </a:xfrm>
          <a:prstGeom prst="bentConnector3">
            <a:avLst>
              <a:gd name="adj1" fmla="val 160470"/>
            </a:avLst>
          </a:prstGeom>
          <a:noFill/>
          <a:ln w="12700" cap="flat" cmpd="sng">
            <a:solidFill>
              <a:srgbClr val="2A7AD0"/>
            </a:solidFill>
            <a:prstDash val="solid"/>
            <a:miter lim="800000"/>
            <a:headEnd type="none" w="sm" len="sm"/>
            <a:tailEnd type="triangle" w="med" len="med"/>
          </a:ln>
        </p:spPr>
      </p:cxnSp>
      <p:sp>
        <p:nvSpPr>
          <p:cNvPr id="973" name="Google Shape;973;p21"/>
          <p:cNvSpPr txBox="1"/>
          <p:nvPr/>
        </p:nvSpPr>
        <p:spPr>
          <a:xfrm>
            <a:off x="1155511" y="884550"/>
            <a:ext cx="186509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Random Noise Vector</a:t>
            </a:r>
            <a:endParaRPr sz="1200" b="0" i="0" u="none" strike="noStrike" cap="none">
              <a:solidFill>
                <a:schemeClr val="dk1"/>
              </a:solidFill>
              <a:latin typeface="Arial"/>
              <a:ea typeface="Arial"/>
              <a:cs typeface="Arial"/>
              <a:sym typeface="Arial"/>
            </a:endParaRPr>
          </a:p>
        </p:txBody>
      </p:sp>
      <p:sp>
        <p:nvSpPr>
          <p:cNvPr id="974" name="Google Shape;974;p21"/>
          <p:cNvSpPr txBox="1"/>
          <p:nvPr/>
        </p:nvSpPr>
        <p:spPr>
          <a:xfrm>
            <a:off x="62962" y="3838773"/>
            <a:ext cx="2891853" cy="2092840"/>
          </a:xfrm>
          <a:prstGeom prst="rect">
            <a:avLst/>
          </a:prstGeom>
          <a:noFill/>
          <a:ln>
            <a:noFill/>
          </a:ln>
        </p:spPr>
        <p:txBody>
          <a:bodyPr spcFirstLastPara="1" wrap="square" lIns="91425" tIns="45700" rIns="91425" bIns="45700" anchor="t" anchorCtr="0">
            <a:spAutoFit/>
          </a:bodyPr>
          <a:lstStyle/>
          <a:p>
            <a:pPr marL="170815" marR="0" lvl="0" indent="-170815" algn="l" rtl="0">
              <a:lnSpc>
                <a:spcPct val="100000"/>
              </a:lnSpc>
              <a:spcBef>
                <a:spcPts val="0"/>
              </a:spcBef>
              <a:spcAft>
                <a:spcPts val="0"/>
              </a:spcAft>
              <a:buClr>
                <a:schemeClr val="dk1"/>
              </a:buClr>
              <a:buSzPts val="1100"/>
              <a:buFont typeface="Arial"/>
              <a:buChar char="•"/>
            </a:pPr>
            <a:r>
              <a:rPr lang="en-CA" sz="1000" b="0" i="0" u="none" strike="noStrike" cap="none">
                <a:solidFill>
                  <a:schemeClr val="dk1"/>
                </a:solidFill>
                <a:latin typeface="Arial"/>
                <a:ea typeface="Arial"/>
                <a:cs typeface="Arial"/>
                <a:sym typeface="Arial"/>
              </a:rPr>
              <a:t>Input: Random noise vector (hidden by vector or z-vector).</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Deconvolutional Layers (Transposed Convolution): Increases input noise sampling. Processing is done using LTSM for time series with a large number of channels.</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Batch Normalization: Stabilizes training by normalizing the inputs of each layer.</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ReLU Activation Feature: Used in all layers except the last one.</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Tanh Activation Function: Used in the last layer to create the output set. Scales the output from -1 to 1.</a:t>
            </a:r>
            <a:endParaRPr sz="1000" b="0" i="0" u="none" strike="noStrike" cap="none">
              <a:solidFill>
                <a:schemeClr val="dk1"/>
              </a:solidFill>
              <a:latin typeface="Arial"/>
              <a:ea typeface="Arial"/>
              <a:cs typeface="Arial"/>
              <a:sym typeface="Arial"/>
            </a:endParaRPr>
          </a:p>
        </p:txBody>
      </p:sp>
      <p:sp>
        <p:nvSpPr>
          <p:cNvPr id="975" name="Google Shape;975;p21"/>
          <p:cNvSpPr/>
          <p:nvPr/>
        </p:nvSpPr>
        <p:spPr>
          <a:xfrm>
            <a:off x="48272" y="3730485"/>
            <a:ext cx="2821821" cy="2516392"/>
          </a:xfrm>
          <a:prstGeom prst="bracketPair">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6" name="Google Shape;976;p21"/>
          <p:cNvSpPr/>
          <p:nvPr/>
        </p:nvSpPr>
        <p:spPr>
          <a:xfrm>
            <a:off x="2226456" y="3421206"/>
            <a:ext cx="76471" cy="81980"/>
          </a:xfrm>
          <a:prstGeom prst="ellipse">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977" name="Google Shape;977;p21"/>
          <p:cNvCxnSpPr/>
          <p:nvPr/>
        </p:nvCxnSpPr>
        <p:spPr>
          <a:xfrm>
            <a:off x="548063" y="3689948"/>
            <a:ext cx="1678392" cy="0"/>
          </a:xfrm>
          <a:prstGeom prst="straightConnector1">
            <a:avLst/>
          </a:prstGeom>
          <a:noFill/>
          <a:ln w="12700" cap="flat" cmpd="sng">
            <a:solidFill>
              <a:schemeClr val="accent1"/>
            </a:solidFill>
            <a:prstDash val="solid"/>
            <a:miter lim="800000"/>
            <a:headEnd type="none" w="sm" len="sm"/>
            <a:tailEnd type="none" w="sm" len="sm"/>
          </a:ln>
        </p:spPr>
      </p:cxnSp>
      <p:sp>
        <p:nvSpPr>
          <p:cNvPr id="978" name="Google Shape;978;p21"/>
          <p:cNvSpPr/>
          <p:nvPr/>
        </p:nvSpPr>
        <p:spPr>
          <a:xfrm>
            <a:off x="1340775" y="3665501"/>
            <a:ext cx="76471" cy="81980"/>
          </a:xfrm>
          <a:prstGeom prst="ellipse">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979" name="Google Shape;979;p21"/>
          <p:cNvCxnSpPr>
            <a:stCxn id="976" idx="3"/>
            <a:endCxn id="978" idx="0"/>
          </p:cNvCxnSpPr>
          <p:nvPr/>
        </p:nvCxnSpPr>
        <p:spPr>
          <a:xfrm rot="5400000">
            <a:off x="1721205" y="3149030"/>
            <a:ext cx="174300" cy="858600"/>
          </a:xfrm>
          <a:prstGeom prst="curvedConnector3">
            <a:avLst>
              <a:gd name="adj1" fmla="val 50000"/>
            </a:avLst>
          </a:prstGeom>
          <a:noFill/>
          <a:ln w="12700" cap="flat" cmpd="sng">
            <a:solidFill>
              <a:srgbClr val="2A7AD0"/>
            </a:solidFill>
            <a:prstDash val="dash"/>
            <a:miter lim="800000"/>
            <a:headEnd type="none" w="sm" len="sm"/>
            <a:tailEnd type="none" w="sm" len="sm"/>
          </a:ln>
        </p:spPr>
      </p:cxnSp>
      <p:sp>
        <p:nvSpPr>
          <p:cNvPr id="949" name="Google Shape;949;p21"/>
          <p:cNvSpPr/>
          <p:nvPr/>
        </p:nvSpPr>
        <p:spPr>
          <a:xfrm>
            <a:off x="8841279" y="2283418"/>
            <a:ext cx="83961" cy="99465"/>
          </a:xfrm>
          <a:prstGeom prst="ellipse">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80" name="Google Shape;980;p21"/>
          <p:cNvSpPr/>
          <p:nvPr/>
        </p:nvSpPr>
        <p:spPr>
          <a:xfrm>
            <a:off x="8880174" y="372693"/>
            <a:ext cx="76471" cy="81980"/>
          </a:xfrm>
          <a:prstGeom prst="ellipse">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81" name="Google Shape;981;p21"/>
          <p:cNvSpPr/>
          <p:nvPr/>
        </p:nvSpPr>
        <p:spPr>
          <a:xfrm>
            <a:off x="7871778" y="2175014"/>
            <a:ext cx="76471" cy="81980"/>
          </a:xfrm>
          <a:prstGeom prst="ellipse">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982" name="Google Shape;982;p21"/>
          <p:cNvCxnSpPr>
            <a:stCxn id="980" idx="0"/>
            <a:endCxn id="981" idx="6"/>
          </p:cNvCxnSpPr>
          <p:nvPr/>
        </p:nvCxnSpPr>
        <p:spPr>
          <a:xfrm rot="5400000">
            <a:off x="7511710" y="809193"/>
            <a:ext cx="1843200" cy="970200"/>
          </a:xfrm>
          <a:prstGeom prst="curvedConnector4">
            <a:avLst>
              <a:gd name="adj1" fmla="val -12402"/>
              <a:gd name="adj2" fmla="val 51969"/>
            </a:avLst>
          </a:prstGeom>
          <a:noFill/>
          <a:ln w="12700" cap="flat" cmpd="sng">
            <a:solidFill>
              <a:srgbClr val="2A7AD0"/>
            </a:solidFill>
            <a:prstDash val="dash"/>
            <a:miter lim="800000"/>
            <a:headEnd type="none" w="sm" len="sm"/>
            <a:tailEnd type="none" w="sm" len="sm"/>
          </a:ln>
        </p:spPr>
      </p:cxnSp>
      <p:sp>
        <p:nvSpPr>
          <p:cNvPr id="983" name="Google Shape;983;p21"/>
          <p:cNvSpPr txBox="1"/>
          <p:nvPr/>
        </p:nvSpPr>
        <p:spPr>
          <a:xfrm>
            <a:off x="8684689" y="3272738"/>
            <a:ext cx="2189261" cy="1077178"/>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000"/>
              <a:buFont typeface="Arial"/>
              <a:buNone/>
            </a:pPr>
            <a:r>
              <a:rPr lang="en-CA" sz="1000" b="0" i="0" u="none" strike="noStrike" cap="none">
                <a:solidFill>
                  <a:schemeClr val="dk1"/>
                </a:solidFill>
                <a:latin typeface="Arial"/>
                <a:ea typeface="Arial"/>
                <a:cs typeface="Arial"/>
                <a:sym typeface="Arial"/>
              </a:rPr>
              <a:t>Loss Functions</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Binary Cross-Entropy Loss: Commonly used to distinguish between real and generated images.</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Generator Loss: Measures how well the generator was able to cheat the discriminator.</a:t>
            </a:r>
            <a:endParaRPr sz="1000" b="0" i="0" u="none" strike="noStrike" cap="none">
              <a:solidFill>
                <a:schemeClr val="dk1"/>
              </a:solidFill>
              <a:latin typeface="Arial"/>
              <a:ea typeface="Arial"/>
              <a:cs typeface="Arial"/>
              <a:sym typeface="Arial"/>
            </a:endParaRPr>
          </a:p>
        </p:txBody>
      </p:sp>
      <p:sp>
        <p:nvSpPr>
          <p:cNvPr id="984" name="Google Shape;984;p21"/>
          <p:cNvSpPr txBox="1"/>
          <p:nvPr/>
        </p:nvSpPr>
        <p:spPr>
          <a:xfrm>
            <a:off x="6479992" y="3207096"/>
            <a:ext cx="935934" cy="19460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800"/>
              <a:buFont typeface="Arial"/>
              <a:buNone/>
            </a:pPr>
            <a:r>
              <a:rPr lang="en-CA" sz="800" b="0" i="0" u="none" strike="noStrike" cap="none">
                <a:solidFill>
                  <a:schemeClr val="dk1"/>
                </a:solidFill>
                <a:latin typeface="Arial"/>
                <a:ea typeface="Arial"/>
                <a:cs typeface="Arial"/>
                <a:sym typeface="Arial"/>
              </a:rPr>
              <a:t>Working GAN</a:t>
            </a:r>
            <a:endParaRPr sz="800" b="0" i="0" u="none" strike="noStrike" cap="none">
              <a:solidFill>
                <a:schemeClr val="dk1"/>
              </a:solidFill>
              <a:latin typeface="Arial"/>
              <a:ea typeface="Arial"/>
              <a:cs typeface="Arial"/>
              <a:sym typeface="Arial"/>
            </a:endParaRPr>
          </a:p>
        </p:txBody>
      </p:sp>
      <p:sp>
        <p:nvSpPr>
          <p:cNvPr id="985" name="Google Shape;985;p21"/>
          <p:cNvSpPr txBox="1"/>
          <p:nvPr/>
        </p:nvSpPr>
        <p:spPr>
          <a:xfrm>
            <a:off x="6293620" y="3810860"/>
            <a:ext cx="1353362"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CA" sz="900" b="0" i="0" u="none" strike="noStrike" cap="none">
                <a:solidFill>
                  <a:schemeClr val="dk1"/>
                </a:solidFill>
                <a:latin typeface="Arial"/>
                <a:ea typeface="Arial"/>
                <a:cs typeface="Arial"/>
                <a:sym typeface="Arial"/>
              </a:rPr>
              <a:t>Fast Fourier Transform</a:t>
            </a:r>
            <a:endParaRPr sz="1400" b="0" i="0" u="none" strike="noStrike" cap="none">
              <a:solidFill>
                <a:srgbClr val="000000"/>
              </a:solidFill>
              <a:latin typeface="Arial"/>
              <a:ea typeface="Arial"/>
              <a:cs typeface="Arial"/>
              <a:sym typeface="Arial"/>
            </a:endParaRPr>
          </a:p>
        </p:txBody>
      </p:sp>
      <p:sp>
        <p:nvSpPr>
          <p:cNvPr id="986" name="Google Shape;986;p21"/>
          <p:cNvSpPr txBox="1"/>
          <p:nvPr/>
        </p:nvSpPr>
        <p:spPr>
          <a:xfrm>
            <a:off x="6334670" y="4414569"/>
            <a:ext cx="1276931" cy="207364"/>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900"/>
              <a:buFont typeface="Arial"/>
              <a:buNone/>
            </a:pPr>
            <a:r>
              <a:rPr lang="en-CA" sz="900" b="0" i="0" u="none" strike="noStrike" cap="none">
                <a:solidFill>
                  <a:schemeClr val="dk1"/>
                </a:solidFill>
                <a:latin typeface="Arial"/>
                <a:ea typeface="Arial"/>
                <a:cs typeface="Arial"/>
                <a:sym typeface="Arial"/>
              </a:rPr>
              <a:t>Signal decomposition</a:t>
            </a:r>
            <a:endParaRPr sz="900" b="0" i="0" u="none" strike="noStrike" cap="none">
              <a:solidFill>
                <a:schemeClr val="dk1"/>
              </a:solidFill>
              <a:latin typeface="Arial"/>
              <a:ea typeface="Arial"/>
              <a:cs typeface="Arial"/>
              <a:sym typeface="Arial"/>
            </a:endParaRPr>
          </a:p>
        </p:txBody>
      </p:sp>
      <p:sp>
        <p:nvSpPr>
          <p:cNvPr id="987" name="Google Shape;987;p21"/>
          <p:cNvSpPr txBox="1"/>
          <p:nvPr/>
        </p:nvSpPr>
        <p:spPr>
          <a:xfrm>
            <a:off x="6558227" y="2570166"/>
            <a:ext cx="935934" cy="19460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800"/>
              <a:buFont typeface="Arial"/>
              <a:buNone/>
            </a:pPr>
            <a:r>
              <a:rPr lang="en-CA" sz="800" b="0" i="0" u="none" strike="noStrike" cap="none">
                <a:solidFill>
                  <a:schemeClr val="dk1"/>
                </a:solidFill>
                <a:latin typeface="Arial"/>
                <a:ea typeface="Arial"/>
                <a:cs typeface="Arial"/>
                <a:sym typeface="Arial"/>
              </a:rPr>
              <a:t>Datasets</a:t>
            </a:r>
            <a:endParaRPr sz="800" b="0" i="0" u="none" strike="noStrike" cap="none">
              <a:solidFill>
                <a:schemeClr val="dk1"/>
              </a:solidFill>
              <a:latin typeface="Arial"/>
              <a:ea typeface="Arial"/>
              <a:cs typeface="Arial"/>
              <a:sym typeface="Arial"/>
            </a:endParaRPr>
          </a:p>
        </p:txBody>
      </p:sp>
      <p:sp>
        <p:nvSpPr>
          <p:cNvPr id="988" name="Google Shape;988;p21"/>
          <p:cNvSpPr txBox="1"/>
          <p:nvPr/>
        </p:nvSpPr>
        <p:spPr>
          <a:xfrm>
            <a:off x="3004718" y="4800777"/>
            <a:ext cx="2840148" cy="1015622"/>
          </a:xfrm>
          <a:prstGeom prst="rect">
            <a:avLst/>
          </a:prstGeom>
          <a:noFill/>
          <a:ln>
            <a:noFill/>
          </a:ln>
        </p:spPr>
        <p:txBody>
          <a:bodyPr spcFirstLastPara="1" wrap="square" lIns="91425" tIns="45700" rIns="91425" bIns="45700" anchor="t" anchorCtr="0">
            <a:spAutoFit/>
          </a:bodyPr>
          <a:lstStyle/>
          <a:p>
            <a:pPr marL="285115" marR="0" lvl="0" indent="-285115" algn="l" rtl="0">
              <a:lnSpc>
                <a:spcPct val="100000"/>
              </a:lnSpc>
              <a:spcBef>
                <a:spcPts val="0"/>
              </a:spcBef>
              <a:spcAft>
                <a:spcPts val="0"/>
              </a:spcAft>
              <a:buClr>
                <a:schemeClr val="dk1"/>
              </a:buClr>
              <a:buSzPts val="1050"/>
              <a:buFont typeface="Arial"/>
              <a:buChar char="•"/>
            </a:pPr>
            <a:r>
              <a:rPr lang="en-CA" sz="1000" b="0" i="0" u="none" strike="noStrike" cap="none">
                <a:solidFill>
                  <a:schemeClr val="dk1"/>
                </a:solidFill>
                <a:latin typeface="Arial"/>
                <a:ea typeface="Arial"/>
                <a:cs typeface="Arial"/>
                <a:sym typeface="Arial"/>
              </a:rPr>
              <a:t>Date and time of the transaction: When the purchase or sale was made.</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Business Data: Data resulting from internal processing, correlated with the selected business model.</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3rd Party Data: External Data</a:t>
            </a:r>
            <a:endParaRPr sz="1000" b="0" i="0" u="none" strike="noStrike" cap="none">
              <a:solidFill>
                <a:schemeClr val="dk1"/>
              </a:solidFill>
              <a:latin typeface="Arial"/>
              <a:ea typeface="Arial"/>
              <a:cs typeface="Arial"/>
              <a:sym typeface="Arial"/>
            </a:endParaRPr>
          </a:p>
        </p:txBody>
      </p:sp>
      <p:sp>
        <p:nvSpPr>
          <p:cNvPr id="989" name="Google Shape;989;p21"/>
          <p:cNvSpPr txBox="1"/>
          <p:nvPr/>
        </p:nvSpPr>
        <p:spPr>
          <a:xfrm>
            <a:off x="3008992" y="1493221"/>
            <a:ext cx="2638917" cy="1615787"/>
          </a:xfrm>
          <a:prstGeom prst="rect">
            <a:avLst/>
          </a:prstGeom>
          <a:noFill/>
          <a:ln>
            <a:noFill/>
          </a:ln>
        </p:spPr>
        <p:txBody>
          <a:bodyPr spcFirstLastPara="1" wrap="square" lIns="91425" tIns="45700" rIns="91425" bIns="45700" anchor="t" anchorCtr="0">
            <a:spAutoFit/>
          </a:bodyPr>
          <a:lstStyle/>
          <a:p>
            <a:pPr marL="170815" marR="0" lvl="0" indent="-170815" algn="l" rtl="0">
              <a:lnSpc>
                <a:spcPct val="90000"/>
              </a:lnSpc>
              <a:spcBef>
                <a:spcPts val="0"/>
              </a:spcBef>
              <a:spcAft>
                <a:spcPts val="0"/>
              </a:spcAft>
              <a:buClr>
                <a:schemeClr val="dk1"/>
              </a:buClr>
              <a:buSzPts val="1100"/>
              <a:buFont typeface="Arial"/>
              <a:buChar char="•"/>
            </a:pPr>
            <a:r>
              <a:rPr lang="en-CA" sz="1000" b="0" i="0" u="none" strike="noStrike" cap="none">
                <a:solidFill>
                  <a:schemeClr val="dk1"/>
                </a:solidFill>
                <a:latin typeface="Arial"/>
                <a:ea typeface="Arial"/>
                <a:cs typeface="Arial"/>
                <a:sym typeface="Arial"/>
              </a:rPr>
              <a:t>Transaction Date and Time: The generated dates that correspond to the actual time interval.</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Identifiers: Generated identifiers that correspond to valid identifiers.</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User Profile: Social Media Profile</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Credit Score: Credit Data</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Balancing: Account Balances and Other Summary Characteristics</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Additional Features: Similar to real data, but values can be generated.</a:t>
            </a:r>
            <a:endParaRPr sz="1000" b="0" i="0" u="none" strike="noStrike" cap="none">
              <a:solidFill>
                <a:schemeClr val="dk1"/>
              </a:solidFill>
              <a:latin typeface="Arial"/>
              <a:ea typeface="Arial"/>
              <a:cs typeface="Arial"/>
              <a:sym typeface="Arial"/>
            </a:endParaRPr>
          </a:p>
        </p:txBody>
      </p:sp>
      <p:pic>
        <p:nvPicPr>
          <p:cNvPr id="990" name="Google Shape;990;p21" descr="Arrow: Rotate left with solid fill"/>
          <p:cNvPicPr preferRelativeResize="0"/>
          <p:nvPr/>
        </p:nvPicPr>
        <p:blipFill rotWithShape="1">
          <a:blip r:embed="rId6">
            <a:alphaModFix/>
          </a:blip>
          <a:srcRect/>
          <a:stretch/>
        </p:blipFill>
        <p:spPr>
          <a:xfrm rot="5400000">
            <a:off x="5926824" y="3458548"/>
            <a:ext cx="349674" cy="349674"/>
          </a:xfrm>
          <a:prstGeom prst="rect">
            <a:avLst/>
          </a:prstGeom>
          <a:noFill/>
          <a:ln>
            <a:noFill/>
          </a:ln>
        </p:spPr>
      </p:pic>
      <p:sp>
        <p:nvSpPr>
          <p:cNvPr id="991" name="Google Shape;991;p21"/>
          <p:cNvSpPr/>
          <p:nvPr/>
        </p:nvSpPr>
        <p:spPr>
          <a:xfrm>
            <a:off x="8353868" y="3607968"/>
            <a:ext cx="214375" cy="264234"/>
          </a:xfrm>
          <a:prstGeom prst="rightArrow">
            <a:avLst>
              <a:gd name="adj1" fmla="val 50000"/>
              <a:gd name="adj2" fmla="val 50000"/>
            </a:avLst>
          </a:prstGeom>
          <a:solidFill>
            <a:srgbClr val="B3D0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92" name="Google Shape;992;p21"/>
          <p:cNvSpPr txBox="1"/>
          <p:nvPr/>
        </p:nvSpPr>
        <p:spPr>
          <a:xfrm>
            <a:off x="8951927" y="348507"/>
            <a:ext cx="3152106" cy="1615787"/>
          </a:xfrm>
          <a:prstGeom prst="rect">
            <a:avLst/>
          </a:prstGeom>
          <a:noFill/>
          <a:ln>
            <a:noFill/>
          </a:ln>
        </p:spPr>
        <p:txBody>
          <a:bodyPr spcFirstLastPara="1" wrap="square" lIns="91425" tIns="45700" rIns="91425" bIns="45700" anchor="t" anchorCtr="0">
            <a:spAutoFit/>
          </a:bodyPr>
          <a:lstStyle/>
          <a:p>
            <a:pPr marL="170815" marR="0" lvl="0" indent="-170815" algn="l" rtl="0">
              <a:lnSpc>
                <a:spcPct val="90000"/>
              </a:lnSpc>
              <a:spcBef>
                <a:spcPts val="0"/>
              </a:spcBef>
              <a:spcAft>
                <a:spcPts val="0"/>
              </a:spcAft>
              <a:buClr>
                <a:schemeClr val="dk1"/>
              </a:buClr>
              <a:buSzPts val="1100"/>
              <a:buFont typeface="Arial"/>
              <a:buChar char="•"/>
            </a:pPr>
            <a:r>
              <a:rPr lang="en-CA" sz="1000" b="0" i="0" u="none" strike="noStrike" cap="none">
                <a:solidFill>
                  <a:schemeClr val="dk1"/>
                </a:solidFill>
                <a:latin typeface="Arial"/>
                <a:ea typeface="Arial"/>
                <a:cs typeface="Arial"/>
                <a:sym typeface="Arial"/>
              </a:rPr>
              <a:t>Input: Data (either actually from the dataset or generated by the generator).</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Convolutional layers: Reduces the spatial dimensions of the input set while increasing the depth (number of bands). </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Batch Normalization: Like the generator, it stabilizes learning.</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Leaky ReLU Activation Function: Helps solve the problem of gradient fading</a:t>
            </a:r>
            <a:br>
              <a:rPr lang="en-CA" sz="1000" b="0" i="0" u="none" strike="noStrike" cap="none">
                <a:solidFill>
                  <a:srgbClr val="000000"/>
                </a:solidFill>
                <a:latin typeface="Arial"/>
                <a:ea typeface="Arial"/>
                <a:cs typeface="Arial"/>
                <a:sym typeface="Arial"/>
              </a:rPr>
            </a:br>
            <a:r>
              <a:rPr lang="en-CA" sz="1000" b="0" i="0" u="none" strike="noStrike" cap="none">
                <a:solidFill>
                  <a:schemeClr val="dk1"/>
                </a:solidFill>
                <a:latin typeface="Arial"/>
                <a:ea typeface="Arial"/>
                <a:cs typeface="Arial"/>
                <a:sym typeface="Arial"/>
              </a:rPr>
              <a:t>Sigmoid Activation Function: Used in the last layer to classify the input image as real or fake.</a:t>
            </a:r>
            <a:endParaRPr sz="1000" b="0" i="0" u="none" strike="noStrike" cap="none">
              <a:solidFill>
                <a:schemeClr val="dk1"/>
              </a:solidFill>
              <a:latin typeface="Arial"/>
              <a:ea typeface="Arial"/>
              <a:cs typeface="Arial"/>
              <a:sym typeface="Arial"/>
            </a:endParaRPr>
          </a:p>
        </p:txBody>
      </p:sp>
      <p:sp>
        <p:nvSpPr>
          <p:cNvPr id="993" name="Google Shape;993;p21"/>
          <p:cNvSpPr/>
          <p:nvPr/>
        </p:nvSpPr>
        <p:spPr>
          <a:xfrm>
            <a:off x="8940918" y="87724"/>
            <a:ext cx="3161951" cy="2045425"/>
          </a:xfrm>
          <a:prstGeom prst="bracketPair">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4" name="Google Shape;994;p21"/>
          <p:cNvSpPr txBox="1"/>
          <p:nvPr/>
        </p:nvSpPr>
        <p:spPr>
          <a:xfrm>
            <a:off x="6108125" y="783939"/>
            <a:ext cx="19398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7A7E85"/>
                </a:solidFill>
                <a:latin typeface="Arial"/>
                <a:ea typeface="Arial"/>
                <a:cs typeface="Arial"/>
                <a:sym typeface="Arial"/>
              </a:rPr>
              <a:t>Feedback Loop</a:t>
            </a:r>
            <a:endParaRPr sz="1400" b="0" i="0" u="none" strike="noStrike" cap="none">
              <a:solidFill>
                <a:srgbClr val="000000"/>
              </a:solidFill>
              <a:latin typeface="Arial"/>
              <a:ea typeface="Arial"/>
              <a:cs typeface="Arial"/>
              <a:sym typeface="Arial"/>
            </a:endParaRPr>
          </a:p>
        </p:txBody>
      </p:sp>
      <p:sp>
        <p:nvSpPr>
          <p:cNvPr id="995" name="Google Shape;995;p21"/>
          <p:cNvSpPr/>
          <p:nvPr/>
        </p:nvSpPr>
        <p:spPr>
          <a:xfrm rot="-5400000">
            <a:off x="5333684" y="4132817"/>
            <a:ext cx="234988" cy="4026332"/>
          </a:xfrm>
          <a:prstGeom prst="leftBracket">
            <a:avLst>
              <a:gd name="adj" fmla="val 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6" name="Google Shape;996;p21"/>
          <p:cNvSpPr txBox="1"/>
          <p:nvPr/>
        </p:nvSpPr>
        <p:spPr>
          <a:xfrm>
            <a:off x="4129214" y="5940135"/>
            <a:ext cx="31216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1F709B"/>
                </a:solidFill>
                <a:latin typeface="Arial"/>
                <a:ea typeface="Arial"/>
                <a:cs typeface="Arial"/>
                <a:sym typeface="Arial"/>
              </a:rPr>
              <a:t>Learning Environment Flow</a:t>
            </a:r>
            <a:endParaRPr sz="1800" b="0" i="0" u="none" strike="noStrike" cap="none">
              <a:solidFill>
                <a:srgbClr val="1F709B"/>
              </a:solidFill>
              <a:latin typeface="Arial"/>
              <a:ea typeface="Arial"/>
              <a:cs typeface="Arial"/>
              <a:sym typeface="Arial"/>
            </a:endParaRPr>
          </a:p>
        </p:txBody>
      </p:sp>
      <p:sp>
        <p:nvSpPr>
          <p:cNvPr id="997" name="Google Shape;997;p21"/>
          <p:cNvSpPr/>
          <p:nvPr/>
        </p:nvSpPr>
        <p:spPr>
          <a:xfrm rot="-5400000">
            <a:off x="9592968" y="3974410"/>
            <a:ext cx="234988" cy="4343146"/>
          </a:xfrm>
          <a:prstGeom prst="leftBracket">
            <a:avLst>
              <a:gd name="adj" fmla="val 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8" name="Google Shape;998;p21"/>
          <p:cNvSpPr txBox="1"/>
          <p:nvPr/>
        </p:nvSpPr>
        <p:spPr>
          <a:xfrm>
            <a:off x="7962822" y="5879338"/>
            <a:ext cx="365286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rgbClr val="157E89"/>
                </a:solidFill>
                <a:latin typeface="Arial"/>
                <a:ea typeface="Arial"/>
                <a:cs typeface="Arial"/>
                <a:sym typeface="Arial"/>
              </a:rPr>
              <a:t>Production Flow</a:t>
            </a:r>
            <a:endParaRPr sz="1800" b="0" i="0" u="none" strike="noStrike" cap="none">
              <a:solidFill>
                <a:srgbClr val="157E89"/>
              </a:solidFill>
              <a:latin typeface="Arial"/>
              <a:ea typeface="Arial"/>
              <a:cs typeface="Arial"/>
              <a:sym typeface="Arial"/>
            </a:endParaRPr>
          </a:p>
        </p:txBody>
      </p:sp>
      <p:sp>
        <p:nvSpPr>
          <p:cNvPr id="999" name="Google Shape;999;p21"/>
          <p:cNvSpPr txBox="1"/>
          <p:nvPr/>
        </p:nvSpPr>
        <p:spPr>
          <a:xfrm>
            <a:off x="146196" y="3255359"/>
            <a:ext cx="1943298" cy="3182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1" i="0" u="none" strike="noStrike" cap="none">
                <a:solidFill>
                  <a:schemeClr val="dk1"/>
                </a:solidFill>
                <a:latin typeface="Arial"/>
                <a:ea typeface="Arial"/>
                <a:cs typeface="Arial"/>
                <a:sym typeface="Arial"/>
              </a:rPr>
              <a:t>Data Pre-processing</a:t>
            </a:r>
            <a:endParaRPr sz="1400" b="0" i="0" u="none" strike="noStrike" cap="none">
              <a:solidFill>
                <a:schemeClr val="dk1"/>
              </a:solidFill>
              <a:latin typeface="Arial"/>
              <a:ea typeface="Arial"/>
              <a:cs typeface="Arial"/>
              <a:sym typeface="Arial"/>
            </a:endParaRPr>
          </a:p>
        </p:txBody>
      </p:sp>
      <p:sp>
        <p:nvSpPr>
          <p:cNvPr id="1000" name="Google Shape;1000;p21"/>
          <p:cNvSpPr/>
          <p:nvPr/>
        </p:nvSpPr>
        <p:spPr>
          <a:xfrm>
            <a:off x="10903278" y="2323338"/>
            <a:ext cx="1142528" cy="2645055"/>
          </a:xfrm>
          <a:prstGeom prst="rect">
            <a:avLst/>
          </a:pr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01" name="Google Shape;1001;p21"/>
          <p:cNvSpPr txBox="1"/>
          <p:nvPr/>
        </p:nvSpPr>
        <p:spPr>
          <a:xfrm>
            <a:off x="3010258" y="3466404"/>
            <a:ext cx="2725325" cy="369332"/>
          </a:xfrm>
          <a:prstGeom prst="rect">
            <a:avLst/>
          </a:prstGeom>
          <a:noFill/>
          <a:ln w="9525" cap="flat" cmpd="sng">
            <a:solidFill>
              <a:srgbClr val="157E8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Play"/>
                <a:ea typeface="Play"/>
                <a:cs typeface="Play"/>
                <a:sym typeface="Play"/>
              </a:rPr>
              <a:t>DATA AGGREGATION</a:t>
            </a:r>
            <a:endParaRPr sz="1400" b="0" i="0" u="none" strike="noStrike" cap="none">
              <a:solidFill>
                <a:srgbClr val="000000"/>
              </a:solidFill>
              <a:latin typeface="Arial"/>
              <a:ea typeface="Arial"/>
              <a:cs typeface="Arial"/>
              <a:sym typeface="Arial"/>
            </a:endParaRPr>
          </a:p>
        </p:txBody>
      </p:sp>
      <p:sp>
        <p:nvSpPr>
          <p:cNvPr id="1002" name="Google Shape;1002;p21"/>
          <p:cNvSpPr/>
          <p:nvPr/>
        </p:nvSpPr>
        <p:spPr>
          <a:xfrm>
            <a:off x="3011950" y="3311075"/>
            <a:ext cx="233164" cy="265038"/>
          </a:xfrm>
          <a:prstGeom prst="downArrow">
            <a:avLst>
              <a:gd name="adj1" fmla="val 50000"/>
              <a:gd name="adj2" fmla="val 50000"/>
            </a:avLst>
          </a:prstGeom>
          <a:solidFill>
            <a:srgbClr val="157E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03" name="Google Shape;1003;p21"/>
          <p:cNvSpPr/>
          <p:nvPr/>
        </p:nvSpPr>
        <p:spPr>
          <a:xfrm rot="10800000" flipH="1">
            <a:off x="5290697" y="3794124"/>
            <a:ext cx="303005" cy="227506"/>
          </a:xfrm>
          <a:prstGeom prst="downArrow">
            <a:avLst>
              <a:gd name="adj1" fmla="val 50000"/>
              <a:gd name="adj2" fmla="val 50000"/>
            </a:avLst>
          </a:prstGeom>
          <a:solidFill>
            <a:srgbClr val="157E8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04" name="Google Shape;1004;p21"/>
          <p:cNvSpPr txBox="1"/>
          <p:nvPr/>
        </p:nvSpPr>
        <p:spPr>
          <a:xfrm>
            <a:off x="428" y="174263"/>
            <a:ext cx="1219114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CA" sz="3200" b="1" i="0" u="none" strike="noStrike" cap="none">
                <a:solidFill>
                  <a:schemeClr val="dk2"/>
                </a:solidFill>
                <a:latin typeface="Arial"/>
                <a:ea typeface="Arial"/>
                <a:cs typeface="Arial"/>
                <a:sym typeface="Arial"/>
              </a:rPr>
              <a:t>GAN’s ARCHITECTURE</a:t>
            </a:r>
            <a:endParaRPr sz="1400" b="0" i="0" u="none" strike="noStrike" cap="none">
              <a:solidFill>
                <a:srgbClr val="000000"/>
              </a:solidFill>
              <a:latin typeface="Arial"/>
              <a:ea typeface="Arial"/>
              <a:cs typeface="Arial"/>
              <a:sym typeface="Arial"/>
            </a:endParaRPr>
          </a:p>
        </p:txBody>
      </p:sp>
      <p:sp>
        <p:nvSpPr>
          <p:cNvPr id="1005" name="Google Shape;1005;p21"/>
          <p:cNvSpPr txBox="1"/>
          <p:nvPr/>
        </p:nvSpPr>
        <p:spPr>
          <a:xfrm rot="5400000">
            <a:off x="10275821" y="3442483"/>
            <a:ext cx="2397441" cy="322461"/>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800"/>
              <a:buFont typeface="Arial"/>
              <a:buNone/>
            </a:pPr>
            <a:r>
              <a:rPr lang="en-CA" sz="1800" b="0" i="0" u="none" strike="noStrike" cap="none">
                <a:solidFill>
                  <a:schemeClr val="dk1"/>
                </a:solidFill>
                <a:latin typeface="Play"/>
                <a:ea typeface="Play"/>
                <a:cs typeface="Play"/>
                <a:sym typeface="Play"/>
              </a:rPr>
              <a:t>RISK METRICS</a:t>
            </a:r>
            <a:endParaRPr sz="1800" b="0" i="0" u="none" strike="noStrike" cap="none">
              <a:solidFill>
                <a:schemeClr val="dk1"/>
              </a:solidFill>
              <a:latin typeface="Play"/>
              <a:ea typeface="Play"/>
              <a:cs typeface="Play"/>
              <a:sym typeface="Play"/>
            </a:endParaRPr>
          </a:p>
        </p:txBody>
      </p:sp>
      <p:pic>
        <p:nvPicPr>
          <p:cNvPr id="1006" name="Google Shape;1006;p21" descr="Database with solid fill"/>
          <p:cNvPicPr preferRelativeResize="0"/>
          <p:nvPr/>
        </p:nvPicPr>
        <p:blipFill rotWithShape="1">
          <a:blip r:embed="rId4">
            <a:alphaModFix/>
          </a:blip>
          <a:srcRect/>
          <a:stretch/>
        </p:blipFill>
        <p:spPr>
          <a:xfrm>
            <a:off x="3932658" y="4168066"/>
            <a:ext cx="686955" cy="686955"/>
          </a:xfrm>
          <a:prstGeom prst="rect">
            <a:avLst/>
          </a:prstGeom>
          <a:noFill/>
          <a:ln>
            <a:noFill/>
          </a:ln>
        </p:spPr>
      </p:pic>
      <p:pic>
        <p:nvPicPr>
          <p:cNvPr id="1007" name="Google Shape;1007;p21" descr="Arrow: Counter-clockwise curve with solid fill">
            <a:hlinkClick r:id="rId7" action="ppaction://hlinksldjump"/>
          </p:cNvPr>
          <p:cNvPicPr preferRelativeResize="0"/>
          <p:nvPr/>
        </p:nvPicPr>
        <p:blipFill rotWithShape="1">
          <a:blip r:embed="rId8">
            <a:alphaModFix/>
          </a:blip>
          <a:srcRect/>
          <a:stretch/>
        </p:blipFill>
        <p:spPr>
          <a:xfrm>
            <a:off x="11835280" y="288915"/>
            <a:ext cx="344297" cy="34429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04"/>
                                        </p:tgtEl>
                                        <p:attrNameLst>
                                          <p:attrName>style.visibility</p:attrName>
                                        </p:attrNameLst>
                                      </p:cBhvr>
                                      <p:to>
                                        <p:strVal val="visible"/>
                                      </p:to>
                                    </p:set>
                                    <p:anim calcmode="lin" valueType="num">
                                      <p:cBhvr additive="base">
                                        <p:cTn id="7" dur="500"/>
                                        <p:tgtEl>
                                          <p:spTgt spid="10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18"/>
          <p:cNvSpPr/>
          <p:nvPr/>
        </p:nvSpPr>
        <p:spPr>
          <a:xfrm>
            <a:off x="117240" y="1127168"/>
            <a:ext cx="11957521" cy="4135040"/>
          </a:xfrm>
          <a:prstGeom prst="roundRect">
            <a:avLst>
              <a:gd name="adj" fmla="val 10831"/>
            </a:avLst>
          </a:prstGeom>
          <a:solidFill>
            <a:srgbClr val="F4F6F7">
              <a:alpha val="47450"/>
            </a:srgbClr>
          </a:solidFill>
          <a:ln w="19050" cap="flat" cmpd="sng">
            <a:solidFill>
              <a:srgbClr val="4069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13" name="Google Shape;1013;p18"/>
          <p:cNvSpPr/>
          <p:nvPr/>
        </p:nvSpPr>
        <p:spPr>
          <a:xfrm>
            <a:off x="414131" y="2934402"/>
            <a:ext cx="456112" cy="252042"/>
          </a:xfrm>
          <a:prstGeom prst="roundRect">
            <a:avLst>
              <a:gd name="adj" fmla="val 40378"/>
            </a:avLst>
          </a:prstGeom>
          <a:solidFill>
            <a:srgbClr val="F2F2F2"/>
          </a:solidFill>
          <a:ln w="190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14" name="Google Shape;1014;p18"/>
          <p:cNvSpPr/>
          <p:nvPr/>
        </p:nvSpPr>
        <p:spPr>
          <a:xfrm>
            <a:off x="4471194" y="3585285"/>
            <a:ext cx="402152" cy="83390"/>
          </a:xfrm>
          <a:custGeom>
            <a:avLst/>
            <a:gdLst/>
            <a:ahLst/>
            <a:cxnLst/>
            <a:rect l="l" t="t" r="r" b="b"/>
            <a:pathLst>
              <a:path w="663178" h="137517" extrusionOk="0">
                <a:moveTo>
                  <a:pt x="601265" y="0"/>
                </a:moveTo>
                <a:cubicBezTo>
                  <a:pt x="624284" y="0"/>
                  <a:pt x="640358" y="4564"/>
                  <a:pt x="649486" y="13692"/>
                </a:cubicBezTo>
                <a:cubicBezTo>
                  <a:pt x="658614" y="22820"/>
                  <a:pt x="663178" y="40878"/>
                  <a:pt x="663178" y="67865"/>
                </a:cubicBezTo>
                <a:cubicBezTo>
                  <a:pt x="663178" y="95647"/>
                  <a:pt x="658515" y="114201"/>
                  <a:pt x="649188" y="123527"/>
                </a:cubicBezTo>
                <a:cubicBezTo>
                  <a:pt x="639862" y="132854"/>
                  <a:pt x="623292" y="137517"/>
                  <a:pt x="599480" y="137517"/>
                </a:cubicBezTo>
                <a:cubicBezTo>
                  <a:pt x="576461" y="137517"/>
                  <a:pt x="560387" y="132953"/>
                  <a:pt x="551259" y="123825"/>
                </a:cubicBezTo>
                <a:cubicBezTo>
                  <a:pt x="542131" y="114697"/>
                  <a:pt x="537567" y="96639"/>
                  <a:pt x="537567" y="69651"/>
                </a:cubicBezTo>
                <a:cubicBezTo>
                  <a:pt x="537567" y="41870"/>
                  <a:pt x="542230" y="23316"/>
                  <a:pt x="551557" y="13990"/>
                </a:cubicBezTo>
                <a:cubicBezTo>
                  <a:pt x="560883" y="4663"/>
                  <a:pt x="577453" y="0"/>
                  <a:pt x="601265" y="0"/>
                </a:cubicBezTo>
                <a:close/>
                <a:moveTo>
                  <a:pt x="332184" y="0"/>
                </a:moveTo>
                <a:cubicBezTo>
                  <a:pt x="355600" y="0"/>
                  <a:pt x="371773" y="4564"/>
                  <a:pt x="380702" y="13692"/>
                </a:cubicBezTo>
                <a:cubicBezTo>
                  <a:pt x="389632" y="22820"/>
                  <a:pt x="394097" y="40878"/>
                  <a:pt x="394097" y="67865"/>
                </a:cubicBezTo>
                <a:cubicBezTo>
                  <a:pt x="394097" y="95647"/>
                  <a:pt x="389533" y="114201"/>
                  <a:pt x="380405" y="123527"/>
                </a:cubicBezTo>
                <a:cubicBezTo>
                  <a:pt x="371276" y="132854"/>
                  <a:pt x="354806" y="137517"/>
                  <a:pt x="330994" y="137517"/>
                </a:cubicBezTo>
                <a:cubicBezTo>
                  <a:pt x="307975" y="137517"/>
                  <a:pt x="291901" y="132953"/>
                  <a:pt x="282773" y="123825"/>
                </a:cubicBezTo>
                <a:cubicBezTo>
                  <a:pt x="273645" y="114697"/>
                  <a:pt x="269081" y="96639"/>
                  <a:pt x="269081" y="69651"/>
                </a:cubicBezTo>
                <a:cubicBezTo>
                  <a:pt x="269081" y="41870"/>
                  <a:pt x="273744" y="23316"/>
                  <a:pt x="283071" y="13990"/>
                </a:cubicBezTo>
                <a:cubicBezTo>
                  <a:pt x="292398" y="4663"/>
                  <a:pt x="308769" y="0"/>
                  <a:pt x="332184" y="0"/>
                </a:cubicBezTo>
                <a:close/>
                <a:moveTo>
                  <a:pt x="63698" y="0"/>
                </a:moveTo>
                <a:cubicBezTo>
                  <a:pt x="86717" y="0"/>
                  <a:pt x="102791" y="4564"/>
                  <a:pt x="111919" y="13692"/>
                </a:cubicBezTo>
                <a:cubicBezTo>
                  <a:pt x="121047" y="22820"/>
                  <a:pt x="125611" y="40878"/>
                  <a:pt x="125611" y="67865"/>
                </a:cubicBezTo>
                <a:cubicBezTo>
                  <a:pt x="125611" y="95647"/>
                  <a:pt x="120948" y="114201"/>
                  <a:pt x="111621" y="123527"/>
                </a:cubicBezTo>
                <a:cubicBezTo>
                  <a:pt x="102294" y="132854"/>
                  <a:pt x="85725" y="137517"/>
                  <a:pt x="61912" y="137517"/>
                </a:cubicBezTo>
                <a:cubicBezTo>
                  <a:pt x="38894" y="137517"/>
                  <a:pt x="22820" y="132953"/>
                  <a:pt x="13692" y="123825"/>
                </a:cubicBezTo>
                <a:cubicBezTo>
                  <a:pt x="4564" y="114697"/>
                  <a:pt x="0" y="96639"/>
                  <a:pt x="0" y="69651"/>
                </a:cubicBezTo>
                <a:cubicBezTo>
                  <a:pt x="0" y="41870"/>
                  <a:pt x="4663" y="23316"/>
                  <a:pt x="13990" y="13990"/>
                </a:cubicBezTo>
                <a:cubicBezTo>
                  <a:pt x="23316" y="4663"/>
                  <a:pt x="39886" y="0"/>
                  <a:pt x="63698" y="0"/>
                </a:cubicBezTo>
                <a:close/>
              </a:path>
            </a:pathLst>
          </a:custGeom>
          <a:solidFill>
            <a:srgbClr val="406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15" name="Google Shape;1015;p18"/>
          <p:cNvSpPr txBox="1">
            <a:spLocks noGrp="1"/>
          </p:cNvSpPr>
          <p:nvPr>
            <p:ph type="title"/>
          </p:nvPr>
        </p:nvSpPr>
        <p:spPr>
          <a:xfrm>
            <a:off x="319187" y="9627"/>
            <a:ext cx="11697627" cy="8230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CA"/>
              <a:t>PATE-GAN ARCHITECTURE</a:t>
            </a:r>
            <a:endParaRPr/>
          </a:p>
        </p:txBody>
      </p:sp>
      <p:sp>
        <p:nvSpPr>
          <p:cNvPr id="1016" name="Google Shape;1016;p18"/>
          <p:cNvSpPr/>
          <p:nvPr/>
        </p:nvSpPr>
        <p:spPr>
          <a:xfrm>
            <a:off x="4036003" y="1676436"/>
            <a:ext cx="1274466" cy="823070"/>
          </a:xfrm>
          <a:prstGeom prst="roundRect">
            <a:avLst>
              <a:gd name="adj" fmla="val 16667"/>
            </a:avLst>
          </a:prstGeom>
          <a:solidFill>
            <a:schemeClr val="lt1"/>
          </a:solidFill>
          <a:ln w="28575" cap="flat" cmpd="sng">
            <a:solidFill>
              <a:srgbClr val="4069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17" name="Google Shape;1017;p18"/>
          <p:cNvSpPr/>
          <p:nvPr/>
        </p:nvSpPr>
        <p:spPr>
          <a:xfrm>
            <a:off x="4017662" y="2703364"/>
            <a:ext cx="1340025" cy="823070"/>
          </a:xfrm>
          <a:prstGeom prst="roundRect">
            <a:avLst>
              <a:gd name="adj" fmla="val 16667"/>
            </a:avLst>
          </a:prstGeom>
          <a:solidFill>
            <a:schemeClr val="lt1"/>
          </a:solidFill>
          <a:ln w="28575" cap="flat" cmpd="sng">
            <a:solidFill>
              <a:srgbClr val="4069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18" name="Google Shape;1018;p18"/>
          <p:cNvSpPr/>
          <p:nvPr/>
        </p:nvSpPr>
        <p:spPr>
          <a:xfrm>
            <a:off x="4017662" y="3718754"/>
            <a:ext cx="1292806" cy="823070"/>
          </a:xfrm>
          <a:prstGeom prst="roundRect">
            <a:avLst>
              <a:gd name="adj" fmla="val 16667"/>
            </a:avLst>
          </a:prstGeom>
          <a:solidFill>
            <a:schemeClr val="lt1"/>
          </a:solidFill>
          <a:ln w="28575" cap="flat" cmpd="sng">
            <a:solidFill>
              <a:srgbClr val="4069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19" name="Google Shape;1019;p18"/>
          <p:cNvSpPr txBox="1"/>
          <p:nvPr/>
        </p:nvSpPr>
        <p:spPr>
          <a:xfrm>
            <a:off x="4201481" y="2158608"/>
            <a:ext cx="1017581" cy="316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55"/>
              <a:buFont typeface="Arial"/>
              <a:buNone/>
            </a:pPr>
            <a:r>
              <a:rPr lang="en-CA" sz="1455" b="0" i="0" u="none" strike="noStrike" cap="none">
                <a:solidFill>
                  <a:srgbClr val="406976"/>
                </a:solidFill>
                <a:latin typeface="Arial"/>
                <a:ea typeface="Arial"/>
                <a:cs typeface="Arial"/>
                <a:sym typeface="Arial"/>
              </a:rPr>
              <a:t>Teacher 1</a:t>
            </a:r>
            <a:endParaRPr sz="1400" b="0" i="0" u="none" strike="noStrike" cap="none">
              <a:solidFill>
                <a:srgbClr val="000000"/>
              </a:solidFill>
              <a:latin typeface="Arial"/>
              <a:ea typeface="Arial"/>
              <a:cs typeface="Arial"/>
              <a:sym typeface="Arial"/>
            </a:endParaRPr>
          </a:p>
        </p:txBody>
      </p:sp>
      <p:sp>
        <p:nvSpPr>
          <p:cNvPr id="1020" name="Google Shape;1020;p18"/>
          <p:cNvSpPr txBox="1"/>
          <p:nvPr/>
        </p:nvSpPr>
        <p:spPr>
          <a:xfrm>
            <a:off x="4225738" y="3162614"/>
            <a:ext cx="981478" cy="316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55"/>
              <a:buFont typeface="Arial"/>
              <a:buNone/>
            </a:pPr>
            <a:r>
              <a:rPr lang="en-CA" sz="1455" b="0" i="0" u="none" strike="noStrike" cap="none">
                <a:solidFill>
                  <a:srgbClr val="406976"/>
                </a:solidFill>
                <a:latin typeface="Arial"/>
                <a:ea typeface="Arial"/>
                <a:cs typeface="Arial"/>
                <a:sym typeface="Arial"/>
              </a:rPr>
              <a:t>Teacher 2</a:t>
            </a:r>
            <a:endParaRPr sz="1400" b="0" i="0" u="none" strike="noStrike" cap="none">
              <a:solidFill>
                <a:srgbClr val="000000"/>
              </a:solidFill>
              <a:latin typeface="Arial"/>
              <a:ea typeface="Arial"/>
              <a:cs typeface="Arial"/>
              <a:sym typeface="Arial"/>
            </a:endParaRPr>
          </a:p>
        </p:txBody>
      </p:sp>
      <p:sp>
        <p:nvSpPr>
          <p:cNvPr id="1021" name="Google Shape;1021;p18"/>
          <p:cNvSpPr txBox="1"/>
          <p:nvPr/>
        </p:nvSpPr>
        <p:spPr>
          <a:xfrm>
            <a:off x="4202492" y="4193923"/>
            <a:ext cx="970363" cy="316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55"/>
              <a:buFont typeface="Arial"/>
              <a:buNone/>
            </a:pPr>
            <a:r>
              <a:rPr lang="en-CA" sz="1455" b="0" i="0" u="none" strike="noStrike" cap="none">
                <a:solidFill>
                  <a:srgbClr val="406976"/>
                </a:solidFill>
                <a:latin typeface="Arial"/>
                <a:ea typeface="Arial"/>
                <a:cs typeface="Arial"/>
                <a:sym typeface="Arial"/>
              </a:rPr>
              <a:t>Teacher k</a:t>
            </a:r>
            <a:endParaRPr sz="1400" b="0" i="0" u="none" strike="noStrike" cap="none">
              <a:solidFill>
                <a:srgbClr val="000000"/>
              </a:solidFill>
              <a:latin typeface="Arial"/>
              <a:ea typeface="Arial"/>
              <a:cs typeface="Arial"/>
              <a:sym typeface="Arial"/>
            </a:endParaRPr>
          </a:p>
        </p:txBody>
      </p:sp>
      <p:sp>
        <p:nvSpPr>
          <p:cNvPr id="1022" name="Google Shape;1022;p18"/>
          <p:cNvSpPr/>
          <p:nvPr/>
        </p:nvSpPr>
        <p:spPr>
          <a:xfrm>
            <a:off x="1337613" y="2703364"/>
            <a:ext cx="1340025" cy="823070"/>
          </a:xfrm>
          <a:prstGeom prst="roundRect">
            <a:avLst>
              <a:gd name="adj" fmla="val 16667"/>
            </a:avLst>
          </a:prstGeom>
          <a:solidFill>
            <a:srgbClr val="585E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23" name="Google Shape;1023;p18"/>
          <p:cNvSpPr txBox="1"/>
          <p:nvPr/>
        </p:nvSpPr>
        <p:spPr>
          <a:xfrm>
            <a:off x="1471343" y="3291089"/>
            <a:ext cx="1067672" cy="316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55"/>
              <a:buFont typeface="Arial"/>
              <a:buNone/>
            </a:pPr>
            <a:r>
              <a:rPr lang="en-CA" sz="1455" b="0" i="0" u="none" strike="noStrike" cap="none">
                <a:solidFill>
                  <a:srgbClr val="D8D8D8"/>
                </a:solidFill>
                <a:latin typeface="Arial"/>
                <a:ea typeface="Arial"/>
                <a:cs typeface="Arial"/>
                <a:sym typeface="Arial"/>
              </a:rPr>
              <a:t>Generator</a:t>
            </a:r>
            <a:endParaRPr sz="1400" b="0" i="0" u="none" strike="noStrike" cap="none">
              <a:solidFill>
                <a:srgbClr val="000000"/>
              </a:solidFill>
              <a:latin typeface="Arial"/>
              <a:ea typeface="Arial"/>
              <a:cs typeface="Arial"/>
              <a:sym typeface="Arial"/>
            </a:endParaRPr>
          </a:p>
        </p:txBody>
      </p:sp>
      <p:sp>
        <p:nvSpPr>
          <p:cNvPr id="1024" name="Google Shape;1024;p18"/>
          <p:cNvSpPr txBox="1"/>
          <p:nvPr/>
        </p:nvSpPr>
        <p:spPr>
          <a:xfrm>
            <a:off x="0" y="675315"/>
            <a:ext cx="12135481" cy="3969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100"/>
              <a:buFont typeface="Arial"/>
              <a:buNone/>
            </a:pPr>
            <a:r>
              <a:rPr lang="en-CA" sz="1100" b="0" i="0" u="none" strike="noStrike" cap="none">
                <a:solidFill>
                  <a:srgbClr val="374151"/>
                </a:solidFill>
                <a:latin typeface="Arial"/>
                <a:ea typeface="Arial"/>
                <a:cs typeface="Arial"/>
                <a:sym typeface="Arial"/>
              </a:rPr>
              <a:t>PATE-GAN (Private Aggregation of Teacher Ensembles - Generative Adversarial Network) is a method that combines the principles of differential privacy and generative adversarial networks (GANs). The main goal of PATE-GAN is to generate synthetic data that is statistically similar to real data, while ensuring the protection of sensitive information contained in this data.</a:t>
            </a:r>
            <a:endParaRPr sz="1100" b="0" i="0" u="none" strike="noStrike" cap="none">
              <a:solidFill>
                <a:schemeClr val="dk1"/>
              </a:solidFill>
              <a:latin typeface="Arial"/>
              <a:ea typeface="Arial"/>
              <a:cs typeface="Arial"/>
              <a:sym typeface="Arial"/>
            </a:endParaRPr>
          </a:p>
        </p:txBody>
      </p:sp>
      <p:pic>
        <p:nvPicPr>
          <p:cNvPr id="1025" name="Google Shape;1025;p18"/>
          <p:cNvPicPr preferRelativeResize="0"/>
          <p:nvPr/>
        </p:nvPicPr>
        <p:blipFill rotWithShape="1">
          <a:blip r:embed="rId3">
            <a:alphaModFix/>
          </a:blip>
          <a:srcRect/>
          <a:stretch/>
        </p:blipFill>
        <p:spPr>
          <a:xfrm>
            <a:off x="4361187" y="1703312"/>
            <a:ext cx="579872" cy="495820"/>
          </a:xfrm>
          <a:prstGeom prst="rect">
            <a:avLst/>
          </a:prstGeom>
          <a:noFill/>
          <a:ln>
            <a:noFill/>
          </a:ln>
        </p:spPr>
      </p:pic>
      <p:pic>
        <p:nvPicPr>
          <p:cNvPr id="1026" name="Google Shape;1026;p18"/>
          <p:cNvPicPr preferRelativeResize="0"/>
          <p:nvPr/>
        </p:nvPicPr>
        <p:blipFill rotWithShape="1">
          <a:blip r:embed="rId3">
            <a:alphaModFix/>
          </a:blip>
          <a:srcRect/>
          <a:stretch/>
        </p:blipFill>
        <p:spPr>
          <a:xfrm>
            <a:off x="4397738" y="2724810"/>
            <a:ext cx="579872" cy="495820"/>
          </a:xfrm>
          <a:prstGeom prst="rect">
            <a:avLst/>
          </a:prstGeom>
          <a:noFill/>
          <a:ln>
            <a:noFill/>
          </a:ln>
        </p:spPr>
      </p:pic>
      <p:pic>
        <p:nvPicPr>
          <p:cNvPr id="1027" name="Google Shape;1027;p18"/>
          <p:cNvPicPr preferRelativeResize="0"/>
          <p:nvPr/>
        </p:nvPicPr>
        <p:blipFill rotWithShape="1">
          <a:blip r:embed="rId3">
            <a:alphaModFix/>
          </a:blip>
          <a:srcRect/>
          <a:stretch/>
        </p:blipFill>
        <p:spPr>
          <a:xfrm>
            <a:off x="4397738" y="3763576"/>
            <a:ext cx="579872" cy="495820"/>
          </a:xfrm>
          <a:prstGeom prst="rect">
            <a:avLst/>
          </a:prstGeom>
          <a:noFill/>
          <a:ln>
            <a:noFill/>
          </a:ln>
        </p:spPr>
      </p:pic>
      <p:sp>
        <p:nvSpPr>
          <p:cNvPr id="1028" name="Google Shape;1028;p18"/>
          <p:cNvSpPr/>
          <p:nvPr/>
        </p:nvSpPr>
        <p:spPr>
          <a:xfrm>
            <a:off x="6605297" y="2749571"/>
            <a:ext cx="1340025" cy="823070"/>
          </a:xfrm>
          <a:prstGeom prst="roundRect">
            <a:avLst>
              <a:gd name="adj" fmla="val 16667"/>
            </a:avLst>
          </a:prstGeom>
          <a:solidFill>
            <a:schemeClr val="lt1"/>
          </a:solidFill>
          <a:ln w="28575" cap="flat" cmpd="sng">
            <a:solidFill>
              <a:srgbClr val="40697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29" name="Google Shape;1029;p18"/>
          <p:cNvSpPr txBox="1"/>
          <p:nvPr/>
        </p:nvSpPr>
        <p:spPr>
          <a:xfrm>
            <a:off x="6670918" y="3132625"/>
            <a:ext cx="1378540" cy="457561"/>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455"/>
              <a:buFont typeface="Arial"/>
              <a:buNone/>
            </a:pPr>
            <a:r>
              <a:rPr lang="en-CA" sz="1455" b="0" i="0" u="none" strike="noStrike" cap="none">
                <a:solidFill>
                  <a:srgbClr val="406976"/>
                </a:solidFill>
                <a:latin typeface="Arial"/>
                <a:ea typeface="Arial"/>
                <a:cs typeface="Arial"/>
                <a:sym typeface="Arial"/>
              </a:rPr>
              <a:t>Teacher votes Aggregation</a:t>
            </a:r>
            <a:endParaRPr sz="1400" b="0" i="0" u="none" strike="noStrike" cap="none">
              <a:solidFill>
                <a:srgbClr val="000000"/>
              </a:solidFill>
              <a:latin typeface="Arial"/>
              <a:ea typeface="Arial"/>
              <a:cs typeface="Arial"/>
              <a:sym typeface="Arial"/>
            </a:endParaRPr>
          </a:p>
        </p:txBody>
      </p:sp>
      <p:sp>
        <p:nvSpPr>
          <p:cNvPr id="1030" name="Google Shape;1030;p18"/>
          <p:cNvSpPr/>
          <p:nvPr/>
        </p:nvSpPr>
        <p:spPr>
          <a:xfrm>
            <a:off x="8730852" y="2749571"/>
            <a:ext cx="1340025" cy="823070"/>
          </a:xfrm>
          <a:prstGeom prst="roundRect">
            <a:avLst>
              <a:gd name="adj" fmla="val 16667"/>
            </a:avLst>
          </a:prstGeom>
          <a:solidFill>
            <a:schemeClr val="lt1"/>
          </a:solidFill>
          <a:ln w="28575" cap="flat" cmpd="sng">
            <a:solidFill>
              <a:srgbClr val="4069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pic>
        <p:nvPicPr>
          <p:cNvPr id="1031" name="Google Shape;1031;p18" descr="Artificial Intelligence outline"/>
          <p:cNvPicPr preferRelativeResize="0"/>
          <p:nvPr/>
        </p:nvPicPr>
        <p:blipFill rotWithShape="1">
          <a:blip r:embed="rId4">
            <a:alphaModFix/>
          </a:blip>
          <a:srcRect/>
          <a:stretch/>
        </p:blipFill>
        <p:spPr>
          <a:xfrm>
            <a:off x="9123618" y="2767148"/>
            <a:ext cx="554493" cy="554493"/>
          </a:xfrm>
          <a:prstGeom prst="rect">
            <a:avLst/>
          </a:prstGeom>
          <a:noFill/>
          <a:ln>
            <a:noFill/>
          </a:ln>
        </p:spPr>
      </p:pic>
      <p:sp>
        <p:nvSpPr>
          <p:cNvPr id="1032" name="Google Shape;1032;p18"/>
          <p:cNvSpPr txBox="1"/>
          <p:nvPr/>
        </p:nvSpPr>
        <p:spPr>
          <a:xfrm>
            <a:off x="8958098" y="3230247"/>
            <a:ext cx="854843" cy="316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55"/>
              <a:buFont typeface="Arial"/>
              <a:buNone/>
            </a:pPr>
            <a:r>
              <a:rPr lang="en-CA" sz="1455" b="0" i="0" u="none" strike="noStrike" cap="none">
                <a:solidFill>
                  <a:srgbClr val="406976"/>
                </a:solidFill>
                <a:latin typeface="Arial"/>
                <a:ea typeface="Arial"/>
                <a:cs typeface="Arial"/>
                <a:sym typeface="Arial"/>
              </a:rPr>
              <a:t>Student</a:t>
            </a:r>
            <a:endParaRPr sz="1400" b="0" i="0" u="none" strike="noStrike" cap="none">
              <a:solidFill>
                <a:srgbClr val="000000"/>
              </a:solidFill>
              <a:latin typeface="Arial"/>
              <a:ea typeface="Arial"/>
              <a:cs typeface="Arial"/>
              <a:sym typeface="Arial"/>
            </a:endParaRPr>
          </a:p>
        </p:txBody>
      </p:sp>
      <p:sp>
        <p:nvSpPr>
          <p:cNvPr id="1033" name="Google Shape;1033;p18"/>
          <p:cNvSpPr/>
          <p:nvPr/>
        </p:nvSpPr>
        <p:spPr>
          <a:xfrm rot="10800000" flipH="1">
            <a:off x="1657562" y="2728314"/>
            <a:ext cx="696622" cy="643508"/>
          </a:xfrm>
          <a:custGeom>
            <a:avLst/>
            <a:gdLst/>
            <a:ahLst/>
            <a:cxnLst/>
            <a:rect l="l" t="t" r="r" b="b"/>
            <a:pathLst>
              <a:path w="949405" h="1061192" extrusionOk="0">
                <a:moveTo>
                  <a:pt x="471775" y="194206"/>
                </a:moveTo>
                <a:cubicBezTo>
                  <a:pt x="468171" y="194103"/>
                  <a:pt x="464489" y="193221"/>
                  <a:pt x="456192" y="191457"/>
                </a:cubicBezTo>
                <a:cubicBezTo>
                  <a:pt x="448932" y="189798"/>
                  <a:pt x="438560" y="186064"/>
                  <a:pt x="433375" y="182952"/>
                </a:cubicBezTo>
                <a:cubicBezTo>
                  <a:pt x="427982" y="179840"/>
                  <a:pt x="423626" y="177558"/>
                  <a:pt x="423418" y="178180"/>
                </a:cubicBezTo>
                <a:cubicBezTo>
                  <a:pt x="423211" y="178595"/>
                  <a:pt x="418855" y="173824"/>
                  <a:pt x="413462" y="167600"/>
                </a:cubicBezTo>
                <a:cubicBezTo>
                  <a:pt x="394586" y="145610"/>
                  <a:pt x="387118" y="121131"/>
                  <a:pt x="391682" y="96444"/>
                </a:cubicBezTo>
                <a:cubicBezTo>
                  <a:pt x="394171" y="82130"/>
                  <a:pt x="400808" y="65326"/>
                  <a:pt x="405164" y="61592"/>
                </a:cubicBezTo>
                <a:cubicBezTo>
                  <a:pt x="406824" y="60348"/>
                  <a:pt x="407861" y="58688"/>
                  <a:pt x="407446" y="57858"/>
                </a:cubicBezTo>
                <a:cubicBezTo>
                  <a:pt x="407239" y="57236"/>
                  <a:pt x="410350" y="53294"/>
                  <a:pt x="414706" y="49145"/>
                </a:cubicBezTo>
                <a:cubicBezTo>
                  <a:pt x="419062" y="44789"/>
                  <a:pt x="422588" y="41884"/>
                  <a:pt x="422588" y="42299"/>
                </a:cubicBezTo>
                <a:cubicBezTo>
                  <a:pt x="422588" y="42714"/>
                  <a:pt x="426115" y="40640"/>
                  <a:pt x="430263" y="37735"/>
                </a:cubicBezTo>
                <a:cubicBezTo>
                  <a:pt x="441050" y="30474"/>
                  <a:pt x="458681" y="25703"/>
                  <a:pt x="475483" y="25910"/>
                </a:cubicBezTo>
                <a:cubicBezTo>
                  <a:pt x="491870" y="25910"/>
                  <a:pt x="502241" y="28607"/>
                  <a:pt x="515931" y="36491"/>
                </a:cubicBezTo>
                <a:cubicBezTo>
                  <a:pt x="521117" y="39602"/>
                  <a:pt x="525680" y="41884"/>
                  <a:pt x="526303" y="41884"/>
                </a:cubicBezTo>
                <a:cubicBezTo>
                  <a:pt x="527340" y="41884"/>
                  <a:pt x="542897" y="57651"/>
                  <a:pt x="542482" y="58273"/>
                </a:cubicBezTo>
                <a:cubicBezTo>
                  <a:pt x="542275" y="58480"/>
                  <a:pt x="544556" y="63044"/>
                  <a:pt x="547668" y="68231"/>
                </a:cubicBezTo>
                <a:cubicBezTo>
                  <a:pt x="556172" y="82752"/>
                  <a:pt x="560114" y="104120"/>
                  <a:pt x="557417" y="121339"/>
                </a:cubicBezTo>
                <a:cubicBezTo>
                  <a:pt x="556172" y="129014"/>
                  <a:pt x="553061" y="139594"/>
                  <a:pt x="550779" y="144781"/>
                </a:cubicBezTo>
                <a:cubicBezTo>
                  <a:pt x="548290" y="149967"/>
                  <a:pt x="546423" y="154531"/>
                  <a:pt x="546423" y="155153"/>
                </a:cubicBezTo>
                <a:cubicBezTo>
                  <a:pt x="546631" y="156605"/>
                  <a:pt x="521532" y="181292"/>
                  <a:pt x="519043" y="182122"/>
                </a:cubicBezTo>
                <a:cubicBezTo>
                  <a:pt x="518006" y="182537"/>
                  <a:pt x="513235" y="184404"/>
                  <a:pt x="508671" y="186479"/>
                </a:cubicBezTo>
                <a:cubicBezTo>
                  <a:pt x="504108" y="188553"/>
                  <a:pt x="494359" y="191250"/>
                  <a:pt x="486891" y="192287"/>
                </a:cubicBezTo>
                <a:cubicBezTo>
                  <a:pt x="478905" y="193636"/>
                  <a:pt x="475379" y="194310"/>
                  <a:pt x="471775" y="194206"/>
                </a:cubicBezTo>
                <a:close/>
                <a:moveTo>
                  <a:pt x="95915" y="403241"/>
                </a:moveTo>
                <a:cubicBezTo>
                  <a:pt x="86762" y="401711"/>
                  <a:pt x="78154" y="398495"/>
                  <a:pt x="68093" y="393309"/>
                </a:cubicBezTo>
                <a:cubicBezTo>
                  <a:pt x="52951" y="385425"/>
                  <a:pt x="35527" y="364473"/>
                  <a:pt x="30341" y="348084"/>
                </a:cubicBezTo>
                <a:cubicBezTo>
                  <a:pt x="29096" y="344142"/>
                  <a:pt x="27644" y="339371"/>
                  <a:pt x="27022" y="337711"/>
                </a:cubicBezTo>
                <a:cubicBezTo>
                  <a:pt x="25570" y="333355"/>
                  <a:pt x="25777" y="304519"/>
                  <a:pt x="27229" y="303067"/>
                </a:cubicBezTo>
                <a:cubicBezTo>
                  <a:pt x="27852" y="302237"/>
                  <a:pt x="28474" y="300162"/>
                  <a:pt x="28474" y="298295"/>
                </a:cubicBezTo>
                <a:cubicBezTo>
                  <a:pt x="28474" y="291449"/>
                  <a:pt x="41127" y="269667"/>
                  <a:pt x="50254" y="260332"/>
                </a:cubicBezTo>
                <a:cubicBezTo>
                  <a:pt x="55440" y="255353"/>
                  <a:pt x="59588" y="251619"/>
                  <a:pt x="59588" y="252448"/>
                </a:cubicBezTo>
                <a:cubicBezTo>
                  <a:pt x="59588" y="253071"/>
                  <a:pt x="61040" y="251826"/>
                  <a:pt x="62700" y="249752"/>
                </a:cubicBezTo>
                <a:cubicBezTo>
                  <a:pt x="64359" y="247470"/>
                  <a:pt x="65811" y="246225"/>
                  <a:pt x="65811" y="247055"/>
                </a:cubicBezTo>
                <a:cubicBezTo>
                  <a:pt x="65811" y="247884"/>
                  <a:pt x="67885" y="247262"/>
                  <a:pt x="70582" y="245602"/>
                </a:cubicBezTo>
                <a:cubicBezTo>
                  <a:pt x="82198" y="237927"/>
                  <a:pt x="109994" y="233570"/>
                  <a:pt x="123891" y="236889"/>
                </a:cubicBezTo>
                <a:cubicBezTo>
                  <a:pt x="126795" y="237512"/>
                  <a:pt x="130944" y="238342"/>
                  <a:pt x="133226" y="238757"/>
                </a:cubicBezTo>
                <a:cubicBezTo>
                  <a:pt x="135507" y="239171"/>
                  <a:pt x="139448" y="240624"/>
                  <a:pt x="142145" y="241868"/>
                </a:cubicBezTo>
                <a:cubicBezTo>
                  <a:pt x="144634" y="243321"/>
                  <a:pt x="146708" y="243943"/>
                  <a:pt x="146708" y="243321"/>
                </a:cubicBezTo>
                <a:cubicBezTo>
                  <a:pt x="146708" y="242698"/>
                  <a:pt x="148783" y="243943"/>
                  <a:pt x="151272" y="246225"/>
                </a:cubicBezTo>
                <a:cubicBezTo>
                  <a:pt x="153554" y="248507"/>
                  <a:pt x="156250" y="249959"/>
                  <a:pt x="157080" y="249544"/>
                </a:cubicBezTo>
                <a:cubicBezTo>
                  <a:pt x="158117" y="248922"/>
                  <a:pt x="159362" y="249959"/>
                  <a:pt x="159984" y="251619"/>
                </a:cubicBezTo>
                <a:cubicBezTo>
                  <a:pt x="160606" y="253486"/>
                  <a:pt x="163510" y="255768"/>
                  <a:pt x="166414" y="256805"/>
                </a:cubicBezTo>
                <a:cubicBezTo>
                  <a:pt x="169318" y="257842"/>
                  <a:pt x="172430" y="260539"/>
                  <a:pt x="173052" y="262406"/>
                </a:cubicBezTo>
                <a:cubicBezTo>
                  <a:pt x="173882" y="264481"/>
                  <a:pt x="176993" y="269667"/>
                  <a:pt x="180104" y="274023"/>
                </a:cubicBezTo>
                <a:cubicBezTo>
                  <a:pt x="197736" y="298503"/>
                  <a:pt x="197736" y="341653"/>
                  <a:pt x="180104" y="366132"/>
                </a:cubicBezTo>
                <a:cubicBezTo>
                  <a:pt x="176993" y="370489"/>
                  <a:pt x="173882" y="375675"/>
                  <a:pt x="173052" y="377750"/>
                </a:cubicBezTo>
                <a:cubicBezTo>
                  <a:pt x="172430" y="379617"/>
                  <a:pt x="169318" y="382314"/>
                  <a:pt x="166414" y="383351"/>
                </a:cubicBezTo>
                <a:cubicBezTo>
                  <a:pt x="163510" y="384388"/>
                  <a:pt x="160606" y="386670"/>
                  <a:pt x="159984" y="388537"/>
                </a:cubicBezTo>
                <a:cubicBezTo>
                  <a:pt x="159362" y="390197"/>
                  <a:pt x="158117" y="391234"/>
                  <a:pt x="157080" y="390612"/>
                </a:cubicBezTo>
                <a:cubicBezTo>
                  <a:pt x="156250" y="390197"/>
                  <a:pt x="153554" y="391649"/>
                  <a:pt x="151272" y="393931"/>
                </a:cubicBezTo>
                <a:cubicBezTo>
                  <a:pt x="148783" y="396213"/>
                  <a:pt x="146708" y="397458"/>
                  <a:pt x="146708" y="396835"/>
                </a:cubicBezTo>
                <a:cubicBezTo>
                  <a:pt x="146708" y="396213"/>
                  <a:pt x="144634" y="396835"/>
                  <a:pt x="142145" y="398287"/>
                </a:cubicBezTo>
                <a:cubicBezTo>
                  <a:pt x="139448" y="399740"/>
                  <a:pt x="136752" y="400984"/>
                  <a:pt x="135922" y="401192"/>
                </a:cubicBezTo>
                <a:cubicBezTo>
                  <a:pt x="134885" y="401399"/>
                  <a:pt x="134055" y="401607"/>
                  <a:pt x="133848" y="402022"/>
                </a:cubicBezTo>
                <a:cubicBezTo>
                  <a:pt x="133433" y="402229"/>
                  <a:pt x="130529" y="402644"/>
                  <a:pt x="127003" y="403059"/>
                </a:cubicBezTo>
                <a:cubicBezTo>
                  <a:pt x="114765" y="404615"/>
                  <a:pt x="105068" y="404771"/>
                  <a:pt x="95915" y="403241"/>
                </a:cubicBezTo>
                <a:close/>
                <a:moveTo>
                  <a:pt x="831473" y="404372"/>
                </a:moveTo>
                <a:cubicBezTo>
                  <a:pt x="828241" y="404369"/>
                  <a:pt x="826037" y="404097"/>
                  <a:pt x="825622" y="403474"/>
                </a:cubicBezTo>
                <a:cubicBezTo>
                  <a:pt x="825207" y="402644"/>
                  <a:pt x="823133" y="402022"/>
                  <a:pt x="821266" y="402229"/>
                </a:cubicBezTo>
                <a:cubicBezTo>
                  <a:pt x="819192" y="402436"/>
                  <a:pt x="815043" y="401607"/>
                  <a:pt x="811517" y="400154"/>
                </a:cubicBezTo>
                <a:cubicBezTo>
                  <a:pt x="808198" y="398910"/>
                  <a:pt x="804464" y="397873"/>
                  <a:pt x="803427" y="398080"/>
                </a:cubicBezTo>
                <a:cubicBezTo>
                  <a:pt x="802390" y="398080"/>
                  <a:pt x="800938" y="397458"/>
                  <a:pt x="800316" y="396420"/>
                </a:cubicBezTo>
                <a:cubicBezTo>
                  <a:pt x="798449" y="393931"/>
                  <a:pt x="784136" y="383351"/>
                  <a:pt x="782477" y="383351"/>
                </a:cubicBezTo>
                <a:cubicBezTo>
                  <a:pt x="781025" y="383351"/>
                  <a:pt x="775217" y="377957"/>
                  <a:pt x="775217" y="376505"/>
                </a:cubicBezTo>
                <a:cubicBezTo>
                  <a:pt x="775217" y="375883"/>
                  <a:pt x="771898" y="370696"/>
                  <a:pt x="767957" y="364680"/>
                </a:cubicBezTo>
                <a:cubicBezTo>
                  <a:pt x="764016" y="358664"/>
                  <a:pt x="760697" y="353063"/>
                  <a:pt x="760697" y="352233"/>
                </a:cubicBezTo>
                <a:cubicBezTo>
                  <a:pt x="760697" y="351196"/>
                  <a:pt x="759660" y="347876"/>
                  <a:pt x="758415" y="344557"/>
                </a:cubicBezTo>
                <a:cubicBezTo>
                  <a:pt x="753022" y="330865"/>
                  <a:pt x="753022" y="309290"/>
                  <a:pt x="758415" y="295599"/>
                </a:cubicBezTo>
                <a:cubicBezTo>
                  <a:pt x="759660" y="292279"/>
                  <a:pt x="760697" y="288960"/>
                  <a:pt x="760697" y="287923"/>
                </a:cubicBezTo>
                <a:cubicBezTo>
                  <a:pt x="760697" y="287093"/>
                  <a:pt x="763808" y="281699"/>
                  <a:pt x="767542" y="275891"/>
                </a:cubicBezTo>
                <a:cubicBezTo>
                  <a:pt x="771483" y="270289"/>
                  <a:pt x="775217" y="264066"/>
                  <a:pt x="775839" y="262199"/>
                </a:cubicBezTo>
                <a:cubicBezTo>
                  <a:pt x="776669" y="260332"/>
                  <a:pt x="778951" y="258257"/>
                  <a:pt x="780818" y="257427"/>
                </a:cubicBezTo>
                <a:cubicBezTo>
                  <a:pt x="784966" y="255975"/>
                  <a:pt x="798242" y="246432"/>
                  <a:pt x="800316" y="243735"/>
                </a:cubicBezTo>
                <a:cubicBezTo>
                  <a:pt x="800938" y="242698"/>
                  <a:pt x="802183" y="242076"/>
                  <a:pt x="803012" y="242283"/>
                </a:cubicBezTo>
                <a:cubicBezTo>
                  <a:pt x="803842" y="242491"/>
                  <a:pt x="807368" y="241453"/>
                  <a:pt x="811102" y="240209"/>
                </a:cubicBezTo>
                <a:cubicBezTo>
                  <a:pt x="818570" y="237304"/>
                  <a:pt x="821059" y="237097"/>
                  <a:pt x="837446" y="236060"/>
                </a:cubicBezTo>
                <a:cubicBezTo>
                  <a:pt x="850929" y="235230"/>
                  <a:pt x="870427" y="240416"/>
                  <a:pt x="881628" y="247677"/>
                </a:cubicBezTo>
                <a:cubicBezTo>
                  <a:pt x="885777" y="250374"/>
                  <a:pt x="889303" y="252241"/>
                  <a:pt x="889303" y="251619"/>
                </a:cubicBezTo>
                <a:cubicBezTo>
                  <a:pt x="889303" y="250996"/>
                  <a:pt x="894074" y="255768"/>
                  <a:pt x="899882" y="262199"/>
                </a:cubicBezTo>
                <a:cubicBezTo>
                  <a:pt x="910046" y="273401"/>
                  <a:pt x="920417" y="291657"/>
                  <a:pt x="920417" y="298503"/>
                </a:cubicBezTo>
                <a:cubicBezTo>
                  <a:pt x="920417" y="300370"/>
                  <a:pt x="921039" y="302237"/>
                  <a:pt x="921662" y="303067"/>
                </a:cubicBezTo>
                <a:cubicBezTo>
                  <a:pt x="923321" y="304519"/>
                  <a:pt x="923321" y="335637"/>
                  <a:pt x="921662" y="337089"/>
                </a:cubicBezTo>
                <a:cubicBezTo>
                  <a:pt x="921039" y="337919"/>
                  <a:pt x="920417" y="339786"/>
                  <a:pt x="920417" y="341653"/>
                </a:cubicBezTo>
                <a:cubicBezTo>
                  <a:pt x="920417" y="348291"/>
                  <a:pt x="910253" y="366755"/>
                  <a:pt x="901334" y="376297"/>
                </a:cubicBezTo>
                <a:cubicBezTo>
                  <a:pt x="891170" y="387292"/>
                  <a:pt x="880383" y="394761"/>
                  <a:pt x="867730" y="399325"/>
                </a:cubicBezTo>
                <a:cubicBezTo>
                  <a:pt x="860107" y="401970"/>
                  <a:pt x="841167" y="404381"/>
                  <a:pt x="831473" y="404372"/>
                </a:cubicBezTo>
                <a:close/>
                <a:moveTo>
                  <a:pt x="607136" y="439116"/>
                </a:moveTo>
                <a:lnTo>
                  <a:pt x="589948" y="413419"/>
                </a:lnTo>
                <a:cubicBezTo>
                  <a:pt x="559611" y="382841"/>
                  <a:pt x="517701" y="363928"/>
                  <a:pt x="471408" y="363928"/>
                </a:cubicBezTo>
                <a:cubicBezTo>
                  <a:pt x="425116" y="363928"/>
                  <a:pt x="383206" y="382841"/>
                  <a:pt x="352869" y="413419"/>
                </a:cubicBezTo>
                <a:lnTo>
                  <a:pt x="337490" y="436410"/>
                </a:lnTo>
                <a:lnTo>
                  <a:pt x="337154" y="436199"/>
                </a:lnTo>
                <a:cubicBezTo>
                  <a:pt x="331631" y="433036"/>
                  <a:pt x="325823" y="430235"/>
                  <a:pt x="324682" y="430650"/>
                </a:cubicBezTo>
                <a:cubicBezTo>
                  <a:pt x="323645" y="430857"/>
                  <a:pt x="323023" y="430235"/>
                  <a:pt x="323023" y="429405"/>
                </a:cubicBezTo>
                <a:cubicBezTo>
                  <a:pt x="323023" y="427538"/>
                  <a:pt x="312651" y="421730"/>
                  <a:pt x="310162" y="422352"/>
                </a:cubicBezTo>
                <a:cubicBezTo>
                  <a:pt x="309332" y="422559"/>
                  <a:pt x="311407" y="418203"/>
                  <a:pt x="314726" y="412602"/>
                </a:cubicBezTo>
                <a:cubicBezTo>
                  <a:pt x="317837" y="407000"/>
                  <a:pt x="320119" y="401814"/>
                  <a:pt x="319496" y="401192"/>
                </a:cubicBezTo>
                <a:cubicBezTo>
                  <a:pt x="318667" y="400569"/>
                  <a:pt x="319082" y="399947"/>
                  <a:pt x="320326" y="399947"/>
                </a:cubicBezTo>
                <a:cubicBezTo>
                  <a:pt x="322193" y="399947"/>
                  <a:pt x="328623" y="388537"/>
                  <a:pt x="326756" y="388537"/>
                </a:cubicBezTo>
                <a:cubicBezTo>
                  <a:pt x="326549" y="388537"/>
                  <a:pt x="328208" y="386255"/>
                  <a:pt x="330905" y="383351"/>
                </a:cubicBezTo>
                <a:cubicBezTo>
                  <a:pt x="335261" y="378787"/>
                  <a:pt x="336298" y="376297"/>
                  <a:pt x="335676" y="372563"/>
                </a:cubicBezTo>
                <a:cubicBezTo>
                  <a:pt x="335676" y="371526"/>
                  <a:pt x="336298" y="370904"/>
                  <a:pt x="337128" y="370904"/>
                </a:cubicBezTo>
                <a:cubicBezTo>
                  <a:pt x="338787" y="370904"/>
                  <a:pt x="349781" y="352440"/>
                  <a:pt x="350403" y="348706"/>
                </a:cubicBezTo>
                <a:cubicBezTo>
                  <a:pt x="350611" y="347669"/>
                  <a:pt x="352478" y="345180"/>
                  <a:pt x="354552" y="343105"/>
                </a:cubicBezTo>
                <a:cubicBezTo>
                  <a:pt x="358078" y="339163"/>
                  <a:pt x="359115" y="336674"/>
                  <a:pt x="358493" y="333147"/>
                </a:cubicBezTo>
                <a:cubicBezTo>
                  <a:pt x="358493" y="332110"/>
                  <a:pt x="359115" y="331488"/>
                  <a:pt x="359945" y="331488"/>
                </a:cubicBezTo>
                <a:cubicBezTo>
                  <a:pt x="362019" y="331488"/>
                  <a:pt x="374050" y="310535"/>
                  <a:pt x="373220" y="308253"/>
                </a:cubicBezTo>
                <a:cubicBezTo>
                  <a:pt x="373013" y="307216"/>
                  <a:pt x="373635" y="306593"/>
                  <a:pt x="374465" y="306593"/>
                </a:cubicBezTo>
                <a:cubicBezTo>
                  <a:pt x="376124" y="306593"/>
                  <a:pt x="382347" y="295184"/>
                  <a:pt x="380688" y="295184"/>
                </a:cubicBezTo>
                <a:cubicBezTo>
                  <a:pt x="380480" y="295184"/>
                  <a:pt x="382140" y="292902"/>
                  <a:pt x="384836" y="289997"/>
                </a:cubicBezTo>
                <a:cubicBezTo>
                  <a:pt x="389192" y="285433"/>
                  <a:pt x="390230" y="282944"/>
                  <a:pt x="389607" y="279210"/>
                </a:cubicBezTo>
                <a:cubicBezTo>
                  <a:pt x="389607" y="278173"/>
                  <a:pt x="390230" y="277550"/>
                  <a:pt x="391059" y="277550"/>
                </a:cubicBezTo>
                <a:cubicBezTo>
                  <a:pt x="393134" y="277550"/>
                  <a:pt x="405164" y="256597"/>
                  <a:pt x="404335" y="254315"/>
                </a:cubicBezTo>
                <a:cubicBezTo>
                  <a:pt x="404127" y="253278"/>
                  <a:pt x="404750" y="252656"/>
                  <a:pt x="405579" y="252656"/>
                </a:cubicBezTo>
                <a:cubicBezTo>
                  <a:pt x="407239" y="252656"/>
                  <a:pt x="413047" y="242283"/>
                  <a:pt x="412424" y="240624"/>
                </a:cubicBezTo>
                <a:cubicBezTo>
                  <a:pt x="412217" y="240416"/>
                  <a:pt x="414084" y="238134"/>
                  <a:pt x="416366" y="235645"/>
                </a:cubicBezTo>
                <a:cubicBezTo>
                  <a:pt x="420099" y="231496"/>
                  <a:pt x="420722" y="230044"/>
                  <a:pt x="420307" y="226517"/>
                </a:cubicBezTo>
                <a:cubicBezTo>
                  <a:pt x="420307" y="225687"/>
                  <a:pt x="421136" y="224442"/>
                  <a:pt x="422174" y="223820"/>
                </a:cubicBezTo>
                <a:cubicBezTo>
                  <a:pt x="423211" y="223198"/>
                  <a:pt x="426115" y="219256"/>
                  <a:pt x="428604" y="215314"/>
                </a:cubicBezTo>
                <a:cubicBezTo>
                  <a:pt x="430886" y="211373"/>
                  <a:pt x="432960" y="209091"/>
                  <a:pt x="432960" y="210336"/>
                </a:cubicBezTo>
                <a:cubicBezTo>
                  <a:pt x="432960" y="217596"/>
                  <a:pt x="480668" y="221538"/>
                  <a:pt x="502448" y="216144"/>
                </a:cubicBezTo>
                <a:cubicBezTo>
                  <a:pt x="509086" y="214485"/>
                  <a:pt x="515309" y="212203"/>
                  <a:pt x="515931" y="211165"/>
                </a:cubicBezTo>
                <a:cubicBezTo>
                  <a:pt x="516554" y="210128"/>
                  <a:pt x="518835" y="212410"/>
                  <a:pt x="520910" y="216352"/>
                </a:cubicBezTo>
                <a:cubicBezTo>
                  <a:pt x="523191" y="220293"/>
                  <a:pt x="525680" y="223613"/>
                  <a:pt x="526718" y="223613"/>
                </a:cubicBezTo>
                <a:cubicBezTo>
                  <a:pt x="527547" y="223613"/>
                  <a:pt x="528170" y="224235"/>
                  <a:pt x="528170" y="225272"/>
                </a:cubicBezTo>
                <a:cubicBezTo>
                  <a:pt x="527547" y="228799"/>
                  <a:pt x="528584" y="231288"/>
                  <a:pt x="532111" y="235230"/>
                </a:cubicBezTo>
                <a:cubicBezTo>
                  <a:pt x="534185" y="237304"/>
                  <a:pt x="536259" y="240209"/>
                  <a:pt x="536467" y="241246"/>
                </a:cubicBezTo>
                <a:cubicBezTo>
                  <a:pt x="538541" y="247262"/>
                  <a:pt x="541652" y="252656"/>
                  <a:pt x="543312" y="252656"/>
                </a:cubicBezTo>
                <a:cubicBezTo>
                  <a:pt x="544142" y="252656"/>
                  <a:pt x="544764" y="253278"/>
                  <a:pt x="544556" y="254315"/>
                </a:cubicBezTo>
                <a:cubicBezTo>
                  <a:pt x="543727" y="256597"/>
                  <a:pt x="555758" y="277550"/>
                  <a:pt x="557832" y="277550"/>
                </a:cubicBezTo>
                <a:cubicBezTo>
                  <a:pt x="558662" y="277550"/>
                  <a:pt x="559284" y="278173"/>
                  <a:pt x="559284" y="279210"/>
                </a:cubicBezTo>
                <a:cubicBezTo>
                  <a:pt x="558662" y="282736"/>
                  <a:pt x="559699" y="285433"/>
                  <a:pt x="563640" y="289582"/>
                </a:cubicBezTo>
                <a:cubicBezTo>
                  <a:pt x="566129" y="292072"/>
                  <a:pt x="567581" y="294146"/>
                  <a:pt x="566959" y="294146"/>
                </a:cubicBezTo>
                <a:cubicBezTo>
                  <a:pt x="565507" y="294146"/>
                  <a:pt x="586457" y="330243"/>
                  <a:pt x="588946" y="331695"/>
                </a:cubicBezTo>
                <a:cubicBezTo>
                  <a:pt x="589983" y="332318"/>
                  <a:pt x="590813" y="333562"/>
                  <a:pt x="590813" y="334392"/>
                </a:cubicBezTo>
                <a:cubicBezTo>
                  <a:pt x="590398" y="337919"/>
                  <a:pt x="590813" y="339371"/>
                  <a:pt x="594339" y="343105"/>
                </a:cubicBezTo>
                <a:cubicBezTo>
                  <a:pt x="596414" y="345180"/>
                  <a:pt x="598280" y="347669"/>
                  <a:pt x="598488" y="348706"/>
                </a:cubicBezTo>
                <a:cubicBezTo>
                  <a:pt x="599110" y="352440"/>
                  <a:pt x="610104" y="370904"/>
                  <a:pt x="611763" y="370904"/>
                </a:cubicBezTo>
                <a:cubicBezTo>
                  <a:pt x="612593" y="370904"/>
                  <a:pt x="613215" y="371526"/>
                  <a:pt x="613215" y="372563"/>
                </a:cubicBezTo>
                <a:cubicBezTo>
                  <a:pt x="612593" y="376090"/>
                  <a:pt x="613630" y="378579"/>
                  <a:pt x="617156" y="382521"/>
                </a:cubicBezTo>
                <a:cubicBezTo>
                  <a:pt x="620890" y="386463"/>
                  <a:pt x="621720" y="388122"/>
                  <a:pt x="621720" y="391234"/>
                </a:cubicBezTo>
                <a:cubicBezTo>
                  <a:pt x="621720" y="392271"/>
                  <a:pt x="623587" y="394968"/>
                  <a:pt x="625868" y="397458"/>
                </a:cubicBezTo>
                <a:cubicBezTo>
                  <a:pt x="628358" y="399947"/>
                  <a:pt x="629602" y="402022"/>
                  <a:pt x="629187" y="402022"/>
                </a:cubicBezTo>
                <a:cubicBezTo>
                  <a:pt x="628565" y="402022"/>
                  <a:pt x="630847" y="407000"/>
                  <a:pt x="634373" y="413017"/>
                </a:cubicBezTo>
                <a:cubicBezTo>
                  <a:pt x="637899" y="418825"/>
                  <a:pt x="640181" y="423182"/>
                  <a:pt x="639351" y="422352"/>
                </a:cubicBezTo>
                <a:cubicBezTo>
                  <a:pt x="638262" y="421263"/>
                  <a:pt x="618272" y="431960"/>
                  <a:pt x="607469" y="438864"/>
                </a:cubicBezTo>
                <a:close/>
                <a:moveTo>
                  <a:pt x="229810" y="500717"/>
                </a:moveTo>
                <a:cubicBezTo>
                  <a:pt x="228332" y="499213"/>
                  <a:pt x="226257" y="495687"/>
                  <a:pt x="222627" y="489152"/>
                </a:cubicBezTo>
                <a:cubicBezTo>
                  <a:pt x="218064" y="481268"/>
                  <a:pt x="213708" y="474630"/>
                  <a:pt x="212671" y="474630"/>
                </a:cubicBezTo>
                <a:cubicBezTo>
                  <a:pt x="211841" y="474630"/>
                  <a:pt x="211219" y="474008"/>
                  <a:pt x="211426" y="473178"/>
                </a:cubicBezTo>
                <a:cubicBezTo>
                  <a:pt x="212048" y="470481"/>
                  <a:pt x="206448" y="460108"/>
                  <a:pt x="204374" y="460108"/>
                </a:cubicBezTo>
                <a:cubicBezTo>
                  <a:pt x="203544" y="460108"/>
                  <a:pt x="202922" y="459486"/>
                  <a:pt x="203129" y="458656"/>
                </a:cubicBezTo>
                <a:cubicBezTo>
                  <a:pt x="203751" y="455959"/>
                  <a:pt x="198151" y="445587"/>
                  <a:pt x="196076" y="445587"/>
                </a:cubicBezTo>
                <a:cubicBezTo>
                  <a:pt x="195247" y="445587"/>
                  <a:pt x="194624" y="444964"/>
                  <a:pt x="194832" y="444134"/>
                </a:cubicBezTo>
                <a:cubicBezTo>
                  <a:pt x="195662" y="441438"/>
                  <a:pt x="183631" y="420692"/>
                  <a:pt x="181349" y="420692"/>
                </a:cubicBezTo>
                <a:cubicBezTo>
                  <a:pt x="180104" y="420692"/>
                  <a:pt x="179897" y="420070"/>
                  <a:pt x="180519" y="419448"/>
                </a:cubicBezTo>
                <a:cubicBezTo>
                  <a:pt x="181142" y="418618"/>
                  <a:pt x="180519" y="416128"/>
                  <a:pt x="178860" y="413846"/>
                </a:cubicBezTo>
                <a:cubicBezTo>
                  <a:pt x="176371" y="410320"/>
                  <a:pt x="176371" y="409075"/>
                  <a:pt x="179067" y="405133"/>
                </a:cubicBezTo>
                <a:cubicBezTo>
                  <a:pt x="180727" y="402436"/>
                  <a:pt x="184046" y="399947"/>
                  <a:pt x="186120" y="399325"/>
                </a:cubicBezTo>
                <a:cubicBezTo>
                  <a:pt x="188402" y="398702"/>
                  <a:pt x="190268" y="396835"/>
                  <a:pt x="190268" y="395383"/>
                </a:cubicBezTo>
                <a:cubicBezTo>
                  <a:pt x="190268" y="393723"/>
                  <a:pt x="192343" y="391234"/>
                  <a:pt x="195039" y="389782"/>
                </a:cubicBezTo>
                <a:cubicBezTo>
                  <a:pt x="199395" y="387500"/>
                  <a:pt x="201262" y="387915"/>
                  <a:pt x="210389" y="393309"/>
                </a:cubicBezTo>
                <a:cubicBezTo>
                  <a:pt x="216197" y="396835"/>
                  <a:pt x="221590" y="399117"/>
                  <a:pt x="222212" y="398495"/>
                </a:cubicBezTo>
                <a:cubicBezTo>
                  <a:pt x="222835" y="397665"/>
                  <a:pt x="223457" y="398080"/>
                  <a:pt x="223457" y="399325"/>
                </a:cubicBezTo>
                <a:cubicBezTo>
                  <a:pt x="223457" y="400984"/>
                  <a:pt x="233621" y="407000"/>
                  <a:pt x="235488" y="406378"/>
                </a:cubicBezTo>
                <a:cubicBezTo>
                  <a:pt x="235695" y="406171"/>
                  <a:pt x="237977" y="408038"/>
                  <a:pt x="240466" y="410320"/>
                </a:cubicBezTo>
                <a:cubicBezTo>
                  <a:pt x="244615" y="414261"/>
                  <a:pt x="247311" y="415299"/>
                  <a:pt x="251045" y="414676"/>
                </a:cubicBezTo>
                <a:cubicBezTo>
                  <a:pt x="251875" y="414676"/>
                  <a:pt x="252497" y="415299"/>
                  <a:pt x="252497" y="416128"/>
                </a:cubicBezTo>
                <a:cubicBezTo>
                  <a:pt x="252497" y="417166"/>
                  <a:pt x="257060" y="420485"/>
                  <a:pt x="262661" y="423597"/>
                </a:cubicBezTo>
                <a:cubicBezTo>
                  <a:pt x="270128" y="427538"/>
                  <a:pt x="272825" y="430235"/>
                  <a:pt x="272618" y="433139"/>
                </a:cubicBezTo>
                <a:cubicBezTo>
                  <a:pt x="272410" y="435421"/>
                  <a:pt x="271788" y="437288"/>
                  <a:pt x="270958" y="437288"/>
                </a:cubicBezTo>
                <a:cubicBezTo>
                  <a:pt x="269299" y="437288"/>
                  <a:pt x="257683" y="458656"/>
                  <a:pt x="258305" y="460731"/>
                </a:cubicBezTo>
                <a:cubicBezTo>
                  <a:pt x="258512" y="461560"/>
                  <a:pt x="257890" y="462183"/>
                  <a:pt x="257060" y="462183"/>
                </a:cubicBezTo>
                <a:cubicBezTo>
                  <a:pt x="255401" y="462183"/>
                  <a:pt x="252290" y="467576"/>
                  <a:pt x="250215" y="473593"/>
                </a:cubicBezTo>
                <a:cubicBezTo>
                  <a:pt x="250008" y="474837"/>
                  <a:pt x="247934" y="477534"/>
                  <a:pt x="245859" y="479609"/>
                </a:cubicBezTo>
                <a:cubicBezTo>
                  <a:pt x="243785" y="481891"/>
                  <a:pt x="242126" y="484380"/>
                  <a:pt x="242126" y="485417"/>
                </a:cubicBezTo>
                <a:cubicBezTo>
                  <a:pt x="242126" y="488322"/>
                  <a:pt x="241296" y="489981"/>
                  <a:pt x="238599" y="493301"/>
                </a:cubicBezTo>
                <a:cubicBezTo>
                  <a:pt x="237147" y="494960"/>
                  <a:pt x="234866" y="498072"/>
                  <a:pt x="233414" y="500147"/>
                </a:cubicBezTo>
                <a:cubicBezTo>
                  <a:pt x="232169" y="501703"/>
                  <a:pt x="231288" y="502221"/>
                  <a:pt x="229810" y="500717"/>
                </a:cubicBezTo>
                <a:close/>
                <a:moveTo>
                  <a:pt x="717552" y="504088"/>
                </a:moveTo>
                <a:lnTo>
                  <a:pt x="713818" y="497657"/>
                </a:lnTo>
                <a:cubicBezTo>
                  <a:pt x="711744" y="494130"/>
                  <a:pt x="709255" y="491226"/>
                  <a:pt x="708425" y="491226"/>
                </a:cubicBezTo>
                <a:cubicBezTo>
                  <a:pt x="707595" y="491226"/>
                  <a:pt x="706973" y="490604"/>
                  <a:pt x="706973" y="489774"/>
                </a:cubicBezTo>
                <a:cubicBezTo>
                  <a:pt x="707595" y="485832"/>
                  <a:pt x="706558" y="483343"/>
                  <a:pt x="702202" y="478779"/>
                </a:cubicBezTo>
                <a:cubicBezTo>
                  <a:pt x="699506" y="475875"/>
                  <a:pt x="697639" y="473385"/>
                  <a:pt x="698054" y="473178"/>
                </a:cubicBezTo>
                <a:cubicBezTo>
                  <a:pt x="699298" y="471726"/>
                  <a:pt x="698054" y="468821"/>
                  <a:pt x="694735" y="465087"/>
                </a:cubicBezTo>
                <a:cubicBezTo>
                  <a:pt x="692660" y="463013"/>
                  <a:pt x="690794" y="460523"/>
                  <a:pt x="690586" y="459486"/>
                </a:cubicBezTo>
                <a:cubicBezTo>
                  <a:pt x="689964" y="456374"/>
                  <a:pt x="679178" y="437288"/>
                  <a:pt x="677933" y="437288"/>
                </a:cubicBezTo>
                <a:cubicBezTo>
                  <a:pt x="677103" y="437288"/>
                  <a:pt x="676481" y="435421"/>
                  <a:pt x="676274" y="433139"/>
                </a:cubicBezTo>
                <a:cubicBezTo>
                  <a:pt x="676066" y="430235"/>
                  <a:pt x="678763" y="427538"/>
                  <a:pt x="686230" y="423597"/>
                </a:cubicBezTo>
                <a:cubicBezTo>
                  <a:pt x="691831" y="420485"/>
                  <a:pt x="696394" y="417166"/>
                  <a:pt x="696394" y="416128"/>
                </a:cubicBezTo>
                <a:cubicBezTo>
                  <a:pt x="696394" y="415299"/>
                  <a:pt x="697016" y="414676"/>
                  <a:pt x="698054" y="414676"/>
                </a:cubicBezTo>
                <a:cubicBezTo>
                  <a:pt x="701580" y="415299"/>
                  <a:pt x="704276" y="414261"/>
                  <a:pt x="708425" y="410320"/>
                </a:cubicBezTo>
                <a:cubicBezTo>
                  <a:pt x="710914" y="407830"/>
                  <a:pt x="712988" y="406378"/>
                  <a:pt x="712988" y="407000"/>
                </a:cubicBezTo>
                <a:cubicBezTo>
                  <a:pt x="712988" y="407623"/>
                  <a:pt x="721078" y="403266"/>
                  <a:pt x="731035" y="397665"/>
                </a:cubicBezTo>
                <a:cubicBezTo>
                  <a:pt x="747007" y="388330"/>
                  <a:pt x="749496" y="387500"/>
                  <a:pt x="753852" y="389782"/>
                </a:cubicBezTo>
                <a:cubicBezTo>
                  <a:pt x="756341" y="391234"/>
                  <a:pt x="759038" y="393931"/>
                  <a:pt x="759867" y="396213"/>
                </a:cubicBezTo>
                <a:cubicBezTo>
                  <a:pt x="760490" y="398287"/>
                  <a:pt x="761942" y="399947"/>
                  <a:pt x="763186" y="399947"/>
                </a:cubicBezTo>
                <a:cubicBezTo>
                  <a:pt x="764223" y="399947"/>
                  <a:pt x="766920" y="402022"/>
                  <a:pt x="768994" y="404718"/>
                </a:cubicBezTo>
                <a:cubicBezTo>
                  <a:pt x="772520" y="408867"/>
                  <a:pt x="772520" y="409697"/>
                  <a:pt x="769824" y="414054"/>
                </a:cubicBezTo>
                <a:cubicBezTo>
                  <a:pt x="768164" y="416543"/>
                  <a:pt x="767335" y="418618"/>
                  <a:pt x="767957" y="418618"/>
                </a:cubicBezTo>
                <a:cubicBezTo>
                  <a:pt x="768579" y="418618"/>
                  <a:pt x="767335" y="420692"/>
                  <a:pt x="764846" y="423182"/>
                </a:cubicBezTo>
                <a:cubicBezTo>
                  <a:pt x="761112" y="427331"/>
                  <a:pt x="760490" y="428783"/>
                  <a:pt x="760904" y="432310"/>
                </a:cubicBezTo>
                <a:cubicBezTo>
                  <a:pt x="760904" y="433139"/>
                  <a:pt x="760075" y="434384"/>
                  <a:pt x="759038" y="435006"/>
                </a:cubicBezTo>
                <a:cubicBezTo>
                  <a:pt x="756548" y="436459"/>
                  <a:pt x="735598" y="472555"/>
                  <a:pt x="737050" y="472555"/>
                </a:cubicBezTo>
                <a:cubicBezTo>
                  <a:pt x="737672" y="472555"/>
                  <a:pt x="736220" y="474630"/>
                  <a:pt x="733731" y="477119"/>
                </a:cubicBezTo>
                <a:cubicBezTo>
                  <a:pt x="729998" y="481268"/>
                  <a:pt x="729375" y="482721"/>
                  <a:pt x="729790" y="486247"/>
                </a:cubicBezTo>
                <a:cubicBezTo>
                  <a:pt x="729790" y="487077"/>
                  <a:pt x="728960" y="488322"/>
                  <a:pt x="727923" y="488944"/>
                </a:cubicBezTo>
                <a:cubicBezTo>
                  <a:pt x="726886" y="489566"/>
                  <a:pt x="723982" y="493301"/>
                  <a:pt x="721700" y="497035"/>
                </a:cubicBezTo>
                <a:close/>
                <a:moveTo>
                  <a:pt x="473027" y="591843"/>
                </a:moveTo>
                <a:cubicBezTo>
                  <a:pt x="502354" y="591843"/>
                  <a:pt x="526349" y="567848"/>
                  <a:pt x="526349" y="538521"/>
                </a:cubicBezTo>
                <a:cubicBezTo>
                  <a:pt x="526349" y="509194"/>
                  <a:pt x="502354" y="485199"/>
                  <a:pt x="473027" y="485199"/>
                </a:cubicBezTo>
                <a:cubicBezTo>
                  <a:pt x="443700" y="485199"/>
                  <a:pt x="419705" y="509194"/>
                  <a:pt x="419705" y="538521"/>
                </a:cubicBezTo>
                <a:cubicBezTo>
                  <a:pt x="419705" y="567848"/>
                  <a:pt x="443700" y="591843"/>
                  <a:pt x="473027" y="591843"/>
                </a:cubicBezTo>
                <a:close/>
                <a:moveTo>
                  <a:pt x="648686" y="615697"/>
                </a:moveTo>
                <a:cubicBezTo>
                  <a:pt x="647026" y="614660"/>
                  <a:pt x="644952" y="614453"/>
                  <a:pt x="644122" y="614868"/>
                </a:cubicBezTo>
                <a:cubicBezTo>
                  <a:pt x="643292" y="615490"/>
                  <a:pt x="642463" y="615075"/>
                  <a:pt x="642463" y="614038"/>
                </a:cubicBezTo>
                <a:cubicBezTo>
                  <a:pt x="642463" y="613001"/>
                  <a:pt x="637226" y="609474"/>
                  <a:pt x="631703" y="606310"/>
                </a:cubicBezTo>
                <a:lnTo>
                  <a:pt x="623274" y="602560"/>
                </a:lnTo>
                <a:lnTo>
                  <a:pt x="625874" y="598672"/>
                </a:lnTo>
                <a:cubicBezTo>
                  <a:pt x="634357" y="578456"/>
                  <a:pt x="639048" y="556230"/>
                  <a:pt x="639048" y="532900"/>
                </a:cubicBezTo>
                <a:cubicBezTo>
                  <a:pt x="639048" y="509570"/>
                  <a:pt x="634357" y="487344"/>
                  <a:pt x="625874" y="467129"/>
                </a:cubicBezTo>
                <a:lnTo>
                  <a:pt x="620946" y="459761"/>
                </a:lnTo>
                <a:lnTo>
                  <a:pt x="631781" y="454948"/>
                </a:lnTo>
                <a:cubicBezTo>
                  <a:pt x="637277" y="451759"/>
                  <a:pt x="642463" y="448180"/>
                  <a:pt x="642463" y="447039"/>
                </a:cubicBezTo>
                <a:cubicBezTo>
                  <a:pt x="642463" y="445794"/>
                  <a:pt x="643085" y="445587"/>
                  <a:pt x="643707" y="446209"/>
                </a:cubicBezTo>
                <a:cubicBezTo>
                  <a:pt x="644537" y="446831"/>
                  <a:pt x="646819" y="446624"/>
                  <a:pt x="648893" y="445587"/>
                </a:cubicBezTo>
                <a:cubicBezTo>
                  <a:pt x="652004" y="443719"/>
                  <a:pt x="653871" y="445794"/>
                  <a:pt x="661131" y="459071"/>
                </a:cubicBezTo>
                <a:cubicBezTo>
                  <a:pt x="665902" y="467576"/>
                  <a:pt x="671088" y="476082"/>
                  <a:pt x="672747" y="477742"/>
                </a:cubicBezTo>
                <a:cubicBezTo>
                  <a:pt x="674407" y="479401"/>
                  <a:pt x="675859" y="481268"/>
                  <a:pt x="675651" y="481891"/>
                </a:cubicBezTo>
                <a:cubicBezTo>
                  <a:pt x="675444" y="485417"/>
                  <a:pt x="676066" y="486662"/>
                  <a:pt x="679800" y="490811"/>
                </a:cubicBezTo>
                <a:cubicBezTo>
                  <a:pt x="682289" y="493301"/>
                  <a:pt x="683741" y="495375"/>
                  <a:pt x="683119" y="495375"/>
                </a:cubicBezTo>
                <a:cubicBezTo>
                  <a:pt x="682496" y="495375"/>
                  <a:pt x="686645" y="503258"/>
                  <a:pt x="692246" y="513009"/>
                </a:cubicBezTo>
                <a:lnTo>
                  <a:pt x="702410" y="530642"/>
                </a:lnTo>
                <a:lnTo>
                  <a:pt x="692246" y="548275"/>
                </a:lnTo>
                <a:cubicBezTo>
                  <a:pt x="686645" y="558026"/>
                  <a:pt x="682496" y="565909"/>
                  <a:pt x="683119" y="565909"/>
                </a:cubicBezTo>
                <a:cubicBezTo>
                  <a:pt x="683741" y="565909"/>
                  <a:pt x="682289" y="567983"/>
                  <a:pt x="679800" y="570473"/>
                </a:cubicBezTo>
                <a:cubicBezTo>
                  <a:pt x="675859" y="574622"/>
                  <a:pt x="674822" y="577319"/>
                  <a:pt x="675444" y="581053"/>
                </a:cubicBezTo>
                <a:cubicBezTo>
                  <a:pt x="675444" y="581883"/>
                  <a:pt x="674822" y="582505"/>
                  <a:pt x="673992" y="582505"/>
                </a:cubicBezTo>
                <a:cubicBezTo>
                  <a:pt x="672332" y="582505"/>
                  <a:pt x="660716" y="602006"/>
                  <a:pt x="661131" y="604288"/>
                </a:cubicBezTo>
                <a:cubicBezTo>
                  <a:pt x="661131" y="604910"/>
                  <a:pt x="660302" y="606570"/>
                  <a:pt x="659057" y="608022"/>
                </a:cubicBezTo>
                <a:cubicBezTo>
                  <a:pt x="657812" y="609266"/>
                  <a:pt x="655738" y="612171"/>
                  <a:pt x="654286" y="614038"/>
                </a:cubicBezTo>
                <a:cubicBezTo>
                  <a:pt x="652627" y="616527"/>
                  <a:pt x="650967" y="617150"/>
                  <a:pt x="648686" y="615697"/>
                </a:cubicBezTo>
                <a:close/>
                <a:moveTo>
                  <a:pt x="299998" y="615905"/>
                </a:moveTo>
                <a:cubicBezTo>
                  <a:pt x="296679" y="617565"/>
                  <a:pt x="295642" y="616942"/>
                  <a:pt x="293568" y="612586"/>
                </a:cubicBezTo>
                <a:cubicBezTo>
                  <a:pt x="292323" y="609681"/>
                  <a:pt x="290456" y="607399"/>
                  <a:pt x="289419" y="607399"/>
                </a:cubicBezTo>
                <a:cubicBezTo>
                  <a:pt x="288590" y="607399"/>
                  <a:pt x="287967" y="606777"/>
                  <a:pt x="288175" y="605947"/>
                </a:cubicBezTo>
                <a:cubicBezTo>
                  <a:pt x="289004" y="603458"/>
                  <a:pt x="276974" y="582505"/>
                  <a:pt x="274899" y="582505"/>
                </a:cubicBezTo>
                <a:cubicBezTo>
                  <a:pt x="274070" y="582505"/>
                  <a:pt x="273447" y="581883"/>
                  <a:pt x="273447" y="581053"/>
                </a:cubicBezTo>
                <a:cubicBezTo>
                  <a:pt x="274070" y="577319"/>
                  <a:pt x="273032" y="574829"/>
                  <a:pt x="269506" y="570888"/>
                </a:cubicBezTo>
                <a:cubicBezTo>
                  <a:pt x="267432" y="568813"/>
                  <a:pt x="265565" y="566531"/>
                  <a:pt x="265565" y="565909"/>
                </a:cubicBezTo>
                <a:cubicBezTo>
                  <a:pt x="264735" y="561552"/>
                  <a:pt x="259757" y="553462"/>
                  <a:pt x="258098" y="553462"/>
                </a:cubicBezTo>
                <a:cubicBezTo>
                  <a:pt x="256853" y="553462"/>
                  <a:pt x="256438" y="552839"/>
                  <a:pt x="257268" y="552217"/>
                </a:cubicBezTo>
                <a:cubicBezTo>
                  <a:pt x="257890" y="551595"/>
                  <a:pt x="255608" y="546408"/>
                  <a:pt x="252290" y="540807"/>
                </a:cubicBezTo>
                <a:lnTo>
                  <a:pt x="246482" y="530642"/>
                </a:lnTo>
                <a:lnTo>
                  <a:pt x="252290" y="520477"/>
                </a:lnTo>
                <a:cubicBezTo>
                  <a:pt x="255608" y="514876"/>
                  <a:pt x="257890" y="509689"/>
                  <a:pt x="257268" y="509067"/>
                </a:cubicBezTo>
                <a:cubicBezTo>
                  <a:pt x="256438" y="508445"/>
                  <a:pt x="256853" y="507822"/>
                  <a:pt x="258098" y="507822"/>
                </a:cubicBezTo>
                <a:cubicBezTo>
                  <a:pt x="259964" y="507822"/>
                  <a:pt x="262868" y="502843"/>
                  <a:pt x="265150" y="496412"/>
                </a:cubicBezTo>
                <a:cubicBezTo>
                  <a:pt x="265358" y="495375"/>
                  <a:pt x="267432" y="492471"/>
                  <a:pt x="269506" y="490396"/>
                </a:cubicBezTo>
                <a:cubicBezTo>
                  <a:pt x="273032" y="486455"/>
                  <a:pt x="274070" y="483965"/>
                  <a:pt x="273447" y="480439"/>
                </a:cubicBezTo>
                <a:cubicBezTo>
                  <a:pt x="273447" y="479401"/>
                  <a:pt x="274070" y="478779"/>
                  <a:pt x="274899" y="478779"/>
                </a:cubicBezTo>
                <a:cubicBezTo>
                  <a:pt x="276974" y="478779"/>
                  <a:pt x="289004" y="457826"/>
                  <a:pt x="288175" y="455544"/>
                </a:cubicBezTo>
                <a:cubicBezTo>
                  <a:pt x="287967" y="454507"/>
                  <a:pt x="288590" y="453885"/>
                  <a:pt x="289419" y="453885"/>
                </a:cubicBezTo>
                <a:cubicBezTo>
                  <a:pt x="290456" y="453885"/>
                  <a:pt x="292323" y="451603"/>
                  <a:pt x="293568" y="448698"/>
                </a:cubicBezTo>
                <a:cubicBezTo>
                  <a:pt x="295642" y="444342"/>
                  <a:pt x="296679" y="443719"/>
                  <a:pt x="299998" y="445379"/>
                </a:cubicBezTo>
                <a:cubicBezTo>
                  <a:pt x="302072" y="446624"/>
                  <a:pt x="304354" y="446831"/>
                  <a:pt x="305184" y="446209"/>
                </a:cubicBezTo>
                <a:cubicBezTo>
                  <a:pt x="305806" y="445587"/>
                  <a:pt x="306428" y="445794"/>
                  <a:pt x="306428" y="447039"/>
                </a:cubicBezTo>
                <a:cubicBezTo>
                  <a:pt x="306428" y="448180"/>
                  <a:pt x="311614" y="451759"/>
                  <a:pt x="317137" y="454948"/>
                </a:cubicBezTo>
                <a:lnTo>
                  <a:pt x="323288" y="457642"/>
                </a:lnTo>
                <a:lnTo>
                  <a:pt x="316942" y="467129"/>
                </a:lnTo>
                <a:cubicBezTo>
                  <a:pt x="308459" y="487344"/>
                  <a:pt x="303768" y="509570"/>
                  <a:pt x="303768" y="532900"/>
                </a:cubicBezTo>
                <a:cubicBezTo>
                  <a:pt x="303768" y="556230"/>
                  <a:pt x="308459" y="578456"/>
                  <a:pt x="316942" y="598672"/>
                </a:cubicBezTo>
                <a:lnTo>
                  <a:pt x="320952" y="604666"/>
                </a:lnTo>
                <a:lnTo>
                  <a:pt x="317137" y="606336"/>
                </a:lnTo>
                <a:cubicBezTo>
                  <a:pt x="311614" y="609526"/>
                  <a:pt x="306428" y="613104"/>
                  <a:pt x="306428" y="614245"/>
                </a:cubicBezTo>
                <a:cubicBezTo>
                  <a:pt x="306428" y="615490"/>
                  <a:pt x="305806" y="615697"/>
                  <a:pt x="305184" y="615075"/>
                </a:cubicBezTo>
                <a:cubicBezTo>
                  <a:pt x="304354" y="614453"/>
                  <a:pt x="302072" y="614660"/>
                  <a:pt x="299998" y="615905"/>
                </a:cubicBezTo>
                <a:close/>
                <a:moveTo>
                  <a:pt x="749496" y="673577"/>
                </a:moveTo>
                <a:cubicBezTo>
                  <a:pt x="748251" y="673577"/>
                  <a:pt x="739539" y="668805"/>
                  <a:pt x="730205" y="663412"/>
                </a:cubicBezTo>
                <a:cubicBezTo>
                  <a:pt x="720663" y="657810"/>
                  <a:pt x="712988" y="653661"/>
                  <a:pt x="712988" y="654284"/>
                </a:cubicBezTo>
                <a:cubicBezTo>
                  <a:pt x="712988" y="654906"/>
                  <a:pt x="710914" y="653454"/>
                  <a:pt x="708425" y="650964"/>
                </a:cubicBezTo>
                <a:cubicBezTo>
                  <a:pt x="704276" y="647023"/>
                  <a:pt x="701580" y="645986"/>
                  <a:pt x="698054" y="646608"/>
                </a:cubicBezTo>
                <a:cubicBezTo>
                  <a:pt x="697016" y="646608"/>
                  <a:pt x="696394" y="645986"/>
                  <a:pt x="696394" y="645156"/>
                </a:cubicBezTo>
                <a:cubicBezTo>
                  <a:pt x="696394" y="644118"/>
                  <a:pt x="691623" y="640799"/>
                  <a:pt x="686023" y="637687"/>
                </a:cubicBezTo>
                <a:cubicBezTo>
                  <a:pt x="676274" y="632501"/>
                  <a:pt x="673577" y="627522"/>
                  <a:pt x="678140" y="623996"/>
                </a:cubicBezTo>
                <a:cubicBezTo>
                  <a:pt x="680215" y="622336"/>
                  <a:pt x="700543" y="586654"/>
                  <a:pt x="699298" y="586654"/>
                </a:cubicBezTo>
                <a:cubicBezTo>
                  <a:pt x="698676" y="586654"/>
                  <a:pt x="700128" y="584580"/>
                  <a:pt x="702617" y="582090"/>
                </a:cubicBezTo>
                <a:cubicBezTo>
                  <a:pt x="706558" y="577941"/>
                  <a:pt x="707595" y="575244"/>
                  <a:pt x="706973" y="571718"/>
                </a:cubicBezTo>
                <a:cubicBezTo>
                  <a:pt x="706973" y="570680"/>
                  <a:pt x="707595" y="570058"/>
                  <a:pt x="708425" y="570058"/>
                </a:cubicBezTo>
                <a:cubicBezTo>
                  <a:pt x="709255" y="570058"/>
                  <a:pt x="711744" y="567154"/>
                  <a:pt x="713818" y="563627"/>
                </a:cubicBezTo>
                <a:lnTo>
                  <a:pt x="717552" y="557196"/>
                </a:lnTo>
                <a:lnTo>
                  <a:pt x="721700" y="564249"/>
                </a:lnTo>
                <a:cubicBezTo>
                  <a:pt x="723982" y="567983"/>
                  <a:pt x="726886" y="571718"/>
                  <a:pt x="727923" y="572340"/>
                </a:cubicBezTo>
                <a:cubicBezTo>
                  <a:pt x="728960" y="572962"/>
                  <a:pt x="729790" y="574207"/>
                  <a:pt x="729790" y="575037"/>
                </a:cubicBezTo>
                <a:cubicBezTo>
                  <a:pt x="729375" y="578564"/>
                  <a:pt x="729998" y="580016"/>
                  <a:pt x="733731" y="584165"/>
                </a:cubicBezTo>
                <a:cubicBezTo>
                  <a:pt x="736220" y="586654"/>
                  <a:pt x="737672" y="588729"/>
                  <a:pt x="737050" y="588729"/>
                </a:cubicBezTo>
                <a:cubicBezTo>
                  <a:pt x="735598" y="588729"/>
                  <a:pt x="756548" y="624825"/>
                  <a:pt x="759038" y="626278"/>
                </a:cubicBezTo>
                <a:cubicBezTo>
                  <a:pt x="760075" y="626900"/>
                  <a:pt x="760904" y="628145"/>
                  <a:pt x="760904" y="628974"/>
                </a:cubicBezTo>
                <a:cubicBezTo>
                  <a:pt x="760490" y="632501"/>
                  <a:pt x="761112" y="633953"/>
                  <a:pt x="764846" y="638102"/>
                </a:cubicBezTo>
                <a:cubicBezTo>
                  <a:pt x="767335" y="640592"/>
                  <a:pt x="768579" y="642666"/>
                  <a:pt x="767957" y="642666"/>
                </a:cubicBezTo>
                <a:cubicBezTo>
                  <a:pt x="767335" y="642666"/>
                  <a:pt x="768164" y="644741"/>
                  <a:pt x="769824" y="647438"/>
                </a:cubicBezTo>
                <a:cubicBezTo>
                  <a:pt x="772520" y="651587"/>
                  <a:pt x="772520" y="652417"/>
                  <a:pt x="768994" y="656773"/>
                </a:cubicBezTo>
                <a:cubicBezTo>
                  <a:pt x="766920" y="659262"/>
                  <a:pt x="764223" y="661337"/>
                  <a:pt x="762979" y="661337"/>
                </a:cubicBezTo>
                <a:cubicBezTo>
                  <a:pt x="761734" y="661337"/>
                  <a:pt x="760697" y="662167"/>
                  <a:pt x="760697" y="663412"/>
                </a:cubicBezTo>
                <a:cubicBezTo>
                  <a:pt x="760697" y="664449"/>
                  <a:pt x="758623" y="667146"/>
                  <a:pt x="756134" y="669635"/>
                </a:cubicBezTo>
                <a:cubicBezTo>
                  <a:pt x="753644" y="671917"/>
                  <a:pt x="750533" y="673784"/>
                  <a:pt x="749496" y="673577"/>
                </a:cubicBezTo>
                <a:close/>
                <a:moveTo>
                  <a:pt x="198773" y="673784"/>
                </a:moveTo>
                <a:cubicBezTo>
                  <a:pt x="196491" y="673784"/>
                  <a:pt x="188194" y="665693"/>
                  <a:pt x="188194" y="663412"/>
                </a:cubicBezTo>
                <a:cubicBezTo>
                  <a:pt x="188194" y="662167"/>
                  <a:pt x="186950" y="661337"/>
                  <a:pt x="185290" y="661337"/>
                </a:cubicBezTo>
                <a:cubicBezTo>
                  <a:pt x="183838" y="661337"/>
                  <a:pt x="180934" y="659055"/>
                  <a:pt x="179275" y="656358"/>
                </a:cubicBezTo>
                <a:cubicBezTo>
                  <a:pt x="176371" y="652209"/>
                  <a:pt x="176371" y="650964"/>
                  <a:pt x="178860" y="647438"/>
                </a:cubicBezTo>
                <a:cubicBezTo>
                  <a:pt x="180519" y="645156"/>
                  <a:pt x="181142" y="642666"/>
                  <a:pt x="180519" y="641836"/>
                </a:cubicBezTo>
                <a:cubicBezTo>
                  <a:pt x="179897" y="641214"/>
                  <a:pt x="180104" y="640592"/>
                  <a:pt x="181349" y="640592"/>
                </a:cubicBezTo>
                <a:cubicBezTo>
                  <a:pt x="183631" y="640592"/>
                  <a:pt x="195662" y="619847"/>
                  <a:pt x="194832" y="617357"/>
                </a:cubicBezTo>
                <a:cubicBezTo>
                  <a:pt x="194624" y="616320"/>
                  <a:pt x="195247" y="615697"/>
                  <a:pt x="196076" y="615697"/>
                </a:cubicBezTo>
                <a:cubicBezTo>
                  <a:pt x="197528" y="615697"/>
                  <a:pt x="202507" y="607192"/>
                  <a:pt x="203336" y="603250"/>
                </a:cubicBezTo>
                <a:cubicBezTo>
                  <a:pt x="203336" y="602628"/>
                  <a:pt x="205203" y="600346"/>
                  <a:pt x="207278" y="598271"/>
                </a:cubicBezTo>
                <a:cubicBezTo>
                  <a:pt x="210596" y="594537"/>
                  <a:pt x="211841" y="591633"/>
                  <a:pt x="210596" y="590181"/>
                </a:cubicBezTo>
                <a:cubicBezTo>
                  <a:pt x="210182" y="589973"/>
                  <a:pt x="212048" y="587484"/>
                  <a:pt x="214745" y="584580"/>
                </a:cubicBezTo>
                <a:cubicBezTo>
                  <a:pt x="217234" y="581883"/>
                  <a:pt x="219308" y="578978"/>
                  <a:pt x="219308" y="577941"/>
                </a:cubicBezTo>
                <a:cubicBezTo>
                  <a:pt x="219308" y="575037"/>
                  <a:pt x="220138" y="573377"/>
                  <a:pt x="222835" y="570058"/>
                </a:cubicBezTo>
                <a:cubicBezTo>
                  <a:pt x="224287" y="568398"/>
                  <a:pt x="225324" y="566531"/>
                  <a:pt x="225116" y="565909"/>
                </a:cubicBezTo>
                <a:cubicBezTo>
                  <a:pt x="223872" y="563627"/>
                  <a:pt x="230717" y="558233"/>
                  <a:pt x="233206" y="559063"/>
                </a:cubicBezTo>
                <a:cubicBezTo>
                  <a:pt x="234658" y="559685"/>
                  <a:pt x="235488" y="560723"/>
                  <a:pt x="234866" y="561760"/>
                </a:cubicBezTo>
                <a:cubicBezTo>
                  <a:pt x="234451" y="562590"/>
                  <a:pt x="235903" y="565287"/>
                  <a:pt x="238184" y="567569"/>
                </a:cubicBezTo>
                <a:cubicBezTo>
                  <a:pt x="240259" y="570058"/>
                  <a:pt x="242126" y="572547"/>
                  <a:pt x="242126" y="573170"/>
                </a:cubicBezTo>
                <a:cubicBezTo>
                  <a:pt x="242126" y="573792"/>
                  <a:pt x="242126" y="575037"/>
                  <a:pt x="242126" y="575867"/>
                </a:cubicBezTo>
                <a:cubicBezTo>
                  <a:pt x="242126" y="576904"/>
                  <a:pt x="243992" y="579601"/>
                  <a:pt x="246274" y="582090"/>
                </a:cubicBezTo>
                <a:cubicBezTo>
                  <a:pt x="248556" y="584580"/>
                  <a:pt x="250423" y="586862"/>
                  <a:pt x="250215" y="587069"/>
                </a:cubicBezTo>
                <a:cubicBezTo>
                  <a:pt x="249593" y="588729"/>
                  <a:pt x="255401" y="599101"/>
                  <a:pt x="257060" y="599101"/>
                </a:cubicBezTo>
                <a:cubicBezTo>
                  <a:pt x="257890" y="599101"/>
                  <a:pt x="258512" y="599724"/>
                  <a:pt x="258305" y="600761"/>
                </a:cubicBezTo>
                <a:cubicBezTo>
                  <a:pt x="257683" y="602628"/>
                  <a:pt x="269299" y="623996"/>
                  <a:pt x="270958" y="623996"/>
                </a:cubicBezTo>
                <a:cubicBezTo>
                  <a:pt x="271788" y="623996"/>
                  <a:pt x="272410" y="625863"/>
                  <a:pt x="272618" y="628145"/>
                </a:cubicBezTo>
                <a:cubicBezTo>
                  <a:pt x="272825" y="631049"/>
                  <a:pt x="270128" y="633746"/>
                  <a:pt x="262661" y="637687"/>
                </a:cubicBezTo>
                <a:cubicBezTo>
                  <a:pt x="257060" y="640799"/>
                  <a:pt x="252497" y="644118"/>
                  <a:pt x="252497" y="645156"/>
                </a:cubicBezTo>
                <a:cubicBezTo>
                  <a:pt x="252497" y="645986"/>
                  <a:pt x="251875" y="646608"/>
                  <a:pt x="251045" y="646608"/>
                </a:cubicBezTo>
                <a:cubicBezTo>
                  <a:pt x="247311" y="645986"/>
                  <a:pt x="244822" y="647023"/>
                  <a:pt x="240881" y="650549"/>
                </a:cubicBezTo>
                <a:cubicBezTo>
                  <a:pt x="238807" y="652624"/>
                  <a:pt x="236110" y="654699"/>
                  <a:pt x="234866" y="654906"/>
                </a:cubicBezTo>
                <a:cubicBezTo>
                  <a:pt x="228435" y="657188"/>
                  <a:pt x="223457" y="660092"/>
                  <a:pt x="223457" y="661959"/>
                </a:cubicBezTo>
                <a:cubicBezTo>
                  <a:pt x="223457" y="663204"/>
                  <a:pt x="222835" y="663619"/>
                  <a:pt x="222212" y="662789"/>
                </a:cubicBezTo>
                <a:cubicBezTo>
                  <a:pt x="221590" y="662167"/>
                  <a:pt x="216404" y="664449"/>
                  <a:pt x="210804" y="667768"/>
                </a:cubicBezTo>
                <a:cubicBezTo>
                  <a:pt x="204996" y="671087"/>
                  <a:pt x="199810" y="673784"/>
                  <a:pt x="198773" y="673784"/>
                </a:cubicBezTo>
                <a:close/>
                <a:moveTo>
                  <a:pt x="455253" y="689600"/>
                </a:moveTo>
                <a:lnTo>
                  <a:pt x="439700" y="658496"/>
                </a:lnTo>
                <a:cubicBezTo>
                  <a:pt x="429925" y="655829"/>
                  <a:pt x="420593" y="651830"/>
                  <a:pt x="412151" y="646942"/>
                </a:cubicBezTo>
                <a:lnTo>
                  <a:pt x="378825" y="658051"/>
                </a:lnTo>
                <a:lnTo>
                  <a:pt x="353497" y="632723"/>
                </a:lnTo>
                <a:lnTo>
                  <a:pt x="364606" y="599397"/>
                </a:lnTo>
                <a:cubicBezTo>
                  <a:pt x="359718" y="590510"/>
                  <a:pt x="355719" y="581179"/>
                  <a:pt x="353052" y="571403"/>
                </a:cubicBezTo>
                <a:lnTo>
                  <a:pt x="321948" y="556295"/>
                </a:lnTo>
                <a:lnTo>
                  <a:pt x="321948" y="520747"/>
                </a:lnTo>
                <a:lnTo>
                  <a:pt x="353052" y="505195"/>
                </a:lnTo>
                <a:cubicBezTo>
                  <a:pt x="355719" y="495419"/>
                  <a:pt x="359718" y="486088"/>
                  <a:pt x="364606" y="477646"/>
                </a:cubicBezTo>
                <a:lnTo>
                  <a:pt x="353497" y="444319"/>
                </a:lnTo>
                <a:lnTo>
                  <a:pt x="378825" y="418991"/>
                </a:lnTo>
                <a:lnTo>
                  <a:pt x="412151" y="430100"/>
                </a:lnTo>
                <a:cubicBezTo>
                  <a:pt x="421038" y="425212"/>
                  <a:pt x="430369" y="421213"/>
                  <a:pt x="440145" y="418547"/>
                </a:cubicBezTo>
                <a:lnTo>
                  <a:pt x="455697" y="387443"/>
                </a:lnTo>
                <a:lnTo>
                  <a:pt x="491245" y="387443"/>
                </a:lnTo>
                <a:lnTo>
                  <a:pt x="506797" y="418547"/>
                </a:lnTo>
                <a:cubicBezTo>
                  <a:pt x="516573" y="421213"/>
                  <a:pt x="525904" y="425212"/>
                  <a:pt x="534347" y="430100"/>
                </a:cubicBezTo>
                <a:lnTo>
                  <a:pt x="567673" y="418991"/>
                </a:lnTo>
                <a:lnTo>
                  <a:pt x="593001" y="444319"/>
                </a:lnTo>
                <a:lnTo>
                  <a:pt x="581892" y="477646"/>
                </a:lnTo>
                <a:cubicBezTo>
                  <a:pt x="586780" y="486533"/>
                  <a:pt x="590779" y="495864"/>
                  <a:pt x="593445" y="505640"/>
                </a:cubicBezTo>
                <a:lnTo>
                  <a:pt x="624550" y="521192"/>
                </a:lnTo>
                <a:lnTo>
                  <a:pt x="624550" y="556740"/>
                </a:lnTo>
                <a:lnTo>
                  <a:pt x="593001" y="571848"/>
                </a:lnTo>
                <a:cubicBezTo>
                  <a:pt x="590335" y="581623"/>
                  <a:pt x="586336" y="590955"/>
                  <a:pt x="581448" y="599397"/>
                </a:cubicBezTo>
                <a:lnTo>
                  <a:pt x="592557" y="632723"/>
                </a:lnTo>
                <a:lnTo>
                  <a:pt x="567229" y="658051"/>
                </a:lnTo>
                <a:lnTo>
                  <a:pt x="533902" y="646942"/>
                </a:lnTo>
                <a:cubicBezTo>
                  <a:pt x="525015" y="651830"/>
                  <a:pt x="515684" y="655829"/>
                  <a:pt x="505908" y="658496"/>
                </a:cubicBezTo>
                <a:lnTo>
                  <a:pt x="490801" y="689600"/>
                </a:lnTo>
                <a:close/>
                <a:moveTo>
                  <a:pt x="104290" y="825432"/>
                </a:moveTo>
                <a:cubicBezTo>
                  <a:pt x="98015" y="825069"/>
                  <a:pt x="92466" y="823876"/>
                  <a:pt x="85932" y="821698"/>
                </a:cubicBezTo>
                <a:cubicBezTo>
                  <a:pt x="78050" y="819208"/>
                  <a:pt x="70375" y="816096"/>
                  <a:pt x="68715" y="814644"/>
                </a:cubicBezTo>
                <a:cubicBezTo>
                  <a:pt x="67056" y="813400"/>
                  <a:pt x="65811" y="812985"/>
                  <a:pt x="65811" y="814022"/>
                </a:cubicBezTo>
                <a:cubicBezTo>
                  <a:pt x="65811" y="814852"/>
                  <a:pt x="64359" y="813814"/>
                  <a:pt x="62700" y="811532"/>
                </a:cubicBezTo>
                <a:cubicBezTo>
                  <a:pt x="61040" y="809458"/>
                  <a:pt x="59588" y="808213"/>
                  <a:pt x="59588" y="808836"/>
                </a:cubicBezTo>
                <a:cubicBezTo>
                  <a:pt x="59588" y="809665"/>
                  <a:pt x="55440" y="805931"/>
                  <a:pt x="50254" y="800952"/>
                </a:cubicBezTo>
                <a:cubicBezTo>
                  <a:pt x="41127" y="791617"/>
                  <a:pt x="28474" y="769835"/>
                  <a:pt x="28474" y="762989"/>
                </a:cubicBezTo>
                <a:cubicBezTo>
                  <a:pt x="28474" y="761122"/>
                  <a:pt x="27852" y="759047"/>
                  <a:pt x="27229" y="758217"/>
                </a:cubicBezTo>
                <a:cubicBezTo>
                  <a:pt x="25777" y="756765"/>
                  <a:pt x="25570" y="727929"/>
                  <a:pt x="27022" y="723573"/>
                </a:cubicBezTo>
                <a:cubicBezTo>
                  <a:pt x="27644" y="721913"/>
                  <a:pt x="29096" y="717142"/>
                  <a:pt x="30341" y="713200"/>
                </a:cubicBezTo>
                <a:cubicBezTo>
                  <a:pt x="33452" y="703450"/>
                  <a:pt x="40297" y="692662"/>
                  <a:pt x="50461" y="681667"/>
                </a:cubicBezTo>
                <a:cubicBezTo>
                  <a:pt x="67263" y="663619"/>
                  <a:pt x="101489" y="652417"/>
                  <a:pt x="123891" y="658018"/>
                </a:cubicBezTo>
                <a:cubicBezTo>
                  <a:pt x="126795" y="658640"/>
                  <a:pt x="130944" y="659470"/>
                  <a:pt x="133226" y="659885"/>
                </a:cubicBezTo>
                <a:cubicBezTo>
                  <a:pt x="135507" y="660300"/>
                  <a:pt x="141108" y="662582"/>
                  <a:pt x="145671" y="664864"/>
                </a:cubicBezTo>
                <a:cubicBezTo>
                  <a:pt x="150235" y="667146"/>
                  <a:pt x="154798" y="669220"/>
                  <a:pt x="155835" y="669220"/>
                </a:cubicBezTo>
                <a:cubicBezTo>
                  <a:pt x="156872" y="669220"/>
                  <a:pt x="158532" y="670880"/>
                  <a:pt x="159569" y="672747"/>
                </a:cubicBezTo>
                <a:cubicBezTo>
                  <a:pt x="160606" y="674614"/>
                  <a:pt x="163925" y="676896"/>
                  <a:pt x="166622" y="677933"/>
                </a:cubicBezTo>
                <a:cubicBezTo>
                  <a:pt x="169526" y="679178"/>
                  <a:pt x="172430" y="681667"/>
                  <a:pt x="173052" y="683534"/>
                </a:cubicBezTo>
                <a:cubicBezTo>
                  <a:pt x="173882" y="685609"/>
                  <a:pt x="176993" y="690795"/>
                  <a:pt x="180104" y="695152"/>
                </a:cubicBezTo>
                <a:cubicBezTo>
                  <a:pt x="197736" y="719631"/>
                  <a:pt x="197736" y="762781"/>
                  <a:pt x="180104" y="787261"/>
                </a:cubicBezTo>
                <a:cubicBezTo>
                  <a:pt x="176993" y="791617"/>
                  <a:pt x="173882" y="796803"/>
                  <a:pt x="173052" y="798878"/>
                </a:cubicBezTo>
                <a:cubicBezTo>
                  <a:pt x="172430" y="800745"/>
                  <a:pt x="169318" y="803442"/>
                  <a:pt x="166414" y="804479"/>
                </a:cubicBezTo>
                <a:cubicBezTo>
                  <a:pt x="163510" y="805516"/>
                  <a:pt x="160606" y="807798"/>
                  <a:pt x="159984" y="809665"/>
                </a:cubicBezTo>
                <a:cubicBezTo>
                  <a:pt x="159362" y="811325"/>
                  <a:pt x="158117" y="812362"/>
                  <a:pt x="157080" y="811740"/>
                </a:cubicBezTo>
                <a:cubicBezTo>
                  <a:pt x="156250" y="811325"/>
                  <a:pt x="153554" y="812777"/>
                  <a:pt x="151272" y="815059"/>
                </a:cubicBezTo>
                <a:cubicBezTo>
                  <a:pt x="148783" y="817341"/>
                  <a:pt x="146708" y="818586"/>
                  <a:pt x="146708" y="817964"/>
                </a:cubicBezTo>
                <a:cubicBezTo>
                  <a:pt x="146708" y="817341"/>
                  <a:pt x="144634" y="817964"/>
                  <a:pt x="142145" y="819416"/>
                </a:cubicBezTo>
                <a:cubicBezTo>
                  <a:pt x="139448" y="820868"/>
                  <a:pt x="136752" y="822113"/>
                  <a:pt x="135922" y="822320"/>
                </a:cubicBezTo>
                <a:cubicBezTo>
                  <a:pt x="134885" y="822527"/>
                  <a:pt x="134055" y="822735"/>
                  <a:pt x="133848" y="823150"/>
                </a:cubicBezTo>
                <a:cubicBezTo>
                  <a:pt x="133433" y="823357"/>
                  <a:pt x="130529" y="823772"/>
                  <a:pt x="127003" y="824187"/>
                </a:cubicBezTo>
                <a:cubicBezTo>
                  <a:pt x="117565" y="825328"/>
                  <a:pt x="110565" y="825795"/>
                  <a:pt x="104290" y="825432"/>
                </a:cubicBezTo>
                <a:close/>
                <a:moveTo>
                  <a:pt x="847402" y="826262"/>
                </a:moveTo>
                <a:cubicBezTo>
                  <a:pt x="846987" y="825847"/>
                  <a:pt x="840350" y="825224"/>
                  <a:pt x="832260" y="824602"/>
                </a:cubicBezTo>
                <a:cubicBezTo>
                  <a:pt x="824378" y="824187"/>
                  <a:pt x="814836" y="822527"/>
                  <a:pt x="811102" y="821075"/>
                </a:cubicBezTo>
                <a:cubicBezTo>
                  <a:pt x="807368" y="819831"/>
                  <a:pt x="803842" y="818793"/>
                  <a:pt x="803012" y="819001"/>
                </a:cubicBezTo>
                <a:cubicBezTo>
                  <a:pt x="802183" y="819208"/>
                  <a:pt x="800938" y="818586"/>
                  <a:pt x="800316" y="817549"/>
                </a:cubicBezTo>
                <a:cubicBezTo>
                  <a:pt x="798864" y="815267"/>
                  <a:pt x="784966" y="805516"/>
                  <a:pt x="783307" y="805516"/>
                </a:cubicBezTo>
                <a:cubicBezTo>
                  <a:pt x="781440" y="805516"/>
                  <a:pt x="775217" y="798670"/>
                  <a:pt x="775217" y="796388"/>
                </a:cubicBezTo>
                <a:cubicBezTo>
                  <a:pt x="775217" y="795351"/>
                  <a:pt x="773143" y="792862"/>
                  <a:pt x="770654" y="790995"/>
                </a:cubicBezTo>
                <a:cubicBezTo>
                  <a:pt x="767957" y="789335"/>
                  <a:pt x="765883" y="787053"/>
                  <a:pt x="766090" y="786223"/>
                </a:cubicBezTo>
                <a:cubicBezTo>
                  <a:pt x="766090" y="785394"/>
                  <a:pt x="764638" y="781037"/>
                  <a:pt x="762771" y="776473"/>
                </a:cubicBezTo>
                <a:cubicBezTo>
                  <a:pt x="756963" y="763196"/>
                  <a:pt x="756134" y="760292"/>
                  <a:pt x="755096" y="752616"/>
                </a:cubicBezTo>
                <a:cubicBezTo>
                  <a:pt x="753437" y="738302"/>
                  <a:pt x="754267" y="726892"/>
                  <a:pt x="758415" y="716727"/>
                </a:cubicBezTo>
                <a:cubicBezTo>
                  <a:pt x="759660" y="713408"/>
                  <a:pt x="760697" y="710088"/>
                  <a:pt x="760697" y="709051"/>
                </a:cubicBezTo>
                <a:cubicBezTo>
                  <a:pt x="760697" y="708221"/>
                  <a:pt x="763808" y="702827"/>
                  <a:pt x="767542" y="697019"/>
                </a:cubicBezTo>
                <a:cubicBezTo>
                  <a:pt x="771483" y="691418"/>
                  <a:pt x="775217" y="685194"/>
                  <a:pt x="775839" y="683327"/>
                </a:cubicBezTo>
                <a:cubicBezTo>
                  <a:pt x="776669" y="681460"/>
                  <a:pt x="779573" y="678970"/>
                  <a:pt x="782477" y="677933"/>
                </a:cubicBezTo>
                <a:cubicBezTo>
                  <a:pt x="785381" y="676896"/>
                  <a:pt x="788285" y="674614"/>
                  <a:pt x="788907" y="672747"/>
                </a:cubicBezTo>
                <a:cubicBezTo>
                  <a:pt x="789530" y="671087"/>
                  <a:pt x="790774" y="670050"/>
                  <a:pt x="791811" y="670672"/>
                </a:cubicBezTo>
                <a:cubicBezTo>
                  <a:pt x="792641" y="671087"/>
                  <a:pt x="795545" y="669428"/>
                  <a:pt x="798242" y="666938"/>
                </a:cubicBezTo>
                <a:cubicBezTo>
                  <a:pt x="800938" y="664449"/>
                  <a:pt x="803220" y="662789"/>
                  <a:pt x="803220" y="663204"/>
                </a:cubicBezTo>
                <a:cubicBezTo>
                  <a:pt x="803220" y="663826"/>
                  <a:pt x="806539" y="662997"/>
                  <a:pt x="810480" y="661544"/>
                </a:cubicBezTo>
                <a:cubicBezTo>
                  <a:pt x="814421" y="660092"/>
                  <a:pt x="819607" y="658640"/>
                  <a:pt x="821888" y="658225"/>
                </a:cubicBezTo>
                <a:cubicBezTo>
                  <a:pt x="856114" y="654284"/>
                  <a:pt x="879969" y="662374"/>
                  <a:pt x="900504" y="684157"/>
                </a:cubicBezTo>
                <a:cubicBezTo>
                  <a:pt x="909838" y="694322"/>
                  <a:pt x="920417" y="712785"/>
                  <a:pt x="920417" y="719631"/>
                </a:cubicBezTo>
                <a:cubicBezTo>
                  <a:pt x="920417" y="721498"/>
                  <a:pt x="921039" y="723365"/>
                  <a:pt x="921662" y="724195"/>
                </a:cubicBezTo>
                <a:cubicBezTo>
                  <a:pt x="923321" y="725647"/>
                  <a:pt x="923321" y="756765"/>
                  <a:pt x="921662" y="758217"/>
                </a:cubicBezTo>
                <a:cubicBezTo>
                  <a:pt x="921039" y="759047"/>
                  <a:pt x="920417" y="760914"/>
                  <a:pt x="920417" y="762781"/>
                </a:cubicBezTo>
                <a:cubicBezTo>
                  <a:pt x="920417" y="769627"/>
                  <a:pt x="910046" y="787883"/>
                  <a:pt x="899882" y="799085"/>
                </a:cubicBezTo>
                <a:cubicBezTo>
                  <a:pt x="894074" y="805516"/>
                  <a:pt x="889303" y="810288"/>
                  <a:pt x="889303" y="809458"/>
                </a:cubicBezTo>
                <a:cubicBezTo>
                  <a:pt x="889303" y="808836"/>
                  <a:pt x="886399" y="810288"/>
                  <a:pt x="883080" y="812777"/>
                </a:cubicBezTo>
                <a:cubicBezTo>
                  <a:pt x="877479" y="816719"/>
                  <a:pt x="848854" y="827506"/>
                  <a:pt x="847402" y="826262"/>
                </a:cubicBezTo>
                <a:close/>
                <a:moveTo>
                  <a:pt x="515931" y="850948"/>
                </a:moveTo>
                <a:cubicBezTo>
                  <a:pt x="515931" y="843688"/>
                  <a:pt x="468223" y="839746"/>
                  <a:pt x="446443" y="845140"/>
                </a:cubicBezTo>
                <a:cubicBezTo>
                  <a:pt x="439805" y="846799"/>
                  <a:pt x="433582" y="849081"/>
                  <a:pt x="432960" y="850119"/>
                </a:cubicBezTo>
                <a:cubicBezTo>
                  <a:pt x="432338" y="851156"/>
                  <a:pt x="430056" y="848874"/>
                  <a:pt x="427982" y="844932"/>
                </a:cubicBezTo>
                <a:cubicBezTo>
                  <a:pt x="425700" y="840991"/>
                  <a:pt x="423211" y="837671"/>
                  <a:pt x="422174" y="837671"/>
                </a:cubicBezTo>
                <a:cubicBezTo>
                  <a:pt x="421344" y="837671"/>
                  <a:pt x="420722" y="837049"/>
                  <a:pt x="420722" y="836219"/>
                </a:cubicBezTo>
                <a:cubicBezTo>
                  <a:pt x="421344" y="832278"/>
                  <a:pt x="420307" y="829788"/>
                  <a:pt x="415951" y="825224"/>
                </a:cubicBezTo>
                <a:cubicBezTo>
                  <a:pt x="413254" y="822320"/>
                  <a:pt x="411595" y="820038"/>
                  <a:pt x="411802" y="820038"/>
                </a:cubicBezTo>
                <a:cubicBezTo>
                  <a:pt x="413462" y="820038"/>
                  <a:pt x="407239" y="808628"/>
                  <a:pt x="405579" y="808628"/>
                </a:cubicBezTo>
                <a:cubicBezTo>
                  <a:pt x="404750" y="808628"/>
                  <a:pt x="404127" y="808006"/>
                  <a:pt x="404335" y="807176"/>
                </a:cubicBezTo>
                <a:cubicBezTo>
                  <a:pt x="405164" y="804687"/>
                  <a:pt x="393134" y="783734"/>
                  <a:pt x="391059" y="783734"/>
                </a:cubicBezTo>
                <a:cubicBezTo>
                  <a:pt x="390230" y="783734"/>
                  <a:pt x="389607" y="783112"/>
                  <a:pt x="389607" y="782282"/>
                </a:cubicBezTo>
                <a:cubicBezTo>
                  <a:pt x="390230" y="778340"/>
                  <a:pt x="389192" y="775851"/>
                  <a:pt x="384836" y="771287"/>
                </a:cubicBezTo>
                <a:cubicBezTo>
                  <a:pt x="382140" y="768382"/>
                  <a:pt x="380480" y="766100"/>
                  <a:pt x="380688" y="766100"/>
                </a:cubicBezTo>
                <a:cubicBezTo>
                  <a:pt x="382347" y="766100"/>
                  <a:pt x="376124" y="754691"/>
                  <a:pt x="374465" y="754691"/>
                </a:cubicBezTo>
                <a:cubicBezTo>
                  <a:pt x="373635" y="754691"/>
                  <a:pt x="373013" y="754068"/>
                  <a:pt x="373220" y="753238"/>
                </a:cubicBezTo>
                <a:cubicBezTo>
                  <a:pt x="374050" y="750749"/>
                  <a:pt x="362019" y="729796"/>
                  <a:pt x="359945" y="729796"/>
                </a:cubicBezTo>
                <a:cubicBezTo>
                  <a:pt x="359115" y="729796"/>
                  <a:pt x="358493" y="729174"/>
                  <a:pt x="358493" y="728344"/>
                </a:cubicBezTo>
                <a:cubicBezTo>
                  <a:pt x="359115" y="724610"/>
                  <a:pt x="358078" y="721913"/>
                  <a:pt x="354137" y="717764"/>
                </a:cubicBezTo>
                <a:cubicBezTo>
                  <a:pt x="351855" y="715275"/>
                  <a:pt x="349988" y="712993"/>
                  <a:pt x="350196" y="712785"/>
                </a:cubicBezTo>
                <a:cubicBezTo>
                  <a:pt x="350818" y="711126"/>
                  <a:pt x="345010" y="700753"/>
                  <a:pt x="343351" y="700753"/>
                </a:cubicBezTo>
                <a:cubicBezTo>
                  <a:pt x="342521" y="700753"/>
                  <a:pt x="341899" y="700131"/>
                  <a:pt x="342106" y="699301"/>
                </a:cubicBezTo>
                <a:cubicBezTo>
                  <a:pt x="342936" y="696811"/>
                  <a:pt x="330905" y="675859"/>
                  <a:pt x="328831" y="675859"/>
                </a:cubicBezTo>
                <a:cubicBezTo>
                  <a:pt x="328001" y="675859"/>
                  <a:pt x="327379" y="675236"/>
                  <a:pt x="327379" y="674406"/>
                </a:cubicBezTo>
                <a:cubicBezTo>
                  <a:pt x="328001" y="670672"/>
                  <a:pt x="326964" y="668183"/>
                  <a:pt x="323438" y="664241"/>
                </a:cubicBezTo>
                <a:cubicBezTo>
                  <a:pt x="321363" y="662167"/>
                  <a:pt x="319289" y="659470"/>
                  <a:pt x="319082" y="658225"/>
                </a:cubicBezTo>
                <a:cubicBezTo>
                  <a:pt x="316800" y="651794"/>
                  <a:pt x="313896" y="646815"/>
                  <a:pt x="312029" y="646815"/>
                </a:cubicBezTo>
                <a:cubicBezTo>
                  <a:pt x="310784" y="646815"/>
                  <a:pt x="310577" y="646193"/>
                  <a:pt x="311199" y="645363"/>
                </a:cubicBezTo>
                <a:cubicBezTo>
                  <a:pt x="312029" y="644741"/>
                  <a:pt x="311614" y="642874"/>
                  <a:pt x="310162" y="641214"/>
                </a:cubicBezTo>
                <a:cubicBezTo>
                  <a:pt x="308918" y="639555"/>
                  <a:pt x="308710" y="638517"/>
                  <a:pt x="309747" y="638725"/>
                </a:cubicBezTo>
                <a:cubicBezTo>
                  <a:pt x="312444" y="639347"/>
                  <a:pt x="323023" y="633953"/>
                  <a:pt x="323023" y="631879"/>
                </a:cubicBezTo>
                <a:cubicBezTo>
                  <a:pt x="323023" y="631049"/>
                  <a:pt x="323645" y="630427"/>
                  <a:pt x="324682" y="630634"/>
                </a:cubicBezTo>
                <a:lnTo>
                  <a:pt x="335194" y="625957"/>
                </a:lnTo>
                <a:lnTo>
                  <a:pt x="352869" y="652382"/>
                </a:lnTo>
                <a:cubicBezTo>
                  <a:pt x="383206" y="682959"/>
                  <a:pt x="425116" y="701872"/>
                  <a:pt x="471408" y="701872"/>
                </a:cubicBezTo>
                <a:cubicBezTo>
                  <a:pt x="517701" y="701872"/>
                  <a:pt x="559611" y="682959"/>
                  <a:pt x="589948" y="652382"/>
                </a:cubicBezTo>
                <a:lnTo>
                  <a:pt x="609274" y="623489"/>
                </a:lnTo>
                <a:lnTo>
                  <a:pt x="620294" y="630012"/>
                </a:lnTo>
                <a:cubicBezTo>
                  <a:pt x="629499" y="635146"/>
                  <a:pt x="638625" y="639658"/>
                  <a:pt x="639351" y="638932"/>
                </a:cubicBezTo>
                <a:cubicBezTo>
                  <a:pt x="640181" y="638102"/>
                  <a:pt x="637899" y="642459"/>
                  <a:pt x="634373" y="648475"/>
                </a:cubicBezTo>
                <a:cubicBezTo>
                  <a:pt x="630847" y="654284"/>
                  <a:pt x="628565" y="659262"/>
                  <a:pt x="629187" y="659262"/>
                </a:cubicBezTo>
                <a:cubicBezTo>
                  <a:pt x="629602" y="659262"/>
                  <a:pt x="628358" y="661337"/>
                  <a:pt x="625868" y="663826"/>
                </a:cubicBezTo>
                <a:cubicBezTo>
                  <a:pt x="622135" y="667975"/>
                  <a:pt x="621512" y="669428"/>
                  <a:pt x="621927" y="672954"/>
                </a:cubicBezTo>
                <a:cubicBezTo>
                  <a:pt x="621927" y="673784"/>
                  <a:pt x="621098" y="675029"/>
                  <a:pt x="620060" y="675651"/>
                </a:cubicBezTo>
                <a:cubicBezTo>
                  <a:pt x="617571" y="677103"/>
                  <a:pt x="596621" y="713200"/>
                  <a:pt x="598073" y="713200"/>
                </a:cubicBezTo>
                <a:cubicBezTo>
                  <a:pt x="598695" y="713200"/>
                  <a:pt x="597243" y="715275"/>
                  <a:pt x="594754" y="717764"/>
                </a:cubicBezTo>
                <a:cubicBezTo>
                  <a:pt x="591020" y="721913"/>
                  <a:pt x="590398" y="723365"/>
                  <a:pt x="590813" y="726892"/>
                </a:cubicBezTo>
                <a:cubicBezTo>
                  <a:pt x="590813" y="727722"/>
                  <a:pt x="589983" y="728966"/>
                  <a:pt x="588946" y="729589"/>
                </a:cubicBezTo>
                <a:cubicBezTo>
                  <a:pt x="586457" y="731041"/>
                  <a:pt x="565507" y="767138"/>
                  <a:pt x="566959" y="767138"/>
                </a:cubicBezTo>
                <a:cubicBezTo>
                  <a:pt x="567581" y="767138"/>
                  <a:pt x="566129" y="769212"/>
                  <a:pt x="563640" y="771702"/>
                </a:cubicBezTo>
                <a:cubicBezTo>
                  <a:pt x="559699" y="775851"/>
                  <a:pt x="558662" y="778548"/>
                  <a:pt x="559284" y="782282"/>
                </a:cubicBezTo>
                <a:cubicBezTo>
                  <a:pt x="559284" y="783112"/>
                  <a:pt x="558662" y="783734"/>
                  <a:pt x="557832" y="783734"/>
                </a:cubicBezTo>
                <a:cubicBezTo>
                  <a:pt x="555758" y="783734"/>
                  <a:pt x="543727" y="804687"/>
                  <a:pt x="544556" y="807176"/>
                </a:cubicBezTo>
                <a:cubicBezTo>
                  <a:pt x="544764" y="808006"/>
                  <a:pt x="544142" y="808628"/>
                  <a:pt x="543312" y="808628"/>
                </a:cubicBezTo>
                <a:cubicBezTo>
                  <a:pt x="541652" y="808628"/>
                  <a:pt x="537504" y="815682"/>
                  <a:pt x="537089" y="819623"/>
                </a:cubicBezTo>
                <a:cubicBezTo>
                  <a:pt x="536882" y="820453"/>
                  <a:pt x="534807" y="823150"/>
                  <a:pt x="532526" y="825639"/>
                </a:cubicBezTo>
                <a:cubicBezTo>
                  <a:pt x="528792" y="829788"/>
                  <a:pt x="528170" y="831240"/>
                  <a:pt x="528584" y="834767"/>
                </a:cubicBezTo>
                <a:cubicBezTo>
                  <a:pt x="528584" y="835597"/>
                  <a:pt x="527755" y="836842"/>
                  <a:pt x="526718" y="837464"/>
                </a:cubicBezTo>
                <a:cubicBezTo>
                  <a:pt x="525680" y="838086"/>
                  <a:pt x="522776" y="842028"/>
                  <a:pt x="520287" y="845970"/>
                </a:cubicBezTo>
                <a:cubicBezTo>
                  <a:pt x="518006" y="849911"/>
                  <a:pt x="515931" y="852193"/>
                  <a:pt x="515931" y="850948"/>
                </a:cubicBezTo>
                <a:close/>
                <a:moveTo>
                  <a:pt x="482251" y="1035192"/>
                </a:moveTo>
                <a:cubicBezTo>
                  <a:pt x="474187" y="1035996"/>
                  <a:pt x="466149" y="1035892"/>
                  <a:pt x="459718" y="1034751"/>
                </a:cubicBezTo>
                <a:cubicBezTo>
                  <a:pt x="448517" y="1032884"/>
                  <a:pt x="429848" y="1025001"/>
                  <a:pt x="426530" y="1021059"/>
                </a:cubicBezTo>
                <a:cubicBezTo>
                  <a:pt x="425285" y="1019400"/>
                  <a:pt x="423626" y="1018362"/>
                  <a:pt x="422796" y="1018777"/>
                </a:cubicBezTo>
                <a:cubicBezTo>
                  <a:pt x="422174" y="1018985"/>
                  <a:pt x="418232" y="1015873"/>
                  <a:pt x="414084" y="1011517"/>
                </a:cubicBezTo>
                <a:cubicBezTo>
                  <a:pt x="409728" y="1007160"/>
                  <a:pt x="406824" y="1003633"/>
                  <a:pt x="407446" y="1003633"/>
                </a:cubicBezTo>
                <a:cubicBezTo>
                  <a:pt x="407861" y="1003633"/>
                  <a:pt x="406409" y="1000936"/>
                  <a:pt x="403920" y="997617"/>
                </a:cubicBezTo>
                <a:cubicBezTo>
                  <a:pt x="388570" y="975835"/>
                  <a:pt x="386081" y="942642"/>
                  <a:pt x="398112" y="916503"/>
                </a:cubicBezTo>
                <a:cubicBezTo>
                  <a:pt x="400601" y="911317"/>
                  <a:pt x="402468" y="906753"/>
                  <a:pt x="402468" y="906131"/>
                </a:cubicBezTo>
                <a:cubicBezTo>
                  <a:pt x="402260" y="904679"/>
                  <a:pt x="428396" y="878955"/>
                  <a:pt x="430263" y="878747"/>
                </a:cubicBezTo>
                <a:cubicBezTo>
                  <a:pt x="431093" y="878540"/>
                  <a:pt x="435656" y="876880"/>
                  <a:pt x="440220" y="874805"/>
                </a:cubicBezTo>
                <a:cubicBezTo>
                  <a:pt x="455155" y="868167"/>
                  <a:pt x="474446" y="866300"/>
                  <a:pt x="491247" y="869827"/>
                </a:cubicBezTo>
                <a:cubicBezTo>
                  <a:pt x="525266" y="876880"/>
                  <a:pt x="549327" y="901152"/>
                  <a:pt x="556587" y="935382"/>
                </a:cubicBezTo>
                <a:cubicBezTo>
                  <a:pt x="562188" y="961935"/>
                  <a:pt x="554928" y="987452"/>
                  <a:pt x="535844" y="1009442"/>
                </a:cubicBezTo>
                <a:cubicBezTo>
                  <a:pt x="530659" y="1015666"/>
                  <a:pt x="526303" y="1020022"/>
                  <a:pt x="526303" y="1019192"/>
                </a:cubicBezTo>
                <a:cubicBezTo>
                  <a:pt x="526303" y="1018362"/>
                  <a:pt x="523814" y="1019815"/>
                  <a:pt x="520910" y="1022097"/>
                </a:cubicBezTo>
                <a:cubicBezTo>
                  <a:pt x="518006" y="1024379"/>
                  <a:pt x="510746" y="1028113"/>
                  <a:pt x="504938" y="1030187"/>
                </a:cubicBezTo>
                <a:cubicBezTo>
                  <a:pt x="498404" y="1032677"/>
                  <a:pt x="490315" y="1034388"/>
                  <a:pt x="482251" y="1035192"/>
                </a:cubicBezTo>
                <a:close/>
                <a:moveTo>
                  <a:pt x="463426" y="1060897"/>
                </a:moveTo>
                <a:cubicBezTo>
                  <a:pt x="488162" y="1062511"/>
                  <a:pt x="517799" y="1057415"/>
                  <a:pt x="527132" y="1048236"/>
                </a:cubicBezTo>
                <a:cubicBezTo>
                  <a:pt x="528584" y="1046576"/>
                  <a:pt x="530451" y="1045746"/>
                  <a:pt x="530866" y="1046369"/>
                </a:cubicBezTo>
                <a:cubicBezTo>
                  <a:pt x="531488" y="1046783"/>
                  <a:pt x="534392" y="1044916"/>
                  <a:pt x="537504" y="1042012"/>
                </a:cubicBezTo>
                <a:cubicBezTo>
                  <a:pt x="540615" y="1039108"/>
                  <a:pt x="543727" y="1036826"/>
                  <a:pt x="544556" y="1036826"/>
                </a:cubicBezTo>
                <a:cubicBezTo>
                  <a:pt x="546423" y="1036826"/>
                  <a:pt x="559491" y="1023964"/>
                  <a:pt x="559491" y="1022097"/>
                </a:cubicBezTo>
                <a:cubicBezTo>
                  <a:pt x="559491" y="1021059"/>
                  <a:pt x="561773" y="1017948"/>
                  <a:pt x="564677" y="1014836"/>
                </a:cubicBezTo>
                <a:cubicBezTo>
                  <a:pt x="567374" y="1011931"/>
                  <a:pt x="569240" y="1008612"/>
                  <a:pt x="568618" y="1007575"/>
                </a:cubicBezTo>
                <a:cubicBezTo>
                  <a:pt x="567996" y="1006538"/>
                  <a:pt x="568411" y="1005708"/>
                  <a:pt x="569655" y="1005708"/>
                </a:cubicBezTo>
                <a:cubicBezTo>
                  <a:pt x="571522" y="1005708"/>
                  <a:pt x="575256" y="997410"/>
                  <a:pt x="574219" y="995543"/>
                </a:cubicBezTo>
                <a:cubicBezTo>
                  <a:pt x="573804" y="995128"/>
                  <a:pt x="574634" y="994091"/>
                  <a:pt x="575878" y="993468"/>
                </a:cubicBezTo>
                <a:cubicBezTo>
                  <a:pt x="579819" y="990979"/>
                  <a:pt x="583968" y="969404"/>
                  <a:pt x="583968" y="951770"/>
                </a:cubicBezTo>
                <a:cubicBezTo>
                  <a:pt x="583968" y="934137"/>
                  <a:pt x="579819" y="912562"/>
                  <a:pt x="575878" y="910072"/>
                </a:cubicBezTo>
                <a:cubicBezTo>
                  <a:pt x="574634" y="909450"/>
                  <a:pt x="573804" y="907998"/>
                  <a:pt x="573804" y="906961"/>
                </a:cubicBezTo>
                <a:cubicBezTo>
                  <a:pt x="574219" y="903019"/>
                  <a:pt x="571522" y="897833"/>
                  <a:pt x="569448" y="897833"/>
                </a:cubicBezTo>
                <a:cubicBezTo>
                  <a:pt x="568203" y="897833"/>
                  <a:pt x="567788" y="897210"/>
                  <a:pt x="568411" y="896588"/>
                </a:cubicBezTo>
                <a:cubicBezTo>
                  <a:pt x="570278" y="894721"/>
                  <a:pt x="557624" y="877710"/>
                  <a:pt x="548498" y="869827"/>
                </a:cubicBezTo>
                <a:lnTo>
                  <a:pt x="540615" y="862981"/>
                </a:lnTo>
                <a:lnTo>
                  <a:pt x="546838" y="852401"/>
                </a:lnTo>
                <a:cubicBezTo>
                  <a:pt x="550364" y="846592"/>
                  <a:pt x="552646" y="841821"/>
                  <a:pt x="552024" y="841821"/>
                </a:cubicBezTo>
                <a:cubicBezTo>
                  <a:pt x="551609" y="841821"/>
                  <a:pt x="552854" y="839746"/>
                  <a:pt x="555343" y="837257"/>
                </a:cubicBezTo>
                <a:cubicBezTo>
                  <a:pt x="559284" y="833108"/>
                  <a:pt x="560321" y="830411"/>
                  <a:pt x="559699" y="826884"/>
                </a:cubicBezTo>
                <a:cubicBezTo>
                  <a:pt x="559699" y="825847"/>
                  <a:pt x="560321" y="825224"/>
                  <a:pt x="561151" y="825224"/>
                </a:cubicBezTo>
                <a:cubicBezTo>
                  <a:pt x="563018" y="825224"/>
                  <a:pt x="574634" y="805101"/>
                  <a:pt x="573596" y="804064"/>
                </a:cubicBezTo>
                <a:cubicBezTo>
                  <a:pt x="573182" y="803649"/>
                  <a:pt x="575048" y="801160"/>
                  <a:pt x="577745" y="798256"/>
                </a:cubicBezTo>
                <a:cubicBezTo>
                  <a:pt x="580234" y="795559"/>
                  <a:pt x="582308" y="792654"/>
                  <a:pt x="582308" y="791617"/>
                </a:cubicBezTo>
                <a:cubicBezTo>
                  <a:pt x="582308" y="788505"/>
                  <a:pt x="583138" y="786846"/>
                  <a:pt x="586872" y="782904"/>
                </a:cubicBezTo>
                <a:cubicBezTo>
                  <a:pt x="590398" y="778962"/>
                  <a:pt x="591435" y="776473"/>
                  <a:pt x="590813" y="772946"/>
                </a:cubicBezTo>
                <a:cubicBezTo>
                  <a:pt x="590813" y="771909"/>
                  <a:pt x="591435" y="771287"/>
                  <a:pt x="592265" y="771287"/>
                </a:cubicBezTo>
                <a:cubicBezTo>
                  <a:pt x="594132" y="771287"/>
                  <a:pt x="605748" y="751164"/>
                  <a:pt x="604711" y="750127"/>
                </a:cubicBezTo>
                <a:cubicBezTo>
                  <a:pt x="604296" y="749712"/>
                  <a:pt x="606163" y="747222"/>
                  <a:pt x="608859" y="744318"/>
                </a:cubicBezTo>
                <a:cubicBezTo>
                  <a:pt x="611348" y="741621"/>
                  <a:pt x="613423" y="738717"/>
                  <a:pt x="613423" y="737679"/>
                </a:cubicBezTo>
                <a:cubicBezTo>
                  <a:pt x="613423" y="734568"/>
                  <a:pt x="614252" y="732908"/>
                  <a:pt x="617986" y="728966"/>
                </a:cubicBezTo>
                <a:cubicBezTo>
                  <a:pt x="621512" y="725025"/>
                  <a:pt x="622550" y="722535"/>
                  <a:pt x="621927" y="719009"/>
                </a:cubicBezTo>
                <a:cubicBezTo>
                  <a:pt x="621927" y="717971"/>
                  <a:pt x="622550" y="717349"/>
                  <a:pt x="623379" y="717349"/>
                </a:cubicBezTo>
                <a:cubicBezTo>
                  <a:pt x="625039" y="717349"/>
                  <a:pt x="636655" y="697849"/>
                  <a:pt x="636240" y="695567"/>
                </a:cubicBezTo>
                <a:cubicBezTo>
                  <a:pt x="636240" y="694944"/>
                  <a:pt x="638107" y="692455"/>
                  <a:pt x="640388" y="689965"/>
                </a:cubicBezTo>
                <a:cubicBezTo>
                  <a:pt x="644330" y="685816"/>
                  <a:pt x="645367" y="683119"/>
                  <a:pt x="644744" y="679593"/>
                </a:cubicBezTo>
                <a:cubicBezTo>
                  <a:pt x="644744" y="678556"/>
                  <a:pt x="645367" y="677933"/>
                  <a:pt x="646196" y="677933"/>
                </a:cubicBezTo>
                <a:cubicBezTo>
                  <a:pt x="647234" y="677933"/>
                  <a:pt x="650552" y="673369"/>
                  <a:pt x="653664" y="667561"/>
                </a:cubicBezTo>
                <a:cubicBezTo>
                  <a:pt x="656775" y="661959"/>
                  <a:pt x="660094" y="656773"/>
                  <a:pt x="661131" y="656151"/>
                </a:cubicBezTo>
                <a:cubicBezTo>
                  <a:pt x="662376" y="655528"/>
                  <a:pt x="669221" y="658225"/>
                  <a:pt x="676688" y="662374"/>
                </a:cubicBezTo>
                <a:cubicBezTo>
                  <a:pt x="683948" y="666523"/>
                  <a:pt x="690586" y="669843"/>
                  <a:pt x="691208" y="669635"/>
                </a:cubicBezTo>
                <a:cubicBezTo>
                  <a:pt x="691831" y="669635"/>
                  <a:pt x="694320" y="671502"/>
                  <a:pt x="696809" y="673784"/>
                </a:cubicBezTo>
                <a:cubicBezTo>
                  <a:pt x="700958" y="677726"/>
                  <a:pt x="703654" y="678763"/>
                  <a:pt x="707388" y="678141"/>
                </a:cubicBezTo>
                <a:cubicBezTo>
                  <a:pt x="708218" y="678141"/>
                  <a:pt x="708840" y="678763"/>
                  <a:pt x="708840" y="679593"/>
                </a:cubicBezTo>
                <a:cubicBezTo>
                  <a:pt x="708840" y="681460"/>
                  <a:pt x="728960" y="693077"/>
                  <a:pt x="729998" y="692040"/>
                </a:cubicBezTo>
                <a:cubicBezTo>
                  <a:pt x="730412" y="691625"/>
                  <a:pt x="732072" y="692870"/>
                  <a:pt x="733939" y="694529"/>
                </a:cubicBezTo>
                <a:cubicBezTo>
                  <a:pt x="736843" y="697226"/>
                  <a:pt x="736843" y="698678"/>
                  <a:pt x="733316" y="709673"/>
                </a:cubicBezTo>
                <a:cubicBezTo>
                  <a:pt x="730205" y="720046"/>
                  <a:pt x="729375" y="730211"/>
                  <a:pt x="729583" y="755728"/>
                </a:cubicBezTo>
                <a:cubicBezTo>
                  <a:pt x="729790" y="762781"/>
                  <a:pt x="736220" y="783734"/>
                  <a:pt x="738295" y="783734"/>
                </a:cubicBezTo>
                <a:cubicBezTo>
                  <a:pt x="739332" y="783734"/>
                  <a:pt x="739747" y="784564"/>
                  <a:pt x="738917" y="785601"/>
                </a:cubicBezTo>
                <a:cubicBezTo>
                  <a:pt x="738295" y="786638"/>
                  <a:pt x="738917" y="788713"/>
                  <a:pt x="740369" y="790372"/>
                </a:cubicBezTo>
                <a:cubicBezTo>
                  <a:pt x="741821" y="791825"/>
                  <a:pt x="743273" y="794521"/>
                  <a:pt x="743688" y="796181"/>
                </a:cubicBezTo>
                <a:cubicBezTo>
                  <a:pt x="744103" y="797841"/>
                  <a:pt x="745762" y="800538"/>
                  <a:pt x="747629" y="801990"/>
                </a:cubicBezTo>
                <a:cubicBezTo>
                  <a:pt x="749496" y="803234"/>
                  <a:pt x="750326" y="804479"/>
                  <a:pt x="749081" y="804479"/>
                </a:cubicBezTo>
                <a:cubicBezTo>
                  <a:pt x="748044" y="804687"/>
                  <a:pt x="749081" y="806346"/>
                  <a:pt x="751363" y="808213"/>
                </a:cubicBezTo>
                <a:cubicBezTo>
                  <a:pt x="753644" y="810288"/>
                  <a:pt x="756548" y="813607"/>
                  <a:pt x="757793" y="815889"/>
                </a:cubicBezTo>
                <a:cubicBezTo>
                  <a:pt x="759038" y="817964"/>
                  <a:pt x="761527" y="820660"/>
                  <a:pt x="763601" y="821905"/>
                </a:cubicBezTo>
                <a:cubicBezTo>
                  <a:pt x="765675" y="823150"/>
                  <a:pt x="770239" y="826677"/>
                  <a:pt x="773558" y="829788"/>
                </a:cubicBezTo>
                <a:cubicBezTo>
                  <a:pt x="777084" y="833108"/>
                  <a:pt x="780610" y="834975"/>
                  <a:pt x="781647" y="834352"/>
                </a:cubicBezTo>
                <a:cubicBezTo>
                  <a:pt x="782684" y="833730"/>
                  <a:pt x="783514" y="834145"/>
                  <a:pt x="783514" y="835182"/>
                </a:cubicBezTo>
                <a:cubicBezTo>
                  <a:pt x="783514" y="837257"/>
                  <a:pt x="794508" y="842650"/>
                  <a:pt x="797204" y="841821"/>
                </a:cubicBezTo>
                <a:cubicBezTo>
                  <a:pt x="798034" y="841613"/>
                  <a:pt x="799279" y="842443"/>
                  <a:pt x="800108" y="843895"/>
                </a:cubicBezTo>
                <a:cubicBezTo>
                  <a:pt x="800938" y="845140"/>
                  <a:pt x="803842" y="846384"/>
                  <a:pt x="806539" y="846799"/>
                </a:cubicBezTo>
                <a:cubicBezTo>
                  <a:pt x="809235" y="847214"/>
                  <a:pt x="813384" y="848252"/>
                  <a:pt x="815666" y="849289"/>
                </a:cubicBezTo>
                <a:cubicBezTo>
                  <a:pt x="817947" y="850326"/>
                  <a:pt x="828734" y="851156"/>
                  <a:pt x="839520" y="851156"/>
                </a:cubicBezTo>
                <a:cubicBezTo>
                  <a:pt x="860055" y="851156"/>
                  <a:pt x="883495" y="845140"/>
                  <a:pt x="890340" y="838294"/>
                </a:cubicBezTo>
                <a:cubicBezTo>
                  <a:pt x="891999" y="836634"/>
                  <a:pt x="893451" y="835804"/>
                  <a:pt x="893451" y="836634"/>
                </a:cubicBezTo>
                <a:cubicBezTo>
                  <a:pt x="893451" y="839539"/>
                  <a:pt x="912327" y="824602"/>
                  <a:pt x="921454" y="814437"/>
                </a:cubicBezTo>
                <a:cubicBezTo>
                  <a:pt x="931411" y="803234"/>
                  <a:pt x="941990" y="785186"/>
                  <a:pt x="939708" y="782904"/>
                </a:cubicBezTo>
                <a:cubicBezTo>
                  <a:pt x="938878" y="782282"/>
                  <a:pt x="939293" y="781659"/>
                  <a:pt x="940538" y="781659"/>
                </a:cubicBezTo>
                <a:cubicBezTo>
                  <a:pt x="943027" y="781659"/>
                  <a:pt x="948005" y="765686"/>
                  <a:pt x="946346" y="762989"/>
                </a:cubicBezTo>
                <a:cubicBezTo>
                  <a:pt x="945723" y="761951"/>
                  <a:pt x="946138" y="760707"/>
                  <a:pt x="947383" y="759877"/>
                </a:cubicBezTo>
                <a:cubicBezTo>
                  <a:pt x="950079" y="758217"/>
                  <a:pt x="950079" y="724195"/>
                  <a:pt x="947383" y="722535"/>
                </a:cubicBezTo>
                <a:cubicBezTo>
                  <a:pt x="946138" y="721706"/>
                  <a:pt x="945723" y="720461"/>
                  <a:pt x="946346" y="719424"/>
                </a:cubicBezTo>
                <a:cubicBezTo>
                  <a:pt x="948005" y="716727"/>
                  <a:pt x="943027" y="700753"/>
                  <a:pt x="940538" y="700753"/>
                </a:cubicBezTo>
                <a:cubicBezTo>
                  <a:pt x="939293" y="700753"/>
                  <a:pt x="938878" y="700131"/>
                  <a:pt x="939708" y="699508"/>
                </a:cubicBezTo>
                <a:cubicBezTo>
                  <a:pt x="943857" y="695359"/>
                  <a:pt x="910668" y="651172"/>
                  <a:pt x="905690" y="654284"/>
                </a:cubicBezTo>
                <a:cubicBezTo>
                  <a:pt x="904653" y="654906"/>
                  <a:pt x="903823" y="654491"/>
                  <a:pt x="903823" y="653454"/>
                </a:cubicBezTo>
                <a:cubicBezTo>
                  <a:pt x="903823" y="650964"/>
                  <a:pt x="893451" y="644118"/>
                  <a:pt x="889925" y="644118"/>
                </a:cubicBezTo>
                <a:cubicBezTo>
                  <a:pt x="888473" y="644118"/>
                  <a:pt x="887229" y="643289"/>
                  <a:pt x="887229" y="642459"/>
                </a:cubicBezTo>
                <a:cubicBezTo>
                  <a:pt x="887229" y="640177"/>
                  <a:pt x="858811" y="631671"/>
                  <a:pt x="856322" y="633123"/>
                </a:cubicBezTo>
                <a:cubicBezTo>
                  <a:pt x="855285" y="633953"/>
                  <a:pt x="853833" y="633538"/>
                  <a:pt x="853003" y="632294"/>
                </a:cubicBezTo>
                <a:cubicBezTo>
                  <a:pt x="851136" y="629182"/>
                  <a:pt x="832260" y="629804"/>
                  <a:pt x="815666" y="633538"/>
                </a:cubicBezTo>
                <a:cubicBezTo>
                  <a:pt x="791396" y="638932"/>
                  <a:pt x="790774" y="639140"/>
                  <a:pt x="792226" y="637480"/>
                </a:cubicBezTo>
                <a:cubicBezTo>
                  <a:pt x="793886" y="635820"/>
                  <a:pt x="787870" y="623996"/>
                  <a:pt x="785588" y="623996"/>
                </a:cubicBezTo>
                <a:cubicBezTo>
                  <a:pt x="784759" y="623996"/>
                  <a:pt x="784136" y="622751"/>
                  <a:pt x="784136" y="621506"/>
                </a:cubicBezTo>
                <a:cubicBezTo>
                  <a:pt x="784136" y="618187"/>
                  <a:pt x="765260" y="586239"/>
                  <a:pt x="762356" y="584372"/>
                </a:cubicBezTo>
                <a:cubicBezTo>
                  <a:pt x="761319" y="583750"/>
                  <a:pt x="760490" y="582505"/>
                  <a:pt x="760490" y="581675"/>
                </a:cubicBezTo>
                <a:cubicBezTo>
                  <a:pt x="760904" y="578149"/>
                  <a:pt x="760490" y="576696"/>
                  <a:pt x="756963" y="572962"/>
                </a:cubicBezTo>
                <a:cubicBezTo>
                  <a:pt x="754889" y="570888"/>
                  <a:pt x="753022" y="568398"/>
                  <a:pt x="752815" y="567361"/>
                </a:cubicBezTo>
                <a:cubicBezTo>
                  <a:pt x="752192" y="563005"/>
                  <a:pt x="741199" y="545164"/>
                  <a:pt x="739332" y="545164"/>
                </a:cubicBezTo>
                <a:cubicBezTo>
                  <a:pt x="738087" y="545164"/>
                  <a:pt x="737880" y="544541"/>
                  <a:pt x="738502" y="543919"/>
                </a:cubicBezTo>
                <a:cubicBezTo>
                  <a:pt x="739332" y="543089"/>
                  <a:pt x="738295" y="539770"/>
                  <a:pt x="736428" y="536658"/>
                </a:cubicBezTo>
                <a:cubicBezTo>
                  <a:pt x="733109" y="531057"/>
                  <a:pt x="733109" y="530227"/>
                  <a:pt x="736428" y="524626"/>
                </a:cubicBezTo>
                <a:cubicBezTo>
                  <a:pt x="738295" y="521514"/>
                  <a:pt x="739332" y="518195"/>
                  <a:pt x="738502" y="517365"/>
                </a:cubicBezTo>
                <a:cubicBezTo>
                  <a:pt x="737880" y="516743"/>
                  <a:pt x="738087" y="516120"/>
                  <a:pt x="739332" y="516120"/>
                </a:cubicBezTo>
                <a:cubicBezTo>
                  <a:pt x="741199" y="516120"/>
                  <a:pt x="752192" y="498279"/>
                  <a:pt x="752815" y="493923"/>
                </a:cubicBezTo>
                <a:cubicBezTo>
                  <a:pt x="753022" y="492886"/>
                  <a:pt x="754889" y="490396"/>
                  <a:pt x="756963" y="488322"/>
                </a:cubicBezTo>
                <a:cubicBezTo>
                  <a:pt x="760490" y="484588"/>
                  <a:pt x="760904" y="483135"/>
                  <a:pt x="760490" y="479609"/>
                </a:cubicBezTo>
                <a:cubicBezTo>
                  <a:pt x="760490" y="478779"/>
                  <a:pt x="761319" y="477534"/>
                  <a:pt x="762356" y="476912"/>
                </a:cubicBezTo>
                <a:cubicBezTo>
                  <a:pt x="764846" y="475460"/>
                  <a:pt x="785796" y="439363"/>
                  <a:pt x="784344" y="439363"/>
                </a:cubicBezTo>
                <a:cubicBezTo>
                  <a:pt x="783722" y="439363"/>
                  <a:pt x="785174" y="437288"/>
                  <a:pt x="787663" y="434799"/>
                </a:cubicBezTo>
                <a:cubicBezTo>
                  <a:pt x="791604" y="430650"/>
                  <a:pt x="792641" y="427953"/>
                  <a:pt x="792019" y="424426"/>
                </a:cubicBezTo>
                <a:cubicBezTo>
                  <a:pt x="791811" y="422144"/>
                  <a:pt x="796790" y="422352"/>
                  <a:pt x="803427" y="425049"/>
                </a:cubicBezTo>
                <a:cubicBezTo>
                  <a:pt x="819607" y="431065"/>
                  <a:pt x="851758" y="431687"/>
                  <a:pt x="870219" y="426086"/>
                </a:cubicBezTo>
                <a:cubicBezTo>
                  <a:pt x="877272" y="423804"/>
                  <a:pt x="883080" y="421315"/>
                  <a:pt x="883080" y="420277"/>
                </a:cubicBezTo>
                <a:cubicBezTo>
                  <a:pt x="883080" y="419240"/>
                  <a:pt x="883910" y="418825"/>
                  <a:pt x="884947" y="419655"/>
                </a:cubicBezTo>
                <a:cubicBezTo>
                  <a:pt x="885984" y="420277"/>
                  <a:pt x="888473" y="419240"/>
                  <a:pt x="890133" y="417373"/>
                </a:cubicBezTo>
                <a:cubicBezTo>
                  <a:pt x="891999" y="415713"/>
                  <a:pt x="893451" y="414676"/>
                  <a:pt x="893451" y="415506"/>
                </a:cubicBezTo>
                <a:cubicBezTo>
                  <a:pt x="893451" y="416128"/>
                  <a:pt x="897600" y="413846"/>
                  <a:pt x="902371" y="410527"/>
                </a:cubicBezTo>
                <a:cubicBezTo>
                  <a:pt x="913572" y="402851"/>
                  <a:pt x="933278" y="381691"/>
                  <a:pt x="931618" y="378994"/>
                </a:cubicBezTo>
                <a:cubicBezTo>
                  <a:pt x="930996" y="377957"/>
                  <a:pt x="931411" y="377127"/>
                  <a:pt x="932448" y="377127"/>
                </a:cubicBezTo>
                <a:cubicBezTo>
                  <a:pt x="934937" y="377127"/>
                  <a:pt x="942405" y="361361"/>
                  <a:pt x="946138" y="348084"/>
                </a:cubicBezTo>
                <a:cubicBezTo>
                  <a:pt x="947798" y="341860"/>
                  <a:pt x="949250" y="329621"/>
                  <a:pt x="949250" y="321115"/>
                </a:cubicBezTo>
                <a:cubicBezTo>
                  <a:pt x="949250" y="305556"/>
                  <a:pt x="945723" y="283774"/>
                  <a:pt x="943442" y="283774"/>
                </a:cubicBezTo>
                <a:cubicBezTo>
                  <a:pt x="942612" y="283774"/>
                  <a:pt x="941990" y="281907"/>
                  <a:pt x="941782" y="279417"/>
                </a:cubicBezTo>
                <a:cubicBezTo>
                  <a:pt x="941160" y="271534"/>
                  <a:pt x="930374" y="255975"/>
                  <a:pt x="914817" y="240624"/>
                </a:cubicBezTo>
                <a:cubicBezTo>
                  <a:pt x="906519" y="232326"/>
                  <a:pt x="898637" y="226102"/>
                  <a:pt x="897600" y="226724"/>
                </a:cubicBezTo>
                <a:cubicBezTo>
                  <a:pt x="896355" y="227347"/>
                  <a:pt x="895526" y="227139"/>
                  <a:pt x="895526" y="226102"/>
                </a:cubicBezTo>
                <a:cubicBezTo>
                  <a:pt x="895526" y="224027"/>
                  <a:pt x="883080" y="218219"/>
                  <a:pt x="880591" y="219049"/>
                </a:cubicBezTo>
                <a:cubicBezTo>
                  <a:pt x="879554" y="219256"/>
                  <a:pt x="878931" y="218634"/>
                  <a:pt x="878931" y="217596"/>
                </a:cubicBezTo>
                <a:cubicBezTo>
                  <a:pt x="878931" y="216559"/>
                  <a:pt x="871879" y="214070"/>
                  <a:pt x="862959" y="211995"/>
                </a:cubicBezTo>
                <a:cubicBezTo>
                  <a:pt x="835164" y="205772"/>
                  <a:pt x="804257" y="211165"/>
                  <a:pt x="781025" y="225895"/>
                </a:cubicBezTo>
                <a:cubicBezTo>
                  <a:pt x="775632" y="229421"/>
                  <a:pt x="771068" y="233155"/>
                  <a:pt x="771068" y="234193"/>
                </a:cubicBezTo>
                <a:cubicBezTo>
                  <a:pt x="771068" y="235230"/>
                  <a:pt x="769824" y="236060"/>
                  <a:pt x="768372" y="236060"/>
                </a:cubicBezTo>
                <a:cubicBezTo>
                  <a:pt x="766920" y="236060"/>
                  <a:pt x="762979" y="238964"/>
                  <a:pt x="759660" y="242283"/>
                </a:cubicBezTo>
                <a:cubicBezTo>
                  <a:pt x="756341" y="245810"/>
                  <a:pt x="754267" y="248507"/>
                  <a:pt x="754889" y="248507"/>
                </a:cubicBezTo>
                <a:cubicBezTo>
                  <a:pt x="755511" y="248507"/>
                  <a:pt x="753437" y="251411"/>
                  <a:pt x="750118" y="254938"/>
                </a:cubicBezTo>
                <a:cubicBezTo>
                  <a:pt x="746799" y="258465"/>
                  <a:pt x="744725" y="262199"/>
                  <a:pt x="745347" y="263236"/>
                </a:cubicBezTo>
                <a:cubicBezTo>
                  <a:pt x="745970" y="264273"/>
                  <a:pt x="745555" y="265103"/>
                  <a:pt x="744310" y="265103"/>
                </a:cubicBezTo>
                <a:cubicBezTo>
                  <a:pt x="742236" y="265103"/>
                  <a:pt x="738710" y="272986"/>
                  <a:pt x="739539" y="276098"/>
                </a:cubicBezTo>
                <a:cubicBezTo>
                  <a:pt x="739747" y="276928"/>
                  <a:pt x="739124" y="277550"/>
                  <a:pt x="738087" y="277550"/>
                </a:cubicBezTo>
                <a:cubicBezTo>
                  <a:pt x="737258" y="277550"/>
                  <a:pt x="734976" y="282944"/>
                  <a:pt x="733109" y="289582"/>
                </a:cubicBezTo>
                <a:cubicBezTo>
                  <a:pt x="729998" y="300785"/>
                  <a:pt x="729583" y="304726"/>
                  <a:pt x="729168" y="318626"/>
                </a:cubicBezTo>
                <a:cubicBezTo>
                  <a:pt x="728753" y="328998"/>
                  <a:pt x="731242" y="347047"/>
                  <a:pt x="734354" y="355345"/>
                </a:cubicBezTo>
                <a:cubicBezTo>
                  <a:pt x="737258" y="363435"/>
                  <a:pt x="736220" y="367377"/>
                  <a:pt x="731035" y="368414"/>
                </a:cubicBezTo>
                <a:cubicBezTo>
                  <a:pt x="727301" y="369037"/>
                  <a:pt x="708840" y="380032"/>
                  <a:pt x="708840" y="381691"/>
                </a:cubicBezTo>
                <a:cubicBezTo>
                  <a:pt x="708840" y="382521"/>
                  <a:pt x="708218" y="383143"/>
                  <a:pt x="707388" y="383143"/>
                </a:cubicBezTo>
                <a:cubicBezTo>
                  <a:pt x="703654" y="382521"/>
                  <a:pt x="700958" y="383558"/>
                  <a:pt x="696809" y="387500"/>
                </a:cubicBezTo>
                <a:cubicBezTo>
                  <a:pt x="694320" y="389782"/>
                  <a:pt x="691831" y="391649"/>
                  <a:pt x="691208" y="391649"/>
                </a:cubicBezTo>
                <a:cubicBezTo>
                  <a:pt x="690586" y="391649"/>
                  <a:pt x="689342" y="391649"/>
                  <a:pt x="688512" y="391649"/>
                </a:cubicBezTo>
                <a:cubicBezTo>
                  <a:pt x="687475" y="391649"/>
                  <a:pt x="684778" y="393516"/>
                  <a:pt x="682289" y="395798"/>
                </a:cubicBezTo>
                <a:cubicBezTo>
                  <a:pt x="679800" y="398080"/>
                  <a:pt x="677311" y="399947"/>
                  <a:pt x="676688" y="399947"/>
                </a:cubicBezTo>
                <a:cubicBezTo>
                  <a:pt x="676066" y="399947"/>
                  <a:pt x="672747" y="401399"/>
                  <a:pt x="669428" y="403059"/>
                </a:cubicBezTo>
                <a:cubicBezTo>
                  <a:pt x="665902" y="404926"/>
                  <a:pt x="662168" y="405756"/>
                  <a:pt x="661131" y="405133"/>
                </a:cubicBezTo>
                <a:cubicBezTo>
                  <a:pt x="660094" y="404511"/>
                  <a:pt x="656775" y="399325"/>
                  <a:pt x="653664" y="393723"/>
                </a:cubicBezTo>
                <a:cubicBezTo>
                  <a:pt x="650552" y="387915"/>
                  <a:pt x="647234" y="383351"/>
                  <a:pt x="646196" y="383351"/>
                </a:cubicBezTo>
                <a:cubicBezTo>
                  <a:pt x="645367" y="383351"/>
                  <a:pt x="644744" y="382728"/>
                  <a:pt x="644744" y="381899"/>
                </a:cubicBezTo>
                <a:cubicBezTo>
                  <a:pt x="645367" y="378165"/>
                  <a:pt x="644330" y="375468"/>
                  <a:pt x="640388" y="371319"/>
                </a:cubicBezTo>
                <a:cubicBezTo>
                  <a:pt x="637899" y="368829"/>
                  <a:pt x="636447" y="366755"/>
                  <a:pt x="637070" y="366755"/>
                </a:cubicBezTo>
                <a:cubicBezTo>
                  <a:pt x="638522" y="366755"/>
                  <a:pt x="617571" y="330658"/>
                  <a:pt x="615082" y="329206"/>
                </a:cubicBezTo>
                <a:cubicBezTo>
                  <a:pt x="614045" y="328583"/>
                  <a:pt x="613215" y="327339"/>
                  <a:pt x="613215" y="326509"/>
                </a:cubicBezTo>
                <a:cubicBezTo>
                  <a:pt x="613630" y="322982"/>
                  <a:pt x="613008" y="321530"/>
                  <a:pt x="609274" y="317381"/>
                </a:cubicBezTo>
                <a:cubicBezTo>
                  <a:pt x="606992" y="314892"/>
                  <a:pt x="605126" y="312402"/>
                  <a:pt x="605126" y="311780"/>
                </a:cubicBezTo>
                <a:cubicBezTo>
                  <a:pt x="605540" y="309498"/>
                  <a:pt x="593924" y="289997"/>
                  <a:pt x="592265" y="289997"/>
                </a:cubicBezTo>
                <a:cubicBezTo>
                  <a:pt x="591435" y="289997"/>
                  <a:pt x="590813" y="289375"/>
                  <a:pt x="590813" y="288338"/>
                </a:cubicBezTo>
                <a:cubicBezTo>
                  <a:pt x="591435" y="284811"/>
                  <a:pt x="590398" y="282114"/>
                  <a:pt x="586457" y="277965"/>
                </a:cubicBezTo>
                <a:cubicBezTo>
                  <a:pt x="584175" y="275476"/>
                  <a:pt x="582308" y="272986"/>
                  <a:pt x="582308" y="272364"/>
                </a:cubicBezTo>
                <a:cubicBezTo>
                  <a:pt x="582308" y="271741"/>
                  <a:pt x="582308" y="270497"/>
                  <a:pt x="582308" y="269667"/>
                </a:cubicBezTo>
                <a:cubicBezTo>
                  <a:pt x="582308" y="268630"/>
                  <a:pt x="580442" y="265933"/>
                  <a:pt x="578160" y="263443"/>
                </a:cubicBezTo>
                <a:cubicBezTo>
                  <a:pt x="575878" y="260954"/>
                  <a:pt x="574011" y="258465"/>
                  <a:pt x="574011" y="257842"/>
                </a:cubicBezTo>
                <a:cubicBezTo>
                  <a:pt x="574426" y="255560"/>
                  <a:pt x="562810" y="236060"/>
                  <a:pt x="561151" y="236060"/>
                </a:cubicBezTo>
                <a:cubicBezTo>
                  <a:pt x="560321" y="236060"/>
                  <a:pt x="559699" y="235437"/>
                  <a:pt x="559699" y="234608"/>
                </a:cubicBezTo>
                <a:cubicBezTo>
                  <a:pt x="560321" y="230873"/>
                  <a:pt x="559284" y="228176"/>
                  <a:pt x="555343" y="224027"/>
                </a:cubicBezTo>
                <a:cubicBezTo>
                  <a:pt x="552854" y="221538"/>
                  <a:pt x="551609" y="219463"/>
                  <a:pt x="552024" y="219463"/>
                </a:cubicBezTo>
                <a:cubicBezTo>
                  <a:pt x="552646" y="219463"/>
                  <a:pt x="550364" y="214692"/>
                  <a:pt x="546838" y="208883"/>
                </a:cubicBezTo>
                <a:lnTo>
                  <a:pt x="540615" y="198303"/>
                </a:lnTo>
                <a:lnTo>
                  <a:pt x="548498" y="191457"/>
                </a:lnTo>
                <a:cubicBezTo>
                  <a:pt x="557624" y="183574"/>
                  <a:pt x="570278" y="166563"/>
                  <a:pt x="568411" y="164696"/>
                </a:cubicBezTo>
                <a:cubicBezTo>
                  <a:pt x="567788" y="164074"/>
                  <a:pt x="568203" y="163451"/>
                  <a:pt x="569448" y="163451"/>
                </a:cubicBezTo>
                <a:cubicBezTo>
                  <a:pt x="571522" y="163451"/>
                  <a:pt x="575256" y="155153"/>
                  <a:pt x="574219" y="153286"/>
                </a:cubicBezTo>
                <a:cubicBezTo>
                  <a:pt x="573804" y="152871"/>
                  <a:pt x="574634" y="151834"/>
                  <a:pt x="575878" y="151212"/>
                </a:cubicBezTo>
                <a:cubicBezTo>
                  <a:pt x="579819" y="148722"/>
                  <a:pt x="583968" y="127147"/>
                  <a:pt x="583968" y="109514"/>
                </a:cubicBezTo>
                <a:cubicBezTo>
                  <a:pt x="583968" y="91880"/>
                  <a:pt x="579819" y="70305"/>
                  <a:pt x="575878" y="67816"/>
                </a:cubicBezTo>
                <a:cubicBezTo>
                  <a:pt x="574634" y="67193"/>
                  <a:pt x="573804" y="66156"/>
                  <a:pt x="574219" y="65741"/>
                </a:cubicBezTo>
                <a:cubicBezTo>
                  <a:pt x="575256" y="63874"/>
                  <a:pt x="571522" y="55576"/>
                  <a:pt x="569655" y="55576"/>
                </a:cubicBezTo>
                <a:cubicBezTo>
                  <a:pt x="568411" y="55576"/>
                  <a:pt x="567996" y="54746"/>
                  <a:pt x="568618" y="53709"/>
                </a:cubicBezTo>
                <a:cubicBezTo>
                  <a:pt x="569240" y="52672"/>
                  <a:pt x="567374" y="49353"/>
                  <a:pt x="564677" y="46448"/>
                </a:cubicBezTo>
                <a:cubicBezTo>
                  <a:pt x="561773" y="43336"/>
                  <a:pt x="559491" y="40225"/>
                  <a:pt x="559491" y="39395"/>
                </a:cubicBezTo>
                <a:cubicBezTo>
                  <a:pt x="559491" y="37528"/>
                  <a:pt x="546631" y="24458"/>
                  <a:pt x="544764" y="24458"/>
                </a:cubicBezTo>
                <a:cubicBezTo>
                  <a:pt x="543727" y="24458"/>
                  <a:pt x="540615" y="22176"/>
                  <a:pt x="537504" y="19272"/>
                </a:cubicBezTo>
                <a:cubicBezTo>
                  <a:pt x="534392" y="16368"/>
                  <a:pt x="531488" y="14501"/>
                  <a:pt x="530866" y="14915"/>
                </a:cubicBezTo>
                <a:cubicBezTo>
                  <a:pt x="530451" y="15538"/>
                  <a:pt x="528584" y="14708"/>
                  <a:pt x="527132" y="13048"/>
                </a:cubicBezTo>
                <a:cubicBezTo>
                  <a:pt x="515102" y="1224"/>
                  <a:pt x="468638" y="-4170"/>
                  <a:pt x="443331" y="3713"/>
                </a:cubicBezTo>
                <a:cubicBezTo>
                  <a:pt x="428811" y="8070"/>
                  <a:pt x="408068" y="19065"/>
                  <a:pt x="408068" y="22384"/>
                </a:cubicBezTo>
                <a:cubicBezTo>
                  <a:pt x="408068" y="23628"/>
                  <a:pt x="407031" y="24458"/>
                  <a:pt x="405579" y="24458"/>
                </a:cubicBezTo>
                <a:cubicBezTo>
                  <a:pt x="402883" y="24458"/>
                  <a:pt x="389400" y="36698"/>
                  <a:pt x="389400" y="39187"/>
                </a:cubicBezTo>
                <a:cubicBezTo>
                  <a:pt x="389400" y="40225"/>
                  <a:pt x="387118" y="43336"/>
                  <a:pt x="384214" y="46448"/>
                </a:cubicBezTo>
                <a:cubicBezTo>
                  <a:pt x="381310" y="49560"/>
                  <a:pt x="379443" y="52464"/>
                  <a:pt x="379858" y="53087"/>
                </a:cubicBezTo>
                <a:cubicBezTo>
                  <a:pt x="380480" y="53502"/>
                  <a:pt x="379651" y="55369"/>
                  <a:pt x="377991" y="56821"/>
                </a:cubicBezTo>
                <a:cubicBezTo>
                  <a:pt x="366998" y="67816"/>
                  <a:pt x="361397" y="112418"/>
                  <a:pt x="367620" y="137520"/>
                </a:cubicBezTo>
                <a:cubicBezTo>
                  <a:pt x="369487" y="144158"/>
                  <a:pt x="371768" y="150382"/>
                  <a:pt x="373013" y="151212"/>
                </a:cubicBezTo>
                <a:cubicBezTo>
                  <a:pt x="374258" y="151834"/>
                  <a:pt x="375087" y="153286"/>
                  <a:pt x="375087" y="154323"/>
                </a:cubicBezTo>
                <a:cubicBezTo>
                  <a:pt x="374672" y="158265"/>
                  <a:pt x="377369" y="163451"/>
                  <a:pt x="379443" y="163451"/>
                </a:cubicBezTo>
                <a:cubicBezTo>
                  <a:pt x="380688" y="163451"/>
                  <a:pt x="381103" y="164074"/>
                  <a:pt x="380480" y="164696"/>
                </a:cubicBezTo>
                <a:cubicBezTo>
                  <a:pt x="378614" y="166563"/>
                  <a:pt x="391267" y="183574"/>
                  <a:pt x="400394" y="191457"/>
                </a:cubicBezTo>
                <a:lnTo>
                  <a:pt x="408276" y="198303"/>
                </a:lnTo>
                <a:lnTo>
                  <a:pt x="402053" y="208883"/>
                </a:lnTo>
                <a:cubicBezTo>
                  <a:pt x="398527" y="214692"/>
                  <a:pt x="396245" y="219463"/>
                  <a:pt x="396867" y="219463"/>
                </a:cubicBezTo>
                <a:cubicBezTo>
                  <a:pt x="397282" y="219463"/>
                  <a:pt x="396038" y="221538"/>
                  <a:pt x="393548" y="224027"/>
                </a:cubicBezTo>
                <a:cubicBezTo>
                  <a:pt x="389607" y="228176"/>
                  <a:pt x="388570" y="230873"/>
                  <a:pt x="389192" y="234608"/>
                </a:cubicBezTo>
                <a:cubicBezTo>
                  <a:pt x="389192" y="235437"/>
                  <a:pt x="388570" y="236060"/>
                  <a:pt x="387740" y="236060"/>
                </a:cubicBezTo>
                <a:cubicBezTo>
                  <a:pt x="385666" y="236060"/>
                  <a:pt x="373635" y="257012"/>
                  <a:pt x="374465" y="259502"/>
                </a:cubicBezTo>
                <a:cubicBezTo>
                  <a:pt x="374672" y="260332"/>
                  <a:pt x="374050" y="260954"/>
                  <a:pt x="373220" y="260954"/>
                </a:cubicBezTo>
                <a:cubicBezTo>
                  <a:pt x="371561" y="260954"/>
                  <a:pt x="365753" y="271327"/>
                  <a:pt x="366375" y="272986"/>
                </a:cubicBezTo>
                <a:cubicBezTo>
                  <a:pt x="366583" y="273194"/>
                  <a:pt x="364716" y="275476"/>
                  <a:pt x="362434" y="277965"/>
                </a:cubicBezTo>
                <a:cubicBezTo>
                  <a:pt x="358493" y="282114"/>
                  <a:pt x="357456" y="284811"/>
                  <a:pt x="358078" y="288338"/>
                </a:cubicBezTo>
                <a:cubicBezTo>
                  <a:pt x="358078" y="289375"/>
                  <a:pt x="357456" y="289997"/>
                  <a:pt x="356626" y="289997"/>
                </a:cubicBezTo>
                <a:cubicBezTo>
                  <a:pt x="354552" y="289997"/>
                  <a:pt x="342521" y="310950"/>
                  <a:pt x="343351" y="313232"/>
                </a:cubicBezTo>
                <a:cubicBezTo>
                  <a:pt x="343558" y="314269"/>
                  <a:pt x="342936" y="314892"/>
                  <a:pt x="342106" y="314892"/>
                </a:cubicBezTo>
                <a:cubicBezTo>
                  <a:pt x="340239" y="314892"/>
                  <a:pt x="336091" y="322567"/>
                  <a:pt x="335883" y="326094"/>
                </a:cubicBezTo>
                <a:cubicBezTo>
                  <a:pt x="335883" y="327131"/>
                  <a:pt x="334846" y="328583"/>
                  <a:pt x="333809" y="329206"/>
                </a:cubicBezTo>
                <a:cubicBezTo>
                  <a:pt x="331320" y="330658"/>
                  <a:pt x="310370" y="366755"/>
                  <a:pt x="311822" y="366755"/>
                </a:cubicBezTo>
                <a:cubicBezTo>
                  <a:pt x="312444" y="366755"/>
                  <a:pt x="310992" y="368829"/>
                  <a:pt x="308503" y="371319"/>
                </a:cubicBezTo>
                <a:cubicBezTo>
                  <a:pt x="304562" y="375468"/>
                  <a:pt x="303524" y="378165"/>
                  <a:pt x="304147" y="381691"/>
                </a:cubicBezTo>
                <a:cubicBezTo>
                  <a:pt x="304147" y="382728"/>
                  <a:pt x="303524" y="383351"/>
                  <a:pt x="302695" y="383351"/>
                </a:cubicBezTo>
                <a:cubicBezTo>
                  <a:pt x="301658" y="383351"/>
                  <a:pt x="298339" y="387915"/>
                  <a:pt x="295435" y="393516"/>
                </a:cubicBezTo>
                <a:cubicBezTo>
                  <a:pt x="289834" y="403474"/>
                  <a:pt x="283611" y="410527"/>
                  <a:pt x="283611" y="406793"/>
                </a:cubicBezTo>
                <a:cubicBezTo>
                  <a:pt x="283611" y="404718"/>
                  <a:pt x="273240" y="398910"/>
                  <a:pt x="270751" y="399532"/>
                </a:cubicBezTo>
                <a:cubicBezTo>
                  <a:pt x="269714" y="399740"/>
                  <a:pt x="269091" y="399117"/>
                  <a:pt x="269091" y="398287"/>
                </a:cubicBezTo>
                <a:cubicBezTo>
                  <a:pt x="269091" y="396628"/>
                  <a:pt x="262039" y="392479"/>
                  <a:pt x="258098" y="392064"/>
                </a:cubicBezTo>
                <a:cubicBezTo>
                  <a:pt x="257268" y="391856"/>
                  <a:pt x="254571" y="389782"/>
                  <a:pt x="252082" y="387500"/>
                </a:cubicBezTo>
                <a:cubicBezTo>
                  <a:pt x="249593" y="385218"/>
                  <a:pt x="246896" y="383351"/>
                  <a:pt x="245859" y="383351"/>
                </a:cubicBezTo>
                <a:cubicBezTo>
                  <a:pt x="245030" y="383351"/>
                  <a:pt x="243785" y="383351"/>
                  <a:pt x="243163" y="383351"/>
                </a:cubicBezTo>
                <a:cubicBezTo>
                  <a:pt x="242540" y="383351"/>
                  <a:pt x="240051" y="381484"/>
                  <a:pt x="237562" y="379409"/>
                </a:cubicBezTo>
                <a:cubicBezTo>
                  <a:pt x="235280" y="377127"/>
                  <a:pt x="232376" y="375675"/>
                  <a:pt x="231339" y="376297"/>
                </a:cubicBezTo>
                <a:cubicBezTo>
                  <a:pt x="230510" y="376920"/>
                  <a:pt x="229680" y="376505"/>
                  <a:pt x="229680" y="375468"/>
                </a:cubicBezTo>
                <a:cubicBezTo>
                  <a:pt x="229680" y="373808"/>
                  <a:pt x="222627" y="369659"/>
                  <a:pt x="218686" y="369244"/>
                </a:cubicBezTo>
                <a:cubicBezTo>
                  <a:pt x="217856" y="369037"/>
                  <a:pt x="215990" y="367792"/>
                  <a:pt x="214330" y="366340"/>
                </a:cubicBezTo>
                <a:cubicBezTo>
                  <a:pt x="212048" y="364058"/>
                  <a:pt x="212048" y="362398"/>
                  <a:pt x="214330" y="355760"/>
                </a:cubicBezTo>
                <a:cubicBezTo>
                  <a:pt x="215990" y="351196"/>
                  <a:pt x="216819" y="346839"/>
                  <a:pt x="216197" y="346009"/>
                </a:cubicBezTo>
                <a:cubicBezTo>
                  <a:pt x="215575" y="344972"/>
                  <a:pt x="215990" y="343727"/>
                  <a:pt x="217027" y="343105"/>
                </a:cubicBezTo>
                <a:cubicBezTo>
                  <a:pt x="218479" y="342068"/>
                  <a:pt x="219516" y="332110"/>
                  <a:pt x="219516" y="318003"/>
                </a:cubicBezTo>
                <a:cubicBezTo>
                  <a:pt x="219516" y="302030"/>
                  <a:pt x="214123" y="277550"/>
                  <a:pt x="210596" y="277550"/>
                </a:cubicBezTo>
                <a:cubicBezTo>
                  <a:pt x="209559" y="277550"/>
                  <a:pt x="209144" y="276720"/>
                  <a:pt x="209974" y="275683"/>
                </a:cubicBezTo>
                <a:cubicBezTo>
                  <a:pt x="210596" y="274646"/>
                  <a:pt x="209767" y="272364"/>
                  <a:pt x="208107" y="270704"/>
                </a:cubicBezTo>
                <a:cubicBezTo>
                  <a:pt x="206448" y="269045"/>
                  <a:pt x="205618" y="267178"/>
                  <a:pt x="206240" y="266348"/>
                </a:cubicBezTo>
                <a:cubicBezTo>
                  <a:pt x="207070" y="265725"/>
                  <a:pt x="206448" y="265103"/>
                  <a:pt x="204996" y="265103"/>
                </a:cubicBezTo>
                <a:cubicBezTo>
                  <a:pt x="203544" y="265103"/>
                  <a:pt x="203129" y="264066"/>
                  <a:pt x="203751" y="263028"/>
                </a:cubicBezTo>
                <a:cubicBezTo>
                  <a:pt x="204374" y="261784"/>
                  <a:pt x="203544" y="260332"/>
                  <a:pt x="201884" y="259709"/>
                </a:cubicBezTo>
                <a:cubicBezTo>
                  <a:pt x="200018" y="259087"/>
                  <a:pt x="198980" y="257635"/>
                  <a:pt x="199603" y="256805"/>
                </a:cubicBezTo>
                <a:cubicBezTo>
                  <a:pt x="200225" y="255768"/>
                  <a:pt x="198980" y="253693"/>
                  <a:pt x="196906" y="252241"/>
                </a:cubicBezTo>
                <a:cubicBezTo>
                  <a:pt x="195039" y="250789"/>
                  <a:pt x="191720" y="247055"/>
                  <a:pt x="189646" y="243943"/>
                </a:cubicBezTo>
                <a:cubicBezTo>
                  <a:pt x="187572" y="240624"/>
                  <a:pt x="185083" y="238134"/>
                  <a:pt x="184046" y="238134"/>
                </a:cubicBezTo>
                <a:cubicBezTo>
                  <a:pt x="183008" y="238134"/>
                  <a:pt x="179897" y="235852"/>
                  <a:pt x="177200" y="233155"/>
                </a:cubicBezTo>
                <a:cubicBezTo>
                  <a:pt x="171600" y="227554"/>
                  <a:pt x="150857" y="216352"/>
                  <a:pt x="150857" y="218841"/>
                </a:cubicBezTo>
                <a:cubicBezTo>
                  <a:pt x="150857" y="219878"/>
                  <a:pt x="150027" y="219256"/>
                  <a:pt x="148990" y="217804"/>
                </a:cubicBezTo>
                <a:cubicBezTo>
                  <a:pt x="148160" y="216352"/>
                  <a:pt x="145049" y="214900"/>
                  <a:pt x="142352" y="214485"/>
                </a:cubicBezTo>
                <a:cubicBezTo>
                  <a:pt x="139656" y="214070"/>
                  <a:pt x="135507" y="213032"/>
                  <a:pt x="133226" y="211995"/>
                </a:cubicBezTo>
                <a:cubicBezTo>
                  <a:pt x="130944" y="211165"/>
                  <a:pt x="121195" y="210336"/>
                  <a:pt x="111446" y="210543"/>
                </a:cubicBezTo>
                <a:cubicBezTo>
                  <a:pt x="89666" y="210543"/>
                  <a:pt x="87591" y="210750"/>
                  <a:pt x="80746" y="213655"/>
                </a:cubicBezTo>
                <a:cubicBezTo>
                  <a:pt x="77635" y="214900"/>
                  <a:pt x="73279" y="216352"/>
                  <a:pt x="71204" y="216767"/>
                </a:cubicBezTo>
                <a:cubicBezTo>
                  <a:pt x="58966" y="219049"/>
                  <a:pt x="22251" y="246847"/>
                  <a:pt x="22251" y="253693"/>
                </a:cubicBezTo>
                <a:cubicBezTo>
                  <a:pt x="22251" y="255145"/>
                  <a:pt x="20799" y="257012"/>
                  <a:pt x="18932" y="257635"/>
                </a:cubicBezTo>
                <a:cubicBezTo>
                  <a:pt x="17273" y="258257"/>
                  <a:pt x="16443" y="259709"/>
                  <a:pt x="17065" y="260954"/>
                </a:cubicBezTo>
                <a:cubicBezTo>
                  <a:pt x="17688" y="261991"/>
                  <a:pt x="17480" y="263028"/>
                  <a:pt x="16443" y="263028"/>
                </a:cubicBezTo>
                <a:cubicBezTo>
                  <a:pt x="14576" y="263028"/>
                  <a:pt x="8976" y="273816"/>
                  <a:pt x="4205" y="286886"/>
                </a:cubicBezTo>
                <a:cubicBezTo>
                  <a:pt x="1093" y="295184"/>
                  <a:pt x="-1396" y="334807"/>
                  <a:pt x="886" y="338541"/>
                </a:cubicBezTo>
                <a:cubicBezTo>
                  <a:pt x="1716" y="339578"/>
                  <a:pt x="2338" y="343105"/>
                  <a:pt x="2545" y="346424"/>
                </a:cubicBezTo>
                <a:cubicBezTo>
                  <a:pt x="3375" y="356175"/>
                  <a:pt x="16858" y="381691"/>
                  <a:pt x="27437" y="393309"/>
                </a:cubicBezTo>
                <a:cubicBezTo>
                  <a:pt x="38016" y="405133"/>
                  <a:pt x="53988" y="417166"/>
                  <a:pt x="56269" y="415091"/>
                </a:cubicBezTo>
                <a:cubicBezTo>
                  <a:pt x="56892" y="414261"/>
                  <a:pt x="57514" y="414884"/>
                  <a:pt x="57514" y="416336"/>
                </a:cubicBezTo>
                <a:cubicBezTo>
                  <a:pt x="57514" y="417788"/>
                  <a:pt x="58551" y="418203"/>
                  <a:pt x="59588" y="417580"/>
                </a:cubicBezTo>
                <a:cubicBezTo>
                  <a:pt x="60833" y="416958"/>
                  <a:pt x="61663" y="417373"/>
                  <a:pt x="61663" y="418618"/>
                </a:cubicBezTo>
                <a:cubicBezTo>
                  <a:pt x="61663" y="419862"/>
                  <a:pt x="62492" y="420485"/>
                  <a:pt x="63529" y="419862"/>
                </a:cubicBezTo>
                <a:cubicBezTo>
                  <a:pt x="64567" y="419033"/>
                  <a:pt x="65811" y="419448"/>
                  <a:pt x="66226" y="420692"/>
                </a:cubicBezTo>
                <a:cubicBezTo>
                  <a:pt x="66433" y="421730"/>
                  <a:pt x="74523" y="424634"/>
                  <a:pt x="84065" y="427123"/>
                </a:cubicBezTo>
                <a:cubicBezTo>
                  <a:pt x="100244" y="431065"/>
                  <a:pt x="104186" y="431272"/>
                  <a:pt x="128040" y="428783"/>
                </a:cubicBezTo>
                <a:cubicBezTo>
                  <a:pt x="135715" y="428161"/>
                  <a:pt x="148783" y="424219"/>
                  <a:pt x="148783" y="422767"/>
                </a:cubicBezTo>
                <a:cubicBezTo>
                  <a:pt x="148783" y="421730"/>
                  <a:pt x="150650" y="421522"/>
                  <a:pt x="152931" y="422144"/>
                </a:cubicBezTo>
                <a:cubicBezTo>
                  <a:pt x="155006" y="422767"/>
                  <a:pt x="156872" y="423804"/>
                  <a:pt x="156665" y="424634"/>
                </a:cubicBezTo>
                <a:cubicBezTo>
                  <a:pt x="156250" y="427953"/>
                  <a:pt x="157287" y="430650"/>
                  <a:pt x="160814" y="434384"/>
                </a:cubicBezTo>
                <a:cubicBezTo>
                  <a:pt x="162888" y="436459"/>
                  <a:pt x="164755" y="438741"/>
                  <a:pt x="164755" y="439363"/>
                </a:cubicBezTo>
                <a:cubicBezTo>
                  <a:pt x="165584" y="443305"/>
                  <a:pt x="170563" y="451810"/>
                  <a:pt x="172015" y="451810"/>
                </a:cubicBezTo>
                <a:cubicBezTo>
                  <a:pt x="172844" y="451810"/>
                  <a:pt x="173467" y="452432"/>
                  <a:pt x="173259" y="453470"/>
                </a:cubicBezTo>
                <a:cubicBezTo>
                  <a:pt x="172430" y="455752"/>
                  <a:pt x="184460" y="476704"/>
                  <a:pt x="186535" y="476704"/>
                </a:cubicBezTo>
                <a:cubicBezTo>
                  <a:pt x="187364" y="476704"/>
                  <a:pt x="187987" y="477327"/>
                  <a:pt x="187987" y="478364"/>
                </a:cubicBezTo>
                <a:cubicBezTo>
                  <a:pt x="187364" y="482098"/>
                  <a:pt x="188402" y="484588"/>
                  <a:pt x="192758" y="489152"/>
                </a:cubicBezTo>
                <a:cubicBezTo>
                  <a:pt x="195454" y="492056"/>
                  <a:pt x="197321" y="494753"/>
                  <a:pt x="197321" y="495375"/>
                </a:cubicBezTo>
                <a:cubicBezTo>
                  <a:pt x="196699" y="497657"/>
                  <a:pt x="201470" y="505748"/>
                  <a:pt x="203336" y="505748"/>
                </a:cubicBezTo>
                <a:cubicBezTo>
                  <a:pt x="204581" y="505748"/>
                  <a:pt x="204996" y="506370"/>
                  <a:pt x="204166" y="506992"/>
                </a:cubicBezTo>
                <a:cubicBezTo>
                  <a:pt x="203544" y="507615"/>
                  <a:pt x="205826" y="512801"/>
                  <a:pt x="209144" y="518402"/>
                </a:cubicBezTo>
                <a:cubicBezTo>
                  <a:pt x="212463" y="524211"/>
                  <a:pt x="215160" y="529605"/>
                  <a:pt x="215160" y="530642"/>
                </a:cubicBezTo>
                <a:cubicBezTo>
                  <a:pt x="215160" y="531679"/>
                  <a:pt x="212463" y="537073"/>
                  <a:pt x="209144" y="542882"/>
                </a:cubicBezTo>
                <a:cubicBezTo>
                  <a:pt x="205826" y="548483"/>
                  <a:pt x="203544" y="553669"/>
                  <a:pt x="204166" y="554292"/>
                </a:cubicBezTo>
                <a:cubicBezTo>
                  <a:pt x="204996" y="554914"/>
                  <a:pt x="204581" y="555536"/>
                  <a:pt x="203336" y="555536"/>
                </a:cubicBezTo>
                <a:cubicBezTo>
                  <a:pt x="201470" y="555536"/>
                  <a:pt x="196699" y="563627"/>
                  <a:pt x="197321" y="565909"/>
                </a:cubicBezTo>
                <a:cubicBezTo>
                  <a:pt x="197321" y="566531"/>
                  <a:pt x="195454" y="569228"/>
                  <a:pt x="192965" y="572132"/>
                </a:cubicBezTo>
                <a:cubicBezTo>
                  <a:pt x="188402" y="576696"/>
                  <a:pt x="187364" y="579186"/>
                  <a:pt x="187987" y="583127"/>
                </a:cubicBezTo>
                <a:cubicBezTo>
                  <a:pt x="187987" y="583957"/>
                  <a:pt x="187364" y="584580"/>
                  <a:pt x="186535" y="584580"/>
                </a:cubicBezTo>
                <a:cubicBezTo>
                  <a:pt x="184460" y="584580"/>
                  <a:pt x="172430" y="605532"/>
                  <a:pt x="173259" y="608022"/>
                </a:cubicBezTo>
                <a:cubicBezTo>
                  <a:pt x="173467" y="608852"/>
                  <a:pt x="172844" y="609474"/>
                  <a:pt x="172015" y="609474"/>
                </a:cubicBezTo>
                <a:cubicBezTo>
                  <a:pt x="170355" y="609474"/>
                  <a:pt x="167244" y="614868"/>
                  <a:pt x="165170" y="620884"/>
                </a:cubicBezTo>
                <a:cubicBezTo>
                  <a:pt x="164962" y="622129"/>
                  <a:pt x="162888" y="624825"/>
                  <a:pt x="160814" y="626900"/>
                </a:cubicBezTo>
                <a:cubicBezTo>
                  <a:pt x="157287" y="630634"/>
                  <a:pt x="156250" y="633331"/>
                  <a:pt x="156665" y="636650"/>
                </a:cubicBezTo>
                <a:cubicBezTo>
                  <a:pt x="156872" y="637480"/>
                  <a:pt x="155006" y="638517"/>
                  <a:pt x="152931" y="639140"/>
                </a:cubicBezTo>
                <a:cubicBezTo>
                  <a:pt x="150650" y="639762"/>
                  <a:pt x="148783" y="639555"/>
                  <a:pt x="148783" y="638517"/>
                </a:cubicBezTo>
                <a:cubicBezTo>
                  <a:pt x="148783" y="635198"/>
                  <a:pt x="129492" y="631879"/>
                  <a:pt x="107297" y="631464"/>
                </a:cubicBezTo>
                <a:cubicBezTo>
                  <a:pt x="91532" y="631256"/>
                  <a:pt x="65811" y="637273"/>
                  <a:pt x="65811" y="641007"/>
                </a:cubicBezTo>
                <a:cubicBezTo>
                  <a:pt x="65811" y="642044"/>
                  <a:pt x="64981" y="642459"/>
                  <a:pt x="63944" y="641629"/>
                </a:cubicBezTo>
                <a:cubicBezTo>
                  <a:pt x="62907" y="641007"/>
                  <a:pt x="60418" y="642044"/>
                  <a:pt x="58759" y="643911"/>
                </a:cubicBezTo>
                <a:cubicBezTo>
                  <a:pt x="56892" y="645571"/>
                  <a:pt x="55440" y="646608"/>
                  <a:pt x="55440" y="645778"/>
                </a:cubicBezTo>
                <a:cubicBezTo>
                  <a:pt x="55440" y="643496"/>
                  <a:pt x="42372" y="653246"/>
                  <a:pt x="32208" y="663204"/>
                </a:cubicBezTo>
                <a:cubicBezTo>
                  <a:pt x="26815" y="668390"/>
                  <a:pt x="22251" y="673784"/>
                  <a:pt x="22251" y="675029"/>
                </a:cubicBezTo>
                <a:cubicBezTo>
                  <a:pt x="22251" y="676481"/>
                  <a:pt x="20799" y="678141"/>
                  <a:pt x="18932" y="678763"/>
                </a:cubicBezTo>
                <a:cubicBezTo>
                  <a:pt x="17273" y="679385"/>
                  <a:pt x="16443" y="680838"/>
                  <a:pt x="17065" y="682082"/>
                </a:cubicBezTo>
                <a:cubicBezTo>
                  <a:pt x="17688" y="683119"/>
                  <a:pt x="17480" y="684157"/>
                  <a:pt x="16443" y="684157"/>
                </a:cubicBezTo>
                <a:cubicBezTo>
                  <a:pt x="13954" y="684157"/>
                  <a:pt x="4412" y="705732"/>
                  <a:pt x="1716" y="717349"/>
                </a:cubicBezTo>
                <a:cubicBezTo>
                  <a:pt x="-981" y="729381"/>
                  <a:pt x="264" y="764233"/>
                  <a:pt x="3583" y="772324"/>
                </a:cubicBezTo>
                <a:cubicBezTo>
                  <a:pt x="5035" y="775851"/>
                  <a:pt x="6694" y="780415"/>
                  <a:pt x="7109" y="782697"/>
                </a:cubicBezTo>
                <a:cubicBezTo>
                  <a:pt x="8146" y="788298"/>
                  <a:pt x="17895" y="804479"/>
                  <a:pt x="20177" y="804479"/>
                </a:cubicBezTo>
                <a:cubicBezTo>
                  <a:pt x="21421" y="804479"/>
                  <a:pt x="22044" y="805309"/>
                  <a:pt x="21836" y="806139"/>
                </a:cubicBezTo>
                <a:cubicBezTo>
                  <a:pt x="21007" y="808213"/>
                  <a:pt x="41749" y="829373"/>
                  <a:pt x="44653" y="829373"/>
                </a:cubicBezTo>
                <a:cubicBezTo>
                  <a:pt x="45691" y="829373"/>
                  <a:pt x="47350" y="830826"/>
                  <a:pt x="47972" y="832693"/>
                </a:cubicBezTo>
                <a:cubicBezTo>
                  <a:pt x="48595" y="834352"/>
                  <a:pt x="50047" y="835182"/>
                  <a:pt x="51291" y="834560"/>
                </a:cubicBezTo>
                <a:cubicBezTo>
                  <a:pt x="52328" y="833937"/>
                  <a:pt x="53365" y="834145"/>
                  <a:pt x="53365" y="835182"/>
                </a:cubicBezTo>
                <a:cubicBezTo>
                  <a:pt x="53365" y="837257"/>
                  <a:pt x="64359" y="842650"/>
                  <a:pt x="67056" y="841821"/>
                </a:cubicBezTo>
                <a:cubicBezTo>
                  <a:pt x="67885" y="841613"/>
                  <a:pt x="69130" y="842443"/>
                  <a:pt x="69960" y="843895"/>
                </a:cubicBezTo>
                <a:cubicBezTo>
                  <a:pt x="70789" y="845140"/>
                  <a:pt x="73694" y="846384"/>
                  <a:pt x="76390" y="846799"/>
                </a:cubicBezTo>
                <a:cubicBezTo>
                  <a:pt x="79294" y="847007"/>
                  <a:pt x="82613" y="847837"/>
                  <a:pt x="83858" y="848666"/>
                </a:cubicBezTo>
                <a:cubicBezTo>
                  <a:pt x="89458" y="852193"/>
                  <a:pt x="118913" y="852608"/>
                  <a:pt x="132396" y="849289"/>
                </a:cubicBezTo>
                <a:cubicBezTo>
                  <a:pt x="148990" y="845555"/>
                  <a:pt x="167451" y="837049"/>
                  <a:pt x="175541" y="829581"/>
                </a:cubicBezTo>
                <a:cubicBezTo>
                  <a:pt x="178860" y="826677"/>
                  <a:pt x="183216" y="823150"/>
                  <a:pt x="185290" y="821905"/>
                </a:cubicBezTo>
                <a:cubicBezTo>
                  <a:pt x="187364" y="820660"/>
                  <a:pt x="189854" y="817964"/>
                  <a:pt x="191098" y="815682"/>
                </a:cubicBezTo>
                <a:cubicBezTo>
                  <a:pt x="192343" y="813607"/>
                  <a:pt x="195039" y="810495"/>
                  <a:pt x="197114" y="809043"/>
                </a:cubicBezTo>
                <a:cubicBezTo>
                  <a:pt x="198980" y="807591"/>
                  <a:pt x="200225" y="805516"/>
                  <a:pt x="199603" y="804479"/>
                </a:cubicBezTo>
                <a:cubicBezTo>
                  <a:pt x="198980" y="803649"/>
                  <a:pt x="200018" y="802197"/>
                  <a:pt x="201884" y="801575"/>
                </a:cubicBezTo>
                <a:cubicBezTo>
                  <a:pt x="203544" y="800952"/>
                  <a:pt x="204374" y="799500"/>
                  <a:pt x="203751" y="798256"/>
                </a:cubicBezTo>
                <a:cubicBezTo>
                  <a:pt x="203129" y="797218"/>
                  <a:pt x="203336" y="796181"/>
                  <a:pt x="204581" y="796181"/>
                </a:cubicBezTo>
                <a:cubicBezTo>
                  <a:pt x="206655" y="796181"/>
                  <a:pt x="210182" y="788298"/>
                  <a:pt x="209352" y="785394"/>
                </a:cubicBezTo>
                <a:cubicBezTo>
                  <a:pt x="209144" y="784356"/>
                  <a:pt x="209767" y="783734"/>
                  <a:pt x="210804" y="783734"/>
                </a:cubicBezTo>
                <a:cubicBezTo>
                  <a:pt x="212463" y="783734"/>
                  <a:pt x="215782" y="773984"/>
                  <a:pt x="216197" y="768175"/>
                </a:cubicBezTo>
                <a:cubicBezTo>
                  <a:pt x="216197" y="767138"/>
                  <a:pt x="216819" y="765271"/>
                  <a:pt x="217649" y="764026"/>
                </a:cubicBezTo>
                <a:cubicBezTo>
                  <a:pt x="218271" y="762989"/>
                  <a:pt x="219101" y="758425"/>
                  <a:pt x="219101" y="754276"/>
                </a:cubicBezTo>
                <a:cubicBezTo>
                  <a:pt x="219931" y="733116"/>
                  <a:pt x="219101" y="719631"/>
                  <a:pt x="217027" y="718179"/>
                </a:cubicBezTo>
                <a:cubicBezTo>
                  <a:pt x="215990" y="717557"/>
                  <a:pt x="215575" y="716312"/>
                  <a:pt x="216197" y="715275"/>
                </a:cubicBezTo>
                <a:cubicBezTo>
                  <a:pt x="216819" y="714445"/>
                  <a:pt x="215990" y="710088"/>
                  <a:pt x="214330" y="705524"/>
                </a:cubicBezTo>
                <a:cubicBezTo>
                  <a:pt x="211634" y="697641"/>
                  <a:pt x="212463" y="694529"/>
                  <a:pt x="218271" y="692662"/>
                </a:cubicBezTo>
                <a:cubicBezTo>
                  <a:pt x="224494" y="690588"/>
                  <a:pt x="229680" y="687476"/>
                  <a:pt x="229680" y="685816"/>
                </a:cubicBezTo>
                <a:cubicBezTo>
                  <a:pt x="229680" y="684779"/>
                  <a:pt x="230510" y="684364"/>
                  <a:pt x="231339" y="684987"/>
                </a:cubicBezTo>
                <a:cubicBezTo>
                  <a:pt x="232376" y="685609"/>
                  <a:pt x="235280" y="684157"/>
                  <a:pt x="237562" y="681875"/>
                </a:cubicBezTo>
                <a:cubicBezTo>
                  <a:pt x="240051" y="679800"/>
                  <a:pt x="242540" y="677933"/>
                  <a:pt x="243163" y="677933"/>
                </a:cubicBezTo>
                <a:cubicBezTo>
                  <a:pt x="243785" y="677933"/>
                  <a:pt x="245030" y="677933"/>
                  <a:pt x="245859" y="677933"/>
                </a:cubicBezTo>
                <a:cubicBezTo>
                  <a:pt x="246896" y="677933"/>
                  <a:pt x="249593" y="676066"/>
                  <a:pt x="252082" y="673784"/>
                </a:cubicBezTo>
                <a:cubicBezTo>
                  <a:pt x="254571" y="671502"/>
                  <a:pt x="256853" y="669635"/>
                  <a:pt x="257060" y="669843"/>
                </a:cubicBezTo>
                <a:cubicBezTo>
                  <a:pt x="258720" y="670465"/>
                  <a:pt x="269091" y="664656"/>
                  <a:pt x="269091" y="662997"/>
                </a:cubicBezTo>
                <a:cubicBezTo>
                  <a:pt x="269091" y="662167"/>
                  <a:pt x="269714" y="661544"/>
                  <a:pt x="270751" y="661752"/>
                </a:cubicBezTo>
                <a:cubicBezTo>
                  <a:pt x="271580" y="661959"/>
                  <a:pt x="275314" y="660507"/>
                  <a:pt x="279048" y="658640"/>
                </a:cubicBezTo>
                <a:cubicBezTo>
                  <a:pt x="282782" y="656566"/>
                  <a:pt x="286723" y="655528"/>
                  <a:pt x="287760" y="656151"/>
                </a:cubicBezTo>
                <a:cubicBezTo>
                  <a:pt x="288797" y="656773"/>
                  <a:pt x="292116" y="661959"/>
                  <a:pt x="295227" y="667561"/>
                </a:cubicBezTo>
                <a:cubicBezTo>
                  <a:pt x="298339" y="673369"/>
                  <a:pt x="301658" y="677933"/>
                  <a:pt x="302695" y="677933"/>
                </a:cubicBezTo>
                <a:cubicBezTo>
                  <a:pt x="303524" y="677933"/>
                  <a:pt x="304147" y="678556"/>
                  <a:pt x="304147" y="679593"/>
                </a:cubicBezTo>
                <a:cubicBezTo>
                  <a:pt x="303524" y="683327"/>
                  <a:pt x="304562" y="685816"/>
                  <a:pt x="309125" y="690380"/>
                </a:cubicBezTo>
                <a:cubicBezTo>
                  <a:pt x="311614" y="693285"/>
                  <a:pt x="313481" y="695774"/>
                  <a:pt x="313066" y="696189"/>
                </a:cubicBezTo>
                <a:cubicBezTo>
                  <a:pt x="312029" y="697226"/>
                  <a:pt x="323645" y="717349"/>
                  <a:pt x="325512" y="717349"/>
                </a:cubicBezTo>
                <a:cubicBezTo>
                  <a:pt x="326342" y="717349"/>
                  <a:pt x="326964" y="717971"/>
                  <a:pt x="326964" y="719009"/>
                </a:cubicBezTo>
                <a:cubicBezTo>
                  <a:pt x="326342" y="722535"/>
                  <a:pt x="327379" y="725025"/>
                  <a:pt x="330905" y="728966"/>
                </a:cubicBezTo>
                <a:cubicBezTo>
                  <a:pt x="332979" y="731041"/>
                  <a:pt x="334846" y="733323"/>
                  <a:pt x="334846" y="733945"/>
                </a:cubicBezTo>
                <a:cubicBezTo>
                  <a:pt x="335676" y="737887"/>
                  <a:pt x="340654" y="746392"/>
                  <a:pt x="342106" y="746392"/>
                </a:cubicBezTo>
                <a:cubicBezTo>
                  <a:pt x="342936" y="746392"/>
                  <a:pt x="343558" y="747015"/>
                  <a:pt x="343351" y="748052"/>
                </a:cubicBezTo>
                <a:cubicBezTo>
                  <a:pt x="342521" y="750334"/>
                  <a:pt x="354552" y="771287"/>
                  <a:pt x="356626" y="771287"/>
                </a:cubicBezTo>
                <a:cubicBezTo>
                  <a:pt x="357456" y="771287"/>
                  <a:pt x="358078" y="771909"/>
                  <a:pt x="358078" y="772946"/>
                </a:cubicBezTo>
                <a:cubicBezTo>
                  <a:pt x="357456" y="776473"/>
                  <a:pt x="358493" y="778962"/>
                  <a:pt x="362019" y="782904"/>
                </a:cubicBezTo>
                <a:cubicBezTo>
                  <a:pt x="364094" y="784979"/>
                  <a:pt x="366168" y="787883"/>
                  <a:pt x="366375" y="788920"/>
                </a:cubicBezTo>
                <a:cubicBezTo>
                  <a:pt x="368450" y="794936"/>
                  <a:pt x="371561" y="800330"/>
                  <a:pt x="373220" y="800330"/>
                </a:cubicBezTo>
                <a:cubicBezTo>
                  <a:pt x="374050" y="800330"/>
                  <a:pt x="374672" y="800952"/>
                  <a:pt x="374465" y="801990"/>
                </a:cubicBezTo>
                <a:cubicBezTo>
                  <a:pt x="373635" y="804272"/>
                  <a:pt x="385666" y="825224"/>
                  <a:pt x="387740" y="825224"/>
                </a:cubicBezTo>
                <a:cubicBezTo>
                  <a:pt x="388570" y="825224"/>
                  <a:pt x="389192" y="825847"/>
                  <a:pt x="389192" y="826884"/>
                </a:cubicBezTo>
                <a:cubicBezTo>
                  <a:pt x="388570" y="830411"/>
                  <a:pt x="389607" y="833108"/>
                  <a:pt x="393548" y="837257"/>
                </a:cubicBezTo>
                <a:cubicBezTo>
                  <a:pt x="395830" y="839746"/>
                  <a:pt x="397697" y="842028"/>
                  <a:pt x="397490" y="842235"/>
                </a:cubicBezTo>
                <a:cubicBezTo>
                  <a:pt x="396867" y="844103"/>
                  <a:pt x="402883" y="854268"/>
                  <a:pt x="404542" y="854268"/>
                </a:cubicBezTo>
                <a:cubicBezTo>
                  <a:pt x="405787" y="854268"/>
                  <a:pt x="405994" y="854890"/>
                  <a:pt x="405372" y="855720"/>
                </a:cubicBezTo>
                <a:cubicBezTo>
                  <a:pt x="404542" y="856342"/>
                  <a:pt x="404957" y="858209"/>
                  <a:pt x="406409" y="859869"/>
                </a:cubicBezTo>
                <a:cubicBezTo>
                  <a:pt x="408276" y="862151"/>
                  <a:pt x="407031" y="864225"/>
                  <a:pt x="400601" y="869619"/>
                </a:cubicBezTo>
                <a:cubicBezTo>
                  <a:pt x="391267" y="877710"/>
                  <a:pt x="378614" y="894513"/>
                  <a:pt x="380480" y="896588"/>
                </a:cubicBezTo>
                <a:cubicBezTo>
                  <a:pt x="381103" y="897210"/>
                  <a:pt x="380688" y="897833"/>
                  <a:pt x="379443" y="897833"/>
                </a:cubicBezTo>
                <a:cubicBezTo>
                  <a:pt x="377369" y="897833"/>
                  <a:pt x="374672" y="903019"/>
                  <a:pt x="375087" y="906961"/>
                </a:cubicBezTo>
                <a:cubicBezTo>
                  <a:pt x="375087" y="907998"/>
                  <a:pt x="374258" y="909450"/>
                  <a:pt x="373013" y="910072"/>
                </a:cubicBezTo>
                <a:cubicBezTo>
                  <a:pt x="371768" y="910902"/>
                  <a:pt x="369487" y="917126"/>
                  <a:pt x="367620" y="923764"/>
                </a:cubicBezTo>
                <a:cubicBezTo>
                  <a:pt x="361397" y="948866"/>
                  <a:pt x="366998" y="993468"/>
                  <a:pt x="377991" y="1004463"/>
                </a:cubicBezTo>
                <a:cubicBezTo>
                  <a:pt x="379651" y="1005915"/>
                  <a:pt x="380480" y="1007782"/>
                  <a:pt x="379858" y="1008197"/>
                </a:cubicBezTo>
                <a:cubicBezTo>
                  <a:pt x="379443" y="1008820"/>
                  <a:pt x="381310" y="1011724"/>
                  <a:pt x="384214" y="1014836"/>
                </a:cubicBezTo>
                <a:cubicBezTo>
                  <a:pt x="387118" y="1017948"/>
                  <a:pt x="389400" y="1021059"/>
                  <a:pt x="389400" y="1021889"/>
                </a:cubicBezTo>
                <a:cubicBezTo>
                  <a:pt x="389400" y="1024379"/>
                  <a:pt x="402675" y="1036826"/>
                  <a:pt x="405372" y="1036826"/>
                </a:cubicBezTo>
                <a:cubicBezTo>
                  <a:pt x="406824" y="1036826"/>
                  <a:pt x="408068" y="1037656"/>
                  <a:pt x="408068" y="1038900"/>
                </a:cubicBezTo>
                <a:cubicBezTo>
                  <a:pt x="408068" y="1041805"/>
                  <a:pt x="426322" y="1051970"/>
                  <a:pt x="441257" y="1056949"/>
                </a:cubicBezTo>
                <a:cubicBezTo>
                  <a:pt x="447480" y="1059075"/>
                  <a:pt x="455181" y="1060359"/>
                  <a:pt x="463426" y="1060897"/>
                </a:cubicBezTo>
                <a:close/>
              </a:path>
            </a:pathLst>
          </a:custGeom>
          <a:solidFill>
            <a:schemeClr val="lt2">
              <a:alpha val="65490"/>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92"/>
              <a:buFont typeface="Arial"/>
              <a:buNone/>
            </a:pPr>
            <a:endParaRPr sz="1092" b="0" i="0" u="none" strike="noStrike" cap="none">
              <a:solidFill>
                <a:schemeClr val="dk1"/>
              </a:solidFill>
              <a:latin typeface="Arial"/>
              <a:ea typeface="Arial"/>
              <a:cs typeface="Arial"/>
              <a:sym typeface="Arial"/>
            </a:endParaRPr>
          </a:p>
        </p:txBody>
      </p:sp>
      <p:sp>
        <p:nvSpPr>
          <p:cNvPr id="1034" name="Google Shape;1034;p18"/>
          <p:cNvSpPr/>
          <p:nvPr/>
        </p:nvSpPr>
        <p:spPr>
          <a:xfrm>
            <a:off x="3135497" y="2908000"/>
            <a:ext cx="416600" cy="416600"/>
          </a:xfrm>
          <a:custGeom>
            <a:avLst/>
            <a:gdLst/>
            <a:ahLst/>
            <a:cxnLst/>
            <a:rect l="l" t="t" r="r" b="b"/>
            <a:pathLst>
              <a:path w="567772" h="567772" extrusionOk="0">
                <a:moveTo>
                  <a:pt x="216296" y="201930"/>
                </a:moveTo>
                <a:cubicBezTo>
                  <a:pt x="225576" y="201930"/>
                  <a:pt x="232899" y="205048"/>
                  <a:pt x="238264" y="211282"/>
                </a:cubicBezTo>
                <a:cubicBezTo>
                  <a:pt x="243631" y="217518"/>
                  <a:pt x="246313" y="225928"/>
                  <a:pt x="246313" y="236514"/>
                </a:cubicBezTo>
                <a:cubicBezTo>
                  <a:pt x="246313" y="247970"/>
                  <a:pt x="244066" y="262254"/>
                  <a:pt x="239570" y="279366"/>
                </a:cubicBezTo>
                <a:lnTo>
                  <a:pt x="230000" y="316996"/>
                </a:lnTo>
                <a:cubicBezTo>
                  <a:pt x="227535" y="326568"/>
                  <a:pt x="225757" y="334035"/>
                  <a:pt x="224670" y="339400"/>
                </a:cubicBezTo>
                <a:cubicBezTo>
                  <a:pt x="223583" y="344767"/>
                  <a:pt x="222786" y="349406"/>
                  <a:pt x="222277" y="353321"/>
                </a:cubicBezTo>
                <a:cubicBezTo>
                  <a:pt x="221770" y="357236"/>
                  <a:pt x="221517" y="360499"/>
                  <a:pt x="221517" y="363110"/>
                </a:cubicBezTo>
                <a:cubicBezTo>
                  <a:pt x="221517" y="373114"/>
                  <a:pt x="223183" y="380331"/>
                  <a:pt x="226519" y="384752"/>
                </a:cubicBezTo>
                <a:cubicBezTo>
                  <a:pt x="229854" y="389176"/>
                  <a:pt x="235293" y="391388"/>
                  <a:pt x="242832" y="391388"/>
                </a:cubicBezTo>
                <a:cubicBezTo>
                  <a:pt x="248924" y="391388"/>
                  <a:pt x="255485" y="388958"/>
                  <a:pt x="262518" y="384099"/>
                </a:cubicBezTo>
                <a:cubicBezTo>
                  <a:pt x="269551" y="379241"/>
                  <a:pt x="277021" y="371920"/>
                  <a:pt x="284923" y="362132"/>
                </a:cubicBezTo>
                <a:cubicBezTo>
                  <a:pt x="292827" y="352343"/>
                  <a:pt x="299170" y="342845"/>
                  <a:pt x="303956" y="333636"/>
                </a:cubicBezTo>
                <a:cubicBezTo>
                  <a:pt x="308742" y="324428"/>
                  <a:pt x="312657" y="313081"/>
                  <a:pt x="315701" y="299595"/>
                </a:cubicBezTo>
                <a:lnTo>
                  <a:pt x="336366" y="205410"/>
                </a:lnTo>
                <a:lnTo>
                  <a:pt x="373998" y="205410"/>
                </a:lnTo>
                <a:lnTo>
                  <a:pt x="342239" y="343315"/>
                </a:lnTo>
                <a:cubicBezTo>
                  <a:pt x="339049" y="357236"/>
                  <a:pt x="337455" y="367968"/>
                  <a:pt x="337455" y="375508"/>
                </a:cubicBezTo>
                <a:cubicBezTo>
                  <a:pt x="337455" y="381309"/>
                  <a:pt x="338396" y="385514"/>
                  <a:pt x="340283" y="388123"/>
                </a:cubicBezTo>
                <a:cubicBezTo>
                  <a:pt x="342167" y="390735"/>
                  <a:pt x="345141" y="392040"/>
                  <a:pt x="349200" y="392040"/>
                </a:cubicBezTo>
                <a:cubicBezTo>
                  <a:pt x="353552" y="392040"/>
                  <a:pt x="358191" y="390263"/>
                  <a:pt x="363122" y="386711"/>
                </a:cubicBezTo>
                <a:cubicBezTo>
                  <a:pt x="368052" y="383158"/>
                  <a:pt x="375013" y="376379"/>
                  <a:pt x="384002" y="366372"/>
                </a:cubicBezTo>
                <a:lnTo>
                  <a:pt x="396402" y="378553"/>
                </a:lnTo>
                <a:cubicBezTo>
                  <a:pt x="383205" y="392619"/>
                  <a:pt x="371967" y="402554"/>
                  <a:pt x="362687" y="408353"/>
                </a:cubicBezTo>
                <a:cubicBezTo>
                  <a:pt x="353405" y="414154"/>
                  <a:pt x="343545" y="417054"/>
                  <a:pt x="333103" y="417054"/>
                </a:cubicBezTo>
                <a:cubicBezTo>
                  <a:pt x="324112" y="417054"/>
                  <a:pt x="316935" y="414080"/>
                  <a:pt x="311570" y="408135"/>
                </a:cubicBezTo>
                <a:cubicBezTo>
                  <a:pt x="306203" y="402189"/>
                  <a:pt x="303522" y="394287"/>
                  <a:pt x="303522" y="384427"/>
                </a:cubicBezTo>
                <a:cubicBezTo>
                  <a:pt x="303522" y="376595"/>
                  <a:pt x="305262" y="368040"/>
                  <a:pt x="308742" y="358758"/>
                </a:cubicBezTo>
                <a:lnTo>
                  <a:pt x="306131" y="357889"/>
                </a:lnTo>
                <a:cubicBezTo>
                  <a:pt x="291775" y="378047"/>
                  <a:pt x="278180" y="392909"/>
                  <a:pt x="265346" y="402480"/>
                </a:cubicBezTo>
                <a:cubicBezTo>
                  <a:pt x="252514" y="412052"/>
                  <a:pt x="239352" y="416836"/>
                  <a:pt x="225867" y="416836"/>
                </a:cubicBezTo>
                <a:cubicBezTo>
                  <a:pt x="212379" y="416836"/>
                  <a:pt x="202012" y="412958"/>
                  <a:pt x="194761" y="405200"/>
                </a:cubicBezTo>
                <a:cubicBezTo>
                  <a:pt x="187510" y="397440"/>
                  <a:pt x="183885" y="386674"/>
                  <a:pt x="183885" y="372898"/>
                </a:cubicBezTo>
                <a:cubicBezTo>
                  <a:pt x="183885" y="363763"/>
                  <a:pt x="185988" y="350784"/>
                  <a:pt x="190193" y="333963"/>
                </a:cubicBezTo>
                <a:lnTo>
                  <a:pt x="204331" y="276973"/>
                </a:lnTo>
                <a:cubicBezTo>
                  <a:pt x="208248" y="261167"/>
                  <a:pt x="210205" y="250001"/>
                  <a:pt x="210205" y="243475"/>
                </a:cubicBezTo>
                <a:cubicBezTo>
                  <a:pt x="210205" y="237675"/>
                  <a:pt x="209263" y="233470"/>
                  <a:pt x="207377" y="230859"/>
                </a:cubicBezTo>
                <a:cubicBezTo>
                  <a:pt x="205492" y="228249"/>
                  <a:pt x="202519" y="226944"/>
                  <a:pt x="198460" y="226944"/>
                </a:cubicBezTo>
                <a:cubicBezTo>
                  <a:pt x="193964" y="226944"/>
                  <a:pt x="189215" y="228793"/>
                  <a:pt x="184210" y="232490"/>
                </a:cubicBezTo>
                <a:cubicBezTo>
                  <a:pt x="179208" y="236188"/>
                  <a:pt x="172356" y="242896"/>
                  <a:pt x="163655" y="252610"/>
                </a:cubicBezTo>
                <a:lnTo>
                  <a:pt x="151257" y="240431"/>
                </a:lnTo>
                <a:cubicBezTo>
                  <a:pt x="163583" y="227959"/>
                  <a:pt x="172865" y="219404"/>
                  <a:pt x="179099" y="214762"/>
                </a:cubicBezTo>
                <a:cubicBezTo>
                  <a:pt x="185335" y="210122"/>
                  <a:pt x="191317" y="206823"/>
                  <a:pt x="197045" y="204867"/>
                </a:cubicBezTo>
                <a:cubicBezTo>
                  <a:pt x="202774" y="202908"/>
                  <a:pt x="209189" y="201930"/>
                  <a:pt x="216296" y="201930"/>
                </a:cubicBezTo>
                <a:close/>
                <a:moveTo>
                  <a:pt x="279377" y="99913"/>
                </a:moveTo>
                <a:lnTo>
                  <a:pt x="308524" y="99913"/>
                </a:lnTo>
                <a:lnTo>
                  <a:pt x="382480" y="168432"/>
                </a:lnTo>
                <a:lnTo>
                  <a:pt x="370735" y="180829"/>
                </a:lnTo>
                <a:lnTo>
                  <a:pt x="293949" y="127974"/>
                </a:lnTo>
                <a:lnTo>
                  <a:pt x="291558" y="127974"/>
                </a:lnTo>
                <a:lnTo>
                  <a:pt x="213469" y="180829"/>
                </a:lnTo>
                <a:lnTo>
                  <a:pt x="201722" y="168432"/>
                </a:lnTo>
                <a:close/>
                <a:moveTo>
                  <a:pt x="283885" y="41999"/>
                </a:moveTo>
                <a:cubicBezTo>
                  <a:pt x="150294" y="41999"/>
                  <a:pt x="41998" y="150295"/>
                  <a:pt x="41998" y="283886"/>
                </a:cubicBezTo>
                <a:cubicBezTo>
                  <a:pt x="41998" y="417477"/>
                  <a:pt x="150294" y="525773"/>
                  <a:pt x="283885" y="525773"/>
                </a:cubicBezTo>
                <a:cubicBezTo>
                  <a:pt x="417476" y="525773"/>
                  <a:pt x="525772" y="417477"/>
                  <a:pt x="525772" y="283886"/>
                </a:cubicBezTo>
                <a:cubicBezTo>
                  <a:pt x="525772" y="150295"/>
                  <a:pt x="417476" y="41999"/>
                  <a:pt x="283885" y="41999"/>
                </a:cubicBezTo>
                <a:close/>
                <a:moveTo>
                  <a:pt x="283886" y="0"/>
                </a:moveTo>
                <a:cubicBezTo>
                  <a:pt x="440672" y="0"/>
                  <a:pt x="567772" y="127100"/>
                  <a:pt x="567772" y="283886"/>
                </a:cubicBezTo>
                <a:cubicBezTo>
                  <a:pt x="567772" y="440672"/>
                  <a:pt x="440672" y="567772"/>
                  <a:pt x="283886" y="567772"/>
                </a:cubicBezTo>
                <a:cubicBezTo>
                  <a:pt x="127100" y="567772"/>
                  <a:pt x="0" y="440672"/>
                  <a:pt x="0" y="283886"/>
                </a:cubicBezTo>
                <a:cubicBezTo>
                  <a:pt x="0" y="127100"/>
                  <a:pt x="127100" y="0"/>
                  <a:pt x="283886" y="0"/>
                </a:cubicBezTo>
                <a:close/>
              </a:path>
            </a:pathLst>
          </a:custGeom>
          <a:solidFill>
            <a:srgbClr val="585E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dk1"/>
              </a:solidFill>
              <a:latin typeface="Arial"/>
              <a:ea typeface="Arial"/>
              <a:cs typeface="Arial"/>
              <a:sym typeface="Arial"/>
            </a:endParaRPr>
          </a:p>
        </p:txBody>
      </p:sp>
      <p:cxnSp>
        <p:nvCxnSpPr>
          <p:cNvPr id="1035" name="Google Shape;1035;p18"/>
          <p:cNvCxnSpPr>
            <a:stCxn id="1022" idx="3"/>
            <a:endCxn id="1034" idx="60"/>
          </p:cNvCxnSpPr>
          <p:nvPr/>
        </p:nvCxnSpPr>
        <p:spPr>
          <a:xfrm>
            <a:off x="2677638" y="3114899"/>
            <a:ext cx="457800" cy="1500"/>
          </a:xfrm>
          <a:prstGeom prst="straightConnector1">
            <a:avLst/>
          </a:prstGeom>
          <a:noFill/>
          <a:ln w="19050" cap="flat" cmpd="sng">
            <a:solidFill>
              <a:srgbClr val="585E87"/>
            </a:solidFill>
            <a:prstDash val="solid"/>
            <a:miter lim="800000"/>
            <a:headEnd type="none" w="sm" len="sm"/>
            <a:tailEnd type="triangle" w="med" len="med"/>
          </a:ln>
        </p:spPr>
      </p:cxnSp>
      <p:cxnSp>
        <p:nvCxnSpPr>
          <p:cNvPr id="1036" name="Google Shape;1036;p18"/>
          <p:cNvCxnSpPr>
            <a:stCxn id="1037" idx="0"/>
            <a:endCxn id="1016" idx="1"/>
          </p:cNvCxnSpPr>
          <p:nvPr/>
        </p:nvCxnSpPr>
        <p:spPr>
          <a:xfrm rot="-5400000">
            <a:off x="3347597" y="2309837"/>
            <a:ext cx="910200" cy="466500"/>
          </a:xfrm>
          <a:prstGeom prst="bentConnector2">
            <a:avLst/>
          </a:prstGeom>
          <a:noFill/>
          <a:ln w="19050" cap="flat" cmpd="sng">
            <a:solidFill>
              <a:srgbClr val="585E87"/>
            </a:solidFill>
            <a:prstDash val="solid"/>
            <a:miter lim="800000"/>
            <a:headEnd type="none" w="sm" len="sm"/>
            <a:tailEnd type="triangle" w="med" len="med"/>
          </a:ln>
        </p:spPr>
      </p:cxnSp>
      <p:sp>
        <p:nvSpPr>
          <p:cNvPr id="1037" name="Google Shape;1037;p18"/>
          <p:cNvSpPr/>
          <p:nvPr/>
        </p:nvSpPr>
        <p:spPr>
          <a:xfrm>
            <a:off x="3555585" y="2998187"/>
            <a:ext cx="27724" cy="28631"/>
          </a:xfrm>
          <a:prstGeom prst="ellipse">
            <a:avLst/>
          </a:prstGeom>
          <a:solidFill>
            <a:srgbClr val="585E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38" name="Google Shape;1038;p18"/>
          <p:cNvSpPr/>
          <p:nvPr/>
        </p:nvSpPr>
        <p:spPr>
          <a:xfrm>
            <a:off x="3583712" y="3100583"/>
            <a:ext cx="27724" cy="28631"/>
          </a:xfrm>
          <a:prstGeom prst="ellipse">
            <a:avLst/>
          </a:prstGeom>
          <a:solidFill>
            <a:srgbClr val="585E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39" name="Google Shape;1039;p18"/>
          <p:cNvSpPr/>
          <p:nvPr/>
        </p:nvSpPr>
        <p:spPr>
          <a:xfrm>
            <a:off x="3555585" y="3257856"/>
            <a:ext cx="27724" cy="28631"/>
          </a:xfrm>
          <a:prstGeom prst="ellipse">
            <a:avLst/>
          </a:prstGeom>
          <a:solidFill>
            <a:srgbClr val="585E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cxnSp>
        <p:nvCxnSpPr>
          <p:cNvPr id="1040" name="Google Shape;1040;p18"/>
          <p:cNvCxnSpPr>
            <a:stCxn id="1038" idx="6"/>
            <a:endCxn id="1017" idx="1"/>
          </p:cNvCxnSpPr>
          <p:nvPr/>
        </p:nvCxnSpPr>
        <p:spPr>
          <a:xfrm>
            <a:off x="3611436" y="3114899"/>
            <a:ext cx="406200" cy="0"/>
          </a:xfrm>
          <a:prstGeom prst="straightConnector1">
            <a:avLst/>
          </a:prstGeom>
          <a:noFill/>
          <a:ln w="19050" cap="flat" cmpd="sng">
            <a:solidFill>
              <a:srgbClr val="585E87"/>
            </a:solidFill>
            <a:prstDash val="solid"/>
            <a:miter lim="800000"/>
            <a:headEnd type="none" w="sm" len="sm"/>
            <a:tailEnd type="triangle" w="med" len="med"/>
          </a:ln>
        </p:spPr>
      </p:cxnSp>
      <p:cxnSp>
        <p:nvCxnSpPr>
          <p:cNvPr id="1041" name="Google Shape;1041;p18"/>
          <p:cNvCxnSpPr>
            <a:stCxn id="1039" idx="5"/>
            <a:endCxn id="1018" idx="1"/>
          </p:cNvCxnSpPr>
          <p:nvPr/>
        </p:nvCxnSpPr>
        <p:spPr>
          <a:xfrm rot="-5400000" flipH="1">
            <a:off x="3374349" y="3487194"/>
            <a:ext cx="848100" cy="438300"/>
          </a:xfrm>
          <a:prstGeom prst="bentConnector2">
            <a:avLst/>
          </a:prstGeom>
          <a:noFill/>
          <a:ln w="19050" cap="flat" cmpd="sng">
            <a:solidFill>
              <a:srgbClr val="585E87"/>
            </a:solidFill>
            <a:prstDash val="solid"/>
            <a:miter lim="800000"/>
            <a:headEnd type="none" w="sm" len="sm"/>
            <a:tailEnd type="triangle" w="med" len="med"/>
          </a:ln>
        </p:spPr>
      </p:cxnSp>
      <p:sp>
        <p:nvSpPr>
          <p:cNvPr id="1042" name="Google Shape;1042;p18"/>
          <p:cNvSpPr txBox="1"/>
          <p:nvPr/>
        </p:nvSpPr>
        <p:spPr>
          <a:xfrm>
            <a:off x="2567761" y="2594535"/>
            <a:ext cx="1047731" cy="383141"/>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000000"/>
              </a:buClr>
              <a:buSzPts val="1050"/>
              <a:buFont typeface="Arial"/>
              <a:buNone/>
            </a:pPr>
            <a:r>
              <a:rPr lang="en-CA" sz="1050" b="0" i="0" u="none" strike="noStrike" cap="none">
                <a:solidFill>
                  <a:schemeClr val="dk1"/>
                </a:solidFill>
                <a:latin typeface="Arial"/>
                <a:ea typeface="Arial"/>
                <a:cs typeface="Arial"/>
                <a:sym typeface="Arial"/>
              </a:rPr>
              <a:t>Generated samples</a:t>
            </a:r>
            <a:endParaRPr sz="1050" b="0" i="0" u="none" strike="noStrike" cap="none">
              <a:solidFill>
                <a:schemeClr val="dk1"/>
              </a:solidFill>
              <a:latin typeface="Arial"/>
              <a:ea typeface="Arial"/>
              <a:cs typeface="Arial"/>
              <a:sym typeface="Arial"/>
            </a:endParaRPr>
          </a:p>
        </p:txBody>
      </p:sp>
      <p:sp>
        <p:nvSpPr>
          <p:cNvPr id="1043" name="Google Shape;1043;p18"/>
          <p:cNvSpPr/>
          <p:nvPr/>
        </p:nvSpPr>
        <p:spPr>
          <a:xfrm>
            <a:off x="6428714" y="2928741"/>
            <a:ext cx="27724" cy="28631"/>
          </a:xfrm>
          <a:prstGeom prst="ellipse">
            <a:avLst/>
          </a:prstGeom>
          <a:solidFill>
            <a:srgbClr val="585E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44" name="Google Shape;1044;p18"/>
          <p:cNvSpPr/>
          <p:nvPr/>
        </p:nvSpPr>
        <p:spPr>
          <a:xfrm>
            <a:off x="6432254" y="3114898"/>
            <a:ext cx="27724" cy="28631"/>
          </a:xfrm>
          <a:prstGeom prst="ellipse">
            <a:avLst/>
          </a:prstGeom>
          <a:solidFill>
            <a:srgbClr val="585E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45" name="Google Shape;1045;p18"/>
          <p:cNvSpPr/>
          <p:nvPr/>
        </p:nvSpPr>
        <p:spPr>
          <a:xfrm>
            <a:off x="6429825" y="3321569"/>
            <a:ext cx="27724" cy="28631"/>
          </a:xfrm>
          <a:prstGeom prst="ellipse">
            <a:avLst/>
          </a:prstGeom>
          <a:solidFill>
            <a:srgbClr val="585E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cxnSp>
        <p:nvCxnSpPr>
          <p:cNvPr id="1046" name="Google Shape;1046;p18"/>
          <p:cNvCxnSpPr>
            <a:stCxn id="1016" idx="3"/>
            <a:endCxn id="1043" idx="2"/>
          </p:cNvCxnSpPr>
          <p:nvPr/>
        </p:nvCxnSpPr>
        <p:spPr>
          <a:xfrm>
            <a:off x="5310469" y="2087971"/>
            <a:ext cx="1118100" cy="855000"/>
          </a:xfrm>
          <a:prstGeom prst="bentConnector3">
            <a:avLst>
              <a:gd name="adj1" fmla="val 50006"/>
            </a:avLst>
          </a:prstGeom>
          <a:noFill/>
          <a:ln w="19050" cap="flat" cmpd="sng">
            <a:solidFill>
              <a:srgbClr val="406976"/>
            </a:solidFill>
            <a:prstDash val="solid"/>
            <a:miter lim="800000"/>
            <a:headEnd type="none" w="sm" len="sm"/>
            <a:tailEnd type="triangle" w="med" len="med"/>
          </a:ln>
        </p:spPr>
      </p:cxnSp>
      <p:cxnSp>
        <p:nvCxnSpPr>
          <p:cNvPr id="1047" name="Google Shape;1047;p18"/>
          <p:cNvCxnSpPr>
            <a:stCxn id="1018" idx="3"/>
            <a:endCxn id="1045" idx="2"/>
          </p:cNvCxnSpPr>
          <p:nvPr/>
        </p:nvCxnSpPr>
        <p:spPr>
          <a:xfrm rot="10800000" flipH="1">
            <a:off x="5310468" y="3335889"/>
            <a:ext cx="1119300" cy="794400"/>
          </a:xfrm>
          <a:prstGeom prst="bentConnector3">
            <a:avLst>
              <a:gd name="adj1" fmla="val 50003"/>
            </a:avLst>
          </a:prstGeom>
          <a:noFill/>
          <a:ln w="19050" cap="flat" cmpd="sng">
            <a:solidFill>
              <a:srgbClr val="406976"/>
            </a:solidFill>
            <a:prstDash val="solid"/>
            <a:miter lim="800000"/>
            <a:headEnd type="none" w="sm" len="sm"/>
            <a:tailEnd type="triangle" w="med" len="med"/>
          </a:ln>
        </p:spPr>
      </p:cxnSp>
      <p:cxnSp>
        <p:nvCxnSpPr>
          <p:cNvPr id="1048" name="Google Shape;1048;p18"/>
          <p:cNvCxnSpPr>
            <a:stCxn id="1017" idx="3"/>
            <a:endCxn id="1044" idx="7"/>
          </p:cNvCxnSpPr>
          <p:nvPr/>
        </p:nvCxnSpPr>
        <p:spPr>
          <a:xfrm>
            <a:off x="5357687" y="3114899"/>
            <a:ext cx="1098300" cy="4200"/>
          </a:xfrm>
          <a:prstGeom prst="straightConnector1">
            <a:avLst/>
          </a:prstGeom>
          <a:noFill/>
          <a:ln w="19050" cap="flat" cmpd="sng">
            <a:solidFill>
              <a:srgbClr val="406976"/>
            </a:solidFill>
            <a:prstDash val="solid"/>
            <a:miter lim="800000"/>
            <a:headEnd type="none" w="sm" len="sm"/>
            <a:tailEnd type="triangle" w="med" len="med"/>
          </a:ln>
        </p:spPr>
      </p:cxnSp>
      <p:sp>
        <p:nvSpPr>
          <p:cNvPr id="1049" name="Google Shape;1049;p18"/>
          <p:cNvSpPr txBox="1"/>
          <p:nvPr/>
        </p:nvSpPr>
        <p:spPr>
          <a:xfrm>
            <a:off x="5645715" y="2594526"/>
            <a:ext cx="928317" cy="361959"/>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000000"/>
              </a:buClr>
              <a:buSzPts val="970"/>
              <a:buFont typeface="Arial"/>
              <a:buNone/>
            </a:pPr>
            <a:r>
              <a:rPr lang="en-CA" sz="970" b="0" i="0" u="none" strike="noStrike" cap="none">
                <a:solidFill>
                  <a:schemeClr val="dk1"/>
                </a:solidFill>
                <a:latin typeface="Arial"/>
                <a:ea typeface="Arial"/>
                <a:cs typeface="Arial"/>
                <a:sym typeface="Arial"/>
              </a:rPr>
              <a:t>Votes of Teachers</a:t>
            </a:r>
            <a:endParaRPr sz="970" b="0" i="0" u="none" strike="noStrike" cap="none">
              <a:solidFill>
                <a:schemeClr val="dk1"/>
              </a:solidFill>
              <a:latin typeface="Arial"/>
              <a:ea typeface="Arial"/>
              <a:cs typeface="Arial"/>
              <a:sym typeface="Arial"/>
            </a:endParaRPr>
          </a:p>
        </p:txBody>
      </p:sp>
      <p:grpSp>
        <p:nvGrpSpPr>
          <p:cNvPr id="1050" name="Google Shape;1050;p18"/>
          <p:cNvGrpSpPr/>
          <p:nvPr/>
        </p:nvGrpSpPr>
        <p:grpSpPr>
          <a:xfrm>
            <a:off x="6931349" y="2132249"/>
            <a:ext cx="551895" cy="277246"/>
            <a:chOff x="10551636" y="3396822"/>
            <a:chExt cx="910116" cy="457200"/>
          </a:xfrm>
        </p:grpSpPr>
        <p:sp>
          <p:nvSpPr>
            <p:cNvPr id="1051" name="Google Shape;1051;p18"/>
            <p:cNvSpPr/>
            <p:nvPr/>
          </p:nvSpPr>
          <p:spPr>
            <a:xfrm>
              <a:off x="10551636" y="3396822"/>
              <a:ext cx="910116" cy="457200"/>
            </a:xfrm>
            <a:prstGeom prst="roundRect">
              <a:avLst>
                <a:gd name="adj" fmla="val 40378"/>
              </a:avLst>
            </a:prstGeom>
            <a:solidFill>
              <a:srgbClr val="F2F2F2"/>
            </a:solidFill>
            <a:ln w="190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52" name="Google Shape;1052;p18"/>
            <p:cNvSpPr/>
            <p:nvPr/>
          </p:nvSpPr>
          <p:spPr>
            <a:xfrm rot="10800000" flipH="1">
              <a:off x="10765479" y="3440290"/>
              <a:ext cx="505771" cy="380872"/>
            </a:xfrm>
            <a:custGeom>
              <a:avLst/>
              <a:gdLst/>
              <a:ahLst/>
              <a:cxnLst/>
              <a:rect l="l" t="t" r="r" b="b"/>
              <a:pathLst>
                <a:path w="459792" h="460855" extrusionOk="0">
                  <a:moveTo>
                    <a:pt x="299624" y="298616"/>
                  </a:moveTo>
                  <a:cubicBezTo>
                    <a:pt x="304640" y="298402"/>
                    <a:pt x="309676" y="297156"/>
                    <a:pt x="312721" y="294975"/>
                  </a:cubicBezTo>
                  <a:cubicBezTo>
                    <a:pt x="321621" y="288433"/>
                    <a:pt x="321778" y="286720"/>
                    <a:pt x="321309" y="228469"/>
                  </a:cubicBezTo>
                  <a:cubicBezTo>
                    <a:pt x="320841" y="177850"/>
                    <a:pt x="320685" y="174891"/>
                    <a:pt x="317718" y="170841"/>
                  </a:cubicBezTo>
                  <a:cubicBezTo>
                    <a:pt x="313502" y="165079"/>
                    <a:pt x="306163" y="161808"/>
                    <a:pt x="297887" y="161808"/>
                  </a:cubicBezTo>
                  <a:cubicBezTo>
                    <a:pt x="289611" y="161964"/>
                    <a:pt x="285395" y="164144"/>
                    <a:pt x="280243" y="171153"/>
                  </a:cubicBezTo>
                  <a:lnTo>
                    <a:pt x="276339" y="176448"/>
                  </a:lnTo>
                  <a:lnTo>
                    <a:pt x="276339" y="230182"/>
                  </a:lnTo>
                  <a:cubicBezTo>
                    <a:pt x="276339" y="280334"/>
                    <a:pt x="276495" y="284384"/>
                    <a:pt x="279306" y="288589"/>
                  </a:cubicBezTo>
                  <a:cubicBezTo>
                    <a:pt x="280867" y="290925"/>
                    <a:pt x="284302" y="294352"/>
                    <a:pt x="286645" y="296065"/>
                  </a:cubicBezTo>
                  <a:cubicBezTo>
                    <a:pt x="289612" y="298012"/>
                    <a:pt x="294608" y="298830"/>
                    <a:pt x="299624" y="298616"/>
                  </a:cubicBezTo>
                  <a:close/>
                  <a:moveTo>
                    <a:pt x="22017" y="298868"/>
                  </a:moveTo>
                  <a:cubicBezTo>
                    <a:pt x="31698" y="298868"/>
                    <a:pt x="37788" y="295909"/>
                    <a:pt x="42160" y="288900"/>
                  </a:cubicBezTo>
                  <a:cubicBezTo>
                    <a:pt x="45283" y="283605"/>
                    <a:pt x="45439" y="282047"/>
                    <a:pt x="45283" y="230338"/>
                  </a:cubicBezTo>
                  <a:cubicBezTo>
                    <a:pt x="45127" y="171620"/>
                    <a:pt x="45127" y="170841"/>
                    <a:pt x="35446" y="164767"/>
                  </a:cubicBezTo>
                  <a:cubicBezTo>
                    <a:pt x="28263" y="160250"/>
                    <a:pt x="14210" y="161185"/>
                    <a:pt x="8432" y="166636"/>
                  </a:cubicBezTo>
                  <a:cubicBezTo>
                    <a:pt x="0" y="174423"/>
                    <a:pt x="0" y="174735"/>
                    <a:pt x="0" y="230338"/>
                  </a:cubicBezTo>
                  <a:cubicBezTo>
                    <a:pt x="0" y="286876"/>
                    <a:pt x="0" y="286876"/>
                    <a:pt x="9369" y="294819"/>
                  </a:cubicBezTo>
                  <a:cubicBezTo>
                    <a:pt x="13273" y="297934"/>
                    <a:pt x="15927" y="298868"/>
                    <a:pt x="22017" y="298868"/>
                  </a:cubicBezTo>
                  <a:close/>
                  <a:moveTo>
                    <a:pt x="437912" y="298967"/>
                  </a:moveTo>
                  <a:cubicBezTo>
                    <a:pt x="442694" y="298792"/>
                    <a:pt x="447300" y="297390"/>
                    <a:pt x="450423" y="294820"/>
                  </a:cubicBezTo>
                  <a:cubicBezTo>
                    <a:pt x="459792" y="286877"/>
                    <a:pt x="459792" y="286877"/>
                    <a:pt x="459792" y="230339"/>
                  </a:cubicBezTo>
                  <a:cubicBezTo>
                    <a:pt x="459792" y="173801"/>
                    <a:pt x="459792" y="173801"/>
                    <a:pt x="450423" y="165858"/>
                  </a:cubicBezTo>
                  <a:cubicBezTo>
                    <a:pt x="440742" y="157759"/>
                    <a:pt x="422785" y="161497"/>
                    <a:pt x="416539" y="173023"/>
                  </a:cubicBezTo>
                  <a:cubicBezTo>
                    <a:pt x="414041" y="177695"/>
                    <a:pt x="413729" y="182991"/>
                    <a:pt x="413729" y="230339"/>
                  </a:cubicBezTo>
                  <a:cubicBezTo>
                    <a:pt x="413729" y="288434"/>
                    <a:pt x="413885" y="289524"/>
                    <a:pt x="424347" y="295754"/>
                  </a:cubicBezTo>
                  <a:cubicBezTo>
                    <a:pt x="428172" y="298091"/>
                    <a:pt x="433130" y="299142"/>
                    <a:pt x="437912" y="298967"/>
                  </a:cubicBezTo>
                  <a:close/>
                  <a:moveTo>
                    <a:pt x="371597" y="345030"/>
                  </a:moveTo>
                  <a:cubicBezTo>
                    <a:pt x="376496" y="344270"/>
                    <a:pt x="381180" y="342012"/>
                    <a:pt x="384771" y="338430"/>
                  </a:cubicBezTo>
                  <a:cubicBezTo>
                    <a:pt x="391330" y="331888"/>
                    <a:pt x="391486" y="329708"/>
                    <a:pt x="391486" y="230027"/>
                  </a:cubicBezTo>
                  <a:cubicBezTo>
                    <a:pt x="391486" y="136421"/>
                    <a:pt x="391486" y="134707"/>
                    <a:pt x="388207" y="128010"/>
                  </a:cubicBezTo>
                  <a:cubicBezTo>
                    <a:pt x="379619" y="110255"/>
                    <a:pt x="351512" y="111812"/>
                    <a:pt x="346203" y="130346"/>
                  </a:cubicBezTo>
                  <a:cubicBezTo>
                    <a:pt x="344954" y="134240"/>
                    <a:pt x="344642" y="166948"/>
                    <a:pt x="344954" y="233765"/>
                  </a:cubicBezTo>
                  <a:cubicBezTo>
                    <a:pt x="345423" y="329085"/>
                    <a:pt x="345423" y="331421"/>
                    <a:pt x="348545" y="335626"/>
                  </a:cubicBezTo>
                  <a:cubicBezTo>
                    <a:pt x="350263" y="337963"/>
                    <a:pt x="354167" y="341078"/>
                    <a:pt x="357133" y="342635"/>
                  </a:cubicBezTo>
                  <a:cubicBezTo>
                    <a:pt x="361584" y="345049"/>
                    <a:pt x="366698" y="345789"/>
                    <a:pt x="371597" y="345030"/>
                  </a:cubicBezTo>
                  <a:close/>
                  <a:moveTo>
                    <a:pt x="91569" y="368955"/>
                  </a:moveTo>
                  <a:cubicBezTo>
                    <a:pt x="99064" y="368955"/>
                    <a:pt x="108745" y="363037"/>
                    <a:pt x="112180" y="356184"/>
                  </a:cubicBezTo>
                  <a:cubicBezTo>
                    <a:pt x="114991" y="350577"/>
                    <a:pt x="115147" y="345126"/>
                    <a:pt x="115147" y="230337"/>
                  </a:cubicBezTo>
                  <a:cubicBezTo>
                    <a:pt x="115147" y="113057"/>
                    <a:pt x="115147" y="110097"/>
                    <a:pt x="112024" y="104179"/>
                  </a:cubicBezTo>
                  <a:cubicBezTo>
                    <a:pt x="107808" y="96080"/>
                    <a:pt x="98439" y="91096"/>
                    <a:pt x="89695" y="92186"/>
                  </a:cubicBezTo>
                  <a:cubicBezTo>
                    <a:pt x="82825" y="93120"/>
                    <a:pt x="77204" y="96703"/>
                    <a:pt x="72363" y="103244"/>
                  </a:cubicBezTo>
                  <a:cubicBezTo>
                    <a:pt x="69084" y="107449"/>
                    <a:pt x="69084" y="109007"/>
                    <a:pt x="68616" y="228312"/>
                  </a:cubicBezTo>
                  <a:cubicBezTo>
                    <a:pt x="68303" y="346683"/>
                    <a:pt x="68303" y="349331"/>
                    <a:pt x="71426" y="355561"/>
                  </a:cubicBezTo>
                  <a:cubicBezTo>
                    <a:pt x="73300" y="359610"/>
                    <a:pt x="76735" y="363348"/>
                    <a:pt x="80326" y="365529"/>
                  </a:cubicBezTo>
                  <a:cubicBezTo>
                    <a:pt x="83606" y="367398"/>
                    <a:pt x="88602" y="368955"/>
                    <a:pt x="91569" y="368955"/>
                  </a:cubicBezTo>
                  <a:close/>
                  <a:moveTo>
                    <a:pt x="230520" y="368957"/>
                  </a:moveTo>
                  <a:cubicBezTo>
                    <a:pt x="237702" y="368957"/>
                    <a:pt x="246759" y="362883"/>
                    <a:pt x="250194" y="355718"/>
                  </a:cubicBezTo>
                  <a:cubicBezTo>
                    <a:pt x="253161" y="349488"/>
                    <a:pt x="253317" y="346061"/>
                    <a:pt x="253317" y="230338"/>
                  </a:cubicBezTo>
                  <a:cubicBezTo>
                    <a:pt x="253317" y="114615"/>
                    <a:pt x="253161" y="111189"/>
                    <a:pt x="250194" y="104959"/>
                  </a:cubicBezTo>
                  <a:cubicBezTo>
                    <a:pt x="246759" y="97794"/>
                    <a:pt x="237702" y="91720"/>
                    <a:pt x="230520" y="91720"/>
                  </a:cubicBezTo>
                  <a:cubicBezTo>
                    <a:pt x="222556" y="91720"/>
                    <a:pt x="213187" y="97483"/>
                    <a:pt x="209752" y="104803"/>
                  </a:cubicBezTo>
                  <a:cubicBezTo>
                    <a:pt x="206473" y="111345"/>
                    <a:pt x="206473" y="113369"/>
                    <a:pt x="206473" y="230338"/>
                  </a:cubicBezTo>
                  <a:cubicBezTo>
                    <a:pt x="206473" y="347152"/>
                    <a:pt x="206473" y="349332"/>
                    <a:pt x="209752" y="355874"/>
                  </a:cubicBezTo>
                  <a:cubicBezTo>
                    <a:pt x="211938" y="360546"/>
                    <a:pt x="214749" y="363350"/>
                    <a:pt x="219433" y="365686"/>
                  </a:cubicBezTo>
                  <a:cubicBezTo>
                    <a:pt x="223025" y="367555"/>
                    <a:pt x="228021" y="368957"/>
                    <a:pt x="230520" y="368957"/>
                  </a:cubicBezTo>
                  <a:close/>
                  <a:moveTo>
                    <a:pt x="164442" y="460499"/>
                  </a:moveTo>
                  <a:cubicBezTo>
                    <a:pt x="169555" y="459564"/>
                    <a:pt x="174552" y="456800"/>
                    <a:pt x="178768" y="452283"/>
                  </a:cubicBezTo>
                  <a:lnTo>
                    <a:pt x="182672" y="448078"/>
                  </a:lnTo>
                  <a:lnTo>
                    <a:pt x="183140" y="232207"/>
                  </a:lnTo>
                  <a:cubicBezTo>
                    <a:pt x="183452" y="18828"/>
                    <a:pt x="183452" y="16180"/>
                    <a:pt x="180330" y="11040"/>
                  </a:cubicBezTo>
                  <a:cubicBezTo>
                    <a:pt x="171429" y="-3445"/>
                    <a:pt x="151286" y="-3756"/>
                    <a:pt x="141761" y="10573"/>
                  </a:cubicBezTo>
                  <a:lnTo>
                    <a:pt x="138170" y="15868"/>
                  </a:lnTo>
                  <a:lnTo>
                    <a:pt x="138170" y="230182"/>
                  </a:lnTo>
                  <a:cubicBezTo>
                    <a:pt x="138170" y="441225"/>
                    <a:pt x="138170" y="444495"/>
                    <a:pt x="141293" y="449635"/>
                  </a:cubicBezTo>
                  <a:cubicBezTo>
                    <a:pt x="143011" y="452439"/>
                    <a:pt x="146602" y="456021"/>
                    <a:pt x="149413" y="457734"/>
                  </a:cubicBezTo>
                  <a:cubicBezTo>
                    <a:pt x="154097" y="460538"/>
                    <a:pt x="159328" y="461433"/>
                    <a:pt x="164442" y="460499"/>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92"/>
                <a:buFont typeface="Arial"/>
                <a:buNone/>
              </a:pPr>
              <a:endParaRPr sz="1092" b="0" i="0" u="none" strike="noStrike" cap="none">
                <a:solidFill>
                  <a:schemeClr val="dk1"/>
                </a:solidFill>
                <a:latin typeface="Arial"/>
                <a:ea typeface="Arial"/>
                <a:cs typeface="Arial"/>
                <a:sym typeface="Arial"/>
              </a:endParaRPr>
            </a:p>
          </p:txBody>
        </p:sp>
      </p:grpSp>
      <p:sp>
        <p:nvSpPr>
          <p:cNvPr id="1053" name="Google Shape;1053;p18" descr="Lightning bolt with solid fill"/>
          <p:cNvSpPr/>
          <p:nvPr/>
        </p:nvSpPr>
        <p:spPr>
          <a:xfrm>
            <a:off x="7166256" y="2446667"/>
            <a:ext cx="134754" cy="284950"/>
          </a:xfrm>
          <a:custGeom>
            <a:avLst/>
            <a:gdLst/>
            <a:ahLst/>
            <a:cxnLst/>
            <a:rect l="l" t="t" r="r" b="b"/>
            <a:pathLst>
              <a:path w="381000" h="778764" extrusionOk="0">
                <a:moveTo>
                  <a:pt x="57150" y="778764"/>
                </a:moveTo>
                <a:lnTo>
                  <a:pt x="161925" y="426339"/>
                </a:lnTo>
                <a:lnTo>
                  <a:pt x="0" y="426339"/>
                </a:lnTo>
                <a:lnTo>
                  <a:pt x="80200" y="0"/>
                </a:lnTo>
                <a:lnTo>
                  <a:pt x="319850" y="0"/>
                </a:lnTo>
                <a:lnTo>
                  <a:pt x="219075" y="312039"/>
                </a:lnTo>
                <a:lnTo>
                  <a:pt x="381000" y="312039"/>
                </a:lnTo>
                <a:lnTo>
                  <a:pt x="57150" y="7787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92"/>
              <a:buFont typeface="Arial"/>
              <a:buNone/>
            </a:pPr>
            <a:endParaRPr sz="1092" b="0" i="0" u="none" strike="noStrike" cap="none">
              <a:solidFill>
                <a:schemeClr val="dk1"/>
              </a:solidFill>
              <a:latin typeface="Arial"/>
              <a:ea typeface="Arial"/>
              <a:cs typeface="Arial"/>
              <a:sym typeface="Arial"/>
            </a:endParaRPr>
          </a:p>
        </p:txBody>
      </p:sp>
      <p:sp>
        <p:nvSpPr>
          <p:cNvPr id="1054" name="Google Shape;1054;p18"/>
          <p:cNvSpPr txBox="1"/>
          <p:nvPr/>
        </p:nvSpPr>
        <p:spPr>
          <a:xfrm>
            <a:off x="7457307" y="2310977"/>
            <a:ext cx="1007871" cy="36195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970"/>
              <a:buFont typeface="Arial"/>
              <a:buNone/>
            </a:pPr>
            <a:r>
              <a:rPr lang="en-CA" sz="970" b="0" i="0" u="none" strike="noStrike" cap="none">
                <a:solidFill>
                  <a:schemeClr val="dk1"/>
                </a:solidFill>
                <a:latin typeface="Arial"/>
                <a:ea typeface="Arial"/>
                <a:cs typeface="Arial"/>
                <a:sym typeface="Arial"/>
              </a:rPr>
              <a:t>Add noise on Aggregation</a:t>
            </a:r>
            <a:endParaRPr sz="970" b="0" i="0" u="none" strike="noStrike" cap="none">
              <a:solidFill>
                <a:schemeClr val="dk1"/>
              </a:solidFill>
              <a:latin typeface="Arial"/>
              <a:ea typeface="Arial"/>
              <a:cs typeface="Arial"/>
              <a:sym typeface="Arial"/>
            </a:endParaRPr>
          </a:p>
        </p:txBody>
      </p:sp>
      <p:cxnSp>
        <p:nvCxnSpPr>
          <p:cNvPr id="1055" name="Google Shape;1055;p18"/>
          <p:cNvCxnSpPr>
            <a:stCxn id="1028" idx="3"/>
            <a:endCxn id="1030" idx="1"/>
          </p:cNvCxnSpPr>
          <p:nvPr/>
        </p:nvCxnSpPr>
        <p:spPr>
          <a:xfrm>
            <a:off x="7945322" y="3161106"/>
            <a:ext cx="785400" cy="0"/>
          </a:xfrm>
          <a:prstGeom prst="straightConnector1">
            <a:avLst/>
          </a:prstGeom>
          <a:noFill/>
          <a:ln w="19050" cap="flat" cmpd="sng">
            <a:solidFill>
              <a:srgbClr val="406976"/>
            </a:solidFill>
            <a:prstDash val="solid"/>
            <a:miter lim="800000"/>
            <a:headEnd type="none" w="sm" len="sm"/>
            <a:tailEnd type="triangle" w="med" len="med"/>
          </a:ln>
        </p:spPr>
      </p:cxnSp>
      <p:sp>
        <p:nvSpPr>
          <p:cNvPr id="1056" name="Google Shape;1056;p18"/>
          <p:cNvSpPr txBox="1"/>
          <p:nvPr/>
        </p:nvSpPr>
        <p:spPr>
          <a:xfrm>
            <a:off x="7907026" y="2938044"/>
            <a:ext cx="909867" cy="227626"/>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970"/>
              <a:buFont typeface="Arial"/>
              <a:buNone/>
            </a:pPr>
            <a:r>
              <a:rPr lang="en-CA" sz="970" b="0" i="0" u="none" strike="noStrike" cap="none">
                <a:solidFill>
                  <a:schemeClr val="dk1"/>
                </a:solidFill>
                <a:latin typeface="Arial"/>
                <a:ea typeface="Arial"/>
                <a:cs typeface="Arial"/>
                <a:sym typeface="Arial"/>
              </a:rPr>
              <a:t>Noisy Labels</a:t>
            </a:r>
            <a:endParaRPr sz="970" b="0" i="0" u="none" strike="noStrike" cap="none">
              <a:solidFill>
                <a:schemeClr val="dk1"/>
              </a:solidFill>
              <a:latin typeface="Arial"/>
              <a:ea typeface="Arial"/>
              <a:cs typeface="Arial"/>
              <a:sym typeface="Arial"/>
            </a:endParaRPr>
          </a:p>
        </p:txBody>
      </p:sp>
      <p:sp>
        <p:nvSpPr>
          <p:cNvPr id="1057" name="Google Shape;1057;p18"/>
          <p:cNvSpPr/>
          <p:nvPr/>
        </p:nvSpPr>
        <p:spPr>
          <a:xfrm>
            <a:off x="3324389" y="3371821"/>
            <a:ext cx="27724" cy="28631"/>
          </a:xfrm>
          <a:prstGeom prst="ellipse">
            <a:avLst/>
          </a:prstGeom>
          <a:solidFill>
            <a:srgbClr val="585E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cxnSp>
        <p:nvCxnSpPr>
          <p:cNvPr id="1058" name="Google Shape;1058;p18"/>
          <p:cNvCxnSpPr>
            <a:stCxn id="1057" idx="4"/>
            <a:endCxn id="1030" idx="2"/>
          </p:cNvCxnSpPr>
          <p:nvPr/>
        </p:nvCxnSpPr>
        <p:spPr>
          <a:xfrm rot="-5400000" flipH="1">
            <a:off x="6283501" y="455202"/>
            <a:ext cx="172200" cy="6062700"/>
          </a:xfrm>
          <a:prstGeom prst="bentConnector3">
            <a:avLst>
              <a:gd name="adj1" fmla="val 1045418"/>
            </a:avLst>
          </a:prstGeom>
          <a:noFill/>
          <a:ln w="28575" cap="flat" cmpd="sng">
            <a:solidFill>
              <a:srgbClr val="585E87"/>
            </a:solidFill>
            <a:prstDash val="solid"/>
            <a:miter lim="800000"/>
            <a:headEnd type="none" w="sm" len="sm"/>
            <a:tailEnd type="triangle" w="med" len="med"/>
          </a:ln>
        </p:spPr>
      </p:cxnSp>
      <p:sp>
        <p:nvSpPr>
          <p:cNvPr id="1059" name="Google Shape;1059;p18"/>
          <p:cNvSpPr txBox="1"/>
          <p:nvPr/>
        </p:nvSpPr>
        <p:spPr>
          <a:xfrm>
            <a:off x="8456389" y="2408779"/>
            <a:ext cx="1768020" cy="366447"/>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092"/>
              <a:buFont typeface="Arial"/>
              <a:buNone/>
            </a:pPr>
            <a:r>
              <a:rPr lang="en-CA" sz="1092" b="0" i="0" u="none" strike="noStrike" cap="none">
                <a:solidFill>
                  <a:schemeClr val="dk1"/>
                </a:solidFill>
                <a:latin typeface="Arial"/>
                <a:ea typeface="Arial"/>
                <a:cs typeface="Arial"/>
                <a:sym typeface="Arial"/>
              </a:rPr>
              <a:t>Classifier (acts as a discriminator)</a:t>
            </a:r>
            <a:endParaRPr sz="1092" b="0" i="0" u="none" strike="noStrike" cap="none">
              <a:solidFill>
                <a:schemeClr val="dk1"/>
              </a:solidFill>
              <a:latin typeface="Arial"/>
              <a:ea typeface="Arial"/>
              <a:cs typeface="Arial"/>
              <a:sym typeface="Arial"/>
            </a:endParaRPr>
          </a:p>
        </p:txBody>
      </p:sp>
      <p:grpSp>
        <p:nvGrpSpPr>
          <p:cNvPr id="1060" name="Google Shape;1060;p18"/>
          <p:cNvGrpSpPr/>
          <p:nvPr/>
        </p:nvGrpSpPr>
        <p:grpSpPr>
          <a:xfrm>
            <a:off x="10708832" y="3017447"/>
            <a:ext cx="551895" cy="277246"/>
            <a:chOff x="17226520" y="6478111"/>
            <a:chExt cx="910116" cy="457200"/>
          </a:xfrm>
        </p:grpSpPr>
        <p:sp>
          <p:nvSpPr>
            <p:cNvPr id="1061" name="Google Shape;1061;p18"/>
            <p:cNvSpPr/>
            <p:nvPr/>
          </p:nvSpPr>
          <p:spPr>
            <a:xfrm>
              <a:off x="17226520" y="6478111"/>
              <a:ext cx="910116" cy="457200"/>
            </a:xfrm>
            <a:prstGeom prst="roundRect">
              <a:avLst>
                <a:gd name="adj" fmla="val 40378"/>
              </a:avLst>
            </a:prstGeom>
            <a:solidFill>
              <a:srgbClr val="F2F2F2"/>
            </a:solidFill>
            <a:ln w="190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62" name="Google Shape;1062;p18"/>
            <p:cNvSpPr/>
            <p:nvPr/>
          </p:nvSpPr>
          <p:spPr>
            <a:xfrm>
              <a:off x="17428693" y="6522165"/>
              <a:ext cx="553402" cy="324802"/>
            </a:xfrm>
            <a:custGeom>
              <a:avLst/>
              <a:gdLst/>
              <a:ahLst/>
              <a:cxnLst/>
              <a:rect l="l" t="t" r="r" b="b"/>
              <a:pathLst>
                <a:path w="553402" h="324802" extrusionOk="0">
                  <a:moveTo>
                    <a:pt x="497205" y="228600"/>
                  </a:moveTo>
                  <a:lnTo>
                    <a:pt x="381953" y="113348"/>
                  </a:lnTo>
                  <a:lnTo>
                    <a:pt x="324803" y="170498"/>
                  </a:lnTo>
                  <a:lnTo>
                    <a:pt x="229553" y="75248"/>
                  </a:lnTo>
                  <a:lnTo>
                    <a:pt x="172403" y="132398"/>
                  </a:lnTo>
                  <a:lnTo>
                    <a:pt x="40005" y="0"/>
                  </a:lnTo>
                  <a:lnTo>
                    <a:pt x="0" y="40005"/>
                  </a:lnTo>
                  <a:lnTo>
                    <a:pt x="172403" y="212408"/>
                  </a:lnTo>
                  <a:lnTo>
                    <a:pt x="229553" y="155258"/>
                  </a:lnTo>
                  <a:lnTo>
                    <a:pt x="324803" y="250508"/>
                  </a:lnTo>
                  <a:lnTo>
                    <a:pt x="381953" y="193358"/>
                  </a:lnTo>
                  <a:lnTo>
                    <a:pt x="457200" y="268605"/>
                  </a:lnTo>
                  <a:lnTo>
                    <a:pt x="401003" y="324803"/>
                  </a:lnTo>
                  <a:lnTo>
                    <a:pt x="553403" y="324803"/>
                  </a:lnTo>
                  <a:lnTo>
                    <a:pt x="553403" y="17240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92"/>
                <a:buFont typeface="Arial"/>
                <a:buNone/>
              </a:pPr>
              <a:endParaRPr sz="1092" b="0" i="0" u="none" strike="noStrike" cap="none">
                <a:solidFill>
                  <a:schemeClr val="dk1"/>
                </a:solidFill>
                <a:latin typeface="Arial"/>
                <a:ea typeface="Arial"/>
                <a:cs typeface="Arial"/>
                <a:sym typeface="Arial"/>
              </a:endParaRPr>
            </a:p>
          </p:txBody>
        </p:sp>
      </p:grpSp>
      <p:cxnSp>
        <p:nvCxnSpPr>
          <p:cNvPr id="1063" name="Google Shape;1063;p18"/>
          <p:cNvCxnSpPr>
            <a:stCxn id="1061" idx="1"/>
            <a:endCxn id="1030" idx="3"/>
          </p:cNvCxnSpPr>
          <p:nvPr/>
        </p:nvCxnSpPr>
        <p:spPr>
          <a:xfrm flipH="1">
            <a:off x="10070732" y="3156070"/>
            <a:ext cx="638100" cy="5100"/>
          </a:xfrm>
          <a:prstGeom prst="straightConnector1">
            <a:avLst/>
          </a:prstGeom>
          <a:noFill/>
          <a:ln w="19050" cap="flat" cmpd="sng">
            <a:solidFill>
              <a:srgbClr val="406976"/>
            </a:solidFill>
            <a:prstDash val="dash"/>
            <a:miter lim="800000"/>
            <a:headEnd type="none" w="sm" len="sm"/>
            <a:tailEnd type="triangle" w="med" len="med"/>
          </a:ln>
        </p:spPr>
      </p:cxnSp>
      <p:cxnSp>
        <p:nvCxnSpPr>
          <p:cNvPr id="1064" name="Google Shape;1064;p18"/>
          <p:cNvCxnSpPr>
            <a:stCxn id="1061" idx="0"/>
            <a:endCxn id="1022" idx="0"/>
          </p:cNvCxnSpPr>
          <p:nvPr/>
        </p:nvCxnSpPr>
        <p:spPr>
          <a:xfrm rot="5400000" flipH="1">
            <a:off x="6339130" y="-1628203"/>
            <a:ext cx="314100" cy="8977200"/>
          </a:xfrm>
          <a:prstGeom prst="bentConnector3">
            <a:avLst>
              <a:gd name="adj1" fmla="val 499249"/>
            </a:avLst>
          </a:prstGeom>
          <a:noFill/>
          <a:ln w="19050" cap="flat" cmpd="sng">
            <a:solidFill>
              <a:srgbClr val="406976"/>
            </a:solidFill>
            <a:prstDash val="lgDash"/>
            <a:miter lim="800000"/>
            <a:headEnd type="none" w="sm" len="sm"/>
            <a:tailEnd type="triangle" w="med" len="med"/>
          </a:ln>
        </p:spPr>
      </p:cxnSp>
      <p:sp>
        <p:nvSpPr>
          <p:cNvPr id="1065" name="Google Shape;1065;p18"/>
          <p:cNvSpPr txBox="1"/>
          <p:nvPr/>
        </p:nvSpPr>
        <p:spPr>
          <a:xfrm>
            <a:off x="9690859" y="1449587"/>
            <a:ext cx="1220028" cy="227626"/>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970"/>
              <a:buFont typeface="Arial"/>
              <a:buNone/>
            </a:pPr>
            <a:r>
              <a:rPr lang="en-CA" sz="970" b="0" i="0" u="none" strike="noStrike" cap="none">
                <a:solidFill>
                  <a:schemeClr val="dk1"/>
                </a:solidFill>
                <a:latin typeface="Arial"/>
                <a:ea typeface="Arial"/>
                <a:cs typeface="Arial"/>
                <a:sym typeface="Arial"/>
              </a:rPr>
              <a:t>Back Propagation</a:t>
            </a:r>
            <a:endParaRPr sz="970" b="0" i="0" u="none" strike="noStrike" cap="none">
              <a:solidFill>
                <a:schemeClr val="dk1"/>
              </a:solidFill>
              <a:latin typeface="Arial"/>
              <a:ea typeface="Arial"/>
              <a:cs typeface="Arial"/>
              <a:sym typeface="Arial"/>
            </a:endParaRPr>
          </a:p>
        </p:txBody>
      </p:sp>
      <p:sp>
        <p:nvSpPr>
          <p:cNvPr id="1066" name="Google Shape;1066;p18"/>
          <p:cNvSpPr txBox="1"/>
          <p:nvPr/>
        </p:nvSpPr>
        <p:spPr>
          <a:xfrm>
            <a:off x="10159411" y="3299729"/>
            <a:ext cx="1220028" cy="227626"/>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970"/>
              <a:buFont typeface="Arial"/>
              <a:buNone/>
            </a:pPr>
            <a:r>
              <a:rPr lang="en-CA" sz="970" b="0" i="0" u="none" strike="noStrike" cap="none">
                <a:solidFill>
                  <a:schemeClr val="dk1"/>
                </a:solidFill>
                <a:latin typeface="Arial"/>
                <a:ea typeface="Arial"/>
                <a:cs typeface="Arial"/>
                <a:sym typeface="Arial"/>
              </a:rPr>
              <a:t>Back Propagation</a:t>
            </a:r>
            <a:endParaRPr sz="970" b="0" i="0" u="none" strike="noStrike" cap="none">
              <a:solidFill>
                <a:schemeClr val="dk1"/>
              </a:solidFill>
              <a:latin typeface="Arial"/>
              <a:ea typeface="Arial"/>
              <a:cs typeface="Arial"/>
              <a:sym typeface="Arial"/>
            </a:endParaRPr>
          </a:p>
        </p:txBody>
      </p:sp>
      <p:sp>
        <p:nvSpPr>
          <p:cNvPr id="1067" name="Google Shape;1067;p18"/>
          <p:cNvSpPr txBox="1"/>
          <p:nvPr/>
        </p:nvSpPr>
        <p:spPr>
          <a:xfrm>
            <a:off x="9470176" y="3627519"/>
            <a:ext cx="2514995" cy="784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CA" sz="900" b="1" i="0" u="none" strike="noStrike" cap="none">
                <a:solidFill>
                  <a:schemeClr val="dk1"/>
                </a:solidFill>
                <a:latin typeface="Arial"/>
                <a:ea typeface="Arial"/>
                <a:cs typeface="Arial"/>
                <a:sym typeface="Arial"/>
              </a:rPr>
              <a:t>Architecture: </a:t>
            </a:r>
            <a:r>
              <a:rPr lang="en-CA" sz="900" b="0" i="0" u="none" strike="noStrike" cap="none">
                <a:solidFill>
                  <a:schemeClr val="dk1"/>
                </a:solidFill>
                <a:latin typeface="Arial"/>
                <a:ea typeface="Arial"/>
                <a:cs typeface="Arial"/>
                <a:sym typeface="Arial"/>
              </a:rPr>
              <a:t>The student is a single model trained on noisy responses from teachers.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CA" sz="900" b="0" i="0" u="none" strike="noStrike" cap="none">
                <a:solidFill>
                  <a:schemeClr val="dk1"/>
                </a:solidFill>
                <a:latin typeface="Arial"/>
                <a:ea typeface="Arial"/>
                <a:cs typeface="Arial"/>
                <a:sym typeface="Arial"/>
              </a:rPr>
              <a:t> </a:t>
            </a:r>
            <a:br>
              <a:rPr lang="en-CA" sz="900" b="1" i="0" u="none" strike="noStrike" cap="none">
                <a:solidFill>
                  <a:schemeClr val="dk1"/>
                </a:solidFill>
                <a:latin typeface="Arial"/>
                <a:ea typeface="Arial"/>
                <a:cs typeface="Arial"/>
                <a:sym typeface="Arial"/>
              </a:rPr>
            </a:br>
            <a:r>
              <a:rPr lang="en-CA" sz="900" b="1" i="0" u="none" strike="noStrike" cap="none">
                <a:solidFill>
                  <a:schemeClr val="dk1"/>
                </a:solidFill>
                <a:latin typeface="Arial"/>
                <a:ea typeface="Arial"/>
                <a:cs typeface="Arial"/>
                <a:sym typeface="Arial"/>
              </a:rPr>
              <a:t>Loss function: </a:t>
            </a:r>
            <a:r>
              <a:rPr lang="en-CA" sz="900" b="0" i="0" u="none" strike="noStrike" cap="none">
                <a:solidFill>
                  <a:schemeClr val="dk1"/>
                </a:solidFill>
                <a:latin typeface="Arial"/>
                <a:ea typeface="Arial"/>
                <a:cs typeface="Arial"/>
                <a:sym typeface="Arial"/>
              </a:rPr>
              <a:t>loss functions for classification, such as cross-entropy</a:t>
            </a:r>
            <a:endParaRPr sz="1400" b="0" i="0" u="none" strike="noStrike" cap="none">
              <a:solidFill>
                <a:srgbClr val="000000"/>
              </a:solidFill>
              <a:latin typeface="Arial"/>
              <a:ea typeface="Arial"/>
              <a:cs typeface="Arial"/>
              <a:sym typeface="Arial"/>
            </a:endParaRPr>
          </a:p>
        </p:txBody>
      </p:sp>
      <p:sp>
        <p:nvSpPr>
          <p:cNvPr id="1068" name="Google Shape;1068;p18"/>
          <p:cNvSpPr txBox="1"/>
          <p:nvPr/>
        </p:nvSpPr>
        <p:spPr>
          <a:xfrm>
            <a:off x="5310468" y="1706914"/>
            <a:ext cx="5674312" cy="370230"/>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000000"/>
              </a:buClr>
              <a:buSzPts val="1000"/>
              <a:buFont typeface="Arial"/>
              <a:buNone/>
            </a:pPr>
            <a:r>
              <a:rPr lang="en-CA" sz="1000" b="0" i="0" u="none" strike="noStrike" cap="none">
                <a:solidFill>
                  <a:schemeClr val="dk1"/>
                </a:solidFill>
                <a:latin typeface="Arial"/>
                <a:ea typeface="Arial"/>
                <a:cs typeface="Arial"/>
                <a:sym typeface="Arial"/>
              </a:rPr>
              <a:t>Adding noise (Opacus library) to teachers' responses is necessary to ensure differential privacy. </a:t>
            </a:r>
            <a:br>
              <a:rPr lang="en-CA" sz="1000" b="0" i="0" u="none" strike="noStrike" cap="none">
                <a:solidFill>
                  <a:schemeClr val="dk1"/>
                </a:solidFill>
                <a:latin typeface="Arial"/>
                <a:ea typeface="Arial"/>
                <a:cs typeface="Arial"/>
                <a:sym typeface="Arial"/>
              </a:rPr>
            </a:br>
            <a:r>
              <a:rPr lang="en-CA" sz="1000" b="0" i="0" u="none" strike="noStrike" cap="none">
                <a:solidFill>
                  <a:schemeClr val="dk1"/>
                </a:solidFill>
                <a:latin typeface="Arial"/>
                <a:ea typeface="Arial"/>
                <a:cs typeface="Arial"/>
                <a:sym typeface="Arial"/>
              </a:rPr>
              <a:t>Types of noise: Noise can be generated in a variety of ways, including Gaussian noise, Laplace noise</a:t>
            </a:r>
            <a:endParaRPr sz="1400" b="0" i="0" u="none" strike="noStrike" cap="none">
              <a:solidFill>
                <a:srgbClr val="000000"/>
              </a:solidFill>
              <a:latin typeface="Arial"/>
              <a:ea typeface="Arial"/>
              <a:cs typeface="Arial"/>
              <a:sym typeface="Arial"/>
            </a:endParaRPr>
          </a:p>
        </p:txBody>
      </p:sp>
      <p:sp>
        <p:nvSpPr>
          <p:cNvPr id="1069" name="Google Shape;1069;p18"/>
          <p:cNvSpPr txBox="1"/>
          <p:nvPr/>
        </p:nvSpPr>
        <p:spPr>
          <a:xfrm>
            <a:off x="10998240" y="2666039"/>
            <a:ext cx="785532" cy="36195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970"/>
              <a:buFont typeface="Arial"/>
              <a:buNone/>
            </a:pPr>
            <a:r>
              <a:rPr lang="en-CA" sz="970" b="0" i="0" u="none" strike="noStrike" cap="none">
                <a:solidFill>
                  <a:schemeClr val="dk1"/>
                </a:solidFill>
                <a:latin typeface="Arial"/>
                <a:ea typeface="Arial"/>
                <a:cs typeface="Arial"/>
                <a:sym typeface="Arial"/>
              </a:rPr>
              <a:t>Student Loss</a:t>
            </a:r>
            <a:endParaRPr sz="1400" b="0" i="0" u="none" strike="noStrike" cap="none">
              <a:solidFill>
                <a:srgbClr val="000000"/>
              </a:solidFill>
              <a:latin typeface="Arial"/>
              <a:ea typeface="Arial"/>
              <a:cs typeface="Arial"/>
              <a:sym typeface="Arial"/>
            </a:endParaRPr>
          </a:p>
        </p:txBody>
      </p:sp>
      <p:sp>
        <p:nvSpPr>
          <p:cNvPr id="1070" name="Google Shape;1070;p18"/>
          <p:cNvSpPr txBox="1"/>
          <p:nvPr/>
        </p:nvSpPr>
        <p:spPr>
          <a:xfrm>
            <a:off x="5279847" y="4089751"/>
            <a:ext cx="4102185" cy="120028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CA" sz="1000" b="1" i="0" u="none" strike="noStrike" cap="none">
                <a:solidFill>
                  <a:schemeClr val="dk1"/>
                </a:solidFill>
                <a:latin typeface="Arial"/>
                <a:ea typeface="Arial"/>
                <a:cs typeface="Arial"/>
                <a:sym typeface="Arial"/>
              </a:rPr>
              <a:t>Architecture: </a:t>
            </a:r>
            <a:r>
              <a:rPr lang="en-CA" sz="1000" b="0" i="0" u="none" strike="noStrike" cap="none">
                <a:solidFill>
                  <a:schemeClr val="dk1"/>
                </a:solidFill>
                <a:latin typeface="Arial"/>
                <a:ea typeface="Arial"/>
                <a:cs typeface="Arial"/>
                <a:sym typeface="Arial"/>
              </a:rPr>
              <a:t>CT-GAN/SDV. Teachers in PATE-GAN are a set of individual models trained on different subsets of real-world data. Every teacher can be a simple model, such as logistic regression </a:t>
            </a:r>
            <a:endParaRPr sz="10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000"/>
              <a:buFont typeface="Arial"/>
              <a:buNone/>
            </a:pPr>
            <a:r>
              <a:rPr lang="en-CA" sz="1000" b="1" i="0" u="none" strike="noStrike" cap="none">
                <a:solidFill>
                  <a:schemeClr val="dk1"/>
                </a:solidFill>
                <a:latin typeface="Arial"/>
                <a:ea typeface="Arial"/>
                <a:cs typeface="Arial"/>
                <a:sym typeface="Arial"/>
              </a:rPr>
              <a:t>Loss Function:  </a:t>
            </a:r>
            <a:endParaRPr sz="1000" b="0" i="0" u="none" strike="noStrike" cap="none">
              <a:solidFill>
                <a:schemeClr val="dk1"/>
              </a:solidFill>
              <a:latin typeface="Arial"/>
              <a:ea typeface="Arial"/>
              <a:cs typeface="Arial"/>
              <a:sym typeface="Arial"/>
            </a:endParaRPr>
          </a:p>
          <a:p>
            <a:pPr marL="171450" marR="0" lvl="0" indent="-171450" algn="l" rtl="0">
              <a:lnSpc>
                <a:spcPct val="90000"/>
              </a:lnSpc>
              <a:spcBef>
                <a:spcPts val="0"/>
              </a:spcBef>
              <a:spcAft>
                <a:spcPts val="0"/>
              </a:spcAft>
              <a:buClr>
                <a:schemeClr val="dk1"/>
              </a:buClr>
              <a:buSzPts val="1000"/>
              <a:buFont typeface="Arial"/>
              <a:buChar char="•"/>
            </a:pPr>
            <a:r>
              <a:rPr lang="en-CA" sz="1000" b="1" i="0" u="none" strike="noStrike" cap="none">
                <a:solidFill>
                  <a:schemeClr val="dk1"/>
                </a:solidFill>
                <a:latin typeface="Arial"/>
                <a:ea typeface="Arial"/>
                <a:cs typeface="Arial"/>
                <a:sym typeface="Arial"/>
              </a:rPr>
              <a:t>Adversarial Loss: </a:t>
            </a:r>
            <a:r>
              <a:rPr lang="en-CA" sz="1000" b="0" i="0" u="none" strike="noStrike" cap="none">
                <a:solidFill>
                  <a:schemeClr val="dk1"/>
                </a:solidFill>
                <a:latin typeface="Arial"/>
                <a:ea typeface="Arial"/>
                <a:cs typeface="Arial"/>
                <a:sym typeface="Arial"/>
              </a:rPr>
              <a:t>Binary Cross-Entropy (BCE) Loss</a:t>
            </a:r>
            <a:br>
              <a:rPr lang="en-CA" sz="1000" b="1" i="0" u="none" strike="noStrike" cap="none">
                <a:solidFill>
                  <a:srgbClr val="000000"/>
                </a:solidFill>
                <a:latin typeface="Arial"/>
                <a:ea typeface="Arial"/>
                <a:cs typeface="Arial"/>
                <a:sym typeface="Arial"/>
              </a:rPr>
            </a:br>
            <a:r>
              <a:rPr lang="en-CA" sz="1000" b="1" i="0" u="none" strike="noStrike" cap="none">
                <a:solidFill>
                  <a:schemeClr val="dk1"/>
                </a:solidFill>
                <a:latin typeface="Arial"/>
                <a:ea typeface="Arial"/>
                <a:cs typeface="Arial"/>
                <a:sym typeface="Arial"/>
              </a:rPr>
              <a:t>Conditional Loss: </a:t>
            </a:r>
            <a:r>
              <a:rPr lang="en-CA" sz="1000" b="0" i="0" u="none" strike="noStrike" cap="none">
                <a:solidFill>
                  <a:schemeClr val="dk1"/>
                </a:solidFill>
                <a:latin typeface="Arial"/>
                <a:ea typeface="Arial"/>
                <a:cs typeface="Arial"/>
                <a:sym typeface="Arial"/>
              </a:rPr>
              <a:t>Implemented through mechanisms that penalize the model for generating data that does not meet the specified conditions</a:t>
            </a:r>
            <a:r>
              <a:rPr lang="en-CA" sz="1000" b="1" i="0" u="none" strike="noStrike" cap="none">
                <a:solidFill>
                  <a:schemeClr val="dk1"/>
                </a:solidFill>
                <a:latin typeface="Arial"/>
                <a:ea typeface="Arial"/>
                <a:cs typeface="Arial"/>
                <a:sym typeface="Arial"/>
              </a:rPr>
              <a:t>.</a:t>
            </a:r>
            <a:endParaRPr sz="1000" b="0" i="0" u="none" strike="noStrike" cap="none">
              <a:solidFill>
                <a:schemeClr val="dk1"/>
              </a:solidFill>
              <a:latin typeface="Arial"/>
              <a:ea typeface="Arial"/>
              <a:cs typeface="Arial"/>
              <a:sym typeface="Arial"/>
            </a:endParaRPr>
          </a:p>
        </p:txBody>
      </p:sp>
      <p:sp>
        <p:nvSpPr>
          <p:cNvPr id="1071" name="Google Shape;1071;p18"/>
          <p:cNvSpPr txBox="1"/>
          <p:nvPr/>
        </p:nvSpPr>
        <p:spPr>
          <a:xfrm>
            <a:off x="117238" y="3584727"/>
            <a:ext cx="3234875" cy="11695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CA" sz="1000" b="1" i="0" u="none" strike="noStrike" cap="none">
                <a:solidFill>
                  <a:schemeClr val="dk1"/>
                </a:solidFill>
                <a:latin typeface="Arial"/>
                <a:ea typeface="Arial"/>
                <a:cs typeface="Arial"/>
                <a:sym typeface="Arial"/>
              </a:rPr>
              <a:t>Architecture</a:t>
            </a:r>
            <a:r>
              <a:rPr lang="en-CA" sz="1000" b="0" i="0" u="none" strike="noStrike" cap="none">
                <a:solidFill>
                  <a:schemeClr val="dk1"/>
                </a:solidFill>
                <a:latin typeface="Arial"/>
                <a:ea typeface="Arial"/>
                <a:cs typeface="Arial"/>
                <a:sym typeface="Arial"/>
              </a:rPr>
              <a:t>: A CT-GAN/WGAN neural network that takes the input noise signal and converts it into synthetic data. </a:t>
            </a:r>
            <a:br>
              <a:rPr lang="en-CA" sz="1000" b="0" i="0" u="none" strike="noStrike" cap="none">
                <a:solidFill>
                  <a:srgbClr val="000000"/>
                </a:solidFill>
                <a:latin typeface="Arial"/>
                <a:ea typeface="Arial"/>
                <a:cs typeface="Arial"/>
                <a:sym typeface="Arial"/>
              </a:rPr>
            </a:br>
            <a:r>
              <a:rPr lang="en-CA" sz="1000" b="1" i="0" u="none" strike="noStrike" cap="none">
                <a:solidFill>
                  <a:schemeClr val="dk1"/>
                </a:solidFill>
                <a:latin typeface="Arial"/>
                <a:ea typeface="Arial"/>
                <a:cs typeface="Arial"/>
                <a:sym typeface="Arial"/>
              </a:rPr>
              <a:t>Loss function</a:t>
            </a:r>
            <a:r>
              <a:rPr lang="en-CA" sz="1000" b="0" i="0" u="none" strike="noStrike" cap="none">
                <a:solidFill>
                  <a:schemeClr val="dk1"/>
                </a:solidFill>
                <a:latin typeface="Arial"/>
                <a:ea typeface="Arial"/>
                <a:cs typeface="Arial"/>
                <a:sym typeface="Arial"/>
              </a:rPr>
              <a:t>: The generator is optimized to minimize the difference between generated and real data. - adversarial loss, which takes into account how well the generator cheats the discriminator.</a:t>
            </a:r>
            <a:endParaRPr sz="1000" b="0" i="0" u="none" strike="noStrike" cap="none">
              <a:solidFill>
                <a:schemeClr val="dk1"/>
              </a:solidFill>
              <a:latin typeface="Arial"/>
              <a:ea typeface="Arial"/>
              <a:cs typeface="Arial"/>
              <a:sym typeface="Arial"/>
            </a:endParaRPr>
          </a:p>
        </p:txBody>
      </p:sp>
      <p:sp>
        <p:nvSpPr>
          <p:cNvPr id="1072" name="Google Shape;1072;p18"/>
          <p:cNvSpPr/>
          <p:nvPr/>
        </p:nvSpPr>
        <p:spPr>
          <a:xfrm>
            <a:off x="8730852" y="2975984"/>
            <a:ext cx="1340025" cy="579830"/>
          </a:xfrm>
          <a:custGeom>
            <a:avLst/>
            <a:gdLst/>
            <a:ahLst/>
            <a:cxnLst/>
            <a:rect l="l" t="t" r="r" b="b"/>
            <a:pathLst>
              <a:path w="2209800" h="956183" extrusionOk="0">
                <a:moveTo>
                  <a:pt x="2209800" y="0"/>
                </a:moveTo>
                <a:lnTo>
                  <a:pt x="2209800" y="729961"/>
                </a:lnTo>
                <a:cubicBezTo>
                  <a:pt x="2209800" y="854900"/>
                  <a:pt x="2108518" y="956183"/>
                  <a:pt x="1983578" y="956183"/>
                </a:cubicBezTo>
                <a:lnTo>
                  <a:pt x="226222" y="956183"/>
                </a:lnTo>
                <a:cubicBezTo>
                  <a:pt x="101283" y="956183"/>
                  <a:pt x="0" y="854900"/>
                  <a:pt x="0" y="729961"/>
                </a:cubicBezTo>
                <a:lnTo>
                  <a:pt x="0" y="58173"/>
                </a:lnTo>
                <a:lnTo>
                  <a:pt x="82283" y="628835"/>
                </a:lnTo>
                <a:cubicBezTo>
                  <a:pt x="82283" y="768570"/>
                  <a:pt x="195560" y="881847"/>
                  <a:pt x="335295" y="881847"/>
                </a:cubicBezTo>
                <a:lnTo>
                  <a:pt x="1838180" y="881847"/>
                </a:lnTo>
                <a:cubicBezTo>
                  <a:pt x="1977914" y="881847"/>
                  <a:pt x="2091192" y="768570"/>
                  <a:pt x="2091192" y="628835"/>
                </a:cubicBezTo>
                <a:cubicBezTo>
                  <a:pt x="2091192" y="460165"/>
                  <a:pt x="2144354" y="254281"/>
                  <a:pt x="2197516" y="48398"/>
                </a:cubicBezTo>
                <a:close/>
              </a:path>
            </a:pathLst>
          </a:custGeom>
          <a:solidFill>
            <a:srgbClr val="406976"/>
          </a:solidFill>
          <a:ln w="28575" cap="flat" cmpd="sng">
            <a:solidFill>
              <a:srgbClr val="4069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73" name="Google Shape;1073;p18"/>
          <p:cNvSpPr txBox="1"/>
          <p:nvPr/>
        </p:nvSpPr>
        <p:spPr>
          <a:xfrm>
            <a:off x="2049597" y="1421744"/>
            <a:ext cx="1564616"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CA" sz="1000" b="0" i="0" u="none" strike="noStrike" cap="none">
                <a:solidFill>
                  <a:schemeClr val="dk1"/>
                </a:solidFill>
                <a:latin typeface="Arial"/>
                <a:ea typeface="Arial"/>
                <a:cs typeface="Arial"/>
                <a:sym typeface="Arial"/>
              </a:rPr>
              <a:t>The Generator uses feedback from the Student (who is trained on Teachers' voices with added noise) to improve the quality of the generated data</a:t>
            </a:r>
            <a:endParaRPr sz="1400" b="0" i="0" u="none" strike="noStrike" cap="none">
              <a:solidFill>
                <a:srgbClr val="000000"/>
              </a:solidFill>
              <a:latin typeface="Arial"/>
              <a:ea typeface="Arial"/>
              <a:cs typeface="Arial"/>
              <a:sym typeface="Arial"/>
            </a:endParaRPr>
          </a:p>
        </p:txBody>
      </p:sp>
      <p:sp>
        <p:nvSpPr>
          <p:cNvPr id="1074" name="Google Shape;1074;p18"/>
          <p:cNvSpPr txBox="1"/>
          <p:nvPr/>
        </p:nvSpPr>
        <p:spPr>
          <a:xfrm>
            <a:off x="553718" y="4684891"/>
            <a:ext cx="2795171" cy="646290"/>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000000"/>
              </a:buClr>
              <a:buSzPts val="1000"/>
              <a:buFont typeface="Arial"/>
              <a:buNone/>
            </a:pPr>
            <a:r>
              <a:rPr lang="en-CA" sz="1000" b="0" i="0" u="none" strike="noStrike" cap="none">
                <a:solidFill>
                  <a:schemeClr val="dk1"/>
                </a:solidFill>
                <a:latin typeface="Arial"/>
                <a:ea typeface="Arial"/>
                <a:cs typeface="Arial"/>
                <a:sym typeface="Arial"/>
              </a:rPr>
              <a:t>Once the Generator is optimized, it is used to generate the final synthetic {SyntheticPeople} dataset, which is statistically similar to {RandomPeople}, but with data privacy.</a:t>
            </a:r>
            <a:endParaRPr sz="1000" b="0" i="0" u="none" strike="noStrike" cap="none">
              <a:solidFill>
                <a:schemeClr val="dk1"/>
              </a:solidFill>
              <a:latin typeface="Arial"/>
              <a:ea typeface="Arial"/>
              <a:cs typeface="Arial"/>
              <a:sym typeface="Arial"/>
            </a:endParaRPr>
          </a:p>
        </p:txBody>
      </p:sp>
      <p:pic>
        <p:nvPicPr>
          <p:cNvPr id="1075" name="Google Shape;1075;p18" descr="Table outline"/>
          <p:cNvPicPr preferRelativeResize="0"/>
          <p:nvPr/>
        </p:nvPicPr>
        <p:blipFill rotWithShape="1">
          <a:blip r:embed="rId5">
            <a:alphaModFix/>
          </a:blip>
          <a:srcRect/>
          <a:stretch/>
        </p:blipFill>
        <p:spPr>
          <a:xfrm>
            <a:off x="9716537" y="4551673"/>
            <a:ext cx="554493" cy="554493"/>
          </a:xfrm>
          <a:prstGeom prst="rect">
            <a:avLst/>
          </a:prstGeom>
          <a:noFill/>
          <a:ln>
            <a:noFill/>
          </a:ln>
        </p:spPr>
      </p:pic>
      <p:pic>
        <p:nvPicPr>
          <p:cNvPr id="1076" name="Google Shape;1076;p18" descr="Table with solid fill"/>
          <p:cNvPicPr preferRelativeResize="0"/>
          <p:nvPr/>
        </p:nvPicPr>
        <p:blipFill rotWithShape="1">
          <a:blip r:embed="rId6">
            <a:alphaModFix/>
          </a:blip>
          <a:srcRect/>
          <a:stretch/>
        </p:blipFill>
        <p:spPr>
          <a:xfrm>
            <a:off x="378418" y="1548370"/>
            <a:ext cx="554493" cy="554493"/>
          </a:xfrm>
          <a:prstGeom prst="rect">
            <a:avLst/>
          </a:prstGeom>
          <a:noFill/>
          <a:ln>
            <a:noFill/>
          </a:ln>
        </p:spPr>
      </p:pic>
      <p:pic>
        <p:nvPicPr>
          <p:cNvPr id="1077" name="Google Shape;1077;p18" descr="Table with solid fill"/>
          <p:cNvPicPr preferRelativeResize="0"/>
          <p:nvPr/>
        </p:nvPicPr>
        <p:blipFill rotWithShape="1">
          <a:blip r:embed="rId7">
            <a:alphaModFix/>
          </a:blip>
          <a:srcRect/>
          <a:stretch/>
        </p:blipFill>
        <p:spPr>
          <a:xfrm>
            <a:off x="4104947" y="1686793"/>
            <a:ext cx="235159" cy="235159"/>
          </a:xfrm>
          <a:prstGeom prst="rect">
            <a:avLst/>
          </a:prstGeom>
          <a:noFill/>
          <a:ln>
            <a:noFill/>
          </a:ln>
        </p:spPr>
      </p:pic>
      <p:pic>
        <p:nvPicPr>
          <p:cNvPr id="1078" name="Google Shape;1078;p18" descr="Table with solid fill"/>
          <p:cNvPicPr preferRelativeResize="0"/>
          <p:nvPr/>
        </p:nvPicPr>
        <p:blipFill rotWithShape="1">
          <a:blip r:embed="rId7">
            <a:alphaModFix/>
          </a:blip>
          <a:srcRect/>
          <a:stretch/>
        </p:blipFill>
        <p:spPr>
          <a:xfrm>
            <a:off x="4104947" y="2753964"/>
            <a:ext cx="235159" cy="235159"/>
          </a:xfrm>
          <a:prstGeom prst="rect">
            <a:avLst/>
          </a:prstGeom>
          <a:noFill/>
          <a:ln>
            <a:noFill/>
          </a:ln>
        </p:spPr>
      </p:pic>
      <p:pic>
        <p:nvPicPr>
          <p:cNvPr id="1079" name="Google Shape;1079;p18" descr="Table with solid fill"/>
          <p:cNvPicPr preferRelativeResize="0"/>
          <p:nvPr/>
        </p:nvPicPr>
        <p:blipFill rotWithShape="1">
          <a:blip r:embed="rId7">
            <a:alphaModFix/>
          </a:blip>
          <a:srcRect/>
          <a:stretch/>
        </p:blipFill>
        <p:spPr>
          <a:xfrm>
            <a:off x="4065135" y="3915545"/>
            <a:ext cx="235159" cy="235159"/>
          </a:xfrm>
          <a:prstGeom prst="rect">
            <a:avLst/>
          </a:prstGeom>
          <a:noFill/>
          <a:ln>
            <a:noFill/>
          </a:ln>
        </p:spPr>
      </p:pic>
      <p:sp>
        <p:nvSpPr>
          <p:cNvPr id="1080" name="Google Shape;1080;p18"/>
          <p:cNvSpPr txBox="1"/>
          <p:nvPr/>
        </p:nvSpPr>
        <p:spPr>
          <a:xfrm>
            <a:off x="117239" y="2051604"/>
            <a:ext cx="1222655" cy="2603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92"/>
              <a:buFont typeface="Arial"/>
              <a:buNone/>
            </a:pPr>
            <a:r>
              <a:rPr lang="en-CA" sz="1092" b="0" i="0" u="none" strike="noStrike" cap="none">
                <a:solidFill>
                  <a:schemeClr val="dk1"/>
                </a:solidFill>
                <a:latin typeface="Arial"/>
                <a:ea typeface="Arial"/>
                <a:cs typeface="Arial"/>
                <a:sym typeface="Arial"/>
              </a:rPr>
              <a:t>{Random People}</a:t>
            </a:r>
            <a:endParaRPr sz="1400" b="0" i="0" u="none" strike="noStrike" cap="none">
              <a:solidFill>
                <a:srgbClr val="000000"/>
              </a:solidFill>
              <a:latin typeface="Arial"/>
              <a:ea typeface="Arial"/>
              <a:cs typeface="Arial"/>
              <a:sym typeface="Arial"/>
            </a:endParaRPr>
          </a:p>
        </p:txBody>
      </p:sp>
      <p:cxnSp>
        <p:nvCxnSpPr>
          <p:cNvPr id="1081" name="Google Shape;1081;p18"/>
          <p:cNvCxnSpPr>
            <a:endCxn id="1082" idx="1"/>
          </p:cNvCxnSpPr>
          <p:nvPr/>
        </p:nvCxnSpPr>
        <p:spPr>
          <a:xfrm rot="10800000" flipH="1">
            <a:off x="660677" y="1278611"/>
            <a:ext cx="3449400" cy="359100"/>
          </a:xfrm>
          <a:prstGeom prst="bentConnector3">
            <a:avLst>
              <a:gd name="adj1" fmla="val 177"/>
            </a:avLst>
          </a:prstGeom>
          <a:noFill/>
          <a:ln w="12700" cap="flat" cmpd="sng">
            <a:solidFill>
              <a:schemeClr val="accent1"/>
            </a:solidFill>
            <a:prstDash val="solid"/>
            <a:miter lim="800000"/>
            <a:headEnd type="none" w="sm" len="sm"/>
            <a:tailEnd type="triangle" w="med" len="med"/>
          </a:ln>
        </p:spPr>
      </p:cxnSp>
      <p:sp>
        <p:nvSpPr>
          <p:cNvPr id="1082" name="Google Shape;1082;p18"/>
          <p:cNvSpPr/>
          <p:nvPr/>
        </p:nvSpPr>
        <p:spPr>
          <a:xfrm>
            <a:off x="4110077" y="1171987"/>
            <a:ext cx="1200391" cy="213248"/>
          </a:xfrm>
          <a:prstGeom prst="rect">
            <a:avLst/>
          </a:prstGeom>
          <a:solidFill>
            <a:schemeClr val="lt1"/>
          </a:solidFill>
          <a:ln w="9525"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pic>
        <p:nvPicPr>
          <p:cNvPr id="1083" name="Google Shape;1083;p18" descr="Table with solid fill"/>
          <p:cNvPicPr preferRelativeResize="0"/>
          <p:nvPr/>
        </p:nvPicPr>
        <p:blipFill rotWithShape="1">
          <a:blip r:embed="rId7">
            <a:alphaModFix/>
          </a:blip>
          <a:srcRect/>
          <a:stretch/>
        </p:blipFill>
        <p:spPr>
          <a:xfrm>
            <a:off x="4155275" y="1154662"/>
            <a:ext cx="235159" cy="235159"/>
          </a:xfrm>
          <a:prstGeom prst="rect">
            <a:avLst/>
          </a:prstGeom>
          <a:noFill/>
          <a:ln>
            <a:noFill/>
          </a:ln>
        </p:spPr>
      </p:pic>
      <p:pic>
        <p:nvPicPr>
          <p:cNvPr id="1084" name="Google Shape;1084;p18" descr="Table with solid fill"/>
          <p:cNvPicPr preferRelativeResize="0"/>
          <p:nvPr/>
        </p:nvPicPr>
        <p:blipFill rotWithShape="1">
          <a:blip r:embed="rId7">
            <a:alphaModFix/>
          </a:blip>
          <a:srcRect/>
          <a:stretch/>
        </p:blipFill>
        <p:spPr>
          <a:xfrm>
            <a:off x="4440964" y="1159945"/>
            <a:ext cx="235159" cy="235159"/>
          </a:xfrm>
          <a:prstGeom prst="rect">
            <a:avLst/>
          </a:prstGeom>
          <a:noFill/>
          <a:ln>
            <a:noFill/>
          </a:ln>
        </p:spPr>
      </p:pic>
      <p:pic>
        <p:nvPicPr>
          <p:cNvPr id="1085" name="Google Shape;1085;p18" descr="Table with solid fill"/>
          <p:cNvPicPr preferRelativeResize="0"/>
          <p:nvPr/>
        </p:nvPicPr>
        <p:blipFill rotWithShape="1">
          <a:blip r:embed="rId7">
            <a:alphaModFix/>
          </a:blip>
          <a:srcRect/>
          <a:stretch/>
        </p:blipFill>
        <p:spPr>
          <a:xfrm>
            <a:off x="5033222" y="1158812"/>
            <a:ext cx="235159" cy="235159"/>
          </a:xfrm>
          <a:prstGeom prst="rect">
            <a:avLst/>
          </a:prstGeom>
          <a:noFill/>
          <a:ln>
            <a:noFill/>
          </a:ln>
        </p:spPr>
      </p:pic>
      <p:sp>
        <p:nvSpPr>
          <p:cNvPr id="1086" name="Google Shape;1086;p18"/>
          <p:cNvSpPr txBox="1"/>
          <p:nvPr/>
        </p:nvSpPr>
        <p:spPr>
          <a:xfrm>
            <a:off x="5290285" y="1152442"/>
            <a:ext cx="95652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CA" sz="1000" b="0" i="0" u="none" strike="noStrike" cap="none">
                <a:solidFill>
                  <a:schemeClr val="dk1"/>
                </a:solidFill>
                <a:latin typeface="Arial"/>
                <a:ea typeface="Arial"/>
                <a:cs typeface="Arial"/>
                <a:sym typeface="Arial"/>
              </a:rPr>
              <a:t>Teacher Kits</a:t>
            </a:r>
            <a:endParaRPr sz="1000" b="0" i="0" u="none" strike="noStrike" cap="none">
              <a:solidFill>
                <a:schemeClr val="dk1"/>
              </a:solidFill>
              <a:latin typeface="Arial"/>
              <a:ea typeface="Arial"/>
              <a:cs typeface="Arial"/>
              <a:sym typeface="Arial"/>
            </a:endParaRPr>
          </a:p>
        </p:txBody>
      </p:sp>
      <p:sp>
        <p:nvSpPr>
          <p:cNvPr id="1087" name="Google Shape;1087;p18"/>
          <p:cNvSpPr/>
          <p:nvPr/>
        </p:nvSpPr>
        <p:spPr>
          <a:xfrm>
            <a:off x="4770255" y="1279696"/>
            <a:ext cx="170551" cy="35365"/>
          </a:xfrm>
          <a:custGeom>
            <a:avLst/>
            <a:gdLst/>
            <a:ahLst/>
            <a:cxnLst/>
            <a:rect l="l" t="t" r="r" b="b"/>
            <a:pathLst>
              <a:path w="663178" h="137517" extrusionOk="0">
                <a:moveTo>
                  <a:pt x="601265" y="0"/>
                </a:moveTo>
                <a:cubicBezTo>
                  <a:pt x="624284" y="0"/>
                  <a:pt x="640358" y="4564"/>
                  <a:pt x="649486" y="13692"/>
                </a:cubicBezTo>
                <a:cubicBezTo>
                  <a:pt x="658614" y="22820"/>
                  <a:pt x="663178" y="40878"/>
                  <a:pt x="663178" y="67865"/>
                </a:cubicBezTo>
                <a:cubicBezTo>
                  <a:pt x="663178" y="95647"/>
                  <a:pt x="658515" y="114201"/>
                  <a:pt x="649188" y="123527"/>
                </a:cubicBezTo>
                <a:cubicBezTo>
                  <a:pt x="639862" y="132854"/>
                  <a:pt x="623292" y="137517"/>
                  <a:pt x="599480" y="137517"/>
                </a:cubicBezTo>
                <a:cubicBezTo>
                  <a:pt x="576461" y="137517"/>
                  <a:pt x="560387" y="132953"/>
                  <a:pt x="551259" y="123825"/>
                </a:cubicBezTo>
                <a:cubicBezTo>
                  <a:pt x="542131" y="114697"/>
                  <a:pt x="537567" y="96639"/>
                  <a:pt x="537567" y="69651"/>
                </a:cubicBezTo>
                <a:cubicBezTo>
                  <a:pt x="537567" y="41870"/>
                  <a:pt x="542230" y="23316"/>
                  <a:pt x="551557" y="13990"/>
                </a:cubicBezTo>
                <a:cubicBezTo>
                  <a:pt x="560883" y="4663"/>
                  <a:pt x="577453" y="0"/>
                  <a:pt x="601265" y="0"/>
                </a:cubicBezTo>
                <a:close/>
                <a:moveTo>
                  <a:pt x="332184" y="0"/>
                </a:moveTo>
                <a:cubicBezTo>
                  <a:pt x="355600" y="0"/>
                  <a:pt x="371773" y="4564"/>
                  <a:pt x="380702" y="13692"/>
                </a:cubicBezTo>
                <a:cubicBezTo>
                  <a:pt x="389632" y="22820"/>
                  <a:pt x="394097" y="40878"/>
                  <a:pt x="394097" y="67865"/>
                </a:cubicBezTo>
                <a:cubicBezTo>
                  <a:pt x="394097" y="95647"/>
                  <a:pt x="389533" y="114201"/>
                  <a:pt x="380405" y="123527"/>
                </a:cubicBezTo>
                <a:cubicBezTo>
                  <a:pt x="371276" y="132854"/>
                  <a:pt x="354806" y="137517"/>
                  <a:pt x="330994" y="137517"/>
                </a:cubicBezTo>
                <a:cubicBezTo>
                  <a:pt x="307975" y="137517"/>
                  <a:pt x="291901" y="132953"/>
                  <a:pt x="282773" y="123825"/>
                </a:cubicBezTo>
                <a:cubicBezTo>
                  <a:pt x="273645" y="114697"/>
                  <a:pt x="269081" y="96639"/>
                  <a:pt x="269081" y="69651"/>
                </a:cubicBezTo>
                <a:cubicBezTo>
                  <a:pt x="269081" y="41870"/>
                  <a:pt x="273744" y="23316"/>
                  <a:pt x="283071" y="13990"/>
                </a:cubicBezTo>
                <a:cubicBezTo>
                  <a:pt x="292398" y="4663"/>
                  <a:pt x="308769" y="0"/>
                  <a:pt x="332184" y="0"/>
                </a:cubicBezTo>
                <a:close/>
                <a:moveTo>
                  <a:pt x="63698" y="0"/>
                </a:moveTo>
                <a:cubicBezTo>
                  <a:pt x="86717" y="0"/>
                  <a:pt x="102791" y="4564"/>
                  <a:pt x="111919" y="13692"/>
                </a:cubicBezTo>
                <a:cubicBezTo>
                  <a:pt x="121047" y="22820"/>
                  <a:pt x="125611" y="40878"/>
                  <a:pt x="125611" y="67865"/>
                </a:cubicBezTo>
                <a:cubicBezTo>
                  <a:pt x="125611" y="95647"/>
                  <a:pt x="120948" y="114201"/>
                  <a:pt x="111621" y="123527"/>
                </a:cubicBezTo>
                <a:cubicBezTo>
                  <a:pt x="102294" y="132854"/>
                  <a:pt x="85725" y="137517"/>
                  <a:pt x="61912" y="137517"/>
                </a:cubicBezTo>
                <a:cubicBezTo>
                  <a:pt x="38894" y="137517"/>
                  <a:pt x="22820" y="132953"/>
                  <a:pt x="13692" y="123825"/>
                </a:cubicBezTo>
                <a:cubicBezTo>
                  <a:pt x="4564" y="114697"/>
                  <a:pt x="0" y="96639"/>
                  <a:pt x="0" y="69651"/>
                </a:cubicBezTo>
                <a:cubicBezTo>
                  <a:pt x="0" y="41870"/>
                  <a:pt x="4663" y="23316"/>
                  <a:pt x="13990" y="13990"/>
                </a:cubicBezTo>
                <a:cubicBezTo>
                  <a:pt x="23316" y="4663"/>
                  <a:pt x="39886" y="0"/>
                  <a:pt x="63698" y="0"/>
                </a:cubicBezTo>
                <a:close/>
              </a:path>
            </a:pathLst>
          </a:custGeom>
          <a:solidFill>
            <a:srgbClr val="406976"/>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cxnSp>
        <p:nvCxnSpPr>
          <p:cNvPr id="1088" name="Google Shape;1088;p18"/>
          <p:cNvCxnSpPr/>
          <p:nvPr/>
        </p:nvCxnSpPr>
        <p:spPr>
          <a:xfrm>
            <a:off x="4300294" y="1393971"/>
            <a:ext cx="0" cy="243767"/>
          </a:xfrm>
          <a:prstGeom prst="straightConnector1">
            <a:avLst/>
          </a:prstGeom>
          <a:noFill/>
          <a:ln w="12700" cap="flat" cmpd="sng">
            <a:solidFill>
              <a:schemeClr val="accent1"/>
            </a:solidFill>
            <a:prstDash val="solid"/>
            <a:miter lim="800000"/>
            <a:headEnd type="none" w="sm" len="sm"/>
            <a:tailEnd type="triangle" w="med" len="med"/>
          </a:ln>
        </p:spPr>
      </p:cxnSp>
      <p:cxnSp>
        <p:nvCxnSpPr>
          <p:cNvPr id="1089" name="Google Shape;1089;p18"/>
          <p:cNvCxnSpPr/>
          <p:nvPr/>
        </p:nvCxnSpPr>
        <p:spPr>
          <a:xfrm>
            <a:off x="4569350" y="1385235"/>
            <a:ext cx="0" cy="243767"/>
          </a:xfrm>
          <a:prstGeom prst="straightConnector1">
            <a:avLst/>
          </a:prstGeom>
          <a:noFill/>
          <a:ln w="12700" cap="flat" cmpd="sng">
            <a:solidFill>
              <a:schemeClr val="accent1"/>
            </a:solidFill>
            <a:prstDash val="solid"/>
            <a:miter lim="800000"/>
            <a:headEnd type="none" w="sm" len="sm"/>
            <a:tailEnd type="triangle" w="med" len="med"/>
          </a:ln>
        </p:spPr>
      </p:cxnSp>
      <p:cxnSp>
        <p:nvCxnSpPr>
          <p:cNvPr id="1090" name="Google Shape;1090;p18"/>
          <p:cNvCxnSpPr/>
          <p:nvPr/>
        </p:nvCxnSpPr>
        <p:spPr>
          <a:xfrm>
            <a:off x="5133222" y="1411814"/>
            <a:ext cx="0" cy="243767"/>
          </a:xfrm>
          <a:prstGeom prst="straightConnector1">
            <a:avLst/>
          </a:prstGeom>
          <a:noFill/>
          <a:ln w="12700" cap="flat" cmpd="sng">
            <a:solidFill>
              <a:schemeClr val="accent1"/>
            </a:solidFill>
            <a:prstDash val="solid"/>
            <a:miter lim="800000"/>
            <a:headEnd type="none" w="sm" len="sm"/>
            <a:tailEnd type="triangle" w="med" len="med"/>
          </a:ln>
        </p:spPr>
      </p:cxnSp>
      <p:sp>
        <p:nvSpPr>
          <p:cNvPr id="1091" name="Google Shape;1091;p18"/>
          <p:cNvSpPr txBox="1"/>
          <p:nvPr/>
        </p:nvSpPr>
        <p:spPr>
          <a:xfrm>
            <a:off x="5855452" y="3608416"/>
            <a:ext cx="1171266" cy="3536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49"/>
              <a:buFont typeface="Arial"/>
              <a:buNone/>
            </a:pPr>
            <a:r>
              <a:rPr lang="en-CA" sz="849" b="0" i="0" u="none" strike="noStrike" cap="none">
                <a:solidFill>
                  <a:schemeClr val="dk1"/>
                </a:solidFill>
                <a:latin typeface="Arial"/>
                <a:ea typeface="Arial"/>
                <a:cs typeface="Arial"/>
                <a:sym typeface="Arial"/>
              </a:rPr>
              <a:t>1 (for real data) or 0 (for synthetic data).</a:t>
            </a:r>
            <a:endParaRPr sz="1400" b="0" i="0" u="none" strike="noStrike" cap="none">
              <a:solidFill>
                <a:srgbClr val="000000"/>
              </a:solidFill>
              <a:latin typeface="Arial"/>
              <a:ea typeface="Arial"/>
              <a:cs typeface="Arial"/>
              <a:sym typeface="Arial"/>
            </a:endParaRPr>
          </a:p>
        </p:txBody>
      </p:sp>
      <p:sp>
        <p:nvSpPr>
          <p:cNvPr id="1092" name="Google Shape;1092;p18"/>
          <p:cNvSpPr txBox="1"/>
          <p:nvPr/>
        </p:nvSpPr>
        <p:spPr>
          <a:xfrm>
            <a:off x="7112310" y="3635753"/>
            <a:ext cx="2244400" cy="445891"/>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000000"/>
              </a:buClr>
              <a:buSzPts val="849"/>
              <a:buFont typeface="Arial"/>
              <a:buNone/>
            </a:pPr>
            <a:r>
              <a:rPr lang="en-CA" sz="849" b="0" i="0" u="none" strike="noStrike" cap="none">
                <a:solidFill>
                  <a:schemeClr val="dk1"/>
                </a:solidFill>
                <a:latin typeface="Arial"/>
                <a:ea typeface="Arial"/>
                <a:cs typeface="Arial"/>
                <a:sym typeface="Arial"/>
              </a:rPr>
              <a:t>Votes are aggregated for each sample of data, usually by counting upvotes and downvotes (e.g., majority votes).</a:t>
            </a:r>
            <a:endParaRPr sz="1400" b="0" i="0" u="none" strike="noStrike" cap="none">
              <a:solidFill>
                <a:srgbClr val="000000"/>
              </a:solidFill>
              <a:latin typeface="Arial"/>
              <a:ea typeface="Arial"/>
              <a:cs typeface="Arial"/>
              <a:sym typeface="Arial"/>
            </a:endParaRPr>
          </a:p>
        </p:txBody>
      </p:sp>
      <p:sp>
        <p:nvSpPr>
          <p:cNvPr id="1093" name="Google Shape;1093;p18"/>
          <p:cNvSpPr txBox="1"/>
          <p:nvPr/>
        </p:nvSpPr>
        <p:spPr>
          <a:xfrm>
            <a:off x="9422958" y="4980615"/>
            <a:ext cx="1408472" cy="2603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92"/>
              <a:buFont typeface="Arial"/>
              <a:buNone/>
            </a:pPr>
            <a:r>
              <a:rPr lang="en-CA" sz="1092" b="0" i="0" u="none" strike="noStrike" cap="none">
                <a:solidFill>
                  <a:schemeClr val="dk1"/>
                </a:solidFill>
                <a:latin typeface="Arial"/>
                <a:ea typeface="Arial"/>
                <a:cs typeface="Arial"/>
                <a:sym typeface="Arial"/>
              </a:rPr>
              <a:t>{Synthetic People}</a:t>
            </a:r>
            <a:endParaRPr sz="1400" b="0" i="0" u="none" strike="noStrike" cap="none">
              <a:solidFill>
                <a:srgbClr val="000000"/>
              </a:solidFill>
              <a:latin typeface="Arial"/>
              <a:ea typeface="Arial"/>
              <a:cs typeface="Arial"/>
              <a:sym typeface="Arial"/>
            </a:endParaRPr>
          </a:p>
        </p:txBody>
      </p:sp>
      <p:sp>
        <p:nvSpPr>
          <p:cNvPr id="1094" name="Google Shape;1094;p18"/>
          <p:cNvSpPr/>
          <p:nvPr/>
        </p:nvSpPr>
        <p:spPr>
          <a:xfrm>
            <a:off x="103962" y="5973393"/>
            <a:ext cx="174643" cy="174643"/>
          </a:xfrm>
          <a:prstGeom prst="ellipse">
            <a:avLst/>
          </a:prstGeom>
          <a:solidFill>
            <a:srgbClr val="585E87"/>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095" name="Google Shape;1095;p18"/>
          <p:cNvSpPr txBox="1"/>
          <p:nvPr/>
        </p:nvSpPr>
        <p:spPr>
          <a:xfrm>
            <a:off x="551070" y="5889742"/>
            <a:ext cx="1074715" cy="328295"/>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chemeClr val="dk1"/>
                </a:solidFill>
                <a:latin typeface="Arial"/>
                <a:ea typeface="Arial"/>
                <a:cs typeface="Arial"/>
                <a:sym typeface="Arial"/>
              </a:rPr>
              <a:t>Preparing {Random People}</a:t>
            </a:r>
            <a:endParaRPr sz="849" b="0" i="0" u="none" strike="noStrike" cap="none">
              <a:solidFill>
                <a:schemeClr val="dk1"/>
              </a:solidFill>
              <a:latin typeface="Arial"/>
              <a:ea typeface="Arial"/>
              <a:cs typeface="Arial"/>
              <a:sym typeface="Arial"/>
            </a:endParaRPr>
          </a:p>
        </p:txBody>
      </p:sp>
      <p:cxnSp>
        <p:nvCxnSpPr>
          <p:cNvPr id="1096" name="Google Shape;1096;p18"/>
          <p:cNvCxnSpPr>
            <a:stCxn id="1094" idx="6"/>
            <a:endCxn id="1095" idx="1"/>
          </p:cNvCxnSpPr>
          <p:nvPr/>
        </p:nvCxnSpPr>
        <p:spPr>
          <a:xfrm rot="10800000" flipH="1">
            <a:off x="278605" y="6053815"/>
            <a:ext cx="272400" cy="6900"/>
          </a:xfrm>
          <a:prstGeom prst="straightConnector1">
            <a:avLst/>
          </a:prstGeom>
          <a:noFill/>
          <a:ln w="12700" cap="flat" cmpd="sng">
            <a:solidFill>
              <a:srgbClr val="585E87"/>
            </a:solidFill>
            <a:prstDash val="solid"/>
            <a:miter lim="800000"/>
            <a:headEnd type="none" w="sm" len="sm"/>
            <a:tailEnd type="triangle" w="med" len="med"/>
          </a:ln>
        </p:spPr>
      </p:cxnSp>
      <p:sp>
        <p:nvSpPr>
          <p:cNvPr id="1097" name="Google Shape;1097;p18"/>
          <p:cNvSpPr txBox="1"/>
          <p:nvPr/>
        </p:nvSpPr>
        <p:spPr>
          <a:xfrm>
            <a:off x="1336602" y="5373326"/>
            <a:ext cx="1234943" cy="328295"/>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chemeClr val="dk1"/>
                </a:solidFill>
                <a:latin typeface="Arial"/>
                <a:ea typeface="Arial"/>
                <a:cs typeface="Arial"/>
                <a:sym typeface="Arial"/>
              </a:rPr>
              <a:t>Splitting the Teacher Set {RP1},{RP2}</a:t>
            </a:r>
            <a:endParaRPr sz="849" b="0" i="0" u="none" strike="noStrike" cap="none">
              <a:solidFill>
                <a:schemeClr val="dk1"/>
              </a:solidFill>
              <a:latin typeface="Arial"/>
              <a:ea typeface="Arial"/>
              <a:cs typeface="Arial"/>
              <a:sym typeface="Arial"/>
            </a:endParaRPr>
          </a:p>
        </p:txBody>
      </p:sp>
      <p:cxnSp>
        <p:nvCxnSpPr>
          <p:cNvPr id="1098" name="Google Shape;1098;p18"/>
          <p:cNvCxnSpPr>
            <a:stCxn id="1099" idx="3"/>
            <a:endCxn id="1100" idx="1"/>
          </p:cNvCxnSpPr>
          <p:nvPr/>
        </p:nvCxnSpPr>
        <p:spPr>
          <a:xfrm>
            <a:off x="3492242" y="6346306"/>
            <a:ext cx="756600" cy="600"/>
          </a:xfrm>
          <a:prstGeom prst="straightConnector1">
            <a:avLst/>
          </a:prstGeom>
          <a:noFill/>
          <a:ln w="12700" cap="flat" cmpd="sng">
            <a:solidFill>
              <a:srgbClr val="585E87"/>
            </a:solidFill>
            <a:prstDash val="solid"/>
            <a:miter lim="800000"/>
            <a:headEnd type="none" w="sm" len="sm"/>
            <a:tailEnd type="triangle" w="med" len="med"/>
          </a:ln>
        </p:spPr>
      </p:cxnSp>
      <p:sp>
        <p:nvSpPr>
          <p:cNvPr id="1101" name="Google Shape;1101;p18"/>
          <p:cNvSpPr txBox="1"/>
          <p:nvPr/>
        </p:nvSpPr>
        <p:spPr>
          <a:xfrm>
            <a:off x="6165180" y="1175346"/>
            <a:ext cx="5371425" cy="215403"/>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000"/>
              <a:buFont typeface="Arial"/>
              <a:buNone/>
            </a:pPr>
            <a:r>
              <a:rPr lang="en-CA" sz="1000" b="0" i="0" u="none" strike="noStrike" cap="none">
                <a:solidFill>
                  <a:schemeClr val="dk1"/>
                </a:solidFill>
                <a:latin typeface="Arial"/>
                <a:ea typeface="Arial"/>
                <a:cs typeface="Arial"/>
                <a:sym typeface="Arial"/>
              </a:rPr>
              <a:t>each of the Teachers understands only a part of the source data in order to ensure privacy.</a:t>
            </a:r>
            <a:endParaRPr sz="1000" b="0" i="0" u="none" strike="noStrike" cap="none">
              <a:solidFill>
                <a:schemeClr val="dk1"/>
              </a:solidFill>
              <a:latin typeface="Arial"/>
              <a:ea typeface="Arial"/>
              <a:cs typeface="Arial"/>
              <a:sym typeface="Arial"/>
            </a:endParaRPr>
          </a:p>
        </p:txBody>
      </p:sp>
      <p:sp>
        <p:nvSpPr>
          <p:cNvPr id="1102" name="Google Shape;1102;p18"/>
          <p:cNvSpPr txBox="1"/>
          <p:nvPr/>
        </p:nvSpPr>
        <p:spPr>
          <a:xfrm>
            <a:off x="2907665" y="5373326"/>
            <a:ext cx="1109997" cy="328295"/>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chemeClr val="dk1"/>
                </a:solidFill>
                <a:latin typeface="Arial"/>
                <a:ea typeface="Arial"/>
                <a:cs typeface="Arial"/>
                <a:sym typeface="Arial"/>
              </a:rPr>
              <a:t>Teacher Training for 0/1 Voting</a:t>
            </a:r>
            <a:endParaRPr sz="849" b="0" i="0" u="none" strike="noStrike" cap="none">
              <a:solidFill>
                <a:schemeClr val="dk1"/>
              </a:solidFill>
              <a:latin typeface="Arial"/>
              <a:ea typeface="Arial"/>
              <a:cs typeface="Arial"/>
              <a:sym typeface="Arial"/>
            </a:endParaRPr>
          </a:p>
        </p:txBody>
      </p:sp>
      <p:cxnSp>
        <p:nvCxnSpPr>
          <p:cNvPr id="1103" name="Google Shape;1103;p18"/>
          <p:cNvCxnSpPr>
            <a:stCxn id="1095" idx="0"/>
            <a:endCxn id="1097" idx="1"/>
          </p:cNvCxnSpPr>
          <p:nvPr/>
        </p:nvCxnSpPr>
        <p:spPr>
          <a:xfrm rot="-5400000">
            <a:off x="1036378" y="5589592"/>
            <a:ext cx="352200" cy="248100"/>
          </a:xfrm>
          <a:prstGeom prst="bentConnector2">
            <a:avLst/>
          </a:prstGeom>
          <a:noFill/>
          <a:ln w="12700" cap="flat" cmpd="sng">
            <a:solidFill>
              <a:srgbClr val="585E87"/>
            </a:solidFill>
            <a:prstDash val="solid"/>
            <a:miter lim="800000"/>
            <a:headEnd type="none" w="sm" len="sm"/>
            <a:tailEnd type="triangle" w="med" len="med"/>
          </a:ln>
        </p:spPr>
      </p:cxnSp>
      <p:cxnSp>
        <p:nvCxnSpPr>
          <p:cNvPr id="1104" name="Google Shape;1104;p18"/>
          <p:cNvCxnSpPr>
            <a:stCxn id="1094" idx="4"/>
            <a:endCxn id="1099" idx="1"/>
          </p:cNvCxnSpPr>
          <p:nvPr/>
        </p:nvCxnSpPr>
        <p:spPr>
          <a:xfrm rot="-5400000" flipH="1">
            <a:off x="1173634" y="5165686"/>
            <a:ext cx="198300" cy="2163000"/>
          </a:xfrm>
          <a:prstGeom prst="bentConnector2">
            <a:avLst/>
          </a:prstGeom>
          <a:noFill/>
          <a:ln w="12700" cap="flat" cmpd="sng">
            <a:solidFill>
              <a:srgbClr val="585E87"/>
            </a:solidFill>
            <a:prstDash val="solid"/>
            <a:miter lim="800000"/>
            <a:headEnd type="none" w="sm" len="sm"/>
            <a:tailEnd type="triangle" w="med" len="med"/>
          </a:ln>
        </p:spPr>
      </p:cxnSp>
      <p:sp>
        <p:nvSpPr>
          <p:cNvPr id="1099" name="Google Shape;1099;p18"/>
          <p:cNvSpPr txBox="1"/>
          <p:nvPr/>
        </p:nvSpPr>
        <p:spPr>
          <a:xfrm>
            <a:off x="2354184" y="6182158"/>
            <a:ext cx="1138058" cy="328295"/>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chemeClr val="dk1"/>
                </a:solidFill>
                <a:latin typeface="Arial"/>
                <a:ea typeface="Arial"/>
                <a:cs typeface="Arial"/>
                <a:sym typeface="Arial"/>
              </a:rPr>
              <a:t>Preparing Noise (Random Vector)</a:t>
            </a:r>
            <a:endParaRPr sz="849" b="0" i="0" u="none" strike="noStrike" cap="none">
              <a:solidFill>
                <a:schemeClr val="dk1"/>
              </a:solidFill>
              <a:latin typeface="Arial"/>
              <a:ea typeface="Arial"/>
              <a:cs typeface="Arial"/>
              <a:sym typeface="Arial"/>
            </a:endParaRPr>
          </a:p>
        </p:txBody>
      </p:sp>
      <p:cxnSp>
        <p:nvCxnSpPr>
          <p:cNvPr id="1105" name="Google Shape;1105;p18"/>
          <p:cNvCxnSpPr>
            <a:stCxn id="1097" idx="3"/>
            <a:endCxn id="1102" idx="1"/>
          </p:cNvCxnSpPr>
          <p:nvPr/>
        </p:nvCxnSpPr>
        <p:spPr>
          <a:xfrm>
            <a:off x="2571545" y="5537474"/>
            <a:ext cx="336000" cy="0"/>
          </a:xfrm>
          <a:prstGeom prst="straightConnector1">
            <a:avLst/>
          </a:prstGeom>
          <a:noFill/>
          <a:ln w="12700" cap="flat" cmpd="sng">
            <a:solidFill>
              <a:srgbClr val="585E87"/>
            </a:solidFill>
            <a:prstDash val="solid"/>
            <a:miter lim="800000"/>
            <a:headEnd type="none" w="sm" len="sm"/>
            <a:tailEnd type="triangle" w="med" len="med"/>
          </a:ln>
        </p:spPr>
      </p:cxnSp>
      <p:sp>
        <p:nvSpPr>
          <p:cNvPr id="1106" name="Google Shape;1106;p18"/>
          <p:cNvSpPr txBox="1"/>
          <p:nvPr/>
        </p:nvSpPr>
        <p:spPr>
          <a:xfrm>
            <a:off x="5358386" y="5702967"/>
            <a:ext cx="1071141" cy="328295"/>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chemeClr val="dk1"/>
                </a:solidFill>
                <a:latin typeface="Arial"/>
                <a:ea typeface="Arial"/>
                <a:cs typeface="Arial"/>
                <a:sym typeface="Arial"/>
              </a:rPr>
              <a:t>Teacher Classification (0/1)</a:t>
            </a:r>
            <a:endParaRPr sz="849" b="0" i="0" u="none" strike="noStrike" cap="none">
              <a:solidFill>
                <a:schemeClr val="dk1"/>
              </a:solidFill>
              <a:latin typeface="Arial"/>
              <a:ea typeface="Arial"/>
              <a:cs typeface="Arial"/>
              <a:sym typeface="Arial"/>
            </a:endParaRPr>
          </a:p>
        </p:txBody>
      </p:sp>
      <p:cxnSp>
        <p:nvCxnSpPr>
          <p:cNvPr id="1107" name="Google Shape;1107;p18"/>
          <p:cNvCxnSpPr>
            <a:stCxn id="1102" idx="3"/>
            <a:endCxn id="1106" idx="0"/>
          </p:cNvCxnSpPr>
          <p:nvPr/>
        </p:nvCxnSpPr>
        <p:spPr>
          <a:xfrm>
            <a:off x="4017662" y="5537474"/>
            <a:ext cx="1876200" cy="165600"/>
          </a:xfrm>
          <a:prstGeom prst="bentConnector2">
            <a:avLst/>
          </a:prstGeom>
          <a:noFill/>
          <a:ln w="12700" cap="flat" cmpd="sng">
            <a:solidFill>
              <a:srgbClr val="585E87"/>
            </a:solidFill>
            <a:prstDash val="solid"/>
            <a:miter lim="800000"/>
            <a:headEnd type="none" w="sm" len="sm"/>
            <a:tailEnd type="triangle" w="med" len="med"/>
          </a:ln>
        </p:spPr>
      </p:cxnSp>
      <p:sp>
        <p:nvSpPr>
          <p:cNvPr id="1108" name="Google Shape;1108;p18"/>
          <p:cNvSpPr txBox="1"/>
          <p:nvPr/>
        </p:nvSpPr>
        <p:spPr>
          <a:xfrm>
            <a:off x="6489470" y="6079155"/>
            <a:ext cx="823699" cy="2230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49"/>
              <a:buFont typeface="Arial"/>
              <a:buNone/>
            </a:pPr>
            <a:r>
              <a:rPr lang="en-CA" sz="849" b="0" i="0" u="none" strike="noStrike" cap="none">
                <a:solidFill>
                  <a:schemeClr val="dk1"/>
                </a:solidFill>
                <a:latin typeface="Arial"/>
                <a:ea typeface="Arial"/>
                <a:cs typeface="Arial"/>
                <a:sym typeface="Arial"/>
              </a:rPr>
              <a:t>Learning Cycle</a:t>
            </a:r>
            <a:endParaRPr sz="849" b="0" i="0" u="none" strike="noStrike" cap="none">
              <a:solidFill>
                <a:schemeClr val="dk1"/>
              </a:solidFill>
              <a:latin typeface="Arial"/>
              <a:ea typeface="Arial"/>
              <a:cs typeface="Arial"/>
              <a:sym typeface="Arial"/>
            </a:endParaRPr>
          </a:p>
        </p:txBody>
      </p:sp>
      <p:sp>
        <p:nvSpPr>
          <p:cNvPr id="1100" name="Google Shape;1100;p18"/>
          <p:cNvSpPr txBox="1"/>
          <p:nvPr/>
        </p:nvSpPr>
        <p:spPr>
          <a:xfrm>
            <a:off x="4248701" y="6182734"/>
            <a:ext cx="1395187" cy="328295"/>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chemeClr val="dk1"/>
                </a:solidFill>
                <a:latin typeface="Arial"/>
                <a:ea typeface="Arial"/>
                <a:cs typeface="Arial"/>
                <a:sym typeface="Arial"/>
              </a:rPr>
              <a:t>The generator generates synthetic data</a:t>
            </a:r>
            <a:endParaRPr sz="1400" b="0" i="0" u="none" strike="noStrike" cap="none">
              <a:solidFill>
                <a:srgbClr val="000000"/>
              </a:solidFill>
              <a:latin typeface="Arial"/>
              <a:ea typeface="Arial"/>
              <a:cs typeface="Arial"/>
              <a:sym typeface="Arial"/>
            </a:endParaRPr>
          </a:p>
        </p:txBody>
      </p:sp>
      <p:cxnSp>
        <p:nvCxnSpPr>
          <p:cNvPr id="1109" name="Google Shape;1109;p18"/>
          <p:cNvCxnSpPr>
            <a:stCxn id="1100" idx="0"/>
            <a:endCxn id="1106" idx="1"/>
          </p:cNvCxnSpPr>
          <p:nvPr/>
        </p:nvCxnSpPr>
        <p:spPr>
          <a:xfrm rot="-5400000">
            <a:off x="4994595" y="5818834"/>
            <a:ext cx="315600" cy="412200"/>
          </a:xfrm>
          <a:prstGeom prst="bentConnector2">
            <a:avLst/>
          </a:prstGeom>
          <a:noFill/>
          <a:ln w="12700" cap="flat" cmpd="sng">
            <a:solidFill>
              <a:srgbClr val="585E87"/>
            </a:solidFill>
            <a:prstDash val="solid"/>
            <a:miter lim="800000"/>
            <a:headEnd type="none" w="sm" len="sm"/>
            <a:tailEnd type="triangle" w="med" len="med"/>
          </a:ln>
        </p:spPr>
      </p:cxnSp>
      <p:cxnSp>
        <p:nvCxnSpPr>
          <p:cNvPr id="1110" name="Google Shape;1110;p18"/>
          <p:cNvCxnSpPr>
            <a:stCxn id="1106" idx="3"/>
            <a:endCxn id="1111" idx="1"/>
          </p:cNvCxnSpPr>
          <p:nvPr/>
        </p:nvCxnSpPr>
        <p:spPr>
          <a:xfrm rot="10800000" flipH="1">
            <a:off x="6429527" y="5864715"/>
            <a:ext cx="302100" cy="2400"/>
          </a:xfrm>
          <a:prstGeom prst="straightConnector1">
            <a:avLst/>
          </a:prstGeom>
          <a:noFill/>
          <a:ln w="12700" cap="flat" cmpd="sng">
            <a:solidFill>
              <a:srgbClr val="585E87"/>
            </a:solidFill>
            <a:prstDash val="solid"/>
            <a:miter lim="800000"/>
            <a:headEnd type="none" w="sm" len="sm"/>
            <a:tailEnd type="triangle" w="med" len="med"/>
          </a:ln>
        </p:spPr>
      </p:cxnSp>
      <p:sp>
        <p:nvSpPr>
          <p:cNvPr id="1111" name="Google Shape;1111;p18"/>
          <p:cNvSpPr txBox="1"/>
          <p:nvPr/>
        </p:nvSpPr>
        <p:spPr>
          <a:xfrm>
            <a:off x="6731483" y="5700716"/>
            <a:ext cx="924227" cy="328295"/>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chemeClr val="dk1"/>
                </a:solidFill>
                <a:latin typeface="Arial"/>
                <a:ea typeface="Arial"/>
                <a:cs typeface="Arial"/>
                <a:sym typeface="Arial"/>
              </a:rPr>
              <a:t>Teacher Aggregation</a:t>
            </a:r>
            <a:endParaRPr sz="1400" b="0" i="0" u="none" strike="noStrike" cap="none">
              <a:solidFill>
                <a:srgbClr val="000000"/>
              </a:solidFill>
              <a:latin typeface="Arial"/>
              <a:ea typeface="Arial"/>
              <a:cs typeface="Arial"/>
              <a:sym typeface="Arial"/>
            </a:endParaRPr>
          </a:p>
        </p:txBody>
      </p:sp>
      <p:sp>
        <p:nvSpPr>
          <p:cNvPr id="1112" name="Google Shape;1112;p18"/>
          <p:cNvSpPr txBox="1"/>
          <p:nvPr/>
        </p:nvSpPr>
        <p:spPr>
          <a:xfrm>
            <a:off x="8074591" y="5702969"/>
            <a:ext cx="773238" cy="328295"/>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849"/>
              <a:buFont typeface="Arial"/>
              <a:buNone/>
            </a:pPr>
            <a:r>
              <a:rPr lang="en-CA" sz="849" b="0" i="0" u="none" strike="noStrike" cap="none">
                <a:solidFill>
                  <a:schemeClr val="dk1"/>
                </a:solidFill>
                <a:latin typeface="Arial"/>
                <a:ea typeface="Arial"/>
                <a:cs typeface="Arial"/>
                <a:sym typeface="Arial"/>
              </a:rPr>
              <a:t>Adding Noise</a:t>
            </a:r>
            <a:endParaRPr sz="849" b="0" i="0" u="none" strike="noStrike" cap="none">
              <a:solidFill>
                <a:schemeClr val="dk1"/>
              </a:solidFill>
              <a:latin typeface="Arial"/>
              <a:ea typeface="Arial"/>
              <a:cs typeface="Arial"/>
              <a:sym typeface="Arial"/>
            </a:endParaRPr>
          </a:p>
        </p:txBody>
      </p:sp>
      <p:cxnSp>
        <p:nvCxnSpPr>
          <p:cNvPr id="1113" name="Google Shape;1113;p18"/>
          <p:cNvCxnSpPr>
            <a:stCxn id="1111" idx="3"/>
            <a:endCxn id="1112" idx="1"/>
          </p:cNvCxnSpPr>
          <p:nvPr/>
        </p:nvCxnSpPr>
        <p:spPr>
          <a:xfrm>
            <a:off x="7655710" y="5864864"/>
            <a:ext cx="418800" cy="2400"/>
          </a:xfrm>
          <a:prstGeom prst="straightConnector1">
            <a:avLst/>
          </a:prstGeom>
          <a:noFill/>
          <a:ln w="12700" cap="flat" cmpd="sng">
            <a:solidFill>
              <a:srgbClr val="585E87"/>
            </a:solidFill>
            <a:prstDash val="solid"/>
            <a:miter lim="800000"/>
            <a:headEnd type="none" w="sm" len="sm"/>
            <a:tailEnd type="triangle" w="med" len="med"/>
          </a:ln>
        </p:spPr>
      </p:cxnSp>
      <p:sp>
        <p:nvSpPr>
          <p:cNvPr id="1114" name="Google Shape;1114;p18"/>
          <p:cNvSpPr txBox="1"/>
          <p:nvPr/>
        </p:nvSpPr>
        <p:spPr>
          <a:xfrm>
            <a:off x="9176452" y="5702968"/>
            <a:ext cx="691409" cy="328295"/>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chemeClr val="dk1"/>
                </a:solidFill>
                <a:latin typeface="Arial"/>
                <a:ea typeface="Arial"/>
                <a:cs typeface="Arial"/>
                <a:sym typeface="Arial"/>
              </a:rPr>
              <a:t>Student Training</a:t>
            </a:r>
            <a:endParaRPr sz="849" b="0" i="0" u="none" strike="noStrike" cap="none">
              <a:solidFill>
                <a:schemeClr val="dk1"/>
              </a:solidFill>
              <a:latin typeface="Arial"/>
              <a:ea typeface="Arial"/>
              <a:cs typeface="Arial"/>
              <a:sym typeface="Arial"/>
            </a:endParaRPr>
          </a:p>
        </p:txBody>
      </p:sp>
      <p:cxnSp>
        <p:nvCxnSpPr>
          <p:cNvPr id="1115" name="Google Shape;1115;p18"/>
          <p:cNvCxnSpPr>
            <a:stCxn id="1112" idx="3"/>
            <a:endCxn id="1114" idx="1"/>
          </p:cNvCxnSpPr>
          <p:nvPr/>
        </p:nvCxnSpPr>
        <p:spPr>
          <a:xfrm>
            <a:off x="8847829" y="5867117"/>
            <a:ext cx="328500" cy="0"/>
          </a:xfrm>
          <a:prstGeom prst="straightConnector1">
            <a:avLst/>
          </a:prstGeom>
          <a:noFill/>
          <a:ln w="12700" cap="flat" cmpd="sng">
            <a:solidFill>
              <a:srgbClr val="585E87"/>
            </a:solidFill>
            <a:prstDash val="solid"/>
            <a:miter lim="800000"/>
            <a:headEnd type="none" w="sm" len="sm"/>
            <a:tailEnd type="triangle" w="med" len="med"/>
          </a:ln>
        </p:spPr>
      </p:cxnSp>
      <p:cxnSp>
        <p:nvCxnSpPr>
          <p:cNvPr id="1116" name="Google Shape;1116;p18"/>
          <p:cNvCxnSpPr>
            <a:stCxn id="1114" idx="2"/>
            <a:endCxn id="1100" idx="3"/>
          </p:cNvCxnSpPr>
          <p:nvPr/>
        </p:nvCxnSpPr>
        <p:spPr>
          <a:xfrm rot="5400000">
            <a:off x="7425157" y="4249863"/>
            <a:ext cx="315600" cy="3878400"/>
          </a:xfrm>
          <a:prstGeom prst="bentConnector2">
            <a:avLst/>
          </a:prstGeom>
          <a:noFill/>
          <a:ln w="12700" cap="flat" cmpd="sng">
            <a:solidFill>
              <a:srgbClr val="585E87"/>
            </a:solidFill>
            <a:prstDash val="solid"/>
            <a:miter lim="800000"/>
            <a:headEnd type="none" w="sm" len="sm"/>
            <a:tailEnd type="triangle" w="med" len="med"/>
          </a:ln>
        </p:spPr>
      </p:cxnSp>
      <p:sp>
        <p:nvSpPr>
          <p:cNvPr id="1117" name="Google Shape;1117;p18"/>
          <p:cNvSpPr txBox="1"/>
          <p:nvPr/>
        </p:nvSpPr>
        <p:spPr>
          <a:xfrm>
            <a:off x="10194167" y="5867117"/>
            <a:ext cx="1234943" cy="328295"/>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849"/>
              <a:buFont typeface="Arial"/>
              <a:buNone/>
            </a:pPr>
            <a:r>
              <a:rPr lang="en-CA" sz="849" b="0" i="0" u="none" strike="noStrike" cap="none">
                <a:solidFill>
                  <a:schemeClr val="dk1"/>
                </a:solidFill>
                <a:latin typeface="Arial"/>
                <a:ea typeface="Arial"/>
                <a:cs typeface="Arial"/>
                <a:sym typeface="Arial"/>
              </a:rPr>
              <a:t>Formation of the final set</a:t>
            </a:r>
            <a:endParaRPr sz="1400" b="0" i="0" u="none" strike="noStrike" cap="none">
              <a:solidFill>
                <a:srgbClr val="000000"/>
              </a:solidFill>
              <a:latin typeface="Arial"/>
              <a:ea typeface="Arial"/>
              <a:cs typeface="Arial"/>
              <a:sym typeface="Arial"/>
            </a:endParaRPr>
          </a:p>
        </p:txBody>
      </p:sp>
      <p:cxnSp>
        <p:nvCxnSpPr>
          <p:cNvPr id="1118" name="Google Shape;1118;p18"/>
          <p:cNvCxnSpPr>
            <a:stCxn id="1100" idx="2"/>
            <a:endCxn id="1117" idx="2"/>
          </p:cNvCxnSpPr>
          <p:nvPr/>
        </p:nvCxnSpPr>
        <p:spPr>
          <a:xfrm rot="-5400000">
            <a:off x="7721145" y="3420579"/>
            <a:ext cx="315600" cy="5865300"/>
          </a:xfrm>
          <a:prstGeom prst="bentConnector3">
            <a:avLst>
              <a:gd name="adj1" fmla="val -72434"/>
            </a:avLst>
          </a:prstGeom>
          <a:noFill/>
          <a:ln w="12700" cap="flat" cmpd="sng">
            <a:solidFill>
              <a:srgbClr val="585E87"/>
            </a:solidFill>
            <a:prstDash val="solid"/>
            <a:miter lim="800000"/>
            <a:headEnd type="none" w="sm" len="sm"/>
            <a:tailEnd type="triangle" w="med" len="med"/>
          </a:ln>
        </p:spPr>
      </p:cxnSp>
      <p:sp>
        <p:nvSpPr>
          <p:cNvPr id="1119" name="Google Shape;1119;p18"/>
          <p:cNvSpPr/>
          <p:nvPr/>
        </p:nvSpPr>
        <p:spPr>
          <a:xfrm>
            <a:off x="11883844" y="5937687"/>
            <a:ext cx="174643" cy="174643"/>
          </a:xfrm>
          <a:prstGeom prst="ellipse">
            <a:avLst/>
          </a:prstGeom>
          <a:solidFill>
            <a:schemeClr val="lt1"/>
          </a:solidFill>
          <a:ln w="571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cxnSp>
        <p:nvCxnSpPr>
          <p:cNvPr id="1120" name="Google Shape;1120;p18"/>
          <p:cNvCxnSpPr>
            <a:stCxn id="1117" idx="3"/>
            <a:endCxn id="1119" idx="2"/>
          </p:cNvCxnSpPr>
          <p:nvPr/>
        </p:nvCxnSpPr>
        <p:spPr>
          <a:xfrm rot="10800000" flipH="1">
            <a:off x="11429110" y="6024965"/>
            <a:ext cx="454800" cy="6300"/>
          </a:xfrm>
          <a:prstGeom prst="straightConnector1">
            <a:avLst/>
          </a:prstGeom>
          <a:noFill/>
          <a:ln w="12700" cap="flat" cmpd="sng">
            <a:solidFill>
              <a:srgbClr val="585E87"/>
            </a:solidFill>
            <a:prstDash val="solid"/>
            <a:miter lim="800000"/>
            <a:headEnd type="none" w="sm" len="sm"/>
            <a:tailEnd type="triangle" w="med" len="med"/>
          </a:ln>
        </p:spPr>
      </p:cxnSp>
      <p:sp>
        <p:nvSpPr>
          <p:cNvPr id="1121" name="Google Shape;1121;p18" descr="Return outline"/>
          <p:cNvSpPr/>
          <p:nvPr/>
        </p:nvSpPr>
        <p:spPr>
          <a:xfrm rot="5400000" flipH="1">
            <a:off x="6400353" y="6063168"/>
            <a:ext cx="121590" cy="122290"/>
          </a:xfrm>
          <a:custGeom>
            <a:avLst/>
            <a:gdLst/>
            <a:ahLst/>
            <a:cxnLst/>
            <a:rect l="l" t="t" r="r" b="b"/>
            <a:pathLst>
              <a:path w="266880" h="221832" extrusionOk="0">
                <a:moveTo>
                  <a:pt x="0" y="141042"/>
                </a:moveTo>
                <a:lnTo>
                  <a:pt x="0" y="221833"/>
                </a:lnTo>
                <a:lnTo>
                  <a:pt x="205649" y="221833"/>
                </a:lnTo>
                <a:lnTo>
                  <a:pt x="205649" y="14238"/>
                </a:lnTo>
                <a:cubicBezTo>
                  <a:pt x="205649" y="14217"/>
                  <a:pt x="205666" y="14201"/>
                  <a:pt x="205686" y="14201"/>
                </a:cubicBezTo>
                <a:cubicBezTo>
                  <a:pt x="205696" y="14202"/>
                  <a:pt x="205705" y="14205"/>
                  <a:pt x="205711" y="14212"/>
                </a:cubicBezTo>
                <a:lnTo>
                  <a:pt x="261688" y="70192"/>
                </a:lnTo>
                <a:lnTo>
                  <a:pt x="266881" y="65000"/>
                </a:lnTo>
                <a:lnTo>
                  <a:pt x="201881" y="0"/>
                </a:lnTo>
                <a:lnTo>
                  <a:pt x="136951" y="64904"/>
                </a:lnTo>
                <a:lnTo>
                  <a:pt x="142144" y="70097"/>
                </a:lnTo>
                <a:lnTo>
                  <a:pt x="198242" y="13999"/>
                </a:lnTo>
                <a:cubicBezTo>
                  <a:pt x="198256" y="13984"/>
                  <a:pt x="198280" y="13985"/>
                  <a:pt x="198294" y="13999"/>
                </a:cubicBezTo>
                <a:cubicBezTo>
                  <a:pt x="198300" y="14006"/>
                  <a:pt x="198304" y="14015"/>
                  <a:pt x="198304" y="14025"/>
                </a:cubicBezTo>
                <a:lnTo>
                  <a:pt x="198304" y="214488"/>
                </a:lnTo>
                <a:lnTo>
                  <a:pt x="7345" y="214488"/>
                </a:lnTo>
                <a:lnTo>
                  <a:pt x="7345" y="14104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92"/>
              <a:buFont typeface="Arial"/>
              <a:buNone/>
            </a:pPr>
            <a:endParaRPr sz="1092" b="0" i="0" u="none" strike="noStrike" cap="none">
              <a:solidFill>
                <a:schemeClr val="dk1"/>
              </a:solidFill>
              <a:latin typeface="Arial"/>
              <a:ea typeface="Arial"/>
              <a:cs typeface="Arial"/>
              <a:sym typeface="Arial"/>
            </a:endParaRPr>
          </a:p>
        </p:txBody>
      </p:sp>
      <p:sp>
        <p:nvSpPr>
          <p:cNvPr id="1122" name="Google Shape;1122;p18" descr="Return outline"/>
          <p:cNvSpPr/>
          <p:nvPr/>
        </p:nvSpPr>
        <p:spPr>
          <a:xfrm rot="-5400000" flipH="1">
            <a:off x="7278758" y="6103899"/>
            <a:ext cx="121590" cy="122290"/>
          </a:xfrm>
          <a:custGeom>
            <a:avLst/>
            <a:gdLst/>
            <a:ahLst/>
            <a:cxnLst/>
            <a:rect l="l" t="t" r="r" b="b"/>
            <a:pathLst>
              <a:path w="266880" h="221832" extrusionOk="0">
                <a:moveTo>
                  <a:pt x="0" y="141042"/>
                </a:moveTo>
                <a:lnTo>
                  <a:pt x="0" y="221833"/>
                </a:lnTo>
                <a:lnTo>
                  <a:pt x="205649" y="221833"/>
                </a:lnTo>
                <a:lnTo>
                  <a:pt x="205649" y="14238"/>
                </a:lnTo>
                <a:cubicBezTo>
                  <a:pt x="205649" y="14217"/>
                  <a:pt x="205666" y="14201"/>
                  <a:pt x="205686" y="14201"/>
                </a:cubicBezTo>
                <a:cubicBezTo>
                  <a:pt x="205696" y="14202"/>
                  <a:pt x="205705" y="14205"/>
                  <a:pt x="205711" y="14212"/>
                </a:cubicBezTo>
                <a:lnTo>
                  <a:pt x="261688" y="70192"/>
                </a:lnTo>
                <a:lnTo>
                  <a:pt x="266881" y="65000"/>
                </a:lnTo>
                <a:lnTo>
                  <a:pt x="201881" y="0"/>
                </a:lnTo>
                <a:lnTo>
                  <a:pt x="136951" y="64904"/>
                </a:lnTo>
                <a:lnTo>
                  <a:pt x="142144" y="70097"/>
                </a:lnTo>
                <a:lnTo>
                  <a:pt x="198242" y="13999"/>
                </a:lnTo>
                <a:cubicBezTo>
                  <a:pt x="198256" y="13984"/>
                  <a:pt x="198280" y="13985"/>
                  <a:pt x="198294" y="13999"/>
                </a:cubicBezTo>
                <a:cubicBezTo>
                  <a:pt x="198300" y="14006"/>
                  <a:pt x="198304" y="14015"/>
                  <a:pt x="198304" y="14025"/>
                </a:cubicBezTo>
                <a:lnTo>
                  <a:pt x="198304" y="214488"/>
                </a:lnTo>
                <a:lnTo>
                  <a:pt x="7345" y="214488"/>
                </a:lnTo>
                <a:lnTo>
                  <a:pt x="7345" y="14104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92"/>
              <a:buFont typeface="Arial"/>
              <a:buNone/>
            </a:pPr>
            <a:endParaRPr sz="1092" b="0" i="0" u="none" strike="noStrike" cap="none">
              <a:solidFill>
                <a:schemeClr val="dk1"/>
              </a:solidFill>
              <a:latin typeface="Arial"/>
              <a:ea typeface="Arial"/>
              <a:cs typeface="Arial"/>
              <a:sym typeface="Arial"/>
            </a:endParaRPr>
          </a:p>
        </p:txBody>
      </p:sp>
      <p:sp>
        <p:nvSpPr>
          <p:cNvPr id="1123" name="Google Shape;1123;p18"/>
          <p:cNvSpPr/>
          <p:nvPr/>
        </p:nvSpPr>
        <p:spPr>
          <a:xfrm>
            <a:off x="4104947" y="5433439"/>
            <a:ext cx="6014727" cy="1207177"/>
          </a:xfrm>
          <a:prstGeom prst="rect">
            <a:avLst/>
          </a:prstGeom>
          <a:noFill/>
          <a:ln w="19050" cap="flat" cmpd="sng">
            <a:solidFill>
              <a:srgbClr val="40697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124" name="Google Shape;1124;p18"/>
          <p:cNvSpPr/>
          <p:nvPr/>
        </p:nvSpPr>
        <p:spPr>
          <a:xfrm rot="10800000" flipH="1">
            <a:off x="504863" y="2934480"/>
            <a:ext cx="306700" cy="230961"/>
          </a:xfrm>
          <a:custGeom>
            <a:avLst/>
            <a:gdLst/>
            <a:ahLst/>
            <a:cxnLst/>
            <a:rect l="l" t="t" r="r" b="b"/>
            <a:pathLst>
              <a:path w="459792" h="460855" extrusionOk="0">
                <a:moveTo>
                  <a:pt x="299624" y="298616"/>
                </a:moveTo>
                <a:cubicBezTo>
                  <a:pt x="304640" y="298402"/>
                  <a:pt x="309676" y="297156"/>
                  <a:pt x="312721" y="294975"/>
                </a:cubicBezTo>
                <a:cubicBezTo>
                  <a:pt x="321621" y="288433"/>
                  <a:pt x="321778" y="286720"/>
                  <a:pt x="321309" y="228469"/>
                </a:cubicBezTo>
                <a:cubicBezTo>
                  <a:pt x="320841" y="177850"/>
                  <a:pt x="320685" y="174891"/>
                  <a:pt x="317718" y="170841"/>
                </a:cubicBezTo>
                <a:cubicBezTo>
                  <a:pt x="313502" y="165079"/>
                  <a:pt x="306163" y="161808"/>
                  <a:pt x="297887" y="161808"/>
                </a:cubicBezTo>
                <a:cubicBezTo>
                  <a:pt x="289611" y="161964"/>
                  <a:pt x="285395" y="164144"/>
                  <a:pt x="280243" y="171153"/>
                </a:cubicBezTo>
                <a:lnTo>
                  <a:pt x="276339" y="176448"/>
                </a:lnTo>
                <a:lnTo>
                  <a:pt x="276339" y="230182"/>
                </a:lnTo>
                <a:cubicBezTo>
                  <a:pt x="276339" y="280334"/>
                  <a:pt x="276495" y="284384"/>
                  <a:pt x="279306" y="288589"/>
                </a:cubicBezTo>
                <a:cubicBezTo>
                  <a:pt x="280867" y="290925"/>
                  <a:pt x="284302" y="294352"/>
                  <a:pt x="286645" y="296065"/>
                </a:cubicBezTo>
                <a:cubicBezTo>
                  <a:pt x="289612" y="298012"/>
                  <a:pt x="294608" y="298830"/>
                  <a:pt x="299624" y="298616"/>
                </a:cubicBezTo>
                <a:close/>
                <a:moveTo>
                  <a:pt x="22017" y="298868"/>
                </a:moveTo>
                <a:cubicBezTo>
                  <a:pt x="31698" y="298868"/>
                  <a:pt x="37788" y="295909"/>
                  <a:pt x="42160" y="288900"/>
                </a:cubicBezTo>
                <a:cubicBezTo>
                  <a:pt x="45283" y="283605"/>
                  <a:pt x="45439" y="282047"/>
                  <a:pt x="45283" y="230338"/>
                </a:cubicBezTo>
                <a:cubicBezTo>
                  <a:pt x="45127" y="171620"/>
                  <a:pt x="45127" y="170841"/>
                  <a:pt x="35446" y="164767"/>
                </a:cubicBezTo>
                <a:cubicBezTo>
                  <a:pt x="28263" y="160250"/>
                  <a:pt x="14210" y="161185"/>
                  <a:pt x="8432" y="166636"/>
                </a:cubicBezTo>
                <a:cubicBezTo>
                  <a:pt x="0" y="174423"/>
                  <a:pt x="0" y="174735"/>
                  <a:pt x="0" y="230338"/>
                </a:cubicBezTo>
                <a:cubicBezTo>
                  <a:pt x="0" y="286876"/>
                  <a:pt x="0" y="286876"/>
                  <a:pt x="9369" y="294819"/>
                </a:cubicBezTo>
                <a:cubicBezTo>
                  <a:pt x="13273" y="297934"/>
                  <a:pt x="15927" y="298868"/>
                  <a:pt x="22017" y="298868"/>
                </a:cubicBezTo>
                <a:close/>
                <a:moveTo>
                  <a:pt x="437912" y="298967"/>
                </a:moveTo>
                <a:cubicBezTo>
                  <a:pt x="442694" y="298792"/>
                  <a:pt x="447300" y="297390"/>
                  <a:pt x="450423" y="294820"/>
                </a:cubicBezTo>
                <a:cubicBezTo>
                  <a:pt x="459792" y="286877"/>
                  <a:pt x="459792" y="286877"/>
                  <a:pt x="459792" y="230339"/>
                </a:cubicBezTo>
                <a:cubicBezTo>
                  <a:pt x="459792" y="173801"/>
                  <a:pt x="459792" y="173801"/>
                  <a:pt x="450423" y="165858"/>
                </a:cubicBezTo>
                <a:cubicBezTo>
                  <a:pt x="440742" y="157759"/>
                  <a:pt x="422785" y="161497"/>
                  <a:pt x="416539" y="173023"/>
                </a:cubicBezTo>
                <a:cubicBezTo>
                  <a:pt x="414041" y="177695"/>
                  <a:pt x="413729" y="182991"/>
                  <a:pt x="413729" y="230339"/>
                </a:cubicBezTo>
                <a:cubicBezTo>
                  <a:pt x="413729" y="288434"/>
                  <a:pt x="413885" y="289524"/>
                  <a:pt x="424347" y="295754"/>
                </a:cubicBezTo>
                <a:cubicBezTo>
                  <a:pt x="428172" y="298091"/>
                  <a:pt x="433130" y="299142"/>
                  <a:pt x="437912" y="298967"/>
                </a:cubicBezTo>
                <a:close/>
                <a:moveTo>
                  <a:pt x="371597" y="345030"/>
                </a:moveTo>
                <a:cubicBezTo>
                  <a:pt x="376496" y="344270"/>
                  <a:pt x="381180" y="342012"/>
                  <a:pt x="384771" y="338430"/>
                </a:cubicBezTo>
                <a:cubicBezTo>
                  <a:pt x="391330" y="331888"/>
                  <a:pt x="391486" y="329708"/>
                  <a:pt x="391486" y="230027"/>
                </a:cubicBezTo>
                <a:cubicBezTo>
                  <a:pt x="391486" y="136421"/>
                  <a:pt x="391486" y="134707"/>
                  <a:pt x="388207" y="128010"/>
                </a:cubicBezTo>
                <a:cubicBezTo>
                  <a:pt x="379619" y="110255"/>
                  <a:pt x="351512" y="111812"/>
                  <a:pt x="346203" y="130346"/>
                </a:cubicBezTo>
                <a:cubicBezTo>
                  <a:pt x="344954" y="134240"/>
                  <a:pt x="344642" y="166948"/>
                  <a:pt x="344954" y="233765"/>
                </a:cubicBezTo>
                <a:cubicBezTo>
                  <a:pt x="345423" y="329085"/>
                  <a:pt x="345423" y="331421"/>
                  <a:pt x="348545" y="335626"/>
                </a:cubicBezTo>
                <a:cubicBezTo>
                  <a:pt x="350263" y="337963"/>
                  <a:pt x="354167" y="341078"/>
                  <a:pt x="357133" y="342635"/>
                </a:cubicBezTo>
                <a:cubicBezTo>
                  <a:pt x="361584" y="345049"/>
                  <a:pt x="366698" y="345789"/>
                  <a:pt x="371597" y="345030"/>
                </a:cubicBezTo>
                <a:close/>
                <a:moveTo>
                  <a:pt x="91569" y="368955"/>
                </a:moveTo>
                <a:cubicBezTo>
                  <a:pt x="99064" y="368955"/>
                  <a:pt x="108745" y="363037"/>
                  <a:pt x="112180" y="356184"/>
                </a:cubicBezTo>
                <a:cubicBezTo>
                  <a:pt x="114991" y="350577"/>
                  <a:pt x="115147" y="345126"/>
                  <a:pt x="115147" y="230337"/>
                </a:cubicBezTo>
                <a:cubicBezTo>
                  <a:pt x="115147" y="113057"/>
                  <a:pt x="115147" y="110097"/>
                  <a:pt x="112024" y="104179"/>
                </a:cubicBezTo>
                <a:cubicBezTo>
                  <a:pt x="107808" y="96080"/>
                  <a:pt x="98439" y="91096"/>
                  <a:pt x="89695" y="92186"/>
                </a:cubicBezTo>
                <a:cubicBezTo>
                  <a:pt x="82825" y="93120"/>
                  <a:pt x="77204" y="96703"/>
                  <a:pt x="72363" y="103244"/>
                </a:cubicBezTo>
                <a:cubicBezTo>
                  <a:pt x="69084" y="107449"/>
                  <a:pt x="69084" y="109007"/>
                  <a:pt x="68616" y="228312"/>
                </a:cubicBezTo>
                <a:cubicBezTo>
                  <a:pt x="68303" y="346683"/>
                  <a:pt x="68303" y="349331"/>
                  <a:pt x="71426" y="355561"/>
                </a:cubicBezTo>
                <a:cubicBezTo>
                  <a:pt x="73300" y="359610"/>
                  <a:pt x="76735" y="363348"/>
                  <a:pt x="80326" y="365529"/>
                </a:cubicBezTo>
                <a:cubicBezTo>
                  <a:pt x="83606" y="367398"/>
                  <a:pt x="88602" y="368955"/>
                  <a:pt x="91569" y="368955"/>
                </a:cubicBezTo>
                <a:close/>
                <a:moveTo>
                  <a:pt x="230520" y="368957"/>
                </a:moveTo>
                <a:cubicBezTo>
                  <a:pt x="237702" y="368957"/>
                  <a:pt x="246759" y="362883"/>
                  <a:pt x="250194" y="355718"/>
                </a:cubicBezTo>
                <a:cubicBezTo>
                  <a:pt x="253161" y="349488"/>
                  <a:pt x="253317" y="346061"/>
                  <a:pt x="253317" y="230338"/>
                </a:cubicBezTo>
                <a:cubicBezTo>
                  <a:pt x="253317" y="114615"/>
                  <a:pt x="253161" y="111189"/>
                  <a:pt x="250194" y="104959"/>
                </a:cubicBezTo>
                <a:cubicBezTo>
                  <a:pt x="246759" y="97794"/>
                  <a:pt x="237702" y="91720"/>
                  <a:pt x="230520" y="91720"/>
                </a:cubicBezTo>
                <a:cubicBezTo>
                  <a:pt x="222556" y="91720"/>
                  <a:pt x="213187" y="97483"/>
                  <a:pt x="209752" y="104803"/>
                </a:cubicBezTo>
                <a:cubicBezTo>
                  <a:pt x="206473" y="111345"/>
                  <a:pt x="206473" y="113369"/>
                  <a:pt x="206473" y="230338"/>
                </a:cubicBezTo>
                <a:cubicBezTo>
                  <a:pt x="206473" y="347152"/>
                  <a:pt x="206473" y="349332"/>
                  <a:pt x="209752" y="355874"/>
                </a:cubicBezTo>
                <a:cubicBezTo>
                  <a:pt x="211938" y="360546"/>
                  <a:pt x="214749" y="363350"/>
                  <a:pt x="219433" y="365686"/>
                </a:cubicBezTo>
                <a:cubicBezTo>
                  <a:pt x="223025" y="367555"/>
                  <a:pt x="228021" y="368957"/>
                  <a:pt x="230520" y="368957"/>
                </a:cubicBezTo>
                <a:close/>
                <a:moveTo>
                  <a:pt x="164442" y="460499"/>
                </a:moveTo>
                <a:cubicBezTo>
                  <a:pt x="169555" y="459564"/>
                  <a:pt x="174552" y="456800"/>
                  <a:pt x="178768" y="452283"/>
                </a:cubicBezTo>
                <a:lnTo>
                  <a:pt x="182672" y="448078"/>
                </a:lnTo>
                <a:lnTo>
                  <a:pt x="183140" y="232207"/>
                </a:lnTo>
                <a:cubicBezTo>
                  <a:pt x="183452" y="18828"/>
                  <a:pt x="183452" y="16180"/>
                  <a:pt x="180330" y="11040"/>
                </a:cubicBezTo>
                <a:cubicBezTo>
                  <a:pt x="171429" y="-3445"/>
                  <a:pt x="151286" y="-3756"/>
                  <a:pt x="141761" y="10573"/>
                </a:cubicBezTo>
                <a:lnTo>
                  <a:pt x="138170" y="15868"/>
                </a:lnTo>
                <a:lnTo>
                  <a:pt x="138170" y="230182"/>
                </a:lnTo>
                <a:cubicBezTo>
                  <a:pt x="138170" y="441225"/>
                  <a:pt x="138170" y="444495"/>
                  <a:pt x="141293" y="449635"/>
                </a:cubicBezTo>
                <a:cubicBezTo>
                  <a:pt x="143011" y="452439"/>
                  <a:pt x="146602" y="456021"/>
                  <a:pt x="149413" y="457734"/>
                </a:cubicBezTo>
                <a:cubicBezTo>
                  <a:pt x="154097" y="460538"/>
                  <a:pt x="159328" y="461433"/>
                  <a:pt x="164442" y="460499"/>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92"/>
              <a:buFont typeface="Arial"/>
              <a:buNone/>
            </a:pPr>
            <a:endParaRPr sz="1092" b="0" i="0" u="none" strike="noStrike" cap="none">
              <a:solidFill>
                <a:schemeClr val="dk1"/>
              </a:solidFill>
              <a:latin typeface="Arial"/>
              <a:ea typeface="Arial"/>
              <a:cs typeface="Arial"/>
              <a:sym typeface="Arial"/>
            </a:endParaRPr>
          </a:p>
        </p:txBody>
      </p:sp>
      <p:sp>
        <p:nvSpPr>
          <p:cNvPr id="1125" name="Google Shape;1125;p18" descr="Lightning bolt with solid fill"/>
          <p:cNvSpPr/>
          <p:nvPr/>
        </p:nvSpPr>
        <p:spPr>
          <a:xfrm rot="4998418">
            <a:off x="982206" y="2968392"/>
            <a:ext cx="134754" cy="284950"/>
          </a:xfrm>
          <a:custGeom>
            <a:avLst/>
            <a:gdLst/>
            <a:ahLst/>
            <a:cxnLst/>
            <a:rect l="l" t="t" r="r" b="b"/>
            <a:pathLst>
              <a:path w="381000" h="778764" extrusionOk="0">
                <a:moveTo>
                  <a:pt x="57150" y="778764"/>
                </a:moveTo>
                <a:lnTo>
                  <a:pt x="161925" y="426339"/>
                </a:lnTo>
                <a:lnTo>
                  <a:pt x="0" y="426339"/>
                </a:lnTo>
                <a:lnTo>
                  <a:pt x="80200" y="0"/>
                </a:lnTo>
                <a:lnTo>
                  <a:pt x="319850" y="0"/>
                </a:lnTo>
                <a:lnTo>
                  <a:pt x="219075" y="312039"/>
                </a:lnTo>
                <a:lnTo>
                  <a:pt x="381000" y="312039"/>
                </a:lnTo>
                <a:lnTo>
                  <a:pt x="57150" y="7787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92"/>
              <a:buFont typeface="Arial"/>
              <a:buNone/>
            </a:pPr>
            <a:endParaRPr sz="1092" b="0" i="0" u="none" strike="noStrike" cap="none">
              <a:solidFill>
                <a:schemeClr val="dk1"/>
              </a:solidFill>
              <a:latin typeface="Arial"/>
              <a:ea typeface="Arial"/>
              <a:cs typeface="Arial"/>
              <a:sym typeface="Arial"/>
            </a:endParaRPr>
          </a:p>
        </p:txBody>
      </p:sp>
      <p:sp>
        <p:nvSpPr>
          <p:cNvPr id="1126" name="Google Shape;1126;p18"/>
          <p:cNvSpPr txBox="1"/>
          <p:nvPr/>
        </p:nvSpPr>
        <p:spPr>
          <a:xfrm>
            <a:off x="280553" y="3211649"/>
            <a:ext cx="825010" cy="2603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92"/>
              <a:buFont typeface="Arial"/>
              <a:buNone/>
            </a:pPr>
            <a:r>
              <a:rPr lang="en-CA" sz="1092" b="0" i="0" u="none" strike="noStrike" cap="none">
                <a:solidFill>
                  <a:schemeClr val="dk1"/>
                </a:solidFill>
                <a:latin typeface="Arial"/>
                <a:ea typeface="Arial"/>
                <a:cs typeface="Arial"/>
                <a:sym typeface="Arial"/>
              </a:rPr>
              <a:t>{Noise}</a:t>
            </a:r>
            <a:endParaRPr sz="1400" b="0" i="0" u="none" strike="noStrike" cap="none">
              <a:solidFill>
                <a:srgbClr val="000000"/>
              </a:solidFill>
              <a:latin typeface="Arial"/>
              <a:ea typeface="Arial"/>
              <a:cs typeface="Arial"/>
              <a:sym typeface="Arial"/>
            </a:endParaRPr>
          </a:p>
        </p:txBody>
      </p:sp>
      <p:sp>
        <p:nvSpPr>
          <p:cNvPr id="1127" name="Google Shape;1127;p18"/>
          <p:cNvSpPr txBox="1"/>
          <p:nvPr/>
        </p:nvSpPr>
        <p:spPr>
          <a:xfrm>
            <a:off x="228138" y="2692857"/>
            <a:ext cx="842636" cy="241605"/>
          </a:xfrm>
          <a:prstGeom prst="rect">
            <a:avLst/>
          </a:prstGeom>
          <a:blipFill rotWithShape="1">
            <a:blip r:embed="rId8">
              <a:alphaModFix/>
            </a:blip>
            <a:stretch>
              <a:fillRect b="-256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28" name="Google Shape;1128;p18"/>
          <p:cNvSpPr txBox="1"/>
          <p:nvPr/>
        </p:nvSpPr>
        <p:spPr>
          <a:xfrm>
            <a:off x="3799312" y="4741388"/>
            <a:ext cx="1408472" cy="357277"/>
          </a:xfrm>
          <a:prstGeom prst="rect">
            <a:avLst/>
          </a:pr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29" name="Google Shape;1129;p18"/>
          <p:cNvSpPr txBox="1"/>
          <p:nvPr/>
        </p:nvSpPr>
        <p:spPr>
          <a:xfrm>
            <a:off x="9992316" y="2739347"/>
            <a:ext cx="1071026" cy="241605"/>
          </a:xfrm>
          <a:prstGeom prst="rect">
            <a:avLst/>
          </a:pr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30" name="Google Shape;1130;p18"/>
          <p:cNvSpPr txBox="1"/>
          <p:nvPr/>
        </p:nvSpPr>
        <p:spPr>
          <a:xfrm>
            <a:off x="6696701" y="2739634"/>
            <a:ext cx="1071026" cy="498983"/>
          </a:xfrm>
          <a:prstGeom prst="rect">
            <a:avLst/>
          </a:prstGeom>
          <a:blipFill rotWithShape="1">
            <a:blip r:embed="rId11">
              <a:alphaModFix/>
            </a:blip>
            <a:stretch>
              <a:fillRect l="-569" t="-56090" r="-9711" b="-9267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131" name="Google Shape;1131;p18" descr="Arrow: Counter-clockwise curve with solid fill">
            <a:hlinkClick r:id="rId12" action="ppaction://hlinksldjump"/>
          </p:cNvPr>
          <p:cNvPicPr preferRelativeResize="0"/>
          <p:nvPr/>
        </p:nvPicPr>
        <p:blipFill rotWithShape="1">
          <a:blip r:embed="rId13">
            <a:alphaModFix/>
          </a:blip>
          <a:srcRect/>
          <a:stretch/>
        </p:blipFill>
        <p:spPr>
          <a:xfrm>
            <a:off x="11682880" y="136515"/>
            <a:ext cx="344297" cy="34429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20"/>
          <p:cNvSpPr/>
          <p:nvPr/>
        </p:nvSpPr>
        <p:spPr>
          <a:xfrm>
            <a:off x="126877" y="4367360"/>
            <a:ext cx="11881613" cy="2366860"/>
          </a:xfrm>
          <a:prstGeom prst="rect">
            <a:avLst/>
          </a:prstGeom>
          <a:solidFill>
            <a:srgbClr val="EAEDF2"/>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92"/>
              <a:buFont typeface="Arial"/>
              <a:buNone/>
            </a:pPr>
            <a:endParaRPr sz="1092" b="0" i="0" u="none" strike="noStrike" cap="none">
              <a:solidFill>
                <a:schemeClr val="lt1"/>
              </a:solidFill>
              <a:latin typeface="Arial"/>
              <a:ea typeface="Arial"/>
              <a:cs typeface="Arial"/>
              <a:sym typeface="Arial"/>
            </a:endParaRPr>
          </a:p>
        </p:txBody>
      </p:sp>
      <p:sp>
        <p:nvSpPr>
          <p:cNvPr id="1137" name="Google Shape;1137;p20"/>
          <p:cNvSpPr txBox="1">
            <a:spLocks noGrp="1"/>
          </p:cNvSpPr>
          <p:nvPr>
            <p:ph type="title"/>
          </p:nvPr>
        </p:nvSpPr>
        <p:spPr>
          <a:xfrm>
            <a:off x="126877" y="136525"/>
            <a:ext cx="11944077" cy="6466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CA"/>
              <a:t>DIFFERENTIAL PRIVACY AI ARCHITECTURES</a:t>
            </a:r>
            <a:endParaRPr/>
          </a:p>
        </p:txBody>
      </p:sp>
      <p:graphicFrame>
        <p:nvGraphicFramePr>
          <p:cNvPr id="1138" name="Google Shape;1138;p20"/>
          <p:cNvGraphicFramePr/>
          <p:nvPr/>
        </p:nvGraphicFramePr>
        <p:xfrm>
          <a:off x="320031" y="744523"/>
          <a:ext cx="11551950" cy="3490972"/>
        </p:xfrm>
        <a:graphic>
          <a:graphicData uri="http://schemas.openxmlformats.org/drawingml/2006/table">
            <a:tbl>
              <a:tblPr firstRow="1" firstCol="1" bandRow="1">
                <a:noFill/>
                <a:tableStyleId>{78BC94D0-32B2-4D8B-B9CB-2F710909F692}</a:tableStyleId>
              </a:tblPr>
              <a:tblGrid>
                <a:gridCol w="2242400">
                  <a:extLst>
                    <a:ext uri="{9D8B030D-6E8A-4147-A177-3AD203B41FA5}">
                      <a16:colId xmlns:a16="http://schemas.microsoft.com/office/drawing/2014/main" val="20000"/>
                    </a:ext>
                  </a:extLst>
                </a:gridCol>
                <a:gridCol w="2344075">
                  <a:extLst>
                    <a:ext uri="{9D8B030D-6E8A-4147-A177-3AD203B41FA5}">
                      <a16:colId xmlns:a16="http://schemas.microsoft.com/office/drawing/2014/main" val="20001"/>
                    </a:ext>
                  </a:extLst>
                </a:gridCol>
                <a:gridCol w="2299575">
                  <a:extLst>
                    <a:ext uri="{9D8B030D-6E8A-4147-A177-3AD203B41FA5}">
                      <a16:colId xmlns:a16="http://schemas.microsoft.com/office/drawing/2014/main" val="20002"/>
                    </a:ext>
                  </a:extLst>
                </a:gridCol>
                <a:gridCol w="2321825">
                  <a:extLst>
                    <a:ext uri="{9D8B030D-6E8A-4147-A177-3AD203B41FA5}">
                      <a16:colId xmlns:a16="http://schemas.microsoft.com/office/drawing/2014/main" val="20003"/>
                    </a:ext>
                  </a:extLst>
                </a:gridCol>
                <a:gridCol w="2344075">
                  <a:extLst>
                    <a:ext uri="{9D8B030D-6E8A-4147-A177-3AD203B41FA5}">
                      <a16:colId xmlns:a16="http://schemas.microsoft.com/office/drawing/2014/main" val="20004"/>
                    </a:ext>
                  </a:extLst>
                </a:gridCol>
              </a:tblGrid>
              <a:tr h="376100">
                <a:tc>
                  <a:txBody>
                    <a:bodyPr/>
                    <a:lstStyle/>
                    <a:p>
                      <a:pPr marL="0" marR="0" lvl="0" indent="0" algn="ctr" rtl="0">
                        <a:lnSpc>
                          <a:spcPct val="107000"/>
                        </a:lnSpc>
                        <a:spcBef>
                          <a:spcPts val="0"/>
                        </a:spcBef>
                        <a:spcAft>
                          <a:spcPts val="0"/>
                        </a:spcAft>
                        <a:buClr>
                          <a:srgbClr val="000000"/>
                        </a:buClr>
                        <a:buSzPts val="1000"/>
                        <a:buFont typeface="Arial"/>
                        <a:buNone/>
                      </a:pPr>
                      <a:r>
                        <a:rPr lang="en-CA" sz="1000" u="none" strike="noStrike" cap="none"/>
                        <a:t>Решение</a:t>
                      </a:r>
                      <a:endParaRPr sz="1100" u="none" strike="noStrike" cap="none">
                        <a:latin typeface="Arial"/>
                        <a:ea typeface="Arial"/>
                        <a:cs typeface="Arial"/>
                        <a:sym typeface="Arial"/>
                      </a:endParaRPr>
                    </a:p>
                  </a:txBody>
                  <a:tcPr marL="79750" marR="79750" marT="0" marB="0" anchor="ctr">
                    <a:solidFill>
                      <a:srgbClr val="406976"/>
                    </a:solidFill>
                  </a:tcPr>
                </a:tc>
                <a:tc>
                  <a:txBody>
                    <a:bodyPr/>
                    <a:lstStyle/>
                    <a:p>
                      <a:pPr marL="0" marR="0" lvl="0" indent="0" algn="ctr" rtl="0">
                        <a:lnSpc>
                          <a:spcPct val="107000"/>
                        </a:lnSpc>
                        <a:spcBef>
                          <a:spcPts val="0"/>
                        </a:spcBef>
                        <a:spcAft>
                          <a:spcPts val="0"/>
                        </a:spcAft>
                        <a:buClr>
                          <a:srgbClr val="000000"/>
                        </a:buClr>
                        <a:buSzPts val="1000"/>
                        <a:buFont typeface="Arial"/>
                        <a:buNone/>
                      </a:pPr>
                      <a:r>
                        <a:rPr lang="en-CA" sz="1000" u="none" strike="noStrike" cap="none"/>
                        <a:t>Качество генерации</a:t>
                      </a:r>
                      <a:endParaRPr sz="1100" u="none" strike="noStrike" cap="none">
                        <a:latin typeface="Arial"/>
                        <a:ea typeface="Arial"/>
                        <a:cs typeface="Arial"/>
                        <a:sym typeface="Arial"/>
                      </a:endParaRPr>
                    </a:p>
                  </a:txBody>
                  <a:tcPr marL="79750" marR="79750" marT="0" marB="0" anchor="ctr">
                    <a:solidFill>
                      <a:srgbClr val="585E87"/>
                    </a:solidFill>
                  </a:tcPr>
                </a:tc>
                <a:tc>
                  <a:txBody>
                    <a:bodyPr/>
                    <a:lstStyle/>
                    <a:p>
                      <a:pPr marL="0" marR="0" lvl="0" indent="0" algn="ctr" rtl="0">
                        <a:lnSpc>
                          <a:spcPct val="107000"/>
                        </a:lnSpc>
                        <a:spcBef>
                          <a:spcPts val="0"/>
                        </a:spcBef>
                        <a:spcAft>
                          <a:spcPts val="0"/>
                        </a:spcAft>
                        <a:buClr>
                          <a:srgbClr val="000000"/>
                        </a:buClr>
                        <a:buSzPts val="1000"/>
                        <a:buFont typeface="Arial"/>
                        <a:buNone/>
                      </a:pPr>
                      <a:r>
                        <a:rPr lang="en-CA" sz="1000" u="none" strike="noStrike" cap="none"/>
                        <a:t>Вычислительные требования</a:t>
                      </a:r>
                      <a:endParaRPr sz="1100" u="none" strike="noStrike" cap="none">
                        <a:latin typeface="Arial"/>
                        <a:ea typeface="Arial"/>
                        <a:cs typeface="Arial"/>
                        <a:sym typeface="Arial"/>
                      </a:endParaRPr>
                    </a:p>
                  </a:txBody>
                  <a:tcPr marL="79750" marR="79750" marT="0" marB="0" anchor="ctr">
                    <a:solidFill>
                      <a:srgbClr val="585E87"/>
                    </a:solidFill>
                  </a:tcPr>
                </a:tc>
                <a:tc>
                  <a:txBody>
                    <a:bodyPr/>
                    <a:lstStyle/>
                    <a:p>
                      <a:pPr marL="0" marR="0" lvl="0" indent="0" algn="ctr" rtl="0">
                        <a:lnSpc>
                          <a:spcPct val="107000"/>
                        </a:lnSpc>
                        <a:spcBef>
                          <a:spcPts val="0"/>
                        </a:spcBef>
                        <a:spcAft>
                          <a:spcPts val="0"/>
                        </a:spcAft>
                        <a:buClr>
                          <a:srgbClr val="000000"/>
                        </a:buClr>
                        <a:buSzPts val="1000"/>
                        <a:buFont typeface="Arial"/>
                        <a:buNone/>
                      </a:pPr>
                      <a:r>
                        <a:rPr lang="en-CA" sz="1000" u="none" strike="noStrike" cap="none"/>
                        <a:t>Удобство реализации</a:t>
                      </a:r>
                      <a:endParaRPr sz="1100" u="none" strike="noStrike" cap="none">
                        <a:latin typeface="Arial"/>
                        <a:ea typeface="Arial"/>
                        <a:cs typeface="Arial"/>
                        <a:sym typeface="Arial"/>
                      </a:endParaRPr>
                    </a:p>
                  </a:txBody>
                  <a:tcPr marL="79750" marR="79750" marT="0" marB="0" anchor="ctr">
                    <a:solidFill>
                      <a:srgbClr val="585E87"/>
                    </a:solidFill>
                  </a:tcPr>
                </a:tc>
                <a:tc>
                  <a:txBody>
                    <a:bodyPr/>
                    <a:lstStyle/>
                    <a:p>
                      <a:pPr marL="0" marR="0" lvl="0" indent="0" algn="ctr" rtl="0">
                        <a:lnSpc>
                          <a:spcPct val="107000"/>
                        </a:lnSpc>
                        <a:spcBef>
                          <a:spcPts val="0"/>
                        </a:spcBef>
                        <a:spcAft>
                          <a:spcPts val="0"/>
                        </a:spcAft>
                        <a:buClr>
                          <a:srgbClr val="000000"/>
                        </a:buClr>
                        <a:buSzPts val="1000"/>
                        <a:buFont typeface="Arial"/>
                        <a:buNone/>
                      </a:pPr>
                      <a:r>
                        <a:rPr lang="en-CA" sz="1000" u="none" strike="noStrike" cap="none"/>
                        <a:t>Степень защиты приватности</a:t>
                      </a:r>
                      <a:endParaRPr sz="1100" u="none" strike="noStrike" cap="none">
                        <a:latin typeface="Arial"/>
                        <a:ea typeface="Arial"/>
                        <a:cs typeface="Arial"/>
                        <a:sym typeface="Arial"/>
                      </a:endParaRPr>
                    </a:p>
                  </a:txBody>
                  <a:tcPr marL="79750" marR="79750" marT="0" marB="0" anchor="ctr">
                    <a:solidFill>
                      <a:srgbClr val="585E87"/>
                    </a:solidFill>
                  </a:tcPr>
                </a:tc>
                <a:extLst>
                  <a:ext uri="{0D108BD9-81ED-4DB2-BD59-A6C34878D82A}">
                    <a16:rowId xmlns:a16="http://schemas.microsoft.com/office/drawing/2014/main" val="10000"/>
                  </a:ext>
                </a:extLst>
              </a:tr>
              <a:tr h="720900">
                <a:tc>
                  <a:txBody>
                    <a:bodyPr/>
                    <a:lstStyle/>
                    <a:p>
                      <a:pPr marL="0" marR="0" lvl="0" indent="0" algn="l" rtl="0">
                        <a:lnSpc>
                          <a:spcPct val="107000"/>
                        </a:lnSpc>
                        <a:spcBef>
                          <a:spcPts val="0"/>
                        </a:spcBef>
                        <a:spcAft>
                          <a:spcPts val="0"/>
                        </a:spcAft>
                        <a:buClr>
                          <a:srgbClr val="000000"/>
                        </a:buClr>
                        <a:buSzPts val="1200"/>
                        <a:buFont typeface="Arial"/>
                        <a:buNone/>
                      </a:pPr>
                      <a:r>
                        <a:rPr lang="en-CA" sz="1200" u="none" strike="noStrike" cap="none"/>
                        <a:t>PATE-GAN</a:t>
                      </a:r>
                      <a:endParaRPr sz="1600" u="none" strike="noStrike" cap="none">
                        <a:latin typeface="Arial"/>
                        <a:ea typeface="Arial"/>
                        <a:cs typeface="Arial"/>
                        <a:sym typeface="Arial"/>
                      </a:endParaRPr>
                    </a:p>
                  </a:txBody>
                  <a:tcPr marL="79750" marR="79750" marT="0" marB="0" anchor="ctr">
                    <a:solidFill>
                      <a:srgbClr val="406976"/>
                    </a:solidFill>
                  </a:tcPr>
                </a:tc>
                <a:tc>
                  <a:txBody>
                    <a:bodyPr/>
                    <a:lstStyle/>
                    <a:p>
                      <a:pPr marL="0" marR="0" lvl="0" indent="0" algn="ctr" rtl="0">
                        <a:lnSpc>
                          <a:spcPct val="90000"/>
                        </a:lnSpc>
                        <a:spcBef>
                          <a:spcPts val="0"/>
                        </a:spcBef>
                        <a:spcAft>
                          <a:spcPts val="0"/>
                        </a:spcAft>
                        <a:buClr>
                          <a:srgbClr val="000000"/>
                        </a:buClr>
                        <a:buSzPts val="1200"/>
                        <a:buFont typeface="Arial"/>
                        <a:buNone/>
                      </a:pPr>
                      <a:r>
                        <a:rPr lang="en-CA" sz="1200" u="none" strike="noStrike" cap="none"/>
                        <a:t>High</a:t>
                      </a:r>
                      <a:endParaRPr sz="1600" u="none" strike="noStrike" cap="none">
                        <a:latin typeface="Arial"/>
                        <a:ea typeface="Arial"/>
                        <a:cs typeface="Arial"/>
                        <a:sym typeface="Arial"/>
                      </a:endParaRPr>
                    </a:p>
                  </a:txBody>
                  <a:tcPr marL="79750" marR="79750" marT="0" marB="0" anchor="ctr"/>
                </a:tc>
                <a:tc>
                  <a:txBody>
                    <a:bodyPr/>
                    <a:lstStyle/>
                    <a:p>
                      <a:pPr marL="0" marR="0" lvl="0" indent="0" algn="ctr" rtl="0">
                        <a:lnSpc>
                          <a:spcPct val="90000"/>
                        </a:lnSpc>
                        <a:spcBef>
                          <a:spcPts val="0"/>
                        </a:spcBef>
                        <a:spcAft>
                          <a:spcPts val="0"/>
                        </a:spcAft>
                        <a:buClr>
                          <a:srgbClr val="000000"/>
                        </a:buClr>
                        <a:buSzPts val="1050"/>
                        <a:buFont typeface="Arial"/>
                        <a:buNone/>
                      </a:pPr>
                      <a:r>
                        <a:rPr lang="en-CA" sz="1050" u="none" strike="noStrike" cap="none"/>
                        <a:t>High (multiple teachers and noise aggregation)</a:t>
                      </a:r>
                      <a:endParaRPr sz="1200" u="none" strike="noStrike" cap="none">
                        <a:latin typeface="Arial"/>
                        <a:ea typeface="Arial"/>
                        <a:cs typeface="Arial"/>
                        <a:sym typeface="Arial"/>
                      </a:endParaRPr>
                    </a:p>
                  </a:txBody>
                  <a:tcPr marL="79750" marR="79750" marT="0" marB="0" anchor="ctr"/>
                </a:tc>
                <a:tc>
                  <a:txBody>
                    <a:bodyPr/>
                    <a:lstStyle/>
                    <a:p>
                      <a:pPr marL="0" marR="0" lvl="0" indent="0" algn="l" rtl="0">
                        <a:lnSpc>
                          <a:spcPct val="90000"/>
                        </a:lnSpc>
                        <a:spcBef>
                          <a:spcPts val="0"/>
                        </a:spcBef>
                        <a:spcAft>
                          <a:spcPts val="0"/>
                        </a:spcAft>
                        <a:buClr>
                          <a:srgbClr val="000000"/>
                        </a:buClr>
                        <a:buSzPts val="1200"/>
                        <a:buFont typeface="Arial"/>
                        <a:buNone/>
                      </a:pPr>
                      <a:r>
                        <a:rPr lang="en-CA" sz="1200" u="none" strike="noStrike" cap="none"/>
                        <a:t>Complex (complexity of aggregation and noise)</a:t>
                      </a:r>
                      <a:endParaRPr sz="1600" u="none" strike="noStrike" cap="none">
                        <a:latin typeface="Arial"/>
                        <a:ea typeface="Arial"/>
                        <a:cs typeface="Arial"/>
                        <a:sym typeface="Arial"/>
                      </a:endParaRPr>
                    </a:p>
                  </a:txBody>
                  <a:tcPr marL="79750" marR="79750" marT="0" marB="0" anchor="ctr"/>
                </a:tc>
                <a:tc>
                  <a:txBody>
                    <a:bodyPr/>
                    <a:lstStyle/>
                    <a:p>
                      <a:pPr marL="0" marR="0" lvl="0" indent="0" algn="l" rtl="0">
                        <a:lnSpc>
                          <a:spcPct val="90000"/>
                        </a:lnSpc>
                        <a:spcBef>
                          <a:spcPts val="0"/>
                        </a:spcBef>
                        <a:spcAft>
                          <a:spcPts val="0"/>
                        </a:spcAft>
                        <a:buClr>
                          <a:srgbClr val="000000"/>
                        </a:buClr>
                        <a:buSzPts val="1400"/>
                        <a:buFont typeface="Arial"/>
                        <a:buNone/>
                      </a:pPr>
                      <a:r>
                        <a:rPr lang="en-CA" sz="1400" u="none" strike="noStrike" cap="none"/>
                        <a:t>High (differential privacy through noise aggregation)</a:t>
                      </a:r>
                      <a:endParaRPr sz="1800" u="none" strike="noStrike" cap="none">
                        <a:latin typeface="Arial"/>
                        <a:ea typeface="Arial"/>
                        <a:cs typeface="Arial"/>
                        <a:sym typeface="Arial"/>
                      </a:endParaRPr>
                    </a:p>
                  </a:txBody>
                  <a:tcPr marL="79750" marR="79750" marT="0" marB="0" anchor="ctr"/>
                </a:tc>
                <a:extLst>
                  <a:ext uri="{0D108BD9-81ED-4DB2-BD59-A6C34878D82A}">
                    <a16:rowId xmlns:a16="http://schemas.microsoft.com/office/drawing/2014/main" val="10001"/>
                  </a:ext>
                </a:extLst>
              </a:tr>
              <a:tr h="548500">
                <a:tc>
                  <a:txBody>
                    <a:bodyPr/>
                    <a:lstStyle/>
                    <a:p>
                      <a:pPr marL="0" marR="0" lvl="0" indent="0" algn="l" rtl="0">
                        <a:lnSpc>
                          <a:spcPct val="107000"/>
                        </a:lnSpc>
                        <a:spcBef>
                          <a:spcPts val="0"/>
                        </a:spcBef>
                        <a:spcAft>
                          <a:spcPts val="0"/>
                        </a:spcAft>
                        <a:buClr>
                          <a:srgbClr val="000000"/>
                        </a:buClr>
                        <a:buSzPts val="1200"/>
                        <a:buFont typeface="Arial"/>
                        <a:buNone/>
                      </a:pPr>
                      <a:r>
                        <a:rPr lang="en-CA" sz="1200" u="none" strike="noStrike" cap="none"/>
                        <a:t>DP-SGD</a:t>
                      </a:r>
                      <a:endParaRPr sz="1600" u="none" strike="noStrike" cap="none">
                        <a:latin typeface="Arial"/>
                        <a:ea typeface="Arial"/>
                        <a:cs typeface="Arial"/>
                        <a:sym typeface="Arial"/>
                      </a:endParaRPr>
                    </a:p>
                  </a:txBody>
                  <a:tcPr marL="79750" marR="79750" marT="0" marB="0" anchor="ctr">
                    <a:solidFill>
                      <a:srgbClr val="406976"/>
                    </a:solidFill>
                  </a:tcPr>
                </a:tc>
                <a:tc>
                  <a:txBody>
                    <a:bodyPr/>
                    <a:lstStyle/>
                    <a:p>
                      <a:pPr marL="0" marR="0" lvl="0" indent="0" algn="ctr" rtl="0">
                        <a:lnSpc>
                          <a:spcPct val="90000"/>
                        </a:lnSpc>
                        <a:spcBef>
                          <a:spcPts val="0"/>
                        </a:spcBef>
                        <a:spcAft>
                          <a:spcPts val="0"/>
                        </a:spcAft>
                        <a:buClr>
                          <a:srgbClr val="000000"/>
                        </a:buClr>
                        <a:buSzPts val="1200"/>
                        <a:buFont typeface="Arial"/>
                        <a:buNone/>
                      </a:pPr>
                      <a:r>
                        <a:rPr lang="en-CA" sz="1200" u="none" strike="noStrike" cap="none"/>
                        <a:t>Medium to High (depends on adding noise)</a:t>
                      </a:r>
                      <a:endParaRPr sz="1600" u="none" strike="noStrike" cap="none">
                        <a:latin typeface="Arial"/>
                        <a:ea typeface="Arial"/>
                        <a:cs typeface="Arial"/>
                        <a:sym typeface="Arial"/>
                      </a:endParaRPr>
                    </a:p>
                  </a:txBody>
                  <a:tcPr marL="79750" marR="79750" marT="0" marB="0" anchor="ctr"/>
                </a:tc>
                <a:tc>
                  <a:txBody>
                    <a:bodyPr/>
                    <a:lstStyle/>
                    <a:p>
                      <a:pPr marL="0" marR="0" lvl="0" indent="0" algn="ctr" rtl="0">
                        <a:lnSpc>
                          <a:spcPct val="90000"/>
                        </a:lnSpc>
                        <a:spcBef>
                          <a:spcPts val="0"/>
                        </a:spcBef>
                        <a:spcAft>
                          <a:spcPts val="0"/>
                        </a:spcAft>
                        <a:buClr>
                          <a:srgbClr val="000000"/>
                        </a:buClr>
                        <a:buSzPts val="1050"/>
                        <a:buFont typeface="Arial"/>
                        <a:buNone/>
                      </a:pPr>
                      <a:r>
                        <a:rPr lang="en-CA" sz="1050" u="none" strike="noStrike" cap="none"/>
                        <a:t>Medium (depends on model size and data)</a:t>
                      </a:r>
                      <a:endParaRPr sz="1200" u="none" strike="noStrike" cap="none">
                        <a:latin typeface="Arial"/>
                        <a:ea typeface="Arial"/>
                        <a:cs typeface="Arial"/>
                        <a:sym typeface="Arial"/>
                      </a:endParaRPr>
                    </a:p>
                  </a:txBody>
                  <a:tcPr marL="79750" marR="79750" marT="0" marB="0" anchor="ctr"/>
                </a:tc>
                <a:tc>
                  <a:txBody>
                    <a:bodyPr/>
                    <a:lstStyle/>
                    <a:p>
                      <a:pPr marL="0" marR="0" lvl="0" indent="0" algn="l" rtl="0">
                        <a:lnSpc>
                          <a:spcPct val="90000"/>
                        </a:lnSpc>
                        <a:spcBef>
                          <a:spcPts val="0"/>
                        </a:spcBef>
                        <a:spcAft>
                          <a:spcPts val="0"/>
                        </a:spcAft>
                        <a:buClr>
                          <a:srgbClr val="000000"/>
                        </a:buClr>
                        <a:buSzPts val="1200"/>
                        <a:buFont typeface="Arial"/>
                        <a:buNone/>
                      </a:pPr>
                      <a:r>
                        <a:rPr lang="en-CA" sz="1200" u="none" strike="noStrike" cap="none"/>
                        <a:t>Medium (frameworks available, but customization required)</a:t>
                      </a:r>
                      <a:endParaRPr sz="1600" u="none" strike="noStrike" cap="none">
                        <a:latin typeface="Arial"/>
                        <a:ea typeface="Arial"/>
                        <a:cs typeface="Arial"/>
                        <a:sym typeface="Arial"/>
                      </a:endParaRPr>
                    </a:p>
                  </a:txBody>
                  <a:tcPr marL="79750" marR="79750" marT="0" marB="0" anchor="ctr"/>
                </a:tc>
                <a:tc>
                  <a:txBody>
                    <a:bodyPr/>
                    <a:lstStyle/>
                    <a:p>
                      <a:pPr marL="0" marR="0" lvl="0" indent="0" algn="l" rtl="0">
                        <a:lnSpc>
                          <a:spcPct val="90000"/>
                        </a:lnSpc>
                        <a:spcBef>
                          <a:spcPts val="0"/>
                        </a:spcBef>
                        <a:spcAft>
                          <a:spcPts val="0"/>
                        </a:spcAft>
                        <a:buClr>
                          <a:srgbClr val="000000"/>
                        </a:buClr>
                        <a:buSzPts val="1400"/>
                        <a:buFont typeface="Arial"/>
                        <a:buNone/>
                      </a:pPr>
                      <a:r>
                        <a:rPr lang="en-CA" sz="1400" u="none" strike="noStrike" cap="none"/>
                        <a:t>High (differential privacy in gradients)</a:t>
                      </a:r>
                      <a:endParaRPr sz="1800" u="none" strike="noStrike" cap="none">
                        <a:latin typeface="Arial"/>
                        <a:ea typeface="Arial"/>
                        <a:cs typeface="Arial"/>
                        <a:sym typeface="Arial"/>
                      </a:endParaRPr>
                    </a:p>
                  </a:txBody>
                  <a:tcPr marL="79750" marR="79750" marT="0" marB="0" anchor="ctr"/>
                </a:tc>
                <a:extLst>
                  <a:ext uri="{0D108BD9-81ED-4DB2-BD59-A6C34878D82A}">
                    <a16:rowId xmlns:a16="http://schemas.microsoft.com/office/drawing/2014/main" val="10002"/>
                  </a:ext>
                </a:extLst>
              </a:tr>
              <a:tr h="720900">
                <a:tc>
                  <a:txBody>
                    <a:bodyPr/>
                    <a:lstStyle/>
                    <a:p>
                      <a:pPr marL="0" marR="0" lvl="0" indent="0" algn="l" rtl="0">
                        <a:lnSpc>
                          <a:spcPct val="107000"/>
                        </a:lnSpc>
                        <a:spcBef>
                          <a:spcPts val="0"/>
                        </a:spcBef>
                        <a:spcAft>
                          <a:spcPts val="0"/>
                        </a:spcAft>
                        <a:buClr>
                          <a:srgbClr val="000000"/>
                        </a:buClr>
                        <a:buSzPts val="1200"/>
                        <a:buFont typeface="Arial"/>
                        <a:buNone/>
                      </a:pPr>
                      <a:r>
                        <a:rPr lang="en-CA" sz="1200" u="none" strike="noStrike" cap="none"/>
                        <a:t>DP-CGAN</a:t>
                      </a:r>
                      <a:endParaRPr sz="1600" u="none" strike="noStrike" cap="none">
                        <a:latin typeface="Arial"/>
                        <a:ea typeface="Arial"/>
                        <a:cs typeface="Arial"/>
                        <a:sym typeface="Arial"/>
                      </a:endParaRPr>
                    </a:p>
                  </a:txBody>
                  <a:tcPr marL="79750" marR="79750" marT="0" marB="0" anchor="ctr">
                    <a:solidFill>
                      <a:srgbClr val="406976"/>
                    </a:solidFill>
                  </a:tcPr>
                </a:tc>
                <a:tc>
                  <a:txBody>
                    <a:bodyPr/>
                    <a:lstStyle/>
                    <a:p>
                      <a:pPr marL="0" marR="0" lvl="0" indent="0" algn="ctr" rtl="0">
                        <a:lnSpc>
                          <a:spcPct val="90000"/>
                        </a:lnSpc>
                        <a:spcBef>
                          <a:spcPts val="0"/>
                        </a:spcBef>
                        <a:spcAft>
                          <a:spcPts val="0"/>
                        </a:spcAft>
                        <a:buClr>
                          <a:srgbClr val="000000"/>
                        </a:buClr>
                        <a:buSzPts val="1200"/>
                        <a:buFont typeface="Arial"/>
                        <a:buNone/>
                      </a:pPr>
                      <a:r>
                        <a:rPr lang="en-CA" sz="1200" u="none" strike="noStrike" cap="none"/>
                        <a:t>Medium to high (depends on conditions and noise)</a:t>
                      </a:r>
                      <a:endParaRPr sz="1600" u="none" strike="noStrike" cap="none">
                        <a:latin typeface="Arial"/>
                        <a:ea typeface="Arial"/>
                        <a:cs typeface="Arial"/>
                        <a:sym typeface="Arial"/>
                      </a:endParaRPr>
                    </a:p>
                  </a:txBody>
                  <a:tcPr marL="79750" marR="79750" marT="0" marB="0" anchor="ctr"/>
                </a:tc>
                <a:tc>
                  <a:txBody>
                    <a:bodyPr/>
                    <a:lstStyle/>
                    <a:p>
                      <a:pPr marL="0" marR="0" lvl="0" indent="0" algn="ctr" rtl="0">
                        <a:lnSpc>
                          <a:spcPct val="90000"/>
                        </a:lnSpc>
                        <a:spcBef>
                          <a:spcPts val="0"/>
                        </a:spcBef>
                        <a:spcAft>
                          <a:spcPts val="0"/>
                        </a:spcAft>
                        <a:buClr>
                          <a:srgbClr val="000000"/>
                        </a:buClr>
                        <a:buSzPts val="1050"/>
                        <a:buFont typeface="Arial"/>
                        <a:buNone/>
                      </a:pPr>
                      <a:r>
                        <a:rPr lang="en-CA" sz="1050" u="none" strike="noStrike" cap="none"/>
                        <a:t>High (conditional GAN architecture + differential privacy)</a:t>
                      </a:r>
                      <a:endParaRPr sz="1200" u="none" strike="noStrike" cap="none">
                        <a:latin typeface="Arial"/>
                        <a:ea typeface="Arial"/>
                        <a:cs typeface="Arial"/>
                        <a:sym typeface="Arial"/>
                      </a:endParaRPr>
                    </a:p>
                  </a:txBody>
                  <a:tcPr marL="79750" marR="79750" marT="0" marB="0" anchor="ctr"/>
                </a:tc>
                <a:tc>
                  <a:txBody>
                    <a:bodyPr/>
                    <a:lstStyle/>
                    <a:p>
                      <a:pPr marL="0" marR="0" lvl="0" indent="0" algn="l" rtl="0">
                        <a:lnSpc>
                          <a:spcPct val="90000"/>
                        </a:lnSpc>
                        <a:spcBef>
                          <a:spcPts val="0"/>
                        </a:spcBef>
                        <a:spcAft>
                          <a:spcPts val="0"/>
                        </a:spcAft>
                        <a:buClr>
                          <a:srgbClr val="000000"/>
                        </a:buClr>
                        <a:buSzPts val="1200"/>
                        <a:buFont typeface="Arial"/>
                        <a:buNone/>
                      </a:pPr>
                      <a:r>
                        <a:rPr lang="en-CA" sz="1200" u="none" strike="noStrike" cap="none"/>
                        <a:t>Complex (conditional generation + privacy)</a:t>
                      </a:r>
                      <a:endParaRPr sz="1600" u="none" strike="noStrike" cap="none">
                        <a:latin typeface="Arial"/>
                        <a:ea typeface="Arial"/>
                        <a:cs typeface="Arial"/>
                        <a:sym typeface="Arial"/>
                      </a:endParaRPr>
                    </a:p>
                  </a:txBody>
                  <a:tcPr marL="79750" marR="79750" marT="0" marB="0" anchor="ctr"/>
                </a:tc>
                <a:tc>
                  <a:txBody>
                    <a:bodyPr/>
                    <a:lstStyle/>
                    <a:p>
                      <a:pPr marL="0" marR="0" lvl="0" indent="0" algn="l" rtl="0">
                        <a:lnSpc>
                          <a:spcPct val="90000"/>
                        </a:lnSpc>
                        <a:spcBef>
                          <a:spcPts val="0"/>
                        </a:spcBef>
                        <a:spcAft>
                          <a:spcPts val="0"/>
                        </a:spcAft>
                        <a:buClr>
                          <a:srgbClr val="000000"/>
                        </a:buClr>
                        <a:buSzPts val="1400"/>
                        <a:buFont typeface="Arial"/>
                        <a:buNone/>
                      </a:pPr>
                      <a:r>
                        <a:rPr lang="en-CA" sz="1400" u="none" strike="noStrike" cap="none"/>
                        <a:t>High (Differential Privacy)</a:t>
                      </a:r>
                      <a:endParaRPr sz="1800" u="none" strike="noStrike" cap="none">
                        <a:latin typeface="Arial"/>
                        <a:ea typeface="Arial"/>
                        <a:cs typeface="Arial"/>
                        <a:sym typeface="Arial"/>
                      </a:endParaRPr>
                    </a:p>
                  </a:txBody>
                  <a:tcPr marL="79750" marR="79750" marT="0" marB="0" anchor="ctr"/>
                </a:tc>
                <a:extLst>
                  <a:ext uri="{0D108BD9-81ED-4DB2-BD59-A6C34878D82A}">
                    <a16:rowId xmlns:a16="http://schemas.microsoft.com/office/drawing/2014/main" val="10003"/>
                  </a:ext>
                </a:extLst>
              </a:tr>
              <a:tr h="548500">
                <a:tc>
                  <a:txBody>
                    <a:bodyPr/>
                    <a:lstStyle/>
                    <a:p>
                      <a:pPr marL="0" marR="0" lvl="0" indent="0" algn="l" rtl="0">
                        <a:lnSpc>
                          <a:spcPct val="107000"/>
                        </a:lnSpc>
                        <a:spcBef>
                          <a:spcPts val="0"/>
                        </a:spcBef>
                        <a:spcAft>
                          <a:spcPts val="0"/>
                        </a:spcAft>
                        <a:buClr>
                          <a:srgbClr val="000000"/>
                        </a:buClr>
                        <a:buSzPts val="1200"/>
                        <a:buFont typeface="Arial"/>
                        <a:buNone/>
                      </a:pPr>
                      <a:r>
                        <a:rPr lang="en-CA" sz="1200" u="none" strike="noStrike" cap="none"/>
                        <a:t>Autoencoder-based Models with Differential Privacy</a:t>
                      </a:r>
                      <a:endParaRPr sz="1600" u="none" strike="noStrike" cap="none">
                        <a:latin typeface="Arial"/>
                        <a:ea typeface="Arial"/>
                        <a:cs typeface="Arial"/>
                        <a:sym typeface="Arial"/>
                      </a:endParaRPr>
                    </a:p>
                  </a:txBody>
                  <a:tcPr marL="79750" marR="79750" marT="0" marB="0" anchor="ctr">
                    <a:solidFill>
                      <a:srgbClr val="406976"/>
                    </a:solidFill>
                  </a:tcPr>
                </a:tc>
                <a:tc>
                  <a:txBody>
                    <a:bodyPr/>
                    <a:lstStyle/>
                    <a:p>
                      <a:pPr marL="0" marR="0" lvl="0" indent="0" algn="ctr" rtl="0">
                        <a:lnSpc>
                          <a:spcPct val="90000"/>
                        </a:lnSpc>
                        <a:spcBef>
                          <a:spcPts val="0"/>
                        </a:spcBef>
                        <a:spcAft>
                          <a:spcPts val="0"/>
                        </a:spcAft>
                        <a:buClr>
                          <a:srgbClr val="000000"/>
                        </a:buClr>
                        <a:buSzPts val="1200"/>
                        <a:buFont typeface="Arial"/>
                        <a:buNone/>
                      </a:pPr>
                      <a:r>
                        <a:rPr lang="en-CA" sz="1200" u="none" strike="noStrike" cap="none"/>
                        <a:t>Medium (depends on noise and recovery capacity)</a:t>
                      </a:r>
                      <a:endParaRPr sz="1600" u="none" strike="noStrike" cap="none">
                        <a:latin typeface="Arial"/>
                        <a:ea typeface="Arial"/>
                        <a:cs typeface="Arial"/>
                        <a:sym typeface="Arial"/>
                      </a:endParaRPr>
                    </a:p>
                  </a:txBody>
                  <a:tcPr marL="79750" marR="79750" marT="0" marB="0" anchor="ctr"/>
                </a:tc>
                <a:tc>
                  <a:txBody>
                    <a:bodyPr/>
                    <a:lstStyle/>
                    <a:p>
                      <a:pPr marL="0" marR="0" lvl="0" indent="0" algn="ctr" rtl="0">
                        <a:lnSpc>
                          <a:spcPct val="90000"/>
                        </a:lnSpc>
                        <a:spcBef>
                          <a:spcPts val="0"/>
                        </a:spcBef>
                        <a:spcAft>
                          <a:spcPts val="0"/>
                        </a:spcAft>
                        <a:buClr>
                          <a:srgbClr val="000000"/>
                        </a:buClr>
                        <a:buSzPts val="1050"/>
                        <a:buFont typeface="Arial"/>
                        <a:buNone/>
                      </a:pPr>
                      <a:r>
                        <a:rPr lang="en-CA" sz="1050" u="none" strike="noStrike" cap="none"/>
                        <a:t>Medium to high (depends on the complexity of the model)</a:t>
                      </a:r>
                      <a:endParaRPr sz="1200" u="none" strike="noStrike" cap="none">
                        <a:latin typeface="Arial"/>
                        <a:ea typeface="Arial"/>
                        <a:cs typeface="Arial"/>
                        <a:sym typeface="Arial"/>
                      </a:endParaRPr>
                    </a:p>
                  </a:txBody>
                  <a:tcPr marL="79750" marR="79750" marT="0" marB="0" anchor="ctr"/>
                </a:tc>
                <a:tc>
                  <a:txBody>
                    <a:bodyPr/>
                    <a:lstStyle/>
                    <a:p>
                      <a:pPr marL="0" marR="0" lvl="0" indent="0" algn="l" rtl="0">
                        <a:lnSpc>
                          <a:spcPct val="90000"/>
                        </a:lnSpc>
                        <a:spcBef>
                          <a:spcPts val="0"/>
                        </a:spcBef>
                        <a:spcAft>
                          <a:spcPts val="0"/>
                        </a:spcAft>
                        <a:buClr>
                          <a:srgbClr val="000000"/>
                        </a:buClr>
                        <a:buSzPts val="1200"/>
                        <a:buFont typeface="Arial"/>
                        <a:buNone/>
                      </a:pPr>
                      <a:r>
                        <a:rPr lang="en-CA" sz="1200" u="none" strike="noStrike" cap="none"/>
                        <a:t>Medium (the difficulty of balancing noise recovery and privacy)</a:t>
                      </a:r>
                      <a:endParaRPr sz="1600" u="none" strike="noStrike" cap="none">
                        <a:latin typeface="Arial"/>
                        <a:ea typeface="Arial"/>
                        <a:cs typeface="Arial"/>
                        <a:sym typeface="Arial"/>
                      </a:endParaRPr>
                    </a:p>
                  </a:txBody>
                  <a:tcPr marL="79750" marR="79750" marT="0" marB="0" anchor="ctr"/>
                </a:tc>
                <a:tc>
                  <a:txBody>
                    <a:bodyPr/>
                    <a:lstStyle/>
                    <a:p>
                      <a:pPr marL="0" marR="0" lvl="0" indent="0" algn="l" rtl="0">
                        <a:lnSpc>
                          <a:spcPct val="90000"/>
                        </a:lnSpc>
                        <a:spcBef>
                          <a:spcPts val="0"/>
                        </a:spcBef>
                        <a:spcAft>
                          <a:spcPts val="0"/>
                        </a:spcAft>
                        <a:buClr>
                          <a:srgbClr val="000000"/>
                        </a:buClr>
                        <a:buSzPts val="1400"/>
                        <a:buFont typeface="Arial"/>
                        <a:buNone/>
                      </a:pPr>
                      <a:r>
                        <a:rPr lang="en-CA" sz="1400" u="none" strike="noStrike" cap="none"/>
                        <a:t>High (if noise is applied correctly)</a:t>
                      </a:r>
                      <a:endParaRPr sz="1800" u="none" strike="noStrike" cap="none">
                        <a:latin typeface="Arial"/>
                        <a:ea typeface="Arial"/>
                        <a:cs typeface="Arial"/>
                        <a:sym typeface="Arial"/>
                      </a:endParaRPr>
                    </a:p>
                  </a:txBody>
                  <a:tcPr marL="79750" marR="79750" marT="0" marB="0" anchor="ctr"/>
                </a:tc>
                <a:extLst>
                  <a:ext uri="{0D108BD9-81ED-4DB2-BD59-A6C34878D82A}">
                    <a16:rowId xmlns:a16="http://schemas.microsoft.com/office/drawing/2014/main" val="10004"/>
                  </a:ext>
                </a:extLst>
              </a:tr>
              <a:tr h="548500">
                <a:tc>
                  <a:txBody>
                    <a:bodyPr/>
                    <a:lstStyle/>
                    <a:p>
                      <a:pPr marL="0" marR="0" lvl="0" indent="0" algn="l" rtl="0">
                        <a:lnSpc>
                          <a:spcPct val="107000"/>
                        </a:lnSpc>
                        <a:spcBef>
                          <a:spcPts val="0"/>
                        </a:spcBef>
                        <a:spcAft>
                          <a:spcPts val="0"/>
                        </a:spcAft>
                        <a:buClr>
                          <a:srgbClr val="000000"/>
                        </a:buClr>
                        <a:buSzPts val="1200"/>
                        <a:buFont typeface="Arial"/>
                        <a:buNone/>
                      </a:pPr>
                      <a:r>
                        <a:rPr lang="en-CA" sz="1200" u="none" strike="noStrike" cap="none"/>
                        <a:t>Regular GAN</a:t>
                      </a:r>
                      <a:endParaRPr sz="1600" u="none" strike="noStrike" cap="none">
                        <a:latin typeface="Arial"/>
                        <a:ea typeface="Arial"/>
                        <a:cs typeface="Arial"/>
                        <a:sym typeface="Arial"/>
                      </a:endParaRPr>
                    </a:p>
                  </a:txBody>
                  <a:tcPr marL="79750" marR="79750" marT="0" marB="0" anchor="ctr">
                    <a:solidFill>
                      <a:srgbClr val="406976"/>
                    </a:solidFill>
                  </a:tcPr>
                </a:tc>
                <a:tc>
                  <a:txBody>
                    <a:bodyPr/>
                    <a:lstStyle/>
                    <a:p>
                      <a:pPr marL="0" marR="0" lvl="0" indent="0" algn="ctr" rtl="0">
                        <a:lnSpc>
                          <a:spcPct val="90000"/>
                        </a:lnSpc>
                        <a:spcBef>
                          <a:spcPts val="0"/>
                        </a:spcBef>
                        <a:spcAft>
                          <a:spcPts val="0"/>
                        </a:spcAft>
                        <a:buClr>
                          <a:srgbClr val="000000"/>
                        </a:buClr>
                        <a:buSzPts val="1400"/>
                        <a:buFont typeface="Arial"/>
                        <a:buNone/>
                      </a:pPr>
                      <a:r>
                        <a:rPr lang="en-CA" sz="1400" u="none" strike="noStrike" cap="none"/>
                        <a:t>High (with proper training)</a:t>
                      </a:r>
                      <a:endParaRPr sz="1800" u="none" strike="noStrike" cap="none">
                        <a:latin typeface="Arial"/>
                        <a:ea typeface="Arial"/>
                        <a:cs typeface="Arial"/>
                        <a:sym typeface="Arial"/>
                      </a:endParaRPr>
                    </a:p>
                  </a:txBody>
                  <a:tcPr marL="79750" marR="79750" marT="0" marB="0" anchor="ctr"/>
                </a:tc>
                <a:tc>
                  <a:txBody>
                    <a:bodyPr/>
                    <a:lstStyle/>
                    <a:p>
                      <a:pPr marL="0" marR="0" lvl="0" indent="0" algn="ctr" rtl="0">
                        <a:lnSpc>
                          <a:spcPct val="90000"/>
                        </a:lnSpc>
                        <a:spcBef>
                          <a:spcPts val="0"/>
                        </a:spcBef>
                        <a:spcAft>
                          <a:spcPts val="0"/>
                        </a:spcAft>
                        <a:buClr>
                          <a:srgbClr val="000000"/>
                        </a:buClr>
                        <a:buSzPts val="1200"/>
                        <a:buFont typeface="Arial"/>
                        <a:buNone/>
                      </a:pPr>
                      <a:r>
                        <a:rPr lang="en-CA" sz="1200" u="none" strike="noStrike" cap="none"/>
                        <a:t>Medium (depending on the complexity of the model)</a:t>
                      </a:r>
                      <a:endParaRPr sz="1600" u="none" strike="noStrike" cap="none">
                        <a:latin typeface="Arial"/>
                        <a:ea typeface="Arial"/>
                        <a:cs typeface="Arial"/>
                        <a:sym typeface="Arial"/>
                      </a:endParaRPr>
                    </a:p>
                  </a:txBody>
                  <a:tcPr marL="79750" marR="79750" marT="0" marB="0" anchor="ctr"/>
                </a:tc>
                <a:tc>
                  <a:txBody>
                    <a:bodyPr/>
                    <a:lstStyle/>
                    <a:p>
                      <a:pPr marL="0" marR="0" lvl="0" indent="0" algn="l" rtl="0">
                        <a:lnSpc>
                          <a:spcPct val="90000"/>
                        </a:lnSpc>
                        <a:spcBef>
                          <a:spcPts val="0"/>
                        </a:spcBef>
                        <a:spcAft>
                          <a:spcPts val="0"/>
                        </a:spcAft>
                        <a:buClr>
                          <a:srgbClr val="000000"/>
                        </a:buClr>
                        <a:buSzPts val="1400"/>
                        <a:buFont typeface="Arial"/>
                        <a:buNone/>
                      </a:pPr>
                      <a:r>
                        <a:rPr lang="en-CA" sz="1400" u="none" strike="noStrike" cap="none"/>
                        <a:t>Relatively simple (extensively researched, lots of resources)</a:t>
                      </a:r>
                      <a:endParaRPr sz="1800" u="none" strike="noStrike" cap="none">
                        <a:latin typeface="Arial"/>
                        <a:ea typeface="Arial"/>
                        <a:cs typeface="Arial"/>
                        <a:sym typeface="Arial"/>
                      </a:endParaRPr>
                    </a:p>
                  </a:txBody>
                  <a:tcPr marL="79750" marR="79750" marT="0" marB="0" anchor="ctr"/>
                </a:tc>
                <a:tc>
                  <a:txBody>
                    <a:bodyPr/>
                    <a:lstStyle/>
                    <a:p>
                      <a:pPr marL="0" marR="0" lvl="0" indent="0" algn="l" rtl="0">
                        <a:lnSpc>
                          <a:spcPct val="90000"/>
                        </a:lnSpc>
                        <a:spcBef>
                          <a:spcPts val="0"/>
                        </a:spcBef>
                        <a:spcAft>
                          <a:spcPts val="0"/>
                        </a:spcAft>
                        <a:buClr>
                          <a:srgbClr val="000000"/>
                        </a:buClr>
                        <a:buSzPts val="1400"/>
                        <a:buFont typeface="Arial"/>
                        <a:buNone/>
                      </a:pPr>
                      <a:r>
                        <a:rPr lang="en-CA" sz="1400" u="none" strike="noStrike" cap="none"/>
                        <a:t>Low (no special privacy measures)</a:t>
                      </a:r>
                      <a:endParaRPr sz="1800" u="none" strike="noStrike" cap="none">
                        <a:latin typeface="Arial"/>
                        <a:ea typeface="Arial"/>
                        <a:cs typeface="Arial"/>
                        <a:sym typeface="Arial"/>
                      </a:endParaRPr>
                    </a:p>
                  </a:txBody>
                  <a:tcPr marL="79750" marR="79750" marT="0" marB="0" anchor="ctr"/>
                </a:tc>
                <a:extLst>
                  <a:ext uri="{0D108BD9-81ED-4DB2-BD59-A6C34878D82A}">
                    <a16:rowId xmlns:a16="http://schemas.microsoft.com/office/drawing/2014/main" val="10005"/>
                  </a:ext>
                </a:extLst>
              </a:tr>
            </a:tbl>
          </a:graphicData>
        </a:graphic>
      </p:graphicFrame>
      <p:sp>
        <p:nvSpPr>
          <p:cNvPr id="1139" name="Google Shape;1139;p20"/>
          <p:cNvSpPr txBox="1"/>
          <p:nvPr/>
        </p:nvSpPr>
        <p:spPr>
          <a:xfrm>
            <a:off x="529805" y="4453835"/>
            <a:ext cx="457456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1" i="0" u="none" strike="noStrike" cap="none">
                <a:solidFill>
                  <a:schemeClr val="dk1"/>
                </a:solidFill>
                <a:latin typeface="Arial"/>
                <a:ea typeface="Arial"/>
                <a:cs typeface="Arial"/>
                <a:sym typeface="Arial"/>
              </a:rPr>
              <a:t>BENEFITS OF USING PATE-GAN:</a:t>
            </a:r>
            <a:endParaRPr sz="1400" b="0" i="0" u="none" strike="noStrike" cap="none">
              <a:solidFill>
                <a:srgbClr val="000000"/>
              </a:solidFill>
              <a:latin typeface="Arial"/>
              <a:ea typeface="Arial"/>
              <a:cs typeface="Arial"/>
              <a:sym typeface="Arial"/>
            </a:endParaRPr>
          </a:p>
        </p:txBody>
      </p:sp>
      <p:sp>
        <p:nvSpPr>
          <p:cNvPr id="1140" name="Google Shape;1140;p20"/>
          <p:cNvSpPr txBox="1"/>
          <p:nvPr/>
        </p:nvSpPr>
        <p:spPr>
          <a:xfrm>
            <a:off x="320031" y="4795970"/>
            <a:ext cx="6378481" cy="1754326"/>
          </a:xfrm>
          <a:prstGeom prst="rect">
            <a:avLst/>
          </a:prstGeom>
          <a:noFill/>
          <a:ln>
            <a:noFill/>
          </a:ln>
        </p:spPr>
        <p:txBody>
          <a:bodyPr spcFirstLastPara="1" wrap="square" lIns="91425" tIns="45700" rIns="91425" bIns="45700" anchor="t" anchorCtr="0">
            <a:spAutoFit/>
          </a:bodyPr>
          <a:lstStyle/>
          <a:p>
            <a:pPr marL="173279" marR="0" lvl="0" indent="-173279" algn="l" rtl="0">
              <a:lnSpc>
                <a:spcPct val="100000"/>
              </a:lnSpc>
              <a:spcBef>
                <a:spcPts val="0"/>
              </a:spcBef>
              <a:spcAft>
                <a:spcPts val="0"/>
              </a:spcAft>
              <a:buClr>
                <a:schemeClr val="dk1"/>
              </a:buClr>
              <a:buSzPts val="1200"/>
              <a:buFont typeface="Arial"/>
              <a:buChar char="•"/>
            </a:pPr>
            <a:r>
              <a:rPr lang="en-CA" sz="1200" b="1" i="0" u="none" strike="noStrike" cap="none">
                <a:solidFill>
                  <a:schemeClr val="dk1"/>
                </a:solidFill>
                <a:latin typeface="Arial"/>
                <a:ea typeface="Arial"/>
                <a:cs typeface="Arial"/>
                <a:sym typeface="Arial"/>
              </a:rPr>
              <a:t>Protect your privacy</a:t>
            </a:r>
            <a:r>
              <a:rPr lang="en-CA" sz="1200" b="0" i="0" u="none" strike="noStrike" cap="none">
                <a:solidFill>
                  <a:schemeClr val="dk1"/>
                </a:solidFill>
                <a:latin typeface="Arial"/>
                <a:ea typeface="Arial"/>
                <a:cs typeface="Arial"/>
                <a:sym typeface="Arial"/>
              </a:rPr>
              <a:t>: PATE-GAN provides strict differential privacy guarantees, which is critical when working with sensitive data such as financial information in CHURN analysis. Data privacy is maintained at all stages, from teacher training to synthetic data generation.</a:t>
            </a:r>
            <a:endParaRPr sz="1400" b="0" i="0" u="none" strike="noStrike" cap="none">
              <a:solidFill>
                <a:srgbClr val="000000"/>
              </a:solidFill>
              <a:latin typeface="Arial"/>
              <a:ea typeface="Arial"/>
              <a:cs typeface="Arial"/>
              <a:sym typeface="Arial"/>
            </a:endParaRPr>
          </a:p>
          <a:p>
            <a:pPr marL="173279" marR="0" lvl="0" indent="-173279" algn="l" rtl="0">
              <a:lnSpc>
                <a:spcPct val="100000"/>
              </a:lnSpc>
              <a:spcBef>
                <a:spcPts val="0"/>
              </a:spcBef>
              <a:spcAft>
                <a:spcPts val="0"/>
              </a:spcAft>
              <a:buClr>
                <a:schemeClr val="dk1"/>
              </a:buClr>
              <a:buSzPts val="1200"/>
              <a:buFont typeface="Arial"/>
              <a:buChar char="•"/>
            </a:pPr>
            <a:r>
              <a:rPr lang="en-CA" sz="1200" b="1" i="0" u="none" strike="noStrike" cap="none">
                <a:solidFill>
                  <a:schemeClr val="dk1"/>
                </a:solidFill>
                <a:latin typeface="Arial"/>
                <a:ea typeface="Arial"/>
                <a:cs typeface="Arial"/>
                <a:sym typeface="Arial"/>
              </a:rPr>
              <a:t>Synthetic Data Quality</a:t>
            </a:r>
            <a:r>
              <a:rPr lang="en-CA" sz="1200" b="0" i="0" u="none" strike="noStrike" cap="none">
                <a:solidFill>
                  <a:schemeClr val="dk1"/>
                </a:solidFill>
                <a:latin typeface="Arial"/>
                <a:ea typeface="Arial"/>
                <a:cs typeface="Arial"/>
                <a:sym typeface="Arial"/>
              </a:rPr>
              <a:t>: PATE-GAN is capable of generating high-quality synthetic data that preserves the statistical properties of the original {Random People} data. This ensures the realism and usefulness of synthetic data for CHURN analysis.</a:t>
            </a:r>
            <a:endParaRPr sz="1400" b="0" i="0" u="none" strike="noStrike" cap="none">
              <a:solidFill>
                <a:srgbClr val="000000"/>
              </a:solidFill>
              <a:latin typeface="Arial"/>
              <a:ea typeface="Arial"/>
              <a:cs typeface="Arial"/>
              <a:sym typeface="Arial"/>
            </a:endParaRPr>
          </a:p>
          <a:p>
            <a:pPr marL="173279" marR="0" lvl="0" indent="-173279" algn="l" rtl="0">
              <a:lnSpc>
                <a:spcPct val="100000"/>
              </a:lnSpc>
              <a:spcBef>
                <a:spcPts val="0"/>
              </a:spcBef>
              <a:spcAft>
                <a:spcPts val="0"/>
              </a:spcAft>
              <a:buClr>
                <a:schemeClr val="dk1"/>
              </a:buClr>
              <a:buSzPts val="1200"/>
              <a:buFont typeface="Arial"/>
              <a:buChar char="•"/>
            </a:pPr>
            <a:r>
              <a:rPr lang="en-CA" sz="1200" b="1" i="0" u="none" strike="noStrike" cap="none">
                <a:solidFill>
                  <a:schemeClr val="dk1"/>
                </a:solidFill>
                <a:latin typeface="Arial"/>
                <a:ea typeface="Arial"/>
                <a:cs typeface="Arial"/>
                <a:sym typeface="Arial"/>
              </a:rPr>
              <a:t>Balance between Privacy and Informativeness</a:t>
            </a:r>
            <a:r>
              <a:rPr lang="en-CA" sz="1200" b="0" i="0" u="none" strike="noStrike" cap="none">
                <a:solidFill>
                  <a:schemeClr val="dk1"/>
                </a:solidFill>
                <a:latin typeface="Arial"/>
                <a:ea typeface="Arial"/>
                <a:cs typeface="Arial"/>
                <a:sym typeface="Arial"/>
              </a:rPr>
              <a:t>: The PATE mechanism strikes a balance between protecting privacy and keeping data intelligent. This allows researchers and analysts to conduct in-depth and accurate analysis of customer churn.</a:t>
            </a:r>
            <a:endParaRPr sz="1400" b="0" i="0" u="none" strike="noStrike" cap="none">
              <a:solidFill>
                <a:srgbClr val="000000"/>
              </a:solidFill>
              <a:latin typeface="Arial"/>
              <a:ea typeface="Arial"/>
              <a:cs typeface="Arial"/>
              <a:sym typeface="Arial"/>
            </a:endParaRPr>
          </a:p>
        </p:txBody>
      </p:sp>
      <p:sp>
        <p:nvSpPr>
          <p:cNvPr id="1141" name="Google Shape;1141;p20"/>
          <p:cNvSpPr txBox="1"/>
          <p:nvPr/>
        </p:nvSpPr>
        <p:spPr>
          <a:xfrm>
            <a:off x="6801799" y="4703637"/>
            <a:ext cx="5023962" cy="1938992"/>
          </a:xfrm>
          <a:prstGeom prst="rect">
            <a:avLst/>
          </a:prstGeom>
          <a:noFill/>
          <a:ln>
            <a:noFill/>
          </a:ln>
        </p:spPr>
        <p:txBody>
          <a:bodyPr spcFirstLastPara="1" wrap="square" lIns="91425" tIns="45700" rIns="91425" bIns="45700" anchor="t" anchorCtr="0">
            <a:spAutoFit/>
          </a:bodyPr>
          <a:lstStyle/>
          <a:p>
            <a:pPr marL="173279" marR="0" lvl="0" indent="-173279" algn="l" rtl="0">
              <a:lnSpc>
                <a:spcPct val="100000"/>
              </a:lnSpc>
              <a:spcBef>
                <a:spcPts val="0"/>
              </a:spcBef>
              <a:spcAft>
                <a:spcPts val="0"/>
              </a:spcAft>
              <a:buClr>
                <a:schemeClr val="dk1"/>
              </a:buClr>
              <a:buSzPts val="1200"/>
              <a:buFont typeface="Arial"/>
              <a:buChar char="•"/>
            </a:pPr>
            <a:r>
              <a:rPr lang="en-CA" sz="1200" b="1" i="0" u="none" strike="noStrike" cap="none">
                <a:solidFill>
                  <a:schemeClr val="dk1"/>
                </a:solidFill>
                <a:latin typeface="Arial"/>
                <a:ea typeface="Arial"/>
                <a:cs typeface="Arial"/>
                <a:sym typeface="Arial"/>
              </a:rPr>
              <a:t>Flexibility &amp; Scalability</a:t>
            </a:r>
            <a:r>
              <a:rPr lang="en-CA" sz="1200" b="0" i="0" u="none" strike="noStrike" cap="none">
                <a:solidFill>
                  <a:schemeClr val="dk1"/>
                </a:solidFill>
                <a:latin typeface="Arial"/>
                <a:ea typeface="Arial"/>
                <a:cs typeface="Arial"/>
                <a:sym typeface="Arial"/>
              </a:rPr>
              <a:t>: PATE-GAN offers flexibility in the choice of teacher and student architecture, which allows you to optimize the system for the specific needs and volume of CHURN analysis data.</a:t>
            </a:r>
            <a:endParaRPr sz="1400" b="0" i="0" u="none" strike="noStrike" cap="none">
              <a:solidFill>
                <a:srgbClr val="000000"/>
              </a:solidFill>
              <a:latin typeface="Arial"/>
              <a:ea typeface="Arial"/>
              <a:cs typeface="Arial"/>
              <a:sym typeface="Arial"/>
            </a:endParaRPr>
          </a:p>
          <a:p>
            <a:pPr marL="173279" marR="0" lvl="0" indent="-173279" algn="l" rtl="0">
              <a:lnSpc>
                <a:spcPct val="100000"/>
              </a:lnSpc>
              <a:spcBef>
                <a:spcPts val="0"/>
              </a:spcBef>
              <a:spcAft>
                <a:spcPts val="0"/>
              </a:spcAft>
              <a:buClr>
                <a:schemeClr val="dk1"/>
              </a:buClr>
              <a:buSzPts val="1200"/>
              <a:buFont typeface="Arial"/>
              <a:buChar char="•"/>
            </a:pPr>
            <a:r>
              <a:rPr lang="en-CA" sz="1200" b="1" i="0" u="none" strike="noStrike" cap="none">
                <a:solidFill>
                  <a:schemeClr val="dk1"/>
                </a:solidFill>
                <a:latin typeface="Arial"/>
                <a:ea typeface="Arial"/>
                <a:cs typeface="Arial"/>
                <a:sym typeface="Arial"/>
              </a:rPr>
              <a:t>Integrating Knowledge from Multiple Sources</a:t>
            </a:r>
            <a:r>
              <a:rPr lang="en-CA" sz="1200" b="0" i="0" u="none" strike="noStrike" cap="none">
                <a:solidFill>
                  <a:schemeClr val="dk1"/>
                </a:solidFill>
                <a:latin typeface="Arial"/>
                <a:ea typeface="Arial"/>
                <a:cs typeface="Arial"/>
                <a:sym typeface="Arial"/>
              </a:rPr>
              <a:t>: With the help of multiple teachers, each trained on a subset of data, PATE-GAN is able to integrate and synthesize knowledge, providing a deeper understanding of customer churn patterns.</a:t>
            </a:r>
            <a:endParaRPr sz="1400" b="0" i="0" u="none" strike="noStrike" cap="none">
              <a:solidFill>
                <a:srgbClr val="000000"/>
              </a:solidFill>
              <a:latin typeface="Arial"/>
              <a:ea typeface="Arial"/>
              <a:cs typeface="Arial"/>
              <a:sym typeface="Arial"/>
            </a:endParaRPr>
          </a:p>
          <a:p>
            <a:pPr marL="173279" marR="0" lvl="0" indent="-173279" algn="l" rtl="0">
              <a:lnSpc>
                <a:spcPct val="100000"/>
              </a:lnSpc>
              <a:spcBef>
                <a:spcPts val="0"/>
              </a:spcBef>
              <a:spcAft>
                <a:spcPts val="0"/>
              </a:spcAft>
              <a:buClr>
                <a:schemeClr val="dk1"/>
              </a:buClr>
              <a:buSzPts val="1200"/>
              <a:buFont typeface="Arial"/>
              <a:buChar char="•"/>
            </a:pPr>
            <a:r>
              <a:rPr lang="en-CA" sz="1200" b="1" i="0" u="none" strike="noStrike" cap="none">
                <a:solidFill>
                  <a:schemeClr val="dk1"/>
                </a:solidFill>
                <a:latin typeface="Arial"/>
                <a:ea typeface="Arial"/>
                <a:cs typeface="Arial"/>
                <a:sym typeface="Arial"/>
              </a:rPr>
              <a:t>Ensure Regulatory Compliance</a:t>
            </a:r>
            <a:r>
              <a:rPr lang="en-CA" sz="1200" b="0" i="0" u="none" strike="noStrike" cap="none">
                <a:solidFill>
                  <a:schemeClr val="dk1"/>
                </a:solidFill>
                <a:latin typeface="Arial"/>
                <a:ea typeface="Arial"/>
                <a:cs typeface="Arial"/>
                <a:sym typeface="Arial"/>
              </a:rPr>
              <a:t>: In the face of stringent data protection requirements, PATE-GAN provides an effective data analysis solution without compromising privacy regulations.</a:t>
            </a:r>
            <a:endParaRPr sz="1400" b="0" i="0" u="none" strike="noStrike" cap="none">
              <a:solidFill>
                <a:srgbClr val="000000"/>
              </a:solidFill>
              <a:latin typeface="Arial"/>
              <a:ea typeface="Arial"/>
              <a:cs typeface="Arial"/>
              <a:sym typeface="Arial"/>
            </a:endParaRPr>
          </a:p>
        </p:txBody>
      </p:sp>
      <p:pic>
        <p:nvPicPr>
          <p:cNvPr id="1142" name="Google Shape;1142;p20" descr="Arrow: Counter-clockwise curve with solid fill">
            <a:hlinkClick r:id="rId3" action="ppaction://hlinksldjump"/>
          </p:cNvPr>
          <p:cNvPicPr preferRelativeResize="0"/>
          <p:nvPr/>
        </p:nvPicPr>
        <p:blipFill rotWithShape="1">
          <a:blip r:embed="rId4">
            <a:alphaModFix/>
          </a:blip>
          <a:srcRect/>
          <a:stretch/>
        </p:blipFill>
        <p:spPr>
          <a:xfrm>
            <a:off x="11682880" y="136515"/>
            <a:ext cx="344297" cy="3442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3"/>
          <p:cNvSpPr/>
          <p:nvPr/>
        </p:nvSpPr>
        <p:spPr>
          <a:xfrm>
            <a:off x="10" y="-5705"/>
            <a:ext cx="12191990" cy="1694346"/>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6" name="Google Shape;126;p3"/>
          <p:cNvSpPr/>
          <p:nvPr/>
        </p:nvSpPr>
        <p:spPr>
          <a:xfrm>
            <a:off x="0" y="1688641"/>
            <a:ext cx="12191990" cy="516935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7" name="Google Shape;127;p3"/>
          <p:cNvSpPr/>
          <p:nvPr/>
        </p:nvSpPr>
        <p:spPr>
          <a:xfrm>
            <a:off x="1156851" y="2010758"/>
            <a:ext cx="457190" cy="4571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8" name="Google Shape;128;p3"/>
          <p:cNvSpPr/>
          <p:nvPr/>
        </p:nvSpPr>
        <p:spPr>
          <a:xfrm>
            <a:off x="-10" y="-2852"/>
            <a:ext cx="12191989" cy="1731024"/>
          </a:xfrm>
          <a:prstGeom prst="flowChartProcess">
            <a:avLst/>
          </a:prstGeom>
          <a:solidFill>
            <a:srgbClr val="1244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9" name="Google Shape;129;p3"/>
          <p:cNvSpPr txBox="1">
            <a:spLocks noGrp="1"/>
          </p:cNvSpPr>
          <p:nvPr>
            <p:ph type="title"/>
          </p:nvPr>
        </p:nvSpPr>
        <p:spPr>
          <a:xfrm>
            <a:off x="403786" y="82123"/>
            <a:ext cx="11282158" cy="555639"/>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lt1"/>
              </a:buClr>
              <a:buSzPct val="100000"/>
              <a:buFont typeface="Play"/>
              <a:buNone/>
            </a:pPr>
            <a:r>
              <a:rPr lang="en-CA">
                <a:solidFill>
                  <a:schemeClr val="lt1"/>
                </a:solidFill>
              </a:rPr>
              <a:t>INTRODUCTION</a:t>
            </a:r>
            <a:endParaRPr>
              <a:solidFill>
                <a:schemeClr val="lt1"/>
              </a:solidFill>
            </a:endParaRPr>
          </a:p>
        </p:txBody>
      </p:sp>
      <p:sp>
        <p:nvSpPr>
          <p:cNvPr id="130" name="Google Shape;130;p3"/>
          <p:cNvSpPr txBox="1">
            <a:spLocks noGrp="1"/>
          </p:cNvSpPr>
          <p:nvPr>
            <p:ph type="dt" idx="10"/>
          </p:nvPr>
        </p:nvSpPr>
        <p:spPr>
          <a:xfrm rot="5400000">
            <a:off x="-611740" y="1294644"/>
            <a:ext cx="1627275" cy="31351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CA" sz="900">
                <a:solidFill>
                  <a:schemeClr val="lt1"/>
                </a:solidFill>
              </a:rPr>
              <a:t>2025-06-04</a:t>
            </a:r>
            <a:endParaRPr sz="900">
              <a:solidFill>
                <a:schemeClr val="lt1"/>
              </a:solidFill>
            </a:endParaRPr>
          </a:p>
        </p:txBody>
      </p:sp>
      <p:sp>
        <p:nvSpPr>
          <p:cNvPr id="131" name="Google Shape;131;p3"/>
          <p:cNvSpPr txBox="1"/>
          <p:nvPr/>
        </p:nvSpPr>
        <p:spPr>
          <a:xfrm>
            <a:off x="1257159" y="617394"/>
            <a:ext cx="10579500"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CA" sz="1600" b="0" i="0" u="none" strike="noStrike" cap="none">
                <a:solidFill>
                  <a:srgbClr val="86A0AB"/>
                </a:solidFill>
                <a:latin typeface="Arial"/>
                <a:ea typeface="Arial"/>
                <a:cs typeface="Arial"/>
                <a:sym typeface="Arial"/>
              </a:rPr>
              <a:t>This talk presents the technological foundation for secure, privacy-preserving synthetic data generation in distributed environments. To frame the discussion, we begin with short definitions of the three core building blocks: Federated Learning, PATE, and RAFT.</a:t>
            </a:r>
            <a:endParaRPr sz="1600" b="0" i="0" u="none" strike="noStrike" cap="none">
              <a:solidFill>
                <a:srgbClr val="86A0AB"/>
              </a:solidFill>
              <a:latin typeface="Arial"/>
              <a:ea typeface="Arial"/>
              <a:cs typeface="Arial"/>
              <a:sym typeface="Arial"/>
            </a:endParaRPr>
          </a:p>
        </p:txBody>
      </p:sp>
      <p:sp>
        <p:nvSpPr>
          <p:cNvPr id="132" name="Google Shape;132;p3"/>
          <p:cNvSpPr txBox="1">
            <a:spLocks noGrp="1"/>
          </p:cNvSpPr>
          <p:nvPr>
            <p:ph type="sldNum" idx="12"/>
          </p:nvPr>
        </p:nvSpPr>
        <p:spPr>
          <a:xfrm>
            <a:off x="11716570" y="6514232"/>
            <a:ext cx="422563" cy="34376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fld id="{00000000-1234-1234-1234-123412341234}" type="slidenum">
              <a:rPr lang="en-CA" sz="1400">
                <a:solidFill>
                  <a:schemeClr val="dk1"/>
                </a:solidFill>
              </a:rPr>
              <a:t>3</a:t>
            </a:fld>
            <a:endParaRPr sz="1400">
              <a:solidFill>
                <a:schemeClr val="dk1"/>
              </a:solidFill>
            </a:endParaRPr>
          </a:p>
        </p:txBody>
      </p:sp>
      <p:grpSp>
        <p:nvGrpSpPr>
          <p:cNvPr id="133" name="Google Shape;133;p3"/>
          <p:cNvGrpSpPr/>
          <p:nvPr/>
        </p:nvGrpSpPr>
        <p:grpSpPr>
          <a:xfrm>
            <a:off x="4407097" y="6599038"/>
            <a:ext cx="3385416" cy="264869"/>
            <a:chOff x="4407097" y="6599038"/>
            <a:chExt cx="3385416" cy="264869"/>
          </a:xfrm>
        </p:grpSpPr>
        <p:pic>
          <p:nvPicPr>
            <p:cNvPr id="134" name="Google Shape;134;p3" descr="Rewind with solid fill">
              <a:hlinkClick r:id="rId3" action="ppaction://hlinksldjump"/>
            </p:cNvPr>
            <p:cNvPicPr preferRelativeResize="0"/>
            <p:nvPr/>
          </p:nvPicPr>
          <p:blipFill rotWithShape="1">
            <a:blip r:embed="rId4">
              <a:alphaModFix/>
            </a:blip>
            <a:srcRect/>
            <a:stretch/>
          </p:blipFill>
          <p:spPr>
            <a:xfrm>
              <a:off x="4407097" y="6599038"/>
              <a:ext cx="264869" cy="264869"/>
            </a:xfrm>
            <a:prstGeom prst="rect">
              <a:avLst/>
            </a:prstGeom>
            <a:noFill/>
            <a:ln>
              <a:noFill/>
            </a:ln>
          </p:spPr>
        </p:pic>
        <p:pic>
          <p:nvPicPr>
            <p:cNvPr id="135" name="Google Shape;135;p3" descr="Rewind with solid fill">
              <a:hlinkClick r:id="rId5" action="ppaction://hlinksldjump"/>
            </p:cNvPr>
            <p:cNvPicPr preferRelativeResize="0"/>
            <p:nvPr/>
          </p:nvPicPr>
          <p:blipFill rotWithShape="1">
            <a:blip r:embed="rId4">
              <a:alphaModFix/>
            </a:blip>
            <a:srcRect/>
            <a:stretch/>
          </p:blipFill>
          <p:spPr>
            <a:xfrm flipH="1">
              <a:off x="7527644" y="6599038"/>
              <a:ext cx="264869" cy="264869"/>
            </a:xfrm>
            <a:prstGeom prst="rect">
              <a:avLst/>
            </a:prstGeom>
            <a:noFill/>
            <a:ln>
              <a:noFill/>
            </a:ln>
          </p:spPr>
        </p:pic>
      </p:grpSp>
      <p:sp>
        <p:nvSpPr>
          <p:cNvPr id="136" name="Google Shape;136;p3"/>
          <p:cNvSpPr txBox="1"/>
          <p:nvPr/>
        </p:nvSpPr>
        <p:spPr>
          <a:xfrm>
            <a:off x="271329" y="2084910"/>
            <a:ext cx="11395409"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CA" sz="1600" b="1" i="0" u="none" strike="noStrike" cap="none">
                <a:solidFill>
                  <a:schemeClr val="dk1"/>
                </a:solidFill>
                <a:latin typeface="Arial"/>
                <a:ea typeface="Arial"/>
                <a:cs typeface="Arial"/>
                <a:sym typeface="Arial"/>
              </a:rPr>
              <a:t>Federated Learning (FL):</a:t>
            </a:r>
            <a:br>
              <a:rPr lang="en-CA" sz="1600" b="0" i="0" u="none" strike="noStrike" cap="none">
                <a:solidFill>
                  <a:schemeClr val="dk1"/>
                </a:solidFill>
                <a:latin typeface="Arial"/>
                <a:ea typeface="Arial"/>
                <a:cs typeface="Arial"/>
                <a:sym typeface="Arial"/>
              </a:rPr>
            </a:br>
            <a:r>
              <a:rPr lang="en-CA" sz="1600" b="0" i="0" u="none" strike="noStrike" cap="none">
                <a:solidFill>
                  <a:schemeClr val="dk1"/>
                </a:solidFill>
                <a:latin typeface="Arial"/>
                <a:ea typeface="Arial"/>
                <a:cs typeface="Arial"/>
                <a:sym typeface="Arial"/>
              </a:rPr>
              <a:t>A distributed machine learning paradigm where multiple participants (clients) collaboratively train a shared model without exchanging their raw data. FL is important because it enables scalable AI development across organizations, while keeping sensitive data local and reducing privacy risks.</a:t>
            </a:r>
            <a:endParaRPr sz="1400" b="0" i="0" u="none" strike="noStrike" cap="none">
              <a:solidFill>
                <a:srgbClr val="000000"/>
              </a:solidFill>
              <a:latin typeface="Arial"/>
              <a:ea typeface="Arial"/>
              <a:cs typeface="Arial"/>
              <a:sym typeface="Arial"/>
            </a:endParaRPr>
          </a:p>
        </p:txBody>
      </p:sp>
      <p:sp>
        <p:nvSpPr>
          <p:cNvPr id="137" name="Google Shape;137;p3"/>
          <p:cNvSpPr txBox="1"/>
          <p:nvPr/>
        </p:nvSpPr>
        <p:spPr>
          <a:xfrm>
            <a:off x="271329" y="3271890"/>
            <a:ext cx="11668607"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CA" sz="1600" b="1" i="0" u="none" strike="noStrike" cap="none">
                <a:solidFill>
                  <a:schemeClr val="dk1"/>
                </a:solidFill>
                <a:latin typeface="Arial"/>
                <a:ea typeface="Arial"/>
                <a:cs typeface="Arial"/>
                <a:sym typeface="Arial"/>
              </a:rPr>
              <a:t>PATE (Private Aggregation of Teacher Ensembles):</a:t>
            </a:r>
            <a:br>
              <a:rPr lang="en-CA" sz="1600" b="0" i="0" u="none" strike="noStrike" cap="none">
                <a:solidFill>
                  <a:schemeClr val="dk1"/>
                </a:solidFill>
                <a:latin typeface="Arial"/>
                <a:ea typeface="Arial"/>
                <a:cs typeface="Arial"/>
                <a:sym typeface="Arial"/>
              </a:rPr>
            </a:br>
            <a:r>
              <a:rPr lang="en-CA" sz="1600" b="0" i="0" u="none" strike="noStrike" cap="none">
                <a:solidFill>
                  <a:schemeClr val="dk1"/>
                </a:solidFill>
                <a:latin typeface="Arial"/>
                <a:ea typeface="Arial"/>
                <a:cs typeface="Arial"/>
                <a:sym typeface="Arial"/>
              </a:rPr>
              <a:t>A privacy-preserving method based on aggregating predictions from an ensemble of independently trained teacher models, with added differential privacy noise. Unlike traditional gradient-based DP, PATE can provide stronger privacy guarantees by decoupling learning from direct data access and focusing on private label aggregation—making it especially effective for distributed settings with sensitive data.</a:t>
            </a:r>
            <a:endParaRPr sz="1400" b="0" i="0" u="none" strike="noStrike" cap="none">
              <a:solidFill>
                <a:srgbClr val="000000"/>
              </a:solidFill>
              <a:latin typeface="Arial"/>
              <a:ea typeface="Arial"/>
              <a:cs typeface="Arial"/>
              <a:sym typeface="Arial"/>
            </a:endParaRPr>
          </a:p>
        </p:txBody>
      </p:sp>
      <p:sp>
        <p:nvSpPr>
          <p:cNvPr id="138" name="Google Shape;138;p3"/>
          <p:cNvSpPr txBox="1"/>
          <p:nvPr/>
        </p:nvSpPr>
        <p:spPr>
          <a:xfrm>
            <a:off x="271329" y="4705091"/>
            <a:ext cx="11565330"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CA" sz="1600" b="1" i="0" u="none" strike="noStrike" cap="none">
                <a:solidFill>
                  <a:schemeClr val="dk1"/>
                </a:solidFill>
                <a:latin typeface="Arial"/>
                <a:ea typeface="Arial"/>
                <a:cs typeface="Arial"/>
                <a:sym typeface="Arial"/>
              </a:rPr>
              <a:t>RAFT Consensus:</a:t>
            </a:r>
            <a:br>
              <a:rPr lang="en-CA" sz="1600" b="0" i="0" u="none" strike="noStrike" cap="none">
                <a:solidFill>
                  <a:schemeClr val="dk1"/>
                </a:solidFill>
                <a:latin typeface="Arial"/>
                <a:ea typeface="Arial"/>
                <a:cs typeface="Arial"/>
                <a:sym typeface="Arial"/>
              </a:rPr>
            </a:br>
            <a:r>
              <a:rPr lang="en-CA" sz="1600" b="0" i="0" u="none" strike="noStrike" cap="none">
                <a:solidFill>
                  <a:schemeClr val="dk1"/>
                </a:solidFill>
                <a:latin typeface="Arial"/>
                <a:ea typeface="Arial"/>
                <a:cs typeface="Arial"/>
                <a:sym typeface="Arial"/>
              </a:rPr>
              <a:t>A lightweight distributed consensus protocol that ensures all participating nodes agree on a sequence of actions (such as model updates or aggregations). RAFT is designed for fault-tolerant, consistent coordination in distributed systems. Compared to more complex Byzantine Fault Tolerance (BFT) protocols, RAFT is simpler and more efficient for environments where trust assumptions are moderate, and consensus is needed for reliability rather than adversarial resilience.</a:t>
            </a:r>
            <a:endParaRPr sz="1400" b="0" i="0" u="none" strike="noStrike" cap="none">
              <a:solidFill>
                <a:srgbClr val="000000"/>
              </a:solidFill>
              <a:latin typeface="Arial"/>
              <a:ea typeface="Arial"/>
              <a:cs typeface="Arial"/>
              <a:sym typeface="Arial"/>
            </a:endParaRPr>
          </a:p>
        </p:txBody>
      </p:sp>
      <p:sp>
        <p:nvSpPr>
          <p:cNvPr id="139" name="Google Shape;139;p3"/>
          <p:cNvSpPr txBox="1"/>
          <p:nvPr/>
        </p:nvSpPr>
        <p:spPr>
          <a:xfrm>
            <a:off x="838200" y="6167728"/>
            <a:ext cx="1069091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1" u="none" strike="noStrike" cap="none">
                <a:solidFill>
                  <a:schemeClr val="dk1"/>
                </a:solidFill>
                <a:latin typeface="Arial"/>
                <a:ea typeface="Arial"/>
                <a:cs typeface="Arial"/>
                <a:sym typeface="Arial"/>
              </a:rPr>
              <a:t>These three technologies—Federated Learning, PATE, and RAFT—form the foundation of the architecture discussed in this presentation.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4"/>
          <p:cNvSpPr/>
          <p:nvPr/>
        </p:nvSpPr>
        <p:spPr>
          <a:xfrm>
            <a:off x="10" y="-5705"/>
            <a:ext cx="12191990" cy="1694346"/>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5" name="Google Shape;145;p4"/>
          <p:cNvSpPr/>
          <p:nvPr/>
        </p:nvSpPr>
        <p:spPr>
          <a:xfrm>
            <a:off x="0" y="1688641"/>
            <a:ext cx="12191990" cy="516935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6" name="Google Shape;146;p4"/>
          <p:cNvSpPr/>
          <p:nvPr/>
        </p:nvSpPr>
        <p:spPr>
          <a:xfrm>
            <a:off x="1156851" y="2010758"/>
            <a:ext cx="457190" cy="4571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7" name="Google Shape;147;p4"/>
          <p:cNvSpPr/>
          <p:nvPr/>
        </p:nvSpPr>
        <p:spPr>
          <a:xfrm>
            <a:off x="-10" y="-2852"/>
            <a:ext cx="12191989" cy="1731024"/>
          </a:xfrm>
          <a:prstGeom prst="flowChartProcess">
            <a:avLst/>
          </a:prstGeom>
          <a:solidFill>
            <a:srgbClr val="1244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8" name="Google Shape;148;p4"/>
          <p:cNvSpPr txBox="1">
            <a:spLocks noGrp="1"/>
          </p:cNvSpPr>
          <p:nvPr>
            <p:ph type="title"/>
          </p:nvPr>
        </p:nvSpPr>
        <p:spPr>
          <a:xfrm>
            <a:off x="403786" y="82123"/>
            <a:ext cx="11282158" cy="555639"/>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lt1"/>
              </a:buClr>
              <a:buSzPct val="100000"/>
              <a:buFont typeface="Play"/>
              <a:buNone/>
            </a:pPr>
            <a:r>
              <a:rPr lang="en-CA">
                <a:solidFill>
                  <a:schemeClr val="lt1"/>
                </a:solidFill>
              </a:rPr>
              <a:t>BACKGROUND &amp; MOTIVATION</a:t>
            </a:r>
            <a:endParaRPr/>
          </a:p>
        </p:txBody>
      </p:sp>
      <p:sp>
        <p:nvSpPr>
          <p:cNvPr id="149" name="Google Shape;149;p4"/>
          <p:cNvSpPr txBox="1">
            <a:spLocks noGrp="1"/>
          </p:cNvSpPr>
          <p:nvPr>
            <p:ph type="dt" idx="10"/>
          </p:nvPr>
        </p:nvSpPr>
        <p:spPr>
          <a:xfrm rot="5400000">
            <a:off x="-611740" y="1294644"/>
            <a:ext cx="1627275" cy="31351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CA" sz="900">
                <a:solidFill>
                  <a:schemeClr val="lt1"/>
                </a:solidFill>
              </a:rPr>
              <a:t>2025-06-04</a:t>
            </a:r>
            <a:endParaRPr sz="900">
              <a:solidFill>
                <a:schemeClr val="lt1"/>
              </a:solidFill>
            </a:endParaRPr>
          </a:p>
        </p:txBody>
      </p:sp>
      <p:sp>
        <p:nvSpPr>
          <p:cNvPr id="150" name="Google Shape;150;p4"/>
          <p:cNvSpPr txBox="1"/>
          <p:nvPr/>
        </p:nvSpPr>
        <p:spPr>
          <a:xfrm>
            <a:off x="918661" y="599567"/>
            <a:ext cx="10917998" cy="107721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CA" sz="1600" b="0" i="0" u="none" strike="noStrike" cap="none">
                <a:solidFill>
                  <a:srgbClr val="86A0AB"/>
                </a:solidFill>
                <a:latin typeface="Arial"/>
                <a:ea typeface="Arial"/>
                <a:cs typeface="Arial"/>
                <a:sym typeface="Arial"/>
              </a:rPr>
              <a:t>Generative AI is rapidly evolving and has the potential to transform industries through efficiency and personalization. However, its widespread adoption is slowed by challenges such as poor data quality, centralized control, and growing cybersecurity threats. REALM addresses these issues by providing decentralized, privacy-focused AI solutions, ensuring businesses can innovate securely without compromising on data integrity.</a:t>
            </a:r>
            <a:endParaRPr sz="1400" b="0" i="0" u="none" strike="noStrike" cap="none">
              <a:solidFill>
                <a:srgbClr val="000000"/>
              </a:solidFill>
              <a:latin typeface="Arial"/>
              <a:ea typeface="Arial"/>
              <a:cs typeface="Arial"/>
              <a:sym typeface="Arial"/>
            </a:endParaRPr>
          </a:p>
        </p:txBody>
      </p:sp>
      <p:sp>
        <p:nvSpPr>
          <p:cNvPr id="151" name="Google Shape;151;p4"/>
          <p:cNvSpPr txBox="1">
            <a:spLocks noGrp="1"/>
          </p:cNvSpPr>
          <p:nvPr>
            <p:ph type="sldNum" idx="12"/>
          </p:nvPr>
        </p:nvSpPr>
        <p:spPr>
          <a:xfrm>
            <a:off x="11716570" y="6514232"/>
            <a:ext cx="422563" cy="34376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fld id="{00000000-1234-1234-1234-123412341234}" type="slidenum">
              <a:rPr lang="en-CA" sz="1400">
                <a:solidFill>
                  <a:schemeClr val="dk1"/>
                </a:solidFill>
              </a:rPr>
              <a:t>4</a:t>
            </a:fld>
            <a:endParaRPr sz="1400">
              <a:solidFill>
                <a:schemeClr val="dk1"/>
              </a:solidFill>
            </a:endParaRPr>
          </a:p>
        </p:txBody>
      </p:sp>
      <p:grpSp>
        <p:nvGrpSpPr>
          <p:cNvPr id="152" name="Google Shape;152;p4"/>
          <p:cNvGrpSpPr/>
          <p:nvPr/>
        </p:nvGrpSpPr>
        <p:grpSpPr>
          <a:xfrm>
            <a:off x="4407097" y="6599038"/>
            <a:ext cx="3385416" cy="264869"/>
            <a:chOff x="4407097" y="6599038"/>
            <a:chExt cx="3385416" cy="264869"/>
          </a:xfrm>
        </p:grpSpPr>
        <p:pic>
          <p:nvPicPr>
            <p:cNvPr id="153" name="Google Shape;153;p4" descr="Rewind with solid fill">
              <a:hlinkClick r:id="rId3" action="ppaction://hlinksldjump"/>
            </p:cNvPr>
            <p:cNvPicPr preferRelativeResize="0"/>
            <p:nvPr/>
          </p:nvPicPr>
          <p:blipFill rotWithShape="1">
            <a:blip r:embed="rId4">
              <a:alphaModFix/>
            </a:blip>
            <a:srcRect/>
            <a:stretch/>
          </p:blipFill>
          <p:spPr>
            <a:xfrm>
              <a:off x="4407097" y="6599038"/>
              <a:ext cx="264869" cy="264869"/>
            </a:xfrm>
            <a:prstGeom prst="rect">
              <a:avLst/>
            </a:prstGeom>
            <a:noFill/>
            <a:ln>
              <a:noFill/>
            </a:ln>
          </p:spPr>
        </p:pic>
        <p:pic>
          <p:nvPicPr>
            <p:cNvPr id="154" name="Google Shape;154;p4" descr="Rewind with solid fill">
              <a:hlinkClick r:id="rId3" action="ppaction://hlinksldjump"/>
            </p:cNvPr>
            <p:cNvPicPr preferRelativeResize="0"/>
            <p:nvPr/>
          </p:nvPicPr>
          <p:blipFill rotWithShape="1">
            <a:blip r:embed="rId4">
              <a:alphaModFix/>
            </a:blip>
            <a:srcRect/>
            <a:stretch/>
          </p:blipFill>
          <p:spPr>
            <a:xfrm flipH="1">
              <a:off x="7527644" y="6599038"/>
              <a:ext cx="264869" cy="264869"/>
            </a:xfrm>
            <a:prstGeom prst="rect">
              <a:avLst/>
            </a:prstGeom>
            <a:noFill/>
            <a:ln>
              <a:noFill/>
            </a:ln>
          </p:spPr>
        </p:pic>
      </p:grpSp>
      <p:sp>
        <p:nvSpPr>
          <p:cNvPr id="155" name="Google Shape;155;p4"/>
          <p:cNvSpPr/>
          <p:nvPr/>
        </p:nvSpPr>
        <p:spPr>
          <a:xfrm>
            <a:off x="1053677" y="1874378"/>
            <a:ext cx="974956" cy="19255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6" name="Google Shape;156;p4"/>
          <p:cNvSpPr/>
          <p:nvPr/>
        </p:nvSpPr>
        <p:spPr>
          <a:xfrm>
            <a:off x="6129910" y="1856766"/>
            <a:ext cx="5817846" cy="1192199"/>
          </a:xfrm>
          <a:prstGeom prst="rect">
            <a:avLst/>
          </a:prstGeom>
          <a:solidFill>
            <a:srgbClr val="E0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7" name="Google Shape;157;p4"/>
          <p:cNvSpPr txBox="1"/>
          <p:nvPr/>
        </p:nvSpPr>
        <p:spPr>
          <a:xfrm>
            <a:off x="6476850" y="1899908"/>
            <a:ext cx="324744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1F7B79"/>
                </a:solidFill>
                <a:latin typeface="Arial"/>
                <a:ea typeface="Arial"/>
                <a:cs typeface="Arial"/>
                <a:sym typeface="Arial"/>
              </a:rPr>
              <a:t>Security &amp; Privacy Demands</a:t>
            </a:r>
            <a:endParaRPr sz="1400" b="0" i="0" u="none" strike="noStrike" cap="none">
              <a:solidFill>
                <a:srgbClr val="000000"/>
              </a:solidFill>
              <a:latin typeface="Arial"/>
              <a:ea typeface="Arial"/>
              <a:cs typeface="Arial"/>
              <a:sym typeface="Arial"/>
            </a:endParaRPr>
          </a:p>
        </p:txBody>
      </p:sp>
      <p:sp>
        <p:nvSpPr>
          <p:cNvPr id="158" name="Google Shape;158;p4"/>
          <p:cNvSpPr txBox="1"/>
          <p:nvPr/>
        </p:nvSpPr>
        <p:spPr>
          <a:xfrm>
            <a:off x="6589679" y="2292209"/>
            <a:ext cx="4759336" cy="5232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1F7B79"/>
              </a:buClr>
              <a:buSzPts val="1400"/>
              <a:buFont typeface="Arial"/>
              <a:buChar char="•"/>
            </a:pPr>
            <a:r>
              <a:rPr lang="en-CA" sz="1400" b="0" i="0" u="none" strike="noStrike" cap="none">
                <a:solidFill>
                  <a:srgbClr val="1F7B79"/>
                </a:solidFill>
                <a:latin typeface="Arial"/>
                <a:ea typeface="Arial"/>
                <a:cs typeface="Arial"/>
                <a:sym typeface="Arial"/>
              </a:rPr>
              <a:t>Escalating cyber threats</a:t>
            </a:r>
            <a:endParaRPr sz="1400" b="0" i="0" u="none" strike="noStrike" cap="none">
              <a:solidFill>
                <a:srgbClr val="1F7B79"/>
              </a:solidFill>
              <a:latin typeface="Arial"/>
              <a:ea typeface="Arial"/>
              <a:cs typeface="Arial"/>
              <a:sym typeface="Arial"/>
            </a:endParaRPr>
          </a:p>
          <a:p>
            <a:pPr marL="285750" marR="0" lvl="0" indent="-285750" algn="l" rtl="0">
              <a:lnSpc>
                <a:spcPct val="100000"/>
              </a:lnSpc>
              <a:spcBef>
                <a:spcPts val="0"/>
              </a:spcBef>
              <a:spcAft>
                <a:spcPts val="0"/>
              </a:spcAft>
              <a:buClr>
                <a:srgbClr val="1F7B79"/>
              </a:buClr>
              <a:buSzPts val="1400"/>
              <a:buFont typeface="Arial"/>
              <a:buChar char="•"/>
            </a:pPr>
            <a:r>
              <a:rPr lang="en-CA" sz="1400" b="0" i="0" u="none" strike="noStrike" cap="none">
                <a:solidFill>
                  <a:srgbClr val="1F7B79"/>
                </a:solidFill>
                <a:latin typeface="Arial"/>
                <a:ea typeface="Arial"/>
                <a:cs typeface="Arial"/>
                <a:sym typeface="Arial"/>
              </a:rPr>
              <a:t>Stringent privacy regulations</a:t>
            </a:r>
            <a:endParaRPr sz="1400" b="0" i="0" u="none" strike="noStrike" cap="none">
              <a:solidFill>
                <a:srgbClr val="1F7B79"/>
              </a:solidFill>
              <a:latin typeface="Arial"/>
              <a:ea typeface="Arial"/>
              <a:cs typeface="Arial"/>
              <a:sym typeface="Arial"/>
            </a:endParaRPr>
          </a:p>
        </p:txBody>
      </p:sp>
      <p:sp>
        <p:nvSpPr>
          <p:cNvPr id="159" name="Google Shape;159;p4"/>
          <p:cNvSpPr/>
          <p:nvPr/>
        </p:nvSpPr>
        <p:spPr>
          <a:xfrm>
            <a:off x="674303" y="1856766"/>
            <a:ext cx="4805901" cy="1138676"/>
          </a:xfrm>
          <a:prstGeom prst="rect">
            <a:avLst/>
          </a:prstGeom>
          <a:solidFill>
            <a:srgbClr val="E5EA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p4"/>
          <p:cNvSpPr txBox="1"/>
          <p:nvPr/>
        </p:nvSpPr>
        <p:spPr>
          <a:xfrm>
            <a:off x="1058416" y="1879032"/>
            <a:ext cx="3879488"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1" i="0" u="none" strike="noStrike" cap="none">
                <a:solidFill>
                  <a:srgbClr val="156082"/>
                </a:solidFill>
                <a:latin typeface="Arial"/>
                <a:ea typeface="Arial"/>
                <a:cs typeface="Arial"/>
                <a:sym typeface="Arial"/>
              </a:rPr>
              <a:t>Distributed Intelligence at Scale</a:t>
            </a:r>
            <a:endParaRPr sz="1400" b="0" i="0" u="none" strike="noStrike" cap="none">
              <a:solidFill>
                <a:srgbClr val="000000"/>
              </a:solidFill>
              <a:latin typeface="Arial"/>
              <a:ea typeface="Arial"/>
              <a:cs typeface="Arial"/>
              <a:sym typeface="Arial"/>
            </a:endParaRPr>
          </a:p>
        </p:txBody>
      </p:sp>
      <p:sp>
        <p:nvSpPr>
          <p:cNvPr id="161" name="Google Shape;161;p4"/>
          <p:cNvSpPr txBox="1"/>
          <p:nvPr/>
        </p:nvSpPr>
        <p:spPr>
          <a:xfrm>
            <a:off x="1156851" y="2290658"/>
            <a:ext cx="4432921" cy="5232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156082"/>
              </a:buClr>
              <a:buSzPts val="1400"/>
              <a:buFont typeface="Arial"/>
              <a:buChar char="•"/>
            </a:pPr>
            <a:r>
              <a:rPr lang="en-CA" sz="1400" b="0" i="0" u="none" strike="noStrike" cap="none">
                <a:solidFill>
                  <a:srgbClr val="156082"/>
                </a:solidFill>
                <a:latin typeface="Arial"/>
                <a:ea typeface="Arial"/>
                <a:cs typeface="Arial"/>
                <a:sym typeface="Arial"/>
              </a:rPr>
              <a:t>Data stays local</a:t>
            </a:r>
            <a:endParaRPr sz="1400" b="0" i="0" u="none" strike="noStrike" cap="none">
              <a:solidFill>
                <a:srgbClr val="156082"/>
              </a:solidFill>
              <a:latin typeface="Arial"/>
              <a:ea typeface="Arial"/>
              <a:cs typeface="Arial"/>
              <a:sym typeface="Arial"/>
            </a:endParaRPr>
          </a:p>
          <a:p>
            <a:pPr marL="285750" marR="0" lvl="0" indent="-285750" algn="l" rtl="0">
              <a:lnSpc>
                <a:spcPct val="100000"/>
              </a:lnSpc>
              <a:spcBef>
                <a:spcPts val="0"/>
              </a:spcBef>
              <a:spcAft>
                <a:spcPts val="0"/>
              </a:spcAft>
              <a:buClr>
                <a:srgbClr val="156082"/>
              </a:buClr>
              <a:buSzPts val="1400"/>
              <a:buFont typeface="Arial"/>
              <a:buChar char="•"/>
            </a:pPr>
            <a:r>
              <a:rPr lang="en-CA" sz="1400" b="0" i="0" u="none" strike="noStrike" cap="none">
                <a:solidFill>
                  <a:srgbClr val="156082"/>
                </a:solidFill>
                <a:latin typeface="Arial"/>
                <a:ea typeface="Arial"/>
                <a:cs typeface="Arial"/>
                <a:sym typeface="Arial"/>
              </a:rPr>
              <a:t>Collaboration without centralization.</a:t>
            </a:r>
            <a:endParaRPr sz="1400" b="0" i="0" u="none" strike="noStrike" cap="none">
              <a:solidFill>
                <a:srgbClr val="000000"/>
              </a:solidFill>
              <a:latin typeface="Arial"/>
              <a:ea typeface="Arial"/>
              <a:cs typeface="Arial"/>
              <a:sym typeface="Arial"/>
            </a:endParaRPr>
          </a:p>
        </p:txBody>
      </p:sp>
      <p:sp>
        <p:nvSpPr>
          <p:cNvPr id="162" name="Google Shape;162;p4"/>
          <p:cNvSpPr/>
          <p:nvPr/>
        </p:nvSpPr>
        <p:spPr>
          <a:xfrm>
            <a:off x="571534" y="4330935"/>
            <a:ext cx="4939159" cy="1196499"/>
          </a:xfrm>
          <a:prstGeom prst="rect">
            <a:avLst/>
          </a:prstGeom>
          <a:solidFill>
            <a:srgbClr val="D6DE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p4"/>
          <p:cNvSpPr txBox="1"/>
          <p:nvPr/>
        </p:nvSpPr>
        <p:spPr>
          <a:xfrm>
            <a:off x="1068854" y="4333845"/>
            <a:ext cx="359865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1" i="0" u="none" strike="noStrike" cap="none">
                <a:solidFill>
                  <a:srgbClr val="648390"/>
                </a:solidFill>
                <a:latin typeface="Arial"/>
                <a:ea typeface="Arial"/>
                <a:cs typeface="Arial"/>
                <a:sym typeface="Arial"/>
              </a:rPr>
              <a:t>AI Expansion &amp; Data Scarcity</a:t>
            </a:r>
            <a:endParaRPr sz="1400" b="0" i="0" u="none" strike="noStrike" cap="none">
              <a:solidFill>
                <a:srgbClr val="000000"/>
              </a:solidFill>
              <a:latin typeface="Arial"/>
              <a:ea typeface="Arial"/>
              <a:cs typeface="Arial"/>
              <a:sym typeface="Arial"/>
            </a:endParaRPr>
          </a:p>
        </p:txBody>
      </p:sp>
      <p:sp>
        <p:nvSpPr>
          <p:cNvPr id="164" name="Google Shape;164;p4"/>
          <p:cNvSpPr txBox="1"/>
          <p:nvPr/>
        </p:nvSpPr>
        <p:spPr>
          <a:xfrm>
            <a:off x="1262500" y="4754307"/>
            <a:ext cx="4171354" cy="481414"/>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rgbClr val="648390"/>
              </a:buClr>
              <a:buSzPts val="1400"/>
              <a:buFont typeface="Arial"/>
              <a:buChar char="•"/>
            </a:pPr>
            <a:r>
              <a:rPr lang="en-CA" sz="1400" b="0" i="0" u="none" strike="noStrike" cap="none">
                <a:solidFill>
                  <a:srgbClr val="648390"/>
                </a:solidFill>
                <a:latin typeface="Arial"/>
                <a:ea typeface="Arial"/>
                <a:cs typeface="Arial"/>
                <a:sym typeface="Arial"/>
              </a:rPr>
              <a:t>AI’s hunger for diverse, high-quality data</a:t>
            </a:r>
            <a:endParaRPr sz="1400" b="0" i="0" u="none" strike="noStrike" cap="none">
              <a:solidFill>
                <a:srgbClr val="648390"/>
              </a:solidFill>
              <a:latin typeface="Arial"/>
              <a:ea typeface="Arial"/>
              <a:cs typeface="Arial"/>
              <a:sym typeface="Arial"/>
            </a:endParaRPr>
          </a:p>
          <a:p>
            <a:pPr marL="285750" marR="0" lvl="0" indent="-285750" algn="l" rtl="0">
              <a:lnSpc>
                <a:spcPct val="90000"/>
              </a:lnSpc>
              <a:spcBef>
                <a:spcPts val="0"/>
              </a:spcBef>
              <a:spcAft>
                <a:spcPts val="0"/>
              </a:spcAft>
              <a:buClr>
                <a:srgbClr val="648390"/>
              </a:buClr>
              <a:buSzPts val="1400"/>
              <a:buFont typeface="Arial"/>
              <a:buChar char="•"/>
            </a:pPr>
            <a:r>
              <a:rPr lang="en-CA" sz="1400" b="0" i="0" u="none" strike="noStrike" cap="none">
                <a:solidFill>
                  <a:srgbClr val="648390"/>
                </a:solidFill>
                <a:latin typeface="Arial"/>
                <a:ea typeface="Arial"/>
                <a:cs typeface="Arial"/>
                <a:sym typeface="Arial"/>
              </a:rPr>
              <a:t>Synthetic data bridges data gaps.</a:t>
            </a:r>
            <a:endParaRPr sz="1400" b="0" i="0" u="none" strike="noStrike" cap="none">
              <a:solidFill>
                <a:srgbClr val="000000"/>
              </a:solidFill>
              <a:latin typeface="Arial"/>
              <a:ea typeface="Arial"/>
              <a:cs typeface="Arial"/>
              <a:sym typeface="Arial"/>
            </a:endParaRPr>
          </a:p>
        </p:txBody>
      </p:sp>
      <p:sp>
        <p:nvSpPr>
          <p:cNvPr id="165" name="Google Shape;165;p4"/>
          <p:cNvSpPr/>
          <p:nvPr/>
        </p:nvSpPr>
        <p:spPr>
          <a:xfrm>
            <a:off x="6337700" y="4260599"/>
            <a:ext cx="5610056" cy="1192199"/>
          </a:xfrm>
          <a:prstGeom prst="rect">
            <a:avLst/>
          </a:prstGeom>
          <a:solidFill>
            <a:srgbClr val="F2BCFF">
              <a:alpha val="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p4"/>
          <p:cNvSpPr txBox="1"/>
          <p:nvPr/>
        </p:nvSpPr>
        <p:spPr>
          <a:xfrm>
            <a:off x="6476850" y="4263509"/>
            <a:ext cx="432229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1" i="0" u="none" strike="noStrike" cap="none">
                <a:solidFill>
                  <a:srgbClr val="481F67"/>
                </a:solidFill>
                <a:latin typeface="Arial"/>
                <a:ea typeface="Arial"/>
                <a:cs typeface="Arial"/>
                <a:sym typeface="Arial"/>
              </a:rPr>
              <a:t>Trust &amp; Heterogeneity</a:t>
            </a:r>
            <a:endParaRPr sz="1400" b="0" i="0" u="none" strike="noStrike" cap="none">
              <a:solidFill>
                <a:srgbClr val="000000"/>
              </a:solidFill>
              <a:latin typeface="Arial"/>
              <a:ea typeface="Arial"/>
              <a:cs typeface="Arial"/>
              <a:sym typeface="Arial"/>
            </a:endParaRPr>
          </a:p>
        </p:txBody>
      </p:sp>
      <p:sp>
        <p:nvSpPr>
          <p:cNvPr id="167" name="Google Shape;167;p4"/>
          <p:cNvSpPr txBox="1"/>
          <p:nvPr/>
        </p:nvSpPr>
        <p:spPr>
          <a:xfrm>
            <a:off x="6703313" y="4800263"/>
            <a:ext cx="4557879" cy="505267"/>
          </a:xfrm>
          <a:prstGeom prst="rect">
            <a:avLst/>
          </a:prstGeom>
          <a:noFill/>
          <a:ln>
            <a:noFill/>
          </a:ln>
        </p:spPr>
        <p:txBody>
          <a:bodyPr spcFirstLastPara="1" wrap="square" lIns="91425" tIns="45700" rIns="91425" bIns="45700" anchor="t" anchorCtr="0">
            <a:spAutoFit/>
          </a:bodyPr>
          <a:lstStyle/>
          <a:p>
            <a:pPr marL="285750" marR="0" lvl="0" indent="-285750" algn="l" rtl="0">
              <a:lnSpc>
                <a:spcPct val="80000"/>
              </a:lnSpc>
              <a:spcBef>
                <a:spcPts val="0"/>
              </a:spcBef>
              <a:spcAft>
                <a:spcPts val="0"/>
              </a:spcAft>
              <a:buClr>
                <a:srgbClr val="481F67"/>
              </a:buClr>
              <a:buSzPts val="1400"/>
              <a:buFont typeface="Arial"/>
              <a:buChar char="•"/>
            </a:pPr>
            <a:r>
              <a:rPr lang="en-CA" sz="1400" b="0" i="0" u="none" strike="noStrike" cap="none">
                <a:solidFill>
                  <a:srgbClr val="481F67"/>
                </a:solidFill>
                <a:latin typeface="Arial"/>
                <a:ea typeface="Arial"/>
                <a:cs typeface="Arial"/>
                <a:sym typeface="Arial"/>
              </a:rPr>
              <a:t>Building trust across untrusted parties</a:t>
            </a:r>
            <a:endParaRPr sz="1400" b="0" i="0" u="none" strike="noStrike" cap="none">
              <a:solidFill>
                <a:srgbClr val="481F67"/>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500"/>
              <a:buFont typeface="Arial"/>
              <a:buNone/>
            </a:pPr>
            <a:endParaRPr sz="500" b="0" i="0" u="none" strike="noStrike" cap="none">
              <a:solidFill>
                <a:srgbClr val="481F67"/>
              </a:solidFill>
              <a:latin typeface="Arial"/>
              <a:ea typeface="Arial"/>
              <a:cs typeface="Arial"/>
              <a:sym typeface="Arial"/>
            </a:endParaRPr>
          </a:p>
          <a:p>
            <a:pPr marL="285750" marR="0" lvl="0" indent="-285750" algn="l" rtl="0">
              <a:lnSpc>
                <a:spcPct val="80000"/>
              </a:lnSpc>
              <a:spcBef>
                <a:spcPts val="0"/>
              </a:spcBef>
              <a:spcAft>
                <a:spcPts val="0"/>
              </a:spcAft>
              <a:buClr>
                <a:srgbClr val="481F67"/>
              </a:buClr>
              <a:buSzPts val="1400"/>
              <a:buFont typeface="Arial"/>
              <a:buChar char="•"/>
            </a:pPr>
            <a:r>
              <a:rPr lang="en-CA" sz="1400" b="0" i="0" u="none" strike="noStrike" cap="none">
                <a:solidFill>
                  <a:srgbClr val="481F67"/>
                </a:solidFill>
                <a:latin typeface="Arial"/>
                <a:ea typeface="Arial"/>
                <a:cs typeface="Arial"/>
                <a:sym typeface="Arial"/>
              </a:rPr>
              <a:t>Adapting to heterogeneous systems.</a:t>
            </a:r>
            <a:endParaRPr sz="1400" b="0" i="0" u="none" strike="noStrike" cap="none">
              <a:solidFill>
                <a:srgbClr val="000000"/>
              </a:solidFill>
              <a:latin typeface="Arial"/>
              <a:ea typeface="Arial"/>
              <a:cs typeface="Arial"/>
              <a:sym typeface="Arial"/>
            </a:endParaRPr>
          </a:p>
        </p:txBody>
      </p:sp>
      <p:sp>
        <p:nvSpPr>
          <p:cNvPr id="168" name="Google Shape;168;p4"/>
          <p:cNvSpPr txBox="1"/>
          <p:nvPr/>
        </p:nvSpPr>
        <p:spPr>
          <a:xfrm>
            <a:off x="549602" y="3057496"/>
            <a:ext cx="4961092" cy="113210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200"/>
              <a:buFont typeface="Arial"/>
              <a:buNone/>
            </a:pPr>
            <a:r>
              <a:rPr lang="en-CA" sz="1200" b="0" i="0" u="none" strike="noStrike" cap="none">
                <a:solidFill>
                  <a:srgbClr val="7F7F7F"/>
                </a:solidFill>
                <a:latin typeface="Arial"/>
                <a:ea typeface="Arial"/>
                <a:cs typeface="Arial"/>
                <a:sym typeface="Arial"/>
              </a:rPr>
              <a:t>As organizations generate ever more data, distributed learning allows them to benefit from collective intelligence without sacrificing local control. </a:t>
            </a:r>
            <a:endParaRPr sz="1200" b="0" i="0" u="none" strike="noStrike" cap="none">
              <a:solidFill>
                <a:srgbClr val="7F7F7F"/>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200"/>
              <a:buFont typeface="Arial"/>
              <a:buNone/>
            </a:pPr>
            <a:endParaRPr sz="1200" b="0" i="0" u="none" strike="noStrike" cap="none">
              <a:solidFill>
                <a:srgbClr val="7F7F7F"/>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200"/>
              <a:buFont typeface="Arial"/>
              <a:buNone/>
            </a:pPr>
            <a:r>
              <a:rPr lang="en-CA" sz="1200" b="0" i="0" u="none" strike="noStrike" cap="none">
                <a:solidFill>
                  <a:srgbClr val="7F7F7F"/>
                </a:solidFill>
                <a:latin typeface="Arial"/>
                <a:ea typeface="Arial"/>
                <a:cs typeface="Arial"/>
                <a:sym typeface="Arial"/>
              </a:rPr>
              <a:t>FL enables cross-silo collaboration, where data remains on-site, unlocking value from diverse sources while meeting regulatory and data sovereignty requirements.</a:t>
            </a:r>
            <a:endParaRPr sz="1200" b="0" i="0" u="none" strike="noStrike" cap="none">
              <a:solidFill>
                <a:srgbClr val="7F7F7F"/>
              </a:solidFill>
              <a:latin typeface="Arial"/>
              <a:ea typeface="Arial"/>
              <a:cs typeface="Arial"/>
              <a:sym typeface="Arial"/>
            </a:endParaRPr>
          </a:p>
        </p:txBody>
      </p:sp>
      <p:sp>
        <p:nvSpPr>
          <p:cNvPr id="169" name="Google Shape;169;p4"/>
          <p:cNvSpPr txBox="1"/>
          <p:nvPr/>
        </p:nvSpPr>
        <p:spPr>
          <a:xfrm>
            <a:off x="6242397" y="3057496"/>
            <a:ext cx="5594262" cy="8366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200"/>
              <a:buFont typeface="Arial"/>
              <a:buNone/>
            </a:pPr>
            <a:r>
              <a:rPr lang="en-CA" sz="1200" b="0" i="0" u="none" strike="noStrike" cap="none">
                <a:solidFill>
                  <a:srgbClr val="7F7F7F"/>
                </a:solidFill>
                <a:latin typeface="Arial"/>
                <a:ea typeface="Arial"/>
                <a:cs typeface="Arial"/>
                <a:sym typeface="Arial"/>
              </a:rPr>
              <a:t>With the increasing sophistication of cyberattacks and tightening of privacy laws worldwide, secure and compliant data handling is more critical than ever.</a:t>
            </a:r>
            <a:endParaRPr sz="1200" b="0" i="0" u="none" strike="noStrike" cap="none">
              <a:solidFill>
                <a:srgbClr val="7F7F7F"/>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200"/>
              <a:buFont typeface="Arial"/>
              <a:buNone/>
            </a:pPr>
            <a:r>
              <a:rPr lang="en-CA" sz="1200" b="0" i="0" u="none" strike="noStrike" cap="none">
                <a:solidFill>
                  <a:srgbClr val="7F7F7F"/>
                </a:solidFill>
                <a:latin typeface="Arial"/>
                <a:ea typeface="Arial"/>
                <a:cs typeface="Arial"/>
                <a:sym typeface="Arial"/>
              </a:rPr>
              <a:t> </a:t>
            </a:r>
            <a:endParaRPr sz="1200" b="0" i="0" u="none" strike="noStrike" cap="none">
              <a:solidFill>
                <a:srgbClr val="7F7F7F"/>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200"/>
              <a:buFont typeface="Arial"/>
              <a:buNone/>
            </a:pPr>
            <a:r>
              <a:rPr lang="en-CA" sz="1200" b="0" i="0" u="none" strike="noStrike" cap="none">
                <a:solidFill>
                  <a:srgbClr val="7F7F7F"/>
                </a:solidFill>
                <a:latin typeface="Arial"/>
                <a:ea typeface="Arial"/>
                <a:cs typeface="Arial"/>
                <a:sym typeface="Arial"/>
              </a:rPr>
              <a:t>Federated, privacy-preserving approaches reduce the attack surface and provide strong, measurable privacy guarantees by design.</a:t>
            </a:r>
            <a:endParaRPr sz="1200" b="0" i="0" u="none" strike="noStrike" cap="none">
              <a:solidFill>
                <a:srgbClr val="7F7F7F"/>
              </a:solidFill>
              <a:latin typeface="Arial"/>
              <a:ea typeface="Arial"/>
              <a:cs typeface="Arial"/>
              <a:sym typeface="Arial"/>
            </a:endParaRPr>
          </a:p>
        </p:txBody>
      </p:sp>
      <p:sp>
        <p:nvSpPr>
          <p:cNvPr id="170" name="Google Shape;170;p4"/>
          <p:cNvSpPr txBox="1"/>
          <p:nvPr/>
        </p:nvSpPr>
        <p:spPr>
          <a:xfrm>
            <a:off x="585936" y="5612851"/>
            <a:ext cx="5230278" cy="98437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200"/>
              <a:buFont typeface="Arial"/>
              <a:buNone/>
            </a:pPr>
            <a:r>
              <a:rPr lang="en-CA" sz="1200" b="0" i="0" u="none" strike="noStrike" cap="none">
                <a:solidFill>
                  <a:srgbClr val="7F7F7F"/>
                </a:solidFill>
                <a:latin typeface="Arial"/>
                <a:ea typeface="Arial"/>
                <a:cs typeface="Arial"/>
                <a:sym typeface="Arial"/>
              </a:rPr>
              <a:t>Modern AI requires massive, varied datasets that are often siloed, private, or simply insufficient. </a:t>
            </a:r>
            <a:endParaRPr sz="1200" b="0" i="0" u="none" strike="noStrike" cap="none">
              <a:solidFill>
                <a:srgbClr val="7F7F7F"/>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200"/>
              <a:buFont typeface="Arial"/>
              <a:buNone/>
            </a:pPr>
            <a:endParaRPr sz="1200" b="0" i="0" u="none" strike="noStrike" cap="none">
              <a:solidFill>
                <a:srgbClr val="7F7F7F"/>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200"/>
              <a:buFont typeface="Arial"/>
              <a:buNone/>
            </a:pPr>
            <a:r>
              <a:rPr lang="en-CA" sz="1200" b="0" i="0" u="none" strike="noStrike" cap="none">
                <a:solidFill>
                  <a:srgbClr val="7F7F7F"/>
                </a:solidFill>
                <a:latin typeface="Arial"/>
                <a:ea typeface="Arial"/>
                <a:cs typeface="Arial"/>
                <a:sym typeface="Arial"/>
              </a:rPr>
              <a:t>Synthetic data generation within federated pipelines helps overcome these limitations, providing the volume and diversity needed to train robust AI models without exposing real data.</a:t>
            </a:r>
            <a:endParaRPr sz="1200" b="0" i="0" u="none" strike="noStrike" cap="none">
              <a:solidFill>
                <a:srgbClr val="7F7F7F"/>
              </a:solidFill>
              <a:latin typeface="Arial"/>
              <a:ea typeface="Arial"/>
              <a:cs typeface="Arial"/>
              <a:sym typeface="Arial"/>
            </a:endParaRPr>
          </a:p>
        </p:txBody>
      </p:sp>
      <p:sp>
        <p:nvSpPr>
          <p:cNvPr id="171" name="Google Shape;171;p4"/>
          <p:cNvSpPr txBox="1"/>
          <p:nvPr/>
        </p:nvSpPr>
        <p:spPr>
          <a:xfrm>
            <a:off x="6258900" y="5542515"/>
            <a:ext cx="5688856" cy="8366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200"/>
              <a:buFont typeface="Arial"/>
              <a:buNone/>
            </a:pPr>
            <a:r>
              <a:rPr lang="en-CA" sz="1200" b="0" i="0" u="none" strike="noStrike" cap="none">
                <a:solidFill>
                  <a:srgbClr val="7F7F7F"/>
                </a:solidFill>
                <a:latin typeface="Arial"/>
                <a:ea typeface="Arial"/>
                <a:cs typeface="Arial"/>
                <a:sym typeface="Arial"/>
              </a:rPr>
              <a:t>Collaboration in AI must bridge gaps between diverse, often untrusted stakeholders and technology stacks. </a:t>
            </a:r>
            <a:endParaRPr sz="1200" b="0" i="0" u="none" strike="noStrike" cap="none">
              <a:solidFill>
                <a:srgbClr val="7F7F7F"/>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200"/>
              <a:buFont typeface="Arial"/>
              <a:buNone/>
            </a:pPr>
            <a:r>
              <a:rPr lang="en-CA" sz="1200" b="0" i="0" u="none" strike="noStrike" cap="none">
                <a:solidFill>
                  <a:srgbClr val="7F7F7F"/>
                </a:solidFill>
                <a:latin typeface="Arial"/>
                <a:ea typeface="Arial"/>
                <a:cs typeface="Arial"/>
                <a:sym typeface="Arial"/>
              </a:rPr>
              <a:t>Distributed consensus and privacy-preserving aggregation (via PATE and RAFT) make it possible to build robust AI ecosystems that work reliably across organizational, geographic, and technical boundaries.</a:t>
            </a:r>
            <a:endParaRPr sz="1200" b="0" i="0" u="none" strike="noStrike" cap="none">
              <a:solidFill>
                <a:srgbClr val="7F7F7F"/>
              </a:solidFill>
              <a:latin typeface="Arial"/>
              <a:ea typeface="Arial"/>
              <a:cs typeface="Arial"/>
              <a:sym typeface="Arial"/>
            </a:endParaRPr>
          </a:p>
        </p:txBody>
      </p:sp>
      <p:sp>
        <p:nvSpPr>
          <p:cNvPr id="172" name="Google Shape;172;p4"/>
          <p:cNvSpPr txBox="1">
            <a:spLocks noGrp="1"/>
          </p:cNvSpPr>
          <p:nvPr>
            <p:ph type="ftr" idx="11"/>
          </p:nvPr>
        </p:nvSpPr>
        <p:spPr>
          <a:xfrm rot="5400000">
            <a:off x="-629850" y="5226028"/>
            <a:ext cx="1663495" cy="313512"/>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400"/>
              <a:buNone/>
            </a:pPr>
            <a:r>
              <a:rPr lang="en-CA" sz="900">
                <a:solidFill>
                  <a:schemeClr val="dk1"/>
                </a:solidFill>
              </a:rPr>
              <a:t>PATE-FL</a:t>
            </a:r>
            <a:endParaRPr/>
          </a:p>
        </p:txBody>
      </p:sp>
      <p:sp>
        <p:nvSpPr>
          <p:cNvPr id="173" name="Google Shape;173;p4"/>
          <p:cNvSpPr/>
          <p:nvPr/>
        </p:nvSpPr>
        <p:spPr>
          <a:xfrm>
            <a:off x="471975" y="4419864"/>
            <a:ext cx="647343" cy="956133"/>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4" name="Google Shape;174;p4"/>
          <p:cNvSpPr/>
          <p:nvPr/>
        </p:nvSpPr>
        <p:spPr>
          <a:xfrm rot="10800000" flipH="1">
            <a:off x="572579" y="4540076"/>
            <a:ext cx="446134" cy="617828"/>
          </a:xfrm>
          <a:custGeom>
            <a:avLst/>
            <a:gdLst/>
            <a:ahLst/>
            <a:cxnLst/>
            <a:rect l="l" t="t" r="r" b="b"/>
            <a:pathLst>
              <a:path w="539822" h="747572" extrusionOk="0">
                <a:moveTo>
                  <a:pt x="297569" y="275373"/>
                </a:moveTo>
                <a:cubicBezTo>
                  <a:pt x="295532" y="274861"/>
                  <a:pt x="279230" y="267188"/>
                  <a:pt x="261400" y="257981"/>
                </a:cubicBezTo>
                <a:lnTo>
                  <a:pt x="228796" y="241101"/>
                </a:lnTo>
                <a:lnTo>
                  <a:pt x="284324" y="207853"/>
                </a:lnTo>
                <a:cubicBezTo>
                  <a:pt x="314890" y="189439"/>
                  <a:pt x="344947" y="171536"/>
                  <a:pt x="351569" y="168467"/>
                </a:cubicBezTo>
                <a:lnTo>
                  <a:pt x="363286" y="162329"/>
                </a:lnTo>
                <a:lnTo>
                  <a:pt x="354626" y="179209"/>
                </a:lnTo>
                <a:cubicBezTo>
                  <a:pt x="350041" y="188416"/>
                  <a:pt x="335777" y="213991"/>
                  <a:pt x="323551" y="235986"/>
                </a:cubicBezTo>
                <a:cubicBezTo>
                  <a:pt x="310815" y="257470"/>
                  <a:pt x="299098" y="275373"/>
                  <a:pt x="297569" y="275373"/>
                </a:cubicBezTo>
                <a:close/>
                <a:moveTo>
                  <a:pt x="360986" y="386498"/>
                </a:moveTo>
                <a:cubicBezTo>
                  <a:pt x="398692" y="395034"/>
                  <a:pt x="416268" y="366165"/>
                  <a:pt x="472815" y="261050"/>
                </a:cubicBezTo>
                <a:cubicBezTo>
                  <a:pt x="541079" y="133684"/>
                  <a:pt x="545154" y="122431"/>
                  <a:pt x="536494" y="83045"/>
                </a:cubicBezTo>
                <a:cubicBezTo>
                  <a:pt x="524268" y="29848"/>
                  <a:pt x="477400" y="-5447"/>
                  <a:pt x="425947" y="692"/>
                </a:cubicBezTo>
                <a:cubicBezTo>
                  <a:pt x="406079" y="2738"/>
                  <a:pt x="387739" y="12968"/>
                  <a:pt x="313871" y="63607"/>
                </a:cubicBezTo>
                <a:cubicBezTo>
                  <a:pt x="264966" y="97367"/>
                  <a:pt x="220136" y="127546"/>
                  <a:pt x="213003" y="131638"/>
                </a:cubicBezTo>
                <a:cubicBezTo>
                  <a:pt x="201286" y="138799"/>
                  <a:pt x="198739" y="137265"/>
                  <a:pt x="129456" y="71791"/>
                </a:cubicBezTo>
                <a:cubicBezTo>
                  <a:pt x="50494" y="-2378"/>
                  <a:pt x="40305" y="-6981"/>
                  <a:pt x="13305" y="16037"/>
                </a:cubicBezTo>
                <a:cubicBezTo>
                  <a:pt x="2098" y="25756"/>
                  <a:pt x="-449" y="32405"/>
                  <a:pt x="60" y="48262"/>
                </a:cubicBezTo>
                <a:cubicBezTo>
                  <a:pt x="569" y="66676"/>
                  <a:pt x="4645" y="71791"/>
                  <a:pt x="58136" y="121919"/>
                </a:cubicBezTo>
                <a:cubicBezTo>
                  <a:pt x="89720" y="151587"/>
                  <a:pt x="129456" y="188927"/>
                  <a:pt x="146268" y="204784"/>
                </a:cubicBezTo>
                <a:lnTo>
                  <a:pt x="176834" y="234452"/>
                </a:lnTo>
                <a:lnTo>
                  <a:pt x="115192" y="234452"/>
                </a:lnTo>
                <a:cubicBezTo>
                  <a:pt x="45400" y="234452"/>
                  <a:pt x="34192" y="239055"/>
                  <a:pt x="28588" y="268723"/>
                </a:cubicBezTo>
                <a:cubicBezTo>
                  <a:pt x="26041" y="282022"/>
                  <a:pt x="28079" y="287649"/>
                  <a:pt x="39286" y="298902"/>
                </a:cubicBezTo>
                <a:lnTo>
                  <a:pt x="52532" y="312201"/>
                </a:lnTo>
                <a:lnTo>
                  <a:pt x="125381" y="308621"/>
                </a:lnTo>
                <a:lnTo>
                  <a:pt x="198230" y="305040"/>
                </a:lnTo>
                <a:lnTo>
                  <a:pt x="235928" y="325501"/>
                </a:lnTo>
                <a:cubicBezTo>
                  <a:pt x="256815" y="336754"/>
                  <a:pt x="291966" y="355680"/>
                  <a:pt x="314381" y="366933"/>
                </a:cubicBezTo>
                <a:cubicBezTo>
                  <a:pt x="333612" y="376651"/>
                  <a:pt x="348417" y="383653"/>
                  <a:pt x="360986" y="386498"/>
                </a:cubicBezTo>
                <a:close/>
                <a:moveTo>
                  <a:pt x="296430" y="580793"/>
                </a:moveTo>
                <a:cubicBezTo>
                  <a:pt x="331247" y="585493"/>
                  <a:pt x="369072" y="572066"/>
                  <a:pt x="389704" y="544828"/>
                </a:cubicBezTo>
                <a:cubicBezTo>
                  <a:pt x="444213" y="472706"/>
                  <a:pt x="387157" y="373473"/>
                  <a:pt x="298006" y="383703"/>
                </a:cubicBezTo>
                <a:cubicBezTo>
                  <a:pt x="227195" y="391375"/>
                  <a:pt x="187459" y="478844"/>
                  <a:pt x="228213" y="536644"/>
                </a:cubicBezTo>
                <a:cubicBezTo>
                  <a:pt x="236364" y="548921"/>
                  <a:pt x="252666" y="563754"/>
                  <a:pt x="263364" y="569892"/>
                </a:cubicBezTo>
                <a:cubicBezTo>
                  <a:pt x="273553" y="575646"/>
                  <a:pt x="284824" y="579227"/>
                  <a:pt x="296430" y="580793"/>
                </a:cubicBezTo>
                <a:close/>
                <a:moveTo>
                  <a:pt x="508040" y="639255"/>
                </a:moveTo>
                <a:cubicBezTo>
                  <a:pt x="509569" y="640789"/>
                  <a:pt x="514154" y="640789"/>
                  <a:pt x="518229" y="639255"/>
                </a:cubicBezTo>
                <a:cubicBezTo>
                  <a:pt x="528418" y="635163"/>
                  <a:pt x="528418" y="517515"/>
                  <a:pt x="518229" y="513423"/>
                </a:cubicBezTo>
                <a:cubicBezTo>
                  <a:pt x="514154" y="511889"/>
                  <a:pt x="509569" y="511889"/>
                  <a:pt x="508040" y="513423"/>
                </a:cubicBezTo>
                <a:cubicBezTo>
                  <a:pt x="503965" y="517515"/>
                  <a:pt x="503965" y="635163"/>
                  <a:pt x="508040" y="639255"/>
                </a:cubicBezTo>
                <a:close/>
                <a:moveTo>
                  <a:pt x="460244" y="677157"/>
                </a:moveTo>
                <a:cubicBezTo>
                  <a:pt x="461772" y="677284"/>
                  <a:pt x="463810" y="676006"/>
                  <a:pt x="466867" y="673448"/>
                </a:cubicBezTo>
                <a:cubicBezTo>
                  <a:pt x="478584" y="663730"/>
                  <a:pt x="476036" y="548128"/>
                  <a:pt x="464319" y="548128"/>
                </a:cubicBezTo>
                <a:cubicBezTo>
                  <a:pt x="458206" y="548128"/>
                  <a:pt x="456168" y="558870"/>
                  <a:pt x="455150" y="606440"/>
                </a:cubicBezTo>
                <a:cubicBezTo>
                  <a:pt x="454640" y="638666"/>
                  <a:pt x="455150" y="668333"/>
                  <a:pt x="456678" y="672425"/>
                </a:cubicBezTo>
                <a:cubicBezTo>
                  <a:pt x="457697" y="675494"/>
                  <a:pt x="458716" y="677029"/>
                  <a:pt x="460244" y="677157"/>
                </a:cubicBezTo>
                <a:close/>
                <a:moveTo>
                  <a:pt x="406843" y="710713"/>
                </a:moveTo>
                <a:cubicBezTo>
                  <a:pt x="408372" y="712759"/>
                  <a:pt x="412956" y="711736"/>
                  <a:pt x="417032" y="708666"/>
                </a:cubicBezTo>
                <a:cubicBezTo>
                  <a:pt x="426711" y="700482"/>
                  <a:pt x="426711" y="595111"/>
                  <a:pt x="417032" y="586927"/>
                </a:cubicBezTo>
                <a:cubicBezTo>
                  <a:pt x="412956" y="583858"/>
                  <a:pt x="408372" y="582835"/>
                  <a:pt x="406843" y="584881"/>
                </a:cubicBezTo>
                <a:cubicBezTo>
                  <a:pt x="402258" y="588973"/>
                  <a:pt x="402258" y="706620"/>
                  <a:pt x="406843" y="710713"/>
                </a:cubicBezTo>
                <a:close/>
                <a:moveTo>
                  <a:pt x="360066" y="747498"/>
                </a:moveTo>
                <a:cubicBezTo>
                  <a:pt x="365391" y="746252"/>
                  <a:pt x="367206" y="729180"/>
                  <a:pt x="368734" y="685062"/>
                </a:cubicBezTo>
                <a:cubicBezTo>
                  <a:pt x="369753" y="643630"/>
                  <a:pt x="368225" y="625727"/>
                  <a:pt x="363640" y="621123"/>
                </a:cubicBezTo>
                <a:cubicBezTo>
                  <a:pt x="351923" y="609359"/>
                  <a:pt x="347338" y="626750"/>
                  <a:pt x="347338" y="684039"/>
                </a:cubicBezTo>
                <a:cubicBezTo>
                  <a:pt x="347338" y="718822"/>
                  <a:pt x="349376" y="739794"/>
                  <a:pt x="353451" y="743886"/>
                </a:cubicBezTo>
                <a:cubicBezTo>
                  <a:pt x="356126" y="746571"/>
                  <a:pt x="358291" y="747914"/>
                  <a:pt x="360066" y="747498"/>
                </a:cubicBezTo>
                <a:close/>
              </a:path>
            </a:pathLst>
          </a:custGeom>
          <a:solidFill>
            <a:srgbClr val="6483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4"/>
          <p:cNvSpPr/>
          <p:nvPr/>
        </p:nvSpPr>
        <p:spPr>
          <a:xfrm>
            <a:off x="442467" y="2055553"/>
            <a:ext cx="647343" cy="956133"/>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6" name="Google Shape;176;p4"/>
          <p:cNvSpPr/>
          <p:nvPr/>
        </p:nvSpPr>
        <p:spPr>
          <a:xfrm rot="10800000" flipH="1">
            <a:off x="578987" y="2248284"/>
            <a:ext cx="405338" cy="530170"/>
          </a:xfrm>
          <a:custGeom>
            <a:avLst/>
            <a:gdLst/>
            <a:ahLst/>
            <a:cxnLst/>
            <a:rect l="l" t="t" r="r" b="b"/>
            <a:pathLst>
              <a:path w="539505" h="641506" extrusionOk="0">
                <a:moveTo>
                  <a:pt x="388860" y="299175"/>
                </a:moveTo>
                <a:cubicBezTo>
                  <a:pt x="388334" y="300095"/>
                  <a:pt x="383079" y="296017"/>
                  <a:pt x="375589" y="288913"/>
                </a:cubicBezTo>
                <a:cubicBezTo>
                  <a:pt x="361137" y="275230"/>
                  <a:pt x="346553" y="263916"/>
                  <a:pt x="333546" y="256285"/>
                </a:cubicBezTo>
                <a:cubicBezTo>
                  <a:pt x="322903" y="250102"/>
                  <a:pt x="305429" y="242340"/>
                  <a:pt x="297283" y="240366"/>
                </a:cubicBezTo>
                <a:cubicBezTo>
                  <a:pt x="294130" y="239577"/>
                  <a:pt x="291502" y="238393"/>
                  <a:pt x="291502" y="237866"/>
                </a:cubicBezTo>
                <a:cubicBezTo>
                  <a:pt x="291502" y="237340"/>
                  <a:pt x="301750" y="228789"/>
                  <a:pt x="314100" y="218658"/>
                </a:cubicBezTo>
                <a:cubicBezTo>
                  <a:pt x="393984" y="154193"/>
                  <a:pt x="391356" y="156166"/>
                  <a:pt x="392407" y="158534"/>
                </a:cubicBezTo>
                <a:cubicBezTo>
                  <a:pt x="394115" y="162876"/>
                  <a:pt x="393458" y="261021"/>
                  <a:pt x="391487" y="279966"/>
                </a:cubicBezTo>
                <a:cubicBezTo>
                  <a:pt x="390568" y="289702"/>
                  <a:pt x="389385" y="298385"/>
                  <a:pt x="388860" y="299175"/>
                </a:cubicBezTo>
                <a:close/>
                <a:moveTo>
                  <a:pt x="424334" y="463496"/>
                </a:moveTo>
                <a:cubicBezTo>
                  <a:pt x="441414" y="467443"/>
                  <a:pt x="466509" y="462838"/>
                  <a:pt x="481750" y="453234"/>
                </a:cubicBezTo>
                <a:cubicBezTo>
                  <a:pt x="495546" y="444551"/>
                  <a:pt x="507765" y="430210"/>
                  <a:pt x="512626" y="416791"/>
                </a:cubicBezTo>
                <a:cubicBezTo>
                  <a:pt x="517881" y="402451"/>
                  <a:pt x="530100" y="335091"/>
                  <a:pt x="534436" y="296412"/>
                </a:cubicBezTo>
                <a:cubicBezTo>
                  <a:pt x="541925" y="230236"/>
                  <a:pt x="541137" y="176953"/>
                  <a:pt x="531940" y="111698"/>
                </a:cubicBezTo>
                <a:cubicBezTo>
                  <a:pt x="529181" y="91964"/>
                  <a:pt x="523662" y="60521"/>
                  <a:pt x="521298" y="51837"/>
                </a:cubicBezTo>
                <a:cubicBezTo>
                  <a:pt x="516699" y="34471"/>
                  <a:pt x="500538" y="16447"/>
                  <a:pt x="481619" y="7633"/>
                </a:cubicBezTo>
                <a:cubicBezTo>
                  <a:pt x="459677" y="-2761"/>
                  <a:pt x="433268" y="-2498"/>
                  <a:pt x="406860" y="8159"/>
                </a:cubicBezTo>
                <a:cubicBezTo>
                  <a:pt x="390962" y="14605"/>
                  <a:pt x="394115" y="12237"/>
                  <a:pt x="254057" y="125644"/>
                </a:cubicBezTo>
                <a:lnTo>
                  <a:pt x="214641" y="157614"/>
                </a:lnTo>
                <a:lnTo>
                  <a:pt x="211356" y="153798"/>
                </a:lnTo>
                <a:cubicBezTo>
                  <a:pt x="209516" y="151825"/>
                  <a:pt x="190991" y="130643"/>
                  <a:pt x="169969" y="106830"/>
                </a:cubicBezTo>
                <a:cubicBezTo>
                  <a:pt x="149079" y="83149"/>
                  <a:pt x="123195" y="53942"/>
                  <a:pt x="112684" y="41839"/>
                </a:cubicBezTo>
                <a:cubicBezTo>
                  <a:pt x="90217" y="16316"/>
                  <a:pt x="86801" y="13158"/>
                  <a:pt x="75765" y="7764"/>
                </a:cubicBezTo>
                <a:cubicBezTo>
                  <a:pt x="60392" y="134"/>
                  <a:pt x="42524" y="-787"/>
                  <a:pt x="26757" y="5133"/>
                </a:cubicBezTo>
                <a:cubicBezTo>
                  <a:pt x="16115" y="9080"/>
                  <a:pt x="5079" y="19999"/>
                  <a:pt x="1794" y="29867"/>
                </a:cubicBezTo>
                <a:cubicBezTo>
                  <a:pt x="-1097" y="38681"/>
                  <a:pt x="-440" y="51837"/>
                  <a:pt x="3370" y="60389"/>
                </a:cubicBezTo>
                <a:cubicBezTo>
                  <a:pt x="6130" y="66572"/>
                  <a:pt x="12436" y="74071"/>
                  <a:pt x="83911" y="155114"/>
                </a:cubicBezTo>
                <a:cubicBezTo>
                  <a:pt x="153546" y="234051"/>
                  <a:pt x="158144" y="239314"/>
                  <a:pt x="158538" y="240366"/>
                </a:cubicBezTo>
                <a:cubicBezTo>
                  <a:pt x="158670" y="240892"/>
                  <a:pt x="155385" y="243524"/>
                  <a:pt x="151181" y="246155"/>
                </a:cubicBezTo>
                <a:cubicBezTo>
                  <a:pt x="141195" y="252338"/>
                  <a:pt x="127662" y="266810"/>
                  <a:pt x="122933" y="276283"/>
                </a:cubicBezTo>
                <a:cubicBezTo>
                  <a:pt x="115049" y="291807"/>
                  <a:pt x="117020" y="306937"/>
                  <a:pt x="128057" y="316541"/>
                </a:cubicBezTo>
                <a:cubicBezTo>
                  <a:pt x="137911" y="325355"/>
                  <a:pt x="143429" y="326276"/>
                  <a:pt x="184290" y="326671"/>
                </a:cubicBezTo>
                <a:cubicBezTo>
                  <a:pt x="221473" y="326934"/>
                  <a:pt x="230407" y="327855"/>
                  <a:pt x="254057" y="334170"/>
                </a:cubicBezTo>
                <a:cubicBezTo>
                  <a:pt x="275210" y="339696"/>
                  <a:pt x="299254" y="352063"/>
                  <a:pt x="317516" y="366534"/>
                </a:cubicBezTo>
                <a:cubicBezTo>
                  <a:pt x="335779" y="381006"/>
                  <a:pt x="360217" y="407056"/>
                  <a:pt x="379137" y="432052"/>
                </a:cubicBezTo>
                <a:cubicBezTo>
                  <a:pt x="393195" y="450603"/>
                  <a:pt x="405546" y="459286"/>
                  <a:pt x="424334" y="463496"/>
                </a:cubicBezTo>
                <a:close/>
                <a:moveTo>
                  <a:pt x="406856" y="640935"/>
                </a:moveTo>
                <a:cubicBezTo>
                  <a:pt x="434620" y="637741"/>
                  <a:pt x="459945" y="621337"/>
                  <a:pt x="472854" y="596274"/>
                </a:cubicBezTo>
                <a:cubicBezTo>
                  <a:pt x="481394" y="579697"/>
                  <a:pt x="484547" y="562988"/>
                  <a:pt x="482445" y="546017"/>
                </a:cubicBezTo>
                <a:cubicBezTo>
                  <a:pt x="476664" y="500496"/>
                  <a:pt x="438299" y="468527"/>
                  <a:pt x="392576" y="471026"/>
                </a:cubicBezTo>
                <a:cubicBezTo>
                  <a:pt x="369978" y="472211"/>
                  <a:pt x="353292" y="479841"/>
                  <a:pt x="337000" y="496286"/>
                </a:cubicBezTo>
                <a:cubicBezTo>
                  <a:pt x="328591" y="504838"/>
                  <a:pt x="325306" y="509311"/>
                  <a:pt x="321102" y="518126"/>
                </a:cubicBezTo>
                <a:cubicBezTo>
                  <a:pt x="318211" y="524178"/>
                  <a:pt x="315189" y="531808"/>
                  <a:pt x="314532" y="535097"/>
                </a:cubicBezTo>
                <a:cubicBezTo>
                  <a:pt x="307175" y="566409"/>
                  <a:pt x="317029" y="598247"/>
                  <a:pt x="340678" y="619692"/>
                </a:cubicBezTo>
                <a:cubicBezTo>
                  <a:pt x="350532" y="628638"/>
                  <a:pt x="366430" y="636926"/>
                  <a:pt x="378649" y="639558"/>
                </a:cubicBezTo>
                <a:cubicBezTo>
                  <a:pt x="388076" y="641597"/>
                  <a:pt x="397602" y="642000"/>
                  <a:pt x="406856" y="640935"/>
                </a:cubicBezTo>
                <a:close/>
              </a:path>
            </a:pathLst>
          </a:custGeom>
          <a:solidFill>
            <a:srgbClr val="1560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4"/>
          <p:cNvSpPr/>
          <p:nvPr/>
        </p:nvSpPr>
        <p:spPr>
          <a:xfrm>
            <a:off x="5816214" y="2049872"/>
            <a:ext cx="647343" cy="956133"/>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8" name="Google Shape;178;p4"/>
          <p:cNvSpPr/>
          <p:nvPr/>
        </p:nvSpPr>
        <p:spPr>
          <a:xfrm rot="10800000" flipH="1">
            <a:off x="5929793" y="2262289"/>
            <a:ext cx="408070" cy="497084"/>
          </a:xfrm>
          <a:custGeom>
            <a:avLst/>
            <a:gdLst/>
            <a:ahLst/>
            <a:cxnLst/>
            <a:rect l="l" t="t" r="r" b="b"/>
            <a:pathLst>
              <a:path w="543141" h="601471" extrusionOk="0">
                <a:moveTo>
                  <a:pt x="257306" y="593989"/>
                </a:moveTo>
                <a:cubicBezTo>
                  <a:pt x="227973" y="580850"/>
                  <a:pt x="203973" y="553915"/>
                  <a:pt x="198640" y="527637"/>
                </a:cubicBezTo>
                <a:cubicBezTo>
                  <a:pt x="195306" y="509899"/>
                  <a:pt x="191306" y="505300"/>
                  <a:pt x="178640" y="505300"/>
                </a:cubicBezTo>
                <a:cubicBezTo>
                  <a:pt x="157306" y="505300"/>
                  <a:pt x="134640" y="494132"/>
                  <a:pt x="121306" y="476394"/>
                </a:cubicBezTo>
                <a:cubicBezTo>
                  <a:pt x="115306" y="468511"/>
                  <a:pt x="84640" y="379166"/>
                  <a:pt x="52640" y="277995"/>
                </a:cubicBezTo>
                <a:cubicBezTo>
                  <a:pt x="-9360" y="81567"/>
                  <a:pt x="-11360" y="64486"/>
                  <a:pt x="17306" y="34266"/>
                </a:cubicBezTo>
                <a:cubicBezTo>
                  <a:pt x="25306" y="25726"/>
                  <a:pt x="43306" y="15872"/>
                  <a:pt x="56640" y="11273"/>
                </a:cubicBezTo>
                <a:cubicBezTo>
                  <a:pt x="77973" y="5361"/>
                  <a:pt x="84640" y="6018"/>
                  <a:pt x="101306" y="16529"/>
                </a:cubicBezTo>
                <a:cubicBezTo>
                  <a:pt x="112640" y="23098"/>
                  <a:pt x="163973" y="83538"/>
                  <a:pt x="215973" y="150547"/>
                </a:cubicBezTo>
                <a:cubicBezTo>
                  <a:pt x="268640" y="217556"/>
                  <a:pt x="315306" y="276024"/>
                  <a:pt x="319973" y="281280"/>
                </a:cubicBezTo>
                <a:cubicBezTo>
                  <a:pt x="327306" y="289163"/>
                  <a:pt x="339306" y="269455"/>
                  <a:pt x="395973" y="153175"/>
                </a:cubicBezTo>
                <a:cubicBezTo>
                  <a:pt x="432640" y="77625"/>
                  <a:pt x="467973" y="11930"/>
                  <a:pt x="473973" y="7988"/>
                </a:cubicBezTo>
                <a:cubicBezTo>
                  <a:pt x="479973" y="3390"/>
                  <a:pt x="491973" y="-552"/>
                  <a:pt x="500640" y="-552"/>
                </a:cubicBezTo>
                <a:cubicBezTo>
                  <a:pt x="517306" y="-552"/>
                  <a:pt x="542640" y="23098"/>
                  <a:pt x="542640" y="38865"/>
                </a:cubicBezTo>
                <a:cubicBezTo>
                  <a:pt x="542640" y="52004"/>
                  <a:pt x="378640" y="385078"/>
                  <a:pt x="363973" y="402159"/>
                </a:cubicBezTo>
                <a:cubicBezTo>
                  <a:pt x="358640" y="408072"/>
                  <a:pt x="345973" y="413327"/>
                  <a:pt x="336640" y="413327"/>
                </a:cubicBezTo>
                <a:cubicBezTo>
                  <a:pt x="319306" y="413327"/>
                  <a:pt x="319306" y="413327"/>
                  <a:pt x="340640" y="426466"/>
                </a:cubicBezTo>
                <a:cubicBezTo>
                  <a:pt x="419306" y="473767"/>
                  <a:pt x="395306" y="584791"/>
                  <a:pt x="302640" y="599901"/>
                </a:cubicBezTo>
                <a:cubicBezTo>
                  <a:pt x="288640" y="602529"/>
                  <a:pt x="270640" y="599901"/>
                  <a:pt x="257306" y="593989"/>
                </a:cubicBezTo>
                <a:close/>
                <a:moveTo>
                  <a:pt x="267306" y="353545"/>
                </a:moveTo>
                <a:cubicBezTo>
                  <a:pt x="241306" y="321354"/>
                  <a:pt x="219306" y="295733"/>
                  <a:pt x="218640" y="297047"/>
                </a:cubicBezTo>
                <a:cubicBezTo>
                  <a:pt x="217973" y="297704"/>
                  <a:pt x="225973" y="325296"/>
                  <a:pt x="236640" y="357486"/>
                </a:cubicBezTo>
                <a:lnTo>
                  <a:pt x="255973" y="416612"/>
                </a:lnTo>
                <a:lnTo>
                  <a:pt x="285306" y="414641"/>
                </a:lnTo>
                <a:lnTo>
                  <a:pt x="314640" y="412013"/>
                </a:lnTo>
                <a:lnTo>
                  <a:pt x="267306" y="353545"/>
                </a:lnTo>
                <a:close/>
              </a:path>
            </a:pathLst>
          </a:custGeom>
          <a:solidFill>
            <a:srgbClr val="1F7B7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4"/>
          <p:cNvSpPr/>
          <p:nvPr/>
        </p:nvSpPr>
        <p:spPr>
          <a:xfrm>
            <a:off x="5968615" y="4479917"/>
            <a:ext cx="647343" cy="956133"/>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0" name="Google Shape;180;p4"/>
          <p:cNvSpPr/>
          <p:nvPr/>
        </p:nvSpPr>
        <p:spPr>
          <a:xfrm rot="10800000" flipH="1">
            <a:off x="6140550" y="4605698"/>
            <a:ext cx="407378" cy="520404"/>
          </a:xfrm>
          <a:custGeom>
            <a:avLst/>
            <a:gdLst/>
            <a:ahLst/>
            <a:cxnLst/>
            <a:rect l="l" t="t" r="r" b="b"/>
            <a:pathLst>
              <a:path w="542221" h="629688" extrusionOk="0">
                <a:moveTo>
                  <a:pt x="334062" y="526773"/>
                </a:moveTo>
                <a:cubicBezTo>
                  <a:pt x="342858" y="527179"/>
                  <a:pt x="352130" y="525009"/>
                  <a:pt x="358949" y="520126"/>
                </a:cubicBezTo>
                <a:cubicBezTo>
                  <a:pt x="370403" y="511446"/>
                  <a:pt x="371494" y="486490"/>
                  <a:pt x="362221" y="401857"/>
                </a:cubicBezTo>
                <a:cubicBezTo>
                  <a:pt x="359494" y="373646"/>
                  <a:pt x="356767" y="346520"/>
                  <a:pt x="356767" y="341637"/>
                </a:cubicBezTo>
                <a:cubicBezTo>
                  <a:pt x="356767" y="326989"/>
                  <a:pt x="336585" y="310171"/>
                  <a:pt x="319131" y="310171"/>
                </a:cubicBezTo>
                <a:cubicBezTo>
                  <a:pt x="310403" y="310171"/>
                  <a:pt x="276585" y="321021"/>
                  <a:pt x="244403" y="334584"/>
                </a:cubicBezTo>
                <a:cubicBezTo>
                  <a:pt x="211676" y="348147"/>
                  <a:pt x="181676" y="358998"/>
                  <a:pt x="177858" y="358998"/>
                </a:cubicBezTo>
                <a:cubicBezTo>
                  <a:pt x="174040" y="358998"/>
                  <a:pt x="168585" y="353030"/>
                  <a:pt x="165858" y="345435"/>
                </a:cubicBezTo>
                <a:cubicBezTo>
                  <a:pt x="156585" y="320479"/>
                  <a:pt x="144040" y="236930"/>
                  <a:pt x="144040" y="196784"/>
                </a:cubicBezTo>
                <a:cubicBezTo>
                  <a:pt x="144040" y="162062"/>
                  <a:pt x="145131" y="157722"/>
                  <a:pt x="152767" y="160435"/>
                </a:cubicBezTo>
                <a:cubicBezTo>
                  <a:pt x="157676" y="162605"/>
                  <a:pt x="194221" y="183221"/>
                  <a:pt x="234040" y="207092"/>
                </a:cubicBezTo>
                <a:cubicBezTo>
                  <a:pt x="308221" y="251578"/>
                  <a:pt x="327858" y="257546"/>
                  <a:pt x="352949" y="243983"/>
                </a:cubicBezTo>
                <a:cubicBezTo>
                  <a:pt x="366585" y="237473"/>
                  <a:pt x="442403" y="170743"/>
                  <a:pt x="502949" y="113778"/>
                </a:cubicBezTo>
                <a:cubicBezTo>
                  <a:pt x="530221" y="87737"/>
                  <a:pt x="542221" y="72546"/>
                  <a:pt x="542221" y="63323"/>
                </a:cubicBezTo>
                <a:cubicBezTo>
                  <a:pt x="542221" y="47048"/>
                  <a:pt x="522040" y="24262"/>
                  <a:pt x="503494" y="19922"/>
                </a:cubicBezTo>
                <a:cubicBezTo>
                  <a:pt x="487676" y="16124"/>
                  <a:pt x="477858" y="23719"/>
                  <a:pt x="385131" y="108353"/>
                </a:cubicBezTo>
                <a:cubicBezTo>
                  <a:pt x="354585" y="135479"/>
                  <a:pt x="327858" y="158265"/>
                  <a:pt x="325676" y="158265"/>
                </a:cubicBezTo>
                <a:cubicBezTo>
                  <a:pt x="322949" y="158265"/>
                  <a:pt x="277131" y="123543"/>
                  <a:pt x="223131" y="81769"/>
                </a:cubicBezTo>
                <a:cubicBezTo>
                  <a:pt x="169131" y="39995"/>
                  <a:pt x="117858" y="4188"/>
                  <a:pt x="108585" y="2018"/>
                </a:cubicBezTo>
                <a:cubicBezTo>
                  <a:pt x="84040" y="-4492"/>
                  <a:pt x="52949" y="5273"/>
                  <a:pt x="39312" y="23719"/>
                </a:cubicBezTo>
                <a:cubicBezTo>
                  <a:pt x="-2688" y="83397"/>
                  <a:pt x="-13597" y="264599"/>
                  <a:pt x="19131" y="363338"/>
                </a:cubicBezTo>
                <a:cubicBezTo>
                  <a:pt x="31676" y="401314"/>
                  <a:pt x="58403" y="439291"/>
                  <a:pt x="78585" y="449599"/>
                </a:cubicBezTo>
                <a:cubicBezTo>
                  <a:pt x="103131" y="462077"/>
                  <a:pt x="126585" y="457194"/>
                  <a:pt x="207312" y="423558"/>
                </a:cubicBezTo>
                <a:cubicBezTo>
                  <a:pt x="250949" y="405654"/>
                  <a:pt x="288040" y="392091"/>
                  <a:pt x="289676" y="393719"/>
                </a:cubicBezTo>
                <a:cubicBezTo>
                  <a:pt x="291312" y="395346"/>
                  <a:pt x="295131" y="421930"/>
                  <a:pt x="297858" y="452311"/>
                </a:cubicBezTo>
                <a:cubicBezTo>
                  <a:pt x="301676" y="488660"/>
                  <a:pt x="306040" y="511446"/>
                  <a:pt x="312040" y="517956"/>
                </a:cubicBezTo>
                <a:cubicBezTo>
                  <a:pt x="316949" y="523382"/>
                  <a:pt x="325267" y="526366"/>
                  <a:pt x="334062" y="526773"/>
                </a:cubicBezTo>
                <a:close/>
                <a:moveTo>
                  <a:pt x="187805" y="629688"/>
                </a:moveTo>
                <a:cubicBezTo>
                  <a:pt x="240714" y="629688"/>
                  <a:pt x="273987" y="603104"/>
                  <a:pt x="278896" y="556447"/>
                </a:cubicBezTo>
                <a:cubicBezTo>
                  <a:pt x="288714" y="473984"/>
                  <a:pt x="192168" y="425700"/>
                  <a:pt x="133805" y="483749"/>
                </a:cubicBezTo>
                <a:cubicBezTo>
                  <a:pt x="96714" y="520098"/>
                  <a:pt x="97805" y="570010"/>
                  <a:pt x="136532" y="606902"/>
                </a:cubicBezTo>
                <a:cubicBezTo>
                  <a:pt x="158350" y="627518"/>
                  <a:pt x="163259" y="629688"/>
                  <a:pt x="187805" y="629688"/>
                </a:cubicBezTo>
                <a:close/>
              </a:path>
            </a:pathLst>
          </a:custGeom>
          <a:solidFill>
            <a:srgbClr val="481F6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81" name="Google Shape;181;p4"/>
          <p:cNvGrpSpPr/>
          <p:nvPr/>
        </p:nvGrpSpPr>
        <p:grpSpPr>
          <a:xfrm>
            <a:off x="88450" y="6434321"/>
            <a:ext cx="388238" cy="350085"/>
            <a:chOff x="4840134" y="3144325"/>
            <a:chExt cx="2158571" cy="1946446"/>
          </a:xfrm>
        </p:grpSpPr>
        <p:sp>
          <p:nvSpPr>
            <p:cNvPr id="182" name="Google Shape;182;p4"/>
            <p:cNvSpPr/>
            <p:nvPr/>
          </p:nvSpPr>
          <p:spPr>
            <a:xfrm rot="10800000" flipH="1">
              <a:off x="6034762" y="3517833"/>
              <a:ext cx="962264" cy="272349"/>
            </a:xfrm>
            <a:custGeom>
              <a:avLst/>
              <a:gdLst/>
              <a:ahLst/>
              <a:cxnLst/>
              <a:rect l="l" t="t" r="r" b="b"/>
              <a:pathLst>
                <a:path w="962264" h="272349" extrusionOk="0">
                  <a:moveTo>
                    <a:pt x="317" y="256199"/>
                  </a:moveTo>
                  <a:cubicBezTo>
                    <a:pt x="-9129" y="242629"/>
                    <a:pt x="6615" y="224883"/>
                    <a:pt x="133615" y="98573"/>
                  </a:cubicBezTo>
                  <a:lnTo>
                    <a:pt x="235424" y="-3727"/>
                  </a:lnTo>
                  <a:lnTo>
                    <a:pt x="581788" y="-3727"/>
                  </a:lnTo>
                  <a:lnTo>
                    <a:pt x="929201" y="-3727"/>
                  </a:lnTo>
                  <a:lnTo>
                    <a:pt x="945995" y="22370"/>
                  </a:lnTo>
                  <a:cubicBezTo>
                    <a:pt x="959639" y="43247"/>
                    <a:pt x="962788" y="68300"/>
                    <a:pt x="958590" y="145548"/>
                  </a:cubicBezTo>
                  <a:cubicBezTo>
                    <a:pt x="956490" y="197742"/>
                    <a:pt x="951243" y="247848"/>
                    <a:pt x="947044" y="255155"/>
                  </a:cubicBezTo>
                  <a:cubicBezTo>
                    <a:pt x="935499" y="271858"/>
                    <a:pt x="10813" y="273945"/>
                    <a:pt x="317" y="256199"/>
                  </a:cubicBezTo>
                  <a:close/>
                </a:path>
              </a:pathLst>
            </a:custGeom>
            <a:solidFill>
              <a:srgbClr val="12445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4"/>
            <p:cNvSpPr/>
            <p:nvPr/>
          </p:nvSpPr>
          <p:spPr>
            <a:xfrm rot="10800000" flipH="1">
              <a:off x="6019157" y="4103347"/>
              <a:ext cx="979548" cy="261400"/>
            </a:xfrm>
            <a:custGeom>
              <a:avLst/>
              <a:gdLst/>
              <a:ahLst/>
              <a:cxnLst/>
              <a:rect l="l" t="t" r="r" b="b"/>
              <a:pathLst>
                <a:path w="979548" h="261400" extrusionOk="0">
                  <a:moveTo>
                    <a:pt x="21176" y="247846"/>
                  </a:moveTo>
                  <a:cubicBezTo>
                    <a:pt x="9631" y="240539"/>
                    <a:pt x="4383" y="213398"/>
                    <a:pt x="2283" y="139282"/>
                  </a:cubicBezTo>
                  <a:cubicBezTo>
                    <a:pt x="-4014" y="-18344"/>
                    <a:pt x="-56493" y="-2686"/>
                    <a:pt x="482994" y="-2686"/>
                  </a:cubicBezTo>
                  <a:cubicBezTo>
                    <a:pt x="887085" y="-2686"/>
                    <a:pt x="944812" y="-598"/>
                    <a:pt x="959506" y="14016"/>
                  </a:cubicBezTo>
                  <a:cubicBezTo>
                    <a:pt x="983647" y="36982"/>
                    <a:pt x="983647" y="218617"/>
                    <a:pt x="959506" y="241583"/>
                  </a:cubicBezTo>
                  <a:cubicBezTo>
                    <a:pt x="944812" y="256197"/>
                    <a:pt x="888135" y="258285"/>
                    <a:pt x="490341" y="258285"/>
                  </a:cubicBezTo>
                  <a:cubicBezTo>
                    <a:pt x="222697" y="258285"/>
                    <a:pt x="30622" y="254109"/>
                    <a:pt x="21176" y="247846"/>
                  </a:cubicBezTo>
                  <a:close/>
                </a:path>
              </a:pathLst>
            </a:custGeom>
            <a:solidFill>
              <a:srgbClr val="12445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4"/>
            <p:cNvSpPr/>
            <p:nvPr/>
          </p:nvSpPr>
          <p:spPr>
            <a:xfrm rot="10800000" flipH="1">
              <a:off x="6031774" y="4677482"/>
              <a:ext cx="964801" cy="273497"/>
            </a:xfrm>
            <a:custGeom>
              <a:avLst/>
              <a:gdLst/>
              <a:ahLst/>
              <a:cxnLst/>
              <a:rect l="l" t="t" r="r" b="b"/>
              <a:pathLst>
                <a:path w="964801" h="273497" extrusionOk="0">
                  <a:moveTo>
                    <a:pt x="185934" y="221930"/>
                  </a:moveTo>
                  <a:cubicBezTo>
                    <a:pt x="50538" y="102927"/>
                    <a:pt x="-1942" y="47602"/>
                    <a:pt x="-1942" y="23592"/>
                  </a:cubicBezTo>
                  <a:cubicBezTo>
                    <a:pt x="-1942" y="10022"/>
                    <a:pt x="4356" y="-417"/>
                    <a:pt x="11703" y="-1461"/>
                  </a:cubicBezTo>
                  <a:cubicBezTo>
                    <a:pt x="18001" y="-1461"/>
                    <a:pt x="228968" y="-1461"/>
                    <a:pt x="479819" y="-2505"/>
                  </a:cubicBezTo>
                  <a:cubicBezTo>
                    <a:pt x="805191" y="-2505"/>
                    <a:pt x="938488" y="1671"/>
                    <a:pt x="946885" y="10022"/>
                  </a:cubicBezTo>
                  <a:cubicBezTo>
                    <a:pt x="953182" y="16285"/>
                    <a:pt x="960529" y="65348"/>
                    <a:pt x="961579" y="120673"/>
                  </a:cubicBezTo>
                  <a:cubicBezTo>
                    <a:pt x="964728" y="198965"/>
                    <a:pt x="962629" y="225062"/>
                    <a:pt x="948984" y="244895"/>
                  </a:cubicBezTo>
                  <a:lnTo>
                    <a:pt x="932191" y="270992"/>
                  </a:lnTo>
                  <a:lnTo>
                    <a:pt x="586877" y="270992"/>
                  </a:lnTo>
                  <a:lnTo>
                    <a:pt x="241563" y="270992"/>
                  </a:lnTo>
                  <a:lnTo>
                    <a:pt x="185934" y="221930"/>
                  </a:lnTo>
                  <a:close/>
                </a:path>
              </a:pathLst>
            </a:custGeom>
            <a:solidFill>
              <a:srgbClr val="12445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4"/>
            <p:cNvSpPr/>
            <p:nvPr/>
          </p:nvSpPr>
          <p:spPr>
            <a:xfrm rot="-1730497">
              <a:off x="5216774" y="3231643"/>
              <a:ext cx="817633" cy="1771809"/>
            </a:xfrm>
            <a:custGeom>
              <a:avLst/>
              <a:gdLst/>
              <a:ahLst/>
              <a:cxnLst/>
              <a:rect l="l" t="t" r="r" b="b"/>
              <a:pathLst>
                <a:path w="817633" h="1771809" extrusionOk="0">
                  <a:moveTo>
                    <a:pt x="497086" y="255253"/>
                  </a:moveTo>
                  <a:cubicBezTo>
                    <a:pt x="672235" y="352089"/>
                    <a:pt x="670243" y="358799"/>
                    <a:pt x="738466" y="450592"/>
                  </a:cubicBezTo>
                  <a:cubicBezTo>
                    <a:pt x="781785" y="509007"/>
                    <a:pt x="818203" y="638699"/>
                    <a:pt x="817627" y="728952"/>
                  </a:cubicBezTo>
                  <a:cubicBezTo>
                    <a:pt x="816350" y="837886"/>
                    <a:pt x="786419" y="922698"/>
                    <a:pt x="716405" y="1012845"/>
                  </a:cubicBezTo>
                  <a:cubicBezTo>
                    <a:pt x="686302" y="1052278"/>
                    <a:pt x="654536" y="1086027"/>
                    <a:pt x="644159" y="1087464"/>
                  </a:cubicBezTo>
                  <a:cubicBezTo>
                    <a:pt x="634702" y="1089406"/>
                    <a:pt x="622639" y="1098255"/>
                    <a:pt x="618107" y="1106485"/>
                  </a:cubicBezTo>
                  <a:cubicBezTo>
                    <a:pt x="606525" y="1127516"/>
                    <a:pt x="570273" y="1143302"/>
                    <a:pt x="450241" y="1178495"/>
                  </a:cubicBezTo>
                  <a:cubicBezTo>
                    <a:pt x="390478" y="1195635"/>
                    <a:pt x="339011" y="1204236"/>
                    <a:pt x="327978" y="1198160"/>
                  </a:cubicBezTo>
                  <a:cubicBezTo>
                    <a:pt x="322921" y="1195375"/>
                    <a:pt x="317947" y="1193529"/>
                    <a:pt x="313985" y="1192837"/>
                  </a:cubicBezTo>
                  <a:lnTo>
                    <a:pt x="308417" y="1193960"/>
                  </a:lnTo>
                  <a:lnTo>
                    <a:pt x="308417" y="1449728"/>
                  </a:lnTo>
                  <a:lnTo>
                    <a:pt x="308631" y="1450873"/>
                  </a:lnTo>
                  <a:lnTo>
                    <a:pt x="308417" y="1452238"/>
                  </a:lnTo>
                  <a:lnTo>
                    <a:pt x="308417" y="1613307"/>
                  </a:lnTo>
                  <a:lnTo>
                    <a:pt x="308935" y="1636350"/>
                  </a:lnTo>
                  <a:lnTo>
                    <a:pt x="308417" y="1653079"/>
                  </a:lnTo>
                  <a:lnTo>
                    <a:pt x="308417" y="1697197"/>
                  </a:lnTo>
                  <a:lnTo>
                    <a:pt x="309117" y="1700207"/>
                  </a:lnTo>
                  <a:cubicBezTo>
                    <a:pt x="311033" y="1705432"/>
                    <a:pt x="311333" y="1713046"/>
                    <a:pt x="310148" y="1721182"/>
                  </a:cubicBezTo>
                  <a:lnTo>
                    <a:pt x="308417" y="1726474"/>
                  </a:lnTo>
                  <a:lnTo>
                    <a:pt x="308417" y="1770354"/>
                  </a:lnTo>
                  <a:lnTo>
                    <a:pt x="289404" y="1770354"/>
                  </a:lnTo>
                  <a:lnTo>
                    <a:pt x="288680" y="1769955"/>
                  </a:lnTo>
                  <a:lnTo>
                    <a:pt x="287659" y="1771809"/>
                  </a:lnTo>
                  <a:lnTo>
                    <a:pt x="169977" y="1707002"/>
                  </a:lnTo>
                  <a:cubicBezTo>
                    <a:pt x="128260" y="1684028"/>
                    <a:pt x="101094" y="1668900"/>
                    <a:pt x="83094" y="1657395"/>
                  </a:cubicBezTo>
                  <a:lnTo>
                    <a:pt x="78388" y="1654146"/>
                  </a:lnTo>
                  <a:lnTo>
                    <a:pt x="28641" y="1626751"/>
                  </a:lnTo>
                  <a:lnTo>
                    <a:pt x="28641" y="1124703"/>
                  </a:lnTo>
                  <a:lnTo>
                    <a:pt x="27704" y="1110259"/>
                  </a:lnTo>
                  <a:cubicBezTo>
                    <a:pt x="25910" y="1083055"/>
                    <a:pt x="24708" y="1052600"/>
                    <a:pt x="25978" y="1043766"/>
                  </a:cubicBezTo>
                  <a:cubicBezTo>
                    <a:pt x="26329" y="1034426"/>
                    <a:pt x="26048" y="1004477"/>
                    <a:pt x="24254" y="977272"/>
                  </a:cubicBezTo>
                  <a:cubicBezTo>
                    <a:pt x="23380" y="950574"/>
                    <a:pt x="23689" y="917376"/>
                    <a:pt x="24216" y="903365"/>
                  </a:cubicBezTo>
                  <a:cubicBezTo>
                    <a:pt x="25158" y="890775"/>
                    <a:pt x="22510" y="873825"/>
                    <a:pt x="19927" y="867636"/>
                  </a:cubicBezTo>
                  <a:cubicBezTo>
                    <a:pt x="12983" y="855768"/>
                    <a:pt x="24794" y="829425"/>
                    <a:pt x="38401" y="818485"/>
                  </a:cubicBezTo>
                  <a:lnTo>
                    <a:pt x="50585" y="814268"/>
                  </a:lnTo>
                  <a:lnTo>
                    <a:pt x="224932" y="910280"/>
                  </a:lnTo>
                  <a:lnTo>
                    <a:pt x="225747" y="908800"/>
                  </a:lnTo>
                  <a:lnTo>
                    <a:pt x="238738" y="917884"/>
                  </a:lnTo>
                  <a:cubicBezTo>
                    <a:pt x="338193" y="972653"/>
                    <a:pt x="466051" y="931279"/>
                    <a:pt x="524320" y="825471"/>
                  </a:cubicBezTo>
                  <a:cubicBezTo>
                    <a:pt x="538887" y="799019"/>
                    <a:pt x="547725" y="771045"/>
                    <a:pt x="551235" y="743106"/>
                  </a:cubicBezTo>
                  <a:lnTo>
                    <a:pt x="549815" y="720029"/>
                  </a:lnTo>
                  <a:lnTo>
                    <a:pt x="550352" y="712328"/>
                  </a:lnTo>
                  <a:lnTo>
                    <a:pt x="548784" y="703271"/>
                  </a:lnTo>
                  <a:lnTo>
                    <a:pt x="546179" y="660957"/>
                  </a:lnTo>
                  <a:lnTo>
                    <a:pt x="530589" y="628283"/>
                  </a:lnTo>
                  <a:lnTo>
                    <a:pt x="525257" y="613881"/>
                  </a:lnTo>
                  <a:lnTo>
                    <a:pt x="518512" y="602970"/>
                  </a:lnTo>
                  <a:lnTo>
                    <a:pt x="511550" y="588378"/>
                  </a:lnTo>
                  <a:cubicBezTo>
                    <a:pt x="495345" y="566819"/>
                    <a:pt x="474610" y="548414"/>
                    <a:pt x="449746" y="534721"/>
                  </a:cubicBezTo>
                  <a:lnTo>
                    <a:pt x="435124" y="528599"/>
                  </a:lnTo>
                  <a:lnTo>
                    <a:pt x="435940" y="527118"/>
                  </a:lnTo>
                  <a:lnTo>
                    <a:pt x="117462" y="351732"/>
                  </a:lnTo>
                  <a:lnTo>
                    <a:pt x="17996" y="294553"/>
                  </a:lnTo>
                  <a:lnTo>
                    <a:pt x="10141" y="241368"/>
                  </a:lnTo>
                  <a:cubicBezTo>
                    <a:pt x="-7123" y="113881"/>
                    <a:pt x="-1816" y="-2367"/>
                    <a:pt x="22023" y="36"/>
                  </a:cubicBezTo>
                  <a:cubicBezTo>
                    <a:pt x="28547" y="1245"/>
                    <a:pt x="174402" y="77993"/>
                    <a:pt x="344489" y="171660"/>
                  </a:cubicBezTo>
                  <a:cubicBezTo>
                    <a:pt x="406814" y="205759"/>
                    <a:pt x="456667" y="232906"/>
                    <a:pt x="497086" y="255253"/>
                  </a:cubicBezTo>
                  <a:close/>
                </a:path>
              </a:pathLst>
            </a:custGeom>
            <a:solidFill>
              <a:srgbClr val="1244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6" name="Google Shape;186;p4"/>
            <p:cNvSpPr/>
            <p:nvPr/>
          </p:nvSpPr>
          <p:spPr>
            <a:xfrm>
              <a:off x="5408467" y="3612747"/>
              <a:ext cx="555239" cy="791700"/>
            </a:xfrm>
            <a:custGeom>
              <a:avLst/>
              <a:gdLst/>
              <a:ahLst/>
              <a:cxnLst/>
              <a:rect l="l" t="t" r="r" b="b"/>
              <a:pathLst>
                <a:path w="555239" h="791700" extrusionOk="0">
                  <a:moveTo>
                    <a:pt x="252360" y="0"/>
                  </a:moveTo>
                  <a:cubicBezTo>
                    <a:pt x="419635" y="0"/>
                    <a:pt x="555239" y="177228"/>
                    <a:pt x="555239" y="395850"/>
                  </a:cubicBezTo>
                  <a:cubicBezTo>
                    <a:pt x="555239" y="614472"/>
                    <a:pt x="419635" y="791700"/>
                    <a:pt x="252360" y="791700"/>
                  </a:cubicBezTo>
                  <a:cubicBezTo>
                    <a:pt x="147813" y="791700"/>
                    <a:pt x="55638" y="722471"/>
                    <a:pt x="1208" y="617174"/>
                  </a:cubicBezTo>
                  <a:lnTo>
                    <a:pt x="246" y="614857"/>
                  </a:lnTo>
                  <a:lnTo>
                    <a:pt x="60212" y="614857"/>
                  </a:lnTo>
                  <a:lnTo>
                    <a:pt x="60212" y="613167"/>
                  </a:lnTo>
                  <a:lnTo>
                    <a:pt x="75974" y="614857"/>
                  </a:lnTo>
                  <a:cubicBezTo>
                    <a:pt x="189512" y="614857"/>
                    <a:pt x="281552" y="516937"/>
                    <a:pt x="281552" y="396146"/>
                  </a:cubicBezTo>
                  <a:cubicBezTo>
                    <a:pt x="281552" y="275355"/>
                    <a:pt x="189512" y="177435"/>
                    <a:pt x="75974" y="177435"/>
                  </a:cubicBezTo>
                  <a:lnTo>
                    <a:pt x="60212" y="179126"/>
                  </a:lnTo>
                  <a:lnTo>
                    <a:pt x="60212" y="177435"/>
                  </a:lnTo>
                  <a:lnTo>
                    <a:pt x="0" y="177435"/>
                  </a:lnTo>
                  <a:lnTo>
                    <a:pt x="1208" y="174527"/>
                  </a:lnTo>
                  <a:cubicBezTo>
                    <a:pt x="55638" y="69230"/>
                    <a:pt x="147813" y="0"/>
                    <a:pt x="252360" y="0"/>
                  </a:cubicBezTo>
                  <a:close/>
                </a:path>
              </a:pathLst>
            </a:custGeom>
            <a:solidFill>
              <a:srgbClr val="648390">
                <a:alpha val="7333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Google Shape;191;p5"/>
          <p:cNvSpPr/>
          <p:nvPr/>
        </p:nvSpPr>
        <p:spPr>
          <a:xfrm>
            <a:off x="10" y="-5705"/>
            <a:ext cx="12191990" cy="1694346"/>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2" name="Google Shape;192;p5"/>
          <p:cNvSpPr/>
          <p:nvPr/>
        </p:nvSpPr>
        <p:spPr>
          <a:xfrm>
            <a:off x="0" y="1688641"/>
            <a:ext cx="12191990" cy="516935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3" name="Google Shape;193;p5"/>
          <p:cNvSpPr/>
          <p:nvPr/>
        </p:nvSpPr>
        <p:spPr>
          <a:xfrm>
            <a:off x="1156851" y="2010758"/>
            <a:ext cx="457190" cy="4571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4" name="Google Shape;194;p5"/>
          <p:cNvSpPr/>
          <p:nvPr/>
        </p:nvSpPr>
        <p:spPr>
          <a:xfrm>
            <a:off x="-10" y="-2852"/>
            <a:ext cx="12191989" cy="1731024"/>
          </a:xfrm>
          <a:prstGeom prst="flowChartProcess">
            <a:avLst/>
          </a:prstGeom>
          <a:solidFill>
            <a:srgbClr val="1244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5" name="Google Shape;195;p5"/>
          <p:cNvSpPr txBox="1">
            <a:spLocks noGrp="1"/>
          </p:cNvSpPr>
          <p:nvPr>
            <p:ph type="title"/>
          </p:nvPr>
        </p:nvSpPr>
        <p:spPr>
          <a:xfrm>
            <a:off x="403786" y="82123"/>
            <a:ext cx="11282158" cy="555639"/>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lt1"/>
              </a:buClr>
              <a:buSzPct val="100000"/>
              <a:buFont typeface="Play"/>
              <a:buNone/>
            </a:pPr>
            <a:r>
              <a:rPr lang="en-CA">
                <a:solidFill>
                  <a:schemeClr val="lt1"/>
                </a:solidFill>
              </a:rPr>
              <a:t>FEDERATED LEARNING (FL)</a:t>
            </a:r>
            <a:endParaRPr/>
          </a:p>
        </p:txBody>
      </p:sp>
      <p:sp>
        <p:nvSpPr>
          <p:cNvPr id="196" name="Google Shape;196;p5"/>
          <p:cNvSpPr txBox="1">
            <a:spLocks noGrp="1"/>
          </p:cNvSpPr>
          <p:nvPr>
            <p:ph type="dt" idx="10"/>
          </p:nvPr>
        </p:nvSpPr>
        <p:spPr>
          <a:xfrm rot="5400000">
            <a:off x="-611740" y="1294644"/>
            <a:ext cx="1627275" cy="31351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CA" sz="900">
                <a:solidFill>
                  <a:schemeClr val="lt1"/>
                </a:solidFill>
              </a:rPr>
              <a:t>2025-06-04</a:t>
            </a:r>
            <a:endParaRPr sz="900">
              <a:solidFill>
                <a:schemeClr val="lt1"/>
              </a:solidFill>
            </a:endParaRPr>
          </a:p>
        </p:txBody>
      </p:sp>
      <p:sp>
        <p:nvSpPr>
          <p:cNvPr id="197" name="Google Shape;197;p5"/>
          <p:cNvSpPr txBox="1"/>
          <p:nvPr/>
        </p:nvSpPr>
        <p:spPr>
          <a:xfrm>
            <a:off x="1265626" y="617394"/>
            <a:ext cx="10579500"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CA" sz="1600" b="1" i="0" u="none" strike="noStrike" cap="none">
                <a:solidFill>
                  <a:srgbClr val="86A0AB"/>
                </a:solidFill>
                <a:latin typeface="Arial"/>
                <a:ea typeface="Arial"/>
                <a:cs typeface="Arial"/>
                <a:sym typeface="Arial"/>
              </a:rPr>
              <a:t>Federated Learning (FL) is a collaborative machine learning approach that trains models across multiple decentralized devices or servers holding local data samples, without exchanging them. </a:t>
            </a:r>
            <a:endParaRPr sz="1600" b="1" i="0" u="none" strike="noStrike" cap="none">
              <a:solidFill>
                <a:srgbClr val="86A0AB"/>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600"/>
              <a:buFont typeface="Arial"/>
              <a:buNone/>
            </a:pPr>
            <a:r>
              <a:rPr lang="en-CA" sz="1600" b="1" i="0" u="none" strike="noStrike" cap="none">
                <a:solidFill>
                  <a:srgbClr val="86A0AB"/>
                </a:solidFill>
                <a:latin typeface="Arial"/>
                <a:ea typeface="Arial"/>
                <a:cs typeface="Arial"/>
                <a:sym typeface="Arial"/>
              </a:rPr>
              <a:t>This approach enhances data privacy, reduces latency, and leverages distributed data.</a:t>
            </a:r>
            <a:endParaRPr sz="1600" b="0" i="0" u="none" strike="noStrike" cap="none">
              <a:solidFill>
                <a:srgbClr val="86A0AB"/>
              </a:solidFill>
              <a:latin typeface="Arial"/>
              <a:ea typeface="Arial"/>
              <a:cs typeface="Arial"/>
              <a:sym typeface="Arial"/>
            </a:endParaRPr>
          </a:p>
        </p:txBody>
      </p:sp>
      <p:sp>
        <p:nvSpPr>
          <p:cNvPr id="198" name="Google Shape;198;p5"/>
          <p:cNvSpPr txBox="1">
            <a:spLocks noGrp="1"/>
          </p:cNvSpPr>
          <p:nvPr>
            <p:ph type="sldNum" idx="12"/>
          </p:nvPr>
        </p:nvSpPr>
        <p:spPr>
          <a:xfrm>
            <a:off x="11716570" y="6514232"/>
            <a:ext cx="422563" cy="34376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fld id="{00000000-1234-1234-1234-123412341234}" type="slidenum">
              <a:rPr lang="en-CA" sz="1400">
                <a:solidFill>
                  <a:schemeClr val="dk1"/>
                </a:solidFill>
              </a:rPr>
              <a:t>5</a:t>
            </a:fld>
            <a:endParaRPr sz="1400">
              <a:solidFill>
                <a:schemeClr val="dk1"/>
              </a:solidFill>
            </a:endParaRPr>
          </a:p>
        </p:txBody>
      </p:sp>
      <p:grpSp>
        <p:nvGrpSpPr>
          <p:cNvPr id="199" name="Google Shape;199;p5"/>
          <p:cNvGrpSpPr/>
          <p:nvPr/>
        </p:nvGrpSpPr>
        <p:grpSpPr>
          <a:xfrm>
            <a:off x="4407097" y="6599038"/>
            <a:ext cx="3385416" cy="264869"/>
            <a:chOff x="4407097" y="6599038"/>
            <a:chExt cx="3385416" cy="264869"/>
          </a:xfrm>
        </p:grpSpPr>
        <p:pic>
          <p:nvPicPr>
            <p:cNvPr id="200" name="Google Shape;200;p5" descr="Rewind with solid fill">
              <a:hlinkClick r:id="rId3" action="ppaction://hlinksldjump"/>
            </p:cNvPr>
            <p:cNvPicPr preferRelativeResize="0"/>
            <p:nvPr/>
          </p:nvPicPr>
          <p:blipFill rotWithShape="1">
            <a:blip r:embed="rId4">
              <a:alphaModFix/>
            </a:blip>
            <a:srcRect/>
            <a:stretch/>
          </p:blipFill>
          <p:spPr>
            <a:xfrm>
              <a:off x="4407097" y="6599038"/>
              <a:ext cx="264869" cy="264869"/>
            </a:xfrm>
            <a:prstGeom prst="rect">
              <a:avLst/>
            </a:prstGeom>
            <a:noFill/>
            <a:ln>
              <a:noFill/>
            </a:ln>
          </p:spPr>
        </p:pic>
        <p:pic>
          <p:nvPicPr>
            <p:cNvPr id="201" name="Google Shape;201;p5" descr="Rewind with solid fill">
              <a:hlinkClick r:id="rId5" action="ppaction://hlinksldjump"/>
            </p:cNvPr>
            <p:cNvPicPr preferRelativeResize="0"/>
            <p:nvPr/>
          </p:nvPicPr>
          <p:blipFill rotWithShape="1">
            <a:blip r:embed="rId4">
              <a:alphaModFix/>
            </a:blip>
            <a:srcRect/>
            <a:stretch/>
          </p:blipFill>
          <p:spPr>
            <a:xfrm flipH="1">
              <a:off x="7527644" y="6599038"/>
              <a:ext cx="264869" cy="264869"/>
            </a:xfrm>
            <a:prstGeom prst="rect">
              <a:avLst/>
            </a:prstGeom>
            <a:noFill/>
            <a:ln>
              <a:noFill/>
            </a:ln>
          </p:spPr>
        </p:pic>
      </p:grpSp>
      <p:grpSp>
        <p:nvGrpSpPr>
          <p:cNvPr id="202" name="Google Shape;202;p5"/>
          <p:cNvGrpSpPr/>
          <p:nvPr/>
        </p:nvGrpSpPr>
        <p:grpSpPr>
          <a:xfrm>
            <a:off x="610622" y="3998168"/>
            <a:ext cx="6086905" cy="2395939"/>
            <a:chOff x="416841" y="3154346"/>
            <a:chExt cx="6976331" cy="2395939"/>
          </a:xfrm>
        </p:grpSpPr>
        <p:sp>
          <p:nvSpPr>
            <p:cNvPr id="203" name="Google Shape;203;p5"/>
            <p:cNvSpPr txBox="1"/>
            <p:nvPr/>
          </p:nvSpPr>
          <p:spPr>
            <a:xfrm>
              <a:off x="416851" y="3547900"/>
              <a:ext cx="6976321"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400" b="1" i="0" u="none" strike="noStrike" cap="none">
                  <a:solidFill>
                    <a:srgbClr val="156082"/>
                  </a:solidFill>
                  <a:latin typeface="Arial"/>
                  <a:ea typeface="Arial"/>
                  <a:cs typeface="Arial"/>
                  <a:sym typeface="Arial"/>
                </a:rPr>
                <a:t>Data Privacy</a:t>
              </a:r>
              <a:r>
                <a:rPr lang="en-CA" sz="1400" b="0" i="0" u="none" strike="noStrike" cap="none">
                  <a:solidFill>
                    <a:schemeClr val="dk1"/>
                  </a:solidFill>
                  <a:latin typeface="Arial"/>
                  <a:ea typeface="Arial"/>
                  <a:cs typeface="Arial"/>
                  <a:sym typeface="Arial"/>
                </a:rPr>
                <a:t>: Enhances privacy by keeping data on local devices and only sharing model updates.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CA" sz="1400" b="1" i="0" u="none" strike="noStrike" cap="none">
                  <a:solidFill>
                    <a:srgbClr val="156082"/>
                  </a:solidFill>
                  <a:latin typeface="Arial"/>
                  <a:ea typeface="Arial"/>
                  <a:cs typeface="Arial"/>
                  <a:sym typeface="Arial"/>
                </a:rPr>
                <a:t>Reduced Latency</a:t>
              </a:r>
              <a:r>
                <a:rPr lang="en-CA" sz="1400" b="0" i="0" u="none" strike="noStrike" cap="none">
                  <a:solidFill>
                    <a:schemeClr val="dk1"/>
                  </a:solidFill>
                  <a:latin typeface="Arial"/>
                  <a:ea typeface="Arial"/>
                  <a:cs typeface="Arial"/>
                  <a:sym typeface="Arial"/>
                </a:rPr>
                <a:t>: Improves training efficiency by leveraging local computation.</a:t>
              </a:r>
              <a:endParaRPr/>
            </a:p>
            <a:p>
              <a:pPr marL="0" marR="0" lvl="0" indent="0" algn="l" rtl="0">
                <a:lnSpc>
                  <a:spcPct val="100000"/>
                </a:lnSpc>
                <a:spcBef>
                  <a:spcPts val="0"/>
                </a:spcBef>
                <a:spcAft>
                  <a:spcPts val="0"/>
                </a:spcAft>
                <a:buNone/>
              </a:pPr>
              <a:r>
                <a:rPr lang="en-CA" sz="1400" b="1" i="0" u="none" strike="noStrike" cap="none">
                  <a:solidFill>
                    <a:srgbClr val="156082"/>
                  </a:solidFill>
                  <a:latin typeface="Arial"/>
                  <a:ea typeface="Arial"/>
                  <a:cs typeface="Arial"/>
                  <a:sym typeface="Arial"/>
                </a:rPr>
                <a:t>Utilization of Diverse Data</a:t>
              </a:r>
              <a:r>
                <a:rPr lang="en-CA" sz="1400" b="0" i="0" u="none" strike="noStrike" cap="none">
                  <a:solidFill>
                    <a:schemeClr val="dk1"/>
                  </a:solidFill>
                  <a:latin typeface="Arial"/>
                  <a:ea typeface="Arial"/>
                  <a:cs typeface="Arial"/>
                  <a:sym typeface="Arial"/>
                </a:rPr>
                <a:t>: Enables the use of data from various sources that cannot be centrally aggregated due to privacy concerns or data regulations.</a:t>
              </a:r>
              <a:endParaRPr/>
            </a:p>
          </p:txBody>
        </p:sp>
        <p:sp>
          <p:nvSpPr>
            <p:cNvPr id="204" name="Google Shape;204;p5"/>
            <p:cNvSpPr/>
            <p:nvPr/>
          </p:nvSpPr>
          <p:spPr>
            <a:xfrm>
              <a:off x="416841" y="3345627"/>
              <a:ext cx="6826354" cy="2204658"/>
            </a:xfrm>
            <a:prstGeom prst="roundRect">
              <a:avLst>
                <a:gd name="adj" fmla="val 16667"/>
              </a:avLst>
            </a:prstGeom>
            <a:noFill/>
            <a:ln w="9525" cap="flat" cmpd="sng">
              <a:solidFill>
                <a:srgbClr val="08283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5" name="Google Shape;205;p5"/>
            <p:cNvSpPr txBox="1"/>
            <p:nvPr/>
          </p:nvSpPr>
          <p:spPr>
            <a:xfrm>
              <a:off x="3089079" y="3154346"/>
              <a:ext cx="1631865" cy="335756"/>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Arial"/>
                  <a:ea typeface="Arial"/>
                  <a:cs typeface="Arial"/>
                  <a:sym typeface="Arial"/>
                </a:rPr>
                <a:t>DRIVERS:</a:t>
              </a:r>
              <a:endParaRPr sz="1800" b="0" i="0" u="none" strike="noStrike" cap="none">
                <a:solidFill>
                  <a:schemeClr val="dk1"/>
                </a:solidFill>
                <a:latin typeface="Arial"/>
                <a:ea typeface="Arial"/>
                <a:cs typeface="Arial"/>
                <a:sym typeface="Arial"/>
              </a:endParaRPr>
            </a:p>
          </p:txBody>
        </p:sp>
      </p:grpSp>
      <p:sp>
        <p:nvSpPr>
          <p:cNvPr id="206" name="Google Shape;206;p5"/>
          <p:cNvSpPr txBox="1"/>
          <p:nvPr/>
        </p:nvSpPr>
        <p:spPr>
          <a:xfrm>
            <a:off x="6692952" y="4347649"/>
            <a:ext cx="5373340" cy="2225184"/>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rgbClr val="1F7B79"/>
              </a:buClr>
              <a:buSzPts val="1400"/>
              <a:buFont typeface="Arial"/>
              <a:buChar char="•"/>
            </a:pPr>
            <a:r>
              <a:rPr lang="en-CA" sz="1400" b="1" i="0" u="none" strike="noStrike" cap="none">
                <a:solidFill>
                  <a:srgbClr val="1F7B79"/>
                </a:solidFill>
                <a:latin typeface="Arial"/>
                <a:ea typeface="Arial"/>
                <a:cs typeface="Arial"/>
                <a:sym typeface="Arial"/>
              </a:rPr>
              <a:t>Federated Data Analytics</a:t>
            </a:r>
            <a:r>
              <a:rPr lang="en-CA" sz="1400" b="0" i="0" u="none" strike="noStrike" cap="none">
                <a:solidFill>
                  <a:schemeClr val="dk1"/>
                </a:solidFill>
                <a:latin typeface="Arial"/>
                <a:ea typeface="Arial"/>
                <a:cs typeface="Arial"/>
                <a:sym typeface="Arial"/>
              </a:rPr>
              <a:t>: Performing data analytics on distributed data sources without compromising privacy.</a:t>
            </a:r>
            <a:endParaRPr sz="1400" b="0" i="0" u="none" strike="noStrike" cap="none">
              <a:solidFill>
                <a:schemeClr val="dk1"/>
              </a:solidFill>
              <a:latin typeface="Arial"/>
              <a:ea typeface="Arial"/>
              <a:cs typeface="Arial"/>
              <a:sym typeface="Arial"/>
            </a:endParaRPr>
          </a:p>
          <a:p>
            <a:pPr marL="285750" marR="0" lvl="0" indent="-285750" algn="l" rtl="0">
              <a:lnSpc>
                <a:spcPct val="90000"/>
              </a:lnSpc>
              <a:spcBef>
                <a:spcPts val="0"/>
              </a:spcBef>
              <a:spcAft>
                <a:spcPts val="0"/>
              </a:spcAft>
              <a:buClr>
                <a:srgbClr val="1F7B79"/>
              </a:buClr>
              <a:buSzPts val="1400"/>
              <a:buFont typeface="Arial"/>
              <a:buChar char="•"/>
            </a:pPr>
            <a:r>
              <a:rPr lang="en-CA" sz="1400" b="1" i="0" u="none" strike="noStrike" cap="none">
                <a:solidFill>
                  <a:srgbClr val="1F7B79"/>
                </a:solidFill>
                <a:latin typeface="Arial"/>
                <a:ea typeface="Arial"/>
                <a:cs typeface="Arial"/>
                <a:sym typeface="Arial"/>
              </a:rPr>
              <a:t>Personalized Model Training</a:t>
            </a:r>
            <a:r>
              <a:rPr lang="en-CA" sz="1400" b="0" i="0" u="none" strike="noStrike" cap="none">
                <a:solidFill>
                  <a:schemeClr val="dk1"/>
                </a:solidFill>
                <a:latin typeface="Arial"/>
                <a:ea typeface="Arial"/>
                <a:cs typeface="Arial"/>
                <a:sym typeface="Arial"/>
              </a:rPr>
              <a:t>: Developing personalized models for individual users or devices without sharing their data.</a:t>
            </a:r>
            <a:endParaRPr sz="1400" b="0" i="0" u="none" strike="noStrike" cap="none">
              <a:solidFill>
                <a:schemeClr val="dk1"/>
              </a:solidFill>
              <a:latin typeface="Arial"/>
              <a:ea typeface="Arial"/>
              <a:cs typeface="Arial"/>
              <a:sym typeface="Arial"/>
            </a:endParaRPr>
          </a:p>
          <a:p>
            <a:pPr marL="285750" marR="0" lvl="0" indent="-285750" algn="l" rtl="0">
              <a:lnSpc>
                <a:spcPct val="90000"/>
              </a:lnSpc>
              <a:spcBef>
                <a:spcPts val="0"/>
              </a:spcBef>
              <a:spcAft>
                <a:spcPts val="0"/>
              </a:spcAft>
              <a:buClr>
                <a:srgbClr val="1F7B79"/>
              </a:buClr>
              <a:buSzPts val="1400"/>
              <a:buFont typeface="Arial"/>
              <a:buChar char="•"/>
            </a:pPr>
            <a:r>
              <a:rPr lang="en-CA" sz="1400" b="1" i="0" u="none" strike="noStrike" cap="none">
                <a:solidFill>
                  <a:srgbClr val="1F7B79"/>
                </a:solidFill>
                <a:latin typeface="Arial"/>
                <a:ea typeface="Arial"/>
                <a:cs typeface="Arial"/>
                <a:sym typeface="Arial"/>
              </a:rPr>
              <a:t>Cross-Organization Collaborations</a:t>
            </a:r>
            <a:r>
              <a:rPr lang="en-CA" sz="1400" b="0" i="0" u="none" strike="noStrike" cap="none">
                <a:solidFill>
                  <a:schemeClr val="dk1"/>
                </a:solidFill>
                <a:latin typeface="Arial"/>
                <a:ea typeface="Arial"/>
                <a:cs typeface="Arial"/>
                <a:sym typeface="Arial"/>
              </a:rPr>
              <a:t>: Enabling multiple organizations to collaboratively train models while maintaining data confidentiality.</a:t>
            </a:r>
            <a:endParaRPr sz="1400" b="0" i="0" u="none" strike="noStrike" cap="none">
              <a:solidFill>
                <a:schemeClr val="dk1"/>
              </a:solidFill>
              <a:latin typeface="Arial"/>
              <a:ea typeface="Arial"/>
              <a:cs typeface="Arial"/>
              <a:sym typeface="Arial"/>
            </a:endParaRPr>
          </a:p>
          <a:p>
            <a:pPr marL="285750" marR="0" lvl="0" indent="-285750" algn="l" rtl="0">
              <a:lnSpc>
                <a:spcPct val="90000"/>
              </a:lnSpc>
              <a:spcBef>
                <a:spcPts val="0"/>
              </a:spcBef>
              <a:spcAft>
                <a:spcPts val="0"/>
              </a:spcAft>
              <a:buClr>
                <a:srgbClr val="1F7B79"/>
              </a:buClr>
              <a:buSzPts val="1400"/>
              <a:buFont typeface="Arial"/>
              <a:buChar char="•"/>
            </a:pPr>
            <a:r>
              <a:rPr lang="en-CA" sz="1400" b="1" i="0" u="none" strike="noStrike" cap="none">
                <a:solidFill>
                  <a:srgbClr val="1F7B79"/>
                </a:solidFill>
                <a:latin typeface="Arial"/>
                <a:ea typeface="Arial"/>
                <a:cs typeface="Arial"/>
                <a:sym typeface="Arial"/>
              </a:rPr>
              <a:t>Edge AI Services</a:t>
            </a:r>
            <a:r>
              <a:rPr lang="en-CA" sz="1400" b="0" i="0" u="none" strike="noStrike" cap="none">
                <a:solidFill>
                  <a:schemeClr val="dk1"/>
                </a:solidFill>
                <a:latin typeface="Arial"/>
                <a:ea typeface="Arial"/>
                <a:cs typeface="Arial"/>
                <a:sym typeface="Arial"/>
              </a:rPr>
              <a:t>: Deploying AI models on edge devices like smartphones and IoT devices for real-time, on-device inference.</a:t>
            </a:r>
            <a:endParaRPr sz="1400" b="0" i="0" u="none" strike="noStrike" cap="none">
              <a:solidFill>
                <a:schemeClr val="dk1"/>
              </a:solidFill>
              <a:latin typeface="Arial"/>
              <a:ea typeface="Arial"/>
              <a:cs typeface="Arial"/>
              <a:sym typeface="Arial"/>
            </a:endParaRPr>
          </a:p>
        </p:txBody>
      </p:sp>
      <p:sp>
        <p:nvSpPr>
          <p:cNvPr id="207" name="Google Shape;207;p5"/>
          <p:cNvSpPr/>
          <p:nvPr/>
        </p:nvSpPr>
        <p:spPr>
          <a:xfrm>
            <a:off x="6667241" y="4202568"/>
            <a:ext cx="5399051" cy="2204658"/>
          </a:xfrm>
          <a:prstGeom prst="roundRect">
            <a:avLst>
              <a:gd name="adj" fmla="val 16667"/>
            </a:avLst>
          </a:prstGeom>
          <a:noFill/>
          <a:ln w="9525" cap="flat" cmpd="sng">
            <a:solidFill>
              <a:srgbClr val="08283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8" name="Google Shape;208;p5"/>
          <p:cNvSpPr txBox="1"/>
          <p:nvPr/>
        </p:nvSpPr>
        <p:spPr>
          <a:xfrm>
            <a:off x="8417447" y="3987064"/>
            <a:ext cx="1780232" cy="369332"/>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Arial"/>
                <a:ea typeface="Arial"/>
                <a:cs typeface="Arial"/>
                <a:sym typeface="Arial"/>
              </a:rPr>
              <a:t>SERVICE:</a:t>
            </a:r>
            <a:endParaRPr sz="1800" b="0" i="0" u="none" strike="noStrike" cap="none">
              <a:solidFill>
                <a:schemeClr val="dk1"/>
              </a:solidFill>
              <a:latin typeface="Arial"/>
              <a:ea typeface="Arial"/>
              <a:cs typeface="Arial"/>
              <a:sym typeface="Arial"/>
            </a:endParaRPr>
          </a:p>
        </p:txBody>
      </p:sp>
      <p:sp>
        <p:nvSpPr>
          <p:cNvPr id="209" name="Google Shape;209;p5"/>
          <p:cNvSpPr/>
          <p:nvPr/>
        </p:nvSpPr>
        <p:spPr>
          <a:xfrm>
            <a:off x="-11" y="1734328"/>
            <a:ext cx="12191989" cy="2210092"/>
          </a:xfrm>
          <a:custGeom>
            <a:avLst/>
            <a:gdLst/>
            <a:ahLst/>
            <a:cxnLst/>
            <a:rect l="l" t="t" r="r" b="b"/>
            <a:pathLst>
              <a:path w="12191989" h="2210092" extrusionOk="0">
                <a:moveTo>
                  <a:pt x="0" y="0"/>
                </a:moveTo>
                <a:lnTo>
                  <a:pt x="12191989" y="0"/>
                </a:lnTo>
                <a:lnTo>
                  <a:pt x="12191989" y="2210092"/>
                </a:lnTo>
                <a:lnTo>
                  <a:pt x="6867096" y="2210092"/>
                </a:lnTo>
                <a:lnTo>
                  <a:pt x="6867096" y="2060924"/>
                </a:lnTo>
                <a:lnTo>
                  <a:pt x="6200976" y="2060924"/>
                </a:lnTo>
                <a:lnTo>
                  <a:pt x="6200976" y="2210092"/>
                </a:lnTo>
                <a:lnTo>
                  <a:pt x="0" y="2210092"/>
                </a:lnTo>
                <a:close/>
              </a:path>
            </a:pathLst>
          </a:custGeom>
          <a:solidFill>
            <a:srgbClr val="D8D8D8">
              <a:alpha val="3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210" name="Google Shape;210;p5"/>
          <p:cNvGrpSpPr/>
          <p:nvPr/>
        </p:nvGrpSpPr>
        <p:grpSpPr>
          <a:xfrm>
            <a:off x="45141" y="1693290"/>
            <a:ext cx="8123903" cy="2190767"/>
            <a:chOff x="45141" y="1693290"/>
            <a:chExt cx="8123903" cy="2190767"/>
          </a:xfrm>
        </p:grpSpPr>
        <p:sp>
          <p:nvSpPr>
            <p:cNvPr id="211" name="Google Shape;211;p5"/>
            <p:cNvSpPr/>
            <p:nvPr/>
          </p:nvSpPr>
          <p:spPr>
            <a:xfrm>
              <a:off x="1027814" y="2010758"/>
              <a:ext cx="659219" cy="298129"/>
            </a:xfrm>
            <a:prstGeom prst="rect">
              <a:avLst/>
            </a:prstGeom>
            <a:solidFill>
              <a:srgbClr val="EAEA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2" name="Google Shape;212;p5"/>
            <p:cNvSpPr/>
            <p:nvPr/>
          </p:nvSpPr>
          <p:spPr>
            <a:xfrm>
              <a:off x="713267" y="1693290"/>
              <a:ext cx="5052060" cy="1476973"/>
            </a:xfrm>
            <a:custGeom>
              <a:avLst/>
              <a:gdLst/>
              <a:ahLst/>
              <a:cxnLst/>
              <a:rect l="l" t="t" r="r" b="b"/>
              <a:pathLst>
                <a:path w="5052060" h="1285936" extrusionOk="0">
                  <a:moveTo>
                    <a:pt x="2568137" y="0"/>
                  </a:moveTo>
                  <a:lnTo>
                    <a:pt x="3034421" y="0"/>
                  </a:lnTo>
                  <a:lnTo>
                    <a:pt x="3034421" y="136988"/>
                  </a:lnTo>
                  <a:lnTo>
                    <a:pt x="5052060" y="136988"/>
                  </a:lnTo>
                  <a:lnTo>
                    <a:pt x="5052060" y="174654"/>
                  </a:lnTo>
                  <a:lnTo>
                    <a:pt x="4845022" y="174654"/>
                  </a:lnTo>
                  <a:lnTo>
                    <a:pt x="4845022" y="251749"/>
                  </a:lnTo>
                  <a:lnTo>
                    <a:pt x="4884368" y="251749"/>
                  </a:lnTo>
                  <a:lnTo>
                    <a:pt x="4805677" y="348408"/>
                  </a:lnTo>
                  <a:lnTo>
                    <a:pt x="4726985" y="251749"/>
                  </a:lnTo>
                  <a:lnTo>
                    <a:pt x="4766331" y="251749"/>
                  </a:lnTo>
                  <a:lnTo>
                    <a:pt x="4766331" y="174654"/>
                  </a:lnTo>
                  <a:lnTo>
                    <a:pt x="2854566" y="174654"/>
                  </a:lnTo>
                  <a:lnTo>
                    <a:pt x="2854566" y="304077"/>
                  </a:lnTo>
                  <a:lnTo>
                    <a:pt x="2884585" y="304077"/>
                  </a:lnTo>
                  <a:lnTo>
                    <a:pt x="2884585" y="1154045"/>
                  </a:lnTo>
                  <a:lnTo>
                    <a:pt x="2950531" y="1154045"/>
                  </a:lnTo>
                  <a:lnTo>
                    <a:pt x="2818640" y="1285936"/>
                  </a:lnTo>
                  <a:lnTo>
                    <a:pt x="2686749" y="1154045"/>
                  </a:lnTo>
                  <a:lnTo>
                    <a:pt x="2752694" y="1154045"/>
                  </a:lnTo>
                  <a:lnTo>
                    <a:pt x="2752694" y="304077"/>
                  </a:lnTo>
                  <a:lnTo>
                    <a:pt x="2775875" y="304077"/>
                  </a:lnTo>
                  <a:lnTo>
                    <a:pt x="2775875" y="174654"/>
                  </a:lnTo>
                  <a:lnTo>
                    <a:pt x="227613" y="174654"/>
                  </a:lnTo>
                  <a:lnTo>
                    <a:pt x="227613" y="244192"/>
                  </a:lnTo>
                  <a:lnTo>
                    <a:pt x="266958" y="244192"/>
                  </a:lnTo>
                  <a:lnTo>
                    <a:pt x="188268" y="340851"/>
                  </a:lnTo>
                  <a:lnTo>
                    <a:pt x="109576" y="244192"/>
                  </a:lnTo>
                  <a:lnTo>
                    <a:pt x="148922" y="244192"/>
                  </a:lnTo>
                  <a:lnTo>
                    <a:pt x="148922" y="174654"/>
                  </a:lnTo>
                  <a:lnTo>
                    <a:pt x="0" y="174654"/>
                  </a:lnTo>
                  <a:lnTo>
                    <a:pt x="0" y="136988"/>
                  </a:lnTo>
                  <a:lnTo>
                    <a:pt x="2568137" y="136988"/>
                  </a:lnTo>
                  <a:close/>
                </a:path>
              </a:pathLst>
            </a:custGeom>
            <a:gradFill>
              <a:gsLst>
                <a:gs pos="0">
                  <a:srgbClr val="12445A"/>
                </a:gs>
                <a:gs pos="100000">
                  <a:srgbClr val="1F7B79"/>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3" name="Google Shape;213;p5"/>
            <p:cNvSpPr txBox="1"/>
            <p:nvPr/>
          </p:nvSpPr>
          <p:spPr>
            <a:xfrm>
              <a:off x="45141" y="2115427"/>
              <a:ext cx="3374065"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CA" sz="1600" b="0" i="0" u="none" strike="noStrike" cap="none">
                  <a:solidFill>
                    <a:srgbClr val="156082"/>
                  </a:solidFill>
                  <a:latin typeface="Arial"/>
                  <a:ea typeface="Arial"/>
                  <a:cs typeface="Arial"/>
                  <a:sym typeface="Arial"/>
                </a:rPr>
                <a:t>Horizontal Federated Learning: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Combines data from the same feature space but different samples, typically used when data from different sources share the same structure.</a:t>
              </a:r>
              <a:endParaRPr sz="1400" b="0" i="0" u="none" strike="noStrike" cap="none">
                <a:solidFill>
                  <a:srgbClr val="000000"/>
                </a:solidFill>
                <a:latin typeface="Arial"/>
                <a:ea typeface="Arial"/>
                <a:cs typeface="Arial"/>
                <a:sym typeface="Arial"/>
              </a:endParaRPr>
            </a:p>
          </p:txBody>
        </p:sp>
        <p:sp>
          <p:nvSpPr>
            <p:cNvPr id="214" name="Google Shape;214;p5"/>
            <p:cNvSpPr txBox="1"/>
            <p:nvPr/>
          </p:nvSpPr>
          <p:spPr>
            <a:xfrm>
              <a:off x="890180" y="3176171"/>
              <a:ext cx="51412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CA" sz="1600" b="0" i="0" u="none" strike="noStrike" cap="none">
                  <a:solidFill>
                    <a:srgbClr val="156082"/>
                  </a:solidFill>
                  <a:latin typeface="Arial"/>
                  <a:ea typeface="Arial"/>
                  <a:cs typeface="Arial"/>
                  <a:sym typeface="Arial"/>
                </a:rPr>
                <a:t>Vertical Federated Learning: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Combines data from different feature spaces but shares the same sample IDs, useful when organizations have different attributes of the same user.</a:t>
              </a:r>
              <a:endParaRPr sz="1400" b="0" i="0" u="none" strike="noStrike" cap="none">
                <a:solidFill>
                  <a:srgbClr val="000000"/>
                </a:solidFill>
                <a:latin typeface="Arial"/>
                <a:ea typeface="Arial"/>
                <a:cs typeface="Arial"/>
                <a:sym typeface="Arial"/>
              </a:endParaRPr>
            </a:p>
          </p:txBody>
        </p:sp>
        <p:sp>
          <p:nvSpPr>
            <p:cNvPr id="215" name="Google Shape;215;p5"/>
            <p:cNvSpPr txBox="1"/>
            <p:nvPr/>
          </p:nvSpPr>
          <p:spPr>
            <a:xfrm>
              <a:off x="3773819" y="2154718"/>
              <a:ext cx="4395225"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CA" sz="1600" b="0" i="0" u="none" strike="noStrike" cap="none">
                  <a:solidFill>
                    <a:srgbClr val="156082"/>
                  </a:solidFill>
                  <a:latin typeface="Arial"/>
                  <a:ea typeface="Arial"/>
                  <a:cs typeface="Arial"/>
                  <a:sym typeface="Arial"/>
                </a:rPr>
                <a:t>Federated Transfer Learning: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Applies transfer learning techniques in federated settings, useful when data from different organizations have different features and samples.</a:t>
              </a:r>
              <a:endParaRPr sz="1400" b="0" i="0" u="none" strike="noStrike" cap="none">
                <a:solidFill>
                  <a:srgbClr val="000000"/>
                </a:solidFill>
                <a:latin typeface="Arial"/>
                <a:ea typeface="Arial"/>
                <a:cs typeface="Arial"/>
                <a:sym typeface="Arial"/>
              </a:endParaRPr>
            </a:p>
          </p:txBody>
        </p:sp>
      </p:grpSp>
      <p:pic>
        <p:nvPicPr>
          <p:cNvPr id="216" name="Google Shape;216;p5">
            <a:hlinkClick r:id="rId6" action="ppaction://hlinksldjump"/>
          </p:cNvPr>
          <p:cNvPicPr preferRelativeResize="0"/>
          <p:nvPr/>
        </p:nvPicPr>
        <p:blipFill rotWithShape="1">
          <a:blip r:embed="rId7">
            <a:alphaModFix/>
          </a:blip>
          <a:srcRect/>
          <a:stretch/>
        </p:blipFill>
        <p:spPr>
          <a:xfrm>
            <a:off x="8584230" y="1841797"/>
            <a:ext cx="3343621" cy="1880787"/>
          </a:xfrm>
          <a:prstGeom prst="rect">
            <a:avLst/>
          </a:prstGeom>
          <a:noFill/>
          <a:ln w="9525" cap="flat" cmpd="sng">
            <a:solidFill>
              <a:srgbClr val="D3D3D3"/>
            </a:solidFill>
            <a:prstDash val="solid"/>
            <a:round/>
            <a:headEnd type="none" w="sm" len="sm"/>
            <a:tailEnd type="none" w="sm" len="sm"/>
          </a:ln>
        </p:spPr>
      </p:pic>
      <p:sp>
        <p:nvSpPr>
          <p:cNvPr id="217" name="Google Shape;217;p5"/>
          <p:cNvSpPr txBox="1">
            <a:spLocks noGrp="1"/>
          </p:cNvSpPr>
          <p:nvPr>
            <p:ph type="ftr" idx="11"/>
          </p:nvPr>
        </p:nvSpPr>
        <p:spPr>
          <a:xfrm rot="5400000">
            <a:off x="-629850" y="5226028"/>
            <a:ext cx="1663495" cy="313512"/>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400"/>
              <a:buNone/>
            </a:pPr>
            <a:r>
              <a:rPr lang="en-CA" sz="900">
                <a:solidFill>
                  <a:schemeClr val="dk1"/>
                </a:solidFill>
              </a:rPr>
              <a:t>PATE-FL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6"/>
          <p:cNvSpPr/>
          <p:nvPr/>
        </p:nvSpPr>
        <p:spPr>
          <a:xfrm>
            <a:off x="-10" y="-2852"/>
            <a:ext cx="12191989" cy="1731024"/>
          </a:xfrm>
          <a:prstGeom prst="flowChartProcess">
            <a:avLst/>
          </a:prstGeom>
          <a:solidFill>
            <a:srgbClr val="1244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3" name="Google Shape;223;p6"/>
          <p:cNvSpPr txBox="1">
            <a:spLocks noGrp="1"/>
          </p:cNvSpPr>
          <p:nvPr>
            <p:ph type="title"/>
          </p:nvPr>
        </p:nvSpPr>
        <p:spPr>
          <a:xfrm>
            <a:off x="358654" y="82123"/>
            <a:ext cx="11327290" cy="555639"/>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lt1"/>
              </a:buClr>
              <a:buSzPct val="100000"/>
              <a:buFont typeface="Play"/>
              <a:buNone/>
            </a:pPr>
            <a:r>
              <a:rPr lang="en-CA">
                <a:solidFill>
                  <a:schemeClr val="lt1"/>
                </a:solidFill>
              </a:rPr>
              <a:t>RAFT CONSENSUS</a:t>
            </a:r>
            <a:endParaRPr/>
          </a:p>
        </p:txBody>
      </p:sp>
      <p:sp>
        <p:nvSpPr>
          <p:cNvPr id="224" name="Google Shape;224;p6"/>
          <p:cNvSpPr txBox="1">
            <a:spLocks noGrp="1"/>
          </p:cNvSpPr>
          <p:nvPr>
            <p:ph type="dt" idx="10"/>
          </p:nvPr>
        </p:nvSpPr>
        <p:spPr>
          <a:xfrm rot="5400000">
            <a:off x="-611740" y="1294644"/>
            <a:ext cx="1627275" cy="31351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CA" sz="900">
                <a:solidFill>
                  <a:schemeClr val="lt1"/>
                </a:solidFill>
              </a:rPr>
              <a:t>2025-06-04</a:t>
            </a:r>
            <a:endParaRPr sz="900">
              <a:solidFill>
                <a:schemeClr val="lt1"/>
              </a:solidFill>
            </a:endParaRPr>
          </a:p>
        </p:txBody>
      </p:sp>
      <p:sp>
        <p:nvSpPr>
          <p:cNvPr id="225" name="Google Shape;225;p6"/>
          <p:cNvSpPr txBox="1">
            <a:spLocks noGrp="1"/>
          </p:cNvSpPr>
          <p:nvPr>
            <p:ph type="ftr" idx="11"/>
          </p:nvPr>
        </p:nvSpPr>
        <p:spPr>
          <a:xfrm rot="5400000">
            <a:off x="-629850" y="5226028"/>
            <a:ext cx="1663495" cy="313512"/>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400"/>
              <a:buNone/>
            </a:pPr>
            <a:r>
              <a:rPr lang="en-CA" sz="900">
                <a:solidFill>
                  <a:schemeClr val="dk1"/>
                </a:solidFill>
              </a:rPr>
              <a:t>PATE-FL</a:t>
            </a:r>
            <a:endParaRPr sz="900">
              <a:solidFill>
                <a:schemeClr val="dk1"/>
              </a:solidFill>
            </a:endParaRPr>
          </a:p>
        </p:txBody>
      </p:sp>
      <p:sp>
        <p:nvSpPr>
          <p:cNvPr id="226" name="Google Shape;226;p6"/>
          <p:cNvSpPr txBox="1"/>
          <p:nvPr/>
        </p:nvSpPr>
        <p:spPr>
          <a:xfrm>
            <a:off x="720620" y="728794"/>
            <a:ext cx="10965323" cy="841834"/>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000000"/>
              </a:buClr>
              <a:buSzPts val="1800"/>
              <a:buFont typeface="Arial"/>
              <a:buNone/>
            </a:pPr>
            <a:r>
              <a:rPr lang="en-CA" sz="1800" b="0" i="0" u="none" strike="noStrike" cap="none">
                <a:solidFill>
                  <a:srgbClr val="B2C3CA"/>
                </a:solidFill>
                <a:latin typeface="Arial"/>
                <a:ea typeface="Arial"/>
                <a:cs typeface="Arial"/>
                <a:sym typeface="Arial"/>
              </a:rPr>
              <a:t>Distributed systems require reliable mechanisms for consistent decision-making, especially in environments with potential failures. The RAFT consensus protocol ensures that multiple servers (or aggregators) agree on updates, guaranteeing robustness and tamper-resistance.</a:t>
            </a:r>
            <a:endParaRPr sz="1800" b="0" i="0" u="none" strike="noStrike" cap="none">
              <a:solidFill>
                <a:srgbClr val="86A0AB"/>
              </a:solidFill>
              <a:latin typeface="Arial"/>
              <a:ea typeface="Arial"/>
              <a:cs typeface="Arial"/>
              <a:sym typeface="Arial"/>
            </a:endParaRPr>
          </a:p>
        </p:txBody>
      </p:sp>
      <p:grpSp>
        <p:nvGrpSpPr>
          <p:cNvPr id="227" name="Google Shape;227;p6"/>
          <p:cNvGrpSpPr/>
          <p:nvPr/>
        </p:nvGrpSpPr>
        <p:grpSpPr>
          <a:xfrm>
            <a:off x="4407097" y="6599038"/>
            <a:ext cx="3385416" cy="264869"/>
            <a:chOff x="4407097" y="6599038"/>
            <a:chExt cx="3385416" cy="264869"/>
          </a:xfrm>
        </p:grpSpPr>
        <p:pic>
          <p:nvPicPr>
            <p:cNvPr id="228" name="Google Shape;228;p6" descr="Rewind with solid fill">
              <a:hlinkClick r:id="" action="ppaction://hlinkshowjump?jump=previousslide"/>
            </p:cNvPr>
            <p:cNvPicPr preferRelativeResize="0"/>
            <p:nvPr/>
          </p:nvPicPr>
          <p:blipFill rotWithShape="1">
            <a:blip r:embed="rId3">
              <a:alphaModFix/>
            </a:blip>
            <a:srcRect/>
            <a:stretch/>
          </p:blipFill>
          <p:spPr>
            <a:xfrm>
              <a:off x="4407097" y="6599038"/>
              <a:ext cx="264869" cy="264869"/>
            </a:xfrm>
            <a:prstGeom prst="rect">
              <a:avLst/>
            </a:prstGeom>
            <a:noFill/>
            <a:ln>
              <a:noFill/>
            </a:ln>
          </p:spPr>
        </p:pic>
        <p:pic>
          <p:nvPicPr>
            <p:cNvPr id="229" name="Google Shape;229;p6" descr="Rewind with solid fill">
              <a:hlinkClick r:id="" action="ppaction://hlinkshowjump?jump=nextslide"/>
            </p:cNvPr>
            <p:cNvPicPr preferRelativeResize="0"/>
            <p:nvPr/>
          </p:nvPicPr>
          <p:blipFill rotWithShape="1">
            <a:blip r:embed="rId3">
              <a:alphaModFix/>
            </a:blip>
            <a:srcRect/>
            <a:stretch/>
          </p:blipFill>
          <p:spPr>
            <a:xfrm flipH="1">
              <a:off x="7527644" y="6599038"/>
              <a:ext cx="264869" cy="264869"/>
            </a:xfrm>
            <a:prstGeom prst="rect">
              <a:avLst/>
            </a:prstGeom>
            <a:noFill/>
            <a:ln>
              <a:noFill/>
            </a:ln>
          </p:spPr>
        </p:pic>
      </p:grpSp>
      <p:sp>
        <p:nvSpPr>
          <p:cNvPr id="230" name="Google Shape;230;p6"/>
          <p:cNvSpPr/>
          <p:nvPr/>
        </p:nvSpPr>
        <p:spPr>
          <a:xfrm>
            <a:off x="2693538" y="1795489"/>
            <a:ext cx="4352260" cy="40223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lt1"/>
                </a:solidFill>
                <a:latin typeface="Arial"/>
                <a:ea typeface="Arial"/>
                <a:cs typeface="Arial"/>
                <a:sym typeface="Arial"/>
              </a:rPr>
              <a:t>TABULAR DATA WITH DP</a:t>
            </a:r>
            <a:endParaRPr sz="1800" b="0" i="0" u="none" strike="noStrike" cap="none">
              <a:solidFill>
                <a:schemeClr val="lt1"/>
              </a:solidFill>
              <a:latin typeface="Arial"/>
              <a:ea typeface="Arial"/>
              <a:cs typeface="Arial"/>
              <a:sym typeface="Arial"/>
            </a:endParaRPr>
          </a:p>
        </p:txBody>
      </p:sp>
      <p:sp>
        <p:nvSpPr>
          <p:cNvPr id="231" name="Google Shape;231;p6"/>
          <p:cNvSpPr txBox="1"/>
          <p:nvPr/>
        </p:nvSpPr>
        <p:spPr>
          <a:xfrm>
            <a:off x="603738" y="2963275"/>
            <a:ext cx="5902570" cy="230832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CA" sz="1800" b="0" i="0" u="none" strike="noStrike" cap="none">
                <a:solidFill>
                  <a:schemeClr val="dk1"/>
                </a:solidFill>
                <a:latin typeface="Arial"/>
                <a:ea typeface="Arial"/>
                <a:cs typeface="Arial"/>
                <a:sym typeface="Arial"/>
              </a:rPr>
              <a:t>RAFT elects a leader to coordinate updates and maintain a shared log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CA" sz="1800" b="0" i="0" u="none" strike="noStrike" cap="none">
                <a:solidFill>
                  <a:schemeClr val="dk1"/>
                </a:solidFill>
                <a:latin typeface="Arial"/>
                <a:ea typeface="Arial"/>
                <a:cs typeface="Arial"/>
                <a:sym typeface="Arial"/>
              </a:rPr>
              <a:t>Followers replicate the leader’s log; updates are committed only with a quorum</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CA" sz="1800" b="0" i="0" u="none" strike="noStrike" cap="none">
                <a:solidFill>
                  <a:schemeClr val="dk1"/>
                </a:solidFill>
                <a:latin typeface="Arial"/>
                <a:ea typeface="Arial"/>
                <a:cs typeface="Arial"/>
                <a:sym typeface="Arial"/>
              </a:rPr>
              <a:t>Handles node failures, partitions, and ensures consistent state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CA" sz="1800" b="0" i="0" u="none" strike="noStrike" cap="none">
                <a:solidFill>
                  <a:schemeClr val="dk1"/>
                </a:solidFill>
                <a:latin typeface="Arial"/>
                <a:ea typeface="Arial"/>
                <a:cs typeface="Arial"/>
                <a:sym typeface="Arial"/>
              </a:rPr>
              <a:t>Essential for reliable, auditable aggregation in federated settings</a:t>
            </a:r>
            <a:endParaRPr sz="1400" b="0" i="0" u="none" strike="noStrike" cap="none">
              <a:solidFill>
                <a:srgbClr val="000000"/>
              </a:solidFill>
              <a:latin typeface="Arial"/>
              <a:ea typeface="Arial"/>
              <a:cs typeface="Arial"/>
              <a:sym typeface="Arial"/>
            </a:endParaRPr>
          </a:p>
        </p:txBody>
      </p:sp>
      <p:sp>
        <p:nvSpPr>
          <p:cNvPr id="232" name="Google Shape;232;p6"/>
          <p:cNvSpPr/>
          <p:nvPr/>
        </p:nvSpPr>
        <p:spPr>
          <a:xfrm>
            <a:off x="6703439" y="3837258"/>
            <a:ext cx="387116" cy="361700"/>
          </a:xfrm>
          <a:custGeom>
            <a:avLst/>
            <a:gdLst/>
            <a:ahLst/>
            <a:cxnLst/>
            <a:rect l="l" t="t" r="r" b="b"/>
            <a:pathLst>
              <a:path w="685800" h="704850" extrusionOk="0">
                <a:moveTo>
                  <a:pt x="409575" y="647700"/>
                </a:moveTo>
                <a:lnTo>
                  <a:pt x="685800" y="647700"/>
                </a:lnTo>
                <a:lnTo>
                  <a:pt x="685800" y="704850"/>
                </a:lnTo>
                <a:lnTo>
                  <a:pt x="409575" y="704850"/>
                </a:lnTo>
                <a:close/>
                <a:moveTo>
                  <a:pt x="314325" y="647700"/>
                </a:moveTo>
                <a:lnTo>
                  <a:pt x="371475" y="647700"/>
                </a:lnTo>
                <a:lnTo>
                  <a:pt x="371475" y="704850"/>
                </a:lnTo>
                <a:lnTo>
                  <a:pt x="314325" y="704850"/>
                </a:lnTo>
                <a:close/>
                <a:moveTo>
                  <a:pt x="0" y="647700"/>
                </a:moveTo>
                <a:lnTo>
                  <a:pt x="276225" y="647700"/>
                </a:lnTo>
                <a:lnTo>
                  <a:pt x="276225" y="704850"/>
                </a:lnTo>
                <a:lnTo>
                  <a:pt x="0" y="704850"/>
                </a:lnTo>
                <a:close/>
                <a:moveTo>
                  <a:pt x="323850" y="438150"/>
                </a:moveTo>
                <a:cubicBezTo>
                  <a:pt x="313329" y="438150"/>
                  <a:pt x="304800" y="446679"/>
                  <a:pt x="304800" y="457200"/>
                </a:cubicBezTo>
                <a:cubicBezTo>
                  <a:pt x="304800" y="467721"/>
                  <a:pt x="313329" y="476250"/>
                  <a:pt x="323850" y="476250"/>
                </a:cubicBezTo>
                <a:cubicBezTo>
                  <a:pt x="334371" y="476250"/>
                  <a:pt x="342900" y="467721"/>
                  <a:pt x="342900" y="457200"/>
                </a:cubicBezTo>
                <a:cubicBezTo>
                  <a:pt x="342900" y="446679"/>
                  <a:pt x="334371" y="438150"/>
                  <a:pt x="323850" y="438150"/>
                </a:cubicBezTo>
                <a:close/>
                <a:moveTo>
                  <a:pt x="228600" y="438150"/>
                </a:moveTo>
                <a:cubicBezTo>
                  <a:pt x="218079" y="438150"/>
                  <a:pt x="209550" y="446679"/>
                  <a:pt x="209550" y="457200"/>
                </a:cubicBezTo>
                <a:cubicBezTo>
                  <a:pt x="209550" y="467721"/>
                  <a:pt x="218079" y="476250"/>
                  <a:pt x="228600" y="476250"/>
                </a:cubicBezTo>
                <a:cubicBezTo>
                  <a:pt x="239121" y="476250"/>
                  <a:pt x="247650" y="467721"/>
                  <a:pt x="247650" y="457200"/>
                </a:cubicBezTo>
                <a:cubicBezTo>
                  <a:pt x="247650" y="446679"/>
                  <a:pt x="239121" y="438150"/>
                  <a:pt x="228600" y="438150"/>
                </a:cubicBezTo>
                <a:close/>
                <a:moveTo>
                  <a:pt x="133350" y="438150"/>
                </a:moveTo>
                <a:cubicBezTo>
                  <a:pt x="122829" y="438150"/>
                  <a:pt x="114300" y="446679"/>
                  <a:pt x="114300" y="457200"/>
                </a:cubicBezTo>
                <a:cubicBezTo>
                  <a:pt x="114300" y="467721"/>
                  <a:pt x="122829" y="476250"/>
                  <a:pt x="133350" y="476250"/>
                </a:cubicBezTo>
                <a:cubicBezTo>
                  <a:pt x="143871" y="476250"/>
                  <a:pt x="152400" y="467721"/>
                  <a:pt x="152400" y="457200"/>
                </a:cubicBezTo>
                <a:cubicBezTo>
                  <a:pt x="152400" y="446679"/>
                  <a:pt x="143871" y="438150"/>
                  <a:pt x="133350" y="438150"/>
                </a:cubicBezTo>
                <a:close/>
                <a:moveTo>
                  <a:pt x="72200" y="381000"/>
                </a:moveTo>
                <a:lnTo>
                  <a:pt x="613601" y="381000"/>
                </a:lnTo>
                <a:cubicBezTo>
                  <a:pt x="632433" y="381000"/>
                  <a:pt x="647700" y="396267"/>
                  <a:pt x="647700" y="415100"/>
                </a:cubicBezTo>
                <a:lnTo>
                  <a:pt x="647700" y="499300"/>
                </a:lnTo>
                <a:cubicBezTo>
                  <a:pt x="647700" y="518133"/>
                  <a:pt x="632433" y="533400"/>
                  <a:pt x="613601" y="533400"/>
                </a:cubicBezTo>
                <a:lnTo>
                  <a:pt x="371475" y="533400"/>
                </a:lnTo>
                <a:lnTo>
                  <a:pt x="371475" y="609600"/>
                </a:lnTo>
                <a:lnTo>
                  <a:pt x="314325" y="609600"/>
                </a:lnTo>
                <a:lnTo>
                  <a:pt x="314325" y="533400"/>
                </a:lnTo>
                <a:lnTo>
                  <a:pt x="72200" y="533400"/>
                </a:lnTo>
                <a:cubicBezTo>
                  <a:pt x="53367" y="533400"/>
                  <a:pt x="38100" y="518133"/>
                  <a:pt x="38100" y="499300"/>
                </a:cubicBezTo>
                <a:lnTo>
                  <a:pt x="38100" y="415100"/>
                </a:lnTo>
                <a:cubicBezTo>
                  <a:pt x="38100" y="396267"/>
                  <a:pt x="53367" y="381000"/>
                  <a:pt x="72200" y="381000"/>
                </a:cubicBezTo>
                <a:close/>
                <a:moveTo>
                  <a:pt x="475066" y="212624"/>
                </a:moveTo>
                <a:lnTo>
                  <a:pt x="475066" y="236722"/>
                </a:lnTo>
                <a:lnTo>
                  <a:pt x="188760" y="236722"/>
                </a:lnTo>
                <a:lnTo>
                  <a:pt x="188760" y="284919"/>
                </a:lnTo>
                <a:lnTo>
                  <a:pt x="475066" y="284919"/>
                </a:lnTo>
                <a:lnTo>
                  <a:pt x="475066" y="309017"/>
                </a:lnTo>
                <a:lnTo>
                  <a:pt x="523262" y="260821"/>
                </a:lnTo>
                <a:close/>
                <a:moveTo>
                  <a:pt x="72200" y="190500"/>
                </a:moveTo>
                <a:lnTo>
                  <a:pt x="613601" y="190500"/>
                </a:lnTo>
                <a:cubicBezTo>
                  <a:pt x="632433" y="190500"/>
                  <a:pt x="647700" y="205767"/>
                  <a:pt x="647700" y="224600"/>
                </a:cubicBezTo>
                <a:lnTo>
                  <a:pt x="647700" y="308800"/>
                </a:lnTo>
                <a:cubicBezTo>
                  <a:pt x="647700" y="327633"/>
                  <a:pt x="632433" y="342900"/>
                  <a:pt x="613601" y="342900"/>
                </a:cubicBezTo>
                <a:lnTo>
                  <a:pt x="72200" y="342900"/>
                </a:lnTo>
                <a:cubicBezTo>
                  <a:pt x="53367" y="342900"/>
                  <a:pt x="38100" y="327633"/>
                  <a:pt x="38100" y="308800"/>
                </a:cubicBezTo>
                <a:lnTo>
                  <a:pt x="38100" y="224600"/>
                </a:lnTo>
                <a:cubicBezTo>
                  <a:pt x="38100" y="205767"/>
                  <a:pt x="53367" y="190500"/>
                  <a:pt x="72200" y="190500"/>
                </a:cubicBezTo>
                <a:close/>
                <a:moveTo>
                  <a:pt x="236956" y="26151"/>
                </a:moveTo>
                <a:lnTo>
                  <a:pt x="188760" y="74348"/>
                </a:lnTo>
                <a:lnTo>
                  <a:pt x="236956" y="122544"/>
                </a:lnTo>
                <a:lnTo>
                  <a:pt x="236956" y="98446"/>
                </a:lnTo>
                <a:lnTo>
                  <a:pt x="523262" y="98446"/>
                </a:lnTo>
                <a:lnTo>
                  <a:pt x="523262" y="50249"/>
                </a:lnTo>
                <a:lnTo>
                  <a:pt x="236956" y="50249"/>
                </a:lnTo>
                <a:close/>
                <a:moveTo>
                  <a:pt x="72200" y="0"/>
                </a:moveTo>
                <a:lnTo>
                  <a:pt x="613601" y="0"/>
                </a:lnTo>
                <a:cubicBezTo>
                  <a:pt x="632433" y="0"/>
                  <a:pt x="647700" y="15267"/>
                  <a:pt x="647700" y="34100"/>
                </a:cubicBezTo>
                <a:lnTo>
                  <a:pt x="647700" y="118301"/>
                </a:lnTo>
                <a:cubicBezTo>
                  <a:pt x="647700" y="137133"/>
                  <a:pt x="632433" y="152400"/>
                  <a:pt x="613601" y="152400"/>
                </a:cubicBezTo>
                <a:lnTo>
                  <a:pt x="72200" y="152400"/>
                </a:lnTo>
                <a:cubicBezTo>
                  <a:pt x="53367" y="152400"/>
                  <a:pt x="38100" y="137133"/>
                  <a:pt x="38100" y="118301"/>
                </a:cubicBezTo>
                <a:lnTo>
                  <a:pt x="38100" y="34100"/>
                </a:lnTo>
                <a:cubicBezTo>
                  <a:pt x="38100" y="15267"/>
                  <a:pt x="53367" y="0"/>
                  <a:pt x="72200"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33" name="Google Shape;233;p6"/>
          <p:cNvCxnSpPr/>
          <p:nvPr/>
        </p:nvCxnSpPr>
        <p:spPr>
          <a:xfrm rot="10800000" flipH="1">
            <a:off x="7162135" y="4010682"/>
            <a:ext cx="584547" cy="2233"/>
          </a:xfrm>
          <a:prstGeom prst="straightConnector1">
            <a:avLst/>
          </a:prstGeom>
          <a:noFill/>
          <a:ln w="12700" cap="flat" cmpd="sng">
            <a:solidFill>
              <a:schemeClr val="accent1"/>
            </a:solidFill>
            <a:prstDash val="solid"/>
            <a:miter lim="800000"/>
            <a:headEnd type="none" w="sm" len="sm"/>
            <a:tailEnd type="triangle" w="med" len="med"/>
          </a:ln>
        </p:spPr>
      </p:cxnSp>
      <p:sp>
        <p:nvSpPr>
          <p:cNvPr id="234" name="Google Shape;234;p6"/>
          <p:cNvSpPr/>
          <p:nvPr/>
        </p:nvSpPr>
        <p:spPr>
          <a:xfrm>
            <a:off x="7827991" y="3788778"/>
            <a:ext cx="1425145" cy="456603"/>
          </a:xfrm>
          <a:prstGeom prst="rect">
            <a:avLst/>
          </a:prstGeom>
          <a:solidFill>
            <a:srgbClr val="ED7D31"/>
          </a:solid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CA" sz="1000" b="0" i="0" u="none" strike="noStrike" cap="none">
                <a:solidFill>
                  <a:srgbClr val="12445A"/>
                </a:solidFill>
                <a:latin typeface="Arial"/>
                <a:ea typeface="Arial"/>
                <a:cs typeface="Arial"/>
                <a:sym typeface="Arial"/>
              </a:rPr>
              <a:t>Leader</a:t>
            </a:r>
            <a:endParaRPr/>
          </a:p>
        </p:txBody>
      </p:sp>
      <p:sp>
        <p:nvSpPr>
          <p:cNvPr id="235" name="Google Shape;235;p6"/>
          <p:cNvSpPr/>
          <p:nvPr/>
        </p:nvSpPr>
        <p:spPr>
          <a:xfrm>
            <a:off x="10500209" y="3788777"/>
            <a:ext cx="1425145" cy="456603"/>
          </a:xfrm>
          <a:prstGeom prst="rect">
            <a:avLst/>
          </a:prstGeom>
          <a:solidFill>
            <a:srgbClr val="81E490"/>
          </a:solid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CA" sz="1000" b="0" i="0" u="none" strike="noStrike" cap="none">
                <a:solidFill>
                  <a:srgbClr val="12445A"/>
                </a:solidFill>
                <a:latin typeface="Arial"/>
                <a:ea typeface="Arial"/>
                <a:cs typeface="Arial"/>
                <a:sym typeface="Arial"/>
              </a:rPr>
              <a:t>Followers</a:t>
            </a:r>
            <a:endParaRPr sz="1400" b="0" i="0" u="none" strike="noStrike" cap="none">
              <a:solidFill>
                <a:srgbClr val="000000"/>
              </a:solidFill>
              <a:latin typeface="Arial"/>
              <a:ea typeface="Arial"/>
              <a:cs typeface="Arial"/>
              <a:sym typeface="Arial"/>
            </a:endParaRPr>
          </a:p>
        </p:txBody>
      </p:sp>
      <p:cxnSp>
        <p:nvCxnSpPr>
          <p:cNvPr id="236" name="Google Shape;236;p6"/>
          <p:cNvCxnSpPr/>
          <p:nvPr/>
        </p:nvCxnSpPr>
        <p:spPr>
          <a:xfrm rot="10800000" flipH="1">
            <a:off x="9375065" y="3520078"/>
            <a:ext cx="970766" cy="2233"/>
          </a:xfrm>
          <a:prstGeom prst="straightConnector1">
            <a:avLst/>
          </a:prstGeom>
          <a:noFill/>
          <a:ln w="12700" cap="flat" cmpd="sng">
            <a:solidFill>
              <a:schemeClr val="accent1"/>
            </a:solidFill>
            <a:prstDash val="solid"/>
            <a:miter lim="800000"/>
            <a:headEnd type="none" w="sm" len="sm"/>
            <a:tailEnd type="triangle" w="med" len="med"/>
          </a:ln>
        </p:spPr>
      </p:cxnSp>
      <p:cxnSp>
        <p:nvCxnSpPr>
          <p:cNvPr id="237" name="Google Shape;237;p6"/>
          <p:cNvCxnSpPr/>
          <p:nvPr/>
        </p:nvCxnSpPr>
        <p:spPr>
          <a:xfrm rot="10800000">
            <a:off x="9375064" y="4010681"/>
            <a:ext cx="970769" cy="2233"/>
          </a:xfrm>
          <a:prstGeom prst="straightConnector1">
            <a:avLst/>
          </a:prstGeom>
          <a:noFill/>
          <a:ln w="12700" cap="flat" cmpd="sng">
            <a:solidFill>
              <a:schemeClr val="accent1"/>
            </a:solidFill>
            <a:prstDash val="solid"/>
            <a:miter lim="800000"/>
            <a:headEnd type="none" w="sm" len="sm"/>
            <a:tailEnd type="triangle" w="med" len="med"/>
          </a:ln>
        </p:spPr>
      </p:cxnSp>
      <p:cxnSp>
        <p:nvCxnSpPr>
          <p:cNvPr id="238" name="Google Shape;238;p6"/>
          <p:cNvCxnSpPr/>
          <p:nvPr/>
        </p:nvCxnSpPr>
        <p:spPr>
          <a:xfrm rot="10800000" flipH="1">
            <a:off x="9364628" y="4543037"/>
            <a:ext cx="970765" cy="2233"/>
          </a:xfrm>
          <a:prstGeom prst="straightConnector1">
            <a:avLst/>
          </a:prstGeom>
          <a:noFill/>
          <a:ln w="12700" cap="flat" cmpd="sng">
            <a:solidFill>
              <a:schemeClr val="accent1"/>
            </a:solidFill>
            <a:prstDash val="solid"/>
            <a:miter lim="800000"/>
            <a:headEnd type="none" w="sm" len="sm"/>
            <a:tailEnd type="triangle" w="med" len="med"/>
          </a:ln>
        </p:spPr>
      </p:cxnSp>
      <p:sp>
        <p:nvSpPr>
          <p:cNvPr id="239" name="Google Shape;239;p6"/>
          <p:cNvSpPr txBox="1"/>
          <p:nvPr/>
        </p:nvSpPr>
        <p:spPr>
          <a:xfrm>
            <a:off x="7087642" y="3517725"/>
            <a:ext cx="173276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000" b="0" i="0" u="none" strike="noStrike" cap="none">
                <a:solidFill>
                  <a:srgbClr val="000000"/>
                </a:solidFill>
                <a:latin typeface="Arial"/>
                <a:ea typeface="Arial"/>
                <a:cs typeface="Arial"/>
                <a:sym typeface="Arial"/>
              </a:rPr>
              <a:t>1. Submit</a:t>
            </a:r>
            <a:endParaRPr/>
          </a:p>
        </p:txBody>
      </p:sp>
      <p:sp>
        <p:nvSpPr>
          <p:cNvPr id="240" name="Google Shape;240;p6"/>
          <p:cNvSpPr txBox="1"/>
          <p:nvPr/>
        </p:nvSpPr>
        <p:spPr>
          <a:xfrm>
            <a:off x="9248381" y="3256765"/>
            <a:ext cx="173276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000" b="0" i="0" u="none" strike="noStrike" cap="none">
                <a:solidFill>
                  <a:srgbClr val="000000"/>
                </a:solidFill>
                <a:latin typeface="Arial"/>
                <a:ea typeface="Arial"/>
                <a:cs typeface="Arial"/>
                <a:sym typeface="Arial"/>
              </a:rPr>
              <a:t>2. Replicate Data</a:t>
            </a:r>
            <a:endParaRPr sz="1400" b="0" i="0" u="none" strike="noStrike" cap="none">
              <a:solidFill>
                <a:srgbClr val="000000"/>
              </a:solidFill>
              <a:latin typeface="Arial"/>
              <a:ea typeface="Arial"/>
              <a:cs typeface="Arial"/>
              <a:sym typeface="Arial"/>
            </a:endParaRPr>
          </a:p>
        </p:txBody>
      </p:sp>
      <p:sp>
        <p:nvSpPr>
          <p:cNvPr id="241" name="Google Shape;241;p6"/>
          <p:cNvSpPr txBox="1"/>
          <p:nvPr/>
        </p:nvSpPr>
        <p:spPr>
          <a:xfrm>
            <a:off x="9248381" y="3590792"/>
            <a:ext cx="173276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000" b="0" i="0" u="none" strike="noStrike" cap="none">
                <a:solidFill>
                  <a:srgbClr val="000000"/>
                </a:solidFill>
                <a:latin typeface="Arial"/>
                <a:ea typeface="Arial"/>
                <a:cs typeface="Arial"/>
                <a:sym typeface="Arial"/>
              </a:rPr>
              <a:t>3. Acknowledge Receipt</a:t>
            </a:r>
            <a:endParaRPr sz="1400" b="0" i="0" u="none" strike="noStrike" cap="none">
              <a:solidFill>
                <a:srgbClr val="000000"/>
              </a:solidFill>
              <a:latin typeface="Arial"/>
              <a:ea typeface="Arial"/>
              <a:cs typeface="Arial"/>
              <a:sym typeface="Arial"/>
            </a:endParaRPr>
          </a:p>
        </p:txBody>
      </p:sp>
      <p:sp>
        <p:nvSpPr>
          <p:cNvPr id="242" name="Google Shape;242;p6"/>
          <p:cNvSpPr txBox="1"/>
          <p:nvPr/>
        </p:nvSpPr>
        <p:spPr>
          <a:xfrm>
            <a:off x="9248381" y="4237969"/>
            <a:ext cx="173276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000" b="0" i="0" u="none" strike="noStrike" cap="none">
                <a:solidFill>
                  <a:srgbClr val="000000"/>
                </a:solidFill>
                <a:latin typeface="Arial"/>
                <a:ea typeface="Arial"/>
                <a:cs typeface="Arial"/>
                <a:sym typeface="Arial"/>
              </a:rPr>
              <a:t>4. Confirm Commit</a:t>
            </a:r>
            <a:endParaRPr sz="1400" b="0" i="0" u="none" strike="noStrike" cap="none">
              <a:solidFill>
                <a:srgbClr val="000000"/>
              </a:solidFill>
              <a:latin typeface="Arial"/>
              <a:ea typeface="Arial"/>
              <a:cs typeface="Arial"/>
              <a:sym typeface="Arial"/>
            </a:endParaRPr>
          </a:p>
        </p:txBody>
      </p:sp>
      <p:sp>
        <p:nvSpPr>
          <p:cNvPr id="243" name="Google Shape;243;p6"/>
          <p:cNvSpPr txBox="1"/>
          <p:nvPr/>
        </p:nvSpPr>
        <p:spPr>
          <a:xfrm>
            <a:off x="8204544" y="4686818"/>
            <a:ext cx="2087670"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sz="1200" b="1" i="0" u="none" strike="noStrike" cap="none">
                <a:solidFill>
                  <a:srgbClr val="000000"/>
                </a:solidFill>
                <a:latin typeface="Arial"/>
                <a:ea typeface="Arial"/>
                <a:cs typeface="Arial"/>
                <a:sym typeface="Arial"/>
              </a:rPr>
              <a:t>Log Synchronization</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7"/>
          <p:cNvSpPr/>
          <p:nvPr/>
        </p:nvSpPr>
        <p:spPr>
          <a:xfrm>
            <a:off x="-10" y="-2852"/>
            <a:ext cx="12191989" cy="1731024"/>
          </a:xfrm>
          <a:prstGeom prst="flowChartProcess">
            <a:avLst/>
          </a:prstGeom>
          <a:solidFill>
            <a:srgbClr val="1244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9" name="Google Shape;249;p7"/>
          <p:cNvSpPr txBox="1">
            <a:spLocks noGrp="1"/>
          </p:cNvSpPr>
          <p:nvPr>
            <p:ph type="title"/>
          </p:nvPr>
        </p:nvSpPr>
        <p:spPr>
          <a:xfrm>
            <a:off x="763010" y="82123"/>
            <a:ext cx="10922934" cy="555639"/>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lt1"/>
              </a:buClr>
              <a:buSzPct val="100000"/>
              <a:buFont typeface="Play"/>
              <a:buNone/>
            </a:pPr>
            <a:r>
              <a:rPr lang="en-CA">
                <a:solidFill>
                  <a:schemeClr val="lt1"/>
                </a:solidFill>
              </a:rPr>
              <a:t>RISK MODEL</a:t>
            </a:r>
            <a:endParaRPr>
              <a:solidFill>
                <a:schemeClr val="lt1"/>
              </a:solidFill>
            </a:endParaRPr>
          </a:p>
        </p:txBody>
      </p:sp>
      <p:sp>
        <p:nvSpPr>
          <p:cNvPr id="250" name="Google Shape;250;p7"/>
          <p:cNvSpPr txBox="1">
            <a:spLocks noGrp="1"/>
          </p:cNvSpPr>
          <p:nvPr>
            <p:ph type="dt" idx="10"/>
          </p:nvPr>
        </p:nvSpPr>
        <p:spPr>
          <a:xfrm rot="5400000">
            <a:off x="-611740" y="1294644"/>
            <a:ext cx="1627275" cy="31351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CA" sz="900">
                <a:solidFill>
                  <a:schemeClr val="lt1"/>
                </a:solidFill>
              </a:rPr>
              <a:t>2025-06-04</a:t>
            </a:r>
            <a:endParaRPr sz="900">
              <a:solidFill>
                <a:schemeClr val="lt1"/>
              </a:solidFill>
            </a:endParaRPr>
          </a:p>
        </p:txBody>
      </p:sp>
      <p:sp>
        <p:nvSpPr>
          <p:cNvPr id="251" name="Google Shape;251;p7"/>
          <p:cNvSpPr txBox="1">
            <a:spLocks noGrp="1"/>
          </p:cNvSpPr>
          <p:nvPr>
            <p:ph type="ftr" idx="11"/>
          </p:nvPr>
        </p:nvSpPr>
        <p:spPr>
          <a:xfrm rot="5400000">
            <a:off x="-629850" y="5226028"/>
            <a:ext cx="1663495" cy="313512"/>
          </a:xfrm>
          <a:prstGeom prst="rect">
            <a:avLst/>
          </a:prstGeom>
          <a:noFill/>
          <a:ln>
            <a:noFill/>
          </a:ln>
        </p:spPr>
        <p:txBody>
          <a:bodyPr spcFirstLastPara="1" wrap="square" lIns="91425" tIns="45700" rIns="91425" bIns="45700" anchor="ctr" anchorCtr="0">
            <a:normAutofit fontScale="92500"/>
          </a:bodyPr>
          <a:lstStyle/>
          <a:p>
            <a:pPr marL="0" lvl="0" indent="0" algn="r" rtl="0">
              <a:lnSpc>
                <a:spcPct val="100000"/>
              </a:lnSpc>
              <a:spcBef>
                <a:spcPts val="0"/>
              </a:spcBef>
              <a:spcAft>
                <a:spcPts val="0"/>
              </a:spcAft>
              <a:buSzPct val="168168"/>
              <a:buNone/>
            </a:pPr>
            <a:r>
              <a:rPr lang="en-CA" sz="900">
                <a:solidFill>
                  <a:schemeClr val="dk1"/>
                </a:solidFill>
              </a:rPr>
              <a:t>SYNTHETIC DATA FRAMEWORK</a:t>
            </a:r>
            <a:endParaRPr/>
          </a:p>
        </p:txBody>
      </p:sp>
      <p:sp>
        <p:nvSpPr>
          <p:cNvPr id="252" name="Google Shape;252;p7"/>
          <p:cNvSpPr txBox="1">
            <a:spLocks noGrp="1"/>
          </p:cNvSpPr>
          <p:nvPr>
            <p:ph type="sldNum" idx="12"/>
          </p:nvPr>
        </p:nvSpPr>
        <p:spPr>
          <a:xfrm>
            <a:off x="11716570" y="6514232"/>
            <a:ext cx="422563" cy="34376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fld id="{00000000-1234-1234-1234-123412341234}" type="slidenum">
              <a:rPr lang="en-CA" sz="1400">
                <a:solidFill>
                  <a:schemeClr val="dk1"/>
                </a:solidFill>
              </a:rPr>
              <a:t>7</a:t>
            </a:fld>
            <a:endParaRPr sz="1400">
              <a:solidFill>
                <a:schemeClr val="dk1"/>
              </a:solidFill>
            </a:endParaRPr>
          </a:p>
        </p:txBody>
      </p:sp>
      <p:sp>
        <p:nvSpPr>
          <p:cNvPr id="253" name="Google Shape;253;p7"/>
          <p:cNvSpPr txBox="1"/>
          <p:nvPr/>
        </p:nvSpPr>
        <p:spPr>
          <a:xfrm>
            <a:off x="720620" y="728794"/>
            <a:ext cx="10965323" cy="592535"/>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000000"/>
              </a:buClr>
              <a:buSzPts val="1800"/>
              <a:buFont typeface="Arial"/>
              <a:buNone/>
            </a:pPr>
            <a:r>
              <a:rPr lang="en-CA" sz="1800" b="0" i="0" u="none" strike="noStrike" cap="none">
                <a:solidFill>
                  <a:srgbClr val="B2C3CA"/>
                </a:solidFill>
                <a:latin typeface="Arial"/>
                <a:ea typeface="Arial"/>
                <a:cs typeface="Arial"/>
                <a:sym typeface="Arial"/>
              </a:rPr>
              <a:t>Risk in the context of synthetic data generation pertains to the potential for data to expose sensitive information, lead to incorrect conclusions, or otherwise harm individuals or organizations</a:t>
            </a:r>
            <a:endParaRPr sz="1800" b="0" i="0" u="none" strike="noStrike" cap="none">
              <a:solidFill>
                <a:srgbClr val="86A0AB"/>
              </a:solidFill>
              <a:latin typeface="Arial"/>
              <a:ea typeface="Arial"/>
              <a:cs typeface="Arial"/>
              <a:sym typeface="Arial"/>
            </a:endParaRPr>
          </a:p>
        </p:txBody>
      </p:sp>
      <p:grpSp>
        <p:nvGrpSpPr>
          <p:cNvPr id="254" name="Google Shape;254;p7"/>
          <p:cNvGrpSpPr/>
          <p:nvPr/>
        </p:nvGrpSpPr>
        <p:grpSpPr>
          <a:xfrm>
            <a:off x="4407097" y="6599038"/>
            <a:ext cx="3385416" cy="264869"/>
            <a:chOff x="4407097" y="6599038"/>
            <a:chExt cx="3385416" cy="264869"/>
          </a:xfrm>
        </p:grpSpPr>
        <p:pic>
          <p:nvPicPr>
            <p:cNvPr id="255" name="Google Shape;255;p7" descr="Rewind with solid fill">
              <a:hlinkClick r:id="" action="ppaction://hlinkshowjump?jump=previousslide"/>
            </p:cNvPr>
            <p:cNvPicPr preferRelativeResize="0"/>
            <p:nvPr/>
          </p:nvPicPr>
          <p:blipFill rotWithShape="1">
            <a:blip r:embed="rId3">
              <a:alphaModFix/>
            </a:blip>
            <a:srcRect/>
            <a:stretch/>
          </p:blipFill>
          <p:spPr>
            <a:xfrm>
              <a:off x="4407097" y="6599038"/>
              <a:ext cx="264869" cy="264869"/>
            </a:xfrm>
            <a:prstGeom prst="rect">
              <a:avLst/>
            </a:prstGeom>
            <a:noFill/>
            <a:ln>
              <a:noFill/>
            </a:ln>
          </p:spPr>
        </p:pic>
        <p:pic>
          <p:nvPicPr>
            <p:cNvPr id="256" name="Google Shape;256;p7" descr="Rewind with solid fill">
              <a:hlinkClick r:id="" action="ppaction://hlinkshowjump?jump=nextslide"/>
            </p:cNvPr>
            <p:cNvPicPr preferRelativeResize="0"/>
            <p:nvPr/>
          </p:nvPicPr>
          <p:blipFill rotWithShape="1">
            <a:blip r:embed="rId3">
              <a:alphaModFix/>
            </a:blip>
            <a:srcRect/>
            <a:stretch/>
          </p:blipFill>
          <p:spPr>
            <a:xfrm flipH="1">
              <a:off x="7527644" y="6599038"/>
              <a:ext cx="264869" cy="264869"/>
            </a:xfrm>
            <a:prstGeom prst="rect">
              <a:avLst/>
            </a:prstGeom>
            <a:noFill/>
            <a:ln>
              <a:noFill/>
            </a:ln>
          </p:spPr>
        </p:pic>
      </p:grpSp>
      <p:grpSp>
        <p:nvGrpSpPr>
          <p:cNvPr id="257" name="Google Shape;257;p7"/>
          <p:cNvGrpSpPr/>
          <p:nvPr/>
        </p:nvGrpSpPr>
        <p:grpSpPr>
          <a:xfrm>
            <a:off x="150319" y="6597128"/>
            <a:ext cx="794286" cy="198284"/>
            <a:chOff x="-1350162" y="467932"/>
            <a:chExt cx="1162915" cy="290308"/>
          </a:xfrm>
        </p:grpSpPr>
        <p:sp>
          <p:nvSpPr>
            <p:cNvPr id="258" name="Google Shape;258;p7"/>
            <p:cNvSpPr/>
            <p:nvPr/>
          </p:nvSpPr>
          <p:spPr>
            <a:xfrm>
              <a:off x="-1350162" y="469266"/>
              <a:ext cx="360967" cy="288974"/>
            </a:xfrm>
            <a:custGeom>
              <a:avLst/>
              <a:gdLst/>
              <a:ahLst/>
              <a:cxnLst/>
              <a:rect l="l" t="t" r="r" b="b"/>
              <a:pathLst>
                <a:path w="360967" h="288974" extrusionOk="0">
                  <a:moveTo>
                    <a:pt x="24654" y="24229"/>
                  </a:moveTo>
                  <a:lnTo>
                    <a:pt x="24654" y="129816"/>
                  </a:lnTo>
                  <a:lnTo>
                    <a:pt x="62240" y="129816"/>
                  </a:lnTo>
                  <a:cubicBezTo>
                    <a:pt x="72344" y="129816"/>
                    <a:pt x="81034" y="128445"/>
                    <a:pt x="88308" y="125704"/>
                  </a:cubicBezTo>
                  <a:cubicBezTo>
                    <a:pt x="95584" y="122962"/>
                    <a:pt x="101612" y="119220"/>
                    <a:pt x="106395" y="114478"/>
                  </a:cubicBezTo>
                  <a:cubicBezTo>
                    <a:pt x="111177" y="109736"/>
                    <a:pt x="114680" y="104179"/>
                    <a:pt x="116903" y="97807"/>
                  </a:cubicBezTo>
                  <a:cubicBezTo>
                    <a:pt x="119126" y="91434"/>
                    <a:pt x="120237" y="84543"/>
                    <a:pt x="120237" y="77134"/>
                  </a:cubicBezTo>
                  <a:cubicBezTo>
                    <a:pt x="120237" y="64834"/>
                    <a:pt x="117745" y="54423"/>
                    <a:pt x="112760" y="45902"/>
                  </a:cubicBezTo>
                  <a:cubicBezTo>
                    <a:pt x="107776" y="37381"/>
                    <a:pt x="99423" y="31268"/>
                    <a:pt x="87702" y="27564"/>
                  </a:cubicBezTo>
                  <a:cubicBezTo>
                    <a:pt x="83796" y="26378"/>
                    <a:pt x="79552" y="25526"/>
                    <a:pt x="74971" y="25007"/>
                  </a:cubicBezTo>
                  <a:cubicBezTo>
                    <a:pt x="70391" y="24489"/>
                    <a:pt x="64396" y="24229"/>
                    <a:pt x="56986" y="24229"/>
                  </a:cubicBezTo>
                  <a:close/>
                  <a:moveTo>
                    <a:pt x="232041" y="0"/>
                  </a:moveTo>
                  <a:lnTo>
                    <a:pt x="352682" y="0"/>
                  </a:lnTo>
                  <a:cubicBezTo>
                    <a:pt x="353625" y="0"/>
                    <a:pt x="354501" y="259"/>
                    <a:pt x="355309" y="778"/>
                  </a:cubicBezTo>
                  <a:cubicBezTo>
                    <a:pt x="356117" y="1296"/>
                    <a:pt x="356791" y="2075"/>
                    <a:pt x="357330" y="3112"/>
                  </a:cubicBezTo>
                  <a:cubicBezTo>
                    <a:pt x="357869" y="4149"/>
                    <a:pt x="358273" y="5446"/>
                    <a:pt x="358542" y="7002"/>
                  </a:cubicBezTo>
                  <a:cubicBezTo>
                    <a:pt x="358812" y="8558"/>
                    <a:pt x="358946" y="10373"/>
                    <a:pt x="358946" y="12448"/>
                  </a:cubicBezTo>
                  <a:cubicBezTo>
                    <a:pt x="358946" y="14375"/>
                    <a:pt x="358812" y="16079"/>
                    <a:pt x="358542" y="17561"/>
                  </a:cubicBezTo>
                  <a:cubicBezTo>
                    <a:pt x="358273" y="19043"/>
                    <a:pt x="357869" y="20265"/>
                    <a:pt x="357330" y="21228"/>
                  </a:cubicBezTo>
                  <a:cubicBezTo>
                    <a:pt x="356791" y="22192"/>
                    <a:pt x="356117" y="22933"/>
                    <a:pt x="355309" y="23451"/>
                  </a:cubicBezTo>
                  <a:cubicBezTo>
                    <a:pt x="354501" y="23970"/>
                    <a:pt x="353625" y="24229"/>
                    <a:pt x="352682" y="24229"/>
                  </a:cubicBezTo>
                  <a:lnTo>
                    <a:pt x="245378" y="24229"/>
                  </a:lnTo>
                  <a:lnTo>
                    <a:pt x="245378" y="125370"/>
                  </a:lnTo>
                  <a:lnTo>
                    <a:pt x="337930" y="125370"/>
                  </a:lnTo>
                  <a:cubicBezTo>
                    <a:pt x="339008" y="125370"/>
                    <a:pt x="339951" y="125629"/>
                    <a:pt x="340759" y="126148"/>
                  </a:cubicBezTo>
                  <a:cubicBezTo>
                    <a:pt x="341568" y="126667"/>
                    <a:pt x="342241" y="127408"/>
                    <a:pt x="342780" y="128371"/>
                  </a:cubicBezTo>
                  <a:cubicBezTo>
                    <a:pt x="343319" y="129334"/>
                    <a:pt x="343723" y="130594"/>
                    <a:pt x="343993" y="132150"/>
                  </a:cubicBezTo>
                  <a:cubicBezTo>
                    <a:pt x="344262" y="133706"/>
                    <a:pt x="344397" y="135521"/>
                    <a:pt x="344397" y="137596"/>
                  </a:cubicBezTo>
                  <a:cubicBezTo>
                    <a:pt x="344397" y="139522"/>
                    <a:pt x="344262" y="141190"/>
                    <a:pt x="343993" y="142598"/>
                  </a:cubicBezTo>
                  <a:cubicBezTo>
                    <a:pt x="343723" y="144005"/>
                    <a:pt x="343319" y="145154"/>
                    <a:pt x="342780" y="146043"/>
                  </a:cubicBezTo>
                  <a:cubicBezTo>
                    <a:pt x="342241" y="146932"/>
                    <a:pt x="341568" y="147599"/>
                    <a:pt x="340759" y="148044"/>
                  </a:cubicBezTo>
                  <a:cubicBezTo>
                    <a:pt x="339951" y="148488"/>
                    <a:pt x="339008" y="148710"/>
                    <a:pt x="337930" y="148710"/>
                  </a:cubicBezTo>
                  <a:lnTo>
                    <a:pt x="245378" y="148710"/>
                  </a:lnTo>
                  <a:lnTo>
                    <a:pt x="245378" y="263411"/>
                  </a:lnTo>
                  <a:lnTo>
                    <a:pt x="354501" y="263411"/>
                  </a:lnTo>
                  <a:cubicBezTo>
                    <a:pt x="355444" y="263411"/>
                    <a:pt x="356319" y="263670"/>
                    <a:pt x="357128" y="264189"/>
                  </a:cubicBezTo>
                  <a:cubicBezTo>
                    <a:pt x="357936" y="264708"/>
                    <a:pt x="358643" y="265449"/>
                    <a:pt x="359249" y="266412"/>
                  </a:cubicBezTo>
                  <a:cubicBezTo>
                    <a:pt x="359856" y="267375"/>
                    <a:pt x="360294" y="268635"/>
                    <a:pt x="360563" y="270191"/>
                  </a:cubicBezTo>
                  <a:cubicBezTo>
                    <a:pt x="360832" y="271746"/>
                    <a:pt x="360967" y="273562"/>
                    <a:pt x="360967" y="275637"/>
                  </a:cubicBezTo>
                  <a:cubicBezTo>
                    <a:pt x="360967" y="277563"/>
                    <a:pt x="360832" y="279267"/>
                    <a:pt x="360563" y="280749"/>
                  </a:cubicBezTo>
                  <a:cubicBezTo>
                    <a:pt x="360294" y="282231"/>
                    <a:pt x="359856" y="283491"/>
                    <a:pt x="359249" y="284528"/>
                  </a:cubicBezTo>
                  <a:cubicBezTo>
                    <a:pt x="358643" y="285566"/>
                    <a:pt x="357936" y="286344"/>
                    <a:pt x="357128" y="286862"/>
                  </a:cubicBezTo>
                  <a:cubicBezTo>
                    <a:pt x="356319" y="287381"/>
                    <a:pt x="355444" y="287640"/>
                    <a:pt x="354501" y="287640"/>
                  </a:cubicBezTo>
                  <a:lnTo>
                    <a:pt x="232041" y="287640"/>
                  </a:lnTo>
                  <a:cubicBezTo>
                    <a:pt x="229616" y="287640"/>
                    <a:pt x="227124" y="286640"/>
                    <a:pt x="224564" y="284639"/>
                  </a:cubicBezTo>
                  <a:cubicBezTo>
                    <a:pt x="222004" y="282639"/>
                    <a:pt x="220724" y="278971"/>
                    <a:pt x="220724" y="273636"/>
                  </a:cubicBezTo>
                  <a:lnTo>
                    <a:pt x="220724" y="14004"/>
                  </a:lnTo>
                  <a:cubicBezTo>
                    <a:pt x="220724" y="8669"/>
                    <a:pt x="222004" y="5001"/>
                    <a:pt x="224564" y="3001"/>
                  </a:cubicBezTo>
                  <a:cubicBezTo>
                    <a:pt x="227124" y="1000"/>
                    <a:pt x="229616" y="0"/>
                    <a:pt x="232041" y="0"/>
                  </a:cubicBezTo>
                  <a:close/>
                  <a:moveTo>
                    <a:pt x="11316" y="0"/>
                  </a:moveTo>
                  <a:lnTo>
                    <a:pt x="60422" y="0"/>
                  </a:lnTo>
                  <a:cubicBezTo>
                    <a:pt x="66888" y="0"/>
                    <a:pt x="72243" y="185"/>
                    <a:pt x="76487" y="556"/>
                  </a:cubicBezTo>
                  <a:cubicBezTo>
                    <a:pt x="80731" y="926"/>
                    <a:pt x="84604" y="1408"/>
                    <a:pt x="88107" y="2000"/>
                  </a:cubicBezTo>
                  <a:cubicBezTo>
                    <a:pt x="98076" y="3927"/>
                    <a:pt x="106765" y="7039"/>
                    <a:pt x="114175" y="11337"/>
                  </a:cubicBezTo>
                  <a:cubicBezTo>
                    <a:pt x="121584" y="15634"/>
                    <a:pt x="127714" y="20932"/>
                    <a:pt x="132564" y="27230"/>
                  </a:cubicBezTo>
                  <a:cubicBezTo>
                    <a:pt x="137414" y="33528"/>
                    <a:pt x="141018" y="40641"/>
                    <a:pt x="143375" y="48570"/>
                  </a:cubicBezTo>
                  <a:cubicBezTo>
                    <a:pt x="145733" y="56498"/>
                    <a:pt x="146912" y="65056"/>
                    <a:pt x="146912" y="74244"/>
                  </a:cubicBezTo>
                  <a:cubicBezTo>
                    <a:pt x="146912" y="83728"/>
                    <a:pt x="145699" y="92212"/>
                    <a:pt x="143274" y="99696"/>
                  </a:cubicBezTo>
                  <a:cubicBezTo>
                    <a:pt x="140849" y="107180"/>
                    <a:pt x="137414" y="113774"/>
                    <a:pt x="132968" y="119480"/>
                  </a:cubicBezTo>
                  <a:cubicBezTo>
                    <a:pt x="128522" y="125185"/>
                    <a:pt x="123201" y="130112"/>
                    <a:pt x="117004" y="134262"/>
                  </a:cubicBezTo>
                  <a:cubicBezTo>
                    <a:pt x="110807" y="138411"/>
                    <a:pt x="104003" y="141894"/>
                    <a:pt x="96594" y="144709"/>
                  </a:cubicBezTo>
                  <a:cubicBezTo>
                    <a:pt x="101039" y="146932"/>
                    <a:pt x="105047" y="149674"/>
                    <a:pt x="108618" y="152934"/>
                  </a:cubicBezTo>
                  <a:cubicBezTo>
                    <a:pt x="112188" y="156194"/>
                    <a:pt x="115488" y="160121"/>
                    <a:pt x="118519" y="164715"/>
                  </a:cubicBezTo>
                  <a:cubicBezTo>
                    <a:pt x="121551" y="169309"/>
                    <a:pt x="124413" y="174607"/>
                    <a:pt x="127108" y="180609"/>
                  </a:cubicBezTo>
                  <a:cubicBezTo>
                    <a:pt x="129802" y="186610"/>
                    <a:pt x="132497" y="193316"/>
                    <a:pt x="135191" y="200726"/>
                  </a:cubicBezTo>
                  <a:lnTo>
                    <a:pt x="159643" y="267857"/>
                  </a:lnTo>
                  <a:cubicBezTo>
                    <a:pt x="161394" y="273043"/>
                    <a:pt x="162505" y="276600"/>
                    <a:pt x="162977" y="278526"/>
                  </a:cubicBezTo>
                  <a:cubicBezTo>
                    <a:pt x="163448" y="280453"/>
                    <a:pt x="163684" y="281861"/>
                    <a:pt x="163684" y="282750"/>
                  </a:cubicBezTo>
                  <a:cubicBezTo>
                    <a:pt x="163684" y="283787"/>
                    <a:pt x="163516" y="284676"/>
                    <a:pt x="163179" y="285417"/>
                  </a:cubicBezTo>
                  <a:cubicBezTo>
                    <a:pt x="162842" y="286158"/>
                    <a:pt x="162202" y="286788"/>
                    <a:pt x="161259" y="287307"/>
                  </a:cubicBezTo>
                  <a:cubicBezTo>
                    <a:pt x="160316" y="287826"/>
                    <a:pt x="159003" y="288233"/>
                    <a:pt x="157319" y="288529"/>
                  </a:cubicBezTo>
                  <a:cubicBezTo>
                    <a:pt x="155635" y="288826"/>
                    <a:pt x="153513" y="288974"/>
                    <a:pt x="150953" y="288974"/>
                  </a:cubicBezTo>
                  <a:cubicBezTo>
                    <a:pt x="148663" y="288974"/>
                    <a:pt x="146743" y="288863"/>
                    <a:pt x="145194" y="288640"/>
                  </a:cubicBezTo>
                  <a:cubicBezTo>
                    <a:pt x="143645" y="288418"/>
                    <a:pt x="142331" y="287974"/>
                    <a:pt x="141253" y="287307"/>
                  </a:cubicBezTo>
                  <a:cubicBezTo>
                    <a:pt x="140176" y="286640"/>
                    <a:pt x="139300" y="285751"/>
                    <a:pt x="138626" y="284639"/>
                  </a:cubicBezTo>
                  <a:cubicBezTo>
                    <a:pt x="137953" y="283528"/>
                    <a:pt x="137347" y="282083"/>
                    <a:pt x="136808" y="280305"/>
                  </a:cubicBezTo>
                  <a:lnTo>
                    <a:pt x="112356" y="210506"/>
                  </a:lnTo>
                  <a:cubicBezTo>
                    <a:pt x="109527" y="202652"/>
                    <a:pt x="106496" y="195243"/>
                    <a:pt x="103263" y="188278"/>
                  </a:cubicBezTo>
                  <a:cubicBezTo>
                    <a:pt x="100029" y="181313"/>
                    <a:pt x="96122" y="175274"/>
                    <a:pt x="91542" y="170161"/>
                  </a:cubicBezTo>
                  <a:cubicBezTo>
                    <a:pt x="86961" y="165049"/>
                    <a:pt x="81438" y="161010"/>
                    <a:pt x="74971" y="158047"/>
                  </a:cubicBezTo>
                  <a:cubicBezTo>
                    <a:pt x="68505" y="155083"/>
                    <a:pt x="60758" y="153601"/>
                    <a:pt x="51732" y="153601"/>
                  </a:cubicBezTo>
                  <a:lnTo>
                    <a:pt x="24654" y="153601"/>
                  </a:lnTo>
                  <a:lnTo>
                    <a:pt x="24654" y="283194"/>
                  </a:lnTo>
                  <a:cubicBezTo>
                    <a:pt x="24654" y="284084"/>
                    <a:pt x="24452" y="284899"/>
                    <a:pt x="24047" y="285640"/>
                  </a:cubicBezTo>
                  <a:cubicBezTo>
                    <a:pt x="23643" y="286381"/>
                    <a:pt x="22970" y="286973"/>
                    <a:pt x="22027" y="287418"/>
                  </a:cubicBezTo>
                  <a:cubicBezTo>
                    <a:pt x="21084" y="287863"/>
                    <a:pt x="19837" y="288233"/>
                    <a:pt x="18288" y="288529"/>
                  </a:cubicBezTo>
                  <a:cubicBezTo>
                    <a:pt x="16739" y="288826"/>
                    <a:pt x="14752" y="288974"/>
                    <a:pt x="12327" y="288974"/>
                  </a:cubicBezTo>
                  <a:cubicBezTo>
                    <a:pt x="10037" y="288974"/>
                    <a:pt x="8083" y="288826"/>
                    <a:pt x="6466" y="288529"/>
                  </a:cubicBezTo>
                  <a:cubicBezTo>
                    <a:pt x="4850" y="288233"/>
                    <a:pt x="3570" y="287863"/>
                    <a:pt x="2627" y="287418"/>
                  </a:cubicBezTo>
                  <a:cubicBezTo>
                    <a:pt x="1684" y="286973"/>
                    <a:pt x="1010" y="286381"/>
                    <a:pt x="606" y="285640"/>
                  </a:cubicBezTo>
                  <a:cubicBezTo>
                    <a:pt x="202" y="284899"/>
                    <a:pt x="0" y="284084"/>
                    <a:pt x="0" y="283194"/>
                  </a:cubicBezTo>
                  <a:lnTo>
                    <a:pt x="0" y="14004"/>
                  </a:lnTo>
                  <a:cubicBezTo>
                    <a:pt x="0" y="8669"/>
                    <a:pt x="1280" y="5001"/>
                    <a:pt x="3839" y="3001"/>
                  </a:cubicBezTo>
                  <a:cubicBezTo>
                    <a:pt x="6399" y="1000"/>
                    <a:pt x="8891" y="0"/>
                    <a:pt x="11316" y="0"/>
                  </a:cubicBezTo>
                  <a:close/>
                </a:path>
              </a:pathLst>
            </a:custGeom>
            <a:solidFill>
              <a:srgbClr val="34759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375"/>
                <a:buFont typeface="Arial"/>
                <a:buNone/>
              </a:pPr>
              <a:endParaRPr sz="12375" b="0" i="0" u="none" strike="noStrike" cap="none">
                <a:solidFill>
                  <a:srgbClr val="6C56E5"/>
                </a:solidFill>
                <a:latin typeface="Calibri"/>
                <a:ea typeface="Calibri"/>
                <a:cs typeface="Calibri"/>
                <a:sym typeface="Calibri"/>
              </a:endParaRPr>
            </a:p>
          </p:txBody>
        </p:sp>
        <p:sp>
          <p:nvSpPr>
            <p:cNvPr id="259" name="Google Shape;259;p7"/>
            <p:cNvSpPr/>
            <p:nvPr/>
          </p:nvSpPr>
          <p:spPr>
            <a:xfrm>
              <a:off x="-896808" y="467932"/>
              <a:ext cx="709561" cy="290308"/>
            </a:xfrm>
            <a:custGeom>
              <a:avLst/>
              <a:gdLst/>
              <a:ahLst/>
              <a:cxnLst/>
              <a:rect l="l" t="t" r="r" b="b"/>
              <a:pathLst>
                <a:path w="2694556" h="1002218" extrusionOk="0">
                  <a:moveTo>
                    <a:pt x="406365" y="105133"/>
                  </a:moveTo>
                  <a:lnTo>
                    <a:pt x="219121" y="639240"/>
                  </a:lnTo>
                  <a:lnTo>
                    <a:pt x="598981" y="639240"/>
                  </a:lnTo>
                  <a:lnTo>
                    <a:pt x="407133" y="105133"/>
                  </a:lnTo>
                  <a:close/>
                  <a:moveTo>
                    <a:pt x="1700012" y="4604"/>
                  </a:moveTo>
                  <a:lnTo>
                    <a:pt x="1750660" y="4604"/>
                  </a:lnTo>
                  <a:cubicBezTo>
                    <a:pt x="1763450" y="4604"/>
                    <a:pt x="1774705" y="6011"/>
                    <a:pt x="1784425" y="8825"/>
                  </a:cubicBezTo>
                  <a:cubicBezTo>
                    <a:pt x="1794146" y="11638"/>
                    <a:pt x="1802715" y="15731"/>
                    <a:pt x="1810133" y="21103"/>
                  </a:cubicBezTo>
                  <a:cubicBezTo>
                    <a:pt x="1817551" y="26475"/>
                    <a:pt x="1823818" y="32998"/>
                    <a:pt x="1828934" y="40671"/>
                  </a:cubicBezTo>
                  <a:cubicBezTo>
                    <a:pt x="1834051" y="48345"/>
                    <a:pt x="1838655" y="57043"/>
                    <a:pt x="1842747" y="66763"/>
                  </a:cubicBezTo>
                  <a:lnTo>
                    <a:pt x="2170425" y="855645"/>
                  </a:lnTo>
                  <a:lnTo>
                    <a:pt x="2174262" y="855645"/>
                  </a:lnTo>
                  <a:lnTo>
                    <a:pt x="2515753" y="69833"/>
                  </a:lnTo>
                  <a:cubicBezTo>
                    <a:pt x="2520869" y="57554"/>
                    <a:pt x="2526368" y="47194"/>
                    <a:pt x="2532252" y="38753"/>
                  </a:cubicBezTo>
                  <a:cubicBezTo>
                    <a:pt x="2538135" y="30312"/>
                    <a:pt x="2544274" y="23533"/>
                    <a:pt x="2550669" y="18417"/>
                  </a:cubicBezTo>
                  <a:cubicBezTo>
                    <a:pt x="2557064" y="13301"/>
                    <a:pt x="2563971" y="9720"/>
                    <a:pt x="2571389" y="7673"/>
                  </a:cubicBezTo>
                  <a:cubicBezTo>
                    <a:pt x="2578807" y="5627"/>
                    <a:pt x="2586865" y="4604"/>
                    <a:pt x="2595562" y="4604"/>
                  </a:cubicBezTo>
                  <a:lnTo>
                    <a:pt x="2651582" y="4604"/>
                  </a:lnTo>
                  <a:cubicBezTo>
                    <a:pt x="2656186" y="4604"/>
                    <a:pt x="2661046" y="5371"/>
                    <a:pt x="2666162" y="6906"/>
                  </a:cubicBezTo>
                  <a:cubicBezTo>
                    <a:pt x="2671278" y="8441"/>
                    <a:pt x="2675883" y="11127"/>
                    <a:pt x="2679975" y="14964"/>
                  </a:cubicBezTo>
                  <a:cubicBezTo>
                    <a:pt x="2684068" y="18801"/>
                    <a:pt x="2687521" y="23789"/>
                    <a:pt x="2690335" y="29928"/>
                  </a:cubicBezTo>
                  <a:cubicBezTo>
                    <a:pt x="2693149" y="36067"/>
                    <a:pt x="2694556" y="43741"/>
                    <a:pt x="2694556" y="52950"/>
                  </a:cubicBezTo>
                  <a:lnTo>
                    <a:pt x="2694556" y="982265"/>
                  </a:lnTo>
                  <a:cubicBezTo>
                    <a:pt x="2694556" y="985335"/>
                    <a:pt x="2693789" y="988149"/>
                    <a:pt x="2692254" y="990707"/>
                  </a:cubicBezTo>
                  <a:cubicBezTo>
                    <a:pt x="2690719" y="993265"/>
                    <a:pt x="2688033" y="995311"/>
                    <a:pt x="2684196" y="996846"/>
                  </a:cubicBezTo>
                  <a:cubicBezTo>
                    <a:pt x="2680359" y="998381"/>
                    <a:pt x="2675499" y="999660"/>
                    <a:pt x="2669616" y="1000683"/>
                  </a:cubicBezTo>
                  <a:cubicBezTo>
                    <a:pt x="2663732" y="1001706"/>
                    <a:pt x="2656186" y="1002218"/>
                    <a:pt x="2646977" y="1002218"/>
                  </a:cubicBezTo>
                  <a:cubicBezTo>
                    <a:pt x="2638792" y="1002218"/>
                    <a:pt x="2631630" y="1001706"/>
                    <a:pt x="2625490" y="1000683"/>
                  </a:cubicBezTo>
                  <a:cubicBezTo>
                    <a:pt x="2619351" y="999660"/>
                    <a:pt x="2614491" y="998381"/>
                    <a:pt x="2610910" y="996846"/>
                  </a:cubicBezTo>
                  <a:cubicBezTo>
                    <a:pt x="2607329" y="995311"/>
                    <a:pt x="2604771" y="993265"/>
                    <a:pt x="2603236" y="990707"/>
                  </a:cubicBezTo>
                  <a:cubicBezTo>
                    <a:pt x="2601701" y="988149"/>
                    <a:pt x="2600934" y="985335"/>
                    <a:pt x="2600934" y="982265"/>
                  </a:cubicBezTo>
                  <a:lnTo>
                    <a:pt x="2600934" y="86715"/>
                  </a:lnTo>
                  <a:lnTo>
                    <a:pt x="2599399" y="86715"/>
                  </a:lnTo>
                  <a:lnTo>
                    <a:pt x="2208795" y="987637"/>
                  </a:lnTo>
                  <a:cubicBezTo>
                    <a:pt x="2207772" y="989683"/>
                    <a:pt x="2206237" y="991602"/>
                    <a:pt x="2204190" y="993393"/>
                  </a:cubicBezTo>
                  <a:cubicBezTo>
                    <a:pt x="2202144" y="995183"/>
                    <a:pt x="2199330" y="996718"/>
                    <a:pt x="2195749" y="997997"/>
                  </a:cubicBezTo>
                  <a:cubicBezTo>
                    <a:pt x="2192168" y="999276"/>
                    <a:pt x="2187947" y="1000299"/>
                    <a:pt x="2183087" y="1001066"/>
                  </a:cubicBezTo>
                  <a:cubicBezTo>
                    <a:pt x="2178227" y="1001834"/>
                    <a:pt x="2172472" y="1002218"/>
                    <a:pt x="2165821" y="1002218"/>
                  </a:cubicBezTo>
                  <a:cubicBezTo>
                    <a:pt x="2158659" y="1002218"/>
                    <a:pt x="2152519" y="1001834"/>
                    <a:pt x="2147403" y="1001066"/>
                  </a:cubicBezTo>
                  <a:cubicBezTo>
                    <a:pt x="2142287" y="1000299"/>
                    <a:pt x="2138067" y="999276"/>
                    <a:pt x="2134741" y="997997"/>
                  </a:cubicBezTo>
                  <a:cubicBezTo>
                    <a:pt x="2131416" y="996718"/>
                    <a:pt x="2128730" y="995183"/>
                    <a:pt x="2126684" y="993393"/>
                  </a:cubicBezTo>
                  <a:cubicBezTo>
                    <a:pt x="2124637" y="991602"/>
                    <a:pt x="2123358" y="989683"/>
                    <a:pt x="2122847" y="987637"/>
                  </a:cubicBezTo>
                  <a:lnTo>
                    <a:pt x="1751427" y="86715"/>
                  </a:lnTo>
                  <a:lnTo>
                    <a:pt x="1750660" y="86715"/>
                  </a:lnTo>
                  <a:lnTo>
                    <a:pt x="1750660" y="982265"/>
                  </a:lnTo>
                  <a:cubicBezTo>
                    <a:pt x="1750660" y="985335"/>
                    <a:pt x="1749893" y="988149"/>
                    <a:pt x="1748358" y="990707"/>
                  </a:cubicBezTo>
                  <a:cubicBezTo>
                    <a:pt x="1746823" y="993265"/>
                    <a:pt x="1744137" y="995311"/>
                    <a:pt x="1740300" y="996846"/>
                  </a:cubicBezTo>
                  <a:cubicBezTo>
                    <a:pt x="1736463" y="998381"/>
                    <a:pt x="1731603" y="999660"/>
                    <a:pt x="1725720" y="1000683"/>
                  </a:cubicBezTo>
                  <a:cubicBezTo>
                    <a:pt x="1719836" y="1001706"/>
                    <a:pt x="1712035" y="1002218"/>
                    <a:pt x="1702314" y="1002218"/>
                  </a:cubicBezTo>
                  <a:cubicBezTo>
                    <a:pt x="1693617" y="1002218"/>
                    <a:pt x="1686327" y="1001706"/>
                    <a:pt x="1680443" y="1000683"/>
                  </a:cubicBezTo>
                  <a:cubicBezTo>
                    <a:pt x="1674560" y="999660"/>
                    <a:pt x="1669828" y="998381"/>
                    <a:pt x="1666247" y="996846"/>
                  </a:cubicBezTo>
                  <a:cubicBezTo>
                    <a:pt x="1662665" y="995311"/>
                    <a:pt x="1660235" y="993265"/>
                    <a:pt x="1658956" y="990707"/>
                  </a:cubicBezTo>
                  <a:cubicBezTo>
                    <a:pt x="1657677" y="988149"/>
                    <a:pt x="1657038" y="985335"/>
                    <a:pt x="1657038" y="982265"/>
                  </a:cubicBezTo>
                  <a:lnTo>
                    <a:pt x="1657038" y="52950"/>
                  </a:lnTo>
                  <a:cubicBezTo>
                    <a:pt x="1657038" y="34532"/>
                    <a:pt x="1661898" y="21870"/>
                    <a:pt x="1671618" y="14964"/>
                  </a:cubicBezTo>
                  <a:cubicBezTo>
                    <a:pt x="1681339" y="8057"/>
                    <a:pt x="1690803" y="4604"/>
                    <a:pt x="1700012" y="4604"/>
                  </a:cubicBezTo>
                  <a:close/>
                  <a:moveTo>
                    <a:pt x="1046624" y="0"/>
                  </a:moveTo>
                  <a:cubicBezTo>
                    <a:pt x="1055833" y="0"/>
                    <a:pt x="1063379" y="511"/>
                    <a:pt x="1069262" y="1534"/>
                  </a:cubicBezTo>
                  <a:cubicBezTo>
                    <a:pt x="1075145" y="2558"/>
                    <a:pt x="1079878" y="3837"/>
                    <a:pt x="1083459" y="5371"/>
                  </a:cubicBezTo>
                  <a:cubicBezTo>
                    <a:pt x="1087040" y="6906"/>
                    <a:pt x="1089598" y="8952"/>
                    <a:pt x="1091133" y="11510"/>
                  </a:cubicBezTo>
                  <a:cubicBezTo>
                    <a:pt x="1092668" y="14068"/>
                    <a:pt x="1093435" y="16882"/>
                    <a:pt x="1093435" y="19952"/>
                  </a:cubicBezTo>
                  <a:lnTo>
                    <a:pt x="1093435" y="912432"/>
                  </a:lnTo>
                  <a:lnTo>
                    <a:pt x="1473296" y="912432"/>
                  </a:lnTo>
                  <a:cubicBezTo>
                    <a:pt x="1477388" y="912432"/>
                    <a:pt x="1480969" y="913328"/>
                    <a:pt x="1484039" y="915118"/>
                  </a:cubicBezTo>
                  <a:cubicBezTo>
                    <a:pt x="1487109" y="916909"/>
                    <a:pt x="1489667" y="919467"/>
                    <a:pt x="1491713" y="922792"/>
                  </a:cubicBezTo>
                  <a:cubicBezTo>
                    <a:pt x="1493759" y="926118"/>
                    <a:pt x="1495294" y="930466"/>
                    <a:pt x="1496317" y="935838"/>
                  </a:cubicBezTo>
                  <a:cubicBezTo>
                    <a:pt x="1497341" y="941210"/>
                    <a:pt x="1497852" y="947477"/>
                    <a:pt x="1497852" y="954639"/>
                  </a:cubicBezTo>
                  <a:cubicBezTo>
                    <a:pt x="1497852" y="961801"/>
                    <a:pt x="1497341" y="967941"/>
                    <a:pt x="1496317" y="973057"/>
                  </a:cubicBezTo>
                  <a:cubicBezTo>
                    <a:pt x="1495294" y="978173"/>
                    <a:pt x="1493759" y="982649"/>
                    <a:pt x="1491713" y="986486"/>
                  </a:cubicBezTo>
                  <a:cubicBezTo>
                    <a:pt x="1489667" y="990323"/>
                    <a:pt x="1487109" y="993137"/>
                    <a:pt x="1484039" y="994927"/>
                  </a:cubicBezTo>
                  <a:cubicBezTo>
                    <a:pt x="1480969" y="996718"/>
                    <a:pt x="1477388" y="997613"/>
                    <a:pt x="1473296" y="997613"/>
                  </a:cubicBezTo>
                  <a:lnTo>
                    <a:pt x="1042787" y="997613"/>
                  </a:lnTo>
                  <a:cubicBezTo>
                    <a:pt x="1033578" y="997613"/>
                    <a:pt x="1024114" y="994160"/>
                    <a:pt x="1014393" y="987253"/>
                  </a:cubicBezTo>
                  <a:cubicBezTo>
                    <a:pt x="1004673" y="980347"/>
                    <a:pt x="999813" y="967685"/>
                    <a:pt x="999813" y="949267"/>
                  </a:cubicBezTo>
                  <a:lnTo>
                    <a:pt x="999813" y="19952"/>
                  </a:lnTo>
                  <a:cubicBezTo>
                    <a:pt x="999813" y="16882"/>
                    <a:pt x="1000580" y="14068"/>
                    <a:pt x="1002115" y="11510"/>
                  </a:cubicBezTo>
                  <a:cubicBezTo>
                    <a:pt x="1003650" y="8952"/>
                    <a:pt x="1006208" y="6906"/>
                    <a:pt x="1009789" y="5371"/>
                  </a:cubicBezTo>
                  <a:cubicBezTo>
                    <a:pt x="1013370" y="3837"/>
                    <a:pt x="1018230" y="2558"/>
                    <a:pt x="1024369" y="1534"/>
                  </a:cubicBezTo>
                  <a:cubicBezTo>
                    <a:pt x="1030509" y="511"/>
                    <a:pt x="1037927" y="0"/>
                    <a:pt x="1046624" y="0"/>
                  </a:cubicBezTo>
                  <a:close/>
                  <a:moveTo>
                    <a:pt x="411737" y="0"/>
                  </a:moveTo>
                  <a:cubicBezTo>
                    <a:pt x="420946" y="0"/>
                    <a:pt x="429003" y="383"/>
                    <a:pt x="435910" y="1151"/>
                  </a:cubicBezTo>
                  <a:cubicBezTo>
                    <a:pt x="442816" y="1918"/>
                    <a:pt x="448700" y="3069"/>
                    <a:pt x="453560" y="4604"/>
                  </a:cubicBezTo>
                  <a:cubicBezTo>
                    <a:pt x="458420" y="6139"/>
                    <a:pt x="462257" y="8313"/>
                    <a:pt x="465071" y="11127"/>
                  </a:cubicBezTo>
                  <a:cubicBezTo>
                    <a:pt x="467885" y="13941"/>
                    <a:pt x="470059" y="17394"/>
                    <a:pt x="471594" y="21487"/>
                  </a:cubicBezTo>
                  <a:lnTo>
                    <a:pt x="819224" y="966150"/>
                  </a:lnTo>
                  <a:cubicBezTo>
                    <a:pt x="822293" y="973824"/>
                    <a:pt x="823700" y="980091"/>
                    <a:pt x="823444" y="984951"/>
                  </a:cubicBezTo>
                  <a:cubicBezTo>
                    <a:pt x="823189" y="989811"/>
                    <a:pt x="821398" y="993520"/>
                    <a:pt x="818073" y="996078"/>
                  </a:cubicBezTo>
                  <a:cubicBezTo>
                    <a:pt x="814747" y="998636"/>
                    <a:pt x="809631" y="1000299"/>
                    <a:pt x="802725" y="1001066"/>
                  </a:cubicBezTo>
                  <a:cubicBezTo>
                    <a:pt x="795818" y="1001834"/>
                    <a:pt x="786993" y="1002218"/>
                    <a:pt x="776250" y="1002218"/>
                  </a:cubicBezTo>
                  <a:cubicBezTo>
                    <a:pt x="765506" y="1002218"/>
                    <a:pt x="756937" y="1001834"/>
                    <a:pt x="750542" y="1001066"/>
                  </a:cubicBezTo>
                  <a:cubicBezTo>
                    <a:pt x="744147" y="1000299"/>
                    <a:pt x="739159" y="999148"/>
                    <a:pt x="735578" y="997613"/>
                  </a:cubicBezTo>
                  <a:cubicBezTo>
                    <a:pt x="731997" y="996078"/>
                    <a:pt x="729311" y="994032"/>
                    <a:pt x="727520" y="991474"/>
                  </a:cubicBezTo>
                  <a:cubicBezTo>
                    <a:pt x="725729" y="988916"/>
                    <a:pt x="724067" y="985846"/>
                    <a:pt x="722532" y="982265"/>
                  </a:cubicBezTo>
                  <a:lnTo>
                    <a:pt x="627375" y="717514"/>
                  </a:lnTo>
                  <a:lnTo>
                    <a:pt x="191495" y="717514"/>
                  </a:lnTo>
                  <a:lnTo>
                    <a:pt x="100175" y="980731"/>
                  </a:lnTo>
                  <a:cubicBezTo>
                    <a:pt x="99151" y="984312"/>
                    <a:pt x="97617" y="987381"/>
                    <a:pt x="95570" y="989939"/>
                  </a:cubicBezTo>
                  <a:cubicBezTo>
                    <a:pt x="93524" y="992497"/>
                    <a:pt x="90710" y="994672"/>
                    <a:pt x="87129" y="996462"/>
                  </a:cubicBezTo>
                  <a:cubicBezTo>
                    <a:pt x="83548" y="998253"/>
                    <a:pt x="78560" y="999660"/>
                    <a:pt x="72165" y="1000683"/>
                  </a:cubicBezTo>
                  <a:cubicBezTo>
                    <a:pt x="65770" y="1001706"/>
                    <a:pt x="57712" y="1002218"/>
                    <a:pt x="47992" y="1002218"/>
                  </a:cubicBezTo>
                  <a:cubicBezTo>
                    <a:pt x="37248" y="1002218"/>
                    <a:pt x="28295" y="1001706"/>
                    <a:pt x="21133" y="1000683"/>
                  </a:cubicBezTo>
                  <a:cubicBezTo>
                    <a:pt x="13971" y="999660"/>
                    <a:pt x="8727" y="997869"/>
                    <a:pt x="5401" y="995311"/>
                  </a:cubicBezTo>
                  <a:cubicBezTo>
                    <a:pt x="2076" y="992753"/>
                    <a:pt x="285" y="989172"/>
                    <a:pt x="30" y="984568"/>
                  </a:cubicBezTo>
                  <a:cubicBezTo>
                    <a:pt x="-226" y="979963"/>
                    <a:pt x="1181" y="973824"/>
                    <a:pt x="4250" y="966150"/>
                  </a:cubicBezTo>
                  <a:lnTo>
                    <a:pt x="351880" y="21487"/>
                  </a:lnTo>
                  <a:cubicBezTo>
                    <a:pt x="353415" y="17394"/>
                    <a:pt x="355717" y="13941"/>
                    <a:pt x="358787" y="11127"/>
                  </a:cubicBezTo>
                  <a:cubicBezTo>
                    <a:pt x="361856" y="8313"/>
                    <a:pt x="365821" y="6139"/>
                    <a:pt x="370681" y="4604"/>
                  </a:cubicBezTo>
                  <a:cubicBezTo>
                    <a:pt x="375542" y="3069"/>
                    <a:pt x="381425" y="1918"/>
                    <a:pt x="388331" y="1151"/>
                  </a:cubicBezTo>
                  <a:cubicBezTo>
                    <a:pt x="395238" y="383"/>
                    <a:pt x="403040" y="0"/>
                    <a:pt x="411737"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60" name="Google Shape;260;p7"/>
          <p:cNvSpPr txBox="1"/>
          <p:nvPr/>
        </p:nvSpPr>
        <p:spPr>
          <a:xfrm>
            <a:off x="273591" y="2098877"/>
            <a:ext cx="8609911" cy="75713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600"/>
              <a:buFont typeface="Arial"/>
              <a:buNone/>
            </a:pPr>
            <a:r>
              <a:rPr lang="en-CA" sz="1600" b="0" i="0" u="none" strike="noStrike" cap="none">
                <a:solidFill>
                  <a:schemeClr val="dk1"/>
                </a:solidFill>
                <a:latin typeface="Arial"/>
                <a:ea typeface="Arial"/>
                <a:cs typeface="Arial"/>
                <a:sym typeface="Arial"/>
              </a:rPr>
              <a:t>Security metrics are calculated using a risk model. </a:t>
            </a:r>
            <a:r>
              <a:rPr lang="en-CA" sz="1600" b="1" i="0" u="none" strike="noStrike" cap="none">
                <a:solidFill>
                  <a:schemeClr val="dk1"/>
                </a:solidFill>
                <a:latin typeface="Arial"/>
                <a:ea typeface="Arial"/>
                <a:cs typeface="Arial"/>
                <a:sym typeface="Arial"/>
              </a:rPr>
              <a:t>A risk model </a:t>
            </a:r>
            <a:r>
              <a:rPr lang="en-CA" sz="1600" b="0" i="0" u="none" strike="noStrike" cap="none">
                <a:solidFill>
                  <a:schemeClr val="dk1"/>
                </a:solidFill>
                <a:latin typeface="Arial"/>
                <a:ea typeface="Arial"/>
                <a:cs typeface="Arial"/>
                <a:sym typeface="Arial"/>
              </a:rPr>
              <a:t>is a framework or method for measuring, evaluating, and managing the privacy risk associated with synthetic data. A risk model typically consists of the following components:</a:t>
            </a:r>
            <a:endParaRPr sz="1600" b="0" i="0" u="none" strike="noStrike" cap="none">
              <a:solidFill>
                <a:schemeClr val="dk1"/>
              </a:solidFill>
              <a:latin typeface="Times New Roman"/>
              <a:ea typeface="Times New Roman"/>
              <a:cs typeface="Times New Roman"/>
              <a:sym typeface="Times New Roman"/>
            </a:endParaRPr>
          </a:p>
        </p:txBody>
      </p:sp>
      <p:sp>
        <p:nvSpPr>
          <p:cNvPr id="261" name="Google Shape;261;p7"/>
          <p:cNvSpPr txBox="1"/>
          <p:nvPr/>
        </p:nvSpPr>
        <p:spPr>
          <a:xfrm>
            <a:off x="358654" y="3012822"/>
            <a:ext cx="6798556" cy="3223896"/>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90000"/>
              </a:lnSpc>
              <a:spcBef>
                <a:spcPts val="0"/>
              </a:spcBef>
              <a:spcAft>
                <a:spcPts val="0"/>
              </a:spcAft>
              <a:buClr>
                <a:schemeClr val="dk1"/>
              </a:buClr>
              <a:buSzPts val="1600"/>
              <a:buFont typeface="Arial"/>
              <a:buChar char="•"/>
            </a:pPr>
            <a:r>
              <a:rPr lang="en-CA" sz="1600" b="1" i="0" u="none" strike="noStrike" cap="none">
                <a:solidFill>
                  <a:schemeClr val="dk1"/>
                </a:solidFill>
                <a:latin typeface="Arial"/>
                <a:ea typeface="Arial"/>
                <a:cs typeface="Arial"/>
                <a:sym typeface="Arial"/>
              </a:rPr>
              <a:t>A threat </a:t>
            </a:r>
            <a:r>
              <a:rPr lang="en-CA" sz="1600" b="0" i="0" u="none" strike="noStrike" cap="none">
                <a:solidFill>
                  <a:schemeClr val="dk1"/>
                </a:solidFill>
                <a:latin typeface="Arial"/>
                <a:ea typeface="Arial"/>
                <a:cs typeface="Arial"/>
                <a:sym typeface="Arial"/>
              </a:rPr>
              <a:t>model that identifies an attacker's capabilities, goals, and strategies to execute attacks on the privacy of synthetic data</a:t>
            </a:r>
            <a:r>
              <a:rPr lang="en-CA" sz="1600" b="1"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285750" marR="0" lvl="0" indent="-228600" algn="just" rtl="0">
              <a:lnSpc>
                <a:spcPct val="90000"/>
              </a:lnSpc>
              <a:spcBef>
                <a:spcPts val="0"/>
              </a:spcBef>
              <a:spcAft>
                <a:spcPts val="0"/>
              </a:spcAft>
              <a:buClr>
                <a:schemeClr val="dk1"/>
              </a:buClr>
              <a:buSzPts val="900"/>
              <a:buFont typeface="Arial"/>
              <a:buNone/>
            </a:pPr>
            <a:endParaRPr sz="900" b="1" i="0" u="none" strike="noStrike" cap="none">
              <a:solidFill>
                <a:schemeClr val="dk1"/>
              </a:solidFill>
              <a:latin typeface="Arial"/>
              <a:ea typeface="Arial"/>
              <a:cs typeface="Arial"/>
              <a:sym typeface="Arial"/>
            </a:endParaRPr>
          </a:p>
          <a:p>
            <a:pPr marL="285750" marR="0" lvl="0" indent="-285750" algn="just" rtl="0">
              <a:lnSpc>
                <a:spcPct val="90000"/>
              </a:lnSpc>
              <a:spcBef>
                <a:spcPts val="0"/>
              </a:spcBef>
              <a:spcAft>
                <a:spcPts val="0"/>
              </a:spcAft>
              <a:buClr>
                <a:schemeClr val="dk1"/>
              </a:buClr>
              <a:buSzPts val="1600"/>
              <a:buFont typeface="Arial"/>
              <a:buChar char="•"/>
            </a:pPr>
            <a:r>
              <a:rPr lang="en-CA" sz="1600" b="1" i="0" u="none" strike="noStrike" cap="none">
                <a:solidFill>
                  <a:schemeClr val="dk1"/>
                </a:solidFill>
                <a:latin typeface="Arial"/>
                <a:ea typeface="Arial"/>
                <a:cs typeface="Arial"/>
                <a:sym typeface="Arial"/>
              </a:rPr>
              <a:t>A privacy criterion </a:t>
            </a:r>
            <a:r>
              <a:rPr lang="en-CA" sz="1600" b="0" i="0" u="none" strike="noStrike" cap="none">
                <a:solidFill>
                  <a:schemeClr val="dk1"/>
                </a:solidFill>
                <a:latin typeface="Arial"/>
                <a:ea typeface="Arial"/>
                <a:cs typeface="Arial"/>
                <a:sym typeface="Arial"/>
              </a:rPr>
              <a:t>that determines the desired level of protection or acceptable level of risk for synthetic data.</a:t>
            </a:r>
            <a:endParaRPr sz="1600" b="1" i="0" u="none" strike="noStrike" cap="none">
              <a:solidFill>
                <a:schemeClr val="dk1"/>
              </a:solidFill>
              <a:latin typeface="Arial"/>
              <a:ea typeface="Arial"/>
              <a:cs typeface="Arial"/>
              <a:sym typeface="Arial"/>
            </a:endParaRPr>
          </a:p>
          <a:p>
            <a:pPr marL="285750" marR="0" lvl="0" indent="-228600" algn="just" rtl="0">
              <a:lnSpc>
                <a:spcPct val="90000"/>
              </a:lnSpc>
              <a:spcBef>
                <a:spcPts val="0"/>
              </a:spcBef>
              <a:spcAft>
                <a:spcPts val="0"/>
              </a:spcAft>
              <a:buClr>
                <a:schemeClr val="dk1"/>
              </a:buClr>
              <a:buSzPts val="900"/>
              <a:buFont typeface="Arial"/>
              <a:buNone/>
            </a:pPr>
            <a:endParaRPr sz="900" b="1" i="0" u="none" strike="noStrike" cap="none">
              <a:solidFill>
                <a:schemeClr val="dk1"/>
              </a:solidFill>
              <a:latin typeface="Arial"/>
              <a:ea typeface="Arial"/>
              <a:cs typeface="Arial"/>
              <a:sym typeface="Arial"/>
            </a:endParaRPr>
          </a:p>
          <a:p>
            <a:pPr marL="285750" marR="0" lvl="0" indent="-285750" algn="just" rtl="0">
              <a:lnSpc>
                <a:spcPct val="90000"/>
              </a:lnSpc>
              <a:spcBef>
                <a:spcPts val="0"/>
              </a:spcBef>
              <a:spcAft>
                <a:spcPts val="0"/>
              </a:spcAft>
              <a:buClr>
                <a:schemeClr val="dk1"/>
              </a:buClr>
              <a:buSzPts val="1600"/>
              <a:buFont typeface="Arial"/>
              <a:buChar char="•"/>
            </a:pPr>
            <a:r>
              <a:rPr lang="en-CA" sz="1600" b="1" i="0" u="none" strike="noStrike" cap="none">
                <a:solidFill>
                  <a:schemeClr val="dk1"/>
                </a:solidFill>
                <a:latin typeface="Arial"/>
                <a:ea typeface="Arial"/>
                <a:cs typeface="Arial"/>
                <a:sym typeface="Arial"/>
              </a:rPr>
              <a:t>A risk metric </a:t>
            </a:r>
            <a:r>
              <a:rPr lang="en-CA" sz="1600" b="0" i="0" u="none" strike="noStrike" cap="none">
                <a:solidFill>
                  <a:schemeClr val="dk1"/>
                </a:solidFill>
                <a:latin typeface="Arial"/>
                <a:ea typeface="Arial"/>
                <a:cs typeface="Arial"/>
                <a:sym typeface="Arial"/>
              </a:rPr>
              <a:t>that quantifies the privacy risk of synthetic data by comparing synthetic data to raw data, or by assessing the likelihood or impact of attacks on the privacy of synthetic data.</a:t>
            </a:r>
            <a:endParaRPr sz="1600" b="1" i="0" u="none" strike="noStrike" cap="none">
              <a:solidFill>
                <a:schemeClr val="dk1"/>
              </a:solidFill>
              <a:latin typeface="Arial"/>
              <a:ea typeface="Arial"/>
              <a:cs typeface="Arial"/>
              <a:sym typeface="Arial"/>
            </a:endParaRPr>
          </a:p>
          <a:p>
            <a:pPr marL="285750" marR="0" lvl="0" indent="-222250" algn="just" rtl="0">
              <a:lnSpc>
                <a:spcPct val="90000"/>
              </a:lnSpc>
              <a:spcBef>
                <a:spcPts val="0"/>
              </a:spcBef>
              <a:spcAft>
                <a:spcPts val="0"/>
              </a:spcAft>
              <a:buClr>
                <a:schemeClr val="dk1"/>
              </a:buClr>
              <a:buSzPts val="1000"/>
              <a:buFont typeface="Arial"/>
              <a:buNone/>
            </a:pPr>
            <a:endParaRPr sz="1000" b="1" i="0" u="none" strike="noStrike" cap="none">
              <a:solidFill>
                <a:schemeClr val="dk1"/>
              </a:solidFill>
              <a:latin typeface="Arial"/>
              <a:ea typeface="Arial"/>
              <a:cs typeface="Arial"/>
              <a:sym typeface="Arial"/>
            </a:endParaRPr>
          </a:p>
          <a:p>
            <a:pPr marL="285750" marR="0" lvl="0" indent="-285750" algn="just" rtl="0">
              <a:lnSpc>
                <a:spcPct val="90000"/>
              </a:lnSpc>
              <a:spcBef>
                <a:spcPts val="0"/>
              </a:spcBef>
              <a:spcAft>
                <a:spcPts val="0"/>
              </a:spcAft>
              <a:buClr>
                <a:schemeClr val="dk1"/>
              </a:buClr>
              <a:buSzPts val="1600"/>
              <a:buFont typeface="Arial"/>
              <a:buChar char="•"/>
            </a:pPr>
            <a:r>
              <a:rPr lang="en-CA" sz="1600" b="1" i="0" u="none" strike="noStrike" cap="none">
                <a:solidFill>
                  <a:schemeClr val="dk1"/>
                </a:solidFill>
                <a:latin typeface="Arial"/>
                <a:ea typeface="Arial"/>
                <a:cs typeface="Arial"/>
                <a:sym typeface="Arial"/>
              </a:rPr>
              <a:t>Risk score, </a:t>
            </a:r>
            <a:r>
              <a:rPr lang="en-CA" sz="1600" b="0" i="0" u="none" strike="noStrike" cap="none">
                <a:solidFill>
                  <a:schemeClr val="dk1"/>
                </a:solidFill>
                <a:latin typeface="Arial"/>
                <a:ea typeface="Arial"/>
                <a:cs typeface="Arial"/>
                <a:sym typeface="Arial"/>
              </a:rPr>
              <a:t>which applies a risk metric to synthetic data and source data and calculates a risk score or risk level for synthetic data.</a:t>
            </a:r>
            <a:endParaRPr sz="1600" b="1" i="0" u="none" strike="noStrike" cap="none">
              <a:solidFill>
                <a:schemeClr val="dk1"/>
              </a:solidFill>
              <a:latin typeface="Arial"/>
              <a:ea typeface="Arial"/>
              <a:cs typeface="Arial"/>
              <a:sym typeface="Arial"/>
            </a:endParaRPr>
          </a:p>
          <a:p>
            <a:pPr marL="285750" marR="0" lvl="0" indent="-247650" algn="just" rtl="0">
              <a:lnSpc>
                <a:spcPct val="90000"/>
              </a:lnSpc>
              <a:spcBef>
                <a:spcPts val="0"/>
              </a:spcBef>
              <a:spcAft>
                <a:spcPts val="0"/>
              </a:spcAft>
              <a:buClr>
                <a:schemeClr val="dk1"/>
              </a:buClr>
              <a:buSzPts val="600"/>
              <a:buFont typeface="Arial"/>
              <a:buNone/>
            </a:pPr>
            <a:endParaRPr sz="600" b="1" i="0" u="none" strike="noStrike" cap="none">
              <a:solidFill>
                <a:schemeClr val="dk1"/>
              </a:solidFill>
              <a:latin typeface="Arial"/>
              <a:ea typeface="Arial"/>
              <a:cs typeface="Arial"/>
              <a:sym typeface="Arial"/>
            </a:endParaRPr>
          </a:p>
          <a:p>
            <a:pPr marL="285750" marR="0" lvl="0" indent="-285750" algn="just" rtl="0">
              <a:lnSpc>
                <a:spcPct val="90000"/>
              </a:lnSpc>
              <a:spcBef>
                <a:spcPts val="0"/>
              </a:spcBef>
              <a:spcAft>
                <a:spcPts val="0"/>
              </a:spcAft>
              <a:buClr>
                <a:schemeClr val="dk1"/>
              </a:buClr>
              <a:buSzPts val="1600"/>
              <a:buFont typeface="Arial"/>
              <a:buChar char="•"/>
            </a:pPr>
            <a:r>
              <a:rPr lang="en-CA" sz="1600" b="1" i="0" u="none" strike="noStrike" cap="none">
                <a:solidFill>
                  <a:schemeClr val="dk1"/>
                </a:solidFill>
                <a:latin typeface="Arial"/>
                <a:ea typeface="Arial"/>
                <a:cs typeface="Arial"/>
                <a:sym typeface="Arial"/>
              </a:rPr>
              <a:t>Risk mitigation, </a:t>
            </a:r>
            <a:r>
              <a:rPr lang="en-CA" sz="1600" b="0" i="0" u="none" strike="noStrike" cap="none">
                <a:solidFill>
                  <a:schemeClr val="dk1"/>
                </a:solidFill>
                <a:latin typeface="Arial"/>
                <a:ea typeface="Arial"/>
                <a:cs typeface="Arial"/>
                <a:sym typeface="Arial"/>
              </a:rPr>
              <a:t>in which some technique or mechanism is applied to reduce the privacy risk of synthetic data, such as adding noise, distorting features, or synthesizing new data.</a:t>
            </a:r>
            <a:endParaRPr sz="1600" b="0" i="0" u="none" strike="noStrike" cap="none">
              <a:solidFill>
                <a:schemeClr val="dk1"/>
              </a:solidFill>
              <a:latin typeface="Arial"/>
              <a:ea typeface="Arial"/>
              <a:cs typeface="Arial"/>
              <a:sym typeface="Arial"/>
            </a:endParaRPr>
          </a:p>
        </p:txBody>
      </p:sp>
      <p:pic>
        <p:nvPicPr>
          <p:cNvPr id="262" name="Google Shape;262;p7">
            <a:hlinkClick r:id="rId4" action="ppaction://hlinksldjump"/>
          </p:cNvPr>
          <p:cNvPicPr preferRelativeResize="0"/>
          <p:nvPr/>
        </p:nvPicPr>
        <p:blipFill rotWithShape="1">
          <a:blip r:embed="rId5">
            <a:alphaModFix/>
          </a:blip>
          <a:srcRect/>
          <a:stretch/>
        </p:blipFill>
        <p:spPr>
          <a:xfrm>
            <a:off x="9813572" y="1821830"/>
            <a:ext cx="1979973" cy="1124586"/>
          </a:xfrm>
          <a:prstGeom prst="rect">
            <a:avLst/>
          </a:prstGeom>
          <a:noFill/>
          <a:ln w="9525" cap="flat" cmpd="sng">
            <a:solidFill>
              <a:srgbClr val="389694"/>
            </a:solidFill>
            <a:prstDash val="solid"/>
            <a:round/>
            <a:headEnd type="none" w="sm" len="sm"/>
            <a:tailEnd type="none" w="sm" len="sm"/>
          </a:ln>
        </p:spPr>
      </p:pic>
      <p:pic>
        <p:nvPicPr>
          <p:cNvPr id="263" name="Google Shape;263;p7">
            <a:hlinkClick r:id="rId6" action="ppaction://hlinksldjump"/>
          </p:cNvPr>
          <p:cNvPicPr preferRelativeResize="0"/>
          <p:nvPr/>
        </p:nvPicPr>
        <p:blipFill rotWithShape="1">
          <a:blip r:embed="rId7">
            <a:alphaModFix/>
          </a:blip>
          <a:srcRect/>
          <a:stretch/>
        </p:blipFill>
        <p:spPr>
          <a:xfrm>
            <a:off x="9813572" y="3044337"/>
            <a:ext cx="1979973" cy="1124587"/>
          </a:xfrm>
          <a:prstGeom prst="rect">
            <a:avLst/>
          </a:prstGeom>
          <a:noFill/>
          <a:ln w="9525" cap="flat" cmpd="sng">
            <a:solidFill>
              <a:srgbClr val="389694"/>
            </a:solidFill>
            <a:prstDash val="solid"/>
            <a:round/>
            <a:headEnd type="none" w="sm" len="sm"/>
            <a:tailEnd type="none" w="sm" len="sm"/>
          </a:ln>
        </p:spPr>
      </p:pic>
      <p:pic>
        <p:nvPicPr>
          <p:cNvPr id="264" name="Google Shape;264;p7">
            <a:hlinkClick r:id="rId8" action="ppaction://hlinksldjump"/>
          </p:cNvPr>
          <p:cNvPicPr preferRelativeResize="0"/>
          <p:nvPr/>
        </p:nvPicPr>
        <p:blipFill rotWithShape="1">
          <a:blip r:embed="rId9">
            <a:alphaModFix/>
          </a:blip>
          <a:srcRect/>
          <a:stretch/>
        </p:blipFill>
        <p:spPr>
          <a:xfrm>
            <a:off x="9813572" y="4257201"/>
            <a:ext cx="1979973" cy="1114940"/>
          </a:xfrm>
          <a:prstGeom prst="rect">
            <a:avLst/>
          </a:prstGeom>
          <a:solidFill>
            <a:srgbClr val="389694"/>
          </a:solidFill>
          <a:ln w="9525" cap="flat" cmpd="sng">
            <a:solidFill>
              <a:srgbClr val="5C739B"/>
            </a:solidFill>
            <a:prstDash val="solid"/>
            <a:round/>
            <a:headEnd type="none" w="sm" len="sm"/>
            <a:tailEnd type="none" w="sm" len="sm"/>
          </a:ln>
        </p:spPr>
      </p:pic>
      <p:sp>
        <p:nvSpPr>
          <p:cNvPr id="265" name="Google Shape;265;p7"/>
          <p:cNvSpPr/>
          <p:nvPr/>
        </p:nvSpPr>
        <p:spPr>
          <a:xfrm>
            <a:off x="7903821" y="2828259"/>
            <a:ext cx="1033308" cy="3695618"/>
          </a:xfrm>
          <a:prstGeom prst="rect">
            <a:avLst/>
          </a:pr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6" name="Google Shape;266;p7"/>
          <p:cNvSpPr txBox="1"/>
          <p:nvPr/>
        </p:nvSpPr>
        <p:spPr>
          <a:xfrm rot="-5400000">
            <a:off x="6580426" y="4537691"/>
            <a:ext cx="2641879" cy="369332"/>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rgbClr val="5C739B"/>
                </a:solidFill>
                <a:latin typeface="Arial"/>
                <a:ea typeface="Arial"/>
                <a:cs typeface="Arial"/>
                <a:sym typeface="Arial"/>
              </a:rPr>
              <a:t>SPECIFIC RISK MODELS</a:t>
            </a:r>
            <a:endParaRPr sz="1400" b="0" i="0" u="none" strike="noStrike" cap="none">
              <a:solidFill>
                <a:srgbClr val="000000"/>
              </a:solidFill>
              <a:latin typeface="Arial"/>
              <a:ea typeface="Arial"/>
              <a:cs typeface="Arial"/>
              <a:sym typeface="Arial"/>
            </a:endParaRPr>
          </a:p>
        </p:txBody>
      </p:sp>
      <p:sp>
        <p:nvSpPr>
          <p:cNvPr id="267" name="Google Shape;267;p7"/>
          <p:cNvSpPr/>
          <p:nvPr/>
        </p:nvSpPr>
        <p:spPr>
          <a:xfrm>
            <a:off x="8869728" y="3061019"/>
            <a:ext cx="116753" cy="311375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8" name="Google Shape;268;p7"/>
          <p:cNvSpPr/>
          <p:nvPr/>
        </p:nvSpPr>
        <p:spPr>
          <a:xfrm>
            <a:off x="8213126" y="3041728"/>
            <a:ext cx="1442210" cy="628584"/>
          </a:xfrm>
          <a:prstGeom prst="rect">
            <a:avLst/>
          </a:prstGeom>
          <a:solidFill>
            <a:srgbClr val="A8DEDE"/>
          </a:solidFill>
          <a:ln w="9525"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9" name="Google Shape;269;p7"/>
          <p:cNvSpPr/>
          <p:nvPr/>
        </p:nvSpPr>
        <p:spPr>
          <a:xfrm>
            <a:off x="8213126" y="3901395"/>
            <a:ext cx="1442210" cy="638229"/>
          </a:xfrm>
          <a:prstGeom prst="rect">
            <a:avLst/>
          </a:prstGeom>
          <a:solidFill>
            <a:srgbClr val="D9E5F8"/>
          </a:solidFill>
          <a:ln w="9525"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0" name="Google Shape;270;p7"/>
          <p:cNvSpPr/>
          <p:nvPr/>
        </p:nvSpPr>
        <p:spPr>
          <a:xfrm>
            <a:off x="8213126" y="4732126"/>
            <a:ext cx="1442210" cy="647874"/>
          </a:xfrm>
          <a:prstGeom prst="rect">
            <a:avLst/>
          </a:prstGeom>
          <a:solidFill>
            <a:srgbClr val="D0D0D0"/>
          </a:solidFill>
          <a:ln w="9525"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1" name="Google Shape;271;p7"/>
          <p:cNvSpPr/>
          <p:nvPr/>
        </p:nvSpPr>
        <p:spPr>
          <a:xfrm>
            <a:off x="8213126" y="5649665"/>
            <a:ext cx="1442209" cy="599647"/>
          </a:xfrm>
          <a:prstGeom prst="rect">
            <a:avLst/>
          </a:prstGeom>
          <a:solidFill>
            <a:schemeClr val="lt1"/>
          </a:solidFill>
          <a:ln w="9525" cap="flat" cmpd="sng">
            <a:solidFill>
              <a:srgbClr val="5C73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2" name="Google Shape;272;p7"/>
          <p:cNvSpPr/>
          <p:nvPr/>
        </p:nvSpPr>
        <p:spPr>
          <a:xfrm>
            <a:off x="7846900" y="3373140"/>
            <a:ext cx="108000" cy="108000"/>
          </a:xfrm>
          <a:prstGeom prst="ellipse">
            <a:avLst/>
          </a:prstGeom>
          <a:solidFill>
            <a:srgbClr val="5C73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3" name="Google Shape;273;p7"/>
          <p:cNvSpPr/>
          <p:nvPr/>
        </p:nvSpPr>
        <p:spPr>
          <a:xfrm>
            <a:off x="7842518" y="5961019"/>
            <a:ext cx="108000" cy="108000"/>
          </a:xfrm>
          <a:prstGeom prst="ellipse">
            <a:avLst/>
          </a:prstGeom>
          <a:solidFill>
            <a:srgbClr val="5C73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4" name="Google Shape;274;p7"/>
          <p:cNvSpPr txBox="1"/>
          <p:nvPr/>
        </p:nvSpPr>
        <p:spPr>
          <a:xfrm>
            <a:off x="8163959" y="3152998"/>
            <a:ext cx="132446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INFORMATION LEAKAGE</a:t>
            </a:r>
            <a:endParaRPr sz="1400" b="0" i="0" u="none" strike="noStrike" cap="none">
              <a:solidFill>
                <a:srgbClr val="000000"/>
              </a:solidFill>
              <a:latin typeface="Arial"/>
              <a:ea typeface="Arial"/>
              <a:cs typeface="Arial"/>
              <a:sym typeface="Arial"/>
            </a:endParaRPr>
          </a:p>
        </p:txBody>
      </p:sp>
      <p:sp>
        <p:nvSpPr>
          <p:cNvPr id="275" name="Google Shape;275;p7"/>
          <p:cNvSpPr txBox="1"/>
          <p:nvPr/>
        </p:nvSpPr>
        <p:spPr>
          <a:xfrm>
            <a:off x="8196039" y="3985597"/>
            <a:ext cx="132446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DIVERGENT MODEL</a:t>
            </a:r>
            <a:endParaRPr sz="1400" b="0" i="0" u="none" strike="noStrike" cap="none">
              <a:solidFill>
                <a:srgbClr val="000000"/>
              </a:solidFill>
              <a:latin typeface="Arial"/>
              <a:ea typeface="Arial"/>
              <a:cs typeface="Arial"/>
              <a:sym typeface="Arial"/>
            </a:endParaRPr>
          </a:p>
        </p:txBody>
      </p:sp>
      <p:sp>
        <p:nvSpPr>
          <p:cNvPr id="276" name="Google Shape;276;p7"/>
          <p:cNvSpPr txBox="1"/>
          <p:nvPr/>
        </p:nvSpPr>
        <p:spPr>
          <a:xfrm>
            <a:off x="8209756" y="4781615"/>
            <a:ext cx="132446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DIFFERENTIAL PRIVACY</a:t>
            </a:r>
            <a:endParaRPr sz="1400" b="0" i="0" u="none" strike="noStrike" cap="none">
              <a:solidFill>
                <a:srgbClr val="000000"/>
              </a:solidFill>
              <a:latin typeface="Arial"/>
              <a:ea typeface="Arial"/>
              <a:cs typeface="Arial"/>
              <a:sym typeface="Arial"/>
            </a:endParaRPr>
          </a:p>
        </p:txBody>
      </p:sp>
      <p:pic>
        <p:nvPicPr>
          <p:cNvPr id="277" name="Google Shape;277;p7" title="擷取.PNG">
            <a:hlinkClick r:id="rId10" action="ppaction://hlinksldjump"/>
          </p:cNvPr>
          <p:cNvPicPr preferRelativeResize="0"/>
          <p:nvPr/>
        </p:nvPicPr>
        <p:blipFill rotWithShape="1">
          <a:blip r:embed="rId11">
            <a:alphaModFix/>
          </a:blip>
          <a:srcRect l="3514" r="3504"/>
          <a:stretch/>
        </p:blipFill>
        <p:spPr>
          <a:xfrm>
            <a:off x="9813570" y="5480292"/>
            <a:ext cx="1979974" cy="1118729"/>
          </a:xfrm>
          <a:prstGeom prst="rect">
            <a:avLst/>
          </a:prstGeom>
          <a:solidFill>
            <a:srgbClr val="389694"/>
          </a:solidFill>
          <a:ln>
            <a:noFill/>
          </a:ln>
        </p:spPr>
      </p:pic>
      <p:sp>
        <p:nvSpPr>
          <p:cNvPr id="278" name="Google Shape;278;p7"/>
          <p:cNvSpPr txBox="1"/>
          <p:nvPr/>
        </p:nvSpPr>
        <p:spPr>
          <a:xfrm>
            <a:off x="8200110" y="5697945"/>
            <a:ext cx="153666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HOMOMORPHIC ENCRYPTION</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8"/>
          <p:cNvSpPr/>
          <p:nvPr/>
        </p:nvSpPr>
        <p:spPr>
          <a:xfrm>
            <a:off x="-10" y="-2852"/>
            <a:ext cx="12191989" cy="1731024"/>
          </a:xfrm>
          <a:prstGeom prst="flowChartProcess">
            <a:avLst/>
          </a:prstGeom>
          <a:solidFill>
            <a:srgbClr val="1244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4" name="Google Shape;284;p8"/>
          <p:cNvSpPr txBox="1">
            <a:spLocks noGrp="1"/>
          </p:cNvSpPr>
          <p:nvPr>
            <p:ph type="title"/>
          </p:nvPr>
        </p:nvSpPr>
        <p:spPr>
          <a:xfrm>
            <a:off x="358654" y="82123"/>
            <a:ext cx="11327290" cy="555639"/>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lt1"/>
              </a:buClr>
              <a:buSzPct val="100000"/>
              <a:buFont typeface="Play"/>
              <a:buNone/>
            </a:pPr>
            <a:r>
              <a:rPr lang="en-CA">
                <a:solidFill>
                  <a:schemeClr val="lt1"/>
                </a:solidFill>
              </a:rPr>
              <a:t>GENERATION APPROACH</a:t>
            </a:r>
            <a:endParaRPr/>
          </a:p>
        </p:txBody>
      </p:sp>
      <p:sp>
        <p:nvSpPr>
          <p:cNvPr id="285" name="Google Shape;285;p8"/>
          <p:cNvSpPr txBox="1">
            <a:spLocks noGrp="1"/>
          </p:cNvSpPr>
          <p:nvPr>
            <p:ph type="dt" idx="10"/>
          </p:nvPr>
        </p:nvSpPr>
        <p:spPr>
          <a:xfrm rot="5400000">
            <a:off x="-611740" y="1294644"/>
            <a:ext cx="1627275" cy="31351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CA" sz="900">
                <a:solidFill>
                  <a:schemeClr val="lt1"/>
                </a:solidFill>
              </a:rPr>
              <a:t>2025-06-04</a:t>
            </a:r>
            <a:endParaRPr sz="900">
              <a:solidFill>
                <a:schemeClr val="lt1"/>
              </a:solidFill>
            </a:endParaRPr>
          </a:p>
        </p:txBody>
      </p:sp>
      <p:sp>
        <p:nvSpPr>
          <p:cNvPr id="286" name="Google Shape;286;p8"/>
          <p:cNvSpPr txBox="1">
            <a:spLocks noGrp="1"/>
          </p:cNvSpPr>
          <p:nvPr>
            <p:ph type="ftr" idx="11"/>
          </p:nvPr>
        </p:nvSpPr>
        <p:spPr>
          <a:xfrm rot="5400000">
            <a:off x="-629850" y="5226028"/>
            <a:ext cx="1663495" cy="313512"/>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400"/>
              <a:buNone/>
            </a:pPr>
            <a:r>
              <a:rPr lang="en-CA" sz="900">
                <a:solidFill>
                  <a:schemeClr val="dk1"/>
                </a:solidFill>
              </a:rPr>
              <a:t>PATE-FL</a:t>
            </a:r>
            <a:endParaRPr/>
          </a:p>
        </p:txBody>
      </p:sp>
      <p:sp>
        <p:nvSpPr>
          <p:cNvPr id="287" name="Google Shape;287;p8"/>
          <p:cNvSpPr txBox="1">
            <a:spLocks noGrp="1"/>
          </p:cNvSpPr>
          <p:nvPr>
            <p:ph type="sldNum" idx="12"/>
          </p:nvPr>
        </p:nvSpPr>
        <p:spPr>
          <a:xfrm>
            <a:off x="11716570" y="6514232"/>
            <a:ext cx="422563" cy="34376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fld id="{00000000-1234-1234-1234-123412341234}" type="slidenum">
              <a:rPr lang="en-CA" sz="1400">
                <a:solidFill>
                  <a:schemeClr val="dk1"/>
                </a:solidFill>
              </a:rPr>
              <a:t>8</a:t>
            </a:fld>
            <a:endParaRPr sz="1400">
              <a:solidFill>
                <a:schemeClr val="dk1"/>
              </a:solidFill>
            </a:endParaRPr>
          </a:p>
        </p:txBody>
      </p:sp>
      <p:sp>
        <p:nvSpPr>
          <p:cNvPr id="288" name="Google Shape;288;p8"/>
          <p:cNvSpPr txBox="1"/>
          <p:nvPr/>
        </p:nvSpPr>
        <p:spPr>
          <a:xfrm>
            <a:off x="720620" y="728794"/>
            <a:ext cx="10965323" cy="592535"/>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000000"/>
              </a:buClr>
              <a:buSzPts val="1800"/>
              <a:buFont typeface="Arial"/>
              <a:buNone/>
            </a:pPr>
            <a:r>
              <a:rPr lang="en-CA" sz="1800" b="0" i="0" u="none" strike="noStrike" cap="none">
                <a:solidFill>
                  <a:srgbClr val="B2C3CA"/>
                </a:solidFill>
                <a:latin typeface="Arial"/>
                <a:ea typeface="Arial"/>
                <a:cs typeface="Arial"/>
                <a:sym typeface="Arial"/>
              </a:rPr>
              <a:t>Step into the realm of Generative Adversarial Networks (GANs) and Private Aggregation of Teacher Ensembles (PATE-GAN), where innovation meets privacy in the generation of synthetic data.</a:t>
            </a:r>
            <a:endParaRPr sz="1800" b="0" i="0" u="none" strike="noStrike" cap="none">
              <a:solidFill>
                <a:srgbClr val="86A0AB"/>
              </a:solidFill>
              <a:latin typeface="Arial"/>
              <a:ea typeface="Arial"/>
              <a:cs typeface="Arial"/>
              <a:sym typeface="Arial"/>
            </a:endParaRPr>
          </a:p>
        </p:txBody>
      </p:sp>
      <p:grpSp>
        <p:nvGrpSpPr>
          <p:cNvPr id="289" name="Google Shape;289;p8"/>
          <p:cNvGrpSpPr/>
          <p:nvPr/>
        </p:nvGrpSpPr>
        <p:grpSpPr>
          <a:xfrm>
            <a:off x="4407097" y="6599038"/>
            <a:ext cx="3385416" cy="264869"/>
            <a:chOff x="4407097" y="6599038"/>
            <a:chExt cx="3385416" cy="264869"/>
          </a:xfrm>
        </p:grpSpPr>
        <p:pic>
          <p:nvPicPr>
            <p:cNvPr id="290" name="Google Shape;290;p8" descr="Rewind with solid fill">
              <a:hlinkClick r:id="" action="ppaction://hlinkshowjump?jump=previousslide"/>
            </p:cNvPr>
            <p:cNvPicPr preferRelativeResize="0"/>
            <p:nvPr/>
          </p:nvPicPr>
          <p:blipFill rotWithShape="1">
            <a:blip r:embed="rId3">
              <a:alphaModFix/>
            </a:blip>
            <a:srcRect/>
            <a:stretch/>
          </p:blipFill>
          <p:spPr>
            <a:xfrm>
              <a:off x="4407097" y="6599038"/>
              <a:ext cx="264869" cy="264869"/>
            </a:xfrm>
            <a:prstGeom prst="rect">
              <a:avLst/>
            </a:prstGeom>
            <a:noFill/>
            <a:ln>
              <a:noFill/>
            </a:ln>
          </p:spPr>
        </p:pic>
        <p:pic>
          <p:nvPicPr>
            <p:cNvPr id="291" name="Google Shape;291;p8" descr="Rewind with solid fill">
              <a:hlinkClick r:id="" action="ppaction://hlinkshowjump?jump=nextslide"/>
            </p:cNvPr>
            <p:cNvPicPr preferRelativeResize="0"/>
            <p:nvPr/>
          </p:nvPicPr>
          <p:blipFill rotWithShape="1">
            <a:blip r:embed="rId3">
              <a:alphaModFix/>
            </a:blip>
            <a:srcRect/>
            <a:stretch/>
          </p:blipFill>
          <p:spPr>
            <a:xfrm flipH="1">
              <a:off x="7527644" y="6599038"/>
              <a:ext cx="264869" cy="264869"/>
            </a:xfrm>
            <a:prstGeom prst="rect">
              <a:avLst/>
            </a:prstGeom>
            <a:noFill/>
            <a:ln>
              <a:noFill/>
            </a:ln>
          </p:spPr>
        </p:pic>
      </p:grpSp>
      <p:grpSp>
        <p:nvGrpSpPr>
          <p:cNvPr id="292" name="Google Shape;292;p8"/>
          <p:cNvGrpSpPr/>
          <p:nvPr/>
        </p:nvGrpSpPr>
        <p:grpSpPr>
          <a:xfrm>
            <a:off x="150319" y="6597128"/>
            <a:ext cx="794286" cy="198284"/>
            <a:chOff x="-1350162" y="467932"/>
            <a:chExt cx="1162915" cy="290308"/>
          </a:xfrm>
        </p:grpSpPr>
        <p:sp>
          <p:nvSpPr>
            <p:cNvPr id="293" name="Google Shape;293;p8"/>
            <p:cNvSpPr/>
            <p:nvPr/>
          </p:nvSpPr>
          <p:spPr>
            <a:xfrm>
              <a:off x="-1350162" y="469266"/>
              <a:ext cx="360967" cy="288974"/>
            </a:xfrm>
            <a:custGeom>
              <a:avLst/>
              <a:gdLst/>
              <a:ahLst/>
              <a:cxnLst/>
              <a:rect l="l" t="t" r="r" b="b"/>
              <a:pathLst>
                <a:path w="360967" h="288974" extrusionOk="0">
                  <a:moveTo>
                    <a:pt x="24654" y="24229"/>
                  </a:moveTo>
                  <a:lnTo>
                    <a:pt x="24654" y="129816"/>
                  </a:lnTo>
                  <a:lnTo>
                    <a:pt x="62240" y="129816"/>
                  </a:lnTo>
                  <a:cubicBezTo>
                    <a:pt x="72344" y="129816"/>
                    <a:pt x="81034" y="128445"/>
                    <a:pt x="88308" y="125704"/>
                  </a:cubicBezTo>
                  <a:cubicBezTo>
                    <a:pt x="95584" y="122962"/>
                    <a:pt x="101612" y="119220"/>
                    <a:pt x="106395" y="114478"/>
                  </a:cubicBezTo>
                  <a:cubicBezTo>
                    <a:pt x="111177" y="109736"/>
                    <a:pt x="114680" y="104179"/>
                    <a:pt x="116903" y="97807"/>
                  </a:cubicBezTo>
                  <a:cubicBezTo>
                    <a:pt x="119126" y="91434"/>
                    <a:pt x="120237" y="84543"/>
                    <a:pt x="120237" y="77134"/>
                  </a:cubicBezTo>
                  <a:cubicBezTo>
                    <a:pt x="120237" y="64834"/>
                    <a:pt x="117745" y="54423"/>
                    <a:pt x="112760" y="45902"/>
                  </a:cubicBezTo>
                  <a:cubicBezTo>
                    <a:pt x="107776" y="37381"/>
                    <a:pt x="99423" y="31268"/>
                    <a:pt x="87702" y="27564"/>
                  </a:cubicBezTo>
                  <a:cubicBezTo>
                    <a:pt x="83796" y="26378"/>
                    <a:pt x="79552" y="25526"/>
                    <a:pt x="74971" y="25007"/>
                  </a:cubicBezTo>
                  <a:cubicBezTo>
                    <a:pt x="70391" y="24489"/>
                    <a:pt x="64396" y="24229"/>
                    <a:pt x="56986" y="24229"/>
                  </a:cubicBezTo>
                  <a:close/>
                  <a:moveTo>
                    <a:pt x="232041" y="0"/>
                  </a:moveTo>
                  <a:lnTo>
                    <a:pt x="352682" y="0"/>
                  </a:lnTo>
                  <a:cubicBezTo>
                    <a:pt x="353625" y="0"/>
                    <a:pt x="354501" y="259"/>
                    <a:pt x="355309" y="778"/>
                  </a:cubicBezTo>
                  <a:cubicBezTo>
                    <a:pt x="356117" y="1296"/>
                    <a:pt x="356791" y="2075"/>
                    <a:pt x="357330" y="3112"/>
                  </a:cubicBezTo>
                  <a:cubicBezTo>
                    <a:pt x="357869" y="4149"/>
                    <a:pt x="358273" y="5446"/>
                    <a:pt x="358542" y="7002"/>
                  </a:cubicBezTo>
                  <a:cubicBezTo>
                    <a:pt x="358812" y="8558"/>
                    <a:pt x="358946" y="10373"/>
                    <a:pt x="358946" y="12448"/>
                  </a:cubicBezTo>
                  <a:cubicBezTo>
                    <a:pt x="358946" y="14375"/>
                    <a:pt x="358812" y="16079"/>
                    <a:pt x="358542" y="17561"/>
                  </a:cubicBezTo>
                  <a:cubicBezTo>
                    <a:pt x="358273" y="19043"/>
                    <a:pt x="357869" y="20265"/>
                    <a:pt x="357330" y="21228"/>
                  </a:cubicBezTo>
                  <a:cubicBezTo>
                    <a:pt x="356791" y="22192"/>
                    <a:pt x="356117" y="22933"/>
                    <a:pt x="355309" y="23451"/>
                  </a:cubicBezTo>
                  <a:cubicBezTo>
                    <a:pt x="354501" y="23970"/>
                    <a:pt x="353625" y="24229"/>
                    <a:pt x="352682" y="24229"/>
                  </a:cubicBezTo>
                  <a:lnTo>
                    <a:pt x="245378" y="24229"/>
                  </a:lnTo>
                  <a:lnTo>
                    <a:pt x="245378" y="125370"/>
                  </a:lnTo>
                  <a:lnTo>
                    <a:pt x="337930" y="125370"/>
                  </a:lnTo>
                  <a:cubicBezTo>
                    <a:pt x="339008" y="125370"/>
                    <a:pt x="339951" y="125629"/>
                    <a:pt x="340759" y="126148"/>
                  </a:cubicBezTo>
                  <a:cubicBezTo>
                    <a:pt x="341568" y="126667"/>
                    <a:pt x="342241" y="127408"/>
                    <a:pt x="342780" y="128371"/>
                  </a:cubicBezTo>
                  <a:cubicBezTo>
                    <a:pt x="343319" y="129334"/>
                    <a:pt x="343723" y="130594"/>
                    <a:pt x="343993" y="132150"/>
                  </a:cubicBezTo>
                  <a:cubicBezTo>
                    <a:pt x="344262" y="133706"/>
                    <a:pt x="344397" y="135521"/>
                    <a:pt x="344397" y="137596"/>
                  </a:cubicBezTo>
                  <a:cubicBezTo>
                    <a:pt x="344397" y="139522"/>
                    <a:pt x="344262" y="141190"/>
                    <a:pt x="343993" y="142598"/>
                  </a:cubicBezTo>
                  <a:cubicBezTo>
                    <a:pt x="343723" y="144005"/>
                    <a:pt x="343319" y="145154"/>
                    <a:pt x="342780" y="146043"/>
                  </a:cubicBezTo>
                  <a:cubicBezTo>
                    <a:pt x="342241" y="146932"/>
                    <a:pt x="341568" y="147599"/>
                    <a:pt x="340759" y="148044"/>
                  </a:cubicBezTo>
                  <a:cubicBezTo>
                    <a:pt x="339951" y="148488"/>
                    <a:pt x="339008" y="148710"/>
                    <a:pt x="337930" y="148710"/>
                  </a:cubicBezTo>
                  <a:lnTo>
                    <a:pt x="245378" y="148710"/>
                  </a:lnTo>
                  <a:lnTo>
                    <a:pt x="245378" y="263411"/>
                  </a:lnTo>
                  <a:lnTo>
                    <a:pt x="354501" y="263411"/>
                  </a:lnTo>
                  <a:cubicBezTo>
                    <a:pt x="355444" y="263411"/>
                    <a:pt x="356319" y="263670"/>
                    <a:pt x="357128" y="264189"/>
                  </a:cubicBezTo>
                  <a:cubicBezTo>
                    <a:pt x="357936" y="264708"/>
                    <a:pt x="358643" y="265449"/>
                    <a:pt x="359249" y="266412"/>
                  </a:cubicBezTo>
                  <a:cubicBezTo>
                    <a:pt x="359856" y="267375"/>
                    <a:pt x="360294" y="268635"/>
                    <a:pt x="360563" y="270191"/>
                  </a:cubicBezTo>
                  <a:cubicBezTo>
                    <a:pt x="360832" y="271746"/>
                    <a:pt x="360967" y="273562"/>
                    <a:pt x="360967" y="275637"/>
                  </a:cubicBezTo>
                  <a:cubicBezTo>
                    <a:pt x="360967" y="277563"/>
                    <a:pt x="360832" y="279267"/>
                    <a:pt x="360563" y="280749"/>
                  </a:cubicBezTo>
                  <a:cubicBezTo>
                    <a:pt x="360294" y="282231"/>
                    <a:pt x="359856" y="283491"/>
                    <a:pt x="359249" y="284528"/>
                  </a:cubicBezTo>
                  <a:cubicBezTo>
                    <a:pt x="358643" y="285566"/>
                    <a:pt x="357936" y="286344"/>
                    <a:pt x="357128" y="286862"/>
                  </a:cubicBezTo>
                  <a:cubicBezTo>
                    <a:pt x="356319" y="287381"/>
                    <a:pt x="355444" y="287640"/>
                    <a:pt x="354501" y="287640"/>
                  </a:cubicBezTo>
                  <a:lnTo>
                    <a:pt x="232041" y="287640"/>
                  </a:lnTo>
                  <a:cubicBezTo>
                    <a:pt x="229616" y="287640"/>
                    <a:pt x="227124" y="286640"/>
                    <a:pt x="224564" y="284639"/>
                  </a:cubicBezTo>
                  <a:cubicBezTo>
                    <a:pt x="222004" y="282639"/>
                    <a:pt x="220724" y="278971"/>
                    <a:pt x="220724" y="273636"/>
                  </a:cubicBezTo>
                  <a:lnTo>
                    <a:pt x="220724" y="14004"/>
                  </a:lnTo>
                  <a:cubicBezTo>
                    <a:pt x="220724" y="8669"/>
                    <a:pt x="222004" y="5001"/>
                    <a:pt x="224564" y="3001"/>
                  </a:cubicBezTo>
                  <a:cubicBezTo>
                    <a:pt x="227124" y="1000"/>
                    <a:pt x="229616" y="0"/>
                    <a:pt x="232041" y="0"/>
                  </a:cubicBezTo>
                  <a:close/>
                  <a:moveTo>
                    <a:pt x="11316" y="0"/>
                  </a:moveTo>
                  <a:lnTo>
                    <a:pt x="60422" y="0"/>
                  </a:lnTo>
                  <a:cubicBezTo>
                    <a:pt x="66888" y="0"/>
                    <a:pt x="72243" y="185"/>
                    <a:pt x="76487" y="556"/>
                  </a:cubicBezTo>
                  <a:cubicBezTo>
                    <a:pt x="80731" y="926"/>
                    <a:pt x="84604" y="1408"/>
                    <a:pt x="88107" y="2000"/>
                  </a:cubicBezTo>
                  <a:cubicBezTo>
                    <a:pt x="98076" y="3927"/>
                    <a:pt x="106765" y="7039"/>
                    <a:pt x="114175" y="11337"/>
                  </a:cubicBezTo>
                  <a:cubicBezTo>
                    <a:pt x="121584" y="15634"/>
                    <a:pt x="127714" y="20932"/>
                    <a:pt x="132564" y="27230"/>
                  </a:cubicBezTo>
                  <a:cubicBezTo>
                    <a:pt x="137414" y="33528"/>
                    <a:pt x="141018" y="40641"/>
                    <a:pt x="143375" y="48570"/>
                  </a:cubicBezTo>
                  <a:cubicBezTo>
                    <a:pt x="145733" y="56498"/>
                    <a:pt x="146912" y="65056"/>
                    <a:pt x="146912" y="74244"/>
                  </a:cubicBezTo>
                  <a:cubicBezTo>
                    <a:pt x="146912" y="83728"/>
                    <a:pt x="145699" y="92212"/>
                    <a:pt x="143274" y="99696"/>
                  </a:cubicBezTo>
                  <a:cubicBezTo>
                    <a:pt x="140849" y="107180"/>
                    <a:pt x="137414" y="113774"/>
                    <a:pt x="132968" y="119480"/>
                  </a:cubicBezTo>
                  <a:cubicBezTo>
                    <a:pt x="128522" y="125185"/>
                    <a:pt x="123201" y="130112"/>
                    <a:pt x="117004" y="134262"/>
                  </a:cubicBezTo>
                  <a:cubicBezTo>
                    <a:pt x="110807" y="138411"/>
                    <a:pt x="104003" y="141894"/>
                    <a:pt x="96594" y="144709"/>
                  </a:cubicBezTo>
                  <a:cubicBezTo>
                    <a:pt x="101039" y="146932"/>
                    <a:pt x="105047" y="149674"/>
                    <a:pt x="108618" y="152934"/>
                  </a:cubicBezTo>
                  <a:cubicBezTo>
                    <a:pt x="112188" y="156194"/>
                    <a:pt x="115488" y="160121"/>
                    <a:pt x="118519" y="164715"/>
                  </a:cubicBezTo>
                  <a:cubicBezTo>
                    <a:pt x="121551" y="169309"/>
                    <a:pt x="124413" y="174607"/>
                    <a:pt x="127108" y="180609"/>
                  </a:cubicBezTo>
                  <a:cubicBezTo>
                    <a:pt x="129802" y="186610"/>
                    <a:pt x="132497" y="193316"/>
                    <a:pt x="135191" y="200726"/>
                  </a:cubicBezTo>
                  <a:lnTo>
                    <a:pt x="159643" y="267857"/>
                  </a:lnTo>
                  <a:cubicBezTo>
                    <a:pt x="161394" y="273043"/>
                    <a:pt x="162505" y="276600"/>
                    <a:pt x="162977" y="278526"/>
                  </a:cubicBezTo>
                  <a:cubicBezTo>
                    <a:pt x="163448" y="280453"/>
                    <a:pt x="163684" y="281861"/>
                    <a:pt x="163684" y="282750"/>
                  </a:cubicBezTo>
                  <a:cubicBezTo>
                    <a:pt x="163684" y="283787"/>
                    <a:pt x="163516" y="284676"/>
                    <a:pt x="163179" y="285417"/>
                  </a:cubicBezTo>
                  <a:cubicBezTo>
                    <a:pt x="162842" y="286158"/>
                    <a:pt x="162202" y="286788"/>
                    <a:pt x="161259" y="287307"/>
                  </a:cubicBezTo>
                  <a:cubicBezTo>
                    <a:pt x="160316" y="287826"/>
                    <a:pt x="159003" y="288233"/>
                    <a:pt x="157319" y="288529"/>
                  </a:cubicBezTo>
                  <a:cubicBezTo>
                    <a:pt x="155635" y="288826"/>
                    <a:pt x="153513" y="288974"/>
                    <a:pt x="150953" y="288974"/>
                  </a:cubicBezTo>
                  <a:cubicBezTo>
                    <a:pt x="148663" y="288974"/>
                    <a:pt x="146743" y="288863"/>
                    <a:pt x="145194" y="288640"/>
                  </a:cubicBezTo>
                  <a:cubicBezTo>
                    <a:pt x="143645" y="288418"/>
                    <a:pt x="142331" y="287974"/>
                    <a:pt x="141253" y="287307"/>
                  </a:cubicBezTo>
                  <a:cubicBezTo>
                    <a:pt x="140176" y="286640"/>
                    <a:pt x="139300" y="285751"/>
                    <a:pt x="138626" y="284639"/>
                  </a:cubicBezTo>
                  <a:cubicBezTo>
                    <a:pt x="137953" y="283528"/>
                    <a:pt x="137347" y="282083"/>
                    <a:pt x="136808" y="280305"/>
                  </a:cubicBezTo>
                  <a:lnTo>
                    <a:pt x="112356" y="210506"/>
                  </a:lnTo>
                  <a:cubicBezTo>
                    <a:pt x="109527" y="202652"/>
                    <a:pt x="106496" y="195243"/>
                    <a:pt x="103263" y="188278"/>
                  </a:cubicBezTo>
                  <a:cubicBezTo>
                    <a:pt x="100029" y="181313"/>
                    <a:pt x="96122" y="175274"/>
                    <a:pt x="91542" y="170161"/>
                  </a:cubicBezTo>
                  <a:cubicBezTo>
                    <a:pt x="86961" y="165049"/>
                    <a:pt x="81438" y="161010"/>
                    <a:pt x="74971" y="158047"/>
                  </a:cubicBezTo>
                  <a:cubicBezTo>
                    <a:pt x="68505" y="155083"/>
                    <a:pt x="60758" y="153601"/>
                    <a:pt x="51732" y="153601"/>
                  </a:cubicBezTo>
                  <a:lnTo>
                    <a:pt x="24654" y="153601"/>
                  </a:lnTo>
                  <a:lnTo>
                    <a:pt x="24654" y="283194"/>
                  </a:lnTo>
                  <a:cubicBezTo>
                    <a:pt x="24654" y="284084"/>
                    <a:pt x="24452" y="284899"/>
                    <a:pt x="24047" y="285640"/>
                  </a:cubicBezTo>
                  <a:cubicBezTo>
                    <a:pt x="23643" y="286381"/>
                    <a:pt x="22970" y="286973"/>
                    <a:pt x="22027" y="287418"/>
                  </a:cubicBezTo>
                  <a:cubicBezTo>
                    <a:pt x="21084" y="287863"/>
                    <a:pt x="19837" y="288233"/>
                    <a:pt x="18288" y="288529"/>
                  </a:cubicBezTo>
                  <a:cubicBezTo>
                    <a:pt x="16739" y="288826"/>
                    <a:pt x="14752" y="288974"/>
                    <a:pt x="12327" y="288974"/>
                  </a:cubicBezTo>
                  <a:cubicBezTo>
                    <a:pt x="10037" y="288974"/>
                    <a:pt x="8083" y="288826"/>
                    <a:pt x="6466" y="288529"/>
                  </a:cubicBezTo>
                  <a:cubicBezTo>
                    <a:pt x="4850" y="288233"/>
                    <a:pt x="3570" y="287863"/>
                    <a:pt x="2627" y="287418"/>
                  </a:cubicBezTo>
                  <a:cubicBezTo>
                    <a:pt x="1684" y="286973"/>
                    <a:pt x="1010" y="286381"/>
                    <a:pt x="606" y="285640"/>
                  </a:cubicBezTo>
                  <a:cubicBezTo>
                    <a:pt x="202" y="284899"/>
                    <a:pt x="0" y="284084"/>
                    <a:pt x="0" y="283194"/>
                  </a:cubicBezTo>
                  <a:lnTo>
                    <a:pt x="0" y="14004"/>
                  </a:lnTo>
                  <a:cubicBezTo>
                    <a:pt x="0" y="8669"/>
                    <a:pt x="1280" y="5001"/>
                    <a:pt x="3839" y="3001"/>
                  </a:cubicBezTo>
                  <a:cubicBezTo>
                    <a:pt x="6399" y="1000"/>
                    <a:pt x="8891" y="0"/>
                    <a:pt x="11316" y="0"/>
                  </a:cubicBezTo>
                  <a:close/>
                </a:path>
              </a:pathLst>
            </a:custGeom>
            <a:solidFill>
              <a:srgbClr val="34759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375"/>
                <a:buFont typeface="Arial"/>
                <a:buNone/>
              </a:pPr>
              <a:endParaRPr sz="12375" b="0" i="0" u="none" strike="noStrike" cap="none">
                <a:solidFill>
                  <a:srgbClr val="6C56E5"/>
                </a:solidFill>
                <a:latin typeface="Calibri"/>
                <a:ea typeface="Calibri"/>
                <a:cs typeface="Calibri"/>
                <a:sym typeface="Calibri"/>
              </a:endParaRPr>
            </a:p>
          </p:txBody>
        </p:sp>
        <p:sp>
          <p:nvSpPr>
            <p:cNvPr id="294" name="Google Shape;294;p8"/>
            <p:cNvSpPr/>
            <p:nvPr/>
          </p:nvSpPr>
          <p:spPr>
            <a:xfrm>
              <a:off x="-896808" y="467932"/>
              <a:ext cx="709561" cy="290308"/>
            </a:xfrm>
            <a:custGeom>
              <a:avLst/>
              <a:gdLst/>
              <a:ahLst/>
              <a:cxnLst/>
              <a:rect l="l" t="t" r="r" b="b"/>
              <a:pathLst>
                <a:path w="2694556" h="1002218" extrusionOk="0">
                  <a:moveTo>
                    <a:pt x="406365" y="105133"/>
                  </a:moveTo>
                  <a:lnTo>
                    <a:pt x="219121" y="639240"/>
                  </a:lnTo>
                  <a:lnTo>
                    <a:pt x="598981" y="639240"/>
                  </a:lnTo>
                  <a:lnTo>
                    <a:pt x="407133" y="105133"/>
                  </a:lnTo>
                  <a:close/>
                  <a:moveTo>
                    <a:pt x="1700012" y="4604"/>
                  </a:moveTo>
                  <a:lnTo>
                    <a:pt x="1750660" y="4604"/>
                  </a:lnTo>
                  <a:cubicBezTo>
                    <a:pt x="1763450" y="4604"/>
                    <a:pt x="1774705" y="6011"/>
                    <a:pt x="1784425" y="8825"/>
                  </a:cubicBezTo>
                  <a:cubicBezTo>
                    <a:pt x="1794146" y="11638"/>
                    <a:pt x="1802715" y="15731"/>
                    <a:pt x="1810133" y="21103"/>
                  </a:cubicBezTo>
                  <a:cubicBezTo>
                    <a:pt x="1817551" y="26475"/>
                    <a:pt x="1823818" y="32998"/>
                    <a:pt x="1828934" y="40671"/>
                  </a:cubicBezTo>
                  <a:cubicBezTo>
                    <a:pt x="1834051" y="48345"/>
                    <a:pt x="1838655" y="57043"/>
                    <a:pt x="1842747" y="66763"/>
                  </a:cubicBezTo>
                  <a:lnTo>
                    <a:pt x="2170425" y="855645"/>
                  </a:lnTo>
                  <a:lnTo>
                    <a:pt x="2174262" y="855645"/>
                  </a:lnTo>
                  <a:lnTo>
                    <a:pt x="2515753" y="69833"/>
                  </a:lnTo>
                  <a:cubicBezTo>
                    <a:pt x="2520869" y="57554"/>
                    <a:pt x="2526368" y="47194"/>
                    <a:pt x="2532252" y="38753"/>
                  </a:cubicBezTo>
                  <a:cubicBezTo>
                    <a:pt x="2538135" y="30312"/>
                    <a:pt x="2544274" y="23533"/>
                    <a:pt x="2550669" y="18417"/>
                  </a:cubicBezTo>
                  <a:cubicBezTo>
                    <a:pt x="2557064" y="13301"/>
                    <a:pt x="2563971" y="9720"/>
                    <a:pt x="2571389" y="7673"/>
                  </a:cubicBezTo>
                  <a:cubicBezTo>
                    <a:pt x="2578807" y="5627"/>
                    <a:pt x="2586865" y="4604"/>
                    <a:pt x="2595562" y="4604"/>
                  </a:cubicBezTo>
                  <a:lnTo>
                    <a:pt x="2651582" y="4604"/>
                  </a:lnTo>
                  <a:cubicBezTo>
                    <a:pt x="2656186" y="4604"/>
                    <a:pt x="2661046" y="5371"/>
                    <a:pt x="2666162" y="6906"/>
                  </a:cubicBezTo>
                  <a:cubicBezTo>
                    <a:pt x="2671278" y="8441"/>
                    <a:pt x="2675883" y="11127"/>
                    <a:pt x="2679975" y="14964"/>
                  </a:cubicBezTo>
                  <a:cubicBezTo>
                    <a:pt x="2684068" y="18801"/>
                    <a:pt x="2687521" y="23789"/>
                    <a:pt x="2690335" y="29928"/>
                  </a:cubicBezTo>
                  <a:cubicBezTo>
                    <a:pt x="2693149" y="36067"/>
                    <a:pt x="2694556" y="43741"/>
                    <a:pt x="2694556" y="52950"/>
                  </a:cubicBezTo>
                  <a:lnTo>
                    <a:pt x="2694556" y="982265"/>
                  </a:lnTo>
                  <a:cubicBezTo>
                    <a:pt x="2694556" y="985335"/>
                    <a:pt x="2693789" y="988149"/>
                    <a:pt x="2692254" y="990707"/>
                  </a:cubicBezTo>
                  <a:cubicBezTo>
                    <a:pt x="2690719" y="993265"/>
                    <a:pt x="2688033" y="995311"/>
                    <a:pt x="2684196" y="996846"/>
                  </a:cubicBezTo>
                  <a:cubicBezTo>
                    <a:pt x="2680359" y="998381"/>
                    <a:pt x="2675499" y="999660"/>
                    <a:pt x="2669616" y="1000683"/>
                  </a:cubicBezTo>
                  <a:cubicBezTo>
                    <a:pt x="2663732" y="1001706"/>
                    <a:pt x="2656186" y="1002218"/>
                    <a:pt x="2646977" y="1002218"/>
                  </a:cubicBezTo>
                  <a:cubicBezTo>
                    <a:pt x="2638792" y="1002218"/>
                    <a:pt x="2631630" y="1001706"/>
                    <a:pt x="2625490" y="1000683"/>
                  </a:cubicBezTo>
                  <a:cubicBezTo>
                    <a:pt x="2619351" y="999660"/>
                    <a:pt x="2614491" y="998381"/>
                    <a:pt x="2610910" y="996846"/>
                  </a:cubicBezTo>
                  <a:cubicBezTo>
                    <a:pt x="2607329" y="995311"/>
                    <a:pt x="2604771" y="993265"/>
                    <a:pt x="2603236" y="990707"/>
                  </a:cubicBezTo>
                  <a:cubicBezTo>
                    <a:pt x="2601701" y="988149"/>
                    <a:pt x="2600934" y="985335"/>
                    <a:pt x="2600934" y="982265"/>
                  </a:cubicBezTo>
                  <a:lnTo>
                    <a:pt x="2600934" y="86715"/>
                  </a:lnTo>
                  <a:lnTo>
                    <a:pt x="2599399" y="86715"/>
                  </a:lnTo>
                  <a:lnTo>
                    <a:pt x="2208795" y="987637"/>
                  </a:lnTo>
                  <a:cubicBezTo>
                    <a:pt x="2207772" y="989683"/>
                    <a:pt x="2206237" y="991602"/>
                    <a:pt x="2204190" y="993393"/>
                  </a:cubicBezTo>
                  <a:cubicBezTo>
                    <a:pt x="2202144" y="995183"/>
                    <a:pt x="2199330" y="996718"/>
                    <a:pt x="2195749" y="997997"/>
                  </a:cubicBezTo>
                  <a:cubicBezTo>
                    <a:pt x="2192168" y="999276"/>
                    <a:pt x="2187947" y="1000299"/>
                    <a:pt x="2183087" y="1001066"/>
                  </a:cubicBezTo>
                  <a:cubicBezTo>
                    <a:pt x="2178227" y="1001834"/>
                    <a:pt x="2172472" y="1002218"/>
                    <a:pt x="2165821" y="1002218"/>
                  </a:cubicBezTo>
                  <a:cubicBezTo>
                    <a:pt x="2158659" y="1002218"/>
                    <a:pt x="2152519" y="1001834"/>
                    <a:pt x="2147403" y="1001066"/>
                  </a:cubicBezTo>
                  <a:cubicBezTo>
                    <a:pt x="2142287" y="1000299"/>
                    <a:pt x="2138067" y="999276"/>
                    <a:pt x="2134741" y="997997"/>
                  </a:cubicBezTo>
                  <a:cubicBezTo>
                    <a:pt x="2131416" y="996718"/>
                    <a:pt x="2128730" y="995183"/>
                    <a:pt x="2126684" y="993393"/>
                  </a:cubicBezTo>
                  <a:cubicBezTo>
                    <a:pt x="2124637" y="991602"/>
                    <a:pt x="2123358" y="989683"/>
                    <a:pt x="2122847" y="987637"/>
                  </a:cubicBezTo>
                  <a:lnTo>
                    <a:pt x="1751427" y="86715"/>
                  </a:lnTo>
                  <a:lnTo>
                    <a:pt x="1750660" y="86715"/>
                  </a:lnTo>
                  <a:lnTo>
                    <a:pt x="1750660" y="982265"/>
                  </a:lnTo>
                  <a:cubicBezTo>
                    <a:pt x="1750660" y="985335"/>
                    <a:pt x="1749893" y="988149"/>
                    <a:pt x="1748358" y="990707"/>
                  </a:cubicBezTo>
                  <a:cubicBezTo>
                    <a:pt x="1746823" y="993265"/>
                    <a:pt x="1744137" y="995311"/>
                    <a:pt x="1740300" y="996846"/>
                  </a:cubicBezTo>
                  <a:cubicBezTo>
                    <a:pt x="1736463" y="998381"/>
                    <a:pt x="1731603" y="999660"/>
                    <a:pt x="1725720" y="1000683"/>
                  </a:cubicBezTo>
                  <a:cubicBezTo>
                    <a:pt x="1719836" y="1001706"/>
                    <a:pt x="1712035" y="1002218"/>
                    <a:pt x="1702314" y="1002218"/>
                  </a:cubicBezTo>
                  <a:cubicBezTo>
                    <a:pt x="1693617" y="1002218"/>
                    <a:pt x="1686327" y="1001706"/>
                    <a:pt x="1680443" y="1000683"/>
                  </a:cubicBezTo>
                  <a:cubicBezTo>
                    <a:pt x="1674560" y="999660"/>
                    <a:pt x="1669828" y="998381"/>
                    <a:pt x="1666247" y="996846"/>
                  </a:cubicBezTo>
                  <a:cubicBezTo>
                    <a:pt x="1662665" y="995311"/>
                    <a:pt x="1660235" y="993265"/>
                    <a:pt x="1658956" y="990707"/>
                  </a:cubicBezTo>
                  <a:cubicBezTo>
                    <a:pt x="1657677" y="988149"/>
                    <a:pt x="1657038" y="985335"/>
                    <a:pt x="1657038" y="982265"/>
                  </a:cubicBezTo>
                  <a:lnTo>
                    <a:pt x="1657038" y="52950"/>
                  </a:lnTo>
                  <a:cubicBezTo>
                    <a:pt x="1657038" y="34532"/>
                    <a:pt x="1661898" y="21870"/>
                    <a:pt x="1671618" y="14964"/>
                  </a:cubicBezTo>
                  <a:cubicBezTo>
                    <a:pt x="1681339" y="8057"/>
                    <a:pt x="1690803" y="4604"/>
                    <a:pt x="1700012" y="4604"/>
                  </a:cubicBezTo>
                  <a:close/>
                  <a:moveTo>
                    <a:pt x="1046624" y="0"/>
                  </a:moveTo>
                  <a:cubicBezTo>
                    <a:pt x="1055833" y="0"/>
                    <a:pt x="1063379" y="511"/>
                    <a:pt x="1069262" y="1534"/>
                  </a:cubicBezTo>
                  <a:cubicBezTo>
                    <a:pt x="1075145" y="2558"/>
                    <a:pt x="1079878" y="3837"/>
                    <a:pt x="1083459" y="5371"/>
                  </a:cubicBezTo>
                  <a:cubicBezTo>
                    <a:pt x="1087040" y="6906"/>
                    <a:pt x="1089598" y="8952"/>
                    <a:pt x="1091133" y="11510"/>
                  </a:cubicBezTo>
                  <a:cubicBezTo>
                    <a:pt x="1092668" y="14068"/>
                    <a:pt x="1093435" y="16882"/>
                    <a:pt x="1093435" y="19952"/>
                  </a:cubicBezTo>
                  <a:lnTo>
                    <a:pt x="1093435" y="912432"/>
                  </a:lnTo>
                  <a:lnTo>
                    <a:pt x="1473296" y="912432"/>
                  </a:lnTo>
                  <a:cubicBezTo>
                    <a:pt x="1477388" y="912432"/>
                    <a:pt x="1480969" y="913328"/>
                    <a:pt x="1484039" y="915118"/>
                  </a:cubicBezTo>
                  <a:cubicBezTo>
                    <a:pt x="1487109" y="916909"/>
                    <a:pt x="1489667" y="919467"/>
                    <a:pt x="1491713" y="922792"/>
                  </a:cubicBezTo>
                  <a:cubicBezTo>
                    <a:pt x="1493759" y="926118"/>
                    <a:pt x="1495294" y="930466"/>
                    <a:pt x="1496317" y="935838"/>
                  </a:cubicBezTo>
                  <a:cubicBezTo>
                    <a:pt x="1497341" y="941210"/>
                    <a:pt x="1497852" y="947477"/>
                    <a:pt x="1497852" y="954639"/>
                  </a:cubicBezTo>
                  <a:cubicBezTo>
                    <a:pt x="1497852" y="961801"/>
                    <a:pt x="1497341" y="967941"/>
                    <a:pt x="1496317" y="973057"/>
                  </a:cubicBezTo>
                  <a:cubicBezTo>
                    <a:pt x="1495294" y="978173"/>
                    <a:pt x="1493759" y="982649"/>
                    <a:pt x="1491713" y="986486"/>
                  </a:cubicBezTo>
                  <a:cubicBezTo>
                    <a:pt x="1489667" y="990323"/>
                    <a:pt x="1487109" y="993137"/>
                    <a:pt x="1484039" y="994927"/>
                  </a:cubicBezTo>
                  <a:cubicBezTo>
                    <a:pt x="1480969" y="996718"/>
                    <a:pt x="1477388" y="997613"/>
                    <a:pt x="1473296" y="997613"/>
                  </a:cubicBezTo>
                  <a:lnTo>
                    <a:pt x="1042787" y="997613"/>
                  </a:lnTo>
                  <a:cubicBezTo>
                    <a:pt x="1033578" y="997613"/>
                    <a:pt x="1024114" y="994160"/>
                    <a:pt x="1014393" y="987253"/>
                  </a:cubicBezTo>
                  <a:cubicBezTo>
                    <a:pt x="1004673" y="980347"/>
                    <a:pt x="999813" y="967685"/>
                    <a:pt x="999813" y="949267"/>
                  </a:cubicBezTo>
                  <a:lnTo>
                    <a:pt x="999813" y="19952"/>
                  </a:lnTo>
                  <a:cubicBezTo>
                    <a:pt x="999813" y="16882"/>
                    <a:pt x="1000580" y="14068"/>
                    <a:pt x="1002115" y="11510"/>
                  </a:cubicBezTo>
                  <a:cubicBezTo>
                    <a:pt x="1003650" y="8952"/>
                    <a:pt x="1006208" y="6906"/>
                    <a:pt x="1009789" y="5371"/>
                  </a:cubicBezTo>
                  <a:cubicBezTo>
                    <a:pt x="1013370" y="3837"/>
                    <a:pt x="1018230" y="2558"/>
                    <a:pt x="1024369" y="1534"/>
                  </a:cubicBezTo>
                  <a:cubicBezTo>
                    <a:pt x="1030509" y="511"/>
                    <a:pt x="1037927" y="0"/>
                    <a:pt x="1046624" y="0"/>
                  </a:cubicBezTo>
                  <a:close/>
                  <a:moveTo>
                    <a:pt x="411737" y="0"/>
                  </a:moveTo>
                  <a:cubicBezTo>
                    <a:pt x="420946" y="0"/>
                    <a:pt x="429003" y="383"/>
                    <a:pt x="435910" y="1151"/>
                  </a:cubicBezTo>
                  <a:cubicBezTo>
                    <a:pt x="442816" y="1918"/>
                    <a:pt x="448700" y="3069"/>
                    <a:pt x="453560" y="4604"/>
                  </a:cubicBezTo>
                  <a:cubicBezTo>
                    <a:pt x="458420" y="6139"/>
                    <a:pt x="462257" y="8313"/>
                    <a:pt x="465071" y="11127"/>
                  </a:cubicBezTo>
                  <a:cubicBezTo>
                    <a:pt x="467885" y="13941"/>
                    <a:pt x="470059" y="17394"/>
                    <a:pt x="471594" y="21487"/>
                  </a:cubicBezTo>
                  <a:lnTo>
                    <a:pt x="819224" y="966150"/>
                  </a:lnTo>
                  <a:cubicBezTo>
                    <a:pt x="822293" y="973824"/>
                    <a:pt x="823700" y="980091"/>
                    <a:pt x="823444" y="984951"/>
                  </a:cubicBezTo>
                  <a:cubicBezTo>
                    <a:pt x="823189" y="989811"/>
                    <a:pt x="821398" y="993520"/>
                    <a:pt x="818073" y="996078"/>
                  </a:cubicBezTo>
                  <a:cubicBezTo>
                    <a:pt x="814747" y="998636"/>
                    <a:pt x="809631" y="1000299"/>
                    <a:pt x="802725" y="1001066"/>
                  </a:cubicBezTo>
                  <a:cubicBezTo>
                    <a:pt x="795818" y="1001834"/>
                    <a:pt x="786993" y="1002218"/>
                    <a:pt x="776250" y="1002218"/>
                  </a:cubicBezTo>
                  <a:cubicBezTo>
                    <a:pt x="765506" y="1002218"/>
                    <a:pt x="756937" y="1001834"/>
                    <a:pt x="750542" y="1001066"/>
                  </a:cubicBezTo>
                  <a:cubicBezTo>
                    <a:pt x="744147" y="1000299"/>
                    <a:pt x="739159" y="999148"/>
                    <a:pt x="735578" y="997613"/>
                  </a:cubicBezTo>
                  <a:cubicBezTo>
                    <a:pt x="731997" y="996078"/>
                    <a:pt x="729311" y="994032"/>
                    <a:pt x="727520" y="991474"/>
                  </a:cubicBezTo>
                  <a:cubicBezTo>
                    <a:pt x="725729" y="988916"/>
                    <a:pt x="724067" y="985846"/>
                    <a:pt x="722532" y="982265"/>
                  </a:cubicBezTo>
                  <a:lnTo>
                    <a:pt x="627375" y="717514"/>
                  </a:lnTo>
                  <a:lnTo>
                    <a:pt x="191495" y="717514"/>
                  </a:lnTo>
                  <a:lnTo>
                    <a:pt x="100175" y="980731"/>
                  </a:lnTo>
                  <a:cubicBezTo>
                    <a:pt x="99151" y="984312"/>
                    <a:pt x="97617" y="987381"/>
                    <a:pt x="95570" y="989939"/>
                  </a:cubicBezTo>
                  <a:cubicBezTo>
                    <a:pt x="93524" y="992497"/>
                    <a:pt x="90710" y="994672"/>
                    <a:pt x="87129" y="996462"/>
                  </a:cubicBezTo>
                  <a:cubicBezTo>
                    <a:pt x="83548" y="998253"/>
                    <a:pt x="78560" y="999660"/>
                    <a:pt x="72165" y="1000683"/>
                  </a:cubicBezTo>
                  <a:cubicBezTo>
                    <a:pt x="65770" y="1001706"/>
                    <a:pt x="57712" y="1002218"/>
                    <a:pt x="47992" y="1002218"/>
                  </a:cubicBezTo>
                  <a:cubicBezTo>
                    <a:pt x="37248" y="1002218"/>
                    <a:pt x="28295" y="1001706"/>
                    <a:pt x="21133" y="1000683"/>
                  </a:cubicBezTo>
                  <a:cubicBezTo>
                    <a:pt x="13971" y="999660"/>
                    <a:pt x="8727" y="997869"/>
                    <a:pt x="5401" y="995311"/>
                  </a:cubicBezTo>
                  <a:cubicBezTo>
                    <a:pt x="2076" y="992753"/>
                    <a:pt x="285" y="989172"/>
                    <a:pt x="30" y="984568"/>
                  </a:cubicBezTo>
                  <a:cubicBezTo>
                    <a:pt x="-226" y="979963"/>
                    <a:pt x="1181" y="973824"/>
                    <a:pt x="4250" y="966150"/>
                  </a:cubicBezTo>
                  <a:lnTo>
                    <a:pt x="351880" y="21487"/>
                  </a:lnTo>
                  <a:cubicBezTo>
                    <a:pt x="353415" y="17394"/>
                    <a:pt x="355717" y="13941"/>
                    <a:pt x="358787" y="11127"/>
                  </a:cubicBezTo>
                  <a:cubicBezTo>
                    <a:pt x="361856" y="8313"/>
                    <a:pt x="365821" y="6139"/>
                    <a:pt x="370681" y="4604"/>
                  </a:cubicBezTo>
                  <a:cubicBezTo>
                    <a:pt x="375542" y="3069"/>
                    <a:pt x="381425" y="1918"/>
                    <a:pt x="388331" y="1151"/>
                  </a:cubicBezTo>
                  <a:cubicBezTo>
                    <a:pt x="395238" y="383"/>
                    <a:pt x="403040" y="0"/>
                    <a:pt x="411737"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95" name="Google Shape;295;p8"/>
          <p:cNvSpPr txBox="1"/>
          <p:nvPr/>
        </p:nvSpPr>
        <p:spPr>
          <a:xfrm>
            <a:off x="469906" y="2273334"/>
            <a:ext cx="8799525" cy="371174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400"/>
              <a:buFont typeface="Arial"/>
              <a:buNone/>
            </a:pPr>
            <a:r>
              <a:rPr lang="en-CA" sz="1400" b="1" i="0" u="none" strike="noStrike" cap="none">
                <a:solidFill>
                  <a:srgbClr val="005A76"/>
                </a:solidFill>
                <a:latin typeface="Arial"/>
                <a:ea typeface="Arial"/>
                <a:cs typeface="Arial"/>
                <a:sym typeface="Arial"/>
              </a:rPr>
              <a:t>GAN Core Mechanism</a:t>
            </a:r>
            <a:r>
              <a:rPr lang="en-CA" sz="1400" b="0" i="0" u="none" strike="noStrike" cap="none">
                <a:solidFill>
                  <a:schemeClr val="dk1"/>
                </a:solidFill>
                <a:latin typeface="Arial"/>
                <a:ea typeface="Arial"/>
                <a:cs typeface="Arial"/>
                <a:sym typeface="Arial"/>
              </a:rPr>
              <a:t>: GANs consist of two neural networks, the generator and the discriminator, engaged in a continuous game. The generator creates synthetic data, while the discriminator evaluates its authenticity, leading to a dynamic training process where the generator strives to produce increasingly realistic data.</a:t>
            </a:r>
            <a:endParaRPr sz="1400" b="0" i="0" u="none" strike="noStrike" cap="none">
              <a:solidFill>
                <a:schemeClr val="dk1"/>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400"/>
              <a:buFont typeface="Arial"/>
              <a:buNone/>
            </a:pPr>
            <a:r>
              <a:rPr lang="en-CA" sz="1400" b="1" i="0" u="none" strike="noStrike" cap="none">
                <a:solidFill>
                  <a:srgbClr val="389694"/>
                </a:solidFill>
                <a:latin typeface="Arial"/>
                <a:ea typeface="Arial"/>
                <a:cs typeface="Arial"/>
                <a:sym typeface="Arial"/>
              </a:rPr>
              <a:t>PATE-GAN</a:t>
            </a:r>
            <a:r>
              <a:rPr lang="en-CA" sz="1400" b="0" i="0" u="none" strike="noStrike" cap="none">
                <a:solidFill>
                  <a:schemeClr val="dk1"/>
                </a:solidFill>
                <a:latin typeface="Arial"/>
                <a:ea typeface="Arial"/>
                <a:cs typeface="Arial"/>
                <a:sym typeface="Arial"/>
              </a:rPr>
              <a:t> : Privacy-Centric Approach: PATE-GAN extends the principles of GANs by integrating the PATE framework. It focuses on generating synthetic data that preserves privacy, making it particularly suitable for sensitive datasets where data utility and individual privacy must be carefully balanced.</a:t>
            </a:r>
            <a:endParaRPr sz="1400" b="0" i="0" u="none" strike="noStrike" cap="none">
              <a:solidFill>
                <a:schemeClr val="dk1"/>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400"/>
              <a:buFont typeface="Arial"/>
              <a:buNone/>
            </a:pPr>
            <a:r>
              <a:rPr lang="en-CA" sz="1400" b="1" i="0" u="none" strike="noStrike" cap="none">
                <a:solidFill>
                  <a:srgbClr val="005A76"/>
                </a:solidFill>
                <a:latin typeface="Arial"/>
                <a:ea typeface="Arial"/>
                <a:cs typeface="Arial"/>
                <a:sym typeface="Arial"/>
              </a:rPr>
              <a:t>Mechanism</a:t>
            </a:r>
            <a:r>
              <a:rPr lang="en-CA" sz="1400" b="0" i="0" u="none" strike="noStrike" cap="none">
                <a:solidFill>
                  <a:schemeClr val="dk1"/>
                </a:solidFill>
                <a:latin typeface="Arial"/>
                <a:ea typeface="Arial"/>
                <a:cs typeface="Arial"/>
                <a:sym typeface="Arial"/>
              </a:rPr>
              <a:t>: PATE-GAN leverages an ensemble of teacher models, each trained on disjoint subsets of the private data. It then aggregates their knowledge to guide the training of a student model (the generator) in a differentially private manner, ensuring that the synthetic data generated does not compromise individual privacy.</a:t>
            </a:r>
            <a:endParaRPr sz="1400" b="0" i="0" u="none" strike="noStrike" cap="none">
              <a:solidFill>
                <a:schemeClr val="dk1"/>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400"/>
              <a:buFont typeface="Arial"/>
              <a:buNone/>
            </a:pPr>
            <a:r>
              <a:rPr lang="en-CA" sz="1400" b="1" i="0" u="none" strike="noStrike" cap="none">
                <a:solidFill>
                  <a:srgbClr val="389694"/>
                </a:solidFill>
                <a:latin typeface="Arial"/>
                <a:ea typeface="Arial"/>
                <a:cs typeface="Arial"/>
                <a:sym typeface="Arial"/>
              </a:rPr>
              <a:t>Benefits and Challenges</a:t>
            </a:r>
            <a:r>
              <a:rPr lang="en-CA" sz="1400" b="0" i="0" u="none" strike="noStrike" cap="none">
                <a:solidFill>
                  <a:schemeClr val="dk1"/>
                </a:solidFill>
                <a:latin typeface="Arial"/>
                <a:ea typeface="Arial"/>
                <a:cs typeface="Arial"/>
                <a:sym typeface="Arial"/>
              </a:rPr>
              <a:t>: PATE-GAN provides strong privacy guarantees, making it an ideal choice for scenarios requiring compliance with stringent data protection standards.</a:t>
            </a:r>
            <a:endParaRPr sz="1400" b="0" i="0" u="none" strike="noStrike" cap="none">
              <a:solidFill>
                <a:schemeClr val="dk1"/>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400"/>
              <a:buFont typeface="Arial"/>
              <a:buNone/>
            </a:pPr>
            <a:endParaRPr sz="1400" b="1" i="0" u="none" strike="noStrike" cap="none">
              <a:solidFill>
                <a:srgbClr val="005A76"/>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400"/>
              <a:buFont typeface="Arial"/>
              <a:buNone/>
            </a:pPr>
            <a:r>
              <a:rPr lang="en-CA" sz="1400" b="1" i="0" u="none" strike="noStrike" cap="none">
                <a:solidFill>
                  <a:srgbClr val="005A76"/>
                </a:solidFill>
                <a:latin typeface="Arial"/>
                <a:ea typeface="Arial"/>
                <a:cs typeface="Arial"/>
                <a:sym typeface="Arial"/>
              </a:rPr>
              <a:t>Quality of Synthetic Data</a:t>
            </a:r>
            <a:r>
              <a:rPr lang="en-CA" sz="1400" b="0" i="0" u="none" strike="noStrike" cap="none">
                <a:solidFill>
                  <a:schemeClr val="dk1"/>
                </a:solidFill>
                <a:latin typeface="Arial"/>
                <a:ea typeface="Arial"/>
                <a:cs typeface="Arial"/>
                <a:sym typeface="Arial"/>
              </a:rPr>
              <a:t>: While PATE-GAN aims to generate high-quality synthetic data, the balance between data utility and privacy is delicate and requires careful tuning of model parameters.</a:t>
            </a:r>
            <a:endParaRPr sz="1400" b="0" i="0" u="none" strike="noStrike" cap="none">
              <a:solidFill>
                <a:schemeClr val="dk1"/>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400"/>
              <a:buFont typeface="Arial"/>
              <a:buNone/>
            </a:pPr>
            <a:endParaRPr sz="1400" b="1" i="0" u="none" strike="noStrike" cap="none">
              <a:solidFill>
                <a:srgbClr val="389694"/>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1400"/>
              <a:buFont typeface="Arial"/>
              <a:buNone/>
            </a:pPr>
            <a:r>
              <a:rPr lang="en-CA" sz="1400" b="1" i="0" u="none" strike="noStrike" cap="none">
                <a:solidFill>
                  <a:srgbClr val="389694"/>
                </a:solidFill>
                <a:latin typeface="Arial"/>
                <a:ea typeface="Arial"/>
                <a:cs typeface="Arial"/>
                <a:sym typeface="Arial"/>
              </a:rPr>
              <a:t>Computational Complexity</a:t>
            </a:r>
            <a:r>
              <a:rPr lang="en-CA" sz="1400" b="0" i="0" u="none" strike="noStrike" cap="none">
                <a:solidFill>
                  <a:schemeClr val="dk1"/>
                </a:solidFill>
                <a:latin typeface="Arial"/>
                <a:ea typeface="Arial"/>
                <a:cs typeface="Arial"/>
                <a:sym typeface="Arial"/>
              </a:rPr>
              <a:t>: The intricate architecture of PATE-GAN, involving multiple teacher models and a student model, can lead to increased computational complexity and resource requirements.</a:t>
            </a:r>
            <a:endParaRPr sz="1400" b="0" i="0" u="none" strike="noStrike" cap="none">
              <a:solidFill>
                <a:schemeClr val="dk1"/>
              </a:solidFill>
              <a:latin typeface="Arial"/>
              <a:ea typeface="Arial"/>
              <a:cs typeface="Arial"/>
              <a:sym typeface="Arial"/>
            </a:endParaRPr>
          </a:p>
        </p:txBody>
      </p:sp>
      <p:sp>
        <p:nvSpPr>
          <p:cNvPr id="296" name="Google Shape;296;p8"/>
          <p:cNvSpPr/>
          <p:nvPr/>
        </p:nvSpPr>
        <p:spPr>
          <a:xfrm>
            <a:off x="323795" y="1793453"/>
            <a:ext cx="8945610" cy="4607734"/>
          </a:xfrm>
          <a:custGeom>
            <a:avLst/>
            <a:gdLst/>
            <a:ahLst/>
            <a:cxnLst/>
            <a:rect l="l" t="t" r="r" b="b"/>
            <a:pathLst>
              <a:path w="8945610" h="4607734" extrusionOk="0">
                <a:moveTo>
                  <a:pt x="55230" y="251657"/>
                </a:moveTo>
                <a:lnTo>
                  <a:pt x="55230" y="4552504"/>
                </a:lnTo>
                <a:lnTo>
                  <a:pt x="8890380" y="4552504"/>
                </a:lnTo>
                <a:lnTo>
                  <a:pt x="8890380" y="251657"/>
                </a:lnTo>
                <a:lnTo>
                  <a:pt x="6648935" y="251657"/>
                </a:lnTo>
                <a:lnTo>
                  <a:pt x="6648935" y="402232"/>
                </a:lnTo>
                <a:lnTo>
                  <a:pt x="2296675" y="402232"/>
                </a:lnTo>
                <a:lnTo>
                  <a:pt x="2296675" y="251657"/>
                </a:lnTo>
                <a:close/>
                <a:moveTo>
                  <a:pt x="2296675" y="0"/>
                </a:moveTo>
                <a:lnTo>
                  <a:pt x="6648935" y="0"/>
                </a:lnTo>
                <a:lnTo>
                  <a:pt x="6648935" y="196427"/>
                </a:lnTo>
                <a:lnTo>
                  <a:pt x="8945610" y="196427"/>
                </a:lnTo>
                <a:lnTo>
                  <a:pt x="8945610" y="4607734"/>
                </a:lnTo>
                <a:lnTo>
                  <a:pt x="0" y="4607734"/>
                </a:lnTo>
                <a:lnTo>
                  <a:pt x="0" y="196427"/>
                </a:lnTo>
                <a:lnTo>
                  <a:pt x="2296675" y="196427"/>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8"/>
          <p:cNvSpPr/>
          <p:nvPr/>
        </p:nvSpPr>
        <p:spPr>
          <a:xfrm>
            <a:off x="2693538" y="1795489"/>
            <a:ext cx="4352260" cy="40223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lt1"/>
                </a:solidFill>
                <a:latin typeface="Arial"/>
                <a:ea typeface="Arial"/>
                <a:cs typeface="Arial"/>
                <a:sym typeface="Arial"/>
              </a:rPr>
              <a:t>TABULAR DATA WITH DP</a:t>
            </a:r>
            <a:endParaRPr sz="1800" b="0" i="0" u="none" strike="noStrike" cap="none">
              <a:solidFill>
                <a:schemeClr val="lt1"/>
              </a:solidFill>
              <a:latin typeface="Arial"/>
              <a:ea typeface="Arial"/>
              <a:cs typeface="Arial"/>
              <a:sym typeface="Arial"/>
            </a:endParaRPr>
          </a:p>
        </p:txBody>
      </p:sp>
      <p:sp>
        <p:nvSpPr>
          <p:cNvPr id="298" name="Google Shape;298;p8"/>
          <p:cNvSpPr/>
          <p:nvPr/>
        </p:nvSpPr>
        <p:spPr>
          <a:xfrm>
            <a:off x="330815" y="2306964"/>
            <a:ext cx="186375" cy="20856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9" name="Google Shape;299;p8"/>
          <p:cNvSpPr/>
          <p:nvPr/>
        </p:nvSpPr>
        <p:spPr>
          <a:xfrm>
            <a:off x="330815" y="3197295"/>
            <a:ext cx="186375" cy="208561"/>
          </a:xfrm>
          <a:prstGeom prst="rect">
            <a:avLst/>
          </a:prstGeom>
          <a:solidFill>
            <a:srgbClr val="A8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0" name="Google Shape;300;p8"/>
          <p:cNvSpPr/>
          <p:nvPr/>
        </p:nvSpPr>
        <p:spPr>
          <a:xfrm>
            <a:off x="330815" y="3923463"/>
            <a:ext cx="186375" cy="20856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1" name="Google Shape;301;p8"/>
          <p:cNvSpPr/>
          <p:nvPr/>
        </p:nvSpPr>
        <p:spPr>
          <a:xfrm>
            <a:off x="330815" y="4842668"/>
            <a:ext cx="186375" cy="208561"/>
          </a:xfrm>
          <a:prstGeom prst="rect">
            <a:avLst/>
          </a:prstGeom>
          <a:solidFill>
            <a:srgbClr val="A8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2" name="Google Shape;302;p8"/>
          <p:cNvSpPr/>
          <p:nvPr/>
        </p:nvSpPr>
        <p:spPr>
          <a:xfrm>
            <a:off x="330815" y="5389147"/>
            <a:ext cx="186375" cy="20856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3" name="Google Shape;303;p8"/>
          <p:cNvSpPr/>
          <p:nvPr/>
        </p:nvSpPr>
        <p:spPr>
          <a:xfrm>
            <a:off x="330814" y="5928534"/>
            <a:ext cx="186375" cy="208561"/>
          </a:xfrm>
          <a:prstGeom prst="rect">
            <a:avLst/>
          </a:prstGeom>
          <a:solidFill>
            <a:srgbClr val="A8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04" name="Google Shape;304;p8">
            <a:hlinkClick r:id="rId4" action="ppaction://hlinksldjump"/>
          </p:cNvPr>
          <p:cNvPicPr preferRelativeResize="0"/>
          <p:nvPr/>
        </p:nvPicPr>
        <p:blipFill rotWithShape="1">
          <a:blip r:embed="rId5">
            <a:alphaModFix/>
          </a:blip>
          <a:srcRect/>
          <a:stretch/>
        </p:blipFill>
        <p:spPr>
          <a:xfrm>
            <a:off x="9498462" y="1788447"/>
            <a:ext cx="2643360" cy="1558636"/>
          </a:xfrm>
          <a:prstGeom prst="rect">
            <a:avLst/>
          </a:prstGeom>
          <a:noFill/>
          <a:ln w="9525" cap="flat" cmpd="sng">
            <a:solidFill>
              <a:srgbClr val="389694"/>
            </a:solidFill>
            <a:prstDash val="solid"/>
            <a:round/>
            <a:headEnd type="none" w="sm" len="sm"/>
            <a:tailEnd type="none" w="sm" len="sm"/>
          </a:ln>
        </p:spPr>
      </p:pic>
      <p:pic>
        <p:nvPicPr>
          <p:cNvPr id="305" name="Google Shape;305;p8">
            <a:hlinkClick r:id="rId6" action="ppaction://hlinksldjump"/>
          </p:cNvPr>
          <p:cNvPicPr preferRelativeResize="0"/>
          <p:nvPr/>
        </p:nvPicPr>
        <p:blipFill rotWithShape="1">
          <a:blip r:embed="rId7">
            <a:alphaModFix/>
          </a:blip>
          <a:srcRect/>
          <a:stretch/>
        </p:blipFill>
        <p:spPr>
          <a:xfrm>
            <a:off x="9498462" y="3380670"/>
            <a:ext cx="2643360" cy="1558636"/>
          </a:xfrm>
          <a:prstGeom prst="rect">
            <a:avLst/>
          </a:prstGeom>
          <a:noFill/>
          <a:ln w="9525" cap="flat" cmpd="sng">
            <a:solidFill>
              <a:srgbClr val="389694"/>
            </a:solidFill>
            <a:prstDash val="solid"/>
            <a:round/>
            <a:headEnd type="none" w="sm" len="sm"/>
            <a:tailEnd type="none" w="sm" len="sm"/>
          </a:ln>
        </p:spPr>
      </p:pic>
      <p:pic>
        <p:nvPicPr>
          <p:cNvPr id="306" name="Google Shape;306;p8">
            <a:hlinkClick r:id="rId8" action="ppaction://hlinksldjump"/>
          </p:cNvPr>
          <p:cNvPicPr preferRelativeResize="0"/>
          <p:nvPr/>
        </p:nvPicPr>
        <p:blipFill rotWithShape="1">
          <a:blip r:embed="rId9">
            <a:alphaModFix/>
          </a:blip>
          <a:srcRect/>
          <a:stretch/>
        </p:blipFill>
        <p:spPr>
          <a:xfrm>
            <a:off x="9498462" y="4972894"/>
            <a:ext cx="2643360" cy="1558636"/>
          </a:xfrm>
          <a:prstGeom prst="rect">
            <a:avLst/>
          </a:prstGeom>
          <a:noFill/>
          <a:ln w="9525" cap="flat" cmpd="sng">
            <a:solidFill>
              <a:srgbClr val="389694"/>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9"/>
          <p:cNvSpPr/>
          <p:nvPr/>
        </p:nvSpPr>
        <p:spPr>
          <a:xfrm>
            <a:off x="-10" y="-2852"/>
            <a:ext cx="12191989" cy="1731024"/>
          </a:xfrm>
          <a:prstGeom prst="flowChartProcess">
            <a:avLst/>
          </a:prstGeom>
          <a:solidFill>
            <a:srgbClr val="1244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2" name="Google Shape;312;p9"/>
          <p:cNvSpPr txBox="1">
            <a:spLocks noGrp="1"/>
          </p:cNvSpPr>
          <p:nvPr>
            <p:ph type="title"/>
          </p:nvPr>
        </p:nvSpPr>
        <p:spPr>
          <a:xfrm>
            <a:off x="403786" y="82123"/>
            <a:ext cx="11282158" cy="555639"/>
          </a:xfrm>
          <a:prstGeom prst="rect">
            <a:avLst/>
          </a:prstGeom>
          <a:noFill/>
          <a:ln>
            <a:noFill/>
          </a:ln>
        </p:spPr>
        <p:txBody>
          <a:bodyPr spcFirstLastPara="1" wrap="square" lIns="91425" tIns="45700" rIns="91425" bIns="45700" anchor="t" anchorCtr="0">
            <a:normAutofit fontScale="90000"/>
          </a:bodyPr>
          <a:lstStyle/>
          <a:p>
            <a:pPr marL="0" lvl="0" indent="0" algn="r" rtl="0">
              <a:lnSpc>
                <a:spcPct val="90000"/>
              </a:lnSpc>
              <a:spcBef>
                <a:spcPts val="0"/>
              </a:spcBef>
              <a:spcAft>
                <a:spcPts val="0"/>
              </a:spcAft>
              <a:buClr>
                <a:schemeClr val="lt1"/>
              </a:buClr>
              <a:buSzPct val="100000"/>
              <a:buFont typeface="Play"/>
              <a:buNone/>
            </a:pPr>
            <a:r>
              <a:rPr lang="en-CA">
                <a:solidFill>
                  <a:schemeClr val="lt1"/>
                </a:solidFill>
              </a:rPr>
              <a:t>SYNTHETIC DATA PRIVACY</a:t>
            </a:r>
            <a:endParaRPr/>
          </a:p>
        </p:txBody>
      </p:sp>
      <p:sp>
        <p:nvSpPr>
          <p:cNvPr id="313" name="Google Shape;313;p9"/>
          <p:cNvSpPr txBox="1">
            <a:spLocks noGrp="1"/>
          </p:cNvSpPr>
          <p:nvPr>
            <p:ph type="dt" idx="10"/>
          </p:nvPr>
        </p:nvSpPr>
        <p:spPr>
          <a:xfrm rot="5400000">
            <a:off x="-611740" y="1294644"/>
            <a:ext cx="1627275" cy="31351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CA" sz="900">
                <a:solidFill>
                  <a:schemeClr val="lt1"/>
                </a:solidFill>
              </a:rPr>
              <a:t>2025-06-04</a:t>
            </a:r>
            <a:endParaRPr sz="900">
              <a:solidFill>
                <a:schemeClr val="lt1"/>
              </a:solidFill>
            </a:endParaRPr>
          </a:p>
        </p:txBody>
      </p:sp>
      <p:sp>
        <p:nvSpPr>
          <p:cNvPr id="314" name="Google Shape;314;p9"/>
          <p:cNvSpPr txBox="1">
            <a:spLocks noGrp="1"/>
          </p:cNvSpPr>
          <p:nvPr>
            <p:ph type="ftr" idx="11"/>
          </p:nvPr>
        </p:nvSpPr>
        <p:spPr>
          <a:xfrm rot="5400000">
            <a:off x="-629850" y="5226028"/>
            <a:ext cx="1663495" cy="313512"/>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400"/>
              <a:buNone/>
            </a:pPr>
            <a:r>
              <a:rPr lang="en-CA" sz="900">
                <a:solidFill>
                  <a:schemeClr val="dk1"/>
                </a:solidFill>
              </a:rPr>
              <a:t>PATE-FL</a:t>
            </a:r>
            <a:endParaRPr/>
          </a:p>
        </p:txBody>
      </p:sp>
      <p:sp>
        <p:nvSpPr>
          <p:cNvPr id="315" name="Google Shape;315;p9"/>
          <p:cNvSpPr txBox="1"/>
          <p:nvPr/>
        </p:nvSpPr>
        <p:spPr>
          <a:xfrm>
            <a:off x="1265626" y="674098"/>
            <a:ext cx="10579500" cy="5847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CA" sz="1600" b="0" i="0" u="none" strike="noStrike" cap="none">
                <a:solidFill>
                  <a:srgbClr val="86A0AB"/>
                </a:solidFill>
                <a:latin typeface="Arial"/>
                <a:ea typeface="Arial"/>
                <a:cs typeface="Arial"/>
                <a:sym typeface="Arial"/>
              </a:rPr>
              <a:t>Synthetic data, based on real data, may reveal private information due to its ‘fingerprint’. This requires careful methods to create and use synthetic data.</a:t>
            </a:r>
            <a:endParaRPr sz="1400" b="0" i="0" u="none" strike="noStrike" cap="none">
              <a:solidFill>
                <a:srgbClr val="000000"/>
              </a:solidFill>
              <a:latin typeface="Arial"/>
              <a:ea typeface="Arial"/>
              <a:cs typeface="Arial"/>
              <a:sym typeface="Arial"/>
            </a:endParaRPr>
          </a:p>
        </p:txBody>
      </p:sp>
      <p:grpSp>
        <p:nvGrpSpPr>
          <p:cNvPr id="316" name="Google Shape;316;p9"/>
          <p:cNvGrpSpPr/>
          <p:nvPr/>
        </p:nvGrpSpPr>
        <p:grpSpPr>
          <a:xfrm>
            <a:off x="4407097" y="6599038"/>
            <a:ext cx="3385416" cy="264869"/>
            <a:chOff x="4407097" y="6599038"/>
            <a:chExt cx="3385416" cy="264869"/>
          </a:xfrm>
        </p:grpSpPr>
        <p:pic>
          <p:nvPicPr>
            <p:cNvPr id="317" name="Google Shape;317;p9" descr="Rewind with solid fill">
              <a:hlinkClick r:id="" action="ppaction://hlinkshowjump?jump=previousslide"/>
            </p:cNvPr>
            <p:cNvPicPr preferRelativeResize="0"/>
            <p:nvPr/>
          </p:nvPicPr>
          <p:blipFill rotWithShape="1">
            <a:blip r:embed="rId3">
              <a:alphaModFix/>
            </a:blip>
            <a:srcRect/>
            <a:stretch/>
          </p:blipFill>
          <p:spPr>
            <a:xfrm>
              <a:off x="4407097" y="6599038"/>
              <a:ext cx="264869" cy="264869"/>
            </a:xfrm>
            <a:prstGeom prst="rect">
              <a:avLst/>
            </a:prstGeom>
            <a:noFill/>
            <a:ln>
              <a:noFill/>
            </a:ln>
          </p:spPr>
        </p:pic>
        <p:pic>
          <p:nvPicPr>
            <p:cNvPr id="318" name="Google Shape;318;p9" descr="Rewind with solid fill">
              <a:hlinkClick r:id="" action="ppaction://hlinkshowjump?jump=nextslide"/>
            </p:cNvPr>
            <p:cNvPicPr preferRelativeResize="0"/>
            <p:nvPr/>
          </p:nvPicPr>
          <p:blipFill rotWithShape="1">
            <a:blip r:embed="rId3">
              <a:alphaModFix/>
            </a:blip>
            <a:srcRect/>
            <a:stretch/>
          </p:blipFill>
          <p:spPr>
            <a:xfrm flipH="1">
              <a:off x="7527644" y="6599038"/>
              <a:ext cx="264869" cy="264869"/>
            </a:xfrm>
            <a:prstGeom prst="rect">
              <a:avLst/>
            </a:prstGeom>
            <a:noFill/>
            <a:ln>
              <a:noFill/>
            </a:ln>
          </p:spPr>
        </p:pic>
      </p:grpSp>
      <p:sp>
        <p:nvSpPr>
          <p:cNvPr id="319" name="Google Shape;319;p9"/>
          <p:cNvSpPr txBox="1"/>
          <p:nvPr/>
        </p:nvSpPr>
        <p:spPr>
          <a:xfrm>
            <a:off x="273591" y="2039810"/>
            <a:ext cx="9154885" cy="34163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rgbClr val="374151"/>
              </a:buClr>
              <a:buSzPts val="1600"/>
              <a:buFont typeface="Arial"/>
              <a:buChar char="•"/>
            </a:pPr>
            <a:r>
              <a:rPr lang="en-CA" sz="1600" b="1" i="0" u="none" strike="noStrike" cap="none">
                <a:solidFill>
                  <a:srgbClr val="374151"/>
                </a:solidFill>
                <a:latin typeface="Arial"/>
                <a:ea typeface="Arial"/>
                <a:cs typeface="Arial"/>
                <a:sym typeface="Arial"/>
              </a:rPr>
              <a:t>Quality Metrics for Synthetic Data: </a:t>
            </a:r>
            <a:r>
              <a:rPr lang="en-CA" sz="1600" b="0" i="0" u="none" strike="noStrike" cap="none">
                <a:solidFill>
                  <a:srgbClr val="374151"/>
                </a:solidFill>
                <a:latin typeface="Arial"/>
                <a:ea typeface="Arial"/>
                <a:cs typeface="Arial"/>
                <a:sym typeface="Arial"/>
              </a:rPr>
              <a:t>The utility of synthetic data is largely gauged by its quality — specifically, how accurately it mirrors the real data's inherent characteristics, including correlations and dependencies. Assessing this quality necessitates the use of sophisticated metrics designed to quantify the fidelity and utility of the synthetic dataset.</a:t>
            </a:r>
            <a:endParaRPr sz="1400" b="0" i="0" u="none" strike="noStrike" cap="none">
              <a:solidFill>
                <a:srgbClr val="000000"/>
              </a:solidFill>
              <a:latin typeface="Arial"/>
              <a:ea typeface="Arial"/>
              <a:cs typeface="Arial"/>
              <a:sym typeface="Arial"/>
            </a:endParaRPr>
          </a:p>
          <a:p>
            <a:pPr marL="285750" marR="0" lvl="0" indent="-209550" algn="l" rtl="0">
              <a:lnSpc>
                <a:spcPct val="90000"/>
              </a:lnSpc>
              <a:spcBef>
                <a:spcPts val="0"/>
              </a:spcBef>
              <a:spcAft>
                <a:spcPts val="0"/>
              </a:spcAft>
              <a:buClr>
                <a:schemeClr val="dk1"/>
              </a:buClr>
              <a:buSzPts val="1200"/>
              <a:buFont typeface="Arial"/>
              <a:buNone/>
            </a:pPr>
            <a:endParaRPr sz="1200" b="1" i="0" u="none" strike="noStrike" cap="none">
              <a:solidFill>
                <a:srgbClr val="374151"/>
              </a:solidFill>
              <a:latin typeface="Arial"/>
              <a:ea typeface="Arial"/>
              <a:cs typeface="Arial"/>
              <a:sym typeface="Arial"/>
            </a:endParaRPr>
          </a:p>
          <a:p>
            <a:pPr marL="285750" marR="0" lvl="0" indent="-285750" algn="l" rtl="0">
              <a:lnSpc>
                <a:spcPct val="90000"/>
              </a:lnSpc>
              <a:spcBef>
                <a:spcPts val="0"/>
              </a:spcBef>
              <a:spcAft>
                <a:spcPts val="0"/>
              </a:spcAft>
              <a:buClr>
                <a:srgbClr val="374151"/>
              </a:buClr>
              <a:buSzPts val="1600"/>
              <a:buFont typeface="Arial"/>
              <a:buChar char="•"/>
            </a:pPr>
            <a:r>
              <a:rPr lang="en-CA" sz="1600" b="1" i="0" u="none" strike="noStrike" cap="none">
                <a:solidFill>
                  <a:srgbClr val="374151"/>
                </a:solidFill>
                <a:latin typeface="Arial"/>
                <a:ea typeface="Arial"/>
                <a:cs typeface="Arial"/>
                <a:sym typeface="Arial"/>
              </a:rPr>
              <a:t>Trade-off Between Quality and Privacy: </a:t>
            </a:r>
            <a:r>
              <a:rPr lang="en-CA" sz="1600" b="0" i="0" u="none" strike="noStrike" cap="none">
                <a:solidFill>
                  <a:srgbClr val="374151"/>
                </a:solidFill>
                <a:latin typeface="Arial"/>
                <a:ea typeface="Arial"/>
                <a:cs typeface="Arial"/>
                <a:sym typeface="Arial"/>
              </a:rPr>
              <a:t>Similar to the challenges faced with real datasets, synthetic data is subject to a pivotal trade-off between quality and privacy. High-fidelity synthetic data might inadvertently lead to the risk of re-identification, wherein the synthetic dataset reveals identifiable links to real-world data, potentially exposing sensitive attributes.</a:t>
            </a:r>
            <a:endParaRPr sz="1400" b="0" i="0" u="none" strike="noStrike" cap="none">
              <a:solidFill>
                <a:srgbClr val="000000"/>
              </a:solidFill>
              <a:latin typeface="Arial"/>
              <a:ea typeface="Arial"/>
              <a:cs typeface="Arial"/>
              <a:sym typeface="Arial"/>
            </a:endParaRPr>
          </a:p>
          <a:p>
            <a:pPr marL="285750" marR="0" lvl="0" indent="-209550" algn="l" rtl="0">
              <a:lnSpc>
                <a:spcPct val="90000"/>
              </a:lnSpc>
              <a:spcBef>
                <a:spcPts val="0"/>
              </a:spcBef>
              <a:spcAft>
                <a:spcPts val="0"/>
              </a:spcAft>
              <a:buClr>
                <a:schemeClr val="dk1"/>
              </a:buClr>
              <a:buSzPts val="1200"/>
              <a:buFont typeface="Arial"/>
              <a:buNone/>
            </a:pPr>
            <a:endParaRPr sz="1200" b="0" i="0" u="none" strike="noStrike" cap="none">
              <a:solidFill>
                <a:srgbClr val="374151"/>
              </a:solidFill>
              <a:latin typeface="Arial"/>
              <a:ea typeface="Arial"/>
              <a:cs typeface="Arial"/>
              <a:sym typeface="Arial"/>
            </a:endParaRPr>
          </a:p>
          <a:p>
            <a:pPr marL="285750" marR="0" lvl="0" indent="-285750" algn="l" rtl="0">
              <a:lnSpc>
                <a:spcPct val="90000"/>
              </a:lnSpc>
              <a:spcBef>
                <a:spcPts val="0"/>
              </a:spcBef>
              <a:spcAft>
                <a:spcPts val="0"/>
              </a:spcAft>
              <a:buClr>
                <a:srgbClr val="374151"/>
              </a:buClr>
              <a:buSzPts val="1600"/>
              <a:buFont typeface="Arial"/>
              <a:buChar char="•"/>
            </a:pPr>
            <a:r>
              <a:rPr lang="en-CA" sz="1600" b="1" i="0" u="none" strike="noStrike" cap="none">
                <a:solidFill>
                  <a:srgbClr val="374151"/>
                </a:solidFill>
                <a:latin typeface="Arial"/>
                <a:ea typeface="Arial"/>
                <a:cs typeface="Arial"/>
                <a:sym typeface="Arial"/>
              </a:rPr>
              <a:t>Risk Assessment and Mitigation: </a:t>
            </a:r>
            <a:r>
              <a:rPr lang="en-CA" sz="1600" b="0" i="0" u="none" strike="noStrike" cap="none">
                <a:solidFill>
                  <a:srgbClr val="374151"/>
                </a:solidFill>
                <a:latin typeface="Arial"/>
                <a:ea typeface="Arial"/>
                <a:cs typeface="Arial"/>
                <a:sym typeface="Arial"/>
              </a:rPr>
              <a:t>To navigate the delicate balance between data utility and privacy, it's crucial to quantify the level of risk. Employing specialized risk models enables stakeholders to assess potential privacy threats tailored to the data's nature and the contexts of its application. This risk-informed approach paves the way for crafting a harmonized balance between data quality and privacy safeguards.</a:t>
            </a:r>
            <a:endParaRPr sz="1400" b="0" i="0" u="none" strike="noStrike" cap="none">
              <a:solidFill>
                <a:srgbClr val="000000"/>
              </a:solidFill>
              <a:latin typeface="Arial"/>
              <a:ea typeface="Arial"/>
              <a:cs typeface="Arial"/>
              <a:sym typeface="Arial"/>
            </a:endParaRPr>
          </a:p>
        </p:txBody>
      </p:sp>
      <p:sp>
        <p:nvSpPr>
          <p:cNvPr id="320" name="Google Shape;320;p9"/>
          <p:cNvSpPr txBox="1"/>
          <p:nvPr/>
        </p:nvSpPr>
        <p:spPr>
          <a:xfrm>
            <a:off x="529227" y="5375185"/>
            <a:ext cx="11617632" cy="106311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Merely generating synthetic data involving personal information is not an end in itself. It's imperative to constantly seek an equilibrium between data quality and security. In traditional data scenarios, techniques like k-anonymity are commonly employed to preserve privacy. For synthetic data engineered through AI methodologies, the principle of differential privacy stands out as a robust mechanism, offering a structured approach to managing privacy risks while retaining the utility of the synthetic datasets. This approach ensures that the synthetic data serves its intended purpose without compromising individual privacy.</a:t>
            </a:r>
            <a:endParaRPr sz="1400" b="0" i="0" u="none" strike="noStrike" cap="none">
              <a:solidFill>
                <a:srgbClr val="000000"/>
              </a:solidFill>
              <a:latin typeface="Arial"/>
              <a:ea typeface="Arial"/>
              <a:cs typeface="Arial"/>
              <a:sym typeface="Arial"/>
            </a:endParaRPr>
          </a:p>
        </p:txBody>
      </p:sp>
      <p:sp>
        <p:nvSpPr>
          <p:cNvPr id="321" name="Google Shape;321;p9"/>
          <p:cNvSpPr/>
          <p:nvPr/>
        </p:nvSpPr>
        <p:spPr>
          <a:xfrm>
            <a:off x="702285" y="5365151"/>
            <a:ext cx="10520380" cy="16024"/>
          </a:xfrm>
          <a:prstGeom prst="flowChartProcess">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2" name="Google Shape;322;p9"/>
          <p:cNvSpPr/>
          <p:nvPr/>
        </p:nvSpPr>
        <p:spPr>
          <a:xfrm>
            <a:off x="9656926" y="2607160"/>
            <a:ext cx="2261484" cy="1890412"/>
          </a:xfrm>
          <a:custGeom>
            <a:avLst/>
            <a:gdLst/>
            <a:ahLst/>
            <a:cxnLst/>
            <a:rect l="l" t="t" r="r" b="b"/>
            <a:pathLst>
              <a:path w="1978436" h="1890412" extrusionOk="0">
                <a:moveTo>
                  <a:pt x="0" y="0"/>
                </a:moveTo>
                <a:lnTo>
                  <a:pt x="160339" y="7492"/>
                </a:lnTo>
                <a:cubicBezTo>
                  <a:pt x="1181537" y="103459"/>
                  <a:pt x="1978436" y="901516"/>
                  <a:pt x="1978436" y="1871805"/>
                </a:cubicBezTo>
                <a:lnTo>
                  <a:pt x="1977421" y="1890412"/>
                </a:lnTo>
                <a:lnTo>
                  <a:pt x="1935292" y="1890412"/>
                </a:lnTo>
                <a:lnTo>
                  <a:pt x="1936309" y="1871805"/>
                </a:lnTo>
                <a:cubicBezTo>
                  <a:pt x="1936309" y="923329"/>
                  <a:pt x="1155987" y="143212"/>
                  <a:pt x="156031" y="49403"/>
                </a:cubicBezTo>
                <a:lnTo>
                  <a:pt x="0" y="42125"/>
                </a:lnTo>
                <a:close/>
              </a:path>
            </a:pathLst>
          </a:custGeom>
          <a:solidFill>
            <a:srgbClr val="38AF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323" name="Google Shape;323;p9"/>
          <p:cNvCxnSpPr/>
          <p:nvPr/>
        </p:nvCxnSpPr>
        <p:spPr>
          <a:xfrm>
            <a:off x="9606516" y="4508508"/>
            <a:ext cx="2540343" cy="0"/>
          </a:xfrm>
          <a:prstGeom prst="straightConnector1">
            <a:avLst/>
          </a:prstGeom>
          <a:noFill/>
          <a:ln w="19050" cap="flat" cmpd="sng">
            <a:solidFill>
              <a:schemeClr val="accent1"/>
            </a:solidFill>
            <a:prstDash val="solid"/>
            <a:miter lim="800000"/>
            <a:headEnd type="none" w="sm" len="sm"/>
            <a:tailEnd type="triangle" w="med" len="med"/>
          </a:ln>
        </p:spPr>
      </p:cxnSp>
      <p:cxnSp>
        <p:nvCxnSpPr>
          <p:cNvPr id="324" name="Google Shape;324;p9"/>
          <p:cNvCxnSpPr/>
          <p:nvPr/>
        </p:nvCxnSpPr>
        <p:spPr>
          <a:xfrm rot="-5400000">
            <a:off x="8359746" y="3227400"/>
            <a:ext cx="2540343" cy="0"/>
          </a:xfrm>
          <a:prstGeom prst="straightConnector1">
            <a:avLst/>
          </a:prstGeom>
          <a:noFill/>
          <a:ln w="19050" cap="flat" cmpd="sng">
            <a:solidFill>
              <a:schemeClr val="accent1"/>
            </a:solidFill>
            <a:prstDash val="solid"/>
            <a:miter lim="800000"/>
            <a:headEnd type="none" w="sm" len="sm"/>
            <a:tailEnd type="triangle" w="med" len="med"/>
          </a:ln>
        </p:spPr>
      </p:cxnSp>
      <p:sp>
        <p:nvSpPr>
          <p:cNvPr id="325" name="Google Shape;325;p9"/>
          <p:cNvSpPr txBox="1"/>
          <p:nvPr/>
        </p:nvSpPr>
        <p:spPr>
          <a:xfrm rot="-5400000">
            <a:off x="8977738" y="3176808"/>
            <a:ext cx="9623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1" i="0" u="none" strike="noStrike" cap="none">
                <a:solidFill>
                  <a:srgbClr val="156082"/>
                </a:solidFill>
                <a:latin typeface="Arial"/>
                <a:ea typeface="Arial"/>
                <a:cs typeface="Arial"/>
                <a:sym typeface="Arial"/>
              </a:rPr>
              <a:t>security</a:t>
            </a:r>
            <a:endParaRPr sz="1400" b="1" i="0" u="none" strike="noStrike" cap="none">
              <a:solidFill>
                <a:srgbClr val="156082"/>
              </a:solidFill>
              <a:latin typeface="Arial"/>
              <a:ea typeface="Arial"/>
              <a:cs typeface="Arial"/>
              <a:sym typeface="Arial"/>
            </a:endParaRPr>
          </a:p>
        </p:txBody>
      </p:sp>
      <p:sp>
        <p:nvSpPr>
          <p:cNvPr id="326" name="Google Shape;326;p9"/>
          <p:cNvSpPr txBox="1"/>
          <p:nvPr/>
        </p:nvSpPr>
        <p:spPr>
          <a:xfrm>
            <a:off x="10254799" y="4553743"/>
            <a:ext cx="96238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rgbClr val="156082"/>
                </a:solidFill>
                <a:latin typeface="Arial"/>
                <a:ea typeface="Arial"/>
                <a:cs typeface="Arial"/>
                <a:sym typeface="Arial"/>
              </a:rPr>
              <a:t>utility</a:t>
            </a:r>
            <a:endParaRPr sz="1400" b="1" i="0" u="none" strike="noStrike" cap="none">
              <a:solidFill>
                <a:srgbClr val="156082"/>
              </a:solidFill>
              <a:latin typeface="Arial"/>
              <a:ea typeface="Arial"/>
              <a:cs typeface="Arial"/>
              <a:sym typeface="Arial"/>
            </a:endParaRPr>
          </a:p>
        </p:txBody>
      </p:sp>
      <p:cxnSp>
        <p:nvCxnSpPr>
          <p:cNvPr id="327" name="Google Shape;327;p9"/>
          <p:cNvCxnSpPr/>
          <p:nvPr/>
        </p:nvCxnSpPr>
        <p:spPr>
          <a:xfrm rot="10800000">
            <a:off x="9651434" y="3172779"/>
            <a:ext cx="1524313" cy="0"/>
          </a:xfrm>
          <a:prstGeom prst="straightConnector1">
            <a:avLst/>
          </a:prstGeom>
          <a:noFill/>
          <a:ln w="9525" cap="flat" cmpd="sng">
            <a:solidFill>
              <a:srgbClr val="747474"/>
            </a:solidFill>
            <a:prstDash val="dash"/>
            <a:miter lim="800000"/>
            <a:headEnd type="none" w="sm" len="sm"/>
            <a:tailEnd type="none" w="sm" len="sm"/>
          </a:ln>
        </p:spPr>
      </p:cxnSp>
      <p:cxnSp>
        <p:nvCxnSpPr>
          <p:cNvPr id="328" name="Google Shape;328;p9"/>
          <p:cNvCxnSpPr/>
          <p:nvPr/>
        </p:nvCxnSpPr>
        <p:spPr>
          <a:xfrm rot="-5400000">
            <a:off x="10556753" y="3849701"/>
            <a:ext cx="1385739" cy="0"/>
          </a:xfrm>
          <a:prstGeom prst="straightConnector1">
            <a:avLst/>
          </a:prstGeom>
          <a:noFill/>
          <a:ln w="9525" cap="flat" cmpd="sng">
            <a:solidFill>
              <a:srgbClr val="747474"/>
            </a:solidFill>
            <a:prstDash val="dash"/>
            <a:miter lim="800000"/>
            <a:headEnd type="none" w="sm" len="sm"/>
            <a:tailEnd type="none" w="sm" len="sm"/>
          </a:ln>
        </p:spPr>
      </p:cxnSp>
      <p:cxnSp>
        <p:nvCxnSpPr>
          <p:cNvPr id="329" name="Google Shape;329;p9"/>
          <p:cNvCxnSpPr/>
          <p:nvPr/>
        </p:nvCxnSpPr>
        <p:spPr>
          <a:xfrm rot="10800000">
            <a:off x="9656925" y="2600308"/>
            <a:ext cx="2052000" cy="0"/>
          </a:xfrm>
          <a:prstGeom prst="straightConnector1">
            <a:avLst/>
          </a:prstGeom>
          <a:noFill/>
          <a:ln w="9525" cap="flat" cmpd="sng">
            <a:solidFill>
              <a:srgbClr val="747474"/>
            </a:solidFill>
            <a:prstDash val="dash"/>
            <a:miter lim="800000"/>
            <a:headEnd type="none" w="sm" len="sm"/>
            <a:tailEnd type="none" w="sm" len="sm"/>
          </a:ln>
        </p:spPr>
      </p:cxnSp>
      <p:cxnSp>
        <p:nvCxnSpPr>
          <p:cNvPr id="330" name="Google Shape;330;p9"/>
          <p:cNvCxnSpPr/>
          <p:nvPr/>
        </p:nvCxnSpPr>
        <p:spPr>
          <a:xfrm rot="5400000">
            <a:off x="11072410" y="3662508"/>
            <a:ext cx="1692000" cy="0"/>
          </a:xfrm>
          <a:prstGeom prst="straightConnector1">
            <a:avLst/>
          </a:prstGeom>
          <a:noFill/>
          <a:ln w="9525" cap="flat" cmpd="sng">
            <a:solidFill>
              <a:srgbClr val="747474"/>
            </a:solidFill>
            <a:prstDash val="dash"/>
            <a:miter lim="800000"/>
            <a:headEnd type="none" w="sm" len="sm"/>
            <a:tailEnd type="none" w="sm" len="sm"/>
          </a:ln>
        </p:spPr>
      </p:cxnSp>
      <p:sp>
        <p:nvSpPr>
          <p:cNvPr id="331" name="Google Shape;331;p9"/>
          <p:cNvSpPr/>
          <p:nvPr/>
        </p:nvSpPr>
        <p:spPr>
          <a:xfrm>
            <a:off x="11835300" y="2519916"/>
            <a:ext cx="180000" cy="180000"/>
          </a:xfrm>
          <a:prstGeom prst="ellipse">
            <a:avLst/>
          </a:prstGeom>
          <a:solidFill>
            <a:schemeClr val="lt1"/>
          </a:solidFill>
          <a:ln w="190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2" name="Google Shape;332;p9"/>
          <p:cNvSpPr txBox="1"/>
          <p:nvPr/>
        </p:nvSpPr>
        <p:spPr>
          <a:xfrm>
            <a:off x="9871450" y="1925430"/>
            <a:ext cx="2079007" cy="591957"/>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An ideal but unattainable spot with maximum scrutiny and safety</a:t>
            </a:r>
            <a:endParaRPr sz="1400" b="0" i="0" u="none" strike="noStrike" cap="none">
              <a:solidFill>
                <a:srgbClr val="000000"/>
              </a:solidFill>
              <a:latin typeface="Arial"/>
              <a:ea typeface="Arial"/>
              <a:cs typeface="Arial"/>
              <a:sym typeface="Arial"/>
            </a:endParaRPr>
          </a:p>
        </p:txBody>
      </p:sp>
      <p:sp>
        <p:nvSpPr>
          <p:cNvPr id="333" name="Google Shape;333;p9"/>
          <p:cNvSpPr txBox="1"/>
          <p:nvPr/>
        </p:nvSpPr>
        <p:spPr>
          <a:xfrm>
            <a:off x="9941460" y="3165928"/>
            <a:ext cx="1257488" cy="758156"/>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000000"/>
              </a:buClr>
              <a:buSzPts val="1200"/>
              <a:buFont typeface="Arial"/>
              <a:buNone/>
            </a:pPr>
            <a:r>
              <a:rPr lang="en-CA" sz="1200" b="0" i="0" u="none" strike="noStrike" cap="none">
                <a:solidFill>
                  <a:schemeClr val="dk1"/>
                </a:solidFill>
                <a:latin typeface="Arial"/>
                <a:ea typeface="Arial"/>
                <a:cs typeface="Arial"/>
                <a:sym typeface="Arial"/>
              </a:rPr>
              <a:t>The Balance Point Between Utility and Security</a:t>
            </a:r>
            <a:endParaRPr sz="1400" b="0" i="0" u="none" strike="noStrike" cap="none">
              <a:solidFill>
                <a:srgbClr val="000000"/>
              </a:solidFill>
              <a:latin typeface="Arial"/>
              <a:ea typeface="Arial"/>
              <a:cs typeface="Arial"/>
              <a:sym typeface="Arial"/>
            </a:endParaRPr>
          </a:p>
        </p:txBody>
      </p:sp>
      <p:sp>
        <p:nvSpPr>
          <p:cNvPr id="334" name="Google Shape;334;p9"/>
          <p:cNvSpPr/>
          <p:nvPr/>
        </p:nvSpPr>
        <p:spPr>
          <a:xfrm>
            <a:off x="11154307" y="3087599"/>
            <a:ext cx="180000" cy="180000"/>
          </a:xfrm>
          <a:prstGeom prst="ellipse">
            <a:avLst/>
          </a:prstGeom>
          <a:solidFill>
            <a:srgbClr val="66999A"/>
          </a:solidFill>
          <a:ln w="19050" cap="flat" cmpd="sng">
            <a:solidFill>
              <a:srgbClr val="66999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35" name="Google Shape;335;p9"/>
          <p:cNvCxnSpPr/>
          <p:nvPr/>
        </p:nvCxnSpPr>
        <p:spPr>
          <a:xfrm rot="10800000" flipH="1">
            <a:off x="9680966" y="3920077"/>
            <a:ext cx="671420" cy="559160"/>
          </a:xfrm>
          <a:prstGeom prst="straightConnector1">
            <a:avLst/>
          </a:prstGeom>
          <a:noFill/>
          <a:ln w="9525" cap="flat" cmpd="sng">
            <a:solidFill>
              <a:schemeClr val="accent1"/>
            </a:solidFill>
            <a:prstDash val="solid"/>
            <a:miter lim="800000"/>
            <a:headEnd type="none" w="sm" len="sm"/>
            <a:tailEnd type="none" w="sm" len="sm"/>
          </a:ln>
        </p:spPr>
      </p:cxnSp>
      <p:sp>
        <p:nvSpPr>
          <p:cNvPr id="336" name="Google Shape;336;p9"/>
          <p:cNvSpPr/>
          <p:nvPr/>
        </p:nvSpPr>
        <p:spPr>
          <a:xfrm>
            <a:off x="9871450" y="4273320"/>
            <a:ext cx="160376" cy="269251"/>
          </a:xfrm>
          <a:prstGeom prst="arc">
            <a:avLst>
              <a:gd name="adj1" fmla="val 16200000"/>
              <a:gd name="adj2" fmla="val 3090625"/>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7" name="Google Shape;337;p9"/>
          <p:cNvSpPr txBox="1"/>
          <p:nvPr/>
        </p:nvSpPr>
        <p:spPr>
          <a:xfrm>
            <a:off x="9984850" y="4119073"/>
            <a:ext cx="450031" cy="369332"/>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8" name="Google Shape;338;p9"/>
          <p:cNvSpPr txBox="1"/>
          <p:nvPr/>
        </p:nvSpPr>
        <p:spPr>
          <a:xfrm>
            <a:off x="10656270" y="4117809"/>
            <a:ext cx="775526" cy="307777"/>
          </a:xfrm>
          <a:prstGeom prst="rect">
            <a:avLst/>
          </a:prstGeom>
          <a:blipFill rotWithShape="1">
            <a:blip r:embed="rId5">
              <a:alphaModFix/>
            </a:blip>
            <a:stretch>
              <a:fillRect r="-472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Широкоэкранный</PresentationFormat>
  <Slides>23</Slides>
  <Notes>23</Notes>
  <HiddenSlides>0</HiddenSlide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Office Theme</vt:lpstr>
      <vt:lpstr>Distributed AI for Privacy-Preserving Synthetic Data Generation: Federated PATE-FL — Architecture, Security, and Utility Trade-offs</vt:lpstr>
      <vt:lpstr>Problem Statement</vt:lpstr>
      <vt:lpstr>INTRODUCTION</vt:lpstr>
      <vt:lpstr>BACKGROUND &amp; MOTIVATION</vt:lpstr>
      <vt:lpstr>FEDERATED LEARNING (FL)</vt:lpstr>
      <vt:lpstr>RAFT CONSENSUS</vt:lpstr>
      <vt:lpstr>RISK MODEL</vt:lpstr>
      <vt:lpstr>GENERATION APPROACH</vt:lpstr>
      <vt:lpstr>SYNTHETIC DATA PRIVACY</vt:lpstr>
      <vt:lpstr>Our Contributions</vt:lpstr>
      <vt:lpstr>SUMMARY AND OUTLOOK</vt:lpstr>
      <vt:lpstr>THANK YOU</vt:lpstr>
      <vt:lpstr>SYNTHETIC DATA ATTACKS</vt:lpstr>
      <vt:lpstr>FEDERATED LEARNING</vt:lpstr>
      <vt:lpstr>INFORMATION LEAKAGE MODEL</vt:lpstr>
      <vt:lpstr>DIVERGENT MODELS</vt:lpstr>
      <vt:lpstr>RISK MODEL FOR SEMI-STRUCTURED DATA</vt:lpstr>
      <vt:lpstr>DIFFERENTIAL PRIVACY</vt:lpstr>
      <vt:lpstr>HOMOMORPHIC ENCRYPTION</vt:lpstr>
      <vt:lpstr>GENERATION LIFE CYCLE</vt:lpstr>
      <vt:lpstr>Презентация PowerPoint</vt:lpstr>
      <vt:lpstr>PATE-GAN ARCHITECTURE</vt:lpstr>
      <vt:lpstr>DIFFERENTIAL PRIVACY AI ARCHITECTURES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Valery Khvatov</dc:creator>
  <cp:revision>29</cp:revision>
  <dcterms:created xsi:type="dcterms:W3CDTF">2024-01-29T01:57:58Z</dcterms:created>
  <dcterms:modified xsi:type="dcterms:W3CDTF">2025-07-03T19:17:29Z</dcterms:modified>
</cp:coreProperties>
</file>