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72" r:id="rId1"/>
    <p:sldMasterId id="2147483673" r:id="rId2"/>
  </p:sldMasterIdLst>
  <p:notesMasterIdLst>
    <p:notesMasterId r:id="rId14"/>
  </p:notesMasterIdLst>
  <p:handoutMasterIdLst>
    <p:handoutMasterId r:id="rId15"/>
  </p:handoutMasterIdLst>
  <p:sldIdLst>
    <p:sldId id="256" r:id="rId3"/>
    <p:sldId id="259" r:id="rId4"/>
    <p:sldId id="260" r:id="rId5"/>
    <p:sldId id="262" r:id="rId6"/>
    <p:sldId id="263" r:id="rId7"/>
    <p:sldId id="264" r:id="rId8"/>
    <p:sldId id="266" r:id="rId9"/>
    <p:sldId id="267" r:id="rId10"/>
    <p:sldId id="268" r:id="rId11"/>
    <p:sldId id="269" r:id="rId12"/>
    <p:sldId id="270" r:id="rId13"/>
  </p:sldIdLst>
  <p:sldSz cx="12192000" cy="6858000"/>
  <p:notesSz cx="6858000" cy="9144000"/>
  <p:embeddedFontLst>
    <p:embeddedFont>
      <p:font typeface="Roboto" panose="02000000000000000000" pitchFamily="2"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geniy Ibatullin" initials="E.V." lastIdx="6" clrIdx="0">
    <p:extLst>
      <p:ext uri="{19B8F6BF-5375-455C-9EA6-DF929625EA0E}">
        <p15:presenceInfo xmlns:p15="http://schemas.microsoft.com/office/powerpoint/2012/main" userId="Evgeniy Ibatull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4C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72" autoAdjust="0"/>
    <p:restoredTop sz="94657" autoAdjust="0"/>
  </p:normalViewPr>
  <p:slideViewPr>
    <p:cSldViewPr snapToGrid="0">
      <p:cViewPr varScale="1">
        <p:scale>
          <a:sx n="105" d="100"/>
          <a:sy n="105" d="100"/>
        </p:scale>
        <p:origin x="780" y="78"/>
      </p:cViewPr>
      <p:guideLst>
        <p:guide orient="horz" pos="2160"/>
        <p:guide pos="3840"/>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p:cViewPr varScale="1">
        <p:scale>
          <a:sx n="85" d="100"/>
          <a:sy n="85" d="100"/>
        </p:scale>
        <p:origin x="380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3.fntdata"/><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2.fntdata"/><Relationship Id="rId2" Type="http://schemas.openxmlformats.org/officeDocument/2006/relationships/slideMaster" Target="slideMasters/slideMaster2.xml"/><Relationship Id="rId16" Type="http://schemas.openxmlformats.org/officeDocument/2006/relationships/font" Target="fonts/font1.fntdata"/><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handoutMaster" Target="handoutMasters/handoutMaster1.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7-08T10:28:57.570" idx="3">
    <p:pos x="7395" y="760"/>
    <p:text>As we move forward in a data‑driven world, data consumption is growing rapidly.</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5-07-08T10:28:26.725" idx="2">
    <p:pos x="146" y="146"/>
    <p:text>The proposed solution to meet business demands introduces an intermediate layer that unites disparate data domains. Data is virtualized using modern cloud‑computing techniques. This solution operates on classical storage systems—such as Data Lakes, Data Warehouses, or their combinations of them to achieve large scale integration of different data sources.</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5-07-08T10:31:50.200" idx="4">
    <p:pos x="3033" y="864"/>
    <p:text>To build the fully integrated system we call the Data Mesh</p:text>
    <p:extLst>
      <p:ext uri="{C676402C-5697-4E1C-873F-D02D1690AC5C}">
        <p15:threadingInfo xmlns:p15="http://schemas.microsoft.com/office/powerpoint/2012/main" timeZoneBias="-1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5-07-08T10:40:23.129" idx="6">
    <p:pos x="10" y="10"/>
    <p:text>To address this challenge we propose organizing existing technologies into a Data Mesh architecture. This structure leverages virtualization and distributed‑computing methods to seamlessly integrate data from heterogeneous domains, each representing a complete storage system.</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5-07-08T10:36:39.670" idx="5">
    <p:pos x="7300" y="864"/>
    <p:text>The data-mesh architecture proposed in this work represents a significant advancement in big data systems design, particularly for organizations dealing with heterogeneous data sources and complex analytical requirements.</p:text>
    <p:extLst>
      <p:ext uri="{C676402C-5697-4E1C-873F-D02D1690AC5C}">
        <p15:threadingInfo xmlns:p15="http://schemas.microsoft.com/office/powerpoint/2012/main" timeZoneBias="-1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10BA23B4-DB9B-4F47-A096-17A6F01DEA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id="{7879BCE0-5142-48AD-B670-DAF7FF703D1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1CC5FA-DD0B-43BF-AB37-3743291CCCD1}" type="datetimeFigureOut">
              <a:rPr lang="ru-RU" smtClean="0"/>
              <a:t>09.07.2025</a:t>
            </a:fld>
            <a:endParaRPr lang="ru-RU"/>
          </a:p>
        </p:txBody>
      </p:sp>
      <p:sp>
        <p:nvSpPr>
          <p:cNvPr id="4" name="Нижний колонтитул 3">
            <a:extLst>
              <a:ext uri="{FF2B5EF4-FFF2-40B4-BE49-F238E27FC236}">
                <a16:creationId xmlns:a16="http://schemas.microsoft.com/office/drawing/2014/main" id="{0E7DA27E-7281-48F5-A2F1-8EFA8817536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id="{32DAB2FF-785F-4E7B-88A7-8FB3536842D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D066D8-DCA6-43A1-9C3C-BADECE86E5EC}" type="slidenum">
              <a:rPr lang="ru-RU" smtClean="0"/>
              <a:t>‹#›</a:t>
            </a:fld>
            <a:endParaRPr lang="ru-RU"/>
          </a:p>
        </p:txBody>
      </p:sp>
    </p:spTree>
    <p:extLst>
      <p:ext uri="{BB962C8B-B14F-4D97-AF65-F5344CB8AC3E}">
        <p14:creationId xmlns:p14="http://schemas.microsoft.com/office/powerpoint/2010/main" val="3423044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3"/>
        <p:cNvGrpSpPr/>
        <p:nvPr/>
      </p:nvGrpSpPr>
      <p:grpSpPr>
        <a:xfrm>
          <a:off x="0" y="0"/>
          <a:ext cx="0" cy="0"/>
          <a:chOff x="0" y="0"/>
          <a:chExt cx="0" cy="0"/>
        </a:xfrm>
      </p:grpSpPr>
      <p:sp>
        <p:nvSpPr>
          <p:cNvPr id="14" name="Google Shape;14;p2"/>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subTitle" idx="1"/>
          </p:nvPr>
        </p:nvSpPr>
        <p:spPr>
          <a:xfrm>
            <a:off x="720000" y="1368000"/>
            <a:ext cx="10799640" cy="493164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47"/>
        <p:cNvGrpSpPr/>
        <p:nvPr/>
      </p:nvGrpSpPr>
      <p:grpSpPr>
        <a:xfrm>
          <a:off x="0" y="0"/>
          <a:ext cx="0" cy="0"/>
          <a:chOff x="0" y="0"/>
          <a:chExt cx="0" cy="0"/>
        </a:xfrm>
      </p:grpSpPr>
      <p:sp>
        <p:nvSpPr>
          <p:cNvPr id="48" name="Google Shape;48;p12"/>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2"/>
          <p:cNvSpPr txBox="1">
            <a:spLocks noGrp="1"/>
          </p:cNvSpPr>
          <p:nvPr>
            <p:ph type="body" idx="1"/>
          </p:nvPr>
        </p:nvSpPr>
        <p:spPr>
          <a:xfrm>
            <a:off x="720000" y="136800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0" name="Google Shape;50;p12"/>
          <p:cNvSpPr txBox="1">
            <a:spLocks noGrp="1"/>
          </p:cNvSpPr>
          <p:nvPr>
            <p:ph type="body" idx="2"/>
          </p:nvPr>
        </p:nvSpPr>
        <p:spPr>
          <a:xfrm>
            <a:off x="6253920" y="136800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1" name="Google Shape;51;p12"/>
          <p:cNvSpPr txBox="1">
            <a:spLocks noGrp="1"/>
          </p:cNvSpPr>
          <p:nvPr>
            <p:ph type="body" idx="3"/>
          </p:nvPr>
        </p:nvSpPr>
        <p:spPr>
          <a:xfrm>
            <a:off x="720000" y="394416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2" name="Google Shape;52;p12"/>
          <p:cNvSpPr txBox="1">
            <a:spLocks noGrp="1"/>
          </p:cNvSpPr>
          <p:nvPr>
            <p:ph type="body" idx="4"/>
          </p:nvPr>
        </p:nvSpPr>
        <p:spPr>
          <a:xfrm>
            <a:off x="6253920" y="394416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3"/>
          <p:cNvSpPr txBox="1">
            <a:spLocks noGrp="1"/>
          </p:cNvSpPr>
          <p:nvPr>
            <p:ph type="body" idx="1"/>
          </p:nvPr>
        </p:nvSpPr>
        <p:spPr>
          <a:xfrm>
            <a:off x="720000" y="136800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6" name="Google Shape;56;p13"/>
          <p:cNvSpPr txBox="1">
            <a:spLocks noGrp="1"/>
          </p:cNvSpPr>
          <p:nvPr>
            <p:ph type="body" idx="2"/>
          </p:nvPr>
        </p:nvSpPr>
        <p:spPr>
          <a:xfrm>
            <a:off x="4371480" y="136800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7" name="Google Shape;57;p13"/>
          <p:cNvSpPr txBox="1">
            <a:spLocks noGrp="1"/>
          </p:cNvSpPr>
          <p:nvPr>
            <p:ph type="body" idx="3"/>
          </p:nvPr>
        </p:nvSpPr>
        <p:spPr>
          <a:xfrm>
            <a:off x="8022960" y="136800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8" name="Google Shape;58;p13"/>
          <p:cNvSpPr txBox="1">
            <a:spLocks noGrp="1"/>
          </p:cNvSpPr>
          <p:nvPr>
            <p:ph type="body" idx="4"/>
          </p:nvPr>
        </p:nvSpPr>
        <p:spPr>
          <a:xfrm>
            <a:off x="720000" y="394416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9" name="Google Shape;59;p13"/>
          <p:cNvSpPr txBox="1">
            <a:spLocks noGrp="1"/>
          </p:cNvSpPr>
          <p:nvPr>
            <p:ph type="body" idx="5"/>
          </p:nvPr>
        </p:nvSpPr>
        <p:spPr>
          <a:xfrm>
            <a:off x="4371480" y="394416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60" name="Google Shape;60;p13"/>
          <p:cNvSpPr txBox="1">
            <a:spLocks noGrp="1"/>
          </p:cNvSpPr>
          <p:nvPr>
            <p:ph type="body" idx="6"/>
          </p:nvPr>
        </p:nvSpPr>
        <p:spPr>
          <a:xfrm>
            <a:off x="8022960" y="394416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ntent" type="obj">
  <p:cSld name="OBJECT">
    <p:bg>
      <p:bgPr>
        <a:solidFill>
          <a:srgbClr val="FFFFFF"/>
        </a:solidFill>
        <a:effectLst/>
      </p:bgPr>
    </p:bg>
    <p:spTree>
      <p:nvGrpSpPr>
        <p:cNvPr id="1" name="Shape 75"/>
        <p:cNvGrpSpPr/>
        <p:nvPr/>
      </p:nvGrpSpPr>
      <p:grpSpPr>
        <a:xfrm>
          <a:off x="0" y="0"/>
          <a:ext cx="0" cy="0"/>
          <a:chOff x="0" y="0"/>
          <a:chExt cx="0" cy="0"/>
        </a:xfrm>
      </p:grpSpPr>
      <p:sp>
        <p:nvSpPr>
          <p:cNvPr id="76" name="Google Shape;76;p17"/>
          <p:cNvSpPr txBox="1">
            <a:spLocks noGrp="1"/>
          </p:cNvSpPr>
          <p:nvPr>
            <p:ph type="title"/>
          </p:nvPr>
        </p:nvSpPr>
        <p:spPr>
          <a:xfrm>
            <a:off x="720000" y="108540"/>
            <a:ext cx="1079964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17"/>
          <p:cNvSpPr txBox="1">
            <a:spLocks noGrp="1"/>
          </p:cNvSpPr>
          <p:nvPr>
            <p:ph type="body" idx="1"/>
          </p:nvPr>
        </p:nvSpPr>
        <p:spPr>
          <a:xfrm>
            <a:off x="720000" y="1368000"/>
            <a:ext cx="10799640" cy="4931640"/>
          </a:xfrm>
          <a:prstGeom prst="rect">
            <a:avLst/>
          </a:prstGeom>
          <a:noFill/>
          <a:ln>
            <a:noFill/>
          </a:ln>
        </p:spPr>
        <p:txBody>
          <a:bodyPr spcFirstLastPara="1" wrap="square" lIns="0" tIns="0" rIns="0" bIns="0" anchor="t" anchorCtr="0">
            <a:normAutofit/>
          </a:bodyPr>
          <a:lstStyle>
            <a:lvl1pPr marL="0" lvl="0" indent="0" algn="just">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91"/>
        <p:cNvGrpSpPr/>
        <p:nvPr/>
      </p:nvGrpSpPr>
      <p:grpSpPr>
        <a:xfrm>
          <a:off x="0" y="0"/>
          <a:ext cx="0" cy="0"/>
          <a:chOff x="0" y="0"/>
          <a:chExt cx="0" cy="0"/>
        </a:xfrm>
      </p:grpSpPr>
      <p:sp>
        <p:nvSpPr>
          <p:cNvPr id="92" name="Google Shape;92;p22"/>
          <p:cNvSpPr txBox="1">
            <a:spLocks noGrp="1"/>
          </p:cNvSpPr>
          <p:nvPr>
            <p:ph type="title"/>
          </p:nvPr>
        </p:nvSpPr>
        <p:spPr>
          <a:xfrm>
            <a:off x="720000" y="108540"/>
            <a:ext cx="1137564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93" name="Google Shape;93;p22"/>
          <p:cNvSpPr txBox="1">
            <a:spLocks noGrp="1"/>
          </p:cNvSpPr>
          <p:nvPr>
            <p:ph type="body" idx="1"/>
          </p:nvPr>
        </p:nvSpPr>
        <p:spPr>
          <a:xfrm>
            <a:off x="720000" y="1368000"/>
            <a:ext cx="5270040" cy="4931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4" name="Google Shape;94;p22"/>
          <p:cNvSpPr txBox="1">
            <a:spLocks noGrp="1"/>
          </p:cNvSpPr>
          <p:nvPr>
            <p:ph type="body" idx="2"/>
          </p:nvPr>
        </p:nvSpPr>
        <p:spPr>
          <a:xfrm>
            <a:off x="6253920" y="136800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5" name="Google Shape;95;p22"/>
          <p:cNvSpPr txBox="1">
            <a:spLocks noGrp="1"/>
          </p:cNvSpPr>
          <p:nvPr>
            <p:ph type="body" idx="3"/>
          </p:nvPr>
        </p:nvSpPr>
        <p:spPr>
          <a:xfrm>
            <a:off x="6253920" y="394416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96"/>
        <p:cNvGrpSpPr/>
        <p:nvPr/>
      </p:nvGrpSpPr>
      <p:grpSpPr>
        <a:xfrm>
          <a:off x="0" y="0"/>
          <a:ext cx="0" cy="0"/>
          <a:chOff x="0" y="0"/>
          <a:chExt cx="0" cy="0"/>
        </a:xfrm>
      </p:grpSpPr>
      <p:sp>
        <p:nvSpPr>
          <p:cNvPr id="97" name="Google Shape;97;p23"/>
          <p:cNvSpPr txBox="1">
            <a:spLocks noGrp="1"/>
          </p:cNvSpPr>
          <p:nvPr>
            <p:ph type="title"/>
          </p:nvPr>
        </p:nvSpPr>
        <p:spPr>
          <a:xfrm>
            <a:off x="720000" y="0"/>
            <a:ext cx="1137564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98" name="Google Shape;98;p23"/>
          <p:cNvSpPr txBox="1">
            <a:spLocks noGrp="1"/>
          </p:cNvSpPr>
          <p:nvPr>
            <p:ph type="body" idx="1"/>
          </p:nvPr>
        </p:nvSpPr>
        <p:spPr>
          <a:xfrm>
            <a:off x="720000" y="136800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9" name="Google Shape;99;p23"/>
          <p:cNvSpPr txBox="1">
            <a:spLocks noGrp="1"/>
          </p:cNvSpPr>
          <p:nvPr>
            <p:ph type="body" idx="2"/>
          </p:nvPr>
        </p:nvSpPr>
        <p:spPr>
          <a:xfrm>
            <a:off x="6253920" y="136800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0" name="Google Shape;100;p23"/>
          <p:cNvSpPr txBox="1">
            <a:spLocks noGrp="1"/>
          </p:cNvSpPr>
          <p:nvPr>
            <p:ph type="body" idx="3"/>
          </p:nvPr>
        </p:nvSpPr>
        <p:spPr>
          <a:xfrm>
            <a:off x="720000" y="3944160"/>
            <a:ext cx="107996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101"/>
        <p:cNvGrpSpPr/>
        <p:nvPr/>
      </p:nvGrpSpPr>
      <p:grpSpPr>
        <a:xfrm>
          <a:off x="0" y="0"/>
          <a:ext cx="0" cy="0"/>
          <a:chOff x="0" y="0"/>
          <a:chExt cx="0" cy="0"/>
        </a:xfrm>
      </p:grpSpPr>
      <p:sp>
        <p:nvSpPr>
          <p:cNvPr id="102" name="Google Shape;102;p24"/>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24"/>
          <p:cNvSpPr txBox="1">
            <a:spLocks noGrp="1"/>
          </p:cNvSpPr>
          <p:nvPr>
            <p:ph type="body" idx="1"/>
          </p:nvPr>
        </p:nvSpPr>
        <p:spPr>
          <a:xfrm>
            <a:off x="720000" y="1368000"/>
            <a:ext cx="107996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4" name="Google Shape;104;p24"/>
          <p:cNvSpPr txBox="1">
            <a:spLocks noGrp="1"/>
          </p:cNvSpPr>
          <p:nvPr>
            <p:ph type="body" idx="2"/>
          </p:nvPr>
        </p:nvSpPr>
        <p:spPr>
          <a:xfrm>
            <a:off x="720000" y="3944160"/>
            <a:ext cx="107996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25"/>
          <p:cNvSpPr txBox="1">
            <a:spLocks noGrp="1"/>
          </p:cNvSpPr>
          <p:nvPr>
            <p:ph type="body" idx="1"/>
          </p:nvPr>
        </p:nvSpPr>
        <p:spPr>
          <a:xfrm>
            <a:off x="720000" y="136800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8" name="Google Shape;108;p25"/>
          <p:cNvSpPr txBox="1">
            <a:spLocks noGrp="1"/>
          </p:cNvSpPr>
          <p:nvPr>
            <p:ph type="body" idx="2"/>
          </p:nvPr>
        </p:nvSpPr>
        <p:spPr>
          <a:xfrm>
            <a:off x="6253920" y="136800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9" name="Google Shape;109;p25"/>
          <p:cNvSpPr txBox="1">
            <a:spLocks noGrp="1"/>
          </p:cNvSpPr>
          <p:nvPr>
            <p:ph type="body" idx="3"/>
          </p:nvPr>
        </p:nvSpPr>
        <p:spPr>
          <a:xfrm>
            <a:off x="720000" y="394416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0" name="Google Shape;110;p25"/>
          <p:cNvSpPr txBox="1">
            <a:spLocks noGrp="1"/>
          </p:cNvSpPr>
          <p:nvPr>
            <p:ph type="body" idx="4"/>
          </p:nvPr>
        </p:nvSpPr>
        <p:spPr>
          <a:xfrm>
            <a:off x="6253920" y="394416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11"/>
        <p:cNvGrpSpPr/>
        <p:nvPr/>
      </p:nvGrpSpPr>
      <p:grpSpPr>
        <a:xfrm>
          <a:off x="0" y="0"/>
          <a:ext cx="0" cy="0"/>
          <a:chOff x="0" y="0"/>
          <a:chExt cx="0" cy="0"/>
        </a:xfrm>
      </p:grpSpPr>
      <p:sp>
        <p:nvSpPr>
          <p:cNvPr id="112" name="Google Shape;112;p26"/>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6"/>
          <p:cNvSpPr txBox="1">
            <a:spLocks noGrp="1"/>
          </p:cNvSpPr>
          <p:nvPr>
            <p:ph type="body" idx="1"/>
          </p:nvPr>
        </p:nvSpPr>
        <p:spPr>
          <a:xfrm>
            <a:off x="720000" y="136800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4" name="Google Shape;114;p26"/>
          <p:cNvSpPr txBox="1">
            <a:spLocks noGrp="1"/>
          </p:cNvSpPr>
          <p:nvPr>
            <p:ph type="body" idx="2"/>
          </p:nvPr>
        </p:nvSpPr>
        <p:spPr>
          <a:xfrm>
            <a:off x="4371480" y="136800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5" name="Google Shape;115;p26"/>
          <p:cNvSpPr txBox="1">
            <a:spLocks noGrp="1"/>
          </p:cNvSpPr>
          <p:nvPr>
            <p:ph type="body" idx="3"/>
          </p:nvPr>
        </p:nvSpPr>
        <p:spPr>
          <a:xfrm>
            <a:off x="8022960" y="136800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6" name="Google Shape;116;p26"/>
          <p:cNvSpPr txBox="1">
            <a:spLocks noGrp="1"/>
          </p:cNvSpPr>
          <p:nvPr>
            <p:ph type="body" idx="4"/>
          </p:nvPr>
        </p:nvSpPr>
        <p:spPr>
          <a:xfrm>
            <a:off x="720000" y="394416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7" name="Google Shape;117;p26"/>
          <p:cNvSpPr txBox="1">
            <a:spLocks noGrp="1"/>
          </p:cNvSpPr>
          <p:nvPr>
            <p:ph type="body" idx="5"/>
          </p:nvPr>
        </p:nvSpPr>
        <p:spPr>
          <a:xfrm>
            <a:off x="4371480" y="394416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8" name="Google Shape;118;p26"/>
          <p:cNvSpPr txBox="1">
            <a:spLocks noGrp="1"/>
          </p:cNvSpPr>
          <p:nvPr>
            <p:ph type="body" idx="6"/>
          </p:nvPr>
        </p:nvSpPr>
        <p:spPr>
          <a:xfrm>
            <a:off x="8022960" y="3944160"/>
            <a:ext cx="34772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720000" y="1368000"/>
            <a:ext cx="10799640" cy="4931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720000" y="1368000"/>
            <a:ext cx="5270040" cy="4931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3" name="Google Shape;23;p5"/>
          <p:cNvSpPr txBox="1">
            <a:spLocks noGrp="1"/>
          </p:cNvSpPr>
          <p:nvPr>
            <p:ph type="body" idx="2"/>
          </p:nvPr>
        </p:nvSpPr>
        <p:spPr>
          <a:xfrm>
            <a:off x="6253920" y="1368000"/>
            <a:ext cx="5270040" cy="4931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
        <p:cNvGrpSpPr/>
        <p:nvPr/>
      </p:nvGrpSpPr>
      <p:grpSpPr>
        <a:xfrm>
          <a:off x="0" y="0"/>
          <a:ext cx="0" cy="0"/>
          <a:chOff x="0" y="0"/>
          <a:chExt cx="0" cy="0"/>
        </a:xfrm>
      </p:grpSpPr>
      <p:sp>
        <p:nvSpPr>
          <p:cNvPr id="25" name="Google Shape;25;p6"/>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6"/>
        <p:cNvGrpSpPr/>
        <p:nvPr/>
      </p:nvGrpSpPr>
      <p:grpSpPr>
        <a:xfrm>
          <a:off x="0" y="0"/>
          <a:ext cx="0" cy="0"/>
          <a:chOff x="0" y="0"/>
          <a:chExt cx="0" cy="0"/>
        </a:xfrm>
      </p:grpSpPr>
      <p:sp>
        <p:nvSpPr>
          <p:cNvPr id="27" name="Google Shape;27;p7"/>
          <p:cNvSpPr txBox="1">
            <a:spLocks noGrp="1"/>
          </p:cNvSpPr>
          <p:nvPr>
            <p:ph type="subTitle" idx="1"/>
          </p:nvPr>
        </p:nvSpPr>
        <p:spPr>
          <a:xfrm>
            <a:off x="1343880" y="0"/>
            <a:ext cx="10751760" cy="417168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8"/>
          <p:cNvSpPr txBox="1">
            <a:spLocks noGrp="1"/>
          </p:cNvSpPr>
          <p:nvPr>
            <p:ph type="body" idx="1"/>
          </p:nvPr>
        </p:nvSpPr>
        <p:spPr>
          <a:xfrm>
            <a:off x="720000" y="136800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1" name="Google Shape;31;p8"/>
          <p:cNvSpPr txBox="1">
            <a:spLocks noGrp="1"/>
          </p:cNvSpPr>
          <p:nvPr>
            <p:ph type="body" idx="2"/>
          </p:nvPr>
        </p:nvSpPr>
        <p:spPr>
          <a:xfrm>
            <a:off x="6253920" y="1368000"/>
            <a:ext cx="5270040" cy="4931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2" name="Google Shape;32;p8"/>
          <p:cNvSpPr txBox="1">
            <a:spLocks noGrp="1"/>
          </p:cNvSpPr>
          <p:nvPr>
            <p:ph type="body" idx="3"/>
          </p:nvPr>
        </p:nvSpPr>
        <p:spPr>
          <a:xfrm>
            <a:off x="720000" y="394416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9"/>
          <p:cNvSpPr txBox="1">
            <a:spLocks noGrp="1"/>
          </p:cNvSpPr>
          <p:nvPr>
            <p:ph type="body" idx="1"/>
          </p:nvPr>
        </p:nvSpPr>
        <p:spPr>
          <a:xfrm>
            <a:off x="720000" y="1368000"/>
            <a:ext cx="5270040" cy="4931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6" name="Google Shape;36;p9"/>
          <p:cNvSpPr txBox="1">
            <a:spLocks noGrp="1"/>
          </p:cNvSpPr>
          <p:nvPr>
            <p:ph type="body" idx="2"/>
          </p:nvPr>
        </p:nvSpPr>
        <p:spPr>
          <a:xfrm>
            <a:off x="6253920" y="136800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7" name="Google Shape;37;p9"/>
          <p:cNvSpPr txBox="1">
            <a:spLocks noGrp="1"/>
          </p:cNvSpPr>
          <p:nvPr>
            <p:ph type="body" idx="3"/>
          </p:nvPr>
        </p:nvSpPr>
        <p:spPr>
          <a:xfrm>
            <a:off x="6253920" y="394416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38"/>
        <p:cNvGrpSpPr/>
        <p:nvPr/>
      </p:nvGrpSpPr>
      <p:grpSpPr>
        <a:xfrm>
          <a:off x="0" y="0"/>
          <a:ext cx="0" cy="0"/>
          <a:chOff x="0" y="0"/>
          <a:chExt cx="0" cy="0"/>
        </a:xfrm>
      </p:grpSpPr>
      <p:sp>
        <p:nvSpPr>
          <p:cNvPr id="39" name="Google Shape;39;p10"/>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0"/>
          <p:cNvSpPr txBox="1">
            <a:spLocks noGrp="1"/>
          </p:cNvSpPr>
          <p:nvPr>
            <p:ph type="body" idx="1"/>
          </p:nvPr>
        </p:nvSpPr>
        <p:spPr>
          <a:xfrm>
            <a:off x="720000" y="136800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1" name="Google Shape;41;p10"/>
          <p:cNvSpPr txBox="1">
            <a:spLocks noGrp="1"/>
          </p:cNvSpPr>
          <p:nvPr>
            <p:ph type="body" idx="2"/>
          </p:nvPr>
        </p:nvSpPr>
        <p:spPr>
          <a:xfrm>
            <a:off x="6253920" y="1368000"/>
            <a:ext cx="52700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2" name="Google Shape;42;p10"/>
          <p:cNvSpPr txBox="1">
            <a:spLocks noGrp="1"/>
          </p:cNvSpPr>
          <p:nvPr>
            <p:ph type="body" idx="3"/>
          </p:nvPr>
        </p:nvSpPr>
        <p:spPr>
          <a:xfrm>
            <a:off x="720000" y="3944160"/>
            <a:ext cx="107996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43"/>
        <p:cNvGrpSpPr/>
        <p:nvPr/>
      </p:nvGrpSpPr>
      <p:grpSpPr>
        <a:xfrm>
          <a:off x="0" y="0"/>
          <a:ext cx="0" cy="0"/>
          <a:chOff x="0" y="0"/>
          <a:chExt cx="0" cy="0"/>
        </a:xfrm>
      </p:grpSpPr>
      <p:sp>
        <p:nvSpPr>
          <p:cNvPr id="44" name="Google Shape;44;p11"/>
          <p:cNvSpPr txBox="1">
            <a:spLocks noGrp="1"/>
          </p:cNvSpPr>
          <p:nvPr>
            <p:ph type="title"/>
          </p:nvPr>
        </p:nvSpPr>
        <p:spPr>
          <a:xfrm>
            <a:off x="1343880" y="0"/>
            <a:ext cx="10751760" cy="89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1"/>
          <p:cNvSpPr txBox="1">
            <a:spLocks noGrp="1"/>
          </p:cNvSpPr>
          <p:nvPr>
            <p:ph type="body" idx="1"/>
          </p:nvPr>
        </p:nvSpPr>
        <p:spPr>
          <a:xfrm>
            <a:off x="720000" y="1368000"/>
            <a:ext cx="107996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6" name="Google Shape;46;p11"/>
          <p:cNvSpPr txBox="1">
            <a:spLocks noGrp="1"/>
          </p:cNvSpPr>
          <p:nvPr>
            <p:ph type="body" idx="2"/>
          </p:nvPr>
        </p:nvSpPr>
        <p:spPr>
          <a:xfrm>
            <a:off x="720000" y="3944160"/>
            <a:ext cx="10799640" cy="23522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1"/>
          <p:cNvSpPr/>
          <p:nvPr/>
        </p:nvSpPr>
        <p:spPr>
          <a:xfrm>
            <a:off x="0" y="6384960"/>
            <a:ext cx="12191760" cy="60912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p1"/>
          <p:cNvSpPr/>
          <p:nvPr/>
        </p:nvSpPr>
        <p:spPr>
          <a:xfrm>
            <a:off x="0" y="6248520"/>
            <a:ext cx="12191760" cy="60912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1"/>
          <p:cNvSpPr/>
          <p:nvPr/>
        </p:nvSpPr>
        <p:spPr>
          <a:xfrm>
            <a:off x="0" y="228600"/>
            <a:ext cx="12191760" cy="1294920"/>
          </a:xfrm>
          <a:prstGeom prst="rect">
            <a:avLst/>
          </a:prstGeom>
          <a:noFill/>
          <a:ln>
            <a:noFill/>
          </a:ln>
          <a:effectLst>
            <a:outerShdw dist="35638" dir="2700000">
              <a:srgbClr val="969696"/>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
          <p:cNvSpPr txBox="1">
            <a:spLocks noGrp="1"/>
          </p:cNvSpPr>
          <p:nvPr>
            <p:ph type="title"/>
          </p:nvPr>
        </p:nvSpPr>
        <p:spPr>
          <a:xfrm>
            <a:off x="609480" y="273600"/>
            <a:ext cx="10972440" cy="11448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12" name="Google Shape;12;p1"/>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dirty="0"/>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1"/>
        <p:cNvGrpSpPr/>
        <p:nvPr/>
      </p:nvGrpSpPr>
      <p:grpSpPr>
        <a:xfrm>
          <a:off x="0" y="0"/>
          <a:ext cx="0" cy="0"/>
          <a:chOff x="0" y="0"/>
          <a:chExt cx="0" cy="0"/>
        </a:xfrm>
      </p:grpSpPr>
      <p:sp>
        <p:nvSpPr>
          <p:cNvPr id="62" name="Google Shape;62;p14"/>
          <p:cNvSpPr/>
          <p:nvPr/>
        </p:nvSpPr>
        <p:spPr>
          <a:xfrm>
            <a:off x="-196553" y="6507721"/>
            <a:ext cx="12451222" cy="45719"/>
          </a:xfrm>
          <a:custGeom>
            <a:avLst/>
            <a:gdLst/>
            <a:ahLst/>
            <a:cxnLst/>
            <a:rect l="l" t="t" r="r" b="b"/>
            <a:pathLst>
              <a:path w="21600" h="21600" extrusionOk="0">
                <a:moveTo>
                  <a:pt x="0" y="0"/>
                </a:moveTo>
                <a:lnTo>
                  <a:pt x="21600" y="21600"/>
                </a:lnTo>
              </a:path>
            </a:pathLst>
          </a:custGeom>
          <a:noFill/>
          <a:ln w="12600" cap="flat" cmpd="sng">
            <a:solidFill>
              <a:srgbClr val="003399"/>
            </a:solidFill>
            <a:prstDash val="solid"/>
            <a:miter lim="8000"/>
            <a:headEnd type="none" w="sm" len="sm"/>
            <a:tailEnd type="none" w="sm" len="sm"/>
          </a:ln>
        </p:spPr>
      </p:sp>
      <p:sp>
        <p:nvSpPr>
          <p:cNvPr id="63" name="Google Shape;63;p14"/>
          <p:cNvSpPr/>
          <p:nvPr/>
        </p:nvSpPr>
        <p:spPr>
          <a:xfrm>
            <a:off x="0" y="1043640"/>
            <a:ext cx="12089880" cy="360"/>
          </a:xfrm>
          <a:custGeom>
            <a:avLst/>
            <a:gdLst/>
            <a:ahLst/>
            <a:cxnLst/>
            <a:rect l="l" t="t" r="r" b="b"/>
            <a:pathLst>
              <a:path w="21600" h="21600" extrusionOk="0">
                <a:moveTo>
                  <a:pt x="0" y="0"/>
                </a:moveTo>
                <a:lnTo>
                  <a:pt x="21600" y="21600"/>
                </a:lnTo>
              </a:path>
            </a:pathLst>
          </a:custGeom>
          <a:noFill/>
          <a:ln w="9525" cap="flat" cmpd="sng">
            <a:solidFill>
              <a:srgbClr val="5F5F5F"/>
            </a:solidFill>
            <a:prstDash val="solid"/>
            <a:miter lim="8000"/>
            <a:headEnd type="none" w="sm" len="sm"/>
            <a:tailEnd type="none" w="sm" len="sm"/>
          </a:ln>
        </p:spPr>
      </p:sp>
      <p:sp>
        <p:nvSpPr>
          <p:cNvPr id="64" name="Google Shape;64;p14"/>
          <p:cNvSpPr/>
          <p:nvPr/>
        </p:nvSpPr>
        <p:spPr>
          <a:xfrm>
            <a:off x="11113560" y="6525050"/>
            <a:ext cx="812160" cy="36756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800" rIns="90000" bIns="46800" anchor="t" anchorCtr="0">
            <a:noAutofit/>
          </a:bodyPr>
          <a:lstStyle/>
          <a:p>
            <a:pPr marL="0" marR="0" lvl="0" indent="0" algn="ctr" rtl="0">
              <a:lnSpc>
                <a:spcPct val="100000"/>
              </a:lnSpc>
              <a:spcBef>
                <a:spcPts val="0"/>
              </a:spcBef>
              <a:spcAft>
                <a:spcPts val="0"/>
              </a:spcAft>
              <a:buNone/>
            </a:pPr>
            <a:fld id="{00000000-1234-1234-1234-123412341234}" type="slidenum">
              <a:rPr lang="en-US" sz="1600" b="0" strike="noStrike">
                <a:latin typeface="+mn-lt"/>
                <a:ea typeface="Arial"/>
                <a:cs typeface="Arial"/>
                <a:sym typeface="Arial"/>
              </a:rPr>
              <a:t>‹#›</a:t>
            </a:fld>
            <a:endParaRPr sz="1600" b="0" strike="noStrike" dirty="0">
              <a:latin typeface="+mn-lt"/>
              <a:ea typeface="Arial"/>
              <a:cs typeface="Arial"/>
              <a:sym typeface="Arial"/>
            </a:endParaRPr>
          </a:p>
        </p:txBody>
      </p:sp>
      <p:sp>
        <p:nvSpPr>
          <p:cNvPr id="66" name="Google Shape;66;p14"/>
          <p:cNvSpPr/>
          <p:nvPr/>
        </p:nvSpPr>
        <p:spPr>
          <a:xfrm>
            <a:off x="1846560" y="6585890"/>
            <a:ext cx="8498880" cy="24588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800" rIns="90000" bIns="46800" anchor="t" anchorCtr="0">
            <a:noAutofit/>
          </a:bodyPr>
          <a:lstStyle/>
          <a:p>
            <a:pPr marL="0" marR="0" lvl="0" indent="0" algn="ctr" rtl="0">
              <a:lnSpc>
                <a:spcPct val="100000"/>
              </a:lnSpc>
              <a:spcBef>
                <a:spcPts val="0"/>
              </a:spcBef>
              <a:spcAft>
                <a:spcPts val="0"/>
              </a:spcAft>
              <a:buNone/>
            </a:pPr>
            <a:r>
              <a:rPr lang="en-US" sz="1200" b="0" i="0" u="none" strike="noStrike" dirty="0">
                <a:solidFill>
                  <a:srgbClr val="25618F"/>
                </a:solidFill>
                <a:effectLst/>
                <a:latin typeface="Roboto" panose="02000000000000000000" pitchFamily="2" charset="0"/>
              </a:rPr>
              <a:t>11th International Conference GRID(2025)</a:t>
            </a:r>
            <a:endParaRPr sz="1200" b="0" u="none" strike="noStrike" dirty="0">
              <a:latin typeface="Arial"/>
              <a:ea typeface="Arial"/>
              <a:cs typeface="Arial"/>
              <a:sym typeface="Arial"/>
            </a:endParaRPr>
          </a:p>
        </p:txBody>
      </p:sp>
      <p:sp>
        <p:nvSpPr>
          <p:cNvPr id="69" name="Google Shape;69;p14"/>
          <p:cNvSpPr txBox="1">
            <a:spLocks noGrp="1"/>
          </p:cNvSpPr>
          <p:nvPr>
            <p:ph type="title"/>
          </p:nvPr>
        </p:nvSpPr>
        <p:spPr>
          <a:xfrm>
            <a:off x="720000" y="108000"/>
            <a:ext cx="10799640" cy="89964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70" name="Google Shape;70;p14"/>
          <p:cNvSpPr txBox="1">
            <a:spLocks noGrp="1"/>
          </p:cNvSpPr>
          <p:nvPr>
            <p:ph type="body" idx="1"/>
          </p:nvPr>
        </p:nvSpPr>
        <p:spPr>
          <a:xfrm>
            <a:off x="720000" y="1368000"/>
            <a:ext cx="10799640" cy="4931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dirty="0"/>
          </a:p>
        </p:txBody>
      </p:sp>
    </p:spTree>
  </p:cSld>
  <p:clrMap bg1="lt1" tx1="dk1" bg2="dk2" tx2="lt2" accent1="accent1" accent2="accent2" accent3="accent3" accent4="accent4" accent5="accent5" accent6="accent6" hlink="hlink" folHlink="folHlink"/>
  <p:sldLayoutIdLst>
    <p:sldLayoutId id="2147483662" r:id="rId1"/>
    <p:sldLayoutId id="2147483667" r:id="rId2"/>
    <p:sldLayoutId id="2147483668" r:id="rId3"/>
    <p:sldLayoutId id="2147483669" r:id="rId4"/>
    <p:sldLayoutId id="2147483670" r:id="rId5"/>
    <p:sldLayoutId id="2147483671"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7"/>
          <p:cNvSpPr/>
          <p:nvPr/>
        </p:nvSpPr>
        <p:spPr>
          <a:xfrm>
            <a:off x="4647960" y="6356520"/>
            <a:ext cx="2895480" cy="36468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sp>
      <p:sp>
        <p:nvSpPr>
          <p:cNvPr id="125" name="Google Shape;125;p27"/>
          <p:cNvSpPr txBox="1"/>
          <p:nvPr/>
        </p:nvSpPr>
        <p:spPr>
          <a:xfrm>
            <a:off x="1538654" y="1809360"/>
            <a:ext cx="8639640" cy="1619640"/>
          </a:xfrm>
          <a:prstGeom prst="rect">
            <a:avLst/>
          </a:prstGeom>
          <a:noFill/>
          <a:ln>
            <a:noFill/>
          </a:ln>
        </p:spPr>
        <p:txBody>
          <a:bodyPr spcFirstLastPara="1" wrap="square" lIns="0" tIns="0" rIns="0" bIns="0" anchor="ctr" anchorCtr="0">
            <a:noAutofit/>
          </a:bodyPr>
          <a:lstStyle/>
          <a:p>
            <a:pPr algn="ctr">
              <a:lnSpc>
                <a:spcPct val="90000"/>
              </a:lnSpc>
            </a:pPr>
            <a:r>
              <a:rPr lang="en-US" sz="4800" b="0" i="0" dirty="0">
                <a:solidFill>
                  <a:schemeClr val="tx1"/>
                </a:solidFill>
                <a:effectLst/>
                <a:latin typeface="+mj-lt"/>
              </a:rPr>
              <a:t>Virtual multi-tier storage system</a:t>
            </a:r>
            <a:br>
              <a:rPr lang="en-US" sz="1800" dirty="0">
                <a:solidFill>
                  <a:schemeClr val="tx1"/>
                </a:solidFill>
                <a:latin typeface="+mj-lt"/>
              </a:rPr>
            </a:br>
            <a:br>
              <a:rPr lang="en-US" sz="1800" dirty="0">
                <a:solidFill>
                  <a:schemeClr val="tx1"/>
                </a:solidFill>
                <a:latin typeface="+mj-lt"/>
              </a:rPr>
            </a:br>
            <a:r>
              <a:rPr lang="en-US" sz="1600" b="0" i="0" dirty="0">
                <a:solidFill>
                  <a:schemeClr val="tx1"/>
                </a:solidFill>
                <a:effectLst/>
                <a:latin typeface="+mj-lt"/>
                <a:ea typeface="Roboto" panose="02000000000000000000" pitchFamily="2" charset="0"/>
              </a:rPr>
              <a:t>Evgeniy Ibatullin and Alexander Bogdanov</a:t>
            </a:r>
            <a:endParaRPr sz="1600" b="0" strike="noStrike" dirty="0">
              <a:solidFill>
                <a:schemeClr val="tx1"/>
              </a:solidFill>
              <a:latin typeface="+mj-lt"/>
              <a:ea typeface="Roboto" panose="02000000000000000000" pitchFamily="2" charset="0"/>
              <a:sym typeface="Arial"/>
            </a:endParaRPr>
          </a:p>
        </p:txBody>
      </p:sp>
      <p:sp>
        <p:nvSpPr>
          <p:cNvPr id="127" name="Google Shape;127;p27"/>
          <p:cNvSpPr/>
          <p:nvPr/>
        </p:nvSpPr>
        <p:spPr>
          <a:xfrm>
            <a:off x="1538655" y="3370320"/>
            <a:ext cx="8639640" cy="1522440"/>
          </a:xfrm>
          <a:prstGeom prst="rect">
            <a:avLst/>
          </a:prstGeom>
          <a:noFill/>
          <a:ln>
            <a:noFill/>
          </a:ln>
        </p:spPr>
        <p:txBody>
          <a:bodyPr spcFirstLastPara="1" wrap="square" lIns="90000" tIns="45000" rIns="90000" bIns="45000" anchor="t" anchorCtr="0">
            <a:noAutofit/>
          </a:bodyPr>
          <a:lstStyle/>
          <a:p>
            <a:pPr marL="0" marR="0" lvl="0" indent="0" algn="ctr" rtl="0">
              <a:lnSpc>
                <a:spcPct val="100000"/>
              </a:lnSpc>
              <a:spcBef>
                <a:spcPts val="0"/>
              </a:spcBef>
              <a:spcAft>
                <a:spcPts val="0"/>
              </a:spcAft>
              <a:buNone/>
            </a:pPr>
            <a:br>
              <a:rPr lang="en-US" dirty="0">
                <a:latin typeface="Arial"/>
                <a:ea typeface="Arial"/>
                <a:cs typeface="Arial"/>
                <a:sym typeface="Arial"/>
              </a:rPr>
            </a:br>
            <a:r>
              <a:rPr lang="en-US" dirty="0">
                <a:solidFill>
                  <a:srgbClr val="4C4C4C"/>
                </a:solidFill>
                <a:latin typeface="Roboto" panose="02000000000000000000" pitchFamily="2" charset="0"/>
                <a:ea typeface="Roboto" panose="02000000000000000000" pitchFamily="2" charset="0"/>
              </a:rPr>
              <a:t>St. Petersburg University, St. Petersburg, Russia</a:t>
            </a:r>
            <a:br>
              <a:rPr lang="en-US" dirty="0">
                <a:latin typeface="Arial"/>
                <a:ea typeface="Arial"/>
                <a:cs typeface="Arial"/>
                <a:sym typeface="Arial"/>
              </a:rPr>
            </a:br>
            <a:endParaRPr b="0" strike="noStrike" dirty="0">
              <a:latin typeface="Arial"/>
              <a:ea typeface="Arial"/>
              <a:cs typeface="Arial"/>
              <a:sym typeface="Arial"/>
            </a:endParaRPr>
          </a:p>
        </p:txBody>
      </p:sp>
      <p:sp>
        <p:nvSpPr>
          <p:cNvPr id="7" name="TextBox 6">
            <a:extLst>
              <a:ext uri="{FF2B5EF4-FFF2-40B4-BE49-F238E27FC236}">
                <a16:creationId xmlns:a16="http://schemas.microsoft.com/office/drawing/2014/main" id="{A0C9C2F7-B181-4F46-814E-72024AC549CC}"/>
              </a:ext>
            </a:extLst>
          </p:cNvPr>
          <p:cNvSpPr txBox="1"/>
          <p:nvPr/>
        </p:nvSpPr>
        <p:spPr>
          <a:xfrm>
            <a:off x="2499049" y="5480704"/>
            <a:ext cx="7193902" cy="830997"/>
          </a:xfrm>
          <a:prstGeom prst="rect">
            <a:avLst/>
          </a:prstGeom>
          <a:noFill/>
        </p:spPr>
        <p:txBody>
          <a:bodyPr wrap="square" rtlCol="0">
            <a:spAutoFit/>
          </a:bodyPr>
          <a:lstStyle/>
          <a:p>
            <a:pPr algn="ctr"/>
            <a:r>
              <a:rPr lang="ru-RU" sz="1600" dirty="0">
                <a:solidFill>
                  <a:schemeClr val="bg2">
                    <a:lumMod val="50000"/>
                  </a:schemeClr>
                </a:solidFill>
              </a:rPr>
              <a:t>11-я международная конференция «Распределенные вычисления и Grid-технологии в науке и образовании» (GRID’2025) ЛИТ им. М.Г. Мещерякова, ОИЯИ, г. Дубна, </a:t>
            </a:r>
            <a:r>
              <a:rPr lang="en-US" sz="1600" dirty="0">
                <a:solidFill>
                  <a:schemeClr val="bg2">
                    <a:lumMod val="50000"/>
                  </a:schemeClr>
                </a:solidFill>
              </a:rPr>
              <a:t>10 </a:t>
            </a:r>
            <a:r>
              <a:rPr lang="ru-RU" sz="1600" dirty="0">
                <a:solidFill>
                  <a:schemeClr val="bg2">
                    <a:lumMod val="50000"/>
                  </a:schemeClr>
                </a:solidFill>
              </a:rPr>
              <a:t>июля 2025 года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428BEF-81A6-4ABE-84AD-73A4511E71CC}"/>
              </a:ext>
            </a:extLst>
          </p:cNvPr>
          <p:cNvSpPr>
            <a:spLocks noGrp="1"/>
          </p:cNvSpPr>
          <p:nvPr>
            <p:ph type="title"/>
          </p:nvPr>
        </p:nvSpPr>
        <p:spPr/>
        <p:txBody>
          <a:bodyPr/>
          <a:lstStyle/>
          <a:p>
            <a:r>
              <a:rPr lang="en-US" dirty="0">
                <a:latin typeface="+mj-lt"/>
              </a:rPr>
              <a:t>World is changing</a:t>
            </a:r>
            <a:endParaRPr lang="ru-RU" dirty="0">
              <a:latin typeface="+mj-lt"/>
            </a:endParaRPr>
          </a:p>
        </p:txBody>
      </p:sp>
      <p:sp>
        <p:nvSpPr>
          <p:cNvPr id="3" name="Текст 2">
            <a:extLst>
              <a:ext uri="{FF2B5EF4-FFF2-40B4-BE49-F238E27FC236}">
                <a16:creationId xmlns:a16="http://schemas.microsoft.com/office/drawing/2014/main" id="{08EAC9C1-7F12-4EBF-8F36-976B330AD314}"/>
              </a:ext>
            </a:extLst>
          </p:cNvPr>
          <p:cNvSpPr>
            <a:spLocks noGrp="1"/>
          </p:cNvSpPr>
          <p:nvPr>
            <p:ph type="body" idx="1"/>
          </p:nvPr>
        </p:nvSpPr>
        <p:spPr>
          <a:xfrm>
            <a:off x="720000" y="1368000"/>
            <a:ext cx="10799640" cy="4934478"/>
          </a:xfrm>
        </p:spPr>
        <p:txBody>
          <a:bodyPr>
            <a:normAutofit/>
          </a:bodyPr>
          <a:lstStyle/>
          <a:p>
            <a:pPr algn="just"/>
            <a:r>
              <a:rPr lang="en-US" sz="2400" dirty="0">
                <a:latin typeface="+mn-lt"/>
              </a:rPr>
              <a:t>There are </a:t>
            </a:r>
            <a:r>
              <a:rPr lang="en-US" sz="2400" b="1" dirty="0">
                <a:latin typeface="+mn-lt"/>
              </a:rPr>
              <a:t>new demands </a:t>
            </a:r>
            <a:r>
              <a:rPr lang="en-US" sz="2400" dirty="0">
                <a:latin typeface="+mn-lt"/>
              </a:rPr>
              <a:t>in data storage systems we want to satisfy, such as international</a:t>
            </a:r>
            <a:r>
              <a:rPr lang="ru-RU" sz="2400" dirty="0">
                <a:latin typeface="+mn-lt"/>
              </a:rPr>
              <a:t> </a:t>
            </a:r>
            <a:r>
              <a:rPr lang="en-US" sz="2400" dirty="0">
                <a:latin typeface="+mn-lt"/>
              </a:rPr>
              <a:t>experiments and large language models. </a:t>
            </a:r>
          </a:p>
          <a:p>
            <a:pPr algn="just"/>
            <a:endParaRPr lang="en-US" sz="2400" b="1" dirty="0">
              <a:latin typeface="+mn-lt"/>
            </a:endParaRPr>
          </a:p>
          <a:p>
            <a:pPr algn="just"/>
            <a:endParaRPr lang="en-US" sz="2400" b="1" dirty="0"/>
          </a:p>
          <a:p>
            <a:pPr algn="just"/>
            <a:endParaRPr lang="en-US" sz="2400" b="1" dirty="0">
              <a:latin typeface="+mn-lt"/>
            </a:endParaRPr>
          </a:p>
          <a:p>
            <a:pPr algn="just"/>
            <a:endParaRPr lang="en-US" sz="2400" b="1" dirty="0">
              <a:latin typeface="+mn-lt"/>
            </a:endParaRPr>
          </a:p>
          <a:p>
            <a:pPr algn="just"/>
            <a:r>
              <a:rPr lang="en-US" sz="2400" b="1" dirty="0">
                <a:latin typeface="+mn-lt"/>
              </a:rPr>
              <a:t>We believe the evolution of big data is moving toward</a:t>
            </a:r>
            <a:r>
              <a:rPr lang="ru-RU" sz="2400" b="1" dirty="0">
                <a:latin typeface="+mn-lt"/>
              </a:rPr>
              <a:t> </a:t>
            </a:r>
            <a:r>
              <a:rPr lang="en-US" sz="2400" b="1" dirty="0">
                <a:latin typeface="+mn-lt"/>
              </a:rPr>
              <a:t>grid and cloud technologies, </a:t>
            </a:r>
            <a:r>
              <a:rPr lang="en-US" sz="2400" b="1" dirty="0"/>
              <a:t>hence </a:t>
            </a:r>
            <a:r>
              <a:rPr lang="en-US" sz="2400" b="1" dirty="0">
                <a:latin typeface="+mn-lt"/>
              </a:rPr>
              <a:t>our storage systems must adapt accordingly.</a:t>
            </a:r>
          </a:p>
        </p:txBody>
      </p:sp>
    </p:spTree>
    <p:extLst>
      <p:ext uri="{BB962C8B-B14F-4D97-AF65-F5344CB8AC3E}">
        <p14:creationId xmlns:p14="http://schemas.microsoft.com/office/powerpoint/2010/main" val="3904033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2F02B3-A25B-4530-928C-F87D529FA945}"/>
              </a:ext>
            </a:extLst>
          </p:cNvPr>
          <p:cNvSpPr>
            <a:spLocks noGrp="1"/>
          </p:cNvSpPr>
          <p:nvPr>
            <p:ph type="title"/>
          </p:nvPr>
        </p:nvSpPr>
        <p:spPr/>
        <p:txBody>
          <a:bodyPr/>
          <a:lstStyle/>
          <a:p>
            <a:r>
              <a:rPr lang="en-US" dirty="0">
                <a:latin typeface="+mj-lt"/>
              </a:rPr>
              <a:t>Conclusion</a:t>
            </a:r>
            <a:endParaRPr lang="ru-RU" dirty="0">
              <a:latin typeface="+mj-lt"/>
            </a:endParaRPr>
          </a:p>
        </p:txBody>
      </p:sp>
      <p:sp>
        <p:nvSpPr>
          <p:cNvPr id="3" name="Текст 2">
            <a:extLst>
              <a:ext uri="{FF2B5EF4-FFF2-40B4-BE49-F238E27FC236}">
                <a16:creationId xmlns:a16="http://schemas.microsoft.com/office/drawing/2014/main" id="{A4952AB7-D7F4-4456-90EF-835EEFD52854}"/>
              </a:ext>
            </a:extLst>
          </p:cNvPr>
          <p:cNvSpPr>
            <a:spLocks noGrp="1"/>
          </p:cNvSpPr>
          <p:nvPr>
            <p:ph type="body" idx="1"/>
          </p:nvPr>
        </p:nvSpPr>
        <p:spPr/>
        <p:txBody>
          <a:bodyPr/>
          <a:lstStyle/>
          <a:p>
            <a:r>
              <a:rPr lang="en-US" sz="2400" dirty="0">
                <a:latin typeface="Roboto" panose="02000000000000000000" pitchFamily="2" charset="0"/>
                <a:ea typeface="Roboto" panose="02000000000000000000" pitchFamily="2" charset="0"/>
              </a:rPr>
              <a:t>By building upon established technologies while introducing novel integration approaches, this architecture paves the way for more comprehensive, efficient, and adaptable data processing ecosystems.</a:t>
            </a:r>
            <a:endParaRPr lang="ru-RU" sz="2400" dirty="0">
              <a:latin typeface="Roboto" panose="02000000000000000000" pitchFamily="2" charset="0"/>
              <a:ea typeface="Roboto" panose="02000000000000000000" pitchFamily="2" charset="0"/>
            </a:endParaRPr>
          </a:p>
          <a:p>
            <a:endParaRPr lang="ru-RU" dirty="0"/>
          </a:p>
        </p:txBody>
      </p:sp>
    </p:spTree>
    <p:extLst>
      <p:ext uri="{BB962C8B-B14F-4D97-AF65-F5344CB8AC3E}">
        <p14:creationId xmlns:p14="http://schemas.microsoft.com/office/powerpoint/2010/main" val="567049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F2200D-E1D2-46A1-92C5-A3D5AE516F70}"/>
              </a:ext>
            </a:extLst>
          </p:cNvPr>
          <p:cNvSpPr>
            <a:spLocks noGrp="1"/>
          </p:cNvSpPr>
          <p:nvPr>
            <p:ph type="title"/>
          </p:nvPr>
        </p:nvSpPr>
        <p:spPr/>
        <p:txBody>
          <a:bodyPr/>
          <a:lstStyle/>
          <a:p>
            <a:r>
              <a:rPr lang="en-US" dirty="0">
                <a:latin typeface="Roboto" panose="02000000000000000000" pitchFamily="2" charset="0"/>
                <a:ea typeface="Roboto" panose="02000000000000000000" pitchFamily="2" charset="0"/>
              </a:rPr>
              <a:t>Changing field of </a:t>
            </a:r>
            <a:r>
              <a:rPr lang="en-US" dirty="0" err="1">
                <a:latin typeface="Roboto" panose="02000000000000000000" pitchFamily="2" charset="0"/>
                <a:ea typeface="Roboto" panose="02000000000000000000" pitchFamily="2" charset="0"/>
              </a:rPr>
              <a:t>BigData</a:t>
            </a:r>
            <a:endParaRPr lang="ru-RU" dirty="0">
              <a:latin typeface="Roboto" panose="02000000000000000000" pitchFamily="2" charset="0"/>
              <a:ea typeface="Roboto" panose="02000000000000000000" pitchFamily="2" charset="0"/>
            </a:endParaRPr>
          </a:p>
        </p:txBody>
      </p:sp>
      <p:sp>
        <p:nvSpPr>
          <p:cNvPr id="3" name="Текст 2">
            <a:extLst>
              <a:ext uri="{FF2B5EF4-FFF2-40B4-BE49-F238E27FC236}">
                <a16:creationId xmlns:a16="http://schemas.microsoft.com/office/drawing/2014/main" id="{258ECFFF-5057-4DC7-936E-12E441958EB6}"/>
              </a:ext>
            </a:extLst>
          </p:cNvPr>
          <p:cNvSpPr>
            <a:spLocks noGrp="1"/>
          </p:cNvSpPr>
          <p:nvPr>
            <p:ph type="body" idx="1"/>
          </p:nvPr>
        </p:nvSpPr>
        <p:spPr>
          <a:xfrm>
            <a:off x="720000" y="1368000"/>
            <a:ext cx="10799640" cy="2616171"/>
          </a:xfrm>
        </p:spPr>
        <p:txBody>
          <a:bodyPr>
            <a:normAutofit/>
          </a:bodyPr>
          <a:lstStyle/>
          <a:p>
            <a:pPr algn="just"/>
            <a:r>
              <a:rPr lang="en-US" sz="2400" dirty="0">
                <a:latin typeface="+mn-lt"/>
              </a:rPr>
              <a:t>To keep up with business requirements, data storage systems are under continuous development.</a:t>
            </a:r>
          </a:p>
          <a:p>
            <a:pPr algn="just"/>
            <a:endParaRPr lang="en-US" sz="2400" dirty="0">
              <a:latin typeface="+mn-lt"/>
            </a:endParaRPr>
          </a:p>
          <a:p>
            <a:pPr algn="just"/>
            <a:r>
              <a:rPr lang="en-US" sz="2400" dirty="0">
                <a:latin typeface="+mn-lt"/>
                <a:ea typeface="Roboto" panose="02000000000000000000" pitchFamily="2" charset="0"/>
              </a:rPr>
              <a:t>Today’s systems are capable of:</a:t>
            </a:r>
          </a:p>
          <a:p>
            <a:pPr marL="571500" indent="-342900" algn="just">
              <a:buSzPct val="80000"/>
              <a:buAutoNum type="arabicPeriod"/>
            </a:pPr>
            <a:r>
              <a:rPr lang="en-US" sz="2400" dirty="0">
                <a:latin typeface="+mn-lt"/>
                <a:ea typeface="Roboto" panose="02000000000000000000" pitchFamily="2" charset="0"/>
              </a:rPr>
              <a:t>Using distributed computing </a:t>
            </a:r>
          </a:p>
          <a:p>
            <a:pPr marL="571500" indent="-342900" algn="just">
              <a:buSzPct val="80000"/>
              <a:buAutoNum type="arabicPeriod"/>
            </a:pPr>
            <a:r>
              <a:rPr lang="en-US" sz="2400" dirty="0">
                <a:latin typeface="+mn-lt"/>
                <a:ea typeface="Roboto" panose="02000000000000000000" pitchFamily="2" charset="0"/>
              </a:rPr>
              <a:t>Working with both structured and unstructured data</a:t>
            </a:r>
          </a:p>
          <a:p>
            <a:pPr marL="571500" indent="-342900" algn="just">
              <a:buSzPct val="80000"/>
              <a:buAutoNum type="arabicPeriod"/>
            </a:pPr>
            <a:r>
              <a:rPr lang="en-US" sz="2400" dirty="0">
                <a:latin typeface="+mn-lt"/>
                <a:ea typeface="Roboto" panose="02000000000000000000" pitchFamily="2" charset="0"/>
              </a:rPr>
              <a:t>Providing reliable data storage</a:t>
            </a:r>
          </a:p>
        </p:txBody>
      </p:sp>
      <p:sp>
        <p:nvSpPr>
          <p:cNvPr id="5" name="Текст 2">
            <a:extLst>
              <a:ext uri="{FF2B5EF4-FFF2-40B4-BE49-F238E27FC236}">
                <a16:creationId xmlns:a16="http://schemas.microsoft.com/office/drawing/2014/main" id="{833B208C-7FB4-4D58-94EC-D79235A561B1}"/>
              </a:ext>
            </a:extLst>
          </p:cNvPr>
          <p:cNvSpPr txBox="1">
            <a:spLocks/>
          </p:cNvSpPr>
          <p:nvPr/>
        </p:nvSpPr>
        <p:spPr>
          <a:xfrm>
            <a:off x="720000" y="4343991"/>
            <a:ext cx="10799640" cy="1263707"/>
          </a:xfrm>
          <a:prstGeom prst="rect">
            <a:avLst/>
          </a:prstGeom>
          <a:noFill/>
          <a:ln>
            <a:noFill/>
          </a:ln>
        </p:spPr>
        <p:txBody>
          <a:bodyPr spcFirstLastPara="1" wrap="square" lIns="0" tIns="0" rIns="0" bIns="0" anchor="t" anchorCtr="0">
            <a:normAutofit/>
          </a:bodyPr>
          <a:lstStyle>
            <a:defPPr marR="0" lvl="0" algn="l" rtl="0">
              <a:lnSpc>
                <a:spcPct val="100000"/>
              </a:lnSpc>
              <a:spcBef>
                <a:spcPts val="0"/>
              </a:spcBef>
              <a:spcAft>
                <a:spcPts val="0"/>
              </a:spcAft>
            </a:defPPr>
            <a:lvl1pPr marL="0" marR="0" lvl="0" indent="0" algn="just"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mn-lt"/>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2400" dirty="0">
                <a:latin typeface="+mn-lt"/>
              </a:rPr>
              <a:t>However, they lack the ability to integrate widely distributed data sources across multiple organizations.</a:t>
            </a:r>
          </a:p>
        </p:txBody>
      </p:sp>
    </p:spTree>
    <p:extLst>
      <p:ext uri="{BB962C8B-B14F-4D97-AF65-F5344CB8AC3E}">
        <p14:creationId xmlns:p14="http://schemas.microsoft.com/office/powerpoint/2010/main" val="288495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53A0EE-190B-40BE-BF22-0BC3FB4A03B5}"/>
              </a:ext>
            </a:extLst>
          </p:cNvPr>
          <p:cNvSpPr>
            <a:spLocks noGrp="1"/>
          </p:cNvSpPr>
          <p:nvPr>
            <p:ph type="title"/>
          </p:nvPr>
        </p:nvSpPr>
        <p:spPr/>
        <p:txBody>
          <a:bodyPr/>
          <a:lstStyle/>
          <a:p>
            <a:r>
              <a:rPr lang="en-US" dirty="0"/>
              <a:t>Are we keeping pace with Big Data growth?</a:t>
            </a:r>
            <a:endParaRPr lang="ru-RU" dirty="0"/>
          </a:p>
        </p:txBody>
      </p:sp>
      <p:pic>
        <p:nvPicPr>
          <p:cNvPr id="1026" name="Picture 2" descr="Выходное изображение">
            <a:extLst>
              <a:ext uri="{FF2B5EF4-FFF2-40B4-BE49-F238E27FC236}">
                <a16:creationId xmlns:a16="http://schemas.microsoft.com/office/drawing/2014/main" id="{AE4ABFDB-0F0C-468C-B60E-74D43F32CA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715" y="2361058"/>
            <a:ext cx="4968670" cy="31658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Выходное изображение">
            <a:extLst>
              <a:ext uri="{FF2B5EF4-FFF2-40B4-BE49-F238E27FC236}">
                <a16:creationId xmlns:a16="http://schemas.microsoft.com/office/drawing/2014/main" id="{F44AA087-E009-4C57-A6FB-2ABAF8C12F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7617" y="2361059"/>
            <a:ext cx="4847749" cy="316587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5245CDD-D026-4717-B9DF-105347A71E3B}"/>
              </a:ext>
            </a:extLst>
          </p:cNvPr>
          <p:cNvSpPr txBox="1"/>
          <p:nvPr/>
        </p:nvSpPr>
        <p:spPr>
          <a:xfrm>
            <a:off x="2109559" y="1767232"/>
            <a:ext cx="1700981" cy="338554"/>
          </a:xfrm>
          <a:prstGeom prst="rect">
            <a:avLst/>
          </a:prstGeom>
          <a:noFill/>
        </p:spPr>
        <p:txBody>
          <a:bodyPr wrap="square" rtlCol="0">
            <a:spAutoFit/>
          </a:bodyPr>
          <a:lstStyle/>
          <a:p>
            <a:r>
              <a:rPr lang="en-US" sz="1600" b="1" dirty="0">
                <a:latin typeface="+mn-lt"/>
              </a:rPr>
              <a:t>Data consumer</a:t>
            </a:r>
            <a:endParaRPr lang="ru-RU" sz="1600" b="1" dirty="0">
              <a:latin typeface="+mn-lt"/>
            </a:endParaRPr>
          </a:p>
        </p:txBody>
      </p:sp>
      <p:sp>
        <p:nvSpPr>
          <p:cNvPr id="7" name="TextBox 6">
            <a:extLst>
              <a:ext uri="{FF2B5EF4-FFF2-40B4-BE49-F238E27FC236}">
                <a16:creationId xmlns:a16="http://schemas.microsoft.com/office/drawing/2014/main" id="{BB27E261-B272-459A-BBB1-2AC39842905C}"/>
              </a:ext>
            </a:extLst>
          </p:cNvPr>
          <p:cNvSpPr txBox="1"/>
          <p:nvPr/>
        </p:nvSpPr>
        <p:spPr>
          <a:xfrm>
            <a:off x="8455191" y="1767232"/>
            <a:ext cx="1432600" cy="338554"/>
          </a:xfrm>
          <a:prstGeom prst="rect">
            <a:avLst/>
          </a:prstGeom>
          <a:noFill/>
        </p:spPr>
        <p:txBody>
          <a:bodyPr wrap="square" rtlCol="0">
            <a:spAutoFit/>
          </a:bodyPr>
          <a:lstStyle/>
          <a:p>
            <a:r>
              <a:rPr lang="en-US" sz="1600" b="1" dirty="0">
                <a:latin typeface="+mn-lt"/>
              </a:rPr>
              <a:t>Data provider</a:t>
            </a:r>
            <a:endParaRPr lang="ru-RU" sz="1600" b="1" dirty="0">
              <a:latin typeface="+mn-lt"/>
            </a:endParaRPr>
          </a:p>
        </p:txBody>
      </p:sp>
    </p:spTree>
    <p:extLst>
      <p:ext uri="{BB962C8B-B14F-4D97-AF65-F5344CB8AC3E}">
        <p14:creationId xmlns:p14="http://schemas.microsoft.com/office/powerpoint/2010/main" val="1064100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49A881-5149-4C6B-9D66-9AA0C133E683}"/>
              </a:ext>
            </a:extLst>
          </p:cNvPr>
          <p:cNvSpPr>
            <a:spLocks noGrp="1"/>
          </p:cNvSpPr>
          <p:nvPr>
            <p:ph type="title"/>
          </p:nvPr>
        </p:nvSpPr>
        <p:spPr/>
        <p:txBody>
          <a:bodyPr/>
          <a:lstStyle/>
          <a:p>
            <a:r>
              <a:rPr lang="en-US" dirty="0"/>
              <a:t>What is a </a:t>
            </a:r>
            <a:r>
              <a:rPr lang="en-US" dirty="0" err="1">
                <a:latin typeface="+mj-lt"/>
              </a:rPr>
              <a:t>DataMesh</a:t>
            </a:r>
            <a:r>
              <a:rPr lang="en-US" dirty="0"/>
              <a:t>?</a:t>
            </a:r>
            <a:endParaRPr lang="ru-RU" dirty="0"/>
          </a:p>
        </p:txBody>
      </p:sp>
      <p:sp>
        <p:nvSpPr>
          <p:cNvPr id="3" name="Текст 2">
            <a:extLst>
              <a:ext uri="{FF2B5EF4-FFF2-40B4-BE49-F238E27FC236}">
                <a16:creationId xmlns:a16="http://schemas.microsoft.com/office/drawing/2014/main" id="{F486DE4D-DCAA-484E-934C-FF1B125F81A7}"/>
              </a:ext>
            </a:extLst>
          </p:cNvPr>
          <p:cNvSpPr>
            <a:spLocks noGrp="1"/>
          </p:cNvSpPr>
          <p:nvPr>
            <p:ph type="body" idx="1"/>
          </p:nvPr>
        </p:nvSpPr>
        <p:spPr>
          <a:xfrm>
            <a:off x="720000" y="1368000"/>
            <a:ext cx="10799640" cy="4407649"/>
          </a:xfrm>
        </p:spPr>
        <p:txBody>
          <a:bodyPr anchor="ctr">
            <a:normAutofit/>
          </a:bodyPr>
          <a:lstStyle/>
          <a:p>
            <a:pPr algn="just"/>
            <a:endParaRPr lang="en-US" sz="2400" b="1" dirty="0">
              <a:latin typeface="+mn-lt"/>
            </a:endParaRPr>
          </a:p>
          <a:p>
            <a:pPr algn="just"/>
            <a:r>
              <a:rPr lang="en-US" sz="2400" dirty="0">
                <a:latin typeface="+mn-lt"/>
              </a:rPr>
              <a:t>It is a multilayer system with logical virtualization, enabling consumers to access data without knowing the internal architecture or storage locations.</a:t>
            </a:r>
          </a:p>
          <a:p>
            <a:endParaRPr lang="ru-RU" sz="2400" dirty="0">
              <a:latin typeface="+mn-lt"/>
            </a:endParaRPr>
          </a:p>
        </p:txBody>
      </p:sp>
    </p:spTree>
    <p:extLst>
      <p:ext uri="{BB962C8B-B14F-4D97-AF65-F5344CB8AC3E}">
        <p14:creationId xmlns:p14="http://schemas.microsoft.com/office/powerpoint/2010/main" val="37918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02D493-FB14-4333-97A4-33E06E9F8470}"/>
              </a:ext>
            </a:extLst>
          </p:cNvPr>
          <p:cNvSpPr>
            <a:spLocks noGrp="1"/>
          </p:cNvSpPr>
          <p:nvPr>
            <p:ph type="title"/>
          </p:nvPr>
        </p:nvSpPr>
        <p:spPr/>
        <p:txBody>
          <a:bodyPr/>
          <a:lstStyle/>
          <a:p>
            <a:r>
              <a:rPr lang="en-US" dirty="0"/>
              <a:t>Example of a simple </a:t>
            </a:r>
            <a:r>
              <a:rPr lang="en-US" dirty="0" err="1"/>
              <a:t>DataMash</a:t>
            </a:r>
            <a:endParaRPr lang="ru-RU" dirty="0"/>
          </a:p>
        </p:txBody>
      </p:sp>
      <p:pic>
        <p:nvPicPr>
          <p:cNvPr id="5" name="Рисунок 4">
            <a:extLst>
              <a:ext uri="{FF2B5EF4-FFF2-40B4-BE49-F238E27FC236}">
                <a16:creationId xmlns:a16="http://schemas.microsoft.com/office/drawing/2014/main" id="{5B405FE2-C650-43AD-AB4B-397A32836195}"/>
              </a:ext>
            </a:extLst>
          </p:cNvPr>
          <p:cNvPicPr>
            <a:picLocks noChangeAspect="1"/>
          </p:cNvPicPr>
          <p:nvPr/>
        </p:nvPicPr>
        <p:blipFill>
          <a:blip r:embed="rId2"/>
          <a:stretch>
            <a:fillRect/>
          </a:stretch>
        </p:blipFill>
        <p:spPr>
          <a:xfrm>
            <a:off x="1086464" y="1313911"/>
            <a:ext cx="10019071" cy="3353435"/>
          </a:xfrm>
          <a:prstGeom prst="rect">
            <a:avLst/>
          </a:prstGeom>
        </p:spPr>
      </p:pic>
      <p:sp>
        <p:nvSpPr>
          <p:cNvPr id="6" name="TextBox 5">
            <a:extLst>
              <a:ext uri="{FF2B5EF4-FFF2-40B4-BE49-F238E27FC236}">
                <a16:creationId xmlns:a16="http://schemas.microsoft.com/office/drawing/2014/main" id="{8E991D3B-6184-4CF8-87A1-AF12C20DD02D}"/>
              </a:ext>
            </a:extLst>
          </p:cNvPr>
          <p:cNvSpPr txBox="1"/>
          <p:nvPr/>
        </p:nvSpPr>
        <p:spPr>
          <a:xfrm>
            <a:off x="4161091" y="4667346"/>
            <a:ext cx="3869815" cy="307777"/>
          </a:xfrm>
          <a:prstGeom prst="rect">
            <a:avLst/>
          </a:prstGeom>
          <a:noFill/>
        </p:spPr>
        <p:txBody>
          <a:bodyPr wrap="square" rtlCol="0">
            <a:spAutoFit/>
          </a:bodyPr>
          <a:lstStyle/>
          <a:p>
            <a:r>
              <a:rPr lang="en-US" dirty="0"/>
              <a:t>Representation of the </a:t>
            </a:r>
            <a:r>
              <a:rPr lang="en-US" dirty="0" err="1"/>
              <a:t>DataMesh</a:t>
            </a:r>
            <a:r>
              <a:rPr lang="en-US" dirty="0"/>
              <a:t> architecture</a:t>
            </a:r>
            <a:endParaRPr lang="ru-RU" dirty="0"/>
          </a:p>
        </p:txBody>
      </p:sp>
    </p:spTree>
    <p:extLst>
      <p:ext uri="{BB962C8B-B14F-4D97-AF65-F5344CB8AC3E}">
        <p14:creationId xmlns:p14="http://schemas.microsoft.com/office/powerpoint/2010/main" val="1752218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E66332-B18F-41EC-9EA8-462E29FF667D}"/>
              </a:ext>
            </a:extLst>
          </p:cNvPr>
          <p:cNvSpPr>
            <a:spLocks noGrp="1"/>
          </p:cNvSpPr>
          <p:nvPr>
            <p:ph type="title"/>
          </p:nvPr>
        </p:nvSpPr>
        <p:spPr/>
        <p:txBody>
          <a:bodyPr/>
          <a:lstStyle/>
          <a:p>
            <a:r>
              <a:rPr lang="en-US" dirty="0">
                <a:latin typeface="+mj-lt"/>
              </a:rPr>
              <a:t>Key technologies</a:t>
            </a:r>
            <a:endParaRPr lang="ru-RU" dirty="0">
              <a:latin typeface="+mj-lt"/>
            </a:endParaRPr>
          </a:p>
        </p:txBody>
      </p:sp>
      <p:sp>
        <p:nvSpPr>
          <p:cNvPr id="3" name="Текст 2">
            <a:extLst>
              <a:ext uri="{FF2B5EF4-FFF2-40B4-BE49-F238E27FC236}">
                <a16:creationId xmlns:a16="http://schemas.microsoft.com/office/drawing/2014/main" id="{6BCA27AF-31EF-4229-A37D-9BEEE708D673}"/>
              </a:ext>
            </a:extLst>
          </p:cNvPr>
          <p:cNvSpPr>
            <a:spLocks noGrp="1"/>
          </p:cNvSpPr>
          <p:nvPr>
            <p:ph type="body" idx="1"/>
          </p:nvPr>
        </p:nvSpPr>
        <p:spPr>
          <a:xfrm>
            <a:off x="648929" y="1318839"/>
            <a:ext cx="5102942" cy="4931640"/>
          </a:xfrm>
        </p:spPr>
        <p:txBody>
          <a:bodyPr>
            <a:normAutofit/>
          </a:bodyPr>
          <a:lstStyle/>
          <a:p>
            <a:pPr algn="just"/>
            <a:r>
              <a:rPr lang="en-US" sz="2400" dirty="0">
                <a:latin typeface="+mn-lt"/>
                <a:ea typeface="Roboto" panose="02000000000000000000" pitchFamily="2" charset="0"/>
              </a:rPr>
              <a:t>Cloud technologies:</a:t>
            </a:r>
          </a:p>
          <a:p>
            <a:pPr algn="just"/>
            <a:endParaRPr lang="en-US" sz="2400" dirty="0">
              <a:latin typeface="+mn-lt"/>
              <a:ea typeface="Roboto" panose="02000000000000000000" pitchFamily="2" charset="0"/>
            </a:endParaRPr>
          </a:p>
          <a:p>
            <a:pPr algn="just"/>
            <a:r>
              <a:rPr lang="en-US" sz="2400" b="1" dirty="0">
                <a:latin typeface="+mn-lt"/>
                <a:ea typeface="Roboto" panose="02000000000000000000" pitchFamily="2" charset="0"/>
              </a:rPr>
              <a:t>Container clusters</a:t>
            </a:r>
            <a:r>
              <a:rPr lang="en-US" sz="2400" dirty="0">
                <a:latin typeface="+mn-lt"/>
                <a:ea typeface="Roboto" panose="02000000000000000000" pitchFamily="2" charset="0"/>
              </a:rPr>
              <a:t> </a:t>
            </a:r>
            <a:r>
              <a:rPr lang="en-US" sz="2400" dirty="0">
                <a:latin typeface="+mn-lt"/>
              </a:rPr>
              <a:t>are the most agile and adaptive solution, replacing virtual machines.</a:t>
            </a:r>
          </a:p>
          <a:p>
            <a:pPr algn="just"/>
            <a:r>
              <a:rPr lang="en-US" sz="2400" b="1" dirty="0">
                <a:latin typeface="+mn-lt"/>
                <a:ea typeface="Roboto" panose="02000000000000000000" pitchFamily="2" charset="0"/>
              </a:rPr>
              <a:t>Cluster managers</a:t>
            </a:r>
            <a:r>
              <a:rPr lang="en-US" sz="2400" dirty="0">
                <a:latin typeface="+mn-lt"/>
                <a:ea typeface="Roboto" panose="02000000000000000000" pitchFamily="2" charset="0"/>
              </a:rPr>
              <a:t> </a:t>
            </a:r>
            <a:r>
              <a:rPr lang="en-US" sz="2400" dirty="0">
                <a:latin typeface="+mn-lt"/>
              </a:rPr>
              <a:t>automate management to ensure high availability.</a:t>
            </a:r>
          </a:p>
          <a:p>
            <a:pPr algn="just"/>
            <a:r>
              <a:rPr lang="en-US" sz="2400" b="1" dirty="0">
                <a:latin typeface="+mn-lt"/>
                <a:ea typeface="Roboto" panose="02000000000000000000" pitchFamily="2" charset="0"/>
              </a:rPr>
              <a:t>Microservice architecture </a:t>
            </a:r>
            <a:r>
              <a:rPr lang="en-US" sz="2400" dirty="0">
                <a:latin typeface="+mn-lt"/>
                <a:ea typeface="Roboto" panose="02000000000000000000" pitchFamily="2" charset="0"/>
              </a:rPr>
              <a:t>let us provide necessary modules to system when needed</a:t>
            </a:r>
          </a:p>
          <a:p>
            <a:endParaRPr lang="ru-RU" sz="2400" dirty="0">
              <a:latin typeface="+mn-lt"/>
              <a:ea typeface="Roboto" panose="02000000000000000000" pitchFamily="2" charset="0"/>
            </a:endParaRPr>
          </a:p>
        </p:txBody>
      </p:sp>
      <p:sp>
        <p:nvSpPr>
          <p:cNvPr id="4" name="Текст 2">
            <a:extLst>
              <a:ext uri="{FF2B5EF4-FFF2-40B4-BE49-F238E27FC236}">
                <a16:creationId xmlns:a16="http://schemas.microsoft.com/office/drawing/2014/main" id="{4ADC2B1F-EF9A-4FD0-BD99-0246D7D780AE}"/>
              </a:ext>
            </a:extLst>
          </p:cNvPr>
          <p:cNvSpPr txBox="1">
            <a:spLocks/>
          </p:cNvSpPr>
          <p:nvPr/>
        </p:nvSpPr>
        <p:spPr>
          <a:xfrm>
            <a:off x="6440131" y="1318839"/>
            <a:ext cx="5102942" cy="4931640"/>
          </a:xfrm>
          <a:prstGeom prst="rect">
            <a:avLst/>
          </a:prstGeom>
          <a:noFill/>
          <a:ln>
            <a:noFill/>
          </a:ln>
        </p:spPr>
        <p:txBody>
          <a:bodyPr spcFirstLastPara="1" wrap="square" lIns="0" tIns="0" rIns="0" bIns="0" anchor="t" anchorCtr="0">
            <a:norm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indent="0" algn="just"/>
            <a:r>
              <a:rPr lang="en-US" sz="2400" dirty="0">
                <a:latin typeface="+mn-lt"/>
              </a:rPr>
              <a:t>Multi layer systems:</a:t>
            </a:r>
          </a:p>
          <a:p>
            <a:pPr marL="0" indent="0" algn="just"/>
            <a:endParaRPr lang="en-US" sz="2400" dirty="0">
              <a:latin typeface="+mn-lt"/>
            </a:endParaRPr>
          </a:p>
          <a:p>
            <a:pPr marL="0" indent="0" algn="just"/>
            <a:r>
              <a:rPr lang="en-US" sz="2400" b="1" dirty="0">
                <a:latin typeface="+mn-lt"/>
              </a:rPr>
              <a:t>Grid system </a:t>
            </a:r>
            <a:r>
              <a:rPr lang="en-US" sz="2400" dirty="0">
                <a:latin typeface="+mn-lt"/>
              </a:rPr>
              <a:t>demonstrate how to integrate processes across organizations.</a:t>
            </a:r>
          </a:p>
          <a:p>
            <a:pPr marL="0" indent="0" algn="just"/>
            <a:r>
              <a:rPr lang="en-US" sz="2400" b="1" dirty="0">
                <a:latin typeface="+mn-lt"/>
              </a:rPr>
              <a:t>Hierarchical storage</a:t>
            </a:r>
            <a:r>
              <a:rPr lang="ru-RU" sz="2400" b="1" dirty="0">
                <a:latin typeface="+mn-lt"/>
              </a:rPr>
              <a:t> </a:t>
            </a:r>
            <a:r>
              <a:rPr lang="en-US" sz="2400" b="1" dirty="0">
                <a:latin typeface="+mn-lt"/>
              </a:rPr>
              <a:t>systems </a:t>
            </a:r>
            <a:r>
              <a:rPr lang="en-US" sz="2400" dirty="0">
                <a:latin typeface="+mn-lt"/>
              </a:rPr>
              <a:t>have proven more scalable than simple distributed systems.</a:t>
            </a:r>
          </a:p>
          <a:p>
            <a:pPr marL="0" indent="0" algn="just"/>
            <a:r>
              <a:rPr lang="en-US" sz="2400" b="1" dirty="0">
                <a:latin typeface="+mn-lt"/>
              </a:rPr>
              <a:t>Logical Virtualization </a:t>
            </a:r>
            <a:r>
              <a:rPr lang="en-US" sz="2400" dirty="0">
                <a:latin typeface="+mn-lt"/>
              </a:rPr>
              <a:t>allows us to hide system layers from consumers.</a:t>
            </a:r>
            <a:endParaRPr lang="ru-RU" sz="2400" dirty="0">
              <a:latin typeface="+mn-lt"/>
            </a:endParaRPr>
          </a:p>
        </p:txBody>
      </p:sp>
    </p:spTree>
    <p:extLst>
      <p:ext uri="{BB962C8B-B14F-4D97-AF65-F5344CB8AC3E}">
        <p14:creationId xmlns:p14="http://schemas.microsoft.com/office/powerpoint/2010/main" val="2381442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AB9EA5-6E7D-4F82-8EAB-0896C2AE9348}"/>
              </a:ext>
            </a:extLst>
          </p:cNvPr>
          <p:cNvSpPr>
            <a:spLocks noGrp="1"/>
          </p:cNvSpPr>
          <p:nvPr>
            <p:ph type="title"/>
          </p:nvPr>
        </p:nvSpPr>
        <p:spPr/>
        <p:txBody>
          <a:bodyPr/>
          <a:lstStyle/>
          <a:p>
            <a:r>
              <a:rPr lang="en-US" dirty="0"/>
              <a:t>Example of data-site </a:t>
            </a:r>
            <a:endParaRPr lang="ru-RU" dirty="0"/>
          </a:p>
        </p:txBody>
      </p:sp>
      <p:pic>
        <p:nvPicPr>
          <p:cNvPr id="4" name="Рисунок 3">
            <a:extLst>
              <a:ext uri="{FF2B5EF4-FFF2-40B4-BE49-F238E27FC236}">
                <a16:creationId xmlns:a16="http://schemas.microsoft.com/office/drawing/2014/main" id="{3F8DAC14-D0D1-4629-88C7-694EB4A4DFA9}"/>
              </a:ext>
            </a:extLst>
          </p:cNvPr>
          <p:cNvPicPr>
            <a:picLocks noChangeAspect="1"/>
          </p:cNvPicPr>
          <p:nvPr/>
        </p:nvPicPr>
        <p:blipFill rotWithShape="1">
          <a:blip r:embed="rId2"/>
          <a:srcRect r="3395"/>
          <a:stretch/>
        </p:blipFill>
        <p:spPr>
          <a:xfrm>
            <a:off x="1477084" y="1368000"/>
            <a:ext cx="8925445" cy="3957427"/>
          </a:xfrm>
          <a:prstGeom prst="rect">
            <a:avLst/>
          </a:prstGeom>
        </p:spPr>
      </p:pic>
      <p:sp>
        <p:nvSpPr>
          <p:cNvPr id="5" name="TextBox 4">
            <a:extLst>
              <a:ext uri="{FF2B5EF4-FFF2-40B4-BE49-F238E27FC236}">
                <a16:creationId xmlns:a16="http://schemas.microsoft.com/office/drawing/2014/main" id="{B13171C4-4615-4932-B4FB-18488BD4DF08}"/>
              </a:ext>
            </a:extLst>
          </p:cNvPr>
          <p:cNvSpPr txBox="1"/>
          <p:nvPr/>
        </p:nvSpPr>
        <p:spPr>
          <a:xfrm>
            <a:off x="4317619" y="5182223"/>
            <a:ext cx="3556761" cy="307777"/>
          </a:xfrm>
          <a:prstGeom prst="rect">
            <a:avLst/>
          </a:prstGeom>
          <a:noFill/>
        </p:spPr>
        <p:txBody>
          <a:bodyPr wrap="square" rtlCol="0">
            <a:spAutoFit/>
          </a:bodyPr>
          <a:lstStyle/>
          <a:p>
            <a:r>
              <a:rPr lang="en-US" dirty="0"/>
              <a:t>Architecture of a node inside of </a:t>
            </a:r>
            <a:r>
              <a:rPr lang="en-US" dirty="0" err="1"/>
              <a:t>DataMash</a:t>
            </a:r>
            <a:endParaRPr lang="ru-RU" dirty="0"/>
          </a:p>
        </p:txBody>
      </p:sp>
    </p:spTree>
    <p:extLst>
      <p:ext uri="{BB962C8B-B14F-4D97-AF65-F5344CB8AC3E}">
        <p14:creationId xmlns:p14="http://schemas.microsoft.com/office/powerpoint/2010/main" val="3006347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CC9695-1BA5-4983-A9D1-F354EABFD213}"/>
              </a:ext>
            </a:extLst>
          </p:cNvPr>
          <p:cNvSpPr>
            <a:spLocks noGrp="1"/>
          </p:cNvSpPr>
          <p:nvPr>
            <p:ph type="title"/>
          </p:nvPr>
        </p:nvSpPr>
        <p:spPr/>
        <p:txBody>
          <a:bodyPr/>
          <a:lstStyle/>
          <a:p>
            <a:r>
              <a:rPr lang="en-US" dirty="0"/>
              <a:t>How do integrate nodes into </a:t>
            </a:r>
            <a:r>
              <a:rPr lang="en-US" dirty="0" err="1"/>
              <a:t>DataMash</a:t>
            </a:r>
            <a:endParaRPr lang="ru-RU" dirty="0"/>
          </a:p>
        </p:txBody>
      </p:sp>
      <p:sp>
        <p:nvSpPr>
          <p:cNvPr id="3" name="Текст 2">
            <a:extLst>
              <a:ext uri="{FF2B5EF4-FFF2-40B4-BE49-F238E27FC236}">
                <a16:creationId xmlns:a16="http://schemas.microsoft.com/office/drawing/2014/main" id="{8E8D52EF-CE0E-483F-B2BC-9EC15A0DA907}"/>
              </a:ext>
            </a:extLst>
          </p:cNvPr>
          <p:cNvSpPr>
            <a:spLocks noGrp="1"/>
          </p:cNvSpPr>
          <p:nvPr>
            <p:ph type="body" idx="1"/>
          </p:nvPr>
        </p:nvSpPr>
        <p:spPr>
          <a:xfrm>
            <a:off x="720000" y="1370820"/>
            <a:ext cx="4025736" cy="4516796"/>
          </a:xfrm>
        </p:spPr>
        <p:txBody>
          <a:bodyPr anchor="ctr">
            <a:normAutofit/>
          </a:bodyPr>
          <a:lstStyle/>
          <a:p>
            <a:r>
              <a:rPr lang="en-US" sz="2400" dirty="0"/>
              <a:t>We </a:t>
            </a:r>
            <a:r>
              <a:rPr lang="en-US" sz="2400" dirty="0">
                <a:latin typeface="+mn-lt"/>
              </a:rPr>
              <a:t>introduce another level of logical virtualization that unites each independent storage system into a single, large‑scale storage fabric.</a:t>
            </a:r>
            <a:endParaRPr lang="ru-RU" sz="2400" dirty="0">
              <a:latin typeface="+mn-lt"/>
            </a:endParaRPr>
          </a:p>
        </p:txBody>
      </p:sp>
      <p:pic>
        <p:nvPicPr>
          <p:cNvPr id="5" name="Рисунок 4">
            <a:extLst>
              <a:ext uri="{FF2B5EF4-FFF2-40B4-BE49-F238E27FC236}">
                <a16:creationId xmlns:a16="http://schemas.microsoft.com/office/drawing/2014/main" id="{B4F5A44E-7DE0-4D23-966B-F3631FD20F91}"/>
              </a:ext>
            </a:extLst>
          </p:cNvPr>
          <p:cNvPicPr>
            <a:picLocks noChangeAspect="1"/>
          </p:cNvPicPr>
          <p:nvPr/>
        </p:nvPicPr>
        <p:blipFill>
          <a:blip r:embed="rId2"/>
          <a:stretch>
            <a:fillRect/>
          </a:stretch>
        </p:blipFill>
        <p:spPr>
          <a:xfrm>
            <a:off x="4994787" y="1370820"/>
            <a:ext cx="6477213" cy="4116360"/>
          </a:xfrm>
          <a:prstGeom prst="rect">
            <a:avLst/>
          </a:prstGeom>
        </p:spPr>
      </p:pic>
      <p:sp>
        <p:nvSpPr>
          <p:cNvPr id="6" name="TextBox 5">
            <a:extLst>
              <a:ext uri="{FF2B5EF4-FFF2-40B4-BE49-F238E27FC236}">
                <a16:creationId xmlns:a16="http://schemas.microsoft.com/office/drawing/2014/main" id="{24AD24C7-2CE5-40CB-A6DC-94C4DEB0FCB6}"/>
              </a:ext>
            </a:extLst>
          </p:cNvPr>
          <p:cNvSpPr txBox="1"/>
          <p:nvPr/>
        </p:nvSpPr>
        <p:spPr>
          <a:xfrm>
            <a:off x="6866709" y="5487180"/>
            <a:ext cx="2733368" cy="307777"/>
          </a:xfrm>
          <a:prstGeom prst="rect">
            <a:avLst/>
          </a:prstGeom>
          <a:noFill/>
        </p:spPr>
        <p:txBody>
          <a:bodyPr wrap="square" rtlCol="0">
            <a:spAutoFit/>
          </a:bodyPr>
          <a:lstStyle/>
          <a:p>
            <a:r>
              <a:rPr lang="en-US" dirty="0"/>
              <a:t>Practical </a:t>
            </a:r>
            <a:r>
              <a:rPr lang="en-US" dirty="0" err="1"/>
              <a:t>DataMesh</a:t>
            </a:r>
            <a:r>
              <a:rPr lang="en-US" dirty="0"/>
              <a:t> architecture</a:t>
            </a:r>
            <a:endParaRPr lang="ru-RU" dirty="0"/>
          </a:p>
        </p:txBody>
      </p:sp>
    </p:spTree>
    <p:extLst>
      <p:ext uri="{BB962C8B-B14F-4D97-AF65-F5344CB8AC3E}">
        <p14:creationId xmlns:p14="http://schemas.microsoft.com/office/powerpoint/2010/main" val="222999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2FBB0D-A3DB-4D2F-AA9D-16BE09CBBED7}"/>
              </a:ext>
            </a:extLst>
          </p:cNvPr>
          <p:cNvSpPr>
            <a:spLocks noGrp="1"/>
          </p:cNvSpPr>
          <p:nvPr>
            <p:ph type="title"/>
          </p:nvPr>
        </p:nvSpPr>
        <p:spPr/>
        <p:txBody>
          <a:bodyPr/>
          <a:lstStyle/>
          <a:p>
            <a:r>
              <a:rPr lang="en-US" dirty="0"/>
              <a:t>The benefits of the system</a:t>
            </a:r>
            <a:endParaRPr lang="ru-RU" dirty="0"/>
          </a:p>
        </p:txBody>
      </p:sp>
      <p:sp>
        <p:nvSpPr>
          <p:cNvPr id="3" name="Текст 2">
            <a:extLst>
              <a:ext uri="{FF2B5EF4-FFF2-40B4-BE49-F238E27FC236}">
                <a16:creationId xmlns:a16="http://schemas.microsoft.com/office/drawing/2014/main" id="{F680E6D5-D345-4044-B04B-801A72DBBC03}"/>
              </a:ext>
            </a:extLst>
          </p:cNvPr>
          <p:cNvSpPr>
            <a:spLocks noGrp="1"/>
          </p:cNvSpPr>
          <p:nvPr>
            <p:ph type="body" idx="1"/>
          </p:nvPr>
        </p:nvSpPr>
        <p:spPr/>
        <p:txBody>
          <a:bodyPr>
            <a:normAutofit/>
          </a:bodyPr>
          <a:lstStyle/>
          <a:p>
            <a:pPr marL="571500" indent="-342900">
              <a:buSzPct val="80000"/>
              <a:buAutoNum type="arabicPeriod"/>
            </a:pPr>
            <a:r>
              <a:rPr lang="en-US" sz="2400" dirty="0">
                <a:latin typeface="+mn-lt"/>
              </a:rPr>
              <a:t>This system is based on proven cloud technologies, making </a:t>
            </a:r>
            <a:r>
              <a:rPr lang="en-US" sz="2400" b="1" dirty="0">
                <a:latin typeface="+mn-lt"/>
              </a:rPr>
              <a:t>it agile and highly available.</a:t>
            </a:r>
          </a:p>
          <a:p>
            <a:pPr marL="571500" indent="-342900">
              <a:buSzPct val="80000"/>
              <a:buAutoNum type="arabicPeriod"/>
            </a:pPr>
            <a:r>
              <a:rPr lang="en-US" sz="2400" dirty="0">
                <a:latin typeface="+mn-lt"/>
              </a:rPr>
              <a:t>Each layer can be implemented with any technology </a:t>
            </a:r>
            <a:r>
              <a:rPr lang="en-US" sz="2400" b="1" dirty="0">
                <a:latin typeface="+mn-lt"/>
              </a:rPr>
              <a:t>that meets specific requirements.</a:t>
            </a:r>
          </a:p>
          <a:p>
            <a:pPr marL="571500" indent="-342900">
              <a:buSzPct val="80000"/>
              <a:buAutoNum type="arabicPeriod"/>
            </a:pPr>
            <a:r>
              <a:rPr lang="en-US" sz="2400" dirty="0">
                <a:latin typeface="+mn-lt"/>
              </a:rPr>
              <a:t>The system is highly reconfigurable to </a:t>
            </a:r>
            <a:r>
              <a:rPr lang="en-US" sz="2400" b="1" dirty="0">
                <a:latin typeface="+mn-lt"/>
              </a:rPr>
              <a:t>fit any organization’s needs</a:t>
            </a:r>
            <a:r>
              <a:rPr lang="ru-RU" sz="2400" b="1" dirty="0"/>
              <a:t>.</a:t>
            </a:r>
            <a:r>
              <a:rPr lang="en-US" sz="2400" b="1" dirty="0">
                <a:latin typeface="+mn-lt"/>
              </a:rPr>
              <a:t> </a:t>
            </a:r>
          </a:p>
          <a:p>
            <a:pPr marL="571500" indent="-342900">
              <a:buSzPct val="80000"/>
              <a:buAutoNum type="arabicPeriod"/>
            </a:pPr>
            <a:r>
              <a:rPr lang="en-US" sz="2400" dirty="0">
                <a:latin typeface="+mn-lt"/>
              </a:rPr>
              <a:t>The system is designed to </a:t>
            </a:r>
            <a:r>
              <a:rPr lang="en-US" sz="2400" b="1" dirty="0">
                <a:latin typeface="+mn-lt"/>
              </a:rPr>
              <a:t>support massive data volumes</a:t>
            </a:r>
            <a:r>
              <a:rPr lang="en-US" sz="2400" dirty="0">
                <a:latin typeface="+mn-lt"/>
              </a:rPr>
              <a:t> without depending on a single data representation.</a:t>
            </a:r>
            <a:endParaRPr lang="ru-RU" sz="2400" dirty="0">
              <a:latin typeface="+mn-lt"/>
            </a:endParaRPr>
          </a:p>
        </p:txBody>
      </p:sp>
    </p:spTree>
    <p:extLst>
      <p:ext uri="{BB962C8B-B14F-4D97-AF65-F5344CB8AC3E}">
        <p14:creationId xmlns:p14="http://schemas.microsoft.com/office/powerpoint/2010/main" val="418463206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oboto clan">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Другая 1">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644</TotalTime>
  <Words>421</Words>
  <Application>Microsoft Office PowerPoint</Application>
  <PresentationFormat>Широкоэкранный</PresentationFormat>
  <Paragraphs>49</Paragraphs>
  <Slides>11</Slides>
  <Notes>1</Notes>
  <HiddenSlides>0</HiddenSlides>
  <MMClips>0</MMClips>
  <ScaleCrop>false</ScaleCrop>
  <HeadingPairs>
    <vt:vector size="6" baseType="variant">
      <vt:variant>
        <vt:lpstr>Использованные шрифты</vt:lpstr>
      </vt:variant>
      <vt:variant>
        <vt:i4>2</vt:i4>
      </vt:variant>
      <vt:variant>
        <vt:lpstr>Тема</vt:lpstr>
      </vt:variant>
      <vt:variant>
        <vt:i4>2</vt:i4>
      </vt:variant>
      <vt:variant>
        <vt:lpstr>Заголовки слайдов</vt:lpstr>
      </vt:variant>
      <vt:variant>
        <vt:i4>11</vt:i4>
      </vt:variant>
    </vt:vector>
  </HeadingPairs>
  <TitlesOfParts>
    <vt:vector size="15" baseType="lpstr">
      <vt:lpstr>Roboto</vt:lpstr>
      <vt:lpstr>Arial</vt:lpstr>
      <vt:lpstr>Office Theme</vt:lpstr>
      <vt:lpstr>Office Theme</vt:lpstr>
      <vt:lpstr>Презентация PowerPoint</vt:lpstr>
      <vt:lpstr>Changing field of BigData</vt:lpstr>
      <vt:lpstr>Are we keeping pace with Big Data growth?</vt:lpstr>
      <vt:lpstr>What is a DataMesh?</vt:lpstr>
      <vt:lpstr>Example of a simple DataMash</vt:lpstr>
      <vt:lpstr>Key technologies</vt:lpstr>
      <vt:lpstr>Example of data-site </vt:lpstr>
      <vt:lpstr>How do integrate nodes into DataMash</vt:lpstr>
      <vt:lpstr>The benefits of the system</vt:lpstr>
      <vt:lpstr>World is changing</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mch3</dc:creator>
  <cp:lastModifiedBy>Evgeniy Ibatullin</cp:lastModifiedBy>
  <cp:revision>40</cp:revision>
  <dcterms:modified xsi:type="dcterms:W3CDTF">2025-07-09T19:53:28Z</dcterms:modified>
</cp:coreProperties>
</file>