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268" r:id="rId6"/>
    <p:sldId id="272" r:id="rId7"/>
    <p:sldId id="269" r:id="rId8"/>
    <p:sldId id="270" r:id="rId9"/>
    <p:sldId id="265" r:id="rId10"/>
    <p:sldId id="274" r:id="rId11"/>
    <p:sldId id="262" r:id="rId12"/>
    <p:sldId id="273" r:id="rId13"/>
  </p:sldIdLst>
  <p:sldSz cx="12188825" cy="6858000"/>
  <p:notesSz cx="6858000" cy="9144000"/>
  <p:defaultTextStyle>
    <a:defPPr rtl="0">
      <a:defRPr lang="en-gb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644" y="5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7942A0-B7D2-4B14-8FEA-55FC702F5BE7}" type="doc">
      <dgm:prSet loTypeId="urn:microsoft.com/office/officeart/2005/8/layout/process5" loCatId="process" qsTypeId="urn:microsoft.com/office/officeart/2005/8/quickstyle/3d3" qsCatId="3D" csTypeId="urn:microsoft.com/office/officeart/2005/8/colors/colorful3" csCatId="colorful" phldr="1"/>
      <dgm:spPr/>
      <dgm:t>
        <a:bodyPr rtlCol="0"/>
        <a:lstStyle/>
        <a:p>
          <a:pPr rtl="0"/>
          <a:endParaRPr lang="en-US"/>
        </a:p>
      </dgm:t>
    </dgm:pt>
    <dgm:pt modelId="{095A5E99-E976-4550-8F80-53CC813F2F5A}">
      <dgm:prSet phldrT="[Text]" custT="1"/>
      <dgm:spPr/>
      <dgm:t>
        <a:bodyPr rtlCol="0"/>
        <a:lstStyle/>
        <a:p>
          <a:pPr algn="ctr" rtl="0"/>
          <a:r>
            <a:rPr lang="en-GB" sz="1600" b="1" dirty="0"/>
            <a:t>1. Parallel Processing at the Edge</a:t>
          </a:r>
        </a:p>
        <a:p>
          <a:pPr algn="ctr" rtl="0"/>
          <a:endParaRPr lang="en-GB" sz="1600" b="1" dirty="0"/>
        </a:p>
        <a:p>
          <a:pPr algn="l">
            <a:buFont typeface="Arial" panose="020B0604020202020204" pitchFamily="34" charset="0"/>
            <a:buChar char="•"/>
          </a:pPr>
          <a:r>
            <a:rPr lang="en-GB" sz="1600" dirty="0"/>
            <a:t>Each IoT device independently analyses  its own traffic in parallel.</a:t>
          </a:r>
        </a:p>
        <a:p>
          <a:pPr algn="l">
            <a:buFont typeface="Arial" panose="020B0604020202020204" pitchFamily="34" charset="0"/>
            <a:buChar char="•"/>
          </a:pPr>
          <a:r>
            <a:rPr lang="en-GB" sz="1600" b="1" dirty="0"/>
            <a:t>LSTM</a:t>
          </a:r>
          <a:r>
            <a:rPr lang="en-GB" sz="1600" dirty="0"/>
            <a:t> detects time-based anomalies; </a:t>
          </a:r>
          <a:r>
            <a:rPr lang="en-GB" sz="1600" b="1" dirty="0"/>
            <a:t>SOM</a:t>
          </a:r>
          <a:r>
            <a:rPr lang="en-GB" sz="1600" dirty="0"/>
            <a:t> clusters behaviour  patterns.</a:t>
          </a:r>
        </a:p>
        <a:p>
          <a:pPr algn="l">
            <a:buFont typeface="Arial" panose="020B0604020202020204" pitchFamily="34" charset="0"/>
            <a:buChar char="•"/>
          </a:pPr>
          <a:r>
            <a:rPr lang="en-GB" sz="1600" dirty="0"/>
            <a:t>Fast local detection with </a:t>
          </a:r>
          <a:r>
            <a:rPr lang="en-GB" sz="1600" b="1" dirty="0"/>
            <a:t>no raw data transmission</a:t>
          </a:r>
          <a:r>
            <a:rPr lang="en-GB" sz="1600" dirty="0"/>
            <a:t> ensures privacy and low latency.</a:t>
          </a:r>
          <a:endParaRPr lang="en-gb" sz="1600" dirty="0"/>
        </a:p>
      </dgm:t>
      <dgm:extLst>
        <a:ext uri="{E40237B7-FDA0-4F09-8148-C483321AD2D9}">
          <dgm14:cNvPr xmlns:dgm14="http://schemas.microsoft.com/office/drawing/2010/diagram" id="0" name="" descr="Staggered process showing 3 tasks arranged one below the other and two downward pointing arrows are used to indicate progression from first task to second task and second task to third task."/>
        </a:ext>
      </dgm:extLst>
    </dgm:pt>
    <dgm:pt modelId="{03339A0D-5DC0-4B29-8353-C5AEBFD4DE86}" type="parTrans" cxnId="{D1A4D8E6-F04E-4AB1-8D0C-63DC7AB1E81F}">
      <dgm:prSet/>
      <dgm:spPr/>
      <dgm:t>
        <a:bodyPr rtlCol="0"/>
        <a:lstStyle/>
        <a:p>
          <a:pPr rtl="0"/>
          <a:endParaRPr lang="en-US"/>
        </a:p>
      </dgm:t>
    </dgm:pt>
    <dgm:pt modelId="{8877691F-1B60-4485-9174-DDEC7EE68B70}" type="sibTrans" cxnId="{D1A4D8E6-F04E-4AB1-8D0C-63DC7AB1E81F}">
      <dgm:prSet/>
      <dgm:spPr/>
      <dgm:t>
        <a:bodyPr rtlCol="0"/>
        <a:lstStyle/>
        <a:p>
          <a:pPr rtl="0"/>
          <a:endParaRPr lang="en-US"/>
        </a:p>
      </dgm:t>
    </dgm:pt>
    <dgm:pt modelId="{8EC937D8-BD76-4A12-A3E5-900D5C1E2E05}">
      <dgm:prSet phldrT="[Text]" custT="1"/>
      <dgm:spPr/>
      <dgm:t>
        <a:bodyPr rtlCol="0"/>
        <a:lstStyle/>
        <a:p>
          <a:pPr algn="ctr" rtl="0"/>
          <a:r>
            <a:rPr lang="en-GB" sz="1600" b="1" dirty="0"/>
            <a:t>2. Distributed Detection Architecture</a:t>
          </a:r>
        </a:p>
        <a:p>
          <a:pPr algn="ctr" rtl="0"/>
          <a:endParaRPr lang="en-GB" sz="1600" b="1" dirty="0"/>
        </a:p>
        <a:p>
          <a:pPr algn="l">
            <a:buFont typeface="Arial" panose="020B0604020202020204" pitchFamily="34" charset="0"/>
            <a:buChar char="•"/>
          </a:pPr>
          <a:r>
            <a:rPr lang="en-GB" sz="1600" dirty="0"/>
            <a:t>Devices send only alerts (not data) to the central system if local anomaly scores exceed a threshold.</a:t>
          </a:r>
        </a:p>
        <a:p>
          <a:pPr algn="l">
            <a:buFont typeface="Arial" panose="020B0604020202020204" pitchFamily="34" charset="0"/>
            <a:buChar char="•"/>
          </a:pPr>
          <a:r>
            <a:rPr lang="en-GB" sz="1600" dirty="0"/>
            <a:t>Reduces bandwidth use, avoids bottlenecks, and ensures fault tolerance.</a:t>
          </a:r>
          <a:endParaRPr lang="en-gb" sz="1600" dirty="0"/>
        </a:p>
      </dgm:t>
    </dgm:pt>
    <dgm:pt modelId="{8265EE85-9851-494E-A6D3-1CDACE947DF3}" type="parTrans" cxnId="{43DC8383-AEE5-490C-A8E5-1F216F2B8FE6}">
      <dgm:prSet/>
      <dgm:spPr/>
      <dgm:t>
        <a:bodyPr rtlCol="0"/>
        <a:lstStyle/>
        <a:p>
          <a:pPr rtl="0"/>
          <a:endParaRPr lang="en-US"/>
        </a:p>
      </dgm:t>
    </dgm:pt>
    <dgm:pt modelId="{B3EFD4A5-9FA1-4ABE-B722-05162509509B}" type="sibTrans" cxnId="{43DC8383-AEE5-490C-A8E5-1F216F2B8FE6}">
      <dgm:prSet/>
      <dgm:spPr/>
      <dgm:t>
        <a:bodyPr rtlCol="0"/>
        <a:lstStyle/>
        <a:p>
          <a:pPr rtl="0"/>
          <a:endParaRPr lang="en-US"/>
        </a:p>
      </dgm:t>
    </dgm:pt>
    <dgm:pt modelId="{7133ECF5-4190-4604-AA2F-03C9A0A9210F}">
      <dgm:prSet phldrT="[Text]" custT="1"/>
      <dgm:spPr/>
      <dgm:t>
        <a:bodyPr rtlCol="0"/>
        <a:lstStyle/>
        <a:p>
          <a:pPr algn="ctr" rtl="0"/>
          <a:r>
            <a:rPr lang="en-GB" sz="1600" b="1" dirty="0"/>
            <a:t>3. Centralized Threat Verification</a:t>
          </a:r>
        </a:p>
        <a:p>
          <a:pPr algn="ctr" rtl="0"/>
          <a:endParaRPr lang="en-GB" sz="1600" b="1" dirty="0"/>
        </a:p>
        <a:p>
          <a:pPr algn="l">
            <a:buFont typeface="Arial" panose="020B0604020202020204" pitchFamily="34" charset="0"/>
            <a:buChar char="•"/>
          </a:pPr>
          <a:r>
            <a:rPr lang="en-GB" sz="1600" dirty="0"/>
            <a:t>A central </a:t>
          </a:r>
          <a:r>
            <a:rPr lang="en-GB" sz="1600" b="1" dirty="0"/>
            <a:t>ART model</a:t>
          </a:r>
          <a:r>
            <a:rPr lang="en-GB" sz="1600" dirty="0"/>
            <a:t> correlates alerts from multiple devices.</a:t>
          </a:r>
        </a:p>
        <a:p>
          <a:pPr algn="l">
            <a:buFont typeface="Arial" panose="020B0604020202020204" pitchFamily="34" charset="0"/>
            <a:buChar char="•"/>
          </a:pPr>
          <a:r>
            <a:rPr lang="en-GB" sz="1600" dirty="0"/>
            <a:t>Detects large-scale attacks vs isolated issues; adjusts sensitivity dynamically to reduce false positives.</a:t>
          </a:r>
          <a:endParaRPr lang="en-gb" sz="1600" dirty="0"/>
        </a:p>
      </dgm:t>
      <dgm:extLst>
        <a:ext uri="{E40237B7-FDA0-4F09-8148-C483321AD2D9}">
          <dgm14:cNvPr xmlns:dgm14="http://schemas.microsoft.com/office/drawing/2010/diagram" id="0" name="" descr="Staggered process showing 3 tasks arranged one below the other and two downward pointing arrows are used to indicate progression from first task to second task and second task to third task."/>
        </a:ext>
      </dgm:extLst>
    </dgm:pt>
    <dgm:pt modelId="{7D1B29D7-21DD-436A-8F7C-E87DE53C1431}" type="parTrans" cxnId="{011A9761-E983-4C7D-AB1D-2038261D8FF8}">
      <dgm:prSet/>
      <dgm:spPr/>
      <dgm:t>
        <a:bodyPr rtlCol="0"/>
        <a:lstStyle/>
        <a:p>
          <a:pPr rtl="0"/>
          <a:endParaRPr lang="en-US"/>
        </a:p>
      </dgm:t>
    </dgm:pt>
    <dgm:pt modelId="{46037378-034A-4662-877A-B53E1DA069A3}" type="sibTrans" cxnId="{011A9761-E983-4C7D-AB1D-2038261D8FF8}">
      <dgm:prSet/>
      <dgm:spPr/>
      <dgm:t>
        <a:bodyPr rtlCol="0"/>
        <a:lstStyle/>
        <a:p>
          <a:pPr rtl="0"/>
          <a:endParaRPr lang="en-US"/>
        </a:p>
      </dgm:t>
    </dgm:pt>
    <dgm:pt modelId="{E9512954-95B1-4172-B8D2-DB06FC4D6C21}">
      <dgm:prSet phldrT="[Text]" custT="1"/>
      <dgm:spPr/>
      <dgm:t>
        <a:bodyPr rtlCol="0"/>
        <a:lstStyle/>
        <a:p>
          <a:pPr algn="ctr" rtl="0"/>
          <a:r>
            <a:rPr lang="en-GB" sz="1600" b="1" dirty="0"/>
            <a:t>4. Distributed Mitigation Response</a:t>
          </a:r>
        </a:p>
        <a:p>
          <a:pPr algn="ctr" rtl="0"/>
          <a:endParaRPr lang="en-GB" sz="1600" b="1" dirty="0"/>
        </a:p>
        <a:p>
          <a:pPr algn="l">
            <a:buFont typeface="Arial" panose="020B0604020202020204" pitchFamily="34" charset="0"/>
            <a:buChar char="•"/>
          </a:pPr>
          <a:r>
            <a:rPr lang="en-GB" sz="1600" dirty="0"/>
            <a:t>Upon attack confirmation, mitigation commands are sent out.</a:t>
          </a:r>
        </a:p>
        <a:p>
          <a:pPr algn="l">
            <a:buFont typeface="Arial" panose="020B0604020202020204" pitchFamily="34" charset="0"/>
            <a:buChar char="•"/>
          </a:pPr>
          <a:r>
            <a:rPr lang="en-GB" sz="1600" dirty="0"/>
            <a:t>Each device executes localized actions (e.g., isolation, filtering).</a:t>
          </a:r>
        </a:p>
        <a:p>
          <a:pPr algn="l">
            <a:buFont typeface="Arial" panose="020B0604020202020204" pitchFamily="34" charset="0"/>
            <a:buChar char="•"/>
          </a:pPr>
          <a:r>
            <a:rPr lang="en-GB" sz="1600" dirty="0"/>
            <a:t>Ensures resilience, scalability, and uninterrupted protection.</a:t>
          </a:r>
          <a:endParaRPr lang="en-gb" sz="1600" dirty="0"/>
        </a:p>
      </dgm:t>
      <dgm:extLst>
        <a:ext uri="{E40237B7-FDA0-4F09-8148-C483321AD2D9}">
          <dgm14:cNvPr xmlns:dgm14="http://schemas.microsoft.com/office/drawing/2010/diagram" id="0" name="" descr="Staggered process showing 3 tasks arranged one below the other and two downward pointing arrows are used to indicate progression from first task to second task and second task to third task."/>
        </a:ext>
      </dgm:extLst>
    </dgm:pt>
    <dgm:pt modelId="{B7200B3B-CBA8-4696-9484-3D8B51B49864}" type="parTrans" cxnId="{BE986786-EA71-4064-A49A-977480E91B06}">
      <dgm:prSet/>
      <dgm:spPr/>
      <dgm:t>
        <a:bodyPr/>
        <a:lstStyle/>
        <a:p>
          <a:endParaRPr lang="en-GB"/>
        </a:p>
      </dgm:t>
    </dgm:pt>
    <dgm:pt modelId="{221B2945-029B-442A-A4E7-249B1E10B188}" type="sibTrans" cxnId="{BE986786-EA71-4064-A49A-977480E91B06}">
      <dgm:prSet/>
      <dgm:spPr/>
      <dgm:t>
        <a:bodyPr/>
        <a:lstStyle/>
        <a:p>
          <a:endParaRPr lang="en-GB"/>
        </a:p>
      </dgm:t>
    </dgm:pt>
    <dgm:pt modelId="{D378A9CA-7BEE-49D2-84F5-C1A76CA0E49B}" type="pres">
      <dgm:prSet presAssocID="{CD7942A0-B7D2-4B14-8FEA-55FC702F5BE7}" presName="diagram" presStyleCnt="0">
        <dgm:presLayoutVars>
          <dgm:dir/>
          <dgm:resizeHandles val="exact"/>
        </dgm:presLayoutVars>
      </dgm:prSet>
      <dgm:spPr/>
    </dgm:pt>
    <dgm:pt modelId="{C709CB30-39C0-4B62-A13A-7D78E7CB9387}" type="pres">
      <dgm:prSet presAssocID="{095A5E99-E976-4550-8F80-53CC813F2F5A}" presName="node" presStyleLbl="node1" presStyleIdx="0" presStyleCnt="4" custScaleX="105030" custScaleY="106841" custLinFactNeighborX="-8083" custLinFactNeighborY="2651">
        <dgm:presLayoutVars>
          <dgm:bulletEnabled val="1"/>
        </dgm:presLayoutVars>
      </dgm:prSet>
      <dgm:spPr/>
    </dgm:pt>
    <dgm:pt modelId="{1E7BA4F4-007C-48C9-80CA-F04A0AE18261}" type="pres">
      <dgm:prSet presAssocID="{8877691F-1B60-4485-9174-DDEC7EE68B70}" presName="sibTrans" presStyleLbl="sibTrans2D1" presStyleIdx="0" presStyleCnt="3" custScaleX="73835" custScaleY="54920"/>
      <dgm:spPr/>
    </dgm:pt>
    <dgm:pt modelId="{33037361-AE2E-4D31-B6F9-57DD47E39135}" type="pres">
      <dgm:prSet presAssocID="{8877691F-1B60-4485-9174-DDEC7EE68B70}" presName="connectorText" presStyleLbl="sibTrans2D1" presStyleIdx="0" presStyleCnt="3"/>
      <dgm:spPr/>
    </dgm:pt>
    <dgm:pt modelId="{69F36845-4A28-4EF0-8C99-9C67B5E39482}" type="pres">
      <dgm:prSet presAssocID="{8EC937D8-BD76-4A12-A3E5-900D5C1E2E05}" presName="node" presStyleLbl="node1" presStyleIdx="1" presStyleCnt="4" custScaleY="102525" custLinFactNeighborY="-5631">
        <dgm:presLayoutVars>
          <dgm:bulletEnabled val="1"/>
        </dgm:presLayoutVars>
      </dgm:prSet>
      <dgm:spPr/>
    </dgm:pt>
    <dgm:pt modelId="{C0DFD577-CAEC-4761-8EAE-70B7B79C5660}" type="pres">
      <dgm:prSet presAssocID="{B3EFD4A5-9FA1-4ABE-B722-05162509509B}" presName="sibTrans" presStyleLbl="sibTrans2D1" presStyleIdx="1" presStyleCnt="3" custFlipHor="1" custScaleX="129877" custScaleY="51101"/>
      <dgm:spPr/>
    </dgm:pt>
    <dgm:pt modelId="{4A1B7EA9-5709-40F9-83F2-AD17715C9AF5}" type="pres">
      <dgm:prSet presAssocID="{B3EFD4A5-9FA1-4ABE-B722-05162509509B}" presName="connectorText" presStyleLbl="sibTrans2D1" presStyleIdx="1" presStyleCnt="3"/>
      <dgm:spPr/>
    </dgm:pt>
    <dgm:pt modelId="{46CFB80E-6275-4999-9280-8BD858514428}" type="pres">
      <dgm:prSet presAssocID="{7133ECF5-4190-4604-AA2F-03C9A0A9210F}" presName="node" presStyleLbl="node1" presStyleIdx="2" presStyleCnt="4" custLinFactNeighborY="-40992">
        <dgm:presLayoutVars>
          <dgm:bulletEnabled val="1"/>
        </dgm:presLayoutVars>
      </dgm:prSet>
      <dgm:spPr/>
    </dgm:pt>
    <dgm:pt modelId="{0FB5143A-0028-4DFB-8A12-FB128F3189BE}" type="pres">
      <dgm:prSet presAssocID="{46037378-034A-4662-877A-B53E1DA069A3}" presName="sibTrans" presStyleLbl="sibTrans2D1" presStyleIdx="2" presStyleCnt="3" custScaleX="67483" custScaleY="54074"/>
      <dgm:spPr/>
    </dgm:pt>
    <dgm:pt modelId="{9B3A1BB3-C350-4378-ABAA-69E71F22A0CB}" type="pres">
      <dgm:prSet presAssocID="{46037378-034A-4662-877A-B53E1DA069A3}" presName="connectorText" presStyleLbl="sibTrans2D1" presStyleIdx="2" presStyleCnt="3"/>
      <dgm:spPr/>
    </dgm:pt>
    <dgm:pt modelId="{891A64F6-6ACF-44B3-9101-8023501AFE82}" type="pres">
      <dgm:prSet presAssocID="{E9512954-95B1-4172-B8D2-DB06FC4D6C21}" presName="node" presStyleLbl="node1" presStyleIdx="3" presStyleCnt="4" custScaleX="105030" custLinFactNeighborX="-10589" custLinFactNeighborY="-40992">
        <dgm:presLayoutVars>
          <dgm:bulletEnabled val="1"/>
        </dgm:presLayoutVars>
      </dgm:prSet>
      <dgm:spPr/>
    </dgm:pt>
  </dgm:ptLst>
  <dgm:cxnLst>
    <dgm:cxn modelId="{C01A1E04-52CB-437B-8201-2B0E5AA37B49}" type="presOf" srcId="{8877691F-1B60-4485-9174-DDEC7EE68B70}" destId="{1E7BA4F4-007C-48C9-80CA-F04A0AE18261}" srcOrd="0" destOrd="0" presId="urn:microsoft.com/office/officeart/2005/8/layout/process5"/>
    <dgm:cxn modelId="{30305711-DB63-44CD-98F5-E8768F578E4A}" type="presOf" srcId="{CD7942A0-B7D2-4B14-8FEA-55FC702F5BE7}" destId="{D378A9CA-7BEE-49D2-84F5-C1A76CA0E49B}" srcOrd="0" destOrd="0" presId="urn:microsoft.com/office/officeart/2005/8/layout/process5"/>
    <dgm:cxn modelId="{7529441D-45EF-41FD-A81B-6CBBDAD5D140}" type="presOf" srcId="{E9512954-95B1-4172-B8D2-DB06FC4D6C21}" destId="{891A64F6-6ACF-44B3-9101-8023501AFE82}" srcOrd="0" destOrd="0" presId="urn:microsoft.com/office/officeart/2005/8/layout/process5"/>
    <dgm:cxn modelId="{011A9761-E983-4C7D-AB1D-2038261D8FF8}" srcId="{CD7942A0-B7D2-4B14-8FEA-55FC702F5BE7}" destId="{7133ECF5-4190-4604-AA2F-03C9A0A9210F}" srcOrd="2" destOrd="0" parTransId="{7D1B29D7-21DD-436A-8F7C-E87DE53C1431}" sibTransId="{46037378-034A-4662-877A-B53E1DA069A3}"/>
    <dgm:cxn modelId="{935C0D45-E4BD-4D0E-8976-980E37DDC11E}" type="presOf" srcId="{8EC937D8-BD76-4A12-A3E5-900D5C1E2E05}" destId="{69F36845-4A28-4EF0-8C99-9C67B5E39482}" srcOrd="0" destOrd="0" presId="urn:microsoft.com/office/officeart/2005/8/layout/process5"/>
    <dgm:cxn modelId="{72BDDB58-6D4A-4DE0-A0D0-6996661F43B2}" type="presOf" srcId="{B3EFD4A5-9FA1-4ABE-B722-05162509509B}" destId="{4A1B7EA9-5709-40F9-83F2-AD17715C9AF5}" srcOrd="1" destOrd="0" presId="urn:microsoft.com/office/officeart/2005/8/layout/process5"/>
    <dgm:cxn modelId="{43DC8383-AEE5-490C-A8E5-1F216F2B8FE6}" srcId="{CD7942A0-B7D2-4B14-8FEA-55FC702F5BE7}" destId="{8EC937D8-BD76-4A12-A3E5-900D5C1E2E05}" srcOrd="1" destOrd="0" parTransId="{8265EE85-9851-494E-A6D3-1CDACE947DF3}" sibTransId="{B3EFD4A5-9FA1-4ABE-B722-05162509509B}"/>
    <dgm:cxn modelId="{BE986786-EA71-4064-A49A-977480E91B06}" srcId="{CD7942A0-B7D2-4B14-8FEA-55FC702F5BE7}" destId="{E9512954-95B1-4172-B8D2-DB06FC4D6C21}" srcOrd="3" destOrd="0" parTransId="{B7200B3B-CBA8-4696-9484-3D8B51B49864}" sibTransId="{221B2945-029B-442A-A4E7-249B1E10B188}"/>
    <dgm:cxn modelId="{297A9BA1-816F-42B1-93F9-BB3ADC571895}" type="presOf" srcId="{46037378-034A-4662-877A-B53E1DA069A3}" destId="{0FB5143A-0028-4DFB-8A12-FB128F3189BE}" srcOrd="0" destOrd="0" presId="urn:microsoft.com/office/officeart/2005/8/layout/process5"/>
    <dgm:cxn modelId="{2A5078B9-A787-4282-8B22-2019428E0549}" type="presOf" srcId="{B3EFD4A5-9FA1-4ABE-B722-05162509509B}" destId="{C0DFD577-CAEC-4761-8EAE-70B7B79C5660}" srcOrd="0" destOrd="0" presId="urn:microsoft.com/office/officeart/2005/8/layout/process5"/>
    <dgm:cxn modelId="{9A2B77BA-329B-432F-95D6-C2012C82C2B9}" type="presOf" srcId="{8877691F-1B60-4485-9174-DDEC7EE68B70}" destId="{33037361-AE2E-4D31-B6F9-57DD47E39135}" srcOrd="1" destOrd="0" presId="urn:microsoft.com/office/officeart/2005/8/layout/process5"/>
    <dgm:cxn modelId="{DFEAF7CA-C122-43AC-ABD9-CC638A58450A}" type="presOf" srcId="{7133ECF5-4190-4604-AA2F-03C9A0A9210F}" destId="{46CFB80E-6275-4999-9280-8BD858514428}" srcOrd="0" destOrd="0" presId="urn:microsoft.com/office/officeart/2005/8/layout/process5"/>
    <dgm:cxn modelId="{A5D5B8DB-3AF3-4C1A-BE5C-126878AF87FE}" type="presOf" srcId="{46037378-034A-4662-877A-B53E1DA069A3}" destId="{9B3A1BB3-C350-4378-ABAA-69E71F22A0CB}" srcOrd="1" destOrd="0" presId="urn:microsoft.com/office/officeart/2005/8/layout/process5"/>
    <dgm:cxn modelId="{D1A4D8E6-F04E-4AB1-8D0C-63DC7AB1E81F}" srcId="{CD7942A0-B7D2-4B14-8FEA-55FC702F5BE7}" destId="{095A5E99-E976-4550-8F80-53CC813F2F5A}" srcOrd="0" destOrd="0" parTransId="{03339A0D-5DC0-4B29-8353-C5AEBFD4DE86}" sibTransId="{8877691F-1B60-4485-9174-DDEC7EE68B70}"/>
    <dgm:cxn modelId="{E71479FC-F063-4674-9F19-D8FD46AA6D28}" type="presOf" srcId="{095A5E99-E976-4550-8F80-53CC813F2F5A}" destId="{C709CB30-39C0-4B62-A13A-7D78E7CB9387}" srcOrd="0" destOrd="0" presId="urn:microsoft.com/office/officeart/2005/8/layout/process5"/>
    <dgm:cxn modelId="{A2EC6B65-5770-446F-9A53-5E0B44631EA8}" type="presParOf" srcId="{D378A9CA-7BEE-49D2-84F5-C1A76CA0E49B}" destId="{C709CB30-39C0-4B62-A13A-7D78E7CB9387}" srcOrd="0" destOrd="0" presId="urn:microsoft.com/office/officeart/2005/8/layout/process5"/>
    <dgm:cxn modelId="{64880F62-218B-4A7F-9859-59B3C9FA3169}" type="presParOf" srcId="{D378A9CA-7BEE-49D2-84F5-C1A76CA0E49B}" destId="{1E7BA4F4-007C-48C9-80CA-F04A0AE18261}" srcOrd="1" destOrd="0" presId="urn:microsoft.com/office/officeart/2005/8/layout/process5"/>
    <dgm:cxn modelId="{34071449-F1E7-44CD-B5A8-1FBC25E8F00C}" type="presParOf" srcId="{1E7BA4F4-007C-48C9-80CA-F04A0AE18261}" destId="{33037361-AE2E-4D31-B6F9-57DD47E39135}" srcOrd="0" destOrd="0" presId="urn:microsoft.com/office/officeart/2005/8/layout/process5"/>
    <dgm:cxn modelId="{758B0314-8A98-4E8F-81AE-AE4E2A5834AE}" type="presParOf" srcId="{D378A9CA-7BEE-49D2-84F5-C1A76CA0E49B}" destId="{69F36845-4A28-4EF0-8C99-9C67B5E39482}" srcOrd="2" destOrd="0" presId="urn:microsoft.com/office/officeart/2005/8/layout/process5"/>
    <dgm:cxn modelId="{B2664DCE-51B0-454E-8287-69BB1A484141}" type="presParOf" srcId="{D378A9CA-7BEE-49D2-84F5-C1A76CA0E49B}" destId="{C0DFD577-CAEC-4761-8EAE-70B7B79C5660}" srcOrd="3" destOrd="0" presId="urn:microsoft.com/office/officeart/2005/8/layout/process5"/>
    <dgm:cxn modelId="{9466AE17-FE27-40BD-9B64-A4D0FD72067B}" type="presParOf" srcId="{C0DFD577-CAEC-4761-8EAE-70B7B79C5660}" destId="{4A1B7EA9-5709-40F9-83F2-AD17715C9AF5}" srcOrd="0" destOrd="0" presId="urn:microsoft.com/office/officeart/2005/8/layout/process5"/>
    <dgm:cxn modelId="{4F9C457A-7FF0-4E93-A1EF-173F920F846C}" type="presParOf" srcId="{D378A9CA-7BEE-49D2-84F5-C1A76CA0E49B}" destId="{46CFB80E-6275-4999-9280-8BD858514428}" srcOrd="4" destOrd="0" presId="urn:microsoft.com/office/officeart/2005/8/layout/process5"/>
    <dgm:cxn modelId="{5A0CE01A-4D8F-4292-80B7-C004970B0587}" type="presParOf" srcId="{D378A9CA-7BEE-49D2-84F5-C1A76CA0E49B}" destId="{0FB5143A-0028-4DFB-8A12-FB128F3189BE}" srcOrd="5" destOrd="0" presId="urn:microsoft.com/office/officeart/2005/8/layout/process5"/>
    <dgm:cxn modelId="{5847B784-0E66-4E8F-A2ED-73E223F379D7}" type="presParOf" srcId="{0FB5143A-0028-4DFB-8A12-FB128F3189BE}" destId="{9B3A1BB3-C350-4378-ABAA-69E71F22A0CB}" srcOrd="0" destOrd="0" presId="urn:microsoft.com/office/officeart/2005/8/layout/process5"/>
    <dgm:cxn modelId="{F24CCC1B-D6FA-4828-8F07-2EE61E904946}" type="presParOf" srcId="{D378A9CA-7BEE-49D2-84F5-C1A76CA0E49B}" destId="{891A64F6-6ACF-44B3-9101-8023501AFE82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9CB30-39C0-4B62-A13A-7D78E7CB9387}">
      <dsp:nvSpPr>
        <dsp:cNvPr id="0" name=""/>
        <dsp:cNvSpPr/>
      </dsp:nvSpPr>
      <dsp:spPr>
        <a:xfrm>
          <a:off x="295552" y="61991"/>
          <a:ext cx="3895996" cy="23779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rtlCol="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1. Parallel Processing at the Edge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/>
            <a:t>Each IoT device independently analyses  its own traffic in parallel.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b="1" kern="1200" dirty="0"/>
            <a:t>LSTM</a:t>
          </a:r>
          <a:r>
            <a:rPr lang="en-GB" sz="1600" kern="1200" dirty="0"/>
            <a:t> detects time-based anomalies; </a:t>
          </a:r>
          <a:r>
            <a:rPr lang="en-GB" sz="1600" b="1" kern="1200" dirty="0"/>
            <a:t>SOM</a:t>
          </a:r>
          <a:r>
            <a:rPr lang="en-GB" sz="1600" kern="1200" dirty="0"/>
            <a:t> clusters behaviour  patterns.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/>
            <a:t>Fast local detection with </a:t>
          </a:r>
          <a:r>
            <a:rPr lang="en-GB" sz="1600" b="1" kern="1200" dirty="0"/>
            <a:t>no raw data transmission</a:t>
          </a:r>
          <a:r>
            <a:rPr lang="en-GB" sz="1600" kern="1200" dirty="0"/>
            <a:t> ensures privacy and low latency.</a:t>
          </a:r>
          <a:endParaRPr lang="en-gb" sz="1600" kern="1200" dirty="0"/>
        </a:p>
      </dsp:txBody>
      <dsp:txXfrm>
        <a:off x="365198" y="131637"/>
        <a:ext cx="3756704" cy="2238612"/>
      </dsp:txXfrm>
    </dsp:sp>
    <dsp:sp modelId="{1E7BA4F4-007C-48C9-80CA-F04A0AE18261}">
      <dsp:nvSpPr>
        <dsp:cNvPr id="0" name=""/>
        <dsp:cNvSpPr/>
      </dsp:nvSpPr>
      <dsp:spPr>
        <a:xfrm rot="21532303">
          <a:off x="4707541" y="942927"/>
          <a:ext cx="698102" cy="5052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4707556" y="1045464"/>
        <a:ext cx="546534" cy="303137"/>
      </dsp:txXfrm>
    </dsp:sp>
    <dsp:sp modelId="{69F36845-4A28-4EF0-8C99-9C67B5E39482}">
      <dsp:nvSpPr>
        <dsp:cNvPr id="0" name=""/>
        <dsp:cNvSpPr/>
      </dsp:nvSpPr>
      <dsp:spPr>
        <a:xfrm>
          <a:off x="5975145" y="0"/>
          <a:ext cx="3709412" cy="2281845"/>
        </a:xfrm>
        <a:prstGeom prst="roundRect">
          <a:avLst>
            <a:gd name="adj" fmla="val 10000"/>
          </a:avLst>
        </a:prstGeom>
        <a:solidFill>
          <a:schemeClr val="accent3">
            <a:hueOff val="-4571270"/>
            <a:satOff val="-8127"/>
            <a:lumOff val="5229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rtlCol="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2. Distributed Detection Architecture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/>
            <a:t>Devices send only alerts (not data) to the central system if local anomaly scores exceed a threshold.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/>
            <a:t>Reduces bandwidth use, avoids bottlenecks, and ensures fault tolerance.</a:t>
          </a:r>
          <a:endParaRPr lang="en-gb" sz="1600" kern="1200" dirty="0"/>
        </a:p>
      </dsp:txBody>
      <dsp:txXfrm>
        <a:off x="6041978" y="66833"/>
        <a:ext cx="3575746" cy="2148179"/>
      </dsp:txXfrm>
    </dsp:sp>
    <dsp:sp modelId="{C0DFD577-CAEC-4761-8EAE-70B7B79C5660}">
      <dsp:nvSpPr>
        <dsp:cNvPr id="0" name=""/>
        <dsp:cNvSpPr/>
      </dsp:nvSpPr>
      <dsp:spPr>
        <a:xfrm rot="16200000" flipH="1">
          <a:off x="7599091" y="2371978"/>
          <a:ext cx="461520" cy="470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6856905"/>
            <a:satOff val="-12190"/>
            <a:lumOff val="784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 rot="-5400000">
        <a:off x="7688822" y="2376266"/>
        <a:ext cx="282057" cy="323064"/>
      </dsp:txXfrm>
    </dsp:sp>
    <dsp:sp modelId="{46CFB80E-6275-4999-9280-8BD858514428}">
      <dsp:nvSpPr>
        <dsp:cNvPr id="0" name=""/>
        <dsp:cNvSpPr/>
      </dsp:nvSpPr>
      <dsp:spPr>
        <a:xfrm>
          <a:off x="5975145" y="2952321"/>
          <a:ext cx="3709412" cy="2225647"/>
        </a:xfrm>
        <a:prstGeom prst="roundRect">
          <a:avLst>
            <a:gd name="adj" fmla="val 10000"/>
          </a:avLst>
        </a:prstGeom>
        <a:solidFill>
          <a:schemeClr val="accent3">
            <a:hueOff val="-9142540"/>
            <a:satOff val="-16253"/>
            <a:lumOff val="10457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rtlCol="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3. Centralized Threat Verification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/>
            <a:t>A central </a:t>
          </a:r>
          <a:r>
            <a:rPr lang="en-GB" sz="1600" b="1" kern="1200" dirty="0"/>
            <a:t>ART model</a:t>
          </a:r>
          <a:r>
            <a:rPr lang="en-GB" sz="1600" kern="1200" dirty="0"/>
            <a:t> correlates alerts from multiple devices.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/>
            <a:t>Detects large-scale attacks vs isolated issues; adjusts sensitivity dynamically to reduce false positives.</a:t>
          </a:r>
          <a:endParaRPr lang="en-gb" sz="1600" kern="1200" dirty="0"/>
        </a:p>
      </dsp:txBody>
      <dsp:txXfrm>
        <a:off x="6040332" y="3017508"/>
        <a:ext cx="3579038" cy="2095273"/>
      </dsp:txXfrm>
    </dsp:sp>
    <dsp:sp modelId="{0FB5143A-0028-4DFB-8A12-FB128F3189BE}">
      <dsp:nvSpPr>
        <dsp:cNvPr id="0" name=""/>
        <dsp:cNvSpPr/>
      </dsp:nvSpPr>
      <dsp:spPr>
        <a:xfrm rot="10800000">
          <a:off x="4729432" y="3816422"/>
          <a:ext cx="671168" cy="4974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3713810"/>
            <a:satOff val="-24380"/>
            <a:lumOff val="1568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rtlCol="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 rot="10800000">
        <a:off x="4878665" y="3915911"/>
        <a:ext cx="521935" cy="298467"/>
      </dsp:txXfrm>
    </dsp:sp>
    <dsp:sp modelId="{891A64F6-6ACF-44B3-9101-8023501AFE82}">
      <dsp:nvSpPr>
        <dsp:cNvPr id="0" name=""/>
        <dsp:cNvSpPr/>
      </dsp:nvSpPr>
      <dsp:spPr>
        <a:xfrm>
          <a:off x="202594" y="2952321"/>
          <a:ext cx="3895996" cy="2225647"/>
        </a:xfrm>
        <a:prstGeom prst="roundRect">
          <a:avLst>
            <a:gd name="adj" fmla="val 10000"/>
          </a:avLst>
        </a:prstGeom>
        <a:solidFill>
          <a:schemeClr val="accent3">
            <a:hueOff val="-13713810"/>
            <a:satOff val="-24380"/>
            <a:lumOff val="15686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rtlCol="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4. Distributed Mitigation Response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/>
            <a:t>Upon attack confirmation, mitigation commands are sent out.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/>
            <a:t>Each device executes localized actions (e.g., isolation, filtering).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600" kern="1200" dirty="0"/>
            <a:t>Ensures resilience, scalability, and uninterrupted protection.</a:t>
          </a:r>
          <a:endParaRPr lang="en-gb" sz="1600" kern="1200" dirty="0"/>
        </a:p>
      </dsp:txBody>
      <dsp:txXfrm>
        <a:off x="267781" y="3017508"/>
        <a:ext cx="3765622" cy="2095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Click to edit Master text styles</a:t>
            </a:r>
          </a:p>
          <a:p>
            <a:pPr lvl="1" rtl="0"/>
            <a:r>
              <a:t>Second level</a:t>
            </a:r>
          </a:p>
          <a:p>
            <a:pPr lvl="2" rtl="0"/>
            <a:r>
              <a:t>Third level</a:t>
            </a:r>
          </a:p>
          <a:p>
            <a:pPr lvl="3" rtl="0"/>
            <a:r>
              <a:t>Fourth level</a:t>
            </a:r>
          </a:p>
          <a:p>
            <a:pPr lvl="4" rtl="0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EBA5BD7-F043-4D1B-AA17-CD412FC534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29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A01C38D-F26D-4167-83EF-8774BC62D54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614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>
              <a:defRPr sz="5400"/>
            </a:lvl1pPr>
          </a:lstStyle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1/8/2016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3852" y="908720"/>
            <a:ext cx="11423005" cy="3274268"/>
          </a:xfrm>
        </p:spPr>
        <p:txBody>
          <a:bodyPr rtlCol="0">
            <a:normAutofit fontScale="90000"/>
          </a:bodyPr>
          <a:lstStyle/>
          <a:p>
            <a:r>
              <a:rPr lang="en-GB" dirty="0"/>
              <a:t>11</a:t>
            </a:r>
            <a:r>
              <a:rPr lang="en-GB" baseline="30000" dirty="0"/>
              <a:t>th</a:t>
            </a:r>
            <a:r>
              <a:rPr lang="en-GB" dirty="0"/>
              <a:t> International Conference</a:t>
            </a:r>
            <a:br>
              <a:rPr lang="en-GB" dirty="0"/>
            </a:br>
            <a:r>
              <a:rPr lang="en-GB" dirty="0"/>
              <a:t>"Distributed Computing and Grid Technologies in Science and Education"</a:t>
            </a:r>
            <a:br>
              <a:rPr lang="en-GB" dirty="0"/>
            </a:br>
            <a:r>
              <a:rPr lang="en-GB" dirty="0"/>
              <a:t>                     (GRID’2025)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FADFF7-829F-FBA7-C927-F996A0EC7C59}"/>
              </a:ext>
            </a:extLst>
          </p:cNvPr>
          <p:cNvSpPr txBox="1"/>
          <p:nvPr/>
        </p:nvSpPr>
        <p:spPr>
          <a:xfrm>
            <a:off x="3502124" y="5157192"/>
            <a:ext cx="6129336" cy="1465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Evelyne Hakizimana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Saint Petersburg State University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GB" sz="2400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July,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4731E4-C6B6-B5C5-02C4-252D2BBB685B}"/>
              </a:ext>
            </a:extLst>
          </p:cNvPr>
          <p:cNvSpPr txBox="1"/>
          <p:nvPr/>
        </p:nvSpPr>
        <p:spPr>
          <a:xfrm>
            <a:off x="1341884" y="3767489"/>
            <a:ext cx="66967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/>
              <a:t>The Structure of a distributed System for Ensuring   Reliable Security in IoT</a:t>
            </a: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93284" y="-243408"/>
            <a:ext cx="10360501" cy="1223963"/>
          </a:xfrm>
        </p:spPr>
        <p:txBody>
          <a:bodyPr rtlCol="0"/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The Problem Statement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69876" y="1412776"/>
            <a:ext cx="10360501" cy="5301208"/>
          </a:xfrm>
        </p:spPr>
        <p:txBody>
          <a:bodyPr rtlCol="0">
            <a:normAutofit/>
          </a:bodyPr>
          <a:lstStyle/>
          <a:p>
            <a:pPr lvl="0"/>
            <a:r>
              <a:rPr lang="en-GB" dirty="0"/>
              <a:t>The rapid expansion of the Internet of Things (IoT) in Africa has brought breakthrough advances in the security of distributed systems management. </a:t>
            </a:r>
          </a:p>
          <a:p>
            <a:pPr lvl="0"/>
            <a:r>
              <a:rPr lang="en-GB" dirty="0"/>
              <a:t>However, this growth has also brought unparalleled security vulnerabilities, and distributed denial of service (DDoS) attacks have become a key threat to the IoT ecosystem. </a:t>
            </a:r>
          </a:p>
          <a:p>
            <a:pPr lvl="0"/>
            <a:r>
              <a:rPr lang="en-GB" dirty="0"/>
              <a:t>Existing detection systems are often not adaptive, lack distribute(parallel) response, and struggle with unknown threats.</a:t>
            </a:r>
          </a:p>
          <a:p>
            <a:pPr lvl="0"/>
            <a:r>
              <a:rPr lang="en-GB" dirty="0"/>
              <a:t>There is a need for an intelligent, parallel, and scalable solution to secure IoT ecosystems against evolving DDoS threats.</a:t>
            </a:r>
          </a:p>
          <a:p>
            <a:pPr marL="0" indent="0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5E5ED1-4F39-5A4A-4343-260CF9D77D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4BF1149-6AD7-5568-935D-7C496069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284" y="-243408"/>
            <a:ext cx="10360501" cy="1223963"/>
          </a:xfrm>
        </p:spPr>
        <p:txBody>
          <a:bodyPr rtlCol="0"/>
          <a:lstStyle/>
          <a:p>
            <a:r>
              <a:rPr lang="en-GB" b="1" dirty="0"/>
              <a:t>Objectives of the Study</a:t>
            </a:r>
            <a:endParaRPr lang="en-GB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65329014-9011-F553-2563-8252AB90F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884" y="1556792"/>
            <a:ext cx="10513168" cy="5112568"/>
          </a:xfrm>
        </p:spPr>
        <p:txBody>
          <a:bodyPr rtlCol="0">
            <a:normAutofit lnSpcReduction="10000"/>
          </a:bodyPr>
          <a:lstStyle/>
          <a:p>
            <a:pPr lvl="0"/>
            <a:r>
              <a:rPr lang="en-GB" dirty="0"/>
              <a:t>Develop an adaptive intelligence framework for parallel detection of DDoS attacks in IoT environments.</a:t>
            </a:r>
          </a:p>
          <a:p>
            <a:r>
              <a:rPr lang="en-GB" dirty="0"/>
              <a:t>Integrate advanced machine learning models including LSTM(Long Short-Term Memory), SOM(Self-Organizing Map), and ART(Adaptive Resonance Theory) to improve detection performance.</a:t>
            </a:r>
          </a:p>
          <a:p>
            <a:pPr lvl="0"/>
            <a:r>
              <a:rPr lang="en-GB" dirty="0"/>
              <a:t>Evaluate the system using standard metrics like F1-score, precision, and recall.</a:t>
            </a:r>
          </a:p>
          <a:p>
            <a:pPr lvl="0"/>
            <a:r>
              <a:rPr lang="en-GB" dirty="0"/>
              <a:t>Compare the proposed framework with existing detection methods to assess effectiveness.</a:t>
            </a:r>
          </a:p>
          <a:p>
            <a:pPr lvl="0"/>
            <a:r>
              <a:rPr lang="en-GB" dirty="0"/>
              <a:t>Address the unique security challenges of emerging IoT markets, especially in resource-constrained regions like Africa.</a:t>
            </a:r>
          </a:p>
        </p:txBody>
      </p:sp>
    </p:spTree>
    <p:extLst>
      <p:ext uri="{BB962C8B-B14F-4D97-AF65-F5344CB8AC3E}">
        <p14:creationId xmlns:p14="http://schemas.microsoft.com/office/powerpoint/2010/main" val="353232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860" y="-459432"/>
            <a:ext cx="10360501" cy="1223963"/>
          </a:xfrm>
        </p:spPr>
        <p:txBody>
          <a:bodyPr rtlCol="0"/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Methodology (Overview &amp; Key Algorithms)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33BFC9F-92B2-B08B-6CE5-E08F7DBBA8C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876" y="764531"/>
            <a:ext cx="6552728" cy="603060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05D8FE0-E810-F404-6A37-28DB1C134B8C}"/>
              </a:ext>
            </a:extLst>
          </p:cNvPr>
          <p:cNvSpPr txBox="1"/>
          <p:nvPr/>
        </p:nvSpPr>
        <p:spPr>
          <a:xfrm>
            <a:off x="8156377" y="1443841"/>
            <a:ext cx="403244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/>
              <a:t>Long Short-Term Memory </a:t>
            </a:r>
            <a:endParaRPr lang="en-GB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GB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LSTM can distinguish between malicious and genuine communication by applying temporal features it has learned. </a:t>
            </a:r>
          </a:p>
          <a:p>
            <a:endParaRPr lang="en-GB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GB" sz="1400" dirty="0">
              <a:latin typeface="Times New Roman" panose="02020603050405020304" pitchFamily="18" charset="0"/>
            </a:endParaRPr>
          </a:p>
          <a:p>
            <a:r>
              <a:rPr lang="en-GB" sz="1400" b="1" dirty="0"/>
              <a:t>Self-Organizing Map </a:t>
            </a:r>
            <a:endParaRPr lang="en-GB" sz="1400" b="1" dirty="0">
              <a:latin typeface="Times New Roman" panose="02020603050405020304" pitchFamily="18" charset="0"/>
            </a:endParaRPr>
          </a:p>
          <a:p>
            <a:r>
              <a:rPr lang="en-GB" sz="1400" dirty="0"/>
              <a:t>SOM maps network behaviour to identify anomalies in our distributed system security; outliers signify DDoS attacks, while typical activity forms clusters. 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b="1" dirty="0"/>
              <a:t>Adaptive Resonance Theory </a:t>
            </a:r>
          </a:p>
          <a:p>
            <a:r>
              <a:rPr lang="en-GB" sz="1400" dirty="0"/>
              <a:t>A neural network model called ART was created for reliable pattern identification and categorization. It enables the system to adapt to novel patterns without losing sight of previously acquired information. </a:t>
            </a:r>
          </a:p>
        </p:txBody>
      </p:sp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309" y="-611982"/>
            <a:ext cx="10360501" cy="1223963"/>
          </a:xfrm>
        </p:spPr>
        <p:txBody>
          <a:bodyPr rtlCol="0"/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Detection Workflow &amp; Evaluation</a:t>
            </a:r>
            <a:endParaRPr lang="en-gb" dirty="0"/>
          </a:p>
        </p:txBody>
      </p:sp>
      <p:graphicFrame>
        <p:nvGraphicFramePr>
          <p:cNvPr id="5" name="Content Placeholder 4" descr="Staggered process showing 3 tasks arranged one below the other and two downward pointing arrows are used to indicate progression from first task to second task and second task to third task.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6189318"/>
              </p:ext>
            </p:extLst>
          </p:nvPr>
        </p:nvGraphicFramePr>
        <p:xfrm>
          <a:off x="1197868" y="764704"/>
          <a:ext cx="10279942" cy="6093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31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6EFACA8-4954-CA75-A44B-E1C17A147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820" y="1196752"/>
            <a:ext cx="5686403" cy="331236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8972E2C-992C-4555-7BAD-4FF9D266D8AB}"/>
              </a:ext>
            </a:extLst>
          </p:cNvPr>
          <p:cNvSpPr txBox="1"/>
          <p:nvPr/>
        </p:nvSpPr>
        <p:spPr>
          <a:xfrm>
            <a:off x="2854052" y="313680"/>
            <a:ext cx="611028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GB" sz="2400" b="1" kern="1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Accuracy </a:t>
            </a:r>
            <a:r>
              <a:rPr lang="en-GB" b="1" kern="10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Loss </a:t>
            </a:r>
            <a:r>
              <a:rPr lang="en-GB" sz="2400" b="1" kern="1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LSTM model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5A5A828-F0BC-0D91-502E-8CBFA1E8D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8468" y="3401194"/>
            <a:ext cx="5485323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33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6E055-40B5-9972-EA16-002257A97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4A3E0C-1A10-FDAF-1804-924C4DB45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464" y="1124744"/>
            <a:ext cx="8321895" cy="534181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D2C745-20B4-68BD-FCCC-C0B6D276FEED}"/>
              </a:ext>
            </a:extLst>
          </p:cNvPr>
          <p:cNvSpPr txBox="1"/>
          <p:nvPr/>
        </p:nvSpPr>
        <p:spPr>
          <a:xfrm>
            <a:off x="3214092" y="260648"/>
            <a:ext cx="61102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Clusters on LSTM SoftMax Outputs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73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A3C97-E356-4FF9-AED5-879B8F99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0316" y="-611982"/>
            <a:ext cx="3663286" cy="1223963"/>
          </a:xfrm>
        </p:spPr>
        <p:txBody>
          <a:bodyPr rtlCol="0">
            <a:normAutofit/>
          </a:bodyPr>
          <a:lstStyle/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7" name="Content Placeholder Step 1" descr="Select your 3D model &gt; 3D Models Format &gt; Pan &amp; Zoom&#10;&#10;Note: the Pan &amp; Zoom tool acts like an on/off (toggle) switch. Once pressed, you’ll see a grey box around the Pan &amp; Zoom button to indicate the feature is activated. Press the button again to deactivate the Pan &amp; Zoom feature.">
            <a:extLst>
              <a:ext uri="{FF2B5EF4-FFF2-40B4-BE49-F238E27FC236}">
                <a16:creationId xmlns:a16="http://schemas.microsoft.com/office/drawing/2014/main" id="{3EE46009-9B31-417A-AB61-8C70009004B3}"/>
              </a:ext>
            </a:extLst>
          </p:cNvPr>
          <p:cNvSpPr txBox="1">
            <a:spLocks/>
          </p:cNvSpPr>
          <p:nvPr/>
        </p:nvSpPr>
        <p:spPr>
          <a:xfrm>
            <a:off x="4726260" y="3284984"/>
            <a:ext cx="3033931" cy="2967471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399" b="1" dirty="0">
                <a:latin typeface="Calibri" panose="020F0502020204030204" pitchFamily="34" charset="0"/>
                <a:cs typeface="Calibri" panose="020F0502020204030204" pitchFamily="34" charset="0"/>
              </a:rPr>
              <a:t>Lessons Learned</a:t>
            </a:r>
            <a:endParaRPr lang="en-GB" sz="1799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1799" dirty="0">
                <a:latin typeface="Calibri" panose="020F0502020204030204" pitchFamily="34" charset="0"/>
                <a:cs typeface="Calibri" panose="020F0502020204030204" pitchFamily="34" charset="0"/>
              </a:rPr>
              <a:t>Hybrid Approaches Yield Better Results</a:t>
            </a:r>
          </a:p>
          <a:p>
            <a:pPr lvl="0"/>
            <a:r>
              <a:rPr lang="en-GB" sz="1799" dirty="0">
                <a:latin typeface="Calibri" panose="020F0502020204030204" pitchFamily="34" charset="0"/>
                <a:cs typeface="Calibri" panose="020F0502020204030204" pitchFamily="34" charset="0"/>
              </a:rPr>
              <a:t>Preprocessing is Crucial</a:t>
            </a:r>
          </a:p>
          <a:p>
            <a:pPr lvl="0"/>
            <a:r>
              <a:rPr lang="en-GB" sz="1799" dirty="0">
                <a:latin typeface="Calibri" panose="020F0502020204030204" pitchFamily="34" charset="0"/>
                <a:cs typeface="Calibri" panose="020F0502020204030204" pitchFamily="34" charset="0"/>
              </a:rPr>
              <a:t>Adaptivity Enhances Resilience</a:t>
            </a:r>
          </a:p>
          <a:p>
            <a:pPr lvl="0"/>
            <a:r>
              <a:rPr lang="en-GB" sz="1799" dirty="0">
                <a:latin typeface="Calibri" panose="020F0502020204030204" pitchFamily="34" charset="0"/>
                <a:cs typeface="Calibri" panose="020F0502020204030204" pitchFamily="34" charset="0"/>
              </a:rPr>
              <a:t>Evaluation Metrics Must Be Balanced</a:t>
            </a:r>
          </a:p>
        </p:txBody>
      </p:sp>
      <p:sp>
        <p:nvSpPr>
          <p:cNvPr id="19" name="Content Placeholder Step 1" descr="Select your 3D model &gt; 3D Models Format &gt; Pan &amp; Zoom&#10;&#10;Note: the Pan &amp; Zoom tool acts like an on/off (toggle) switch. Once pressed, you’ll see a grey box around the Pan &amp; Zoom button to indicate the feature is activated. Press the button again to deactivate the Pan &amp; Zoom feature.">
            <a:extLst>
              <a:ext uri="{FF2B5EF4-FFF2-40B4-BE49-F238E27FC236}">
                <a16:creationId xmlns:a16="http://schemas.microsoft.com/office/drawing/2014/main" id="{246F8CEF-C13E-CE11-B619-EFADDFFB67D2}"/>
              </a:ext>
            </a:extLst>
          </p:cNvPr>
          <p:cNvSpPr txBox="1">
            <a:spLocks/>
          </p:cNvSpPr>
          <p:nvPr/>
        </p:nvSpPr>
        <p:spPr>
          <a:xfrm>
            <a:off x="863216" y="3284984"/>
            <a:ext cx="3033931" cy="2967471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399" b="1" dirty="0">
                <a:latin typeface="Calibri" panose="020F0502020204030204" pitchFamily="34" charset="0"/>
                <a:cs typeface="Calibri" panose="020F0502020204030204" pitchFamily="34" charset="0"/>
              </a:rPr>
              <a:t>Challenges Faced</a:t>
            </a:r>
            <a:endParaRPr lang="en-GB" sz="2399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1799" dirty="0">
                <a:latin typeface="Calibri" panose="020F0502020204030204" pitchFamily="34" charset="0"/>
                <a:cs typeface="Calibri" panose="020F0502020204030204" pitchFamily="34" charset="0"/>
              </a:rPr>
              <a:t>Dynamic and Evolving Attack Patterns</a:t>
            </a:r>
          </a:p>
          <a:p>
            <a:pPr lvl="0"/>
            <a:r>
              <a:rPr lang="en-GB" sz="1799" dirty="0">
                <a:latin typeface="Calibri" panose="020F0502020204030204" pitchFamily="34" charset="0"/>
                <a:cs typeface="Calibri" panose="020F0502020204030204" pitchFamily="34" charset="0"/>
              </a:rPr>
              <a:t>Parallel Processing Constraints</a:t>
            </a:r>
          </a:p>
          <a:p>
            <a:pPr lvl="0"/>
            <a:r>
              <a:rPr lang="en-GB" sz="1799" dirty="0">
                <a:latin typeface="Calibri" panose="020F0502020204030204" pitchFamily="34" charset="0"/>
                <a:cs typeface="Calibri" panose="020F0502020204030204" pitchFamily="34" charset="0"/>
              </a:rPr>
              <a:t>Integration Complexity.</a:t>
            </a:r>
          </a:p>
        </p:txBody>
      </p:sp>
      <p:sp>
        <p:nvSpPr>
          <p:cNvPr id="24" name="Content Placeholder Step 1" descr="Select your 3D model &gt; 3D Models Format &gt; Pan &amp; Zoom&#10;&#10;Note: the Pan &amp; Zoom tool acts like an on/off (toggle) switch. Once pressed, you’ll see a grey box around the Pan &amp; Zoom button to indicate the feature is activated. Press the button again to deactivate the Pan &amp; Zoom feature.">
            <a:extLst>
              <a:ext uri="{FF2B5EF4-FFF2-40B4-BE49-F238E27FC236}">
                <a16:creationId xmlns:a16="http://schemas.microsoft.com/office/drawing/2014/main" id="{C7A43AE0-06C4-1B85-9917-C22FCDAB0591}"/>
              </a:ext>
            </a:extLst>
          </p:cNvPr>
          <p:cNvSpPr txBox="1">
            <a:spLocks/>
          </p:cNvSpPr>
          <p:nvPr/>
        </p:nvSpPr>
        <p:spPr>
          <a:xfrm>
            <a:off x="9154894" y="3284984"/>
            <a:ext cx="3033931" cy="2967471"/>
          </a:xfrm>
          <a:prstGeom prst="rect">
            <a:avLst/>
          </a:prstGeom>
        </p:spPr>
        <p:txBody>
          <a:bodyPr vert="horz" lIns="91416" tIns="45708" rIns="91416" bIns="45708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399" b="1" dirty="0">
                <a:latin typeface="Calibri" panose="020F0502020204030204" pitchFamily="34" charset="0"/>
                <a:cs typeface="Calibri" panose="020F0502020204030204" pitchFamily="34" charset="0"/>
              </a:rPr>
              <a:t>Future Work</a:t>
            </a:r>
            <a:endParaRPr lang="en-GB" sz="2399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1799" dirty="0">
                <a:latin typeface="Calibri" panose="020F0502020204030204" pitchFamily="34" charset="0"/>
                <a:cs typeface="Calibri" panose="020F0502020204030204" pitchFamily="34" charset="0"/>
              </a:rPr>
              <a:t>Broader Deployment Across IoT Domains</a:t>
            </a:r>
          </a:p>
          <a:p>
            <a:pPr lvl="0"/>
            <a:r>
              <a:rPr lang="en-GB" sz="1799" dirty="0">
                <a:latin typeface="Calibri" panose="020F0502020204030204" pitchFamily="34" charset="0"/>
                <a:cs typeface="Calibri" panose="020F0502020204030204" pitchFamily="34" charset="0"/>
              </a:rPr>
              <a:t>Integration with Automated Mitigation Systems</a:t>
            </a:r>
          </a:p>
          <a:p>
            <a:pPr lvl="0"/>
            <a:r>
              <a:rPr lang="en-GB" sz="1799" dirty="0">
                <a:latin typeface="Calibri" panose="020F0502020204030204" pitchFamily="34" charset="0"/>
                <a:cs typeface="Calibri" panose="020F0502020204030204" pitchFamily="34" charset="0"/>
              </a:rPr>
              <a:t>Model Optimization for Edge Devices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FFF51E8B-2515-112B-99F1-32CF46431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0356" y="1808928"/>
            <a:ext cx="1118935" cy="107697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54ACA1B-ED99-4671-F247-F4E7E90076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3745" y="1846445"/>
            <a:ext cx="1259220" cy="100194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27B7672-01CC-4831-B980-9984BD9328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5860" y="1732667"/>
            <a:ext cx="1254322" cy="116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56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353B84-567A-E1D2-457F-15F96169CC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F56C57-98AF-59B0-0A34-270D594E8A5E}"/>
              </a:ext>
            </a:extLst>
          </p:cNvPr>
          <p:cNvSpPr txBox="1"/>
          <p:nvPr/>
        </p:nvSpPr>
        <p:spPr>
          <a:xfrm>
            <a:off x="1701924" y="572795"/>
            <a:ext cx="61102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“Every connected device is a door; without a lock, it’s an invitation.”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B0E54-3FEA-C55F-7553-1E3766DFF67E}"/>
              </a:ext>
            </a:extLst>
          </p:cNvPr>
          <p:cNvSpPr txBox="1"/>
          <p:nvPr/>
        </p:nvSpPr>
        <p:spPr>
          <a:xfrm>
            <a:off x="6109145" y="1666954"/>
            <a:ext cx="61102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“The smarter our devices become, the more careful we must be.”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DBC92B-1B89-C6C4-ADF3-5D6BC08795F7}"/>
              </a:ext>
            </a:extLst>
          </p:cNvPr>
          <p:cNvSpPr txBox="1"/>
          <p:nvPr/>
        </p:nvSpPr>
        <p:spPr>
          <a:xfrm>
            <a:off x="837828" y="4091866"/>
            <a:ext cx="112332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7200" dirty="0"/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293475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271</TotalTime>
  <Words>574</Words>
  <Application>Microsoft Office PowerPoint</Application>
  <PresentationFormat>Custom</PresentationFormat>
  <Paragraphs>67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Tech 16x9</vt:lpstr>
      <vt:lpstr>11th International Conference "Distributed Computing and Grid Technologies in Science and Education"                      (GRID’2025)  </vt:lpstr>
      <vt:lpstr>The Problem Statement</vt:lpstr>
      <vt:lpstr>Objectives of the Study</vt:lpstr>
      <vt:lpstr>Methodology (Overview &amp; Key Algorithms)</vt:lpstr>
      <vt:lpstr>Detection Workflow &amp; Evaluation</vt:lpstr>
      <vt:lpstr>PowerPoint Presentation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Hakizimana Evelyne</dc:creator>
  <cp:lastModifiedBy>Hakizimana Evelyne</cp:lastModifiedBy>
  <cp:revision>4</cp:revision>
  <dcterms:created xsi:type="dcterms:W3CDTF">2025-07-02T14:09:35Z</dcterms:created>
  <dcterms:modified xsi:type="dcterms:W3CDTF">2025-07-10T06:58:47Z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