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8"/>
  </p:notesMasterIdLst>
  <p:sldIdLst>
    <p:sldId id="256" r:id="rId4"/>
    <p:sldId id="281" r:id="rId5"/>
    <p:sldId id="285" r:id="rId6"/>
    <p:sldId id="288" r:id="rId7"/>
    <p:sldId id="290" r:id="rId8"/>
    <p:sldId id="286" r:id="rId9"/>
    <p:sldId id="297" r:id="rId10"/>
    <p:sldId id="287" r:id="rId11"/>
    <p:sldId id="293" r:id="rId12"/>
    <p:sldId id="294" r:id="rId13"/>
    <p:sldId id="289" r:id="rId14"/>
    <p:sldId id="296" r:id="rId15"/>
    <p:sldId id="292" r:id="rId16"/>
    <p:sldId id="271" r:id="rId17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5137D-18D1-4F0F-8BD9-FA2DBA5C121E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D87A5-26CA-4DDD-839F-69DF82366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008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D87A5-26CA-4DDD-839F-69DF8236686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015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34900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4400" b="1" strike="noStrike" cap="all" spc="-1">
                <a:solidFill>
                  <a:srgbClr val="FFFFFF"/>
                </a:solidFill>
                <a:latin typeface="Calibri"/>
              </a:rPr>
              <a:t>ЗАГОЛОВОК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6"/>
          <p:cNvSpPr/>
          <p:nvPr/>
        </p:nvSpPr>
        <p:spPr>
          <a:xfrm>
            <a:off x="179640" y="404640"/>
            <a:ext cx="4752000" cy="5756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79640" y="404640"/>
            <a:ext cx="4680000" cy="575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8000"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sz="3600" b="0" strike="noStrike" spc="-1">
                <a:solidFill>
                  <a:srgbClr val="FFFFFF"/>
                </a:solidFill>
                <a:latin typeface="Calibri"/>
              </a:rPr>
              <a:t>Колонтитул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179640" y="1196640"/>
            <a:ext cx="8712720" cy="532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808080"/>
                </a:solidFill>
                <a:latin typeface="Calibri"/>
              </a:rPr>
              <a:t>Заголовок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179280" y="1801440"/>
            <a:ext cx="8713440" cy="4247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rgbClr val="808080"/>
                </a:solidFill>
                <a:latin typeface="Calibri"/>
              </a:rPr>
              <a:t>Образец текста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457200"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0" strike="noStrike" spc="-1">
                <a:solidFill>
                  <a:srgbClr val="808080"/>
                </a:solidFill>
                <a:latin typeface="Calibri"/>
              </a:rPr>
              <a:t>Второй уровень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914400" indent="0">
              <a:lnSpc>
                <a:spcPct val="100000"/>
              </a:lnSpc>
              <a:spcBef>
                <a:spcPts val="360"/>
              </a:spcBef>
              <a:buNone/>
              <a:tabLst>
                <a:tab pos="0" algn="l"/>
              </a:tabLst>
            </a:pPr>
            <a:r>
              <a:rPr lang="ru-RU" sz="1800" b="0" strike="noStrike" spc="-1">
                <a:solidFill>
                  <a:srgbClr val="808080"/>
                </a:solidFill>
                <a:latin typeface="Calibri"/>
              </a:rPr>
              <a:t>Третий уровень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  <a:p>
            <a:pPr marL="1371600" indent="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rgbClr val="808080"/>
                </a:solidFill>
                <a:latin typeface="Calibri"/>
              </a:rPr>
              <a:t>Четвертый уровень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  <a:p>
            <a:pPr marL="1828800" indent="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rgbClr val="808080"/>
                </a:solidFill>
                <a:latin typeface="Calibri"/>
              </a:rPr>
              <a:t>Пятый уровень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2"/>
          <p:cNvSpPr/>
          <p:nvPr/>
        </p:nvSpPr>
        <p:spPr>
          <a:xfrm>
            <a:off x="4860000" y="5301360"/>
            <a:ext cx="381600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</a:rPr>
              <a:t>Санкт-Петербургский</a:t>
            </a:r>
            <a:r>
              <a:rPr sz="1800"/>
              <a:t/>
            </a:r>
            <a:br>
              <a:rPr sz="1800"/>
            </a:br>
            <a:r>
              <a:rPr lang="ru-RU" sz="1800" b="0" strike="noStrike" spc="-1">
                <a:solidFill>
                  <a:srgbClr val="FFFFFF"/>
                </a:solidFill>
                <a:latin typeface="Calibri"/>
              </a:rPr>
              <a:t>государственный университет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FFFFFF"/>
                </a:solidFill>
                <a:latin typeface="Calibri"/>
              </a:rPr>
              <a:t>spbu.ru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subTitle"/>
          </p:nvPr>
        </p:nvSpPr>
        <p:spPr>
          <a:xfrm>
            <a:off x="1371600" y="4376056"/>
            <a:ext cx="6512400" cy="1262263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 dirty="0">
                <a:solidFill>
                  <a:srgbClr val="FFFFFF"/>
                </a:solidFill>
                <a:latin typeface="Calibri"/>
              </a:rPr>
              <a:t>by </a:t>
            </a:r>
            <a:r>
              <a:rPr lang="en-GB" sz="2000" b="0" strike="noStrike" spc="-1" dirty="0" err="1">
                <a:solidFill>
                  <a:srgbClr val="FFFFFF"/>
                </a:solidFill>
                <a:latin typeface="Calibri"/>
              </a:rPr>
              <a:t>Iurii</a:t>
            </a:r>
            <a:r>
              <a:rPr lang="en-GB" sz="2000" b="0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GB" sz="2000" b="0" strike="noStrike" spc="-1" dirty="0" err="1">
                <a:solidFill>
                  <a:srgbClr val="FFFFFF"/>
                </a:solidFill>
                <a:latin typeface="Calibri"/>
              </a:rPr>
              <a:t>Matiushin</a:t>
            </a:r>
            <a:r>
              <a:rPr lang="en-GB" sz="2000" b="0" strike="noStrike" spc="-1" dirty="0">
                <a:solidFill>
                  <a:srgbClr val="FFFFFF"/>
                </a:solidFill>
                <a:latin typeface="Calibri"/>
              </a:rPr>
              <a:t>, Saint Petersburg State University</a:t>
            </a:r>
            <a:endParaRPr lang="en-GB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 dirty="0">
                <a:solidFill>
                  <a:srgbClr val="FFFFFF"/>
                </a:solidFill>
                <a:latin typeface="Calibri"/>
              </a:rPr>
              <a:t>and Vladimir </a:t>
            </a:r>
            <a:r>
              <a:rPr lang="en-GB" sz="2000" b="0" strike="noStrike" spc="-1" dirty="0" err="1">
                <a:solidFill>
                  <a:srgbClr val="FFFFFF"/>
                </a:solidFill>
                <a:latin typeface="Calibri"/>
              </a:rPr>
              <a:t>Korkhov</a:t>
            </a:r>
            <a:r>
              <a:rPr lang="en-GB" sz="2000" b="0" strike="noStrike" spc="-1" dirty="0">
                <a:solidFill>
                  <a:srgbClr val="FFFFFF"/>
                </a:solidFill>
                <a:latin typeface="Calibri"/>
              </a:rPr>
              <a:t>, PhD, Saint Petersburg State University</a:t>
            </a:r>
            <a:endParaRPr lang="en-GB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title"/>
          </p:nvPr>
        </p:nvSpPr>
        <p:spPr>
          <a:xfrm>
            <a:off x="457200" y="2348999"/>
            <a:ext cx="8229240" cy="1722257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n-US" sz="3600" b="1" strike="noStrike" cap="all" spc="-1" dirty="0">
                <a:solidFill>
                  <a:srgbClr val="FFFFFF"/>
                </a:solidFill>
                <a:latin typeface="Calibri"/>
              </a:rPr>
              <a:t>Hybrid Continuous Authentication System Based on Risk Analysis and Keystroke Biometrics</a:t>
            </a:r>
            <a:endParaRPr lang="en-GB" sz="36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7D112DF-6BFB-D14A-133D-0754CBA69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>
            <a:extLst>
              <a:ext uri="{FF2B5EF4-FFF2-40B4-BE49-F238E27FC236}">
                <a16:creationId xmlns:a16="http://schemas.microsoft.com/office/drawing/2014/main" xmlns="" id="{5AB145C5-A39B-64F7-07D5-A26DEFCDE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40" y="404640"/>
            <a:ext cx="4678920" cy="574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6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Hybrid auth workflow (1)</a:t>
            </a:r>
            <a:endParaRPr lang="en-GB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>
            <a:extLst>
              <a:ext uri="{FF2B5EF4-FFF2-40B4-BE49-F238E27FC236}">
                <a16:creationId xmlns:a16="http://schemas.microsoft.com/office/drawing/2014/main" xmlns="" id="{4D0359E3-AF0D-3B1C-C19F-F66B9DA4E800}"/>
              </a:ext>
            </a:extLst>
          </p:cNvPr>
          <p:cNvSpPr txBox="1"/>
          <p:nvPr/>
        </p:nvSpPr>
        <p:spPr>
          <a:xfrm>
            <a:off x="179640" y="1273629"/>
            <a:ext cx="5067274" cy="5094514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numCol="1" spcCol="216000" anchor="t">
            <a:noAutofit/>
          </a:bodyPr>
          <a:lstStyle/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Login Phase:</a:t>
            </a:r>
            <a:r>
              <a:rPr lang="en-US" sz="2200" strike="noStrike" spc="-1" dirty="0">
                <a:solidFill>
                  <a:srgbClr val="000000"/>
                </a:solidFill>
                <a:latin typeface="Calibri"/>
                <a:ea typeface="Calibri"/>
              </a:rPr>
              <a:t> user enters credentials → MLE-RBA checks context.</a:t>
            </a:r>
          </a:p>
          <a:p>
            <a:pPr marL="800280" lvl="1" indent="-343080">
              <a:buClr>
                <a:srgbClr val="000000"/>
              </a:buClr>
              <a:buFont typeface="Arial"/>
              <a:buChar char="•"/>
            </a:pPr>
            <a:r>
              <a:rPr lang="en-US" sz="2200" strike="noStrike" spc="-1" dirty="0">
                <a:solidFill>
                  <a:srgbClr val="000000"/>
                </a:solidFill>
                <a:latin typeface="Calibri"/>
                <a:ea typeface="Calibri"/>
              </a:rPr>
              <a:t>Low risk login → access granted;</a:t>
            </a:r>
          </a:p>
          <a:p>
            <a:pPr marL="800280" lvl="1" indent="-343080">
              <a:buClr>
                <a:srgbClr val="000000"/>
              </a:buClr>
              <a:buFont typeface="Arial"/>
              <a:buChar char="•"/>
            </a:pPr>
            <a:r>
              <a:rPr lang="en-US" sz="2200" strike="noStrike" spc="-1" dirty="0">
                <a:solidFill>
                  <a:srgbClr val="000000"/>
                </a:solidFill>
                <a:latin typeface="Calibri"/>
                <a:ea typeface="Calibri"/>
              </a:rPr>
              <a:t>High risk login → immediate MFA challenge (step-up).</a:t>
            </a: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Continuous monitoring:</a:t>
            </a:r>
            <a:r>
              <a:rPr lang="en-US" sz="2200" strike="noStrike" spc="-1" dirty="0">
                <a:solidFill>
                  <a:srgbClr val="000000"/>
                </a:solidFill>
                <a:latin typeface="Calibri"/>
                <a:ea typeface="Calibri"/>
              </a:rPr>
              <a:t> as user interacts with the system, keystroke data flows to server continuously.</a:t>
            </a:r>
          </a:p>
          <a:p>
            <a:pPr marL="800280" lvl="1" indent="-343080">
              <a:buClr>
                <a:srgbClr val="000000"/>
              </a:buClr>
              <a:buFont typeface="Arial"/>
              <a:buChar char="•"/>
            </a:pPr>
            <a:r>
              <a:rPr lang="en-US" sz="2200" strike="noStrike" spc="-1" dirty="0">
                <a:solidFill>
                  <a:srgbClr val="000000"/>
                </a:solidFill>
                <a:latin typeface="Calibri"/>
                <a:ea typeface="Calibri"/>
              </a:rPr>
              <a:t>Keystroke module compares to profile → updates risk score in real time.</a:t>
            </a:r>
          </a:p>
          <a:p>
            <a:pPr marL="800280" lvl="1" indent="-343080">
              <a:buClr>
                <a:srgbClr val="000000"/>
              </a:buClr>
              <a:buFont typeface="Arial"/>
              <a:buChar char="•"/>
            </a:pPr>
            <a:r>
              <a:rPr lang="en-US" sz="2200" strike="noStrike" spc="-1" dirty="0">
                <a:solidFill>
                  <a:srgbClr val="000000"/>
                </a:solidFill>
                <a:latin typeface="Calibri"/>
                <a:ea typeface="Calibri"/>
              </a:rPr>
              <a:t>Context can be re-checked on certain triggers or if environment changes.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5D20933-8C95-53CF-94C7-44E71F8FE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655" y="1153885"/>
            <a:ext cx="2834561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89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D70A83F-DC86-5DB1-6261-02A85D66E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>
            <a:extLst>
              <a:ext uri="{FF2B5EF4-FFF2-40B4-BE49-F238E27FC236}">
                <a16:creationId xmlns:a16="http://schemas.microsoft.com/office/drawing/2014/main" xmlns="" id="{CA9ADF35-6C50-1B03-E418-8963D1B4E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40" y="404640"/>
            <a:ext cx="4678920" cy="574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6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Hybrid auth workflow (2)</a:t>
            </a:r>
            <a:endParaRPr lang="en-GB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>
            <a:extLst>
              <a:ext uri="{FF2B5EF4-FFF2-40B4-BE49-F238E27FC236}">
                <a16:creationId xmlns:a16="http://schemas.microsoft.com/office/drawing/2014/main" xmlns="" id="{5C7B2550-7D13-56A5-15A3-23FB254F5CB6}"/>
              </a:ext>
            </a:extLst>
          </p:cNvPr>
          <p:cNvSpPr txBox="1"/>
          <p:nvPr/>
        </p:nvSpPr>
        <p:spPr>
          <a:xfrm>
            <a:off x="179640" y="1273629"/>
            <a:ext cx="5067274" cy="5094514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numCol="1" spcCol="216000" anchor="t">
            <a:noAutofit/>
          </a:bodyPr>
          <a:lstStyle/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Risk evaluation loop:</a:t>
            </a:r>
            <a:r>
              <a:rPr lang="en-US" sz="2200" strike="noStrike" spc="-1" dirty="0">
                <a:solidFill>
                  <a:srgbClr val="000000"/>
                </a:solidFill>
                <a:latin typeface="Calibri"/>
                <a:ea typeface="Calibri"/>
              </a:rPr>
              <a:t> fusion engine regularly evaluates combined risk.</a:t>
            </a:r>
          </a:p>
          <a:p>
            <a:pPr marL="800280" lvl="1" indent="-343080">
              <a:buClr>
                <a:srgbClr val="000000"/>
              </a:buClr>
              <a:buFont typeface="Arial"/>
              <a:buChar char="•"/>
            </a:pPr>
            <a:r>
              <a:rPr lang="en-US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Risk high:</a:t>
            </a:r>
            <a:r>
              <a:rPr lang="en-US" sz="2200" strike="noStrike" spc="-1" dirty="0">
                <a:solidFill>
                  <a:srgbClr val="000000"/>
                </a:solidFill>
                <a:latin typeface="Calibri"/>
                <a:ea typeface="Calibri"/>
              </a:rPr>
              <a:t> prompt for additional auth during session (e.g., ask user to re-verify). If failed or ignored → end session.</a:t>
            </a:r>
          </a:p>
          <a:p>
            <a:pPr marL="800280" lvl="1" indent="-343080">
              <a:buClr>
                <a:srgbClr val="000000"/>
              </a:buClr>
              <a:buFont typeface="Arial"/>
              <a:buChar char="•"/>
            </a:pPr>
            <a:r>
              <a:rPr lang="en-US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Risk low:</a:t>
            </a:r>
            <a:r>
              <a:rPr lang="en-US" sz="2200" strike="noStrike" spc="-1" dirty="0">
                <a:solidFill>
                  <a:srgbClr val="000000"/>
                </a:solidFill>
                <a:latin typeface="Calibri"/>
                <a:ea typeface="Calibri"/>
              </a:rPr>
              <a:t> no action, session continues seamlessly.</a:t>
            </a: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Session end: </a:t>
            </a:r>
            <a:r>
              <a:rPr lang="en-US" sz="2200" strike="noStrike" spc="-1" dirty="0">
                <a:solidFill>
                  <a:srgbClr val="000000"/>
                </a:solidFill>
                <a:latin typeface="Calibri"/>
                <a:ea typeface="Calibri"/>
              </a:rPr>
              <a:t>if user logs out or inactivity timeout, session ends normally.</a:t>
            </a:r>
            <a:endParaRPr lang="en-GB" sz="220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02A28FF-6075-0A3D-CB56-71D62DD5E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655" y="1153885"/>
            <a:ext cx="2834561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42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660FA8A-03BF-3142-C5C5-29FFEF6ED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>
            <a:extLst>
              <a:ext uri="{FF2B5EF4-FFF2-40B4-BE49-F238E27FC236}">
                <a16:creationId xmlns:a16="http://schemas.microsoft.com/office/drawing/2014/main" xmlns="" id="{B7EF44C0-4FCA-C31E-3CF9-7010D8C5A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40" y="404640"/>
            <a:ext cx="4678920" cy="574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6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Practical implementation</a:t>
            </a:r>
            <a:endParaRPr lang="en-GB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>
            <a:extLst>
              <a:ext uri="{FF2B5EF4-FFF2-40B4-BE49-F238E27FC236}">
                <a16:creationId xmlns:a16="http://schemas.microsoft.com/office/drawing/2014/main" xmlns="" id="{6F45B18E-3710-7876-7D12-44F8664A2BFA}"/>
              </a:ext>
            </a:extLst>
          </p:cNvPr>
          <p:cNvSpPr txBox="1"/>
          <p:nvPr/>
        </p:nvSpPr>
        <p:spPr>
          <a:xfrm>
            <a:off x="179641" y="1273629"/>
            <a:ext cx="4678920" cy="5094514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numCol="1" spcCol="216000" anchor="t">
            <a:noAutofit/>
          </a:bodyPr>
          <a:lstStyle/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RBA module: </a:t>
            </a:r>
            <a:r>
              <a:rPr lang="en-US" sz="2200" strike="noStrike" spc="-1" dirty="0">
                <a:solidFill>
                  <a:srgbClr val="000000"/>
                </a:solidFill>
                <a:latin typeface="Calibri"/>
                <a:ea typeface="Calibri"/>
              </a:rPr>
              <a:t>MLE-RBA module implemented and tested.</a:t>
            </a: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Keystroke integration:</a:t>
            </a:r>
            <a:r>
              <a:rPr lang="en-US" sz="2200" strike="noStrike" spc="-1" dirty="0">
                <a:solidFill>
                  <a:srgbClr val="000000"/>
                </a:solidFill>
                <a:latin typeface="Calibri"/>
                <a:ea typeface="Calibri"/>
              </a:rPr>
              <a:t> web app captures timing data via JavaScript (e.g., every few seconds). Baseline profiles stored per user; Python backend computes similarity.</a:t>
            </a: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Risk fusion engine:</a:t>
            </a:r>
            <a:r>
              <a:rPr lang="en-US" sz="2200" strike="noStrike" spc="-1" dirty="0">
                <a:solidFill>
                  <a:srgbClr val="000000"/>
                </a:solidFill>
                <a:latin typeface="Calibri"/>
                <a:ea typeface="Calibri"/>
              </a:rPr>
              <a:t> simple rule-based (OR logic) with tunable thresholds.</a:t>
            </a: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Development status: </a:t>
            </a:r>
            <a:r>
              <a:rPr lang="en-US" sz="2200" strike="noStrike" spc="-1" dirty="0">
                <a:solidFill>
                  <a:srgbClr val="000000"/>
                </a:solidFill>
                <a:latin typeface="Calibri"/>
                <a:ea typeface="Calibri"/>
              </a:rPr>
              <a:t> integrating components, calibrating thresholds, user trials planned; full system testing ongoing.</a:t>
            </a:r>
            <a:endParaRPr lang="en-GB" sz="220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FD84DC9-823B-2342-9A6D-2CE1F1C27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103" y="2219381"/>
            <a:ext cx="3690257" cy="24192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4459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F2BA379-AF68-5194-7088-0149CBFD1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>
            <a:extLst>
              <a:ext uri="{FF2B5EF4-FFF2-40B4-BE49-F238E27FC236}">
                <a16:creationId xmlns:a16="http://schemas.microsoft.com/office/drawing/2014/main" xmlns="" id="{5C5C3B80-8146-BF91-24C1-1740E218E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40" y="404640"/>
            <a:ext cx="4680000" cy="575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lstStyle/>
          <a:p>
            <a:pPr indent="0">
              <a:lnSpc>
                <a:spcPct val="100000"/>
              </a:lnSpc>
              <a:buNone/>
            </a:pPr>
            <a:r>
              <a:rPr lang="en-GB" sz="3600" b="0" strike="noStrike" spc="-1" dirty="0">
                <a:solidFill>
                  <a:srgbClr val="FFFFFF"/>
                </a:solidFill>
                <a:latin typeface="Calibri"/>
              </a:rPr>
              <a:t>Conclusion</a:t>
            </a:r>
            <a:r>
              <a:rPr lang="en-US" sz="3600" spc="-1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GB" sz="3600" b="0" strike="noStrike" spc="-1" dirty="0">
                <a:solidFill>
                  <a:srgbClr val="FFFFFF"/>
                </a:solidFill>
                <a:latin typeface="Calibri"/>
              </a:rPr>
              <a:t> &amp; future work</a:t>
            </a:r>
            <a:endParaRPr lang="en-GB" sz="3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PlaceHolder 2">
            <a:extLst>
              <a:ext uri="{FF2B5EF4-FFF2-40B4-BE49-F238E27FC236}">
                <a16:creationId xmlns:a16="http://schemas.microsoft.com/office/drawing/2014/main" xmlns="" id="{BA1F27C7-5749-A5F0-7063-0A2AD0FDC81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215280" y="1164771"/>
            <a:ext cx="8713440" cy="5288589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808080"/>
              </a:buClr>
              <a:buFont typeface="Arial"/>
              <a:buChar char="•"/>
            </a:pPr>
            <a:r>
              <a:rPr lang="en-US" sz="2400" strike="noStrike" spc="-1" dirty="0">
                <a:solidFill>
                  <a:srgbClr val="1B1B1B"/>
                </a:solidFill>
                <a:latin typeface="Calibri"/>
              </a:rPr>
              <a:t>A </a:t>
            </a:r>
            <a:r>
              <a:rPr lang="en-US" sz="2400" b="1" strike="noStrike" spc="-1" dirty="0">
                <a:solidFill>
                  <a:srgbClr val="1B1B1B"/>
                </a:solidFill>
                <a:latin typeface="Calibri"/>
              </a:rPr>
              <a:t>new approach</a:t>
            </a:r>
            <a:r>
              <a:rPr lang="en-US" sz="2400" strike="noStrike" spc="-1" dirty="0">
                <a:solidFill>
                  <a:srgbClr val="1B1B1B"/>
                </a:solidFill>
                <a:latin typeface="Calibri"/>
              </a:rPr>
              <a:t> to </a:t>
            </a:r>
            <a:r>
              <a:rPr lang="en-US" sz="2400" b="1" strike="noStrike" spc="-1" dirty="0">
                <a:solidFill>
                  <a:srgbClr val="1B1B1B"/>
                </a:solidFill>
                <a:latin typeface="Calibri"/>
              </a:rPr>
              <a:t>hybrid continuous authentication </a:t>
            </a:r>
            <a:r>
              <a:rPr lang="en-US" sz="2400" strike="noStrike" spc="-1" dirty="0">
                <a:solidFill>
                  <a:srgbClr val="1B1B1B"/>
                </a:solidFill>
                <a:latin typeface="Calibri"/>
              </a:rPr>
              <a:t>is proposed – combining keystroke recognition with ML-empowered risk-based authentication.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808080"/>
              </a:buClr>
              <a:buFont typeface="Arial"/>
              <a:buChar char="•"/>
            </a:pPr>
            <a:r>
              <a:rPr lang="en-US" sz="2400" spc="-1" dirty="0">
                <a:solidFill>
                  <a:srgbClr val="1B1B1B"/>
                </a:solidFill>
                <a:latin typeface="Calibri"/>
              </a:rPr>
              <a:t>A </a:t>
            </a:r>
            <a:r>
              <a:rPr lang="en-US" sz="2400" b="1" spc="-1" dirty="0">
                <a:solidFill>
                  <a:srgbClr val="1B1B1B"/>
                </a:solidFill>
                <a:latin typeface="Calibri"/>
              </a:rPr>
              <a:t>novel RBA algorithm</a:t>
            </a:r>
            <a:r>
              <a:rPr lang="en-US" sz="2400" spc="-1" dirty="0">
                <a:solidFill>
                  <a:srgbClr val="1B1B1B"/>
                </a:solidFill>
                <a:latin typeface="Calibri"/>
              </a:rPr>
              <a:t> has been designed, implemented, and successfully tested.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808080"/>
              </a:buClr>
              <a:buFont typeface="Arial"/>
              <a:buChar char="•"/>
            </a:pPr>
            <a:r>
              <a:rPr lang="en-US" sz="2400" strike="noStrike" spc="-1" dirty="0">
                <a:solidFill>
                  <a:srgbClr val="1B1B1B"/>
                </a:solidFill>
                <a:latin typeface="Calibri"/>
              </a:rPr>
              <a:t>A </a:t>
            </a:r>
            <a:r>
              <a:rPr lang="en-US" sz="2400" b="1" strike="noStrike" spc="-1" dirty="0">
                <a:solidFill>
                  <a:srgbClr val="1B1B1B"/>
                </a:solidFill>
                <a:latin typeface="Calibri"/>
              </a:rPr>
              <a:t>hybrid system’s architecture </a:t>
            </a:r>
            <a:r>
              <a:rPr lang="en-US" sz="2400" strike="noStrike" spc="-1" dirty="0">
                <a:solidFill>
                  <a:srgbClr val="1B1B1B"/>
                </a:solidFill>
                <a:latin typeface="Calibri"/>
              </a:rPr>
              <a:t>is designed, with practical implementation underway.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808080"/>
              </a:buClr>
              <a:buFont typeface="Arial"/>
              <a:buChar char="•"/>
            </a:pPr>
            <a:r>
              <a:rPr lang="en-US" sz="2400" b="1" strike="noStrike" spc="-1" dirty="0">
                <a:solidFill>
                  <a:srgbClr val="1B1B1B"/>
                </a:solidFill>
                <a:latin typeface="Calibri"/>
              </a:rPr>
              <a:t>Future directions:</a:t>
            </a:r>
            <a:r>
              <a:rPr lang="en-US" sz="2400" strike="noStrike" spc="-1" dirty="0">
                <a:solidFill>
                  <a:srgbClr val="1B1B1B"/>
                </a:solidFill>
                <a:latin typeface="Calibri"/>
              </a:rPr>
              <a:t> </a:t>
            </a:r>
          </a:p>
          <a:p>
            <a:pPr lvl="1">
              <a:lnSpc>
                <a:spcPct val="100000"/>
              </a:lnSpc>
              <a:spcBef>
                <a:spcPts val="561"/>
              </a:spcBef>
              <a:buClr>
                <a:srgbClr val="808080"/>
              </a:buClr>
              <a:buFont typeface="Wingdings" panose="05000000000000000000" pitchFamily="2" charset="2"/>
              <a:buChar char="v"/>
            </a:pPr>
            <a:r>
              <a:rPr lang="en-US" strike="noStrike" spc="-1" dirty="0">
                <a:solidFill>
                  <a:srgbClr val="1B1B1B"/>
                </a:solidFill>
                <a:latin typeface="Calibri"/>
              </a:rPr>
              <a:t>Refining fusion with ML</a:t>
            </a:r>
          </a:p>
          <a:p>
            <a:pPr lvl="1">
              <a:lnSpc>
                <a:spcPct val="100000"/>
              </a:lnSpc>
              <a:spcBef>
                <a:spcPts val="561"/>
              </a:spcBef>
              <a:buClr>
                <a:srgbClr val="808080"/>
              </a:buClr>
              <a:buFont typeface="Wingdings" panose="05000000000000000000" pitchFamily="2" charset="2"/>
              <a:buChar char="v"/>
            </a:pPr>
            <a:r>
              <a:rPr lang="en-US" strike="noStrike" spc="-1" dirty="0">
                <a:solidFill>
                  <a:srgbClr val="1B1B1B"/>
                </a:solidFill>
                <a:latin typeface="Calibri"/>
              </a:rPr>
              <a:t>Expanding to other biometrics </a:t>
            </a:r>
            <a:endParaRPr lang="en-US" spc="-1" dirty="0">
              <a:solidFill>
                <a:srgbClr val="1B1B1B"/>
              </a:solidFill>
              <a:latin typeface="Calibri"/>
            </a:endParaRPr>
          </a:p>
          <a:p>
            <a:pPr lvl="1">
              <a:lnSpc>
                <a:spcPct val="100000"/>
              </a:lnSpc>
              <a:spcBef>
                <a:spcPts val="561"/>
              </a:spcBef>
              <a:buClr>
                <a:srgbClr val="808080"/>
              </a:buClr>
              <a:buFont typeface="Wingdings" panose="05000000000000000000" pitchFamily="2" charset="2"/>
              <a:buChar char="v"/>
            </a:pPr>
            <a:r>
              <a:rPr lang="en-US" strike="noStrike" spc="-1" dirty="0">
                <a:solidFill>
                  <a:srgbClr val="1B1B1B"/>
                </a:solidFill>
                <a:latin typeface="Calibri"/>
              </a:rPr>
              <a:t>User evaluation &amp; testing</a:t>
            </a:r>
          </a:p>
          <a:p>
            <a:pPr lvl="1">
              <a:lnSpc>
                <a:spcPct val="100000"/>
              </a:lnSpc>
              <a:spcBef>
                <a:spcPts val="561"/>
              </a:spcBef>
              <a:buClr>
                <a:srgbClr val="808080"/>
              </a:buClr>
              <a:buFont typeface="Wingdings" panose="05000000000000000000" pitchFamily="2" charset="2"/>
              <a:buChar char="v"/>
            </a:pPr>
            <a:r>
              <a:rPr lang="en-US" spc="-1" dirty="0">
                <a:solidFill>
                  <a:srgbClr val="1B1B1B"/>
                </a:solidFill>
                <a:latin typeface="Calibri"/>
              </a:rPr>
              <a:t>Real life deployment</a:t>
            </a:r>
            <a:endParaRPr lang="en-US" strike="noStrike" spc="-1" dirty="0">
              <a:solidFill>
                <a:srgbClr val="1B1B1B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8088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179640" y="404640"/>
            <a:ext cx="4680000" cy="575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lstStyle/>
          <a:p>
            <a:pPr indent="0">
              <a:lnSpc>
                <a:spcPct val="100000"/>
              </a:lnSpc>
              <a:buNone/>
            </a:pPr>
            <a:r>
              <a:rPr lang="en-GB" sz="3600" b="0" strike="noStrike" spc="-1" dirty="0">
                <a:solidFill>
                  <a:srgbClr val="FFFFFF"/>
                </a:solidFill>
                <a:latin typeface="Calibri"/>
              </a:rPr>
              <a:t>Introduction &amp; motivation</a:t>
            </a:r>
            <a:endParaRPr lang="en-GB" sz="3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2">
            <a:extLst>
              <a:ext uri="{FF2B5EF4-FFF2-40B4-BE49-F238E27FC236}">
                <a16:creationId xmlns:a16="http://schemas.microsoft.com/office/drawing/2014/main" xmlns="" id="{606D7D87-CB48-C491-4338-2C96B107C030}"/>
              </a:ext>
            </a:extLst>
          </p:cNvPr>
          <p:cNvSpPr txBox="1"/>
          <p:nvPr/>
        </p:nvSpPr>
        <p:spPr>
          <a:xfrm>
            <a:off x="179640" y="1273629"/>
            <a:ext cx="4090803" cy="469163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numCol="1" spcCol="216000" anchor="t">
            <a:noAutofit/>
          </a:bodyPr>
          <a:lstStyle/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authentication challenge: 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most security breaches involve compromised authentication. Traditional methods (passwords, PINs) are no longer sufficient.</a:t>
            </a: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Zero Trust: 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“never trust, always verify” – assume no user or device is trustworthy by default.</a:t>
            </a: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Continuous authentication (CA): 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authenticate not just once, but throughout the session.</a:t>
            </a:r>
            <a:endParaRPr lang="en-GB" sz="2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>
            <a:extLst>
              <a:ext uri="{FF2B5EF4-FFF2-40B4-BE49-F238E27FC236}">
                <a16:creationId xmlns:a16="http://schemas.microsoft.com/office/drawing/2014/main" xmlns="" id="{2DF42AFC-16E6-7273-A785-9BEB7970E5C4}"/>
              </a:ext>
            </a:extLst>
          </p:cNvPr>
          <p:cNvSpPr txBox="1"/>
          <p:nvPr/>
        </p:nvSpPr>
        <p:spPr>
          <a:xfrm>
            <a:off x="179640" y="6139543"/>
            <a:ext cx="4090803" cy="40136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numCol="1" spcCol="216000" anchor="t">
            <a:noAutofit/>
          </a:bodyPr>
          <a:lstStyle/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n-GB" sz="1050" b="0" i="1" strike="noStrike" spc="-1" dirty="0">
                <a:solidFill>
                  <a:srgbClr val="FF0000"/>
                </a:solidFill>
                <a:latin typeface="Calibri"/>
                <a:ea typeface="Calibri"/>
              </a:rPr>
              <a:t>https://www.nomios.com/news-blog/password-problem </a:t>
            </a: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n-GB" sz="1050" b="0" i="1" strike="noStrike" spc="-1" dirty="0">
                <a:solidFill>
                  <a:srgbClr val="FF0000"/>
                </a:solidFill>
                <a:latin typeface="Calibri"/>
                <a:ea typeface="Calibri"/>
              </a:rPr>
              <a:t>https://www.skyflow.com/post/what-is-zero-trust</a:t>
            </a:r>
          </a:p>
        </p:txBody>
      </p:sp>
      <p:pic>
        <p:nvPicPr>
          <p:cNvPr id="8" name="Picture 2" descr="Password stats">
            <a:extLst>
              <a:ext uri="{FF2B5EF4-FFF2-40B4-BE49-F238E27FC236}">
                <a16:creationId xmlns:a16="http://schemas.microsoft.com/office/drawing/2014/main" xmlns="" id="{EF94D0CA-F0F1-DE54-F6BA-06D103A4F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613" y="1284512"/>
            <a:ext cx="4222853" cy="237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Never Trust, Always Verify: Zero Trust Architecture - Skyflow">
            <a:extLst>
              <a:ext uri="{FF2B5EF4-FFF2-40B4-BE49-F238E27FC236}">
                <a16:creationId xmlns:a16="http://schemas.microsoft.com/office/drawing/2014/main" xmlns="" id="{843839E8-17D3-006B-1A21-913C5136A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338" y="3775854"/>
            <a:ext cx="4999433" cy="281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544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E39565F-6CA8-8A4E-B2A1-2DDF54755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>
            <a:extLst>
              <a:ext uri="{FF2B5EF4-FFF2-40B4-BE49-F238E27FC236}">
                <a16:creationId xmlns:a16="http://schemas.microsoft.com/office/drawing/2014/main" xmlns="" id="{C0BE2694-F124-273C-B4D5-ABD99F169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40" y="404640"/>
            <a:ext cx="4678920" cy="574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6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CA methods</a:t>
            </a:r>
            <a:endParaRPr lang="en-GB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FAE7F2F-20C7-88C4-BAE8-85D302EC326E}"/>
              </a:ext>
            </a:extLst>
          </p:cNvPr>
          <p:cNvSpPr txBox="1"/>
          <p:nvPr/>
        </p:nvSpPr>
        <p:spPr>
          <a:xfrm>
            <a:off x="4397829" y="5298533"/>
            <a:ext cx="4565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Matiushin, I., Korkhov, V. (2023). Continuous Authentication Methods for Zero-Trust Cybersecurity Architecture. In: Gervasi, O., et al. Computational Science and Its Applications – ICCSA 2023 Workshops. ICCSA 2023. Lecture Notes in Computer Science, vol 14109. Springer, Cham. https://doi.org/10.1007/978-3-031-37120-2_22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ceHolder 2">
            <a:extLst>
              <a:ext uri="{FF2B5EF4-FFF2-40B4-BE49-F238E27FC236}">
                <a16:creationId xmlns:a16="http://schemas.microsoft.com/office/drawing/2014/main" xmlns="" id="{7FC92B1F-1CC2-243C-CE20-A7F0B8BEBA10}"/>
              </a:ext>
            </a:extLst>
          </p:cNvPr>
          <p:cNvSpPr txBox="1"/>
          <p:nvPr/>
        </p:nvSpPr>
        <p:spPr>
          <a:xfrm>
            <a:off x="179640" y="1273629"/>
            <a:ext cx="4090803" cy="469163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numCol="1" spcCol="216000" anchor="t">
            <a:noAutofit/>
          </a:bodyPr>
          <a:lstStyle/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strike="noStrike" spc="-1" dirty="0">
                <a:solidFill>
                  <a:srgbClr val="000000"/>
                </a:solidFill>
                <a:latin typeface="Calibri"/>
                <a:ea typeface="Calibri"/>
              </a:rPr>
              <a:t>Multiple approaches to continuous authentication have been developed.</a:t>
            </a: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spc="-1" dirty="0">
                <a:solidFill>
                  <a:srgbClr val="000000"/>
                </a:solidFill>
                <a:latin typeface="Calibri"/>
                <a:ea typeface="Calibri"/>
              </a:rPr>
              <a:t>Our prior research identified </a:t>
            </a:r>
            <a:r>
              <a:rPr lang="en-US" sz="2200" b="1" spc="-1" dirty="0">
                <a:solidFill>
                  <a:srgbClr val="000000"/>
                </a:solidFill>
                <a:latin typeface="Calibri"/>
                <a:ea typeface="Calibri"/>
              </a:rPr>
              <a:t>keystroke recognition</a:t>
            </a:r>
            <a:r>
              <a:rPr lang="en-US" sz="2200" spc="-1" dirty="0">
                <a:solidFill>
                  <a:srgbClr val="000000"/>
                </a:solidFill>
                <a:latin typeface="Calibri"/>
                <a:ea typeface="Calibri"/>
              </a:rPr>
              <a:t> and user </a:t>
            </a:r>
            <a:r>
              <a:rPr lang="en-US" sz="2200" b="1" spc="-1" dirty="0">
                <a:solidFill>
                  <a:srgbClr val="000000"/>
                </a:solidFill>
                <a:latin typeface="Calibri"/>
                <a:ea typeface="Calibri"/>
              </a:rPr>
              <a:t>behavior-based (risk-based) authentication</a:t>
            </a:r>
            <a:r>
              <a:rPr lang="en-US" sz="2200" spc="-1" dirty="0">
                <a:solidFill>
                  <a:srgbClr val="000000"/>
                </a:solidFill>
                <a:latin typeface="Calibri"/>
                <a:ea typeface="Calibri"/>
              </a:rPr>
              <a:t> as especially accurate.</a:t>
            </a: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200" spc="-1" dirty="0">
                <a:solidFill>
                  <a:srgbClr val="000000"/>
                </a:solidFill>
                <a:latin typeface="Calibri"/>
              </a:rPr>
              <a:t>Developing </a:t>
            </a:r>
            <a:r>
              <a:rPr lang="en-GB" sz="2200" b="1" spc="-1" dirty="0">
                <a:solidFill>
                  <a:srgbClr val="000000"/>
                </a:solidFill>
                <a:latin typeface="Calibri"/>
              </a:rPr>
              <a:t>hybrid</a:t>
            </a:r>
            <a:r>
              <a:rPr lang="en-GB" sz="2200" spc="-1" dirty="0">
                <a:solidFill>
                  <a:srgbClr val="000000"/>
                </a:solidFill>
                <a:latin typeface="Calibri"/>
              </a:rPr>
              <a:t> authentication methods is a promising direction, especially when faced with a variety of new attacks on CA systems.  </a:t>
            </a:r>
            <a:endParaRPr lang="en-GB" sz="220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BE6FC99-87B6-E443-BB70-198A3243DA69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593550" y="1811867"/>
            <a:ext cx="4173668" cy="3234266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74893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E3FF448-0BD8-0BE8-F9A5-22C89B01F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>
            <a:extLst>
              <a:ext uri="{FF2B5EF4-FFF2-40B4-BE49-F238E27FC236}">
                <a16:creationId xmlns:a16="http://schemas.microsoft.com/office/drawing/2014/main" xmlns="" id="{401215CE-8605-48C1-F081-F5EC98FA4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40" y="404640"/>
            <a:ext cx="4678920" cy="574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6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Risk-based authentication</a:t>
            </a:r>
            <a:endParaRPr lang="en-GB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>
            <a:extLst>
              <a:ext uri="{FF2B5EF4-FFF2-40B4-BE49-F238E27FC236}">
                <a16:creationId xmlns:a16="http://schemas.microsoft.com/office/drawing/2014/main" xmlns="" id="{0D91B69E-61D0-8C60-6B45-99FF0BFF308E}"/>
              </a:ext>
            </a:extLst>
          </p:cNvPr>
          <p:cNvSpPr txBox="1"/>
          <p:nvPr/>
        </p:nvSpPr>
        <p:spPr>
          <a:xfrm>
            <a:off x="179640" y="1273629"/>
            <a:ext cx="4090803" cy="469163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numCol="1" spcCol="216000" anchor="t">
            <a:noAutofit/>
          </a:bodyPr>
          <a:lstStyle/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Risk-based authentication (RBA) </a:t>
            </a:r>
            <a:r>
              <a:rPr lang="en-US" sz="2200" strike="noStrike" spc="-1" dirty="0">
                <a:solidFill>
                  <a:srgbClr val="000000"/>
                </a:solidFill>
                <a:latin typeface="Calibri"/>
                <a:ea typeface="Calibri"/>
              </a:rPr>
              <a:t>analyzes contextual signals for each login: location, device fingerprint, IP address, time, etc.</a:t>
            </a: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strike="noStrike" spc="-1" dirty="0">
                <a:solidFill>
                  <a:srgbClr val="000000"/>
                </a:solidFill>
                <a:latin typeface="Calibri"/>
                <a:ea typeface="Calibri"/>
              </a:rPr>
              <a:t>A </a:t>
            </a:r>
            <a:r>
              <a:rPr lang="en-US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risk score </a:t>
            </a:r>
            <a:r>
              <a:rPr lang="en-US" sz="2200" strike="noStrike" spc="-1" dirty="0">
                <a:solidFill>
                  <a:srgbClr val="000000"/>
                </a:solidFill>
                <a:latin typeface="Calibri"/>
                <a:ea typeface="Calibri"/>
              </a:rPr>
              <a:t>is computed from these features. If it exceeds a threshold, the system steps up (e. g. requires OTP or blocks access). </a:t>
            </a: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b="1" spc="-1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dvantages: </a:t>
            </a:r>
            <a:r>
              <a:rPr lang="en-US" sz="2200" strike="noStrike" spc="-1" dirty="0">
                <a:solidFill>
                  <a:srgbClr val="000000"/>
                </a:solidFill>
                <a:latin typeface="Calibri"/>
                <a:ea typeface="Calibri"/>
              </a:rPr>
              <a:t>runs in the background (better usability) and can learn from past behavior (improves over time).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090F18D3-E676-EF4E-47F9-F46B1E924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443" y="1624777"/>
            <a:ext cx="4699856" cy="360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ceHolder 2">
            <a:extLst>
              <a:ext uri="{FF2B5EF4-FFF2-40B4-BE49-F238E27FC236}">
                <a16:creationId xmlns:a16="http://schemas.microsoft.com/office/drawing/2014/main" xmlns="" id="{C84D7919-0AA8-5ABD-E451-AF7FCCF84DA3}"/>
              </a:ext>
            </a:extLst>
          </p:cNvPr>
          <p:cNvSpPr txBox="1"/>
          <p:nvPr/>
        </p:nvSpPr>
        <p:spPr>
          <a:xfrm>
            <a:off x="179640" y="6139543"/>
            <a:ext cx="4090803" cy="313817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numCol="1" spcCol="216000" anchor="t">
            <a:noAutofit/>
          </a:bodyPr>
          <a:lstStyle/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n-GB" sz="1050" b="0" i="1" strike="noStrike" spc="-1" dirty="0">
                <a:solidFill>
                  <a:srgbClr val="FF0000"/>
                </a:solidFill>
                <a:latin typeface="Calibri"/>
                <a:ea typeface="Calibri"/>
              </a:rPr>
              <a:t>https://learn.g2.com/trends/risk-based-authentication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98299" y="569471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Freeman, D. M., Jain, S., </a:t>
            </a:r>
            <a:r>
              <a:rPr lang="en-US" sz="1200" dirty="0" err="1"/>
              <a:t>Dürmuth</a:t>
            </a:r>
            <a:r>
              <a:rPr lang="en-US" sz="1200" dirty="0"/>
              <a:t>, M., </a:t>
            </a:r>
            <a:r>
              <a:rPr lang="en-US" sz="1200" dirty="0" err="1"/>
              <a:t>Biggio</a:t>
            </a:r>
            <a:r>
              <a:rPr lang="en-US" sz="1200" dirty="0"/>
              <a:t>, B., &amp; </a:t>
            </a:r>
            <a:r>
              <a:rPr lang="en-US" sz="1200" dirty="0" err="1"/>
              <a:t>Giacinto</a:t>
            </a:r>
            <a:r>
              <a:rPr lang="en-US" sz="1200" dirty="0"/>
              <a:t>, G. (2016). Who Are You? A Statistical Approach to Measuring User Authenticity. In </a:t>
            </a:r>
            <a:r>
              <a:rPr lang="en-US" sz="1200" i="1" dirty="0"/>
              <a:t>Proceedings of the Network and Distributed System Security Symposium (NDSS 2016)</a:t>
            </a:r>
            <a:r>
              <a:rPr lang="en-US" sz="1200" dirty="0"/>
              <a:t>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4580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CC8DA75-DA80-6585-2C9A-DB5491A8C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lantUML diagram">
            <a:extLst>
              <a:ext uri="{FF2B5EF4-FFF2-40B4-BE49-F238E27FC236}">
                <a16:creationId xmlns:a16="http://schemas.microsoft.com/office/drawing/2014/main" xmlns="" id="{5DA0C570-C89B-DBAA-8F95-64568B2271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913" y="1249203"/>
            <a:ext cx="2724105" cy="487151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PlaceHolder 1">
            <a:extLst>
              <a:ext uri="{FF2B5EF4-FFF2-40B4-BE49-F238E27FC236}">
                <a16:creationId xmlns:a16="http://schemas.microsoft.com/office/drawing/2014/main" xmlns="" id="{B823EC30-69E9-945A-A0F7-CDF9C1415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40" y="404640"/>
            <a:ext cx="4678920" cy="574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36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Our MLE-RBA algorithm</a:t>
            </a:r>
            <a:endParaRPr lang="en-GB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18">
            <a:extLst>
              <a:ext uri="{FF2B5EF4-FFF2-40B4-BE49-F238E27FC236}">
                <a16:creationId xmlns:a16="http://schemas.microsoft.com/office/drawing/2014/main" xmlns="" id="{C48E5703-F137-F199-D1B6-7AB8494A05F9}"/>
              </a:ext>
            </a:extLst>
          </p:cNvPr>
          <p:cNvSpPr/>
          <p:nvPr/>
        </p:nvSpPr>
        <p:spPr>
          <a:xfrm>
            <a:off x="180001" y="1249203"/>
            <a:ext cx="3693259" cy="52041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216000" anchor="t">
            <a:noAutofit/>
          </a:bodyPr>
          <a:lstStyle/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Based on Freeman et al.’s 2016 work, we have developed a machine learning-empowered RBA algorithm </a:t>
            </a:r>
            <a:r>
              <a:rPr lang="en-US" sz="2000" b="1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(MLE-RBA)</a:t>
            </a:r>
            <a:r>
              <a:rPr lang="en-US" sz="20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.</a:t>
            </a: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MLE-RBA uses </a:t>
            </a:r>
            <a:r>
              <a:rPr lang="en-US" sz="2000" b="1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feature engineering</a:t>
            </a:r>
            <a:r>
              <a:rPr lang="en-US" sz="20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, </a:t>
            </a:r>
            <a:r>
              <a:rPr lang="en-US" sz="2000" b="1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anomaly detectors</a:t>
            </a:r>
            <a:r>
              <a:rPr lang="en-US" sz="20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(IF &amp; LOF), and a </a:t>
            </a:r>
            <a:r>
              <a:rPr lang="en-US" sz="2000" b="1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LightGBM</a:t>
            </a:r>
            <a:r>
              <a:rPr lang="en-US" sz="2000" b="1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classifier</a:t>
            </a:r>
            <a:r>
              <a:rPr lang="en-US" sz="20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to calculate risk scores and adaptively tune risk threshold</a:t>
            </a:r>
            <a:r>
              <a:rPr lang="en-US" sz="2000" spc="-1" dirty="0" smtClean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.</a:t>
            </a: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EER (Equal Error Rate):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the error rate when false accept rate = false reject rate</a:t>
            </a:r>
            <a:endParaRPr lang="en-US" sz="2000" spc="-1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Testing on a real-world login dataset shows </a:t>
            </a:r>
            <a:r>
              <a:rPr lang="en-US" sz="2000" b="1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improved performance</a:t>
            </a:r>
            <a:r>
              <a:rPr lang="en-US" sz="20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Рисунок 4" descr="Изображение выглядит как текст, диаграмма, линия, Граф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D681DD24-4ABC-DF88-AB56-EFAE46AC3E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614" y="1392555"/>
            <a:ext cx="2572385" cy="2036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Изображение выглядит как текст, линия, График, диаграмм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F069B958-1EB5-4183-32C8-78DE3CEF95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41" y="3961559"/>
            <a:ext cx="2580658" cy="20364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ABF441-24BA-9395-F01B-F1AED72C6255}"/>
              </a:ext>
            </a:extLst>
          </p:cNvPr>
          <p:cNvSpPr txBox="1"/>
          <p:nvPr/>
        </p:nvSpPr>
        <p:spPr>
          <a:xfrm>
            <a:off x="4390869" y="6165785"/>
            <a:ext cx="13882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MLE-RBA flowchart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745E7B3-2CA6-A1EB-E27C-DB65764CBB07}"/>
              </a:ext>
            </a:extLst>
          </p:cNvPr>
          <p:cNvSpPr txBox="1"/>
          <p:nvPr/>
        </p:nvSpPr>
        <p:spPr>
          <a:xfrm>
            <a:off x="6523217" y="3568821"/>
            <a:ext cx="2440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Original (Freeman) RBA EER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B35E798-398E-B8C3-08E4-AF90F30C8221}"/>
              </a:ext>
            </a:extLst>
          </p:cNvPr>
          <p:cNvSpPr txBox="1"/>
          <p:nvPr/>
        </p:nvSpPr>
        <p:spPr>
          <a:xfrm>
            <a:off x="6523217" y="6072297"/>
            <a:ext cx="2440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MLE-RBA’s EER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86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6570F68-FDA8-DA26-3A9B-5CECF87B7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>
            <a:extLst>
              <a:ext uri="{FF2B5EF4-FFF2-40B4-BE49-F238E27FC236}">
                <a16:creationId xmlns:a16="http://schemas.microsoft.com/office/drawing/2014/main" xmlns="" id="{4D3C8BC2-EC51-473D-61B2-C45810378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40" y="404640"/>
            <a:ext cx="4678920" cy="574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6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Keystroke recognition</a:t>
            </a:r>
            <a:endParaRPr lang="en-GB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056396-BD7C-D2AB-E1B1-D835D4843BB3}"/>
              </a:ext>
            </a:extLst>
          </p:cNvPr>
          <p:cNvSpPr txBox="1"/>
          <p:nvPr/>
        </p:nvSpPr>
        <p:spPr>
          <a:xfrm>
            <a:off x="264702" y="5798031"/>
            <a:ext cx="8614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Wyciślik Ł,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Wylężek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P, Momot A. The Improved Biometric Identification of Keystroke Dynamics Based on Deep Learning Approaches. Sensors. 2024; 24(12):3763. https://doi.org/10.3390/s24123763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ceHolder 2">
            <a:extLst>
              <a:ext uri="{FF2B5EF4-FFF2-40B4-BE49-F238E27FC236}">
                <a16:creationId xmlns:a16="http://schemas.microsoft.com/office/drawing/2014/main" xmlns="" id="{509961C0-CAE4-CC03-5AB6-ED365C71C70F}"/>
              </a:ext>
            </a:extLst>
          </p:cNvPr>
          <p:cNvSpPr txBox="1"/>
          <p:nvPr/>
        </p:nvSpPr>
        <p:spPr>
          <a:xfrm>
            <a:off x="179640" y="1273629"/>
            <a:ext cx="4090803" cy="4343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numCol="1" spcCol="216000" anchor="t">
            <a:noAutofit/>
          </a:bodyPr>
          <a:lstStyle/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strike="noStrike" spc="-1" dirty="0">
                <a:solidFill>
                  <a:srgbClr val="000000"/>
                </a:solidFill>
                <a:latin typeface="Calibri"/>
                <a:ea typeface="Calibri"/>
              </a:rPr>
              <a:t>Identifies users by their </a:t>
            </a:r>
            <a:r>
              <a:rPr lang="en-US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unique typing patterns.</a:t>
            </a: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strike="noStrike" spc="-1" dirty="0">
                <a:solidFill>
                  <a:srgbClr val="000000"/>
                </a:solidFill>
                <a:latin typeface="Calibri"/>
                <a:ea typeface="Calibri"/>
              </a:rPr>
              <a:t>Key features:</a:t>
            </a:r>
          </a:p>
          <a:p>
            <a:pPr marL="800280" lvl="1" indent="-343080">
              <a:buClr>
                <a:srgbClr val="000000"/>
              </a:buClr>
              <a:buFont typeface="Arial"/>
              <a:buChar char="•"/>
            </a:pPr>
            <a:r>
              <a:rPr lang="en-US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Dwell time </a:t>
            </a:r>
            <a:r>
              <a:rPr lang="en-US" sz="2200" strike="noStrike" spc="-1" dirty="0">
                <a:solidFill>
                  <a:srgbClr val="000000"/>
                </a:solidFill>
                <a:latin typeface="Calibri"/>
                <a:ea typeface="Calibri"/>
              </a:rPr>
              <a:t>– duration a key is pressed</a:t>
            </a:r>
          </a:p>
          <a:p>
            <a:pPr marL="800280" lvl="1" indent="-343080">
              <a:buClr>
                <a:srgbClr val="000000"/>
              </a:buClr>
              <a:buFont typeface="Arial"/>
              <a:buChar char="•"/>
            </a:pPr>
            <a:r>
              <a:rPr lang="en-US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Flight time </a:t>
            </a:r>
            <a:r>
              <a:rPr lang="en-US" sz="2200" strike="noStrike" spc="-1" dirty="0">
                <a:solidFill>
                  <a:srgbClr val="000000"/>
                </a:solidFill>
                <a:latin typeface="Calibri"/>
                <a:ea typeface="Calibri"/>
              </a:rPr>
              <a:t>– interval between consecutive keys</a:t>
            </a: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strike="noStrike" spc="-1" dirty="0">
                <a:solidFill>
                  <a:srgbClr val="000000"/>
                </a:solidFill>
                <a:latin typeface="Calibri"/>
                <a:ea typeface="Calibri"/>
              </a:rPr>
              <a:t>Works on </a:t>
            </a:r>
            <a:r>
              <a:rPr lang="en-US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any standard keyboard</a:t>
            </a:r>
            <a:r>
              <a:rPr lang="en-US" sz="2200" strike="noStrike" spc="-1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lang="en-US" sz="2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Passive</a:t>
            </a:r>
            <a:r>
              <a:rPr lang="en-US" sz="2200" strike="noStrike" spc="-1" dirty="0">
                <a:solidFill>
                  <a:srgbClr val="000000"/>
                </a:solidFill>
                <a:latin typeface="Calibri"/>
                <a:ea typeface="Calibri"/>
              </a:rPr>
              <a:t>, non-intrusive method.</a:t>
            </a: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Difficult</a:t>
            </a:r>
            <a:r>
              <a:rPr lang="en-US" sz="2200" strike="noStrike" spc="-1" dirty="0">
                <a:solidFill>
                  <a:srgbClr val="000000"/>
                </a:solidFill>
                <a:latin typeface="Calibri"/>
                <a:ea typeface="Calibri"/>
              </a:rPr>
              <a:t> to mimic or spoof reliably.</a:t>
            </a:r>
            <a:endParaRPr lang="en-GB" sz="220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51" name="Picture 3" descr="Sensors 24 03763 g001">
            <a:extLst>
              <a:ext uri="{FF2B5EF4-FFF2-40B4-BE49-F238E27FC236}">
                <a16:creationId xmlns:a16="http://schemas.microsoft.com/office/drawing/2014/main" xmlns="" id="{D90E0F68-03B6-3735-384D-E2F0E83B7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73629"/>
            <a:ext cx="4212771" cy="359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94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095F139-D9D1-C96C-5FB7-E5188947C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>
            <a:extLst>
              <a:ext uri="{FF2B5EF4-FFF2-40B4-BE49-F238E27FC236}">
                <a16:creationId xmlns:a16="http://schemas.microsoft.com/office/drawing/2014/main" xmlns="" id="{A0772F64-60B5-E41E-0A58-86372B303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40" y="404640"/>
            <a:ext cx="4678920" cy="574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6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Free-text keystroke</a:t>
            </a:r>
            <a:endParaRPr lang="en-GB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>
            <a:extLst>
              <a:ext uri="{FF2B5EF4-FFF2-40B4-BE49-F238E27FC236}">
                <a16:creationId xmlns:a16="http://schemas.microsoft.com/office/drawing/2014/main" xmlns="" id="{72DE4514-D2F2-78EA-2BEF-706B9876DC98}"/>
              </a:ext>
            </a:extLst>
          </p:cNvPr>
          <p:cNvSpPr txBox="1"/>
          <p:nvPr/>
        </p:nvSpPr>
        <p:spPr>
          <a:xfrm>
            <a:off x="179640" y="1273628"/>
            <a:ext cx="3445303" cy="5179731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numCol="1" spcCol="216000" anchor="t">
            <a:noAutofit/>
          </a:bodyPr>
          <a:lstStyle/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strike="noStrike" spc="-1" dirty="0">
                <a:solidFill>
                  <a:srgbClr val="000000"/>
                </a:solidFill>
                <a:latin typeface="Calibri"/>
                <a:ea typeface="Calibri"/>
              </a:rPr>
              <a:t>Works with </a:t>
            </a:r>
            <a:r>
              <a:rPr lang="en-US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natural text input</a:t>
            </a:r>
            <a:r>
              <a:rPr lang="en-US" sz="2200" strike="noStrike" spc="-1" dirty="0">
                <a:solidFill>
                  <a:srgbClr val="000000"/>
                </a:solidFill>
                <a:latin typeface="Calibri"/>
                <a:ea typeface="Calibri"/>
              </a:rPr>
              <a:t> (no fixed phrases).</a:t>
            </a: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strike="noStrike" spc="-1" dirty="0">
                <a:solidFill>
                  <a:srgbClr val="000000"/>
                </a:solidFill>
                <a:latin typeface="Calibri"/>
                <a:ea typeface="Calibri"/>
              </a:rPr>
              <a:t>Builds a </a:t>
            </a:r>
            <a:r>
              <a:rPr lang="en-US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user-specific </a:t>
            </a:r>
            <a:r>
              <a:rPr lang="en-US" sz="2200" strike="noStrike" spc="-1" dirty="0">
                <a:solidFill>
                  <a:srgbClr val="000000"/>
                </a:solidFill>
                <a:latin typeface="Calibri"/>
                <a:ea typeface="Calibri"/>
              </a:rPr>
              <a:t>typing profile over time.</a:t>
            </a: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strike="noStrike" spc="-1" dirty="0">
                <a:solidFill>
                  <a:srgbClr val="000000"/>
                </a:solidFill>
                <a:latin typeface="Calibri"/>
                <a:ea typeface="Calibri"/>
              </a:rPr>
              <a:t>Continuously compares new input to profile.</a:t>
            </a: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strike="noStrike" spc="-1" dirty="0">
                <a:solidFill>
                  <a:srgbClr val="000000"/>
                </a:solidFill>
                <a:latin typeface="Calibri"/>
                <a:ea typeface="Calibri"/>
              </a:rPr>
              <a:t>Detects anomalies as </a:t>
            </a:r>
            <a:r>
              <a:rPr lang="en-US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deviations in typing behavio</a:t>
            </a:r>
            <a:r>
              <a:rPr lang="en-US" sz="2200" strike="noStrike" spc="-1" dirty="0">
                <a:solidFill>
                  <a:srgbClr val="000000"/>
                </a:solidFill>
                <a:latin typeface="Calibri"/>
                <a:ea typeface="Calibri"/>
              </a:rPr>
              <a:t>r.</a:t>
            </a: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strike="noStrike" spc="-1" dirty="0">
                <a:solidFill>
                  <a:srgbClr val="000000"/>
                </a:solidFill>
                <a:latin typeface="Calibri"/>
                <a:ea typeface="Calibri"/>
              </a:rPr>
              <a:t>Supports </a:t>
            </a:r>
            <a:r>
              <a:rPr lang="en-US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real-time re-verification </a:t>
            </a:r>
            <a:r>
              <a:rPr lang="en-US" sz="2200" strike="noStrike" spc="-1" dirty="0">
                <a:solidFill>
                  <a:srgbClr val="000000"/>
                </a:solidFill>
                <a:latin typeface="Calibri"/>
                <a:ea typeface="Calibri"/>
              </a:rPr>
              <a:t>during a session.</a:t>
            </a: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strike="noStrike" spc="-1" dirty="0">
                <a:solidFill>
                  <a:srgbClr val="000000"/>
                </a:solidFill>
                <a:latin typeface="Calibri"/>
                <a:ea typeface="Calibri"/>
              </a:rPr>
              <a:t>Enables ongoing security </a:t>
            </a:r>
            <a:r>
              <a:rPr lang="en-US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without disrupting the user</a:t>
            </a:r>
            <a:r>
              <a:rPr lang="en-US" sz="2200" strike="noStrike" spc="-1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lang="en-GB" sz="220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D684BCC-CF5C-6671-7E3A-65E1C98CF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429" y="1573850"/>
            <a:ext cx="5291625" cy="26606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F4A91F0-1FC4-0943-C116-0456BC17CD32}"/>
              </a:ext>
            </a:extLst>
          </p:cNvPr>
          <p:cNvSpPr txBox="1"/>
          <p:nvPr/>
        </p:nvSpPr>
        <p:spPr>
          <a:xfrm>
            <a:off x="4397829" y="5298533"/>
            <a:ext cx="4565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Li, J., Chang, HC., Stamp, M. (2022). Free-Text Keystroke Dynamics for User Authentication. In: Stamp, M., Aaron Visaggio, C., Mercaldo, F., Di Troia, F. (eds) Artificial Intelligence for Cybersecurity. Advances in Information Security, vol 54. Springer, Cham. https://doi.org/10.1007/978-3-030-97087-1_15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07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A1E1B7B-8331-04C0-C7C4-3B178EC91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>
            <a:extLst>
              <a:ext uri="{FF2B5EF4-FFF2-40B4-BE49-F238E27FC236}">
                <a16:creationId xmlns:a16="http://schemas.microsoft.com/office/drawing/2014/main" xmlns="" id="{EA00BEBD-D559-744B-C0A6-4A893A8A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40" y="404640"/>
            <a:ext cx="4680000" cy="575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lstStyle/>
          <a:p>
            <a:pPr indent="0">
              <a:lnSpc>
                <a:spcPct val="100000"/>
              </a:lnSpc>
              <a:buNone/>
            </a:pPr>
            <a:r>
              <a:rPr lang="en-GB" sz="3600" b="0" strike="noStrike" spc="-1" dirty="0">
                <a:solidFill>
                  <a:srgbClr val="FFFFFF"/>
                </a:solidFill>
                <a:latin typeface="Calibri"/>
              </a:rPr>
              <a:t>Our approach</a:t>
            </a:r>
            <a:endParaRPr lang="en-GB" sz="3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PlaceHolder 2">
            <a:extLst>
              <a:ext uri="{FF2B5EF4-FFF2-40B4-BE49-F238E27FC236}">
                <a16:creationId xmlns:a16="http://schemas.microsoft.com/office/drawing/2014/main" xmlns="" id="{8FED157C-5F2A-41A5-5B48-6B3A088A3D58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215280" y="1412640"/>
            <a:ext cx="8713440" cy="482279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808080"/>
              </a:buClr>
              <a:buFont typeface="Arial"/>
              <a:buChar char="•"/>
            </a:pPr>
            <a:r>
              <a:rPr lang="en-US" sz="2400" b="1" strike="noStrike" spc="-1" dirty="0">
                <a:solidFill>
                  <a:srgbClr val="1B1B1B"/>
                </a:solidFill>
                <a:latin typeface="Calibri"/>
              </a:rPr>
              <a:t>Idea:</a:t>
            </a:r>
            <a:r>
              <a:rPr lang="en-US" sz="2400" b="0" strike="noStrike" spc="-1" dirty="0">
                <a:solidFill>
                  <a:srgbClr val="1B1B1B"/>
                </a:solidFill>
                <a:latin typeface="Calibri"/>
              </a:rPr>
              <a:t> fuse contextual risk-based authentication with typing behavior to verify the user throughout the session.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808080"/>
              </a:buClr>
              <a:buFont typeface="Arial"/>
              <a:buChar char="•"/>
            </a:pPr>
            <a:r>
              <a:rPr lang="en-US" sz="2400" b="1" strike="noStrike" spc="-1" dirty="0">
                <a:solidFill>
                  <a:srgbClr val="1B1B1B"/>
                </a:solidFill>
                <a:latin typeface="Calibri"/>
              </a:rPr>
              <a:t>Risk fusion:</a:t>
            </a:r>
            <a:r>
              <a:rPr lang="en-US" sz="2400" b="0" strike="noStrike" spc="-1" dirty="0">
                <a:solidFill>
                  <a:srgbClr val="1B1B1B"/>
                </a:solidFill>
                <a:latin typeface="Calibri"/>
              </a:rPr>
              <a:t> both signals feed into one risk engine. If either signal is high risk, trigger step-up auth. If both RBA and keystroke show above-average risk, their combination is treated as high risk.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808080"/>
              </a:buClr>
              <a:buFont typeface="Arial"/>
              <a:buChar char="•"/>
            </a:pPr>
            <a:r>
              <a:rPr lang="en-US" sz="2400" b="1" strike="noStrike" spc="-1" dirty="0">
                <a:solidFill>
                  <a:srgbClr val="1B1B1B"/>
                </a:solidFill>
                <a:latin typeface="Calibri"/>
              </a:rPr>
              <a:t>Smart re-verification:</a:t>
            </a:r>
            <a:r>
              <a:rPr lang="en-US" sz="2400" b="0" strike="noStrike" spc="-1" dirty="0">
                <a:solidFill>
                  <a:srgbClr val="1B1B1B"/>
                </a:solidFill>
                <a:latin typeface="Calibri"/>
              </a:rPr>
              <a:t> only challenge the user (e.g., ask for MFA) when combined risk is high, minimizing disruptions.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808080"/>
              </a:buClr>
              <a:buFont typeface="Arial"/>
              <a:buChar char="•"/>
            </a:pPr>
            <a:r>
              <a:rPr lang="en-US" sz="2400" b="1" strike="noStrike" spc="-1" dirty="0">
                <a:solidFill>
                  <a:srgbClr val="1B1B1B"/>
                </a:solidFill>
                <a:latin typeface="Calibri"/>
              </a:rPr>
              <a:t>Novelty:</a:t>
            </a:r>
            <a:r>
              <a:rPr lang="en-US" sz="2400" b="0" strike="noStrike" spc="-1" dirty="0">
                <a:solidFill>
                  <a:srgbClr val="1B1B1B"/>
                </a:solidFill>
                <a:latin typeface="Calibri"/>
              </a:rPr>
              <a:t> first-of-its-kind integration of ML-based context analysis with continuous keystroke biometrics in one system – aligning with Zero Trust (“always verify”).</a:t>
            </a:r>
            <a:endParaRPr lang="en-GB" sz="2400" spc="-1" dirty="0">
              <a:solidFill>
                <a:srgbClr val="1B1B1B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397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4ADC5C6-64EC-3236-399B-B5127A8C3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>
            <a:extLst>
              <a:ext uri="{FF2B5EF4-FFF2-40B4-BE49-F238E27FC236}">
                <a16:creationId xmlns:a16="http://schemas.microsoft.com/office/drawing/2014/main" xmlns="" id="{D8F92293-E541-043E-ABD3-E44DCAE70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40" y="404640"/>
            <a:ext cx="4678920" cy="574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6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Hybrid auth system</a:t>
            </a:r>
            <a:endParaRPr lang="en-GB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EAE2CA1B-E9FA-08CC-65ED-0FBFEBA5D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693" y="1517674"/>
            <a:ext cx="4829667" cy="469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ceHolder 2">
            <a:extLst>
              <a:ext uri="{FF2B5EF4-FFF2-40B4-BE49-F238E27FC236}">
                <a16:creationId xmlns:a16="http://schemas.microsoft.com/office/drawing/2014/main" xmlns="" id="{E9CD8E40-3A0F-1EE0-9ABE-BD19B014CABF}"/>
              </a:ext>
            </a:extLst>
          </p:cNvPr>
          <p:cNvSpPr txBox="1"/>
          <p:nvPr/>
        </p:nvSpPr>
        <p:spPr>
          <a:xfrm>
            <a:off x="179640" y="1273628"/>
            <a:ext cx="3880731" cy="5179731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numCol="1" spcCol="216000" anchor="t">
            <a:noAutofit/>
          </a:bodyPr>
          <a:lstStyle/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Client: </a:t>
            </a:r>
            <a:r>
              <a:rPr lang="en-US" sz="2200" strike="noStrike" spc="-1" dirty="0">
                <a:solidFill>
                  <a:srgbClr val="000000"/>
                </a:solidFill>
                <a:latin typeface="Calibri"/>
                <a:ea typeface="Calibri"/>
              </a:rPr>
              <a:t>Captures context &amp; keystrokes.</a:t>
            </a: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Server:</a:t>
            </a:r>
          </a:p>
          <a:p>
            <a:pPr marL="800280" lvl="1" indent="-343080">
              <a:buClr>
                <a:srgbClr val="000000"/>
              </a:buClr>
              <a:buFont typeface="Arial"/>
              <a:buChar char="•"/>
            </a:pPr>
            <a:r>
              <a:rPr lang="en-US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MLE-RBA module:</a:t>
            </a:r>
            <a:r>
              <a:rPr lang="en-US" sz="2200" strike="noStrike" spc="-1" dirty="0">
                <a:solidFill>
                  <a:srgbClr val="000000"/>
                </a:solidFill>
                <a:latin typeface="Calibri"/>
                <a:ea typeface="Calibri"/>
              </a:rPr>
              <a:t> computes context risk score using ML model.</a:t>
            </a:r>
          </a:p>
          <a:p>
            <a:pPr marL="800280" lvl="1" indent="-343080">
              <a:buClr>
                <a:srgbClr val="000000"/>
              </a:buClr>
              <a:buFont typeface="Arial"/>
              <a:buChar char="•"/>
            </a:pPr>
            <a:r>
              <a:rPr lang="en-US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Keystroke module: </a:t>
            </a:r>
            <a:r>
              <a:rPr lang="en-US" sz="2200" strike="noStrike" spc="-1" dirty="0">
                <a:solidFill>
                  <a:srgbClr val="000000"/>
                </a:solidFill>
                <a:latin typeface="Calibri"/>
                <a:ea typeface="Calibri"/>
              </a:rPr>
              <a:t>computes anomaly score from typing data.</a:t>
            </a:r>
          </a:p>
          <a:p>
            <a:pPr marL="800280" lvl="1" indent="-343080">
              <a:buClr>
                <a:srgbClr val="000000"/>
              </a:buClr>
              <a:buFont typeface="Arial"/>
              <a:buChar char="•"/>
            </a:pPr>
            <a:r>
              <a:rPr lang="en-US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Fusion engine: </a:t>
            </a:r>
            <a:r>
              <a:rPr lang="en-US" sz="2200" strike="noStrike" spc="-1" dirty="0">
                <a:solidFill>
                  <a:srgbClr val="000000"/>
                </a:solidFill>
                <a:latin typeface="Calibri"/>
                <a:ea typeface="Calibri"/>
              </a:rPr>
              <a:t>combines scores and decides if risk threshold is exceeded.</a:t>
            </a: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Database: </a:t>
            </a:r>
            <a:r>
              <a:rPr lang="en-US" sz="2200" strike="noStrike" spc="-1" dirty="0">
                <a:solidFill>
                  <a:srgbClr val="000000"/>
                </a:solidFill>
                <a:latin typeface="Calibri"/>
                <a:ea typeface="Calibri"/>
              </a:rPr>
              <a:t>user data, keystroke profiles, and session risk logs.</a:t>
            </a:r>
            <a:endParaRPr lang="en-GB" sz="220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41357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2016_02_SPbU_template_4х3_ру</Template>
  <TotalTime>26284</TotalTime>
  <Words>1063</Words>
  <Application>Microsoft Office PowerPoint</Application>
  <PresentationFormat>Экран (4:3)</PresentationFormat>
  <Paragraphs>84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Тема Office</vt:lpstr>
      <vt:lpstr>Тема Office</vt:lpstr>
      <vt:lpstr>Тема Office</vt:lpstr>
      <vt:lpstr>Hybrid Continuous Authentication System Based on Risk Analysis and Keystroke Biometrics</vt:lpstr>
      <vt:lpstr>Introduction &amp; motivation</vt:lpstr>
      <vt:lpstr>CA methods</vt:lpstr>
      <vt:lpstr>Risk-based authentication</vt:lpstr>
      <vt:lpstr>Our MLE-RBA algorithm</vt:lpstr>
      <vt:lpstr>Keystroke recognition</vt:lpstr>
      <vt:lpstr>Free-text keystroke</vt:lpstr>
      <vt:lpstr>Our approach</vt:lpstr>
      <vt:lpstr>Hybrid auth system</vt:lpstr>
      <vt:lpstr>Hybrid auth workflow (1)</vt:lpstr>
      <vt:lpstr>Hybrid auth workflow (2)</vt:lpstr>
      <vt:lpstr>Practical implementation</vt:lpstr>
      <vt:lpstr>Conclusions &amp; future work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Петров</dc:creator>
  <cp:lastModifiedBy>Vladimir Korkhov</cp:lastModifiedBy>
  <cp:revision>646</cp:revision>
  <dcterms:created xsi:type="dcterms:W3CDTF">2021-03-21T18:01:05Z</dcterms:created>
  <dcterms:modified xsi:type="dcterms:W3CDTF">2025-07-10T04:57:45Z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22</vt:i4>
  </property>
</Properties>
</file>