
<file path=[Content_Types].xml><?xml version="1.0" encoding="utf-8"?>
<Types xmlns="http://schemas.openxmlformats.org/package/2006/content-types">
  <Default Extension="png" ContentType="image/png"/>
  <Default Extension="jpeg" ContentType="image/jpeg"/>
  <Default Extension="webp" ContentType="image/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4" r:id="rId4"/>
    <p:sldId id="317" r:id="rId5"/>
    <p:sldId id="338" r:id="rId6"/>
    <p:sldId id="346" r:id="rId7"/>
    <p:sldId id="348" r:id="rId8"/>
    <p:sldId id="347" r:id="rId9"/>
    <p:sldId id="336" r:id="rId10"/>
    <p:sldId id="340" r:id="rId11"/>
    <p:sldId id="305" r:id="rId12"/>
    <p:sldId id="339" r:id="rId13"/>
    <p:sldId id="337" r:id="rId14"/>
    <p:sldId id="318" r:id="rId15"/>
    <p:sldId id="332" r:id="rId16"/>
    <p:sldId id="342" r:id="rId17"/>
    <p:sldId id="344" r:id="rId18"/>
    <p:sldId id="343" r:id="rId19"/>
    <p:sldId id="289" r:id="rId20"/>
    <p:sldId id="328" r:id="rId21"/>
    <p:sldId id="308" r:id="rId22"/>
    <p:sldId id="309" r:id="rId23"/>
    <p:sldId id="301" r:id="rId24"/>
    <p:sldId id="341" r:id="rId25"/>
    <p:sldId id="345" r:id="rId26"/>
    <p:sldId id="271" r:id="rId27"/>
    <p:sldId id="310"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3E2B"/>
    <a:srgbClr val="E8E31D"/>
    <a:srgbClr val="FF0000"/>
    <a:srgbClr val="EEF40C"/>
    <a:srgbClr val="E63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60"/>
  </p:normalViewPr>
  <p:slideViewPr>
    <p:cSldViewPr snapToGrid="0">
      <p:cViewPr varScale="1">
        <p:scale>
          <a:sx n="113" d="100"/>
          <a:sy n="113" d="100"/>
        </p:scale>
        <p:origin x="132" y="17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D68598-267C-4C46-B245-741031F126A2}"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348344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68598-267C-4C46-B245-741031F126A2}"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333915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68598-267C-4C46-B245-741031F126A2}"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249168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68598-267C-4C46-B245-741031F126A2}"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77188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D68598-267C-4C46-B245-741031F126A2}"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12594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D68598-267C-4C46-B245-741031F126A2}"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72994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D68598-267C-4C46-B245-741031F126A2}" type="datetimeFigureOut">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245312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D68598-267C-4C46-B245-741031F126A2}"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66420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68598-267C-4C46-B245-741031F126A2}" type="datetimeFigureOut">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161567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D68598-267C-4C46-B245-741031F126A2}"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1956055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D68598-267C-4C46-B245-741031F126A2}"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C0B93-6BCC-4A0A-91BC-EA295C9D3560}" type="slidenum">
              <a:rPr lang="en-US" smtClean="0"/>
              <a:t>‹#›</a:t>
            </a:fld>
            <a:endParaRPr lang="en-US"/>
          </a:p>
        </p:txBody>
      </p:sp>
    </p:spTree>
    <p:extLst>
      <p:ext uri="{BB962C8B-B14F-4D97-AF65-F5344CB8AC3E}">
        <p14:creationId xmlns:p14="http://schemas.microsoft.com/office/powerpoint/2010/main" val="3372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68598-267C-4C46-B245-741031F126A2}" type="datetimeFigureOut">
              <a:rPr lang="en-US" smtClean="0"/>
              <a:t>7/9/2025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C0B93-6BCC-4A0A-91BC-EA295C9D3560}" type="slidenum">
              <a:rPr lang="en-US" smtClean="0"/>
              <a:t>‹#›</a:t>
            </a:fld>
            <a:endParaRPr lang="en-US"/>
          </a:p>
        </p:txBody>
      </p:sp>
    </p:spTree>
    <p:extLst>
      <p:ext uri="{BB962C8B-B14F-4D97-AF65-F5344CB8AC3E}">
        <p14:creationId xmlns:p14="http://schemas.microsoft.com/office/powerpoint/2010/main" val="3684422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1.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webp"/><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png"/><Relationship Id="rId2" Type="http://schemas.openxmlformats.org/officeDocument/2006/relationships/image" Target="../media/image2.pn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pd-edsrv.jinr.ru/"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4899" y="398751"/>
            <a:ext cx="9702189" cy="937346"/>
          </a:xfrm>
        </p:spPr>
        <p:txBody>
          <a:bodyPr>
            <a:noAutofit/>
          </a:bodyPr>
          <a:lstStyle/>
          <a:p>
            <a:r>
              <a:rPr lang="en-US" sz="3200" b="1" dirty="0" smtClean="0">
                <a:latin typeface="Bookman Old Style" panose="02050604050505020204" pitchFamily="18" charset="0"/>
              </a:rPr>
              <a:t/>
            </a:r>
            <a:br>
              <a:rPr lang="en-US" sz="3200" b="1" dirty="0" smtClean="0">
                <a:latin typeface="Bookman Old Style" panose="02050604050505020204" pitchFamily="18" charset="0"/>
              </a:rPr>
            </a:br>
            <a:r>
              <a:rPr lang="sk-SK" sz="3200" b="1" dirty="0" smtClean="0">
                <a:latin typeface="Bookman Old Style" panose="02050604050505020204" pitchFamily="18" charset="0"/>
              </a:rPr>
              <a:t>Software Development </a:t>
            </a:r>
            <a:r>
              <a:rPr lang="en-US" sz="3200" b="1" dirty="0" smtClean="0">
                <a:latin typeface="Bookman Old Style" panose="02050604050505020204" pitchFamily="18" charset="0"/>
              </a:rPr>
              <a:t>&amp; Computing</a:t>
            </a:r>
            <a:br>
              <a:rPr lang="en-US" sz="3200" b="1" dirty="0" smtClean="0">
                <a:latin typeface="Bookman Old Style" panose="02050604050505020204" pitchFamily="18" charset="0"/>
              </a:rPr>
            </a:br>
            <a:r>
              <a:rPr lang="en-US" sz="3200" b="1" dirty="0" smtClean="0">
                <a:latin typeface="Bookman Old Style" panose="02050604050505020204" pitchFamily="18" charset="0"/>
              </a:rPr>
              <a:t>for the MPD Experiment</a:t>
            </a:r>
            <a:endParaRPr lang="en-US" sz="3200" b="1" dirty="0">
              <a:latin typeface="Bookman Old Style" panose="0205060405050502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438" y="2159200"/>
            <a:ext cx="7419109" cy="4219530"/>
          </a:xfrm>
          <a:prstGeom prst="rect">
            <a:avLst/>
          </a:prstGeom>
        </p:spPr>
      </p:pic>
      <p:sp>
        <p:nvSpPr>
          <p:cNvPr id="4" name="TextBox 3"/>
          <p:cNvSpPr txBox="1"/>
          <p:nvPr/>
        </p:nvSpPr>
        <p:spPr>
          <a:xfrm>
            <a:off x="3209179" y="1328524"/>
            <a:ext cx="5773632" cy="1015663"/>
          </a:xfrm>
          <a:prstGeom prst="rect">
            <a:avLst/>
          </a:prstGeom>
          <a:noFill/>
        </p:spPr>
        <p:txBody>
          <a:bodyPr wrap="none" rtlCol="0">
            <a:spAutoFit/>
          </a:bodyPr>
          <a:lstStyle/>
          <a:p>
            <a:pPr algn="ctr"/>
            <a:r>
              <a:rPr lang="en-US" sz="2400" dirty="0" smtClean="0">
                <a:latin typeface="Corbel Light" panose="020B0303020204020204" pitchFamily="34" charset="0"/>
              </a:rPr>
              <a:t>HNATIC  Slavomir</a:t>
            </a:r>
            <a:br>
              <a:rPr lang="en-US" sz="2400" dirty="0" smtClean="0">
                <a:latin typeface="Corbel Light" panose="020B0303020204020204" pitchFamily="34" charset="0"/>
              </a:rPr>
            </a:br>
            <a:r>
              <a:rPr lang="en-US" sz="1200" dirty="0" smtClean="0">
                <a:latin typeface="Corbel Light" panose="020B0303020204020204" pitchFamily="34" charset="0"/>
              </a:rPr>
              <a:t>on behalf of the</a:t>
            </a:r>
            <a:r>
              <a:rPr lang="en-US" sz="2400" dirty="0" smtClean="0">
                <a:latin typeface="Corbel Light" panose="020B0303020204020204" pitchFamily="34" charset="0"/>
              </a:rPr>
              <a:t/>
            </a:r>
            <a:br>
              <a:rPr lang="en-US" sz="2400" dirty="0" smtClean="0">
                <a:latin typeface="Corbel Light" panose="020B0303020204020204" pitchFamily="34" charset="0"/>
              </a:rPr>
            </a:br>
            <a:r>
              <a:rPr lang="en-US" sz="2400" i="1" dirty="0" smtClean="0">
                <a:latin typeface="Corbel Light" panose="020B0303020204020204" pitchFamily="34" charset="0"/>
              </a:rPr>
              <a:t>MPD Software Development &amp; Computing Team</a:t>
            </a:r>
            <a:endParaRPr lang="en-US" sz="2400" i="1" dirty="0">
              <a:latin typeface="Corbel Light" panose="020B0303020204020204" pitchFamily="34" charset="0"/>
            </a:endParaRPr>
          </a:p>
        </p:txBody>
      </p:sp>
    </p:spTree>
    <p:extLst>
      <p:ext uri="{BB962C8B-B14F-4D97-AF65-F5344CB8AC3E}">
        <p14:creationId xmlns:p14="http://schemas.microsoft.com/office/powerpoint/2010/main" val="2808111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838200" y="365125"/>
            <a:ext cx="10515600" cy="1325563"/>
          </a:xfrm>
        </p:spPr>
        <p:txBody>
          <a:bodyPr/>
          <a:lstStyle/>
          <a:p>
            <a:r>
              <a:rPr lang="en-US" dirty="0" smtClean="0"/>
              <a:t>TRIGGER LATENCY</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330" y="546358"/>
            <a:ext cx="5639163" cy="3000896"/>
          </a:xfrm>
          <a:prstGeom prst="rect">
            <a:avLst/>
          </a:prstGeom>
        </p:spPr>
      </p:pic>
      <p:sp>
        <p:nvSpPr>
          <p:cNvPr id="8" name="TextBox 7"/>
          <p:cNvSpPr txBox="1"/>
          <p:nvPr/>
        </p:nvSpPr>
        <p:spPr>
          <a:xfrm>
            <a:off x="11112684" y="6569676"/>
            <a:ext cx="693786" cy="230832"/>
          </a:xfrm>
          <a:prstGeom prst="rect">
            <a:avLst/>
          </a:prstGeom>
          <a:noFill/>
          <a:ln>
            <a:solidFill>
              <a:schemeClr val="bg1">
                <a:lumMod val="75000"/>
              </a:schemeClr>
            </a:solidFill>
          </a:ln>
        </p:spPr>
        <p:txBody>
          <a:bodyPr wrap="square" rtlCol="0">
            <a:spAutoFit/>
          </a:bodyPr>
          <a:lstStyle/>
          <a:p>
            <a:pPr algn="ctr"/>
            <a:r>
              <a:rPr lang="en-US" sz="900" dirty="0" err="1" smtClean="0"/>
              <a:t>A.Bychkov</a:t>
            </a:r>
            <a:endParaRPr lang="en-US" sz="9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412" y="2479167"/>
            <a:ext cx="4860324" cy="2042277"/>
          </a:xfrm>
          <a:prstGeom prst="rect">
            <a:avLst/>
          </a:prstGeom>
        </p:spPr>
      </p:pic>
      <p:sp>
        <p:nvSpPr>
          <p:cNvPr id="10" name="Rectangle 9"/>
          <p:cNvSpPr/>
          <p:nvPr/>
        </p:nvSpPr>
        <p:spPr>
          <a:xfrm>
            <a:off x="-7538" y="5330825"/>
            <a:ext cx="5544064" cy="619272"/>
          </a:xfrm>
          <a:prstGeom prst="rect">
            <a:avLst/>
          </a:prstGeom>
        </p:spPr>
        <p:txBody>
          <a:bodyPr wrap="square">
            <a:spAutoFit/>
          </a:bodyPr>
          <a:lstStyle/>
          <a:p>
            <a:pPr marL="453390" indent="220980">
              <a:lnSpc>
                <a:spcPct val="107000"/>
              </a:lnSpc>
              <a:spcBef>
                <a:spcPts val="600"/>
              </a:spcBef>
              <a:spcAft>
                <a:spcPts val="800"/>
              </a:spcAft>
            </a:pP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“Implementation of Task for Calibration of MPD TPC Electron Drift Velocity” </a:t>
            </a:r>
            <a:b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9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9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Bychkov</a:t>
            </a:r>
            <a:r>
              <a:rPr lang="en-US" sz="900" dirty="0">
                <a:solidFill>
                  <a:srgbClr val="000000"/>
                </a:solidFill>
                <a:latin typeface="Calibri" panose="020F0502020204030204" pitchFamily="34" charset="0"/>
                <a:ea typeface="Calibri" panose="020F0502020204030204" pitchFamily="34" charset="0"/>
                <a:cs typeface="Calibri" panose="020F0502020204030204" pitchFamily="34" charset="0"/>
              </a:rPr>
              <a:t>, A.V., </a:t>
            </a:r>
            <a:r>
              <a:rPr lang="en-US" sz="900" dirty="0" err="1">
                <a:solidFill>
                  <a:srgbClr val="000000"/>
                </a:solidFill>
                <a:latin typeface="Calibri" panose="020F0502020204030204" pitchFamily="34" charset="0"/>
                <a:ea typeface="Calibri" panose="020F0502020204030204" pitchFamily="34" charset="0"/>
                <a:cs typeface="Calibri" panose="020F0502020204030204" pitchFamily="34" charset="0"/>
              </a:rPr>
              <a:t>Rogachevsky</a:t>
            </a:r>
            <a:r>
              <a:rPr lang="en-US" sz="900" dirty="0">
                <a:solidFill>
                  <a:srgbClr val="000000"/>
                </a:solidFill>
                <a:latin typeface="Calibri" panose="020F0502020204030204" pitchFamily="34" charset="0"/>
                <a:ea typeface="Calibri" panose="020F0502020204030204" pitchFamily="34" charset="0"/>
                <a:cs typeface="Calibri" panose="020F0502020204030204" pitchFamily="34" charset="0"/>
              </a:rPr>
              <a:t>, O.V., </a:t>
            </a:r>
            <a:r>
              <a:rPr lang="en-US" sz="9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Hnatic, </a:t>
            </a:r>
            <a:r>
              <a:rPr lang="en-US" sz="900" dirty="0">
                <a:solidFill>
                  <a:srgbClr val="000000"/>
                </a:solidFill>
                <a:latin typeface="Calibri" panose="020F0502020204030204" pitchFamily="34" charset="0"/>
                <a:ea typeface="Calibri" panose="020F0502020204030204" pitchFamily="34" charset="0"/>
                <a:cs typeface="Calibri" panose="020F0502020204030204" pitchFamily="34" charset="0"/>
              </a:rPr>
              <a:t>S. </a:t>
            </a:r>
            <a:r>
              <a:rPr lang="en-US"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r>
            <a:br>
              <a:rPr lang="en-US"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1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PEPAN Letters,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665" y="3547254"/>
            <a:ext cx="5025828" cy="3022422"/>
          </a:xfrm>
          <a:prstGeom prst="rect">
            <a:avLst/>
          </a:prstGeom>
        </p:spPr>
      </p:pic>
    </p:spTree>
    <p:extLst>
      <p:ext uri="{BB962C8B-B14F-4D97-AF65-F5344CB8AC3E}">
        <p14:creationId xmlns:p14="http://schemas.microsoft.com/office/powerpoint/2010/main" val="2417025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ELECTRONICS RESPONSE CALIBRATION</a:t>
            </a:r>
            <a:endParaRPr lang="en-US" dirty="0"/>
          </a:p>
        </p:txBody>
      </p:sp>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51002" y="1894114"/>
            <a:ext cx="5784151" cy="3959951"/>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419" y="1499707"/>
            <a:ext cx="4360750" cy="4183464"/>
          </a:xfrm>
          <a:prstGeom prst="rect">
            <a:avLst/>
          </a:prstGeom>
        </p:spPr>
      </p:pic>
      <p:sp>
        <p:nvSpPr>
          <p:cNvPr id="8" name="TextBox 7"/>
          <p:cNvSpPr txBox="1"/>
          <p:nvPr/>
        </p:nvSpPr>
        <p:spPr>
          <a:xfrm>
            <a:off x="11096208" y="6402235"/>
            <a:ext cx="693786" cy="230832"/>
          </a:xfrm>
          <a:prstGeom prst="rect">
            <a:avLst/>
          </a:prstGeom>
          <a:noFill/>
          <a:ln>
            <a:solidFill>
              <a:schemeClr val="bg1">
                <a:lumMod val="75000"/>
              </a:schemeClr>
            </a:solidFill>
          </a:ln>
        </p:spPr>
        <p:txBody>
          <a:bodyPr wrap="square" rtlCol="0">
            <a:spAutoFit/>
          </a:bodyPr>
          <a:lstStyle/>
          <a:p>
            <a:pPr algn="ctr"/>
            <a:r>
              <a:rPr lang="en-US" sz="900" dirty="0" err="1" smtClean="0"/>
              <a:t>A.Bychkov</a:t>
            </a:r>
            <a:endParaRPr lang="en-US" sz="900" dirty="0"/>
          </a:p>
        </p:txBody>
      </p:sp>
      <p:sp>
        <p:nvSpPr>
          <p:cNvPr id="7" name="TextBox 6"/>
          <p:cNvSpPr txBox="1"/>
          <p:nvPr/>
        </p:nvSpPr>
        <p:spPr>
          <a:xfrm>
            <a:off x="986419" y="6032903"/>
            <a:ext cx="4010906" cy="369332"/>
          </a:xfrm>
          <a:prstGeom prst="rect">
            <a:avLst/>
          </a:prstGeom>
          <a:noFill/>
        </p:spPr>
        <p:txBody>
          <a:bodyPr wrap="none" rtlCol="0">
            <a:spAutoFit/>
          </a:bodyPr>
          <a:lstStyle/>
          <a:p>
            <a:r>
              <a:rPr lang="en-US" dirty="0" smtClean="0"/>
              <a:t>- realistic SAMPA digitizer was developed</a:t>
            </a:r>
            <a:endParaRPr lang="en-US" dirty="0"/>
          </a:p>
        </p:txBody>
      </p:sp>
    </p:spTree>
    <p:extLst>
      <p:ext uri="{BB962C8B-B14F-4D97-AF65-F5344CB8AC3E}">
        <p14:creationId xmlns:p14="http://schemas.microsoft.com/office/powerpoint/2010/main" val="608991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838200" y="365125"/>
            <a:ext cx="10515600" cy="1325563"/>
          </a:xfrm>
        </p:spPr>
        <p:txBody>
          <a:bodyPr/>
          <a:lstStyle/>
          <a:p>
            <a:r>
              <a:rPr lang="en-US" dirty="0" smtClean="0"/>
              <a:t>TPC </a:t>
            </a:r>
            <a:r>
              <a:rPr lang="sk-SK" dirty="0" smtClean="0"/>
              <a:t>SECTORS</a:t>
            </a:r>
            <a:r>
              <a:rPr lang="en-US" dirty="0" smtClean="0"/>
              <a:t> </a:t>
            </a:r>
            <a:r>
              <a:rPr lang="en-US" dirty="0" smtClean="0"/>
              <a:t>ALIGNMENT</a:t>
            </a:r>
            <a:endParaRPr lang="en-US" dirty="0"/>
          </a:p>
        </p:txBody>
      </p:sp>
      <p:sp>
        <p:nvSpPr>
          <p:cNvPr id="7" name="TextBox 6"/>
          <p:cNvSpPr txBox="1"/>
          <p:nvPr/>
        </p:nvSpPr>
        <p:spPr>
          <a:xfrm>
            <a:off x="238524" y="4707129"/>
            <a:ext cx="3711520" cy="877163"/>
          </a:xfrm>
          <a:prstGeom prst="rect">
            <a:avLst/>
          </a:prstGeom>
          <a:noFill/>
        </p:spPr>
        <p:txBody>
          <a:bodyPr wrap="square" rtlCol="0">
            <a:spAutoFit/>
          </a:bodyPr>
          <a:lstStyle/>
          <a:p>
            <a:r>
              <a:rPr lang="en-US" sz="1100" dirty="0" smtClean="0"/>
              <a:t>“</a:t>
            </a:r>
            <a:r>
              <a:rPr lang="en-US" sz="1100" dirty="0"/>
              <a:t>Influence of Misalignment on Track </a:t>
            </a:r>
            <a:r>
              <a:rPr lang="en-US" sz="1100" dirty="0" smtClean="0"/>
              <a:t>Reconstruction in </a:t>
            </a:r>
            <a:r>
              <a:rPr lang="en-US" sz="1100" dirty="0"/>
              <a:t>the </a:t>
            </a:r>
            <a:r>
              <a:rPr lang="en-US" sz="1100" dirty="0" smtClean="0"/>
              <a:t/>
            </a:r>
            <a:br>
              <a:rPr lang="en-US" sz="1100" dirty="0" smtClean="0"/>
            </a:br>
            <a:r>
              <a:rPr lang="en-US" sz="1100" dirty="0" smtClean="0"/>
              <a:t>  Time </a:t>
            </a:r>
            <a:r>
              <a:rPr lang="en-US" sz="1100" dirty="0"/>
              <a:t>Projection Chamber of the </a:t>
            </a:r>
            <a:r>
              <a:rPr lang="en-US" sz="1100" dirty="0" err="1"/>
              <a:t>MultiPurpose</a:t>
            </a:r>
            <a:r>
              <a:rPr lang="en-US" sz="1100" dirty="0"/>
              <a:t> Detector</a:t>
            </a:r>
            <a:r>
              <a:rPr lang="en-US" sz="1100" dirty="0" smtClean="0"/>
              <a:t>”</a:t>
            </a:r>
          </a:p>
          <a:p>
            <a:r>
              <a:rPr lang="en-US" sz="900" dirty="0" smtClean="0"/>
              <a:t>   </a:t>
            </a:r>
            <a:r>
              <a:rPr lang="en-US" sz="900" dirty="0" err="1" smtClean="0"/>
              <a:t>V.A.Kuzmin</a:t>
            </a:r>
            <a:endParaRPr lang="en-US" sz="900" dirty="0"/>
          </a:p>
          <a:p>
            <a:r>
              <a:rPr lang="en-US" sz="800" dirty="0" smtClean="0"/>
              <a:t/>
            </a:r>
            <a:br>
              <a:rPr lang="en-US" sz="800" dirty="0" smtClean="0"/>
            </a:br>
            <a:r>
              <a:rPr lang="sk-SK" sz="1100" dirty="0" smtClean="0"/>
              <a:t>  Moscow University Physics Bulletin, </a:t>
            </a:r>
            <a:r>
              <a:rPr lang="en-US" sz="1100" dirty="0" smtClean="0"/>
              <a:t>Vol. 80, No 3., 2025</a:t>
            </a:r>
            <a:endParaRPr lang="en-US" sz="1100" dirty="0"/>
          </a:p>
        </p:txBody>
      </p:sp>
      <p:sp>
        <p:nvSpPr>
          <p:cNvPr id="8" name="Rectangle 7"/>
          <p:cNvSpPr/>
          <p:nvPr/>
        </p:nvSpPr>
        <p:spPr>
          <a:xfrm>
            <a:off x="6260243" y="1478967"/>
            <a:ext cx="2976329" cy="646331"/>
          </a:xfrm>
          <a:prstGeom prst="rect">
            <a:avLst/>
          </a:prstGeom>
          <a:ln>
            <a:solidFill>
              <a:schemeClr val="accent1">
                <a:lumMod val="40000"/>
                <a:lumOff val="60000"/>
              </a:schemeClr>
            </a:solidFill>
          </a:ln>
        </p:spPr>
        <p:txBody>
          <a:bodyPr wrap="square">
            <a:spAutoFit/>
          </a:bodyPr>
          <a:lstStyle/>
          <a:p>
            <a:r>
              <a:rPr lang="en-US" sz="1200" b="1" dirty="0" smtClean="0">
                <a:solidFill>
                  <a:schemeClr val="accent6">
                    <a:lumMod val="75000"/>
                  </a:schemeClr>
                </a:solidFill>
              </a:rPr>
              <a:t>Green</a:t>
            </a:r>
            <a:r>
              <a:rPr lang="en-US" sz="1200" dirty="0" smtClean="0"/>
              <a:t> points – simulated muon tracks</a:t>
            </a:r>
          </a:p>
          <a:p>
            <a:r>
              <a:rPr lang="en-US" sz="1200" b="1" dirty="0" smtClean="0"/>
              <a:t>Black</a:t>
            </a:r>
            <a:r>
              <a:rPr lang="en-US" sz="1200" dirty="0" smtClean="0"/>
              <a:t> points – misaligned hits</a:t>
            </a:r>
          </a:p>
          <a:p>
            <a:r>
              <a:rPr lang="en-US" sz="1200" b="1" dirty="0" smtClean="0">
                <a:solidFill>
                  <a:srgbClr val="F33E2B"/>
                </a:solidFill>
              </a:rPr>
              <a:t>Red</a:t>
            </a:r>
            <a:r>
              <a:rPr lang="en-US" sz="1200" dirty="0" smtClean="0"/>
              <a:t> points – aligned hits</a:t>
            </a:r>
            <a:endParaRPr lang="en-US" sz="1200" dirty="0"/>
          </a:p>
        </p:txBody>
      </p:sp>
      <p:sp>
        <p:nvSpPr>
          <p:cNvPr id="9" name="Rectangle 8"/>
          <p:cNvSpPr/>
          <p:nvPr/>
        </p:nvSpPr>
        <p:spPr>
          <a:xfrm>
            <a:off x="509288" y="2598744"/>
            <a:ext cx="2884654" cy="1200329"/>
          </a:xfrm>
          <a:prstGeom prst="rect">
            <a:avLst/>
          </a:prstGeom>
          <a:ln>
            <a:solidFill>
              <a:schemeClr val="accent1">
                <a:lumMod val="40000"/>
                <a:lumOff val="60000"/>
              </a:schemeClr>
            </a:solidFill>
          </a:ln>
        </p:spPr>
        <p:txBody>
          <a:bodyPr wrap="square">
            <a:spAutoFit/>
          </a:bodyPr>
          <a:lstStyle/>
          <a:p>
            <a:pPr marL="171450" indent="-171450">
              <a:buFontTx/>
              <a:buChar char="-"/>
            </a:pPr>
            <a:r>
              <a:rPr lang="en-US" sz="1200" dirty="0" smtClean="0"/>
              <a:t>misaligned detector giving misaligned data</a:t>
            </a:r>
          </a:p>
          <a:p>
            <a:pPr marL="171450" indent="-171450">
              <a:buFontTx/>
              <a:buChar char="-"/>
            </a:pPr>
            <a:r>
              <a:rPr lang="en-US" sz="1200" dirty="0" smtClean="0"/>
              <a:t>mathematical model with 144 input parameters</a:t>
            </a:r>
          </a:p>
          <a:p>
            <a:pPr marL="171450" indent="-171450">
              <a:buFontTx/>
              <a:buChar char="-"/>
            </a:pPr>
            <a:r>
              <a:rPr lang="en-US" sz="1200" dirty="0" smtClean="0"/>
              <a:t>determine transformation for data alignment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984" y="2526560"/>
            <a:ext cx="7445139" cy="3367801"/>
          </a:xfrm>
          <a:prstGeom prst="rect">
            <a:avLst/>
          </a:prstGeom>
        </p:spPr>
      </p:pic>
    </p:spTree>
    <p:extLst>
      <p:ext uri="{BB962C8B-B14F-4D97-AF65-F5344CB8AC3E}">
        <p14:creationId xmlns:p14="http://schemas.microsoft.com/office/powerpoint/2010/main" val="2399152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smtClean="0"/>
              <a:t>INPUT DATA STRUCTURE</a:t>
            </a:r>
            <a:endParaRPr lang="en-US" dirty="0"/>
          </a:p>
        </p:txBody>
      </p:sp>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13010"/>
            <a:ext cx="7083986" cy="4418646"/>
          </a:xfrm>
          <a:prstGeom prst="rect">
            <a:avLst/>
          </a:prstGeom>
          <a:ln>
            <a:solidFill>
              <a:schemeClr val="bg1">
                <a:lumMod val="75000"/>
              </a:schemeClr>
            </a:solidFill>
          </a:ln>
        </p:spPr>
      </p:pic>
      <p:sp>
        <p:nvSpPr>
          <p:cNvPr id="4" name="TextBox 3"/>
          <p:cNvSpPr txBox="1"/>
          <p:nvPr/>
        </p:nvSpPr>
        <p:spPr>
          <a:xfrm>
            <a:off x="8566049" y="3054719"/>
            <a:ext cx="2787751" cy="1569660"/>
          </a:xfrm>
          <a:prstGeom prst="rect">
            <a:avLst/>
          </a:prstGeom>
          <a:noFill/>
          <a:ln>
            <a:solidFill>
              <a:srgbClr val="0070C0"/>
            </a:solidFill>
          </a:ln>
        </p:spPr>
        <p:txBody>
          <a:bodyPr wrap="none" rtlCol="0">
            <a:spAutoFit/>
          </a:bodyPr>
          <a:lstStyle/>
          <a:p>
            <a:pPr algn="ctr"/>
            <a:r>
              <a:rPr lang="en-US" b="1" dirty="0" smtClean="0"/>
              <a:t>Experiment  </a:t>
            </a:r>
          </a:p>
          <a:p>
            <a:endParaRPr lang="en-US" sz="800" dirty="0" smtClean="0"/>
          </a:p>
          <a:p>
            <a:pPr marL="285750" indent="-285750">
              <a:buFont typeface="Arial" panose="020B0604020202020204" pitchFamily="34" charset="0"/>
              <a:buChar char="•"/>
            </a:pPr>
            <a:r>
              <a:rPr lang="en-US" sz="1400" dirty="0" smtClean="0"/>
              <a:t>SAMPA data</a:t>
            </a:r>
          </a:p>
          <a:p>
            <a:pPr marL="285750" indent="-285750">
              <a:buFont typeface="Arial" panose="020B0604020202020204" pitchFamily="34" charset="0"/>
              <a:buChar char="•"/>
            </a:pPr>
            <a:r>
              <a:rPr lang="en-US" sz="1400" dirty="0" smtClean="0"/>
              <a:t>detector calibration parameters</a:t>
            </a:r>
          </a:p>
          <a:p>
            <a:pPr marL="285750" indent="-285750">
              <a:buFont typeface="Arial" panose="020B0604020202020204" pitchFamily="34" charset="0"/>
              <a:buChar char="•"/>
            </a:pPr>
            <a:r>
              <a:rPr lang="en-US" sz="1400" dirty="0"/>
              <a:t>n</a:t>
            </a:r>
            <a:r>
              <a:rPr lang="en-US" sz="1400" dirty="0" smtClean="0"/>
              <a:t>oise information </a:t>
            </a:r>
          </a:p>
          <a:p>
            <a:pPr marL="285750" indent="-285750">
              <a:buFont typeface="Arial" panose="020B0604020202020204" pitchFamily="34" charset="0"/>
              <a:buChar char="•"/>
            </a:pPr>
            <a:r>
              <a:rPr lang="en-US" sz="1400" dirty="0"/>
              <a:t>no mc </a:t>
            </a:r>
            <a:r>
              <a:rPr lang="en-US" sz="1400" dirty="0" smtClean="0"/>
              <a:t>branch</a:t>
            </a:r>
          </a:p>
          <a:p>
            <a:endParaRPr lang="en-US" sz="1400" dirty="0"/>
          </a:p>
        </p:txBody>
      </p:sp>
    </p:spTree>
    <p:extLst>
      <p:ext uri="{BB962C8B-B14F-4D97-AF65-F5344CB8AC3E}">
        <p14:creationId xmlns:p14="http://schemas.microsoft.com/office/powerpoint/2010/main" val="996662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5554" y="222872"/>
            <a:ext cx="10515600" cy="1325563"/>
          </a:xfrm>
        </p:spPr>
        <p:txBody>
          <a:bodyPr/>
          <a:lstStyle/>
          <a:p>
            <a:r>
              <a:rPr lang="en-US" dirty="0" smtClean="0"/>
              <a:t>CLUSTERING &amp; HIT EXTRACTION</a:t>
            </a:r>
            <a:endParaRPr lang="en-US" dirty="0"/>
          </a:p>
        </p:txBody>
      </p:sp>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82" y="3345684"/>
            <a:ext cx="5942404" cy="3313250"/>
          </a:xfrm>
          <a:prstGeom prst="rect">
            <a:avLst/>
          </a:prstGeom>
          <a:ln>
            <a:solidFill>
              <a:schemeClr val="bg1">
                <a:lumMod val="75000"/>
              </a:schemeClr>
            </a:solid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922" y="3169525"/>
            <a:ext cx="4543170" cy="3514407"/>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82" y="1434563"/>
            <a:ext cx="2905288" cy="1551772"/>
          </a:xfrm>
          <a:prstGeom prst="rect">
            <a:avLst/>
          </a:prstGeom>
        </p:spPr>
      </p:pic>
      <p:sp>
        <p:nvSpPr>
          <p:cNvPr id="18" name="TextBox 17"/>
          <p:cNvSpPr txBox="1"/>
          <p:nvPr/>
        </p:nvSpPr>
        <p:spPr>
          <a:xfrm>
            <a:off x="463682" y="6428102"/>
            <a:ext cx="1016271" cy="230832"/>
          </a:xfrm>
          <a:prstGeom prst="rect">
            <a:avLst/>
          </a:prstGeom>
          <a:noFill/>
          <a:ln>
            <a:solidFill>
              <a:schemeClr val="bg1">
                <a:lumMod val="75000"/>
              </a:schemeClr>
            </a:solidFill>
          </a:ln>
        </p:spPr>
        <p:txBody>
          <a:bodyPr wrap="square" rtlCol="0">
            <a:spAutoFit/>
          </a:bodyPr>
          <a:lstStyle/>
          <a:p>
            <a:r>
              <a:rPr lang="en-US" sz="900" dirty="0" err="1" smtClean="0"/>
              <a:t>V.Krylov</a:t>
            </a:r>
            <a:r>
              <a:rPr lang="en-US" sz="900" dirty="0" smtClean="0"/>
              <a:t>, </a:t>
            </a:r>
            <a:r>
              <a:rPr lang="en-US" sz="900" dirty="0" err="1" smtClean="0"/>
              <a:t>A.Krylov</a:t>
            </a:r>
            <a:endParaRPr lang="en-US" sz="900" dirty="0"/>
          </a:p>
        </p:txBody>
      </p:sp>
      <p:sp>
        <p:nvSpPr>
          <p:cNvPr id="20" name="TextBox 19"/>
          <p:cNvSpPr txBox="1"/>
          <p:nvPr/>
        </p:nvSpPr>
        <p:spPr>
          <a:xfrm>
            <a:off x="3975528" y="1610284"/>
            <a:ext cx="3075394" cy="1200329"/>
          </a:xfrm>
          <a:prstGeom prst="rect">
            <a:avLst/>
          </a:prstGeom>
          <a:noFill/>
          <a:ln>
            <a:solidFill>
              <a:srgbClr val="0070C0"/>
            </a:solidFill>
          </a:ln>
        </p:spPr>
        <p:txBody>
          <a:bodyPr wrap="none" rtlCol="0">
            <a:spAutoFit/>
          </a:bodyPr>
          <a:lstStyle/>
          <a:p>
            <a:pPr algn="ctr"/>
            <a:r>
              <a:rPr lang="en-US" sz="800" b="1" dirty="0" smtClean="0"/>
              <a:t/>
            </a:r>
            <a:br>
              <a:rPr lang="en-US" sz="800" b="1" dirty="0" smtClean="0"/>
            </a:br>
            <a:r>
              <a:rPr lang="en-US" sz="1200" b="1" dirty="0" smtClean="0"/>
              <a:t>FAST CLUSTERING</a:t>
            </a:r>
            <a:br>
              <a:rPr lang="en-US" sz="1200" b="1" dirty="0" smtClean="0"/>
            </a:br>
            <a:endParaRPr lang="en-US" sz="800" b="1" dirty="0" smtClean="0"/>
          </a:p>
          <a:p>
            <a:pPr marL="171450" indent="-171450">
              <a:buFont typeface="Arial" panose="020B0604020202020204" pitchFamily="34" charset="0"/>
              <a:buChar char="•"/>
            </a:pPr>
            <a:r>
              <a:rPr lang="en-US" sz="1200" dirty="0" smtClean="0"/>
              <a:t>Unique algorithm</a:t>
            </a:r>
          </a:p>
          <a:p>
            <a:pPr marL="171450" indent="-171450">
              <a:buFont typeface="Arial" panose="020B0604020202020204" pitchFamily="34" charset="0"/>
              <a:buChar char="•"/>
            </a:pPr>
            <a:r>
              <a:rPr lang="en-US" sz="1200" dirty="0" smtClean="0"/>
              <a:t>24 threads (POSIX threads library)</a:t>
            </a:r>
          </a:p>
          <a:p>
            <a:pPr marL="171450" indent="-171450">
              <a:buFont typeface="Arial" panose="020B0604020202020204" pitchFamily="34" charset="0"/>
              <a:buChar char="•"/>
            </a:pPr>
            <a:r>
              <a:rPr lang="en-US" sz="1200" dirty="0" smtClean="0"/>
              <a:t>~100 times faster than standard clustering !</a:t>
            </a:r>
            <a:br>
              <a:rPr lang="en-US" sz="1200" dirty="0" smtClean="0"/>
            </a:br>
            <a:endParaRPr lang="en-US" sz="800" dirty="0"/>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088" y="1122224"/>
            <a:ext cx="3458571" cy="1966852"/>
          </a:xfrm>
          <a:prstGeom prst="rect">
            <a:avLst/>
          </a:prstGeom>
        </p:spPr>
      </p:pic>
    </p:spTree>
    <p:extLst>
      <p:ext uri="{BB962C8B-B14F-4D97-AF65-F5344CB8AC3E}">
        <p14:creationId xmlns:p14="http://schemas.microsoft.com/office/powerpoint/2010/main" val="3196488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766" y="365126"/>
            <a:ext cx="10195034" cy="1104596"/>
          </a:xfrm>
        </p:spPr>
        <p:txBody>
          <a:bodyPr/>
          <a:lstStyle/>
          <a:p>
            <a:r>
              <a:rPr lang="en-US" dirty="0" smtClean="0"/>
              <a:t>MPDROOT: USER PERSPECTIVE    </a:t>
            </a:r>
            <a:endParaRPr lang="en-US" dirty="0"/>
          </a:p>
        </p:txBody>
      </p:sp>
      <p:sp>
        <p:nvSpPr>
          <p:cNvPr id="4" name="Rectangle 3"/>
          <p:cNvSpPr/>
          <p:nvPr/>
        </p:nvSpPr>
        <p:spPr>
          <a:xfrm>
            <a:off x="849106" y="1720014"/>
            <a:ext cx="5727902" cy="461665"/>
          </a:xfrm>
          <a:prstGeom prst="rect">
            <a:avLst/>
          </a:prstGeom>
          <a:ln>
            <a:solidFill>
              <a:schemeClr val="accent1">
                <a:lumMod val="40000"/>
                <a:lumOff val="60000"/>
              </a:schemeClr>
            </a:solidFill>
          </a:ln>
        </p:spPr>
        <p:txBody>
          <a:bodyPr wrap="square">
            <a:spAutoFit/>
          </a:bodyPr>
          <a:lstStyle/>
          <a:p>
            <a:r>
              <a:rPr lang="en-US" sz="1200" b="1" dirty="0" smtClean="0"/>
              <a:t>INSTALLATION</a:t>
            </a:r>
          </a:p>
          <a:p>
            <a:r>
              <a:rPr lang="en-US" sz="1200" dirty="0" smtClean="0"/>
              <a:t>https</a:t>
            </a:r>
            <a:r>
              <a:rPr lang="en-US" sz="1200" dirty="0"/>
              <a:t>://mpdroot.jinr.ru/running-mpdroot-on-local-machine-using-cvmfs/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107" y="2686175"/>
            <a:ext cx="5727901" cy="3253475"/>
          </a:xfrm>
          <a:prstGeom prst="rect">
            <a:avLst/>
          </a:prstGeom>
          <a:ln>
            <a:solidFill>
              <a:schemeClr val="accent1">
                <a:lumMod val="40000"/>
                <a:lumOff val="60000"/>
              </a:schemeClr>
            </a:solidFill>
          </a:ln>
        </p:spPr>
      </p:pic>
      <p:sp>
        <p:nvSpPr>
          <p:cNvPr id="8" name="Rectangle 7"/>
          <p:cNvSpPr/>
          <p:nvPr/>
        </p:nvSpPr>
        <p:spPr>
          <a:xfrm>
            <a:off x="7197401" y="2686175"/>
            <a:ext cx="4029301" cy="1015663"/>
          </a:xfrm>
          <a:prstGeom prst="rect">
            <a:avLst/>
          </a:prstGeom>
          <a:ln>
            <a:solidFill>
              <a:schemeClr val="accent1">
                <a:lumMod val="40000"/>
                <a:lumOff val="60000"/>
              </a:schemeClr>
            </a:solidFill>
          </a:ln>
        </p:spPr>
        <p:txBody>
          <a:bodyPr wrap="square">
            <a:spAutoFit/>
          </a:bodyPr>
          <a:lstStyle/>
          <a:p>
            <a:r>
              <a:rPr lang="en-US" sz="1200" b="1" dirty="0" smtClean="0"/>
              <a:t>RELEASES</a:t>
            </a:r>
          </a:p>
          <a:p>
            <a:pPr marL="171450" indent="-171450">
              <a:buFontTx/>
              <a:buChar char="-"/>
            </a:pPr>
            <a:r>
              <a:rPr lang="en-US" sz="1200" dirty="0" smtClean="0"/>
              <a:t>release schedule: every 3 months</a:t>
            </a:r>
          </a:p>
          <a:p>
            <a:pPr marL="171450" indent="-171450">
              <a:buFontTx/>
              <a:buChar char="-"/>
            </a:pPr>
            <a:r>
              <a:rPr lang="en-US" sz="1200" dirty="0" smtClean="0"/>
              <a:t>“module add </a:t>
            </a:r>
            <a:r>
              <a:rPr lang="en-US" sz="1200" dirty="0" err="1" smtClean="0"/>
              <a:t>mpdroot</a:t>
            </a:r>
            <a:r>
              <a:rPr lang="en-US" sz="1200" dirty="0" smtClean="0"/>
              <a:t>” loads latest </a:t>
            </a:r>
            <a:r>
              <a:rPr lang="en-US" sz="1200" dirty="0" err="1" smtClean="0"/>
              <a:t>mpdroot</a:t>
            </a:r>
            <a:r>
              <a:rPr lang="en-US" sz="1200" dirty="0" smtClean="0"/>
              <a:t>/v25.06.03</a:t>
            </a:r>
          </a:p>
          <a:p>
            <a:pPr marL="171450" indent="-171450">
              <a:buFontTx/>
              <a:buChar char="-"/>
            </a:pPr>
            <a:r>
              <a:rPr lang="en-US" sz="1200" dirty="0" smtClean="0"/>
              <a:t>old releases can be loaded using specifier </a:t>
            </a:r>
          </a:p>
          <a:p>
            <a:pPr marL="171450" indent="-171450">
              <a:buFontTx/>
              <a:buChar char="-"/>
            </a:pPr>
            <a:r>
              <a:rPr lang="en-US" sz="1200" dirty="0" smtClean="0"/>
              <a:t>every release is coupled to its own dependency tree </a:t>
            </a:r>
          </a:p>
        </p:txBody>
      </p:sp>
      <p:sp>
        <p:nvSpPr>
          <p:cNvPr id="9" name="Rectangle 8"/>
          <p:cNvSpPr/>
          <p:nvPr/>
        </p:nvSpPr>
        <p:spPr>
          <a:xfrm>
            <a:off x="7197401" y="1590438"/>
            <a:ext cx="4029300" cy="830997"/>
          </a:xfrm>
          <a:prstGeom prst="rect">
            <a:avLst/>
          </a:prstGeom>
          <a:ln>
            <a:solidFill>
              <a:schemeClr val="accent1">
                <a:lumMod val="40000"/>
                <a:lumOff val="60000"/>
              </a:schemeClr>
            </a:solidFill>
          </a:ln>
        </p:spPr>
        <p:txBody>
          <a:bodyPr wrap="square">
            <a:spAutoFit/>
          </a:bodyPr>
          <a:lstStyle/>
          <a:p>
            <a:r>
              <a:rPr lang="en-US" sz="1200" b="1" dirty="0" smtClean="0"/>
              <a:t>ENVIRONMENT &amp; DEPENDENCIES</a:t>
            </a:r>
            <a:endParaRPr lang="en-US" sz="1200" dirty="0" smtClean="0"/>
          </a:p>
          <a:p>
            <a:pPr marL="171450" indent="-171450">
              <a:buFontTx/>
              <a:buChar char="-"/>
            </a:pPr>
            <a:r>
              <a:rPr lang="en-US" sz="1200" dirty="0" smtClean="0"/>
              <a:t>the environment &amp; dependency tree for the same </a:t>
            </a:r>
            <a:r>
              <a:rPr lang="en-US" sz="1200" dirty="0" err="1" smtClean="0"/>
              <a:t>mpdroot</a:t>
            </a:r>
            <a:r>
              <a:rPr lang="en-US" sz="1200" dirty="0" smtClean="0"/>
              <a:t> or </a:t>
            </a:r>
            <a:r>
              <a:rPr lang="en-US" sz="1200" dirty="0" err="1" smtClean="0"/>
              <a:t>mpddev</a:t>
            </a:r>
            <a:r>
              <a:rPr lang="en-US" sz="1200" dirty="0" smtClean="0"/>
              <a:t> versions are </a:t>
            </a:r>
            <a:r>
              <a:rPr lang="en-US" sz="1200" b="1" dirty="0" smtClean="0"/>
              <a:t>identical</a:t>
            </a:r>
            <a:endParaRPr lang="en-US" sz="1200" dirty="0" smtClean="0"/>
          </a:p>
          <a:p>
            <a:pPr marL="171450" indent="-171450">
              <a:buFontTx/>
              <a:buChar char="-"/>
            </a:pPr>
            <a:r>
              <a:rPr lang="en-US" sz="1200" dirty="0" smtClean="0"/>
              <a:t>no compatibility issues by definition</a:t>
            </a:r>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401" y="3966578"/>
            <a:ext cx="4034778" cy="1583104"/>
          </a:xfrm>
          <a:prstGeom prst="rect">
            <a:avLst/>
          </a:prstGeom>
          <a:ln>
            <a:solidFill>
              <a:schemeClr val="accent1">
                <a:lumMod val="40000"/>
                <a:lumOff val="60000"/>
              </a:schemeClr>
            </a:solidFill>
          </a:ln>
        </p:spPr>
      </p:pic>
      <p:sp>
        <p:nvSpPr>
          <p:cNvPr id="10" name="Rectangle 9"/>
          <p:cNvSpPr/>
          <p:nvPr/>
        </p:nvSpPr>
        <p:spPr>
          <a:xfrm>
            <a:off x="7197400" y="5814422"/>
            <a:ext cx="4029301" cy="461665"/>
          </a:xfrm>
          <a:prstGeom prst="rect">
            <a:avLst/>
          </a:prstGeom>
          <a:ln>
            <a:solidFill>
              <a:schemeClr val="accent1">
                <a:lumMod val="40000"/>
                <a:lumOff val="60000"/>
              </a:schemeClr>
            </a:solidFill>
          </a:ln>
        </p:spPr>
        <p:txBody>
          <a:bodyPr wrap="square">
            <a:spAutoFit/>
          </a:bodyPr>
          <a:lstStyle/>
          <a:p>
            <a:r>
              <a:rPr lang="en-US" sz="1200" b="1" dirty="0" smtClean="0"/>
              <a:t>USER SUPPORT</a:t>
            </a:r>
          </a:p>
          <a:p>
            <a:r>
              <a:rPr lang="en-US" sz="1200" dirty="0"/>
              <a:t>- service desk </a:t>
            </a:r>
            <a:r>
              <a:rPr lang="en-US" sz="1200" dirty="0" smtClean="0"/>
              <a:t>at http</a:t>
            </a:r>
            <a:r>
              <a:rPr lang="en-US" sz="1200" dirty="0"/>
              <a:t>://mpdroot.jinr.ru/q-a/ </a:t>
            </a:r>
          </a:p>
        </p:txBody>
      </p:sp>
    </p:spTree>
    <p:extLst>
      <p:ext uri="{BB962C8B-B14F-4D97-AF65-F5344CB8AC3E}">
        <p14:creationId xmlns:p14="http://schemas.microsoft.com/office/powerpoint/2010/main" val="1646357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838200" y="365125"/>
            <a:ext cx="10515600" cy="1325563"/>
          </a:xfrm>
        </p:spPr>
        <p:txBody>
          <a:bodyPr/>
          <a:lstStyle/>
          <a:p>
            <a:r>
              <a:rPr lang="en-US" dirty="0" smtClean="0"/>
              <a:t>BUILD &amp; DEPLOYMENT SYSTEM</a:t>
            </a:r>
            <a:endParaRPr lang="en-US" dirty="0"/>
          </a:p>
        </p:txBody>
      </p:sp>
      <p:sp>
        <p:nvSpPr>
          <p:cNvPr id="6"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137" y="4541228"/>
            <a:ext cx="3397787" cy="1573214"/>
          </a:xfrm>
          <a:prstGeom prst="rect">
            <a:avLst/>
          </a:prstGeom>
          <a:ln w="9525">
            <a:solidFill>
              <a:schemeClr val="bg2">
                <a:lumMod val="75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57" y="1980618"/>
            <a:ext cx="4647198" cy="1796486"/>
          </a:xfrm>
          <a:prstGeom prst="rect">
            <a:avLst/>
          </a:prstGeom>
          <a:ln>
            <a:solidFill>
              <a:schemeClr val="bg2">
                <a:lumMod val="75000"/>
              </a:schemeClr>
            </a:solidFill>
          </a:ln>
        </p:spPr>
      </p:pic>
      <p:sp>
        <p:nvSpPr>
          <p:cNvPr id="9" name="TextBox 8"/>
          <p:cNvSpPr txBox="1"/>
          <p:nvPr/>
        </p:nvSpPr>
        <p:spPr>
          <a:xfrm>
            <a:off x="7415719" y="1597939"/>
            <a:ext cx="3638625" cy="2585323"/>
          </a:xfrm>
          <a:prstGeom prst="rect">
            <a:avLst/>
          </a:prstGeom>
          <a:noFill/>
        </p:spPr>
        <p:txBody>
          <a:bodyPr wrap="none" rtlCol="0">
            <a:spAutoFit/>
          </a:bodyPr>
          <a:lstStyle/>
          <a:p>
            <a:pPr>
              <a:lnSpc>
                <a:spcPct val="200000"/>
              </a:lnSpc>
            </a:pPr>
            <a:r>
              <a:rPr lang="en-US" dirty="0" smtClean="0"/>
              <a:t>NICADIST project</a:t>
            </a:r>
          </a:p>
          <a:p>
            <a:pPr marL="285750" indent="-285750">
              <a:buFont typeface="Arial" panose="020B0604020202020204" pitchFamily="34" charset="0"/>
              <a:buChar char="•"/>
            </a:pPr>
            <a:r>
              <a:rPr lang="en-US" dirty="0" smtClean="0"/>
              <a:t>build system decoupled</a:t>
            </a:r>
          </a:p>
          <a:p>
            <a:pPr marL="285750" indent="-285750">
              <a:buFont typeface="Arial" panose="020B0604020202020204" pitchFamily="34" charset="0"/>
              <a:buChar char="•"/>
            </a:pPr>
            <a:r>
              <a:rPr lang="en-US" dirty="0" smtClean="0"/>
              <a:t>modular build </a:t>
            </a:r>
          </a:p>
          <a:p>
            <a:pPr marL="285750" indent="-285750">
              <a:buFont typeface="Arial" panose="020B0604020202020204" pitchFamily="34" charset="0"/>
              <a:buChar char="•"/>
            </a:pPr>
            <a:r>
              <a:rPr lang="en-US" dirty="0" smtClean="0"/>
              <a:t>builds packages from sources &amp;</a:t>
            </a:r>
            <a:br>
              <a:rPr lang="en-US" dirty="0" smtClean="0"/>
            </a:br>
            <a:r>
              <a:rPr lang="en-US" dirty="0" smtClean="0"/>
              <a:t>keeps track of their dependencies</a:t>
            </a:r>
          </a:p>
          <a:p>
            <a:pPr marL="285750" indent="-285750">
              <a:buFont typeface="Arial" panose="020B0604020202020204" pitchFamily="34" charset="0"/>
              <a:buChar char="•"/>
            </a:pPr>
            <a:r>
              <a:rPr lang="en-US" dirty="0" smtClean="0"/>
              <a:t>sophisticated solution of </a:t>
            </a:r>
            <a:br>
              <a:rPr lang="en-US" dirty="0" smtClean="0"/>
            </a:br>
            <a:r>
              <a:rPr lang="en-US" dirty="0" smtClean="0"/>
              <a:t>“dependency hell” </a:t>
            </a:r>
          </a:p>
          <a:p>
            <a:pPr marL="285750" indent="-285750">
              <a:buFont typeface="Arial" panose="020B0604020202020204" pitchFamily="34" charset="0"/>
              <a:buChar char="•"/>
            </a:pPr>
            <a:r>
              <a:rPr lang="en-US" dirty="0" smtClean="0"/>
              <a:t>inspired by ALICE project </a:t>
            </a:r>
            <a:endParaRPr lang="en-US" dirty="0"/>
          </a:p>
        </p:txBody>
      </p:sp>
      <p:sp>
        <p:nvSpPr>
          <p:cNvPr id="10" name="TextBox 9"/>
          <p:cNvSpPr txBox="1"/>
          <p:nvPr/>
        </p:nvSpPr>
        <p:spPr>
          <a:xfrm>
            <a:off x="1127098" y="4067034"/>
            <a:ext cx="4831515" cy="1754326"/>
          </a:xfrm>
          <a:prstGeom prst="rect">
            <a:avLst/>
          </a:prstGeom>
          <a:noFill/>
        </p:spPr>
        <p:txBody>
          <a:bodyPr wrap="none" rtlCol="0">
            <a:spAutoFit/>
          </a:bodyPr>
          <a:lstStyle/>
          <a:p>
            <a:pPr marL="285750" indent="-285750">
              <a:buFont typeface="Arial" panose="020B0604020202020204" pitchFamily="34" charset="0"/>
              <a:buChar char="•"/>
            </a:pPr>
            <a:r>
              <a:rPr lang="en-US" dirty="0" smtClean="0"/>
              <a:t>Quick, user-friendly installation</a:t>
            </a:r>
          </a:p>
          <a:p>
            <a:pPr marL="285750" indent="-285750">
              <a:buFont typeface="Arial" panose="020B0604020202020204" pitchFamily="34" charset="0"/>
              <a:buChar char="•"/>
            </a:pPr>
            <a:r>
              <a:rPr lang="en-US" dirty="0" smtClean="0"/>
              <a:t>Unified environment for users and developers,</a:t>
            </a:r>
            <a:br>
              <a:rPr lang="en-US" dirty="0" smtClean="0"/>
            </a:br>
            <a:r>
              <a:rPr lang="en-US" dirty="0" smtClean="0"/>
              <a:t>guaranteed compatibility</a:t>
            </a:r>
          </a:p>
          <a:p>
            <a:pPr marL="285750" indent="-285750">
              <a:buFont typeface="Arial" panose="020B0604020202020204" pitchFamily="34" charset="0"/>
              <a:buChar char="•"/>
            </a:pPr>
            <a:r>
              <a:rPr lang="en-US" dirty="0" smtClean="0"/>
              <a:t>No build &amp; configuration for users</a:t>
            </a:r>
          </a:p>
          <a:p>
            <a:pPr marL="285750" indent="-285750">
              <a:buFont typeface="Arial" panose="020B0604020202020204" pitchFamily="34" charset="0"/>
              <a:buChar char="•"/>
            </a:pPr>
            <a:r>
              <a:rPr lang="en-US" dirty="0" smtClean="0"/>
              <a:t>Less support required</a:t>
            </a:r>
          </a:p>
          <a:p>
            <a:pPr marL="285750" indent="-285750">
              <a:buFont typeface="Arial" panose="020B0604020202020204" pitchFamily="34" charset="0"/>
              <a:buChar char="•"/>
            </a:pPr>
            <a:r>
              <a:rPr lang="en-US" dirty="0" smtClean="0"/>
              <a:t>Easy updates, less maintenance</a:t>
            </a:r>
            <a:endParaRPr lang="en-US" dirty="0"/>
          </a:p>
        </p:txBody>
      </p:sp>
      <p:sp>
        <p:nvSpPr>
          <p:cNvPr id="11" name="TextBox 10"/>
          <p:cNvSpPr txBox="1"/>
          <p:nvPr/>
        </p:nvSpPr>
        <p:spPr>
          <a:xfrm>
            <a:off x="357686" y="5967519"/>
            <a:ext cx="5841081" cy="692497"/>
          </a:xfrm>
          <a:prstGeom prst="rect">
            <a:avLst/>
          </a:prstGeom>
          <a:noFill/>
        </p:spPr>
        <p:txBody>
          <a:bodyPr wrap="square" rtlCol="0">
            <a:spAutoFit/>
          </a:bodyPr>
          <a:lstStyle/>
          <a:p>
            <a:r>
              <a:rPr lang="en-US" sz="1100" dirty="0"/>
              <a:t>“Unified Software Development and Analysis Environment </a:t>
            </a:r>
            <a:r>
              <a:rPr lang="en-US" sz="1100" dirty="0" smtClean="0"/>
              <a:t>for </a:t>
            </a:r>
            <a:r>
              <a:rPr lang="en-US" sz="1100" dirty="0"/>
              <a:t>MPD Experiment at NICA Collider”</a:t>
            </a:r>
            <a:endParaRPr lang="en-US" sz="1100" dirty="0" smtClean="0"/>
          </a:p>
          <a:p>
            <a:r>
              <a:rPr lang="sk-SK" sz="900" dirty="0" smtClean="0"/>
              <a:t>  </a:t>
            </a:r>
            <a:r>
              <a:rPr lang="en-US" sz="900" dirty="0" err="1" smtClean="0"/>
              <a:t>Busa</a:t>
            </a:r>
            <a:r>
              <a:rPr lang="en-US" sz="900" dirty="0" smtClean="0"/>
              <a:t> J. Jr</a:t>
            </a:r>
            <a:r>
              <a:rPr lang="en-US" sz="900" dirty="0"/>
              <a:t>., </a:t>
            </a:r>
            <a:r>
              <a:rPr lang="en-US" sz="900" dirty="0" smtClean="0"/>
              <a:t>Hnatic S., </a:t>
            </a:r>
            <a:r>
              <a:rPr lang="en-US" sz="900" dirty="0" err="1" smtClean="0"/>
              <a:t>Korenkov</a:t>
            </a:r>
            <a:r>
              <a:rPr lang="en-US" sz="900" dirty="0" smtClean="0"/>
              <a:t> V., </a:t>
            </a:r>
            <a:r>
              <a:rPr lang="en-US" sz="900" dirty="0" err="1" smtClean="0"/>
              <a:t>Rogachevsky</a:t>
            </a:r>
            <a:r>
              <a:rPr lang="en-US" sz="900" dirty="0" smtClean="0"/>
              <a:t> O., </a:t>
            </a:r>
            <a:r>
              <a:rPr lang="en-US" sz="900" dirty="0" err="1" smtClean="0"/>
              <a:t>Vala</a:t>
            </a:r>
            <a:r>
              <a:rPr lang="en-US" sz="900" dirty="0" smtClean="0"/>
              <a:t> M., </a:t>
            </a:r>
            <a:r>
              <a:rPr lang="en-US" sz="900" dirty="0" err="1" smtClean="0"/>
              <a:t>Vrlakova</a:t>
            </a:r>
            <a:r>
              <a:rPr lang="en-US" sz="900" dirty="0" smtClean="0"/>
              <a:t> J.</a:t>
            </a:r>
            <a:endParaRPr lang="en-US" sz="900" dirty="0"/>
          </a:p>
          <a:p>
            <a:r>
              <a:rPr lang="en-US" sz="800" dirty="0" smtClean="0"/>
              <a:t/>
            </a:r>
            <a:br>
              <a:rPr lang="en-US" sz="800" dirty="0" smtClean="0"/>
            </a:br>
            <a:r>
              <a:rPr lang="sk-SK" sz="1100" dirty="0" smtClean="0"/>
              <a:t> </a:t>
            </a:r>
            <a:r>
              <a:rPr lang="en-US" sz="1100" dirty="0"/>
              <a:t>Modern Information Technologies and IT-education </a:t>
            </a:r>
            <a:r>
              <a:rPr lang="en-US" sz="1100" dirty="0" smtClean="0"/>
              <a:t>, 2022</a:t>
            </a:r>
            <a:endParaRPr lang="en-US" sz="1100" dirty="0"/>
          </a:p>
        </p:txBody>
      </p:sp>
      <p:cxnSp>
        <p:nvCxnSpPr>
          <p:cNvPr id="12" name="Straight Arrow Connector 11"/>
          <p:cNvCxnSpPr/>
          <p:nvPr/>
        </p:nvCxnSpPr>
        <p:spPr>
          <a:xfrm>
            <a:off x="4159727" y="2896481"/>
            <a:ext cx="280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2589919" y="2896481"/>
            <a:ext cx="30127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7" idx="1"/>
          </p:cNvCxnSpPr>
          <p:nvPr/>
        </p:nvCxnSpPr>
        <p:spPr>
          <a:xfrm flipH="1" flipV="1">
            <a:off x="3594646" y="3250613"/>
            <a:ext cx="3941491" cy="2077222"/>
          </a:xfrm>
          <a:prstGeom prst="straightConnector1">
            <a:avLst/>
          </a:prstGeom>
          <a:ln>
            <a:prstDash val="lgDash"/>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68029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itle 1"/>
          <p:cNvSpPr>
            <a:spLocks noGrp="1"/>
          </p:cNvSpPr>
          <p:nvPr>
            <p:ph type="title"/>
          </p:nvPr>
        </p:nvSpPr>
        <p:spPr>
          <a:xfrm>
            <a:off x="1125107" y="286588"/>
            <a:ext cx="10195034" cy="1104596"/>
          </a:xfrm>
        </p:spPr>
        <p:txBody>
          <a:bodyPr/>
          <a:lstStyle/>
          <a:p>
            <a:r>
              <a:rPr lang="en-US" dirty="0" smtClean="0"/>
              <a:t>MIGRATION, CUSTOM PACKAGES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866" y="1099711"/>
            <a:ext cx="6417097" cy="5382962"/>
          </a:xfrm>
          <a:prstGeom prst="rect">
            <a:avLst/>
          </a:prstGeom>
        </p:spPr>
      </p:pic>
      <p:sp>
        <p:nvSpPr>
          <p:cNvPr id="8" name="Rectangle 7"/>
          <p:cNvSpPr/>
          <p:nvPr/>
        </p:nvSpPr>
        <p:spPr>
          <a:xfrm>
            <a:off x="588143" y="1159727"/>
            <a:ext cx="4314901" cy="41227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i="1" dirty="0" smtClean="0">
                <a:solidFill>
                  <a:schemeClr val="tx1"/>
                </a:solidFill>
              </a:rPr>
              <a:t>          </a:t>
            </a:r>
            <a:r>
              <a:rPr lang="en-US" b="1" i="1" dirty="0" smtClean="0">
                <a:solidFill>
                  <a:schemeClr val="tx1"/>
                </a:solidFill>
              </a:rPr>
              <a:t>                 Environment</a:t>
            </a:r>
            <a:endParaRPr lang="en-US" b="1" dirty="0" smtClean="0">
              <a:solidFill>
                <a:schemeClr val="tx1"/>
              </a:solidFill>
            </a:endParaRPr>
          </a:p>
          <a:p>
            <a:pPr marL="285750" indent="-285750">
              <a:lnSpc>
                <a:spcPct val="150000"/>
              </a:lnSpc>
              <a:buFontTx/>
              <a:buChar char="-"/>
            </a:pPr>
            <a:r>
              <a:rPr lang="en-US" dirty="0" smtClean="0">
                <a:solidFill>
                  <a:schemeClr val="tx1"/>
                </a:solidFill>
              </a:rPr>
              <a:t>Virtual machine with full build (</a:t>
            </a:r>
            <a:r>
              <a:rPr lang="en-US" dirty="0" err="1" smtClean="0">
                <a:solidFill>
                  <a:schemeClr val="tx1"/>
                </a:solidFill>
              </a:rPr>
              <a:t>alibuild</a:t>
            </a:r>
            <a:r>
              <a:rPr lang="en-US" dirty="0" smtClean="0">
                <a:solidFill>
                  <a:schemeClr val="tx1"/>
                </a:solidFill>
              </a:rPr>
              <a:t>)</a:t>
            </a:r>
          </a:p>
          <a:p>
            <a:pPr marL="285750" indent="-285750">
              <a:lnSpc>
                <a:spcPct val="150000"/>
              </a:lnSpc>
              <a:buFontTx/>
              <a:buChar char="-"/>
            </a:pPr>
            <a:r>
              <a:rPr lang="en-US" dirty="0" smtClean="0">
                <a:solidFill>
                  <a:schemeClr val="tx1"/>
                </a:solidFill>
              </a:rPr>
              <a:t>71 packages (currently)</a:t>
            </a:r>
          </a:p>
          <a:p>
            <a:pPr marL="285750" indent="-285750">
              <a:lnSpc>
                <a:spcPct val="150000"/>
              </a:lnSpc>
              <a:buFontTx/>
              <a:buChar char="-"/>
            </a:pPr>
            <a:r>
              <a:rPr lang="en-US" dirty="0" smtClean="0">
                <a:solidFill>
                  <a:schemeClr val="tx1"/>
                </a:solidFill>
              </a:rPr>
              <a:t>All source codes can be debugged </a:t>
            </a:r>
            <a:br>
              <a:rPr lang="en-US" dirty="0" smtClean="0">
                <a:solidFill>
                  <a:schemeClr val="tx1"/>
                </a:solidFill>
              </a:rPr>
            </a:br>
            <a:r>
              <a:rPr lang="en-US" dirty="0" smtClean="0">
                <a:solidFill>
                  <a:schemeClr val="tx1"/>
                </a:solidFill>
              </a:rPr>
              <a:t>(ACTS, </a:t>
            </a:r>
            <a:r>
              <a:rPr lang="en-US" dirty="0" err="1" smtClean="0">
                <a:solidFill>
                  <a:schemeClr val="tx1"/>
                </a:solidFill>
              </a:rPr>
              <a:t>FairRoot</a:t>
            </a:r>
            <a:r>
              <a:rPr lang="en-US" dirty="0" smtClean="0">
                <a:solidFill>
                  <a:schemeClr val="tx1"/>
                </a:solidFill>
              </a:rPr>
              <a:t>, ROOT,….)</a:t>
            </a:r>
          </a:p>
          <a:p>
            <a:pPr marL="285750" indent="-285750">
              <a:lnSpc>
                <a:spcPct val="150000"/>
              </a:lnSpc>
              <a:buFontTx/>
              <a:buChar char="-"/>
            </a:pPr>
            <a:r>
              <a:rPr lang="en-US" dirty="0" smtClean="0">
                <a:solidFill>
                  <a:schemeClr val="tx1"/>
                </a:solidFill>
              </a:rPr>
              <a:t>Recompilation intelligently done by </a:t>
            </a:r>
            <a:r>
              <a:rPr lang="en-US" dirty="0" err="1" smtClean="0">
                <a:solidFill>
                  <a:schemeClr val="tx1"/>
                </a:solidFill>
              </a:rPr>
              <a:t>alibuild</a:t>
            </a:r>
            <a:endParaRPr lang="en-US" dirty="0" smtClean="0">
              <a:solidFill>
                <a:schemeClr val="tx1"/>
              </a:solidFill>
            </a:endParaRPr>
          </a:p>
          <a:p>
            <a:pPr marL="285750" indent="-285750">
              <a:lnSpc>
                <a:spcPct val="150000"/>
              </a:lnSpc>
              <a:buFontTx/>
              <a:buChar char="-"/>
            </a:pPr>
            <a:r>
              <a:rPr lang="en-US" dirty="0" smtClean="0">
                <a:solidFill>
                  <a:schemeClr val="tx1"/>
                </a:solidFill>
              </a:rPr>
              <a:t>Patching dependencies</a:t>
            </a:r>
          </a:p>
          <a:p>
            <a:pPr marL="285750" indent="-285750">
              <a:lnSpc>
                <a:spcPct val="150000"/>
              </a:lnSpc>
              <a:buFontTx/>
              <a:buChar char="-"/>
            </a:pPr>
            <a:r>
              <a:rPr lang="en-US" dirty="0" smtClean="0">
                <a:solidFill>
                  <a:schemeClr val="tx1"/>
                </a:solidFill>
              </a:rPr>
              <a:t>Custom features needed for MPD outside of </a:t>
            </a:r>
            <a:r>
              <a:rPr lang="en-US" dirty="0" err="1" smtClean="0">
                <a:solidFill>
                  <a:schemeClr val="tx1"/>
                </a:solidFill>
              </a:rPr>
              <a:t>MPDRoot</a:t>
            </a:r>
            <a:endParaRPr lang="en-US" dirty="0" smtClean="0">
              <a:solidFill>
                <a:schemeClr val="tx1"/>
              </a:solidFill>
            </a:endParaRPr>
          </a:p>
        </p:txBody>
      </p:sp>
      <p:sp>
        <p:nvSpPr>
          <p:cNvPr id="9" name="Rectangle 8"/>
          <p:cNvSpPr/>
          <p:nvPr/>
        </p:nvSpPr>
        <p:spPr>
          <a:xfrm>
            <a:off x="506840" y="5405178"/>
            <a:ext cx="4477506" cy="1162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Effective development otherwise impossible</a:t>
            </a:r>
          </a:p>
          <a:p>
            <a:pPr marL="285750" indent="-285750">
              <a:buFontTx/>
              <a:buChar char="-"/>
            </a:pPr>
            <a:r>
              <a:rPr lang="en-US" dirty="0" smtClean="0">
                <a:solidFill>
                  <a:schemeClr val="tx1"/>
                </a:solidFill>
              </a:rPr>
              <a:t>Lack of documentation</a:t>
            </a:r>
          </a:p>
          <a:p>
            <a:pPr marL="285750" indent="-285750">
              <a:buFontTx/>
              <a:buChar char="-"/>
            </a:pPr>
            <a:r>
              <a:rPr lang="en-US" dirty="0" smtClean="0">
                <a:solidFill>
                  <a:schemeClr val="tx1"/>
                </a:solidFill>
              </a:rPr>
              <a:t>Overall complexity</a:t>
            </a:r>
            <a:endParaRPr lang="en-US" dirty="0">
              <a:solidFill>
                <a:schemeClr val="tx1"/>
              </a:solidFill>
            </a:endParaRPr>
          </a:p>
        </p:txBody>
      </p:sp>
    </p:spTree>
    <p:extLst>
      <p:ext uri="{BB962C8B-B14F-4D97-AF65-F5344CB8AC3E}">
        <p14:creationId xmlns:p14="http://schemas.microsoft.com/office/powerpoint/2010/main" val="1039259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1158766" y="365126"/>
            <a:ext cx="10195034" cy="1104596"/>
          </a:xfrm>
        </p:spPr>
        <p:txBody>
          <a:bodyPr/>
          <a:lstStyle/>
          <a:p>
            <a:r>
              <a:rPr lang="en-US" dirty="0" smtClean="0"/>
              <a:t>SD BEST PRACTICES</a:t>
            </a:r>
            <a:endParaRPr lang="en-US" dirty="0"/>
          </a:p>
        </p:txBody>
      </p:sp>
      <p:sp>
        <p:nvSpPr>
          <p:cNvPr id="6" name="Rectangle 5"/>
          <p:cNvSpPr/>
          <p:nvPr/>
        </p:nvSpPr>
        <p:spPr>
          <a:xfrm>
            <a:off x="7382994" y="2361366"/>
            <a:ext cx="3473885" cy="1384995"/>
          </a:xfrm>
          <a:prstGeom prst="rect">
            <a:avLst/>
          </a:prstGeom>
          <a:ln>
            <a:solidFill>
              <a:schemeClr val="accent1">
                <a:lumMod val="40000"/>
                <a:lumOff val="60000"/>
              </a:schemeClr>
            </a:solidFill>
          </a:ln>
        </p:spPr>
        <p:txBody>
          <a:bodyPr wrap="square">
            <a:spAutoFit/>
          </a:bodyPr>
          <a:lstStyle/>
          <a:p>
            <a:pPr algn="ctr"/>
            <a:r>
              <a:rPr lang="en-US" sz="1200" b="1" dirty="0" smtClean="0"/>
              <a:t>CORE INFLUENCES</a:t>
            </a:r>
          </a:p>
          <a:p>
            <a:pPr marL="171450" indent="-171450">
              <a:buFontTx/>
              <a:buChar char="-"/>
            </a:pPr>
            <a:r>
              <a:rPr lang="en-US" sz="1200" dirty="0" smtClean="0"/>
              <a:t>size / scaling</a:t>
            </a:r>
          </a:p>
          <a:p>
            <a:pPr marL="171450" indent="-171450">
              <a:buFontTx/>
              <a:buChar char="-"/>
            </a:pPr>
            <a:r>
              <a:rPr lang="en-US" sz="1200" dirty="0" smtClean="0"/>
              <a:t>structural complexity</a:t>
            </a:r>
          </a:p>
          <a:p>
            <a:pPr marL="171450" indent="-171450">
              <a:buFontTx/>
              <a:buChar char="-"/>
            </a:pPr>
            <a:r>
              <a:rPr lang="en-US" sz="1200" dirty="0" smtClean="0"/>
              <a:t>software defects </a:t>
            </a:r>
          </a:p>
          <a:p>
            <a:pPr marL="171450" indent="-171450">
              <a:buFontTx/>
              <a:buChar char="-"/>
            </a:pPr>
            <a:r>
              <a:rPr lang="en-US" sz="1200" dirty="0" smtClean="0"/>
              <a:t>uncertainty</a:t>
            </a:r>
          </a:p>
          <a:p>
            <a:pPr marL="171450" indent="-171450">
              <a:buFontTx/>
              <a:buChar char="-"/>
            </a:pPr>
            <a:r>
              <a:rPr lang="en-US" sz="1200" dirty="0" smtClean="0"/>
              <a:t>human variation</a:t>
            </a:r>
          </a:p>
          <a:p>
            <a:pPr marL="171450" indent="-171450">
              <a:buFontTx/>
              <a:buChar char="-"/>
            </a:pPr>
            <a:r>
              <a:rPr lang="en-US" sz="1200" dirty="0" smtClean="0"/>
              <a:t>synergy</a:t>
            </a:r>
          </a:p>
        </p:txBody>
      </p:sp>
      <p:sp>
        <p:nvSpPr>
          <p:cNvPr id="7" name="TextBox 6"/>
          <p:cNvSpPr txBox="1"/>
          <p:nvPr/>
        </p:nvSpPr>
        <p:spPr>
          <a:xfrm>
            <a:off x="7382994" y="4124489"/>
            <a:ext cx="3473885" cy="1000274"/>
          </a:xfrm>
          <a:prstGeom prst="rect">
            <a:avLst/>
          </a:prstGeom>
          <a:solidFill>
            <a:srgbClr val="F33E2B"/>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 b="1" dirty="0" smtClean="0"/>
              <a:t/>
            </a:r>
            <a:br>
              <a:rPr lang="en-US" sz="200" b="1" dirty="0" smtClean="0"/>
            </a:br>
            <a:r>
              <a:rPr lang="en-US" sz="1400" b="1" dirty="0" smtClean="0"/>
              <a:t>SWEBOK v4 (2025, computer.org)</a:t>
            </a:r>
            <a:r>
              <a:rPr lang="en-US" sz="1200" b="1" dirty="0" smtClean="0"/>
              <a:t/>
            </a:r>
            <a:br>
              <a:rPr lang="en-US" sz="1200" b="1" dirty="0" smtClean="0"/>
            </a:br>
            <a:r>
              <a:rPr lang="en-US" sz="100" dirty="0" smtClean="0"/>
              <a:t/>
            </a:r>
            <a:br>
              <a:rPr lang="en-US" sz="100" dirty="0" smtClean="0"/>
            </a:br>
            <a:r>
              <a:rPr lang="en-US" sz="1200" dirty="0" smtClean="0"/>
              <a:t>International ISO Standard </a:t>
            </a:r>
            <a:br>
              <a:rPr lang="en-US" sz="1200" dirty="0" smtClean="0"/>
            </a:br>
            <a:endParaRPr lang="en-US" sz="200" dirty="0" smtClean="0"/>
          </a:p>
          <a:p>
            <a:pPr algn="ctr"/>
            <a:r>
              <a:rPr lang="en-US" sz="1000" dirty="0" smtClean="0"/>
              <a:t>specifying the guide to</a:t>
            </a:r>
            <a:r>
              <a:rPr lang="en-US" sz="1200" dirty="0" smtClean="0"/>
              <a:t/>
            </a:r>
            <a:br>
              <a:rPr lang="en-US" sz="1200" dirty="0" smtClean="0"/>
            </a:br>
            <a:r>
              <a:rPr lang="en-US" sz="200" dirty="0" smtClean="0"/>
              <a:t/>
            </a:r>
            <a:br>
              <a:rPr lang="en-US" sz="200" dirty="0" smtClean="0"/>
            </a:br>
            <a:r>
              <a:rPr lang="en-US" sz="1200" dirty="0" smtClean="0"/>
              <a:t>Software Engineering Body of Knowledge</a:t>
            </a:r>
            <a:br>
              <a:rPr lang="en-US" sz="1200" dirty="0" smtClean="0"/>
            </a:br>
            <a:endParaRPr lang="en-US" sz="200" dirty="0"/>
          </a:p>
        </p:txBody>
      </p:sp>
      <p:sp>
        <p:nvSpPr>
          <p:cNvPr id="8" name="Rectangle 7"/>
          <p:cNvSpPr/>
          <p:nvPr/>
        </p:nvSpPr>
        <p:spPr>
          <a:xfrm>
            <a:off x="6436460" y="1243088"/>
            <a:ext cx="5366951" cy="830997"/>
          </a:xfrm>
          <a:prstGeom prst="rect">
            <a:avLst/>
          </a:prstGeom>
          <a:ln>
            <a:solidFill>
              <a:schemeClr val="accent1">
                <a:lumMod val="40000"/>
                <a:lumOff val="60000"/>
              </a:schemeClr>
            </a:solidFill>
          </a:ln>
        </p:spPr>
        <p:txBody>
          <a:bodyPr wrap="square">
            <a:spAutoFit/>
          </a:bodyPr>
          <a:lstStyle/>
          <a:p>
            <a:r>
              <a:rPr lang="en-US" sz="1200" b="1" dirty="0" smtClean="0"/>
              <a:t>SEPARATION OF CONCERNS</a:t>
            </a:r>
            <a:endParaRPr lang="en-US" sz="1200" dirty="0" smtClean="0"/>
          </a:p>
          <a:p>
            <a:pPr marL="171450" indent="-171450">
              <a:buFontTx/>
              <a:buChar char="-"/>
            </a:pPr>
            <a:r>
              <a:rPr lang="en-US" sz="1200" dirty="0" smtClean="0"/>
              <a:t>thinking of software entity attributes in isolation, while keeping in mind, they’re part of the whole</a:t>
            </a:r>
          </a:p>
          <a:p>
            <a:r>
              <a:rPr lang="en-US" sz="1200" i="1" dirty="0" err="1" smtClean="0"/>
              <a:t>E.Dijkstra</a:t>
            </a:r>
            <a:r>
              <a:rPr lang="en-US" sz="1200" i="1" dirty="0" smtClean="0"/>
              <a:t> “On the role of scientific thought” (1974)</a:t>
            </a:r>
          </a:p>
        </p:txBody>
      </p:sp>
      <p:sp>
        <p:nvSpPr>
          <p:cNvPr id="9" name="TextBox 8"/>
          <p:cNvSpPr txBox="1"/>
          <p:nvPr/>
        </p:nvSpPr>
        <p:spPr>
          <a:xfrm>
            <a:off x="1227291" y="3247872"/>
            <a:ext cx="412795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t>Technology Development =</a:t>
            </a:r>
          </a:p>
          <a:p>
            <a:pPr algn="ctr"/>
            <a:r>
              <a:rPr lang="en-US" sz="1200" dirty="0" smtClean="0"/>
              <a:t>Scientific Theory + Engineering Practice + Economy</a:t>
            </a:r>
            <a:endParaRPr lang="en-US" sz="1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78" y="4285188"/>
            <a:ext cx="5069135" cy="1788840"/>
          </a:xfrm>
          <a:prstGeom prst="rect">
            <a:avLst/>
          </a:prstGeom>
        </p:spPr>
      </p:pic>
      <p:sp>
        <p:nvSpPr>
          <p:cNvPr id="11" name="TextBox 10"/>
          <p:cNvSpPr txBox="1"/>
          <p:nvPr/>
        </p:nvSpPr>
        <p:spPr>
          <a:xfrm>
            <a:off x="2626428" y="6325428"/>
            <a:ext cx="1719030" cy="307777"/>
          </a:xfrm>
          <a:prstGeom prst="rect">
            <a:avLst/>
          </a:prstGeom>
          <a:noFill/>
        </p:spPr>
        <p:txBody>
          <a:bodyPr wrap="square" rtlCol="0">
            <a:spAutoFit/>
          </a:bodyPr>
          <a:lstStyle/>
          <a:p>
            <a:r>
              <a:rPr lang="en-US" sz="1400" dirty="0" smtClean="0">
                <a:latin typeface="Calibri" panose="020F0502020204030204" pitchFamily="34" charset="0"/>
                <a:cs typeface="Calibri" panose="020F0502020204030204" pitchFamily="34" charset="0"/>
              </a:rPr>
              <a:t>ACTIVITIES </a:t>
            </a:r>
            <a:r>
              <a:rPr lang="en-US" sz="1400" dirty="0" smtClean="0">
                <a:effectLst/>
                <a:latin typeface="Calibri" panose="020F0502020204030204" pitchFamily="34" charset="0"/>
                <a:cs typeface="Calibri" panose="020F0502020204030204" pitchFamily="34" charset="0"/>
              </a:rPr>
              <a:t>FOCUS</a:t>
            </a:r>
            <a:endParaRPr lang="en-US" sz="1400" dirty="0">
              <a:effectLst/>
              <a:latin typeface="Calibri" panose="020F0502020204030204" pitchFamily="34" charset="0"/>
              <a:cs typeface="Calibri" panose="020F0502020204030204" pitchFamily="34" charset="0"/>
            </a:endParaRPr>
          </a:p>
        </p:txBody>
      </p:sp>
      <p:sp>
        <p:nvSpPr>
          <p:cNvPr id="12" name="Right Brace 11"/>
          <p:cNvSpPr/>
          <p:nvPr/>
        </p:nvSpPr>
        <p:spPr>
          <a:xfrm rot="5400000">
            <a:off x="2615876" y="3403670"/>
            <a:ext cx="164509" cy="1114533"/>
          </a:xfrm>
          <a:prstGeom prst="rightBrace">
            <a:avLst>
              <a:gd name="adj1" fmla="val 23147"/>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rot="5400000">
            <a:off x="3844795" y="3385060"/>
            <a:ext cx="165652" cy="1150612"/>
          </a:xfrm>
          <a:prstGeom prst="rightBrace">
            <a:avLst>
              <a:gd name="adj1" fmla="val 23147"/>
              <a:gd name="adj2" fmla="val 50000"/>
            </a:avLst>
          </a:prstGeom>
          <a:ln w="12700">
            <a:solidFill>
              <a:srgbClr val="E63C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713068" y="3053863"/>
            <a:ext cx="5366951" cy="3579341"/>
          </a:xfrm>
          <a:prstGeom prst="rect">
            <a:avLst/>
          </a:prstGeom>
          <a:no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45383" y="1327336"/>
            <a:ext cx="4820027" cy="1554272"/>
          </a:xfrm>
          <a:prstGeom prst="rect">
            <a:avLst/>
          </a:prstGeom>
          <a:noFill/>
        </p:spPr>
        <p:txBody>
          <a:bodyPr wrap="square" rtlCol="0">
            <a:spAutoFit/>
          </a:bodyPr>
          <a:lstStyle/>
          <a:p>
            <a:r>
              <a:rPr lang="en-US" sz="1400" i="1" dirty="0" smtClean="0"/>
              <a:t>“…the profession in which a knowledge of the  mathematical and natural sciences gained by study, experience, and practice is applied with judgment to develop ways to utilize, economically, the materials and forces of nature for the benefit of mankind.”</a:t>
            </a:r>
            <a:r>
              <a:rPr lang="en-US" sz="1600" i="1" dirty="0" smtClean="0"/>
              <a:t/>
            </a:r>
            <a:br>
              <a:rPr lang="en-US" sz="1600" i="1" dirty="0" smtClean="0"/>
            </a:br>
            <a:endParaRPr lang="en-US" sz="1100" dirty="0" smtClean="0"/>
          </a:p>
          <a:p>
            <a:r>
              <a:rPr lang="en-US" sz="1400" dirty="0" smtClean="0"/>
              <a:t>-- Accreditation Board of Engineering &amp; Technology (www.abet.org)</a:t>
            </a:r>
            <a:endParaRPr lang="en-US" sz="1400" dirty="0"/>
          </a:p>
        </p:txBody>
      </p:sp>
      <p:sp>
        <p:nvSpPr>
          <p:cNvPr id="16" name="TextBox 15"/>
          <p:cNvSpPr txBox="1"/>
          <p:nvPr/>
        </p:nvSpPr>
        <p:spPr>
          <a:xfrm>
            <a:off x="7382992" y="5456507"/>
            <a:ext cx="3473885" cy="907941"/>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 b="1" dirty="0" smtClean="0"/>
              <a:t/>
            </a:r>
            <a:br>
              <a:rPr lang="en-US" sz="200" b="1" dirty="0" smtClean="0"/>
            </a:br>
            <a:r>
              <a:rPr lang="en-US" sz="1400" b="1" dirty="0" smtClean="0"/>
              <a:t>COCOMO II (</a:t>
            </a:r>
            <a:r>
              <a:rPr lang="en-US" sz="1400" b="1" dirty="0" err="1" smtClean="0"/>
              <a:t>COst</a:t>
            </a:r>
            <a:r>
              <a:rPr lang="en-US" sz="1400" b="1" dirty="0" smtClean="0"/>
              <a:t> </a:t>
            </a:r>
            <a:r>
              <a:rPr lang="en-US" sz="1400" b="1" dirty="0" err="1" smtClean="0"/>
              <a:t>COnstructive</a:t>
            </a:r>
            <a:r>
              <a:rPr lang="en-US" sz="1400" b="1" dirty="0" smtClean="0"/>
              <a:t> </a:t>
            </a:r>
            <a:r>
              <a:rPr lang="en-US" sz="1400" b="1" dirty="0" err="1" smtClean="0"/>
              <a:t>MOdel</a:t>
            </a:r>
            <a:r>
              <a:rPr lang="en-US" sz="1400" b="1" dirty="0" smtClean="0"/>
              <a:t>)</a:t>
            </a:r>
            <a:r>
              <a:rPr lang="en-US" sz="1200" b="1" dirty="0" smtClean="0"/>
              <a:t/>
            </a:r>
            <a:br>
              <a:rPr lang="en-US" sz="1200" b="1" dirty="0" smtClean="0"/>
            </a:br>
            <a:r>
              <a:rPr lang="en-US" sz="100" dirty="0" smtClean="0"/>
              <a:t/>
            </a:r>
            <a:br>
              <a:rPr lang="en-US" sz="100" dirty="0" smtClean="0"/>
            </a:br>
            <a:r>
              <a:rPr lang="en-US" sz="100" dirty="0" err="1" smtClean="0"/>
              <a:t>mo</a:t>
            </a:r>
            <a:r>
              <a:rPr lang="en-US" sz="1200" dirty="0" smtClean="0"/>
              <a:t> </a:t>
            </a:r>
            <a:r>
              <a:rPr lang="en-US" sz="1100" dirty="0" smtClean="0"/>
              <a:t>Most rigorous statistical analysis of past software projects from historical data</a:t>
            </a:r>
            <a:r>
              <a:rPr lang="en-US" sz="1200" dirty="0" smtClean="0"/>
              <a:t/>
            </a:r>
            <a:br>
              <a:rPr lang="en-US" sz="1200" dirty="0" smtClean="0"/>
            </a:br>
            <a:r>
              <a:rPr lang="en-US" sz="1200" dirty="0" smtClean="0"/>
              <a:t>Roadmap for Effective Software Development</a:t>
            </a:r>
            <a:endParaRPr lang="en-US" sz="200" dirty="0"/>
          </a:p>
        </p:txBody>
      </p:sp>
    </p:spTree>
    <p:extLst>
      <p:ext uri="{BB962C8B-B14F-4D97-AF65-F5344CB8AC3E}">
        <p14:creationId xmlns:p14="http://schemas.microsoft.com/office/powerpoint/2010/main" val="2936070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7710" y="307975"/>
            <a:ext cx="10515600" cy="916705"/>
          </a:xfrm>
        </p:spPr>
        <p:txBody>
          <a:bodyPr/>
          <a:lstStyle/>
          <a:p>
            <a:r>
              <a:rPr lang="en-US" dirty="0" smtClean="0"/>
              <a:t>ACTS: A COMMON TRACKING SYSTEM</a:t>
            </a:r>
            <a:endParaRPr lang="en-US" dirty="0"/>
          </a:p>
        </p:txBody>
      </p:sp>
      <p:sp>
        <p:nvSpPr>
          <p:cNvPr id="5"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2305131" y="1500107"/>
            <a:ext cx="4665108" cy="900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Track Finding</a:t>
            </a:r>
            <a:r>
              <a:rPr lang="en-US" dirty="0" smtClean="0">
                <a:solidFill>
                  <a:schemeClr val="tx1"/>
                </a:solidFill>
              </a:rPr>
              <a:t> </a:t>
            </a:r>
            <a:r>
              <a:rPr lang="en-US" b="1" dirty="0" smtClean="0">
                <a:solidFill>
                  <a:schemeClr val="tx1"/>
                </a:solidFill>
              </a:rPr>
              <a:t>with Combinatorial </a:t>
            </a:r>
            <a:r>
              <a:rPr lang="en-US" b="1" dirty="0" err="1" smtClean="0">
                <a:solidFill>
                  <a:schemeClr val="tx1"/>
                </a:solidFill>
              </a:rPr>
              <a:t>Kalman</a:t>
            </a:r>
            <a:r>
              <a:rPr lang="en-US" b="1" dirty="0" smtClean="0">
                <a:solidFill>
                  <a:schemeClr val="tx1"/>
                </a:solidFill>
              </a:rPr>
              <a:t> Filter</a:t>
            </a:r>
          </a:p>
          <a:p>
            <a:pPr marL="285750" indent="-285750">
              <a:buFont typeface="Arial" panose="020B0604020202020204" pitchFamily="34" charset="0"/>
              <a:buChar char="•"/>
            </a:pPr>
            <a:r>
              <a:rPr lang="en-US" dirty="0" smtClean="0">
                <a:solidFill>
                  <a:schemeClr val="tx1"/>
                </a:solidFill>
              </a:rPr>
              <a:t>uses KF on multiple branches</a:t>
            </a:r>
          </a:p>
          <a:p>
            <a:r>
              <a:rPr lang="en-US" b="1" dirty="0" smtClean="0">
                <a:solidFill>
                  <a:schemeClr val="tx1"/>
                </a:solidFill>
              </a:rPr>
              <a:t>Vertex Finding</a:t>
            </a:r>
            <a:endParaRPr lang="en-US" b="1" dirty="0">
              <a:solidFill>
                <a:schemeClr val="tx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172" y="1500107"/>
            <a:ext cx="1064618" cy="10884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821" y="2863984"/>
            <a:ext cx="4537700" cy="339560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260" y="1135254"/>
            <a:ext cx="3710980" cy="5556738"/>
          </a:xfrm>
          <a:prstGeom prst="rect">
            <a:avLst/>
          </a:prstGeom>
        </p:spPr>
      </p:pic>
      <p:sp>
        <p:nvSpPr>
          <p:cNvPr id="14" name="TextBox 13"/>
          <p:cNvSpPr txBox="1"/>
          <p:nvPr/>
        </p:nvSpPr>
        <p:spPr>
          <a:xfrm>
            <a:off x="1004172" y="6040096"/>
            <a:ext cx="5385407" cy="584775"/>
          </a:xfrm>
          <a:prstGeom prst="rect">
            <a:avLst/>
          </a:prstGeom>
          <a:noFill/>
        </p:spPr>
        <p:txBody>
          <a:bodyPr wrap="square" rtlCol="0">
            <a:spAutoFit/>
          </a:bodyPr>
          <a:lstStyle/>
          <a:p>
            <a:r>
              <a:rPr lang="en-US" sz="1100" dirty="0" smtClean="0"/>
              <a:t>“The ACTS Project”</a:t>
            </a:r>
          </a:p>
          <a:p>
            <a:r>
              <a:rPr lang="sk-SK" sz="1000" dirty="0" smtClean="0"/>
              <a:t>  </a:t>
            </a:r>
            <a:r>
              <a:rPr lang="en-US" sz="1000" dirty="0" smtClean="0"/>
              <a:t>A. </a:t>
            </a:r>
            <a:r>
              <a:rPr lang="en-US" sz="1000" dirty="0" err="1" smtClean="0"/>
              <a:t>Salzburger</a:t>
            </a:r>
            <a:r>
              <a:rPr lang="en-US" sz="1000" dirty="0" smtClean="0"/>
              <a:t> et al.</a:t>
            </a:r>
            <a:r>
              <a:rPr lang="en-US" sz="800" dirty="0" smtClean="0"/>
              <a:t/>
            </a:r>
            <a:br>
              <a:rPr lang="en-US" sz="800" dirty="0" smtClean="0"/>
            </a:br>
            <a:r>
              <a:rPr lang="sk-SK" sz="1100" dirty="0" smtClean="0"/>
              <a:t> </a:t>
            </a:r>
            <a:r>
              <a:rPr lang="en-US" sz="1100" dirty="0" smtClean="0"/>
              <a:t>ACTS for Nuclear Physics, Berkeley, 2025</a:t>
            </a:r>
            <a:endParaRPr lang="en-US" sz="1100" dirty="0"/>
          </a:p>
        </p:txBody>
      </p:sp>
    </p:spTree>
    <p:extLst>
      <p:ext uri="{BB962C8B-B14F-4D97-AF65-F5344CB8AC3E}">
        <p14:creationId xmlns:p14="http://schemas.microsoft.com/office/powerpoint/2010/main" val="2650534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8766" y="365126"/>
            <a:ext cx="10195034" cy="1104596"/>
          </a:xfrm>
        </p:spPr>
        <p:txBody>
          <a:bodyPr/>
          <a:lstStyle/>
          <a:p>
            <a:r>
              <a:rPr lang="sk-SK" dirty="0" smtClean="0"/>
              <a:t>OUTLINE</a:t>
            </a:r>
            <a:endParaRPr lang="en-US" dirty="0"/>
          </a:p>
        </p:txBody>
      </p:sp>
      <p:sp>
        <p:nvSpPr>
          <p:cNvPr id="3" name="Content Placeholder 2"/>
          <p:cNvSpPr>
            <a:spLocks noGrp="1"/>
          </p:cNvSpPr>
          <p:nvPr>
            <p:ph idx="1"/>
          </p:nvPr>
        </p:nvSpPr>
        <p:spPr>
          <a:xfrm>
            <a:off x="1543007" y="1601672"/>
            <a:ext cx="9426551" cy="4646728"/>
          </a:xfrm>
        </p:spPr>
        <p:txBody>
          <a:bodyPr>
            <a:normAutofit/>
          </a:bodyPr>
          <a:lstStyle/>
          <a:p>
            <a:pPr>
              <a:spcBef>
                <a:spcPts val="1800"/>
              </a:spcBef>
            </a:pPr>
            <a:r>
              <a:rPr lang="en-US" dirty="0" smtClean="0"/>
              <a:t>Big Picture</a:t>
            </a:r>
          </a:p>
          <a:p>
            <a:pPr>
              <a:spcBef>
                <a:spcPts val="1800"/>
              </a:spcBef>
            </a:pPr>
            <a:r>
              <a:rPr lang="en-US" dirty="0" smtClean="0"/>
              <a:t>Online Software </a:t>
            </a:r>
            <a:endParaRPr lang="sk-SK" dirty="0" smtClean="0"/>
          </a:p>
          <a:p>
            <a:pPr>
              <a:spcBef>
                <a:spcPts val="1800"/>
              </a:spcBef>
            </a:pPr>
            <a:r>
              <a:rPr lang="en-US" dirty="0" smtClean="0"/>
              <a:t>Detector Calibration</a:t>
            </a:r>
          </a:p>
          <a:p>
            <a:pPr>
              <a:spcBef>
                <a:spcPts val="1800"/>
              </a:spcBef>
            </a:pPr>
            <a:r>
              <a:rPr lang="en-US" dirty="0" smtClean="0"/>
              <a:t>Data Processing</a:t>
            </a:r>
            <a:endParaRPr lang="en-US" dirty="0"/>
          </a:p>
          <a:p>
            <a:pPr>
              <a:spcBef>
                <a:spcPts val="1800"/>
              </a:spcBef>
            </a:pPr>
            <a:r>
              <a:rPr lang="en-US" dirty="0" smtClean="0"/>
              <a:t>Offline Software </a:t>
            </a:r>
          </a:p>
          <a:p>
            <a:pPr>
              <a:spcBef>
                <a:spcPts val="1800"/>
              </a:spcBef>
            </a:pPr>
            <a:r>
              <a:rPr lang="en-US" dirty="0" smtClean="0"/>
              <a:t>Computing</a:t>
            </a:r>
          </a:p>
          <a:p>
            <a:pPr>
              <a:spcBef>
                <a:spcPts val="1800"/>
              </a:spcBef>
            </a:pPr>
            <a:r>
              <a:rPr lang="en-US" dirty="0" smtClean="0"/>
              <a:t>Future </a:t>
            </a:r>
          </a:p>
          <a:p>
            <a:pPr>
              <a:spcBef>
                <a:spcPts val="1800"/>
              </a:spcBef>
            </a:pP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6731" y="216987"/>
            <a:ext cx="2569711" cy="27693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731" y="3134495"/>
            <a:ext cx="2588743" cy="3451656"/>
          </a:xfrm>
          <a:prstGeom prst="rect">
            <a:avLst/>
          </a:prstGeom>
        </p:spPr>
      </p:pic>
    </p:spTree>
    <p:extLst>
      <p:ext uri="{BB962C8B-B14F-4D97-AF65-F5344CB8AC3E}">
        <p14:creationId xmlns:p14="http://schemas.microsoft.com/office/powerpoint/2010/main" val="2889258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7710" y="307975"/>
            <a:ext cx="10515600" cy="916705"/>
          </a:xfrm>
        </p:spPr>
        <p:txBody>
          <a:bodyPr/>
          <a:lstStyle/>
          <a:p>
            <a:r>
              <a:rPr lang="en-US" dirty="0" smtClean="0"/>
              <a:t>ACTS IN MPDROOT</a:t>
            </a:r>
            <a:endParaRPr lang="en-US" dirty="0"/>
          </a:p>
        </p:txBody>
      </p:sp>
      <p:sp>
        <p:nvSpPr>
          <p:cNvPr id="5"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788301" y="5537514"/>
            <a:ext cx="3696566" cy="581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ACTS pipeline in </a:t>
            </a:r>
            <a:r>
              <a:rPr lang="en-US" b="1" dirty="0" err="1" smtClean="0">
                <a:solidFill>
                  <a:schemeClr val="tx1"/>
                </a:solidFill>
              </a:rPr>
              <a:t>MPDRoot</a:t>
            </a:r>
            <a:endParaRPr lang="en-US" b="1"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10" y="1565910"/>
            <a:ext cx="5072225" cy="37642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391" y="1382487"/>
            <a:ext cx="2276335" cy="2065563"/>
          </a:xfrm>
          <a:prstGeom prst="rect">
            <a:avLst/>
          </a:prstGeom>
        </p:spPr>
      </p:pic>
      <p:sp>
        <p:nvSpPr>
          <p:cNvPr id="13" name="TextBox 12"/>
          <p:cNvSpPr txBox="1"/>
          <p:nvPr/>
        </p:nvSpPr>
        <p:spPr>
          <a:xfrm>
            <a:off x="8132127" y="2884879"/>
            <a:ext cx="3667443" cy="577081"/>
          </a:xfrm>
          <a:prstGeom prst="rect">
            <a:avLst/>
          </a:prstGeom>
          <a:noFill/>
        </p:spPr>
        <p:txBody>
          <a:bodyPr wrap="square" rtlCol="0">
            <a:spAutoFit/>
          </a:bodyPr>
          <a:lstStyle/>
          <a:p>
            <a:r>
              <a:rPr lang="en-US" sz="1050" dirty="0"/>
              <a:t>J.D. </a:t>
            </a:r>
            <a:r>
              <a:rPr lang="en-US" sz="1050" dirty="0" smtClean="0"/>
              <a:t>Osborn et al. </a:t>
            </a:r>
            <a:br>
              <a:rPr lang="en-US" sz="1050" dirty="0" smtClean="0"/>
            </a:br>
            <a:r>
              <a:rPr lang="en-US" sz="1050" i="1" dirty="0" smtClean="0"/>
              <a:t>“Implementation </a:t>
            </a:r>
            <a:r>
              <a:rPr lang="en-US" sz="1050" i="1" dirty="0"/>
              <a:t>of ACTS into </a:t>
            </a:r>
            <a:r>
              <a:rPr lang="en-US" sz="1050" i="1" dirty="0" err="1"/>
              <a:t>sPHENIX</a:t>
            </a:r>
            <a:r>
              <a:rPr lang="en-US" sz="1050" i="1" dirty="0"/>
              <a:t> Track Reconstruction</a:t>
            </a:r>
            <a:r>
              <a:rPr lang="en-US" sz="1050" i="1" dirty="0" smtClean="0"/>
              <a:t>.” </a:t>
            </a:r>
            <a:br>
              <a:rPr lang="en-US" sz="1050" i="1" dirty="0" smtClean="0"/>
            </a:br>
            <a:r>
              <a:rPr lang="en-US" sz="1050" dirty="0" smtClean="0"/>
              <a:t>Computing </a:t>
            </a:r>
            <a:r>
              <a:rPr lang="en-US" sz="1050" dirty="0"/>
              <a:t>and Software for Big Science, </a:t>
            </a:r>
            <a:r>
              <a:rPr lang="en-US" sz="1050" dirty="0" smtClean="0"/>
              <a:t>2021</a:t>
            </a:r>
            <a:endParaRPr lang="en-US" sz="1050" i="1" dirty="0" smtClean="0"/>
          </a:p>
        </p:txBody>
      </p:sp>
      <p:sp>
        <p:nvSpPr>
          <p:cNvPr id="14" name="Rectangle 13"/>
          <p:cNvSpPr/>
          <p:nvPr/>
        </p:nvSpPr>
        <p:spPr>
          <a:xfrm>
            <a:off x="727710" y="1432003"/>
            <a:ext cx="5072225" cy="4686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756475" y="1667271"/>
            <a:ext cx="2606291" cy="1200329"/>
          </a:xfrm>
          <a:prstGeom prst="rect">
            <a:avLst/>
          </a:prstGeom>
          <a:noFill/>
        </p:spPr>
        <p:txBody>
          <a:bodyPr wrap="none" rtlCol="0">
            <a:spAutoFit/>
          </a:bodyPr>
          <a:lstStyle/>
          <a:p>
            <a:r>
              <a:rPr lang="en-US" sz="1200" b="1" dirty="0" smtClean="0"/>
              <a:t>Cylindrical virtual geometry</a:t>
            </a:r>
          </a:p>
          <a:p>
            <a:pPr marL="171450" indent="-171450">
              <a:buFont typeface="Arial" panose="020B0604020202020204" pitchFamily="34" charset="0"/>
              <a:buChar char="•"/>
            </a:pPr>
            <a:r>
              <a:rPr lang="en-US" sz="1200" dirty="0" smtClean="0"/>
              <a:t>Sectors &amp; Layers</a:t>
            </a:r>
          </a:p>
          <a:p>
            <a:pPr marL="171450" indent="-171450">
              <a:buFont typeface="Arial" panose="020B0604020202020204" pitchFamily="34" charset="0"/>
              <a:buChar char="•"/>
            </a:pPr>
            <a:r>
              <a:rPr lang="en-US" sz="1200" dirty="0" smtClean="0"/>
              <a:t>Implemented by parsing the ROOT </a:t>
            </a:r>
            <a:br>
              <a:rPr lang="en-US" sz="1200" dirty="0" smtClean="0"/>
            </a:br>
            <a:r>
              <a:rPr lang="en-US" sz="1200" dirty="0" err="1" smtClean="0"/>
              <a:t>TGeo</a:t>
            </a:r>
            <a:r>
              <a:rPr lang="en-US" sz="1200" dirty="0" smtClean="0"/>
              <a:t> geometry and converting the </a:t>
            </a:r>
            <a:br>
              <a:rPr lang="en-US" sz="1200" dirty="0" smtClean="0"/>
            </a:br>
            <a:r>
              <a:rPr lang="en-US" sz="1200" dirty="0" err="1" smtClean="0"/>
              <a:t>TGeoNode</a:t>
            </a:r>
            <a:r>
              <a:rPr lang="en-US" sz="1200" dirty="0" smtClean="0"/>
              <a:t> volume into Acts Surface</a:t>
            </a:r>
          </a:p>
          <a:p>
            <a:pPr marL="171450" indent="-171450">
              <a:buFont typeface="Arial" panose="020B0604020202020204" pitchFamily="34" charset="0"/>
              <a:buChar char="•"/>
            </a:pPr>
            <a:r>
              <a:rPr lang="en-US" sz="1200" dirty="0" smtClean="0"/>
              <a:t>heavy, phased out</a:t>
            </a:r>
          </a:p>
        </p:txBody>
      </p:sp>
      <p:sp>
        <p:nvSpPr>
          <p:cNvPr id="16" name="TextBox 15"/>
          <p:cNvSpPr txBox="1"/>
          <p:nvPr/>
        </p:nvSpPr>
        <p:spPr>
          <a:xfrm>
            <a:off x="6147106" y="4117484"/>
            <a:ext cx="2375330" cy="1200329"/>
          </a:xfrm>
          <a:prstGeom prst="rect">
            <a:avLst/>
          </a:prstGeom>
          <a:noFill/>
        </p:spPr>
        <p:txBody>
          <a:bodyPr wrap="none" rtlCol="0">
            <a:spAutoFit/>
          </a:bodyPr>
          <a:lstStyle/>
          <a:p>
            <a:r>
              <a:rPr lang="en-US" sz="1200" b="1" dirty="0" smtClean="0"/>
              <a:t>Native MPD TPC geometry</a:t>
            </a:r>
          </a:p>
          <a:p>
            <a:pPr marL="171450" indent="-171450">
              <a:buFont typeface="Arial" panose="020B0604020202020204" pitchFamily="34" charset="0"/>
              <a:buChar char="•"/>
            </a:pPr>
            <a:r>
              <a:rPr lang="en-US" sz="1200" dirty="0" smtClean="0"/>
              <a:t>24 Sectors &amp; 53 </a:t>
            </a:r>
            <a:r>
              <a:rPr lang="en-US" sz="1200" dirty="0" err="1" smtClean="0"/>
              <a:t>Padrows</a:t>
            </a:r>
            <a:endParaRPr lang="en-US" sz="1200" dirty="0" smtClean="0"/>
          </a:p>
          <a:p>
            <a:pPr marL="171450" indent="-171450">
              <a:buFont typeface="Arial" panose="020B0604020202020204" pitchFamily="34" charset="0"/>
              <a:buChar char="•"/>
            </a:pPr>
            <a:r>
              <a:rPr lang="en-US" sz="1200" dirty="0" smtClean="0"/>
              <a:t>no conversion: </a:t>
            </a:r>
            <a:br>
              <a:rPr lang="en-US" sz="1200" dirty="0" smtClean="0"/>
            </a:br>
            <a:r>
              <a:rPr lang="en-US" sz="1200" dirty="0" smtClean="0"/>
              <a:t>Volumes &amp; Surfaces are created </a:t>
            </a:r>
            <a:r>
              <a:rPr lang="ru-RU" sz="1200" dirty="0" smtClean="0"/>
              <a:t/>
            </a:r>
            <a:br>
              <a:rPr lang="ru-RU" sz="1200" dirty="0" smtClean="0"/>
            </a:br>
            <a:r>
              <a:rPr lang="en-US" sz="1200" dirty="0" smtClean="0"/>
              <a:t>and</a:t>
            </a:r>
            <a:r>
              <a:rPr lang="ru-RU" sz="1200" dirty="0" smtClean="0"/>
              <a:t> </a:t>
            </a:r>
            <a:r>
              <a:rPr lang="en-US" sz="1200" dirty="0" smtClean="0"/>
              <a:t>glued together directly</a:t>
            </a:r>
          </a:p>
          <a:p>
            <a:pPr marL="171450" indent="-171450">
              <a:buFont typeface="Arial" panose="020B0604020202020204" pitchFamily="34" charset="0"/>
              <a:buChar char="•"/>
            </a:pPr>
            <a:r>
              <a:rPr lang="en-US" sz="1200" dirty="0" smtClean="0"/>
              <a:t>faster, lightweight, in testing</a:t>
            </a:r>
          </a:p>
        </p:txBody>
      </p:sp>
      <p:cxnSp>
        <p:nvCxnSpPr>
          <p:cNvPr id="19" name="Straight Connector 18"/>
          <p:cNvCxnSpPr/>
          <p:nvPr/>
        </p:nvCxnSpPr>
        <p:spPr>
          <a:xfrm flipV="1">
            <a:off x="6147106" y="3688080"/>
            <a:ext cx="5347664" cy="1143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726" y="3858364"/>
            <a:ext cx="2790778" cy="2415583"/>
          </a:xfrm>
          <a:prstGeom prst="rect">
            <a:avLst/>
          </a:prstGeom>
        </p:spPr>
      </p:pic>
    </p:spTree>
    <p:extLst>
      <p:ext uri="{BB962C8B-B14F-4D97-AF65-F5344CB8AC3E}">
        <p14:creationId xmlns:p14="http://schemas.microsoft.com/office/powerpoint/2010/main" val="724912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682" y="288911"/>
            <a:ext cx="10195034" cy="1104596"/>
          </a:xfrm>
        </p:spPr>
        <p:txBody>
          <a:bodyPr/>
          <a:lstStyle/>
          <a:p>
            <a:r>
              <a:rPr lang="en-US" dirty="0" smtClean="0"/>
              <a:t>TRACKING EFFICIENCY</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7131" y="2327656"/>
            <a:ext cx="2561457" cy="1848592"/>
          </a:xfrm>
          <a:prstGeom prst="rect">
            <a:avLst/>
          </a:prstGeom>
        </p:spPr>
      </p:pic>
      <p:sp>
        <p:nvSpPr>
          <p:cNvPr id="4" name="TextBox 3"/>
          <p:cNvSpPr txBox="1"/>
          <p:nvPr/>
        </p:nvSpPr>
        <p:spPr>
          <a:xfrm>
            <a:off x="851956" y="1288635"/>
            <a:ext cx="5639687" cy="646331"/>
          </a:xfrm>
          <a:prstGeom prst="rect">
            <a:avLst/>
          </a:prstGeom>
          <a:noFill/>
          <a:ln>
            <a:solidFill>
              <a:srgbClr val="0070C0"/>
            </a:solidFill>
          </a:ln>
        </p:spPr>
        <p:txBody>
          <a:bodyPr wrap="square" rtlCol="0">
            <a:spAutoFit/>
          </a:bodyPr>
          <a:lstStyle/>
          <a:p>
            <a:r>
              <a:rPr lang="en-US" b="1" dirty="0" smtClean="0"/>
              <a:t>CKF enhancements: </a:t>
            </a:r>
            <a:r>
              <a:rPr lang="sk-SK" dirty="0" smtClean="0"/>
              <a:t>much </a:t>
            </a:r>
            <a:r>
              <a:rPr lang="en-US" dirty="0" smtClean="0"/>
              <a:t>better efficiency, </a:t>
            </a:r>
            <a:r>
              <a:rPr lang="sk-SK" dirty="0" smtClean="0"/>
              <a:t>far</a:t>
            </a:r>
            <a:r>
              <a:rPr lang="en-US" dirty="0" smtClean="0"/>
              <a:t> less fakes</a:t>
            </a:r>
          </a:p>
          <a:p>
            <a:r>
              <a:rPr lang="en-US" b="1" dirty="0" smtClean="0"/>
              <a:t>Native geometry: </a:t>
            </a:r>
            <a:r>
              <a:rPr lang="sk-SK" dirty="0" smtClean="0"/>
              <a:t>more</a:t>
            </a:r>
            <a:r>
              <a:rPr lang="en-US" dirty="0" smtClean="0"/>
              <a:t> efficiency </a:t>
            </a:r>
            <a:r>
              <a:rPr lang="sk-SK" dirty="0" smtClean="0"/>
              <a:t>improvement</a:t>
            </a:r>
            <a:endParaRPr lang="en-US"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41" y="2328371"/>
            <a:ext cx="2558158" cy="18478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1643" y="2324360"/>
            <a:ext cx="2546168" cy="185188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446" y="2317918"/>
            <a:ext cx="2578235" cy="1858330"/>
          </a:xfrm>
          <a:prstGeom prst="rect">
            <a:avLst/>
          </a:prstGeom>
        </p:spPr>
      </p:pic>
      <p:sp>
        <p:nvSpPr>
          <p:cNvPr id="13" name="TextBox 12"/>
          <p:cNvSpPr txBox="1"/>
          <p:nvPr/>
        </p:nvSpPr>
        <p:spPr>
          <a:xfrm>
            <a:off x="2789211" y="2056617"/>
            <a:ext cx="1102168" cy="338554"/>
          </a:xfrm>
          <a:prstGeom prst="rect">
            <a:avLst/>
          </a:prstGeom>
          <a:noFill/>
        </p:spPr>
        <p:txBody>
          <a:bodyPr wrap="square" rtlCol="0">
            <a:spAutoFit/>
          </a:bodyPr>
          <a:lstStyle/>
          <a:p>
            <a:r>
              <a:rPr lang="en-US" sz="1600" dirty="0"/>
              <a:t>E</a:t>
            </a:r>
            <a:r>
              <a:rPr lang="en-US" sz="1600" dirty="0" smtClean="0"/>
              <a:t>fficiency</a:t>
            </a:r>
            <a:endParaRPr lang="en-US" sz="1600" dirty="0"/>
          </a:p>
        </p:txBody>
      </p:sp>
      <p:sp>
        <p:nvSpPr>
          <p:cNvPr id="14" name="TextBox 13"/>
          <p:cNvSpPr txBox="1"/>
          <p:nvPr/>
        </p:nvSpPr>
        <p:spPr>
          <a:xfrm>
            <a:off x="8625012" y="2083121"/>
            <a:ext cx="1020378" cy="338554"/>
          </a:xfrm>
          <a:prstGeom prst="rect">
            <a:avLst/>
          </a:prstGeom>
          <a:noFill/>
        </p:spPr>
        <p:txBody>
          <a:bodyPr wrap="square" rtlCol="0">
            <a:spAutoFit/>
          </a:bodyPr>
          <a:lstStyle/>
          <a:p>
            <a:r>
              <a:rPr lang="en-US" sz="1600" dirty="0" smtClean="0"/>
              <a:t>Fake rate</a:t>
            </a:r>
            <a:endParaRPr lang="en-US" sz="1600"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7058" y="4297898"/>
            <a:ext cx="9801817" cy="1547970"/>
          </a:xfrm>
          <a:prstGeom prst="rect">
            <a:avLst/>
          </a:prstGeom>
        </p:spPr>
      </p:pic>
      <p:sp>
        <p:nvSpPr>
          <p:cNvPr id="16" name="TextBox 15"/>
          <p:cNvSpPr txBox="1"/>
          <p:nvPr/>
        </p:nvSpPr>
        <p:spPr>
          <a:xfrm>
            <a:off x="209691" y="5967519"/>
            <a:ext cx="5385407" cy="707886"/>
          </a:xfrm>
          <a:prstGeom prst="rect">
            <a:avLst/>
          </a:prstGeom>
          <a:noFill/>
        </p:spPr>
        <p:txBody>
          <a:bodyPr wrap="square" rtlCol="0">
            <a:spAutoFit/>
          </a:bodyPr>
          <a:lstStyle/>
          <a:p>
            <a:r>
              <a:rPr lang="en-US" sz="1100" dirty="0" smtClean="0"/>
              <a:t>“Implementation of ACTS into </a:t>
            </a:r>
            <a:r>
              <a:rPr lang="en-US" sz="1100" dirty="0" err="1" smtClean="0"/>
              <a:t>MPDRoot</a:t>
            </a:r>
            <a:r>
              <a:rPr lang="en-US" sz="1100" dirty="0" smtClean="0"/>
              <a:t>”</a:t>
            </a:r>
          </a:p>
          <a:p>
            <a:r>
              <a:rPr lang="sk-SK" sz="1000" dirty="0" smtClean="0"/>
              <a:t>  </a:t>
            </a:r>
            <a:r>
              <a:rPr lang="en-US" sz="1000" dirty="0" smtClean="0"/>
              <a:t>S</a:t>
            </a:r>
            <a:r>
              <a:rPr lang="en-US" sz="1000" dirty="0"/>
              <a:t>. Hnatic, J. </a:t>
            </a:r>
            <a:r>
              <a:rPr lang="en-US" sz="1000" dirty="0" err="1"/>
              <a:t>Busa</a:t>
            </a:r>
            <a:r>
              <a:rPr lang="en-US" sz="1000" dirty="0"/>
              <a:t> Jr., A. </a:t>
            </a:r>
            <a:r>
              <a:rPr lang="en-US" sz="1000" dirty="0" err="1"/>
              <a:t>Bychkov</a:t>
            </a:r>
            <a:r>
              <a:rPr lang="en-US" sz="1000" dirty="0"/>
              <a:t>, A. </a:t>
            </a:r>
            <a:r>
              <a:rPr lang="en-US" sz="1000" dirty="0" err="1"/>
              <a:t>Krylov</a:t>
            </a:r>
            <a:r>
              <a:rPr lang="en-US" sz="1000" dirty="0"/>
              <a:t>, V. </a:t>
            </a:r>
            <a:r>
              <a:rPr lang="en-US" sz="1000" dirty="0" err="1"/>
              <a:t>Krylov</a:t>
            </a:r>
            <a:r>
              <a:rPr lang="en-US" sz="1000" dirty="0"/>
              <a:t>, A. </a:t>
            </a:r>
            <a:r>
              <a:rPr lang="en-US" sz="1000" dirty="0" err="1"/>
              <a:t>Moshkin</a:t>
            </a:r>
            <a:r>
              <a:rPr lang="en-US" sz="1000" dirty="0"/>
              <a:t>, </a:t>
            </a:r>
            <a:r>
              <a:rPr lang="en-US" sz="1000" dirty="0" err="1"/>
              <a:t>O.Rogachevsky</a:t>
            </a:r>
            <a:endParaRPr lang="en-US" sz="1000" dirty="0"/>
          </a:p>
          <a:p>
            <a:r>
              <a:rPr lang="en-US" sz="800" dirty="0" smtClean="0"/>
              <a:t/>
            </a:r>
            <a:br>
              <a:rPr lang="en-US" sz="800" dirty="0" smtClean="0"/>
            </a:br>
            <a:r>
              <a:rPr lang="sk-SK" sz="1100" dirty="0" smtClean="0"/>
              <a:t>   </a:t>
            </a:r>
            <a:r>
              <a:rPr lang="en-US" sz="1100" dirty="0" smtClean="0"/>
              <a:t>MMCP ‘24 Proceedings, PEPAN</a:t>
            </a:r>
            <a:endParaRPr lang="en-US" sz="1100" dirty="0"/>
          </a:p>
        </p:txBody>
      </p:sp>
      <p:sp>
        <p:nvSpPr>
          <p:cNvPr id="19" name="TextBox 18"/>
          <p:cNvSpPr txBox="1"/>
          <p:nvPr/>
        </p:nvSpPr>
        <p:spPr>
          <a:xfrm>
            <a:off x="8493696" y="1102510"/>
            <a:ext cx="2303387"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smtClean="0"/>
              <a:t>Standard</a:t>
            </a:r>
            <a:r>
              <a:rPr lang="sk-SK" sz="1400" dirty="0" smtClean="0"/>
              <a:t> clustering</a:t>
            </a:r>
            <a:endParaRPr lang="en-US" sz="1400" dirty="0" smtClean="0"/>
          </a:p>
          <a:p>
            <a:pPr marL="285750" indent="-285750">
              <a:buFont typeface="Arial" panose="020B0604020202020204" pitchFamily="34" charset="0"/>
              <a:buChar char="•"/>
            </a:pPr>
            <a:r>
              <a:rPr lang="en-US" sz="1400" dirty="0" err="1" smtClean="0"/>
              <a:t>UrQMD</a:t>
            </a:r>
            <a:r>
              <a:rPr lang="en-US" sz="1400" dirty="0" smtClean="0"/>
              <a:t>, 200000 events </a:t>
            </a:r>
          </a:p>
          <a:p>
            <a:pPr marL="285750" indent="-285750">
              <a:buFont typeface="Arial" panose="020B0604020202020204" pitchFamily="34" charset="0"/>
              <a:buChar char="•"/>
            </a:pPr>
            <a:r>
              <a:rPr lang="en-US" sz="1400" dirty="0" smtClean="0"/>
              <a:t>9 minimum hits per track</a:t>
            </a:r>
          </a:p>
          <a:p>
            <a:pPr marL="285750" indent="-285750">
              <a:buFont typeface="Arial" panose="020B0604020202020204" pitchFamily="34" charset="0"/>
              <a:buChar char="•"/>
            </a:pPr>
            <a:r>
              <a:rPr lang="en-US" sz="1400" dirty="0" err="1" smtClean="0"/>
              <a:t>P_t</a:t>
            </a:r>
            <a:r>
              <a:rPr lang="en-US" sz="1400" dirty="0" smtClean="0"/>
              <a:t> &gt; 0.1 GeV</a:t>
            </a:r>
            <a:endParaRPr lang="en-US" sz="1000" dirty="0"/>
          </a:p>
        </p:txBody>
      </p:sp>
    </p:spTree>
    <p:extLst>
      <p:ext uri="{BB962C8B-B14F-4D97-AF65-F5344CB8AC3E}">
        <p14:creationId xmlns:p14="http://schemas.microsoft.com/office/powerpoint/2010/main" val="14897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688" y="315110"/>
            <a:ext cx="10195034" cy="1104596"/>
          </a:xfrm>
        </p:spPr>
        <p:txBody>
          <a:bodyPr/>
          <a:lstStyle/>
          <a:p>
            <a:r>
              <a:rPr lang="en-US" dirty="0" smtClean="0"/>
              <a:t>TRACKING SPEED</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74643213"/>
              </p:ext>
            </p:extLst>
          </p:nvPr>
        </p:nvGraphicFramePr>
        <p:xfrm>
          <a:off x="527311" y="1651207"/>
          <a:ext cx="7808790" cy="1112520"/>
        </p:xfrm>
        <a:graphic>
          <a:graphicData uri="http://schemas.openxmlformats.org/drawingml/2006/table">
            <a:tbl>
              <a:tblPr firstRow="1" bandRow="1">
                <a:tableStyleId>{2D5ABB26-0587-4C30-8999-92F81FD0307C}</a:tableStyleId>
              </a:tblPr>
              <a:tblGrid>
                <a:gridCol w="3790983">
                  <a:extLst>
                    <a:ext uri="{9D8B030D-6E8A-4147-A177-3AD203B41FA5}">
                      <a16:colId xmlns:a16="http://schemas.microsoft.com/office/drawing/2014/main" val="2378937315"/>
                    </a:ext>
                  </a:extLst>
                </a:gridCol>
                <a:gridCol w="2130076">
                  <a:extLst>
                    <a:ext uri="{9D8B030D-6E8A-4147-A177-3AD203B41FA5}">
                      <a16:colId xmlns:a16="http://schemas.microsoft.com/office/drawing/2014/main" val="1468713561"/>
                    </a:ext>
                  </a:extLst>
                </a:gridCol>
                <a:gridCol w="1887731">
                  <a:extLst>
                    <a:ext uri="{9D8B030D-6E8A-4147-A177-3AD203B41FA5}">
                      <a16:colId xmlns:a16="http://schemas.microsoft.com/office/drawing/2014/main" val="3378401510"/>
                    </a:ext>
                  </a:extLst>
                </a:gridCol>
              </a:tblGrid>
              <a:tr h="370840">
                <a:tc>
                  <a:txBody>
                    <a:bodyPr/>
                    <a:lstStyle/>
                    <a:p>
                      <a:r>
                        <a:rPr lang="en-US" sz="1800" dirty="0" smtClean="0"/>
                        <a:t>STANDARD + DEFAULT KF</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µ = 18.12</a:t>
                      </a:r>
                      <a:r>
                        <a:rPr lang="en-US" sz="1800" baseline="0" dirty="0" smtClean="0"/>
                        <a:t> s / event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sz="1800" dirty="0" smtClean="0"/>
                        <a:t>σ</a:t>
                      </a:r>
                      <a:r>
                        <a:rPr lang="en-US" sz="1800" dirty="0" smtClean="0"/>
                        <a:t> = 4.28 s / event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7920766"/>
                  </a:ext>
                </a:extLst>
              </a:tr>
              <a:tr h="370840">
                <a:tc>
                  <a:txBody>
                    <a:bodyPr/>
                    <a:lstStyle/>
                    <a:p>
                      <a:r>
                        <a:rPr lang="en-US" sz="1800" dirty="0" smtClean="0"/>
                        <a:t>STANDARD + ACTS </a:t>
                      </a:r>
                      <a:r>
                        <a:rPr lang="sk-SK" sz="1800" dirty="0" smtClean="0"/>
                        <a:t>cylindric</a:t>
                      </a:r>
                      <a:r>
                        <a:rPr lang="sk-SK" sz="1800" baseline="0" dirty="0" smtClean="0"/>
                        <a:t> geometry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µ = 31.12 s /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sz="1800" dirty="0" smtClean="0"/>
                        <a:t>σ</a:t>
                      </a:r>
                      <a:r>
                        <a:rPr lang="en-US" sz="1800" dirty="0" smtClean="0"/>
                        <a:t> = 2.27 s</a:t>
                      </a:r>
                      <a:r>
                        <a:rPr lang="en-US" sz="1800" baseline="0" dirty="0" smtClean="0"/>
                        <a:t> / event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504185"/>
                  </a:ext>
                </a:extLst>
              </a:tr>
              <a:tr h="370840">
                <a:tc>
                  <a:txBody>
                    <a:bodyPr/>
                    <a:lstStyle/>
                    <a:p>
                      <a:r>
                        <a:rPr lang="en-US" sz="1800" baseline="0" dirty="0" smtClean="0"/>
                        <a:t>STANDARD</a:t>
                      </a:r>
                      <a:r>
                        <a:rPr lang="sk-SK" sz="1800" baseline="0" dirty="0" smtClean="0"/>
                        <a:t> + ACTS native geometry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µ = 21.95 s /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sz="1800" dirty="0" smtClean="0"/>
                        <a:t>σ</a:t>
                      </a:r>
                      <a:r>
                        <a:rPr lang="en-US" sz="1800" dirty="0" smtClean="0"/>
                        <a:t> = 5.60</a:t>
                      </a:r>
                      <a:r>
                        <a:rPr lang="en-US" sz="1800" baseline="0" dirty="0" smtClean="0"/>
                        <a:t> s / event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3777492"/>
                  </a:ext>
                </a:extLst>
              </a:tr>
            </a:tbl>
          </a:graphicData>
        </a:graphic>
      </p:graphicFrame>
      <p:sp>
        <p:nvSpPr>
          <p:cNvPr id="8" name="TextBox 7"/>
          <p:cNvSpPr txBox="1"/>
          <p:nvPr/>
        </p:nvSpPr>
        <p:spPr>
          <a:xfrm>
            <a:off x="400458" y="5560127"/>
            <a:ext cx="9121151" cy="1169551"/>
          </a:xfrm>
          <a:prstGeom prst="rect">
            <a:avLst/>
          </a:prstGeom>
          <a:noFill/>
        </p:spPr>
        <p:txBody>
          <a:bodyPr wrap="none" rtlCol="0">
            <a:spAutoFit/>
          </a:bodyPr>
          <a:lstStyle/>
          <a:p>
            <a:r>
              <a:rPr lang="en-US" dirty="0"/>
              <a:t>FAST </a:t>
            </a:r>
            <a:r>
              <a:rPr lang="en-US" dirty="0" smtClean="0"/>
              <a:t>v0.2.0 (2023y) </a:t>
            </a:r>
            <a:r>
              <a:rPr lang="en-US" dirty="0"/>
              <a:t>+ ACTS </a:t>
            </a:r>
            <a:r>
              <a:rPr lang="en-US" dirty="0" err="1" smtClean="0"/>
              <a:t>cylindric</a:t>
            </a:r>
            <a:r>
              <a:rPr lang="en-US" dirty="0" smtClean="0"/>
              <a:t> geometry … 25% speedup, efficiency issues</a:t>
            </a:r>
            <a:endParaRPr lang="en-US" dirty="0"/>
          </a:p>
          <a:p>
            <a:endParaRPr lang="en-US" sz="800" dirty="0" smtClean="0"/>
          </a:p>
          <a:p>
            <a:r>
              <a:rPr lang="en-US" dirty="0" smtClean="0"/>
              <a:t>FAST v2.0.8 (2025y) + ACTS native geometry … port ready soon (~1 month of work), </a:t>
            </a:r>
            <a:br>
              <a:rPr lang="en-US" dirty="0" smtClean="0"/>
            </a:br>
            <a:r>
              <a:rPr lang="en-US" dirty="0" smtClean="0"/>
              <a:t>new combo should be superior in </a:t>
            </a:r>
            <a:r>
              <a:rPr lang="en-US" b="1" dirty="0" smtClean="0"/>
              <a:t>all</a:t>
            </a:r>
            <a:r>
              <a:rPr lang="en-US" dirty="0" smtClean="0"/>
              <a:t> aspects: speed, efficiency, resource usage, maintainability</a:t>
            </a:r>
          </a:p>
          <a:p>
            <a:endParaRPr lang="en-US" sz="800" dirty="0"/>
          </a:p>
        </p:txBody>
      </p:sp>
      <p:sp>
        <p:nvSpPr>
          <p:cNvPr id="9" name="TextBox 8"/>
          <p:cNvSpPr txBox="1"/>
          <p:nvPr/>
        </p:nvSpPr>
        <p:spPr>
          <a:xfrm>
            <a:off x="896501" y="3641873"/>
            <a:ext cx="7037952" cy="369332"/>
          </a:xfrm>
          <a:prstGeom prst="rect">
            <a:avLst/>
          </a:prstGeom>
          <a:noFill/>
        </p:spPr>
        <p:txBody>
          <a:bodyPr wrap="none" rtlCol="0">
            <a:spAutoFit/>
          </a:bodyPr>
          <a:lstStyle/>
          <a:p>
            <a:r>
              <a:rPr lang="en-US" dirty="0" smtClean="0"/>
              <a:t>FAST </a:t>
            </a:r>
            <a:r>
              <a:rPr lang="en-US" dirty="0" err="1" smtClean="0"/>
              <a:t>clusterhitfinder</a:t>
            </a:r>
            <a:r>
              <a:rPr lang="en-US" dirty="0" smtClean="0"/>
              <a:t> – initially written for online event display processing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0460" y="1085609"/>
            <a:ext cx="3084676" cy="2243716"/>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29877505"/>
              </p:ext>
            </p:extLst>
          </p:nvPr>
        </p:nvGraphicFramePr>
        <p:xfrm>
          <a:off x="527311" y="4229406"/>
          <a:ext cx="7808790" cy="1112520"/>
        </p:xfrm>
        <a:graphic>
          <a:graphicData uri="http://schemas.openxmlformats.org/drawingml/2006/table">
            <a:tbl>
              <a:tblPr firstRow="1" bandRow="1">
                <a:tableStyleId>{2D5ABB26-0587-4C30-8999-92F81FD0307C}</a:tableStyleId>
              </a:tblPr>
              <a:tblGrid>
                <a:gridCol w="3775126">
                  <a:extLst>
                    <a:ext uri="{9D8B030D-6E8A-4147-A177-3AD203B41FA5}">
                      <a16:colId xmlns:a16="http://schemas.microsoft.com/office/drawing/2014/main" val="2378937315"/>
                    </a:ext>
                  </a:extLst>
                </a:gridCol>
                <a:gridCol w="2140647">
                  <a:extLst>
                    <a:ext uri="{9D8B030D-6E8A-4147-A177-3AD203B41FA5}">
                      <a16:colId xmlns:a16="http://schemas.microsoft.com/office/drawing/2014/main" val="1468713561"/>
                    </a:ext>
                  </a:extLst>
                </a:gridCol>
                <a:gridCol w="1893017">
                  <a:extLst>
                    <a:ext uri="{9D8B030D-6E8A-4147-A177-3AD203B41FA5}">
                      <a16:colId xmlns:a16="http://schemas.microsoft.com/office/drawing/2014/main" val="3378401510"/>
                    </a:ext>
                  </a:extLst>
                </a:gridCol>
              </a:tblGrid>
              <a:tr h="370840">
                <a:tc>
                  <a:txBody>
                    <a:bodyPr/>
                    <a:lstStyle/>
                    <a:p>
                      <a:r>
                        <a:rPr lang="en-US" sz="1800" dirty="0" smtClean="0"/>
                        <a:t>STANDARD + DEFAULT KF</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µ = 18.12</a:t>
                      </a:r>
                      <a:r>
                        <a:rPr lang="en-US" sz="1800" baseline="0" dirty="0" smtClean="0"/>
                        <a:t> s / event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sz="1800" dirty="0" smtClean="0"/>
                        <a:t>σ</a:t>
                      </a:r>
                      <a:r>
                        <a:rPr lang="en-US" sz="1800" dirty="0" smtClean="0"/>
                        <a:t> = 4.28 s / event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7920766"/>
                  </a:ext>
                </a:extLst>
              </a:tr>
              <a:tr h="370840">
                <a:tc>
                  <a:txBody>
                    <a:bodyPr/>
                    <a:lstStyle/>
                    <a:p>
                      <a:r>
                        <a:rPr lang="en-US" sz="1800" dirty="0" smtClean="0"/>
                        <a:t>FAST + ACTS </a:t>
                      </a:r>
                      <a:r>
                        <a:rPr lang="sk-SK" sz="1800" dirty="0" smtClean="0"/>
                        <a:t>cylindric</a:t>
                      </a:r>
                      <a:r>
                        <a:rPr lang="sk-SK" sz="1800" baseline="0" dirty="0" smtClean="0"/>
                        <a:t> geometry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µ = 23.41 s /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dirty="0" smtClean="0"/>
                        <a:t>σ</a:t>
                      </a:r>
                      <a:r>
                        <a:rPr lang="en-US" dirty="0" smtClean="0"/>
                        <a:t> = 7.48</a:t>
                      </a:r>
                      <a:r>
                        <a:rPr lang="en-US" baseline="0" dirty="0" smtClean="0"/>
                        <a:t> s / event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504185"/>
                  </a:ext>
                </a:extLst>
              </a:tr>
              <a:tr h="370840">
                <a:tc>
                  <a:txBody>
                    <a:bodyPr/>
                    <a:lstStyle/>
                    <a:p>
                      <a:r>
                        <a:rPr lang="en-US" sz="1800" baseline="0" dirty="0" smtClean="0"/>
                        <a:t>FAST</a:t>
                      </a:r>
                      <a:r>
                        <a:rPr lang="sk-SK" sz="1800" baseline="0" dirty="0" smtClean="0"/>
                        <a:t> + ACTS native geometry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3777492"/>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460" y="4128346"/>
            <a:ext cx="3084676" cy="2068568"/>
          </a:xfrm>
          <a:prstGeom prst="rect">
            <a:avLst/>
          </a:prstGeom>
        </p:spPr>
      </p:pic>
    </p:spTree>
    <p:extLst>
      <p:ext uri="{BB962C8B-B14F-4D97-AF65-F5344CB8AC3E}">
        <p14:creationId xmlns:p14="http://schemas.microsoft.com/office/powerpoint/2010/main" val="440903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6705"/>
          </a:xfrm>
        </p:spPr>
        <p:txBody>
          <a:bodyPr/>
          <a:lstStyle/>
          <a:p>
            <a:r>
              <a:rPr lang="en-US" dirty="0" smtClean="0"/>
              <a:t>ACTS PRIMARY VERTEXING</a:t>
            </a:r>
            <a:endParaRPr lang="en-US" dirty="0"/>
          </a:p>
        </p:txBody>
      </p:sp>
      <p:sp>
        <p:nvSpPr>
          <p:cNvPr id="5"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230" y="1839500"/>
            <a:ext cx="3081115" cy="165499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972" y="1290393"/>
            <a:ext cx="3787968" cy="2348481"/>
          </a:xfrm>
          <a:prstGeom prst="rect">
            <a:avLst/>
          </a:prstGeom>
        </p:spPr>
      </p:pic>
      <p:sp>
        <p:nvSpPr>
          <p:cNvPr id="22" name="TextBox 21"/>
          <p:cNvSpPr txBox="1"/>
          <p:nvPr/>
        </p:nvSpPr>
        <p:spPr>
          <a:xfrm>
            <a:off x="3476778" y="1308488"/>
            <a:ext cx="4901904" cy="369332"/>
          </a:xfrm>
          <a:prstGeom prst="rect">
            <a:avLst/>
          </a:prstGeom>
          <a:noFill/>
        </p:spPr>
        <p:txBody>
          <a:bodyPr wrap="square" rtlCol="0">
            <a:spAutoFit/>
          </a:bodyPr>
          <a:lstStyle/>
          <a:p>
            <a:pPr algn="ctr"/>
            <a:r>
              <a:rPr lang="en-US" b="1" dirty="0" smtClean="0"/>
              <a:t>ACTS VERTEXING SUITE</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843" y="1578671"/>
            <a:ext cx="2753498" cy="1877885"/>
          </a:xfrm>
          <a:prstGeom prst="rect">
            <a:avLst/>
          </a:prstGeom>
        </p:spPr>
      </p:pic>
      <p:sp>
        <p:nvSpPr>
          <p:cNvPr id="27" name="TextBox 26"/>
          <p:cNvSpPr txBox="1"/>
          <p:nvPr/>
        </p:nvSpPr>
        <p:spPr>
          <a:xfrm>
            <a:off x="457837" y="3586050"/>
            <a:ext cx="3834563" cy="523220"/>
          </a:xfrm>
          <a:prstGeom prst="rect">
            <a:avLst/>
          </a:prstGeom>
          <a:noFill/>
        </p:spPr>
        <p:txBody>
          <a:bodyPr wrap="square" rtlCol="0">
            <a:spAutoFit/>
          </a:bodyPr>
          <a:lstStyle/>
          <a:p>
            <a:pPr algn="ctr"/>
            <a:r>
              <a:rPr lang="en-US" sz="1400" dirty="0" smtClean="0"/>
              <a:t>PERIGEE TRACK</a:t>
            </a:r>
            <a:r>
              <a:rPr lang="sk-SK" sz="1400" dirty="0" smtClean="0"/>
              <a:t> </a:t>
            </a:r>
            <a:r>
              <a:rPr lang="en-US" sz="1400" dirty="0" smtClean="0"/>
              <a:t>PARAMETRIZATION</a:t>
            </a:r>
          </a:p>
          <a:p>
            <a:pPr algn="ctr"/>
            <a:r>
              <a:rPr lang="en-US" sz="1400" dirty="0" smtClean="0"/>
              <a:t>Track selection:  |d_0| &lt; 2mm</a:t>
            </a:r>
          </a:p>
        </p:txBody>
      </p:sp>
      <p:sp>
        <p:nvSpPr>
          <p:cNvPr id="28" name="TextBox 27"/>
          <p:cNvSpPr txBox="1"/>
          <p:nvPr/>
        </p:nvSpPr>
        <p:spPr>
          <a:xfrm>
            <a:off x="5329056" y="6173593"/>
            <a:ext cx="1242270" cy="276999"/>
          </a:xfrm>
          <a:prstGeom prst="rect">
            <a:avLst/>
          </a:prstGeom>
          <a:noFill/>
        </p:spPr>
        <p:txBody>
          <a:bodyPr wrap="square" rtlCol="0">
            <a:spAutoFit/>
          </a:bodyPr>
          <a:lstStyle/>
          <a:p>
            <a:r>
              <a:rPr lang="en-US" sz="1200" i="1" dirty="0" smtClean="0"/>
              <a:t>X-X                                                               </a:t>
            </a:r>
            <a:endParaRPr lang="en-US" sz="1200" i="1" dirty="0"/>
          </a:p>
        </p:txBody>
      </p:sp>
      <p:sp>
        <p:nvSpPr>
          <p:cNvPr id="29" name="TextBox 28"/>
          <p:cNvSpPr txBox="1"/>
          <p:nvPr/>
        </p:nvSpPr>
        <p:spPr>
          <a:xfrm>
            <a:off x="5545913" y="6264189"/>
            <a:ext cx="404278" cy="246221"/>
          </a:xfrm>
          <a:prstGeom prst="rect">
            <a:avLst/>
          </a:prstGeom>
          <a:noFill/>
        </p:spPr>
        <p:txBody>
          <a:bodyPr wrap="none" rtlCol="0">
            <a:spAutoFit/>
          </a:bodyPr>
          <a:lstStyle/>
          <a:p>
            <a:r>
              <a:rPr lang="en-US" sz="1000" dirty="0" smtClean="0"/>
              <a:t>true</a:t>
            </a:r>
            <a:endParaRPr lang="en-US" sz="1000" dirty="0"/>
          </a:p>
        </p:txBody>
      </p:sp>
      <p:sp>
        <p:nvSpPr>
          <p:cNvPr id="30" name="TextBox 29"/>
          <p:cNvSpPr txBox="1"/>
          <p:nvPr/>
        </p:nvSpPr>
        <p:spPr>
          <a:xfrm>
            <a:off x="7757547" y="6164618"/>
            <a:ext cx="1242270" cy="276999"/>
          </a:xfrm>
          <a:prstGeom prst="rect">
            <a:avLst/>
          </a:prstGeom>
          <a:noFill/>
        </p:spPr>
        <p:txBody>
          <a:bodyPr wrap="square" rtlCol="0">
            <a:spAutoFit/>
          </a:bodyPr>
          <a:lstStyle/>
          <a:p>
            <a:r>
              <a:rPr lang="en-US" sz="1200" i="1" dirty="0" smtClean="0"/>
              <a:t>Y-Y                                                               </a:t>
            </a:r>
            <a:endParaRPr lang="en-US" sz="1200" i="1" dirty="0"/>
          </a:p>
        </p:txBody>
      </p:sp>
      <p:sp>
        <p:nvSpPr>
          <p:cNvPr id="31" name="TextBox 30"/>
          <p:cNvSpPr txBox="1"/>
          <p:nvPr/>
        </p:nvSpPr>
        <p:spPr>
          <a:xfrm>
            <a:off x="7974404" y="6255214"/>
            <a:ext cx="404278" cy="246221"/>
          </a:xfrm>
          <a:prstGeom prst="rect">
            <a:avLst/>
          </a:prstGeom>
          <a:noFill/>
        </p:spPr>
        <p:txBody>
          <a:bodyPr wrap="none" rtlCol="0">
            <a:spAutoFit/>
          </a:bodyPr>
          <a:lstStyle/>
          <a:p>
            <a:r>
              <a:rPr lang="en-US" sz="1000" dirty="0" smtClean="0"/>
              <a:t>true</a:t>
            </a:r>
            <a:endParaRPr lang="en-US" sz="1000" dirty="0"/>
          </a:p>
        </p:txBody>
      </p:sp>
      <p:sp>
        <p:nvSpPr>
          <p:cNvPr id="32" name="TextBox 31"/>
          <p:cNvSpPr txBox="1"/>
          <p:nvPr/>
        </p:nvSpPr>
        <p:spPr>
          <a:xfrm>
            <a:off x="10320598" y="6167887"/>
            <a:ext cx="1242270" cy="276999"/>
          </a:xfrm>
          <a:prstGeom prst="rect">
            <a:avLst/>
          </a:prstGeom>
          <a:noFill/>
        </p:spPr>
        <p:txBody>
          <a:bodyPr wrap="square" rtlCol="0">
            <a:spAutoFit/>
          </a:bodyPr>
          <a:lstStyle/>
          <a:p>
            <a:r>
              <a:rPr lang="en-US" sz="1200" i="1" dirty="0" smtClean="0"/>
              <a:t>Z-Z                                                               </a:t>
            </a:r>
            <a:endParaRPr lang="en-US" sz="1200" i="1" dirty="0"/>
          </a:p>
        </p:txBody>
      </p:sp>
      <p:sp>
        <p:nvSpPr>
          <p:cNvPr id="33" name="TextBox 32"/>
          <p:cNvSpPr txBox="1"/>
          <p:nvPr/>
        </p:nvSpPr>
        <p:spPr>
          <a:xfrm>
            <a:off x="10537455" y="6258483"/>
            <a:ext cx="404278" cy="246221"/>
          </a:xfrm>
          <a:prstGeom prst="rect">
            <a:avLst/>
          </a:prstGeom>
          <a:noFill/>
        </p:spPr>
        <p:txBody>
          <a:bodyPr wrap="none" rtlCol="0">
            <a:spAutoFit/>
          </a:bodyPr>
          <a:lstStyle/>
          <a:p>
            <a:r>
              <a:rPr lang="en-US" sz="1000" dirty="0" smtClean="0"/>
              <a:t>true</a:t>
            </a:r>
            <a:endParaRPr lang="en-US" sz="1000" dirty="0"/>
          </a:p>
        </p:txBody>
      </p:sp>
      <p:sp>
        <p:nvSpPr>
          <p:cNvPr id="34" name="TextBox 33"/>
          <p:cNvSpPr txBox="1"/>
          <p:nvPr/>
        </p:nvSpPr>
        <p:spPr>
          <a:xfrm>
            <a:off x="4422040" y="3748374"/>
            <a:ext cx="3834563" cy="523220"/>
          </a:xfrm>
          <a:prstGeom prst="rect">
            <a:avLst/>
          </a:prstGeom>
          <a:noFill/>
        </p:spPr>
        <p:txBody>
          <a:bodyPr wrap="square" rtlCol="0">
            <a:spAutoFit/>
          </a:bodyPr>
          <a:lstStyle/>
          <a:p>
            <a:r>
              <a:rPr lang="en-US" sz="1400" dirty="0" smtClean="0"/>
              <a:t>- many tunable parameters</a:t>
            </a:r>
          </a:p>
          <a:p>
            <a:pPr marL="285750" indent="-285750" algn="ctr">
              <a:buFontTx/>
              <a:buChar char="-"/>
            </a:pPr>
            <a:endParaRPr lang="en-US" sz="1400" dirty="0" smtClean="0"/>
          </a:p>
        </p:txBody>
      </p:sp>
      <p:sp>
        <p:nvSpPr>
          <p:cNvPr id="35" name="TextBox 34"/>
          <p:cNvSpPr txBox="1"/>
          <p:nvPr/>
        </p:nvSpPr>
        <p:spPr>
          <a:xfrm>
            <a:off x="6887991" y="4202918"/>
            <a:ext cx="2219647" cy="584775"/>
          </a:xfrm>
          <a:prstGeom prst="rect">
            <a:avLst/>
          </a:prstGeom>
          <a:noFill/>
        </p:spPr>
        <p:txBody>
          <a:bodyPr wrap="none" rtlCol="0">
            <a:spAutoFit/>
          </a:bodyPr>
          <a:lstStyle/>
          <a:p>
            <a:r>
              <a:rPr lang="en-US" sz="1400" dirty="0"/>
              <a:t>1000 events, BOX generator</a:t>
            </a:r>
          </a:p>
          <a:p>
            <a:endParaRPr lang="en-US" dirty="0"/>
          </a:p>
        </p:txBody>
      </p:sp>
      <p:sp>
        <p:nvSpPr>
          <p:cNvPr id="36" name="Rectangle 35"/>
          <p:cNvSpPr/>
          <p:nvPr/>
        </p:nvSpPr>
        <p:spPr>
          <a:xfrm>
            <a:off x="4292400" y="4238765"/>
            <a:ext cx="7394385" cy="2211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7282" y="4476032"/>
            <a:ext cx="2831024" cy="186585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5955" y="4476031"/>
            <a:ext cx="2904792" cy="188485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866" y="4151339"/>
            <a:ext cx="3669084" cy="242689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7310" y="4476033"/>
            <a:ext cx="2691205" cy="1887831"/>
          </a:xfrm>
          <a:prstGeom prst="rect">
            <a:avLst/>
          </a:prstGeom>
        </p:spPr>
      </p:pic>
      <p:sp>
        <p:nvSpPr>
          <p:cNvPr id="14" name="TextBox 13"/>
          <p:cNvSpPr txBox="1"/>
          <p:nvPr/>
        </p:nvSpPr>
        <p:spPr>
          <a:xfrm>
            <a:off x="7248135" y="3528515"/>
            <a:ext cx="4540096" cy="577081"/>
          </a:xfrm>
          <a:prstGeom prst="rect">
            <a:avLst/>
          </a:prstGeom>
          <a:noFill/>
        </p:spPr>
        <p:txBody>
          <a:bodyPr wrap="square" rtlCol="0">
            <a:spAutoFit/>
          </a:bodyPr>
          <a:lstStyle/>
          <a:p>
            <a:r>
              <a:rPr lang="en-US" sz="1050" dirty="0" err="1"/>
              <a:t>Schlag</a:t>
            </a:r>
            <a:r>
              <a:rPr lang="en-US" sz="1050" dirty="0"/>
              <a:t> S. </a:t>
            </a:r>
            <a:r>
              <a:rPr lang="en-US" sz="1050" dirty="0" smtClean="0"/>
              <a:t>“Advanced </a:t>
            </a:r>
            <a:r>
              <a:rPr lang="en-US" sz="1050" dirty="0"/>
              <a:t>algorithms and software for primary vertex </a:t>
            </a:r>
            <a:r>
              <a:rPr lang="en-US" sz="1050" dirty="0" smtClean="0"/>
              <a:t>reconstruction </a:t>
            </a:r>
            <a:r>
              <a:rPr lang="en-US" sz="1050" dirty="0"/>
              <a:t>and search for flavor-violating supersymmetry with </a:t>
            </a:r>
            <a:r>
              <a:rPr lang="en-US" sz="1050" dirty="0" smtClean="0"/>
              <a:t>the ATLAS </a:t>
            </a:r>
            <a:r>
              <a:rPr lang="en-US" sz="1050" dirty="0"/>
              <a:t>experiment</a:t>
            </a:r>
            <a:r>
              <a:rPr lang="en-US" sz="1050" dirty="0" smtClean="0"/>
              <a:t>.” Dissertation</a:t>
            </a:r>
            <a:r>
              <a:rPr lang="en-US" sz="1050" dirty="0"/>
              <a:t>, Johannes </a:t>
            </a:r>
            <a:r>
              <a:rPr lang="en-US" sz="1050" dirty="0" smtClean="0"/>
              <a:t>Guttenberg-</a:t>
            </a:r>
            <a:r>
              <a:rPr lang="en-US" sz="1050" dirty="0" err="1" smtClean="0"/>
              <a:t>Universitaet</a:t>
            </a:r>
            <a:r>
              <a:rPr lang="en-US" sz="1050" dirty="0" smtClean="0"/>
              <a:t> Mainz</a:t>
            </a:r>
            <a:r>
              <a:rPr lang="en-US" sz="1050" dirty="0"/>
              <a:t>, 2022.</a:t>
            </a:r>
          </a:p>
        </p:txBody>
      </p:sp>
    </p:spTree>
    <p:extLst>
      <p:ext uri="{BB962C8B-B14F-4D97-AF65-F5344CB8AC3E}">
        <p14:creationId xmlns:p14="http://schemas.microsoft.com/office/powerpoint/2010/main" val="2930652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182" y="4230575"/>
            <a:ext cx="4391510" cy="2295735"/>
          </a:xfrm>
          <a:prstGeom prst="rect">
            <a:avLst/>
          </a:prstGeom>
          <a:ln>
            <a:solidFill>
              <a:schemeClr val="accent1">
                <a:lumMod val="40000"/>
                <a:lumOff val="60000"/>
              </a:schemeClr>
            </a:solidFill>
          </a:ln>
        </p:spPr>
      </p:pic>
      <p:sp>
        <p:nvSpPr>
          <p:cNvPr id="6" name="Title 1"/>
          <p:cNvSpPr>
            <a:spLocks noGrp="1"/>
          </p:cNvSpPr>
          <p:nvPr>
            <p:ph type="title"/>
          </p:nvPr>
        </p:nvSpPr>
        <p:spPr>
          <a:xfrm>
            <a:off x="1158766" y="365126"/>
            <a:ext cx="10195034" cy="1104596"/>
          </a:xfrm>
        </p:spPr>
        <p:txBody>
          <a:bodyPr/>
          <a:lstStyle/>
          <a:p>
            <a:r>
              <a:rPr lang="en-US" dirty="0" smtClean="0"/>
              <a:t>MASS PRODUCTION</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26" y="1480402"/>
            <a:ext cx="4343022" cy="2443695"/>
          </a:xfrm>
          <a:prstGeom prst="rect">
            <a:avLst/>
          </a:prstGeom>
          <a:ln>
            <a:solidFill>
              <a:schemeClr val="accent1">
                <a:lumMod val="40000"/>
                <a:lumOff val="60000"/>
              </a:schemeClr>
            </a:solidFill>
          </a:ln>
        </p:spPr>
      </p:pic>
      <p:sp>
        <p:nvSpPr>
          <p:cNvPr id="8" name="Rectangle 7"/>
          <p:cNvSpPr/>
          <p:nvPr/>
        </p:nvSpPr>
        <p:spPr>
          <a:xfrm>
            <a:off x="1089764" y="4277739"/>
            <a:ext cx="2083496" cy="461665"/>
          </a:xfrm>
          <a:prstGeom prst="rect">
            <a:avLst/>
          </a:prstGeom>
          <a:ln>
            <a:noFill/>
          </a:ln>
        </p:spPr>
        <p:txBody>
          <a:bodyPr wrap="square">
            <a:spAutoFit/>
          </a:bodyPr>
          <a:lstStyle/>
          <a:p>
            <a:r>
              <a:rPr lang="sk-SK" sz="1200" b="1" dirty="0" smtClean="0"/>
              <a:t>MPD Monte</a:t>
            </a:r>
            <a:r>
              <a:rPr lang="en-US" sz="1200" b="1" dirty="0" smtClean="0"/>
              <a:t>-</a:t>
            </a:r>
            <a:r>
              <a:rPr lang="sk-SK" sz="1200" b="1" dirty="0" smtClean="0"/>
              <a:t>Carlo DB</a:t>
            </a:r>
            <a:r>
              <a:rPr lang="en-US" sz="1200" b="1" dirty="0"/>
              <a:t> </a:t>
            </a:r>
            <a:r>
              <a:rPr lang="en-US" sz="1200" b="1" dirty="0" smtClean="0"/>
              <a:t>stats</a:t>
            </a:r>
            <a:br>
              <a:rPr lang="en-US" sz="1200" b="1" dirty="0" smtClean="0"/>
            </a:br>
            <a:r>
              <a:rPr lang="en-US" sz="1200" dirty="0" smtClean="0"/>
              <a:t>http</a:t>
            </a:r>
            <a:r>
              <a:rPr lang="en-US" sz="1200" dirty="0"/>
              <a:t>://</a:t>
            </a:r>
            <a:r>
              <a:rPr lang="en-US" sz="1200" dirty="0" smtClean="0"/>
              <a:t>db-nica.jinr.ru/mpdmc</a:t>
            </a:r>
          </a:p>
        </p:txBody>
      </p:sp>
      <p:sp>
        <p:nvSpPr>
          <p:cNvPr id="10" name="TextBox 9"/>
          <p:cNvSpPr txBox="1"/>
          <p:nvPr/>
        </p:nvSpPr>
        <p:spPr>
          <a:xfrm>
            <a:off x="8788401" y="6526309"/>
            <a:ext cx="2938278" cy="230832"/>
          </a:xfrm>
          <a:prstGeom prst="rect">
            <a:avLst/>
          </a:prstGeom>
          <a:noFill/>
          <a:ln>
            <a:solidFill>
              <a:schemeClr val="bg1">
                <a:lumMod val="75000"/>
              </a:schemeClr>
            </a:solidFill>
          </a:ln>
        </p:spPr>
        <p:txBody>
          <a:bodyPr wrap="square" rtlCol="0">
            <a:spAutoFit/>
          </a:bodyPr>
          <a:lstStyle/>
          <a:p>
            <a:pPr algn="ctr"/>
            <a:r>
              <a:rPr lang="en-US" sz="900" dirty="0" err="1" smtClean="0"/>
              <a:t>Moshkin</a:t>
            </a:r>
            <a:r>
              <a:rPr lang="en-US" sz="900" dirty="0" smtClean="0"/>
              <a:t> A., </a:t>
            </a:r>
            <a:r>
              <a:rPr lang="en-US" sz="900" dirty="0" err="1" smtClean="0"/>
              <a:t>Pelevanyuk</a:t>
            </a:r>
            <a:r>
              <a:rPr lang="en-US" sz="900" dirty="0" smtClean="0"/>
              <a:t> I., </a:t>
            </a:r>
            <a:r>
              <a:rPr lang="en-US" sz="900" dirty="0" err="1" smtClean="0"/>
              <a:t>Alexandrov</a:t>
            </a:r>
            <a:r>
              <a:rPr lang="en-US" sz="900" dirty="0" smtClean="0"/>
              <a:t> I., </a:t>
            </a:r>
            <a:r>
              <a:rPr lang="en-US" sz="900" dirty="0" err="1" smtClean="0"/>
              <a:t>Alexandrov</a:t>
            </a:r>
            <a:r>
              <a:rPr lang="en-US" sz="900" dirty="0" smtClean="0"/>
              <a:t> E.</a:t>
            </a:r>
            <a:endParaRPr lang="en-US" sz="900" dirty="0"/>
          </a:p>
        </p:txBody>
      </p:sp>
      <p:sp>
        <p:nvSpPr>
          <p:cNvPr id="12" name="TextBox 4">
            <a:extLst>
              <a:ext uri="{FF2B5EF4-FFF2-40B4-BE49-F238E27FC236}">
                <a16:creationId xmlns:a16="http://schemas.microsoft.com/office/drawing/2014/main" id="{AC79FE75-B283-8384-28EA-772ADC8891AA}"/>
              </a:ext>
            </a:extLst>
          </p:cNvPr>
          <p:cNvSpPr txBox="1"/>
          <p:nvPr/>
        </p:nvSpPr>
        <p:spPr>
          <a:xfrm>
            <a:off x="6031896" y="6224892"/>
            <a:ext cx="583794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Arial" pitchFamily="34"/>
                <a:cs typeface="Arial" pitchFamily="34"/>
              </a:rPr>
              <a:t>Total amount of generated data is around 1.8 PB</a:t>
            </a:r>
            <a:r>
              <a:rPr lang="en-US" sz="1200" dirty="0">
                <a:solidFill>
                  <a:srgbClr val="000000"/>
                </a:solidFill>
                <a:latin typeface="Arial" pitchFamily="34"/>
                <a:cs typeface="Arial" pitchFamily="34"/>
              </a:rPr>
              <a:t>, 39 mass productions were done. </a:t>
            </a:r>
            <a:endParaRPr lang="ru-RU" sz="1200" b="0" i="0" u="none" strike="noStrike" kern="1200" cap="none" spc="0" baseline="0" dirty="0">
              <a:solidFill>
                <a:srgbClr val="000000"/>
              </a:solidFill>
              <a:uFillTx/>
              <a:latin typeface="Calibri"/>
            </a:endParaRPr>
          </a:p>
        </p:txBody>
      </p:sp>
      <mc:AlternateContent xmlns:mc="http://schemas.openxmlformats.org/markup-compatibility/2006" xmlns:a14="http://schemas.microsoft.com/office/drawing/2010/main">
        <mc:Choice Requires="a14">
          <p:graphicFrame>
            <p:nvGraphicFramePr>
              <p:cNvPr id="13" name="Таблица 7">
                <a:extLst>
                  <a:ext uri="{FF2B5EF4-FFF2-40B4-BE49-F238E27FC236}">
                    <a16:creationId xmlns:a16="http://schemas.microsoft.com/office/drawing/2014/main" id="{9C405751-DA5D-AFBD-0567-B38722D4E2E6}"/>
                  </a:ext>
                </a:extLst>
              </p:cNvPr>
              <p:cNvGraphicFramePr>
                <a:graphicFrameLocks noGrp="1"/>
              </p:cNvGraphicFramePr>
              <p:nvPr>
                <p:extLst>
                  <p:ext uri="{D42A27DB-BD31-4B8C-83A1-F6EECF244321}">
                    <p14:modId xmlns:p14="http://schemas.microsoft.com/office/powerpoint/2010/main" val="2867839324"/>
                  </p:ext>
                </p:extLst>
              </p:nvPr>
            </p:nvGraphicFramePr>
            <p:xfrm>
              <a:off x="5943599" y="972405"/>
              <a:ext cx="6041452" cy="5212451"/>
            </p:xfrm>
            <a:graphic>
              <a:graphicData uri="http://schemas.openxmlformats.org/drawingml/2006/table">
                <a:tbl>
                  <a:tblPr firstRow="1" firstCol="1">
                    <a:effectLst/>
                    <a:tableStyleId>{5C22544A-7EE6-4342-B048-85BDC9FD1C3A}</a:tableStyleId>
                  </a:tblPr>
                  <a:tblGrid>
                    <a:gridCol w="890320">
                      <a:extLst>
                        <a:ext uri="{9D8B030D-6E8A-4147-A177-3AD203B41FA5}">
                          <a16:colId xmlns:a16="http://schemas.microsoft.com/office/drawing/2014/main" val="3315281187"/>
                        </a:ext>
                      </a:extLst>
                    </a:gridCol>
                    <a:gridCol w="561747">
                      <a:extLst>
                        <a:ext uri="{9D8B030D-6E8A-4147-A177-3AD203B41FA5}">
                          <a16:colId xmlns:a16="http://schemas.microsoft.com/office/drawing/2014/main" val="2968941809"/>
                        </a:ext>
                      </a:extLst>
                    </a:gridCol>
                    <a:gridCol w="625343">
                      <a:extLst>
                        <a:ext uri="{9D8B030D-6E8A-4147-A177-3AD203B41FA5}">
                          <a16:colId xmlns:a16="http://schemas.microsoft.com/office/drawing/2014/main" val="80795234"/>
                        </a:ext>
                      </a:extLst>
                    </a:gridCol>
                    <a:gridCol w="1462666">
                      <a:extLst>
                        <a:ext uri="{9D8B030D-6E8A-4147-A177-3AD203B41FA5}">
                          <a16:colId xmlns:a16="http://schemas.microsoft.com/office/drawing/2014/main" val="1040027672"/>
                        </a:ext>
                      </a:extLst>
                    </a:gridCol>
                    <a:gridCol w="1399077">
                      <a:extLst>
                        <a:ext uri="{9D8B030D-6E8A-4147-A177-3AD203B41FA5}">
                          <a16:colId xmlns:a16="http://schemas.microsoft.com/office/drawing/2014/main" val="654133098"/>
                        </a:ext>
                      </a:extLst>
                    </a:gridCol>
                    <a:gridCol w="1102299">
                      <a:extLst>
                        <a:ext uri="{9D8B030D-6E8A-4147-A177-3AD203B41FA5}">
                          <a16:colId xmlns:a16="http://schemas.microsoft.com/office/drawing/2014/main" val="3207320186"/>
                        </a:ext>
                      </a:extLst>
                    </a:gridCol>
                  </a:tblGrid>
                  <a:tr h="379533">
                    <a:tc>
                      <a:txBody>
                        <a:bodyPr/>
                        <a:lstStyle/>
                        <a:p>
                          <a:pPr lvl="0">
                            <a:lnSpc>
                              <a:spcPct val="107000"/>
                            </a:lnSpc>
                            <a:spcAft>
                              <a:spcPts val="800"/>
                            </a:spcAft>
                          </a:pPr>
                          <a:r>
                            <a:rPr lang="ru-RU" sz="600" kern="1200"/>
                            <a:t>Generator</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Coll.</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ad>
                                  <m:radPr>
                                    <m:degHide m:val="on"/>
                                    <m:ctrlPr>
                                      <a:rPr lang="ru-RU" b="1" i="1">
                                        <a:solidFill>
                                          <a:srgbClr val="836967"/>
                                        </a:solidFill>
                                        <a:latin typeface="Cambria Math" panose="02040503050406030204" pitchFamily="18" charset="0"/>
                                      </a:rPr>
                                    </m:ctrlPr>
                                  </m:radPr>
                                  <m:deg/>
                                  <m:e>
                                    <m:r>
                                      <a:rPr lang="ru-RU" b="1" i="1">
                                        <a:latin typeface="Cambria Math" panose="02040503050406030204" pitchFamily="18" charset="0"/>
                                      </a:rPr>
                                      <m:t>𝒔</m:t>
                                    </m:r>
                                  </m:e>
                                </m:rad>
                              </m:oMath>
                            </m:oMathPara>
                          </a14:m>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 of events(</a:t>
                          </a:r>
                          <a14:m>
                            <m:oMath xmlns:m="http://schemas.openxmlformats.org/officeDocument/2006/math">
                              <m:sSup>
                                <m:sSupPr>
                                  <m:ctrlPr>
                                    <a:rPr lang="ru-RU" b="1" i="1">
                                      <a:solidFill>
                                        <a:srgbClr val="836967"/>
                                      </a:solidFill>
                                      <a:latin typeface="Cambria Math" panose="02040503050406030204" pitchFamily="18" charset="0"/>
                                    </a:rPr>
                                  </m:ctrlPr>
                                </m:sSupPr>
                                <m:e>
                                  <m:r>
                                    <a:rPr lang="ru-RU" b="1">
                                      <a:latin typeface="Cambria Math" panose="02040503050406030204" pitchFamily="18" charset="0"/>
                                    </a:rPr>
                                    <m:t>𝟏</m:t>
                                  </m:r>
                                  <m:r>
                                    <a:rPr lang="ru-RU" b="1" i="0">
                                      <a:latin typeface="Cambria Math" panose="02040503050406030204" pitchFamily="18" charset="0"/>
                                    </a:rPr>
                                    <m:t>𝟎</m:t>
                                  </m:r>
                                </m:e>
                                <m:sup>
                                  <m:r>
                                    <a:rPr lang="ru-RU" b="1" i="0">
                                      <a:latin typeface="Cambria Math" panose="02040503050406030204" pitchFamily="18" charset="0"/>
                                    </a:rPr>
                                    <m:t>𝟔</m:t>
                                  </m:r>
                                </m:sup>
                              </m:sSup>
                            </m:oMath>
                          </a14:m>
                          <a:r>
                            <a:rPr lang="en-US" sz="600" kern="1200" dirty="0"/>
                            <a:t>)</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Reco</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497958001"/>
                      </a:ext>
                    </a:extLst>
                  </a:tr>
                  <a:tr h="109313">
                    <a:tc>
                      <a:txBody>
                        <a:bodyPr/>
                        <a:lstStyle/>
                        <a:p>
                          <a:pPr lvl="0">
                            <a:lnSpc>
                              <a:spcPct val="107000"/>
                            </a:lnSpc>
                            <a:spcAft>
                              <a:spcPts val="800"/>
                            </a:spcAft>
                          </a:pPr>
                          <a:r>
                            <a:rPr lang="ru-RU" sz="600" kern="1200"/>
                            <a:t>UrQMD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PWG4</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946994453"/>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03633596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9.46</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378632765"/>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a:t>
                          </a:r>
                          <a:r>
                            <a:rPr lang="en-US" sz="600" kern="1200"/>
                            <a:t>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135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050094434"/>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40674746"/>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7.7</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640659976"/>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7.7</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012634532"/>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a:t>
                          </a:r>
                          <a:r>
                            <a:rPr lang="en-US" sz="600" kern="1200" dirty="0"/>
                            <a:t>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2806113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pp</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86613862"/>
                      </a:ext>
                    </a:extLst>
                  </a:tr>
                  <a:tr h="221200">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2.5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544140462"/>
                      </a:ext>
                    </a:extLst>
                  </a:tr>
                  <a:tr h="221200">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3.0</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55974738"/>
                      </a:ext>
                    </a:extLst>
                  </a:tr>
                  <a:tr h="221200">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3.5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883610449"/>
                      </a:ext>
                    </a:extLst>
                  </a:tr>
                  <a:tr h="221200">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XeW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2.5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770263855"/>
                      </a:ext>
                    </a:extLst>
                  </a:tr>
                  <a:tr h="221200">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XeXe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2.5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7585905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76</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624028916"/>
                      </a:ext>
                    </a:extLst>
                  </a:tr>
                  <a:tr h="109313">
                    <a:tc>
                      <a:txBody>
                        <a:bodyPr/>
                        <a:lstStyle/>
                        <a:p>
                          <a:pPr lvl="0">
                            <a:lnSpc>
                              <a:spcPct val="107000"/>
                            </a:lnSpc>
                            <a:spcAft>
                              <a:spcPts val="800"/>
                            </a:spcAft>
                          </a:pPr>
                          <a:r>
                            <a:rPr lang="en-US" sz="600" kern="1200"/>
                            <a:t>DCM-SMM</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latin typeface="Calibri" pitchFamily="34"/>
                              <a:ea typeface="Calibri" pitchFamily="34"/>
                              <a:cs typeface="Times New Roman" pitchFamily="18"/>
                            </a:rPr>
                            <a:t>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233933343"/>
                      </a:ext>
                    </a:extLst>
                  </a:tr>
                  <a:tr h="109313">
                    <a:tc>
                      <a:txBody>
                        <a:bodyPr/>
                        <a:lstStyle/>
                        <a:p>
                          <a:pPr lvl="0">
                            <a:lnSpc>
                              <a:spcPct val="107000"/>
                            </a:lnSpc>
                            <a:spcAft>
                              <a:spcPts val="800"/>
                            </a:spcAft>
                          </a:pPr>
                          <a:r>
                            <a:rPr lang="ru-RU" sz="600" kern="1200"/>
                            <a:t>PHQMD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8.8</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337789388"/>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6</a:t>
                          </a:r>
                          <a:r>
                            <a:rPr lang="en-US" sz="600" kern="1200" dirty="0"/>
                            <a:t>1</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222824850"/>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2.4/3.0/4.5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10/10/2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830327672"/>
                      </a:ext>
                    </a:extLst>
                  </a:tr>
                  <a:tr h="109313">
                    <a:tc>
                      <a:txBody>
                        <a:bodyPr/>
                        <a:lstStyle/>
                        <a:p>
                          <a:pPr lvl="0">
                            <a:lnSpc>
                              <a:spcPct val="107000"/>
                            </a:lnSpc>
                            <a:spcAft>
                              <a:spcPts val="800"/>
                            </a:spcAft>
                          </a:pPr>
                          <a:r>
                            <a:rPr lang="en-US" sz="600" kern="1200"/>
                            <a:t>vHLLE-</a:t>
                          </a:r>
                          <a:r>
                            <a:rPr lang="ru-RU" sz="600" kern="1200"/>
                            <a:t>UrQMD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11.5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045757030"/>
                      </a:ext>
                    </a:extLst>
                  </a:tr>
                  <a:tr h="109313">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11.5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347487697"/>
                      </a:ext>
                    </a:extLst>
                  </a:tr>
                  <a:tr h="109313">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7.7</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77340984"/>
                      </a:ext>
                    </a:extLst>
                  </a:tr>
                  <a:tr h="109313">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48</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402118536"/>
                      </a:ext>
                    </a:extLst>
                  </a:tr>
                  <a:tr h="109313">
                    <a:tc>
                      <a:txBody>
                        <a:bodyPr/>
                        <a:lstStyle/>
                        <a:p>
                          <a:pPr lvl="0">
                            <a:lnSpc>
                              <a:spcPct val="107000"/>
                            </a:lnSpc>
                            <a:spcAft>
                              <a:spcPts val="800"/>
                            </a:spcAft>
                          </a:pPr>
                          <a:r>
                            <a:rPr lang="ru-RU" sz="600" kern="1200"/>
                            <a:t>Smash</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9.46</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23545644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ArAr</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43189838"/>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a:t>
                          </a:r>
                          <a:r>
                            <a:rPr lang="en-US" sz="600" kern="1200"/>
                            <a:t>u</a:t>
                          </a:r>
                          <a:r>
                            <a:rPr lang="ru-RU" sz="600" kern="1200"/>
                            <a:t>A</a:t>
                          </a:r>
                          <a:r>
                            <a:rPr lang="en-US" sz="600" kern="1200"/>
                            <a:t>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867065629"/>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XeXe</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210859475"/>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CC</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010272308"/>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pp</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a:t>
                          </a:r>
                          <a:r>
                            <a:rPr lang="ru-RU" sz="600" kern="1200" dirty="0"/>
                            <a:t>0</a:t>
                          </a:r>
                          <a:r>
                            <a:rPr lang="en-US" sz="600" kern="1200" dirty="0"/>
                            <a:t>/50/50/50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225633431"/>
                      </a:ext>
                    </a:extLst>
                  </a:tr>
                  <a:tr h="213796">
                    <a:tc>
                      <a:txBody>
                        <a:bodyPr/>
                        <a:lstStyle/>
                        <a:p>
                          <a:pPr lvl="0">
                            <a:lnSpc>
                              <a:spcPct val="107000"/>
                            </a:lnSpc>
                            <a:spcAft>
                              <a:spcPts val="800"/>
                            </a:spcAft>
                          </a:pPr>
                          <a:r>
                            <a:rPr lang="en-US" sz="600" kern="1200"/>
                            <a:t>JAM</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3/3.3/3.5/3.8/4.0/4.2/4.5/5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40/40/40/40/40/40/40/40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125630549"/>
                      </a:ext>
                    </a:extLst>
                  </a:tr>
                  <a:tr h="221200">
                    <a:tc>
                      <a:txBody>
                        <a:bodyPr/>
                        <a:lstStyle/>
                        <a:p>
                          <a:pPr lvl="0">
                            <a:lnSpc>
                              <a:spcPct val="107000"/>
                            </a:lnSpc>
                            <a:spcAft>
                              <a:spcPts val="800"/>
                            </a:spcAft>
                          </a:pPr>
                          <a:r>
                            <a:rPr lang="en-US" sz="600" kern="1200"/>
                            <a:t>DCM-QGSM-SMM</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808016350"/>
                      </a:ext>
                    </a:extLst>
                  </a:tr>
                  <a:tr h="169780">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AgAg</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845611518"/>
                      </a:ext>
                    </a:extLst>
                  </a:tr>
                  <a:tr h="169780">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5/6</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972329531"/>
                      </a:ext>
                    </a:extLst>
                  </a:tr>
                  <a:tr h="196509">
                    <a:tc>
                      <a:txBody>
                        <a:bodyPr/>
                        <a:lstStyle/>
                        <a:p>
                          <a:pPr lvl="0">
                            <a:lnSpc>
                              <a:spcPct val="107000"/>
                            </a:lnSpc>
                            <a:spcAft>
                              <a:spcPts val="800"/>
                            </a:spcAft>
                          </a:pPr>
                          <a:r>
                            <a:rPr lang="en-US" sz="600" kern="1200"/>
                            <a:t>PHSD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015223135"/>
                      </a:ext>
                    </a:extLst>
                  </a:tr>
                  <a:tr h="109313">
                    <a:tc>
                      <a:txBody>
                        <a:bodyPr/>
                        <a:lstStyle/>
                        <a:p>
                          <a:pPr lvl="0">
                            <a:lnSpc>
                              <a:spcPct val="107000"/>
                            </a:lnSpc>
                            <a:spcAft>
                              <a:spcPts val="800"/>
                            </a:spcAft>
                          </a:pPr>
                          <a:r>
                            <a:rPr lang="en-US" sz="600" kern="1200"/>
                            <a:t>Total</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 </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1453</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609</a:t>
                          </a:r>
                          <a:endParaRPr lang="ru-RU" sz="600" kern="1200" dirty="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404054464"/>
                      </a:ext>
                    </a:extLst>
                  </a:tr>
                </a:tbl>
              </a:graphicData>
            </a:graphic>
          </p:graphicFrame>
        </mc:Choice>
        <mc:Fallback xmlns="">
          <p:graphicFrame>
            <p:nvGraphicFramePr>
              <p:cNvPr id="13" name="Таблица 7">
                <a:extLst>
                  <a:ext uri="{FF2B5EF4-FFF2-40B4-BE49-F238E27FC236}">
                    <a16:creationId xmlns:a16="http://schemas.microsoft.com/office/drawing/2014/main" id="{9C405751-DA5D-AFBD-0567-B38722D4E2E6}"/>
                  </a:ext>
                </a:extLst>
              </p:cNvPr>
              <p:cNvGraphicFramePr>
                <a:graphicFrameLocks noGrp="1"/>
              </p:cNvGraphicFramePr>
              <p:nvPr>
                <p:extLst>
                  <p:ext uri="{D42A27DB-BD31-4B8C-83A1-F6EECF244321}">
                    <p14:modId xmlns:p14="http://schemas.microsoft.com/office/powerpoint/2010/main" val="2867839324"/>
                  </p:ext>
                </p:extLst>
              </p:nvPr>
            </p:nvGraphicFramePr>
            <p:xfrm>
              <a:off x="5943599" y="972405"/>
              <a:ext cx="6041452" cy="5212451"/>
            </p:xfrm>
            <a:graphic>
              <a:graphicData uri="http://schemas.openxmlformats.org/drawingml/2006/table">
                <a:tbl>
                  <a:tblPr firstRow="1" firstCol="1">
                    <a:effectLst/>
                    <a:tableStyleId>{5C22544A-7EE6-4342-B048-85BDC9FD1C3A}</a:tableStyleId>
                  </a:tblPr>
                  <a:tblGrid>
                    <a:gridCol w="890320">
                      <a:extLst>
                        <a:ext uri="{9D8B030D-6E8A-4147-A177-3AD203B41FA5}">
                          <a16:colId xmlns:a16="http://schemas.microsoft.com/office/drawing/2014/main" val="3315281187"/>
                        </a:ext>
                      </a:extLst>
                    </a:gridCol>
                    <a:gridCol w="561747">
                      <a:extLst>
                        <a:ext uri="{9D8B030D-6E8A-4147-A177-3AD203B41FA5}">
                          <a16:colId xmlns:a16="http://schemas.microsoft.com/office/drawing/2014/main" val="2968941809"/>
                        </a:ext>
                      </a:extLst>
                    </a:gridCol>
                    <a:gridCol w="625343">
                      <a:extLst>
                        <a:ext uri="{9D8B030D-6E8A-4147-A177-3AD203B41FA5}">
                          <a16:colId xmlns:a16="http://schemas.microsoft.com/office/drawing/2014/main" val="80795234"/>
                        </a:ext>
                      </a:extLst>
                    </a:gridCol>
                    <a:gridCol w="1462666">
                      <a:extLst>
                        <a:ext uri="{9D8B030D-6E8A-4147-A177-3AD203B41FA5}">
                          <a16:colId xmlns:a16="http://schemas.microsoft.com/office/drawing/2014/main" val="1040027672"/>
                        </a:ext>
                      </a:extLst>
                    </a:gridCol>
                    <a:gridCol w="1399077">
                      <a:extLst>
                        <a:ext uri="{9D8B030D-6E8A-4147-A177-3AD203B41FA5}">
                          <a16:colId xmlns:a16="http://schemas.microsoft.com/office/drawing/2014/main" val="654133098"/>
                        </a:ext>
                      </a:extLst>
                    </a:gridCol>
                    <a:gridCol w="1102299">
                      <a:extLst>
                        <a:ext uri="{9D8B030D-6E8A-4147-A177-3AD203B41FA5}">
                          <a16:colId xmlns:a16="http://schemas.microsoft.com/office/drawing/2014/main" val="3207320186"/>
                        </a:ext>
                      </a:extLst>
                    </a:gridCol>
                  </a:tblGrid>
                  <a:tr h="402561">
                    <a:tc>
                      <a:txBody>
                        <a:bodyPr/>
                        <a:lstStyle/>
                        <a:p>
                          <a:pPr lvl="0">
                            <a:lnSpc>
                              <a:spcPct val="107000"/>
                            </a:lnSpc>
                            <a:spcAft>
                              <a:spcPts val="800"/>
                            </a:spcAft>
                          </a:pPr>
                          <a:r>
                            <a:rPr lang="ru-RU" sz="600" kern="1200"/>
                            <a:t>Generator</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Coll.</a:t>
                          </a:r>
                          <a:endParaRPr lang="ru-RU" sz="600" kern="1200">
                            <a:latin typeface="Calibri" pitchFamily="34"/>
                            <a:ea typeface="Calibri" pitchFamily="34"/>
                            <a:cs typeface="Times New Roman" pitchFamily="18"/>
                          </a:endParaRPr>
                        </a:p>
                      </a:txBody>
                      <a:tcPr marL="14776" marR="14776" marT="2066" marB="0"/>
                    </a:tc>
                    <a:tc>
                      <a:txBody>
                        <a:bodyPr/>
                        <a:lstStyle/>
                        <a:p>
                          <a:endParaRPr lang="en-US"/>
                        </a:p>
                      </a:txBody>
                      <a:tcPr marL="14776" marR="14776" marT="2066" marB="0">
                        <a:blipFill>
                          <a:blip r:embed="rId6"/>
                          <a:stretch>
                            <a:fillRect l="-141909" t="-7576" r="-172199" b="-1204545"/>
                          </a:stretch>
                        </a:blipFill>
                      </a:tcPr>
                    </a:tc>
                    <a:tc>
                      <a:txBody>
                        <a:bodyPr/>
                        <a:lstStyle/>
                        <a:p>
                          <a:endParaRPr lang="en-US"/>
                        </a:p>
                      </a:txBody>
                      <a:tcPr marL="14776" marR="14776" marT="2066" marB="0">
                        <a:blipFill>
                          <a:blip r:embed="rId6"/>
                          <a:stretch>
                            <a:fillRect l="-253478" t="-7576" r="-80435" b="-1204545"/>
                          </a:stretch>
                        </a:blipFill>
                      </a:tcPr>
                    </a:tc>
                    <a:tc>
                      <a:txBody>
                        <a:bodyPr/>
                        <a:lstStyle/>
                        <a:p>
                          <a:pPr lvl="0">
                            <a:lnSpc>
                              <a:spcPct val="107000"/>
                            </a:lnSpc>
                            <a:spcAft>
                              <a:spcPts val="800"/>
                            </a:spcAft>
                          </a:pPr>
                          <a:r>
                            <a:rPr lang="en-US" sz="600" kern="1200"/>
                            <a:t>Reco</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497958001"/>
                      </a:ext>
                    </a:extLst>
                  </a:tr>
                  <a:tr h="109313">
                    <a:tc>
                      <a:txBody>
                        <a:bodyPr/>
                        <a:lstStyle/>
                        <a:p>
                          <a:pPr lvl="0">
                            <a:lnSpc>
                              <a:spcPct val="107000"/>
                            </a:lnSpc>
                            <a:spcAft>
                              <a:spcPts val="800"/>
                            </a:spcAft>
                          </a:pPr>
                          <a:r>
                            <a:rPr lang="ru-RU" sz="600" kern="1200"/>
                            <a:t>UrQMD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PWG4</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946994453"/>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03633596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9.46</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378632765"/>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a:t>
                          </a:r>
                          <a:r>
                            <a:rPr lang="en-US" sz="600" kern="1200"/>
                            <a:t>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135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050094434"/>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40674746"/>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7.7</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640659976"/>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7.7</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012634532"/>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a:t>
                          </a:r>
                          <a:r>
                            <a:rPr lang="en-US" sz="600" kern="1200" dirty="0"/>
                            <a:t>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2806113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pp</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86613862"/>
                      </a:ext>
                    </a:extLst>
                  </a:tr>
                  <a:tr h="221200">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2.5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544140462"/>
                      </a:ext>
                    </a:extLst>
                  </a:tr>
                  <a:tr h="221200">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3.0</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55974738"/>
                      </a:ext>
                    </a:extLst>
                  </a:tr>
                  <a:tr h="221200">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3.5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883610449"/>
                      </a:ext>
                    </a:extLst>
                  </a:tr>
                  <a:tr h="221200">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XeW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2.5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770263855"/>
                      </a:ext>
                    </a:extLst>
                  </a:tr>
                  <a:tr h="221200">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XeXe fix target</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2.5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7585905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76</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624028916"/>
                      </a:ext>
                    </a:extLst>
                  </a:tr>
                  <a:tr h="109313">
                    <a:tc>
                      <a:txBody>
                        <a:bodyPr/>
                        <a:lstStyle/>
                        <a:p>
                          <a:pPr lvl="0">
                            <a:lnSpc>
                              <a:spcPct val="107000"/>
                            </a:lnSpc>
                            <a:spcAft>
                              <a:spcPts val="800"/>
                            </a:spcAft>
                          </a:pPr>
                          <a:r>
                            <a:rPr lang="en-US" sz="600" kern="1200"/>
                            <a:t>DCM-SMM</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latin typeface="Calibri" pitchFamily="34"/>
                              <a:ea typeface="Calibri" pitchFamily="34"/>
                              <a:cs typeface="Times New Roman" pitchFamily="18"/>
                            </a:rPr>
                            <a:t>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233933343"/>
                      </a:ext>
                    </a:extLst>
                  </a:tr>
                  <a:tr h="109313">
                    <a:tc>
                      <a:txBody>
                        <a:bodyPr/>
                        <a:lstStyle/>
                        <a:p>
                          <a:pPr lvl="0">
                            <a:lnSpc>
                              <a:spcPct val="107000"/>
                            </a:lnSpc>
                            <a:spcAft>
                              <a:spcPts val="800"/>
                            </a:spcAft>
                          </a:pPr>
                          <a:r>
                            <a:rPr lang="ru-RU" sz="600" kern="1200"/>
                            <a:t>PHQMD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8.8</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337789388"/>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6</a:t>
                          </a:r>
                          <a:r>
                            <a:rPr lang="en-US" sz="600" kern="1200" dirty="0"/>
                            <a:t>1</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222824850"/>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2.4/3.0/4.5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10/10/2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830327672"/>
                      </a:ext>
                    </a:extLst>
                  </a:tr>
                  <a:tr h="109313">
                    <a:tc>
                      <a:txBody>
                        <a:bodyPr/>
                        <a:lstStyle/>
                        <a:p>
                          <a:pPr lvl="0">
                            <a:lnSpc>
                              <a:spcPct val="107000"/>
                            </a:lnSpc>
                            <a:spcAft>
                              <a:spcPts val="800"/>
                            </a:spcAft>
                          </a:pPr>
                          <a:r>
                            <a:rPr lang="en-US" sz="600" kern="1200"/>
                            <a:t>vHLLE-</a:t>
                          </a:r>
                          <a:r>
                            <a:rPr lang="ru-RU" sz="600" kern="1200"/>
                            <a:t>UrQMD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11.5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045757030"/>
                      </a:ext>
                    </a:extLst>
                  </a:tr>
                  <a:tr h="109313">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11.5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347487697"/>
                      </a:ext>
                    </a:extLst>
                  </a:tr>
                  <a:tr h="109313">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7.7</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77340984"/>
                      </a:ext>
                    </a:extLst>
                  </a:tr>
                  <a:tr h="109313">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pPr>
                          <a:endParaRPr lang="ru-RU" sz="600" kern="1200">
                            <a:latin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48</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402118536"/>
                      </a:ext>
                    </a:extLst>
                  </a:tr>
                  <a:tr h="109313">
                    <a:tc>
                      <a:txBody>
                        <a:bodyPr/>
                        <a:lstStyle/>
                        <a:p>
                          <a:pPr lvl="0">
                            <a:lnSpc>
                              <a:spcPct val="107000"/>
                            </a:lnSpc>
                            <a:spcAft>
                              <a:spcPts val="800"/>
                            </a:spcAft>
                          </a:pPr>
                          <a:r>
                            <a:rPr lang="ru-RU" sz="600" kern="1200"/>
                            <a:t>Smash</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PWG1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9.46</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10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235456447"/>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ArAr</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43189838"/>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a:t>
                          </a:r>
                          <a:r>
                            <a:rPr lang="en-US" sz="600" kern="1200"/>
                            <a:t>u</a:t>
                          </a:r>
                          <a:r>
                            <a:rPr lang="ru-RU" sz="600" kern="1200"/>
                            <a:t>A</a:t>
                          </a:r>
                          <a:r>
                            <a:rPr lang="en-US" sz="600" kern="1200"/>
                            <a:t>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/20/20/22</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867065629"/>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XeXe</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210859475"/>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CC</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20</a:t>
                          </a:r>
                          <a:r>
                            <a:rPr lang="en-US" sz="600" kern="1200" dirty="0"/>
                            <a:t>/20/20/20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010272308"/>
                      </a:ext>
                    </a:extLst>
                  </a:tr>
                  <a:tr h="109313">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pp</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4/7/</a:t>
                          </a:r>
                          <a:r>
                            <a:rPr lang="ru-RU" sz="600" kern="1200"/>
                            <a:t>9</a:t>
                          </a:r>
                          <a:r>
                            <a:rPr lang="en-US" sz="600" kern="1200"/>
                            <a:t>/11</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a:t>
                          </a:r>
                          <a:r>
                            <a:rPr lang="ru-RU" sz="600" kern="1200" dirty="0"/>
                            <a:t>0</a:t>
                          </a:r>
                          <a:r>
                            <a:rPr lang="en-US" sz="600" kern="1200" dirty="0"/>
                            <a:t>/50/50/50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225633431"/>
                      </a:ext>
                    </a:extLst>
                  </a:tr>
                  <a:tr h="213796">
                    <a:tc>
                      <a:txBody>
                        <a:bodyPr/>
                        <a:lstStyle/>
                        <a:p>
                          <a:pPr lvl="0">
                            <a:lnSpc>
                              <a:spcPct val="107000"/>
                            </a:lnSpc>
                            <a:spcAft>
                              <a:spcPts val="800"/>
                            </a:spcAft>
                          </a:pPr>
                          <a:r>
                            <a:rPr lang="en-US" sz="600" kern="1200"/>
                            <a:t>JAM</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3/3.3/3.5/3.8/4.0/4.2/4.5/5</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40/40/40/40/40/40/40/40</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125630549"/>
                      </a:ext>
                    </a:extLst>
                  </a:tr>
                  <a:tr h="221200">
                    <a:tc>
                      <a:txBody>
                        <a:bodyPr/>
                        <a:lstStyle/>
                        <a:p>
                          <a:pPr lvl="0">
                            <a:lnSpc>
                              <a:spcPct val="107000"/>
                            </a:lnSpc>
                            <a:spcAft>
                              <a:spcPts val="800"/>
                            </a:spcAft>
                          </a:pPr>
                          <a:r>
                            <a:rPr lang="en-US" sz="600" kern="1200"/>
                            <a:t>DCM-QGSM-SMM</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PWG3</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AuAu</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3808016350"/>
                      </a:ext>
                    </a:extLst>
                  </a:tr>
                  <a:tr h="169780">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AgAg</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845611518"/>
                      </a:ext>
                    </a:extLst>
                  </a:tr>
                  <a:tr h="169780">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4/9.2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5/6</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2972329531"/>
                      </a:ext>
                    </a:extLst>
                  </a:tr>
                  <a:tr h="196509">
                    <a:tc>
                      <a:txBody>
                        <a:bodyPr/>
                        <a:lstStyle/>
                        <a:p>
                          <a:pPr lvl="0">
                            <a:lnSpc>
                              <a:spcPct val="107000"/>
                            </a:lnSpc>
                            <a:spcAft>
                              <a:spcPts val="800"/>
                            </a:spcAft>
                          </a:pPr>
                          <a:r>
                            <a:rPr lang="en-US" sz="600" kern="1200"/>
                            <a:t>PHSD</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BiBi</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9/9.2</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dirty="0"/>
                            <a:t>25</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a:t>
                          </a:r>
                          <a:endParaRPr lang="ru-RU" sz="600" kern="120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4015223135"/>
                      </a:ext>
                    </a:extLst>
                  </a:tr>
                  <a:tr h="109313">
                    <a:tc>
                      <a:txBody>
                        <a:bodyPr/>
                        <a:lstStyle/>
                        <a:p>
                          <a:pPr lvl="0">
                            <a:lnSpc>
                              <a:spcPct val="107000"/>
                            </a:lnSpc>
                            <a:spcAft>
                              <a:spcPts val="800"/>
                            </a:spcAft>
                          </a:pPr>
                          <a:r>
                            <a:rPr lang="en-US" sz="600" kern="1200"/>
                            <a:t>Total</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ru-RU" sz="600" kern="1200"/>
                            <a:t> </a:t>
                          </a:r>
                          <a:endParaRPr lang="ru-RU" sz="600" kern="120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 </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1453</a:t>
                          </a:r>
                          <a:endParaRPr lang="ru-RU" sz="600" kern="1200" dirty="0">
                            <a:latin typeface="Calibri" pitchFamily="34"/>
                            <a:ea typeface="Calibri" pitchFamily="34"/>
                            <a:cs typeface="Times New Roman" pitchFamily="18"/>
                          </a:endParaRPr>
                        </a:p>
                      </a:txBody>
                      <a:tcPr marL="14776" marR="14776" marT="2066" marB="0"/>
                    </a:tc>
                    <a:tc>
                      <a:txBody>
                        <a:bodyPr/>
                        <a:lstStyle/>
                        <a:p>
                          <a:pPr lvl="0">
                            <a:lnSpc>
                              <a:spcPct val="107000"/>
                            </a:lnSpc>
                            <a:spcAft>
                              <a:spcPts val="800"/>
                            </a:spcAft>
                          </a:pPr>
                          <a:r>
                            <a:rPr lang="en-US" sz="600" kern="1200" dirty="0"/>
                            <a:t>609</a:t>
                          </a:r>
                          <a:endParaRPr lang="ru-RU" sz="600" kern="1200" dirty="0">
                            <a:latin typeface="Calibri" pitchFamily="34"/>
                            <a:ea typeface="Calibri" pitchFamily="34"/>
                            <a:cs typeface="Times New Roman" pitchFamily="18"/>
                          </a:endParaRPr>
                        </a:p>
                      </a:txBody>
                      <a:tcPr marL="14776" marR="14776" marT="2066" marB="0"/>
                    </a:tc>
                    <a:extLst>
                      <a:ext uri="{0D108BD9-81ED-4DB2-BD59-A6C34878D82A}">
                        <a16:rowId xmlns:a16="http://schemas.microsoft.com/office/drawing/2014/main" val="1404054464"/>
                      </a:ext>
                    </a:extLst>
                  </a:tr>
                </a:tbl>
              </a:graphicData>
            </a:graphic>
          </p:graphicFrame>
        </mc:Fallback>
      </mc:AlternateContent>
    </p:spTree>
    <p:extLst>
      <p:ext uri="{BB962C8B-B14F-4D97-AF65-F5344CB8AC3E}">
        <p14:creationId xmlns:p14="http://schemas.microsoft.com/office/powerpoint/2010/main" val="1099535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5" name="Прямая со стрелкой 356">
            <a:extLst>
              <a:ext uri="{FF2B5EF4-FFF2-40B4-BE49-F238E27FC236}">
                <a16:creationId xmlns:a16="http://schemas.microsoft.com/office/drawing/2014/main" id="{01CDFAAF-AA2A-9AF6-248F-117FF24D3EC4}"/>
              </a:ext>
            </a:extLst>
          </p:cNvPr>
          <p:cNvCxnSpPr>
            <a:cxnSpLocks/>
          </p:cNvCxnSpPr>
          <p:nvPr/>
        </p:nvCxnSpPr>
        <p:spPr>
          <a:xfrm flipH="1">
            <a:off x="6907006" y="2611561"/>
            <a:ext cx="1025689" cy="1077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296853" y="473019"/>
            <a:ext cx="5358181" cy="1104596"/>
          </a:xfrm>
        </p:spPr>
        <p:txBody>
          <a:bodyPr/>
          <a:lstStyle/>
          <a:p>
            <a:r>
              <a:rPr lang="en-US" dirty="0" smtClean="0"/>
              <a:t>MPD COMPUTING</a:t>
            </a:r>
            <a:endParaRPr lang="en-US" dirty="0"/>
          </a:p>
        </p:txBody>
      </p:sp>
      <p:grpSp>
        <p:nvGrpSpPr>
          <p:cNvPr id="7" name="Группа 315">
            <a:extLst>
              <a:ext uri="{FF2B5EF4-FFF2-40B4-BE49-F238E27FC236}">
                <a16:creationId xmlns:a16="http://schemas.microsoft.com/office/drawing/2014/main" id="{AD1835DB-C989-69AB-64B5-D46F91130DA0}"/>
              </a:ext>
            </a:extLst>
          </p:cNvPr>
          <p:cNvGrpSpPr>
            <a:grpSpLocks noChangeAspect="1"/>
          </p:cNvGrpSpPr>
          <p:nvPr/>
        </p:nvGrpSpPr>
        <p:grpSpPr>
          <a:xfrm>
            <a:off x="7200829" y="3680480"/>
            <a:ext cx="926281" cy="1186288"/>
            <a:chOff x="4590325" y="9284375"/>
            <a:chExt cx="986681" cy="1263645"/>
          </a:xfrm>
        </p:grpSpPr>
        <p:pic>
          <p:nvPicPr>
            <p:cNvPr id="8" name="Picture 3">
              <a:extLst>
                <a:ext uri="{FF2B5EF4-FFF2-40B4-BE49-F238E27FC236}">
                  <a16:creationId xmlns:a16="http://schemas.microsoft.com/office/drawing/2014/main" id="{F47B1242-C3C5-72A7-9D6E-CA9E13DFDD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 t="10195" r="75605" b="11467"/>
            <a:stretch/>
          </p:blipFill>
          <p:spPr bwMode="auto">
            <a:xfrm>
              <a:off x="4590325" y="9535095"/>
              <a:ext cx="983220" cy="10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317">
              <a:extLst>
                <a:ext uri="{FF2B5EF4-FFF2-40B4-BE49-F238E27FC236}">
                  <a16:creationId xmlns:a16="http://schemas.microsoft.com/office/drawing/2014/main" id="{2B95A7D1-C6CB-67D6-C52D-065010BB7EB5}"/>
                </a:ext>
              </a:extLst>
            </p:cNvPr>
            <p:cNvSpPr/>
            <p:nvPr/>
          </p:nvSpPr>
          <p:spPr>
            <a:xfrm>
              <a:off x="4597989" y="9321908"/>
              <a:ext cx="974650" cy="1226112"/>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10" name="TextBox 9">
              <a:extLst>
                <a:ext uri="{FF2B5EF4-FFF2-40B4-BE49-F238E27FC236}">
                  <a16:creationId xmlns:a16="http://schemas.microsoft.com/office/drawing/2014/main" id="{BAB30C95-1FD8-91F2-0E8B-5071641F139D}"/>
                </a:ext>
              </a:extLst>
            </p:cNvPr>
            <p:cNvSpPr txBox="1"/>
            <p:nvPr/>
          </p:nvSpPr>
          <p:spPr>
            <a:xfrm>
              <a:off x="4602357" y="9284375"/>
              <a:ext cx="974649" cy="327847"/>
            </a:xfrm>
            <a:prstGeom prst="rect">
              <a:avLst/>
            </a:prstGeom>
            <a:noFill/>
          </p:spPr>
          <p:txBody>
            <a:bodyPr wrap="square" rtlCol="0">
              <a:spAutoFit/>
            </a:bodyPr>
            <a:lstStyle/>
            <a:p>
              <a:pPr algn="ctr"/>
              <a:r>
                <a:rPr lang="en-US" sz="1400" dirty="0">
                  <a:cs typeface="Times New Roman" panose="02020603050405020304" pitchFamily="18" charset="0"/>
                </a:rPr>
                <a:t>Tier-1</a:t>
              </a:r>
              <a:endParaRPr lang="ru-RU" sz="1400" dirty="0">
                <a:cs typeface="Times New Roman" panose="02020603050405020304" pitchFamily="18" charset="0"/>
              </a:endParaRPr>
            </a:p>
          </p:txBody>
        </p:sp>
      </p:grpSp>
      <p:grpSp>
        <p:nvGrpSpPr>
          <p:cNvPr id="11" name="Группа 319">
            <a:extLst>
              <a:ext uri="{FF2B5EF4-FFF2-40B4-BE49-F238E27FC236}">
                <a16:creationId xmlns:a16="http://schemas.microsoft.com/office/drawing/2014/main" id="{4BD28802-E9A5-2B50-0522-CD0B1A6141BA}"/>
              </a:ext>
            </a:extLst>
          </p:cNvPr>
          <p:cNvGrpSpPr>
            <a:grpSpLocks noChangeAspect="1"/>
          </p:cNvGrpSpPr>
          <p:nvPr/>
        </p:nvGrpSpPr>
        <p:grpSpPr>
          <a:xfrm>
            <a:off x="8243158" y="3680480"/>
            <a:ext cx="912630" cy="1179057"/>
            <a:chOff x="5629442" y="9284375"/>
            <a:chExt cx="979488" cy="1265436"/>
          </a:xfrm>
        </p:grpSpPr>
        <p:pic>
          <p:nvPicPr>
            <p:cNvPr id="12" name="Picture 3">
              <a:extLst>
                <a:ext uri="{FF2B5EF4-FFF2-40B4-BE49-F238E27FC236}">
                  <a16:creationId xmlns:a16="http://schemas.microsoft.com/office/drawing/2014/main" id="{BAF132EF-5F1F-CB9D-B694-1CB930502A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87" t="9644" r="50706" b="11467"/>
            <a:stretch/>
          </p:blipFill>
          <p:spPr bwMode="auto">
            <a:xfrm>
              <a:off x="5629442" y="9535095"/>
              <a:ext cx="976313" cy="101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Группа 321">
              <a:extLst>
                <a:ext uri="{FF2B5EF4-FFF2-40B4-BE49-F238E27FC236}">
                  <a16:creationId xmlns:a16="http://schemas.microsoft.com/office/drawing/2014/main" id="{7D213F28-E513-5410-4078-08284D782241}"/>
                </a:ext>
              </a:extLst>
            </p:cNvPr>
            <p:cNvGrpSpPr/>
            <p:nvPr/>
          </p:nvGrpSpPr>
          <p:grpSpPr>
            <a:xfrm>
              <a:off x="5629913" y="9284375"/>
              <a:ext cx="979017" cy="1263645"/>
              <a:chOff x="4597989" y="9284375"/>
              <a:chExt cx="979017" cy="1263645"/>
            </a:xfrm>
          </p:grpSpPr>
          <p:sp>
            <p:nvSpPr>
              <p:cNvPr id="14" name="Прямоугольник 322">
                <a:extLst>
                  <a:ext uri="{FF2B5EF4-FFF2-40B4-BE49-F238E27FC236}">
                    <a16:creationId xmlns:a16="http://schemas.microsoft.com/office/drawing/2014/main" id="{3802E9B2-95E9-720A-A267-BAA7B5F950BB}"/>
                  </a:ext>
                </a:extLst>
              </p:cNvPr>
              <p:cNvSpPr/>
              <p:nvPr/>
            </p:nvSpPr>
            <p:spPr>
              <a:xfrm>
                <a:off x="4597989" y="9321908"/>
                <a:ext cx="974650" cy="1226112"/>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15" name="TextBox 14">
                <a:extLst>
                  <a:ext uri="{FF2B5EF4-FFF2-40B4-BE49-F238E27FC236}">
                    <a16:creationId xmlns:a16="http://schemas.microsoft.com/office/drawing/2014/main" id="{34E0BAE2-C555-E1E6-AA14-9D5D0489B911}"/>
                  </a:ext>
                </a:extLst>
              </p:cNvPr>
              <p:cNvSpPr txBox="1"/>
              <p:nvPr/>
            </p:nvSpPr>
            <p:spPr>
              <a:xfrm>
                <a:off x="4602356" y="9284375"/>
                <a:ext cx="974650" cy="330325"/>
              </a:xfrm>
              <a:prstGeom prst="rect">
                <a:avLst/>
              </a:prstGeom>
              <a:noFill/>
            </p:spPr>
            <p:txBody>
              <a:bodyPr wrap="square" rtlCol="0">
                <a:spAutoFit/>
              </a:bodyPr>
              <a:lstStyle/>
              <a:p>
                <a:pPr algn="ctr"/>
                <a:r>
                  <a:rPr lang="en-US" sz="1400" dirty="0">
                    <a:cs typeface="Times New Roman" panose="02020603050405020304" pitchFamily="18" charset="0"/>
                  </a:rPr>
                  <a:t>Tier-2</a:t>
                </a:r>
                <a:endParaRPr lang="ru-RU" sz="1400" dirty="0">
                  <a:cs typeface="Times New Roman" panose="02020603050405020304" pitchFamily="18" charset="0"/>
                </a:endParaRPr>
              </a:p>
            </p:txBody>
          </p:sp>
        </p:grpSp>
      </p:grpSp>
      <p:grpSp>
        <p:nvGrpSpPr>
          <p:cNvPr id="16" name="Группа 324">
            <a:extLst>
              <a:ext uri="{FF2B5EF4-FFF2-40B4-BE49-F238E27FC236}">
                <a16:creationId xmlns:a16="http://schemas.microsoft.com/office/drawing/2014/main" id="{789F647E-D174-B75B-8B7D-2589F31F8C80}"/>
              </a:ext>
            </a:extLst>
          </p:cNvPr>
          <p:cNvGrpSpPr/>
          <p:nvPr/>
        </p:nvGrpSpPr>
        <p:grpSpPr>
          <a:xfrm>
            <a:off x="9362580" y="3516199"/>
            <a:ext cx="2115713" cy="1435837"/>
            <a:chOff x="6645607" y="9284375"/>
            <a:chExt cx="1861983" cy="1263645"/>
          </a:xfrm>
        </p:grpSpPr>
        <p:pic>
          <p:nvPicPr>
            <p:cNvPr id="17" name="Picture 3">
              <a:extLst>
                <a:ext uri="{FF2B5EF4-FFF2-40B4-BE49-F238E27FC236}">
                  <a16:creationId xmlns:a16="http://schemas.microsoft.com/office/drawing/2014/main" id="{DFA51D00-8D32-5A7F-521E-D935AA18AB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669" t="7796" r="352" b="14163"/>
            <a:stretch/>
          </p:blipFill>
          <p:spPr bwMode="auto">
            <a:xfrm>
              <a:off x="6708808" y="9630194"/>
              <a:ext cx="843950" cy="86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Группа 326">
              <a:extLst>
                <a:ext uri="{FF2B5EF4-FFF2-40B4-BE49-F238E27FC236}">
                  <a16:creationId xmlns:a16="http://schemas.microsoft.com/office/drawing/2014/main" id="{D03D3FCB-3376-9018-0452-3083DEF441EE}"/>
                </a:ext>
              </a:extLst>
            </p:cNvPr>
            <p:cNvGrpSpPr/>
            <p:nvPr/>
          </p:nvGrpSpPr>
          <p:grpSpPr>
            <a:xfrm>
              <a:off x="6645607" y="9284375"/>
              <a:ext cx="1861983" cy="1263645"/>
              <a:chOff x="4597988" y="9284375"/>
              <a:chExt cx="1861983" cy="1263645"/>
            </a:xfrm>
          </p:grpSpPr>
          <p:sp>
            <p:nvSpPr>
              <p:cNvPr id="19" name="Прямоугольник 327">
                <a:extLst>
                  <a:ext uri="{FF2B5EF4-FFF2-40B4-BE49-F238E27FC236}">
                    <a16:creationId xmlns:a16="http://schemas.microsoft.com/office/drawing/2014/main" id="{9E6AD1F0-2425-A3ED-0FF9-1D69F37C1071}"/>
                  </a:ext>
                </a:extLst>
              </p:cNvPr>
              <p:cNvSpPr/>
              <p:nvPr/>
            </p:nvSpPr>
            <p:spPr>
              <a:xfrm>
                <a:off x="4597988" y="9321908"/>
                <a:ext cx="1861983" cy="1226112"/>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20" name="TextBox 19">
                <a:extLst>
                  <a:ext uri="{FF2B5EF4-FFF2-40B4-BE49-F238E27FC236}">
                    <a16:creationId xmlns:a16="http://schemas.microsoft.com/office/drawing/2014/main" id="{BDBAC8B7-8B5F-5646-BE8F-5C5824F44483}"/>
                  </a:ext>
                </a:extLst>
              </p:cNvPr>
              <p:cNvSpPr txBox="1"/>
              <p:nvPr/>
            </p:nvSpPr>
            <p:spPr>
              <a:xfrm>
                <a:off x="5099571" y="9284375"/>
                <a:ext cx="974650" cy="280346"/>
              </a:xfrm>
              <a:prstGeom prst="rect">
                <a:avLst/>
              </a:prstGeom>
              <a:noFill/>
            </p:spPr>
            <p:txBody>
              <a:bodyPr wrap="square" rtlCol="0">
                <a:spAutoFit/>
              </a:bodyPr>
              <a:lstStyle/>
              <a:p>
                <a:pPr algn="ctr"/>
                <a:r>
                  <a:rPr lang="en-US" sz="1700" dirty="0">
                    <a:cs typeface="Times New Roman" panose="02020603050405020304" pitchFamily="18" charset="0"/>
                  </a:rPr>
                  <a:t>Govorun</a:t>
                </a:r>
                <a:endParaRPr lang="ru-RU" sz="1700" dirty="0">
                  <a:cs typeface="Times New Roman" panose="02020603050405020304" pitchFamily="18" charset="0"/>
                </a:endParaRPr>
              </a:p>
            </p:txBody>
          </p:sp>
        </p:grpSp>
      </p:grpSp>
      <p:grpSp>
        <p:nvGrpSpPr>
          <p:cNvPr id="21" name="Группа 329">
            <a:extLst>
              <a:ext uri="{FF2B5EF4-FFF2-40B4-BE49-F238E27FC236}">
                <a16:creationId xmlns:a16="http://schemas.microsoft.com/office/drawing/2014/main" id="{824F3231-AD46-E7C0-1C4A-47F5921A2730}"/>
              </a:ext>
            </a:extLst>
          </p:cNvPr>
          <p:cNvGrpSpPr>
            <a:grpSpLocks noChangeAspect="1"/>
          </p:cNvGrpSpPr>
          <p:nvPr/>
        </p:nvGrpSpPr>
        <p:grpSpPr>
          <a:xfrm>
            <a:off x="6161643" y="3690649"/>
            <a:ext cx="915131" cy="1177600"/>
            <a:chOff x="7672366" y="9289405"/>
            <a:chExt cx="979017" cy="1259814"/>
          </a:xfrm>
        </p:grpSpPr>
        <p:pic>
          <p:nvPicPr>
            <p:cNvPr id="22" name="Picture 3">
              <a:extLst>
                <a:ext uri="{FF2B5EF4-FFF2-40B4-BE49-F238E27FC236}">
                  <a16:creationId xmlns:a16="http://schemas.microsoft.com/office/drawing/2014/main" id="{03CA5AA6-E178-9810-0B83-8A80BFBD2C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519" t="10059" r="25572" b="11466"/>
            <a:stretch/>
          </p:blipFill>
          <p:spPr bwMode="auto">
            <a:xfrm>
              <a:off x="7672367" y="9534525"/>
              <a:ext cx="976334" cy="101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Группа 331">
              <a:extLst>
                <a:ext uri="{FF2B5EF4-FFF2-40B4-BE49-F238E27FC236}">
                  <a16:creationId xmlns:a16="http://schemas.microsoft.com/office/drawing/2014/main" id="{4B3C2734-AD60-4C3C-A3BC-9B41BC690B55}"/>
                </a:ext>
              </a:extLst>
            </p:cNvPr>
            <p:cNvGrpSpPr/>
            <p:nvPr/>
          </p:nvGrpSpPr>
          <p:grpSpPr>
            <a:xfrm>
              <a:off x="7672366" y="9289405"/>
              <a:ext cx="979017" cy="1258615"/>
              <a:chOff x="4597989" y="9289405"/>
              <a:chExt cx="979017" cy="1258615"/>
            </a:xfrm>
          </p:grpSpPr>
          <p:sp>
            <p:nvSpPr>
              <p:cNvPr id="24" name="Прямоугольник 332">
                <a:extLst>
                  <a:ext uri="{FF2B5EF4-FFF2-40B4-BE49-F238E27FC236}">
                    <a16:creationId xmlns:a16="http://schemas.microsoft.com/office/drawing/2014/main" id="{9D77D170-CD5D-4C02-BFF7-328D66541DED}"/>
                  </a:ext>
                </a:extLst>
              </p:cNvPr>
              <p:cNvSpPr/>
              <p:nvPr/>
            </p:nvSpPr>
            <p:spPr>
              <a:xfrm>
                <a:off x="4597989" y="9321908"/>
                <a:ext cx="974650" cy="1226112"/>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25" name="TextBox 24">
                <a:extLst>
                  <a:ext uri="{FF2B5EF4-FFF2-40B4-BE49-F238E27FC236}">
                    <a16:creationId xmlns:a16="http://schemas.microsoft.com/office/drawing/2014/main" id="{330D26A6-BA9A-CFEA-1E8D-244C6300632B}"/>
                  </a:ext>
                </a:extLst>
              </p:cNvPr>
              <p:cNvSpPr txBox="1"/>
              <p:nvPr/>
            </p:nvSpPr>
            <p:spPr>
              <a:xfrm>
                <a:off x="4602356" y="9289405"/>
                <a:ext cx="974650" cy="329264"/>
              </a:xfrm>
              <a:prstGeom prst="rect">
                <a:avLst/>
              </a:prstGeom>
              <a:noFill/>
            </p:spPr>
            <p:txBody>
              <a:bodyPr wrap="square" rtlCol="0">
                <a:spAutoFit/>
              </a:bodyPr>
              <a:lstStyle/>
              <a:p>
                <a:pPr algn="ctr"/>
                <a:r>
                  <a:rPr lang="en-US" sz="1400" dirty="0">
                    <a:cs typeface="Times New Roman" panose="02020603050405020304" pitchFamily="18" charset="0"/>
                  </a:rPr>
                  <a:t>Cloud</a:t>
                </a:r>
                <a:endParaRPr lang="ru-RU" sz="1400" dirty="0">
                  <a:cs typeface="Times New Roman" panose="02020603050405020304" pitchFamily="18" charset="0"/>
                </a:endParaRPr>
              </a:p>
            </p:txBody>
          </p:sp>
        </p:grpSp>
      </p:grpSp>
      <p:grpSp>
        <p:nvGrpSpPr>
          <p:cNvPr id="26" name="Группа 334">
            <a:extLst>
              <a:ext uri="{FF2B5EF4-FFF2-40B4-BE49-F238E27FC236}">
                <a16:creationId xmlns:a16="http://schemas.microsoft.com/office/drawing/2014/main" id="{9D5571F3-D56B-BDB8-11F2-1162A3F218F6}"/>
              </a:ext>
            </a:extLst>
          </p:cNvPr>
          <p:cNvGrpSpPr>
            <a:grpSpLocks noChangeAspect="1"/>
          </p:cNvGrpSpPr>
          <p:nvPr/>
        </p:nvGrpSpPr>
        <p:grpSpPr>
          <a:xfrm>
            <a:off x="4788257" y="2639502"/>
            <a:ext cx="1220174" cy="1289205"/>
            <a:chOff x="8604631" y="9280950"/>
            <a:chExt cx="1193157" cy="1260667"/>
          </a:xfrm>
        </p:grpSpPr>
        <p:grpSp>
          <p:nvGrpSpPr>
            <p:cNvPr id="27" name="Группа 335">
              <a:extLst>
                <a:ext uri="{FF2B5EF4-FFF2-40B4-BE49-F238E27FC236}">
                  <a16:creationId xmlns:a16="http://schemas.microsoft.com/office/drawing/2014/main" id="{260F1193-8227-67B6-A4FB-39A4A52C3A5C}"/>
                </a:ext>
              </a:extLst>
            </p:cNvPr>
            <p:cNvGrpSpPr/>
            <p:nvPr/>
          </p:nvGrpSpPr>
          <p:grpSpPr>
            <a:xfrm>
              <a:off x="8604631" y="9280950"/>
              <a:ext cx="1193157" cy="1260667"/>
              <a:chOff x="4497510" y="9287353"/>
              <a:chExt cx="1193157" cy="1260667"/>
            </a:xfrm>
          </p:grpSpPr>
          <p:sp>
            <p:nvSpPr>
              <p:cNvPr id="31" name="Прямоугольник 339">
                <a:extLst>
                  <a:ext uri="{FF2B5EF4-FFF2-40B4-BE49-F238E27FC236}">
                    <a16:creationId xmlns:a16="http://schemas.microsoft.com/office/drawing/2014/main" id="{C0224758-AE40-42F7-DDCF-1034658B0AFF}"/>
                  </a:ext>
                </a:extLst>
              </p:cNvPr>
              <p:cNvSpPr/>
              <p:nvPr/>
            </p:nvSpPr>
            <p:spPr>
              <a:xfrm>
                <a:off x="4597989" y="9321908"/>
                <a:ext cx="974650" cy="1226112"/>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32" name="TextBox 31">
                <a:extLst>
                  <a:ext uri="{FF2B5EF4-FFF2-40B4-BE49-F238E27FC236}">
                    <a16:creationId xmlns:a16="http://schemas.microsoft.com/office/drawing/2014/main" id="{FA45EACC-E791-468E-51B5-A5293FD09091}"/>
                  </a:ext>
                </a:extLst>
              </p:cNvPr>
              <p:cNvSpPr txBox="1"/>
              <p:nvPr/>
            </p:nvSpPr>
            <p:spPr>
              <a:xfrm>
                <a:off x="4497510" y="9287353"/>
                <a:ext cx="1193157" cy="300964"/>
              </a:xfrm>
              <a:prstGeom prst="rect">
                <a:avLst/>
              </a:prstGeom>
              <a:noFill/>
            </p:spPr>
            <p:txBody>
              <a:bodyPr wrap="square" rtlCol="0">
                <a:spAutoFit/>
              </a:bodyPr>
              <a:lstStyle/>
              <a:p>
                <a:pPr algn="ctr"/>
                <a:r>
                  <a:rPr lang="en-US" sz="1400" dirty="0">
                    <a:cs typeface="Times New Roman" panose="02020603050405020304" pitchFamily="18" charset="0"/>
                  </a:rPr>
                  <a:t>NICA cluster</a:t>
                </a:r>
                <a:endParaRPr lang="ru-RU" sz="1400" dirty="0">
                  <a:cs typeface="Times New Roman" panose="02020603050405020304" pitchFamily="18" charset="0"/>
                </a:endParaRPr>
              </a:p>
            </p:txBody>
          </p:sp>
        </p:grpSp>
        <p:sp>
          <p:nvSpPr>
            <p:cNvPr id="28" name="Прямоугольник 336">
              <a:extLst>
                <a:ext uri="{FF2B5EF4-FFF2-40B4-BE49-F238E27FC236}">
                  <a16:creationId xmlns:a16="http://schemas.microsoft.com/office/drawing/2014/main" id="{FCD7DEF4-93D4-F88B-8EE3-4DEFFA13DF9B}"/>
                </a:ext>
              </a:extLst>
            </p:cNvPr>
            <p:cNvSpPr/>
            <p:nvPr/>
          </p:nvSpPr>
          <p:spPr>
            <a:xfrm>
              <a:off x="8705416" y="9534525"/>
              <a:ext cx="974650" cy="100709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29" name="Овал 337">
              <a:extLst>
                <a:ext uri="{FF2B5EF4-FFF2-40B4-BE49-F238E27FC236}">
                  <a16:creationId xmlns:a16="http://schemas.microsoft.com/office/drawing/2014/main" id="{7D46F88D-A5C5-37B8-8DCC-586C954EE103}"/>
                </a:ext>
              </a:extLst>
            </p:cNvPr>
            <p:cNvSpPr/>
            <p:nvPr/>
          </p:nvSpPr>
          <p:spPr>
            <a:xfrm>
              <a:off x="8713361" y="9566152"/>
              <a:ext cx="943838" cy="9438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pic>
          <p:nvPicPr>
            <p:cNvPr id="30" name="Picture 4" descr="https://bmn.jinr.ru/wp-content/uploads/2019/08/ncx_cluster.jpg">
              <a:extLst>
                <a:ext uri="{FF2B5EF4-FFF2-40B4-BE49-F238E27FC236}">
                  <a16:creationId xmlns:a16="http://schemas.microsoft.com/office/drawing/2014/main" id="{E7D3FAD5-ECC9-D1C6-4F03-C95D374B3BC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00" b="6330"/>
            <a:stretch/>
          </p:blipFill>
          <p:spPr bwMode="auto">
            <a:xfrm>
              <a:off x="8727055" y="9572618"/>
              <a:ext cx="923925" cy="930906"/>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3" name="Группа 341">
            <a:extLst>
              <a:ext uri="{FF2B5EF4-FFF2-40B4-BE49-F238E27FC236}">
                <a16:creationId xmlns:a16="http://schemas.microsoft.com/office/drawing/2014/main" id="{F1AA3B47-A4F1-12CE-2066-88A9D4E94D89}"/>
              </a:ext>
            </a:extLst>
          </p:cNvPr>
          <p:cNvGrpSpPr>
            <a:grpSpLocks noChangeAspect="1"/>
          </p:cNvGrpSpPr>
          <p:nvPr/>
        </p:nvGrpSpPr>
        <p:grpSpPr>
          <a:xfrm>
            <a:off x="4899995" y="1170136"/>
            <a:ext cx="993797" cy="1272963"/>
            <a:chOff x="-9325797" y="239907"/>
            <a:chExt cx="981912" cy="1257739"/>
          </a:xfrm>
        </p:grpSpPr>
        <p:grpSp>
          <p:nvGrpSpPr>
            <p:cNvPr id="34" name="Группа 342">
              <a:extLst>
                <a:ext uri="{FF2B5EF4-FFF2-40B4-BE49-F238E27FC236}">
                  <a16:creationId xmlns:a16="http://schemas.microsoft.com/office/drawing/2014/main" id="{A88304D4-4326-396C-32A8-60658678AC25}"/>
                </a:ext>
              </a:extLst>
            </p:cNvPr>
            <p:cNvGrpSpPr/>
            <p:nvPr/>
          </p:nvGrpSpPr>
          <p:grpSpPr>
            <a:xfrm>
              <a:off x="-9325797" y="239907"/>
              <a:ext cx="981912" cy="1257739"/>
              <a:chOff x="4597989" y="9290281"/>
              <a:chExt cx="981912" cy="1257739"/>
            </a:xfrm>
          </p:grpSpPr>
          <p:sp>
            <p:nvSpPr>
              <p:cNvPr id="37" name="Прямоугольник 345">
                <a:extLst>
                  <a:ext uri="{FF2B5EF4-FFF2-40B4-BE49-F238E27FC236}">
                    <a16:creationId xmlns:a16="http://schemas.microsoft.com/office/drawing/2014/main" id="{CA1BCB23-DB46-A754-01C4-623CF764F3C0}"/>
                  </a:ext>
                </a:extLst>
              </p:cNvPr>
              <p:cNvSpPr/>
              <p:nvPr/>
            </p:nvSpPr>
            <p:spPr>
              <a:xfrm>
                <a:off x="4597989" y="9321908"/>
                <a:ext cx="974650" cy="1226112"/>
              </a:xfrm>
              <a:prstGeom prst="rect">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38" name="TextBox 37">
                <a:extLst>
                  <a:ext uri="{FF2B5EF4-FFF2-40B4-BE49-F238E27FC236}">
                    <a16:creationId xmlns:a16="http://schemas.microsoft.com/office/drawing/2014/main" id="{CEEBFDC8-9F02-BA91-4A23-0D770E3164AF}"/>
                  </a:ext>
                </a:extLst>
              </p:cNvPr>
              <p:cNvSpPr txBox="1"/>
              <p:nvPr/>
            </p:nvSpPr>
            <p:spPr>
              <a:xfrm>
                <a:off x="4605251" y="9290281"/>
                <a:ext cx="974650" cy="304096"/>
              </a:xfrm>
              <a:prstGeom prst="rect">
                <a:avLst/>
              </a:prstGeom>
              <a:noFill/>
            </p:spPr>
            <p:txBody>
              <a:bodyPr wrap="square" rtlCol="0">
                <a:spAutoFit/>
              </a:bodyPr>
              <a:lstStyle/>
              <a:p>
                <a:pPr algn="ctr"/>
                <a:r>
                  <a:rPr lang="en-US" sz="1400" dirty="0">
                    <a:cs typeface="Times New Roman" panose="02020603050405020304" pitchFamily="18" charset="0"/>
                  </a:rPr>
                  <a:t>UNAM</a:t>
                </a:r>
                <a:endParaRPr lang="ru-RU" sz="1400" dirty="0">
                  <a:cs typeface="Times New Roman" panose="02020603050405020304" pitchFamily="18" charset="0"/>
                </a:endParaRPr>
              </a:p>
            </p:txBody>
          </p:sp>
        </p:grpSp>
        <p:sp>
          <p:nvSpPr>
            <p:cNvPr id="35" name="Прямоугольник 343">
              <a:extLst>
                <a:ext uri="{FF2B5EF4-FFF2-40B4-BE49-F238E27FC236}">
                  <a16:creationId xmlns:a16="http://schemas.microsoft.com/office/drawing/2014/main" id="{07C71966-8527-ECFB-E7CF-A158D305BED2}"/>
                </a:ext>
              </a:extLst>
            </p:cNvPr>
            <p:cNvSpPr/>
            <p:nvPr/>
          </p:nvSpPr>
          <p:spPr>
            <a:xfrm>
              <a:off x="-9324088" y="490554"/>
              <a:ext cx="974650" cy="100709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pic>
          <p:nvPicPr>
            <p:cNvPr id="36" name="Picture 2" descr="National Autonomous University of Mexico | university, Mexico City, Mexico  | Britannica">
              <a:extLst>
                <a:ext uri="{FF2B5EF4-FFF2-40B4-BE49-F238E27FC236}">
                  <a16:creationId xmlns:a16="http://schemas.microsoft.com/office/drawing/2014/main" id="{1C277946-3C7D-9965-09D4-834FE4B55476}"/>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873" r="14017"/>
            <a:stretch/>
          </p:blipFill>
          <p:spPr bwMode="auto">
            <a:xfrm>
              <a:off x="-9325797" y="506253"/>
              <a:ext cx="974650" cy="97465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9" name="Группа 347">
            <a:extLst>
              <a:ext uri="{FF2B5EF4-FFF2-40B4-BE49-F238E27FC236}">
                <a16:creationId xmlns:a16="http://schemas.microsoft.com/office/drawing/2014/main" id="{AB49BA40-8C16-D5CC-D9BA-4C79A668FA68}"/>
              </a:ext>
            </a:extLst>
          </p:cNvPr>
          <p:cNvGrpSpPr>
            <a:grpSpLocks noChangeAspect="1"/>
          </p:cNvGrpSpPr>
          <p:nvPr/>
        </p:nvGrpSpPr>
        <p:grpSpPr>
          <a:xfrm>
            <a:off x="10846610" y="1517887"/>
            <a:ext cx="1092503" cy="831394"/>
            <a:chOff x="-9885141" y="3641429"/>
            <a:chExt cx="1105153" cy="841021"/>
          </a:xfrm>
        </p:grpSpPr>
        <p:pic>
          <p:nvPicPr>
            <p:cNvPr id="40" name="Рисунок 348">
              <a:extLst>
                <a:ext uri="{FF2B5EF4-FFF2-40B4-BE49-F238E27FC236}">
                  <a16:creationId xmlns:a16="http://schemas.microsoft.com/office/drawing/2014/main" id="{21F0B9F5-6131-A075-7E7A-00A48DF632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206047" y="4056391"/>
              <a:ext cx="426059" cy="426059"/>
            </a:xfrm>
            <a:prstGeom prst="rect">
              <a:avLst/>
            </a:prstGeom>
          </p:spPr>
        </p:pic>
        <p:pic>
          <p:nvPicPr>
            <p:cNvPr id="41" name="Рисунок 349">
              <a:extLst>
                <a:ext uri="{FF2B5EF4-FFF2-40B4-BE49-F238E27FC236}">
                  <a16:creationId xmlns:a16="http://schemas.microsoft.com/office/drawing/2014/main" id="{5D8C6492-7162-F0BB-9021-7648B166C19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885141" y="3641429"/>
              <a:ext cx="713010" cy="713010"/>
            </a:xfrm>
            <a:prstGeom prst="rect">
              <a:avLst/>
            </a:prstGeom>
          </p:spPr>
        </p:pic>
      </p:grpSp>
      <p:grpSp>
        <p:nvGrpSpPr>
          <p:cNvPr id="42" name="Группа 350">
            <a:extLst>
              <a:ext uri="{FF2B5EF4-FFF2-40B4-BE49-F238E27FC236}">
                <a16:creationId xmlns:a16="http://schemas.microsoft.com/office/drawing/2014/main" id="{490BEB8D-451C-BB87-E8DF-81344611F271}"/>
              </a:ext>
            </a:extLst>
          </p:cNvPr>
          <p:cNvGrpSpPr>
            <a:grpSpLocks noChangeAspect="1"/>
          </p:cNvGrpSpPr>
          <p:nvPr/>
        </p:nvGrpSpPr>
        <p:grpSpPr>
          <a:xfrm>
            <a:off x="10733842" y="2383993"/>
            <a:ext cx="886718" cy="947099"/>
            <a:chOff x="-7740578" y="5094047"/>
            <a:chExt cx="867088" cy="926132"/>
          </a:xfrm>
        </p:grpSpPr>
        <p:pic>
          <p:nvPicPr>
            <p:cNvPr id="43" name="Рисунок 351">
              <a:extLst>
                <a:ext uri="{FF2B5EF4-FFF2-40B4-BE49-F238E27FC236}">
                  <a16:creationId xmlns:a16="http://schemas.microsoft.com/office/drawing/2014/main" id="{A900FAD2-16DC-11D8-030D-A438AFB978A5}"/>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7718063" y="5094047"/>
              <a:ext cx="552015" cy="637695"/>
            </a:xfrm>
            <a:prstGeom prst="rect">
              <a:avLst/>
            </a:prstGeom>
          </p:spPr>
        </p:pic>
        <p:pic>
          <p:nvPicPr>
            <p:cNvPr id="44" name="Рисунок 352">
              <a:extLst>
                <a:ext uri="{FF2B5EF4-FFF2-40B4-BE49-F238E27FC236}">
                  <a16:creationId xmlns:a16="http://schemas.microsoft.com/office/drawing/2014/main" id="{51D24FC0-1955-3D20-3EAB-1D1DC7A564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47057" y="5384582"/>
              <a:ext cx="373567" cy="373567"/>
            </a:xfrm>
            <a:prstGeom prst="rect">
              <a:avLst/>
            </a:prstGeom>
          </p:spPr>
        </p:pic>
        <p:sp>
          <p:nvSpPr>
            <p:cNvPr id="45" name="TextBox 44">
              <a:extLst>
                <a:ext uri="{FF2B5EF4-FFF2-40B4-BE49-F238E27FC236}">
                  <a16:creationId xmlns:a16="http://schemas.microsoft.com/office/drawing/2014/main" id="{C825EDEF-DB71-5E88-1A95-C35D8DC5779D}"/>
                </a:ext>
              </a:extLst>
            </p:cNvPr>
            <p:cNvSpPr txBox="1"/>
            <p:nvPr/>
          </p:nvSpPr>
          <p:spPr>
            <a:xfrm>
              <a:off x="-7740578" y="5719216"/>
              <a:ext cx="819523" cy="300963"/>
            </a:xfrm>
            <a:prstGeom prst="rect">
              <a:avLst/>
            </a:prstGeom>
            <a:noFill/>
          </p:spPr>
          <p:txBody>
            <a:bodyPr wrap="square" rtlCol="0">
              <a:spAutoFit/>
            </a:bodyPr>
            <a:lstStyle/>
            <a:p>
              <a:pPr algn="ctr"/>
              <a:r>
                <a:rPr lang="en-US" sz="1400" dirty="0" smtClean="0"/>
                <a:t>LIT EOS</a:t>
              </a:r>
              <a:endParaRPr lang="ru-RU" sz="1400" dirty="0"/>
            </a:p>
          </p:txBody>
        </p:sp>
      </p:grpSp>
      <p:cxnSp>
        <p:nvCxnSpPr>
          <p:cNvPr id="46" name="Прямая со стрелкой 354">
            <a:extLst>
              <a:ext uri="{FF2B5EF4-FFF2-40B4-BE49-F238E27FC236}">
                <a16:creationId xmlns:a16="http://schemas.microsoft.com/office/drawing/2014/main" id="{EE29BD17-8DBD-06E0-B491-6954C78C4D85}"/>
              </a:ext>
            </a:extLst>
          </p:cNvPr>
          <p:cNvCxnSpPr>
            <a:cxnSpLocks/>
          </p:cNvCxnSpPr>
          <p:nvPr/>
        </p:nvCxnSpPr>
        <p:spPr>
          <a:xfrm flipH="1">
            <a:off x="5903535" y="2173368"/>
            <a:ext cx="2311503" cy="233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355">
            <a:extLst>
              <a:ext uri="{FF2B5EF4-FFF2-40B4-BE49-F238E27FC236}">
                <a16:creationId xmlns:a16="http://schemas.microsoft.com/office/drawing/2014/main" id="{16BD59B7-4C6B-4A9B-4481-BDF6DD91CB7A}"/>
              </a:ext>
            </a:extLst>
          </p:cNvPr>
          <p:cNvCxnSpPr>
            <a:cxnSpLocks/>
            <a:stCxn id="73" idx="1"/>
          </p:cNvCxnSpPr>
          <p:nvPr/>
        </p:nvCxnSpPr>
        <p:spPr>
          <a:xfrm flipH="1">
            <a:off x="5890791" y="2376709"/>
            <a:ext cx="1983250" cy="10126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356">
            <a:extLst>
              <a:ext uri="{FF2B5EF4-FFF2-40B4-BE49-F238E27FC236}">
                <a16:creationId xmlns:a16="http://schemas.microsoft.com/office/drawing/2014/main" id="{01CDFAAF-AA2A-9AF6-248F-117FF24D3EC4}"/>
              </a:ext>
            </a:extLst>
          </p:cNvPr>
          <p:cNvCxnSpPr>
            <a:cxnSpLocks/>
          </p:cNvCxnSpPr>
          <p:nvPr/>
        </p:nvCxnSpPr>
        <p:spPr>
          <a:xfrm flipH="1">
            <a:off x="5889163" y="2521065"/>
            <a:ext cx="1944365" cy="16457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357">
            <a:extLst>
              <a:ext uri="{FF2B5EF4-FFF2-40B4-BE49-F238E27FC236}">
                <a16:creationId xmlns:a16="http://schemas.microsoft.com/office/drawing/2014/main" id="{D4E65FAF-7C05-4E48-2A61-296EFE7D03C6}"/>
              </a:ext>
            </a:extLst>
          </p:cNvPr>
          <p:cNvCxnSpPr>
            <a:cxnSpLocks/>
            <a:endCxn id="10" idx="0"/>
          </p:cNvCxnSpPr>
          <p:nvPr/>
        </p:nvCxnSpPr>
        <p:spPr>
          <a:xfrm flipH="1">
            <a:off x="7608750" y="2670604"/>
            <a:ext cx="837451" cy="9743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358">
            <a:extLst>
              <a:ext uri="{FF2B5EF4-FFF2-40B4-BE49-F238E27FC236}">
                <a16:creationId xmlns:a16="http://schemas.microsoft.com/office/drawing/2014/main" id="{52CD15F1-54A9-DB88-A03D-951474344507}"/>
              </a:ext>
            </a:extLst>
          </p:cNvPr>
          <p:cNvCxnSpPr>
            <a:cxnSpLocks/>
            <a:endCxn id="15" idx="0"/>
          </p:cNvCxnSpPr>
          <p:nvPr/>
        </p:nvCxnSpPr>
        <p:spPr>
          <a:xfrm flipH="1">
            <a:off x="8640860" y="2721991"/>
            <a:ext cx="154898" cy="9229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359">
            <a:extLst>
              <a:ext uri="{FF2B5EF4-FFF2-40B4-BE49-F238E27FC236}">
                <a16:creationId xmlns:a16="http://schemas.microsoft.com/office/drawing/2014/main" id="{BBC52D02-30F1-57EF-4C30-21974FCD3704}"/>
              </a:ext>
            </a:extLst>
          </p:cNvPr>
          <p:cNvCxnSpPr>
            <a:cxnSpLocks/>
            <a:stCxn id="73" idx="3"/>
          </p:cNvCxnSpPr>
          <p:nvPr/>
        </p:nvCxnSpPr>
        <p:spPr>
          <a:xfrm>
            <a:off x="10112521" y="2376709"/>
            <a:ext cx="583234" cy="3690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360">
            <a:extLst>
              <a:ext uri="{FF2B5EF4-FFF2-40B4-BE49-F238E27FC236}">
                <a16:creationId xmlns:a16="http://schemas.microsoft.com/office/drawing/2014/main" id="{7D8A352E-FF26-7773-FDCB-5751F9705007}"/>
              </a:ext>
            </a:extLst>
          </p:cNvPr>
          <p:cNvCxnSpPr>
            <a:cxnSpLocks/>
          </p:cNvCxnSpPr>
          <p:nvPr/>
        </p:nvCxnSpPr>
        <p:spPr>
          <a:xfrm>
            <a:off x="9776459" y="2702426"/>
            <a:ext cx="474179" cy="6869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361">
            <a:extLst>
              <a:ext uri="{FF2B5EF4-FFF2-40B4-BE49-F238E27FC236}">
                <a16:creationId xmlns:a16="http://schemas.microsoft.com/office/drawing/2014/main" id="{86717380-9D82-5E1A-C1D3-AE6D47127CE4}"/>
              </a:ext>
            </a:extLst>
          </p:cNvPr>
          <p:cNvCxnSpPr>
            <a:cxnSpLocks/>
          </p:cNvCxnSpPr>
          <p:nvPr/>
        </p:nvCxnSpPr>
        <p:spPr>
          <a:xfrm>
            <a:off x="10052828" y="2099060"/>
            <a:ext cx="731014" cy="104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4" name="Рисунок 362">
            <a:extLst>
              <a:ext uri="{FF2B5EF4-FFF2-40B4-BE49-F238E27FC236}">
                <a16:creationId xmlns:a16="http://schemas.microsoft.com/office/drawing/2014/main" id="{73FE2507-8EC3-2680-D0A9-7069E6F6FA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0882" y="6305816"/>
            <a:ext cx="1149061" cy="461133"/>
          </a:xfrm>
          <a:prstGeom prst="rect">
            <a:avLst/>
          </a:prstGeom>
        </p:spPr>
      </p:pic>
      <p:grpSp>
        <p:nvGrpSpPr>
          <p:cNvPr id="55" name="Группа 363">
            <a:extLst>
              <a:ext uri="{FF2B5EF4-FFF2-40B4-BE49-F238E27FC236}">
                <a16:creationId xmlns:a16="http://schemas.microsoft.com/office/drawing/2014/main" id="{2A6DF929-1312-76F1-4D7D-FB72A695FB3F}"/>
              </a:ext>
            </a:extLst>
          </p:cNvPr>
          <p:cNvGrpSpPr/>
          <p:nvPr/>
        </p:nvGrpSpPr>
        <p:grpSpPr>
          <a:xfrm>
            <a:off x="9375356" y="5026509"/>
            <a:ext cx="1017992" cy="1290137"/>
            <a:chOff x="5888878" y="10903033"/>
            <a:chExt cx="980678" cy="1248543"/>
          </a:xfrm>
        </p:grpSpPr>
        <p:grpSp>
          <p:nvGrpSpPr>
            <p:cNvPr id="56" name="Группа 364">
              <a:extLst>
                <a:ext uri="{FF2B5EF4-FFF2-40B4-BE49-F238E27FC236}">
                  <a16:creationId xmlns:a16="http://schemas.microsoft.com/office/drawing/2014/main" id="{C7C07D33-C028-A937-D05A-45B4DBE8A778}"/>
                </a:ext>
              </a:extLst>
            </p:cNvPr>
            <p:cNvGrpSpPr/>
            <p:nvPr/>
          </p:nvGrpSpPr>
          <p:grpSpPr>
            <a:xfrm>
              <a:off x="5889184" y="10903033"/>
              <a:ext cx="980372" cy="1248543"/>
              <a:chOff x="8705108" y="9293072"/>
              <a:chExt cx="980372" cy="1248545"/>
            </a:xfrm>
          </p:grpSpPr>
          <p:grpSp>
            <p:nvGrpSpPr>
              <p:cNvPr id="58" name="Группа 366">
                <a:extLst>
                  <a:ext uri="{FF2B5EF4-FFF2-40B4-BE49-F238E27FC236}">
                    <a16:creationId xmlns:a16="http://schemas.microsoft.com/office/drawing/2014/main" id="{3C1BC7C7-0C30-98FB-F541-DDF1646D626E}"/>
                  </a:ext>
                </a:extLst>
              </p:cNvPr>
              <p:cNvGrpSpPr/>
              <p:nvPr/>
            </p:nvGrpSpPr>
            <p:grpSpPr>
              <a:xfrm>
                <a:off x="8705108" y="9293072"/>
                <a:ext cx="980372" cy="1248542"/>
                <a:chOff x="4597989" y="9299478"/>
                <a:chExt cx="980372" cy="1248542"/>
              </a:xfrm>
            </p:grpSpPr>
            <p:sp>
              <p:nvSpPr>
                <p:cNvPr id="61" name="Прямоугольник 369">
                  <a:extLst>
                    <a:ext uri="{FF2B5EF4-FFF2-40B4-BE49-F238E27FC236}">
                      <a16:creationId xmlns:a16="http://schemas.microsoft.com/office/drawing/2014/main" id="{C7FE7864-383B-1C3C-00C9-0A6F9D282755}"/>
                    </a:ext>
                  </a:extLst>
                </p:cNvPr>
                <p:cNvSpPr/>
                <p:nvPr/>
              </p:nvSpPr>
              <p:spPr>
                <a:xfrm>
                  <a:off x="4597989" y="9321908"/>
                  <a:ext cx="974650" cy="1226112"/>
                </a:xfrm>
                <a:prstGeom prst="rect">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62" name="TextBox 61">
                  <a:extLst>
                    <a:ext uri="{FF2B5EF4-FFF2-40B4-BE49-F238E27FC236}">
                      <a16:creationId xmlns:a16="http://schemas.microsoft.com/office/drawing/2014/main" id="{A0283AD2-2DC2-CA7C-0595-C943237F27E3}"/>
                    </a:ext>
                  </a:extLst>
                </p:cNvPr>
                <p:cNvSpPr txBox="1"/>
                <p:nvPr/>
              </p:nvSpPr>
              <p:spPr>
                <a:xfrm>
                  <a:off x="4603711" y="9299478"/>
                  <a:ext cx="974650" cy="297855"/>
                </a:xfrm>
                <a:prstGeom prst="rect">
                  <a:avLst/>
                </a:prstGeom>
                <a:noFill/>
              </p:spPr>
              <p:txBody>
                <a:bodyPr wrap="square" rtlCol="0">
                  <a:spAutoFit/>
                </a:bodyPr>
                <a:lstStyle/>
                <a:p>
                  <a:pPr algn="ctr"/>
                  <a:r>
                    <a:rPr lang="en-US" sz="1400" dirty="0">
                      <a:cs typeface="Times New Roman" panose="02020603050405020304" pitchFamily="18" charset="0"/>
                    </a:rPr>
                    <a:t>Polytech</a:t>
                  </a:r>
                  <a:endParaRPr lang="ru-RU" sz="1400" dirty="0">
                    <a:cs typeface="Times New Roman" panose="02020603050405020304" pitchFamily="18" charset="0"/>
                  </a:endParaRPr>
                </a:p>
              </p:txBody>
            </p:sp>
          </p:grpSp>
          <p:sp>
            <p:nvSpPr>
              <p:cNvPr id="59" name="Прямоугольник 367">
                <a:extLst>
                  <a:ext uri="{FF2B5EF4-FFF2-40B4-BE49-F238E27FC236}">
                    <a16:creationId xmlns:a16="http://schemas.microsoft.com/office/drawing/2014/main" id="{67A55C1E-B171-CD46-784F-7EF043850A6A}"/>
                  </a:ext>
                </a:extLst>
              </p:cNvPr>
              <p:cNvSpPr/>
              <p:nvPr/>
            </p:nvSpPr>
            <p:spPr>
              <a:xfrm>
                <a:off x="8705416" y="9534525"/>
                <a:ext cx="974650" cy="100709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60" name="Овал 368">
                <a:extLst>
                  <a:ext uri="{FF2B5EF4-FFF2-40B4-BE49-F238E27FC236}">
                    <a16:creationId xmlns:a16="http://schemas.microsoft.com/office/drawing/2014/main" id="{BD4C08D1-72C3-4738-C7F5-B448DE630CB7}"/>
                  </a:ext>
                </a:extLst>
              </p:cNvPr>
              <p:cNvSpPr/>
              <p:nvPr/>
            </p:nvSpPr>
            <p:spPr>
              <a:xfrm>
                <a:off x="8713361" y="9566152"/>
                <a:ext cx="943838" cy="9438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grpSp>
        <p:sp>
          <p:nvSpPr>
            <p:cNvPr id="57" name="Овал 365">
              <a:extLst>
                <a:ext uri="{FF2B5EF4-FFF2-40B4-BE49-F238E27FC236}">
                  <a16:creationId xmlns:a16="http://schemas.microsoft.com/office/drawing/2014/main" id="{CFC4D1BC-2EC6-1868-A96A-AF9AFA97D3EE}"/>
                </a:ext>
              </a:extLst>
            </p:cNvPr>
            <p:cNvSpPr/>
            <p:nvPr/>
          </p:nvSpPr>
          <p:spPr>
            <a:xfrm>
              <a:off x="5888878" y="11171406"/>
              <a:ext cx="962794" cy="962794"/>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grpSp>
      <p:grpSp>
        <p:nvGrpSpPr>
          <p:cNvPr id="63" name="Группа 371">
            <a:extLst>
              <a:ext uri="{FF2B5EF4-FFF2-40B4-BE49-F238E27FC236}">
                <a16:creationId xmlns:a16="http://schemas.microsoft.com/office/drawing/2014/main" id="{C52067E1-D02A-6783-F401-311F24091A8E}"/>
              </a:ext>
            </a:extLst>
          </p:cNvPr>
          <p:cNvGrpSpPr/>
          <p:nvPr/>
        </p:nvGrpSpPr>
        <p:grpSpPr>
          <a:xfrm>
            <a:off x="10481821" y="5026228"/>
            <a:ext cx="992783" cy="1290416"/>
            <a:chOff x="7230338" y="11293532"/>
            <a:chExt cx="975262" cy="1248542"/>
          </a:xfrm>
        </p:grpSpPr>
        <p:grpSp>
          <p:nvGrpSpPr>
            <p:cNvPr id="64" name="Группа 372">
              <a:extLst>
                <a:ext uri="{FF2B5EF4-FFF2-40B4-BE49-F238E27FC236}">
                  <a16:creationId xmlns:a16="http://schemas.microsoft.com/office/drawing/2014/main" id="{8E779345-336A-05EF-D6FC-8E751355F021}"/>
                </a:ext>
              </a:extLst>
            </p:cNvPr>
            <p:cNvGrpSpPr/>
            <p:nvPr/>
          </p:nvGrpSpPr>
          <p:grpSpPr>
            <a:xfrm>
              <a:off x="7230338" y="11293532"/>
              <a:ext cx="975262" cy="1248542"/>
              <a:chOff x="8704804" y="9293075"/>
              <a:chExt cx="975262" cy="1248542"/>
            </a:xfrm>
          </p:grpSpPr>
          <p:grpSp>
            <p:nvGrpSpPr>
              <p:cNvPr id="66" name="Группа 374">
                <a:extLst>
                  <a:ext uri="{FF2B5EF4-FFF2-40B4-BE49-F238E27FC236}">
                    <a16:creationId xmlns:a16="http://schemas.microsoft.com/office/drawing/2014/main" id="{6009410A-9630-11ED-9447-7081406F3E30}"/>
                  </a:ext>
                </a:extLst>
              </p:cNvPr>
              <p:cNvGrpSpPr/>
              <p:nvPr/>
            </p:nvGrpSpPr>
            <p:grpSpPr>
              <a:xfrm>
                <a:off x="8704804" y="9293075"/>
                <a:ext cx="974956" cy="1248542"/>
                <a:chOff x="4597683" y="9299478"/>
                <a:chExt cx="974956" cy="1248542"/>
              </a:xfrm>
            </p:grpSpPr>
            <p:sp>
              <p:nvSpPr>
                <p:cNvPr id="69" name="Прямоугольник 377">
                  <a:extLst>
                    <a:ext uri="{FF2B5EF4-FFF2-40B4-BE49-F238E27FC236}">
                      <a16:creationId xmlns:a16="http://schemas.microsoft.com/office/drawing/2014/main" id="{67E06026-EDB1-1B7B-0563-8A1EF7338342}"/>
                    </a:ext>
                  </a:extLst>
                </p:cNvPr>
                <p:cNvSpPr/>
                <p:nvPr/>
              </p:nvSpPr>
              <p:spPr>
                <a:xfrm>
                  <a:off x="4597989" y="9321908"/>
                  <a:ext cx="974650" cy="1226112"/>
                </a:xfrm>
                <a:prstGeom prst="rect">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70" name="TextBox 69">
                  <a:extLst>
                    <a:ext uri="{FF2B5EF4-FFF2-40B4-BE49-F238E27FC236}">
                      <a16:creationId xmlns:a16="http://schemas.microsoft.com/office/drawing/2014/main" id="{1A698210-08AA-0990-65CD-2B2E103D2693}"/>
                    </a:ext>
                  </a:extLst>
                </p:cNvPr>
                <p:cNvSpPr txBox="1"/>
                <p:nvPr/>
              </p:nvSpPr>
              <p:spPr>
                <a:xfrm>
                  <a:off x="4597683" y="9299478"/>
                  <a:ext cx="974650" cy="280346"/>
                </a:xfrm>
                <a:prstGeom prst="rect">
                  <a:avLst/>
                </a:prstGeom>
                <a:noFill/>
              </p:spPr>
              <p:txBody>
                <a:bodyPr wrap="square" rtlCol="0">
                  <a:spAutoFit/>
                </a:bodyPr>
                <a:lstStyle/>
                <a:p>
                  <a:pPr algn="ctr"/>
                  <a:r>
                    <a:rPr lang="en-US" sz="1400" dirty="0">
                      <a:cs typeface="Times New Roman" panose="02020603050405020304" pitchFamily="18" charset="0"/>
                    </a:rPr>
                    <a:t>MSC</a:t>
                  </a:r>
                  <a:endParaRPr lang="ru-RU" sz="1400" dirty="0">
                    <a:cs typeface="Times New Roman" panose="02020603050405020304" pitchFamily="18" charset="0"/>
                  </a:endParaRPr>
                </a:p>
              </p:txBody>
            </p:sp>
          </p:grpSp>
          <p:sp>
            <p:nvSpPr>
              <p:cNvPr id="67" name="Прямоугольник 375">
                <a:extLst>
                  <a:ext uri="{FF2B5EF4-FFF2-40B4-BE49-F238E27FC236}">
                    <a16:creationId xmlns:a16="http://schemas.microsoft.com/office/drawing/2014/main" id="{04BEDEFD-E67F-1BA9-C0AC-4060321A9761}"/>
                  </a:ext>
                </a:extLst>
              </p:cNvPr>
              <p:cNvSpPr/>
              <p:nvPr/>
            </p:nvSpPr>
            <p:spPr>
              <a:xfrm>
                <a:off x="8705416" y="9534525"/>
                <a:ext cx="974650" cy="1007092"/>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sp>
            <p:nvSpPr>
              <p:cNvPr id="68" name="Овал 376">
                <a:extLst>
                  <a:ext uri="{FF2B5EF4-FFF2-40B4-BE49-F238E27FC236}">
                    <a16:creationId xmlns:a16="http://schemas.microsoft.com/office/drawing/2014/main" id="{40EF8A35-C5D8-B216-54D3-E3C6AAE82DFB}"/>
                  </a:ext>
                </a:extLst>
              </p:cNvPr>
              <p:cNvSpPr/>
              <p:nvPr/>
            </p:nvSpPr>
            <p:spPr>
              <a:xfrm>
                <a:off x="8713361" y="9566152"/>
                <a:ext cx="943838" cy="9438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a:p>
            </p:txBody>
          </p:sp>
        </p:grpSp>
        <p:pic>
          <p:nvPicPr>
            <p:cNvPr id="65" name="Рисунок 373">
              <a:extLst>
                <a:ext uri="{FF2B5EF4-FFF2-40B4-BE49-F238E27FC236}">
                  <a16:creationId xmlns:a16="http://schemas.microsoft.com/office/drawing/2014/main" id="{2824048F-D327-78C8-30E7-BCBAEF36A1C4}"/>
                </a:ext>
              </a:extLst>
            </p:cNvPr>
            <p:cNvPicPr>
              <a:picLocks noChangeAspect="1"/>
            </p:cNvPicPr>
            <p:nvPr/>
          </p:nvPicPr>
          <p:blipFill>
            <a:blip r:embed="rId14"/>
            <a:stretch>
              <a:fillRect/>
            </a:stretch>
          </p:blipFill>
          <p:spPr>
            <a:xfrm>
              <a:off x="7316969" y="11651353"/>
              <a:ext cx="749897" cy="656886"/>
            </a:xfrm>
            <a:prstGeom prst="rect">
              <a:avLst/>
            </a:prstGeom>
          </p:spPr>
        </p:pic>
      </p:grpSp>
      <p:grpSp>
        <p:nvGrpSpPr>
          <p:cNvPr id="71" name="Группа 379">
            <a:extLst>
              <a:ext uri="{FF2B5EF4-FFF2-40B4-BE49-F238E27FC236}">
                <a16:creationId xmlns:a16="http://schemas.microsoft.com/office/drawing/2014/main" id="{F54B4E51-E167-052F-DACB-225A86B6DC02}"/>
              </a:ext>
            </a:extLst>
          </p:cNvPr>
          <p:cNvGrpSpPr/>
          <p:nvPr/>
        </p:nvGrpSpPr>
        <p:grpSpPr>
          <a:xfrm>
            <a:off x="7807746" y="2014151"/>
            <a:ext cx="2363014" cy="731571"/>
            <a:chOff x="24928292" y="7418529"/>
            <a:chExt cx="2625574" cy="812861"/>
          </a:xfrm>
        </p:grpSpPr>
        <p:sp>
          <p:nvSpPr>
            <p:cNvPr id="72" name="Скругленный прямоугольник 92">
              <a:extLst>
                <a:ext uri="{FF2B5EF4-FFF2-40B4-BE49-F238E27FC236}">
                  <a16:creationId xmlns:a16="http://schemas.microsoft.com/office/drawing/2014/main" id="{4998542B-CFF3-31FB-969D-37D166AB0BCE}"/>
                </a:ext>
              </a:extLst>
            </p:cNvPr>
            <p:cNvSpPr/>
            <p:nvPr/>
          </p:nvSpPr>
          <p:spPr>
            <a:xfrm>
              <a:off x="24928292" y="7418529"/>
              <a:ext cx="2625574" cy="81286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73" name="Рисунок 381">
              <a:extLst>
                <a:ext uri="{FF2B5EF4-FFF2-40B4-BE49-F238E27FC236}">
                  <a16:creationId xmlns:a16="http://schemas.microsoft.com/office/drawing/2014/main" id="{1D2CED24-F5FB-47DF-6DCB-17ADC24277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001953" y="7438695"/>
              <a:ext cx="2487203" cy="765356"/>
            </a:xfrm>
            <a:prstGeom prst="rect">
              <a:avLst/>
            </a:prstGeom>
          </p:spPr>
        </p:pic>
      </p:grpSp>
      <p:grpSp>
        <p:nvGrpSpPr>
          <p:cNvPr id="74" name="Группа 382">
            <a:extLst>
              <a:ext uri="{FF2B5EF4-FFF2-40B4-BE49-F238E27FC236}">
                <a16:creationId xmlns:a16="http://schemas.microsoft.com/office/drawing/2014/main" id="{66C9B925-914F-55BD-C250-BC576AE9D00E}"/>
              </a:ext>
            </a:extLst>
          </p:cNvPr>
          <p:cNvGrpSpPr/>
          <p:nvPr/>
        </p:nvGrpSpPr>
        <p:grpSpPr>
          <a:xfrm>
            <a:off x="10456821" y="3867428"/>
            <a:ext cx="919933" cy="1077583"/>
            <a:chOff x="29147222" y="9819967"/>
            <a:chExt cx="1341328" cy="1505496"/>
          </a:xfrm>
        </p:grpSpPr>
        <p:pic>
          <p:nvPicPr>
            <p:cNvPr id="75" name="Рисунок 383">
              <a:extLst>
                <a:ext uri="{FF2B5EF4-FFF2-40B4-BE49-F238E27FC236}">
                  <a16:creationId xmlns:a16="http://schemas.microsoft.com/office/drawing/2014/main" id="{64CDB2EA-F1D0-AB80-2E3C-CABD1D9941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294407" y="9819967"/>
              <a:ext cx="761648" cy="761648"/>
            </a:xfrm>
            <a:prstGeom prst="rect">
              <a:avLst/>
            </a:prstGeom>
          </p:spPr>
        </p:pic>
        <p:sp>
          <p:nvSpPr>
            <p:cNvPr id="76" name="TextBox 75">
              <a:extLst>
                <a:ext uri="{FF2B5EF4-FFF2-40B4-BE49-F238E27FC236}">
                  <a16:creationId xmlns:a16="http://schemas.microsoft.com/office/drawing/2014/main" id="{73E599ED-55FD-8524-979A-CEE8BA8C3C35}"/>
                </a:ext>
              </a:extLst>
            </p:cNvPr>
            <p:cNvSpPr txBox="1"/>
            <p:nvPr/>
          </p:nvSpPr>
          <p:spPr>
            <a:xfrm>
              <a:off x="29147222" y="10465471"/>
              <a:ext cx="1341328" cy="859992"/>
            </a:xfrm>
            <a:prstGeom prst="rect">
              <a:avLst/>
            </a:prstGeom>
            <a:noFill/>
          </p:spPr>
          <p:txBody>
            <a:bodyPr wrap="square" rtlCol="0">
              <a:spAutoFit/>
            </a:bodyPr>
            <a:lstStyle/>
            <a:p>
              <a:pPr algn="ctr"/>
              <a:r>
                <a:rPr lang="en-US" sz="1400" dirty="0"/>
                <a:t>Lustre</a:t>
              </a:r>
            </a:p>
            <a:p>
              <a:pPr algn="ctr"/>
              <a:r>
                <a:rPr lang="en-US" sz="1000" dirty="0"/>
                <a:t>Ultra-fast storage</a:t>
              </a:r>
              <a:endParaRPr lang="ru-RU" sz="1000" dirty="0"/>
            </a:p>
          </p:txBody>
        </p:sp>
        <p:pic>
          <p:nvPicPr>
            <p:cNvPr id="77" name="Рисунок 385">
              <a:extLst>
                <a:ext uri="{FF2B5EF4-FFF2-40B4-BE49-F238E27FC236}">
                  <a16:creationId xmlns:a16="http://schemas.microsoft.com/office/drawing/2014/main" id="{C49647AF-EDD7-2461-E293-8E03D0DEA8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894785" y="10087297"/>
              <a:ext cx="479170" cy="479170"/>
            </a:xfrm>
            <a:prstGeom prst="rect">
              <a:avLst/>
            </a:prstGeom>
          </p:spPr>
        </p:pic>
      </p:grpSp>
      <p:sp>
        <p:nvSpPr>
          <p:cNvPr id="78" name="Скругленный прямоугольник 42">
            <a:extLst>
              <a:ext uri="{FF2B5EF4-FFF2-40B4-BE49-F238E27FC236}">
                <a16:creationId xmlns:a16="http://schemas.microsoft.com/office/drawing/2014/main" id="{22D951F0-A199-FDF1-2C3C-C3B8A4E1767C}"/>
              </a:ext>
            </a:extLst>
          </p:cNvPr>
          <p:cNvSpPr/>
          <p:nvPr/>
        </p:nvSpPr>
        <p:spPr>
          <a:xfrm>
            <a:off x="5992959" y="1470242"/>
            <a:ext cx="6073348" cy="3498614"/>
          </a:xfrm>
          <a:prstGeom prst="roundRect">
            <a:avLst>
              <a:gd name="adj" fmla="val 6656"/>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Box 78">
            <a:extLst>
              <a:ext uri="{FF2B5EF4-FFF2-40B4-BE49-F238E27FC236}">
                <a16:creationId xmlns:a16="http://schemas.microsoft.com/office/drawing/2014/main" id="{68F810D9-C806-AAA2-678E-8454A973E4FF}"/>
              </a:ext>
            </a:extLst>
          </p:cNvPr>
          <p:cNvSpPr txBox="1"/>
          <p:nvPr/>
        </p:nvSpPr>
        <p:spPr>
          <a:xfrm>
            <a:off x="6278947" y="1496578"/>
            <a:ext cx="2599170" cy="470900"/>
          </a:xfrm>
          <a:prstGeom prst="rect">
            <a:avLst/>
          </a:prstGeom>
          <a:noFill/>
        </p:spPr>
        <p:txBody>
          <a:bodyPr wrap="none" rtlCol="0">
            <a:spAutoFit/>
          </a:bodyPr>
          <a:lstStyle/>
          <a:p>
            <a:r>
              <a:rPr lang="en-US" sz="2800" b="1" dirty="0">
                <a:solidFill>
                  <a:srgbClr val="4F81BD"/>
                </a:solidFill>
              </a:rPr>
              <a:t>MICC basic facility</a:t>
            </a:r>
            <a:endParaRPr lang="ru-RU" sz="2800" b="1" dirty="0">
              <a:solidFill>
                <a:srgbClr val="4F81BD"/>
              </a:solidFill>
            </a:endParaRPr>
          </a:p>
        </p:txBody>
      </p:sp>
      <p:cxnSp>
        <p:nvCxnSpPr>
          <p:cNvPr id="80" name="Прямая соединительная линия 388">
            <a:extLst>
              <a:ext uri="{FF2B5EF4-FFF2-40B4-BE49-F238E27FC236}">
                <a16:creationId xmlns:a16="http://schemas.microsoft.com/office/drawing/2014/main" id="{8BCB0EC4-B8BB-0F7B-5453-A393047B1618}"/>
              </a:ext>
            </a:extLst>
          </p:cNvPr>
          <p:cNvCxnSpPr/>
          <p:nvPr/>
        </p:nvCxnSpPr>
        <p:spPr>
          <a:xfrm>
            <a:off x="9356692" y="3827474"/>
            <a:ext cx="212105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Дуга 389">
            <a:extLst>
              <a:ext uri="{FF2B5EF4-FFF2-40B4-BE49-F238E27FC236}">
                <a16:creationId xmlns:a16="http://schemas.microsoft.com/office/drawing/2014/main" id="{D87BB92D-81F4-0603-002F-27881A98E530}"/>
              </a:ext>
            </a:extLst>
          </p:cNvPr>
          <p:cNvSpPr/>
          <p:nvPr/>
        </p:nvSpPr>
        <p:spPr>
          <a:xfrm rot="3885867">
            <a:off x="10706628" y="2722748"/>
            <a:ext cx="1298291" cy="1065243"/>
          </a:xfrm>
          <a:prstGeom prst="arc">
            <a:avLst>
              <a:gd name="adj1" fmla="val 14582821"/>
              <a:gd name="adj2" fmla="val 0"/>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2" name="Скругленный прямоугольник 158">
            <a:extLst>
              <a:ext uri="{FF2B5EF4-FFF2-40B4-BE49-F238E27FC236}">
                <a16:creationId xmlns:a16="http://schemas.microsoft.com/office/drawing/2014/main" id="{247EE917-8FBC-0331-28BA-D2642E5A2703}"/>
              </a:ext>
            </a:extLst>
          </p:cNvPr>
          <p:cNvSpPr/>
          <p:nvPr/>
        </p:nvSpPr>
        <p:spPr>
          <a:xfrm>
            <a:off x="9282038" y="3456468"/>
            <a:ext cx="2292280" cy="3282035"/>
          </a:xfrm>
          <a:prstGeom prst="roundRect">
            <a:avLst>
              <a:gd name="adj" fmla="val 6656"/>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TextBox 82">
            <a:extLst>
              <a:ext uri="{FF2B5EF4-FFF2-40B4-BE49-F238E27FC236}">
                <a16:creationId xmlns:a16="http://schemas.microsoft.com/office/drawing/2014/main" id="{10649214-39A1-4CB9-BEB2-F11237852ED0}"/>
              </a:ext>
            </a:extLst>
          </p:cNvPr>
          <p:cNvSpPr txBox="1"/>
          <p:nvPr/>
        </p:nvSpPr>
        <p:spPr>
          <a:xfrm>
            <a:off x="744902" y="1728309"/>
            <a:ext cx="3380038" cy="4054956"/>
          </a:xfrm>
          <a:prstGeom prst="rect">
            <a:avLst/>
          </a:prstGeom>
          <a:noFill/>
          <a:ln>
            <a:solidFill>
              <a:srgbClr val="009900"/>
            </a:solidFill>
          </a:ln>
        </p:spPr>
        <p:txBody>
          <a:bodyPr wrap="square" rtlCol="0">
            <a:spAutoFit/>
          </a:bodyPr>
          <a:lstStyle/>
          <a:p>
            <a:pPr marL="285750" lvl="0" indent="-285750">
              <a:lnSpc>
                <a:spcPct val="150000"/>
              </a:lnSpc>
              <a:buSzPct val="100000"/>
              <a:buFont typeface="Arial" pitchFamily="34"/>
              <a:buChar char="•"/>
              <a:defRPr sz="1800" b="0" i="0" u="none" strike="noStrike" kern="0" cap="none" spc="0" baseline="0">
                <a:solidFill>
                  <a:srgbClr val="000000"/>
                </a:solidFill>
                <a:uFillTx/>
              </a:defRP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NICA offline cluster 10</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0</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0 cores(limit for users)</a:t>
            </a:r>
          </a:p>
          <a:p>
            <a:pPr marL="285750" lvl="0" indent="-285750">
              <a:lnSpc>
                <a:spcPct val="150000"/>
              </a:lnSpc>
              <a:buSzPct val="100000"/>
              <a:buFont typeface="Arial" pitchFamily="34"/>
              <a:buChar char="•"/>
              <a:defRPr sz="1800" b="0" i="0" u="none" strike="noStrike" kern="0" cap="none" spc="0" baseline="0">
                <a:solidFill>
                  <a:srgbClr val="000000"/>
                </a:solidFill>
                <a:uFillTx/>
              </a:defRP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GOVORUN up to </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3260</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 cores in last production</a:t>
            </a:r>
          </a:p>
          <a:p>
            <a:pPr marL="285750" lvl="0" indent="-285750">
              <a:lnSpc>
                <a:spcPct val="150000"/>
              </a:lnSpc>
              <a:buSzPct val="100000"/>
              <a:buFont typeface="Arial" pitchFamily="34"/>
              <a:buChar char="•"/>
              <a:defRPr sz="1800" b="0" i="0" u="none" strike="noStrike" kern="0" cap="none" spc="0" baseline="0">
                <a:solidFill>
                  <a:srgbClr val="000000"/>
                </a:solidFill>
                <a:uFillTx/>
              </a:defRP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Tier1 1</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5</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00 cores</a:t>
            </a:r>
          </a:p>
          <a:p>
            <a:pPr marL="285750" lvl="0" indent="-285750">
              <a:lnSpc>
                <a:spcPct val="150000"/>
              </a:lnSpc>
              <a:buSzPct val="100000"/>
              <a:buFont typeface="Arial" pitchFamily="34"/>
              <a:buChar char="•"/>
              <a:defRPr sz="1800" b="0" i="0" u="none" strike="noStrike" kern="0" cap="none" spc="0" baseline="0">
                <a:solidFill>
                  <a:srgbClr val="000000"/>
                </a:solidFill>
                <a:uFillTx/>
              </a:defRP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Tier2 1000 cores</a:t>
            </a:r>
          </a:p>
          <a:p>
            <a:pPr marL="285750" lvl="0" indent="-285750">
              <a:lnSpc>
                <a:spcPct val="150000"/>
              </a:lnSpc>
              <a:buSzPct val="100000"/>
              <a:buFont typeface="Arial" pitchFamily="34"/>
              <a:buChar char="•"/>
              <a:defRPr sz="1800" b="0" i="0" u="none" strike="noStrike" kern="0" cap="none" spc="0" baseline="0">
                <a:solidFill>
                  <a:srgbClr val="000000"/>
                </a:solidFill>
                <a:uFillTx/>
              </a:defRP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Clouds(JINR and JINR Member States) 70 cores</a:t>
            </a:r>
          </a:p>
          <a:p>
            <a:pPr marL="285750" lvl="0" indent="-285750">
              <a:lnSpc>
                <a:spcPct val="150000"/>
              </a:lnSpc>
              <a:buSzPct val="100000"/>
              <a:buFont typeface="Arial" pitchFamily="34"/>
              <a:buChar char="•"/>
              <a:defRPr sz="1800" b="0" i="0" u="none" strike="noStrike" kern="0" cap="none" spc="0" baseline="0">
                <a:solidFill>
                  <a:srgbClr val="000000"/>
                </a:solidFill>
                <a:uFillTx/>
              </a:defRP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UNAM(Mexico University) 100 cores</a:t>
            </a:r>
          </a:p>
          <a:p>
            <a:pPr marL="285750" lvl="0" indent="-285750">
              <a:lnSpc>
                <a:spcPct val="150000"/>
              </a:lnSpc>
              <a:buSzPct val="100000"/>
              <a:buFont typeface="Arial" pitchFamily="34"/>
              <a:buChar char="•"/>
              <a:defRPr sz="1800" b="0" i="0" u="none" strike="noStrike" kern="0" cap="none" spc="0" baseline="0">
                <a:solidFill>
                  <a:srgbClr val="000000"/>
                </a:solidFill>
                <a:uFillTx/>
              </a:defRP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National Research Computer Network of Russia </a:t>
            </a: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r>
            <a:b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now resources from SPBTU and JSCC) 672 </a:t>
            </a: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cores</a:t>
            </a:r>
            <a:b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sz="1800" b="0" i="0" u="none" strike="noStrike" kern="0" cap="none" spc="0" baseline="0">
                <a:solidFill>
                  <a:srgbClr val="000000"/>
                </a:solidFill>
                <a:uFillTx/>
              </a:defRPr>
            </a:pP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Mass </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production storages</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integrated </a:t>
            </a: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r>
            <a:b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in </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Dirac File Catalog</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have size 9,2 PB</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sz="1800" b="0" i="0" u="none" strike="noStrike" kern="0" cap="none" spc="0" baseline="0">
                <a:solidFill>
                  <a:srgbClr val="000000"/>
                </a:solidFill>
                <a:uFillTx/>
              </a:defRPr>
            </a:pPr>
            <a:endPar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sz="1800" b="0" i="0" u="none" strike="noStrike" kern="0" cap="none" spc="0" baseline="0">
                <a:solidFill>
                  <a:srgbClr val="000000"/>
                </a:solidFill>
                <a:uFillTx/>
              </a:defRPr>
            </a:pPr>
            <a:endParaRPr lang="en-US" sz="11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defRPr sz="1800" b="0" i="0" u="none" strike="noStrike" kern="0" cap="none" spc="0" baseline="0">
                <a:solidFill>
                  <a:srgbClr val="000000"/>
                </a:solidFill>
                <a:uFillTx/>
              </a:defRPr>
            </a:pPr>
            <a:r>
              <a:rPr lang="da-DK" sz="1000" dirty="0"/>
              <a:t>More </a:t>
            </a:r>
            <a:r>
              <a:rPr lang="sk-SK" sz="1000" dirty="0"/>
              <a:t>i</a:t>
            </a:r>
            <a:r>
              <a:rPr lang="da-DK" sz="1000" dirty="0"/>
              <a:t>nformation: </a:t>
            </a:r>
            <a:r>
              <a:rPr lang="ru-RU" sz="1000" dirty="0"/>
              <a:t/>
            </a:r>
            <a:br>
              <a:rPr lang="ru-RU" sz="1000" dirty="0"/>
            </a:br>
            <a:r>
              <a:rPr lang="en-US" sz="1100" dirty="0" err="1"/>
              <a:t>Kutovskiy,N</a:t>
            </a:r>
            <a:r>
              <a:rPr lang="en-US" sz="1100" dirty="0"/>
              <a:t>., </a:t>
            </a:r>
            <a:r>
              <a:rPr lang="en-US" sz="1100" dirty="0" err="1"/>
              <a:t>Mitsyn</a:t>
            </a:r>
            <a:r>
              <a:rPr lang="en-US" sz="1100" dirty="0"/>
              <a:t>, V., </a:t>
            </a:r>
            <a:r>
              <a:rPr lang="en-US" sz="1100" dirty="0" err="1"/>
              <a:t>Moshkin</a:t>
            </a:r>
            <a:r>
              <a:rPr lang="en-US" sz="1100" dirty="0"/>
              <a:t>, A. </a:t>
            </a:r>
            <a:r>
              <a:rPr lang="en-US" sz="1100" i="1" dirty="0"/>
              <a:t>et al.</a:t>
            </a:r>
            <a:r>
              <a:rPr lang="en-US" sz="1100" dirty="0"/>
              <a:t> Integration of Distributed Heterogeneous Computing Resources for the MPD Experiment with DIRAC </a:t>
            </a:r>
            <a:r>
              <a:rPr lang="en-US" sz="1100" dirty="0" err="1"/>
              <a:t>Interware</a:t>
            </a:r>
            <a:r>
              <a:rPr lang="en-US" sz="1100" dirty="0"/>
              <a:t>. </a:t>
            </a:r>
            <a:r>
              <a:rPr lang="en-US" sz="1100" i="1" dirty="0"/>
              <a:t>Phys. Part. Nuclei</a:t>
            </a:r>
            <a:r>
              <a:rPr lang="en-US" sz="1100" dirty="0"/>
              <a:t> </a:t>
            </a:r>
            <a:r>
              <a:rPr lang="en-US" sz="1100" b="1" dirty="0"/>
              <a:t>52</a:t>
            </a:r>
            <a:r>
              <a:rPr lang="en-US" sz="1100" dirty="0"/>
              <a:t>, 835–841 (2021)</a:t>
            </a:r>
            <a:r>
              <a:rPr lang="da-DK" sz="1000" dirty="0"/>
              <a:t/>
            </a:r>
            <a:br>
              <a:rPr lang="da-DK" sz="1000" dirty="0"/>
            </a:br>
            <a:r>
              <a:rPr lang="da-DK" sz="1100" dirty="0"/>
              <a:t>V</a:t>
            </a:r>
            <a:r>
              <a:rPr lang="ru-RU" sz="1100" dirty="0"/>
              <a:t>.</a:t>
            </a:r>
            <a:r>
              <a:rPr lang="da-DK" sz="1100" dirty="0"/>
              <a:t> Korenkov </a:t>
            </a:r>
            <a:r>
              <a:rPr lang="da-DK" sz="1100" i="1" dirty="0"/>
              <a:t>et al</a:t>
            </a:r>
            <a:r>
              <a:rPr lang="da-DK" sz="1100" dirty="0"/>
              <a:t> 2023 </a:t>
            </a:r>
            <a:r>
              <a:rPr lang="da-DK" sz="1100" i="1" dirty="0"/>
              <a:t>J. Phys.: Conf. Ser.</a:t>
            </a:r>
            <a:r>
              <a:rPr lang="da-DK" sz="1100" dirty="0"/>
              <a:t> </a:t>
            </a:r>
            <a:r>
              <a:rPr lang="da-DK" sz="1100" b="1" dirty="0"/>
              <a:t>2438</a:t>
            </a:r>
            <a:r>
              <a:rPr lang="da-DK" sz="1100" dirty="0"/>
              <a:t> </a:t>
            </a:r>
            <a:r>
              <a:rPr lang="da-DK" sz="1100" dirty="0" smtClean="0"/>
              <a:t>012029</a:t>
            </a:r>
            <a:endParaRPr lang="en-US" sz="1100" dirty="0"/>
          </a:p>
        </p:txBody>
      </p:sp>
      <p:grpSp>
        <p:nvGrpSpPr>
          <p:cNvPr id="84" name="Группа 2">
            <a:extLst>
              <a:ext uri="{FF2B5EF4-FFF2-40B4-BE49-F238E27FC236}">
                <a16:creationId xmlns:a16="http://schemas.microsoft.com/office/drawing/2014/main" id="{8F519412-E5D4-DB35-875A-B4A1DE882569}"/>
              </a:ext>
            </a:extLst>
          </p:cNvPr>
          <p:cNvGrpSpPr/>
          <p:nvPr/>
        </p:nvGrpSpPr>
        <p:grpSpPr>
          <a:xfrm>
            <a:off x="4737870" y="4152684"/>
            <a:ext cx="1269665" cy="1319745"/>
            <a:chOff x="1269662" y="3237040"/>
            <a:chExt cx="1506382" cy="1558558"/>
          </a:xfrm>
        </p:grpSpPr>
        <p:grpSp>
          <p:nvGrpSpPr>
            <p:cNvPr id="85" name="Группа 3">
              <a:extLst>
                <a:ext uri="{FF2B5EF4-FFF2-40B4-BE49-F238E27FC236}">
                  <a16:creationId xmlns:a16="http://schemas.microsoft.com/office/drawing/2014/main" id="{F817D6DE-6C02-0BCC-2915-3CB49638CE03}"/>
                </a:ext>
              </a:extLst>
            </p:cNvPr>
            <p:cNvGrpSpPr/>
            <p:nvPr/>
          </p:nvGrpSpPr>
          <p:grpSpPr>
            <a:xfrm>
              <a:off x="1269662" y="3237040"/>
              <a:ext cx="1506382" cy="1558557"/>
              <a:chOff x="1269662" y="3237040"/>
              <a:chExt cx="1506382" cy="1558557"/>
            </a:xfrm>
          </p:grpSpPr>
          <p:sp>
            <p:nvSpPr>
              <p:cNvPr id="88" name="Прямоугольник 7">
                <a:extLst>
                  <a:ext uri="{FF2B5EF4-FFF2-40B4-BE49-F238E27FC236}">
                    <a16:creationId xmlns:a16="http://schemas.microsoft.com/office/drawing/2014/main" id="{97A71187-DD0E-FDB3-CEB1-D44C87B8DF1B}"/>
                  </a:ext>
                </a:extLst>
              </p:cNvPr>
              <p:cNvSpPr/>
              <p:nvPr/>
            </p:nvSpPr>
            <p:spPr>
              <a:xfrm>
                <a:off x="1416634" y="3247610"/>
                <a:ext cx="1230517" cy="1547987"/>
              </a:xfrm>
              <a:prstGeom prst="rect">
                <a:avLst/>
              </a:prstGeom>
              <a:noFill/>
              <a:ln w="12701" cap="flat">
                <a:solidFill>
                  <a:srgbClr val="4F81BD"/>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700" b="0" i="0" u="none" strike="noStrike" kern="1200" cap="none" spc="0" baseline="0">
                  <a:solidFill>
                    <a:srgbClr val="FFFFFF"/>
                  </a:solidFill>
                  <a:uFillTx/>
                  <a:latin typeface="Calibri"/>
                </a:endParaRPr>
              </a:p>
            </p:txBody>
          </p:sp>
          <p:sp>
            <p:nvSpPr>
              <p:cNvPr id="89" name="TextBox 8">
                <a:extLst>
                  <a:ext uri="{FF2B5EF4-FFF2-40B4-BE49-F238E27FC236}">
                    <a16:creationId xmlns:a16="http://schemas.microsoft.com/office/drawing/2014/main" id="{A55235DF-BDD2-8D96-04DC-482E715C0E2B}"/>
                  </a:ext>
                </a:extLst>
              </p:cNvPr>
              <p:cNvSpPr txBox="1"/>
              <p:nvPr/>
            </p:nvSpPr>
            <p:spPr>
              <a:xfrm>
                <a:off x="1269662" y="3237040"/>
                <a:ext cx="1506382"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err="1">
                    <a:solidFill>
                      <a:srgbClr val="000000"/>
                    </a:solidFill>
                    <a:uFillTx/>
                    <a:latin typeface="Calibri"/>
                    <a:cs typeface="Times New Roman" pitchFamily="18"/>
                  </a:rPr>
                  <a:t>Mephi</a:t>
                </a:r>
                <a:r>
                  <a:rPr lang="en-US" sz="1400" b="0" i="0" u="none" strike="noStrike" kern="1200" cap="none" spc="0" baseline="0" dirty="0">
                    <a:solidFill>
                      <a:srgbClr val="000000"/>
                    </a:solidFill>
                    <a:uFillTx/>
                    <a:latin typeface="Calibri"/>
                    <a:cs typeface="Times New Roman" pitchFamily="18"/>
                  </a:rPr>
                  <a:t> cluster</a:t>
                </a:r>
                <a:endParaRPr lang="ru-RU" sz="1400" b="0" i="0" u="none" strike="noStrike" kern="1200" cap="none" spc="0" baseline="0" dirty="0">
                  <a:solidFill>
                    <a:srgbClr val="000000"/>
                  </a:solidFill>
                  <a:uFillTx/>
                  <a:latin typeface="Calibri"/>
                  <a:cs typeface="Times New Roman" pitchFamily="18"/>
                </a:endParaRPr>
              </a:p>
            </p:txBody>
          </p:sp>
        </p:grpSp>
        <p:sp>
          <p:nvSpPr>
            <p:cNvPr id="86" name="Прямоугольник 4">
              <a:extLst>
                <a:ext uri="{FF2B5EF4-FFF2-40B4-BE49-F238E27FC236}">
                  <a16:creationId xmlns:a16="http://schemas.microsoft.com/office/drawing/2014/main" id="{5701E950-1E64-CB7C-6CC6-E0B79988E798}"/>
                </a:ext>
              </a:extLst>
            </p:cNvPr>
            <p:cNvSpPr/>
            <p:nvPr/>
          </p:nvSpPr>
          <p:spPr>
            <a:xfrm>
              <a:off x="1417018" y="3524125"/>
              <a:ext cx="1230517" cy="1271473"/>
            </a:xfrm>
            <a:prstGeom prst="rect">
              <a:avLst/>
            </a:prstGeom>
            <a:solidFill>
              <a:srgbClr val="4F81B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700" b="0" i="0" u="none" strike="noStrike" kern="1200" cap="none" spc="0" baseline="0">
                <a:solidFill>
                  <a:srgbClr val="FFFFFF"/>
                </a:solidFill>
                <a:uFillTx/>
                <a:latin typeface="Calibri"/>
              </a:endParaRPr>
            </a:p>
          </p:txBody>
        </p:sp>
        <p:sp>
          <p:nvSpPr>
            <p:cNvPr id="87" name="Овал 5">
              <a:extLst>
                <a:ext uri="{FF2B5EF4-FFF2-40B4-BE49-F238E27FC236}">
                  <a16:creationId xmlns:a16="http://schemas.microsoft.com/office/drawing/2014/main" id="{F78710A5-FB89-70E3-E0C7-2D1FF426F04C}"/>
                </a:ext>
              </a:extLst>
            </p:cNvPr>
            <p:cNvSpPr/>
            <p:nvPr/>
          </p:nvSpPr>
          <p:spPr>
            <a:xfrm>
              <a:off x="1427049" y="3564056"/>
              <a:ext cx="1191609" cy="11916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700" b="0" i="0" u="none" strike="noStrike" kern="1200" cap="none" spc="0" baseline="0">
                <a:solidFill>
                  <a:srgbClr val="FFFFFF"/>
                </a:solidFill>
                <a:uFillTx/>
                <a:latin typeface="Calibri"/>
              </a:endParaRPr>
            </a:p>
          </p:txBody>
        </p:sp>
      </p:grpSp>
      <p:pic>
        <p:nvPicPr>
          <p:cNvPr id="90" name="Рисунок 13">
            <a:extLst>
              <a:ext uri="{FF2B5EF4-FFF2-40B4-BE49-F238E27FC236}">
                <a16:creationId xmlns:a16="http://schemas.microsoft.com/office/drawing/2014/main" id="{5079A408-EFE8-C118-B53D-3E9FB0F0D8FC}"/>
              </a:ext>
            </a:extLst>
          </p:cNvPr>
          <p:cNvPicPr>
            <a:picLocks noChangeAspect="1"/>
          </p:cNvPicPr>
          <p:nvPr/>
        </p:nvPicPr>
        <p:blipFill>
          <a:blip r:embed="rId18"/>
          <a:stretch>
            <a:fillRect/>
          </a:stretch>
        </p:blipFill>
        <p:spPr>
          <a:xfrm>
            <a:off x="4954635" y="4713028"/>
            <a:ext cx="750884" cy="478689"/>
          </a:xfrm>
          <a:prstGeom prst="rect">
            <a:avLst/>
          </a:prstGeom>
          <a:noFill/>
          <a:ln cap="flat">
            <a:noFill/>
          </a:ln>
        </p:spPr>
      </p:pic>
    </p:spTree>
    <p:extLst>
      <p:ext uri="{BB962C8B-B14F-4D97-AF65-F5344CB8AC3E}">
        <p14:creationId xmlns:p14="http://schemas.microsoft.com/office/powerpoint/2010/main" val="2239957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6705"/>
          </a:xfrm>
        </p:spPr>
        <p:txBody>
          <a:bodyPr/>
          <a:lstStyle/>
          <a:p>
            <a:r>
              <a:rPr lang="en-US" dirty="0" smtClean="0"/>
              <a:t>NEAR FUTURE </a:t>
            </a:r>
            <a:endParaRPr lang="en-US" dirty="0"/>
          </a:p>
        </p:txBody>
      </p:sp>
      <p:sp>
        <p:nvSpPr>
          <p:cNvPr id="5"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660401" y="1430516"/>
            <a:ext cx="10693399" cy="4431983"/>
          </a:xfrm>
          <a:prstGeom prst="rect">
            <a:avLst/>
          </a:prstGeom>
          <a:noFill/>
          <a:ln>
            <a:solidFill>
              <a:srgbClr val="0070C0"/>
            </a:solidFill>
          </a:ln>
          <a:effectLst/>
        </p:spPr>
        <p:txBody>
          <a:bodyPr wrap="square" rtlCol="0">
            <a:spAutoFit/>
          </a:bodyPr>
          <a:lstStyle/>
          <a:p>
            <a:pPr algn="ctr"/>
            <a:endParaRPr lang="ru-RU" sz="1400" dirty="0" smtClean="0"/>
          </a:p>
          <a:p>
            <a:pPr lvl="1"/>
            <a:r>
              <a:rPr lang="en-US" sz="2000" dirty="0" smtClean="0"/>
              <a:t>TRACKING</a:t>
            </a:r>
            <a:endParaRPr lang="en-US" sz="800" dirty="0" smtClean="0"/>
          </a:p>
          <a:p>
            <a:pPr marL="800100" lvl="1" indent="-342900">
              <a:buFont typeface="Arial" panose="020B0604020202020204" pitchFamily="34" charset="0"/>
              <a:buChar char="•"/>
            </a:pPr>
            <a:r>
              <a:rPr lang="en-US" sz="2000" dirty="0" smtClean="0"/>
              <a:t>Fast clustering v2.0.8 ACTS integration </a:t>
            </a:r>
          </a:p>
          <a:p>
            <a:pPr marL="800100" lvl="1" indent="-342900">
              <a:buFont typeface="Arial" panose="020B0604020202020204" pitchFamily="34" charset="0"/>
              <a:buChar char="•"/>
            </a:pPr>
            <a:r>
              <a:rPr lang="en-US" sz="2000" dirty="0" smtClean="0"/>
              <a:t>Global integration</a:t>
            </a:r>
          </a:p>
          <a:p>
            <a:pPr marL="800100" lvl="1" indent="-342900">
              <a:buFont typeface="Arial" panose="020B0604020202020204" pitchFamily="34" charset="0"/>
              <a:buChar char="•"/>
            </a:pPr>
            <a:r>
              <a:rPr lang="en-US" sz="2000" dirty="0" smtClean="0"/>
              <a:t>Testing &amp; feedback from analysis groups</a:t>
            </a:r>
            <a:endParaRPr lang="en-US" sz="2000" dirty="0"/>
          </a:p>
          <a:p>
            <a:pPr marL="800100" lvl="1" indent="-342900">
              <a:buFont typeface="Arial" panose="020B0604020202020204" pitchFamily="34" charset="0"/>
              <a:buChar char="•"/>
            </a:pPr>
            <a:endParaRPr lang="en-US" sz="2000" dirty="0" smtClean="0"/>
          </a:p>
          <a:p>
            <a:pPr lvl="1"/>
            <a:r>
              <a:rPr lang="en-US" sz="2000" dirty="0" smtClean="0"/>
              <a:t>EXPERIMENT NEXT YEAR</a:t>
            </a:r>
            <a:endParaRPr lang="en-US" sz="800" dirty="0"/>
          </a:p>
          <a:p>
            <a:pPr marL="800100" lvl="1" indent="-342900">
              <a:buFont typeface="Arial" panose="020B0604020202020204" pitchFamily="34" charset="0"/>
              <a:buChar char="•"/>
            </a:pPr>
            <a:r>
              <a:rPr lang="en-US" sz="2000" dirty="0" smtClean="0"/>
              <a:t>Online QA histograms</a:t>
            </a:r>
          </a:p>
          <a:p>
            <a:pPr marL="800100" lvl="1" indent="-342900">
              <a:buFont typeface="Arial" panose="020B0604020202020204" pitchFamily="34" charset="0"/>
              <a:buChar char="•"/>
            </a:pPr>
            <a:r>
              <a:rPr lang="en-US" sz="2000" dirty="0" err="1" smtClean="0"/>
              <a:t>Microservices</a:t>
            </a:r>
            <a:r>
              <a:rPr lang="en-US" sz="2000" dirty="0" smtClean="0"/>
              <a:t>, k8s</a:t>
            </a:r>
          </a:p>
          <a:p>
            <a:pPr marL="800100" lvl="1" indent="-342900">
              <a:buFont typeface="Arial" panose="020B0604020202020204" pitchFamily="34" charset="0"/>
              <a:buChar char="•"/>
            </a:pPr>
            <a:r>
              <a:rPr lang="en-US" sz="2000" dirty="0" smtClean="0"/>
              <a:t>Digitizer integration</a:t>
            </a:r>
          </a:p>
          <a:p>
            <a:pPr marL="800100" lvl="1" indent="-342900">
              <a:buFont typeface="Arial" panose="020B0604020202020204" pitchFamily="34" charset="0"/>
              <a:buChar char="•"/>
            </a:pPr>
            <a:r>
              <a:rPr lang="en-US" sz="2000" dirty="0" smtClean="0"/>
              <a:t>Event viewer</a:t>
            </a:r>
            <a:endParaRPr lang="sk-SK" sz="2000" dirty="0" smtClean="0"/>
          </a:p>
          <a:p>
            <a:pPr marL="800100" lvl="1" indent="-342900">
              <a:buFont typeface="Arial" panose="020B0604020202020204" pitchFamily="34" charset="0"/>
              <a:buChar char="•"/>
            </a:pPr>
            <a:r>
              <a:rPr lang="sk-SK" sz="2000" dirty="0" smtClean="0"/>
              <a:t>Detector calibration</a:t>
            </a:r>
            <a:endParaRPr lang="en-US" sz="2000" dirty="0" smtClean="0"/>
          </a:p>
          <a:p>
            <a:pPr lvl="1"/>
            <a:endParaRPr lang="en-US" sz="2000" dirty="0"/>
          </a:p>
          <a:p>
            <a:pPr lvl="1"/>
            <a:endParaRPr lang="en-US" sz="2000" dirty="0"/>
          </a:p>
          <a:p>
            <a:pPr lvl="1"/>
            <a:r>
              <a:rPr lang="en-US" sz="800" dirty="0" smtClean="0"/>
              <a:t>                                                                                                                                                                                                                                                       </a:t>
            </a:r>
          </a:p>
        </p:txBody>
      </p:sp>
      <p:sp>
        <p:nvSpPr>
          <p:cNvPr id="8" name="TextBox 7"/>
          <p:cNvSpPr txBox="1"/>
          <p:nvPr/>
        </p:nvSpPr>
        <p:spPr>
          <a:xfrm>
            <a:off x="7466119" y="1961213"/>
            <a:ext cx="3383555" cy="2031325"/>
          </a:xfrm>
          <a:prstGeom prst="rect">
            <a:avLst/>
          </a:prstGeom>
          <a:noFill/>
          <a:ln>
            <a:solidFill>
              <a:schemeClr val="accent5">
                <a:lumMod val="75000"/>
              </a:schemeClr>
            </a:solidFill>
          </a:ln>
        </p:spPr>
        <p:txBody>
          <a:bodyPr wrap="none" rtlCol="0">
            <a:spAutoFit/>
          </a:bodyPr>
          <a:lstStyle/>
          <a:p>
            <a:pPr lvl="1"/>
            <a:r>
              <a:rPr lang="en-US" dirty="0" smtClean="0"/>
              <a:t>SOFTWARE DEVELOPMENT</a:t>
            </a:r>
          </a:p>
          <a:p>
            <a:pPr marL="285750" indent="-285750">
              <a:buFontTx/>
              <a:buChar char="-"/>
            </a:pPr>
            <a:r>
              <a:rPr lang="en-US" dirty="0" smtClean="0"/>
              <a:t>up to date with latest packages</a:t>
            </a:r>
            <a:br>
              <a:rPr lang="en-US" dirty="0" smtClean="0"/>
            </a:br>
            <a:r>
              <a:rPr lang="en-US" dirty="0" smtClean="0"/>
              <a:t>(Acts, ROOT, … )</a:t>
            </a:r>
          </a:p>
          <a:p>
            <a:pPr marL="285750" indent="-285750">
              <a:buFontTx/>
              <a:buChar char="-"/>
            </a:pPr>
            <a:r>
              <a:rPr lang="en-US" dirty="0" smtClean="0"/>
              <a:t>regular release schedule</a:t>
            </a:r>
          </a:p>
          <a:p>
            <a:pPr marL="285750" indent="-285750">
              <a:buFontTx/>
              <a:buChar char="-"/>
            </a:pPr>
            <a:r>
              <a:rPr lang="en-US" dirty="0" smtClean="0"/>
              <a:t>automated tests</a:t>
            </a:r>
          </a:p>
          <a:p>
            <a:pPr marL="285750" indent="-285750">
              <a:buFontTx/>
              <a:buChar char="-"/>
            </a:pPr>
            <a:r>
              <a:rPr lang="en-US" dirty="0" smtClean="0"/>
              <a:t>cleanup  </a:t>
            </a:r>
          </a:p>
          <a:p>
            <a:pPr marL="285750" indent="-285750">
              <a:buFontTx/>
              <a:buChar char="-"/>
            </a:pPr>
            <a:r>
              <a:rPr lang="en-US" dirty="0" smtClean="0"/>
              <a:t>refactoring</a:t>
            </a:r>
          </a:p>
        </p:txBody>
      </p:sp>
    </p:spTree>
    <p:extLst>
      <p:ext uri="{BB962C8B-B14F-4D97-AF65-F5344CB8AC3E}">
        <p14:creationId xmlns:p14="http://schemas.microsoft.com/office/powerpoint/2010/main" val="1749325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29246" y="541677"/>
            <a:ext cx="8527657" cy="5786199"/>
          </a:xfrm>
          <a:prstGeom prst="rect">
            <a:avLst/>
          </a:prstGeom>
        </p:spPr>
        <p:txBody>
          <a:bodyPr wrap="square">
            <a:spAutoFit/>
          </a:bodyPr>
          <a:lstStyle/>
          <a:p>
            <a:r>
              <a:rPr lang="en-US" b="1" dirty="0" smtClean="0"/>
              <a:t>MPD Software Development &amp; Computing Team</a:t>
            </a:r>
          </a:p>
          <a:p>
            <a:endParaRPr lang="en-US" sz="1600" dirty="0" smtClean="0"/>
          </a:p>
          <a:p>
            <a:pPr>
              <a:lnSpc>
                <a:spcPct val="150000"/>
              </a:lnSpc>
            </a:pPr>
            <a:r>
              <a:rPr lang="en-US" i="1" dirty="0" err="1" smtClean="0"/>
              <a:t>Rogachevsky</a:t>
            </a:r>
            <a:r>
              <a:rPr lang="en-US" i="1" dirty="0" smtClean="0"/>
              <a:t> O.</a:t>
            </a:r>
            <a:r>
              <a:rPr lang="en-US" dirty="0" smtClean="0"/>
              <a:t> </a:t>
            </a:r>
            <a:r>
              <a:rPr lang="en-US" sz="1000" dirty="0" smtClean="0"/>
              <a:t>……………………………………………………</a:t>
            </a:r>
            <a:r>
              <a:rPr lang="en-US" sz="800" dirty="0" smtClean="0"/>
              <a:t>....</a:t>
            </a:r>
            <a:r>
              <a:rPr lang="en-US" dirty="0" smtClean="0"/>
              <a:t> Coordinator</a:t>
            </a:r>
          </a:p>
          <a:p>
            <a:pPr>
              <a:lnSpc>
                <a:spcPct val="150000"/>
              </a:lnSpc>
            </a:pPr>
            <a:r>
              <a:rPr lang="en-US" i="1" dirty="0" err="1"/>
              <a:t>Krylov</a:t>
            </a:r>
            <a:r>
              <a:rPr lang="en-US" i="1" dirty="0"/>
              <a:t> V</a:t>
            </a:r>
            <a:r>
              <a:rPr lang="en-US" i="1" dirty="0" smtClean="0"/>
              <a:t>.</a:t>
            </a:r>
            <a:r>
              <a:rPr lang="en-US" dirty="0" smtClean="0"/>
              <a:t> </a:t>
            </a:r>
            <a:r>
              <a:rPr lang="en-US" sz="1000" dirty="0" smtClean="0"/>
              <a:t>…………………………………………………………………………… </a:t>
            </a:r>
            <a:r>
              <a:rPr lang="en-US" dirty="0" smtClean="0"/>
              <a:t>Clustering, </a:t>
            </a:r>
            <a:r>
              <a:rPr lang="en-US" dirty="0" err="1" smtClean="0"/>
              <a:t>Microservices</a:t>
            </a:r>
            <a:endParaRPr lang="en-US" dirty="0" smtClean="0"/>
          </a:p>
          <a:p>
            <a:pPr>
              <a:lnSpc>
                <a:spcPct val="150000"/>
              </a:lnSpc>
            </a:pPr>
            <a:r>
              <a:rPr lang="en-US" i="1" dirty="0" err="1" smtClean="0"/>
              <a:t>Krylov</a:t>
            </a:r>
            <a:r>
              <a:rPr lang="en-US" i="1" dirty="0" smtClean="0"/>
              <a:t> </a:t>
            </a:r>
            <a:r>
              <a:rPr lang="en-US" i="1" dirty="0"/>
              <a:t>A.</a:t>
            </a:r>
            <a:r>
              <a:rPr lang="en-US" dirty="0"/>
              <a:t> </a:t>
            </a:r>
            <a:r>
              <a:rPr lang="en-US" sz="1000" dirty="0" smtClean="0"/>
              <a:t>………….…………………………</a:t>
            </a:r>
            <a:r>
              <a:rPr lang="en-US" sz="1000" dirty="0"/>
              <a:t>……</a:t>
            </a:r>
            <a:r>
              <a:rPr lang="en-US" sz="1000" dirty="0" smtClean="0"/>
              <a:t>………………………………</a:t>
            </a:r>
            <a:r>
              <a:rPr lang="en-US" dirty="0" smtClean="0"/>
              <a:t> </a:t>
            </a:r>
            <a:r>
              <a:rPr lang="en-US" dirty="0"/>
              <a:t>MPD Event </a:t>
            </a:r>
            <a:r>
              <a:rPr lang="en-US" dirty="0" smtClean="0"/>
              <a:t>Display</a:t>
            </a:r>
            <a:endParaRPr lang="en-US" dirty="0"/>
          </a:p>
          <a:p>
            <a:pPr>
              <a:lnSpc>
                <a:spcPct val="150000"/>
              </a:lnSpc>
            </a:pPr>
            <a:r>
              <a:rPr lang="en-US" i="1" dirty="0" err="1" smtClean="0"/>
              <a:t>Bychkov</a:t>
            </a:r>
            <a:r>
              <a:rPr lang="en-US" i="1" dirty="0" smtClean="0"/>
              <a:t> </a:t>
            </a:r>
            <a:r>
              <a:rPr lang="en-US" i="1" dirty="0"/>
              <a:t>A.</a:t>
            </a:r>
            <a:r>
              <a:rPr lang="en-US" dirty="0"/>
              <a:t> </a:t>
            </a:r>
            <a:r>
              <a:rPr lang="en-US" sz="1000" dirty="0"/>
              <a:t>…………………………………………………………….………</a:t>
            </a:r>
            <a:r>
              <a:rPr lang="en-US" dirty="0"/>
              <a:t> Detector </a:t>
            </a:r>
            <a:r>
              <a:rPr lang="en-US" dirty="0" smtClean="0"/>
              <a:t>Simulation</a:t>
            </a:r>
          </a:p>
          <a:p>
            <a:pPr>
              <a:lnSpc>
                <a:spcPct val="150000"/>
              </a:lnSpc>
            </a:pPr>
            <a:r>
              <a:rPr lang="en-US" i="1" dirty="0" err="1"/>
              <a:t>Kuzmin</a:t>
            </a:r>
            <a:r>
              <a:rPr lang="en-US" i="1" dirty="0"/>
              <a:t> V.</a:t>
            </a:r>
            <a:r>
              <a:rPr lang="en-US" dirty="0"/>
              <a:t>  </a:t>
            </a:r>
            <a:r>
              <a:rPr lang="en-US" sz="1000" dirty="0"/>
              <a:t>……………………………………………………………………..</a:t>
            </a:r>
            <a:r>
              <a:rPr lang="en-US" dirty="0"/>
              <a:t> Detector </a:t>
            </a:r>
            <a:r>
              <a:rPr lang="en-US" dirty="0" smtClean="0"/>
              <a:t>Alignment</a:t>
            </a:r>
          </a:p>
          <a:p>
            <a:pPr>
              <a:lnSpc>
                <a:spcPct val="150000"/>
              </a:lnSpc>
            </a:pPr>
            <a:r>
              <a:rPr lang="en-US" i="1" dirty="0" err="1" smtClean="0"/>
              <a:t>Moshkin</a:t>
            </a:r>
            <a:r>
              <a:rPr lang="en-US" i="1" dirty="0" smtClean="0"/>
              <a:t> A</a:t>
            </a:r>
            <a:r>
              <a:rPr lang="en-US" i="1" dirty="0" smtClean="0"/>
              <a:t>., </a:t>
            </a:r>
            <a:r>
              <a:rPr lang="en-US" i="1" dirty="0" err="1" smtClean="0"/>
              <a:t>Pelevanyuk</a:t>
            </a:r>
            <a:r>
              <a:rPr lang="en-US" i="1" dirty="0" smtClean="0"/>
              <a:t> I.</a:t>
            </a:r>
            <a:r>
              <a:rPr lang="en-US" sz="1000" dirty="0" smtClean="0"/>
              <a:t>…..…………………………</a:t>
            </a:r>
            <a:r>
              <a:rPr lang="en-US" dirty="0" smtClean="0"/>
              <a:t>Distributed Computing</a:t>
            </a:r>
            <a:endParaRPr lang="ru-RU" dirty="0" smtClean="0"/>
          </a:p>
          <a:p>
            <a:pPr>
              <a:lnSpc>
                <a:spcPct val="150000"/>
              </a:lnSpc>
            </a:pPr>
            <a:r>
              <a:rPr lang="en-US" i="1" dirty="0" err="1"/>
              <a:t>Alexandrov</a:t>
            </a:r>
            <a:r>
              <a:rPr lang="en-US" i="1" dirty="0"/>
              <a:t> E., </a:t>
            </a:r>
            <a:r>
              <a:rPr lang="en-US" i="1" dirty="0" err="1"/>
              <a:t>Alexandrov</a:t>
            </a:r>
            <a:r>
              <a:rPr lang="en-US" i="1" dirty="0"/>
              <a:t> I</a:t>
            </a:r>
            <a:r>
              <a:rPr lang="en-US" i="1" dirty="0" smtClean="0"/>
              <a:t>.</a:t>
            </a:r>
            <a:r>
              <a:rPr lang="en-US" sz="1000" dirty="0" smtClean="0"/>
              <a:t> </a:t>
            </a:r>
            <a:r>
              <a:rPr lang="ru-RU" sz="1000" dirty="0" smtClean="0"/>
              <a:t>  </a:t>
            </a:r>
            <a:r>
              <a:rPr lang="en-US" sz="1000" dirty="0" smtClean="0"/>
              <a:t>………</a:t>
            </a:r>
            <a:r>
              <a:rPr lang="ru-RU" sz="1000" dirty="0" smtClean="0"/>
              <a:t>.</a:t>
            </a:r>
            <a:r>
              <a:rPr lang="en-US" sz="1000" dirty="0" smtClean="0"/>
              <a:t>……………</a:t>
            </a:r>
            <a:r>
              <a:rPr lang="en-US" dirty="0" smtClean="0"/>
              <a:t>D</a:t>
            </a:r>
            <a:r>
              <a:rPr lang="sk-SK" dirty="0" smtClean="0"/>
              <a:t>atabases</a:t>
            </a:r>
            <a:endParaRPr lang="en-US" dirty="0" smtClean="0"/>
          </a:p>
          <a:p>
            <a:pPr>
              <a:lnSpc>
                <a:spcPct val="150000"/>
              </a:lnSpc>
            </a:pPr>
            <a:r>
              <a:rPr lang="en-US" i="1" dirty="0" err="1" smtClean="0"/>
              <a:t>Busa</a:t>
            </a:r>
            <a:r>
              <a:rPr lang="en-US" i="1" dirty="0" smtClean="0"/>
              <a:t> J.</a:t>
            </a:r>
            <a:r>
              <a:rPr lang="en-US" dirty="0" smtClean="0"/>
              <a:t> </a:t>
            </a:r>
            <a:r>
              <a:rPr lang="en-US" sz="1000" dirty="0" smtClean="0"/>
              <a:t>……………….………………………………………………………………</a:t>
            </a:r>
            <a:r>
              <a:rPr lang="en-US" dirty="0" smtClean="0"/>
              <a:t> Build System</a:t>
            </a:r>
          </a:p>
          <a:p>
            <a:pPr>
              <a:lnSpc>
                <a:spcPct val="150000"/>
              </a:lnSpc>
            </a:pPr>
            <a:r>
              <a:rPr lang="en-US" i="1" dirty="0" smtClean="0"/>
              <a:t>Hnatic </a:t>
            </a:r>
            <a:r>
              <a:rPr lang="en-US" i="1" dirty="0"/>
              <a:t>S.</a:t>
            </a:r>
            <a:r>
              <a:rPr lang="en-US" dirty="0"/>
              <a:t> </a:t>
            </a:r>
            <a:r>
              <a:rPr lang="en-US" sz="1000" dirty="0" smtClean="0"/>
              <a:t>………………………….………………………………………….…</a:t>
            </a:r>
            <a:r>
              <a:rPr lang="en-US" dirty="0" smtClean="0"/>
              <a:t>  Architecture, Tracking</a:t>
            </a:r>
          </a:p>
          <a:p>
            <a:pPr>
              <a:lnSpc>
                <a:spcPct val="150000"/>
              </a:lnSpc>
            </a:pPr>
            <a:endParaRPr lang="en-US" dirty="0"/>
          </a:p>
          <a:p>
            <a:pPr>
              <a:lnSpc>
                <a:spcPct val="150000"/>
              </a:lnSpc>
            </a:pPr>
            <a:endParaRPr lang="en-US" sz="800" dirty="0" smtClean="0"/>
          </a:p>
          <a:p>
            <a:pPr>
              <a:lnSpc>
                <a:spcPct val="150000"/>
              </a:lnSpc>
            </a:pPr>
            <a:endParaRPr lang="en-US" i="1" dirty="0" smtClean="0"/>
          </a:p>
          <a:p>
            <a:pPr>
              <a:lnSpc>
                <a:spcPct val="150000"/>
              </a:lnSpc>
            </a:pPr>
            <a:r>
              <a:rPr lang="en-US" b="1" i="1" dirty="0" smtClean="0"/>
              <a:t>Acknowledgements to MLIT JINR</a:t>
            </a:r>
            <a:r>
              <a:rPr lang="ru-RU" b="1" i="1" dirty="0" smtClean="0"/>
              <a:t>, </a:t>
            </a:r>
            <a:r>
              <a:rPr lang="en-US" b="1" i="1" dirty="0" smtClean="0"/>
              <a:t>V</a:t>
            </a:r>
            <a:r>
              <a:rPr lang="sk-SK" b="1" i="1" dirty="0" smtClean="0"/>
              <a:t>B</a:t>
            </a:r>
            <a:r>
              <a:rPr lang="en-US" b="1" i="1" dirty="0" smtClean="0"/>
              <a:t>L</a:t>
            </a:r>
            <a:r>
              <a:rPr lang="sk-SK" b="1" i="1" dirty="0" smtClean="0"/>
              <a:t>H</a:t>
            </a:r>
            <a:r>
              <a:rPr lang="en-US" b="1" i="1" dirty="0" smtClean="0"/>
              <a:t>EP </a:t>
            </a:r>
            <a:r>
              <a:rPr lang="en-US" b="1" i="1" dirty="0" smtClean="0"/>
              <a:t>JINR </a:t>
            </a:r>
            <a:endParaRPr lang="en-US" sz="600" b="1" i="1" dirty="0"/>
          </a:p>
        </p:txBody>
      </p:sp>
      <p:cxnSp>
        <p:nvCxnSpPr>
          <p:cNvPr id="3" name="Straight Connector 2"/>
          <p:cNvCxnSpPr/>
          <p:nvPr/>
        </p:nvCxnSpPr>
        <p:spPr>
          <a:xfrm>
            <a:off x="764693" y="1056052"/>
            <a:ext cx="10496994" cy="411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764693" y="5012075"/>
            <a:ext cx="10496994" cy="411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168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83454"/>
            <a:ext cx="9144000" cy="715673"/>
          </a:xfrm>
        </p:spPr>
        <p:txBody>
          <a:bodyPr>
            <a:noAutofit/>
          </a:bodyPr>
          <a:lstStyle/>
          <a:p>
            <a:r>
              <a:rPr lang="sk-SK" sz="4000" b="1" dirty="0" smtClean="0">
                <a:latin typeface="Bookman Old Style" panose="02050604050505020204" pitchFamily="18" charset="0"/>
              </a:rPr>
              <a:t>Thank You </a:t>
            </a:r>
            <a:r>
              <a:rPr lang="en-US" sz="4000" b="1" dirty="0" smtClean="0">
                <a:latin typeface="Bookman Old Style" panose="02050604050505020204" pitchFamily="18" charset="0"/>
              </a:rPr>
              <a:t>!</a:t>
            </a:r>
            <a:endParaRPr lang="en-US" sz="4000" b="1" dirty="0">
              <a:latin typeface="Bookman Old Style" panose="02050604050505020204" pitchFamily="18" charset="0"/>
            </a:endParaRPr>
          </a:p>
        </p:txBody>
      </p:sp>
      <p:sp>
        <p:nvSpPr>
          <p:cNvPr id="3" name="Subtitle 2"/>
          <p:cNvSpPr>
            <a:spLocks noGrp="1"/>
          </p:cNvSpPr>
          <p:nvPr>
            <p:ph type="subTitle" idx="1"/>
          </p:nvPr>
        </p:nvSpPr>
        <p:spPr>
          <a:xfrm>
            <a:off x="1523999" y="1480939"/>
            <a:ext cx="9144000" cy="548219"/>
          </a:xfrm>
        </p:spPr>
        <p:txBody>
          <a:bodyPr>
            <a:normAutofit/>
          </a:bodyPr>
          <a:lstStyle/>
          <a:p>
            <a:r>
              <a:rPr lang="en-US" sz="2800" b="1" dirty="0" smtClean="0">
                <a:latin typeface="Bookman Old Style" panose="02050604050505020204" pitchFamily="18" charset="0"/>
                <a:ea typeface="Microsoft Sans Serif" panose="020B0604020202020204" pitchFamily="34" charset="0"/>
                <a:cs typeface="Microsoft Sans Serif" panose="020B0604020202020204" pitchFamily="34" charset="0"/>
              </a:rPr>
              <a:t>Q &amp; A</a:t>
            </a:r>
            <a:endParaRPr lang="en-US" sz="2800" b="1" dirty="0">
              <a:latin typeface="Bookman Old Style" panose="02050604050505020204" pitchFamily="18" charset="0"/>
              <a:ea typeface="Microsoft Sans Serif" panose="020B0604020202020204" pitchFamily="34" charset="0"/>
              <a:cs typeface="Microsoft Sans Serif"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445" y="2141838"/>
            <a:ext cx="7419109" cy="4219530"/>
          </a:xfrm>
          <a:prstGeom prst="rect">
            <a:avLst/>
          </a:prstGeom>
        </p:spPr>
      </p:pic>
    </p:spTree>
    <p:extLst>
      <p:ext uri="{BB962C8B-B14F-4D97-AF65-F5344CB8AC3E}">
        <p14:creationId xmlns:p14="http://schemas.microsoft.com/office/powerpoint/2010/main" val="1835332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83753" y="311884"/>
            <a:ext cx="10195034" cy="1104596"/>
          </a:xfrm>
        </p:spPr>
        <p:txBody>
          <a:bodyPr/>
          <a:lstStyle/>
          <a:p>
            <a:r>
              <a:rPr lang="en-US" dirty="0" smtClean="0"/>
              <a:t>SIMULATION &amp; EXPERIMENT CHAIN</a:t>
            </a:r>
            <a:endParaRPr lang="en-US" dirty="0"/>
          </a:p>
        </p:txBody>
      </p:sp>
      <p:grpSp>
        <p:nvGrpSpPr>
          <p:cNvPr id="64" name="Group 63"/>
          <p:cNvGrpSpPr/>
          <p:nvPr/>
        </p:nvGrpSpPr>
        <p:grpSpPr>
          <a:xfrm>
            <a:off x="1530166" y="1654377"/>
            <a:ext cx="9144000" cy="5015125"/>
            <a:chOff x="457200" y="1554479"/>
            <a:chExt cx="9144000" cy="5577840"/>
          </a:xfrm>
        </p:grpSpPr>
        <p:sp>
          <p:nvSpPr>
            <p:cNvPr id="65" name="Freeform 64"/>
            <p:cNvSpPr/>
            <p:nvPr/>
          </p:nvSpPr>
          <p:spPr>
            <a:xfrm>
              <a:off x="457200" y="1554479"/>
              <a:ext cx="4572000" cy="5577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933">
                <a:alpha val="10000"/>
              </a:srgbClr>
            </a:solidFill>
            <a:ln w="0">
              <a:solidFill>
                <a:srgbClr val="3465A4"/>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p:cNvSpPr/>
            <p:nvPr/>
          </p:nvSpPr>
          <p:spPr>
            <a:xfrm>
              <a:off x="5029200" y="1554479"/>
              <a:ext cx="4572000" cy="5577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CC">
                <a:alpha val="29000"/>
              </a:srgbClr>
            </a:solidFill>
            <a:ln w="0">
              <a:solidFill>
                <a:srgbClr val="3465A4"/>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67" name="TextBox 66"/>
          <p:cNvSpPr txBox="1"/>
          <p:nvPr/>
        </p:nvSpPr>
        <p:spPr>
          <a:xfrm>
            <a:off x="2455053" y="1705701"/>
            <a:ext cx="2337480" cy="4834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1" i="0" u="none" strike="noStrike" kern="1200" cap="none" dirty="0">
                <a:ln>
                  <a:noFill/>
                </a:ln>
                <a:latin typeface="Liberation Sans Narrow" pitchFamily="34"/>
                <a:ea typeface="Noto Sans CJK SC Regular" pitchFamily="2"/>
                <a:cs typeface="FreeSans" pitchFamily="2"/>
              </a:rPr>
              <a:t>Monte-Carlo generators</a:t>
            </a:r>
          </a:p>
          <a:p>
            <a:pPr marL="0" marR="0" lvl="0" indent="0" rtl="0" hangingPunct="0">
              <a:lnSpc>
                <a:spcPct val="100000"/>
              </a:lnSpc>
              <a:spcBef>
                <a:spcPts val="0"/>
              </a:spcBef>
              <a:spcAft>
                <a:spcPts val="0"/>
              </a:spcAft>
              <a:buNone/>
              <a:tabLst/>
            </a:pPr>
            <a:r>
              <a:rPr lang="en-US" sz="1500" b="1" i="0" u="none" strike="noStrike" kern="1200" cap="none" dirty="0">
                <a:ln>
                  <a:noFill/>
                </a:ln>
                <a:latin typeface="Liberation Sans Narrow" pitchFamily="34"/>
                <a:ea typeface="Noto Sans CJK SC Regular" pitchFamily="2"/>
                <a:cs typeface="FreeSans" pitchFamily="2"/>
              </a:rPr>
              <a:t> (</a:t>
            </a:r>
            <a:r>
              <a:rPr lang="en-US" sz="1200" b="1" i="0" u="none" strike="noStrike" kern="1200" cap="none" dirty="0" err="1">
                <a:ln>
                  <a:noFill/>
                </a:ln>
                <a:latin typeface="Liberation Sans Narrow" pitchFamily="34"/>
                <a:ea typeface="Noto Sans CJK SC Regular" pitchFamily="2"/>
                <a:cs typeface="FreeSans" pitchFamily="2"/>
              </a:rPr>
              <a:t>UrQMD</a:t>
            </a:r>
            <a:r>
              <a:rPr lang="en-US" sz="1200" b="1" i="0" u="none" strike="noStrike" kern="1200" cap="none" dirty="0">
                <a:ln>
                  <a:noFill/>
                </a:ln>
                <a:latin typeface="Liberation Sans Narrow" pitchFamily="34"/>
                <a:ea typeface="Noto Sans CJK SC Regular" pitchFamily="2"/>
                <a:cs typeface="FreeSans" pitchFamily="2"/>
              </a:rPr>
              <a:t>, VHLLE, PHSD, SMASH, ...)</a:t>
            </a:r>
          </a:p>
        </p:txBody>
      </p:sp>
      <p:pic>
        <p:nvPicPr>
          <p:cNvPr id="68" name="Picture 67">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409209" y="2186094"/>
            <a:ext cx="5486040" cy="4247780"/>
          </a:xfrm>
          <a:prstGeom prst="rect">
            <a:avLst/>
          </a:prstGeom>
          <a:noFill/>
          <a:ln>
            <a:noFill/>
          </a:ln>
        </p:spPr>
      </p:pic>
      <p:sp>
        <p:nvSpPr>
          <p:cNvPr id="69" name="TextBox 68"/>
          <p:cNvSpPr txBox="1"/>
          <p:nvPr/>
        </p:nvSpPr>
        <p:spPr>
          <a:xfrm>
            <a:off x="7560987" y="1294118"/>
            <a:ext cx="1463544" cy="356336"/>
          </a:xfrm>
          <a:prstGeom prst="rect">
            <a:avLst/>
          </a:prstGeom>
          <a:noFill/>
          <a:ln>
            <a:solidFill>
              <a:srgbClr val="E8E31D"/>
            </a:solid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1" i="0" u="none" strike="noStrike" kern="1200" cap="none" dirty="0">
                <a:ln>
                  <a:noFill/>
                </a:ln>
                <a:latin typeface="Liberation Sans Narrow" pitchFamily="34"/>
                <a:ea typeface="Noto Sans CJK SC Regular" pitchFamily="2"/>
                <a:cs typeface="FreeSans" pitchFamily="2"/>
              </a:rPr>
              <a:t>Experiment</a:t>
            </a:r>
          </a:p>
        </p:txBody>
      </p:sp>
      <p:sp>
        <p:nvSpPr>
          <p:cNvPr id="70" name="TextBox 69"/>
          <p:cNvSpPr txBox="1"/>
          <p:nvPr/>
        </p:nvSpPr>
        <p:spPr>
          <a:xfrm>
            <a:off x="2943009" y="1304415"/>
            <a:ext cx="1361568" cy="356336"/>
          </a:xfrm>
          <a:prstGeom prst="rect">
            <a:avLst/>
          </a:prstGeom>
          <a:noFill/>
          <a:ln>
            <a:solidFill>
              <a:srgbClr val="00B050"/>
            </a:solid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1" i="0" u="none" strike="noStrike" kern="1200" cap="none" dirty="0">
                <a:ln>
                  <a:noFill/>
                </a:ln>
                <a:latin typeface="Liberation Sans Narrow" pitchFamily="34"/>
                <a:ea typeface="Noto Sans CJK SC Regular" pitchFamily="2"/>
                <a:cs typeface="FreeSans" pitchFamily="2"/>
              </a:rPr>
              <a:t>Simulation</a:t>
            </a:r>
          </a:p>
        </p:txBody>
      </p:sp>
      <p:sp>
        <p:nvSpPr>
          <p:cNvPr id="71" name="TextBox 70"/>
          <p:cNvSpPr txBox="1"/>
          <p:nvPr/>
        </p:nvSpPr>
        <p:spPr>
          <a:xfrm>
            <a:off x="5531656" y="6160833"/>
            <a:ext cx="1155960"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Detectors digits</a:t>
            </a:r>
          </a:p>
        </p:txBody>
      </p:sp>
      <p:sp>
        <p:nvSpPr>
          <p:cNvPr id="72" name="TextBox 71"/>
          <p:cNvSpPr txBox="1"/>
          <p:nvPr/>
        </p:nvSpPr>
        <p:spPr>
          <a:xfrm>
            <a:off x="7452850" y="1923294"/>
            <a:ext cx="1680479" cy="3052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1" i="0" u="none" strike="noStrike" kern="1200" cap="none" dirty="0">
                <a:ln>
                  <a:noFill/>
                </a:ln>
                <a:latin typeface="Liberation Sans Narrow" pitchFamily="34"/>
                <a:ea typeface="Noto Sans CJK SC Regular" pitchFamily="2"/>
                <a:cs typeface="FreeSans" pitchFamily="2"/>
              </a:rPr>
              <a:t>Physics analysis</a:t>
            </a:r>
          </a:p>
        </p:txBody>
      </p:sp>
      <p:sp>
        <p:nvSpPr>
          <p:cNvPr id="73" name="TextBox 72"/>
          <p:cNvSpPr txBox="1"/>
          <p:nvPr/>
        </p:nvSpPr>
        <p:spPr>
          <a:xfrm>
            <a:off x="3683548" y="5457420"/>
            <a:ext cx="1516226" cy="26791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Detectors </a:t>
            </a:r>
            <a:r>
              <a:rPr lang="en-US" sz="1200" b="0" i="0" u="none" strike="noStrike" kern="1200" cap="none" dirty="0" smtClean="0">
                <a:ln>
                  <a:noFill/>
                </a:ln>
                <a:latin typeface="Noto Sans Condensed SemiBold" pitchFamily="34"/>
                <a:ea typeface="Noto Sans CJK SC Regular" pitchFamily="2"/>
                <a:cs typeface="FreeSans" pitchFamily="2"/>
              </a:rPr>
              <a:t>response</a:t>
            </a:r>
            <a:endParaRPr lang="en-US" sz="1200" b="0" i="0" u="none" strike="noStrike" kern="1200" cap="none" dirty="0">
              <a:ln>
                <a:noFill/>
              </a:ln>
              <a:latin typeface="Noto Sans Condensed SemiBold" pitchFamily="34"/>
              <a:ea typeface="Noto Sans CJK SC Regular" pitchFamily="2"/>
              <a:cs typeface="FreeSans" pitchFamily="2"/>
            </a:endParaRPr>
          </a:p>
        </p:txBody>
      </p:sp>
      <p:sp>
        <p:nvSpPr>
          <p:cNvPr id="74" name="TextBox 73"/>
          <p:cNvSpPr txBox="1"/>
          <p:nvPr/>
        </p:nvSpPr>
        <p:spPr>
          <a:xfrm>
            <a:off x="7056322" y="5452268"/>
            <a:ext cx="1580040" cy="3477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Detectors clustering</a:t>
            </a:r>
          </a:p>
        </p:txBody>
      </p:sp>
      <p:sp>
        <p:nvSpPr>
          <p:cNvPr id="75" name="TextBox 74"/>
          <p:cNvSpPr txBox="1"/>
          <p:nvPr/>
        </p:nvSpPr>
        <p:spPr>
          <a:xfrm>
            <a:off x="7580863" y="4721253"/>
            <a:ext cx="1038599"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Detectors hits</a:t>
            </a:r>
          </a:p>
        </p:txBody>
      </p:sp>
      <p:sp>
        <p:nvSpPr>
          <p:cNvPr id="76" name="TextBox 75"/>
          <p:cNvSpPr txBox="1"/>
          <p:nvPr/>
        </p:nvSpPr>
        <p:spPr>
          <a:xfrm>
            <a:off x="3583863" y="4722935"/>
            <a:ext cx="1038599"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Detectors hits</a:t>
            </a:r>
          </a:p>
        </p:txBody>
      </p:sp>
      <p:sp>
        <p:nvSpPr>
          <p:cNvPr id="77" name="TextBox 76"/>
          <p:cNvSpPr txBox="1"/>
          <p:nvPr/>
        </p:nvSpPr>
        <p:spPr>
          <a:xfrm>
            <a:off x="7853379" y="3881243"/>
            <a:ext cx="878759"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Tracking</a:t>
            </a:r>
          </a:p>
        </p:txBody>
      </p:sp>
      <p:sp>
        <p:nvSpPr>
          <p:cNvPr id="78" name="TextBox 77"/>
          <p:cNvSpPr txBox="1"/>
          <p:nvPr/>
        </p:nvSpPr>
        <p:spPr>
          <a:xfrm>
            <a:off x="8313083" y="2478902"/>
            <a:ext cx="964080"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Particles</a:t>
            </a:r>
          </a:p>
        </p:txBody>
      </p:sp>
      <p:sp>
        <p:nvSpPr>
          <p:cNvPr id="79" name="TextBox 78"/>
          <p:cNvSpPr txBox="1"/>
          <p:nvPr/>
        </p:nvSpPr>
        <p:spPr>
          <a:xfrm>
            <a:off x="3190846" y="2478902"/>
            <a:ext cx="1038599"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Particles</a:t>
            </a:r>
          </a:p>
        </p:txBody>
      </p:sp>
      <p:sp>
        <p:nvSpPr>
          <p:cNvPr id="80" name="TextBox 79"/>
          <p:cNvSpPr txBox="1"/>
          <p:nvPr/>
        </p:nvSpPr>
        <p:spPr>
          <a:xfrm>
            <a:off x="3518338" y="3881243"/>
            <a:ext cx="1038599"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MC points</a:t>
            </a:r>
          </a:p>
        </p:txBody>
      </p:sp>
      <p:sp>
        <p:nvSpPr>
          <p:cNvPr id="81" name="TextBox 80"/>
          <p:cNvSpPr txBox="1"/>
          <p:nvPr/>
        </p:nvSpPr>
        <p:spPr>
          <a:xfrm>
            <a:off x="3465447" y="3203145"/>
            <a:ext cx="637716" cy="26791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smtClean="0">
                <a:ln>
                  <a:noFill/>
                </a:ln>
                <a:latin typeface="Noto Sans Condensed SemiBold" pitchFamily="34"/>
                <a:ea typeface="Noto Sans CJK SC Regular" pitchFamily="2"/>
                <a:cs typeface="FreeSans" pitchFamily="2"/>
              </a:rPr>
              <a:t>Tracks</a:t>
            </a:r>
            <a:endParaRPr lang="en-US" sz="1200" b="0" i="0" u="none" strike="noStrike" kern="1200" cap="none" dirty="0">
              <a:ln>
                <a:noFill/>
              </a:ln>
              <a:latin typeface="Noto Sans Condensed SemiBold" pitchFamily="34"/>
              <a:ea typeface="Noto Sans CJK SC Regular" pitchFamily="2"/>
              <a:cs typeface="FreeSans" pitchFamily="2"/>
            </a:endParaRPr>
          </a:p>
        </p:txBody>
      </p:sp>
      <p:sp>
        <p:nvSpPr>
          <p:cNvPr id="88" name="TextBox 87"/>
          <p:cNvSpPr txBox="1"/>
          <p:nvPr/>
        </p:nvSpPr>
        <p:spPr>
          <a:xfrm>
            <a:off x="8161670" y="3207553"/>
            <a:ext cx="1463760"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PID</a:t>
            </a:r>
          </a:p>
        </p:txBody>
      </p:sp>
      <p:sp>
        <p:nvSpPr>
          <p:cNvPr id="96" name="TextBox 95"/>
          <p:cNvSpPr txBox="1"/>
          <p:nvPr/>
        </p:nvSpPr>
        <p:spPr>
          <a:xfrm>
            <a:off x="6071360" y="6371782"/>
            <a:ext cx="1469880" cy="297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Noto Sans Condensed SemiBold" pitchFamily="34"/>
                <a:ea typeface="Noto Sans CJK SC Regular" pitchFamily="2"/>
                <a:cs typeface="FreeSans" pitchFamily="2"/>
              </a:rPr>
              <a:t>Experiment raw data</a:t>
            </a:r>
          </a:p>
        </p:txBody>
      </p:sp>
      <p:sp>
        <p:nvSpPr>
          <p:cNvPr id="97" name="TextBox 96"/>
          <p:cNvSpPr txBox="1"/>
          <p:nvPr/>
        </p:nvSpPr>
        <p:spPr>
          <a:xfrm>
            <a:off x="9285479" y="5216889"/>
            <a:ext cx="881280" cy="36611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600" b="0" i="0" u="none" strike="noStrike" kern="1200" cap="none" dirty="0">
                <a:ln>
                  <a:noFill/>
                </a:ln>
                <a:solidFill>
                  <a:srgbClr val="2A6099"/>
                </a:solidFill>
                <a:effectLst>
                  <a:outerShdw dist="17961" dir="2700000">
                    <a:scrgbClr r="0" g="0" b="0"/>
                  </a:outerShdw>
                </a:effectLst>
                <a:latin typeface="Noto Sans Condensed SemiBold" pitchFamily="34"/>
                <a:ea typeface="Noto Sans CJK SC Regular" pitchFamily="2"/>
                <a:cs typeface="FreeSans" pitchFamily="2"/>
              </a:rPr>
              <a:t>Online</a:t>
            </a:r>
          </a:p>
        </p:txBody>
      </p:sp>
      <p:sp>
        <p:nvSpPr>
          <p:cNvPr id="98" name="TextBox 97"/>
          <p:cNvSpPr txBox="1"/>
          <p:nvPr/>
        </p:nvSpPr>
        <p:spPr>
          <a:xfrm>
            <a:off x="9277163" y="3156323"/>
            <a:ext cx="771086" cy="326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600" b="0" i="0" u="none" strike="noStrike" kern="1200" cap="none" dirty="0" smtClean="0">
                <a:ln>
                  <a:noFill/>
                </a:ln>
                <a:solidFill>
                  <a:srgbClr val="2A6099"/>
                </a:solidFill>
                <a:effectLst>
                  <a:outerShdw dist="17961" dir="2700000">
                    <a:scrgbClr r="0" g="0" b="0"/>
                  </a:outerShdw>
                </a:effectLst>
                <a:latin typeface="Noto Sans Condensed SemiBold" pitchFamily="34"/>
                <a:ea typeface="Noto Sans CJK SC Regular" pitchFamily="2"/>
                <a:cs typeface="FreeSans" pitchFamily="2"/>
              </a:rPr>
              <a:t>Offline</a:t>
            </a:r>
            <a:endParaRPr lang="en-US" sz="1600" b="0" i="0" u="none" strike="noStrike" kern="1200" cap="none" dirty="0">
              <a:ln>
                <a:noFill/>
              </a:ln>
              <a:solidFill>
                <a:srgbClr val="2A6099"/>
              </a:solidFill>
              <a:effectLst>
                <a:outerShdw dist="17961" dir="2700000">
                  <a:scrgbClr r="0" g="0" b="0"/>
                </a:outerShdw>
              </a:effectLst>
              <a:latin typeface="Noto Sans Condensed SemiBold" pitchFamily="34"/>
              <a:ea typeface="Noto Sans CJK SC Regular" pitchFamily="2"/>
              <a:cs typeface="FreeSans" pitchFamily="2"/>
            </a:endParaRPr>
          </a:p>
        </p:txBody>
      </p:sp>
      <p:cxnSp>
        <p:nvCxnSpPr>
          <p:cNvPr id="4" name="Straight Connector 3"/>
          <p:cNvCxnSpPr/>
          <p:nvPr/>
        </p:nvCxnSpPr>
        <p:spPr>
          <a:xfrm>
            <a:off x="7846342" y="4366023"/>
            <a:ext cx="2662741"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31808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388944" y="2912977"/>
            <a:ext cx="4151379" cy="352646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683753" y="311884"/>
            <a:ext cx="10195034" cy="1104596"/>
          </a:xfrm>
        </p:spPr>
        <p:txBody>
          <a:bodyPr/>
          <a:lstStyle/>
          <a:p>
            <a:r>
              <a:rPr lang="en-US" dirty="0" smtClean="0"/>
              <a:t>SOFTWARE &amp; COMPUTING ECOSYSTEM</a:t>
            </a:r>
            <a:endParaRPr lang="en-US" dirty="0"/>
          </a:p>
        </p:txBody>
      </p:sp>
      <p:sp>
        <p:nvSpPr>
          <p:cNvPr id="8" name="Content Placeholder 3"/>
          <p:cNvSpPr>
            <a:spLocks noGrp="1"/>
          </p:cNvSpPr>
          <p:nvPr>
            <p:ph idx="1"/>
          </p:nvPr>
        </p:nvSpPr>
        <p:spPr>
          <a:xfrm>
            <a:off x="7486012" y="2986552"/>
            <a:ext cx="4054311" cy="1040733"/>
          </a:xfrm>
          <a:ln>
            <a:noFill/>
          </a:ln>
        </p:spPr>
        <p:txBody>
          <a:bodyPr>
            <a:normAutofit fontScale="92500"/>
          </a:bodyPr>
          <a:lstStyle/>
          <a:p>
            <a:pPr marL="0" indent="0">
              <a:buNone/>
            </a:pPr>
            <a:r>
              <a:rPr lang="sk-SK" sz="2400" b="1" dirty="0" smtClean="0"/>
              <a:t>MPD experiment</a:t>
            </a:r>
          </a:p>
          <a:p>
            <a:pPr marL="0" indent="0">
              <a:buNone/>
            </a:pPr>
            <a:r>
              <a:rPr lang="en-US" sz="2200" dirty="0" smtClean="0"/>
              <a:t>TPC installation: Beginning of 2026</a:t>
            </a:r>
          </a:p>
        </p:txBody>
      </p:sp>
      <p:sp>
        <p:nvSpPr>
          <p:cNvPr id="9" name="Rectangle 8"/>
          <p:cNvSpPr/>
          <p:nvPr/>
        </p:nvSpPr>
        <p:spPr>
          <a:xfrm>
            <a:off x="7672689" y="4406394"/>
            <a:ext cx="1309023" cy="89615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tx1"/>
                </a:solidFill>
              </a:rPr>
              <a:t>ONLINE EVENT DISPLAY</a:t>
            </a:r>
          </a:p>
          <a:p>
            <a:pPr marL="285750" indent="-285750">
              <a:buFontTx/>
              <a:buChar char="-"/>
            </a:pPr>
            <a:r>
              <a:rPr lang="en-US" sz="1000" dirty="0">
                <a:solidFill>
                  <a:schemeClr val="tx1"/>
                </a:solidFill>
              </a:rPr>
              <a:t>e</a:t>
            </a:r>
            <a:r>
              <a:rPr lang="en-US" sz="1000" dirty="0" smtClean="0">
                <a:solidFill>
                  <a:schemeClr val="tx1"/>
                </a:solidFill>
              </a:rPr>
              <a:t>xperiment visualization</a:t>
            </a:r>
          </a:p>
          <a:p>
            <a:pPr marL="285750" indent="-285750">
              <a:buFontTx/>
              <a:buChar char="-"/>
            </a:pPr>
            <a:r>
              <a:rPr lang="en-US" sz="1000" dirty="0" smtClean="0">
                <a:solidFill>
                  <a:schemeClr val="tx1"/>
                </a:solidFill>
              </a:rPr>
              <a:t>QA</a:t>
            </a:r>
          </a:p>
        </p:txBody>
      </p:sp>
      <p:sp>
        <p:nvSpPr>
          <p:cNvPr id="10" name="Rectangle 9"/>
          <p:cNvSpPr/>
          <p:nvPr/>
        </p:nvSpPr>
        <p:spPr>
          <a:xfrm>
            <a:off x="9650749" y="4159114"/>
            <a:ext cx="1495705" cy="9726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tx1"/>
                </a:solidFill>
              </a:rPr>
              <a:t>DETECTOR CALIBRATION</a:t>
            </a:r>
          </a:p>
          <a:p>
            <a:pPr marL="285750" indent="-285750">
              <a:buFontTx/>
              <a:buChar char="-"/>
            </a:pPr>
            <a:r>
              <a:rPr lang="en-US" sz="1000" dirty="0" smtClean="0">
                <a:solidFill>
                  <a:schemeClr val="tx1"/>
                </a:solidFill>
              </a:rPr>
              <a:t>alignment</a:t>
            </a:r>
          </a:p>
          <a:p>
            <a:pPr marL="285750" indent="-285750">
              <a:buFontTx/>
              <a:buChar char="-"/>
            </a:pPr>
            <a:r>
              <a:rPr lang="en-US" sz="1000" dirty="0" smtClean="0">
                <a:solidFill>
                  <a:schemeClr val="tx1"/>
                </a:solidFill>
              </a:rPr>
              <a:t>noise level</a:t>
            </a:r>
          </a:p>
          <a:p>
            <a:pPr marL="285750" indent="-285750">
              <a:buFontTx/>
              <a:buChar char="-"/>
            </a:pPr>
            <a:r>
              <a:rPr lang="en-US" sz="1000" dirty="0">
                <a:solidFill>
                  <a:schemeClr val="tx1"/>
                </a:solidFill>
              </a:rPr>
              <a:t>d</a:t>
            </a:r>
            <a:r>
              <a:rPr lang="en-US" sz="1000" dirty="0" smtClean="0">
                <a:solidFill>
                  <a:schemeClr val="tx1"/>
                </a:solidFill>
              </a:rPr>
              <a:t>igitalization delay</a:t>
            </a:r>
          </a:p>
          <a:p>
            <a:pPr marL="285750" indent="-285750">
              <a:buFontTx/>
              <a:buChar char="-"/>
            </a:pPr>
            <a:r>
              <a:rPr lang="en-US" sz="1000" dirty="0" smtClean="0">
                <a:solidFill>
                  <a:schemeClr val="tx1"/>
                </a:solidFill>
              </a:rPr>
              <a:t>drift velocity</a:t>
            </a:r>
          </a:p>
          <a:p>
            <a:pPr marL="285750" indent="-285750">
              <a:buFontTx/>
              <a:buChar char="-"/>
            </a:pPr>
            <a:r>
              <a:rPr lang="en-US" sz="1000" dirty="0" smtClean="0">
                <a:solidFill>
                  <a:schemeClr val="tx1"/>
                </a:solidFill>
              </a:rPr>
              <a:t>trigger latency</a:t>
            </a:r>
          </a:p>
        </p:txBody>
      </p:sp>
      <p:sp>
        <p:nvSpPr>
          <p:cNvPr id="12" name="Rounded Rectangle 11"/>
          <p:cNvSpPr/>
          <p:nvPr/>
        </p:nvSpPr>
        <p:spPr>
          <a:xfrm>
            <a:off x="2173959" y="3112795"/>
            <a:ext cx="4228241" cy="8937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err="1" smtClean="0">
                <a:solidFill>
                  <a:schemeClr val="tx1"/>
                </a:solidFill>
              </a:rPr>
              <a:t>MPDRoot</a:t>
            </a:r>
            <a:endParaRPr lang="en-US" b="1" dirty="0">
              <a:solidFill>
                <a:schemeClr val="tx1"/>
              </a:solidFill>
            </a:endParaRPr>
          </a:p>
        </p:txBody>
      </p:sp>
      <p:sp>
        <p:nvSpPr>
          <p:cNvPr id="13" name="Rounded Rectangle 12"/>
          <p:cNvSpPr/>
          <p:nvPr/>
        </p:nvSpPr>
        <p:spPr>
          <a:xfrm>
            <a:off x="2332515" y="3580307"/>
            <a:ext cx="1195851" cy="2818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ANALYSIS</a:t>
            </a:r>
            <a:endParaRPr lang="en-US" sz="1000" dirty="0">
              <a:solidFill>
                <a:schemeClr val="tx1"/>
              </a:solidFill>
            </a:endParaRPr>
          </a:p>
        </p:txBody>
      </p:sp>
      <p:sp>
        <p:nvSpPr>
          <p:cNvPr id="14" name="Rounded Rectangle 13"/>
          <p:cNvSpPr/>
          <p:nvPr/>
        </p:nvSpPr>
        <p:spPr>
          <a:xfrm>
            <a:off x="5041327" y="3594058"/>
            <a:ext cx="1195851" cy="281881"/>
          </a:xfrm>
          <a:prstGeom prst="roundRect">
            <a:avLst/>
          </a:prstGeom>
          <a:noFill/>
          <a:ln>
            <a:solidFill>
              <a:srgbClr val="F33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RECONSTRUCTION</a:t>
            </a:r>
            <a:endParaRPr lang="en-US" sz="1000" dirty="0">
              <a:solidFill>
                <a:schemeClr val="tx1"/>
              </a:solidFill>
            </a:endParaRPr>
          </a:p>
        </p:txBody>
      </p:sp>
      <p:sp>
        <p:nvSpPr>
          <p:cNvPr id="15" name="Rounded Rectangle 14"/>
          <p:cNvSpPr/>
          <p:nvPr/>
        </p:nvSpPr>
        <p:spPr>
          <a:xfrm>
            <a:off x="3686921" y="3594058"/>
            <a:ext cx="1195851" cy="2818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SIMULATION</a:t>
            </a:r>
            <a:endParaRPr lang="en-US" sz="1000" dirty="0">
              <a:solidFill>
                <a:schemeClr val="tx1"/>
              </a:solidFill>
            </a:endParaRPr>
          </a:p>
        </p:txBody>
      </p:sp>
      <p:sp>
        <p:nvSpPr>
          <p:cNvPr id="16" name="Rounded Rectangle 15"/>
          <p:cNvSpPr/>
          <p:nvPr/>
        </p:nvSpPr>
        <p:spPr>
          <a:xfrm>
            <a:off x="2878868" y="4250642"/>
            <a:ext cx="2756951" cy="1051904"/>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rPr>
              <a:t>Mass Production</a:t>
            </a:r>
            <a:endParaRPr lang="en-US" b="1" dirty="0">
              <a:solidFill>
                <a:schemeClr val="tx1"/>
              </a:solidFill>
            </a:endParaRPr>
          </a:p>
        </p:txBody>
      </p:sp>
      <p:sp>
        <p:nvSpPr>
          <p:cNvPr id="17" name="Rounded Rectangle 16"/>
          <p:cNvSpPr/>
          <p:nvPr/>
        </p:nvSpPr>
        <p:spPr>
          <a:xfrm>
            <a:off x="3099618" y="4738785"/>
            <a:ext cx="1072103" cy="39302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PWG REQUESTS HANDLING</a:t>
            </a:r>
            <a:endParaRPr lang="en-US" sz="1000" dirty="0">
              <a:solidFill>
                <a:schemeClr val="tx1"/>
              </a:solidFill>
            </a:endParaRPr>
          </a:p>
        </p:txBody>
      </p:sp>
      <p:sp>
        <p:nvSpPr>
          <p:cNvPr id="18" name="Rounded Rectangle 17"/>
          <p:cNvSpPr/>
          <p:nvPr/>
        </p:nvSpPr>
        <p:spPr>
          <a:xfrm>
            <a:off x="4400274" y="4738785"/>
            <a:ext cx="1072103" cy="39302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DIRAC INTERWARE</a:t>
            </a:r>
            <a:endParaRPr lang="en-US" sz="1000" dirty="0">
              <a:solidFill>
                <a:schemeClr val="tx1"/>
              </a:solidFill>
            </a:endParaRPr>
          </a:p>
        </p:txBody>
      </p:sp>
      <p:sp>
        <p:nvSpPr>
          <p:cNvPr id="19" name="Rectangle 18"/>
          <p:cNvSpPr/>
          <p:nvPr/>
        </p:nvSpPr>
        <p:spPr>
          <a:xfrm>
            <a:off x="2047393" y="5496772"/>
            <a:ext cx="4474902" cy="110003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smtClean="0">
                <a:solidFill>
                  <a:schemeClr val="tx1"/>
                </a:solidFill>
              </a:rPr>
              <a:t>Computing Infrastructure</a:t>
            </a:r>
          </a:p>
          <a:p>
            <a:pPr algn="ctr"/>
            <a:r>
              <a:rPr lang="en-US" sz="1400" dirty="0" smtClean="0">
                <a:solidFill>
                  <a:schemeClr val="tx1"/>
                </a:solidFill>
              </a:rPr>
              <a:t>(MICC &amp; friends)</a:t>
            </a:r>
          </a:p>
          <a:p>
            <a:pPr marL="1657350" lvl="3" indent="-285750">
              <a:buFontTx/>
              <a:buChar char="-"/>
            </a:pPr>
            <a:r>
              <a:rPr lang="en-US" sz="1200" dirty="0">
                <a:solidFill>
                  <a:schemeClr val="tx1"/>
                </a:solidFill>
              </a:rPr>
              <a:t>s</a:t>
            </a:r>
            <a:r>
              <a:rPr lang="en-US" sz="1200" dirty="0" smtClean="0">
                <a:solidFill>
                  <a:schemeClr val="tx1"/>
                </a:solidFill>
              </a:rPr>
              <a:t>upercomputer</a:t>
            </a:r>
          </a:p>
          <a:p>
            <a:pPr marL="1657350" lvl="3" indent="-285750">
              <a:buFontTx/>
              <a:buChar char="-"/>
            </a:pPr>
            <a:r>
              <a:rPr lang="en-US" sz="1200" dirty="0">
                <a:solidFill>
                  <a:schemeClr val="tx1"/>
                </a:solidFill>
              </a:rPr>
              <a:t>c</a:t>
            </a:r>
            <a:r>
              <a:rPr lang="en-US" sz="1200" dirty="0" smtClean="0">
                <a:solidFill>
                  <a:schemeClr val="tx1"/>
                </a:solidFill>
              </a:rPr>
              <a:t>lusters</a:t>
            </a:r>
          </a:p>
          <a:p>
            <a:pPr marL="1657350" lvl="3" indent="-285750">
              <a:buFontTx/>
              <a:buChar char="-"/>
            </a:pPr>
            <a:r>
              <a:rPr lang="en-US" sz="1200" dirty="0">
                <a:solidFill>
                  <a:schemeClr val="tx1"/>
                </a:solidFill>
              </a:rPr>
              <a:t>s</a:t>
            </a:r>
            <a:r>
              <a:rPr lang="en-US" sz="1200" dirty="0" smtClean="0">
                <a:solidFill>
                  <a:schemeClr val="tx1"/>
                </a:solidFill>
              </a:rPr>
              <a:t>torage systems</a:t>
            </a:r>
            <a:endParaRPr lang="en-US" sz="1200" dirty="0">
              <a:solidFill>
                <a:schemeClr val="tx1"/>
              </a:solidFill>
            </a:endParaRPr>
          </a:p>
        </p:txBody>
      </p:sp>
      <p:sp>
        <p:nvSpPr>
          <p:cNvPr id="20" name="Rectangle 19"/>
          <p:cNvSpPr/>
          <p:nvPr/>
        </p:nvSpPr>
        <p:spPr>
          <a:xfrm>
            <a:off x="556902" y="2212849"/>
            <a:ext cx="1905817" cy="700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smtClean="0">
                <a:solidFill>
                  <a:schemeClr val="tx1"/>
                </a:solidFill>
              </a:rPr>
              <a:t>CVMFS</a:t>
            </a:r>
          </a:p>
          <a:p>
            <a:pPr marL="285750" indent="-285750">
              <a:buFontTx/>
              <a:buChar char="-"/>
            </a:pPr>
            <a:r>
              <a:rPr lang="en-US" sz="1200" dirty="0" smtClean="0">
                <a:solidFill>
                  <a:schemeClr val="tx1"/>
                </a:solidFill>
              </a:rPr>
              <a:t>software distribution</a:t>
            </a:r>
          </a:p>
          <a:p>
            <a:pPr marL="285750" indent="-285750">
              <a:buFontTx/>
              <a:buChar char="-"/>
            </a:pPr>
            <a:r>
              <a:rPr lang="en-US" sz="1200" dirty="0" smtClean="0">
                <a:solidFill>
                  <a:schemeClr val="tx1"/>
                </a:solidFill>
              </a:rPr>
              <a:t>unified environment</a:t>
            </a:r>
          </a:p>
        </p:txBody>
      </p:sp>
      <p:sp>
        <p:nvSpPr>
          <p:cNvPr id="21" name="Rectangle 20"/>
          <p:cNvSpPr/>
          <p:nvPr/>
        </p:nvSpPr>
        <p:spPr>
          <a:xfrm>
            <a:off x="556903" y="1312903"/>
            <a:ext cx="1905816" cy="700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smtClean="0">
                <a:solidFill>
                  <a:schemeClr val="tx1"/>
                </a:solidFill>
              </a:rPr>
              <a:t>NICADIST</a:t>
            </a:r>
          </a:p>
          <a:p>
            <a:pPr marL="285750" indent="-285750">
              <a:buFontTx/>
              <a:buChar char="-"/>
            </a:pPr>
            <a:r>
              <a:rPr lang="en-US" sz="1200" dirty="0" smtClean="0">
                <a:solidFill>
                  <a:schemeClr val="tx1"/>
                </a:solidFill>
              </a:rPr>
              <a:t>separate build system</a:t>
            </a:r>
          </a:p>
          <a:p>
            <a:pPr marL="285750" indent="-285750">
              <a:buFontTx/>
              <a:buChar char="-"/>
            </a:pPr>
            <a:r>
              <a:rPr lang="en-US" sz="1200" dirty="0" smtClean="0">
                <a:solidFill>
                  <a:schemeClr val="tx1"/>
                </a:solidFill>
              </a:rPr>
              <a:t>dependencies handling</a:t>
            </a:r>
          </a:p>
        </p:txBody>
      </p:sp>
      <p:sp>
        <p:nvSpPr>
          <p:cNvPr id="22" name="Rectangle 21"/>
          <p:cNvSpPr/>
          <p:nvPr/>
        </p:nvSpPr>
        <p:spPr>
          <a:xfrm>
            <a:off x="2700112" y="1425794"/>
            <a:ext cx="3770839" cy="1409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smtClean="0">
                <a:solidFill>
                  <a:schemeClr val="tx1"/>
                </a:solidFill>
              </a:rPr>
              <a:t>Project Management &amp;</a:t>
            </a:r>
          </a:p>
          <a:p>
            <a:pPr algn="ctr"/>
            <a:r>
              <a:rPr lang="en-US" sz="1400" b="1" dirty="0" smtClean="0">
                <a:solidFill>
                  <a:schemeClr val="tx1"/>
                </a:solidFill>
              </a:rPr>
              <a:t>Support/User Interaction</a:t>
            </a:r>
          </a:p>
        </p:txBody>
      </p:sp>
      <p:sp>
        <p:nvSpPr>
          <p:cNvPr id="23" name="Rectangle 22"/>
          <p:cNvSpPr/>
          <p:nvPr/>
        </p:nvSpPr>
        <p:spPr>
          <a:xfrm>
            <a:off x="2799474" y="2031355"/>
            <a:ext cx="1100273" cy="711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tx1"/>
                </a:solidFill>
              </a:rPr>
              <a:t>GITLAB</a:t>
            </a:r>
          </a:p>
          <a:p>
            <a:pPr marL="285750" indent="-285750">
              <a:buFontTx/>
              <a:buChar char="-"/>
            </a:pPr>
            <a:r>
              <a:rPr lang="en-US" sz="1000" dirty="0" smtClean="0">
                <a:solidFill>
                  <a:schemeClr val="tx1"/>
                </a:solidFill>
              </a:rPr>
              <a:t>codebase</a:t>
            </a:r>
          </a:p>
          <a:p>
            <a:pPr marL="285750" indent="-285750">
              <a:buFontTx/>
              <a:buChar char="-"/>
            </a:pPr>
            <a:r>
              <a:rPr lang="en-US" sz="1000" dirty="0" smtClean="0">
                <a:solidFill>
                  <a:schemeClr val="tx1"/>
                </a:solidFill>
              </a:rPr>
              <a:t>CI</a:t>
            </a:r>
          </a:p>
          <a:p>
            <a:pPr marL="285750" indent="-285750">
              <a:buFontTx/>
              <a:buChar char="-"/>
            </a:pPr>
            <a:r>
              <a:rPr lang="en-US" sz="1000" dirty="0" smtClean="0">
                <a:solidFill>
                  <a:schemeClr val="tx1"/>
                </a:solidFill>
              </a:rPr>
              <a:t>testing</a:t>
            </a:r>
          </a:p>
        </p:txBody>
      </p:sp>
      <p:sp>
        <p:nvSpPr>
          <p:cNvPr id="24" name="Rectangle 23"/>
          <p:cNvSpPr/>
          <p:nvPr/>
        </p:nvSpPr>
        <p:spPr>
          <a:xfrm>
            <a:off x="4035394" y="2031355"/>
            <a:ext cx="1100273" cy="711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tx1"/>
                </a:solidFill>
              </a:rPr>
              <a:t>SUPPORT</a:t>
            </a:r>
          </a:p>
          <a:p>
            <a:pPr marL="285750" indent="-285750">
              <a:buFontTx/>
              <a:buChar char="-"/>
            </a:pPr>
            <a:r>
              <a:rPr lang="en-US" sz="1000" dirty="0" smtClean="0">
                <a:solidFill>
                  <a:schemeClr val="tx1"/>
                </a:solidFill>
              </a:rPr>
              <a:t>helpdesk</a:t>
            </a:r>
          </a:p>
          <a:p>
            <a:pPr marL="285750" indent="-285750">
              <a:buFontTx/>
              <a:buChar char="-"/>
            </a:pPr>
            <a:r>
              <a:rPr lang="en-US" sz="1000" dirty="0" smtClean="0">
                <a:solidFill>
                  <a:schemeClr val="tx1"/>
                </a:solidFill>
              </a:rPr>
              <a:t>telegram</a:t>
            </a:r>
          </a:p>
          <a:p>
            <a:r>
              <a:rPr lang="en-US" sz="1000" dirty="0" smtClean="0">
                <a:solidFill>
                  <a:schemeClr val="tx1"/>
                </a:solidFill>
              </a:rPr>
              <a:t>          channel</a:t>
            </a:r>
          </a:p>
        </p:txBody>
      </p:sp>
      <p:sp>
        <p:nvSpPr>
          <p:cNvPr id="25" name="Rectangle 24"/>
          <p:cNvSpPr/>
          <p:nvPr/>
        </p:nvSpPr>
        <p:spPr>
          <a:xfrm>
            <a:off x="5289724" y="2031355"/>
            <a:ext cx="1100273" cy="711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tx1"/>
                </a:solidFill>
              </a:rPr>
              <a:t>WEBSITE</a:t>
            </a:r>
          </a:p>
          <a:p>
            <a:pPr marL="285750" indent="-285750">
              <a:buFontTx/>
              <a:buChar char="-"/>
            </a:pPr>
            <a:r>
              <a:rPr lang="en-US" sz="1000" dirty="0" err="1" smtClean="0">
                <a:solidFill>
                  <a:schemeClr val="tx1"/>
                </a:solidFill>
              </a:rPr>
              <a:t>howtos</a:t>
            </a:r>
            <a:endParaRPr lang="en-US" sz="1000" dirty="0" smtClean="0">
              <a:solidFill>
                <a:schemeClr val="tx1"/>
              </a:solidFill>
            </a:endParaRPr>
          </a:p>
          <a:p>
            <a:pPr marL="285750" indent="-285750">
              <a:buFontTx/>
              <a:buChar char="-"/>
            </a:pPr>
            <a:r>
              <a:rPr lang="en-US" sz="1000" dirty="0" smtClean="0">
                <a:solidFill>
                  <a:schemeClr val="tx1"/>
                </a:solidFill>
              </a:rPr>
              <a:t>docs</a:t>
            </a:r>
          </a:p>
          <a:p>
            <a:pPr marL="285750" indent="-285750">
              <a:buFontTx/>
              <a:buChar char="-"/>
            </a:pPr>
            <a:r>
              <a:rPr lang="en-US" sz="1000" dirty="0" smtClean="0">
                <a:solidFill>
                  <a:schemeClr val="tx1"/>
                </a:solidFill>
              </a:rPr>
              <a:t>general info</a:t>
            </a:r>
          </a:p>
        </p:txBody>
      </p:sp>
      <p:sp>
        <p:nvSpPr>
          <p:cNvPr id="26" name="Rectangle 25"/>
          <p:cNvSpPr/>
          <p:nvPr/>
        </p:nvSpPr>
        <p:spPr>
          <a:xfrm>
            <a:off x="6730994" y="1223719"/>
            <a:ext cx="2733640" cy="1248513"/>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R &amp; D</a:t>
            </a:r>
          </a:p>
        </p:txBody>
      </p:sp>
      <p:cxnSp>
        <p:nvCxnSpPr>
          <p:cNvPr id="27" name="Straight Connector 26"/>
          <p:cNvCxnSpPr/>
          <p:nvPr/>
        </p:nvCxnSpPr>
        <p:spPr>
          <a:xfrm flipV="1">
            <a:off x="7388944" y="3957497"/>
            <a:ext cx="4151379" cy="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9650748" y="5500287"/>
            <a:ext cx="1495705" cy="73238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tx1"/>
                </a:solidFill>
              </a:rPr>
              <a:t>DATA</a:t>
            </a:r>
          </a:p>
          <a:p>
            <a:pPr marL="285750" indent="-285750">
              <a:buFontTx/>
              <a:buChar char="-"/>
            </a:pPr>
            <a:r>
              <a:rPr lang="en-US" sz="1000" dirty="0" smtClean="0">
                <a:solidFill>
                  <a:schemeClr val="tx1"/>
                </a:solidFill>
              </a:rPr>
              <a:t>storage &amp; retrieval</a:t>
            </a:r>
          </a:p>
          <a:p>
            <a:pPr marL="285750" indent="-285750">
              <a:buFontTx/>
              <a:buChar char="-"/>
            </a:pPr>
            <a:r>
              <a:rPr lang="sk-SK" sz="1000" dirty="0" smtClean="0">
                <a:solidFill>
                  <a:schemeClr val="tx1"/>
                </a:solidFill>
              </a:rPr>
              <a:t>adjustnment</a:t>
            </a:r>
            <a:endParaRPr lang="en-US" sz="1000" dirty="0" smtClean="0">
              <a:solidFill>
                <a:schemeClr val="tx1"/>
              </a:solidFill>
            </a:endParaRPr>
          </a:p>
          <a:p>
            <a:pPr marL="285750" indent="-285750">
              <a:buFontTx/>
              <a:buChar char="-"/>
            </a:pPr>
            <a:r>
              <a:rPr lang="en-US" sz="1000" dirty="0" smtClean="0">
                <a:solidFill>
                  <a:schemeClr val="tx1"/>
                </a:solidFill>
              </a:rPr>
              <a:t>clustering</a:t>
            </a:r>
          </a:p>
        </p:txBody>
      </p:sp>
    </p:spTree>
    <p:extLst>
      <p:ext uri="{BB962C8B-B14F-4D97-AF65-F5344CB8AC3E}">
        <p14:creationId xmlns:p14="http://schemas.microsoft.com/office/powerpoint/2010/main" val="2522332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itle 1"/>
          <p:cNvSpPr>
            <a:spLocks noGrp="1"/>
          </p:cNvSpPr>
          <p:nvPr>
            <p:ph type="title"/>
          </p:nvPr>
        </p:nvSpPr>
        <p:spPr>
          <a:xfrm>
            <a:off x="929542" y="239018"/>
            <a:ext cx="10195034" cy="1104596"/>
          </a:xfrm>
        </p:spPr>
        <p:txBody>
          <a:bodyPr/>
          <a:lstStyle/>
          <a:p>
            <a:r>
              <a:rPr lang="en-US" dirty="0" smtClean="0"/>
              <a:t>MPD EXPERIMENT VISUALIZATION</a:t>
            </a:r>
            <a:endParaRPr lang="en-US" dirty="0"/>
          </a:p>
        </p:txBody>
      </p:sp>
      <p:sp>
        <p:nvSpPr>
          <p:cNvPr id="7" name="Rectangle 6"/>
          <p:cNvSpPr/>
          <p:nvPr/>
        </p:nvSpPr>
        <p:spPr>
          <a:xfrm>
            <a:off x="1045624" y="1212176"/>
            <a:ext cx="4354074" cy="5524589"/>
          </a:xfrm>
          <a:prstGeom prst="rect">
            <a:avLst/>
          </a:prstGeom>
          <a:ln>
            <a:solidFill>
              <a:schemeClr val="accent1">
                <a:lumMod val="40000"/>
                <a:lumOff val="60000"/>
              </a:schemeClr>
            </a:solidFill>
          </a:ln>
        </p:spPr>
        <p:txBody>
          <a:bodyPr wrap="square">
            <a:spAutoFit/>
          </a:bodyPr>
          <a:lstStyle/>
          <a:p>
            <a:r>
              <a:rPr lang="en-US" sz="1200" b="1" dirty="0" smtClean="0"/>
              <a:t>MPD EVENT DISPLAY</a:t>
            </a:r>
          </a:p>
          <a:p>
            <a:pPr marL="171450" indent="-171450">
              <a:buFontTx/>
              <a:buChar char="-"/>
            </a:pPr>
            <a:r>
              <a:rPr lang="en-US" sz="1200" dirty="0">
                <a:hlinkClick r:id="rId3"/>
              </a:rPr>
              <a:t>https://mpd-edsrv.jinr.ru/</a:t>
            </a:r>
            <a:endParaRPr lang="en-US" sz="1200" b="1" dirty="0" smtClean="0"/>
          </a:p>
          <a:p>
            <a:pPr marL="171450" indent="-171450">
              <a:buFontTx/>
              <a:buChar char="-"/>
            </a:pPr>
            <a:r>
              <a:rPr lang="en-US" sz="1200" dirty="0" smtClean="0"/>
              <a:t>powerful feature-rich </a:t>
            </a:r>
            <a:r>
              <a:rPr lang="sk-SK" sz="1200" dirty="0" smtClean="0"/>
              <a:t>professional grade software for the </a:t>
            </a:r>
            <a:r>
              <a:rPr lang="en-US" sz="1200" dirty="0" smtClean="0"/>
              <a:t>visualization of MPD experiment </a:t>
            </a:r>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sz="1200" dirty="0"/>
          </a:p>
          <a:p>
            <a:endParaRPr lang="en-US" sz="1200" dirty="0" smtClean="0"/>
          </a:p>
          <a:p>
            <a:endParaRPr lang="en-US" sz="1200" dirty="0"/>
          </a:p>
          <a:p>
            <a:endParaRPr lang="en-US" sz="1200" dirty="0" smtClean="0"/>
          </a:p>
          <a:p>
            <a:pPr marL="171450" indent="-171450">
              <a:buFontTx/>
              <a:buChar char="-"/>
            </a:pPr>
            <a:r>
              <a:rPr lang="en-US" sz="1200" dirty="0" smtClean="0"/>
              <a:t>superfast </a:t>
            </a:r>
            <a:r>
              <a:rPr lang="en-US" sz="1200" dirty="0" err="1" smtClean="0"/>
              <a:t>webGL</a:t>
            </a:r>
            <a:r>
              <a:rPr lang="en-US" sz="1200" dirty="0" smtClean="0"/>
              <a:t> 3D-graphics technology at its core</a:t>
            </a:r>
          </a:p>
          <a:p>
            <a:pPr marL="171450" indent="-171450">
              <a:buFontTx/>
              <a:buChar char="-"/>
            </a:pPr>
            <a:r>
              <a:rPr lang="en-US" sz="1200" dirty="0" smtClean="0"/>
              <a:t>compatible with any web browser </a:t>
            </a:r>
          </a:p>
          <a:p>
            <a:endParaRPr lang="en-US" sz="500" dirty="0"/>
          </a:p>
          <a:p>
            <a:r>
              <a:rPr lang="en-US" sz="1200" dirty="0" smtClean="0"/>
              <a:t>More information:</a:t>
            </a:r>
          </a:p>
          <a:p>
            <a:r>
              <a:rPr lang="en-US" sz="1200" dirty="0"/>
              <a:t>A</a:t>
            </a:r>
            <a:r>
              <a:rPr lang="en-US" sz="1200" dirty="0" smtClean="0"/>
              <a:t>. </a:t>
            </a:r>
            <a:r>
              <a:rPr lang="en-US" sz="1200" dirty="0" err="1" smtClean="0"/>
              <a:t>Krylov</a:t>
            </a:r>
            <a:r>
              <a:rPr lang="en-US" sz="1200" dirty="0" smtClean="0"/>
              <a:t>, </a:t>
            </a:r>
            <a:r>
              <a:rPr lang="en-US" sz="1200" dirty="0"/>
              <a:t>Modern Web Technologies in Event Display Creation for High-Energy Physics</a:t>
            </a:r>
            <a:endParaRPr lang="en-US" sz="12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624" y="2017223"/>
            <a:ext cx="4354074" cy="3597402"/>
          </a:xfrm>
          <a:prstGeom prst="rect">
            <a:avLst/>
          </a:prstGeom>
        </p:spPr>
      </p:pic>
      <p:sp>
        <p:nvSpPr>
          <p:cNvPr id="9" name="Rectangle 8"/>
          <p:cNvSpPr/>
          <p:nvPr/>
        </p:nvSpPr>
        <p:spPr>
          <a:xfrm>
            <a:off x="6758408" y="1432485"/>
            <a:ext cx="4219678" cy="1938992"/>
          </a:xfrm>
          <a:prstGeom prst="rect">
            <a:avLst/>
          </a:prstGeom>
          <a:ln>
            <a:solidFill>
              <a:schemeClr val="accent1">
                <a:lumMod val="40000"/>
                <a:lumOff val="60000"/>
              </a:schemeClr>
            </a:solidFill>
          </a:ln>
        </p:spPr>
        <p:txBody>
          <a:bodyPr wrap="square">
            <a:spAutoFit/>
          </a:bodyPr>
          <a:lstStyle/>
          <a:p>
            <a:r>
              <a:rPr lang="en-US" sz="800" b="1" dirty="0" smtClean="0"/>
              <a:t/>
            </a:r>
            <a:br>
              <a:rPr lang="en-US" sz="800" b="1" dirty="0" smtClean="0"/>
            </a:br>
            <a:r>
              <a:rPr lang="sk-SK" sz="1200" b="1" dirty="0" smtClean="0"/>
              <a:t>FEATURES</a:t>
            </a:r>
            <a:r>
              <a:rPr lang="en-US" sz="1200" b="1" dirty="0" smtClean="0"/>
              <a:t/>
            </a:r>
            <a:br>
              <a:rPr lang="en-US" sz="1200" b="1" dirty="0" smtClean="0"/>
            </a:br>
            <a:endParaRPr lang="en-US" sz="800" b="1" dirty="0" smtClean="0"/>
          </a:p>
          <a:p>
            <a:pPr marL="171450" indent="-171450">
              <a:buFontTx/>
              <a:buChar char="-"/>
            </a:pPr>
            <a:r>
              <a:rPr lang="sk-SK" sz="1200" dirty="0" smtClean="0"/>
              <a:t>modular interactive </a:t>
            </a:r>
            <a:r>
              <a:rPr lang="en-US" sz="1200" dirty="0" smtClean="0"/>
              <a:t>“on-click”</a:t>
            </a:r>
            <a:r>
              <a:rPr lang="sk-SK" sz="1200" dirty="0" smtClean="0"/>
              <a:t> geometry</a:t>
            </a:r>
            <a:endParaRPr lang="en-US" sz="1200" dirty="0" smtClean="0"/>
          </a:p>
          <a:p>
            <a:pPr marL="171450" indent="-171450">
              <a:buFontTx/>
              <a:buChar char="-"/>
            </a:pPr>
            <a:r>
              <a:rPr lang="en-US" sz="1200" dirty="0" smtClean="0"/>
              <a:t>target online visualization capability 1 event per sec </a:t>
            </a:r>
            <a:br>
              <a:rPr lang="en-US" sz="1200" dirty="0" smtClean="0"/>
            </a:br>
            <a:r>
              <a:rPr lang="en-US" sz="1200" dirty="0" smtClean="0"/>
              <a:t>(once experiment running), </a:t>
            </a:r>
            <a:br>
              <a:rPr lang="en-US" sz="1200" dirty="0" smtClean="0"/>
            </a:br>
            <a:r>
              <a:rPr lang="en-US" sz="1200" dirty="0" smtClean="0"/>
              <a:t>currently played from root files</a:t>
            </a:r>
          </a:p>
          <a:p>
            <a:pPr marL="171450" indent="-171450">
              <a:buFontTx/>
              <a:buChar char="-"/>
            </a:pPr>
            <a:r>
              <a:rPr lang="en-US" sz="1200" dirty="0"/>
              <a:t>fast TPC hit </a:t>
            </a:r>
            <a:r>
              <a:rPr lang="en-US" sz="1200" dirty="0" smtClean="0"/>
              <a:t>reconstruction</a:t>
            </a:r>
          </a:p>
          <a:p>
            <a:pPr marL="171450" indent="-171450">
              <a:buFontTx/>
              <a:buChar char="-"/>
            </a:pPr>
            <a:r>
              <a:rPr lang="en-US" sz="1200" dirty="0" smtClean="0"/>
              <a:t>MC tracks visualization </a:t>
            </a:r>
          </a:p>
          <a:p>
            <a:pPr marL="171450" indent="-171450">
              <a:buFontTx/>
              <a:buChar char="-"/>
            </a:pPr>
            <a:r>
              <a:rPr lang="en-US" sz="1200" dirty="0" smtClean="0"/>
              <a:t>reconstructed </a:t>
            </a:r>
            <a:r>
              <a:rPr lang="sk-SK" sz="1200" dirty="0" smtClean="0"/>
              <a:t>hi</a:t>
            </a:r>
            <a:r>
              <a:rPr lang="en-US" sz="1200" dirty="0" err="1" smtClean="0"/>
              <a:t>ts</a:t>
            </a:r>
            <a:r>
              <a:rPr lang="en-US" sz="1200" dirty="0" smtClean="0"/>
              <a:t>/tracks (from DST file)</a:t>
            </a:r>
            <a:br>
              <a:rPr lang="en-US" sz="1200" dirty="0" smtClean="0"/>
            </a:br>
            <a:endParaRPr lang="en-US" sz="800" dirty="0" smtClean="0"/>
          </a:p>
        </p:txBody>
      </p:sp>
      <p:pic>
        <p:nvPicPr>
          <p:cNvPr id="10" name="Google Shape;740;p70"/>
          <p:cNvPicPr preferRelativeResize="0"/>
          <p:nvPr/>
        </p:nvPicPr>
        <p:blipFill>
          <a:blip r:embed="rId5">
            <a:alphaModFix/>
          </a:blip>
          <a:stretch>
            <a:fillRect/>
          </a:stretch>
        </p:blipFill>
        <p:spPr>
          <a:xfrm>
            <a:off x="6767934" y="3815924"/>
            <a:ext cx="4210151" cy="2370744"/>
          </a:xfrm>
          <a:prstGeom prst="rect">
            <a:avLst/>
          </a:prstGeom>
          <a:noFill/>
          <a:ln>
            <a:noFill/>
          </a:ln>
        </p:spPr>
      </p:pic>
      <p:sp>
        <p:nvSpPr>
          <p:cNvPr id="11" name="TextBox 10"/>
          <p:cNvSpPr txBox="1"/>
          <p:nvPr/>
        </p:nvSpPr>
        <p:spPr>
          <a:xfrm>
            <a:off x="7280476" y="6261783"/>
            <a:ext cx="3115533" cy="369332"/>
          </a:xfrm>
          <a:prstGeom prst="rect">
            <a:avLst/>
          </a:prstGeom>
          <a:noFill/>
        </p:spPr>
        <p:txBody>
          <a:bodyPr wrap="none" rtlCol="0">
            <a:spAutoFit/>
          </a:bodyPr>
          <a:lstStyle/>
          <a:p>
            <a:r>
              <a:rPr lang="en-US" dirty="0" smtClean="0"/>
              <a:t>ALICE experiment control room</a:t>
            </a:r>
            <a:endParaRPr lang="en-US" dirty="0"/>
          </a:p>
        </p:txBody>
      </p:sp>
    </p:spTree>
    <p:extLst>
      <p:ext uri="{BB962C8B-B14F-4D97-AF65-F5344CB8AC3E}">
        <p14:creationId xmlns:p14="http://schemas.microsoft.com/office/powerpoint/2010/main" val="2751493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859342" y="158989"/>
            <a:ext cx="10515600" cy="1325563"/>
          </a:xfrm>
        </p:spPr>
        <p:txBody>
          <a:bodyPr/>
          <a:lstStyle/>
          <a:p>
            <a:r>
              <a:rPr lang="en-US" dirty="0" smtClean="0"/>
              <a:t>MPD EXPERIMENT VISUALIZATION</a:t>
            </a:r>
            <a:endParaRPr lang="en-US"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07" y="1708050"/>
            <a:ext cx="5206197" cy="41649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279" y="1711340"/>
            <a:ext cx="2381209" cy="167092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865" y="1709695"/>
            <a:ext cx="2385900" cy="167421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9865" y="4202086"/>
            <a:ext cx="2385900" cy="167421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2280" y="4202086"/>
            <a:ext cx="2381209" cy="1670922"/>
          </a:xfrm>
          <a:prstGeom prst="rect">
            <a:avLst/>
          </a:prstGeom>
        </p:spPr>
      </p:pic>
    </p:spTree>
    <p:extLst>
      <p:ext uri="{BB962C8B-B14F-4D97-AF65-F5344CB8AC3E}">
        <p14:creationId xmlns:p14="http://schemas.microsoft.com/office/powerpoint/2010/main" val="3878718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880484" y="196787"/>
            <a:ext cx="10515600" cy="1325563"/>
          </a:xfrm>
        </p:spPr>
        <p:txBody>
          <a:bodyPr/>
          <a:lstStyle/>
          <a:p>
            <a:r>
              <a:rPr lang="en-US" dirty="0" smtClean="0"/>
              <a:t>MPD EXPERIMENT VISUALIZATION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41" y="1764428"/>
            <a:ext cx="5203184" cy="4162547"/>
          </a:xfrm>
          <a:prstGeom prst="rect">
            <a:avLst/>
          </a:prstGeom>
        </p:spPr>
      </p:pic>
      <p:sp>
        <p:nvSpPr>
          <p:cNvPr id="7" name="Content Placeholder 6"/>
          <p:cNvSpPr>
            <a:spLocks noGrp="1"/>
          </p:cNvSpPr>
          <p:nvPr>
            <p:ph idx="1"/>
          </p:nvPr>
        </p:nvSpPr>
        <p:spPr>
          <a:xfrm>
            <a:off x="5842041" y="1775698"/>
            <a:ext cx="6045160" cy="4151277"/>
          </a:xfrm>
          <a:ln>
            <a:solidFill>
              <a:schemeClr val="accent1">
                <a:lumMod val="75000"/>
              </a:schemeClr>
            </a:solidFill>
          </a:ln>
        </p:spPr>
        <p:txBody>
          <a:bodyPr>
            <a:normAutofit fontScale="92500" lnSpcReduction="10000"/>
          </a:bodyPr>
          <a:lstStyle/>
          <a:p>
            <a:pPr marL="0" lvl="0" indent="0" algn="ctr" hangingPunct="0">
              <a:lnSpc>
                <a:spcPct val="100000"/>
              </a:lnSpc>
              <a:spcBef>
                <a:spcPts val="0"/>
              </a:spcBef>
              <a:buSzPts val="1607"/>
              <a:buNone/>
            </a:pPr>
            <a:r>
              <a:rPr lang="en-US" sz="1100" dirty="0" smtClean="0"/>
              <a:t/>
            </a:r>
            <a:br>
              <a:rPr lang="en-US" sz="1100" dirty="0" smtClean="0"/>
            </a:br>
            <a:r>
              <a:rPr lang="en-US" sz="2200" dirty="0" smtClean="0"/>
              <a:t>Online QA Histograms</a:t>
            </a:r>
            <a:br>
              <a:rPr lang="en-US" sz="2200" dirty="0" smtClean="0"/>
            </a:br>
            <a:endParaRPr lang="en-US" sz="2200" dirty="0" smtClean="0"/>
          </a:p>
          <a:p>
            <a:pPr hangingPunct="0">
              <a:lnSpc>
                <a:spcPct val="100000"/>
              </a:lnSpc>
              <a:spcBef>
                <a:spcPts val="0"/>
              </a:spcBef>
              <a:buSzPts val="1607"/>
            </a:pPr>
            <a:r>
              <a:rPr lang="ru-RU" sz="1900" dirty="0" err="1" smtClean="0">
                <a:solidFill>
                  <a:srgbClr val="404040"/>
                </a:solidFill>
                <a:ea typeface="Noto Sans CJK SC Regular" pitchFamily="2"/>
                <a:cs typeface="Calibri" pitchFamily="2"/>
              </a:rPr>
              <a:t>Inner</a:t>
            </a:r>
            <a:r>
              <a:rPr lang="ru-RU" sz="1900" dirty="0" smtClean="0">
                <a:solidFill>
                  <a:srgbClr val="404040"/>
                </a:solidFill>
                <a:ea typeface="Noto Sans CJK SC Regular" pitchFamily="2"/>
                <a:cs typeface="Calibri" pitchFamily="2"/>
              </a:rPr>
              <a:t> </a:t>
            </a:r>
            <a:r>
              <a:rPr lang="ru-RU" sz="1900" dirty="0" err="1" smtClean="0">
                <a:solidFill>
                  <a:srgbClr val="404040"/>
                </a:solidFill>
                <a:ea typeface="Noto Sans CJK SC Regular" pitchFamily="2"/>
                <a:cs typeface="Calibri" pitchFamily="2"/>
              </a:rPr>
              <a:t>pads</a:t>
            </a:r>
            <a:r>
              <a:rPr lang="ru-RU" sz="1900" dirty="0" smtClean="0">
                <a:solidFill>
                  <a:srgbClr val="404040"/>
                </a:solidFill>
                <a:ea typeface="Noto Sans CJK SC Regular" pitchFamily="2"/>
                <a:cs typeface="Calibri" pitchFamily="2"/>
              </a:rPr>
              <a:t> ADC </a:t>
            </a:r>
            <a:r>
              <a:rPr lang="ru-RU" sz="1900" dirty="0" err="1" smtClean="0">
                <a:solidFill>
                  <a:srgbClr val="404040"/>
                </a:solidFill>
                <a:ea typeface="Noto Sans CJK SC Regular" pitchFamily="2"/>
                <a:cs typeface="Calibri" pitchFamily="2"/>
              </a:rPr>
              <a:t>distribution</a:t>
            </a:r>
            <a:r>
              <a:rPr lang="ru-RU" sz="1900" dirty="0" smtClean="0">
                <a:solidFill>
                  <a:srgbClr val="404040"/>
                </a:solidFill>
                <a:ea typeface="Noto Sans CJK SC Regular" pitchFamily="2"/>
                <a:cs typeface="Calibri" pitchFamily="2"/>
              </a:rPr>
              <a:t> </a:t>
            </a:r>
            <a:r>
              <a:rPr lang="ru-RU" sz="1900" dirty="0" err="1" smtClean="0">
                <a:solidFill>
                  <a:srgbClr val="404040"/>
                </a:solidFill>
                <a:ea typeface="Noto Sans CJK SC Regular" pitchFamily="2"/>
                <a:cs typeface="Calibri" pitchFamily="2"/>
              </a:rPr>
              <a:t>per</a:t>
            </a:r>
            <a:r>
              <a:rPr lang="ru-RU" sz="1900" dirty="0" smtClean="0">
                <a:solidFill>
                  <a:srgbClr val="404040"/>
                </a:solidFill>
                <a:ea typeface="Noto Sans CJK SC Regular" pitchFamily="2"/>
                <a:cs typeface="Calibri" pitchFamily="2"/>
              </a:rPr>
              <a:t> </a:t>
            </a:r>
            <a:r>
              <a:rPr lang="ru-RU" sz="1900" dirty="0" err="1" smtClean="0">
                <a:solidFill>
                  <a:srgbClr val="404040"/>
                </a:solidFill>
                <a:ea typeface="Noto Sans CJK SC Regular" pitchFamily="2"/>
                <a:cs typeface="Calibri" pitchFamily="2"/>
              </a:rPr>
              <a:t>sector</a:t>
            </a:r>
            <a:r>
              <a:rPr lang="ru-RU" sz="1900" dirty="0" smtClean="0">
                <a:solidFill>
                  <a:srgbClr val="404040"/>
                </a:solidFill>
                <a:ea typeface="Noto Sans CJK SC Regular" pitchFamily="2"/>
                <a:cs typeface="Calibri" pitchFamily="2"/>
              </a:rPr>
              <a:t> – 24 </a:t>
            </a:r>
          </a:p>
          <a:p>
            <a:pPr hangingPunct="0">
              <a:lnSpc>
                <a:spcPct val="100000"/>
              </a:lnSpc>
              <a:spcBef>
                <a:spcPts val="0"/>
              </a:spcBef>
              <a:buSzPts val="1607"/>
            </a:pPr>
            <a:r>
              <a:rPr lang="ru-RU" sz="1900" dirty="0" err="1" smtClean="0">
                <a:solidFill>
                  <a:srgbClr val="404040"/>
                </a:solidFill>
                <a:ea typeface="Noto Sans CJK SC Regular" pitchFamily="2"/>
                <a:cs typeface="Calibri" pitchFamily="2"/>
              </a:rPr>
              <a:t>Outer</a:t>
            </a:r>
            <a:r>
              <a:rPr lang="ru-RU" sz="1900" dirty="0" smtClean="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pads</a:t>
            </a:r>
            <a:r>
              <a:rPr lang="ru-RU" sz="1900" dirty="0">
                <a:solidFill>
                  <a:srgbClr val="404040"/>
                </a:solidFill>
                <a:ea typeface="Noto Sans CJK SC Regular" pitchFamily="2"/>
                <a:cs typeface="Calibri" pitchFamily="2"/>
              </a:rPr>
              <a:t> ADC </a:t>
            </a:r>
            <a:r>
              <a:rPr lang="ru-RU" sz="1900" dirty="0" err="1">
                <a:solidFill>
                  <a:srgbClr val="404040"/>
                </a:solidFill>
                <a:ea typeface="Noto Sans CJK SC Regular" pitchFamily="2"/>
                <a:cs typeface="Calibri" pitchFamily="2"/>
              </a:rPr>
              <a:t>distribution</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sector</a:t>
            </a:r>
            <a:r>
              <a:rPr lang="ru-RU" sz="1900" dirty="0">
                <a:solidFill>
                  <a:srgbClr val="404040"/>
                </a:solidFill>
                <a:ea typeface="Noto Sans CJK SC Regular" pitchFamily="2"/>
                <a:cs typeface="Calibri" pitchFamily="2"/>
              </a:rPr>
              <a:t> – 24</a:t>
            </a:r>
            <a:endParaRPr lang="en-US" sz="1900" dirty="0">
              <a:solidFill>
                <a:srgbClr val="404040"/>
              </a:solidFill>
              <a:ea typeface="Noto Sans CJK SC Regular" pitchFamily="2"/>
              <a:cs typeface="Calibri" pitchFamily="2"/>
            </a:endParaRPr>
          </a:p>
          <a:p>
            <a:pPr hangingPunct="0">
              <a:lnSpc>
                <a:spcPct val="100000"/>
              </a:lnSpc>
              <a:spcBef>
                <a:spcPts val="0"/>
              </a:spcBef>
              <a:buSzPts val="1607"/>
            </a:pPr>
            <a:r>
              <a:rPr lang="ru-RU" sz="1900" dirty="0" err="1">
                <a:solidFill>
                  <a:srgbClr val="404040"/>
                </a:solidFill>
                <a:ea typeface="Noto Sans CJK SC Regular" pitchFamily="2"/>
                <a:cs typeface="Calibri" pitchFamily="2"/>
              </a:rPr>
              <a:t>Inner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pads</a:t>
            </a:r>
            <a:r>
              <a:rPr lang="ru-RU" sz="1900" dirty="0">
                <a:solidFill>
                  <a:srgbClr val="404040"/>
                </a:solidFill>
                <a:ea typeface="Noto Sans CJK SC Regular" pitchFamily="2"/>
                <a:cs typeface="Calibri" pitchFamily="2"/>
              </a:rPr>
              <a:t> ADC </a:t>
            </a:r>
            <a:r>
              <a:rPr lang="ru-RU" sz="1900" dirty="0" err="1">
                <a:solidFill>
                  <a:srgbClr val="404040"/>
                </a:solidFill>
                <a:ea typeface="Noto Sans CJK SC Regular" pitchFamily="2"/>
                <a:cs typeface="Calibri" pitchFamily="2"/>
              </a:rPr>
              <a:t>distribution</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timebucket</a:t>
            </a:r>
            <a:r>
              <a:rPr lang="ru-RU" sz="1900" dirty="0">
                <a:solidFill>
                  <a:srgbClr val="404040"/>
                </a:solidFill>
                <a:ea typeface="Noto Sans CJK SC Regular" pitchFamily="2"/>
                <a:cs typeface="Calibri" pitchFamily="2"/>
              </a:rPr>
              <a:t> – 24</a:t>
            </a:r>
          </a:p>
          <a:p>
            <a:pPr marL="0" indent="0" hangingPunct="0">
              <a:lnSpc>
                <a:spcPct val="100000"/>
              </a:lnSpc>
              <a:spcBef>
                <a:spcPts val="0"/>
              </a:spcBef>
              <a:buSzPts val="1607"/>
              <a:buNone/>
            </a:pPr>
            <a:r>
              <a:rPr lang="en-US" sz="1900" dirty="0">
                <a:solidFill>
                  <a:srgbClr val="404040"/>
                </a:solidFill>
                <a:ea typeface="Noto Sans CJK SC Regular" pitchFamily="2"/>
                <a:cs typeface="Calibri" pitchFamily="2"/>
              </a:rPr>
              <a:t>              </a:t>
            </a:r>
            <a:r>
              <a:rPr lang="ru-RU" sz="1900" dirty="0">
                <a:solidFill>
                  <a:srgbClr val="404040"/>
                </a:solidFill>
                <a:ea typeface="Noto Sans CJK SC Regular" pitchFamily="2"/>
                <a:cs typeface="Calibri" pitchFamily="2"/>
              </a:rPr>
              <a:t>(</a:t>
            </a:r>
            <a:r>
              <a:rPr lang="ru-RU" sz="1900" dirty="0" err="1">
                <a:solidFill>
                  <a:srgbClr val="404040"/>
                </a:solidFill>
                <a:ea typeface="Noto Sans CJK SC Regular" pitchFamily="2"/>
                <a:cs typeface="Calibri" pitchFamily="2"/>
              </a:rPr>
              <a:t>per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sector</a:t>
            </a:r>
            <a:r>
              <a:rPr lang="ru-RU" sz="1900" dirty="0">
                <a:solidFill>
                  <a:srgbClr val="404040"/>
                </a:solidFill>
                <a:ea typeface="Noto Sans CJK SC Regular" pitchFamily="2"/>
                <a:cs typeface="Calibri" pitchFamily="2"/>
              </a:rPr>
              <a:t>)</a:t>
            </a:r>
          </a:p>
          <a:p>
            <a:pPr hangingPunct="0">
              <a:lnSpc>
                <a:spcPct val="100000"/>
              </a:lnSpc>
              <a:spcBef>
                <a:spcPts val="0"/>
              </a:spcBef>
              <a:buSzPts val="1607"/>
            </a:pPr>
            <a:r>
              <a:rPr lang="ru-RU" sz="1900" dirty="0" err="1">
                <a:solidFill>
                  <a:srgbClr val="404040"/>
                </a:solidFill>
                <a:ea typeface="Noto Sans CJK SC Regular" pitchFamily="2"/>
                <a:cs typeface="Calibri" pitchFamily="2"/>
              </a:rPr>
              <a:t>Outer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pads</a:t>
            </a:r>
            <a:r>
              <a:rPr lang="ru-RU" sz="1900" dirty="0">
                <a:solidFill>
                  <a:srgbClr val="404040"/>
                </a:solidFill>
                <a:ea typeface="Noto Sans CJK SC Regular" pitchFamily="2"/>
                <a:cs typeface="Calibri" pitchFamily="2"/>
              </a:rPr>
              <a:t> ADC </a:t>
            </a:r>
            <a:r>
              <a:rPr lang="ru-RU" sz="1900" dirty="0" err="1">
                <a:solidFill>
                  <a:srgbClr val="404040"/>
                </a:solidFill>
                <a:ea typeface="Noto Sans CJK SC Regular" pitchFamily="2"/>
                <a:cs typeface="Calibri" pitchFamily="2"/>
              </a:rPr>
              <a:t>distribution</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timebucket</a:t>
            </a:r>
            <a:r>
              <a:rPr lang="ru-RU" sz="1900" dirty="0">
                <a:solidFill>
                  <a:srgbClr val="404040"/>
                </a:solidFill>
                <a:ea typeface="Noto Sans CJK SC Regular" pitchFamily="2"/>
                <a:cs typeface="Calibri" pitchFamily="2"/>
              </a:rPr>
              <a:t> – 24</a:t>
            </a:r>
          </a:p>
          <a:p>
            <a:pPr marL="0" indent="0" hangingPunct="0">
              <a:lnSpc>
                <a:spcPct val="100000"/>
              </a:lnSpc>
              <a:spcBef>
                <a:spcPts val="0"/>
              </a:spcBef>
              <a:buSzPts val="1607"/>
              <a:buNone/>
            </a:pPr>
            <a:r>
              <a:rPr lang="en-US" sz="1900" dirty="0">
                <a:solidFill>
                  <a:srgbClr val="404040"/>
                </a:solidFill>
                <a:ea typeface="Noto Sans CJK SC Regular" pitchFamily="2"/>
                <a:cs typeface="Calibri" pitchFamily="2"/>
              </a:rPr>
              <a:t>              </a:t>
            </a:r>
            <a:r>
              <a:rPr lang="ru-RU" sz="1900" dirty="0">
                <a:solidFill>
                  <a:srgbClr val="404040"/>
                </a:solidFill>
                <a:ea typeface="Noto Sans CJK SC Regular" pitchFamily="2"/>
                <a:cs typeface="Calibri" pitchFamily="2"/>
              </a:rPr>
              <a:t>(</a:t>
            </a:r>
            <a:r>
              <a:rPr lang="ru-RU" sz="1900" dirty="0" err="1">
                <a:solidFill>
                  <a:srgbClr val="404040"/>
                </a:solidFill>
                <a:ea typeface="Noto Sans CJK SC Regular" pitchFamily="2"/>
                <a:cs typeface="Calibri" pitchFamily="2"/>
              </a:rPr>
              <a:t>per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sector</a:t>
            </a:r>
            <a:r>
              <a:rPr lang="ru-RU" sz="1900" dirty="0">
                <a:solidFill>
                  <a:srgbClr val="404040"/>
                </a:solidFill>
                <a:ea typeface="Noto Sans CJK SC Regular" pitchFamily="2"/>
                <a:cs typeface="Calibri" pitchFamily="2"/>
              </a:rPr>
              <a:t>)</a:t>
            </a:r>
          </a:p>
          <a:p>
            <a:pPr hangingPunct="0">
              <a:lnSpc>
                <a:spcPct val="100000"/>
              </a:lnSpc>
              <a:spcBef>
                <a:spcPts val="0"/>
              </a:spcBef>
              <a:buSzPts val="1607"/>
            </a:pPr>
            <a:r>
              <a:rPr lang="ru-RU" sz="1900" dirty="0" err="1">
                <a:solidFill>
                  <a:srgbClr val="404040"/>
                </a:solidFill>
                <a:ea typeface="Noto Sans CJK SC Regular" pitchFamily="2"/>
                <a:cs typeface="Calibri" pitchFamily="2"/>
              </a:rPr>
              <a:t>Inner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pads</a:t>
            </a:r>
            <a:r>
              <a:rPr lang="ru-RU" sz="1900" dirty="0">
                <a:solidFill>
                  <a:srgbClr val="404040"/>
                </a:solidFill>
                <a:ea typeface="Noto Sans CJK SC Regular" pitchFamily="2"/>
                <a:cs typeface="Calibri" pitchFamily="2"/>
              </a:rPr>
              <a:t> ADC </a:t>
            </a:r>
            <a:r>
              <a:rPr lang="ru-RU" sz="1900" dirty="0" err="1">
                <a:solidFill>
                  <a:srgbClr val="404040"/>
                </a:solidFill>
                <a:ea typeface="Noto Sans CJK SC Regular" pitchFamily="2"/>
                <a:cs typeface="Calibri" pitchFamily="2"/>
              </a:rPr>
              <a:t>distribution</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for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current</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event</a:t>
            </a:r>
            <a:r>
              <a:rPr lang="ru-RU" sz="1900" dirty="0">
                <a:solidFill>
                  <a:srgbClr val="404040"/>
                </a:solidFill>
                <a:ea typeface="Noto Sans CJK SC Regular" pitchFamily="2"/>
                <a:cs typeface="Calibri" pitchFamily="2"/>
              </a:rPr>
              <a:t> – 24</a:t>
            </a:r>
          </a:p>
          <a:p>
            <a:pPr marL="0" indent="0" hangingPunct="0">
              <a:lnSpc>
                <a:spcPct val="100000"/>
              </a:lnSpc>
              <a:spcBef>
                <a:spcPts val="0"/>
              </a:spcBef>
              <a:buSzPts val="1607"/>
              <a:buNone/>
            </a:pPr>
            <a:r>
              <a:rPr lang="en-US" sz="1900" dirty="0">
                <a:solidFill>
                  <a:srgbClr val="404040"/>
                </a:solidFill>
                <a:ea typeface="Noto Sans CJK SC Regular" pitchFamily="2"/>
                <a:cs typeface="Calibri" pitchFamily="2"/>
              </a:rPr>
              <a:t>              </a:t>
            </a:r>
            <a:r>
              <a:rPr lang="ru-RU" sz="1900" dirty="0">
                <a:solidFill>
                  <a:srgbClr val="404040"/>
                </a:solidFill>
                <a:ea typeface="Noto Sans CJK SC Regular" pitchFamily="2"/>
                <a:cs typeface="Calibri" pitchFamily="2"/>
              </a:rPr>
              <a:t>(</a:t>
            </a:r>
            <a:r>
              <a:rPr lang="ru-RU" sz="1900" dirty="0" err="1">
                <a:solidFill>
                  <a:srgbClr val="404040"/>
                </a:solidFill>
                <a:ea typeface="Noto Sans CJK SC Regular" pitchFamily="2"/>
                <a:cs typeface="Calibri" pitchFamily="2"/>
              </a:rPr>
              <a:t>per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sector</a:t>
            </a:r>
            <a:r>
              <a:rPr lang="ru-RU" sz="1900" dirty="0">
                <a:solidFill>
                  <a:srgbClr val="404040"/>
                </a:solidFill>
                <a:ea typeface="Noto Sans CJK SC Regular" pitchFamily="2"/>
                <a:cs typeface="Calibri" pitchFamily="2"/>
              </a:rPr>
              <a:t>)</a:t>
            </a:r>
          </a:p>
          <a:p>
            <a:pPr hangingPunct="0">
              <a:lnSpc>
                <a:spcPct val="100000"/>
              </a:lnSpc>
              <a:spcBef>
                <a:spcPts val="0"/>
              </a:spcBef>
              <a:buSzPts val="1607"/>
            </a:pPr>
            <a:r>
              <a:rPr lang="ru-RU" sz="1900" dirty="0" err="1">
                <a:solidFill>
                  <a:srgbClr val="404040"/>
                </a:solidFill>
                <a:ea typeface="Noto Sans CJK SC Regular" pitchFamily="2"/>
                <a:cs typeface="Calibri" pitchFamily="2"/>
              </a:rPr>
              <a:t>Outer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pads</a:t>
            </a:r>
            <a:r>
              <a:rPr lang="ru-RU" sz="1900" dirty="0">
                <a:solidFill>
                  <a:srgbClr val="404040"/>
                </a:solidFill>
                <a:ea typeface="Noto Sans CJK SC Regular" pitchFamily="2"/>
                <a:cs typeface="Calibri" pitchFamily="2"/>
              </a:rPr>
              <a:t> ADC </a:t>
            </a:r>
            <a:r>
              <a:rPr lang="ru-RU" sz="1900" dirty="0" err="1">
                <a:solidFill>
                  <a:srgbClr val="404040"/>
                </a:solidFill>
                <a:ea typeface="Noto Sans CJK SC Regular" pitchFamily="2"/>
                <a:cs typeface="Calibri" pitchFamily="2"/>
              </a:rPr>
              <a:t>distribution</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for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current</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event</a:t>
            </a:r>
            <a:r>
              <a:rPr lang="ru-RU" sz="1900" dirty="0">
                <a:solidFill>
                  <a:srgbClr val="404040"/>
                </a:solidFill>
                <a:ea typeface="Noto Sans CJK SC Regular" pitchFamily="2"/>
                <a:cs typeface="Calibri" pitchFamily="2"/>
              </a:rPr>
              <a:t> – 24</a:t>
            </a:r>
          </a:p>
          <a:p>
            <a:pPr marL="0" indent="0" hangingPunct="0">
              <a:lnSpc>
                <a:spcPct val="100000"/>
              </a:lnSpc>
              <a:spcBef>
                <a:spcPts val="0"/>
              </a:spcBef>
              <a:buSzPts val="1607"/>
              <a:buNone/>
            </a:pPr>
            <a:r>
              <a:rPr lang="en-US" sz="1900" dirty="0">
                <a:solidFill>
                  <a:srgbClr val="404040"/>
                </a:solidFill>
                <a:ea typeface="Noto Sans CJK SC Regular" pitchFamily="2"/>
                <a:cs typeface="Calibri" pitchFamily="2"/>
              </a:rPr>
              <a:t>              </a:t>
            </a:r>
            <a:r>
              <a:rPr lang="ru-RU" sz="1900" dirty="0">
                <a:solidFill>
                  <a:srgbClr val="404040"/>
                </a:solidFill>
                <a:ea typeface="Noto Sans CJK SC Regular" pitchFamily="2"/>
                <a:cs typeface="Calibri" pitchFamily="2"/>
              </a:rPr>
              <a:t>(</a:t>
            </a:r>
            <a:r>
              <a:rPr lang="ru-RU" sz="1900" dirty="0" err="1">
                <a:solidFill>
                  <a:srgbClr val="404040"/>
                </a:solidFill>
                <a:ea typeface="Noto Sans CJK SC Regular" pitchFamily="2"/>
                <a:cs typeface="Calibri" pitchFamily="2"/>
              </a:rPr>
              <a:t>per</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sector</a:t>
            </a:r>
            <a:r>
              <a:rPr lang="ru-RU" sz="1900" dirty="0">
                <a:solidFill>
                  <a:srgbClr val="404040"/>
                </a:solidFill>
                <a:ea typeface="Noto Sans CJK SC Regular" pitchFamily="2"/>
                <a:cs typeface="Calibri" pitchFamily="2"/>
              </a:rPr>
              <a:t>)</a:t>
            </a:r>
          </a:p>
          <a:p>
            <a:pPr hangingPunct="0">
              <a:lnSpc>
                <a:spcPct val="100000"/>
              </a:lnSpc>
              <a:spcBef>
                <a:spcPts val="0"/>
              </a:spcBef>
              <a:buSzPts val="1607"/>
            </a:pPr>
            <a:r>
              <a:rPr lang="ru-RU" sz="1900" dirty="0" err="1">
                <a:solidFill>
                  <a:srgbClr val="404040"/>
                </a:solidFill>
                <a:ea typeface="Noto Sans CJK SC Regular" pitchFamily="2"/>
                <a:cs typeface="Calibri" pitchFamily="2"/>
              </a:rPr>
              <a:t>General</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clusters</a:t>
            </a:r>
            <a:r>
              <a:rPr lang="ru-RU" sz="1900" dirty="0">
                <a:solidFill>
                  <a:srgbClr val="404040"/>
                </a:solidFill>
                <a:ea typeface="Noto Sans CJK SC Regular" pitchFamily="2"/>
                <a:cs typeface="Calibri" pitchFamily="2"/>
              </a:rPr>
              <a:t> </a:t>
            </a:r>
            <a:r>
              <a:rPr lang="ru-RU" sz="1900" dirty="0" err="1">
                <a:solidFill>
                  <a:srgbClr val="404040"/>
                </a:solidFill>
                <a:ea typeface="Noto Sans CJK SC Regular" pitchFamily="2"/>
                <a:cs typeface="Calibri" pitchFamily="2"/>
              </a:rPr>
              <a:t>information</a:t>
            </a:r>
            <a:r>
              <a:rPr lang="ru-RU" sz="1900" dirty="0">
                <a:solidFill>
                  <a:srgbClr val="404040"/>
                </a:solidFill>
                <a:ea typeface="Noto Sans CJK SC Regular" pitchFamily="2"/>
                <a:cs typeface="Calibri" pitchFamily="2"/>
              </a:rPr>
              <a:t> – 6</a:t>
            </a:r>
            <a:endParaRPr lang="en-US" sz="1900" dirty="0">
              <a:solidFill>
                <a:srgbClr val="404040"/>
              </a:solidFill>
              <a:ea typeface="Noto Sans CJK SC Regular" pitchFamily="2"/>
              <a:cs typeface="Calibri" pitchFamily="2"/>
            </a:endParaRPr>
          </a:p>
          <a:p>
            <a:pPr marL="0" lvl="0" indent="0" hangingPunct="0">
              <a:lnSpc>
                <a:spcPct val="100000"/>
              </a:lnSpc>
              <a:spcBef>
                <a:spcPts val="0"/>
              </a:spcBef>
              <a:buSzPts val="1607"/>
            </a:pPr>
            <a:endParaRPr lang="en-US" sz="1900" b="1" dirty="0">
              <a:solidFill>
                <a:srgbClr val="404040"/>
              </a:solidFill>
              <a:ea typeface="Noto Sans CJK SC Regular" pitchFamily="2"/>
              <a:cs typeface="Calibri" pitchFamily="2"/>
            </a:endParaRPr>
          </a:p>
          <a:p>
            <a:pPr marL="0" lvl="0" indent="0" hangingPunct="0">
              <a:lnSpc>
                <a:spcPct val="100000"/>
              </a:lnSpc>
              <a:spcBef>
                <a:spcPts val="0"/>
              </a:spcBef>
              <a:buSzPts val="1607"/>
              <a:buNone/>
            </a:pPr>
            <a:r>
              <a:rPr lang="ru-RU" sz="1900" b="1" dirty="0" err="1">
                <a:ea typeface="Noto Sans CJK SC Regular" pitchFamily="2"/>
                <a:cs typeface="Calibri" pitchFamily="2"/>
              </a:rPr>
              <a:t>Total</a:t>
            </a:r>
            <a:r>
              <a:rPr lang="ru-RU" sz="1900" b="1" dirty="0">
                <a:ea typeface="Noto Sans CJK SC Regular" pitchFamily="2"/>
                <a:cs typeface="Calibri" pitchFamily="2"/>
              </a:rPr>
              <a:t> </a:t>
            </a:r>
            <a:r>
              <a:rPr lang="ru-RU" sz="1900" b="1" dirty="0" err="1">
                <a:ea typeface="Noto Sans CJK SC Regular" pitchFamily="2"/>
                <a:cs typeface="Calibri" pitchFamily="2"/>
              </a:rPr>
              <a:t>number</a:t>
            </a:r>
            <a:r>
              <a:rPr lang="ru-RU" sz="1900" b="1" dirty="0">
                <a:ea typeface="Noto Sans CJK SC Regular" pitchFamily="2"/>
                <a:cs typeface="Calibri" pitchFamily="2"/>
              </a:rPr>
              <a:t> </a:t>
            </a:r>
            <a:r>
              <a:rPr lang="ru-RU" sz="1900" b="1" dirty="0" err="1">
                <a:ea typeface="Noto Sans CJK SC Regular" pitchFamily="2"/>
                <a:cs typeface="Calibri" pitchFamily="2"/>
              </a:rPr>
              <a:t>of</a:t>
            </a:r>
            <a:r>
              <a:rPr lang="ru-RU" sz="1900" b="1" dirty="0">
                <a:ea typeface="Noto Sans CJK SC Regular" pitchFamily="2"/>
                <a:cs typeface="Calibri" pitchFamily="2"/>
              </a:rPr>
              <a:t> TPC QA </a:t>
            </a:r>
            <a:r>
              <a:rPr lang="ru-RU" sz="1900" b="1" dirty="0" err="1">
                <a:ea typeface="Noto Sans CJK SC Regular" pitchFamily="2"/>
                <a:cs typeface="Calibri" pitchFamily="2"/>
              </a:rPr>
              <a:t>histograms</a:t>
            </a:r>
            <a:r>
              <a:rPr lang="ru-RU" sz="1900" b="1" dirty="0">
                <a:ea typeface="Noto Sans CJK SC Regular" pitchFamily="2"/>
                <a:cs typeface="Calibri" pitchFamily="2"/>
              </a:rPr>
              <a:t> – </a:t>
            </a:r>
            <a:r>
              <a:rPr lang="ru-RU" sz="1900" b="1" dirty="0" smtClean="0">
                <a:ea typeface="Noto Sans CJK SC Regular" pitchFamily="2"/>
                <a:cs typeface="Calibri" pitchFamily="2"/>
              </a:rPr>
              <a:t>150</a:t>
            </a:r>
            <a:endParaRPr lang="en-US" sz="19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1938" y="4998092"/>
            <a:ext cx="1244279" cy="699906"/>
          </a:xfrm>
          <a:prstGeom prst="rect">
            <a:avLst/>
          </a:prstGeom>
        </p:spPr>
      </p:pic>
    </p:spTree>
    <p:extLst>
      <p:ext uri="{BB962C8B-B14F-4D97-AF65-F5344CB8AC3E}">
        <p14:creationId xmlns:p14="http://schemas.microsoft.com/office/powerpoint/2010/main" val="2572224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769488" y="201961"/>
            <a:ext cx="10515600" cy="1325563"/>
          </a:xfrm>
        </p:spPr>
        <p:txBody>
          <a:bodyPr/>
          <a:lstStyle/>
          <a:p>
            <a:r>
              <a:rPr lang="en-US" dirty="0" smtClean="0"/>
              <a:t>MPD EXPERIMENT VISUALIZATION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1844" y="1380984"/>
            <a:ext cx="4161844" cy="5240622"/>
          </a:xfrm>
          <a:prstGeom prst="rect">
            <a:avLst/>
          </a:prstGeom>
          <a:ln>
            <a:solidFill>
              <a:schemeClr val="bg1">
                <a:lumMod val="95000"/>
              </a:schemeClr>
            </a:solidFill>
          </a:ln>
        </p:spPr>
      </p:pic>
      <p:pic>
        <p:nvPicPr>
          <p:cNvPr id="7" name="Google Shape;814;p78"/>
          <p:cNvPicPr preferRelativeResize="0"/>
          <p:nvPr/>
        </p:nvPicPr>
        <p:blipFill>
          <a:blip r:embed="rId4">
            <a:alphaModFix/>
          </a:blip>
          <a:stretch>
            <a:fillRect/>
          </a:stretch>
        </p:blipFill>
        <p:spPr>
          <a:xfrm>
            <a:off x="890668" y="1627503"/>
            <a:ext cx="4179449" cy="3880633"/>
          </a:xfrm>
          <a:prstGeom prst="rect">
            <a:avLst/>
          </a:prstGeom>
          <a:noFill/>
          <a:ln>
            <a:noFill/>
          </a:ln>
        </p:spPr>
      </p:pic>
    </p:spTree>
    <p:extLst>
      <p:ext uri="{BB962C8B-B14F-4D97-AF65-F5344CB8AC3E}">
        <p14:creationId xmlns:p14="http://schemas.microsoft.com/office/powerpoint/2010/main" val="849434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783286" y="18941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itle 1"/>
          <p:cNvSpPr txBox="1">
            <a:spLocks/>
          </p:cNvSpPr>
          <p:nvPr/>
        </p:nvSpPr>
        <p:spPr>
          <a:xfrm>
            <a:off x="838200" y="293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TPC</a:t>
            </a:r>
            <a:r>
              <a:rPr lang="sk-SK" dirty="0" smtClean="0"/>
              <a:t> LASER</a:t>
            </a:r>
            <a:r>
              <a:rPr lang="en-US" dirty="0" smtClean="0"/>
              <a:t> CALIBRATION</a:t>
            </a:r>
            <a:r>
              <a:rPr lang="sk-SK" dirty="0" smtClean="0"/>
              <a:t> </a:t>
            </a:r>
            <a:endParaRPr lang="en-US" dirty="0"/>
          </a:p>
        </p:txBody>
      </p:sp>
      <p:pic>
        <p:nvPicPr>
          <p:cNvPr id="7" name="Picture 6">
            <a:extLst>
              <a:ext uri="{FF2B5EF4-FFF2-40B4-BE49-F238E27FC236}">
                <a16:creationId xmlns:a16="http://schemas.microsoft.com/office/drawing/2014/main" id="{00000000-0000-0000-0000-000000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538" y="1075916"/>
            <a:ext cx="3786789" cy="2849223"/>
          </a:xfrm>
          <a:prstGeom prst="rect">
            <a:avLst/>
          </a:prstGeom>
          <a:noFill/>
          <a:ln>
            <a:noFill/>
          </a:ln>
        </p:spPr>
      </p:pic>
      <p:pic>
        <p:nvPicPr>
          <p:cNvPr id="8" name="Picture 7">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9010891" y="3989446"/>
            <a:ext cx="1932760" cy="2651043"/>
          </a:xfrm>
          <a:prstGeom prst="rect">
            <a:avLst/>
          </a:prstGeom>
          <a:noFill/>
          <a:ln>
            <a:noFill/>
          </a:ln>
        </p:spPr>
      </p:pic>
      <p:pic>
        <p:nvPicPr>
          <p:cNvPr id="9" name="Picture 8">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119168" y="1391189"/>
            <a:ext cx="2799362" cy="2275881"/>
          </a:xfrm>
          <a:prstGeom prst="rect">
            <a:avLst/>
          </a:prstGeom>
          <a:noFill/>
          <a:ln>
            <a:noFill/>
          </a:ln>
        </p:spPr>
      </p:pic>
      <p:pic>
        <p:nvPicPr>
          <p:cNvPr id="10" name="Picture 9">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rot="5400000">
            <a:off x="1007823" y="4121388"/>
            <a:ext cx="1704960" cy="2387160"/>
          </a:xfrm>
          <a:prstGeom prst="rect">
            <a:avLst/>
          </a:prstGeom>
          <a:noFill/>
          <a:ln>
            <a:noFill/>
          </a:ln>
        </p:spPr>
      </p:pic>
      <p:sp>
        <p:nvSpPr>
          <p:cNvPr id="11" name="Rectangle 10"/>
          <p:cNvSpPr/>
          <p:nvPr/>
        </p:nvSpPr>
        <p:spPr>
          <a:xfrm>
            <a:off x="3637562" y="1590410"/>
            <a:ext cx="3860156" cy="1877437"/>
          </a:xfrm>
          <a:prstGeom prst="rect">
            <a:avLst/>
          </a:prstGeom>
          <a:ln>
            <a:solidFill>
              <a:srgbClr val="0070C0"/>
            </a:solidFill>
          </a:ln>
        </p:spPr>
        <p:txBody>
          <a:bodyPr wrap="square">
            <a:spAutoFit/>
          </a:bodyPr>
          <a:lstStyle/>
          <a:p>
            <a:pPr lvl="0"/>
            <a:r>
              <a:rPr lang="en-US" sz="800" dirty="0" smtClean="0"/>
              <a:t>  </a:t>
            </a:r>
            <a:r>
              <a:rPr lang="en-US" sz="1600" dirty="0" smtClean="0"/>
              <a:t>     UV </a:t>
            </a:r>
            <a:r>
              <a:rPr lang="en-US" sz="1600" dirty="0"/>
              <a:t>laser </a:t>
            </a:r>
            <a:r>
              <a:rPr lang="en-US" sz="1600" dirty="0" smtClean="0"/>
              <a:t>system to provide “</a:t>
            </a:r>
            <a:r>
              <a:rPr lang="sk-SK" sz="1600" dirty="0"/>
              <a:t>t</a:t>
            </a:r>
            <a:r>
              <a:rPr lang="en-US" sz="1600" dirty="0"/>
              <a:t>racks” </a:t>
            </a:r>
            <a:r>
              <a:rPr lang="ru-RU" sz="1600" dirty="0" smtClean="0"/>
              <a:t/>
            </a:r>
            <a:br>
              <a:rPr lang="ru-RU" sz="1600" dirty="0" smtClean="0"/>
            </a:br>
            <a:r>
              <a:rPr lang="ru-RU" sz="1600" dirty="0" smtClean="0"/>
              <a:t>    </a:t>
            </a:r>
            <a:r>
              <a:rPr lang="en-US" sz="1600" dirty="0" smtClean="0"/>
              <a:t>with </a:t>
            </a:r>
            <a:r>
              <a:rPr lang="en-US" sz="1600" dirty="0"/>
              <a:t>known </a:t>
            </a:r>
            <a:r>
              <a:rPr lang="en-US" sz="1600" dirty="0" smtClean="0"/>
              <a:t>position</a:t>
            </a:r>
            <a:r>
              <a:rPr lang="ru-RU" sz="1600" dirty="0" smtClean="0"/>
              <a:t> </a:t>
            </a:r>
            <a:r>
              <a:rPr lang="en-US" sz="1600" dirty="0" smtClean="0"/>
              <a:t>to get drift velocity</a:t>
            </a:r>
            <a:r>
              <a:rPr lang="en-US" sz="2000" dirty="0" smtClean="0"/>
              <a:t/>
            </a:r>
            <a:br>
              <a:rPr lang="en-US" sz="2000" dirty="0" smtClean="0"/>
            </a:br>
            <a:endParaRPr lang="en-US" sz="800" dirty="0"/>
          </a:p>
          <a:p>
            <a:pPr marL="342900" lvl="1" indent="-342900">
              <a:spcBef>
                <a:spcPts val="0"/>
              </a:spcBef>
              <a:spcAft>
                <a:spcPts val="848"/>
              </a:spcAft>
              <a:buFont typeface="Arial" panose="020B0604020202020204" pitchFamily="34" charset="0"/>
              <a:buChar char="•"/>
            </a:pPr>
            <a:r>
              <a:rPr lang="en-US" sz="1400" dirty="0">
                <a:solidFill>
                  <a:srgbClr val="1C1C1C"/>
                </a:solidFill>
              </a:rPr>
              <a:t>Two pulsed </a:t>
            </a:r>
            <a:r>
              <a:rPr lang="en-US" sz="1400" dirty="0" smtClean="0">
                <a:solidFill>
                  <a:srgbClr val="1C1C1C"/>
                </a:solidFill>
              </a:rPr>
              <a:t>lasers</a:t>
            </a:r>
            <a:endParaRPr lang="en-US" sz="1400" dirty="0">
              <a:solidFill>
                <a:srgbClr val="1C1C1C"/>
              </a:solidFill>
            </a:endParaRPr>
          </a:p>
          <a:p>
            <a:pPr marL="342900" lvl="1" indent="-342900">
              <a:spcBef>
                <a:spcPts val="0"/>
              </a:spcBef>
              <a:spcAft>
                <a:spcPts val="848"/>
              </a:spcAft>
              <a:buFont typeface="Arial" panose="020B0604020202020204" pitchFamily="34" charset="0"/>
              <a:buChar char="•"/>
            </a:pPr>
            <a:r>
              <a:rPr lang="en-US" sz="1400" dirty="0">
                <a:solidFill>
                  <a:srgbClr val="1C1C1C"/>
                </a:solidFill>
              </a:rPr>
              <a:t>~1mm diameter</a:t>
            </a:r>
          </a:p>
          <a:p>
            <a:pPr marL="342900" lvl="1" indent="-342900">
              <a:spcBef>
                <a:spcPts val="0"/>
              </a:spcBef>
              <a:spcAft>
                <a:spcPts val="848"/>
              </a:spcAft>
              <a:buFont typeface="Arial" panose="020B0604020202020204" pitchFamily="34" charset="0"/>
              <a:buChar char="•"/>
            </a:pPr>
            <a:r>
              <a:rPr lang="en-US" sz="1400" dirty="0" smtClean="0">
                <a:solidFill>
                  <a:srgbClr val="1C1C1C"/>
                </a:solidFill>
              </a:rPr>
              <a:t>112 </a:t>
            </a:r>
            <a:r>
              <a:rPr lang="en-US" sz="1400" dirty="0">
                <a:solidFill>
                  <a:srgbClr val="1C1C1C"/>
                </a:solidFill>
              </a:rPr>
              <a:t>“tracks” in each half of the TPC</a:t>
            </a:r>
          </a:p>
          <a:p>
            <a:pPr marL="342900" lvl="2" indent="-342900">
              <a:spcBef>
                <a:spcPts val="0"/>
              </a:spcBef>
              <a:spcAft>
                <a:spcPts val="848"/>
              </a:spcAft>
              <a:buFont typeface="Arial" panose="020B0604020202020204" pitchFamily="34" charset="0"/>
              <a:buChar char="•"/>
            </a:pPr>
            <a:r>
              <a:rPr lang="en-US" sz="1400" dirty="0">
                <a:solidFill>
                  <a:srgbClr val="1C1C1C"/>
                </a:solidFill>
              </a:rPr>
              <a:t>4 planes of laser </a:t>
            </a:r>
            <a:r>
              <a:rPr lang="en-US" sz="1400" dirty="0" smtClean="0">
                <a:solidFill>
                  <a:srgbClr val="1C1C1C"/>
                </a:solidFill>
              </a:rPr>
              <a:t>beams</a:t>
            </a:r>
          </a:p>
        </p:txBody>
      </p:sp>
      <p:pic>
        <p:nvPicPr>
          <p:cNvPr id="12" name="Picture 11">
            <a:extLst>
              <a:ext uri="{FF2B5EF4-FFF2-40B4-BE49-F238E27FC236}">
                <a16:creationId xmlns:a16="http://schemas.microsoft.com/office/drawing/2014/main" id="{00000000-0000-0000-0000-000000000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413" y="3989446"/>
            <a:ext cx="3534723" cy="2651043"/>
          </a:xfrm>
          <a:prstGeom prst="rect">
            <a:avLst/>
          </a:prstGeom>
          <a:noFill/>
          <a:ln>
            <a:noFill/>
          </a:ln>
        </p:spPr>
      </p:pic>
      <p:sp>
        <p:nvSpPr>
          <p:cNvPr id="14" name="TextBox 13"/>
          <p:cNvSpPr txBox="1"/>
          <p:nvPr/>
        </p:nvSpPr>
        <p:spPr>
          <a:xfrm>
            <a:off x="11096208" y="6402235"/>
            <a:ext cx="693786" cy="230832"/>
          </a:xfrm>
          <a:prstGeom prst="rect">
            <a:avLst/>
          </a:prstGeom>
          <a:noFill/>
          <a:ln>
            <a:solidFill>
              <a:schemeClr val="bg1">
                <a:lumMod val="75000"/>
              </a:schemeClr>
            </a:solidFill>
          </a:ln>
        </p:spPr>
        <p:txBody>
          <a:bodyPr wrap="square" rtlCol="0">
            <a:spAutoFit/>
          </a:bodyPr>
          <a:lstStyle/>
          <a:p>
            <a:pPr algn="ctr"/>
            <a:r>
              <a:rPr lang="en-US" sz="900" dirty="0" err="1" smtClean="0"/>
              <a:t>A.Bychkov</a:t>
            </a:r>
            <a:endParaRPr lang="en-US" sz="900" dirty="0"/>
          </a:p>
        </p:txBody>
      </p:sp>
    </p:spTree>
    <p:extLst>
      <p:ext uri="{BB962C8B-B14F-4D97-AF65-F5344CB8AC3E}">
        <p14:creationId xmlns:p14="http://schemas.microsoft.com/office/powerpoint/2010/main" val="608609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123555</TotalTime>
  <Words>1347</Words>
  <Application>Microsoft Office PowerPoint</Application>
  <PresentationFormat>Widescreen</PresentationFormat>
  <Paragraphs>567</Paragraphs>
  <Slides>28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Bookman Old Style</vt:lpstr>
      <vt:lpstr>Calibri</vt:lpstr>
      <vt:lpstr>Calibri Light</vt:lpstr>
      <vt:lpstr>Cambria Math</vt:lpstr>
      <vt:lpstr>Corbel Light</vt:lpstr>
      <vt:lpstr>FreeSans</vt:lpstr>
      <vt:lpstr>Liberation Sans</vt:lpstr>
      <vt:lpstr>Liberation Sans Narrow</vt:lpstr>
      <vt:lpstr>Microsoft Sans Serif</vt:lpstr>
      <vt:lpstr>Noto Sans CJK SC Regular</vt:lpstr>
      <vt:lpstr>Noto Sans Condensed SemiBold</vt:lpstr>
      <vt:lpstr>Times New Roman</vt:lpstr>
      <vt:lpstr>Office Theme</vt:lpstr>
      <vt:lpstr> Software Development &amp; Computing for the MPD Experiment</vt:lpstr>
      <vt:lpstr>OUTLINE</vt:lpstr>
      <vt:lpstr>SIMULATION &amp; EXPERIMENT CHAIN</vt:lpstr>
      <vt:lpstr>SOFTWARE &amp; COMPUTING ECOSYSTEM</vt:lpstr>
      <vt:lpstr>MPD EXPERIMENT VISUALIZATION</vt:lpstr>
      <vt:lpstr>MPD EXPERIMENT VISUALIZATION</vt:lpstr>
      <vt:lpstr>MPD EXPERIMENT VISUALIZATION</vt:lpstr>
      <vt:lpstr>MPD EXPERIMENT VISUALIZATION</vt:lpstr>
      <vt:lpstr>PowerPoint Presentation</vt:lpstr>
      <vt:lpstr>TRIGGER LATENCY</vt:lpstr>
      <vt:lpstr>ELECTRONICS RESPONSE CALIBRATION</vt:lpstr>
      <vt:lpstr>TPC SECTORS ALIGNMENT</vt:lpstr>
      <vt:lpstr>INPUT DATA STRUCTURE</vt:lpstr>
      <vt:lpstr>CLUSTERING &amp; HIT EXTRACTION</vt:lpstr>
      <vt:lpstr>MPDROOT: USER PERSPECTIVE    </vt:lpstr>
      <vt:lpstr>BUILD &amp; DEPLOYMENT SYSTEM</vt:lpstr>
      <vt:lpstr>MIGRATION, CUSTOM PACKAGES </vt:lpstr>
      <vt:lpstr>SD BEST PRACTICES</vt:lpstr>
      <vt:lpstr>ACTS: A COMMON TRACKING SYSTEM</vt:lpstr>
      <vt:lpstr>ACTS IN MPDROOT</vt:lpstr>
      <vt:lpstr>TRACKING EFFICIENCY</vt:lpstr>
      <vt:lpstr>TRACKING SPEED</vt:lpstr>
      <vt:lpstr>ACTS PRIMARY VERTEXING</vt:lpstr>
      <vt:lpstr>MASS PRODUCTION</vt:lpstr>
      <vt:lpstr>MPD COMPUTING</vt:lpstr>
      <vt:lpstr>NEAR FUTURE </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Integration_of_JupyterLab_and_ACTS_Tracker_into_MPDRoot</dc:title>
  <dc:creator>Slavomir</dc:creator>
  <cp:lastModifiedBy>Slavomir Hnatic</cp:lastModifiedBy>
  <cp:revision>1406</cp:revision>
  <dcterms:created xsi:type="dcterms:W3CDTF">2021-06-29T12:25:16Z</dcterms:created>
  <dcterms:modified xsi:type="dcterms:W3CDTF">2025-07-10T15:56:33Z</dcterms:modified>
</cp:coreProperties>
</file>