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4" r:id="rId4"/>
    <p:sldId id="305" r:id="rId5"/>
    <p:sldId id="289" r:id="rId6"/>
    <p:sldId id="306" r:id="rId7"/>
    <p:sldId id="311" r:id="rId8"/>
    <p:sldId id="307" r:id="rId9"/>
    <p:sldId id="308" r:id="rId10"/>
    <p:sldId id="309" r:id="rId11"/>
    <p:sldId id="301" r:id="rId12"/>
    <p:sldId id="312" r:id="rId13"/>
    <p:sldId id="271" r:id="rId14"/>
    <p:sldId id="265" r:id="rId15"/>
    <p:sldId id="3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3E2B"/>
    <a:srgbClr val="FF0000"/>
    <a:srgbClr val="E8E31D"/>
    <a:srgbClr val="EEF40C"/>
    <a:srgbClr val="E63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0" y="1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8598-267C-4C46-B245-741031F126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B93-6BCC-4A0A-91BC-EA295C9D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4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8598-267C-4C46-B245-741031F126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B93-6BCC-4A0A-91BC-EA295C9D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8598-267C-4C46-B245-741031F126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B93-6BCC-4A0A-91BC-EA295C9D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8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8598-267C-4C46-B245-741031F126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B93-6BCC-4A0A-91BC-EA295C9D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8598-267C-4C46-B245-741031F126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B93-6BCC-4A0A-91BC-EA295C9D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8598-267C-4C46-B245-741031F126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B93-6BCC-4A0A-91BC-EA295C9D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8598-267C-4C46-B245-741031F126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B93-6BCC-4A0A-91BC-EA295C9D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2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8598-267C-4C46-B245-741031F126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B93-6BCC-4A0A-91BC-EA295C9D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8598-267C-4C46-B245-741031F126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B93-6BCC-4A0A-91BC-EA295C9D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7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8598-267C-4C46-B245-741031F126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B93-6BCC-4A0A-91BC-EA295C9D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8598-267C-4C46-B245-741031F126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B93-6BCC-4A0A-91BC-EA295C9D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68598-267C-4C46-B245-741031F126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C0B93-6BCC-4A0A-91BC-EA295C9D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jinr.ru/nica/mpdroot/-/issu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jinr.ru/nica/mpdroot/-/releas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4900" y="597562"/>
            <a:ext cx="9702189" cy="93734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Bookman Old Style" panose="02050604050505020204" pitchFamily="18" charset="0"/>
              </a:rPr>
              <a:t/>
            </a:r>
            <a:br>
              <a:rPr lang="en-US" sz="3200" b="1" dirty="0" smtClean="0">
                <a:latin typeface="Bookman Old Style" panose="02050604050505020204" pitchFamily="18" charset="0"/>
              </a:rPr>
            </a:br>
            <a:r>
              <a:rPr lang="en-US" sz="3200" b="1" dirty="0" smtClean="0">
                <a:latin typeface="Bookman Old Style" panose="02050604050505020204" pitchFamily="18" charset="0"/>
              </a:rPr>
              <a:t>Progress of ACTS </a:t>
            </a:r>
            <a:br>
              <a:rPr lang="en-US" sz="3200" b="1" dirty="0" smtClean="0">
                <a:latin typeface="Bookman Old Style" panose="02050604050505020204" pitchFamily="18" charset="0"/>
              </a:rPr>
            </a:br>
            <a:r>
              <a:rPr lang="en-US" sz="3200" b="1" dirty="0" smtClean="0">
                <a:latin typeface="Bookman Old Style" panose="02050604050505020204" pitchFamily="18" charset="0"/>
              </a:rPr>
              <a:t>implementation in </a:t>
            </a:r>
            <a:r>
              <a:rPr lang="en-US" sz="3200" b="1" dirty="0" err="1" smtClean="0">
                <a:latin typeface="Bookman Old Style" panose="02050604050505020204" pitchFamily="18" charset="0"/>
              </a:rPr>
              <a:t>MPDRoot</a:t>
            </a:r>
            <a:endParaRPr lang="en-US" sz="3200" b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42" y="2074631"/>
            <a:ext cx="7419109" cy="4219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8849" y="1534908"/>
            <a:ext cx="419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orbel Light" panose="020B0303020204020204" pitchFamily="34" charset="0"/>
              </a:rPr>
              <a:t>HNATIC  Slavomir</a:t>
            </a:r>
            <a:br>
              <a:rPr lang="en-US" sz="2400" dirty="0" smtClean="0">
                <a:latin typeface="Corbel Light" panose="020B0303020204020204" pitchFamily="34" charset="0"/>
              </a:rPr>
            </a:br>
            <a:r>
              <a:rPr lang="en-US" sz="2400" i="1" dirty="0" smtClean="0">
                <a:latin typeface="Corbel Light" panose="020B0303020204020204" pitchFamily="34" charset="0"/>
              </a:rPr>
              <a:t>MPD Software Development Team</a:t>
            </a:r>
            <a:endParaRPr lang="en-US" sz="2400" i="1" dirty="0"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107" y="286588"/>
            <a:ext cx="10195034" cy="1104596"/>
          </a:xfrm>
        </p:spPr>
        <p:txBody>
          <a:bodyPr/>
          <a:lstStyle/>
          <a:p>
            <a:r>
              <a:rPr lang="en-US" dirty="0" smtClean="0"/>
              <a:t>COMPUTING SPEED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80" y="1168445"/>
            <a:ext cx="6325643" cy="248606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802375"/>
              </p:ext>
            </p:extLst>
          </p:nvPr>
        </p:nvGraphicFramePr>
        <p:xfrm>
          <a:off x="1050580" y="4144227"/>
          <a:ext cx="7853097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7699">
                  <a:extLst>
                    <a:ext uri="{9D8B030D-6E8A-4147-A177-3AD203B41FA5}">
                      <a16:colId xmlns:a16="http://schemas.microsoft.com/office/drawing/2014/main" val="2378937315"/>
                    </a:ext>
                  </a:extLst>
                </a:gridCol>
                <a:gridCol w="2617699">
                  <a:extLst>
                    <a:ext uri="{9D8B030D-6E8A-4147-A177-3AD203B41FA5}">
                      <a16:colId xmlns:a16="http://schemas.microsoft.com/office/drawing/2014/main" val="1468713561"/>
                    </a:ext>
                  </a:extLst>
                </a:gridCol>
                <a:gridCol w="2617699">
                  <a:extLst>
                    <a:ext uri="{9D8B030D-6E8A-4147-A177-3AD203B41FA5}">
                      <a16:colId xmlns:a16="http://schemas.microsoft.com/office/drawing/2014/main" val="3378401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MLEM + DEFAULT KF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µ = 18.12</a:t>
                      </a:r>
                      <a:r>
                        <a:rPr lang="en-US" baseline="0" dirty="0" smtClean="0"/>
                        <a:t> s / event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</a:t>
                      </a:r>
                      <a:r>
                        <a:rPr lang="en-US" dirty="0" smtClean="0"/>
                        <a:t> = 4.281 s / event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920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MLEM + ACTS v36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µ = 31.12 s / event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</a:t>
                      </a:r>
                      <a:r>
                        <a:rPr lang="en-US" dirty="0" smtClean="0"/>
                        <a:t> = 2.273 s</a:t>
                      </a:r>
                      <a:r>
                        <a:rPr lang="en-US" baseline="0" dirty="0" smtClean="0"/>
                        <a:t> / event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50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 (v0.2.0b) + ACTS v36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µ = 23.41 s / event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</a:t>
                      </a:r>
                      <a:r>
                        <a:rPr lang="en-US" dirty="0" smtClean="0"/>
                        <a:t> = 7.481</a:t>
                      </a:r>
                      <a:r>
                        <a:rPr lang="en-US" baseline="0" dirty="0" smtClean="0"/>
                        <a:t> s / event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77749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0580" y="5412358"/>
            <a:ext cx="790921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 (v0.2.0b) + ACTS </a:t>
            </a:r>
            <a:r>
              <a:rPr lang="en-US" dirty="0" smtClean="0"/>
              <a:t>v36 … lower efficiency than MLEM + DEFAULT KF</a:t>
            </a:r>
            <a:endParaRPr lang="en-US" dirty="0"/>
          </a:p>
          <a:p>
            <a:endParaRPr lang="en-US" sz="800" dirty="0" smtClean="0"/>
          </a:p>
          <a:p>
            <a:r>
              <a:rPr lang="en-US" dirty="0" smtClean="0"/>
              <a:t>FAST </a:t>
            </a:r>
            <a:r>
              <a:rPr lang="en-US" dirty="0" smtClean="0"/>
              <a:t>v2.0.8 + ACTS v40.0.0 port - ready in ~1month … should have higher efficiency</a:t>
            </a:r>
          </a:p>
          <a:p>
            <a:endParaRPr lang="en-US" sz="800" dirty="0"/>
          </a:p>
          <a:p>
            <a:r>
              <a:rPr lang="en-US" dirty="0" smtClean="0"/>
              <a:t>ACTS calculation speed should be faster with native geometry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0580" y="3654506"/>
            <a:ext cx="8114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 </a:t>
            </a:r>
            <a:r>
              <a:rPr lang="en-US" dirty="0" err="1" smtClean="0"/>
              <a:t>clusterhitfinder</a:t>
            </a:r>
            <a:r>
              <a:rPr lang="en-US" dirty="0" smtClean="0"/>
              <a:t> by </a:t>
            </a:r>
            <a:r>
              <a:rPr lang="en-US" dirty="0" err="1" smtClean="0"/>
              <a:t>V.Krylov</a:t>
            </a:r>
            <a:r>
              <a:rPr lang="en-US" dirty="0" smtClean="0"/>
              <a:t> – initially written for online event display processing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6705"/>
          </a:xfrm>
        </p:spPr>
        <p:txBody>
          <a:bodyPr/>
          <a:lstStyle/>
          <a:p>
            <a:r>
              <a:rPr lang="en-US" dirty="0" smtClean="0"/>
              <a:t>PRIMARY VERTEXING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783286" y="18941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2742" y="1226159"/>
            <a:ext cx="11298529" cy="53553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 </a:t>
            </a:r>
            <a:endParaRPr lang="ru-RU" sz="800" dirty="0" smtClean="0"/>
          </a:p>
          <a:p>
            <a:pPr algn="ctr"/>
            <a:endParaRPr lang="ru-RU" sz="800" dirty="0"/>
          </a:p>
          <a:p>
            <a:pPr algn="ctr"/>
            <a:endParaRPr lang="en-US" sz="2000" dirty="0"/>
          </a:p>
          <a:p>
            <a:pPr lvl="2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lvl="2"/>
            <a:endParaRPr lang="en-US" b="1" dirty="0"/>
          </a:p>
          <a:p>
            <a:pPr lvl="2"/>
            <a:endParaRPr lang="en-US" b="1" dirty="0" smtClean="0"/>
          </a:p>
          <a:p>
            <a:pPr lvl="2"/>
            <a:endParaRPr lang="en-US" b="1" dirty="0"/>
          </a:p>
          <a:p>
            <a:pPr lvl="2"/>
            <a:endParaRPr lang="en-US" b="1" dirty="0" smtClean="0"/>
          </a:p>
          <a:p>
            <a:pPr lvl="2"/>
            <a:endParaRPr lang="en-US" b="1" dirty="0"/>
          </a:p>
          <a:p>
            <a:pPr lvl="2"/>
            <a:endParaRPr lang="en-US" b="1" dirty="0" smtClean="0"/>
          </a:p>
          <a:p>
            <a:pPr lvl="2"/>
            <a:endParaRPr lang="en-US" b="1" dirty="0"/>
          </a:p>
          <a:p>
            <a:pPr lvl="2"/>
            <a:endParaRPr lang="en-US" b="1" dirty="0" smtClean="0"/>
          </a:p>
          <a:p>
            <a:pPr lvl="1"/>
            <a:r>
              <a:rPr lang="en-US" b="1" dirty="0" smtClean="0"/>
              <a:t>                                                                                                                            </a:t>
            </a:r>
          </a:p>
          <a:p>
            <a:pPr lvl="1"/>
            <a:endParaRPr lang="en-US" sz="800" b="1" dirty="0"/>
          </a:p>
          <a:p>
            <a:pPr lvl="1"/>
            <a:endParaRPr lang="en-US" sz="800" b="1" dirty="0" smtClean="0"/>
          </a:p>
          <a:p>
            <a:pPr lvl="1"/>
            <a:endParaRPr lang="en-US" sz="800" b="1" dirty="0"/>
          </a:p>
          <a:p>
            <a:pPr lvl="1"/>
            <a:r>
              <a:rPr lang="en-US" sz="800" dirty="0" smtClean="0"/>
              <a:t>                                                </a:t>
            </a:r>
          </a:p>
          <a:p>
            <a:pPr lvl="1"/>
            <a:endParaRPr lang="en-US" sz="800" dirty="0"/>
          </a:p>
          <a:p>
            <a:pPr lvl="1"/>
            <a:endParaRPr lang="en-US" sz="800" dirty="0" smtClean="0"/>
          </a:p>
          <a:p>
            <a:pPr lvl="1"/>
            <a:endParaRPr lang="en-US" sz="800" dirty="0" smtClean="0"/>
          </a:p>
          <a:p>
            <a:pPr lvl="1"/>
            <a:endParaRPr lang="en-US" sz="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94" y="2006814"/>
            <a:ext cx="3081115" cy="16549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97" y="1449028"/>
            <a:ext cx="4099745" cy="25417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476778" y="1308488"/>
            <a:ext cx="490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ACTS VERTEXING SUITE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57" y="4548042"/>
            <a:ext cx="2428491" cy="17035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25" y="4560796"/>
            <a:ext cx="2565396" cy="1690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916" y="4556000"/>
            <a:ext cx="2620192" cy="17001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" y="1815060"/>
            <a:ext cx="2753498" cy="187788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53311" y="3830185"/>
            <a:ext cx="383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PERIGEE TRACK</a:t>
            </a:r>
            <a:r>
              <a:rPr lang="sk-SK" sz="1400" dirty="0" smtClean="0"/>
              <a:t> </a:t>
            </a:r>
            <a:r>
              <a:rPr lang="en-US" sz="1400" dirty="0" smtClean="0"/>
              <a:t>PARAMETRIZATION</a:t>
            </a:r>
          </a:p>
          <a:p>
            <a:pPr algn="ctr"/>
            <a:r>
              <a:rPr lang="en-US" sz="1400" dirty="0" smtClean="0"/>
              <a:t>Track selection:  |d_0| &lt; 2mm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9056" y="6173593"/>
            <a:ext cx="1242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X-X                                                               </a:t>
            </a:r>
            <a:endParaRPr lang="en-US" sz="12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545913" y="6264189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true</a:t>
            </a:r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7757547" y="6164618"/>
            <a:ext cx="1242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Y-Y                                                               </a:t>
            </a:r>
            <a:endParaRPr lang="en-US" sz="12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974404" y="6255214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true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10320598" y="6167887"/>
            <a:ext cx="1242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Z-Z                                                               </a:t>
            </a:r>
            <a:endParaRPr lang="en-US" sz="12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537455" y="6258483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true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7559515" y="3972962"/>
            <a:ext cx="383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 many </a:t>
            </a:r>
            <a:r>
              <a:rPr lang="en-US" sz="1400" smtClean="0"/>
              <a:t>tunable </a:t>
            </a:r>
            <a:r>
              <a:rPr lang="en-US" sz="1400" smtClean="0"/>
              <a:t>parameters</a:t>
            </a:r>
            <a:endParaRPr lang="en-US" sz="1400" dirty="0" smtClean="0"/>
          </a:p>
          <a:p>
            <a:pPr marL="285750" indent="-285750" algn="ctr">
              <a:buFontTx/>
              <a:buChar char="-"/>
            </a:pPr>
            <a:endParaRPr lang="en-US" sz="14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6591303" y="4367295"/>
            <a:ext cx="221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1000 events, BOX generator</a:t>
            </a:r>
          </a:p>
          <a:p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348757" y="4353405"/>
            <a:ext cx="7338028" cy="2097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8" y="4434028"/>
            <a:ext cx="2920228" cy="19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107" y="286588"/>
            <a:ext cx="10195034" cy="1104596"/>
          </a:xfrm>
        </p:spPr>
        <p:txBody>
          <a:bodyPr/>
          <a:lstStyle/>
          <a:p>
            <a:r>
              <a:rPr lang="en-US" dirty="0" smtClean="0"/>
              <a:t>GLOBAL INTEGRATION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51783" y="1634410"/>
            <a:ext cx="1322798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TPC output</a:t>
            </a:r>
            <a:r>
              <a:rPr lang="en-US" dirty="0"/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59714" y="1634410"/>
            <a:ext cx="1186415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TOF inputs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58783" y="1502553"/>
            <a:ext cx="1188246" cy="633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0299" y="1634410"/>
            <a:ext cx="124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MATCHING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4874581" y="1819076"/>
            <a:ext cx="4557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  <a:endCxn id="7" idx="3"/>
          </p:cNvCxnSpPr>
          <p:nvPr/>
        </p:nvCxnSpPr>
        <p:spPr>
          <a:xfrm flipH="1">
            <a:off x="6575512" y="1819076"/>
            <a:ext cx="4842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4475" y="2518266"/>
            <a:ext cx="4801956" cy="2846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     CURRENT TOF MATCHING STATUS</a:t>
            </a:r>
            <a:br>
              <a:rPr lang="en-US" b="1" dirty="0" smtClean="0"/>
            </a:br>
            <a:endParaRPr lang="en-US" sz="800" b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no generic API access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tight coupling to old classes (</a:t>
            </a:r>
            <a:r>
              <a:rPr lang="en-US" b="1" dirty="0" smtClean="0"/>
              <a:t>no good</a:t>
            </a:r>
            <a:r>
              <a:rPr lang="en-US" dirty="0" smtClean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inputs taken only as </a:t>
            </a:r>
            <a:r>
              <a:rPr lang="en-US" dirty="0" err="1" smtClean="0"/>
              <a:t>MpdTpcKalmanTrack</a:t>
            </a:r>
            <a:r>
              <a:rPr lang="en-US" dirty="0" smtClean="0"/>
              <a:t> type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brings </a:t>
            </a:r>
            <a:r>
              <a:rPr lang="en-US" dirty="0" err="1" smtClean="0"/>
              <a:t>MpdKalmanFilter</a:t>
            </a:r>
            <a:r>
              <a:rPr lang="en-US" dirty="0" smtClean="0"/>
              <a:t>, </a:t>
            </a:r>
            <a:r>
              <a:rPr lang="en-US" dirty="0" err="1" smtClean="0"/>
              <a:t>MpdKalmanHit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etc</a:t>
            </a:r>
            <a:r>
              <a:rPr lang="en-US" dirty="0" smtClean="0"/>
              <a:t> with it…. </a:t>
            </a:r>
          </a:p>
          <a:p>
            <a:pPr>
              <a:lnSpc>
                <a:spcPct val="150000"/>
              </a:lnSpc>
            </a:pP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357767" y="2518266"/>
            <a:ext cx="3987823" cy="286232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     ACTS TRACKING OUTPUT API</a:t>
            </a:r>
            <a:endParaRPr lang="en-US" sz="800" b="1" dirty="0" smtClean="0"/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TrackProxy</a:t>
            </a:r>
            <a:r>
              <a:rPr lang="en-US" dirty="0" smtClean="0"/>
              <a:t> class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reference surface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track parameters at reference surface</a:t>
            </a:r>
            <a:br>
              <a:rPr lang="en-US" dirty="0" smtClean="0"/>
            </a:br>
            <a:r>
              <a:rPr lang="en-US" dirty="0" smtClean="0"/>
              <a:t>(loc0,loc1, theta, phi, q/p, t)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momentum, charge, direction vector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hits, chi2, etc…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4558" y="5621216"/>
            <a:ext cx="5956695" cy="646331"/>
          </a:xfrm>
          <a:prstGeom prst="rect">
            <a:avLst/>
          </a:prstGeom>
          <a:noFill/>
          <a:ln w="28575">
            <a:solidFill>
              <a:srgbClr val="F33E2B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Need for </a:t>
            </a:r>
            <a:r>
              <a:rPr lang="en-US" b="1" dirty="0" smtClean="0"/>
              <a:t>generic</a:t>
            </a:r>
            <a:r>
              <a:rPr lang="en-US" dirty="0" smtClean="0"/>
              <a:t> </a:t>
            </a:r>
            <a:r>
              <a:rPr lang="en-US" b="1" dirty="0" smtClean="0"/>
              <a:t>API</a:t>
            </a:r>
            <a:r>
              <a:rPr lang="en-US" dirty="0" smtClean="0"/>
              <a:t> </a:t>
            </a:r>
            <a:r>
              <a:rPr lang="en-US" b="1" dirty="0" smtClean="0"/>
              <a:t>for TOF Matching</a:t>
            </a:r>
          </a:p>
          <a:p>
            <a:pPr algn="ctr"/>
            <a:r>
              <a:rPr lang="en-US" dirty="0" smtClean="0"/>
              <a:t>its inputs must be independent from tracker implementation!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6705"/>
          </a:xfrm>
        </p:spPr>
        <p:txBody>
          <a:bodyPr/>
          <a:lstStyle/>
          <a:p>
            <a:r>
              <a:rPr lang="en-US" dirty="0" smtClean="0"/>
              <a:t>FUTURE 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783286" y="18941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0401" y="1430516"/>
            <a:ext cx="10693399" cy="412420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lvl="1"/>
            <a:r>
              <a:rPr lang="en-US" sz="2000" dirty="0" smtClean="0"/>
              <a:t>NEXT 2-3 MONTHS</a:t>
            </a:r>
            <a:endParaRPr lang="en-US" sz="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Fast clustering v2.0.8 ACTS integration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New ACTS geometry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AFTERWARDS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TOF </a:t>
            </a:r>
            <a:r>
              <a:rPr lang="en-US" sz="2000" dirty="0"/>
              <a:t>matching (finalize integration into global </a:t>
            </a:r>
            <a:r>
              <a:rPr lang="en-US" sz="2000" dirty="0" err="1"/>
              <a:t>reco</a:t>
            </a:r>
            <a:r>
              <a:rPr lang="en-US" sz="20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Testing &amp; feedback from physicists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/>
            <a:r>
              <a:rPr lang="en-US" sz="2000" dirty="0" smtClean="0"/>
              <a:t>MISC</a:t>
            </a:r>
            <a:endParaRPr lang="en-US" sz="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Investigate &amp; fix crashes on cluster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Disconnected tracks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Statistics visualization</a:t>
            </a:r>
            <a:endParaRPr lang="en-US" sz="2000" dirty="0"/>
          </a:p>
          <a:p>
            <a:pPr lvl="1"/>
            <a:r>
              <a:rPr lang="en-US" sz="8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03543" y="1802647"/>
            <a:ext cx="3383555" cy="20313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lvl="1"/>
            <a:r>
              <a:rPr lang="en-US" dirty="0" smtClean="0"/>
              <a:t>SOFTWARE DEVELOPMENT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up to date with latest packages</a:t>
            </a:r>
            <a:br>
              <a:rPr lang="en-US" dirty="0" smtClean="0"/>
            </a:br>
            <a:r>
              <a:rPr lang="en-US" dirty="0" smtClean="0"/>
              <a:t>(Acts, ROOT, … 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regular release schedule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automated tests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cleanup 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refactoring</a:t>
            </a:r>
          </a:p>
        </p:txBody>
      </p:sp>
    </p:spTree>
    <p:extLst>
      <p:ext uri="{BB962C8B-B14F-4D97-AF65-F5344CB8AC3E}">
        <p14:creationId xmlns:p14="http://schemas.microsoft.com/office/powerpoint/2010/main" val="17493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3454"/>
            <a:ext cx="9144000" cy="715673"/>
          </a:xfrm>
        </p:spPr>
        <p:txBody>
          <a:bodyPr>
            <a:noAutofit/>
          </a:bodyPr>
          <a:lstStyle/>
          <a:p>
            <a:r>
              <a:rPr lang="sk-SK" sz="4000" b="1" dirty="0" smtClean="0">
                <a:latin typeface="Bookman Old Style" panose="02050604050505020204" pitchFamily="18" charset="0"/>
              </a:rPr>
              <a:t>Thank You </a:t>
            </a:r>
            <a:r>
              <a:rPr lang="en-US" sz="4000" b="1" dirty="0" smtClean="0">
                <a:latin typeface="Bookman Old Style" panose="02050604050505020204" pitchFamily="18" charset="0"/>
              </a:rPr>
              <a:t>!</a:t>
            </a:r>
            <a:endParaRPr lang="en-US" sz="40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480939"/>
            <a:ext cx="9144000" cy="54821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 &amp; A</a:t>
            </a:r>
            <a:endParaRPr lang="en-US" sz="2800" b="1" dirty="0"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45" y="2141838"/>
            <a:ext cx="7419109" cy="42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0243" y="716100"/>
            <a:ext cx="8527657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MPD Software Development &amp; Computing Team</a:t>
            </a:r>
          </a:p>
          <a:p>
            <a:endParaRPr lang="en-US" sz="300" dirty="0" smtClean="0"/>
          </a:p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i="1" dirty="0" err="1" smtClean="0"/>
              <a:t>Rogachevsky</a:t>
            </a:r>
            <a:r>
              <a:rPr lang="en-US" i="1" dirty="0" smtClean="0"/>
              <a:t> O.</a:t>
            </a:r>
            <a:r>
              <a:rPr lang="en-US" dirty="0" smtClean="0"/>
              <a:t> </a:t>
            </a:r>
            <a:r>
              <a:rPr lang="en-US" sz="1000" dirty="0" smtClean="0"/>
              <a:t>……………………………………………………....</a:t>
            </a:r>
            <a:r>
              <a:rPr lang="en-US" dirty="0" smtClean="0"/>
              <a:t> Coordinator</a:t>
            </a:r>
          </a:p>
          <a:p>
            <a:pPr>
              <a:lnSpc>
                <a:spcPct val="150000"/>
              </a:lnSpc>
            </a:pPr>
            <a:r>
              <a:rPr lang="en-US" i="1" dirty="0" err="1"/>
              <a:t>Krylov</a:t>
            </a:r>
            <a:r>
              <a:rPr lang="en-US" i="1" dirty="0"/>
              <a:t> V., </a:t>
            </a:r>
            <a:r>
              <a:rPr lang="en-US" i="1" dirty="0" err="1"/>
              <a:t>Krylov</a:t>
            </a:r>
            <a:r>
              <a:rPr lang="en-US" i="1" dirty="0"/>
              <a:t> A.</a:t>
            </a:r>
            <a:r>
              <a:rPr lang="en-US" dirty="0"/>
              <a:t> </a:t>
            </a:r>
            <a:r>
              <a:rPr lang="en-US" sz="1000" dirty="0" smtClean="0"/>
              <a:t>………….……………………………………</a:t>
            </a:r>
            <a:r>
              <a:rPr lang="en-US" dirty="0" smtClean="0"/>
              <a:t> </a:t>
            </a:r>
            <a:r>
              <a:rPr lang="en-US" dirty="0"/>
              <a:t>Online MPD Event Display</a:t>
            </a:r>
          </a:p>
          <a:p>
            <a:pPr>
              <a:lnSpc>
                <a:spcPct val="150000"/>
              </a:lnSpc>
            </a:pPr>
            <a:r>
              <a:rPr lang="en-US" i="1" dirty="0" err="1" smtClean="0"/>
              <a:t>Moshkin</a:t>
            </a:r>
            <a:r>
              <a:rPr lang="en-US" i="1" dirty="0" smtClean="0"/>
              <a:t> A., </a:t>
            </a:r>
            <a:r>
              <a:rPr lang="en-US" i="1" dirty="0" err="1" smtClean="0"/>
              <a:t>Pelevanyuk</a:t>
            </a:r>
            <a:r>
              <a:rPr lang="en-US" i="1" dirty="0" smtClean="0"/>
              <a:t> I.</a:t>
            </a:r>
            <a:r>
              <a:rPr lang="en-US" dirty="0" smtClean="0"/>
              <a:t> </a:t>
            </a:r>
            <a:r>
              <a:rPr lang="en-US" sz="1000" dirty="0" smtClean="0"/>
              <a:t>…………………………..</a:t>
            </a:r>
            <a:r>
              <a:rPr lang="en-US" dirty="0" smtClean="0"/>
              <a:t> Mass Production</a:t>
            </a:r>
          </a:p>
          <a:p>
            <a:pPr>
              <a:lnSpc>
                <a:spcPct val="150000"/>
              </a:lnSpc>
            </a:pPr>
            <a:r>
              <a:rPr lang="en-US" i="1" dirty="0" err="1"/>
              <a:t>Bychkov</a:t>
            </a:r>
            <a:r>
              <a:rPr lang="en-US" i="1" dirty="0"/>
              <a:t> A.</a:t>
            </a:r>
            <a:r>
              <a:rPr lang="en-US" dirty="0"/>
              <a:t> </a:t>
            </a:r>
            <a:r>
              <a:rPr lang="en-US" sz="1000" dirty="0"/>
              <a:t>…………………………………………………………….………</a:t>
            </a:r>
            <a:r>
              <a:rPr lang="en-US" dirty="0"/>
              <a:t> Detector </a:t>
            </a:r>
            <a:r>
              <a:rPr lang="en-US" dirty="0" smtClean="0"/>
              <a:t>Simulation</a:t>
            </a:r>
          </a:p>
          <a:p>
            <a:pPr>
              <a:lnSpc>
                <a:spcPct val="150000"/>
              </a:lnSpc>
            </a:pPr>
            <a:r>
              <a:rPr lang="en-US" i="1" dirty="0" err="1"/>
              <a:t>Kuzmin</a:t>
            </a:r>
            <a:r>
              <a:rPr lang="en-US" i="1" dirty="0"/>
              <a:t> V.</a:t>
            </a:r>
            <a:r>
              <a:rPr lang="en-US" dirty="0"/>
              <a:t>  </a:t>
            </a:r>
            <a:r>
              <a:rPr lang="en-US" sz="1000" dirty="0"/>
              <a:t>……………………………………………………………………..</a:t>
            </a:r>
            <a:r>
              <a:rPr lang="en-US" dirty="0"/>
              <a:t> Detector Alignment</a:t>
            </a:r>
          </a:p>
          <a:p>
            <a:pPr>
              <a:lnSpc>
                <a:spcPct val="150000"/>
              </a:lnSpc>
            </a:pPr>
            <a:r>
              <a:rPr lang="en-US" i="1" dirty="0" err="1" smtClean="0"/>
              <a:t>Podgainy</a:t>
            </a:r>
            <a:r>
              <a:rPr lang="en-US" i="1" dirty="0" smtClean="0"/>
              <a:t> </a:t>
            </a:r>
            <a:r>
              <a:rPr lang="en-US" i="1" dirty="0"/>
              <a:t>D., </a:t>
            </a:r>
            <a:r>
              <a:rPr lang="en-US" i="1" dirty="0" err="1"/>
              <a:t>Zuev</a:t>
            </a:r>
            <a:r>
              <a:rPr lang="en-US" i="1" dirty="0"/>
              <a:t> </a:t>
            </a:r>
            <a:r>
              <a:rPr lang="en-US" i="1" dirty="0" smtClean="0"/>
              <a:t>M.</a:t>
            </a:r>
            <a:r>
              <a:rPr lang="en-US" sz="1000" dirty="0" smtClean="0"/>
              <a:t>………………………………………...</a:t>
            </a:r>
            <a:r>
              <a:rPr lang="en-US" dirty="0" smtClean="0"/>
              <a:t> </a:t>
            </a:r>
            <a:r>
              <a:rPr lang="en-US" dirty="0"/>
              <a:t>Supercomputing</a:t>
            </a:r>
          </a:p>
          <a:p>
            <a:pPr>
              <a:lnSpc>
                <a:spcPct val="150000"/>
              </a:lnSpc>
            </a:pPr>
            <a:r>
              <a:rPr lang="en-US" i="1" dirty="0" err="1" smtClean="0"/>
              <a:t>Alexandrov</a:t>
            </a:r>
            <a:r>
              <a:rPr lang="en-US" i="1" dirty="0" smtClean="0"/>
              <a:t> E., </a:t>
            </a:r>
            <a:r>
              <a:rPr lang="en-US" i="1" dirty="0" err="1" smtClean="0"/>
              <a:t>Alexandrov</a:t>
            </a:r>
            <a:r>
              <a:rPr lang="en-US" i="1" dirty="0" smtClean="0"/>
              <a:t> I.</a:t>
            </a:r>
            <a:r>
              <a:rPr lang="en-US" dirty="0" smtClean="0"/>
              <a:t> </a:t>
            </a:r>
            <a:r>
              <a:rPr lang="en-US" sz="1000" dirty="0" smtClean="0"/>
              <a:t>………………..….</a:t>
            </a:r>
            <a:r>
              <a:rPr lang="en-US" dirty="0" smtClean="0"/>
              <a:t> Databases</a:t>
            </a:r>
          </a:p>
          <a:p>
            <a:pPr>
              <a:lnSpc>
                <a:spcPct val="150000"/>
              </a:lnSpc>
            </a:pPr>
            <a:r>
              <a:rPr lang="en-US" i="1" dirty="0" err="1" smtClean="0"/>
              <a:t>Balashov</a:t>
            </a:r>
            <a:r>
              <a:rPr lang="en-US" i="1" dirty="0" smtClean="0"/>
              <a:t> N.</a:t>
            </a:r>
            <a:r>
              <a:rPr lang="en-US" dirty="0" smtClean="0"/>
              <a:t> </a:t>
            </a:r>
            <a:r>
              <a:rPr lang="en-US" sz="1000" dirty="0" smtClean="0"/>
              <a:t>……………………………………………………..…………</a:t>
            </a:r>
            <a:r>
              <a:rPr lang="en-US" dirty="0" smtClean="0"/>
              <a:t> </a:t>
            </a:r>
            <a:r>
              <a:rPr lang="en-US" dirty="0" err="1" smtClean="0"/>
              <a:t>Gitlab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upport</a:t>
            </a:r>
          </a:p>
          <a:p>
            <a:pPr>
              <a:lnSpc>
                <a:spcPct val="150000"/>
              </a:lnSpc>
            </a:pPr>
            <a:r>
              <a:rPr lang="en-US" i="1" dirty="0" err="1" smtClean="0"/>
              <a:t>Belyakov</a:t>
            </a:r>
            <a:r>
              <a:rPr lang="en-US" i="1" dirty="0" smtClean="0"/>
              <a:t> D.</a:t>
            </a:r>
            <a:r>
              <a:rPr lang="en-US" dirty="0" smtClean="0"/>
              <a:t> </a:t>
            </a:r>
            <a:r>
              <a:rPr lang="en-US" sz="1000" dirty="0" smtClean="0"/>
              <a:t>…………………..............................................….</a:t>
            </a:r>
            <a:r>
              <a:rPr lang="en-US" dirty="0" smtClean="0"/>
              <a:t> Network Infrastructure</a:t>
            </a:r>
          </a:p>
          <a:p>
            <a:pPr>
              <a:lnSpc>
                <a:spcPct val="150000"/>
              </a:lnSpc>
            </a:pPr>
            <a:r>
              <a:rPr lang="en-US" i="1" dirty="0" err="1" smtClean="0"/>
              <a:t>Belecky</a:t>
            </a:r>
            <a:r>
              <a:rPr lang="en-US" i="1" dirty="0" smtClean="0"/>
              <a:t> P.</a:t>
            </a:r>
            <a:r>
              <a:rPr lang="ru-RU" i="1" dirty="0" smtClean="0"/>
              <a:t>, </a:t>
            </a:r>
            <a:r>
              <a:rPr lang="en-US" i="1" dirty="0" err="1" smtClean="0"/>
              <a:t>Kamkin</a:t>
            </a:r>
            <a:r>
              <a:rPr lang="en-US" i="1" dirty="0" smtClean="0"/>
              <a:t> </a:t>
            </a:r>
            <a:r>
              <a:rPr lang="en-US" i="1" smtClean="0"/>
              <a:t>A., </a:t>
            </a:r>
            <a:r>
              <a:rPr lang="en-US" i="1" dirty="0" smtClean="0"/>
              <a:t>Hnatic S.</a:t>
            </a:r>
            <a:r>
              <a:rPr lang="en-US" sz="1000" dirty="0" smtClean="0"/>
              <a:t>..……..…..</a:t>
            </a:r>
            <a:r>
              <a:rPr lang="en-US" dirty="0" smtClean="0"/>
              <a:t> Acts Tracker</a:t>
            </a:r>
          </a:p>
          <a:p>
            <a:pPr>
              <a:lnSpc>
                <a:spcPct val="150000"/>
              </a:lnSpc>
            </a:pPr>
            <a:r>
              <a:rPr lang="en-US" i="1" dirty="0" err="1"/>
              <a:t>Busa</a:t>
            </a:r>
            <a:r>
              <a:rPr lang="en-US" i="1" dirty="0"/>
              <a:t> J.</a:t>
            </a:r>
            <a:r>
              <a:rPr lang="en-US" dirty="0"/>
              <a:t> </a:t>
            </a:r>
            <a:r>
              <a:rPr lang="en-US" sz="1000" dirty="0" smtClean="0"/>
              <a:t>………………………………………………………………………………</a:t>
            </a:r>
            <a:r>
              <a:rPr lang="en-US" dirty="0" smtClean="0"/>
              <a:t> </a:t>
            </a:r>
            <a:r>
              <a:rPr lang="en-US" dirty="0"/>
              <a:t>Build System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Hnatic </a:t>
            </a:r>
            <a:r>
              <a:rPr lang="en-US" i="1" dirty="0"/>
              <a:t>S.</a:t>
            </a:r>
            <a:r>
              <a:rPr lang="en-US" dirty="0"/>
              <a:t> </a:t>
            </a:r>
            <a:r>
              <a:rPr lang="en-US" sz="1000" dirty="0" smtClean="0"/>
              <a:t>………………………….………………………………………….…  </a:t>
            </a:r>
            <a:r>
              <a:rPr lang="en-US" dirty="0" smtClean="0"/>
              <a:t>Architecture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75690" y="1230475"/>
            <a:ext cx="10496994" cy="411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1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766" y="365126"/>
            <a:ext cx="10195034" cy="1104596"/>
          </a:xfrm>
        </p:spPr>
        <p:txBody>
          <a:bodyPr/>
          <a:lstStyle/>
          <a:p>
            <a:r>
              <a:rPr lang="sk-SK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07" y="1601672"/>
            <a:ext cx="9426551" cy="464672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Quick Recap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</a:t>
            </a:r>
            <a:r>
              <a:rPr lang="sk-SK" dirty="0" smtClean="0"/>
              <a:t>oftware Development summary</a:t>
            </a:r>
            <a:r>
              <a:rPr lang="en-US" dirty="0" smtClean="0"/>
              <a:t> </a:t>
            </a:r>
            <a:endParaRPr lang="sk-SK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ACTS in </a:t>
            </a:r>
            <a:r>
              <a:rPr lang="en-US" dirty="0" err="1" smtClean="0"/>
              <a:t>MPDRoot</a:t>
            </a:r>
            <a:r>
              <a:rPr lang="sk-SK" dirty="0" smtClean="0"/>
              <a:t> 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>
                <a:sym typeface="Wingdings" panose="05000000000000000000" pitchFamily="2" charset="2"/>
              </a:rPr>
              <a:t>Geometry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Tracking performance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Clustering input</a:t>
            </a:r>
          </a:p>
          <a:p>
            <a:pPr>
              <a:spcBef>
                <a:spcPts val="1800"/>
              </a:spcBef>
            </a:pPr>
            <a:r>
              <a:rPr lang="en-US" dirty="0" err="1" smtClean="0"/>
              <a:t>Vertexing</a:t>
            </a:r>
            <a:endParaRPr lang="sk-SK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Global integration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Near future </a:t>
            </a:r>
          </a:p>
          <a:p>
            <a:pPr>
              <a:spcBef>
                <a:spcPts val="18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92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88944" y="2912977"/>
            <a:ext cx="4151379" cy="35264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3753" y="311884"/>
            <a:ext cx="10195034" cy="1104596"/>
          </a:xfrm>
        </p:spPr>
        <p:txBody>
          <a:bodyPr/>
          <a:lstStyle/>
          <a:p>
            <a:r>
              <a:rPr lang="en-US" dirty="0" smtClean="0"/>
              <a:t>QUICK RECAP (October 2024)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7486012" y="2986552"/>
            <a:ext cx="4054311" cy="1040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/>
              <a:t>MPD assembly</a:t>
            </a:r>
          </a:p>
          <a:p>
            <a:pPr marL="0" indent="0">
              <a:buNone/>
            </a:pPr>
            <a:r>
              <a:rPr lang="en-US" sz="2400" dirty="0" smtClean="0"/>
              <a:t>TPC installation: </a:t>
            </a:r>
            <a:r>
              <a:rPr lang="en-US" sz="2400" dirty="0" smtClean="0"/>
              <a:t>Autumn</a:t>
            </a:r>
            <a:r>
              <a:rPr lang="en-US" sz="2400" dirty="0" smtClean="0"/>
              <a:t> </a:t>
            </a:r>
            <a:r>
              <a:rPr lang="en-US" sz="2400" dirty="0" smtClean="0"/>
              <a:t>2025</a:t>
            </a:r>
          </a:p>
        </p:txBody>
      </p:sp>
      <p:sp>
        <p:nvSpPr>
          <p:cNvPr id="9" name="Rectangle 8"/>
          <p:cNvSpPr/>
          <p:nvPr/>
        </p:nvSpPr>
        <p:spPr>
          <a:xfrm>
            <a:off x="7788923" y="4209395"/>
            <a:ext cx="1309023" cy="896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ONLINE EVENT DISPLAY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chemeClr val="tx1"/>
                </a:solidFill>
              </a:rPr>
              <a:t>e</a:t>
            </a:r>
            <a:r>
              <a:rPr lang="en-US" sz="1000" dirty="0" smtClean="0">
                <a:solidFill>
                  <a:schemeClr val="tx1"/>
                </a:solidFill>
              </a:rPr>
              <a:t>xperiment visualization</a:t>
            </a:r>
          </a:p>
          <a:p>
            <a:pPr marL="285750" indent="-285750">
              <a:buFontTx/>
              <a:buChar char="-"/>
            </a:pPr>
            <a:r>
              <a:rPr lang="en-US" sz="1000" dirty="0" smtClean="0">
                <a:solidFill>
                  <a:schemeClr val="tx1"/>
                </a:solidFill>
              </a:rPr>
              <a:t>slow control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64633" y="5173457"/>
            <a:ext cx="1169562" cy="10236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DETECTOR CALIBRATION</a:t>
            </a:r>
          </a:p>
          <a:p>
            <a:pPr marL="285750" indent="-285750">
              <a:buFontTx/>
              <a:buChar char="-"/>
            </a:pPr>
            <a:r>
              <a:rPr lang="en-US" sz="1000" dirty="0" smtClean="0">
                <a:solidFill>
                  <a:schemeClr val="tx1"/>
                </a:solidFill>
              </a:rPr>
              <a:t>alignment</a:t>
            </a:r>
          </a:p>
          <a:p>
            <a:pPr marL="285750" indent="-285750">
              <a:buFontTx/>
              <a:buChar char="-"/>
            </a:pPr>
            <a:r>
              <a:rPr lang="en-US" sz="1000" dirty="0" smtClean="0">
                <a:solidFill>
                  <a:schemeClr val="tx1"/>
                </a:solidFill>
              </a:rPr>
              <a:t>noise level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chemeClr val="tx1"/>
                </a:solidFill>
              </a:rPr>
              <a:t>d</a:t>
            </a:r>
            <a:r>
              <a:rPr lang="en-US" sz="1000" dirty="0" smtClean="0">
                <a:solidFill>
                  <a:schemeClr val="tx1"/>
                </a:solidFill>
              </a:rPr>
              <a:t>igitalization delay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60065" y="4370365"/>
            <a:ext cx="1100273" cy="4538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DATA STORAGE &amp; RETRIEVAL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73959" y="3112795"/>
            <a:ext cx="4228241" cy="8937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MPDRoot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32515" y="3580307"/>
            <a:ext cx="1195851" cy="2818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ANALYSIS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41327" y="3594058"/>
            <a:ext cx="1195851" cy="281881"/>
          </a:xfrm>
          <a:prstGeom prst="roundRect">
            <a:avLst/>
          </a:prstGeom>
          <a:noFill/>
          <a:ln>
            <a:solidFill>
              <a:srgbClr val="F33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RECONSTRUCTION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86921" y="3594058"/>
            <a:ext cx="1195851" cy="2818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SIMULATION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78868" y="4250642"/>
            <a:ext cx="2756951" cy="105190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Mass Production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99618" y="4738785"/>
            <a:ext cx="1072103" cy="39302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PWG REQUESTS HANDLING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00274" y="4738785"/>
            <a:ext cx="1072103" cy="39302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DIRAC INTERWARE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47393" y="5496772"/>
            <a:ext cx="4474902" cy="11000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Computing Infrastructure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(MICC &amp; friends)</a:t>
            </a:r>
          </a:p>
          <a:p>
            <a:pPr marL="1657350" lvl="3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s</a:t>
            </a:r>
            <a:r>
              <a:rPr lang="en-US" sz="1200" dirty="0" smtClean="0">
                <a:solidFill>
                  <a:schemeClr val="tx1"/>
                </a:solidFill>
              </a:rPr>
              <a:t>upercomputer</a:t>
            </a:r>
          </a:p>
          <a:p>
            <a:pPr marL="1657350" lvl="3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c</a:t>
            </a:r>
            <a:r>
              <a:rPr lang="en-US" sz="1200" dirty="0" smtClean="0">
                <a:solidFill>
                  <a:schemeClr val="tx1"/>
                </a:solidFill>
              </a:rPr>
              <a:t>lusters</a:t>
            </a:r>
          </a:p>
          <a:p>
            <a:pPr marL="1657350" lvl="3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s</a:t>
            </a:r>
            <a:r>
              <a:rPr lang="en-US" sz="1200" dirty="0" smtClean="0">
                <a:solidFill>
                  <a:schemeClr val="tx1"/>
                </a:solidFill>
              </a:rPr>
              <a:t>torage systems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902" y="2212849"/>
            <a:ext cx="1905817" cy="700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CVMFS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software distribution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unified environment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6903" y="1312903"/>
            <a:ext cx="1905816" cy="700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NICADIST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separate build system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dependencies handling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00112" y="1425794"/>
            <a:ext cx="3770839" cy="14094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Project Management &amp;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Support/User Interaction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99474" y="2031355"/>
            <a:ext cx="1100273" cy="711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GITLAB</a:t>
            </a:r>
          </a:p>
          <a:p>
            <a:pPr marL="285750" indent="-285750">
              <a:buFontTx/>
              <a:buChar char="-"/>
            </a:pPr>
            <a:r>
              <a:rPr lang="en-US" sz="1000" dirty="0" smtClean="0">
                <a:solidFill>
                  <a:schemeClr val="tx1"/>
                </a:solidFill>
              </a:rPr>
              <a:t>codebase</a:t>
            </a:r>
          </a:p>
          <a:p>
            <a:pPr marL="285750" indent="-285750">
              <a:buFontTx/>
              <a:buChar char="-"/>
            </a:pPr>
            <a:r>
              <a:rPr lang="en-US" sz="1000" dirty="0" smtClean="0">
                <a:solidFill>
                  <a:schemeClr val="tx1"/>
                </a:solidFill>
              </a:rPr>
              <a:t>CI</a:t>
            </a:r>
          </a:p>
          <a:p>
            <a:pPr marL="285750" indent="-285750">
              <a:buFontTx/>
              <a:buChar char="-"/>
            </a:pPr>
            <a:r>
              <a:rPr lang="en-US" sz="1000" dirty="0" smtClean="0">
                <a:solidFill>
                  <a:schemeClr val="tx1"/>
                </a:solidFill>
              </a:rPr>
              <a:t>testing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35394" y="2031355"/>
            <a:ext cx="1100273" cy="711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SUPPORT</a:t>
            </a:r>
          </a:p>
          <a:p>
            <a:pPr marL="285750" indent="-285750">
              <a:buFontTx/>
              <a:buChar char="-"/>
            </a:pPr>
            <a:r>
              <a:rPr lang="en-US" sz="1000" dirty="0" smtClean="0">
                <a:solidFill>
                  <a:schemeClr val="tx1"/>
                </a:solidFill>
              </a:rPr>
              <a:t>helpdesk</a:t>
            </a:r>
          </a:p>
          <a:p>
            <a:pPr marL="285750" indent="-285750">
              <a:buFontTx/>
              <a:buChar char="-"/>
            </a:pPr>
            <a:r>
              <a:rPr lang="en-US" sz="1000" dirty="0" smtClean="0">
                <a:solidFill>
                  <a:schemeClr val="tx1"/>
                </a:solidFill>
              </a:rPr>
              <a:t>telegram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          channel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89724" y="2031355"/>
            <a:ext cx="1100273" cy="711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WEBSITE</a:t>
            </a:r>
          </a:p>
          <a:p>
            <a:pPr marL="285750" indent="-285750">
              <a:buFontTx/>
              <a:buChar char="-"/>
            </a:pPr>
            <a:r>
              <a:rPr lang="en-US" sz="1000" dirty="0" err="1" smtClean="0">
                <a:solidFill>
                  <a:schemeClr val="tx1"/>
                </a:solidFill>
              </a:rPr>
              <a:t>howtos</a:t>
            </a:r>
            <a:endParaRPr lang="en-US" sz="10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000" dirty="0" smtClean="0">
                <a:solidFill>
                  <a:schemeClr val="tx1"/>
                </a:solidFill>
              </a:rPr>
              <a:t>docs</a:t>
            </a:r>
          </a:p>
          <a:p>
            <a:pPr marL="285750" indent="-285750">
              <a:buFontTx/>
              <a:buChar char="-"/>
            </a:pPr>
            <a:r>
              <a:rPr lang="en-US" sz="1000" dirty="0" smtClean="0">
                <a:solidFill>
                  <a:schemeClr val="tx1"/>
                </a:solidFill>
              </a:rPr>
              <a:t>general info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30994" y="1223719"/>
            <a:ext cx="2733640" cy="1248513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 &amp; D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388944" y="3957497"/>
            <a:ext cx="4151379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860065" y="873369"/>
            <a:ext cx="1905816" cy="1514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" b="1" dirty="0" smtClean="0">
                <a:solidFill>
                  <a:schemeClr val="tx1"/>
                </a:solidFill>
              </a:rPr>
              <a:t/>
            </a:r>
            <a:br>
              <a:rPr lang="en-US" sz="400" b="1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IF YOU THINK YOU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CAN ASSIST US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endParaRPr lang="en-US" sz="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Read the issues in </a:t>
            </a:r>
            <a:r>
              <a:rPr lang="en-US" sz="1200" dirty="0" err="1" smtClean="0">
                <a:solidFill>
                  <a:schemeClr val="tx1"/>
                </a:solidFill>
              </a:rPr>
              <a:t>Gitlab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  <a:hlinkClick r:id="rId3"/>
              </a:rPr>
              <a:t>https://git.jinr.ru/nica/mpdroot/-/</a:t>
            </a:r>
            <a:r>
              <a:rPr lang="en-US" sz="1200" dirty="0" smtClean="0">
                <a:solidFill>
                  <a:schemeClr val="tx1"/>
                </a:solidFill>
                <a:hlinkClick r:id="rId3"/>
              </a:rPr>
              <a:t>issues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RELEASES SINCE </a:t>
            </a:r>
            <a:r>
              <a:rPr lang="sk-SK" dirty="0" smtClean="0"/>
              <a:t>OCTOBER</a:t>
            </a:r>
            <a:r>
              <a:rPr lang="en-US" dirty="0" smtClean="0"/>
              <a:t> 2024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83286" y="18941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391" y="1423069"/>
            <a:ext cx="256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MOST IMPORTANT STUFF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04526" y="3972481"/>
            <a:ext cx="3318665" cy="258532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Latest dependencies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ROOT ……… 6.32.06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GCC ………….13.2.0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Boost ……….1.83.0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FairRoot</a:t>
            </a:r>
            <a:r>
              <a:rPr lang="en-US" dirty="0" smtClean="0"/>
              <a:t> .… 18.6.10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GEANT4 .… 11.2.1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Python …... 3.12.4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GSL ………….2.8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Fedora 41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4526" y="1815922"/>
            <a:ext cx="3318665" cy="203132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Analysis updates (physicists)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ACTS v40, v38.1, v38.1-ckf 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ACTS port </a:t>
            </a:r>
            <a:r>
              <a:rPr lang="en-US" dirty="0" err="1" smtClean="0"/>
              <a:t>refactorings</a:t>
            </a:r>
            <a:r>
              <a:rPr lang="en-US" dirty="0" smtClean="0"/>
              <a:t>, adjustments, fixes, custom patches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4408" y="2825225"/>
            <a:ext cx="341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hlinkClick r:id="rId3"/>
              </a:rPr>
              <a:t>git.jinr.ru/</a:t>
            </a:r>
            <a:r>
              <a:rPr lang="en-US" i="1" dirty="0" err="1" smtClean="0">
                <a:hlinkClick r:id="rId3"/>
              </a:rPr>
              <a:t>nica</a:t>
            </a:r>
            <a:r>
              <a:rPr lang="en-US" i="1" dirty="0" smtClean="0">
                <a:hlinkClick r:id="rId3"/>
              </a:rPr>
              <a:t>/</a:t>
            </a:r>
            <a:r>
              <a:rPr lang="en-US" i="1" dirty="0" err="1" smtClean="0">
                <a:hlinkClick r:id="rId3"/>
              </a:rPr>
              <a:t>mpdroot</a:t>
            </a:r>
            <a:r>
              <a:rPr lang="en-US" i="1" dirty="0">
                <a:hlinkClick r:id="rId3"/>
              </a:rPr>
              <a:t>/-/</a:t>
            </a:r>
            <a:r>
              <a:rPr lang="en-US" i="1" dirty="0" smtClean="0">
                <a:hlinkClick r:id="rId3"/>
              </a:rPr>
              <a:t>releases</a:t>
            </a:r>
            <a:endParaRPr lang="en-US" i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15" y="3449243"/>
            <a:ext cx="2029894" cy="181818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49" y="3449244"/>
            <a:ext cx="2080343" cy="18181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584408" y="2410778"/>
            <a:ext cx="344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 DETAILED INFO </a:t>
            </a:r>
            <a:r>
              <a:rPr lang="en-US" i="1" dirty="0" smtClean="0">
                <a:sym typeface="Wingdings" panose="05000000000000000000" pitchFamily="2" charset="2"/>
              </a:rPr>
              <a:t>in RELEASE NOTES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089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710" y="307975"/>
            <a:ext cx="10515600" cy="916705"/>
          </a:xfrm>
        </p:spPr>
        <p:txBody>
          <a:bodyPr/>
          <a:lstStyle/>
          <a:p>
            <a:r>
              <a:rPr lang="en-US" dirty="0" smtClean="0"/>
              <a:t>ACTS TRACKER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783286" y="18941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2430" y="1152529"/>
            <a:ext cx="11407140" cy="53553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 </a:t>
            </a:r>
            <a:endParaRPr lang="ru-RU" sz="800" dirty="0" smtClean="0"/>
          </a:p>
          <a:p>
            <a:pPr algn="ctr"/>
            <a:endParaRPr lang="ru-RU" sz="800" dirty="0"/>
          </a:p>
          <a:p>
            <a:pPr algn="ctr"/>
            <a:endParaRPr lang="en-US" sz="2000" dirty="0"/>
          </a:p>
          <a:p>
            <a:pPr lvl="2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lvl="2"/>
            <a:endParaRPr lang="en-US" b="1" dirty="0"/>
          </a:p>
          <a:p>
            <a:pPr lvl="2"/>
            <a:endParaRPr lang="en-US" b="1" dirty="0" smtClean="0"/>
          </a:p>
          <a:p>
            <a:pPr lvl="2"/>
            <a:endParaRPr lang="en-US" b="1" dirty="0"/>
          </a:p>
          <a:p>
            <a:pPr lvl="2"/>
            <a:endParaRPr lang="en-US" b="1" dirty="0" smtClean="0"/>
          </a:p>
          <a:p>
            <a:pPr lvl="2"/>
            <a:endParaRPr lang="en-US" b="1" dirty="0"/>
          </a:p>
          <a:p>
            <a:pPr lvl="2"/>
            <a:endParaRPr lang="en-US" b="1" dirty="0" smtClean="0"/>
          </a:p>
          <a:p>
            <a:pPr lvl="2"/>
            <a:endParaRPr lang="en-US" b="1" dirty="0"/>
          </a:p>
          <a:p>
            <a:pPr lvl="2"/>
            <a:endParaRPr lang="en-US" b="1" dirty="0" smtClean="0"/>
          </a:p>
          <a:p>
            <a:pPr lvl="1"/>
            <a:r>
              <a:rPr lang="en-US" b="1" dirty="0" smtClean="0"/>
              <a:t>                                                                                                                            </a:t>
            </a:r>
          </a:p>
          <a:p>
            <a:pPr lvl="1"/>
            <a:endParaRPr lang="en-US" sz="800" b="1" dirty="0"/>
          </a:p>
          <a:p>
            <a:pPr lvl="1"/>
            <a:endParaRPr lang="en-US" sz="800" b="1" dirty="0" smtClean="0"/>
          </a:p>
          <a:p>
            <a:pPr lvl="1"/>
            <a:endParaRPr lang="en-US" sz="800" b="1" dirty="0"/>
          </a:p>
          <a:p>
            <a:pPr lvl="1"/>
            <a:r>
              <a:rPr lang="en-US" sz="800" dirty="0" smtClean="0"/>
              <a:t>                                                </a:t>
            </a:r>
          </a:p>
          <a:p>
            <a:pPr lvl="1"/>
            <a:endParaRPr lang="en-US" sz="800" dirty="0"/>
          </a:p>
          <a:p>
            <a:pPr lvl="1"/>
            <a:endParaRPr lang="en-US" sz="800" dirty="0" smtClean="0"/>
          </a:p>
          <a:p>
            <a:pPr lvl="1"/>
            <a:endParaRPr lang="en-US" sz="800" dirty="0" smtClean="0"/>
          </a:p>
          <a:p>
            <a:pPr lvl="1"/>
            <a:endParaRPr lang="en-US" sz="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69898" y="1335616"/>
            <a:ext cx="42762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CORE CONCEPTS   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- Modern C++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- </a:t>
            </a:r>
            <a:r>
              <a:rPr lang="en-US" sz="1600" dirty="0" smtClean="0"/>
              <a:t>Performance focus:</a:t>
            </a:r>
            <a:br>
              <a:rPr lang="en-US" sz="1600" dirty="0" smtClean="0"/>
            </a:br>
            <a:r>
              <a:rPr lang="en-US" sz="1600" dirty="0" smtClean="0"/>
              <a:t>   - compile time polymorphism (templates)</a:t>
            </a:r>
            <a:br>
              <a:rPr lang="en-US" sz="1600" dirty="0" smtClean="0"/>
            </a:br>
            <a:r>
              <a:rPr lang="en-US" sz="1600" dirty="0" smtClean="0"/>
              <a:t>   - thread safe design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  - configurable algorithms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42" y="1749115"/>
            <a:ext cx="4774637" cy="35434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69898" y="3625634"/>
            <a:ext cx="3804054" cy="1875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i="1" dirty="0" smtClean="0">
                <a:solidFill>
                  <a:schemeClr val="tx1"/>
                </a:solidFill>
              </a:rPr>
              <a:t>      How </a:t>
            </a:r>
            <a:r>
              <a:rPr lang="en-US" sz="1600" i="1" dirty="0">
                <a:solidFill>
                  <a:schemeClr val="tx1"/>
                </a:solidFill>
              </a:rPr>
              <a:t>to </a:t>
            </a:r>
            <a:r>
              <a:rPr lang="en-US" sz="1600" i="1" dirty="0" smtClean="0">
                <a:solidFill>
                  <a:schemeClr val="tx1"/>
                </a:solidFill>
              </a:rPr>
              <a:t>run in </a:t>
            </a:r>
            <a:r>
              <a:rPr lang="en-US" sz="1600" i="1" dirty="0" err="1" smtClean="0">
                <a:solidFill>
                  <a:schemeClr val="tx1"/>
                </a:solidFill>
              </a:rPr>
              <a:t>MPDRoot</a:t>
            </a:r>
            <a:r>
              <a:rPr lang="en-US" sz="1600" i="1" dirty="0" smtClean="0">
                <a:solidFill>
                  <a:schemeClr val="tx1"/>
                </a:solidFill>
              </a:rPr>
              <a:t>:</a:t>
            </a:r>
            <a:r>
              <a:rPr lang="en-US" sz="1600" i="1" dirty="0">
                <a:solidFill>
                  <a:schemeClr val="tx1"/>
                </a:solidFill>
              </a:rPr>
              <a:t/>
            </a:r>
            <a:br>
              <a:rPr lang="en-US" sz="1600" i="1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  </a:t>
            </a:r>
            <a:r>
              <a:rPr lang="en-US" sz="1600" dirty="0">
                <a:solidFill>
                  <a:schemeClr val="tx1"/>
                </a:solidFill>
              </a:rPr>
              <a:t>toolbox enter a9-nica-dev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 module add </a:t>
            </a:r>
            <a:r>
              <a:rPr lang="en-US" sz="1600" dirty="0" err="1">
                <a:solidFill>
                  <a:schemeClr val="tx1"/>
                </a:solidFill>
              </a:rPr>
              <a:t>mpddev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ACTS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 build </a:t>
            </a:r>
            <a:r>
              <a:rPr lang="en-US" sz="1600" dirty="0" err="1">
                <a:solidFill>
                  <a:schemeClr val="tx1"/>
                </a:solidFill>
              </a:rPr>
              <a:t>mpdroot’s</a:t>
            </a:r>
            <a:r>
              <a:rPr lang="en-US" sz="1600" dirty="0">
                <a:solidFill>
                  <a:schemeClr val="tx1"/>
                </a:solidFill>
              </a:rPr>
              <a:t> dev branch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dirty="0" err="1">
                <a:solidFill>
                  <a:schemeClr val="tx1"/>
                </a:solidFill>
              </a:rPr>
              <a:t>runReco.C</a:t>
            </a:r>
            <a:r>
              <a:rPr lang="en-US" sz="1600" dirty="0">
                <a:solidFill>
                  <a:schemeClr val="tx1"/>
                </a:solidFill>
              </a:rPr>
              <a:t> with </a:t>
            </a:r>
            <a:r>
              <a:rPr lang="en-US" sz="1600" dirty="0" err="1">
                <a:solidFill>
                  <a:schemeClr val="tx1"/>
                </a:solidFill>
              </a:rPr>
              <a:t>ETpcTracking</a:t>
            </a:r>
            <a:r>
              <a:rPr lang="en-US" sz="1600" dirty="0">
                <a:solidFill>
                  <a:schemeClr val="tx1"/>
                </a:solidFill>
              </a:rPr>
              <a:t>::ACTS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6201" y="5487984"/>
            <a:ext cx="3696566" cy="581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ACTS pipeline in </a:t>
            </a:r>
            <a:r>
              <a:rPr lang="en-US" b="1" dirty="0" err="1" smtClean="0">
                <a:solidFill>
                  <a:schemeClr val="tx1"/>
                </a:solidFill>
              </a:rPr>
              <a:t>MPDRoot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5638" y="5573794"/>
            <a:ext cx="4276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Rapidly developed (frequent API changes)</a:t>
            </a:r>
            <a:br>
              <a:rPr lang="en-US" sz="1600" dirty="0" smtClean="0"/>
            </a:br>
            <a:r>
              <a:rPr lang="en-US" sz="1600" dirty="0" smtClean="0"/>
              <a:t>- about 2 new releases per month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6505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437" y="286588"/>
            <a:ext cx="10195034" cy="1104596"/>
          </a:xfrm>
        </p:spPr>
        <p:txBody>
          <a:bodyPr/>
          <a:lstStyle/>
          <a:p>
            <a:r>
              <a:rPr lang="en-US" dirty="0" smtClean="0"/>
              <a:t>ACTS GEOMETRY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98" y="1595846"/>
            <a:ext cx="3933350" cy="3569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2644" y="1296628"/>
            <a:ext cx="18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CURRENT STATUS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2643" y="1749653"/>
            <a:ext cx="46716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Cylindrical virtual geometry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Sectors &amp; Layers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Implemented by parsing the ROOT </a:t>
            </a:r>
            <a:r>
              <a:rPr lang="en-US" sz="1600" dirty="0" err="1" smtClean="0"/>
              <a:t>TGeo</a:t>
            </a:r>
            <a:r>
              <a:rPr lang="en-US" sz="1600" dirty="0" smtClean="0"/>
              <a:t> geometry</a:t>
            </a:r>
            <a:br>
              <a:rPr lang="en-US" sz="1600" dirty="0" smtClean="0"/>
            </a:br>
            <a:r>
              <a:rPr lang="en-US" sz="1600" dirty="0" smtClean="0"/>
              <a:t>and converting the </a:t>
            </a:r>
            <a:r>
              <a:rPr lang="en-US" sz="1600" dirty="0" err="1" smtClean="0"/>
              <a:t>TGeoNode</a:t>
            </a:r>
            <a:r>
              <a:rPr lang="en-US" sz="1600" dirty="0" smtClean="0"/>
              <a:t> volume into</a:t>
            </a:r>
            <a:br>
              <a:rPr lang="en-US" sz="1600" dirty="0" smtClean="0"/>
            </a:br>
            <a:r>
              <a:rPr lang="en-US" sz="1600" dirty="0" smtClean="0"/>
              <a:t>Acts Surface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7701" y="5430030"/>
            <a:ext cx="5370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J.D. </a:t>
            </a:r>
            <a:r>
              <a:rPr lang="en-US" sz="1600" dirty="0" smtClean="0"/>
              <a:t>Osborn et al. </a:t>
            </a:r>
            <a:br>
              <a:rPr lang="en-US" sz="1600" dirty="0" smtClean="0"/>
            </a:br>
            <a:r>
              <a:rPr lang="en-US" sz="1600" i="1" dirty="0" smtClean="0"/>
              <a:t>“Implementation </a:t>
            </a:r>
            <a:r>
              <a:rPr lang="en-US" sz="1600" i="1" dirty="0"/>
              <a:t>of ACTS into </a:t>
            </a:r>
            <a:r>
              <a:rPr lang="en-US" sz="1600" i="1" dirty="0" err="1"/>
              <a:t>sPHENIX</a:t>
            </a:r>
            <a:r>
              <a:rPr lang="en-US" sz="1600" i="1" dirty="0"/>
              <a:t> Track Reconstruction</a:t>
            </a:r>
            <a:r>
              <a:rPr lang="en-US" sz="1600" i="1" dirty="0" smtClean="0"/>
              <a:t>.” </a:t>
            </a:r>
            <a:br>
              <a:rPr lang="en-US" sz="1600" i="1" dirty="0" smtClean="0"/>
            </a:br>
            <a:r>
              <a:rPr lang="en-US" sz="1600" dirty="0" smtClean="0"/>
              <a:t>Computing </a:t>
            </a:r>
            <a:r>
              <a:rPr lang="en-US" sz="1600" dirty="0"/>
              <a:t>and Software for Big Science, </a:t>
            </a:r>
            <a:r>
              <a:rPr lang="en-US" sz="1600" dirty="0" smtClean="0"/>
              <a:t>2021</a:t>
            </a:r>
            <a:endParaRPr lang="en-US" sz="16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22643" y="3637039"/>
            <a:ext cx="154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MAJOR ISSUES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2643" y="4006371"/>
            <a:ext cx="48076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poor conversion code (</a:t>
            </a:r>
            <a:r>
              <a:rPr lang="en-US" sz="1600" dirty="0" err="1"/>
              <a:t>TGeoDetector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slowing </a:t>
            </a:r>
            <a:r>
              <a:rPr lang="en-US" sz="1600" dirty="0" smtClean="0"/>
              <a:t>down calculations 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memory consumption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requires </a:t>
            </a:r>
            <a:r>
              <a:rPr lang="en-US" sz="1600" dirty="0" smtClean="0"/>
              <a:t>writing patch for ACTS on each new release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frequently breaks down when other, seemingly</a:t>
            </a:r>
            <a:br>
              <a:rPr lang="en-US" sz="1600" dirty="0" smtClean="0"/>
            </a:br>
            <a:r>
              <a:rPr lang="en-US" sz="1600" dirty="0" smtClean="0"/>
              <a:t>nonrelated parts of ACTS geometry are rewritten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mystical bugs, taking lots of time to investigate &amp; fix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does not significantly affect the tracking accuracy</a:t>
            </a:r>
            <a:br>
              <a:rPr lang="en-US" sz="1600" dirty="0"/>
            </a:br>
            <a:r>
              <a:rPr lang="en-US" sz="1600" dirty="0"/>
              <a:t>(the only positive thing)</a:t>
            </a:r>
          </a:p>
          <a:p>
            <a:pPr marL="285750" indent="-285750">
              <a:buFontTx/>
              <a:buChar char="-"/>
            </a:pPr>
            <a:endParaRPr lang="en-US" sz="1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223200" y="1231726"/>
            <a:ext cx="5618071" cy="52770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6614" y="1231726"/>
            <a:ext cx="5098093" cy="1974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6614" y="3565132"/>
            <a:ext cx="5098093" cy="2943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437" y="270631"/>
            <a:ext cx="10195034" cy="1104596"/>
          </a:xfrm>
        </p:spPr>
        <p:txBody>
          <a:bodyPr/>
          <a:lstStyle/>
          <a:p>
            <a:r>
              <a:rPr lang="en-US" dirty="0" smtClean="0"/>
              <a:t>ACTS GEOMETRY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7" y="1422545"/>
            <a:ext cx="2355797" cy="2857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4173" y="1331054"/>
            <a:ext cx="116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SOLUTION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9900" y="1665449"/>
            <a:ext cx="39916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Getting rid of </a:t>
            </a:r>
            <a:r>
              <a:rPr lang="en-US" sz="1600" dirty="0" err="1" smtClean="0"/>
              <a:t>TGeo</a:t>
            </a:r>
            <a:r>
              <a:rPr lang="en-US" sz="1600" dirty="0" smtClean="0"/>
              <a:t> conversion  </a:t>
            </a:r>
            <a:br>
              <a:rPr lang="en-US" sz="1600" dirty="0" smtClean="0"/>
            </a:br>
            <a:r>
              <a:rPr lang="en-US" sz="1600" dirty="0" smtClean="0"/>
              <a:t>is </a:t>
            </a:r>
            <a:r>
              <a:rPr lang="en-US" sz="1600" b="1" dirty="0" smtClean="0"/>
              <a:t>INEVITABLE </a:t>
            </a:r>
            <a:r>
              <a:rPr lang="en-US" sz="1600" dirty="0" smtClean="0"/>
              <a:t>for the real experiment</a:t>
            </a:r>
            <a:endParaRPr lang="en-US" sz="1600" b="1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creating surfaces and volumes on our own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gluing them together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generating tracking geometry </a:t>
            </a:r>
            <a:br>
              <a:rPr lang="en-US" sz="1600" dirty="0" smtClean="0"/>
            </a:br>
            <a:r>
              <a:rPr lang="en-US" sz="1600" dirty="0" smtClean="0"/>
              <a:t>&amp; plugging it into tracker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3790" y="3759667"/>
            <a:ext cx="476374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some geometry R&amp;D work already done by </a:t>
            </a:r>
            <a:br>
              <a:rPr lang="en-US" sz="1600" dirty="0" smtClean="0"/>
            </a:br>
            <a:r>
              <a:rPr lang="en-US" sz="1600" dirty="0" err="1" smtClean="0"/>
              <a:t>E.Kryshen</a:t>
            </a:r>
            <a:r>
              <a:rPr lang="en-US" sz="1600" dirty="0" smtClean="0"/>
              <a:t> &amp; </a:t>
            </a:r>
            <a:r>
              <a:rPr lang="en-US" sz="1600" dirty="0" err="1" smtClean="0"/>
              <a:t>N.Burmazov</a:t>
            </a:r>
            <a:r>
              <a:rPr lang="en-US" sz="1600" dirty="0" smtClean="0"/>
              <a:t> (Thu</a:t>
            </a:r>
            <a:r>
              <a:rPr lang="sk-SK" sz="1600" dirty="0" smtClean="0"/>
              <a:t>rsday</a:t>
            </a:r>
            <a:r>
              <a:rPr lang="en-US" sz="1600" dirty="0" smtClean="0"/>
              <a:t> talk)</a:t>
            </a:r>
            <a:br>
              <a:rPr lang="en-US" sz="1600" dirty="0" smtClean="0"/>
            </a:br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must start from zero</a:t>
            </a:r>
            <a:r>
              <a:rPr lang="sk-SK" sz="1600" dirty="0" smtClean="0"/>
              <a:t>, can use some ideas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(code not portable due to our technical </a:t>
            </a:r>
            <a:r>
              <a:rPr lang="sk-SK" sz="1600" dirty="0" smtClean="0"/>
              <a:t>req</a:t>
            </a:r>
            <a:r>
              <a:rPr lang="en-US" sz="1600" dirty="0" smtClean="0"/>
              <a:t>s)</a:t>
            </a:r>
            <a:br>
              <a:rPr lang="en-US" sz="1600" dirty="0" smtClean="0"/>
            </a:br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TPC sector </a:t>
            </a:r>
            <a:r>
              <a:rPr lang="en-US" sz="1600" dirty="0" err="1" smtClean="0"/>
              <a:t>padrow</a:t>
            </a:r>
            <a:r>
              <a:rPr lang="en-US" sz="1600" dirty="0" smtClean="0"/>
              <a:t> </a:t>
            </a:r>
            <a:r>
              <a:rPr lang="sk-SK" sz="1600" dirty="0" smtClean="0"/>
              <a:t>b</a:t>
            </a:r>
            <a:r>
              <a:rPr lang="en-US" sz="1600" dirty="0" err="1" smtClean="0"/>
              <a:t>ased</a:t>
            </a:r>
            <a:r>
              <a:rPr lang="en-US" sz="1600" dirty="0" smtClean="0"/>
              <a:t> virtual geometry</a:t>
            </a:r>
            <a:r>
              <a:rPr lang="sk-SK" sz="1600" dirty="0" smtClean="0"/>
              <a:t> ideal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sk-SK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Cylindrical</a:t>
            </a:r>
            <a:r>
              <a:rPr lang="sk-SK" sz="1600" dirty="0" smtClean="0"/>
              <a:t> </a:t>
            </a:r>
            <a:r>
              <a:rPr lang="en-US" sz="1600" dirty="0" smtClean="0"/>
              <a:t>geometry without </a:t>
            </a:r>
            <a:r>
              <a:rPr lang="en-US" sz="1600" dirty="0" err="1" smtClean="0"/>
              <a:t>TGeo</a:t>
            </a:r>
            <a:r>
              <a:rPr lang="en-US" sz="1600" dirty="0" smtClean="0"/>
              <a:t> conversion </a:t>
            </a:r>
            <a:r>
              <a:rPr lang="sk-SK" sz="1600" dirty="0"/>
              <a:t/>
            </a:r>
            <a:br>
              <a:rPr lang="sk-SK" sz="1600" dirty="0"/>
            </a:br>
            <a:r>
              <a:rPr lang="en-US" sz="1600" dirty="0" smtClean="0"/>
              <a:t>will still likely</a:t>
            </a:r>
            <a:r>
              <a:rPr lang="sk-SK" sz="1600" dirty="0" smtClean="0"/>
              <a:t> </a:t>
            </a:r>
            <a:r>
              <a:rPr lang="en-US" sz="1600" dirty="0" smtClean="0"/>
              <a:t>resolve all the worst geometry issues </a:t>
            </a:r>
            <a:r>
              <a:rPr lang="sk-SK" sz="1600" dirty="0" smtClean="0"/>
              <a:t/>
            </a:r>
            <a:br>
              <a:rPr lang="sk-SK" sz="1600" dirty="0" smtClean="0"/>
            </a:br>
            <a:r>
              <a:rPr lang="en-US" sz="1600" dirty="0" smtClean="0"/>
              <a:t>we have </a:t>
            </a:r>
            <a:r>
              <a:rPr lang="en-US" sz="1600" dirty="0" err="1" smtClean="0"/>
              <a:t>atm</a:t>
            </a:r>
            <a:endParaRPr lang="en-US" sz="1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223200" y="1231726"/>
            <a:ext cx="5618071" cy="52770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6614" y="1231726"/>
            <a:ext cx="5098093" cy="20876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6614" y="3565132"/>
            <a:ext cx="5098093" cy="2943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21" y="3382519"/>
            <a:ext cx="3874581" cy="299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107" y="286588"/>
            <a:ext cx="10195034" cy="1104596"/>
          </a:xfrm>
        </p:spPr>
        <p:txBody>
          <a:bodyPr/>
          <a:lstStyle/>
          <a:p>
            <a:r>
              <a:rPr lang="en-US" dirty="0" smtClean="0"/>
              <a:t>TRACKING PERFORMANCE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248" y="1421130"/>
            <a:ext cx="4534893" cy="5052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5" y="3005771"/>
            <a:ext cx="6256253" cy="2412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678" y="5537701"/>
            <a:ext cx="5385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“Implementation of ACTS into </a:t>
            </a:r>
            <a:r>
              <a:rPr lang="en-US" sz="1400" dirty="0" err="1" smtClean="0"/>
              <a:t>MPDRoot</a:t>
            </a:r>
            <a:r>
              <a:rPr lang="en-US" sz="1400" dirty="0" smtClean="0"/>
              <a:t>”</a:t>
            </a:r>
          </a:p>
          <a:p>
            <a:r>
              <a:rPr lang="sk-SK" sz="1200" dirty="0" smtClean="0"/>
              <a:t>  </a:t>
            </a:r>
            <a:r>
              <a:rPr lang="en-US" sz="1200" dirty="0" smtClean="0"/>
              <a:t>S</a:t>
            </a:r>
            <a:r>
              <a:rPr lang="en-US" sz="1200" dirty="0"/>
              <a:t>. Hnatic, J. </a:t>
            </a:r>
            <a:r>
              <a:rPr lang="en-US" sz="1200" dirty="0" err="1"/>
              <a:t>Busa</a:t>
            </a:r>
            <a:r>
              <a:rPr lang="en-US" sz="1200" dirty="0"/>
              <a:t> Jr., A. </a:t>
            </a:r>
            <a:r>
              <a:rPr lang="en-US" sz="1200" dirty="0" err="1"/>
              <a:t>Bychkov</a:t>
            </a:r>
            <a:r>
              <a:rPr lang="en-US" sz="1200" dirty="0"/>
              <a:t>, A. </a:t>
            </a:r>
            <a:r>
              <a:rPr lang="en-US" sz="1200" dirty="0" err="1"/>
              <a:t>Krylov</a:t>
            </a:r>
            <a:r>
              <a:rPr lang="en-US" sz="1200" dirty="0"/>
              <a:t>, V. </a:t>
            </a:r>
            <a:r>
              <a:rPr lang="en-US" sz="1200" dirty="0" err="1"/>
              <a:t>Krylov</a:t>
            </a:r>
            <a:r>
              <a:rPr lang="en-US" sz="1200" dirty="0"/>
              <a:t>, A. </a:t>
            </a:r>
            <a:r>
              <a:rPr lang="en-US" sz="1200" dirty="0" err="1"/>
              <a:t>Moshkin</a:t>
            </a:r>
            <a:r>
              <a:rPr lang="en-US" sz="1200" dirty="0"/>
              <a:t>, </a:t>
            </a:r>
            <a:r>
              <a:rPr lang="en-US" sz="1200" dirty="0" err="1"/>
              <a:t>O.Rogachevsky</a:t>
            </a:r>
            <a:endParaRPr lang="en-US" sz="1200" dirty="0"/>
          </a:p>
          <a:p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sk-SK" sz="800" dirty="0" smtClean="0"/>
              <a:t>   </a:t>
            </a:r>
            <a:r>
              <a:rPr lang="en-US" sz="1400" dirty="0" smtClean="0"/>
              <a:t>MMCP ‘24 Proceedings, PEPAN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2511449" y="1585311"/>
            <a:ext cx="38822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1400" dirty="0" smtClean="0"/>
              <a:t>MLEM </a:t>
            </a:r>
            <a:r>
              <a:rPr lang="sk-SK" sz="1400" dirty="0" smtClean="0"/>
              <a:t>clustering</a:t>
            </a:r>
            <a:r>
              <a:rPr lang="en-US" sz="1400" dirty="0" smtClean="0"/>
              <a:t>;</a:t>
            </a:r>
            <a:r>
              <a:rPr lang="sk-SK" sz="1400" dirty="0" smtClean="0"/>
              <a:t> </a:t>
            </a:r>
            <a:r>
              <a:rPr lang="en-US" sz="1400" dirty="0" smtClean="0"/>
              <a:t>ACTS </a:t>
            </a:r>
            <a:r>
              <a:rPr lang="en-US" sz="1400" dirty="0" smtClean="0"/>
              <a:t>v36.0.0</a:t>
            </a:r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UrQMD</a:t>
            </a: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200000 events (2000 runs, 100 events per run)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9 minimum hits per track</a:t>
            </a:r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P_t</a:t>
            </a:r>
            <a:r>
              <a:rPr lang="en-US" sz="1400" dirty="0" smtClean="0"/>
              <a:t> &gt; 0.1 GeV</a:t>
            </a:r>
            <a:br>
              <a:rPr lang="en-US" sz="1400" dirty="0" smtClean="0"/>
            </a:b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5" y="1478268"/>
            <a:ext cx="1064618" cy="108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107" y="286588"/>
            <a:ext cx="10195034" cy="1104596"/>
          </a:xfrm>
        </p:spPr>
        <p:txBody>
          <a:bodyPr/>
          <a:lstStyle/>
          <a:p>
            <a:r>
              <a:rPr lang="en-US" dirty="0" smtClean="0"/>
              <a:t>TRACKING IMPROVEMENT:  v36 vs v40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12" y="2311800"/>
            <a:ext cx="2597167" cy="1755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6725" y="1356522"/>
            <a:ext cx="488828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CKF enhancements: </a:t>
            </a:r>
            <a:r>
              <a:rPr lang="en-US" dirty="0" smtClean="0"/>
              <a:t>better efficiency, </a:t>
            </a:r>
            <a:r>
              <a:rPr lang="sk-SK" dirty="0" smtClean="0"/>
              <a:t>far</a:t>
            </a:r>
            <a:r>
              <a:rPr lang="en-US" dirty="0" smtClean="0"/>
              <a:t> less fakes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1" y="2312515"/>
            <a:ext cx="2597167" cy="1755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79" y="2308503"/>
            <a:ext cx="2597995" cy="1755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90" y="2295620"/>
            <a:ext cx="2617060" cy="17685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68131" y="3990037"/>
            <a:ext cx="1425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BiBi</a:t>
            </a:r>
            <a:r>
              <a:rPr lang="en-US" sz="1600" dirty="0" smtClean="0"/>
              <a:t> 9.2 GeV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008932" y="4029085"/>
            <a:ext cx="132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BiBi</a:t>
            </a:r>
            <a:r>
              <a:rPr lang="en-US" sz="1600" dirty="0" smtClean="0"/>
              <a:t> 7.7 GeV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613951" y="1937029"/>
            <a:ext cx="110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  <a:r>
              <a:rPr lang="en-US" sz="1600" dirty="0" smtClean="0"/>
              <a:t>fficiency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639829" y="1917277"/>
            <a:ext cx="1020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Fake rate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88" y="4452616"/>
            <a:ext cx="8933364" cy="18076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56175" y="4029085"/>
            <a:ext cx="1425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BiBi</a:t>
            </a:r>
            <a:r>
              <a:rPr lang="en-US" sz="1600" dirty="0" smtClean="0"/>
              <a:t> 9.2 GeV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168433" y="3990037"/>
            <a:ext cx="132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BiBi</a:t>
            </a:r>
            <a:r>
              <a:rPr lang="en-US" sz="1600" dirty="0" smtClean="0"/>
              <a:t> 7.7 GeV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102503</TotalTime>
  <Words>689</Words>
  <Application>Microsoft Office PowerPoint</Application>
  <PresentationFormat>Widescreen</PresentationFormat>
  <Paragraphs>248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Corbel Light</vt:lpstr>
      <vt:lpstr>Microsoft Sans Serif</vt:lpstr>
      <vt:lpstr>Wingdings</vt:lpstr>
      <vt:lpstr>Office Theme</vt:lpstr>
      <vt:lpstr> Progress of ACTS  implementation in MPDRoot</vt:lpstr>
      <vt:lpstr>OUTLINE</vt:lpstr>
      <vt:lpstr>QUICK RECAP (October 2024)</vt:lpstr>
      <vt:lpstr>RELEASES SINCE OCTOBER 2024</vt:lpstr>
      <vt:lpstr>ACTS TRACKER</vt:lpstr>
      <vt:lpstr>ACTS GEOMETRY</vt:lpstr>
      <vt:lpstr>ACTS GEOMETRY</vt:lpstr>
      <vt:lpstr>TRACKING PERFORMANCE</vt:lpstr>
      <vt:lpstr>TRACKING IMPROVEMENT:  v36 vs v40</vt:lpstr>
      <vt:lpstr>COMPUTING SPEED</vt:lpstr>
      <vt:lpstr>PRIMARY VERTEXING</vt:lpstr>
      <vt:lpstr>GLOBAL INTEGRATION</vt:lpstr>
      <vt:lpstr>FUTURE </vt:lpstr>
      <vt:lpstr>Thank You 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Integration_of_JupyterLab_and_ACTS_Tracker_into_MPDRoot</dc:title>
  <dc:creator>Slavomir</dc:creator>
  <cp:lastModifiedBy>Slavomir Hnatic</cp:lastModifiedBy>
  <cp:revision>1206</cp:revision>
  <dcterms:created xsi:type="dcterms:W3CDTF">2021-06-29T12:25:16Z</dcterms:created>
  <dcterms:modified xsi:type="dcterms:W3CDTF">2025-04-15T05:57:54Z</dcterms:modified>
</cp:coreProperties>
</file>