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90" r:id="rId3"/>
    <p:sldId id="296" r:id="rId4"/>
    <p:sldId id="275" r:id="rId5"/>
    <p:sldId id="256" r:id="rId6"/>
    <p:sldId id="305" r:id="rId7"/>
    <p:sldId id="277" r:id="rId8"/>
    <p:sldId id="309" r:id="rId9"/>
    <p:sldId id="281" r:id="rId10"/>
    <p:sldId id="312" r:id="rId11"/>
    <p:sldId id="307" r:id="rId12"/>
    <p:sldId id="299" r:id="rId13"/>
    <p:sldId id="311" r:id="rId14"/>
    <p:sldId id="308" r:id="rId15"/>
    <p:sldId id="310" r:id="rId16"/>
    <p:sldId id="306" r:id="rId17"/>
    <p:sldId id="30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B458"/>
    <a:srgbClr val="FF3300"/>
    <a:srgbClr val="C00000"/>
    <a:srgbClr val="CF3E3E"/>
    <a:srgbClr val="7EB559"/>
    <a:srgbClr val="FF99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4" autoAdjust="0"/>
    <p:restoredTop sz="86477" autoAdjust="0"/>
  </p:normalViewPr>
  <p:slideViewPr>
    <p:cSldViewPr snapToGrid="0">
      <p:cViewPr>
        <p:scale>
          <a:sx n="100" d="100"/>
          <a:sy n="100" d="100"/>
        </p:scale>
        <p:origin x="492" y="12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50B9B-0525-4DDD-B501-7F01F298461A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0EE44-5AC7-4D30-AD06-6B3433AFA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569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morning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colleagues!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report is related to the status of the time-of-flight system of the MPD.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99381-1FE4-477B-8672-FC583020684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733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At the moment, </a:t>
            </a:r>
            <a:r>
              <a:rPr lang="en-US" dirty="0"/>
              <a:t>only the </a:t>
            </a:r>
            <a:r>
              <a:rPr lang="en-US" b="1" dirty="0"/>
              <a:t>raised floor has been assembled</a:t>
            </a:r>
            <a:r>
              <a:rPr lang="en-US" dirty="0"/>
              <a:t>, on which the racks with gas system equipment are located. 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Assembly was suspended for several reasons. </a:t>
            </a:r>
            <a:r>
              <a:rPr lang="en-US" dirty="0"/>
              <a:t>First, a leak was </a:t>
            </a:r>
            <a:r>
              <a:rPr lang="en-US" b="1" dirty="0"/>
              <a:t>discovered from the electromagnetic valves</a:t>
            </a:r>
            <a:r>
              <a:rPr lang="en-US" dirty="0"/>
              <a:t>, so they had </a:t>
            </a:r>
            <a:r>
              <a:rPr lang="en-US" b="1" dirty="0"/>
              <a:t>to be completely replaced </a:t>
            </a:r>
            <a:r>
              <a:rPr lang="en-US" dirty="0"/>
              <a:t>with pneumatic valves. 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By the way, they were delivered </a:t>
            </a:r>
            <a:r>
              <a:rPr lang="en-US" b="1" dirty="0"/>
              <a:t>just yesterday.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0EE44-5AC7-4D30-AD06-6B3433AFA9A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088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Another reason for the delay </a:t>
            </a:r>
            <a:r>
              <a:rPr lang="en-US" dirty="0"/>
              <a:t>is the impossibility of placing gas supply cylinders </a:t>
            </a:r>
            <a:r>
              <a:rPr lang="en-US" b="1" dirty="0"/>
              <a:t>due to construction approvals of the NICA building</a:t>
            </a:r>
            <a:r>
              <a:rPr lang="en-US" dirty="0"/>
              <a:t>. 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project for placing gas cylinders </a:t>
            </a:r>
            <a:r>
              <a:rPr lang="en-US" b="1" dirty="0"/>
              <a:t>in a separate house outside</a:t>
            </a:r>
            <a:r>
              <a:rPr lang="en-US" dirty="0"/>
              <a:t> the MPD building is in the process of being developed.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0EE44-5AC7-4D30-AD06-6B3433AFA9A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193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We also were unable to install</a:t>
            </a:r>
            <a:r>
              <a:rPr lang="en-US" dirty="0"/>
              <a:t> the gas distribution system on the northern electronic platform MPD because it was not commissioned.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 all the equipment has long been ready for assembly.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0EE44-5AC7-4D30-AD06-6B3433AFA9A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03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The only thing </a:t>
            </a:r>
            <a:r>
              <a:rPr lang="en-US" dirty="0"/>
              <a:t>that was possible to do was to lay the bottom half</a:t>
            </a:r>
            <a:r>
              <a:rPr lang="ru-RU" dirty="0"/>
              <a:t> </a:t>
            </a:r>
            <a:r>
              <a:rPr lang="en-US" dirty="0"/>
              <a:t>of the gas distribution pipes along the MPD.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0EE44-5AC7-4D30-AD06-6B3433AFA9A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410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Finally, we </a:t>
            </a:r>
            <a:r>
              <a:rPr lang="en-US" b="1" dirty="0"/>
              <a:t>have returned to the idea </a:t>
            </a:r>
            <a:r>
              <a:rPr lang="en-US" dirty="0"/>
              <a:t>of ​​</a:t>
            </a:r>
            <a:r>
              <a:rPr lang="en-US" b="1" dirty="0"/>
              <a:t>air cooling </a:t>
            </a:r>
            <a:r>
              <a:rPr lang="en-US" dirty="0"/>
              <a:t>of TOF modules. As you can see, the heat dissipation is quite</a:t>
            </a:r>
            <a:r>
              <a:rPr lang="ru-RU" dirty="0"/>
              <a:t> </a:t>
            </a:r>
            <a:r>
              <a:rPr lang="en-US" dirty="0"/>
              <a:t>small.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 a </a:t>
            </a:r>
            <a:r>
              <a:rPr lang="en-US" b="1" dirty="0"/>
              <a:t>regular fan with a capacity </a:t>
            </a:r>
            <a:r>
              <a:rPr lang="en-US" dirty="0"/>
              <a:t>of only 100 cubic meters per hour can remove this heat from the module </a:t>
            </a:r>
            <a:r>
              <a:rPr lang="en-US" b="1" dirty="0"/>
              <a:t>by simply pumping air between </a:t>
            </a:r>
            <a:r>
              <a:rPr lang="en-US" dirty="0"/>
              <a:t>the module and the MPD power frame.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minimize the temperature gradient at the east and west ends of MPD, it was decided </a:t>
            </a:r>
            <a:r>
              <a:rPr lang="en-US" b="1" dirty="0"/>
              <a:t>to alternate the air direction </a:t>
            </a:r>
            <a:r>
              <a:rPr lang="en-US" dirty="0"/>
              <a:t>from module to module.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0EE44-5AC7-4D30-AD06-6B3433AFA9A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822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 the moment, the air cooling system </a:t>
            </a:r>
            <a:r>
              <a:rPr lang="en-US" b="1" dirty="0"/>
              <a:t>project is being developed jointly with the ECal group</a:t>
            </a:r>
            <a:r>
              <a:rPr lang="en-US" dirty="0"/>
              <a:t>. 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is proposed to place the air preparation equipment </a:t>
            </a:r>
            <a:r>
              <a:rPr lang="en-US" b="1" dirty="0"/>
              <a:t>somewhere in the MPD pit</a:t>
            </a:r>
            <a:r>
              <a:rPr lang="en-US" dirty="0"/>
              <a:t>, and the air </a:t>
            </a:r>
            <a:r>
              <a:rPr lang="en-US" b="1" dirty="0"/>
              <a:t>flow distribution manifolds </a:t>
            </a:r>
            <a:r>
              <a:rPr lang="en-US" dirty="0"/>
              <a:t>under the magnet yoke on the side of the electronic platform. 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We have already laid </a:t>
            </a:r>
            <a:r>
              <a:rPr lang="en-US" dirty="0"/>
              <a:t>part of the air tubes, since after laying the TPC water cooling pipes, this will not be possible.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0EE44-5AC7-4D30-AD06-6B3433AFA9A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122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0EE44-5AC7-4D30-AD06-6B3433AFA9A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445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0EE44-5AC7-4D30-AD06-6B3433AFA9A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791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TOF system is cylinder with length of 6 meter and diameter of 3 meters assembled of 28 modules.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module contains 10 MRPC detectors. Totally the TOF consists of 280 MRPCs.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Area – about 50 square meters. The total number of electronics channels is 13440.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0EE44-5AC7-4D30-AD06-6B3433AFA9A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142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main element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TOF system is MRPC detector. We use original 3-stack design of MRPC with active area of 640 by 300 mm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Signals readout from both sides of 24 readout strips with width of 10 mm. It provides position resolution of about 7 mm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along and across strip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best achieved time resolution is about 40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standard electronics. Mean time resolution for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produced detectors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around 50 ps.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0EE44-5AC7-4D30-AD06-6B3433AFA9A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978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lnSpc>
                <a:spcPct val="140000"/>
              </a:lnSpc>
              <a:spcAft>
                <a:spcPts val="800"/>
              </a:spcAft>
              <a:buSzPts val="1800"/>
              <a:buFont typeface="+mj-lt"/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production of the TOF modules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was completed a year ago. Since they have been stored in these racks and on the cosmic test stand. 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40000"/>
              </a:lnSpc>
              <a:spcAft>
                <a:spcPts val="800"/>
              </a:spcAft>
              <a:buSzPts val="1800"/>
              <a:buFont typeface="+mj-lt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year we additionally re-checked and upgraded all assembled modules. And currently we make some spare TOF modules. 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40000"/>
              </a:lnSpc>
              <a:spcAft>
                <a:spcPts val="800"/>
              </a:spcAft>
              <a:buSzPts val="1800"/>
              <a:buFont typeface="+mj-lt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So... We are ready for installation of modules into the MPD.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0EE44-5AC7-4D30-AD06-6B3433AFA9A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884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lnSpc>
                <a:spcPct val="140000"/>
              </a:lnSpc>
              <a:spcAft>
                <a:spcPts val="800"/>
              </a:spcAft>
              <a:buSzPts val="1800"/>
              <a:buFont typeface="+mj-lt"/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Concerning integration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the TOF to the MPD. All installation equipment is already tested and stored in the Laboratory. </a:t>
            </a:r>
          </a:p>
          <a:p>
            <a:pPr marL="0" lvl="0" indent="0" algn="just">
              <a:lnSpc>
                <a:spcPct val="140000"/>
              </a:lnSpc>
              <a:spcAft>
                <a:spcPts val="800"/>
              </a:spcAft>
              <a:buSzPts val="1800"/>
              <a:buFont typeface="+mj-lt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installation procedure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 be described as follows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lvl="0" indent="0" algn="just">
              <a:lnSpc>
                <a:spcPct val="140000"/>
              </a:lnSpc>
              <a:spcAft>
                <a:spcPts val="800"/>
              </a:spcAft>
              <a:buSzPts val="1800"/>
              <a:buFont typeface="+mj-lt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TOF modules in racks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are delivered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the MPD hall, where they are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unloaded from the rack and loaded onto a lifting cart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40000"/>
              </a:lnSpc>
              <a:spcAft>
                <a:spcPts val="800"/>
              </a:spcAft>
              <a:buSzPts val="1800"/>
              <a:buFont typeface="+mj-lt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lifting cart is moved by the crane to a lifting platform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which the installation device is previously fixed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40000"/>
              </a:lnSpc>
              <a:spcAft>
                <a:spcPts val="800"/>
              </a:spcAft>
              <a:buSzPts val="1800"/>
              <a:buFont typeface="+mj-lt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Using rotating mechanism and a moving the lifting platform, the rails of the installation device are aligned with the TOF rails in the power frame. 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40000"/>
              </a:lnSpc>
              <a:spcAft>
                <a:spcPts val="800"/>
              </a:spcAft>
              <a:buSzPts val="1800"/>
              <a:buFont typeface="+mj-lt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After this, the module is manually rolled into the frame and fixed.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0EE44-5AC7-4D30-AD06-6B3433AFA9A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768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This procedure was tested </a:t>
            </a:r>
            <a:r>
              <a:rPr lang="en-US" dirty="0"/>
              <a:t>on a full module with all cables while the power frame is located on the floor of the MPD hall. </a:t>
            </a:r>
          </a:p>
          <a:p>
            <a:r>
              <a:rPr lang="en-US" dirty="0"/>
              <a:t>The installation was successful, </a:t>
            </a:r>
            <a:r>
              <a:rPr lang="en-US" b="1" dirty="0"/>
              <a:t>although some design flaws in the modules were identified</a:t>
            </a:r>
            <a:r>
              <a:rPr lang="en-US" dirty="0"/>
              <a:t>, which are now being corrected.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0EE44-5AC7-4D30-AD06-6B3433AFA9A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777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lnSpc>
                <a:spcPct val="140000"/>
              </a:lnSpc>
              <a:spcAft>
                <a:spcPts val="800"/>
              </a:spcAft>
              <a:buSzPts val="1800"/>
              <a:buFont typeface="+mj-lt"/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Before the installation of TOF modules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have time to install service equipment, assembly the gas system, and time for cabling and tubing. 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40000"/>
              </a:lnSpc>
              <a:spcAft>
                <a:spcPts val="800"/>
              </a:spcAft>
              <a:buSzPts val="1800"/>
              <a:buFont typeface="+mj-lt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project for laying out of the communications and the position of the service equipment already is almost complete. 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0EE44-5AC7-4D30-AD06-6B3433AFA9A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772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Part of equipment </a:t>
            </a:r>
            <a:r>
              <a:rPr lang="en-US" b="0" dirty="0"/>
              <a:t>are already installed on MPD. </a:t>
            </a:r>
          </a:p>
          <a:p>
            <a:r>
              <a:rPr lang="en-US" b="0" dirty="0"/>
              <a:t>For example, two iron racks for VXS readout crates </a:t>
            </a:r>
            <a:r>
              <a:rPr lang="en-US" b="1" dirty="0"/>
              <a:t>was welded on </a:t>
            </a:r>
            <a:r>
              <a:rPr lang="en-US" b="0" dirty="0"/>
              <a:t>the MPD yoke base. </a:t>
            </a:r>
          </a:p>
          <a:p>
            <a:r>
              <a:rPr lang="en-US" b="0" dirty="0"/>
              <a:t>And 14 of 28 HV distributors are already mounted on </a:t>
            </a:r>
            <a:r>
              <a:rPr lang="en-US" b="1" dirty="0"/>
              <a:t>the cable tray supports</a:t>
            </a:r>
            <a:r>
              <a:rPr lang="en-US" b="0" dirty="0"/>
              <a:t>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0EE44-5AC7-4D30-AD06-6B3433AFA9A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983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 the last collaboration meeting, I presented this slide </a:t>
            </a:r>
            <a:r>
              <a:rPr lang="en-US" b="1" dirty="0"/>
              <a:t>with plans for assembling the most complex TOF service </a:t>
            </a:r>
            <a:r>
              <a:rPr lang="en-US" dirty="0"/>
              <a:t>system - the gas system. 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 you can see, we have all the equipment for the system</a:t>
            </a:r>
            <a:r>
              <a:rPr lang="ru-RU" dirty="0"/>
              <a:t> </a:t>
            </a:r>
            <a:r>
              <a:rPr lang="en-US" dirty="0"/>
              <a:t>in store, but we can't </a:t>
            </a:r>
            <a:r>
              <a:rPr lang="en-US" b="1" dirty="0"/>
              <a:t>put it all together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0EE44-5AC7-4D30-AD06-6B3433AFA9A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82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298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146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67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669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039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85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08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444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80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800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483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14.10.2024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00CBD-B14D-48B5-ACAA-6ED357F33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92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27.jp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467C3-5054-4321-BB11-00A3144EDE53}" type="slidenum">
              <a:rPr lang="ru-RU" smtClean="0"/>
              <a:t>1</a:t>
            </a:fld>
            <a:r>
              <a:rPr lang="en-US" dirty="0"/>
              <a:t>/1</a:t>
            </a:r>
            <a:r>
              <a:rPr lang="ru-RU" dirty="0"/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90254" y="2433810"/>
            <a:ext cx="8211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TOF Status</a:t>
            </a:r>
            <a:endParaRPr lang="ru-RU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0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10</a:t>
            </a:fld>
            <a:r>
              <a:rPr lang="en-US" dirty="0"/>
              <a:t>/1</a:t>
            </a:r>
            <a:r>
              <a:rPr lang="ru-RU" dirty="0"/>
              <a:t>7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7A1F3C4-AC85-42A5-A9A4-B1B2615D94D0}"/>
              </a:ext>
            </a:extLst>
          </p:cNvPr>
          <p:cNvSpPr/>
          <p:nvPr/>
        </p:nvSpPr>
        <p:spPr>
          <a:xfrm>
            <a:off x="3182821" y="-28575"/>
            <a:ext cx="58263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Gas system for the TOF in the MPD hall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929A6A-DE38-40F4-A325-EE87B0808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33" y="433090"/>
            <a:ext cx="10453133" cy="587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22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11</a:t>
            </a:fld>
            <a:r>
              <a:rPr lang="en-US" dirty="0"/>
              <a:t>/1</a:t>
            </a:r>
            <a:r>
              <a:rPr lang="ru-RU" dirty="0"/>
              <a:t>7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7A1F3C4-AC85-42A5-A9A4-B1B2615D94D0}"/>
              </a:ext>
            </a:extLst>
          </p:cNvPr>
          <p:cNvSpPr/>
          <p:nvPr/>
        </p:nvSpPr>
        <p:spPr>
          <a:xfrm>
            <a:off x="3182821" y="-28575"/>
            <a:ext cx="58263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Outdoor gas supply container (optional)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4C50B78-4249-4E1F-BE77-86E2F386D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7" t="8267" b="11458"/>
          <a:stretch/>
        </p:blipFill>
        <p:spPr>
          <a:xfrm>
            <a:off x="518466" y="461665"/>
            <a:ext cx="5960115" cy="3719904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E15FF9F7-B756-4352-9007-EBA636654825}"/>
              </a:ext>
            </a:extLst>
          </p:cNvPr>
          <p:cNvCxnSpPr>
            <a:cxnSpLocks/>
          </p:cNvCxnSpPr>
          <p:nvPr/>
        </p:nvCxnSpPr>
        <p:spPr>
          <a:xfrm flipV="1">
            <a:off x="2435382" y="1403287"/>
            <a:ext cx="2942376" cy="99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E0C8D13E-60C1-409B-8225-65C0463D6204}"/>
              </a:ext>
            </a:extLst>
          </p:cNvPr>
          <p:cNvCxnSpPr>
            <a:cxnSpLocks/>
          </p:cNvCxnSpPr>
          <p:nvPr/>
        </p:nvCxnSpPr>
        <p:spPr>
          <a:xfrm flipV="1">
            <a:off x="3847723" y="688064"/>
            <a:ext cx="190877" cy="16296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0EE3F50-EA8C-4147-BE12-EE94C2D30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582" y="433090"/>
            <a:ext cx="3876674" cy="37320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CE3E7327-857D-4E90-9FB4-E5C4915E40C6}"/>
              </a:ext>
            </a:extLst>
          </p:cNvPr>
          <p:cNvSpPr/>
          <p:nvPr/>
        </p:nvSpPr>
        <p:spPr>
          <a:xfrm>
            <a:off x="5190182" y="1888834"/>
            <a:ext cx="3876674" cy="265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D1BC77C-8625-418E-A091-5622421CAF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4"/>
          <a:stretch/>
        </p:blipFill>
        <p:spPr bwMode="auto">
          <a:xfrm rot="5400000">
            <a:off x="7719139" y="2874089"/>
            <a:ext cx="2975590" cy="398893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E457D9-AAB6-4F9E-AC5A-11607930B574}"/>
              </a:ext>
            </a:extLst>
          </p:cNvPr>
          <p:cNvSpPr txBox="1"/>
          <p:nvPr/>
        </p:nvSpPr>
        <p:spPr>
          <a:xfrm>
            <a:off x="2093676" y="5044760"/>
            <a:ext cx="3889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technical project is being developed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802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12</a:t>
            </a:fld>
            <a:r>
              <a:rPr lang="en-US" dirty="0"/>
              <a:t>/1</a:t>
            </a:r>
            <a:r>
              <a:rPr lang="ru-RU" dirty="0"/>
              <a:t>7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2A41D8F-7629-472A-A918-CED2F4CD0CD0}"/>
              </a:ext>
            </a:extLst>
          </p:cNvPr>
          <p:cNvSpPr/>
          <p:nvPr/>
        </p:nvSpPr>
        <p:spPr>
          <a:xfrm>
            <a:off x="1549980" y="-19050"/>
            <a:ext cx="9092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Gas distribution system for the TOF in the MPD Electronics Platform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E79F6D9-C1D1-4BF7-B31F-801CBAD1EE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03" y="885729"/>
            <a:ext cx="2780491" cy="501977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37D0518-9EE9-4FCD-8DC0-ADACF81D30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8"/>
          <a:stretch/>
        </p:blipFill>
        <p:spPr>
          <a:xfrm>
            <a:off x="3194895" y="847212"/>
            <a:ext cx="3283163" cy="50582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6487458-A58B-40E0-9B7C-C5F004E9FA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4" b="12131"/>
          <a:stretch/>
        </p:blipFill>
        <p:spPr>
          <a:xfrm>
            <a:off x="192618" y="850531"/>
            <a:ext cx="2905912" cy="5054970"/>
          </a:xfrm>
          <a:prstGeom prst="rect">
            <a:avLst/>
          </a:prstGeom>
        </p:spPr>
      </p:pic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5BF4339A-5C9D-490B-AB71-BE7A91D1596B}"/>
              </a:ext>
            </a:extLst>
          </p:cNvPr>
          <p:cNvCxnSpPr>
            <a:cxnSpLocks/>
          </p:cNvCxnSpPr>
          <p:nvPr/>
        </p:nvCxnSpPr>
        <p:spPr>
          <a:xfrm flipH="1" flipV="1">
            <a:off x="1457325" y="2714625"/>
            <a:ext cx="3693581" cy="1118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A122DE67-2437-42CB-8D65-E513A7CFBCAC}"/>
              </a:ext>
            </a:extLst>
          </p:cNvPr>
          <p:cNvCxnSpPr>
            <a:cxnSpLocks/>
          </p:cNvCxnSpPr>
          <p:nvPr/>
        </p:nvCxnSpPr>
        <p:spPr>
          <a:xfrm>
            <a:off x="5787598" y="2971800"/>
            <a:ext cx="1356152" cy="2762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219AFC1-80DB-4571-BA52-FB8AECBB8D2D}"/>
              </a:ext>
            </a:extLst>
          </p:cNvPr>
          <p:cNvSpPr txBox="1"/>
          <p:nvPr/>
        </p:nvSpPr>
        <p:spPr>
          <a:xfrm>
            <a:off x="3876161" y="445020"/>
            <a:ext cx="239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3-rd floor (rack #2, 3 )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F59C69-81FE-4D60-8E63-E8D428695B03}"/>
              </a:ext>
            </a:extLst>
          </p:cNvPr>
          <p:cNvSpPr txBox="1"/>
          <p:nvPr/>
        </p:nvSpPr>
        <p:spPr>
          <a:xfrm>
            <a:off x="617087" y="453343"/>
            <a:ext cx="2623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Distribution control rack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599278-3247-4C23-97F2-ABD817C462A7}"/>
              </a:ext>
            </a:extLst>
          </p:cNvPr>
          <p:cNvSpPr txBox="1"/>
          <p:nvPr/>
        </p:nvSpPr>
        <p:spPr>
          <a:xfrm>
            <a:off x="8153400" y="620472"/>
            <a:ext cx="224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Gas distribution rack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0351F39-5693-4226-B035-68BC47FD3A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5" t="25324" r="5842" b="7314"/>
          <a:stretch/>
        </p:blipFill>
        <p:spPr>
          <a:xfrm>
            <a:off x="9132661" y="1215229"/>
            <a:ext cx="2866722" cy="195024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2331D48-18D3-41AC-9470-763E5983DD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468" y="3496149"/>
            <a:ext cx="2898915" cy="217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79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13</a:t>
            </a:fld>
            <a:r>
              <a:rPr lang="en-US" dirty="0"/>
              <a:t>/1</a:t>
            </a:r>
            <a:r>
              <a:rPr lang="ru-RU" dirty="0"/>
              <a:t>7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2A41D8F-7629-472A-A918-CED2F4CD0CD0}"/>
              </a:ext>
            </a:extLst>
          </p:cNvPr>
          <p:cNvSpPr/>
          <p:nvPr/>
        </p:nvSpPr>
        <p:spPr>
          <a:xfrm>
            <a:off x="3414055" y="-19050"/>
            <a:ext cx="53639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Gas distribution tubes on the MPD yoke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48A519-4424-4042-9D75-37B22A4B8E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75" t="19688" r="11989" b="5033"/>
          <a:stretch/>
        </p:blipFill>
        <p:spPr>
          <a:xfrm>
            <a:off x="80347" y="403592"/>
            <a:ext cx="7211464" cy="58418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FC1156-8E85-45C6-A89F-64A1B345BC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6" t="9230" r="3437" b="4404"/>
          <a:stretch/>
        </p:blipFill>
        <p:spPr>
          <a:xfrm>
            <a:off x="7391089" y="3635464"/>
            <a:ext cx="4720564" cy="27580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F22ADD-D892-49F2-B4CE-9FBACC4E2E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53"/>
          <a:stretch/>
        </p:blipFill>
        <p:spPr>
          <a:xfrm>
            <a:off x="7391089" y="409574"/>
            <a:ext cx="4720564" cy="3075185"/>
          </a:xfrm>
          <a:prstGeom prst="rect">
            <a:avLst/>
          </a:prstGeom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14C156C-26B9-4EA2-A0CD-8D077017D1E9}"/>
              </a:ext>
            </a:extLst>
          </p:cNvPr>
          <p:cNvCxnSpPr>
            <a:cxnSpLocks/>
          </p:cNvCxnSpPr>
          <p:nvPr/>
        </p:nvCxnSpPr>
        <p:spPr>
          <a:xfrm flipV="1">
            <a:off x="3257550" y="3163501"/>
            <a:ext cx="4524375" cy="15417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8EBCC923-04E9-47AC-B036-FC927BB0332C}"/>
              </a:ext>
            </a:extLst>
          </p:cNvPr>
          <p:cNvCxnSpPr>
            <a:cxnSpLocks/>
          </p:cNvCxnSpPr>
          <p:nvPr/>
        </p:nvCxnSpPr>
        <p:spPr>
          <a:xfrm flipV="1">
            <a:off x="1476375" y="4543425"/>
            <a:ext cx="7639050" cy="1123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770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14</a:t>
            </a:fld>
            <a:r>
              <a:rPr lang="en-US" dirty="0"/>
              <a:t>/1</a:t>
            </a:r>
            <a:r>
              <a:rPr lang="ru-RU" dirty="0"/>
              <a:t>7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7A1F3C4-AC85-42A5-A9A4-B1B2615D94D0}"/>
              </a:ext>
            </a:extLst>
          </p:cNvPr>
          <p:cNvSpPr/>
          <p:nvPr/>
        </p:nvSpPr>
        <p:spPr>
          <a:xfrm>
            <a:off x="3182821" y="-28575"/>
            <a:ext cx="58263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Conception of the TOF air cooling system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54CC1E6-F93B-4EB5-925C-764E9AD8F7FE}"/>
              </a:ext>
            </a:extLst>
          </p:cNvPr>
          <p:cNvSpPr/>
          <p:nvPr/>
        </p:nvSpPr>
        <p:spPr>
          <a:xfrm>
            <a:off x="1622061" y="302345"/>
            <a:ext cx="26042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TOF subsystems power consumption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3DCA1DDD-48F0-448A-BDCA-15596CA50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040464"/>
              </p:ext>
            </p:extLst>
          </p:nvPr>
        </p:nvGraphicFramePr>
        <p:xfrm>
          <a:off x="1048971" y="559944"/>
          <a:ext cx="3702094" cy="1813560"/>
        </p:xfrm>
        <a:graphic>
          <a:graphicData uri="http://schemas.openxmlformats.org/drawingml/2006/table">
            <a:tbl>
              <a:tblPr/>
              <a:tblGrid>
                <a:gridCol w="2730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Part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Power, W</a:t>
                      </a:r>
                      <a:endParaRPr lang="ru-RU" sz="120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Power of FEEs with LV cables heating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1150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LV modules,</a:t>
                      </a:r>
                      <a:r>
                        <a:rPr lang="en-US" sz="1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 crates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400</a:t>
                      </a:r>
                      <a:endParaRPr lang="ru-RU" sz="12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373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Power of Readout Electronics (TDC)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4200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Power of HV modules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600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Power of slow control devices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800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Power of the gas system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1000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34318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Total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/>
                        </a:rPr>
                        <a:t>8000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08005EB-0EC8-4514-8C10-8E8D039FB49D}"/>
              </a:ext>
            </a:extLst>
          </p:cNvPr>
          <p:cNvGrpSpPr/>
          <p:nvPr/>
        </p:nvGrpSpPr>
        <p:grpSpPr>
          <a:xfrm>
            <a:off x="952955" y="2373504"/>
            <a:ext cx="3894126" cy="1847071"/>
            <a:chOff x="582246" y="2382776"/>
            <a:chExt cx="3750421" cy="1747096"/>
          </a:xfrm>
        </p:grpSpPr>
        <p:pic>
          <p:nvPicPr>
            <p:cNvPr id="15" name="Image7">
              <a:extLst>
                <a:ext uri="{FF2B5EF4-FFF2-40B4-BE49-F238E27FC236}">
                  <a16:creationId xmlns:a16="http://schemas.microsoft.com/office/drawing/2014/main" id="{8E24E80A-DDCA-4E1E-A67C-C7FCE3D2B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2246" y="2411363"/>
              <a:ext cx="3750421" cy="171850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56FA1A-D5D5-4FF0-AD79-9A9B03609FDB}"/>
                </a:ext>
              </a:extLst>
            </p:cNvPr>
            <p:cNvSpPr txBox="1"/>
            <p:nvPr/>
          </p:nvSpPr>
          <p:spPr>
            <a:xfrm>
              <a:off x="2585693" y="2382776"/>
              <a:ext cx="16300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highlight>
                    <a:srgbClr val="00FFFF"/>
                  </a:highlight>
                  <a:latin typeface="Cambria" panose="02040503050406030204" pitchFamily="18" charset="0"/>
                  <a:ea typeface="Cambria" panose="02040503050406030204" pitchFamily="18" charset="0"/>
                </a:rPr>
                <a:t>100 Nm</a:t>
              </a:r>
              <a:r>
                <a:rPr lang="en-US" sz="1400" baseline="30000" dirty="0">
                  <a:highlight>
                    <a:srgbClr val="00FFFF"/>
                  </a:highlight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1400" dirty="0">
                  <a:highlight>
                    <a:srgbClr val="00FFFF"/>
                  </a:highlight>
                  <a:latin typeface="Cambria" panose="02040503050406030204" pitchFamily="18" charset="0"/>
                  <a:ea typeface="Cambria" panose="02040503050406030204" pitchFamily="18" charset="0"/>
                </a:rPr>
                <a:t>/hour fan</a:t>
              </a:r>
              <a:endParaRPr lang="ru-RU" sz="1400" dirty="0">
                <a:highlight>
                  <a:srgbClr val="00FFFF"/>
                </a:highligh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DD8E801-A8E3-43B3-863E-6C9EF749D7C9}"/>
              </a:ext>
            </a:extLst>
          </p:cNvPr>
          <p:cNvGrpSpPr/>
          <p:nvPr/>
        </p:nvGrpSpPr>
        <p:grpSpPr>
          <a:xfrm>
            <a:off x="1201371" y="4267947"/>
            <a:ext cx="9856324" cy="2089502"/>
            <a:chOff x="582246" y="4267947"/>
            <a:chExt cx="9856324" cy="2089502"/>
          </a:xfrm>
        </p:grpSpPr>
        <p:pic>
          <p:nvPicPr>
            <p:cNvPr id="16" name="Image9">
              <a:extLst>
                <a:ext uri="{FF2B5EF4-FFF2-40B4-BE49-F238E27FC236}">
                  <a16:creationId xmlns:a16="http://schemas.microsoft.com/office/drawing/2014/main" id="{F1FC4CFF-9512-4CE4-983B-3C74F8B8F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582246" y="4267947"/>
              <a:ext cx="9856324" cy="2089502"/>
            </a:xfrm>
            <a:prstGeom prst="rect">
              <a:avLst/>
            </a:prstGeom>
          </p:spPr>
        </p:pic>
        <p:sp>
          <p:nvSpPr>
            <p:cNvPr id="2" name="Правая фигурная скобка 1">
              <a:extLst>
                <a:ext uri="{FF2B5EF4-FFF2-40B4-BE49-F238E27FC236}">
                  <a16:creationId xmlns:a16="http://schemas.microsoft.com/office/drawing/2014/main" id="{999F2155-8955-4FF6-927E-F74E7A994CBC}"/>
                </a:ext>
              </a:extLst>
            </p:cNvPr>
            <p:cNvSpPr/>
            <p:nvPr/>
          </p:nvSpPr>
          <p:spPr>
            <a:xfrm rot="16200000">
              <a:off x="3418580" y="5006685"/>
              <a:ext cx="115426" cy="2086000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8841DA-A3FF-4FF0-8CC8-D82E09F84670}"/>
                </a:ext>
              </a:extLst>
            </p:cNvPr>
            <p:cNvSpPr txBox="1"/>
            <p:nvPr/>
          </p:nvSpPr>
          <p:spPr>
            <a:xfrm>
              <a:off x="3027741" y="5627198"/>
              <a:ext cx="8675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 </a:t>
              </a:r>
              <a:r>
                <a:rPr lang="en-US" sz="1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hours</a:t>
              </a:r>
              <a:endParaRPr lang="ru-RU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3A1CF7-D1DB-4AE5-BA1E-3F69A78FAF53}"/>
                </a:ext>
              </a:extLst>
            </p:cNvPr>
            <p:cNvSpPr txBox="1"/>
            <p:nvPr/>
          </p:nvSpPr>
          <p:spPr>
            <a:xfrm>
              <a:off x="1029292" y="5030497"/>
              <a:ext cx="13676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FEE power OFF</a:t>
              </a:r>
              <a:endParaRPr lang="ru-RU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8AE628-AFA8-45F8-BAE0-4DE5360237FB}"/>
                </a:ext>
              </a:extLst>
            </p:cNvPr>
            <p:cNvSpPr txBox="1"/>
            <p:nvPr/>
          </p:nvSpPr>
          <p:spPr>
            <a:xfrm>
              <a:off x="5032616" y="4850857"/>
              <a:ext cx="12971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FEE power ON</a:t>
              </a:r>
              <a:endParaRPr lang="ru-RU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CD1F2D7-0C90-4D75-A1CF-8460CBEACE97}"/>
                </a:ext>
              </a:extLst>
            </p:cNvPr>
            <p:cNvSpPr txBox="1"/>
            <p:nvPr/>
          </p:nvSpPr>
          <p:spPr>
            <a:xfrm>
              <a:off x="8856162" y="4850857"/>
              <a:ext cx="12971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FEE power ON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Cooling ON</a:t>
              </a:r>
              <a:endParaRPr lang="ru-RU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DBF6B9-FF51-4BFF-819A-C6567FEB67AE}"/>
                </a:ext>
              </a:extLst>
            </p:cNvPr>
            <p:cNvSpPr txBox="1"/>
            <p:nvPr/>
          </p:nvSpPr>
          <p:spPr>
            <a:xfrm>
              <a:off x="5341194" y="4418230"/>
              <a:ext cx="6799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~33°C</a:t>
              </a:r>
              <a:endParaRPr lang="ru-RU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D32ADC3-3053-4EC9-A727-AB530161C399}"/>
                </a:ext>
              </a:extLst>
            </p:cNvPr>
            <p:cNvSpPr txBox="1"/>
            <p:nvPr/>
          </p:nvSpPr>
          <p:spPr>
            <a:xfrm>
              <a:off x="1072534" y="5411695"/>
              <a:ext cx="6799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~2</a:t>
              </a:r>
              <a:r>
                <a:rPr lang="ru-RU" sz="1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1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°C</a:t>
              </a:r>
              <a:endParaRPr lang="ru-RU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F4FAD1B-E54B-4004-BC69-8C9B657986C9}"/>
                </a:ext>
              </a:extLst>
            </p:cNvPr>
            <p:cNvSpPr txBox="1"/>
            <p:nvPr/>
          </p:nvSpPr>
          <p:spPr>
            <a:xfrm>
              <a:off x="9204345" y="5512152"/>
              <a:ext cx="6799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~2</a:t>
              </a:r>
              <a:r>
                <a:rPr lang="ru-RU" sz="1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1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°C</a:t>
              </a:r>
              <a:endParaRPr lang="ru-RU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Овал 28">
            <a:extLst>
              <a:ext uri="{FF2B5EF4-FFF2-40B4-BE49-F238E27FC236}">
                <a16:creationId xmlns:a16="http://schemas.microsoft.com/office/drawing/2014/main" id="{695CC186-7AA5-46EA-B4F6-9B905AA3795F}"/>
              </a:ext>
            </a:extLst>
          </p:cNvPr>
          <p:cNvSpPr/>
          <p:nvPr/>
        </p:nvSpPr>
        <p:spPr>
          <a:xfrm>
            <a:off x="3915471" y="804669"/>
            <a:ext cx="793469" cy="26529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6C71EE-FA24-4CCB-92F1-F129C7F4A75D}"/>
              </a:ext>
            </a:extLst>
          </p:cNvPr>
          <p:cNvSpPr txBox="1"/>
          <p:nvPr/>
        </p:nvSpPr>
        <p:spPr>
          <a:xfrm>
            <a:off x="4825608" y="750602"/>
            <a:ext cx="121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00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41W/module</a:t>
            </a:r>
            <a:endParaRPr lang="ru-RU" sz="1400" dirty="0">
              <a:highlight>
                <a:srgbClr val="00FFFF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CAB1FA-54B5-47E5-9D1B-1DB7937C38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4" b="4958"/>
          <a:stretch/>
        </p:blipFill>
        <p:spPr>
          <a:xfrm>
            <a:off x="6120562" y="433089"/>
            <a:ext cx="5377339" cy="3679221"/>
          </a:xfrm>
          <a:prstGeom prst="rect">
            <a:avLst/>
          </a:prstGeom>
        </p:spPr>
      </p:pic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8D9B7212-5CC3-4FF0-B41D-E622BC413DEC}"/>
              </a:ext>
            </a:extLst>
          </p:cNvPr>
          <p:cNvSpPr/>
          <p:nvPr/>
        </p:nvSpPr>
        <p:spPr>
          <a:xfrm rot="10639313">
            <a:off x="7776578" y="2874634"/>
            <a:ext cx="2503578" cy="155402"/>
          </a:xfrm>
          <a:prstGeom prst="rightArrow">
            <a:avLst/>
          </a:prstGeom>
          <a:gradFill flip="none" rotWithShape="1">
            <a:gsLst>
              <a:gs pos="0">
                <a:srgbClr val="0070C0"/>
              </a:gs>
              <a:gs pos="100000">
                <a:schemeClr val="accent2"/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rgbClr val="0070C0"/>
                </a:gs>
                <a:gs pos="100000">
                  <a:schemeClr val="accent2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44A46D64-FA65-46EA-9D72-0F1D394E3CD7}"/>
              </a:ext>
            </a:extLst>
          </p:cNvPr>
          <p:cNvSpPr/>
          <p:nvPr/>
        </p:nvSpPr>
        <p:spPr>
          <a:xfrm>
            <a:off x="7240569" y="2684124"/>
            <a:ext cx="149261" cy="117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: вправо 34">
            <a:extLst>
              <a:ext uri="{FF2B5EF4-FFF2-40B4-BE49-F238E27FC236}">
                <a16:creationId xmlns:a16="http://schemas.microsoft.com/office/drawing/2014/main" id="{BDE38CC3-7421-4A60-A860-CE16D21BD9D5}"/>
              </a:ext>
            </a:extLst>
          </p:cNvPr>
          <p:cNvSpPr/>
          <p:nvPr/>
        </p:nvSpPr>
        <p:spPr>
          <a:xfrm>
            <a:off x="7240569" y="1967930"/>
            <a:ext cx="149261" cy="117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: вправо 35">
            <a:extLst>
              <a:ext uri="{FF2B5EF4-FFF2-40B4-BE49-F238E27FC236}">
                <a16:creationId xmlns:a16="http://schemas.microsoft.com/office/drawing/2014/main" id="{71D59FDF-AB36-4FE8-846B-AE57519555AC}"/>
              </a:ext>
            </a:extLst>
          </p:cNvPr>
          <p:cNvSpPr/>
          <p:nvPr/>
        </p:nvSpPr>
        <p:spPr>
          <a:xfrm rot="10800000">
            <a:off x="10282420" y="2207757"/>
            <a:ext cx="149261" cy="117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: вправо 36">
            <a:extLst>
              <a:ext uri="{FF2B5EF4-FFF2-40B4-BE49-F238E27FC236}">
                <a16:creationId xmlns:a16="http://schemas.microsoft.com/office/drawing/2014/main" id="{5F16AD2B-69C8-4514-9F40-A976DB0BBB51}"/>
              </a:ext>
            </a:extLst>
          </p:cNvPr>
          <p:cNvSpPr/>
          <p:nvPr/>
        </p:nvSpPr>
        <p:spPr>
          <a:xfrm rot="10800000">
            <a:off x="10354203" y="2834999"/>
            <a:ext cx="149261" cy="117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A861A3BC-4A32-4FB2-AAC0-8AEC1C051470}"/>
              </a:ext>
            </a:extLst>
          </p:cNvPr>
          <p:cNvSpPr/>
          <p:nvPr/>
        </p:nvSpPr>
        <p:spPr>
          <a:xfrm rot="10800000">
            <a:off x="10282420" y="1531313"/>
            <a:ext cx="149261" cy="117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DC428F1E-9E30-4242-9C93-CA4A2A35E86F}"/>
              </a:ext>
            </a:extLst>
          </p:cNvPr>
          <p:cNvSpPr/>
          <p:nvPr/>
        </p:nvSpPr>
        <p:spPr>
          <a:xfrm rot="10800000">
            <a:off x="7186781" y="2381226"/>
            <a:ext cx="149261" cy="11733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: вправо 40">
            <a:extLst>
              <a:ext uri="{FF2B5EF4-FFF2-40B4-BE49-F238E27FC236}">
                <a16:creationId xmlns:a16="http://schemas.microsoft.com/office/drawing/2014/main" id="{591BE579-5A32-46A1-A675-6DC66D363B1D}"/>
              </a:ext>
            </a:extLst>
          </p:cNvPr>
          <p:cNvSpPr/>
          <p:nvPr/>
        </p:nvSpPr>
        <p:spPr>
          <a:xfrm rot="10800000">
            <a:off x="7315199" y="1643285"/>
            <a:ext cx="149261" cy="11733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: вправо 41">
            <a:extLst>
              <a:ext uri="{FF2B5EF4-FFF2-40B4-BE49-F238E27FC236}">
                <a16:creationId xmlns:a16="http://schemas.microsoft.com/office/drawing/2014/main" id="{4D54B99D-D854-4870-97E9-5F285D5491FB}"/>
              </a:ext>
            </a:extLst>
          </p:cNvPr>
          <p:cNvSpPr/>
          <p:nvPr/>
        </p:nvSpPr>
        <p:spPr>
          <a:xfrm rot="10800000">
            <a:off x="7397781" y="2976561"/>
            <a:ext cx="149261" cy="11733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: вправо 42">
            <a:extLst>
              <a:ext uri="{FF2B5EF4-FFF2-40B4-BE49-F238E27FC236}">
                <a16:creationId xmlns:a16="http://schemas.microsoft.com/office/drawing/2014/main" id="{A83985FE-D535-4596-9321-FC8D0F60853A}"/>
              </a:ext>
            </a:extLst>
          </p:cNvPr>
          <p:cNvSpPr/>
          <p:nvPr/>
        </p:nvSpPr>
        <p:spPr>
          <a:xfrm>
            <a:off x="10265846" y="1880878"/>
            <a:ext cx="149261" cy="11733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: вправо 43">
            <a:extLst>
              <a:ext uri="{FF2B5EF4-FFF2-40B4-BE49-F238E27FC236}">
                <a16:creationId xmlns:a16="http://schemas.microsoft.com/office/drawing/2014/main" id="{6E314030-DAF3-4594-8D76-223D177B729A}"/>
              </a:ext>
            </a:extLst>
          </p:cNvPr>
          <p:cNvSpPr/>
          <p:nvPr/>
        </p:nvSpPr>
        <p:spPr>
          <a:xfrm rot="21360768">
            <a:off x="10354203" y="2548019"/>
            <a:ext cx="149261" cy="11733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: вправо 45">
            <a:extLst>
              <a:ext uri="{FF2B5EF4-FFF2-40B4-BE49-F238E27FC236}">
                <a16:creationId xmlns:a16="http://schemas.microsoft.com/office/drawing/2014/main" id="{75922BBD-B3E3-42E8-B4D8-9CF552DF7910}"/>
              </a:ext>
            </a:extLst>
          </p:cNvPr>
          <p:cNvSpPr/>
          <p:nvPr/>
        </p:nvSpPr>
        <p:spPr>
          <a:xfrm rot="10639313">
            <a:off x="7549306" y="2284755"/>
            <a:ext cx="2503578" cy="155402"/>
          </a:xfrm>
          <a:prstGeom prst="rightArrow">
            <a:avLst/>
          </a:prstGeom>
          <a:gradFill flip="none" rotWithShape="1">
            <a:gsLst>
              <a:gs pos="0">
                <a:srgbClr val="0070C0"/>
              </a:gs>
              <a:gs pos="100000">
                <a:schemeClr val="accent2"/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rgbClr val="0070C0"/>
                </a:gs>
                <a:gs pos="100000">
                  <a:schemeClr val="accent2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: вправо 46">
            <a:extLst>
              <a:ext uri="{FF2B5EF4-FFF2-40B4-BE49-F238E27FC236}">
                <a16:creationId xmlns:a16="http://schemas.microsoft.com/office/drawing/2014/main" id="{E841035B-8296-404B-AA6B-1C18E66D2049}"/>
              </a:ext>
            </a:extLst>
          </p:cNvPr>
          <p:cNvSpPr/>
          <p:nvPr/>
        </p:nvSpPr>
        <p:spPr>
          <a:xfrm rot="10639313">
            <a:off x="7661133" y="1565584"/>
            <a:ext cx="2503578" cy="155402"/>
          </a:xfrm>
          <a:prstGeom prst="rightArrow">
            <a:avLst/>
          </a:prstGeom>
          <a:gradFill flip="none" rotWithShape="1">
            <a:gsLst>
              <a:gs pos="0">
                <a:srgbClr val="0070C0"/>
              </a:gs>
              <a:gs pos="100000">
                <a:schemeClr val="accent2"/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rgbClr val="0070C0"/>
                </a:gs>
                <a:gs pos="100000">
                  <a:schemeClr val="accent2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: вправо 48">
            <a:extLst>
              <a:ext uri="{FF2B5EF4-FFF2-40B4-BE49-F238E27FC236}">
                <a16:creationId xmlns:a16="http://schemas.microsoft.com/office/drawing/2014/main" id="{44BF4FB3-12B9-484E-AE05-5807A788D949}"/>
              </a:ext>
            </a:extLst>
          </p:cNvPr>
          <p:cNvSpPr/>
          <p:nvPr/>
        </p:nvSpPr>
        <p:spPr>
          <a:xfrm rot="21401243">
            <a:off x="7661268" y="2600932"/>
            <a:ext cx="2503578" cy="155402"/>
          </a:xfrm>
          <a:prstGeom prst="rightArrow">
            <a:avLst/>
          </a:prstGeom>
          <a:gradFill flip="none" rotWithShape="1">
            <a:gsLst>
              <a:gs pos="0">
                <a:srgbClr val="0070C0"/>
              </a:gs>
              <a:gs pos="100000">
                <a:schemeClr val="accent2"/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rgbClr val="0070C0"/>
                </a:gs>
                <a:gs pos="100000">
                  <a:schemeClr val="accent2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: вправо 49">
            <a:extLst>
              <a:ext uri="{FF2B5EF4-FFF2-40B4-BE49-F238E27FC236}">
                <a16:creationId xmlns:a16="http://schemas.microsoft.com/office/drawing/2014/main" id="{795DFAFC-CF4D-4589-B3FE-1AE8CFCB6081}"/>
              </a:ext>
            </a:extLst>
          </p:cNvPr>
          <p:cNvSpPr/>
          <p:nvPr/>
        </p:nvSpPr>
        <p:spPr>
          <a:xfrm rot="21401243">
            <a:off x="7605052" y="1905649"/>
            <a:ext cx="2503578" cy="155402"/>
          </a:xfrm>
          <a:prstGeom prst="rightArrow">
            <a:avLst/>
          </a:prstGeom>
          <a:gradFill flip="none" rotWithShape="1">
            <a:gsLst>
              <a:gs pos="0">
                <a:srgbClr val="0070C0"/>
              </a:gs>
              <a:gs pos="100000">
                <a:schemeClr val="accent2"/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rgbClr val="0070C0"/>
                </a:gs>
                <a:gs pos="100000">
                  <a:schemeClr val="accent2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294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15</a:t>
            </a:fld>
            <a:r>
              <a:rPr lang="en-US" dirty="0"/>
              <a:t>/1</a:t>
            </a:r>
            <a:r>
              <a:rPr lang="ru-RU" dirty="0"/>
              <a:t>7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7A1F3C4-AC85-42A5-A9A4-B1B2615D94D0}"/>
              </a:ext>
            </a:extLst>
          </p:cNvPr>
          <p:cNvSpPr/>
          <p:nvPr/>
        </p:nvSpPr>
        <p:spPr>
          <a:xfrm>
            <a:off x="3182821" y="-28575"/>
            <a:ext cx="58263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Conception of the TOF air cooling system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9D0541-99DD-42D1-BBF7-8396F07D8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r="13155"/>
          <a:stretch/>
        </p:blipFill>
        <p:spPr>
          <a:xfrm>
            <a:off x="609599" y="433091"/>
            <a:ext cx="5812933" cy="58470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DD29786-B16D-4A19-B1A5-C571840165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3" t="20800" r="13699" b="15973"/>
          <a:stretch/>
        </p:blipFill>
        <p:spPr>
          <a:xfrm>
            <a:off x="6562724" y="3676650"/>
            <a:ext cx="5124231" cy="2603501"/>
          </a:xfrm>
          <a:prstGeom prst="rect">
            <a:avLst/>
          </a:prstGeom>
        </p:spPr>
      </p:pic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47298F61-4FB0-4DF6-B940-793A99191FB6}"/>
              </a:ext>
            </a:extLst>
          </p:cNvPr>
          <p:cNvSpPr/>
          <p:nvPr/>
        </p:nvSpPr>
        <p:spPr>
          <a:xfrm rot="21146115">
            <a:off x="4843897" y="5170869"/>
            <a:ext cx="2899616" cy="1634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1994673-928D-4F13-8785-C41775EAB7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8"/>
          <a:stretch/>
        </p:blipFill>
        <p:spPr>
          <a:xfrm>
            <a:off x="6562724" y="433365"/>
            <a:ext cx="5124231" cy="309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21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16</a:t>
            </a:fld>
            <a:r>
              <a:rPr lang="en-US" dirty="0"/>
              <a:t>/1</a:t>
            </a:r>
            <a:r>
              <a:rPr lang="ru-RU" dirty="0"/>
              <a:t>7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7A1F3C4-AC85-42A5-A9A4-B1B2615D94D0}"/>
              </a:ext>
            </a:extLst>
          </p:cNvPr>
          <p:cNvSpPr/>
          <p:nvPr/>
        </p:nvSpPr>
        <p:spPr>
          <a:xfrm>
            <a:off x="1400175" y="-28575"/>
            <a:ext cx="977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Schedule of TOF commissioning in accordance with the overall concept of MPD integration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FF3C92-F85C-4150-9B77-88E500DDA359}"/>
              </a:ext>
            </a:extLst>
          </p:cNvPr>
          <p:cNvSpPr txBox="1"/>
          <p:nvPr/>
        </p:nvSpPr>
        <p:spPr>
          <a:xfrm>
            <a:off x="1317625" y="1540195"/>
            <a:ext cx="9861550" cy="3364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Mar-May 2025 – building of TOF gas system area in the MPD hall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Apr-May 2025 – design of the TOF air cooling system (together with the ECal group)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Apr-June 2025 – assembling of the TOF gas system in the MPD hall and on the electronics platform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June-July 2025 – commissioning of the TOF gas system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July-Aug 2025 – assembling of the air cooling system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July-Aug 2025 – organizing of the TOF modules installation area and assembling of equipment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Aug-Sept 2025 – TOF modules installation into the MPD power frame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Oct-Nov 2025 – cabling, tubing, commissioning.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879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17</a:t>
            </a:fld>
            <a:r>
              <a:rPr lang="en-US" dirty="0"/>
              <a:t>/1</a:t>
            </a:r>
            <a:r>
              <a:rPr lang="ru-RU" dirty="0"/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38480E-BC81-41DB-A746-4CD30732DD8B}"/>
              </a:ext>
            </a:extLst>
          </p:cNvPr>
          <p:cNvSpPr txBox="1"/>
          <p:nvPr/>
        </p:nvSpPr>
        <p:spPr>
          <a:xfrm>
            <a:off x="4130558" y="2967335"/>
            <a:ext cx="3930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Thank you for the attention!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635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8BF5F-3A87-4A47-9018-1CCD3D2EB3F0}" type="slidenum">
              <a:rPr lang="ru-RU" smtClean="0"/>
              <a:t>2</a:t>
            </a:fld>
            <a:r>
              <a:rPr lang="en-US" dirty="0"/>
              <a:t>/1</a:t>
            </a:r>
            <a:r>
              <a:rPr lang="ru-RU" dirty="0"/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54238" y="-29001"/>
            <a:ext cx="7483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Time-of-Flight system in the basic configuration of MPD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" descr="C:\Users\Admin\YandexDisk\Скриншоты\2015-10-23 15-05-27 Скриншот экрана.png"/>
          <p:cNvPicPr>
            <a:picLocks noChangeAspect="1" noChangeArrowheads="1"/>
          </p:cNvPicPr>
          <p:nvPr/>
        </p:nvPicPr>
        <p:blipFill>
          <a:blip r:embed="rId3" cstate="print"/>
          <a:srcRect b="925"/>
          <a:stretch>
            <a:fillRect/>
          </a:stretch>
        </p:blipFill>
        <p:spPr bwMode="auto">
          <a:xfrm>
            <a:off x="214505" y="421687"/>
            <a:ext cx="6295980" cy="4444143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41" y="894329"/>
            <a:ext cx="5185954" cy="4827994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95330"/>
              </p:ext>
            </p:extLst>
          </p:nvPr>
        </p:nvGraphicFramePr>
        <p:xfrm>
          <a:off x="100205" y="4946435"/>
          <a:ext cx="6556382" cy="1117346"/>
        </p:xfrm>
        <a:graphic>
          <a:graphicData uri="http://schemas.openxmlformats.org/drawingml/2006/table">
            <a:tbl>
              <a:tblPr/>
              <a:tblGrid>
                <a:gridCol w="1122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1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1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47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43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26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Number of detectors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Number of readout strips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Sensitive area, m</a:t>
                      </a:r>
                      <a:r>
                        <a:rPr lang="en-US" sz="1200" b="1" baseline="30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Number of FEE cards</a:t>
                      </a:r>
                      <a:endParaRPr lang="ru-RU" sz="120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Number of FEE channels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MRPC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0.192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48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Module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240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1.848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480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Barrel            (</a:t>
                      </a: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28 modules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280</a:t>
                      </a:r>
                      <a:endParaRPr lang="ru-RU" sz="12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6720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51.8</a:t>
                      </a:r>
                      <a:endParaRPr lang="ru-RU" sz="12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560</a:t>
                      </a:r>
                      <a:endParaRPr lang="ru-RU" sz="1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13440</a:t>
                      </a:r>
                      <a:endParaRPr lang="ru-RU" sz="12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66344" y="5779005"/>
            <a:ext cx="3415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TOF Barrel (MPDRoot geometry)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A8F8763E-BA80-499F-A55B-22D0CC6E4C1D}"/>
              </a:ext>
            </a:extLst>
          </p:cNvPr>
          <p:cNvCxnSpPr/>
          <p:nvPr/>
        </p:nvCxnSpPr>
        <p:spPr>
          <a:xfrm flipH="1" flipV="1">
            <a:off x="4966855" y="2286000"/>
            <a:ext cx="2379518" cy="9110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FEA87F-BBA0-4ED2-AE5F-8F8412E63BC7}"/>
                  </a:ext>
                </a:extLst>
              </p:cNvPr>
              <p:cNvSpPr txBox="1"/>
              <p:nvPr/>
            </p:nvSpPr>
            <p:spPr>
              <a:xfrm>
                <a:off x="7990281" y="432664"/>
                <a:ext cx="28878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L ≈ 6 m, d ≈ 3 m</a:t>
                </a:r>
                <a:r>
                  <a:rPr lang="ru-RU" dirty="0"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ru-RU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1.44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FEA87F-BBA0-4ED2-AE5F-8F8412E63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0281" y="432664"/>
                <a:ext cx="2887842" cy="369332"/>
              </a:xfrm>
              <a:prstGeom prst="rect">
                <a:avLst/>
              </a:prstGeom>
              <a:blipFill>
                <a:blip r:embed="rId5"/>
                <a:stretch>
                  <a:fillRect l="-1903" t="-11475" r="-846" b="-229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0069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8BF5F-3A87-4A47-9018-1CCD3D2EB3F0}" type="slidenum">
              <a:rPr lang="ru-RU" smtClean="0"/>
              <a:t>3</a:t>
            </a:fld>
            <a:r>
              <a:rPr lang="en-US" dirty="0"/>
              <a:t>/1</a:t>
            </a:r>
            <a:r>
              <a:rPr lang="ru-RU" dirty="0"/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88541" y="-29001"/>
            <a:ext cx="3214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MPD TOF MRPC design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086334B-2B93-4438-805E-9A3D9227F810}"/>
              </a:ext>
            </a:extLst>
          </p:cNvPr>
          <p:cNvGrpSpPr/>
          <p:nvPr/>
        </p:nvGrpSpPr>
        <p:grpSpPr>
          <a:xfrm>
            <a:off x="8517273" y="732049"/>
            <a:ext cx="3589842" cy="2660233"/>
            <a:chOff x="2645420" y="551321"/>
            <a:chExt cx="3589842" cy="266023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DB16079-A88F-403F-87B6-E14087DC8DD3}"/>
                </a:ext>
              </a:extLst>
            </p:cNvPr>
            <p:cNvPicPr/>
            <p:nvPr/>
          </p:nvPicPr>
          <p:blipFill rotWithShape="1">
            <a:blip r:embed="rId3" cstate="print"/>
            <a:srcRect l="3700" t="4291"/>
            <a:stretch/>
          </p:blipFill>
          <p:spPr bwMode="auto">
            <a:xfrm>
              <a:off x="2645420" y="551321"/>
              <a:ext cx="3589842" cy="233367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1AF636E-B56F-4E3D-BE6A-0A2C9004C7E1}"/>
                </a:ext>
              </a:extLst>
            </p:cNvPr>
            <p:cNvSpPr txBox="1"/>
            <p:nvPr/>
          </p:nvSpPr>
          <p:spPr>
            <a:xfrm>
              <a:off x="2662139" y="2873000"/>
              <a:ext cx="32323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mbria" panose="02040503050406030204" pitchFamily="18" charset="0"/>
                  <a:ea typeface="Cambria" panose="02040503050406030204" pitchFamily="18" charset="0"/>
                </a:rPr>
                <a:t>The best measured time resolution</a:t>
              </a:r>
              <a:endParaRPr lang="ru-RU" sz="1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DC0BFB1-E086-4C4F-B136-196A861571C0}"/>
                    </a:ext>
                  </a:extLst>
                </p:cNvPr>
                <p:cNvSpPr txBox="1"/>
                <p:nvPr/>
              </p:nvSpPr>
              <p:spPr>
                <a:xfrm>
                  <a:off x="2877794" y="628238"/>
                  <a:ext cx="1562547" cy="30117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ru-RU" sz="1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ru-RU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200">
                                  <a:latin typeface="Cambria Math" panose="02040503050406030204" pitchFamily="18" charset="0"/>
                                </a:rPr>
                                <m:t>63</m:t>
                              </m:r>
                            </m:e>
                            <m:sup>
                              <m:r>
                                <a:rPr lang="ru-RU" sz="12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sz="12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ru-RU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2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e>
                            <m:sup>
                              <m:r>
                                <a:rPr lang="ru-RU" sz="12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ru-RU" sz="1200" i="0">
                          <a:latin typeface="Cambria Math" panose="02040503050406030204" pitchFamily="18" charset="0"/>
                        </a:rPr>
                        <m:t>≅4</m:t>
                      </m:r>
                    </m:oMath>
                  </a14:m>
                  <a:r>
                    <a:rPr lang="en-US" sz="12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2 </a:t>
                  </a:r>
                  <a:r>
                    <a:rPr lang="en-US" sz="12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ps</a:t>
                  </a:r>
                  <a:endParaRPr lang="ru-RU" sz="12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DC0BFB1-E086-4C4F-B136-196A861571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7794" y="628238"/>
                  <a:ext cx="1562547" cy="301173"/>
                </a:xfrm>
                <a:prstGeom prst="rect">
                  <a:avLst/>
                </a:prstGeom>
                <a:blipFill>
                  <a:blip r:embed="rId4"/>
                  <a:stretch>
                    <a:fillRect b="-1632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Рисунок 21" descr="D:\Documents\TOF\MPD\TDR_MPD\EfficiencySRPC200_2015.png">
            <a:extLst>
              <a:ext uri="{FF2B5EF4-FFF2-40B4-BE49-F238E27FC236}">
                <a16:creationId xmlns:a16="http://schemas.microsoft.com/office/drawing/2014/main" id="{A9A83707-6EEC-4802-8800-305BB3B4D68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763" y="3526214"/>
            <a:ext cx="3682862" cy="262134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1AE3C3C-8F56-4F96-89E4-3654FBBCAE55}"/>
              </a:ext>
            </a:extLst>
          </p:cNvPr>
          <p:cNvSpPr txBox="1"/>
          <p:nvPr/>
        </p:nvSpPr>
        <p:spPr>
          <a:xfrm>
            <a:off x="9138449" y="6104953"/>
            <a:ext cx="2285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Efficiency vs applied HV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Рисунок 23" descr="D:\babkin\NIKA-MPD\ToF_RPC\documents_15\ToF_TDR\tripple_stack_SRPC_scheme_v2.png">
            <a:extLst>
              <a:ext uri="{FF2B5EF4-FFF2-40B4-BE49-F238E27FC236}">
                <a16:creationId xmlns:a16="http://schemas.microsoft.com/office/drawing/2014/main" id="{6A7522FE-82AD-434B-A1B1-233F99D237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829" b="20619"/>
          <a:stretch/>
        </p:blipFill>
        <p:spPr bwMode="auto">
          <a:xfrm>
            <a:off x="580671" y="362802"/>
            <a:ext cx="6755823" cy="354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4194F8F-2F73-4966-B0F0-4CAEA40DA577}"/>
              </a:ext>
            </a:extLst>
          </p:cNvPr>
          <p:cNvSpPr txBox="1"/>
          <p:nvPr/>
        </p:nvSpPr>
        <p:spPr>
          <a:xfrm>
            <a:off x="4732859" y="2664437"/>
            <a:ext cx="2138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3-stack 15-gaps MRPC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8FD852-376A-42F5-8E64-F11A842655C1}"/>
              </a:ext>
            </a:extLst>
          </p:cNvPr>
          <p:cNvSpPr txBox="1"/>
          <p:nvPr/>
        </p:nvSpPr>
        <p:spPr>
          <a:xfrm>
            <a:off x="1350359" y="6068059"/>
            <a:ext cx="1991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MRPC readout strips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5BEFCAE-59A0-431F-B60E-73098B3D4C6E}"/>
              </a:ext>
            </a:extLst>
          </p:cNvPr>
          <p:cNvGrpSpPr/>
          <p:nvPr/>
        </p:nvGrpSpPr>
        <p:grpSpPr>
          <a:xfrm>
            <a:off x="144328" y="3926184"/>
            <a:ext cx="4608648" cy="2178769"/>
            <a:chOff x="639684" y="4146723"/>
            <a:chExt cx="4256665" cy="2004696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C30BCA6-9D8F-410C-84C2-CD066E54EEC0}"/>
                </a:ext>
              </a:extLst>
            </p:cNvPr>
            <p:cNvPicPr/>
            <p:nvPr/>
          </p:nvPicPr>
          <p:blipFill>
            <a:blip r:embed="rId7" cstate="print"/>
            <a:srcRect t="8276"/>
            <a:stretch>
              <a:fillRect/>
            </a:stretch>
          </p:blipFill>
          <p:spPr bwMode="auto">
            <a:xfrm>
              <a:off x="639684" y="4146723"/>
              <a:ext cx="4256665" cy="2004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3102AB5-DFF1-4E0B-90B0-2FCDD92BB005}"/>
                </a:ext>
              </a:extLst>
            </p:cNvPr>
            <p:cNvSpPr txBox="1"/>
            <p:nvPr/>
          </p:nvSpPr>
          <p:spPr>
            <a:xfrm>
              <a:off x="1457994" y="4532887"/>
              <a:ext cx="2627587" cy="883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24 strips with both side readout for position determination along strip</a:t>
              </a:r>
              <a:endParaRPr lang="ru-RU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Стрелка: вправо 29">
              <a:extLst>
                <a:ext uri="{FF2B5EF4-FFF2-40B4-BE49-F238E27FC236}">
                  <a16:creationId xmlns:a16="http://schemas.microsoft.com/office/drawing/2014/main" id="{13E8378F-C9B0-4390-9CF5-E1B5EB9A45FF}"/>
                </a:ext>
              </a:extLst>
            </p:cNvPr>
            <p:cNvSpPr/>
            <p:nvPr/>
          </p:nvSpPr>
          <p:spPr>
            <a:xfrm>
              <a:off x="4599601" y="5007140"/>
              <a:ext cx="278167" cy="3430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Стрелка: вправо 30">
              <a:extLst>
                <a:ext uri="{FF2B5EF4-FFF2-40B4-BE49-F238E27FC236}">
                  <a16:creationId xmlns:a16="http://schemas.microsoft.com/office/drawing/2014/main" id="{C61F9EF8-CDE7-43A4-9DB5-A79D21ED3BF1}"/>
                </a:ext>
              </a:extLst>
            </p:cNvPr>
            <p:cNvSpPr/>
            <p:nvPr/>
          </p:nvSpPr>
          <p:spPr>
            <a:xfrm rot="10800000">
              <a:off x="665807" y="4999748"/>
              <a:ext cx="278167" cy="3430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6C3853F-CDD3-478E-8771-3A3BDE349A31}"/>
              </a:ext>
            </a:extLst>
          </p:cNvPr>
          <p:cNvGrpSpPr/>
          <p:nvPr/>
        </p:nvGrpSpPr>
        <p:grpSpPr>
          <a:xfrm>
            <a:off x="4781260" y="3065727"/>
            <a:ext cx="3625576" cy="3092592"/>
            <a:chOff x="4967845" y="3210447"/>
            <a:chExt cx="3448515" cy="2985971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64386F5E-3B13-4BCD-8B6D-187518555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359"/>
            <a:stretch/>
          </p:blipFill>
          <p:spPr>
            <a:xfrm>
              <a:off x="4967845" y="3210447"/>
              <a:ext cx="3448515" cy="2985971"/>
            </a:xfrm>
            <a:prstGeom prst="rect">
              <a:avLst/>
            </a:prstGeom>
          </p:spPr>
        </p:pic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2C7BF4C7-D00D-4D56-A581-65E1C2CAAF39}"/>
                </a:ext>
              </a:extLst>
            </p:cNvPr>
            <p:cNvCxnSpPr/>
            <p:nvPr/>
          </p:nvCxnSpPr>
          <p:spPr>
            <a:xfrm>
              <a:off x="5621465" y="4878473"/>
              <a:ext cx="2739736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113467-C291-420F-BDF8-B5872A8BB862}"/>
                </a:ext>
              </a:extLst>
            </p:cNvPr>
            <p:cNvSpPr txBox="1"/>
            <p:nvPr/>
          </p:nvSpPr>
          <p:spPr>
            <a:xfrm>
              <a:off x="6637945" y="4569715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640</a:t>
              </a:r>
              <a:endParaRPr lang="ru-RU" dirty="0">
                <a:solidFill>
                  <a:srgbClr val="FF0000"/>
                </a:solidFill>
              </a:endParaRPr>
            </a:p>
          </p:txBody>
        </p: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8425756F-6D3D-48C0-9A17-9B30E5A35E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6777" y="4224829"/>
              <a:ext cx="279273" cy="825586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A28387B-5A21-4292-8586-561CAA7726F0}"/>
                </a:ext>
              </a:extLst>
            </p:cNvPr>
            <p:cNvSpPr txBox="1"/>
            <p:nvPr/>
          </p:nvSpPr>
          <p:spPr>
            <a:xfrm rot="17299051">
              <a:off x="5558694" y="4406099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300</a:t>
              </a:r>
              <a:endParaRPr lang="ru-RU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03BC8A6-D24D-4321-99AB-9B4B0FB51306}"/>
              </a:ext>
            </a:extLst>
          </p:cNvPr>
          <p:cNvSpPr txBox="1"/>
          <p:nvPr/>
        </p:nvSpPr>
        <p:spPr>
          <a:xfrm>
            <a:off x="8380319" y="371883"/>
            <a:ext cx="3863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Gas mixture: C</a:t>
            </a:r>
            <a:r>
              <a:rPr lang="en-US" sz="16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16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US" sz="16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/SF</a:t>
            </a:r>
            <a:r>
              <a:rPr lang="en-US" sz="16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/iC</a:t>
            </a:r>
            <a:r>
              <a:rPr lang="en-US" sz="16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16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(90/5/5) 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51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08612" y="-28575"/>
            <a:ext cx="737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Progress of the TOF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detectors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and modules assembling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4</a:t>
            </a:fld>
            <a:r>
              <a:rPr lang="en-US" dirty="0"/>
              <a:t>/1</a:t>
            </a:r>
            <a:r>
              <a:rPr lang="ru-RU" dirty="0"/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5909B1-66E2-4A5A-90A6-443FC414115A}"/>
              </a:ext>
            </a:extLst>
          </p:cNvPr>
          <p:cNvSpPr txBox="1"/>
          <p:nvPr/>
        </p:nvSpPr>
        <p:spPr>
          <a:xfrm>
            <a:off x="750186" y="509290"/>
            <a:ext cx="1060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All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28 (100%)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TOF MPD modules are already assembled, tested and stored 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F1EEF4-3869-4041-AB96-C8D018E6B43C}"/>
              </a:ext>
            </a:extLst>
          </p:cNvPr>
          <p:cNvSpPr txBox="1"/>
          <p:nvPr/>
        </p:nvSpPr>
        <p:spPr>
          <a:xfrm>
            <a:off x="3184273" y="5987017"/>
            <a:ext cx="6082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We are ready for TOF installation into the MPD power frame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E2DEE3-9229-44FA-A8D4-706471D6C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3" b="10943"/>
          <a:stretch/>
        </p:blipFill>
        <p:spPr>
          <a:xfrm>
            <a:off x="633137" y="1091151"/>
            <a:ext cx="10925726" cy="480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98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55015" y="-31683"/>
            <a:ext cx="2281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TOF installation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5</a:t>
            </a:fld>
            <a:r>
              <a:rPr lang="en-US" dirty="0"/>
              <a:t>/1</a:t>
            </a:r>
            <a:r>
              <a:rPr lang="ru-RU" dirty="0"/>
              <a:t>7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18571" b="16929"/>
          <a:stretch/>
        </p:blipFill>
        <p:spPr>
          <a:xfrm>
            <a:off x="616570" y="384862"/>
            <a:ext cx="6242332" cy="30559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31359" r="21682" b="26458"/>
          <a:stretch/>
        </p:blipFill>
        <p:spPr>
          <a:xfrm>
            <a:off x="7359834" y="4115256"/>
            <a:ext cx="4271074" cy="19682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28439" y="6067637"/>
            <a:ext cx="677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lifting cart and installation bench are ready for TOF integration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17669" y="3800119"/>
            <a:ext cx="351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MPD Power Frame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1341FB-C2C1-EE36-3E76-9B70F9683F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6"/>
          <a:stretch/>
        </p:blipFill>
        <p:spPr>
          <a:xfrm>
            <a:off x="267409" y="3524194"/>
            <a:ext cx="3582957" cy="2602153"/>
          </a:xfrm>
          <a:prstGeom prst="rect">
            <a:avLst/>
          </a:prstGeom>
        </p:spPr>
      </p:pic>
      <p:cxnSp>
        <p:nvCxnSpPr>
          <p:cNvPr id="15" name="Прямая со стрелкой 14"/>
          <p:cNvCxnSpPr>
            <a:cxnSpLocks/>
          </p:cNvCxnSpPr>
          <p:nvPr/>
        </p:nvCxnSpPr>
        <p:spPr>
          <a:xfrm>
            <a:off x="2579796" y="2714625"/>
            <a:ext cx="1" cy="1202373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973618A-96CB-1573-A012-CE760F6D284B}"/>
              </a:ext>
            </a:extLst>
          </p:cNvPr>
          <p:cNvSpPr txBox="1"/>
          <p:nvPr/>
        </p:nvSpPr>
        <p:spPr>
          <a:xfrm>
            <a:off x="1163402" y="6088536"/>
            <a:ext cx="1887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Lifting platform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F81AB72-46F5-4E38-A97D-286ED1C7BE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0" b="16604"/>
          <a:stretch/>
        </p:blipFill>
        <p:spPr>
          <a:xfrm>
            <a:off x="7755575" y="136525"/>
            <a:ext cx="3641627" cy="3705905"/>
          </a:xfrm>
          <a:prstGeom prst="rect">
            <a:avLst/>
          </a:prstGeom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77355E0D-F3EB-457E-A177-5914F1E036E7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7779865" y="2876018"/>
            <a:ext cx="1396220" cy="136313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BFF141C-7B02-4C4B-9EAB-298FCC66D2E8}"/>
              </a:ext>
            </a:extLst>
          </p:cNvPr>
          <p:cNvSpPr txBox="1"/>
          <p:nvPr/>
        </p:nvSpPr>
        <p:spPr>
          <a:xfrm>
            <a:off x="6262128" y="2552852"/>
            <a:ext cx="1517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TOF module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on the rails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110CCC9C-254C-4A0D-95FA-8F0592E919D8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4038600" y="1246581"/>
            <a:ext cx="3716975" cy="742897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AEAD6C-4288-4D14-ADAC-CD749B5762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3" b="10569"/>
          <a:stretch/>
        </p:blipFill>
        <p:spPr>
          <a:xfrm>
            <a:off x="4175567" y="3543185"/>
            <a:ext cx="2845429" cy="2540339"/>
          </a:xfrm>
          <a:prstGeom prst="rect">
            <a:avLst/>
          </a:prstGeom>
        </p:spPr>
      </p:pic>
      <p:cxnSp>
        <p:nvCxnSpPr>
          <p:cNvPr id="4" name="Прямая со стрелкой 3"/>
          <p:cNvCxnSpPr>
            <a:cxnSpLocks/>
          </p:cNvCxnSpPr>
          <p:nvPr/>
        </p:nvCxnSpPr>
        <p:spPr>
          <a:xfrm>
            <a:off x="4138238" y="1912851"/>
            <a:ext cx="3641627" cy="2459580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344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55015" y="-31683"/>
            <a:ext cx="2281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TOF installation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6</a:t>
            </a:fld>
            <a:r>
              <a:rPr lang="en-US" dirty="0"/>
              <a:t>/1</a:t>
            </a:r>
            <a:r>
              <a:rPr lang="ru-RU" dirty="0"/>
              <a:t>7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823DBC-B869-428E-AD82-AC5C6EB8C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147" y="429982"/>
            <a:ext cx="3036853" cy="539885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7753B3E-77B1-456D-91B1-C48B0A4F6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2" y="679277"/>
            <a:ext cx="8990709" cy="506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92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2433383-D72B-4BFD-AC28-1DFC36A63F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4" t="8997" r="5474"/>
          <a:stretch/>
        </p:blipFill>
        <p:spPr>
          <a:xfrm>
            <a:off x="107837" y="502053"/>
            <a:ext cx="5954715" cy="5910161"/>
          </a:xfrm>
          <a:prstGeom prst="rect">
            <a:avLst/>
          </a:prstGeom>
        </p:spPr>
      </p:pic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7</a:t>
            </a:fld>
            <a:r>
              <a:rPr lang="en-US" dirty="0"/>
              <a:t>/1</a:t>
            </a:r>
            <a:r>
              <a:rPr lang="ru-RU" dirty="0"/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29856" y="-28575"/>
            <a:ext cx="5332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TOF readout and power crates &amp; cables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33C47C2F-0394-424E-BCF2-286F7D91B253}"/>
              </a:ext>
            </a:extLst>
          </p:cNvPr>
          <p:cNvGrpSpPr/>
          <p:nvPr/>
        </p:nvGrpSpPr>
        <p:grpSpPr>
          <a:xfrm>
            <a:off x="6096000" y="357595"/>
            <a:ext cx="6030492" cy="3468132"/>
            <a:chOff x="6208656" y="92713"/>
            <a:chExt cx="5823395" cy="3398868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5E2F7969-167D-4748-B201-71531E687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2186" y="400110"/>
              <a:ext cx="5777567" cy="309147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9D5591-563B-401E-A27C-CFC999D6AE6D}"/>
                </a:ext>
              </a:extLst>
            </p:cNvPr>
            <p:cNvSpPr txBox="1"/>
            <p:nvPr/>
          </p:nvSpPr>
          <p:spPr>
            <a:xfrm>
              <a:off x="7760321" y="92713"/>
              <a:ext cx="3109844" cy="382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baseline="30000" dirty="0">
                  <a:latin typeface="Cambria" panose="02040503050406030204" pitchFamily="18" charset="0"/>
                  <a:ea typeface="Cambria" panose="02040503050406030204" pitchFamily="18" charset="0"/>
                </a:rPr>
                <a:t>rd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flor of the MPD platform</a:t>
              </a:r>
              <a:endParaRPr lang="ru-RU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A9F9F0-9EE6-4DB6-9FCF-767980E2E206}"/>
                </a:ext>
              </a:extLst>
            </p:cNvPr>
            <p:cNvSpPr txBox="1"/>
            <p:nvPr/>
          </p:nvSpPr>
          <p:spPr>
            <a:xfrm>
              <a:off x="6208656" y="824064"/>
              <a:ext cx="762607" cy="541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TOF</a:t>
              </a:r>
            </a:p>
            <a:p>
              <a:pPr algn="ctr"/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HV&amp;LV</a:t>
              </a:r>
              <a:endParaRPr lang="ru-RU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7C18C-A12F-41EC-9E2E-ED5FCF20D58F}"/>
                </a:ext>
              </a:extLst>
            </p:cNvPr>
            <p:cNvSpPr txBox="1"/>
            <p:nvPr/>
          </p:nvSpPr>
          <p:spPr>
            <a:xfrm>
              <a:off x="11269444" y="824064"/>
              <a:ext cx="762607" cy="541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TOF</a:t>
              </a:r>
            </a:p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HV&amp;LV</a:t>
              </a:r>
              <a:endParaRPr lang="ru-RU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428330-4D64-4970-B6CE-62754CB21CA7}"/>
                </a:ext>
              </a:extLst>
            </p:cNvPr>
            <p:cNvSpPr txBox="1"/>
            <p:nvPr/>
          </p:nvSpPr>
          <p:spPr>
            <a:xfrm>
              <a:off x="8458552" y="2566519"/>
              <a:ext cx="1545114" cy="31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DAQ &amp; Control</a:t>
              </a:r>
              <a:endParaRPr lang="ru-RU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12CE74-14E5-40C7-B156-25696745FC23}"/>
                </a:ext>
              </a:extLst>
            </p:cNvPr>
            <p:cNvSpPr txBox="1"/>
            <p:nvPr/>
          </p:nvSpPr>
          <p:spPr>
            <a:xfrm>
              <a:off x="7052668" y="1563311"/>
              <a:ext cx="1174920" cy="764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TOF Gas distribution system</a:t>
              </a:r>
              <a:endParaRPr lang="ru-RU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DDE695-962B-415E-82EE-B91111F34563}"/>
                </a:ext>
              </a:extLst>
            </p:cNvPr>
            <p:cNvSpPr txBox="1"/>
            <p:nvPr/>
          </p:nvSpPr>
          <p:spPr>
            <a:xfrm>
              <a:off x="10044948" y="1671033"/>
              <a:ext cx="1030102" cy="541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Reserve</a:t>
              </a:r>
            </a:p>
            <a:p>
              <a:pPr algn="ctr"/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for stage 2</a:t>
              </a:r>
              <a:endParaRPr lang="ru-RU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B6A5964D-1991-4BD2-ADCB-27ABCF27BC5C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5724525" y="2248492"/>
            <a:ext cx="385486" cy="0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46685E7-6E2B-4E59-BE1F-CE48430026B4}"/>
              </a:ext>
            </a:extLst>
          </p:cNvPr>
          <p:cNvSpPr txBox="1"/>
          <p:nvPr/>
        </p:nvSpPr>
        <p:spPr>
          <a:xfrm>
            <a:off x="6702628" y="3758938"/>
            <a:ext cx="1689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TOF VXS crate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62899B-620E-437D-825A-1447C408E5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5" b="27111"/>
          <a:stretch/>
        </p:blipFill>
        <p:spPr>
          <a:xfrm>
            <a:off x="6292657" y="4072312"/>
            <a:ext cx="2416824" cy="2221490"/>
          </a:xfrm>
          <a:prstGeom prst="rect">
            <a:avLst/>
          </a:prstGeom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10BBA98E-B85D-4C6A-A8F9-94CF8086183A}"/>
              </a:ext>
            </a:extLst>
          </p:cNvPr>
          <p:cNvCxnSpPr>
            <a:cxnSpLocks/>
          </p:cNvCxnSpPr>
          <p:nvPr/>
        </p:nvCxnSpPr>
        <p:spPr>
          <a:xfrm>
            <a:off x="4014150" y="2862764"/>
            <a:ext cx="2278507" cy="1209548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4AA50D6-7C4C-415B-9FE1-D82A14AA18C3}"/>
              </a:ext>
            </a:extLst>
          </p:cNvPr>
          <p:cNvSpPr txBox="1"/>
          <p:nvPr/>
        </p:nvSpPr>
        <p:spPr>
          <a:xfrm>
            <a:off x="9400306" y="3758938"/>
            <a:ext cx="2074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MPod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power crate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747E4E2-A414-474B-9E4D-BDACC84015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" r="26719" b="4936"/>
          <a:stretch/>
        </p:blipFill>
        <p:spPr>
          <a:xfrm>
            <a:off x="9045852" y="4097492"/>
            <a:ext cx="2669898" cy="2201724"/>
          </a:xfrm>
          <a:prstGeom prst="rect">
            <a:avLst/>
          </a:prstGeom>
        </p:spPr>
      </p:pic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66218837-C131-4C0D-AFCE-E93F89686267}"/>
              </a:ext>
            </a:extLst>
          </p:cNvPr>
          <p:cNvCxnSpPr>
            <a:cxnSpLocks/>
          </p:cNvCxnSpPr>
          <p:nvPr/>
        </p:nvCxnSpPr>
        <p:spPr>
          <a:xfrm flipH="1">
            <a:off x="11468100" y="3187889"/>
            <a:ext cx="168431" cy="870971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794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B74D89F-F0C2-4A4F-990D-76E11CB530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3" b="10450"/>
          <a:stretch/>
        </p:blipFill>
        <p:spPr>
          <a:xfrm>
            <a:off x="189127" y="491261"/>
            <a:ext cx="11904786" cy="5563107"/>
          </a:xfrm>
          <a:prstGeom prst="rect">
            <a:avLst/>
          </a:prstGeom>
        </p:spPr>
      </p:pic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8</a:t>
            </a:fld>
            <a:r>
              <a:rPr lang="en-US" dirty="0"/>
              <a:t>/1</a:t>
            </a:r>
            <a:r>
              <a:rPr lang="ru-RU" dirty="0"/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29853" y="-28575"/>
            <a:ext cx="5332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TOF readout and power crates &amp; cables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B207C47-C4D0-45C7-BD64-5874F9DD7295}"/>
              </a:ext>
            </a:extLst>
          </p:cNvPr>
          <p:cNvGrpSpPr/>
          <p:nvPr/>
        </p:nvGrpSpPr>
        <p:grpSpPr>
          <a:xfrm>
            <a:off x="5485618" y="935693"/>
            <a:ext cx="6608295" cy="4870347"/>
            <a:chOff x="5485618" y="935693"/>
            <a:chExt cx="6608295" cy="4870347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EB5D8FA-BF11-43AD-85D9-74F9B3363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48" t="20683" r="2149" b="4091"/>
            <a:stretch/>
          </p:blipFill>
          <p:spPr>
            <a:xfrm>
              <a:off x="5485618" y="935693"/>
              <a:ext cx="6608295" cy="453179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CC071C0-CD30-4193-B1E8-B5550DF3E8A7}"/>
                </a:ext>
              </a:extLst>
            </p:cNvPr>
            <p:cNvSpPr txBox="1"/>
            <p:nvPr/>
          </p:nvSpPr>
          <p:spPr>
            <a:xfrm>
              <a:off x="5812684" y="5467486"/>
              <a:ext cx="5954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highlight>
                    <a:srgbClr val="00FFFF"/>
                  </a:highlight>
                  <a:latin typeface="Cambria" panose="02040503050406030204" pitchFamily="18" charset="0"/>
                  <a:ea typeface="Cambria" panose="02040503050406030204" pitchFamily="18" charset="0"/>
                </a:rPr>
                <a:t>High-voltage distributors mounted on the MPD cable tray supports</a:t>
              </a:r>
              <a:endParaRPr lang="ru-RU" sz="1600" dirty="0">
                <a:highlight>
                  <a:srgbClr val="00FFFF"/>
                </a:highligh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D0BAFD9-5705-4A7F-BCEC-5130CD13A0FE}"/>
              </a:ext>
            </a:extLst>
          </p:cNvPr>
          <p:cNvGrpSpPr/>
          <p:nvPr/>
        </p:nvGrpSpPr>
        <p:grpSpPr>
          <a:xfrm>
            <a:off x="107212" y="935693"/>
            <a:ext cx="5332294" cy="4870347"/>
            <a:chOff x="107212" y="935693"/>
            <a:chExt cx="5332294" cy="4870347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154E5D9-B9C0-4D25-9252-73DA19DB5E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0" t="7260" r="35822" b="7315"/>
            <a:stretch/>
          </p:blipFill>
          <p:spPr>
            <a:xfrm>
              <a:off x="189127" y="935693"/>
              <a:ext cx="5168465" cy="453179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C48F7B-3816-4CF8-991B-E4DDE3A2AE82}"/>
                </a:ext>
              </a:extLst>
            </p:cNvPr>
            <p:cNvSpPr txBox="1"/>
            <p:nvPr/>
          </p:nvSpPr>
          <p:spPr>
            <a:xfrm>
              <a:off x="107212" y="5467486"/>
              <a:ext cx="53322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highlight>
                    <a:srgbClr val="00FFFF"/>
                  </a:highlight>
                  <a:latin typeface="Cambria" panose="02040503050406030204" pitchFamily="18" charset="0"/>
                  <a:ea typeface="Cambria" panose="02040503050406030204" pitchFamily="18" charset="0"/>
                </a:rPr>
                <a:t>Two racks for three VXS crates are welded to the MPD yoke</a:t>
              </a:r>
              <a:endParaRPr lang="ru-RU" sz="1600" dirty="0">
                <a:highlight>
                  <a:srgbClr val="00FFFF"/>
                </a:highligh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169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14.10.2024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Vadim Babkin, MPD TOF status,                                                      XIV Collaboration Meeting of  the MPD Experiment at NICA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0CBD-B14D-48B5-ACAA-6ED357F33E80}" type="slidenum">
              <a:rPr lang="ru-RU" smtClean="0"/>
              <a:t>9</a:t>
            </a:fld>
            <a:r>
              <a:rPr lang="en-US" dirty="0"/>
              <a:t>/1</a:t>
            </a:r>
            <a:r>
              <a:rPr lang="ru-RU" dirty="0"/>
              <a:t>7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7A1F3C4-AC85-42A5-A9A4-B1B2615D94D0}"/>
              </a:ext>
            </a:extLst>
          </p:cNvPr>
          <p:cNvSpPr/>
          <p:nvPr/>
        </p:nvSpPr>
        <p:spPr>
          <a:xfrm>
            <a:off x="3182821" y="-28575"/>
            <a:ext cx="58263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Gas system for the TOF in the MPD hall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4C50B78-4249-4E1F-BE77-86E2F386D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7" t="8267" b="11458"/>
          <a:stretch/>
        </p:blipFill>
        <p:spPr>
          <a:xfrm>
            <a:off x="518466" y="461665"/>
            <a:ext cx="5960115" cy="37199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628F4D3-2201-4329-98E6-DFC22770FF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8" t="16112" b="7929"/>
          <a:stretch/>
        </p:blipFill>
        <p:spPr>
          <a:xfrm>
            <a:off x="766071" y="3962294"/>
            <a:ext cx="3836193" cy="2180392"/>
          </a:xfrm>
          <a:prstGeom prst="rect">
            <a:avLst/>
          </a:prstGeom>
        </p:spPr>
      </p:pic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1EC53738-6EE0-44B9-A9D4-3AA1B5066715}"/>
              </a:ext>
            </a:extLst>
          </p:cNvPr>
          <p:cNvCxnSpPr>
            <a:cxnSpLocks/>
          </p:cNvCxnSpPr>
          <p:nvPr/>
        </p:nvCxnSpPr>
        <p:spPr>
          <a:xfrm>
            <a:off x="2037030" y="3129945"/>
            <a:ext cx="1539726" cy="1323608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A8DE12E-1E83-44E8-BCB0-B27F3E4C67DD}"/>
              </a:ext>
            </a:extLst>
          </p:cNvPr>
          <p:cNvSpPr txBox="1"/>
          <p:nvPr/>
        </p:nvSpPr>
        <p:spPr>
          <a:xfrm>
            <a:off x="1243618" y="6062760"/>
            <a:ext cx="345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Gas mixture purifier (rack #4)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A3F4093-9514-4B4D-8944-F9CA1CFE1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0" t="10274" r="-4619" b="17738"/>
          <a:stretch/>
        </p:blipFill>
        <p:spPr>
          <a:xfrm>
            <a:off x="9716058" y="255260"/>
            <a:ext cx="2107484" cy="562632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177795-1C76-43EB-B443-1B36D964B6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9" t="40660" r="27136" b="29901"/>
          <a:stretch/>
        </p:blipFill>
        <p:spPr>
          <a:xfrm>
            <a:off x="6730320" y="502892"/>
            <a:ext cx="2717836" cy="222895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202B415-19FF-4C80-B73B-68753D4A86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 t="7268" r="37289" b="34970"/>
          <a:stretch/>
        </p:blipFill>
        <p:spPr>
          <a:xfrm>
            <a:off x="4919227" y="3042512"/>
            <a:ext cx="2183382" cy="308874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E7C2FF9-AC21-4EC7-87EE-98A41A4F35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699" y="4700208"/>
            <a:ext cx="1934288" cy="145071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9A5E6F9-8BD9-48D0-A059-141BB5190A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5" b="-2313"/>
          <a:stretch/>
        </p:blipFill>
        <p:spPr>
          <a:xfrm>
            <a:off x="7278573" y="3048119"/>
            <a:ext cx="1934288" cy="1652089"/>
          </a:xfrm>
          <a:prstGeom prst="rect">
            <a:avLst/>
          </a:prstGeom>
        </p:spPr>
      </p:pic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45EB927C-5FAA-4DB7-8B36-25574E972885}"/>
              </a:ext>
            </a:extLst>
          </p:cNvPr>
          <p:cNvCxnSpPr>
            <a:cxnSpLocks/>
          </p:cNvCxnSpPr>
          <p:nvPr/>
        </p:nvCxnSpPr>
        <p:spPr>
          <a:xfrm>
            <a:off x="2574720" y="2905177"/>
            <a:ext cx="2558847" cy="1136992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BE8870A-6A33-4C5E-84C0-6D9514C78F7E}"/>
              </a:ext>
            </a:extLst>
          </p:cNvPr>
          <p:cNvSpPr txBox="1"/>
          <p:nvPr/>
        </p:nvSpPr>
        <p:spPr>
          <a:xfrm>
            <a:off x="5458369" y="6092259"/>
            <a:ext cx="345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Mixer and analyzer (racks #2, 3)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D17B8B52-A167-4498-B90F-547B85CF8BC4}"/>
              </a:ext>
            </a:extLst>
          </p:cNvPr>
          <p:cNvCxnSpPr>
            <a:cxnSpLocks/>
          </p:cNvCxnSpPr>
          <p:nvPr/>
        </p:nvCxnSpPr>
        <p:spPr>
          <a:xfrm>
            <a:off x="2895581" y="2608613"/>
            <a:ext cx="6904315" cy="782830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A7CCBF0-7905-4FA6-93CE-5BE738BECC1F}"/>
              </a:ext>
            </a:extLst>
          </p:cNvPr>
          <p:cNvSpPr txBox="1"/>
          <p:nvPr/>
        </p:nvSpPr>
        <p:spPr>
          <a:xfrm>
            <a:off x="9894640" y="5827758"/>
            <a:ext cx="21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Automatic and control (rack #1)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CFE5B0AF-71B0-4C0D-968F-02CE38B67A35}"/>
              </a:ext>
            </a:extLst>
          </p:cNvPr>
          <p:cNvCxnSpPr>
            <a:cxnSpLocks/>
          </p:cNvCxnSpPr>
          <p:nvPr/>
        </p:nvCxnSpPr>
        <p:spPr>
          <a:xfrm>
            <a:off x="4208414" y="1939327"/>
            <a:ext cx="3776742" cy="39322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04E0563-A350-4BA3-958D-1A2F0F830DC5}"/>
              </a:ext>
            </a:extLst>
          </p:cNvPr>
          <p:cNvSpPr txBox="1"/>
          <p:nvPr/>
        </p:nvSpPr>
        <p:spPr>
          <a:xfrm>
            <a:off x="6792074" y="2699092"/>
            <a:ext cx="277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Freon cylinder (1000 kg)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0995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113909</TotalTime>
  <Words>1750</Words>
  <Application>Microsoft Office PowerPoint</Application>
  <PresentationFormat>Широкоэкранный</PresentationFormat>
  <Paragraphs>221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Cambria Math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Image&amp;Matros ®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Вадим Бабкин</dc:creator>
  <cp:lastModifiedBy>Вадим Бабкин</cp:lastModifiedBy>
  <cp:revision>1304</cp:revision>
  <dcterms:created xsi:type="dcterms:W3CDTF">2020-10-21T14:27:22Z</dcterms:created>
  <dcterms:modified xsi:type="dcterms:W3CDTF">2025-04-16T06:00:23Z</dcterms:modified>
</cp:coreProperties>
</file>