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sldIdLst>
    <p:sldId id="256" r:id="rId2"/>
    <p:sldId id="283" r:id="rId3"/>
    <p:sldId id="271" r:id="rId4"/>
    <p:sldId id="266" r:id="rId5"/>
    <p:sldId id="258" r:id="rId6"/>
    <p:sldId id="279" r:id="rId7"/>
    <p:sldId id="278" r:id="rId8"/>
    <p:sldId id="259" r:id="rId9"/>
    <p:sldId id="269" r:id="rId10"/>
    <p:sldId id="270" r:id="rId11"/>
    <p:sldId id="272" r:id="rId12"/>
    <p:sldId id="273" r:id="rId13"/>
    <p:sldId id="275" r:id="rId14"/>
    <p:sldId id="276" r:id="rId15"/>
    <p:sldId id="261" r:id="rId16"/>
    <p:sldId id="264" r:id="rId17"/>
    <p:sldId id="262" r:id="rId18"/>
    <p:sldId id="274" r:id="rId19"/>
    <p:sldId id="281" r:id="rId20"/>
    <p:sldId id="265" r:id="rId21"/>
    <p:sldId id="277" r:id="rId22"/>
    <p:sldId id="263" r:id="rId23"/>
    <p:sldId id="280" r:id="rId24"/>
    <p:sldId id="260" r:id="rId25"/>
    <p:sldId id="267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84BCA9-C8A5-7FC3-4040-9C96AA9C3411}" v="93" dt="2025-04-16T07:07:39.696"/>
    <p1510:client id="{EC861255-615E-E14A-BF4F-F1E233579C99}" v="430" dt="2025-04-16T05:26:02.4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14080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4363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6293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8405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09589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6831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3676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9361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8884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402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439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17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vkrylov@jinr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pd-srv.jinr.ru:8080/" TargetMode="External"/><Relationship Id="rId2" Type="http://schemas.openxmlformats.org/officeDocument/2006/relationships/hyperlink" Target="https://mpdroot.jinr.r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>
                <a:ea typeface="Calibri Light"/>
                <a:cs typeface="Calibri Light"/>
              </a:rPr>
              <a:t>TPC </a:t>
            </a:r>
            <a:r>
              <a:rPr lang="ru-RU" err="1">
                <a:ea typeface="Calibri Light"/>
                <a:cs typeface="Calibri Light"/>
              </a:rPr>
              <a:t>detector</a:t>
            </a:r>
            <a:r>
              <a:rPr lang="ru-RU">
                <a:ea typeface="Calibri Light"/>
                <a:cs typeface="Calibri Light"/>
              </a:rPr>
              <a:t> DST event </a:t>
            </a:r>
            <a:r>
              <a:rPr lang="ru-RU" err="1">
                <a:ea typeface="Calibri Light"/>
                <a:cs typeface="Calibri Light"/>
              </a:rPr>
              <a:t>viewer</a:t>
            </a:r>
            <a:endParaRPr lang="ru-RU">
              <a:ea typeface="Calibri Light"/>
              <a:cs typeface="Calibri Ligh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r">
              <a:spcBef>
                <a:spcPts val="500"/>
              </a:spcBef>
            </a:pPr>
            <a:r>
              <a:rPr lang="ru-RU" sz="1400" dirty="0">
                <a:ea typeface="+mj-lt"/>
                <a:cs typeface="+mj-lt"/>
              </a:rPr>
              <a:t>Alexander </a:t>
            </a:r>
            <a:r>
              <a:rPr lang="ru-RU" sz="1400" err="1">
                <a:ea typeface="+mj-lt"/>
                <a:cs typeface="+mj-lt"/>
              </a:rPr>
              <a:t>Krylov</a:t>
            </a:r>
            <a:r>
              <a:rPr lang="ru-RU" sz="1400" dirty="0">
                <a:ea typeface="+mj-lt"/>
                <a:cs typeface="+mj-lt"/>
              </a:rPr>
              <a:t> (LHEP)</a:t>
            </a:r>
            <a:endParaRPr lang="ru-RU" sz="1400" dirty="0">
              <a:ea typeface="Calibri Light" panose="020F0302020204030204"/>
              <a:cs typeface="Calibri Light" panose="020F0302020204030204"/>
            </a:endParaRPr>
          </a:p>
          <a:p>
            <a:pPr algn="r">
              <a:spcBef>
                <a:spcPts val="500"/>
              </a:spcBef>
            </a:pPr>
            <a:r>
              <a:rPr lang="ru-RU" sz="1400" err="1">
                <a:ea typeface="+mj-lt"/>
                <a:cs typeface="+mj-lt"/>
              </a:rPr>
              <a:t>Email</a:t>
            </a:r>
            <a:r>
              <a:rPr lang="ru-RU" sz="1400" dirty="0">
                <a:ea typeface="+mj-lt"/>
                <a:cs typeface="+mj-lt"/>
              </a:rPr>
              <a:t>: </a:t>
            </a:r>
            <a:r>
              <a:rPr lang="ru-RU" sz="1400" dirty="0">
                <a:ea typeface="+mj-lt"/>
                <a:cs typeface="+mj-lt"/>
                <a:hlinkClick r:id="rId2"/>
              </a:rPr>
              <a:t>avkrylov@jinr.ru</a:t>
            </a:r>
            <a:endParaRPr lang="ru-RU" sz="1400" dirty="0">
              <a:ea typeface="Calibri Light" panose="020F0302020204030204"/>
              <a:cs typeface="Calibri Light" panose="020F0302020204030204"/>
            </a:endParaRPr>
          </a:p>
          <a:p>
            <a:pPr algn="r">
              <a:spcBef>
                <a:spcPts val="500"/>
              </a:spcBef>
            </a:pPr>
            <a:r>
              <a:rPr lang="ru-RU" sz="1400" err="1">
                <a:ea typeface="+mj-lt"/>
                <a:cs typeface="+mj-lt"/>
              </a:rPr>
              <a:t>Oleg</a:t>
            </a:r>
            <a:r>
              <a:rPr lang="ru-RU" sz="1400" dirty="0">
                <a:ea typeface="+mj-lt"/>
                <a:cs typeface="+mj-lt"/>
              </a:rPr>
              <a:t> </a:t>
            </a:r>
            <a:r>
              <a:rPr lang="ru-RU" sz="1400" err="1">
                <a:ea typeface="+mj-lt"/>
                <a:cs typeface="+mj-lt"/>
              </a:rPr>
              <a:t>Rogachevsky</a:t>
            </a:r>
            <a:r>
              <a:rPr lang="ru-RU" sz="1400" dirty="0">
                <a:ea typeface="+mj-lt"/>
                <a:cs typeface="+mj-lt"/>
              </a:rPr>
              <a:t> (LHEP)</a:t>
            </a:r>
            <a:endParaRPr lang="ru-RU" sz="1400" dirty="0">
              <a:ea typeface="Calibri Light" panose="020F0302020204030204"/>
              <a:cs typeface="Calibri Light" panose="020F0302020204030204"/>
            </a:endParaRPr>
          </a:p>
          <a:p>
            <a:pPr algn="r">
              <a:spcBef>
                <a:spcPts val="500"/>
              </a:spcBef>
            </a:pPr>
            <a:r>
              <a:rPr lang="ru-RU" sz="1400" err="1">
                <a:ea typeface="+mj-lt"/>
                <a:cs typeface="+mj-lt"/>
              </a:rPr>
              <a:t>Viktor</a:t>
            </a:r>
            <a:r>
              <a:rPr lang="ru-RU" sz="1400" dirty="0">
                <a:ea typeface="+mj-lt"/>
                <a:cs typeface="+mj-lt"/>
              </a:rPr>
              <a:t> </a:t>
            </a:r>
            <a:r>
              <a:rPr lang="ru-RU" sz="1400" err="1">
                <a:ea typeface="+mj-lt"/>
                <a:cs typeface="+mj-lt"/>
              </a:rPr>
              <a:t>Krylov</a:t>
            </a:r>
            <a:r>
              <a:rPr lang="ru-RU" sz="1400" dirty="0">
                <a:ea typeface="+mj-lt"/>
                <a:cs typeface="+mj-lt"/>
              </a:rPr>
              <a:t> (LNP)</a:t>
            </a:r>
            <a:endParaRPr lang="ru-RU" sz="1400" dirty="0">
              <a:ea typeface="Calibri Light" panose="020F0302020204030204"/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38613-3A14-0251-D93A-0BAF1A776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ea typeface="Calibri Light"/>
                <a:cs typeface="Calibri Light"/>
              </a:rPr>
              <a:t>TPC </a:t>
            </a:r>
            <a:r>
              <a:rPr lang="ru-RU" err="1">
                <a:ea typeface="Calibri Light"/>
                <a:cs typeface="Calibri Light"/>
              </a:rPr>
              <a:t>pad</a:t>
            </a:r>
            <a:r>
              <a:rPr lang="ru-RU">
                <a:ea typeface="Calibri Light"/>
                <a:cs typeface="Calibri Light"/>
              </a:rPr>
              <a:t> </a:t>
            </a:r>
            <a:r>
              <a:rPr lang="ru-RU" err="1">
                <a:ea typeface="Calibri Light"/>
                <a:cs typeface="Calibri Light"/>
              </a:rPr>
              <a:t>response</a:t>
            </a:r>
            <a:endParaRPr lang="ru-RU">
              <a:ea typeface="Calibri Light"/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0A321B-059F-1225-A901-8541B70E4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18211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 algn="just">
              <a:buFont typeface="Wingdings" panose="020F0502020204030204" pitchFamily="34" charset="0"/>
              <a:buChar char="q"/>
            </a:pPr>
            <a:endParaRPr lang="ru-RU">
              <a:ea typeface="Calibri"/>
              <a:cs typeface="Calibri"/>
            </a:endParaRPr>
          </a:p>
          <a:p>
            <a:pPr algn="just">
              <a:buFont typeface="Wingdings" panose="020F0502020204030204" pitchFamily="34" charset="0"/>
              <a:buChar char="q"/>
            </a:pPr>
            <a:r>
              <a:rPr lang="ru-RU">
                <a:ea typeface="Calibri"/>
                <a:cs typeface="Calibri"/>
              </a:rPr>
              <a:t>TPC </a:t>
            </a:r>
            <a:r>
              <a:rPr lang="ru-RU" err="1">
                <a:ea typeface="Calibri"/>
                <a:cs typeface="Calibri"/>
              </a:rPr>
              <a:t>pads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for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west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and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east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endcup</a:t>
            </a:r>
            <a:r>
              <a:rPr lang="ru-RU">
                <a:ea typeface="Calibri"/>
                <a:cs typeface="Calibri"/>
              </a:rPr>
              <a:t> sectors.</a:t>
            </a:r>
          </a:p>
          <a:p>
            <a:pPr algn="just">
              <a:buFont typeface="Wingdings" panose="020F0502020204030204" pitchFamily="34" charset="0"/>
              <a:buChar char="q"/>
            </a:pPr>
            <a:r>
              <a:rPr lang="ru-RU" err="1">
                <a:ea typeface="Calibri" panose="020F0502020204030204"/>
                <a:cs typeface="Calibri" panose="020F0502020204030204"/>
              </a:rPr>
              <a:t>Each</a:t>
            </a:r>
            <a:r>
              <a:rPr lang="ru-RU">
                <a:ea typeface="Calibri" panose="020F0502020204030204"/>
                <a:cs typeface="Calibri" panose="020F0502020204030204"/>
              </a:rPr>
              <a:t> TPC </a:t>
            </a:r>
            <a:r>
              <a:rPr lang="ru-RU" err="1">
                <a:ea typeface="Calibri" panose="020F0502020204030204"/>
                <a:cs typeface="Calibri" panose="020F0502020204030204"/>
              </a:rPr>
              <a:t>pad</a:t>
            </a:r>
            <a:r>
              <a:rPr lang="ru-RU">
                <a:ea typeface="Calibri" panose="020F0502020204030204"/>
                <a:cs typeface="Calibri" panose="020F0502020204030204"/>
              </a:rPr>
              <a:t> </a:t>
            </a:r>
            <a:r>
              <a:rPr lang="ru-RU" err="1">
                <a:ea typeface="Calibri" panose="020F0502020204030204"/>
                <a:cs typeface="Calibri" panose="020F0502020204030204"/>
              </a:rPr>
              <a:t>has</a:t>
            </a:r>
            <a:r>
              <a:rPr lang="ru-RU">
                <a:ea typeface="Calibri" panose="020F0502020204030204"/>
                <a:cs typeface="Calibri" panose="020F0502020204030204"/>
              </a:rPr>
              <a:t> </a:t>
            </a:r>
            <a:r>
              <a:rPr lang="ru-RU" err="1">
                <a:ea typeface="+mn-lt"/>
                <a:cs typeface="+mn-lt"/>
              </a:rPr>
              <a:t>cumulative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Calibri" panose="020F0502020204030204"/>
                <a:cs typeface="Calibri" panose="020F0502020204030204"/>
              </a:rPr>
              <a:t>charge</a:t>
            </a:r>
            <a:r>
              <a:rPr lang="ru-RU">
                <a:ea typeface="Calibri" panose="020F0502020204030204"/>
                <a:cs typeface="Calibri" panose="020F0502020204030204"/>
              </a:rPr>
              <a:t> </a:t>
            </a:r>
            <a:r>
              <a:rPr lang="ru-RU" err="1">
                <a:ea typeface="Calibri" panose="020F0502020204030204"/>
                <a:cs typeface="Calibri" panose="020F0502020204030204"/>
              </a:rPr>
              <a:t>value</a:t>
            </a:r>
            <a:r>
              <a:rPr lang="ru-RU">
                <a:ea typeface="Calibri" panose="020F0502020204030204"/>
                <a:cs typeface="Calibri" panose="020F0502020204030204"/>
              </a:rPr>
              <a:t> </a:t>
            </a:r>
            <a:r>
              <a:rPr lang="ru-RU" err="1">
                <a:ea typeface="Calibri" panose="020F0502020204030204"/>
                <a:cs typeface="Calibri" panose="020F0502020204030204"/>
              </a:rPr>
              <a:t>for</a:t>
            </a:r>
            <a:r>
              <a:rPr lang="ru-RU">
                <a:ea typeface="Calibri" panose="020F0502020204030204"/>
                <a:cs typeface="Calibri" panose="020F0502020204030204"/>
              </a:rPr>
              <a:t> </a:t>
            </a:r>
            <a:r>
              <a:rPr lang="ru-RU" err="1">
                <a:ea typeface="Calibri" panose="020F0502020204030204"/>
                <a:cs typeface="Calibri" panose="020F0502020204030204"/>
              </a:rPr>
              <a:t>the</a:t>
            </a:r>
            <a:r>
              <a:rPr lang="ru-RU">
                <a:ea typeface="Calibri" panose="020F0502020204030204"/>
                <a:cs typeface="Calibri" panose="020F0502020204030204"/>
              </a:rPr>
              <a:t> </a:t>
            </a:r>
            <a:r>
              <a:rPr lang="ru-RU" err="1">
                <a:ea typeface="Calibri" panose="020F0502020204030204"/>
                <a:cs typeface="Calibri" panose="020F0502020204030204"/>
              </a:rPr>
              <a:t>whole</a:t>
            </a:r>
            <a:r>
              <a:rPr lang="ru-RU">
                <a:ea typeface="Calibri" panose="020F0502020204030204"/>
                <a:cs typeface="Calibri" panose="020F0502020204030204"/>
              </a:rPr>
              <a:t> </a:t>
            </a:r>
            <a:r>
              <a:rPr lang="ru-RU" err="1">
                <a:ea typeface="Calibri" panose="020F0502020204030204"/>
                <a:cs typeface="Calibri" panose="020F0502020204030204"/>
              </a:rPr>
              <a:t>event</a:t>
            </a:r>
            <a:r>
              <a:rPr lang="ru-RU">
                <a:ea typeface="Calibri" panose="020F0502020204030204"/>
                <a:cs typeface="Calibri" panose="020F0502020204030204"/>
              </a:rPr>
              <a:t>.</a:t>
            </a:r>
          </a:p>
          <a:p>
            <a:pPr algn="just">
              <a:buFont typeface="Wingdings" panose="020F0502020204030204" pitchFamily="34" charset="0"/>
              <a:buChar char="q"/>
            </a:pPr>
            <a:r>
              <a:rPr lang="ru-RU">
                <a:ea typeface="Calibri" panose="020F0502020204030204"/>
                <a:cs typeface="Calibri" panose="020F0502020204030204"/>
              </a:rPr>
              <a:t>User </a:t>
            </a:r>
            <a:r>
              <a:rPr lang="ru-RU" err="1">
                <a:ea typeface="Calibri" panose="020F0502020204030204"/>
                <a:cs typeface="Calibri" panose="020F0502020204030204"/>
              </a:rPr>
              <a:t>can</a:t>
            </a:r>
            <a:r>
              <a:rPr lang="ru-RU">
                <a:ea typeface="Calibri" panose="020F0502020204030204"/>
                <a:cs typeface="Calibri" panose="020F0502020204030204"/>
              </a:rPr>
              <a:t> </a:t>
            </a:r>
            <a:r>
              <a:rPr lang="ru-RU" err="1">
                <a:ea typeface="Calibri" panose="020F0502020204030204"/>
                <a:cs typeface="Calibri" panose="020F0502020204030204"/>
              </a:rPr>
              <a:t>zoom</a:t>
            </a:r>
            <a:r>
              <a:rPr lang="ru-RU">
                <a:ea typeface="Calibri" panose="020F0502020204030204"/>
                <a:cs typeface="Calibri" panose="020F0502020204030204"/>
              </a:rPr>
              <a:t> </a:t>
            </a:r>
            <a:r>
              <a:rPr lang="ru-RU" err="1">
                <a:ea typeface="Calibri" panose="020F0502020204030204"/>
                <a:cs typeface="Calibri" panose="020F0502020204030204"/>
              </a:rPr>
              <a:t>in</a:t>
            </a:r>
            <a:r>
              <a:rPr lang="ru-RU">
                <a:ea typeface="Calibri" panose="020F0502020204030204"/>
                <a:cs typeface="Calibri" panose="020F0502020204030204"/>
              </a:rPr>
              <a:t> (</a:t>
            </a:r>
            <a:r>
              <a:rPr lang="ru-RU" err="1">
                <a:ea typeface="Calibri" panose="020F0502020204030204"/>
                <a:cs typeface="Calibri" panose="020F0502020204030204"/>
              </a:rPr>
              <a:t>wheel</a:t>
            </a:r>
            <a:r>
              <a:rPr lang="ru-RU">
                <a:ea typeface="Calibri" panose="020F0502020204030204"/>
                <a:cs typeface="Calibri" panose="020F0502020204030204"/>
              </a:rPr>
              <a:t>) </a:t>
            </a:r>
            <a:r>
              <a:rPr lang="ru-RU" err="1">
                <a:ea typeface="Calibri" panose="020F0502020204030204"/>
                <a:cs typeface="Calibri" panose="020F0502020204030204"/>
              </a:rPr>
              <a:t>and</a:t>
            </a:r>
            <a:r>
              <a:rPr lang="ru-RU">
                <a:ea typeface="Calibri" panose="020F0502020204030204"/>
                <a:cs typeface="Calibri" panose="020F0502020204030204"/>
              </a:rPr>
              <a:t> </a:t>
            </a:r>
            <a:r>
              <a:rPr lang="ru-RU" err="1">
                <a:ea typeface="Calibri" panose="020F0502020204030204"/>
                <a:cs typeface="Calibri" panose="020F0502020204030204"/>
              </a:rPr>
              <a:t>move</a:t>
            </a:r>
            <a:r>
              <a:rPr lang="ru-RU">
                <a:ea typeface="Calibri" panose="020F0502020204030204"/>
                <a:cs typeface="Calibri" panose="020F0502020204030204"/>
              </a:rPr>
              <a:t> (</a:t>
            </a:r>
            <a:r>
              <a:rPr lang="ru-RU" err="1">
                <a:ea typeface="Calibri" panose="020F0502020204030204"/>
                <a:cs typeface="Calibri" panose="020F0502020204030204"/>
              </a:rPr>
              <a:t>right</a:t>
            </a:r>
            <a:r>
              <a:rPr lang="ru-RU">
                <a:ea typeface="Calibri" panose="020F0502020204030204"/>
                <a:cs typeface="Calibri" panose="020F0502020204030204"/>
              </a:rPr>
              <a:t> </a:t>
            </a:r>
            <a:r>
              <a:rPr lang="ru-RU" err="1">
                <a:ea typeface="Calibri" panose="020F0502020204030204"/>
                <a:cs typeface="Calibri" panose="020F0502020204030204"/>
              </a:rPr>
              <a:t>mouse</a:t>
            </a:r>
            <a:r>
              <a:rPr lang="ru-RU">
                <a:ea typeface="Calibri" panose="020F0502020204030204"/>
                <a:cs typeface="Calibri" panose="020F0502020204030204"/>
              </a:rPr>
              <a:t> </a:t>
            </a:r>
            <a:r>
              <a:rPr lang="ru-RU" err="1">
                <a:ea typeface="Calibri" panose="020F0502020204030204"/>
                <a:cs typeface="Calibri" panose="020F0502020204030204"/>
              </a:rPr>
              <a:t>pressed</a:t>
            </a:r>
            <a:r>
              <a:rPr lang="ru-RU">
                <a:ea typeface="Calibri" panose="020F0502020204030204"/>
                <a:cs typeface="Calibri" panose="020F0502020204030204"/>
              </a:rPr>
              <a:t>) </a:t>
            </a:r>
            <a:r>
              <a:rPr lang="ru-RU" err="1">
                <a:ea typeface="Calibri" panose="020F0502020204030204"/>
                <a:cs typeface="Calibri" panose="020F0502020204030204"/>
              </a:rPr>
              <a:t>through</a:t>
            </a:r>
            <a:r>
              <a:rPr lang="ru-RU">
                <a:ea typeface="Calibri" panose="020F0502020204030204"/>
                <a:cs typeface="Calibri" panose="020F0502020204030204"/>
              </a:rPr>
              <a:t> </a:t>
            </a:r>
            <a:r>
              <a:rPr lang="ru-RU" err="1">
                <a:ea typeface="Calibri" panose="020F0502020204030204"/>
                <a:cs typeface="Calibri" panose="020F0502020204030204"/>
              </a:rPr>
              <a:t>the</a:t>
            </a:r>
            <a:r>
              <a:rPr lang="ru-RU">
                <a:ea typeface="Calibri" panose="020F0502020204030204"/>
                <a:cs typeface="Calibri" panose="020F0502020204030204"/>
              </a:rPr>
              <a:t> </a:t>
            </a:r>
            <a:r>
              <a:rPr lang="ru-RU" err="1">
                <a:ea typeface="Calibri" panose="020F0502020204030204"/>
                <a:cs typeface="Calibri" panose="020F0502020204030204"/>
              </a:rPr>
              <a:t>different</a:t>
            </a:r>
            <a:r>
              <a:rPr lang="ru-RU">
                <a:ea typeface="Calibri" panose="020F0502020204030204"/>
                <a:cs typeface="Calibri" panose="020F0502020204030204"/>
              </a:rPr>
              <a:t> </a:t>
            </a:r>
            <a:r>
              <a:rPr lang="ru-RU" err="1">
                <a:ea typeface="Calibri" panose="020F0502020204030204"/>
                <a:cs typeface="Calibri" panose="020F0502020204030204"/>
              </a:rPr>
              <a:t>sectors</a:t>
            </a:r>
            <a:r>
              <a:rPr lang="ru-RU">
                <a:ea typeface="Calibri" panose="020F0502020204030204"/>
                <a:cs typeface="Calibri" panose="020F0502020204030204"/>
              </a:rPr>
              <a:t> </a:t>
            </a:r>
            <a:r>
              <a:rPr lang="ru-RU" err="1">
                <a:ea typeface="Calibri" panose="020F0502020204030204"/>
                <a:cs typeface="Calibri" panose="020F0502020204030204"/>
              </a:rPr>
              <a:t>and</a:t>
            </a:r>
            <a:r>
              <a:rPr lang="ru-RU">
                <a:ea typeface="Calibri" panose="020F0502020204030204"/>
                <a:cs typeface="Calibri" panose="020F0502020204030204"/>
              </a:rPr>
              <a:t> </a:t>
            </a:r>
            <a:r>
              <a:rPr lang="ru-RU" err="1">
                <a:ea typeface="Calibri" panose="020F0502020204030204"/>
                <a:cs typeface="Calibri" panose="020F0502020204030204"/>
              </a:rPr>
              <a:t>see</a:t>
            </a:r>
            <a:r>
              <a:rPr lang="ru-RU">
                <a:ea typeface="Calibri" panose="020F0502020204030204"/>
                <a:cs typeface="Calibri" panose="020F0502020204030204"/>
              </a:rPr>
              <a:t> </a:t>
            </a:r>
            <a:r>
              <a:rPr lang="ru-RU" err="1">
                <a:ea typeface="Calibri" panose="020F0502020204030204"/>
                <a:cs typeface="Calibri" panose="020F0502020204030204"/>
              </a:rPr>
              <a:t>the</a:t>
            </a:r>
            <a:r>
              <a:rPr lang="ru-RU">
                <a:ea typeface="Calibri" panose="020F0502020204030204"/>
                <a:cs typeface="Calibri" panose="020F0502020204030204"/>
              </a:rPr>
              <a:t> </a:t>
            </a:r>
            <a:r>
              <a:rPr lang="ru-RU" err="1">
                <a:ea typeface="Calibri" panose="020F0502020204030204"/>
                <a:cs typeface="Calibri" panose="020F0502020204030204"/>
              </a:rPr>
              <a:t>choosed</a:t>
            </a:r>
            <a:r>
              <a:rPr lang="ru-RU">
                <a:ea typeface="Calibri" panose="020F0502020204030204"/>
                <a:cs typeface="Calibri" panose="020F0502020204030204"/>
              </a:rPr>
              <a:t> </a:t>
            </a:r>
            <a:r>
              <a:rPr lang="ru-RU" err="1">
                <a:ea typeface="Calibri" panose="020F0502020204030204"/>
                <a:cs typeface="Calibri" panose="020F0502020204030204"/>
              </a:rPr>
              <a:t>pad</a:t>
            </a:r>
            <a:r>
              <a:rPr lang="ru-RU">
                <a:ea typeface="Calibri" panose="020F0502020204030204"/>
                <a:cs typeface="Calibri" panose="020F0502020204030204"/>
              </a:rPr>
              <a:t> </a:t>
            </a:r>
            <a:r>
              <a:rPr lang="ru-RU" err="1">
                <a:ea typeface="Calibri" panose="020F0502020204030204"/>
                <a:cs typeface="Calibri" panose="020F0502020204030204"/>
              </a:rPr>
              <a:t>information</a:t>
            </a:r>
            <a:r>
              <a:rPr lang="ru-RU">
                <a:ea typeface="Calibri" panose="020F0502020204030204"/>
                <a:cs typeface="Calibri" panose="020F0502020204030204"/>
              </a:rPr>
              <a:t> (</a:t>
            </a:r>
            <a:r>
              <a:rPr lang="ru-RU" err="1">
                <a:ea typeface="Calibri" panose="020F0502020204030204"/>
                <a:cs typeface="Calibri" panose="020F0502020204030204"/>
              </a:rPr>
              <a:t>left</a:t>
            </a:r>
            <a:r>
              <a:rPr lang="ru-RU">
                <a:ea typeface="Calibri" panose="020F0502020204030204"/>
                <a:cs typeface="Calibri" panose="020F0502020204030204"/>
              </a:rPr>
              <a:t> </a:t>
            </a:r>
            <a:r>
              <a:rPr lang="ru-RU" err="1">
                <a:ea typeface="Calibri" panose="020F0502020204030204"/>
                <a:cs typeface="Calibri" panose="020F0502020204030204"/>
              </a:rPr>
              <a:t>ctrl</a:t>
            </a:r>
            <a:r>
              <a:rPr lang="ru-RU">
                <a:ea typeface="Calibri" panose="020F0502020204030204"/>
                <a:cs typeface="Calibri" panose="020F0502020204030204"/>
              </a:rPr>
              <a:t> </a:t>
            </a:r>
            <a:r>
              <a:rPr lang="ru-RU" err="1">
                <a:ea typeface="Calibri" panose="020F0502020204030204"/>
                <a:cs typeface="Calibri" panose="020F0502020204030204"/>
              </a:rPr>
              <a:t>pressed</a:t>
            </a:r>
            <a:r>
              <a:rPr lang="ru-RU">
                <a:ea typeface="Calibri" panose="020F0502020204030204"/>
                <a:cs typeface="Calibri" panose="020F0502020204030204"/>
              </a:rPr>
              <a:t>)</a:t>
            </a:r>
          </a:p>
          <a:p>
            <a:pPr>
              <a:buFont typeface="Wingdings" panose="020F0502020204030204" pitchFamily="34" charset="0"/>
              <a:buChar char="q"/>
            </a:pPr>
            <a:endParaRPr lang="ru-RU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Рисунок 3" descr="Изображение выглядит как круг, снимок экрана, Красочность, искусство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8770A11B-03CD-775D-6BC3-7DCC531994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7" r="-292" b="275"/>
          <a:stretch/>
        </p:blipFill>
        <p:spPr>
          <a:xfrm>
            <a:off x="8212984" y="2090420"/>
            <a:ext cx="3639636" cy="3530951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снимок экрана, Красочность, прямоугольный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AB0DE442-5706-9366-3DFF-C66583AB4B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39" t="1395" r="20557" b="13275"/>
          <a:stretch/>
        </p:blipFill>
        <p:spPr>
          <a:xfrm>
            <a:off x="5281613" y="1719551"/>
            <a:ext cx="2928339" cy="19922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трелка: вверх 5">
            <a:extLst>
              <a:ext uri="{FF2B5EF4-FFF2-40B4-BE49-F238E27FC236}">
                <a16:creationId xmlns:a16="http://schemas.microsoft.com/office/drawing/2014/main" id="{53FE6CA2-8730-E570-9184-F99AC02997E8}"/>
              </a:ext>
            </a:extLst>
          </p:cNvPr>
          <p:cNvSpPr/>
          <p:nvPr/>
        </p:nvSpPr>
        <p:spPr>
          <a:xfrm rot="-2700000">
            <a:off x="7569424" y="3118098"/>
            <a:ext cx="703595" cy="1208277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0BD036-A226-AA79-1A5B-4797FFC19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057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F9C39-0AE0-D598-A643-8165080D2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47B713-267D-74A0-87DA-2655191DA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ea typeface="Calibri Light"/>
                <a:cs typeface="Calibri Light"/>
              </a:rPr>
              <a:t>TPC </a:t>
            </a:r>
            <a:r>
              <a:rPr lang="ru-RU" err="1">
                <a:ea typeface="Calibri Light"/>
                <a:cs typeface="Calibri Light"/>
              </a:rPr>
              <a:t>Hits</a:t>
            </a:r>
            <a:r>
              <a:rPr lang="ru-RU">
                <a:ea typeface="Calibri Light"/>
                <a:cs typeface="Calibri Light"/>
              </a:rPr>
              <a:t> </a:t>
            </a:r>
            <a:r>
              <a:rPr lang="ru-RU" err="1">
                <a:ea typeface="Calibri Light"/>
                <a:cs typeface="Calibri Light"/>
              </a:rPr>
              <a:t>visualisation</a:t>
            </a:r>
            <a:endParaRPr lang="ru-RU" err="1"/>
          </a:p>
        </p:txBody>
      </p:sp>
      <p:pic>
        <p:nvPicPr>
          <p:cNvPr id="14" name="Объект 13" descr="Изображение выглядит как фейерверк, свет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3B575879-AAC1-0E2B-3110-0CB17D1C10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67090" y="1845735"/>
            <a:ext cx="4839419" cy="4023360"/>
          </a:xfrm>
        </p:spPr>
      </p:pic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577F90AB-E4AE-6BBB-AAB0-717E575F7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11</a:t>
            </a:fld>
            <a:endParaRPr lang="ru-RU"/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C2A4E2C4-31B8-6A9B-C628-AB92088661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Font typeface="Wingdings" panose="020F0502020204030204" pitchFamily="34" charset="0"/>
              <a:buChar char="q"/>
            </a:pPr>
            <a:endParaRPr lang="ru-RU">
              <a:ea typeface="Calibri"/>
              <a:cs typeface="Calibri"/>
            </a:endParaRPr>
          </a:p>
          <a:p>
            <a:pPr>
              <a:buFont typeface="Wingdings" panose="020F0502020204030204" pitchFamily="34" charset="0"/>
              <a:buChar char="q"/>
            </a:pPr>
            <a:r>
              <a:rPr lang="ru-RU">
                <a:ea typeface="Calibri"/>
                <a:cs typeface="Calibri"/>
              </a:rPr>
              <a:t>TPC </a:t>
            </a:r>
            <a:r>
              <a:rPr lang="ru-RU" err="1">
                <a:ea typeface="Calibri"/>
                <a:cs typeface="Calibri"/>
              </a:rPr>
              <a:t>Hits</a:t>
            </a:r>
            <a:r>
              <a:rPr lang="ru-RU">
                <a:ea typeface="Calibri"/>
                <a:cs typeface="Calibri"/>
              </a:rPr>
              <a:t> – </a:t>
            </a:r>
            <a:r>
              <a:rPr lang="ru-RU" err="1">
                <a:ea typeface="Calibri"/>
                <a:cs typeface="Calibri"/>
              </a:rPr>
              <a:t>reconstructed</a:t>
            </a:r>
            <a:r>
              <a:rPr lang="ru-RU">
                <a:ea typeface="Calibri"/>
                <a:cs typeface="Calibri"/>
              </a:rPr>
              <a:t> 3D </a:t>
            </a:r>
            <a:r>
              <a:rPr lang="ru-RU" err="1">
                <a:ea typeface="Calibri"/>
                <a:cs typeface="Calibri"/>
              </a:rPr>
              <a:t>points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inside</a:t>
            </a:r>
            <a:r>
              <a:rPr lang="ru-RU">
                <a:ea typeface="Calibri"/>
                <a:cs typeface="Calibri"/>
              </a:rPr>
              <a:t> TPC </a:t>
            </a:r>
            <a:r>
              <a:rPr lang="ru-RU" err="1">
                <a:ea typeface="Calibri"/>
                <a:cs typeface="Calibri"/>
              </a:rPr>
              <a:t>detector</a:t>
            </a:r>
            <a:endParaRPr lang="ru-RU">
              <a:ea typeface="Calibri"/>
              <a:cs typeface="Calibri"/>
            </a:endParaRPr>
          </a:p>
          <a:p>
            <a:pPr>
              <a:buFont typeface="Wingdings" panose="020F0502020204030204" pitchFamily="34" charset="0"/>
              <a:buChar char="q"/>
            </a:pPr>
            <a:endParaRPr lang="ru-RU">
              <a:ea typeface="Calibri"/>
              <a:cs typeface="Calibri"/>
            </a:endParaRPr>
          </a:p>
          <a:p>
            <a:pPr>
              <a:buFont typeface="Wingdings" panose="020F0502020204030204" pitchFamily="34" charset="0"/>
              <a:buChar char="q"/>
            </a:pPr>
            <a:r>
              <a:rPr lang="ru-RU" err="1">
                <a:ea typeface="Calibri"/>
                <a:cs typeface="Calibri"/>
              </a:rPr>
              <a:t>Can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be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visualised</a:t>
            </a:r>
            <a:r>
              <a:rPr lang="ru-RU">
                <a:ea typeface="Calibri"/>
                <a:cs typeface="Calibri"/>
              </a:rPr>
              <a:t> ONLY </a:t>
            </a:r>
            <a:r>
              <a:rPr lang="ru-RU" err="1">
                <a:ea typeface="Calibri"/>
                <a:cs typeface="Calibri"/>
              </a:rPr>
              <a:t>if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b="1" err="1">
                <a:ea typeface="Calibri"/>
                <a:cs typeface="Calibri"/>
              </a:rPr>
              <a:t>TpcRecPoint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branch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are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in</a:t>
            </a:r>
            <a:r>
              <a:rPr lang="ru-RU">
                <a:ea typeface="Calibri"/>
                <a:cs typeface="Calibri"/>
              </a:rPr>
              <a:t> DST </a:t>
            </a:r>
            <a:r>
              <a:rPr lang="ru-RU" err="1">
                <a:ea typeface="Calibri"/>
                <a:cs typeface="Calibri"/>
              </a:rPr>
              <a:t>file</a:t>
            </a:r>
            <a:r>
              <a:rPr lang="ru-RU">
                <a:ea typeface="Calibri"/>
                <a:cs typeface="Calibri"/>
              </a:rPr>
              <a:t>.</a:t>
            </a:r>
          </a:p>
          <a:p>
            <a:pPr>
              <a:buFont typeface="Wingdings" panose="020F0502020204030204" pitchFamily="34" charset="0"/>
              <a:buChar char="q"/>
            </a:pPr>
            <a:endParaRPr lang="ru-RU">
              <a:ea typeface="+mn-lt"/>
              <a:cs typeface="+mn-lt"/>
            </a:endParaRPr>
          </a:p>
          <a:p>
            <a:pPr>
              <a:buFont typeface="Wingdings" panose="020F0502020204030204" pitchFamily="34" charset="0"/>
              <a:buChar char="q"/>
            </a:pPr>
            <a:r>
              <a:rPr lang="ru-RU" err="1">
                <a:ea typeface="+mn-lt"/>
                <a:cs typeface="+mn-lt"/>
              </a:rPr>
              <a:t>Hits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are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visualized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for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one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event</a:t>
            </a:r>
            <a:r>
              <a:rPr lang="ru-RU">
                <a:ea typeface="+mn-lt"/>
                <a:cs typeface="+mn-lt"/>
              </a:rPr>
              <a:t>.</a:t>
            </a:r>
            <a:endParaRPr lang="ru-RU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4628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54C0A-AF8C-FD73-0C90-4BAB3D8F4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C0430-D473-9770-E36D-A88109833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ea typeface="Calibri Light"/>
                <a:cs typeface="Calibri Light"/>
              </a:rPr>
              <a:t>TPC </a:t>
            </a:r>
            <a:r>
              <a:rPr lang="ru-RU" err="1">
                <a:ea typeface="Calibri Light"/>
                <a:cs typeface="Calibri Light"/>
              </a:rPr>
              <a:t>Hits</a:t>
            </a:r>
            <a:r>
              <a:rPr lang="ru-RU">
                <a:ea typeface="Calibri Light"/>
                <a:cs typeface="Calibri Light"/>
              </a:rPr>
              <a:t> </a:t>
            </a:r>
            <a:r>
              <a:rPr lang="ru-RU" err="1">
                <a:ea typeface="Calibri Light"/>
                <a:cs typeface="Calibri Light"/>
              </a:rPr>
              <a:t>additional</a:t>
            </a:r>
            <a:r>
              <a:rPr lang="ru-RU">
                <a:ea typeface="Calibri Light"/>
                <a:cs typeface="Calibri Light"/>
              </a:rPr>
              <a:t> MC information</a:t>
            </a:r>
            <a:endParaRPr lang="ru-RU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92D03F8B-B0F7-04D1-090D-39DAEB831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77215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 algn="just">
              <a:buFont typeface="Wingdings" panose="020F0502020204030204" pitchFamily="34" charset="0"/>
              <a:buChar char="q"/>
            </a:pPr>
            <a:r>
              <a:rPr lang="ru-RU" dirty="0" err="1">
                <a:ea typeface="Calibri"/>
                <a:cs typeface="Calibri"/>
              </a:rPr>
              <a:t>While</a:t>
            </a:r>
            <a:r>
              <a:rPr lang="ru-RU" dirty="0">
                <a:ea typeface="Calibri"/>
                <a:cs typeface="Calibri"/>
              </a:rPr>
              <a:t> </a:t>
            </a:r>
            <a:r>
              <a:rPr lang="ru-RU" dirty="0" err="1">
                <a:ea typeface="Calibri"/>
                <a:cs typeface="Calibri"/>
              </a:rPr>
              <a:t>using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simulation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data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reconstructed</a:t>
            </a:r>
            <a:r>
              <a:rPr lang="ru-RU" dirty="0">
                <a:ea typeface="Calibri"/>
                <a:cs typeface="Calibri"/>
              </a:rPr>
              <a:t> TPC </a:t>
            </a:r>
            <a:r>
              <a:rPr lang="ru-RU" dirty="0" err="1">
                <a:ea typeface="Calibri"/>
                <a:cs typeface="Calibri"/>
              </a:rPr>
              <a:t>hits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has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reference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to</a:t>
            </a:r>
            <a:r>
              <a:rPr lang="ru-RU" dirty="0">
                <a:ea typeface="Calibri"/>
                <a:cs typeface="Calibri"/>
              </a:rPr>
              <a:t> </a:t>
            </a:r>
            <a:r>
              <a:rPr lang="ru-RU" dirty="0" err="1">
                <a:ea typeface="Calibri"/>
                <a:cs typeface="Calibri"/>
              </a:rPr>
              <a:t>MonteCarlo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track</a:t>
            </a:r>
            <a:r>
              <a:rPr lang="ru-RU" dirty="0">
                <a:ea typeface="Calibri"/>
                <a:cs typeface="Calibri"/>
              </a:rPr>
              <a:t> (</a:t>
            </a:r>
            <a:r>
              <a:rPr lang="ru-RU" dirty="0" err="1">
                <a:ea typeface="Calibri"/>
                <a:cs typeface="Calibri"/>
              </a:rPr>
              <a:t>MCTrack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branch</a:t>
            </a:r>
            <a:r>
              <a:rPr lang="ru-RU" dirty="0">
                <a:ea typeface="Calibri"/>
                <a:cs typeface="Calibri"/>
              </a:rPr>
              <a:t>) </a:t>
            </a:r>
            <a:r>
              <a:rPr lang="ru-RU" dirty="0" err="1">
                <a:ea typeface="Calibri"/>
                <a:cs typeface="Calibri"/>
              </a:rPr>
              <a:t>they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are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from</a:t>
            </a:r>
            <a:r>
              <a:rPr lang="ru-RU" dirty="0">
                <a:ea typeface="Calibri"/>
                <a:cs typeface="Calibri"/>
              </a:rPr>
              <a:t>.</a:t>
            </a:r>
          </a:p>
          <a:p>
            <a:pPr algn="just">
              <a:buFont typeface="Wingdings" panose="020F0502020204030204" pitchFamily="34" charset="0"/>
              <a:buChar char="q"/>
            </a:pPr>
            <a:r>
              <a:rPr lang="ru-RU" dirty="0" err="1">
                <a:ea typeface="Calibri"/>
                <a:cs typeface="Calibri"/>
              </a:rPr>
              <a:t>Using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that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information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it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is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possible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to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distinguish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different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patricles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by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its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pdg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code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and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visualize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it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in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different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colors</a:t>
            </a:r>
            <a:r>
              <a:rPr lang="ru-RU" dirty="0">
                <a:ea typeface="Calibri"/>
                <a:cs typeface="Calibri"/>
              </a:rPr>
              <a:t>.</a:t>
            </a:r>
          </a:p>
          <a:p>
            <a:pPr algn="just">
              <a:buFont typeface="Wingdings" panose="020F0502020204030204" pitchFamily="34" charset="0"/>
              <a:buChar char="q"/>
            </a:pPr>
            <a:r>
              <a:rPr lang="ru-RU" dirty="0" err="1">
                <a:ea typeface="Calibri"/>
                <a:cs typeface="Calibri"/>
              </a:rPr>
              <a:t>Used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colors</a:t>
            </a:r>
            <a:r>
              <a:rPr lang="ru-RU" dirty="0">
                <a:ea typeface="Calibri"/>
                <a:cs typeface="Calibri"/>
              </a:rPr>
              <a:t>:</a:t>
            </a:r>
          </a:p>
          <a:p>
            <a:pPr marL="383540" lvl="1" algn="just">
              <a:buFont typeface="Arial" panose="020F0502020204030204" pitchFamily="34" charset="0"/>
              <a:buChar char="•"/>
            </a:pPr>
            <a:r>
              <a:rPr lang="ru-RU" dirty="0" err="1">
                <a:ea typeface="Calibri"/>
                <a:cs typeface="Calibri"/>
              </a:rPr>
              <a:t>Protons</a:t>
            </a:r>
            <a:r>
              <a:rPr lang="ru-RU" dirty="0">
                <a:ea typeface="Calibri"/>
                <a:cs typeface="Calibri"/>
              </a:rPr>
              <a:t> (2212) -&gt; </a:t>
            </a:r>
            <a:r>
              <a:rPr lang="ru-RU" dirty="0" err="1">
                <a:ea typeface="Calibri"/>
                <a:cs typeface="Calibri"/>
              </a:rPr>
              <a:t>cyan</a:t>
            </a:r>
            <a:endParaRPr lang="ru-RU" dirty="0">
              <a:ea typeface="Calibri"/>
              <a:cs typeface="Calibri"/>
            </a:endParaRPr>
          </a:p>
          <a:p>
            <a:pPr marL="383540" lvl="1" algn="just">
              <a:buFont typeface="Arial" panose="020F0502020204030204" pitchFamily="34" charset="0"/>
              <a:buChar char="•"/>
            </a:pPr>
            <a:r>
              <a:rPr lang="ru-RU" dirty="0" err="1">
                <a:ea typeface="Calibri"/>
                <a:cs typeface="Calibri"/>
              </a:rPr>
              <a:t>Pions</a:t>
            </a:r>
            <a:r>
              <a:rPr lang="ru-RU" dirty="0">
                <a:ea typeface="Calibri"/>
                <a:cs typeface="Calibri"/>
              </a:rPr>
              <a:t> (211) -&gt; </a:t>
            </a:r>
            <a:r>
              <a:rPr lang="ru-RU" dirty="0" err="1">
                <a:ea typeface="Calibri"/>
                <a:cs typeface="Calibri"/>
              </a:rPr>
              <a:t>yellow</a:t>
            </a:r>
            <a:endParaRPr lang="ru-RU" dirty="0">
              <a:ea typeface="Calibri"/>
              <a:cs typeface="Calibri"/>
            </a:endParaRPr>
          </a:p>
          <a:p>
            <a:pPr marL="383540" lvl="1" algn="just">
              <a:buFont typeface="Arial" panose="020F0502020204030204" pitchFamily="34" charset="0"/>
              <a:buChar char="•"/>
            </a:pPr>
            <a:r>
              <a:rPr lang="ru-RU" dirty="0" err="1">
                <a:ea typeface="Calibri"/>
                <a:cs typeface="Calibri"/>
              </a:rPr>
              <a:t>Kaons</a:t>
            </a:r>
            <a:r>
              <a:rPr lang="ru-RU" dirty="0">
                <a:ea typeface="Calibri"/>
                <a:cs typeface="Calibri"/>
              </a:rPr>
              <a:t> (321) -&gt; </a:t>
            </a:r>
            <a:r>
              <a:rPr lang="ru-RU" dirty="0" err="1">
                <a:ea typeface="Calibri"/>
                <a:cs typeface="Calibri"/>
              </a:rPr>
              <a:t>green</a:t>
            </a:r>
            <a:endParaRPr lang="ru-RU" dirty="0">
              <a:ea typeface="Calibri"/>
              <a:cs typeface="Calibri"/>
            </a:endParaRPr>
          </a:p>
          <a:p>
            <a:pPr marL="383540" lvl="1" algn="just">
              <a:buFont typeface="Arial" panose="020F0502020204030204" pitchFamily="34" charset="0"/>
              <a:buChar char="•"/>
            </a:pPr>
            <a:r>
              <a:rPr lang="ru-RU" dirty="0" err="1">
                <a:ea typeface="Calibri"/>
                <a:cs typeface="Calibri"/>
              </a:rPr>
              <a:t>Leptons</a:t>
            </a:r>
            <a:r>
              <a:rPr lang="ru-RU" dirty="0">
                <a:ea typeface="Calibri"/>
                <a:cs typeface="Calibri"/>
              </a:rPr>
              <a:t> (11, 13) -&gt; </a:t>
            </a:r>
            <a:r>
              <a:rPr lang="ru-RU" dirty="0" err="1">
                <a:ea typeface="Calibri"/>
                <a:cs typeface="Calibri"/>
              </a:rPr>
              <a:t>red</a:t>
            </a:r>
          </a:p>
          <a:p>
            <a:pPr marL="383540" lvl="1" algn="just">
              <a:buFont typeface="Arial" panose="020F0502020204030204" pitchFamily="34" charset="0"/>
              <a:buChar char="•"/>
            </a:pPr>
            <a:r>
              <a:rPr lang="ru-RU" dirty="0" err="1">
                <a:ea typeface="Calibri"/>
                <a:cs typeface="Calibri"/>
              </a:rPr>
              <a:t>Other</a:t>
            </a:r>
            <a:r>
              <a:rPr lang="ru-RU" dirty="0">
                <a:ea typeface="Calibri"/>
                <a:cs typeface="Calibri"/>
              </a:rPr>
              <a:t> -&gt; </a:t>
            </a:r>
            <a:r>
              <a:rPr lang="ru-RU" dirty="0" err="1">
                <a:ea typeface="Calibri"/>
                <a:cs typeface="Calibri"/>
              </a:rPr>
              <a:t>white</a:t>
            </a:r>
          </a:p>
          <a:p>
            <a:pPr>
              <a:buFont typeface="Wingdings" panose="020F0502020204030204" pitchFamily="34" charset="0"/>
              <a:buChar char="q"/>
            </a:pPr>
            <a:endParaRPr lang="ru-RU">
              <a:ea typeface="Calibri"/>
              <a:cs typeface="Calibri"/>
            </a:endParaRP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5D257ADE-168F-B0DD-2142-98AE3E0B8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12</a:t>
            </a:fld>
            <a:endParaRPr lang="ru-RU"/>
          </a:p>
        </p:txBody>
      </p:sp>
      <p:pic>
        <p:nvPicPr>
          <p:cNvPr id="4" name="Рисунок 3" descr="Изображение выглядит как снимок экрана, искусство, Графика, Фрактальные картинки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55194DEE-35DE-EA2C-0E68-B06CD1F00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568" y="1841500"/>
            <a:ext cx="4100032" cy="420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00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DD624-2099-7FDF-D8B0-FEC66C030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ea typeface="Calibri Light"/>
                <a:cs typeface="Calibri Light"/>
              </a:rPr>
              <a:t>TPC </a:t>
            </a:r>
            <a:r>
              <a:rPr lang="ru-RU" err="1">
                <a:ea typeface="Calibri Light"/>
                <a:cs typeface="Calibri Light"/>
              </a:rPr>
              <a:t>Tracks</a:t>
            </a:r>
            <a:r>
              <a:rPr lang="ru-RU">
                <a:ea typeface="Calibri Light"/>
                <a:cs typeface="Calibri Light"/>
              </a:rPr>
              <a:t> </a:t>
            </a:r>
            <a:r>
              <a:rPr lang="ru-RU" err="1">
                <a:ea typeface="Calibri Light"/>
                <a:cs typeface="Calibri Light"/>
              </a:rPr>
              <a:t>visualisation</a:t>
            </a:r>
            <a:endParaRPr lang="ru-RU" err="1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7E2453-1782-8E14-AA27-34C812CCF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888721" cy="4457276"/>
          </a:xfrm>
        </p:spPr>
        <p:txBody>
          <a:bodyPr vert="horz" lIns="0" tIns="45720" rIns="0" bIns="45720" rtlCol="0" anchor="t">
            <a:normAutofit/>
          </a:bodyPr>
          <a:lstStyle/>
          <a:p>
            <a:pPr algn="just">
              <a:buFont typeface="Wingdings" panose="020F0502020204030204" pitchFamily="34" charset="0"/>
              <a:buChar char="q"/>
            </a:pPr>
            <a:r>
              <a:rPr lang="ru-RU">
                <a:ea typeface="Calibri"/>
                <a:cs typeface="Calibri"/>
              </a:rPr>
              <a:t>TPC </a:t>
            </a:r>
            <a:r>
              <a:rPr lang="ru-RU" err="1">
                <a:ea typeface="Calibri"/>
                <a:cs typeface="Calibri"/>
              </a:rPr>
              <a:t>tracks</a:t>
            </a:r>
            <a:r>
              <a:rPr lang="ru-RU">
                <a:ea typeface="Calibri"/>
                <a:cs typeface="Calibri"/>
              </a:rPr>
              <a:t> – </a:t>
            </a:r>
            <a:r>
              <a:rPr lang="ru-RU" err="1">
                <a:ea typeface="Calibri"/>
                <a:cs typeface="Calibri"/>
              </a:rPr>
              <a:t>reconstructed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kalman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tracks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inside</a:t>
            </a:r>
            <a:r>
              <a:rPr lang="ru-RU">
                <a:ea typeface="Calibri"/>
                <a:cs typeface="Calibri"/>
              </a:rPr>
              <a:t> TPC </a:t>
            </a:r>
            <a:r>
              <a:rPr lang="ru-RU" err="1">
                <a:ea typeface="Calibri"/>
                <a:cs typeface="Calibri"/>
              </a:rPr>
              <a:t>detector</a:t>
            </a:r>
            <a:r>
              <a:rPr lang="ru-RU">
                <a:ea typeface="Calibri"/>
                <a:cs typeface="Calibri"/>
              </a:rPr>
              <a:t> (</a:t>
            </a:r>
            <a:r>
              <a:rPr lang="ru-RU" b="1" err="1">
                <a:ea typeface="Calibri"/>
                <a:cs typeface="Calibri"/>
              </a:rPr>
              <a:t>TpcKalmanTrack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branch</a:t>
            </a:r>
            <a:r>
              <a:rPr lang="ru-RU">
                <a:ea typeface="Calibri"/>
                <a:cs typeface="Calibri"/>
              </a:rPr>
              <a:t>).</a:t>
            </a:r>
            <a:endParaRPr lang="ru-RU" err="1">
              <a:ea typeface="Calibri"/>
              <a:cs typeface="Calibri"/>
            </a:endParaRPr>
          </a:p>
          <a:p>
            <a:pPr algn="just">
              <a:buFont typeface="Wingdings" panose="020F0502020204030204" pitchFamily="34" charset="0"/>
              <a:buChar char="q"/>
            </a:pPr>
            <a:r>
              <a:rPr lang="ru-RU" err="1">
                <a:ea typeface="Calibri"/>
                <a:cs typeface="Calibri"/>
              </a:rPr>
              <a:t>Two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methods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to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draw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tracks</a:t>
            </a:r>
            <a:r>
              <a:rPr lang="ru-RU">
                <a:ea typeface="Calibri"/>
                <a:cs typeface="Calibri"/>
              </a:rPr>
              <a:t>:</a:t>
            </a:r>
          </a:p>
          <a:p>
            <a:pPr marL="383540" lvl="1" algn="just">
              <a:buFont typeface="Courier New" panose="020F0502020204030204" pitchFamily="34" charset="0"/>
              <a:buChar char="o"/>
            </a:pPr>
            <a:r>
              <a:rPr lang="ru-RU" err="1">
                <a:ea typeface="+mn-lt"/>
                <a:cs typeface="+mn-lt"/>
              </a:rPr>
              <a:t>If</a:t>
            </a:r>
            <a:r>
              <a:rPr lang="ru-RU">
                <a:ea typeface="+mn-lt"/>
                <a:cs typeface="+mn-lt"/>
              </a:rPr>
              <a:t> TPC </a:t>
            </a:r>
            <a:r>
              <a:rPr lang="ru-RU" err="1">
                <a:ea typeface="+mn-lt"/>
                <a:cs typeface="+mn-lt"/>
              </a:rPr>
              <a:t>hits</a:t>
            </a:r>
            <a:r>
              <a:rPr lang="ru-RU">
                <a:ea typeface="+mn-lt"/>
                <a:cs typeface="+mn-lt"/>
              </a:rPr>
              <a:t> (</a:t>
            </a:r>
            <a:r>
              <a:rPr lang="ru-RU" err="1">
                <a:ea typeface="+mn-lt"/>
                <a:cs typeface="+mn-lt"/>
              </a:rPr>
              <a:t>the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TpcRecPoints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branch</a:t>
            </a:r>
            <a:r>
              <a:rPr lang="ru-RU">
                <a:ea typeface="+mn-lt"/>
                <a:cs typeface="+mn-lt"/>
              </a:rPr>
              <a:t>) </a:t>
            </a:r>
            <a:r>
              <a:rPr lang="ru-RU" err="1">
                <a:ea typeface="+mn-lt"/>
                <a:cs typeface="+mn-lt"/>
              </a:rPr>
              <a:t>are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enabled</a:t>
            </a:r>
            <a:r>
              <a:rPr lang="ru-RU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then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each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Kalman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track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has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its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own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hits</a:t>
            </a:r>
            <a:r>
              <a:rPr lang="ru-RU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which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are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used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to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construct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it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as</a:t>
            </a:r>
            <a:r>
              <a:rPr lang="ru-RU">
                <a:ea typeface="+mn-lt"/>
                <a:cs typeface="+mn-lt"/>
              </a:rPr>
              <a:t> a </a:t>
            </a:r>
            <a:r>
              <a:rPr lang="ru-RU" err="1">
                <a:ea typeface="+mn-lt"/>
                <a:cs typeface="+mn-lt"/>
              </a:rPr>
              <a:t>line</a:t>
            </a:r>
            <a:r>
              <a:rPr lang="ru-RU">
                <a:ea typeface="+mn-lt"/>
                <a:cs typeface="+mn-lt"/>
              </a:rPr>
              <a:t>;</a:t>
            </a:r>
          </a:p>
          <a:p>
            <a:pPr marL="383540" lvl="1" algn="just">
              <a:buFont typeface="Courier New" panose="020F0502020204030204" pitchFamily="34" charset="0"/>
              <a:buChar char="o"/>
            </a:pPr>
            <a:r>
              <a:rPr lang="ru-RU" err="1">
                <a:ea typeface="Calibri"/>
                <a:cs typeface="Calibri"/>
              </a:rPr>
              <a:t>If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no</a:t>
            </a:r>
            <a:r>
              <a:rPr lang="ru-RU">
                <a:ea typeface="Calibri"/>
                <a:cs typeface="Calibri"/>
              </a:rPr>
              <a:t> TPC </a:t>
            </a:r>
            <a:r>
              <a:rPr lang="ru-RU" err="1">
                <a:ea typeface="Calibri"/>
                <a:cs typeface="Calibri"/>
              </a:rPr>
              <a:t>hits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included</a:t>
            </a:r>
            <a:r>
              <a:rPr lang="ru-RU">
                <a:ea typeface="Calibri"/>
                <a:cs typeface="Calibri"/>
              </a:rPr>
              <a:t>, </a:t>
            </a:r>
            <a:r>
              <a:rPr lang="ru-RU" err="1">
                <a:ea typeface="Calibri"/>
                <a:cs typeface="Calibri"/>
              </a:rPr>
              <a:t>to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visualize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each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Kalman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track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its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Helix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representation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is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used</a:t>
            </a:r>
            <a:r>
              <a:rPr lang="ru-RU">
                <a:ea typeface="Calibri"/>
                <a:cs typeface="Calibri"/>
              </a:rPr>
              <a:t>.</a:t>
            </a:r>
          </a:p>
          <a:p>
            <a:pPr algn="just">
              <a:buFont typeface="Wingdings" panose="020F0502020204030204" pitchFamily="34" charset="0"/>
              <a:buChar char="q"/>
            </a:pPr>
            <a:r>
              <a:rPr lang="ru-RU" err="1">
                <a:ea typeface="Calibri"/>
                <a:cs typeface="Calibri"/>
              </a:rPr>
              <a:t>During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offline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work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there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are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information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about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pdg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code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of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the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reconstructed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track</a:t>
            </a:r>
            <a:r>
              <a:rPr lang="ru-RU">
                <a:ea typeface="Calibri"/>
                <a:cs typeface="Calibri"/>
              </a:rPr>
              <a:t>. </a:t>
            </a:r>
            <a:r>
              <a:rPr lang="ru-RU" err="1">
                <a:ea typeface="Calibri"/>
                <a:cs typeface="Calibri"/>
              </a:rPr>
              <a:t>That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information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is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used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to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distinguish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different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particles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by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colors</a:t>
            </a:r>
            <a:r>
              <a:rPr lang="ru-RU">
                <a:ea typeface="Calibri"/>
                <a:cs typeface="Calibri"/>
              </a:rPr>
              <a:t> (</a:t>
            </a:r>
            <a:r>
              <a:rPr lang="ru-RU" err="1">
                <a:ea typeface="Calibri"/>
                <a:cs typeface="Calibri"/>
              </a:rPr>
              <a:t>same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as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for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TpcHits</a:t>
            </a:r>
            <a:r>
              <a:rPr lang="ru-RU">
                <a:ea typeface="Calibri"/>
                <a:cs typeface="Calibri"/>
              </a:rPr>
              <a:t>).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5FA501-E869-AC45-4956-63953B2DA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13</a:t>
            </a:fld>
            <a:endParaRPr lang="en-US"/>
          </a:p>
        </p:txBody>
      </p:sp>
      <p:pic>
        <p:nvPicPr>
          <p:cNvPr id="5" name="Рисунок 4" descr="Изображение выглядит как текст, снимок экрана, Шрифт, диаграмма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5B26F3DB-438D-CAEE-CA69-E5C9847F3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643" y="1979083"/>
            <a:ext cx="5217213" cy="324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54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47206-3361-FC98-6908-0DC21FA34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ea typeface="Calibri Light"/>
                <a:cs typeface="Calibri Light"/>
              </a:rPr>
              <a:t>TPC </a:t>
            </a:r>
            <a:r>
              <a:rPr lang="ru-RU" err="1">
                <a:ea typeface="Calibri Light"/>
                <a:cs typeface="Calibri Light"/>
              </a:rPr>
              <a:t>Tracks</a:t>
            </a:r>
            <a:r>
              <a:rPr lang="ru-RU">
                <a:ea typeface="Calibri Light"/>
                <a:cs typeface="Calibri Light"/>
              </a:rPr>
              <a:t> </a:t>
            </a:r>
            <a:r>
              <a:rPr lang="ru-RU" err="1">
                <a:ea typeface="Calibri Light"/>
                <a:cs typeface="Calibri Light"/>
              </a:rPr>
              <a:t>visualisation</a:t>
            </a:r>
            <a:endParaRPr lang="ru-RU" err="1">
              <a:solidFill>
                <a:srgbClr val="000000"/>
              </a:solidFill>
              <a:ea typeface="Calibri Light"/>
              <a:cs typeface="Calibri Light"/>
            </a:endParaRPr>
          </a:p>
        </p:txBody>
      </p:sp>
      <p:pic>
        <p:nvPicPr>
          <p:cNvPr id="6" name="Объект 5" descr="Изображение выглядит как искусство, Красочность, Фрактальные картинки, лазер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D3E92392-EBF5-F0F3-044F-7D8F20E2F1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0242" y="2046076"/>
            <a:ext cx="4878917" cy="3633258"/>
          </a:xfrm>
        </p:spPr>
      </p:pic>
      <p:pic>
        <p:nvPicPr>
          <p:cNvPr id="7" name="Объект 6" descr="Изображение выглядит как фейерверк, свет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E157ABC1-4AD7-F428-A5F4-8D7A9B0652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2424" b="-306"/>
          <a:stretch/>
        </p:blipFill>
        <p:spPr>
          <a:xfrm>
            <a:off x="6301845" y="2046607"/>
            <a:ext cx="5415571" cy="3632208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14D914-E07C-324A-F97F-FCC38755A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14</a:t>
            </a:fld>
            <a:endParaRPr lang="en-US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873E1D2D-A1F4-B42C-4FF4-3C819280AC24}"/>
              </a:ext>
            </a:extLst>
          </p:cNvPr>
          <p:cNvSpPr txBox="1"/>
          <p:nvPr/>
        </p:nvSpPr>
        <p:spPr>
          <a:xfrm>
            <a:off x="1105058" y="5687914"/>
            <a:ext cx="487045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>
                <a:ea typeface="Calibri"/>
                <a:cs typeface="Calibri"/>
              </a:rPr>
              <a:t>TPC </a:t>
            </a:r>
            <a:r>
              <a:rPr lang="ru-RU" err="1">
                <a:ea typeface="Calibri"/>
                <a:cs typeface="Calibri"/>
              </a:rPr>
              <a:t>tracks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using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Helix</a:t>
            </a:r>
            <a:r>
              <a:rPr lang="ru-RU">
                <a:ea typeface="Calibri"/>
                <a:cs typeface="Calibri"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9EAD2E-7C0C-3FE7-2E12-8F3A7ABBEA5B}"/>
              </a:ext>
            </a:extLst>
          </p:cNvPr>
          <p:cNvSpPr txBox="1"/>
          <p:nvPr/>
        </p:nvSpPr>
        <p:spPr>
          <a:xfrm>
            <a:off x="6459377" y="5687914"/>
            <a:ext cx="487045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>
                <a:ea typeface="Calibri"/>
                <a:cs typeface="Calibri"/>
              </a:rPr>
              <a:t>TPC </a:t>
            </a:r>
            <a:r>
              <a:rPr lang="ru-RU" err="1">
                <a:ea typeface="Calibri"/>
                <a:cs typeface="Calibri"/>
              </a:rPr>
              <a:t>tracks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by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reconstructed</a:t>
            </a:r>
            <a:r>
              <a:rPr lang="ru-RU">
                <a:ea typeface="Calibri"/>
                <a:cs typeface="Calibri"/>
              </a:rPr>
              <a:t> TPC </a:t>
            </a:r>
            <a:r>
              <a:rPr lang="ru-RU" err="1">
                <a:ea typeface="Calibri"/>
                <a:cs typeface="Calibri"/>
              </a:rPr>
              <a:t>Hits</a:t>
            </a:r>
            <a:r>
              <a:rPr lang="ru-RU">
                <a:ea typeface="Calibri"/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011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ADDC55-1E47-A7B5-D66C-28CC74DEF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err="1">
                <a:ea typeface="+mj-lt"/>
                <a:cs typeface="+mj-lt"/>
              </a:rPr>
              <a:t>Root</a:t>
            </a:r>
            <a:r>
              <a:rPr lang="ru-RU">
                <a:ea typeface="+mj-lt"/>
                <a:cs typeface="+mj-lt"/>
              </a:rPr>
              <a:t> </a:t>
            </a:r>
            <a:r>
              <a:rPr lang="ru-RU" err="1">
                <a:ea typeface="+mj-lt"/>
                <a:cs typeface="+mj-lt"/>
              </a:rPr>
              <a:t>browser</a:t>
            </a:r>
            <a:r>
              <a:rPr lang="ru-RU">
                <a:ea typeface="+mj-lt"/>
                <a:cs typeface="+mj-lt"/>
              </a:rPr>
              <a:t> </a:t>
            </a:r>
            <a:r>
              <a:rPr lang="ru-RU" err="1">
                <a:ea typeface="+mj-lt"/>
                <a:cs typeface="+mj-lt"/>
              </a:rPr>
              <a:t>usage</a:t>
            </a:r>
            <a:endParaRPr lang="ru-RU" err="1">
              <a:ea typeface="Calibri Light"/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6B1DBA-8B66-57F1-C717-0C9B0200C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3990278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Wingdings" panose="020F0502020204030204" pitchFamily="34" charset="0"/>
              <a:buChar char="q"/>
            </a:pPr>
            <a:endParaRPr lang="ru-RU">
              <a:ea typeface="+mn-lt"/>
              <a:cs typeface="+mn-lt"/>
            </a:endParaRPr>
          </a:p>
          <a:p>
            <a:pPr algn="just">
              <a:buFont typeface="Wingdings" panose="020F0502020204030204" pitchFamily="34" charset="0"/>
              <a:buChar char="q"/>
            </a:pPr>
            <a:r>
              <a:rPr lang="ru-RU" b="1">
                <a:ea typeface="+mn-lt"/>
                <a:cs typeface="+mn-lt"/>
              </a:rPr>
              <a:t>JSROOT </a:t>
            </a:r>
            <a:r>
              <a:rPr lang="ru-RU" err="1">
                <a:ea typeface="+mn-lt"/>
                <a:cs typeface="+mn-lt"/>
              </a:rPr>
              <a:t>library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has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the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possibility</a:t>
            </a:r>
            <a:r>
              <a:rPr lang="ru-RU">
                <a:ea typeface="+mn-lt"/>
                <a:cs typeface="+mn-lt"/>
              </a:rPr>
              <a:t>  </a:t>
            </a:r>
            <a:r>
              <a:rPr lang="ru-RU" err="1">
                <a:ea typeface="+mn-lt"/>
                <a:cs typeface="+mn-lt"/>
              </a:rPr>
              <a:t>to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create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root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type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FileBrowser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for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local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client</a:t>
            </a:r>
            <a:r>
              <a:rPr lang="ru-RU">
                <a:ea typeface="+mn-lt"/>
                <a:cs typeface="+mn-lt"/>
              </a:rPr>
              <a:t> files;</a:t>
            </a:r>
            <a:endParaRPr lang="ru-RU">
              <a:ea typeface="Calibri"/>
              <a:cs typeface="Calibri"/>
            </a:endParaRPr>
          </a:p>
          <a:p>
            <a:pPr algn="just">
              <a:buFont typeface="Wingdings" panose="020F0502020204030204" pitchFamily="34" charset="0"/>
              <a:buChar char="q"/>
            </a:pPr>
            <a:r>
              <a:rPr lang="ru-RU" err="1">
                <a:ea typeface="+mn-lt"/>
                <a:cs typeface="+mn-lt"/>
              </a:rPr>
              <a:t>Browser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can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visualise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histograms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and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TTree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branches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information</a:t>
            </a:r>
            <a:r>
              <a:rPr lang="ru-RU">
                <a:ea typeface="+mn-lt"/>
                <a:cs typeface="+mn-lt"/>
              </a:rPr>
              <a:t>;</a:t>
            </a:r>
          </a:p>
          <a:p>
            <a:pPr algn="just">
              <a:buFont typeface="Wingdings" panose="020F0502020204030204" pitchFamily="34" charset="0"/>
              <a:buChar char="q"/>
            </a:pPr>
            <a:r>
              <a:rPr lang="ru-RU">
                <a:ea typeface="+mn-lt"/>
                <a:cs typeface="+mn-lt"/>
              </a:rPr>
              <a:t>It </a:t>
            </a:r>
            <a:r>
              <a:rPr lang="ru-RU" err="1">
                <a:ea typeface="+mn-lt"/>
                <a:cs typeface="+mn-lt"/>
              </a:rPr>
              <a:t>is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done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with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the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help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of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b="1" err="1">
                <a:ea typeface="+mn-lt"/>
                <a:cs typeface="+mn-lt"/>
              </a:rPr>
              <a:t>HierarchyPainter</a:t>
            </a:r>
            <a:r>
              <a:rPr lang="ru-RU" b="1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and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b="1">
                <a:ea typeface="+mn-lt"/>
                <a:cs typeface="+mn-lt"/>
              </a:rPr>
              <a:t>d3.js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library</a:t>
            </a:r>
            <a:r>
              <a:rPr lang="ru-RU">
                <a:ea typeface="+mn-lt"/>
                <a:cs typeface="+mn-lt"/>
              </a:rPr>
              <a:t>.</a:t>
            </a:r>
            <a:endParaRPr lang="ru-RU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A09D965-9682-74BC-C776-5C4E77AE3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15</a:t>
            </a:fld>
            <a:endParaRPr lang="ru-RU"/>
          </a:p>
        </p:txBody>
      </p:sp>
      <p:pic>
        <p:nvPicPr>
          <p:cNvPr id="5" name="Рисунок 4" descr="Изображение выглядит как текст, снимок экрана, диаграмма, число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B2015C1D-7ACE-1B6B-719D-1B68DEE76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516" y="1938338"/>
            <a:ext cx="5416550" cy="384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77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230EB-24CC-2A41-3C7A-A3DBF16A9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err="1">
                <a:ea typeface="Calibri Light"/>
                <a:cs typeface="Calibri Light"/>
              </a:rPr>
              <a:t>Used</a:t>
            </a:r>
            <a:r>
              <a:rPr lang="ru-RU">
                <a:ea typeface="Calibri Light"/>
                <a:cs typeface="Calibri Light"/>
              </a:rPr>
              <a:t> </a:t>
            </a:r>
            <a:r>
              <a:rPr lang="ru-RU" err="1">
                <a:ea typeface="Calibri Light"/>
                <a:cs typeface="Calibri Light"/>
              </a:rPr>
              <a:t>web</a:t>
            </a:r>
            <a:r>
              <a:rPr lang="ru-RU">
                <a:ea typeface="Calibri Light"/>
                <a:cs typeface="Calibri Light"/>
              </a:rPr>
              <a:t> </a:t>
            </a:r>
            <a:r>
              <a:rPr lang="ru-RU" err="1">
                <a:ea typeface="Calibri Light"/>
                <a:cs typeface="Calibri Light"/>
              </a:rPr>
              <a:t>technologies</a:t>
            </a:r>
            <a:endParaRPr lang="ru-RU" err="1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DC4E5F9-73B4-F017-69FB-7A3E7349FA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8660403"/>
              </p:ext>
            </p:extLst>
          </p:nvPr>
        </p:nvGraphicFramePr>
        <p:xfrm>
          <a:off x="1096963" y="2357361"/>
          <a:ext cx="10058397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799">
                  <a:extLst>
                    <a:ext uri="{9D8B030D-6E8A-4147-A177-3AD203B41FA5}">
                      <a16:colId xmlns:a16="http://schemas.microsoft.com/office/drawing/2014/main" val="2566832284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978462063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4020240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New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896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800" b="0" i="0" u="none" strike="noStrike" noProof="0" err="1">
                          <a:latin typeface="Calibri"/>
                        </a:rPr>
                        <a:t>FrontEnd</a:t>
                      </a:r>
                      <a:endParaRPr lang="ru-RU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800" b="0" i="0" u="none" strike="noStrike" noProof="0" err="1">
                          <a:latin typeface="Calibri"/>
                        </a:rPr>
                        <a:t>React</a:t>
                      </a:r>
                      <a:r>
                        <a:rPr lang="ru-RU" sz="1800" b="0" i="0" u="none" strike="noStrike" noProof="0">
                          <a:latin typeface="Calibri"/>
                        </a:rPr>
                        <a:t> + </a:t>
                      </a:r>
                      <a:r>
                        <a:rPr lang="ru-RU" sz="1800" b="0" i="0" u="none" strike="noStrike" noProof="0" err="1">
                          <a:latin typeface="Calibri"/>
                        </a:rPr>
                        <a:t>TypeScript</a:t>
                      </a:r>
                      <a:endParaRPr lang="ru-RU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err="1"/>
                        <a:t>React</a:t>
                      </a:r>
                      <a:r>
                        <a:rPr lang="ru-RU"/>
                        <a:t> + JavaScript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514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800" b="0" i="0" u="none" strike="noStrike" noProof="0" err="1">
                          <a:latin typeface="Calibri"/>
                        </a:rPr>
                        <a:t>BackEnd</a:t>
                      </a:r>
                      <a:endParaRPr lang="ru-RU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err="1"/>
                        <a:t>Bun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err="1"/>
                        <a:t>NodeJs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74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800" b="0" i="0" u="none" strike="noStrike" noProof="0">
                          <a:latin typeface="Calibri"/>
                        </a:rPr>
                        <a:t>Server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err="1"/>
                        <a:t>Bun.serve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Express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382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800" b="0" i="0" u="none" strike="noStrike" noProof="0" err="1">
                          <a:latin typeface="Calibri"/>
                        </a:rPr>
                        <a:t>Bundler</a:t>
                      </a:r>
                      <a:endParaRPr lang="ru-RU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err="1"/>
                        <a:t>Bun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err="1"/>
                        <a:t>WebPack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95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800" b="0" i="0" u="none" strike="noStrike" noProof="0" err="1">
                          <a:latin typeface="Calibri"/>
                        </a:rPr>
                        <a:t>DataBase</a:t>
                      </a:r>
                      <a:endParaRPr lang="ru-RU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err="1"/>
                        <a:t>Bun:sqlite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err="1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91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800" b="0" i="0" u="none" strike="noStrike" noProof="0">
                          <a:latin typeface="Calibri"/>
                        </a:rPr>
                        <a:t>Connection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Bun.ws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err="1"/>
                        <a:t>WebSocket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667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800" b="0" i="0" u="none" strike="noStrike" noProof="0">
                          <a:latin typeface="Calibri"/>
                        </a:rPr>
                        <a:t>Store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err="1"/>
                        <a:t>Redux</a:t>
                      </a:r>
                      <a:r>
                        <a:rPr lang="ru-RU"/>
                        <a:t> </a:t>
                      </a:r>
                      <a:r>
                        <a:rPr lang="ru-RU" err="1"/>
                        <a:t>toolkit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err="1"/>
                        <a:t>Redux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786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800" b="0" i="0" u="none" strike="noStrike" noProof="0">
                          <a:latin typeface="Calibri"/>
                        </a:rPr>
                        <a:t>Graphics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err="1"/>
                        <a:t>ThreeJS</a:t>
                      </a:r>
                      <a:r>
                        <a:rPr lang="ru-RU"/>
                        <a:t> + JSROOT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err="1"/>
                        <a:t>ThreeJS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670098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B0601A9-B204-4B24-9563-70E203F16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416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5FB0D-A133-D6CE-FF52-7E6B924E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ea typeface="+mj-lt"/>
                <a:cs typeface="+mj-lt"/>
              </a:rPr>
              <a:t>Server </a:t>
            </a:r>
            <a:r>
              <a:rPr lang="ru-RU" err="1">
                <a:ea typeface="+mj-lt"/>
                <a:cs typeface="+mj-lt"/>
              </a:rPr>
              <a:t>side</a:t>
            </a:r>
            <a:r>
              <a:rPr lang="ru-RU">
                <a:ea typeface="+mj-lt"/>
                <a:cs typeface="+mj-lt"/>
              </a:rPr>
              <a:t> </a:t>
            </a:r>
            <a:r>
              <a:rPr lang="ru-RU" err="1">
                <a:ea typeface="+mj-lt"/>
                <a:cs typeface="+mj-lt"/>
              </a:rPr>
              <a:t>data</a:t>
            </a:r>
            <a:r>
              <a:rPr lang="ru-RU">
                <a:ea typeface="+mj-lt"/>
                <a:cs typeface="+mj-lt"/>
              </a:rPr>
              <a:t> </a:t>
            </a:r>
            <a:r>
              <a:rPr lang="ru-RU" err="1">
                <a:ea typeface="+mj-lt"/>
                <a:cs typeface="+mj-lt"/>
              </a:rPr>
              <a:t>handling</a:t>
            </a:r>
            <a:r>
              <a:rPr lang="ru-RU">
                <a:ea typeface="+mj-lt"/>
                <a:cs typeface="+mj-lt"/>
              </a:rPr>
              <a:t> (</a:t>
            </a:r>
            <a:r>
              <a:rPr lang="ru-RU" err="1">
                <a:ea typeface="+mj-lt"/>
                <a:cs typeface="+mj-lt"/>
              </a:rPr>
              <a:t>next</a:t>
            </a:r>
            <a:r>
              <a:rPr lang="ru-RU">
                <a:ea typeface="+mj-lt"/>
                <a:cs typeface="+mj-lt"/>
              </a:rPr>
              <a:t> </a:t>
            </a:r>
            <a:r>
              <a:rPr lang="ru-RU" err="1">
                <a:ea typeface="+mj-lt"/>
                <a:cs typeface="+mj-lt"/>
              </a:rPr>
              <a:t>step</a:t>
            </a:r>
            <a:r>
              <a:rPr lang="ru-RU">
                <a:ea typeface="+mj-lt"/>
                <a:cs typeface="+mj-lt"/>
              </a:rPr>
              <a:t>)</a:t>
            </a:r>
            <a:endParaRPr lang="ru-RU">
              <a:ea typeface="Calibri Light"/>
              <a:cs typeface="Calibri Light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B1634DC-AC3D-52EB-FC6D-5B2ABA821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17</a:t>
            </a:fld>
            <a:endParaRPr lang="ru-RU"/>
          </a:p>
        </p:txBody>
      </p:sp>
      <p:pic>
        <p:nvPicPr>
          <p:cNvPr id="6" name="Объект 5" descr="Изображение выглядит как текст, диаграмма, снимок экрана, План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748A9407-FDE2-71E2-594F-18CB42F11E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976457"/>
            <a:ext cx="10058400" cy="3761914"/>
          </a:xfrm>
        </p:spPr>
      </p:pic>
    </p:spTree>
    <p:extLst>
      <p:ext uri="{BB962C8B-B14F-4D97-AF65-F5344CB8AC3E}">
        <p14:creationId xmlns:p14="http://schemas.microsoft.com/office/powerpoint/2010/main" val="3179607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74C36-F428-6EC9-2E0C-B1E888755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err="1">
                <a:ea typeface="Calibri Light"/>
                <a:cs typeface="Calibri Light"/>
              </a:rPr>
              <a:t>Summary</a:t>
            </a:r>
            <a:endParaRPr lang="ru-RU" err="1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1D5A85-A54E-82E7-821E-B28CA4C4C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82490"/>
            <a:ext cx="10114156" cy="3586604"/>
          </a:xfrm>
        </p:spPr>
        <p:txBody>
          <a:bodyPr vert="horz" lIns="0" tIns="45720" rIns="0" bIns="45720" rtlCol="0" anchor="t">
            <a:normAutofit/>
          </a:bodyPr>
          <a:lstStyle/>
          <a:p>
            <a:pPr algn="just">
              <a:buFont typeface="Wingdings" panose="020F0502020204030204" pitchFamily="34" charset="0"/>
              <a:buChar char="q"/>
            </a:pPr>
            <a:r>
              <a:rPr lang="ru-RU" sz="2400" dirty="0">
                <a:ea typeface="+mn-lt"/>
                <a:cs typeface="+mn-lt"/>
              </a:rPr>
              <a:t>The </a:t>
            </a:r>
            <a:r>
              <a:rPr lang="ru-RU" sz="2400" dirty="0" err="1">
                <a:ea typeface="+mn-lt"/>
                <a:cs typeface="+mn-lt"/>
              </a:rPr>
              <a:t>client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side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of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the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event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display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has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been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updated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to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the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newest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technologies</a:t>
            </a:r>
            <a:r>
              <a:rPr lang="ru-RU" sz="2400" dirty="0">
                <a:ea typeface="+mn-lt"/>
                <a:cs typeface="+mn-lt"/>
              </a:rPr>
              <a:t>: BUN, </a:t>
            </a:r>
            <a:r>
              <a:rPr lang="ru-RU" sz="2400" dirty="0" err="1">
                <a:ea typeface="+mn-lt"/>
                <a:cs typeface="+mn-lt"/>
              </a:rPr>
              <a:t>Typescript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and</a:t>
            </a:r>
            <a:r>
              <a:rPr lang="ru-RU" sz="2400" dirty="0">
                <a:ea typeface="+mn-lt"/>
                <a:cs typeface="+mn-lt"/>
              </a:rPr>
              <a:t> Modern </a:t>
            </a:r>
            <a:r>
              <a:rPr lang="ru-RU" sz="2400" dirty="0" err="1">
                <a:ea typeface="+mn-lt"/>
                <a:cs typeface="+mn-lt"/>
              </a:rPr>
              <a:t>Redux</a:t>
            </a:r>
            <a:r>
              <a:rPr lang="ru-RU" sz="2400" dirty="0">
                <a:ea typeface="+mn-lt"/>
                <a:cs typeface="+mn-lt"/>
              </a:rPr>
              <a:t>.</a:t>
            </a:r>
            <a:endParaRPr lang="ru-RU" dirty="0">
              <a:ea typeface="Calibri" panose="020F0502020204030204"/>
              <a:cs typeface="Calibri" panose="020F0502020204030204"/>
            </a:endParaRPr>
          </a:p>
          <a:p>
            <a:pPr algn="just">
              <a:buFont typeface="Wingdings" panose="020F0502020204030204" pitchFamily="34" charset="0"/>
              <a:buChar char="q"/>
            </a:pPr>
            <a:r>
              <a:rPr lang="ru-RU" sz="2400" dirty="0" err="1">
                <a:ea typeface="+mn-lt"/>
                <a:cs typeface="+mn-lt"/>
              </a:rPr>
              <a:t>At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the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moment</a:t>
            </a:r>
            <a:r>
              <a:rPr lang="ru-RU" sz="2400" dirty="0">
                <a:ea typeface="+mn-lt"/>
                <a:cs typeface="+mn-lt"/>
              </a:rPr>
              <a:t>  </a:t>
            </a:r>
            <a:r>
              <a:rPr lang="ru-RU" sz="2400" dirty="0" err="1">
                <a:ea typeface="+mn-lt"/>
                <a:cs typeface="+mn-lt"/>
              </a:rPr>
              <a:t>it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was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implemented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fully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for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the</a:t>
            </a:r>
            <a:r>
              <a:rPr lang="ru-RU" sz="2400" dirty="0">
                <a:ea typeface="+mn-lt"/>
                <a:cs typeface="+mn-lt"/>
              </a:rPr>
              <a:t> TPC </a:t>
            </a:r>
            <a:r>
              <a:rPr lang="ru-RU" sz="2400" dirty="0" err="1">
                <a:ea typeface="+mn-lt"/>
                <a:cs typeface="+mn-lt"/>
              </a:rPr>
              <a:t>detector</a:t>
            </a:r>
            <a:r>
              <a:rPr lang="ru-RU" sz="2400" dirty="0">
                <a:ea typeface="+mn-lt"/>
                <a:cs typeface="+mn-lt"/>
              </a:rPr>
              <a:t>. </a:t>
            </a:r>
            <a:r>
              <a:rPr lang="ru-RU" sz="2400" dirty="0" err="1">
                <a:ea typeface="+mn-lt"/>
                <a:cs typeface="+mn-lt"/>
              </a:rPr>
              <a:t>Other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detectors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will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be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added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later</a:t>
            </a:r>
            <a:r>
              <a:rPr lang="ru-RU" sz="2400" dirty="0">
                <a:ea typeface="+mn-lt"/>
                <a:cs typeface="+mn-lt"/>
              </a:rPr>
              <a:t>.</a:t>
            </a:r>
            <a:endParaRPr lang="ru-RU" dirty="0">
              <a:ea typeface="+mn-lt"/>
              <a:cs typeface="+mn-lt"/>
            </a:endParaRPr>
          </a:p>
          <a:p>
            <a:pPr algn="just">
              <a:buFont typeface="Wingdings" panose="020F0502020204030204" pitchFamily="34" charset="0"/>
              <a:buChar char="q"/>
            </a:pPr>
            <a:r>
              <a:rPr lang="ru-RU" sz="2400" dirty="0" err="1">
                <a:ea typeface="+mn-lt"/>
                <a:cs typeface="+mn-lt"/>
              </a:rPr>
              <a:t>Now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the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event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display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works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with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local</a:t>
            </a:r>
            <a:r>
              <a:rPr lang="ru-RU" sz="2400" dirty="0">
                <a:ea typeface="+mn-lt"/>
                <a:cs typeface="+mn-lt"/>
              </a:rPr>
              <a:t> DST </a:t>
            </a:r>
            <a:r>
              <a:rPr lang="ru-RU" sz="2400" dirty="0" err="1">
                <a:ea typeface="+mn-lt"/>
                <a:cs typeface="+mn-lt"/>
              </a:rPr>
              <a:t>files</a:t>
            </a:r>
            <a:r>
              <a:rPr lang="ru-RU" sz="2400" dirty="0">
                <a:ea typeface="+mn-lt"/>
                <a:cs typeface="+mn-lt"/>
              </a:rPr>
              <a:t>, </a:t>
            </a:r>
            <a:r>
              <a:rPr lang="ru-RU" sz="2400" dirty="0" err="1">
                <a:ea typeface="+mn-lt"/>
                <a:cs typeface="+mn-lt"/>
              </a:rPr>
              <a:t>using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the</a:t>
            </a:r>
            <a:r>
              <a:rPr lang="ru-RU" sz="2400" dirty="0">
                <a:ea typeface="+mn-lt"/>
                <a:cs typeface="+mn-lt"/>
              </a:rPr>
              <a:t> JSROOT.</a:t>
            </a:r>
            <a:endParaRPr lang="ru-RU" dirty="0">
              <a:ea typeface="+mn-lt"/>
              <a:cs typeface="+mn-lt"/>
            </a:endParaRPr>
          </a:p>
          <a:p>
            <a:pPr algn="just">
              <a:lnSpc>
                <a:spcPct val="110000"/>
              </a:lnSpc>
              <a:buFont typeface="Wingdings" panose="020F0502020204030204" pitchFamily="34" charset="0"/>
              <a:buChar char="q"/>
            </a:pPr>
            <a:r>
              <a:rPr lang="ru-RU" sz="2400" dirty="0">
                <a:ea typeface="+mn-lt"/>
                <a:cs typeface="+mn-lt"/>
              </a:rPr>
              <a:t>It </a:t>
            </a:r>
            <a:r>
              <a:rPr lang="ru-RU" sz="2400" dirty="0" err="1">
                <a:ea typeface="+mn-lt"/>
                <a:cs typeface="+mn-lt"/>
              </a:rPr>
              <a:t>is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available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from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the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mpdroot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site</a:t>
            </a:r>
            <a:r>
              <a:rPr lang="ru-RU" sz="2400" dirty="0">
                <a:ea typeface="+mn-lt"/>
                <a:cs typeface="+mn-lt"/>
              </a:rPr>
              <a:t> (</a:t>
            </a:r>
            <a:r>
              <a:rPr lang="ru-RU" sz="2400" dirty="0">
                <a:ea typeface="+mn-lt"/>
                <a:cs typeface="+mn-lt"/>
                <a:hlinkClick r:id="rId2"/>
              </a:rPr>
              <a:t>mpdroot.jinr.ru</a:t>
            </a:r>
            <a:r>
              <a:rPr lang="ru-RU" sz="2400" dirty="0">
                <a:ea typeface="+mn-lt"/>
                <a:cs typeface="+mn-lt"/>
              </a:rPr>
              <a:t> -&gt; MPD </a:t>
            </a:r>
            <a:r>
              <a:rPr lang="ru-RU" sz="2400" dirty="0" err="1">
                <a:ea typeface="+mn-lt"/>
                <a:cs typeface="+mn-lt"/>
              </a:rPr>
              <a:t>visualization</a:t>
            </a:r>
            <a:r>
              <a:rPr lang="ru-RU" sz="2400" dirty="0">
                <a:ea typeface="+mn-lt"/>
                <a:cs typeface="+mn-lt"/>
              </a:rPr>
              <a:t> -&gt; </a:t>
            </a:r>
            <a:r>
              <a:rPr lang="ru-RU" sz="2400" dirty="0">
                <a:ea typeface="+mn-lt"/>
                <a:cs typeface="+mn-lt"/>
                <a:hlinkClick r:id="rId3"/>
              </a:rPr>
              <a:t>MPD Event Viewer</a:t>
            </a:r>
            <a:r>
              <a:rPr lang="ru-RU" sz="2400" dirty="0">
                <a:ea typeface="+mn-lt"/>
                <a:cs typeface="+mn-lt"/>
              </a:rPr>
              <a:t>).</a:t>
            </a:r>
            <a:endParaRPr lang="ru-RU" dirty="0">
              <a:ea typeface="Calibri"/>
              <a:cs typeface="Calibri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375CBD-F173-5D5F-8D77-551CBFF42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65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1B4B71-7731-1D8B-0C4C-4BFE1DFBD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a typeface="+mj-lt"/>
                <a:cs typeface="+mj-lt"/>
              </a:rPr>
              <a:t>MPD Software Development &amp; Computing Team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FEEB9E-5430-9F22-62B9-A8BE84B24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119360" cy="4358640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spcBef>
                <a:spcPts val="500"/>
              </a:spcBef>
            </a:pPr>
            <a:r>
              <a:rPr lang="ru-RU" err="1">
                <a:ea typeface="+mn-lt"/>
                <a:cs typeface="+mn-lt"/>
              </a:rPr>
              <a:t>Rogachevsky</a:t>
            </a:r>
            <a:r>
              <a:rPr lang="ru-RU" dirty="0">
                <a:ea typeface="+mn-lt"/>
                <a:cs typeface="+mn-lt"/>
              </a:rPr>
              <a:t> O. </a:t>
            </a:r>
            <a:r>
              <a:rPr lang="ru-RU" err="1">
                <a:ea typeface="+mn-lt"/>
                <a:cs typeface="+mn-lt"/>
              </a:rPr>
              <a:t>Coordinator</a:t>
            </a:r>
            <a:endParaRPr lang="ru-RU" err="1">
              <a:ea typeface="Calibri" panose="020F0502020204030204"/>
              <a:cs typeface="Calibri" panose="020F0502020204030204"/>
            </a:endParaRPr>
          </a:p>
          <a:p>
            <a:pPr>
              <a:spcBef>
                <a:spcPts val="500"/>
              </a:spcBef>
            </a:pPr>
            <a:r>
              <a:rPr lang="ru-RU" err="1">
                <a:ea typeface="+mn-lt"/>
                <a:cs typeface="+mn-lt"/>
              </a:rPr>
              <a:t>Krylov</a:t>
            </a:r>
            <a:r>
              <a:rPr lang="ru-RU" dirty="0">
                <a:ea typeface="+mn-lt"/>
                <a:cs typeface="+mn-lt"/>
              </a:rPr>
              <a:t> V., </a:t>
            </a:r>
            <a:r>
              <a:rPr lang="ru-RU" err="1">
                <a:ea typeface="+mn-lt"/>
                <a:cs typeface="+mn-lt"/>
              </a:rPr>
              <a:t>Krylov</a:t>
            </a:r>
            <a:r>
              <a:rPr lang="ru-RU" dirty="0">
                <a:ea typeface="+mn-lt"/>
                <a:cs typeface="+mn-lt"/>
              </a:rPr>
              <a:t> A. Online MPD Event Display </a:t>
            </a:r>
            <a:endParaRPr lang="ru-RU" dirty="0">
              <a:ea typeface="Calibri" panose="020F0502020204030204"/>
              <a:cs typeface="Calibri" panose="020F0502020204030204"/>
            </a:endParaRPr>
          </a:p>
          <a:p>
            <a:pPr>
              <a:spcBef>
                <a:spcPts val="500"/>
              </a:spcBef>
            </a:pPr>
            <a:r>
              <a:rPr lang="ru-RU" err="1">
                <a:ea typeface="+mn-lt"/>
                <a:cs typeface="+mn-lt"/>
              </a:rPr>
              <a:t>Moshkin</a:t>
            </a:r>
            <a:r>
              <a:rPr lang="ru-RU" dirty="0">
                <a:ea typeface="+mn-lt"/>
                <a:cs typeface="+mn-lt"/>
              </a:rPr>
              <a:t> A., </a:t>
            </a:r>
            <a:r>
              <a:rPr lang="ru-RU" err="1">
                <a:ea typeface="+mn-lt"/>
                <a:cs typeface="+mn-lt"/>
              </a:rPr>
              <a:t>Pelevanyuk</a:t>
            </a:r>
            <a:r>
              <a:rPr lang="ru-RU" dirty="0">
                <a:ea typeface="+mn-lt"/>
                <a:cs typeface="+mn-lt"/>
              </a:rPr>
              <a:t> I. Mass Production </a:t>
            </a:r>
            <a:endParaRPr lang="ru-RU" dirty="0">
              <a:ea typeface="Calibri" panose="020F0502020204030204"/>
              <a:cs typeface="Calibri" panose="020F0502020204030204"/>
            </a:endParaRPr>
          </a:p>
          <a:p>
            <a:pPr>
              <a:spcBef>
                <a:spcPts val="500"/>
              </a:spcBef>
            </a:pPr>
            <a:r>
              <a:rPr lang="ru-RU" err="1">
                <a:ea typeface="+mn-lt"/>
                <a:cs typeface="+mn-lt"/>
              </a:rPr>
              <a:t>Bychkov</a:t>
            </a:r>
            <a:r>
              <a:rPr lang="ru-RU" dirty="0">
                <a:ea typeface="+mn-lt"/>
                <a:cs typeface="+mn-lt"/>
              </a:rPr>
              <a:t> A. </a:t>
            </a:r>
            <a:r>
              <a:rPr lang="ru-RU" err="1">
                <a:ea typeface="+mn-lt"/>
                <a:cs typeface="+mn-lt"/>
              </a:rPr>
              <a:t>Detector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Simulation</a:t>
            </a:r>
            <a:r>
              <a:rPr lang="ru-RU" dirty="0">
                <a:ea typeface="+mn-lt"/>
                <a:cs typeface="+mn-lt"/>
              </a:rPr>
              <a:t> </a:t>
            </a:r>
            <a:endParaRPr lang="ru-RU" dirty="0">
              <a:ea typeface="Calibri" panose="020F0502020204030204"/>
              <a:cs typeface="Calibri" panose="020F0502020204030204"/>
            </a:endParaRPr>
          </a:p>
          <a:p>
            <a:pPr>
              <a:spcBef>
                <a:spcPts val="500"/>
              </a:spcBef>
            </a:pPr>
            <a:r>
              <a:rPr lang="ru-RU" err="1">
                <a:ea typeface="+mn-lt"/>
                <a:cs typeface="+mn-lt"/>
              </a:rPr>
              <a:t>Kuzmin</a:t>
            </a:r>
            <a:r>
              <a:rPr lang="ru-RU" dirty="0">
                <a:ea typeface="+mn-lt"/>
                <a:cs typeface="+mn-lt"/>
              </a:rPr>
              <a:t> V. </a:t>
            </a:r>
            <a:r>
              <a:rPr lang="ru-RU" err="1">
                <a:ea typeface="+mn-lt"/>
                <a:cs typeface="+mn-lt"/>
              </a:rPr>
              <a:t>Detector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Alignment</a:t>
            </a:r>
            <a:r>
              <a:rPr lang="ru-RU" dirty="0">
                <a:ea typeface="+mn-lt"/>
                <a:cs typeface="+mn-lt"/>
              </a:rPr>
              <a:t> </a:t>
            </a:r>
            <a:endParaRPr lang="ru-RU" dirty="0">
              <a:ea typeface="Calibri" panose="020F0502020204030204"/>
              <a:cs typeface="Calibri" panose="020F0502020204030204"/>
            </a:endParaRPr>
          </a:p>
          <a:p>
            <a:pPr>
              <a:spcBef>
                <a:spcPts val="500"/>
              </a:spcBef>
            </a:pPr>
            <a:r>
              <a:rPr lang="ru-RU" err="1">
                <a:ea typeface="+mn-lt"/>
                <a:cs typeface="+mn-lt"/>
              </a:rPr>
              <a:t>Podgainy</a:t>
            </a:r>
            <a:r>
              <a:rPr lang="ru-RU" dirty="0">
                <a:ea typeface="+mn-lt"/>
                <a:cs typeface="+mn-lt"/>
              </a:rPr>
              <a:t> D., </a:t>
            </a:r>
            <a:r>
              <a:rPr lang="ru-RU" err="1">
                <a:ea typeface="+mn-lt"/>
                <a:cs typeface="+mn-lt"/>
              </a:rPr>
              <a:t>Zuev</a:t>
            </a:r>
            <a:r>
              <a:rPr lang="ru-RU" dirty="0">
                <a:ea typeface="+mn-lt"/>
                <a:cs typeface="+mn-lt"/>
              </a:rPr>
              <a:t> M. </a:t>
            </a:r>
            <a:r>
              <a:rPr lang="ru-RU" err="1">
                <a:ea typeface="+mn-lt"/>
                <a:cs typeface="+mn-lt"/>
              </a:rPr>
              <a:t>Supercomputing</a:t>
            </a:r>
            <a:r>
              <a:rPr lang="ru-RU" dirty="0">
                <a:ea typeface="+mn-lt"/>
                <a:cs typeface="+mn-lt"/>
              </a:rPr>
              <a:t> </a:t>
            </a:r>
            <a:endParaRPr lang="ru-RU" dirty="0">
              <a:ea typeface="Calibri" panose="020F0502020204030204"/>
              <a:cs typeface="Calibri" panose="020F0502020204030204"/>
            </a:endParaRPr>
          </a:p>
          <a:p>
            <a:pPr>
              <a:spcBef>
                <a:spcPts val="500"/>
              </a:spcBef>
            </a:pPr>
            <a:r>
              <a:rPr lang="ru-RU" err="1">
                <a:ea typeface="+mn-lt"/>
                <a:cs typeface="+mn-lt"/>
              </a:rPr>
              <a:t>Alexandrov</a:t>
            </a:r>
            <a:r>
              <a:rPr lang="ru-RU" dirty="0">
                <a:ea typeface="+mn-lt"/>
                <a:cs typeface="+mn-lt"/>
              </a:rPr>
              <a:t> E., </a:t>
            </a:r>
            <a:r>
              <a:rPr lang="ru-RU" err="1">
                <a:ea typeface="+mn-lt"/>
                <a:cs typeface="+mn-lt"/>
              </a:rPr>
              <a:t>Alexandrov</a:t>
            </a:r>
            <a:r>
              <a:rPr lang="ru-RU" dirty="0">
                <a:ea typeface="+mn-lt"/>
                <a:cs typeface="+mn-lt"/>
              </a:rPr>
              <a:t> I. </a:t>
            </a:r>
            <a:r>
              <a:rPr lang="ru-RU" err="1">
                <a:ea typeface="+mn-lt"/>
                <a:cs typeface="+mn-lt"/>
              </a:rPr>
              <a:t>Databases</a:t>
            </a:r>
            <a:r>
              <a:rPr lang="ru-RU" dirty="0">
                <a:ea typeface="+mn-lt"/>
                <a:cs typeface="+mn-lt"/>
              </a:rPr>
              <a:t> </a:t>
            </a:r>
            <a:endParaRPr lang="ru-RU" dirty="0">
              <a:ea typeface="Calibri" panose="020F0502020204030204"/>
              <a:cs typeface="Calibri" panose="020F0502020204030204"/>
            </a:endParaRPr>
          </a:p>
          <a:p>
            <a:pPr>
              <a:spcBef>
                <a:spcPts val="500"/>
              </a:spcBef>
            </a:pPr>
            <a:r>
              <a:rPr lang="ru-RU" err="1">
                <a:ea typeface="+mn-lt"/>
                <a:cs typeface="+mn-lt"/>
              </a:rPr>
              <a:t>Balashov</a:t>
            </a:r>
            <a:r>
              <a:rPr lang="ru-RU" dirty="0">
                <a:ea typeface="+mn-lt"/>
                <a:cs typeface="+mn-lt"/>
              </a:rPr>
              <a:t> N.  </a:t>
            </a:r>
            <a:r>
              <a:rPr lang="ru-RU" err="1">
                <a:ea typeface="+mn-lt"/>
                <a:cs typeface="+mn-lt"/>
              </a:rPr>
              <a:t>Gitlab</a:t>
            </a:r>
            <a:r>
              <a:rPr lang="ru-RU" dirty="0">
                <a:ea typeface="+mn-lt"/>
                <a:cs typeface="+mn-lt"/>
              </a:rPr>
              <a:t> Support</a:t>
            </a:r>
            <a:endParaRPr lang="ru-RU" dirty="0">
              <a:ea typeface="Calibri" panose="020F0502020204030204"/>
              <a:cs typeface="Calibri" panose="020F0502020204030204"/>
            </a:endParaRPr>
          </a:p>
          <a:p>
            <a:pPr>
              <a:spcBef>
                <a:spcPts val="500"/>
              </a:spcBef>
            </a:pPr>
            <a:r>
              <a:rPr lang="ru-RU" err="1">
                <a:ea typeface="+mn-lt"/>
                <a:cs typeface="+mn-lt"/>
              </a:rPr>
              <a:t>Belecky</a:t>
            </a:r>
            <a:r>
              <a:rPr lang="ru-RU" dirty="0">
                <a:ea typeface="+mn-lt"/>
                <a:cs typeface="+mn-lt"/>
              </a:rPr>
              <a:t> P., </a:t>
            </a:r>
            <a:r>
              <a:rPr lang="ru-RU" err="1">
                <a:ea typeface="+mn-lt"/>
                <a:cs typeface="+mn-lt"/>
              </a:rPr>
              <a:t>Kamkin</a:t>
            </a:r>
            <a:r>
              <a:rPr lang="ru-RU" dirty="0">
                <a:ea typeface="+mn-lt"/>
                <a:cs typeface="+mn-lt"/>
              </a:rPr>
              <a:t> A. </a:t>
            </a:r>
            <a:r>
              <a:rPr lang="ru-RU" err="1">
                <a:ea typeface="+mn-lt"/>
                <a:cs typeface="+mn-lt"/>
              </a:rPr>
              <a:t>Acts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Tracker</a:t>
            </a:r>
            <a:endParaRPr lang="ru-RU" err="1">
              <a:ea typeface="Calibri" panose="020F0502020204030204"/>
              <a:cs typeface="Calibri" panose="020F0502020204030204"/>
            </a:endParaRPr>
          </a:p>
          <a:p>
            <a:pPr>
              <a:spcBef>
                <a:spcPts val="500"/>
              </a:spcBef>
            </a:pPr>
            <a:r>
              <a:rPr lang="ru-RU" err="1">
                <a:ea typeface="+mn-lt"/>
                <a:cs typeface="+mn-lt"/>
              </a:rPr>
              <a:t>Busa</a:t>
            </a:r>
            <a:r>
              <a:rPr lang="ru-RU" dirty="0">
                <a:ea typeface="+mn-lt"/>
                <a:cs typeface="+mn-lt"/>
              </a:rPr>
              <a:t> J.  </a:t>
            </a:r>
            <a:r>
              <a:rPr lang="ru-RU" err="1">
                <a:ea typeface="+mn-lt"/>
                <a:cs typeface="+mn-lt"/>
              </a:rPr>
              <a:t>Build</a:t>
            </a:r>
            <a:r>
              <a:rPr lang="ru-RU" dirty="0">
                <a:ea typeface="+mn-lt"/>
                <a:cs typeface="+mn-lt"/>
              </a:rPr>
              <a:t> System</a:t>
            </a:r>
            <a:endParaRPr lang="ru-RU" dirty="0">
              <a:ea typeface="Calibri" panose="020F0502020204030204"/>
              <a:cs typeface="Calibri" panose="020F0502020204030204"/>
            </a:endParaRPr>
          </a:p>
          <a:p>
            <a:pPr>
              <a:spcBef>
                <a:spcPts val="500"/>
              </a:spcBef>
            </a:pPr>
            <a:r>
              <a:rPr lang="ru-RU" err="1">
                <a:ea typeface="+mn-lt"/>
                <a:cs typeface="+mn-lt"/>
              </a:rPr>
              <a:t>Hnatic</a:t>
            </a:r>
            <a:r>
              <a:rPr lang="ru-RU" dirty="0">
                <a:ea typeface="+mn-lt"/>
                <a:cs typeface="+mn-lt"/>
              </a:rPr>
              <a:t> S. Architecture</a:t>
            </a:r>
            <a:endParaRPr lang="ru-RU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8FCB39-FC5E-7D5F-A575-618C9503C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28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EC066-F903-6BD9-15FD-F15730B48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ea typeface="Calibri Light"/>
                <a:cs typeface="Calibri Light"/>
              </a:rPr>
              <a:t>Introduction</a:t>
            </a:r>
            <a:endParaRPr lang="ru-RU" dirty="0" err="1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D64D61-8240-8BF6-5BBB-7B882A8C6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17937"/>
            <a:ext cx="4415016" cy="3354917"/>
          </a:xfrm>
        </p:spPr>
        <p:txBody>
          <a:bodyPr vert="horz" lIns="0" tIns="45720" rIns="0" bIns="45720" rtlCol="0" anchor="t">
            <a:noAutofit/>
          </a:bodyPr>
          <a:lstStyle/>
          <a:p>
            <a:pPr marL="0" indent="0" algn="just">
              <a:buNone/>
            </a:pPr>
            <a:r>
              <a:rPr lang="en-US" sz="2400" dirty="0">
                <a:ea typeface="Calibri"/>
                <a:cs typeface="Calibri"/>
              </a:rPr>
              <a:t>There are various methods for monitoring the engineering, network and computer systems of the experiment. As a rule, they have a common name for all - </a:t>
            </a:r>
            <a:r>
              <a:rPr lang="en-US" sz="2400" b="1" dirty="0">
                <a:ea typeface="Calibri"/>
                <a:cs typeface="Calibri"/>
              </a:rPr>
              <a:t>Event Display</a:t>
            </a:r>
            <a:r>
              <a:rPr lang="en-US" sz="2400" dirty="0">
                <a:ea typeface="Calibri"/>
                <a:cs typeface="Calibri"/>
              </a:rPr>
              <a:t> . The operator of the facility must receive comprehensive information about the progress of the experiment in a clear and intuitive form.</a:t>
            </a:r>
            <a:endParaRPr lang="en-US" sz="2400" dirty="0">
              <a:solidFill>
                <a:srgbClr val="000000"/>
              </a:solidFill>
              <a:ea typeface="Calibri"/>
              <a:cs typeface="Calibri"/>
            </a:endParaRPr>
          </a:p>
          <a:p>
            <a:pPr algn="just"/>
            <a:endParaRPr lang="ru-RU" dirty="0">
              <a:ea typeface="Calibri"/>
              <a:cs typeface="Calibri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0C50FA-20C2-BC4F-4141-0D0671701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2</a:t>
            </a:fld>
            <a:endParaRPr lang="en-US"/>
          </a:p>
        </p:txBody>
      </p:sp>
      <p:pic>
        <p:nvPicPr>
          <p:cNvPr id="6" name="Объект 4" descr="Изображение выглядит как текст, снимок экрана, дизайн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790494FE-D135-2AE9-07F3-E301CE01D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097" y="2316738"/>
            <a:ext cx="5832841" cy="296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84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5C439B-2FC2-3639-1597-2DC6B249C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err="1">
                <a:ea typeface="Calibri Light"/>
                <a:cs typeface="Calibri Light"/>
              </a:rPr>
              <a:t>Thank</a:t>
            </a:r>
            <a:r>
              <a:rPr lang="ru-RU">
                <a:ea typeface="Calibri Light"/>
                <a:cs typeface="Calibri Light"/>
              </a:rPr>
              <a:t> </a:t>
            </a:r>
            <a:r>
              <a:rPr lang="ru-RU" err="1">
                <a:ea typeface="Calibri Light"/>
                <a:cs typeface="Calibri Light"/>
              </a:rPr>
              <a:t>you</a:t>
            </a:r>
            <a:r>
              <a:rPr lang="ru-RU">
                <a:ea typeface="Calibri Light"/>
                <a:cs typeface="Calibri Light"/>
              </a:rPr>
              <a:t> </a:t>
            </a:r>
            <a:r>
              <a:rPr lang="ru-RU" err="1">
                <a:ea typeface="Calibri Light"/>
                <a:cs typeface="Calibri Light"/>
              </a:rPr>
              <a:t>for</a:t>
            </a:r>
            <a:r>
              <a:rPr lang="ru-RU">
                <a:ea typeface="Calibri Light"/>
                <a:cs typeface="Calibri Light"/>
              </a:rPr>
              <a:t> </a:t>
            </a:r>
            <a:r>
              <a:rPr lang="ru-RU" err="1">
                <a:ea typeface="Calibri Light"/>
                <a:cs typeface="Calibri Light"/>
              </a:rPr>
              <a:t>your</a:t>
            </a:r>
            <a:r>
              <a:rPr lang="ru-RU">
                <a:ea typeface="Calibri Light"/>
                <a:cs typeface="Calibri Light"/>
              </a:rPr>
              <a:t> </a:t>
            </a:r>
            <a:r>
              <a:rPr lang="ru-RU" err="1">
                <a:ea typeface="Calibri Light"/>
                <a:cs typeface="Calibri Light"/>
              </a:rPr>
              <a:t>attention</a:t>
            </a:r>
            <a:r>
              <a:rPr lang="ru-RU">
                <a:ea typeface="Calibri Light"/>
                <a:cs typeface="Calibri Light"/>
              </a:rPr>
              <a:t>!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8326745-B007-139F-7C48-FED5C09E9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20</a:t>
            </a:fld>
            <a:endParaRPr lang="ru-RU"/>
          </a:p>
        </p:txBody>
      </p:sp>
      <p:pic>
        <p:nvPicPr>
          <p:cNvPr id="6" name="Объект 5" descr="Изображение выглядит как искусство, Красочность, круг, дизайн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2BC9C766-B186-1D56-1627-FA937F46A8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2174" y="1856317"/>
            <a:ext cx="10054218" cy="4441273"/>
          </a:xfrm>
        </p:spPr>
      </p:pic>
    </p:spTree>
    <p:extLst>
      <p:ext uri="{BB962C8B-B14F-4D97-AF65-F5344CB8AC3E}">
        <p14:creationId xmlns:p14="http://schemas.microsoft.com/office/powerpoint/2010/main" val="433443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69C796-F222-CA73-6077-BD0612EF6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err="1">
                <a:ea typeface="Calibri Light"/>
                <a:cs typeface="Calibri Light"/>
              </a:rPr>
              <a:t>Helix</a:t>
            </a:r>
            <a:r>
              <a:rPr lang="ru-RU">
                <a:ea typeface="Calibri Light"/>
                <a:cs typeface="Calibri Light"/>
              </a:rPr>
              <a:t> </a:t>
            </a:r>
            <a:r>
              <a:rPr lang="ru-RU" err="1">
                <a:ea typeface="Calibri Light"/>
                <a:cs typeface="Calibri Light"/>
              </a:rPr>
              <a:t>inaccuracy</a:t>
            </a:r>
            <a:endParaRPr lang="ru-RU" err="1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7F415D-50CB-5C7F-70C3-FAA24131D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21</a:t>
            </a:fld>
            <a:endParaRPr lang="en-US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5D93B9A8-0A7D-5552-7798-908A4070D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299495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 algn="just">
              <a:buFont typeface="Wingdings,Sans-Serif" panose="020F0502020204030204" pitchFamily="34" charset="0"/>
              <a:buChar char="q"/>
            </a:pPr>
            <a:endParaRPr lang="ru-RU" sz="2400">
              <a:ea typeface="Calibri"/>
              <a:cs typeface="Calibri"/>
            </a:endParaRPr>
          </a:p>
          <a:p>
            <a:pPr algn="just">
              <a:buFont typeface="Wingdings,Sans-Serif" panose="020F0502020204030204" pitchFamily="34" charset="0"/>
              <a:buChar char="q"/>
            </a:pPr>
            <a:r>
              <a:rPr lang="ru-RU" sz="2400" err="1">
                <a:ea typeface="Calibri"/>
                <a:cs typeface="Calibri"/>
              </a:rPr>
              <a:t>Helix</a:t>
            </a:r>
            <a:r>
              <a:rPr lang="ru-RU" sz="2400">
                <a:ea typeface="Calibri"/>
                <a:cs typeface="Calibri"/>
              </a:rPr>
              <a:t> </a:t>
            </a:r>
            <a:r>
              <a:rPr lang="ru-RU" sz="2400" err="1">
                <a:ea typeface="Calibri"/>
                <a:cs typeface="Calibri"/>
              </a:rPr>
              <a:t>representation</a:t>
            </a:r>
            <a:r>
              <a:rPr lang="ru-RU" sz="2400">
                <a:ea typeface="Calibri"/>
                <a:cs typeface="Calibri"/>
              </a:rPr>
              <a:t> </a:t>
            </a:r>
            <a:r>
              <a:rPr lang="ru-RU" sz="2400" err="1">
                <a:ea typeface="Calibri"/>
                <a:cs typeface="Calibri"/>
              </a:rPr>
              <a:t>of</a:t>
            </a:r>
            <a:r>
              <a:rPr lang="ru-RU" sz="2400">
                <a:ea typeface="Calibri"/>
                <a:cs typeface="Calibri"/>
              </a:rPr>
              <a:t> </a:t>
            </a:r>
            <a:r>
              <a:rPr lang="ru-RU" sz="2400" err="1">
                <a:ea typeface="Calibri"/>
                <a:cs typeface="Calibri"/>
              </a:rPr>
              <a:t>track</a:t>
            </a:r>
            <a:r>
              <a:rPr lang="ru-RU" sz="2400">
                <a:ea typeface="Calibri"/>
                <a:cs typeface="Calibri"/>
              </a:rPr>
              <a:t> </a:t>
            </a:r>
            <a:r>
              <a:rPr lang="ru-RU" sz="2400" err="1">
                <a:ea typeface="Calibri"/>
                <a:cs typeface="Calibri"/>
              </a:rPr>
              <a:t>does</a:t>
            </a:r>
            <a:r>
              <a:rPr lang="ru-RU" sz="240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not</a:t>
            </a:r>
            <a:r>
              <a:rPr lang="ru-RU" sz="240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take</a:t>
            </a:r>
            <a:r>
              <a:rPr lang="ru-RU" sz="240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into</a:t>
            </a:r>
            <a:r>
              <a:rPr lang="ru-RU" sz="240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account</a:t>
            </a:r>
            <a:r>
              <a:rPr lang="ru-RU" sz="240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perticles</a:t>
            </a:r>
            <a:r>
              <a:rPr lang="ru-RU" sz="240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ionization</a:t>
            </a:r>
            <a:r>
              <a:rPr lang="ru-RU" sz="240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energy</a:t>
            </a:r>
            <a:r>
              <a:rPr lang="ru-RU" sz="240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loss</a:t>
            </a:r>
            <a:r>
              <a:rPr lang="ru-RU" sz="240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in</a:t>
            </a:r>
            <a:r>
              <a:rPr lang="ru-RU" sz="2400">
                <a:ea typeface="+mn-lt"/>
                <a:cs typeface="+mn-lt"/>
              </a:rPr>
              <a:t> TPC </a:t>
            </a:r>
            <a:r>
              <a:rPr lang="ru-RU" sz="2400" err="1">
                <a:ea typeface="+mn-lt"/>
                <a:cs typeface="+mn-lt"/>
              </a:rPr>
              <a:t>gas</a:t>
            </a:r>
            <a:r>
              <a:rPr lang="ru-RU" sz="2400">
                <a:ea typeface="+mn-lt"/>
                <a:cs typeface="+mn-lt"/>
              </a:rPr>
              <a:t>;</a:t>
            </a:r>
            <a:endParaRPr lang="ru-RU" sz="2400">
              <a:solidFill>
                <a:srgbClr val="404040"/>
              </a:solidFill>
              <a:ea typeface="Calibri"/>
              <a:cs typeface="Calibri"/>
            </a:endParaRPr>
          </a:p>
          <a:p>
            <a:pPr algn="just">
              <a:buFont typeface="Wingdings,Sans-Serif" panose="020F0502020204030204" pitchFamily="34" charset="0"/>
              <a:buChar char="q"/>
            </a:pPr>
            <a:r>
              <a:rPr lang="ru-RU" sz="2400">
                <a:ea typeface="Calibri"/>
                <a:cs typeface="Calibri"/>
              </a:rPr>
              <a:t>It </a:t>
            </a:r>
            <a:r>
              <a:rPr lang="ru-RU" sz="2400" err="1">
                <a:ea typeface="Calibri"/>
                <a:cs typeface="Calibri"/>
              </a:rPr>
              <a:t>means</a:t>
            </a:r>
            <a:r>
              <a:rPr lang="ru-RU" sz="2400">
                <a:ea typeface="Calibri"/>
                <a:cs typeface="Calibri"/>
              </a:rPr>
              <a:t> </a:t>
            </a:r>
            <a:r>
              <a:rPr lang="ru-RU" sz="2400" err="1">
                <a:ea typeface="Calibri"/>
                <a:cs typeface="Calibri"/>
              </a:rPr>
              <a:t>that</a:t>
            </a:r>
            <a:r>
              <a:rPr lang="ru-RU" sz="2400">
                <a:ea typeface="Calibri"/>
                <a:cs typeface="Calibri"/>
              </a:rPr>
              <a:t> </a:t>
            </a:r>
            <a:r>
              <a:rPr lang="ru-RU" sz="2400" err="1">
                <a:ea typeface="Calibri"/>
                <a:cs typeface="Calibri"/>
              </a:rPr>
              <a:t>track</a:t>
            </a:r>
            <a:r>
              <a:rPr lang="ru-RU" sz="2400">
                <a:ea typeface="Calibri"/>
                <a:cs typeface="Calibri"/>
              </a:rPr>
              <a:t> </a:t>
            </a:r>
            <a:r>
              <a:rPr lang="ru-RU" sz="2400" err="1">
                <a:ea typeface="Calibri"/>
                <a:cs typeface="Calibri"/>
              </a:rPr>
              <a:t>built</a:t>
            </a:r>
            <a:r>
              <a:rPr lang="ru-RU" sz="2400">
                <a:ea typeface="Calibri"/>
                <a:cs typeface="Calibri"/>
              </a:rPr>
              <a:t> </a:t>
            </a:r>
            <a:r>
              <a:rPr lang="ru-RU" sz="2400" err="1">
                <a:ea typeface="Calibri"/>
                <a:cs typeface="Calibri"/>
              </a:rPr>
              <a:t>by</a:t>
            </a:r>
            <a:r>
              <a:rPr lang="ru-RU" sz="2400">
                <a:ea typeface="Calibri"/>
                <a:cs typeface="Calibri"/>
              </a:rPr>
              <a:t> </a:t>
            </a:r>
            <a:r>
              <a:rPr lang="ru-RU" sz="2400" err="1">
                <a:ea typeface="Calibri"/>
                <a:cs typeface="Calibri"/>
              </a:rPr>
              <a:t>Helix</a:t>
            </a:r>
            <a:r>
              <a:rPr lang="ru-RU" sz="2400">
                <a:ea typeface="Calibri"/>
                <a:cs typeface="Calibri"/>
              </a:rPr>
              <a:t> </a:t>
            </a:r>
            <a:r>
              <a:rPr lang="ru-RU" sz="2400" err="1">
                <a:ea typeface="Calibri"/>
                <a:cs typeface="Calibri"/>
              </a:rPr>
              <a:t>function</a:t>
            </a:r>
            <a:r>
              <a:rPr lang="ru-RU" sz="2400">
                <a:ea typeface="Calibri"/>
                <a:cs typeface="Calibri"/>
              </a:rPr>
              <a:t> </a:t>
            </a:r>
            <a:r>
              <a:rPr lang="ru-RU" sz="2400" err="1">
                <a:ea typeface="Calibri"/>
                <a:cs typeface="Calibri"/>
              </a:rPr>
              <a:t>will</a:t>
            </a:r>
            <a:r>
              <a:rPr lang="ru-RU" sz="2400">
                <a:ea typeface="Calibri"/>
                <a:cs typeface="Calibri"/>
              </a:rPr>
              <a:t> </a:t>
            </a:r>
            <a:r>
              <a:rPr lang="ru-RU" sz="2400" err="1">
                <a:ea typeface="Calibri"/>
                <a:cs typeface="Calibri"/>
              </a:rPr>
              <a:t>not</a:t>
            </a:r>
            <a:r>
              <a:rPr lang="ru-RU" sz="2400">
                <a:ea typeface="Calibri"/>
                <a:cs typeface="Calibri"/>
              </a:rPr>
              <a:t> </a:t>
            </a:r>
            <a:r>
              <a:rPr lang="ru-RU" sz="2400" err="1">
                <a:ea typeface="Calibri"/>
                <a:cs typeface="Calibri"/>
              </a:rPr>
              <a:t>match</a:t>
            </a:r>
            <a:r>
              <a:rPr lang="ru-RU" sz="2400">
                <a:ea typeface="Calibri"/>
                <a:cs typeface="Calibri"/>
              </a:rPr>
              <a:t> </a:t>
            </a:r>
            <a:r>
              <a:rPr lang="ru-RU" sz="2400" err="1">
                <a:ea typeface="Calibri"/>
                <a:cs typeface="Calibri"/>
              </a:rPr>
              <a:t>with</a:t>
            </a:r>
            <a:r>
              <a:rPr lang="ru-RU" sz="2400">
                <a:ea typeface="Calibri"/>
                <a:cs typeface="Calibri"/>
              </a:rPr>
              <a:t> </a:t>
            </a:r>
            <a:r>
              <a:rPr lang="ru-RU" sz="2400" err="1">
                <a:ea typeface="Calibri"/>
                <a:cs typeface="Calibri"/>
              </a:rPr>
              <a:t>the</a:t>
            </a:r>
            <a:r>
              <a:rPr lang="ru-RU" sz="2400">
                <a:ea typeface="Calibri"/>
                <a:cs typeface="Calibri"/>
              </a:rPr>
              <a:t> </a:t>
            </a:r>
            <a:r>
              <a:rPr lang="ru-RU" sz="2400" err="1">
                <a:ea typeface="Calibri"/>
                <a:cs typeface="Calibri"/>
              </a:rPr>
              <a:t>original</a:t>
            </a:r>
            <a:r>
              <a:rPr lang="ru-RU" sz="2400">
                <a:ea typeface="Calibri"/>
                <a:cs typeface="Calibri"/>
              </a:rPr>
              <a:t> </a:t>
            </a:r>
            <a:r>
              <a:rPr lang="ru-RU" sz="2400" err="1">
                <a:ea typeface="Calibri"/>
                <a:cs typeface="Calibri"/>
              </a:rPr>
              <a:t>track</a:t>
            </a:r>
            <a:r>
              <a:rPr lang="ru-RU" sz="2400">
                <a:ea typeface="Calibri"/>
                <a:cs typeface="Calibri"/>
              </a:rPr>
              <a:t> </a:t>
            </a:r>
            <a:r>
              <a:rPr lang="ru-RU" sz="2400" err="1">
                <a:ea typeface="Calibri"/>
                <a:cs typeface="Calibri"/>
              </a:rPr>
              <a:t>exactly</a:t>
            </a:r>
            <a:r>
              <a:rPr lang="ru-RU" sz="2400">
                <a:ea typeface="Calibri"/>
                <a:cs typeface="Calibri"/>
              </a:rPr>
              <a:t>.</a:t>
            </a:r>
          </a:p>
          <a:p>
            <a:pPr algn="just">
              <a:buFont typeface="Wingdings,Sans-Serif" panose="020F0502020204030204" pitchFamily="34" charset="0"/>
              <a:buChar char="q"/>
            </a:pPr>
            <a:r>
              <a:rPr lang="ru-RU" sz="2400" err="1">
                <a:ea typeface="Calibri"/>
                <a:cs typeface="Calibri"/>
              </a:rPr>
              <a:t>Sometimes</a:t>
            </a:r>
            <a:r>
              <a:rPr lang="ru-RU" sz="2400">
                <a:ea typeface="Calibri"/>
                <a:cs typeface="Calibri"/>
              </a:rPr>
              <a:t> </a:t>
            </a:r>
            <a:r>
              <a:rPr lang="ru-RU" sz="2400" err="1">
                <a:ea typeface="Calibri"/>
                <a:cs typeface="Calibri"/>
              </a:rPr>
              <a:t>that</a:t>
            </a:r>
            <a:r>
              <a:rPr lang="ru-RU" sz="2400">
                <a:ea typeface="Calibri"/>
                <a:cs typeface="Calibri"/>
              </a:rPr>
              <a:t> </a:t>
            </a:r>
            <a:r>
              <a:rPr lang="ru-RU" sz="2400" err="1">
                <a:ea typeface="+mn-lt"/>
                <a:cs typeface="+mn-lt"/>
              </a:rPr>
              <a:t>discrepancies</a:t>
            </a:r>
            <a:r>
              <a:rPr lang="ru-RU" sz="240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can</a:t>
            </a:r>
            <a:r>
              <a:rPr lang="ru-RU" sz="240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be</a:t>
            </a:r>
            <a:r>
              <a:rPr lang="ru-RU" sz="240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quite</a:t>
            </a:r>
            <a:r>
              <a:rPr lang="ru-RU" sz="240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big</a:t>
            </a:r>
            <a:r>
              <a:rPr lang="ru-RU" sz="2400">
                <a:ea typeface="+mn-lt"/>
                <a:cs typeface="+mn-lt"/>
              </a:rPr>
              <a:t>.</a:t>
            </a:r>
          </a:p>
          <a:p>
            <a:pPr algn="just">
              <a:buFont typeface="Wingdings,Sans-Serif" panose="020F0502020204030204" pitchFamily="34" charset="0"/>
              <a:buChar char="q"/>
            </a:pPr>
            <a:endParaRPr lang="ru-RU" sz="2400">
              <a:ea typeface="Calibri"/>
              <a:cs typeface="Calibri"/>
            </a:endParaRPr>
          </a:p>
          <a:p>
            <a:endParaRPr lang="ru-RU">
              <a:ea typeface="Calibri"/>
              <a:cs typeface="Calibri"/>
            </a:endParaRPr>
          </a:p>
        </p:txBody>
      </p:sp>
      <p:pic>
        <p:nvPicPr>
          <p:cNvPr id="8" name="Рисунок 7" descr="Изображение выглядит как снимок экрана, красный, Карминный цвет, дизайн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92F2F2B1-21FB-0753-48B2-0BEEB30FF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539" y="1057910"/>
            <a:ext cx="4579197" cy="481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90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17110-7750-27AC-E6B2-6FEB86776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a typeface="Calibri Light"/>
                <a:cs typeface="Calibri Light"/>
              </a:rPr>
              <a:t>Client </a:t>
            </a:r>
            <a:r>
              <a:rPr lang="ru-RU" dirty="0" err="1">
                <a:ea typeface="Calibri Light"/>
                <a:cs typeface="Calibri Light"/>
              </a:rPr>
              <a:t>data</a:t>
            </a:r>
            <a:r>
              <a:rPr lang="ru-RU" dirty="0">
                <a:ea typeface="Calibri Light"/>
                <a:cs typeface="Calibri Light"/>
              </a:rPr>
              <a:t> </a:t>
            </a:r>
            <a:r>
              <a:rPr lang="ru-RU" dirty="0" err="1">
                <a:ea typeface="Calibri Light"/>
                <a:cs typeface="Calibri Light"/>
              </a:rPr>
              <a:t>flow</a:t>
            </a:r>
            <a:r>
              <a:rPr lang="ru-RU" dirty="0">
                <a:ea typeface="Calibri Light"/>
                <a:cs typeface="Calibri Light"/>
              </a:rPr>
              <a:t> </a:t>
            </a:r>
            <a:r>
              <a:rPr lang="ru-RU" dirty="0" err="1">
                <a:ea typeface="Calibri Light"/>
                <a:cs typeface="Calibri Light"/>
              </a:rPr>
              <a:t>scheme</a:t>
            </a:r>
            <a:endParaRPr lang="ru-RU" dirty="0" err="1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9627F4-48DF-8463-BA58-1A5CD939C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22</a:t>
            </a:fld>
            <a:endParaRPr lang="ru-RU"/>
          </a:p>
        </p:txBody>
      </p:sp>
      <p:pic>
        <p:nvPicPr>
          <p:cNvPr id="3" name="Рисунок 2" descr="Изображение выглядит как текст, снимок экрана, диаграмма, Самоклеющийся листок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9F139FCB-6349-698F-1003-1CD0B3A1E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866" y="1848921"/>
            <a:ext cx="9065684" cy="437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61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E5A5D-FE3A-8456-C9FC-B33B5C692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a typeface="Calibri Light"/>
                <a:cs typeface="Calibri Light"/>
              </a:rPr>
              <a:t>Event </a:t>
            </a:r>
            <a:r>
              <a:rPr lang="ru-RU" dirty="0" err="1">
                <a:ea typeface="Calibri Light"/>
                <a:cs typeface="Calibri Light"/>
              </a:rPr>
              <a:t>Broker</a:t>
            </a:r>
            <a:endParaRPr lang="ru-RU" dirty="0" err="1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7DFCA1-43C2-3C1E-FD36-33C1F85F0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23</a:t>
            </a:fld>
            <a:endParaRPr lang="en-US"/>
          </a:p>
        </p:txBody>
      </p:sp>
      <p:pic>
        <p:nvPicPr>
          <p:cNvPr id="8" name="Объект 7" descr="Изображение выглядит как текст, диаграмма, План, карта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0496EBCC-80DC-2266-AFD5-7AB4B3A49D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8917" y="1845734"/>
            <a:ext cx="6375126" cy="4362027"/>
          </a:xfrm>
        </p:spPr>
      </p:pic>
    </p:spTree>
    <p:extLst>
      <p:ext uri="{BB962C8B-B14F-4D97-AF65-F5344CB8AC3E}">
        <p14:creationId xmlns:p14="http://schemas.microsoft.com/office/powerpoint/2010/main" val="3612799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D640C-242F-D518-7FDE-C0FE2CA48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ea typeface="Calibri Light"/>
                <a:cs typeface="Calibri Light"/>
              </a:rPr>
              <a:t>QA </a:t>
            </a:r>
            <a:r>
              <a:rPr lang="ru-RU" err="1">
                <a:ea typeface="Calibri Light"/>
                <a:cs typeface="Calibri Light"/>
              </a:rPr>
              <a:t>monitoring</a:t>
            </a:r>
            <a:r>
              <a:rPr lang="ru-RU">
                <a:ea typeface="Calibri Light"/>
                <a:cs typeface="Calibri Light"/>
              </a:rPr>
              <a:t> (</a:t>
            </a:r>
            <a:r>
              <a:rPr lang="ru-RU" err="1">
                <a:ea typeface="Calibri Light"/>
                <a:cs typeface="Calibri Light"/>
              </a:rPr>
              <a:t>server</a:t>
            </a:r>
            <a:r>
              <a:rPr lang="ru-RU">
                <a:ea typeface="Calibri Light"/>
                <a:cs typeface="Calibri Light"/>
              </a:rPr>
              <a:t> </a:t>
            </a:r>
            <a:r>
              <a:rPr lang="ru-RU" err="1">
                <a:ea typeface="Calibri Light"/>
                <a:cs typeface="Calibri Light"/>
              </a:rPr>
              <a:t>data</a:t>
            </a:r>
            <a:r>
              <a:rPr lang="ru-RU">
                <a:ea typeface="Calibri Light"/>
                <a:cs typeface="Calibri Light"/>
              </a:rPr>
              <a:t> </a:t>
            </a:r>
            <a:r>
              <a:rPr lang="ru-RU" err="1">
                <a:ea typeface="Calibri Light"/>
                <a:cs typeface="Calibri Light"/>
              </a:rPr>
              <a:t>only</a:t>
            </a:r>
            <a:r>
              <a:rPr lang="ru-RU">
                <a:ea typeface="Calibri Light"/>
                <a:cs typeface="Calibri Light"/>
              </a:rPr>
              <a:t>)</a:t>
            </a:r>
          </a:p>
        </p:txBody>
      </p:sp>
      <p:pic>
        <p:nvPicPr>
          <p:cNvPr id="4" name="Объект 3" descr="Изображение выглядит как текст, снимок экрана, диаграмма, дизайн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0F2A302B-9CF8-71C6-69DE-028C7567B4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3863" y="2173827"/>
            <a:ext cx="10746316" cy="3652923"/>
          </a:xfr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BB1BBAA-A265-159A-63A0-39F5FA867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376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FBF67A-ECD2-A64F-BE21-381CCDE62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err="1">
                <a:ea typeface="Calibri Light"/>
                <a:cs typeface="Calibri Light"/>
              </a:rPr>
              <a:t>Introduction</a:t>
            </a:r>
            <a:endParaRPr lang="ru-RU" err="1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DC5651-F11C-DFE2-78DF-BD1D1E140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993888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Wingdings" panose="020F0502020204030204" pitchFamily="34" charset="0"/>
              <a:buChar char="q"/>
            </a:pPr>
            <a:endParaRPr lang="ru-RU">
              <a:ea typeface="+mn-lt"/>
              <a:cs typeface="+mn-lt"/>
            </a:endParaRPr>
          </a:p>
          <a:p>
            <a:pPr algn="just">
              <a:buFont typeface="Wingdings"/>
              <a:buChar char="q"/>
            </a:pPr>
            <a:r>
              <a:rPr lang="ru-RU" b="1">
                <a:ea typeface="+mn-lt"/>
                <a:cs typeface="+mn-lt"/>
              </a:rPr>
              <a:t>Event Display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focuses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on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visualizing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individual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particle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collision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events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or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interactions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within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detectors</a:t>
            </a:r>
            <a:r>
              <a:rPr lang="ru-RU">
                <a:ea typeface="+mn-lt"/>
                <a:cs typeface="+mn-lt"/>
              </a:rPr>
              <a:t>.</a:t>
            </a:r>
            <a:endParaRPr lang="ru-RU">
              <a:ea typeface="Calibri" panose="020F0502020204030204"/>
              <a:cs typeface="Calibri" panose="020F0502020204030204"/>
            </a:endParaRPr>
          </a:p>
          <a:p>
            <a:pPr algn="just">
              <a:buFont typeface="Wingdings" panose="020F0502020204030204" pitchFamily="34" charset="0"/>
              <a:buChar char="q"/>
            </a:pPr>
            <a:endParaRPr lang="ru-RU">
              <a:ea typeface="Calibri" panose="020F0502020204030204"/>
              <a:cs typeface="Calibri" panose="020F0502020204030204"/>
            </a:endParaRPr>
          </a:p>
          <a:p>
            <a:pPr algn="just">
              <a:buFont typeface="Wingdings" panose="020F0502020204030204" pitchFamily="34" charset="0"/>
              <a:buChar char="q"/>
            </a:pPr>
            <a:r>
              <a:rPr lang="ru-RU" b="1">
                <a:ea typeface="Calibri" panose="020F0502020204030204"/>
                <a:cs typeface="Calibri" panose="020F0502020204030204"/>
              </a:rPr>
              <a:t>QA </a:t>
            </a:r>
            <a:r>
              <a:rPr lang="ru-RU" b="1" err="1">
                <a:ea typeface="Calibri" panose="020F0502020204030204"/>
                <a:cs typeface="Calibri" panose="020F0502020204030204"/>
              </a:rPr>
              <a:t>monitoring</a:t>
            </a:r>
            <a:r>
              <a:rPr lang="ru-RU">
                <a:ea typeface="Calibri" panose="020F0502020204030204"/>
                <a:cs typeface="Calibri" panose="020F0502020204030204"/>
              </a:rPr>
              <a:t> </a:t>
            </a:r>
            <a:r>
              <a:rPr lang="ru-RU" err="1">
                <a:ea typeface="+mn-lt"/>
                <a:cs typeface="+mn-lt"/>
              </a:rPr>
              <a:t>ensures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the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operational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health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and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performance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of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the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entire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experimental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setup</a:t>
            </a:r>
            <a:r>
              <a:rPr lang="ru-RU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including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detectors</a:t>
            </a:r>
            <a:r>
              <a:rPr lang="ru-RU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electronics</a:t>
            </a:r>
            <a:r>
              <a:rPr lang="ru-RU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and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data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acquisition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systems</a:t>
            </a:r>
            <a:r>
              <a:rPr lang="ru-RU">
                <a:ea typeface="+mn-lt"/>
                <a:cs typeface="+mn-lt"/>
              </a:rPr>
              <a:t>.</a:t>
            </a:r>
          </a:p>
          <a:p>
            <a:pPr>
              <a:buFont typeface="Wingdings" panose="020F0502020204030204" pitchFamily="34" charset="0"/>
              <a:buChar char="q"/>
            </a:pPr>
            <a:endParaRPr lang="ru-RU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Рисунок 4" descr="Изображение выглядит как текст, снимок экрана, диаграмма, линия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42D79290-9638-6B8C-786B-6B102BC3A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367" y="2422631"/>
            <a:ext cx="5422900" cy="2013585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CAD6FB-6193-F24C-7AA9-CF7A16BD4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629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0B7D8C1-14C6-3EA9-5536-F1B4C7043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562264" cy="4338320"/>
          </a:xfrm>
        </p:spPr>
        <p:txBody>
          <a:bodyPr vert="horz" lIns="0" tIns="45720" rIns="0" bIns="45720" rtlCol="0" anchor="t">
            <a:noAutofit/>
          </a:bodyPr>
          <a:lstStyle/>
          <a:p>
            <a:pPr marL="0" indent="0" algn="just">
              <a:buNone/>
            </a:pPr>
            <a:r>
              <a:rPr lang="ru-RU" dirty="0">
                <a:ea typeface="Calibri"/>
                <a:cs typeface="Calibri"/>
              </a:rPr>
              <a:t>Event Display </a:t>
            </a:r>
            <a:r>
              <a:rPr lang="ru-RU" dirty="0" err="1">
                <a:ea typeface="Calibri"/>
                <a:cs typeface="Calibri"/>
              </a:rPr>
              <a:t>will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work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during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experiment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and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also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in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offline</a:t>
            </a:r>
            <a:r>
              <a:rPr lang="ru-RU" dirty="0">
                <a:ea typeface="Calibri" panose="020F0502020204030204"/>
                <a:cs typeface="Calibri" panose="020F0502020204030204"/>
              </a:rPr>
              <a:t> </a:t>
            </a:r>
            <a:r>
              <a:rPr lang="ru-RU" dirty="0" err="1">
                <a:ea typeface="Calibri" panose="020F0502020204030204"/>
                <a:cs typeface="Calibri" panose="020F0502020204030204"/>
              </a:rPr>
              <a:t>mode</a:t>
            </a:r>
            <a:r>
              <a:rPr lang="ru-RU" dirty="0">
                <a:ea typeface="Calibri" panose="020F0502020204030204"/>
                <a:cs typeface="Calibri" panose="020F0502020204030204"/>
              </a:rPr>
              <a:t>.</a:t>
            </a:r>
          </a:p>
          <a:p>
            <a:pPr algn="just"/>
            <a:r>
              <a:rPr lang="ru-RU" dirty="0" err="1">
                <a:ea typeface="Calibri"/>
                <a:cs typeface="Calibri"/>
              </a:rPr>
              <a:t>Experiment</a:t>
            </a:r>
            <a:r>
              <a:rPr lang="ru-RU" dirty="0">
                <a:ea typeface="Calibri"/>
                <a:cs typeface="Calibri"/>
              </a:rPr>
              <a:t> (</a:t>
            </a:r>
            <a:r>
              <a:rPr lang="ru-RU" dirty="0" err="1">
                <a:ea typeface="Calibri"/>
                <a:cs typeface="Calibri"/>
              </a:rPr>
              <a:t>online</a:t>
            </a:r>
            <a:r>
              <a:rPr lang="ru-RU" dirty="0">
                <a:ea typeface="Calibri"/>
                <a:cs typeface="Calibri"/>
              </a:rPr>
              <a:t>):</a:t>
            </a:r>
          </a:p>
          <a:p>
            <a:pPr marL="383540" lvl="1" algn="just">
              <a:buFont typeface="Arial" pitchFamily="34" charset="0"/>
              <a:buChar char="•"/>
            </a:pPr>
            <a:r>
              <a:rPr lang="ru-RU" sz="2000" dirty="0" err="1">
                <a:ea typeface="Calibri"/>
                <a:cs typeface="Calibri"/>
              </a:rPr>
              <a:t>Raw</a:t>
            </a:r>
            <a:r>
              <a:rPr lang="ru-RU" sz="2000" dirty="0">
                <a:ea typeface="Calibri"/>
                <a:cs typeface="Calibri"/>
              </a:rPr>
              <a:t> </a:t>
            </a:r>
            <a:r>
              <a:rPr lang="ru-RU" sz="2000" dirty="0" err="1">
                <a:ea typeface="Calibri"/>
                <a:cs typeface="Calibri"/>
              </a:rPr>
              <a:t>experiment</a:t>
            </a:r>
            <a:r>
              <a:rPr lang="ru-RU" sz="2000" dirty="0">
                <a:ea typeface="Calibri"/>
                <a:cs typeface="Calibri"/>
              </a:rPr>
              <a:t> </a:t>
            </a:r>
            <a:r>
              <a:rPr lang="ru-RU" sz="2000" dirty="0" err="1">
                <a:ea typeface="Calibri"/>
                <a:cs typeface="Calibri"/>
              </a:rPr>
              <a:t>data</a:t>
            </a:r>
            <a:r>
              <a:rPr lang="ru-RU" sz="2000" dirty="0">
                <a:ea typeface="Calibri"/>
                <a:cs typeface="Calibri"/>
              </a:rPr>
              <a:t> </a:t>
            </a:r>
            <a:r>
              <a:rPr lang="ru-RU" sz="2000" dirty="0" err="1">
                <a:ea typeface="Calibri"/>
                <a:cs typeface="Calibri"/>
              </a:rPr>
              <a:t>as</a:t>
            </a:r>
            <a:r>
              <a:rPr lang="ru-RU" sz="2000" dirty="0">
                <a:ea typeface="Calibri"/>
                <a:cs typeface="Calibri"/>
              </a:rPr>
              <a:t> </a:t>
            </a:r>
            <a:r>
              <a:rPr lang="ru-RU" sz="2000" dirty="0" err="1">
                <a:ea typeface="Calibri"/>
                <a:cs typeface="Calibri"/>
              </a:rPr>
              <a:t>input</a:t>
            </a:r>
            <a:endParaRPr lang="ru-RU" sz="2000" dirty="0">
              <a:ea typeface="Calibri"/>
              <a:cs typeface="Calibri"/>
            </a:endParaRPr>
          </a:p>
          <a:p>
            <a:pPr marL="383540" lvl="1" algn="just">
              <a:buFont typeface="Arial" pitchFamily="34" charset="0"/>
              <a:buChar char="•"/>
            </a:pPr>
            <a:r>
              <a:rPr lang="ru-RU" sz="2000" dirty="0">
                <a:ea typeface="Calibri"/>
                <a:cs typeface="Calibri"/>
              </a:rPr>
              <a:t>Fast </a:t>
            </a:r>
            <a:r>
              <a:rPr lang="ru-RU" sz="2000" dirty="0" err="1">
                <a:ea typeface="Calibri"/>
                <a:cs typeface="Calibri"/>
              </a:rPr>
              <a:t>clustering</a:t>
            </a:r>
            <a:endParaRPr lang="ru-RU" sz="2000" dirty="0">
              <a:ea typeface="Calibri"/>
              <a:cs typeface="Calibri"/>
            </a:endParaRPr>
          </a:p>
          <a:p>
            <a:pPr marL="383540" lvl="1" algn="just">
              <a:buFont typeface="Arial" pitchFamily="34" charset="0"/>
              <a:buChar char="•"/>
            </a:pPr>
            <a:r>
              <a:rPr lang="ru-RU" sz="2000" dirty="0">
                <a:ea typeface="Calibri"/>
                <a:cs typeface="Calibri"/>
              </a:rPr>
              <a:t>Current </a:t>
            </a:r>
            <a:r>
              <a:rPr lang="ru-RU" sz="2000" dirty="0" err="1">
                <a:ea typeface="Calibri"/>
                <a:cs typeface="Calibri"/>
              </a:rPr>
              <a:t>event</a:t>
            </a:r>
            <a:r>
              <a:rPr lang="ru-RU" sz="2000" dirty="0">
                <a:ea typeface="Calibri"/>
                <a:cs typeface="Calibri"/>
              </a:rPr>
              <a:t> </a:t>
            </a:r>
            <a:r>
              <a:rPr lang="ru-RU" sz="2000" dirty="0" err="1">
                <a:ea typeface="Calibri"/>
                <a:cs typeface="Calibri"/>
              </a:rPr>
              <a:t>visualisation</a:t>
            </a:r>
            <a:endParaRPr lang="ru-RU" sz="2000" dirty="0">
              <a:ea typeface="Calibri"/>
              <a:cs typeface="Calibri"/>
            </a:endParaRPr>
          </a:p>
          <a:p>
            <a:pPr marL="383540" lvl="1" algn="just">
              <a:buFont typeface="Arial" pitchFamily="34" charset="0"/>
              <a:buChar char="•"/>
            </a:pPr>
            <a:r>
              <a:rPr lang="ru-RU" sz="2000" dirty="0" err="1">
                <a:ea typeface="Calibri"/>
                <a:cs typeface="Calibri"/>
              </a:rPr>
              <a:t>Storting</a:t>
            </a:r>
            <a:r>
              <a:rPr lang="ru-RU" sz="2000" dirty="0">
                <a:ea typeface="Calibri"/>
                <a:cs typeface="Calibri"/>
              </a:rPr>
              <a:t> QA </a:t>
            </a:r>
            <a:r>
              <a:rPr lang="ru-RU" sz="2000" dirty="0" err="1">
                <a:ea typeface="Calibri"/>
                <a:cs typeface="Calibri"/>
              </a:rPr>
              <a:t>data</a:t>
            </a:r>
            <a:r>
              <a:rPr lang="ru-RU" sz="2000" dirty="0">
                <a:ea typeface="Calibri"/>
                <a:cs typeface="Calibri"/>
              </a:rPr>
              <a:t> </a:t>
            </a:r>
            <a:r>
              <a:rPr lang="ru-RU" sz="2000" dirty="0" err="1">
                <a:ea typeface="Calibri"/>
                <a:cs typeface="Calibri"/>
              </a:rPr>
              <a:t>histograms</a:t>
            </a:r>
            <a:endParaRPr lang="ru-RU" sz="2000" dirty="0">
              <a:ea typeface="Calibri"/>
              <a:cs typeface="Calibri"/>
            </a:endParaRPr>
          </a:p>
          <a:p>
            <a:pPr algn="just"/>
            <a:r>
              <a:rPr lang="ru-RU" dirty="0" err="1">
                <a:ea typeface="Calibri"/>
                <a:cs typeface="Calibri"/>
              </a:rPr>
              <a:t>Offline</a:t>
            </a:r>
            <a:r>
              <a:rPr lang="ru-RU" dirty="0">
                <a:ea typeface="Calibri"/>
                <a:cs typeface="Calibri"/>
              </a:rPr>
              <a:t>:</a:t>
            </a:r>
          </a:p>
          <a:p>
            <a:pPr marL="383540" lvl="1" algn="just">
              <a:buFont typeface="Arial" pitchFamily="34" charset="0"/>
              <a:buChar char="•"/>
            </a:pPr>
            <a:r>
              <a:rPr lang="ru-RU" sz="2000" dirty="0">
                <a:ea typeface="Calibri"/>
                <a:cs typeface="Calibri"/>
              </a:rPr>
              <a:t>Local DST </a:t>
            </a:r>
            <a:r>
              <a:rPr lang="ru-RU" sz="2000" dirty="0" err="1">
                <a:ea typeface="Calibri"/>
                <a:cs typeface="Calibri"/>
              </a:rPr>
              <a:t>files</a:t>
            </a:r>
            <a:r>
              <a:rPr lang="ru-RU" sz="2000" dirty="0">
                <a:ea typeface="Calibri"/>
                <a:cs typeface="Calibri"/>
              </a:rPr>
              <a:t> </a:t>
            </a:r>
            <a:r>
              <a:rPr lang="ru-RU" sz="2000" dirty="0" err="1">
                <a:ea typeface="Calibri"/>
                <a:cs typeface="Calibri"/>
              </a:rPr>
              <a:t>as</a:t>
            </a:r>
            <a:r>
              <a:rPr lang="ru-RU" sz="2000" dirty="0">
                <a:ea typeface="Calibri"/>
                <a:cs typeface="Calibri"/>
              </a:rPr>
              <a:t> </a:t>
            </a:r>
            <a:r>
              <a:rPr lang="ru-RU" sz="2000" dirty="0" err="1">
                <a:ea typeface="Calibri"/>
                <a:cs typeface="Calibri"/>
              </a:rPr>
              <a:t>input</a:t>
            </a:r>
            <a:endParaRPr lang="ru-RU" sz="2000" dirty="0">
              <a:ea typeface="Calibri"/>
              <a:cs typeface="Calibri"/>
            </a:endParaRPr>
          </a:p>
          <a:p>
            <a:pPr marL="383540" lvl="1" algn="just">
              <a:buFont typeface="Arial" pitchFamily="34" charset="0"/>
              <a:buChar char="•"/>
            </a:pPr>
            <a:r>
              <a:rPr lang="ru-RU" sz="2000" dirty="0" err="1">
                <a:ea typeface="Calibri"/>
                <a:cs typeface="Calibri"/>
              </a:rPr>
              <a:t>Choosed</a:t>
            </a:r>
            <a:r>
              <a:rPr lang="ru-RU" sz="2000" dirty="0">
                <a:ea typeface="Calibri"/>
                <a:cs typeface="Calibri"/>
              </a:rPr>
              <a:t> </a:t>
            </a:r>
            <a:r>
              <a:rPr lang="ru-RU" sz="2000" dirty="0" err="1">
                <a:ea typeface="Calibri"/>
                <a:cs typeface="Calibri"/>
              </a:rPr>
              <a:t>event</a:t>
            </a:r>
            <a:r>
              <a:rPr lang="ru-RU" sz="2000" dirty="0">
                <a:ea typeface="Calibri"/>
                <a:cs typeface="Calibri"/>
              </a:rPr>
              <a:t> </a:t>
            </a:r>
            <a:r>
              <a:rPr lang="ru-RU" sz="2000" dirty="0" err="1">
                <a:ea typeface="Calibri"/>
                <a:cs typeface="Calibri"/>
              </a:rPr>
              <a:t>visualisation</a:t>
            </a:r>
            <a:endParaRPr lang="ru-RU" sz="2000" dirty="0">
              <a:ea typeface="Calibri"/>
              <a:cs typeface="Calibri"/>
            </a:endParaRPr>
          </a:p>
          <a:p>
            <a:pPr marL="383540" lvl="1" algn="just">
              <a:buFont typeface="Arial" pitchFamily="34" charset="0"/>
              <a:buChar char="•"/>
            </a:pPr>
            <a:r>
              <a:rPr lang="ru-RU" sz="2000" dirty="0" err="1">
                <a:ea typeface="Calibri"/>
                <a:cs typeface="Calibri"/>
              </a:rPr>
              <a:t>Additional</a:t>
            </a:r>
            <a:r>
              <a:rPr lang="ru-RU" sz="2000" dirty="0">
                <a:ea typeface="Calibri"/>
                <a:cs typeface="Calibri"/>
              </a:rPr>
              <a:t> </a:t>
            </a:r>
            <a:r>
              <a:rPr lang="ru-RU" sz="2000" dirty="0" err="1">
                <a:ea typeface="Calibri"/>
                <a:cs typeface="Calibri"/>
              </a:rPr>
              <a:t>Root</a:t>
            </a:r>
            <a:r>
              <a:rPr lang="ru-RU" sz="2000" dirty="0">
                <a:ea typeface="Calibri"/>
                <a:cs typeface="Calibri"/>
              </a:rPr>
              <a:t> File </a:t>
            </a:r>
            <a:r>
              <a:rPr lang="ru-RU" sz="2000" dirty="0" err="1">
                <a:ea typeface="Calibri"/>
                <a:cs typeface="Calibri"/>
              </a:rPr>
              <a:t>Browser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2AAD90-AB7B-B876-4371-3E57B2002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3</a:t>
            </a:fld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3E9D6C-8575-82A3-B5D0-712D1C36A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119360" cy="1430437"/>
          </a:xfrm>
        </p:spPr>
        <p:txBody>
          <a:bodyPr/>
          <a:lstStyle/>
          <a:p>
            <a:r>
              <a:rPr lang="ru-RU" err="1">
                <a:ea typeface="Calibri Light"/>
                <a:cs typeface="Calibri Light"/>
              </a:rPr>
              <a:t>Introduction</a:t>
            </a:r>
            <a:endParaRPr lang="ru-RU" err="1"/>
          </a:p>
        </p:txBody>
      </p:sp>
      <p:pic>
        <p:nvPicPr>
          <p:cNvPr id="6" name="Рисунок 5" descr="Изображение выглядит как текст, снимок экрана, Шрифт, диаграмма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7FA80707-B822-E230-EC6D-55CA7EFE4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098" y="1486747"/>
            <a:ext cx="5466884" cy="469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53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D7E95F-492E-1A1D-FFB9-674A87A15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ea typeface="Calibri Light"/>
                <a:cs typeface="Calibri Light"/>
              </a:rPr>
              <a:t>Event Display </a:t>
            </a:r>
            <a:r>
              <a:rPr lang="ru-RU" err="1">
                <a:ea typeface="Calibri Light"/>
                <a:cs typeface="Calibri Light"/>
              </a:rPr>
              <a:t>client</a:t>
            </a:r>
            <a:r>
              <a:rPr lang="ru-RU">
                <a:ea typeface="Calibri Light"/>
                <a:cs typeface="Calibri Light"/>
              </a:rPr>
              <a:t> </a:t>
            </a:r>
            <a:r>
              <a:rPr lang="ru-RU" err="1">
                <a:ea typeface="Calibri Light"/>
                <a:cs typeface="Calibri Light"/>
              </a:rPr>
              <a:t>side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39BFB3-A477-5608-A545-C846F1F8A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31184"/>
            <a:ext cx="4018937" cy="3750899"/>
          </a:xfrm>
        </p:spPr>
        <p:txBody>
          <a:bodyPr vert="horz" lIns="0" tIns="45720" rIns="0" bIns="45720" rtlCol="0" anchor="t">
            <a:normAutofit/>
          </a:bodyPr>
          <a:lstStyle/>
          <a:p>
            <a:pPr algn="just">
              <a:buFont typeface="Wingdings" panose="020F0502020204030204" pitchFamily="34" charset="0"/>
              <a:buChar char="q"/>
            </a:pPr>
            <a:r>
              <a:rPr lang="ru-RU">
                <a:ea typeface="Calibri"/>
                <a:cs typeface="Calibri"/>
              </a:rPr>
              <a:t>All </a:t>
            </a:r>
            <a:r>
              <a:rPr lang="ru-RU" err="1">
                <a:ea typeface="Calibri"/>
                <a:cs typeface="Calibri"/>
              </a:rPr>
              <a:t>the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geometry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and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event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visualisation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is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done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b="1" err="1">
                <a:ea typeface="Calibri"/>
                <a:cs typeface="Calibri"/>
              </a:rPr>
              <a:t>on</a:t>
            </a:r>
            <a:r>
              <a:rPr lang="ru-RU" b="1">
                <a:ea typeface="Calibri"/>
                <a:cs typeface="Calibri"/>
              </a:rPr>
              <a:t> </a:t>
            </a:r>
            <a:r>
              <a:rPr lang="ru-RU" b="1" err="1">
                <a:ea typeface="Calibri"/>
                <a:cs typeface="Calibri"/>
              </a:rPr>
              <a:t>the</a:t>
            </a:r>
            <a:r>
              <a:rPr lang="ru-RU" b="1">
                <a:ea typeface="Calibri"/>
                <a:cs typeface="Calibri"/>
              </a:rPr>
              <a:t> </a:t>
            </a:r>
            <a:r>
              <a:rPr lang="ru-RU" b="1" err="1">
                <a:ea typeface="Calibri"/>
                <a:cs typeface="Calibri"/>
              </a:rPr>
              <a:t>client</a:t>
            </a:r>
            <a:r>
              <a:rPr lang="ru-RU" b="1">
                <a:ea typeface="Calibri"/>
                <a:cs typeface="Calibri"/>
              </a:rPr>
              <a:t> </a:t>
            </a:r>
            <a:r>
              <a:rPr lang="ru-RU" b="1" err="1">
                <a:ea typeface="Calibri"/>
                <a:cs typeface="Calibri"/>
              </a:rPr>
              <a:t>side</a:t>
            </a:r>
            <a:r>
              <a:rPr lang="ru-RU">
                <a:ea typeface="Calibri"/>
                <a:cs typeface="Calibri"/>
              </a:rPr>
              <a:t>;</a:t>
            </a:r>
          </a:p>
          <a:p>
            <a:pPr algn="just">
              <a:buFont typeface="Wingdings" panose="020F0502020204030204" pitchFamily="34" charset="0"/>
              <a:buChar char="q"/>
            </a:pPr>
            <a:r>
              <a:rPr lang="ru-RU">
                <a:ea typeface="+mn-lt"/>
                <a:cs typeface="+mn-lt"/>
              </a:rPr>
              <a:t>Client Side</a:t>
            </a:r>
            <a:r>
              <a:rPr lang="ru-RU" b="1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presents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this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data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through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interactive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components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like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sensor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information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and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event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visualization</a:t>
            </a:r>
            <a:r>
              <a:rPr lang="ru-RU">
                <a:ea typeface="+mn-lt"/>
                <a:cs typeface="+mn-lt"/>
              </a:rPr>
              <a:t>.</a:t>
            </a:r>
          </a:p>
          <a:p>
            <a:pPr algn="just">
              <a:buFont typeface="Wingdings" panose="020F0502020204030204" pitchFamily="34" charset="0"/>
              <a:buChar char="q"/>
            </a:pPr>
            <a:r>
              <a:rPr lang="ru-RU">
                <a:ea typeface="+mn-lt"/>
                <a:cs typeface="+mn-lt"/>
              </a:rPr>
              <a:t>As a </a:t>
            </a:r>
            <a:r>
              <a:rPr lang="ru-RU" err="1">
                <a:ea typeface="+mn-lt"/>
                <a:cs typeface="+mn-lt"/>
              </a:rPr>
              <a:t>result</a:t>
            </a:r>
            <a:r>
              <a:rPr lang="ru-RU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during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offline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work</a:t>
            </a:r>
            <a:r>
              <a:rPr lang="ru-RU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the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client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does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not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have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to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wait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for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the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file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to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be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uploaded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to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the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server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and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can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start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working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with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it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immediately</a:t>
            </a:r>
          </a:p>
          <a:p>
            <a:pPr algn="just">
              <a:buFont typeface="Wingdings" panose="020F0502020204030204" pitchFamily="34" charset="0"/>
              <a:buChar char="q"/>
            </a:pPr>
            <a:endParaRPr lang="ru-RU">
              <a:ea typeface="+mn-lt"/>
              <a:cs typeface="+mn-lt"/>
            </a:endParaRP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9668F3E-6906-551C-E9AE-D4E6E4DB7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4</a:t>
            </a:fld>
            <a:endParaRPr lang="ru-RU"/>
          </a:p>
        </p:txBody>
      </p:sp>
      <p:pic>
        <p:nvPicPr>
          <p:cNvPr id="4" name="Рисунок 3" descr="Изображение выглядит как текст, снимок экрана, фрукт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89F57656-C1C2-A065-A956-F046D2D68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155" y="2453821"/>
            <a:ext cx="6350453" cy="328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65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86D27B-2FB3-AD4C-38AD-483FFB454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ea typeface="Calibri Light"/>
                <a:cs typeface="Calibri Light"/>
              </a:rPr>
              <a:t>Current </a:t>
            </a:r>
            <a:r>
              <a:rPr lang="ru-RU" err="1">
                <a:ea typeface="Calibri Light"/>
                <a:cs typeface="Calibri Light"/>
              </a:rPr>
              <a:t>mpddst</a:t>
            </a:r>
            <a:r>
              <a:rPr lang="ru-RU">
                <a:ea typeface="Calibri Light"/>
                <a:cs typeface="Calibri Light"/>
              </a:rPr>
              <a:t> </a:t>
            </a:r>
            <a:r>
              <a:rPr lang="ru-RU" err="1">
                <a:ea typeface="Calibri Light"/>
                <a:cs typeface="Calibri Light"/>
              </a:rPr>
              <a:t>format</a:t>
            </a:r>
            <a:endParaRPr lang="ru-RU" err="1"/>
          </a:p>
        </p:txBody>
      </p: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192ECB83-BC41-6AB1-B3F8-DF28D541B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5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ECB183-5981-817E-D7B3-C4A144333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50" y="1970617"/>
            <a:ext cx="9567334" cy="407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52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6A7F2-4B3A-EBAA-6BA6-43CE09D77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a typeface="Calibri Light"/>
                <a:cs typeface="Calibri Light"/>
              </a:rPr>
              <a:t>Full </a:t>
            </a:r>
            <a:r>
              <a:rPr lang="ru-RU" dirty="0" err="1">
                <a:ea typeface="Calibri Light"/>
                <a:cs typeface="Calibri Light"/>
              </a:rPr>
              <a:t>mpddst</a:t>
            </a:r>
            <a:r>
              <a:rPr lang="ru-RU" dirty="0">
                <a:ea typeface="Calibri Light"/>
                <a:cs typeface="Calibri Light"/>
              </a:rPr>
              <a:t> </a:t>
            </a:r>
            <a:r>
              <a:rPr lang="ru-RU" dirty="0" err="1">
                <a:ea typeface="Calibri Light"/>
                <a:cs typeface="Calibri Light"/>
              </a:rPr>
              <a:t>format</a:t>
            </a:r>
            <a:endParaRPr lang="ru-RU" dirty="0" err="1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0570FB-3E6C-F7D6-1821-292B02050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6</a:t>
            </a:fld>
            <a:endParaRPr lang="en-US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68EB1939-B5C1-3F3D-328E-917F9EDCB1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9972" y="1888067"/>
            <a:ext cx="7936348" cy="4362026"/>
          </a:xfrm>
        </p:spPr>
      </p:pic>
    </p:spTree>
    <p:extLst>
      <p:ext uri="{BB962C8B-B14F-4D97-AF65-F5344CB8AC3E}">
        <p14:creationId xmlns:p14="http://schemas.microsoft.com/office/powerpoint/2010/main" val="784947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93BA1A-5AE2-6963-FF1D-39F774B0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ea typeface="Calibri Light"/>
                <a:cs typeface="Calibri Light"/>
              </a:rPr>
              <a:t>Add</a:t>
            </a:r>
            <a:r>
              <a:rPr lang="ru-RU" dirty="0">
                <a:ea typeface="Calibri Light"/>
                <a:cs typeface="Calibri Light"/>
              </a:rPr>
              <a:t> </a:t>
            </a:r>
            <a:r>
              <a:rPr lang="ru-RU" dirty="0" err="1">
                <a:ea typeface="Calibri Light"/>
                <a:cs typeface="Calibri Light"/>
              </a:rPr>
              <a:t>reconstructed</a:t>
            </a:r>
            <a:r>
              <a:rPr lang="ru-RU" dirty="0">
                <a:ea typeface="Calibri Light"/>
                <a:cs typeface="Calibri Light"/>
              </a:rPr>
              <a:t> </a:t>
            </a:r>
            <a:r>
              <a:rPr lang="ru-RU" dirty="0" err="1">
                <a:ea typeface="Calibri Light"/>
                <a:cs typeface="Calibri Light"/>
              </a:rPr>
              <a:t>hits</a:t>
            </a:r>
            <a:endParaRPr lang="ru-RU" dirty="0" err="1"/>
          </a:p>
        </p:txBody>
      </p:sp>
      <p:pic>
        <p:nvPicPr>
          <p:cNvPr id="5" name="Объект 4" descr="Изображение выглядит как текст, снимок экрана, Шрифт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DFBDE0FB-425E-CF55-3F61-797332B292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4252" y="2160163"/>
            <a:ext cx="6632574" cy="3434715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013050-AED1-69FE-0E74-A216102B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03DCA8-4EE7-6277-AC01-AC570C5107E7}"/>
              </a:ext>
            </a:extLst>
          </p:cNvPr>
          <p:cNvSpPr txBox="1"/>
          <p:nvPr/>
        </p:nvSpPr>
        <p:spPr>
          <a:xfrm>
            <a:off x="1097280" y="3200400"/>
            <a:ext cx="3566160" cy="15610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ts val="1875"/>
              </a:lnSpc>
            </a:pPr>
            <a:r>
              <a:rPr lang="ru-RU" sz="2000" dirty="0">
                <a:solidFill>
                  <a:srgbClr val="404040"/>
                </a:solidFill>
                <a:cs typeface="Arial"/>
              </a:rPr>
              <a:t>To </a:t>
            </a:r>
            <a:r>
              <a:rPr lang="ru-RU" sz="2000" err="1">
                <a:solidFill>
                  <a:srgbClr val="404040"/>
                </a:solidFill>
                <a:cs typeface="Arial"/>
              </a:rPr>
              <a:t>add</a:t>
            </a:r>
            <a:r>
              <a:rPr lang="ru-RU" sz="2000" dirty="0">
                <a:solidFill>
                  <a:srgbClr val="404040"/>
                </a:solidFill>
                <a:cs typeface="Arial"/>
              </a:rPr>
              <a:t> TPC </a:t>
            </a:r>
            <a:r>
              <a:rPr lang="ru-RU" sz="2000" err="1">
                <a:solidFill>
                  <a:srgbClr val="404040"/>
                </a:solidFill>
                <a:cs typeface="Arial"/>
              </a:rPr>
              <a:t>reconstructed</a:t>
            </a:r>
            <a:r>
              <a:rPr lang="ru-RU" sz="2000" dirty="0">
                <a:solidFill>
                  <a:srgbClr val="404040"/>
                </a:solidFill>
                <a:cs typeface="Arial"/>
              </a:rPr>
              <a:t> </a:t>
            </a:r>
            <a:r>
              <a:rPr lang="ru-RU" sz="2000" err="1">
                <a:solidFill>
                  <a:srgbClr val="404040"/>
                </a:solidFill>
                <a:cs typeface="Arial"/>
              </a:rPr>
              <a:t>hits</a:t>
            </a:r>
            <a:r>
              <a:rPr lang="ru-RU" sz="2000" dirty="0">
                <a:solidFill>
                  <a:srgbClr val="404040"/>
                </a:solidFill>
                <a:cs typeface="Arial"/>
              </a:rPr>
              <a:t> </a:t>
            </a:r>
            <a:r>
              <a:rPr lang="ru-RU" sz="2000" err="1">
                <a:solidFill>
                  <a:srgbClr val="404040"/>
                </a:solidFill>
                <a:cs typeface="Arial"/>
              </a:rPr>
              <a:t>add</a:t>
            </a:r>
            <a:r>
              <a:rPr lang="ru-RU" sz="2000" dirty="0">
                <a:solidFill>
                  <a:srgbClr val="404040"/>
                </a:solidFill>
                <a:cs typeface="Arial"/>
              </a:rPr>
              <a:t> </a:t>
            </a:r>
            <a:r>
              <a:rPr lang="ru-RU" sz="2000" err="1">
                <a:solidFill>
                  <a:srgbClr val="404040"/>
                </a:solidFill>
                <a:cs typeface="Arial"/>
              </a:rPr>
              <a:t>line</a:t>
            </a:r>
            <a:r>
              <a:rPr lang="ru-RU" sz="2000" dirty="0">
                <a:solidFill>
                  <a:srgbClr val="404040"/>
                </a:solidFill>
                <a:cs typeface="Arial"/>
              </a:rPr>
              <a:t> </a:t>
            </a:r>
            <a:endParaRPr lang="ru-RU" dirty="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pPr marL="228600" indent="-228600" algn="just">
              <a:lnSpc>
                <a:spcPts val="1875"/>
              </a:lnSpc>
              <a:buFont typeface="Wingdings"/>
              <a:buChar char="q"/>
            </a:pPr>
            <a:endParaRPr lang="ru-RU" sz="2000" dirty="0">
              <a:solidFill>
                <a:srgbClr val="404040"/>
              </a:solidFill>
              <a:ea typeface="Calibri" panose="020F0502020204030204"/>
              <a:cs typeface="Arial"/>
            </a:endParaRPr>
          </a:p>
          <a:p>
            <a:pPr algn="just">
              <a:lnSpc>
                <a:spcPts val="1875"/>
              </a:lnSpc>
            </a:pPr>
            <a:r>
              <a:rPr lang="ru-RU" sz="2000" b="1" err="1">
                <a:solidFill>
                  <a:srgbClr val="404040"/>
                </a:solidFill>
                <a:cs typeface="Arial"/>
              </a:rPr>
              <a:t>tpcClus</a:t>
            </a:r>
            <a:r>
              <a:rPr lang="ru-RU" sz="2000" b="1" dirty="0">
                <a:solidFill>
                  <a:srgbClr val="404040"/>
                </a:solidFill>
                <a:cs typeface="Arial"/>
              </a:rPr>
              <a:t>-&gt;</a:t>
            </a:r>
            <a:r>
              <a:rPr lang="ru-RU" sz="2000" b="1" err="1">
                <a:solidFill>
                  <a:srgbClr val="404040"/>
                </a:solidFill>
                <a:cs typeface="Arial"/>
              </a:rPr>
              <a:t>SetPersistance</a:t>
            </a:r>
            <a:r>
              <a:rPr lang="ru-RU" sz="2000" b="1" dirty="0">
                <a:solidFill>
                  <a:srgbClr val="404040"/>
                </a:solidFill>
                <a:cs typeface="Arial"/>
              </a:rPr>
              <a:t>(</a:t>
            </a:r>
            <a:r>
              <a:rPr lang="ru-RU" sz="2000" b="1" err="1">
                <a:solidFill>
                  <a:srgbClr val="404040"/>
                </a:solidFill>
                <a:cs typeface="Arial"/>
              </a:rPr>
              <a:t>kTrue</a:t>
            </a:r>
            <a:r>
              <a:rPr lang="ru-RU" sz="2000" b="1" dirty="0">
                <a:solidFill>
                  <a:srgbClr val="404040"/>
                </a:solidFill>
                <a:cs typeface="Arial"/>
              </a:rPr>
              <a:t>)</a:t>
            </a:r>
            <a:endParaRPr lang="ru-RU" b="1">
              <a:solidFill>
                <a:srgbClr val="000000"/>
              </a:solidFill>
              <a:ea typeface="Calibri"/>
              <a:cs typeface="Calibri"/>
            </a:endParaRPr>
          </a:p>
          <a:p>
            <a:pPr algn="just">
              <a:lnSpc>
                <a:spcPts val="1875"/>
              </a:lnSpc>
            </a:pPr>
            <a:endParaRPr lang="ru-RU" sz="2000" dirty="0">
              <a:solidFill>
                <a:srgbClr val="404040"/>
              </a:solidFill>
              <a:ea typeface="Calibri"/>
              <a:cs typeface="Arial"/>
            </a:endParaRPr>
          </a:p>
          <a:p>
            <a:pPr algn="just">
              <a:lnSpc>
                <a:spcPts val="1875"/>
              </a:lnSpc>
            </a:pPr>
            <a:r>
              <a:rPr lang="ru-RU" sz="2000" dirty="0">
                <a:solidFill>
                  <a:srgbClr val="404040"/>
                </a:solidFill>
                <a:ea typeface="Calibri"/>
                <a:cs typeface="Arial"/>
              </a:rPr>
              <a:t>In </a:t>
            </a:r>
            <a:r>
              <a:rPr lang="ru-RU" sz="2000" b="1" dirty="0" err="1">
                <a:solidFill>
                  <a:srgbClr val="404040"/>
                </a:solidFill>
                <a:ea typeface="Calibri"/>
                <a:cs typeface="Arial"/>
              </a:rPr>
              <a:t>runReco.C</a:t>
            </a:r>
            <a:r>
              <a:rPr lang="ru-RU" sz="2000" dirty="0">
                <a:solidFill>
                  <a:srgbClr val="404040"/>
                </a:solidFill>
                <a:ea typeface="Calibri"/>
                <a:cs typeface="Arial"/>
              </a:rPr>
              <a:t> </a:t>
            </a:r>
            <a:r>
              <a:rPr lang="ru-RU" sz="2000" dirty="0" err="1">
                <a:solidFill>
                  <a:srgbClr val="404040"/>
                </a:solidFill>
                <a:ea typeface="Calibri"/>
                <a:cs typeface="Arial"/>
              </a:rPr>
              <a:t>macros</a:t>
            </a:r>
            <a:endParaRPr lang="ru-RU" sz="2000" dirty="0">
              <a:solidFill>
                <a:srgbClr val="404040"/>
              </a:solidFill>
              <a:ea typeface="Calibri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4D1EBA-A428-C80A-2D60-43E51797539E}"/>
              </a:ext>
            </a:extLst>
          </p:cNvPr>
          <p:cNvSpPr txBox="1"/>
          <p:nvPr/>
        </p:nvSpPr>
        <p:spPr>
          <a:xfrm>
            <a:off x="5120640" y="5760720"/>
            <a:ext cx="632968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err="1">
                <a:solidFill>
                  <a:srgbClr val="404040"/>
                </a:solidFill>
              </a:rPr>
              <a:t>runReco.C</a:t>
            </a:r>
            <a:r>
              <a:rPr lang="ru-RU" sz="2000" dirty="0">
                <a:solidFill>
                  <a:srgbClr val="404040"/>
                </a:solidFill>
              </a:rPr>
              <a:t> </a:t>
            </a:r>
            <a:r>
              <a:rPr lang="ru-RU" sz="2000" dirty="0" err="1">
                <a:solidFill>
                  <a:srgbClr val="404040"/>
                </a:solidFill>
              </a:rPr>
              <a:t>macros</a:t>
            </a:r>
            <a:r>
              <a:rPr lang="ru-RU" sz="2000" dirty="0">
                <a:solidFill>
                  <a:srgbClr val="404040"/>
                </a:solidFill>
              </a:rPr>
              <a:t> </a:t>
            </a:r>
            <a:r>
              <a:rPr lang="ru-RU" sz="2000" dirty="0" err="1">
                <a:solidFill>
                  <a:srgbClr val="404040"/>
                </a:solidFill>
              </a:rPr>
              <a:t>for</a:t>
            </a:r>
            <a:r>
              <a:rPr lang="ru-RU" sz="2000" dirty="0">
                <a:solidFill>
                  <a:srgbClr val="404040"/>
                </a:solidFill>
              </a:rPr>
              <a:t> </a:t>
            </a:r>
            <a:r>
              <a:rPr lang="ru-RU" sz="2000" dirty="0" err="1">
                <a:solidFill>
                  <a:srgbClr val="404040"/>
                </a:solidFill>
              </a:rPr>
              <a:t>mpdroot</a:t>
            </a:r>
            <a:r>
              <a:rPr lang="ru-RU" sz="2000" dirty="0">
                <a:solidFill>
                  <a:srgbClr val="404040"/>
                </a:solidFill>
              </a:rPr>
              <a:t> v25.03.25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1647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D05BCD-AA08-7226-8570-6C0DA5797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ea typeface="Calibri Light"/>
                <a:cs typeface="Calibri Light"/>
              </a:rPr>
              <a:t>Event </a:t>
            </a:r>
            <a:r>
              <a:rPr lang="ru-RU" err="1">
                <a:ea typeface="Calibri Light"/>
                <a:cs typeface="Calibri Light"/>
              </a:rPr>
              <a:t>Viewer</a:t>
            </a:r>
            <a:r>
              <a:rPr lang="ru-RU">
                <a:ea typeface="Calibri Light"/>
                <a:cs typeface="Calibri Light"/>
              </a:rPr>
              <a:t> </a:t>
            </a:r>
            <a:r>
              <a:rPr lang="ru-RU" err="1">
                <a:ea typeface="Calibri Light"/>
                <a:cs typeface="Calibri Light"/>
              </a:rPr>
              <a:t>design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856638-FC95-2D84-E850-E8FA60B7F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8</a:t>
            </a:fld>
            <a:endParaRPr lang="ru-RU"/>
          </a:p>
        </p:txBody>
      </p:sp>
      <p:pic>
        <p:nvPicPr>
          <p:cNvPr id="5" name="Объект 4" descr="Изображение выглядит как текст, снимок экрана, Шрифт, число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6EA631A5-376B-F07D-56CD-657A0CA62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8267" y="1816806"/>
            <a:ext cx="2453166" cy="4489026"/>
          </a:xfrm>
        </p:spPr>
      </p:pic>
      <p:pic>
        <p:nvPicPr>
          <p:cNvPr id="9" name="Рисунок 8" descr="Изображение выглядит как текст, снимок экрана, диаграмма, круг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6E508606-027A-DAE6-E3D9-0635C8AE1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067" y="1816628"/>
            <a:ext cx="7219950" cy="449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96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22EB9E-DF48-3496-1139-621CF33BD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err="1">
                <a:ea typeface="Calibri Light"/>
                <a:cs typeface="Calibri Light"/>
              </a:rPr>
              <a:t>Detector</a:t>
            </a:r>
            <a:r>
              <a:rPr lang="ru-RU">
                <a:ea typeface="Calibri Light"/>
                <a:cs typeface="Calibri Light"/>
              </a:rPr>
              <a:t> </a:t>
            </a:r>
            <a:r>
              <a:rPr lang="ru-RU" err="1">
                <a:ea typeface="Calibri Light"/>
                <a:cs typeface="Calibri Light"/>
              </a:rPr>
              <a:t>geometry</a:t>
            </a:r>
            <a:r>
              <a:rPr lang="ru-RU">
                <a:ea typeface="Calibri Light"/>
                <a:cs typeface="Calibri Light"/>
              </a:rPr>
              <a:t> visualisation</a:t>
            </a:r>
            <a:endParaRPr lang="ru-RU" err="1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9BA13E-EBC0-B095-81C9-0E67C7E41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84400"/>
            <a:ext cx="4193117" cy="3684694"/>
          </a:xfrm>
        </p:spPr>
        <p:txBody>
          <a:bodyPr vert="horz" lIns="0" tIns="45720" rIns="0" bIns="45720" rtlCol="0" anchor="t">
            <a:normAutofit/>
          </a:bodyPr>
          <a:lstStyle/>
          <a:p>
            <a:pPr algn="just">
              <a:buFont typeface="Wingdings" panose="020F0502020204030204" pitchFamily="34" charset="0"/>
              <a:buChar char="q"/>
            </a:pPr>
            <a:r>
              <a:rPr lang="ru-RU" err="1">
                <a:ea typeface="Calibri"/>
                <a:cs typeface="Calibri"/>
              </a:rPr>
              <a:t>Detector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geometry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stores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on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server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side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err="1">
                <a:ea typeface="Calibri"/>
                <a:cs typeface="Calibri"/>
              </a:rPr>
              <a:t>and</a:t>
            </a:r>
            <a:r>
              <a:rPr lang="ru-RU">
                <a:ea typeface="Calibri"/>
                <a:cs typeface="Calibri"/>
              </a:rPr>
              <a:t> </a:t>
            </a:r>
            <a:r>
              <a:rPr lang="ru-RU" sz="1800" err="1">
                <a:solidFill>
                  <a:srgbClr val="3C4043"/>
                </a:solidFill>
                <a:latin typeface="Roboto"/>
                <a:ea typeface="Roboto"/>
                <a:cs typeface="Roboto"/>
              </a:rPr>
              <a:t>is</a:t>
            </a:r>
            <a:r>
              <a:rPr lang="ru-RU" sz="1800">
                <a:solidFill>
                  <a:srgbClr val="3C4043"/>
                </a:solidFill>
                <a:latin typeface="Roboto"/>
                <a:ea typeface="Roboto"/>
                <a:cs typeface="Roboto"/>
              </a:rPr>
              <a:t> </a:t>
            </a:r>
            <a:r>
              <a:rPr lang="ru-RU" sz="1800" err="1">
                <a:solidFill>
                  <a:srgbClr val="3C4043"/>
                </a:solidFill>
                <a:latin typeface="Roboto"/>
                <a:ea typeface="Roboto"/>
                <a:cs typeface="Roboto"/>
              </a:rPr>
              <a:t>received</a:t>
            </a:r>
            <a:r>
              <a:rPr lang="ru-RU" sz="1800">
                <a:solidFill>
                  <a:srgbClr val="3C4043"/>
                </a:solidFill>
                <a:latin typeface="Roboto"/>
                <a:ea typeface="Roboto"/>
                <a:cs typeface="Roboto"/>
              </a:rPr>
              <a:t> </a:t>
            </a:r>
            <a:r>
              <a:rPr lang="ru-RU" sz="1800" err="1">
                <a:solidFill>
                  <a:srgbClr val="3C4043"/>
                </a:solidFill>
                <a:latin typeface="Roboto"/>
                <a:ea typeface="Roboto"/>
                <a:cs typeface="Roboto"/>
              </a:rPr>
              <a:t>by</a:t>
            </a:r>
            <a:r>
              <a:rPr lang="ru-RU" sz="1800">
                <a:solidFill>
                  <a:srgbClr val="3C4043"/>
                </a:solidFill>
                <a:latin typeface="Roboto"/>
                <a:ea typeface="Roboto"/>
                <a:cs typeface="Roboto"/>
              </a:rPr>
              <a:t> </a:t>
            </a:r>
            <a:r>
              <a:rPr lang="ru-RU" sz="1800" err="1">
                <a:solidFill>
                  <a:srgbClr val="3C4043"/>
                </a:solidFill>
                <a:latin typeface="Roboto"/>
                <a:ea typeface="Roboto"/>
                <a:cs typeface="Roboto"/>
              </a:rPr>
              <a:t>the</a:t>
            </a:r>
            <a:r>
              <a:rPr lang="ru-RU" sz="1800">
                <a:solidFill>
                  <a:srgbClr val="3C4043"/>
                </a:solidFill>
                <a:latin typeface="Roboto"/>
                <a:ea typeface="Roboto"/>
                <a:cs typeface="Roboto"/>
              </a:rPr>
              <a:t> </a:t>
            </a:r>
            <a:r>
              <a:rPr lang="ru-RU" sz="1800" err="1">
                <a:solidFill>
                  <a:srgbClr val="3C4043"/>
                </a:solidFill>
                <a:latin typeface="Roboto"/>
                <a:ea typeface="Roboto"/>
                <a:cs typeface="Roboto"/>
              </a:rPr>
              <a:t>client</a:t>
            </a:r>
            <a:r>
              <a:rPr lang="ru-RU" sz="1800">
                <a:solidFill>
                  <a:srgbClr val="3C4043"/>
                </a:solidFill>
                <a:latin typeface="Roboto"/>
                <a:ea typeface="Roboto"/>
                <a:cs typeface="Roboto"/>
              </a:rPr>
              <a:t> </a:t>
            </a:r>
            <a:r>
              <a:rPr lang="ru-RU" sz="1800" err="1">
                <a:solidFill>
                  <a:srgbClr val="3C4043"/>
                </a:solidFill>
                <a:latin typeface="Roboto"/>
                <a:ea typeface="Roboto"/>
                <a:cs typeface="Roboto"/>
              </a:rPr>
              <a:t>upon</a:t>
            </a:r>
            <a:r>
              <a:rPr lang="ru-RU" sz="1800">
                <a:solidFill>
                  <a:srgbClr val="3C4043"/>
                </a:solidFill>
                <a:latin typeface="Roboto"/>
                <a:ea typeface="Roboto"/>
                <a:cs typeface="Roboto"/>
              </a:rPr>
              <a:t> </a:t>
            </a:r>
            <a:r>
              <a:rPr lang="ru-RU" sz="1800" err="1">
                <a:solidFill>
                  <a:srgbClr val="3C4043"/>
                </a:solidFill>
                <a:latin typeface="Roboto"/>
                <a:ea typeface="Roboto"/>
                <a:cs typeface="Roboto"/>
              </a:rPr>
              <a:t>the</a:t>
            </a:r>
            <a:r>
              <a:rPr lang="ru-RU" sz="1800">
                <a:solidFill>
                  <a:srgbClr val="3C4043"/>
                </a:solidFill>
                <a:latin typeface="Roboto"/>
                <a:ea typeface="Roboto"/>
                <a:cs typeface="Roboto"/>
              </a:rPr>
              <a:t> </a:t>
            </a:r>
            <a:r>
              <a:rPr lang="ru-RU" sz="1800" err="1">
                <a:solidFill>
                  <a:srgbClr val="3C4043"/>
                </a:solidFill>
                <a:latin typeface="Roboto"/>
                <a:ea typeface="Roboto"/>
                <a:cs typeface="Roboto"/>
              </a:rPr>
              <a:t>first</a:t>
            </a:r>
            <a:r>
              <a:rPr lang="ru-RU" sz="1800">
                <a:solidFill>
                  <a:srgbClr val="3C4043"/>
                </a:solidFill>
                <a:latin typeface="Roboto"/>
                <a:ea typeface="Roboto"/>
                <a:cs typeface="Roboto"/>
              </a:rPr>
              <a:t> </a:t>
            </a:r>
            <a:r>
              <a:rPr lang="ru-RU" sz="1800" err="1">
                <a:solidFill>
                  <a:srgbClr val="3C4043"/>
                </a:solidFill>
                <a:latin typeface="Roboto"/>
                <a:ea typeface="Roboto"/>
                <a:cs typeface="Roboto"/>
              </a:rPr>
              <a:t>connection</a:t>
            </a:r>
            <a:r>
              <a:rPr lang="ru-RU" sz="1800">
                <a:solidFill>
                  <a:srgbClr val="3C4043"/>
                </a:solidFill>
                <a:latin typeface="Roboto"/>
                <a:ea typeface="Roboto"/>
                <a:cs typeface="Roboto"/>
              </a:rPr>
              <a:t>. </a:t>
            </a:r>
            <a:endParaRPr lang="ru-RU">
              <a:ea typeface="Calibri" panose="020F0502020204030204"/>
              <a:cs typeface="Calibri" panose="020F0502020204030204"/>
            </a:endParaRPr>
          </a:p>
          <a:p>
            <a:pPr algn="just">
              <a:buFont typeface="Wingdings" panose="020F0502020204030204" pitchFamily="34" charset="0"/>
              <a:buChar char="q"/>
            </a:pPr>
            <a:r>
              <a:rPr lang="ru-RU" err="1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Geometry</a:t>
            </a:r>
            <a:r>
              <a:rPr lang="ru-RU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err="1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are</a:t>
            </a:r>
            <a:r>
              <a:rPr lang="ru-RU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err="1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simplified</a:t>
            </a:r>
            <a:r>
              <a:rPr lang="ru-RU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err="1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ru-RU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err="1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drawing</a:t>
            </a:r>
            <a:r>
              <a:rPr lang="ru-RU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err="1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speed</a:t>
            </a:r>
            <a:r>
              <a:rPr lang="ru-RU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err="1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purposes</a:t>
            </a:r>
            <a:r>
              <a:rPr lang="ru-RU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.</a:t>
            </a:r>
          </a:p>
          <a:p>
            <a:pPr algn="just">
              <a:buFont typeface="Wingdings" panose="020F0502020204030204" pitchFamily="34" charset="0"/>
              <a:buChar char="q"/>
            </a:pPr>
            <a:r>
              <a:rPr lang="ru-RU" err="1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Different</a:t>
            </a:r>
            <a:r>
              <a:rPr lang="ru-RU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err="1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part</a:t>
            </a:r>
            <a:r>
              <a:rPr lang="ru-RU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err="1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ru-RU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err="1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detector</a:t>
            </a:r>
            <a:r>
              <a:rPr lang="ru-RU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err="1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can</a:t>
            </a:r>
            <a:r>
              <a:rPr lang="ru-RU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err="1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be</a:t>
            </a:r>
            <a:r>
              <a:rPr lang="ru-RU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err="1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enabled</a:t>
            </a:r>
            <a:r>
              <a:rPr lang="ru-RU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err="1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ru-RU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err="1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disabled</a:t>
            </a:r>
            <a:r>
              <a:rPr lang="ru-RU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err="1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at</a:t>
            </a:r>
            <a:r>
              <a:rPr lang="ru-RU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err="1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ru-RU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err="1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user</a:t>
            </a:r>
            <a:r>
              <a:rPr lang="ru-RU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err="1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request</a:t>
            </a:r>
            <a:r>
              <a:rPr lang="ru-RU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.</a:t>
            </a:r>
          </a:p>
          <a:p>
            <a:pPr algn="just">
              <a:buFont typeface="Wingdings" panose="020F0502020204030204" pitchFamily="34" charset="0"/>
              <a:buChar char="q"/>
            </a:pPr>
            <a:r>
              <a:rPr lang="ru-RU" err="1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Also</a:t>
            </a:r>
            <a:r>
              <a:rPr lang="ru-RU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 3D </a:t>
            </a:r>
            <a:r>
              <a:rPr lang="ru-RU" err="1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scene</a:t>
            </a:r>
            <a:r>
              <a:rPr lang="ru-RU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err="1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has</a:t>
            </a:r>
            <a:r>
              <a:rPr lang="ru-RU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 a </a:t>
            </a:r>
            <a:r>
              <a:rPr lang="ru-RU" err="1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possibility</a:t>
            </a:r>
            <a:r>
              <a:rPr lang="ru-RU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err="1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ru-RU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err="1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move</a:t>
            </a:r>
            <a:r>
              <a:rPr lang="ru-RU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err="1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ru-RU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err="1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rotate</a:t>
            </a:r>
            <a:r>
              <a:rPr lang="ru-RU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err="1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viewpoint</a:t>
            </a:r>
            <a:r>
              <a:rPr lang="ru-RU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err="1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ru-RU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err="1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all</a:t>
            </a:r>
            <a:r>
              <a:rPr lang="ru-RU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 3 </a:t>
            </a:r>
            <a:r>
              <a:rPr lang="ru-RU" err="1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axes</a:t>
            </a:r>
            <a:r>
              <a:rPr lang="ru-RU">
                <a:solidFill>
                  <a:srgbClr val="3C4043"/>
                </a:solidFill>
                <a:latin typeface="Calibri"/>
                <a:ea typeface="Calibri"/>
                <a:cs typeface="Calibri"/>
              </a:rPr>
              <a:t>.</a:t>
            </a:r>
          </a:p>
          <a:p>
            <a:pPr>
              <a:buFont typeface="Wingdings" panose="020F0502020204030204" pitchFamily="34" charset="0"/>
              <a:buChar char="q"/>
            </a:pPr>
            <a:endParaRPr lang="ru-RU" sz="1800">
              <a:solidFill>
                <a:srgbClr val="3C4043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49E262-775D-9714-BFB9-608F59904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9</a:t>
            </a:fld>
            <a:endParaRPr lang="ru-RU"/>
          </a:p>
        </p:txBody>
      </p:sp>
      <p:pic>
        <p:nvPicPr>
          <p:cNvPr id="4" name="Рисунок 3" descr="Изображение выглядит как текст, снимок экрана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5998F071-3C11-B51F-14D6-CC4F510C8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876" y="2182257"/>
            <a:ext cx="6180667" cy="330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8057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25</Slides>
  <Notes>0</Notes>
  <HiddenSlides>2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Retrospect</vt:lpstr>
      <vt:lpstr>TPC detector DST event viewer</vt:lpstr>
      <vt:lpstr>Introduction</vt:lpstr>
      <vt:lpstr>Introduction</vt:lpstr>
      <vt:lpstr>Event Display client side</vt:lpstr>
      <vt:lpstr>Current mpddst format</vt:lpstr>
      <vt:lpstr>Full mpddst format</vt:lpstr>
      <vt:lpstr>Add reconstructed hits</vt:lpstr>
      <vt:lpstr>Event Viewer design</vt:lpstr>
      <vt:lpstr>Detector geometry visualisation</vt:lpstr>
      <vt:lpstr>TPC pad response</vt:lpstr>
      <vt:lpstr>TPC Hits visualisation</vt:lpstr>
      <vt:lpstr>TPC Hits additional MC information</vt:lpstr>
      <vt:lpstr>TPC Tracks visualisation</vt:lpstr>
      <vt:lpstr>TPC Tracks visualisation</vt:lpstr>
      <vt:lpstr>Root browser usage</vt:lpstr>
      <vt:lpstr>Used web technologies</vt:lpstr>
      <vt:lpstr>Server side data handling (next step)</vt:lpstr>
      <vt:lpstr>Summary</vt:lpstr>
      <vt:lpstr>MPD Software Development &amp; Computing Team </vt:lpstr>
      <vt:lpstr>Thank you for your attention!</vt:lpstr>
      <vt:lpstr>Helix inaccuracy</vt:lpstr>
      <vt:lpstr>Client data flow scheme</vt:lpstr>
      <vt:lpstr>Event Broker</vt:lpstr>
      <vt:lpstr>QA monitoring (server data only)</vt:lpstr>
      <vt:lpstr>Introduction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157</cp:revision>
  <dcterms:created xsi:type="dcterms:W3CDTF">2025-03-20T06:56:22Z</dcterms:created>
  <dcterms:modified xsi:type="dcterms:W3CDTF">2025-04-16T07:08:22Z</dcterms:modified>
</cp:coreProperties>
</file>