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313" r:id="rId3"/>
    <p:sldId id="314" r:id="rId4"/>
    <p:sldId id="302" r:id="rId5"/>
    <p:sldId id="267" r:id="rId6"/>
    <p:sldId id="298" r:id="rId7"/>
    <p:sldId id="303" r:id="rId8"/>
    <p:sldId id="304" r:id="rId9"/>
    <p:sldId id="275" r:id="rId10"/>
    <p:sldId id="315" r:id="rId11"/>
    <p:sldId id="316" r:id="rId12"/>
    <p:sldId id="293" r:id="rId13"/>
    <p:sldId id="305" r:id="rId14"/>
    <p:sldId id="317" r:id="rId15"/>
    <p:sldId id="318" r:id="rId16"/>
    <p:sldId id="306" r:id="rId17"/>
    <p:sldId id="307" r:id="rId18"/>
    <p:sldId id="308" r:id="rId19"/>
    <p:sldId id="321" r:id="rId20"/>
    <p:sldId id="319" r:id="rId21"/>
    <p:sldId id="320" r:id="rId22"/>
    <p:sldId id="277" r:id="rId23"/>
    <p:sldId id="287" r:id="rId24"/>
  </p:sldIdLst>
  <p:sldSz cx="12169775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20C4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91" autoAdjust="0"/>
  </p:normalViewPr>
  <p:slideViewPr>
    <p:cSldViewPr>
      <p:cViewPr>
        <p:scale>
          <a:sx n="110" d="100"/>
          <a:sy n="110" d="100"/>
        </p:scale>
        <p:origin x="-750" y="-462"/>
      </p:cViewPr>
      <p:guideLst>
        <p:guide orient="horz" pos="216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A4174-1D01-4CBB-A5CF-05E540590038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3" y="746125"/>
            <a:ext cx="66198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CF1FA-63FC-4E3B-9F37-F679AEAFE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364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CF1FA-63FC-4E3B-9F37-F679AEAFE35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6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CF1FA-63FC-4E3B-9F37-F679AEAFE35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40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3" y="609601"/>
            <a:ext cx="10344309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6" y="4953000"/>
            <a:ext cx="8518843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3087" y="274639"/>
            <a:ext cx="273819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489" y="274639"/>
            <a:ext cx="8011769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328" y="1371601"/>
            <a:ext cx="10344309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328" y="4068764"/>
            <a:ext cx="10344309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83473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49687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8527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600201"/>
            <a:ext cx="5374984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6791" y="1600200"/>
            <a:ext cx="5379041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89" y="1600200"/>
            <a:ext cx="537709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303" y="1600200"/>
            <a:ext cx="5379210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8489" y="2212848"/>
            <a:ext cx="5379041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18755" y="2212849"/>
            <a:ext cx="5379041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1759" y="266700"/>
            <a:ext cx="4003772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102" y="273051"/>
            <a:ext cx="664900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61759" y="2438401"/>
            <a:ext cx="4003772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353" y="228600"/>
            <a:ext cx="7601882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07169" y="1143000"/>
            <a:ext cx="8058249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5353" y="5810250"/>
            <a:ext cx="7601882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89" y="1600201"/>
            <a:ext cx="1095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68997" y="6356351"/>
            <a:ext cx="277623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875E378-3B87-4B48-93AC-532FE957029A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7285" y="6356351"/>
            <a:ext cx="379037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0273" y="6356351"/>
            <a:ext cx="747934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56456" y="6499384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7442" y="6499384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emf"/><Relationship Id="rId9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303" y="1319765"/>
            <a:ext cx="10344309" cy="727721"/>
          </a:xfrm>
        </p:spPr>
        <p:txBody>
          <a:bodyPr/>
          <a:lstStyle/>
          <a:p>
            <a:r>
              <a:rPr lang="en-US" sz="4400" dirty="0" smtClean="0"/>
              <a:t>Status of the solenoid start-up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45768" y="6046905"/>
            <a:ext cx="3384376" cy="609374"/>
          </a:xfrm>
        </p:spPr>
        <p:txBody>
          <a:bodyPr>
            <a:normAutofit fontScale="92500"/>
          </a:bodyPr>
          <a:lstStyle/>
          <a:p>
            <a:pPr algn="l"/>
            <a:r>
              <a:rPr lang="en-US" sz="2800" dirty="0" smtClean="0"/>
              <a:t>Speaker: K. Mukhin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092999" y="6462791"/>
            <a:ext cx="1348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JINR, LHEP 2025</a:t>
            </a:r>
            <a:endParaRPr lang="ru-RU" sz="1200" dirty="0"/>
          </a:p>
        </p:txBody>
      </p:sp>
      <p:pic>
        <p:nvPicPr>
          <p:cNvPr id="1026" name="Picture 2" descr="https://indico.jinr.ru/event/2933/logo-41193595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375458"/>
            <a:ext cx="2592288" cy="5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07696" y="209596"/>
            <a:ext cx="6832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 </a:t>
            </a:r>
            <a:r>
              <a:rPr lang="en-US" b="1" dirty="0" smtClean="0"/>
              <a:t>NICA Days and XV </a:t>
            </a:r>
            <a:r>
              <a:rPr lang="en-US" b="1" dirty="0"/>
              <a:t>Collaboration Meeting of  the </a:t>
            </a:r>
            <a:r>
              <a:rPr lang="en-US" b="1" dirty="0" smtClean="0"/>
              <a:t>MPD Experiment at NICA</a:t>
            </a:r>
            <a:r>
              <a:rPr lang="en-US" b="1" dirty="0"/>
              <a:t> </a:t>
            </a:r>
          </a:p>
          <a:p>
            <a:pPr algn="ctr"/>
            <a:r>
              <a:rPr lang="en-US" b="1" dirty="0" smtClean="0"/>
              <a:t>15</a:t>
            </a:r>
            <a:r>
              <a:rPr lang="ru-RU" b="1" dirty="0" smtClean="0"/>
              <a:t>-</a:t>
            </a:r>
            <a:r>
              <a:rPr lang="en-US" b="1" dirty="0" smtClean="0"/>
              <a:t>1</a:t>
            </a:r>
            <a:r>
              <a:rPr lang="en-US" b="1" dirty="0"/>
              <a:t>7</a:t>
            </a:r>
            <a:r>
              <a:rPr lang="ru-RU" b="1" dirty="0" smtClean="0"/>
              <a:t>/</a:t>
            </a:r>
            <a:r>
              <a:rPr lang="en-US" b="1" dirty="0" smtClean="0"/>
              <a:t>04</a:t>
            </a:r>
            <a:r>
              <a:rPr lang="ru-RU" b="1" dirty="0" smtClean="0"/>
              <a:t>/202</a:t>
            </a:r>
            <a:r>
              <a:rPr lang="en-US" b="1" dirty="0"/>
              <a:t>5</a:t>
            </a:r>
            <a:endParaRPr lang="ru-RU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367" y="22758"/>
            <a:ext cx="1680214" cy="129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ОИЯИ\ЛФВЭ_НИКА\MPD\Сборка соленоида\Презентации\Детектор вид четверть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3007950"/>
            <a:ext cx="3255745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8" name="Стрелка вправо 7"/>
          <p:cNvSpPr/>
          <p:nvPr/>
        </p:nvSpPr>
        <p:spPr>
          <a:xfrm>
            <a:off x="3852639" y="4360770"/>
            <a:ext cx="3335637" cy="38607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63968" y="3691694"/>
            <a:ext cx="1784815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From drawing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31425" y="4941168"/>
            <a:ext cx="1784815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 smtClean="0"/>
              <a:t>detector</a:t>
            </a:r>
            <a:endParaRPr lang="ru-RU" dirty="0"/>
          </a:p>
        </p:txBody>
      </p:sp>
      <p:pic>
        <p:nvPicPr>
          <p:cNvPr id="11" name="Picture 2" descr="D:\ОИЯИ\ЛФВЭ_НИКА\MPD\Сборка соленоида\Этапы сборки и отчеты\Фото\2024\IMG_67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 trans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99" y="2564904"/>
            <a:ext cx="4598482" cy="3448862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692696"/>
          </a:xfrm>
        </p:spPr>
        <p:txBody>
          <a:bodyPr/>
          <a:lstStyle/>
          <a:p>
            <a:r>
              <a:rPr lang="en-US" sz="4000" dirty="0" smtClean="0"/>
              <a:t>Cooling process scheduled</a:t>
            </a:r>
            <a:endParaRPr lang="ru-RU" sz="4000" dirty="0"/>
          </a:p>
        </p:txBody>
      </p:sp>
      <p:pic>
        <p:nvPicPr>
          <p:cNvPr id="4" name="Рисунок 3" descr="A graph showing the temperature of a temperature&#10;&#10;Description automatically generated with medium confidenc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7" y="692696"/>
            <a:ext cx="10081120" cy="5904656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951" y="1124744"/>
            <a:ext cx="3822457" cy="364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140671" y="1268760"/>
            <a:ext cx="2376264" cy="237626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 cooling time – 28 days</a:t>
            </a:r>
          </a:p>
          <a:p>
            <a:pPr algn="ctr"/>
            <a:r>
              <a:rPr lang="en-US" dirty="0" smtClean="0"/>
              <a:t>Nitrogen mode      – 14 days</a:t>
            </a:r>
          </a:p>
          <a:p>
            <a:pPr algn="ctr"/>
            <a:r>
              <a:rPr lang="en-US" dirty="0" smtClean="0"/>
              <a:t>Transient mode     – 6 days</a:t>
            </a:r>
          </a:p>
          <a:p>
            <a:pPr algn="ctr"/>
            <a:r>
              <a:rPr lang="en-US" dirty="0" smtClean="0"/>
              <a:t>Helium mode        – 8 days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2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750" y="0"/>
            <a:ext cx="10953750" cy="908050"/>
          </a:xfrm>
        </p:spPr>
        <p:txBody>
          <a:bodyPr/>
          <a:lstStyle/>
          <a:p>
            <a:r>
              <a:rPr lang="en-US" sz="4400" dirty="0" smtClean="0"/>
              <a:t>Conclusions of cooling to 4,5K</a:t>
            </a:r>
            <a:endParaRPr lang="ru-RU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42540" y="1124744"/>
            <a:ext cx="118813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Successful cooling solenoid by 4,5 K.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No cold leak in thermal shield and LHe circle.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</a:t>
            </a:r>
            <a:r>
              <a:rPr lang="en-US" sz="2400" dirty="0" smtClean="0"/>
              <a:t>btained cooling parameters of cryogenic equipment can be accept and are consistent with</a:t>
            </a:r>
            <a:r>
              <a:rPr lang="ru-RU" sz="2400" dirty="0" smtClean="0"/>
              <a:t> </a:t>
            </a:r>
            <a:r>
              <a:rPr lang="en-US" sz="2400" dirty="0" smtClean="0"/>
              <a:t>a manual (1 - 1,5K/h).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Heat load into solenoid are consistent by </a:t>
            </a:r>
            <a:r>
              <a:rPr lang="en-US" sz="2400" dirty="0" smtClean="0"/>
              <a:t>project </a:t>
            </a:r>
            <a:r>
              <a:rPr lang="en-US" sz="2400" dirty="0" smtClean="0"/>
              <a:t>and low then 100 W.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Cooling time from room temperature to 80 K take’s about 15 days</a:t>
            </a:r>
            <a:r>
              <a:rPr lang="ru-RU" sz="2400" dirty="0" smtClean="0"/>
              <a:t>, </a:t>
            </a:r>
            <a:r>
              <a:rPr lang="en-US" sz="2400" dirty="0" smtClean="0"/>
              <a:t>from 80 K to 4,5K 8 days.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Main </a:t>
            </a:r>
            <a:r>
              <a:rPr lang="en-US" sz="2400" dirty="0" err="1" smtClean="0"/>
              <a:t>LHe</a:t>
            </a:r>
            <a:r>
              <a:rPr lang="en-US" sz="2400" dirty="0" smtClean="0"/>
              <a:t> pipe was developed and installed in to MPD Hall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From the March 2025 for present day solenoid MPD operation temperature (4.5K) for power supply </a:t>
            </a:r>
            <a:r>
              <a:rPr lang="en-US" sz="2400" dirty="0" smtClean="0"/>
              <a:t>tests. </a:t>
            </a:r>
          </a:p>
        </p:txBody>
      </p:sp>
    </p:spTree>
    <p:extLst>
      <p:ext uri="{BB962C8B-B14F-4D97-AF65-F5344CB8AC3E}">
        <p14:creationId xmlns:p14="http://schemas.microsoft.com/office/powerpoint/2010/main" val="199116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484784"/>
            <a:ext cx="10952798" cy="1484784"/>
          </a:xfrm>
        </p:spPr>
        <p:txBody>
          <a:bodyPr/>
          <a:lstStyle/>
          <a:p>
            <a:r>
              <a:rPr lang="en-US" sz="3600" dirty="0" smtClean="0"/>
              <a:t>Chapter 3</a:t>
            </a:r>
            <a:br>
              <a:rPr lang="en-US" sz="3600" dirty="0" smtClean="0"/>
            </a:br>
            <a:r>
              <a:rPr lang="en-US" sz="3600" dirty="0" smtClean="0"/>
              <a:t>Engineering system of the detector MPD</a:t>
            </a:r>
            <a:br>
              <a:rPr lang="en-US" sz="3600" dirty="0" smtClean="0"/>
            </a:b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044327" y="2852936"/>
            <a:ext cx="807625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Engineering systems of the detector MPD</a:t>
            </a:r>
          </a:p>
          <a:p>
            <a:r>
              <a:rPr lang="en-US" sz="3200" dirty="0"/>
              <a:t>     - Power supply system</a:t>
            </a:r>
          </a:p>
          <a:p>
            <a:r>
              <a:rPr lang="en-US" sz="3200" dirty="0"/>
              <a:t>     - SC coil training</a:t>
            </a:r>
          </a:p>
          <a:p>
            <a:r>
              <a:rPr lang="en-US" sz="3200" dirty="0"/>
              <a:t>     - Water cooling system</a:t>
            </a:r>
          </a:p>
          <a:p>
            <a:r>
              <a:rPr lang="en-US" sz="3200" dirty="0"/>
              <a:t>     - Magnetic field mapper </a:t>
            </a:r>
          </a:p>
          <a:p>
            <a:r>
              <a:rPr lang="en-US" sz="3200" dirty="0"/>
              <a:t>       and stationary gauges</a:t>
            </a:r>
          </a:p>
        </p:txBody>
      </p:sp>
    </p:spTree>
    <p:extLst>
      <p:ext uri="{BB962C8B-B14F-4D97-AF65-F5344CB8AC3E}">
        <p14:creationId xmlns:p14="http://schemas.microsoft.com/office/powerpoint/2010/main" val="361160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908720"/>
          </a:xfrm>
        </p:spPr>
        <p:txBody>
          <a:bodyPr/>
          <a:lstStyle/>
          <a:p>
            <a:r>
              <a:rPr lang="en-US" dirty="0" smtClean="0"/>
              <a:t>Power supply system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1" y="980727"/>
            <a:ext cx="10411197" cy="5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D:\ОИЯИ\ЛФВЭ_НИКА\MPD\Сборка соленоида\Этапы сборки и отчеты\Фото\2024\IMG_8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3870" y="3651092"/>
            <a:ext cx="3504923" cy="262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ОИЯИ\ЛФВЭ_НИКА\MPD\Сборка соленоида\Этапы сборки и отчеты\Фото\2024\IMG_8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57366" y="4332737"/>
            <a:ext cx="2751556" cy="206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91" y="1830461"/>
            <a:ext cx="2808312" cy="25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89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28826"/>
            <a:ext cx="10952798" cy="807886"/>
          </a:xfrm>
        </p:spPr>
        <p:txBody>
          <a:bodyPr/>
          <a:lstStyle/>
          <a:p>
            <a:r>
              <a:rPr lang="en-US" sz="3200" dirty="0" smtClean="0"/>
              <a:t>SC </a:t>
            </a:r>
            <a:r>
              <a:rPr lang="en-US" sz="3200" dirty="0" smtClean="0"/>
              <a:t>power </a:t>
            </a:r>
            <a:r>
              <a:rPr lang="en-US" sz="3200" dirty="0" smtClean="0"/>
              <a:t>supply </a:t>
            </a:r>
            <a:r>
              <a:rPr lang="en-US" sz="3200" dirty="0" smtClean="0"/>
              <a:t>test and the first current in to SC coil</a:t>
            </a:r>
            <a:endParaRPr lang="ru-RU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1556792"/>
            <a:ext cx="5904656" cy="48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5285" y="1187460"/>
            <a:ext cx="5126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SCPS test to </a:t>
            </a:r>
            <a:r>
              <a:rPr lang="en-US" dirty="0" smtClean="0"/>
              <a:t>500A in CS coil </a:t>
            </a:r>
            <a:r>
              <a:rPr lang="en-US" dirty="0" smtClean="0"/>
              <a:t>and emergency stop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492599" y="4653135"/>
            <a:ext cx="1800200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27226" y="4360748"/>
            <a:ext cx="1648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Emergency stop</a:t>
            </a:r>
          </a:p>
          <a:p>
            <a:pPr algn="ctr"/>
            <a:r>
              <a:rPr lang="en-US" sz="1600" dirty="0" smtClean="0"/>
              <a:t>Voltage drop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433740" y="1187460"/>
            <a:ext cx="141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scheme</a:t>
            </a:r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919" y="1564035"/>
            <a:ext cx="5532289" cy="374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76975" y="5589240"/>
            <a:ext cx="28125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Inductance of coil – 8,6 H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Nominal current – 1760 A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Number of turns – 1674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Magnetic field – 0,57 T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4745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908720"/>
          </a:xfrm>
        </p:spPr>
        <p:txBody>
          <a:bodyPr/>
          <a:lstStyle/>
          <a:p>
            <a:r>
              <a:rPr lang="en-US" sz="4000" dirty="0" smtClean="0"/>
              <a:t>SC coil training</a:t>
            </a:r>
            <a:endParaRPr lang="ru-RU" sz="4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26021" y="1291071"/>
            <a:ext cx="576064" cy="36004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57536" y="1242643"/>
            <a:ext cx="792088" cy="45689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100A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44527" y="1219064"/>
            <a:ext cx="792088" cy="50405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200A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96655" y="1183060"/>
            <a:ext cx="792088" cy="57606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300A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48783" y="1182173"/>
            <a:ext cx="864096" cy="60522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400A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00911" y="1155390"/>
            <a:ext cx="936104" cy="65878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500A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76949" y="1081007"/>
            <a:ext cx="984201" cy="80755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600A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749183" y="1049343"/>
            <a:ext cx="1008112" cy="8708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700A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045327" y="940748"/>
            <a:ext cx="1224136" cy="106068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750A</a:t>
            </a:r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1421804" y="2525325"/>
            <a:ext cx="8640960" cy="347445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186814" y="2098548"/>
            <a:ext cx="941161" cy="356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0,221 T</a:t>
            </a:r>
            <a:endParaRPr lang="ru-RU" sz="16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276270" y="2096698"/>
            <a:ext cx="985385" cy="356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0,135 T</a:t>
            </a:r>
            <a:endParaRPr lang="ru-RU" sz="16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537001" y="2098548"/>
            <a:ext cx="864096" cy="356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0,16 T</a:t>
            </a:r>
            <a:endParaRPr lang="ru-RU" sz="16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821191" y="2098548"/>
            <a:ext cx="864096" cy="356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0,188 T</a:t>
            </a:r>
            <a:endParaRPr lang="ru-RU" sz="16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48783" y="2096698"/>
            <a:ext cx="864096" cy="356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0,107 </a:t>
            </a:r>
            <a:r>
              <a:rPr lang="en-US" sz="1600" dirty="0" smtClean="0"/>
              <a:t>T</a:t>
            </a:r>
            <a:endParaRPr lang="ru-RU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50" y="2993444"/>
            <a:ext cx="1353952" cy="373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295" y="4988248"/>
            <a:ext cx="2368598" cy="63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Овал 21"/>
          <p:cNvSpPr/>
          <p:nvPr/>
        </p:nvSpPr>
        <p:spPr>
          <a:xfrm>
            <a:off x="8461150" y="6165304"/>
            <a:ext cx="864097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>
            <a:endCxn id="6148" idx="2"/>
          </p:cNvCxnSpPr>
          <p:nvPr/>
        </p:nvCxnSpPr>
        <p:spPr>
          <a:xfrm flipV="1">
            <a:off x="9325247" y="5619283"/>
            <a:ext cx="1616347" cy="6900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2853527"/>
            <a:ext cx="7803969" cy="400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ОИЯИ\ЛФВЭ_НИКА\MPD\Сборка соленоида\Узел Чимни\Фото доработка\IMG_90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8783">
            <a:off x="9910479" y="2930994"/>
            <a:ext cx="2201856" cy="16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47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276" y="2332"/>
            <a:ext cx="10952798" cy="834380"/>
          </a:xfrm>
        </p:spPr>
        <p:txBody>
          <a:bodyPr/>
          <a:lstStyle/>
          <a:p>
            <a:r>
              <a:rPr lang="en-US" dirty="0" smtClean="0"/>
              <a:t>Factory test of power supplies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75467" y="1124744"/>
            <a:ext cx="3744416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Power supply of </a:t>
            </a:r>
            <a:r>
              <a:rPr lang="en-US" sz="2000" b="1" dirty="0" smtClean="0"/>
              <a:t>solenoid </a:t>
            </a:r>
            <a:r>
              <a:rPr lang="en-US" sz="2000" b="1" dirty="0"/>
              <a:t>I = </a:t>
            </a:r>
            <a:r>
              <a:rPr lang="en-US" sz="2000" b="1" dirty="0" smtClean="0"/>
              <a:t>2500A </a:t>
            </a:r>
            <a:r>
              <a:rPr lang="en-US" sz="2000" b="1" dirty="0"/>
              <a:t>V= </a:t>
            </a:r>
            <a:r>
              <a:rPr lang="en-US" sz="2000" b="1" dirty="0" smtClean="0"/>
              <a:t>10V</a:t>
            </a:r>
            <a:endParaRPr lang="ru-RU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47" y="1916832"/>
            <a:ext cx="4246056" cy="473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52239" y="1124744"/>
            <a:ext cx="3744416" cy="7200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Power supply of </a:t>
            </a:r>
            <a:r>
              <a:rPr lang="en-US" sz="2000" b="1" dirty="0" smtClean="0"/>
              <a:t>TRIM1</a:t>
            </a:r>
          </a:p>
          <a:p>
            <a:pPr algn="ctr"/>
            <a:r>
              <a:rPr lang="en-US" sz="1600" b="1" dirty="0"/>
              <a:t>I = </a:t>
            </a:r>
            <a:r>
              <a:rPr lang="en-US" sz="1600" b="1" dirty="0" smtClean="0"/>
              <a:t>3000A </a:t>
            </a:r>
            <a:r>
              <a:rPr lang="en-US" sz="1600" b="1" dirty="0"/>
              <a:t>V= </a:t>
            </a:r>
            <a:r>
              <a:rPr lang="en-US" sz="1600" b="1" dirty="0" smtClean="0"/>
              <a:t>70V</a:t>
            </a:r>
            <a:endParaRPr lang="ru-RU" sz="16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17135" y="1124744"/>
            <a:ext cx="3744416" cy="7200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Power supply of </a:t>
            </a:r>
            <a:r>
              <a:rPr lang="en-US" sz="2000" b="1" dirty="0" smtClean="0"/>
              <a:t>TRIM2</a:t>
            </a:r>
          </a:p>
          <a:p>
            <a:pPr algn="ctr"/>
            <a:r>
              <a:rPr lang="en-US" sz="1600" b="1" dirty="0" smtClean="0"/>
              <a:t>I = 1300A V= 45V</a:t>
            </a:r>
            <a:endParaRPr lang="ru-RU" sz="16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380" y="1917973"/>
            <a:ext cx="3525926" cy="398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3400425"/>
            <a:ext cx="104775" cy="5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3552825"/>
            <a:ext cx="104775" cy="5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90" y="5369103"/>
            <a:ext cx="1787436" cy="131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999" y="5369103"/>
            <a:ext cx="1763552" cy="131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7" y="1916832"/>
            <a:ext cx="3754101" cy="473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30" y="5382398"/>
            <a:ext cx="1898427" cy="135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01" y="5402019"/>
            <a:ext cx="1799946" cy="136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Mukhin Konstantin\Downloads\IMG_898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4427" y="3557532"/>
            <a:ext cx="2180384" cy="16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ukhin Konstantin\Downloads\IMG_898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05150" y="5417102"/>
            <a:ext cx="1628798" cy="122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7309023" y="3609975"/>
            <a:ext cx="701860" cy="13311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10882" y="3319075"/>
            <a:ext cx="357790" cy="2308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140</a:t>
            </a:r>
            <a:endParaRPr lang="ru-RU" sz="900" dirty="0"/>
          </a:p>
        </p:txBody>
      </p:sp>
      <p:sp>
        <p:nvSpPr>
          <p:cNvPr id="23" name="TextBox 22"/>
          <p:cNvSpPr txBox="1"/>
          <p:nvPr/>
        </p:nvSpPr>
        <p:spPr>
          <a:xfrm>
            <a:off x="5609612" y="5253687"/>
            <a:ext cx="332472" cy="2308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53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01605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836712"/>
          </a:xfrm>
        </p:spPr>
        <p:txBody>
          <a:bodyPr/>
          <a:lstStyle/>
          <a:p>
            <a:r>
              <a:rPr lang="en-US" dirty="0" smtClean="0"/>
              <a:t>Water cooling system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91" y="1484784"/>
            <a:ext cx="842493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40271" y="908720"/>
            <a:ext cx="2592288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Cooled equipment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2219" y="1721711"/>
            <a:ext cx="36364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TRIM COIL 1 </a:t>
            </a:r>
          </a:p>
          <a:p>
            <a:r>
              <a:rPr lang="en-US" dirty="0" smtClean="0"/>
              <a:t>1076 l/h water in 25</a:t>
            </a:r>
            <a:r>
              <a:rPr lang="en-US" baseline="30000" dirty="0" smtClean="0"/>
              <a:t>0</a:t>
            </a:r>
            <a:r>
              <a:rPr lang="en-US" dirty="0" smtClean="0"/>
              <a:t>C out 55</a:t>
            </a:r>
            <a:r>
              <a:rPr lang="en-US" baseline="30000" dirty="0" smtClean="0"/>
              <a:t>0</a:t>
            </a:r>
            <a:r>
              <a:rPr lang="en-US" dirty="0" smtClean="0"/>
              <a:t>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TRIM COIL 2</a:t>
            </a:r>
          </a:p>
          <a:p>
            <a:r>
              <a:rPr lang="en-US" dirty="0" smtClean="0"/>
              <a:t>2210 </a:t>
            </a:r>
            <a:r>
              <a:rPr lang="en-US" dirty="0"/>
              <a:t>l/h water in 25</a:t>
            </a:r>
            <a:r>
              <a:rPr lang="en-US" baseline="30000" dirty="0"/>
              <a:t>0</a:t>
            </a:r>
            <a:r>
              <a:rPr lang="en-US" dirty="0"/>
              <a:t>C out 55</a:t>
            </a:r>
            <a:r>
              <a:rPr lang="en-US" baseline="30000" dirty="0"/>
              <a:t>0</a:t>
            </a:r>
            <a:r>
              <a:rPr lang="en-US" dirty="0"/>
              <a:t>C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POWER SUPPLY of SOLENOID</a:t>
            </a:r>
          </a:p>
          <a:p>
            <a:r>
              <a:rPr lang="en-US" dirty="0" smtClean="0"/>
              <a:t>1800 </a:t>
            </a:r>
            <a:r>
              <a:rPr lang="en-US" dirty="0"/>
              <a:t>l/h water in 25</a:t>
            </a:r>
            <a:r>
              <a:rPr lang="en-US" baseline="30000" dirty="0"/>
              <a:t>0</a:t>
            </a:r>
            <a:r>
              <a:rPr lang="en-US" dirty="0"/>
              <a:t>C out </a:t>
            </a:r>
            <a:r>
              <a:rPr lang="en-US" dirty="0" smtClean="0"/>
              <a:t>35</a:t>
            </a:r>
            <a:r>
              <a:rPr lang="en-US" baseline="30000" dirty="0" smtClean="0"/>
              <a:t>0</a:t>
            </a:r>
            <a:r>
              <a:rPr lang="en-US" dirty="0" smtClean="0"/>
              <a:t>C</a:t>
            </a:r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POWER SUPPLY of TRIM 1</a:t>
            </a:r>
          </a:p>
          <a:p>
            <a:r>
              <a:rPr lang="en-US" dirty="0" smtClean="0"/>
              <a:t>720 </a:t>
            </a:r>
            <a:r>
              <a:rPr lang="en-US" dirty="0"/>
              <a:t>l/h water in 25</a:t>
            </a:r>
            <a:r>
              <a:rPr lang="en-US" baseline="30000" dirty="0"/>
              <a:t>0</a:t>
            </a:r>
            <a:r>
              <a:rPr lang="en-US" dirty="0"/>
              <a:t>C out 35</a:t>
            </a:r>
            <a:r>
              <a:rPr lang="en-US" baseline="30000" dirty="0"/>
              <a:t>0</a:t>
            </a:r>
            <a:r>
              <a:rPr lang="en-US" dirty="0"/>
              <a:t>C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POWER SUPPLY of TRIM2</a:t>
            </a:r>
          </a:p>
          <a:p>
            <a:r>
              <a:rPr lang="en-US" dirty="0"/>
              <a:t>720 l/h water in 25</a:t>
            </a:r>
            <a:r>
              <a:rPr lang="en-US" baseline="30000" dirty="0"/>
              <a:t>0</a:t>
            </a:r>
            <a:r>
              <a:rPr lang="en-US" dirty="0"/>
              <a:t>C out 35</a:t>
            </a:r>
            <a:r>
              <a:rPr lang="en-US" baseline="30000" dirty="0"/>
              <a:t>0</a:t>
            </a:r>
            <a:r>
              <a:rPr lang="en-US" dirty="0"/>
              <a:t>C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583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908720"/>
          </a:xfrm>
        </p:spPr>
        <p:txBody>
          <a:bodyPr/>
          <a:lstStyle/>
          <a:p>
            <a:r>
              <a:rPr lang="en-US" dirty="0" smtClean="0"/>
              <a:t>Cold water system scheme</a:t>
            </a:r>
            <a:endParaRPr lang="ru-RU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048" y="764704"/>
            <a:ext cx="883017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 descr="D:\ОИЯИ\ЛФВЭ_НИКА\MPD\Сборка соленоида\Этапы сборки и отчеты\Фото\Photo of monitor\Water cool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0" y="3422392"/>
            <a:ext cx="6065723" cy="341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96255" y="947614"/>
            <a:ext cx="2808312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Controlled parameters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2259" y="1668066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Temperature of TRIM 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 rate of TRIM 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 rate of Power supplies </a:t>
            </a:r>
            <a:endParaRPr lang="ru-RU" dirty="0"/>
          </a:p>
        </p:txBody>
      </p:sp>
      <p:pic>
        <p:nvPicPr>
          <p:cNvPr id="7182" name="Picture 14" descr="D:\ОИЯИ\ЛФВЭ_НИКА\MPD\Сборка соленоида\Этапы сборки и отчеты\Фото\2024\IMG_8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95405" y="3071015"/>
            <a:ext cx="4206288" cy="315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ukhin Konstantin\Downloads\IMG_9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64393" y="1316254"/>
            <a:ext cx="3075113" cy="230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63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ОИЯИ\ЛФВЭ_НИКА\MPD\Внешняя инженерка\Водяное охлаждение\Схемы хладоцентров\Схема принципиальная хладоцентр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2" y="946667"/>
            <a:ext cx="6840761" cy="576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65207" y="548680"/>
            <a:ext cx="2476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Water cooling consumers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857100" y="877362"/>
            <a:ext cx="2640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 smtClean="0">
                <a:solidFill>
                  <a:srgbClr val="00B050"/>
                </a:solidFill>
              </a:rPr>
              <a:t>Electrical power of the collider</a:t>
            </a:r>
          </a:p>
          <a:p>
            <a:pPr marL="285750" indent="-285750">
              <a:buFontTx/>
              <a:buChar char="-"/>
            </a:pPr>
            <a:r>
              <a:rPr lang="en-US" sz="1200" dirty="0" smtClean="0">
                <a:solidFill>
                  <a:srgbClr val="00B050"/>
                </a:solidFill>
              </a:rPr>
              <a:t>MPD detector and subdetectors</a:t>
            </a:r>
          </a:p>
          <a:p>
            <a:pPr marL="285750" indent="-285750">
              <a:buFontTx/>
              <a:buChar char="-"/>
            </a:pPr>
            <a:r>
              <a:rPr lang="en-US" sz="1200" dirty="0" smtClean="0">
                <a:solidFill>
                  <a:srgbClr val="00B050"/>
                </a:solidFill>
              </a:rPr>
              <a:t>Cryogenic and vacuum systems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Electron cooling systems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SPD detector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75" y="4149079"/>
            <a:ext cx="1072277" cy="82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D:\ОИЯИ\ЛФВЭ_НИКА\PAC\Фото\IMG_8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122362"/>
            <a:ext cx="3346227" cy="250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D:\ОИЯИ\ЛФВЭ_НИКА\PAC\Фото\IMG_8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459" y="3516745"/>
            <a:ext cx="3576126" cy="26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038540"/>
              </p:ext>
            </p:extLst>
          </p:nvPr>
        </p:nvGraphicFramePr>
        <p:xfrm>
          <a:off x="7741071" y="2996952"/>
          <a:ext cx="4320479" cy="2523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449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4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32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11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66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44016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Cooling system parameters</a:t>
                      </a:r>
                      <a:endParaRPr lang="ru-RU" sz="1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57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Index number of cooling center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ru-RU" sz="1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ru-RU" sz="1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</a:t>
                      </a:r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35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Cooling capacity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1335 kW</a:t>
                      </a:r>
                      <a:endParaRPr lang="ru-RU" sz="1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B050"/>
                          </a:solidFill>
                        </a:rPr>
                        <a:t>1540 kW</a:t>
                      </a:r>
                      <a:endParaRPr lang="ru-RU" sz="1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1290</a:t>
                      </a:r>
                      <a:r>
                        <a:rPr lang="en-US" sz="1000" baseline="0" dirty="0" smtClean="0"/>
                        <a:t> kW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453 kW</a:t>
                      </a:r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Refrigerant</a:t>
                      </a:r>
                      <a:endParaRPr lang="ru-RU" sz="10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Antifreeze,</a:t>
                      </a:r>
                      <a:r>
                        <a:rPr lang="en-US" sz="1000" baseline="0" dirty="0" smtClean="0"/>
                        <a:t> still water, </a:t>
                      </a:r>
                      <a:r>
                        <a:rPr lang="en-US" sz="1000" baseline="0" dirty="0" err="1" smtClean="0"/>
                        <a:t>freon</a:t>
                      </a:r>
                      <a:r>
                        <a:rPr lang="en-US" sz="1000" baseline="0" dirty="0" smtClean="0"/>
                        <a:t>, purified water</a:t>
                      </a:r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Number of consumers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ru-RU" sz="1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ru-RU" sz="1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9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Range of water</a:t>
                      </a:r>
                      <a:r>
                        <a:rPr lang="en-US" sz="1000" baseline="0" dirty="0" smtClean="0"/>
                        <a:t> temperature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r>
                        <a:rPr lang="en-US" sz="1000" baseline="0" dirty="0" smtClean="0">
                          <a:solidFill>
                            <a:srgbClr val="00B050"/>
                          </a:solidFill>
                        </a:rPr>
                        <a:t> - 30</a:t>
                      </a:r>
                      <a:r>
                        <a:rPr lang="en-US" sz="1000" kern="1200" baseline="300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000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ru-RU" sz="1000" kern="120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15 - 55</a:t>
                      </a:r>
                      <a:r>
                        <a:rPr lang="en-US" sz="1000" kern="1200" baseline="300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000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ru-RU" sz="1000" kern="120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15 - 25</a:t>
                      </a:r>
                      <a:r>
                        <a:rPr lang="en-US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18 - 24</a:t>
                      </a:r>
                      <a:r>
                        <a:rPr lang="en-US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Operation</a:t>
                      </a:r>
                      <a:r>
                        <a:rPr lang="en-US" sz="1000" baseline="0" dirty="0" smtClean="0"/>
                        <a:t> modes*</a:t>
                      </a:r>
                      <a:endParaRPr lang="ru-RU" sz="10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Dry cooling, cooling machine, mix mode</a:t>
                      </a:r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957095" y="5517232"/>
            <a:ext cx="22076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 depends on consumers</a:t>
            </a:r>
            <a:endParaRPr lang="ru-RU" sz="1000" dirty="0" smtClean="0"/>
          </a:p>
          <a:p>
            <a:r>
              <a:rPr lang="en-US" sz="1000" dirty="0" smtClean="0"/>
              <a:t>** depends </a:t>
            </a:r>
            <a:r>
              <a:rPr lang="en-US" sz="1000" dirty="0"/>
              <a:t>on ambient temperature</a:t>
            </a:r>
            <a:endParaRPr lang="en-US" sz="1000" dirty="0" smtClean="0"/>
          </a:p>
          <a:p>
            <a:endParaRPr lang="en-US" sz="1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130380" y="1948421"/>
            <a:ext cx="4931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Water cooling system including 4 similar cooling centers. Cooling center is complicated and uses 4 different coolants. </a:t>
            </a:r>
            <a:r>
              <a:rPr lang="en-US" sz="1200" dirty="0"/>
              <a:t>Three </a:t>
            </a:r>
            <a:r>
              <a:rPr lang="en-US" sz="1200" dirty="0" smtClean="0"/>
              <a:t>operation options are available depending on </a:t>
            </a:r>
            <a:r>
              <a:rPr lang="en-US" sz="1200" dirty="0"/>
              <a:t>the ambient temperature. </a:t>
            </a:r>
            <a:r>
              <a:rPr lang="en-US" sz="1200" dirty="0" smtClean="0"/>
              <a:t>This scheme allows obtaining stable temperature at the collider and detector equipment in the whole operation range </a:t>
            </a:r>
            <a:r>
              <a:rPr lang="en-US" sz="1200" dirty="0"/>
              <a:t>regardless of the </a:t>
            </a:r>
            <a:r>
              <a:rPr lang="en-US" sz="1200" dirty="0" smtClean="0"/>
              <a:t>season. 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4860751" y="1034123"/>
            <a:ext cx="112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Dry cooling</a:t>
            </a:r>
            <a:endParaRPr lang="ru-RU" sz="1400" dirty="0"/>
          </a:p>
        </p:txBody>
      </p:sp>
      <p:pic>
        <p:nvPicPr>
          <p:cNvPr id="6153" name="Picture 9" descr="D:\ОИЯИ\ЛФВЭ_НИКА\PAC\Фото\IMG_86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2423" y="1659924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2475" y="-1"/>
            <a:ext cx="10952798" cy="717957"/>
          </a:xfrm>
        </p:spPr>
        <p:txBody>
          <a:bodyPr/>
          <a:lstStyle/>
          <a:p>
            <a:r>
              <a:rPr lang="en-US" sz="3600" dirty="0" smtClean="0"/>
              <a:t>Colling water system of NICA complex</a:t>
            </a:r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87" y="1367355"/>
            <a:ext cx="6161927" cy="470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3276575" y="4077072"/>
            <a:ext cx="4176464" cy="1368152"/>
          </a:xfrm>
          <a:prstGeom prst="straightConnector1">
            <a:avLst/>
          </a:prstGeom>
          <a:ln w="28575">
            <a:solidFill>
              <a:srgbClr val="DA20C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1332359" y="4005064"/>
            <a:ext cx="5544616" cy="115212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5" name="Picture 11" descr="D:\ОИЯИ\ЛФВЭ_НИКА\PAC\Фото\IMG_86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995" y="4092308"/>
            <a:ext cx="3542316" cy="265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9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" y="0"/>
            <a:ext cx="12169775" cy="980728"/>
          </a:xfrm>
        </p:spPr>
        <p:txBody>
          <a:bodyPr/>
          <a:lstStyle/>
          <a:p>
            <a:r>
              <a:rPr lang="en-US" dirty="0" smtClean="0"/>
              <a:t>Plan of talk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615" y="1772816"/>
            <a:ext cx="7166173" cy="470898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Magnet construction and some parameters</a:t>
            </a:r>
          </a:p>
          <a:p>
            <a:r>
              <a:rPr lang="en-US" sz="2000" dirty="0" smtClean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Cryogenic infrastructure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- Cooling to operation temperature (4,5K)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Engineering systems of the detector MPD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- Power supply system</a:t>
            </a:r>
          </a:p>
          <a:p>
            <a:r>
              <a:rPr lang="en-US" sz="2000" dirty="0" smtClean="0"/>
              <a:t>     - SC coil training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- Water cooling system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- Magnetic field mapper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and stationary gauges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Timeline and risks </a:t>
            </a:r>
            <a:endParaRPr lang="en-US" sz="2000" dirty="0"/>
          </a:p>
          <a:p>
            <a:r>
              <a:rPr lang="en-US" sz="2000" dirty="0" smtClean="0"/>
              <a:t>	</a:t>
            </a:r>
          </a:p>
        </p:txBody>
      </p:sp>
      <p:pic>
        <p:nvPicPr>
          <p:cNvPr id="3" name="Picture 2" descr="D:\ОИЯИ\ЛФВЭ_НИКА\MPD\Сборка соленоида\Этапы сборки и отчеты\Фото\06_11_2022\Фото_статус сборки_08_11_2022\IMG_1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491" y="476672"/>
            <a:ext cx="4032448" cy="302433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 w="165100" prst="coolSlan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ОИЯИ\ЛФВЭ_НИКА\Фото НИКИ коптер\NICA Коптер Осень 2024\DJI_08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 brushSize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14" y="3068959"/>
            <a:ext cx="5156385" cy="36667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3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442" y="1319813"/>
            <a:ext cx="3665599" cy="227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797" y="3638809"/>
            <a:ext cx="6374068" cy="321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836712"/>
          </a:xfrm>
        </p:spPr>
        <p:txBody>
          <a:bodyPr/>
          <a:lstStyle/>
          <a:p>
            <a:r>
              <a:rPr lang="en-US" sz="4800" dirty="0" smtClean="0"/>
              <a:t>Magnetic field measuring and control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9168" t="8889" r="11770" b="12037"/>
          <a:stretch/>
        </p:blipFill>
        <p:spPr>
          <a:xfrm>
            <a:off x="468263" y="1628800"/>
            <a:ext cx="5214417" cy="392690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24647" y="908720"/>
            <a:ext cx="4032448" cy="57606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Volume field mapper measuring device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955690" y="1303136"/>
            <a:ext cx="814351" cy="12617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019566" y="908720"/>
            <a:ext cx="3704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Calculation and experimental current for optimal field configuration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151000" y="6411334"/>
            <a:ext cx="3018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*Drawing of mapper by S. Gerasimov</a:t>
            </a:r>
          </a:p>
          <a:p>
            <a:r>
              <a:rPr lang="en-US" sz="1000" dirty="0" smtClean="0"/>
              <a:t>*Computing calculation table data by E. </a:t>
            </a:r>
            <a:r>
              <a:rPr lang="en-US" sz="1000" dirty="0" err="1" smtClean="0"/>
              <a:t>Antokhin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68248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836712"/>
          </a:xfrm>
        </p:spPr>
        <p:txBody>
          <a:bodyPr/>
          <a:lstStyle/>
          <a:p>
            <a:r>
              <a:rPr lang="en-US" sz="3600" dirty="0" smtClean="0"/>
              <a:t>Stationary magnetic field monitor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51" y="1035706"/>
            <a:ext cx="10729192" cy="554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231" y="908720"/>
            <a:ext cx="50405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40 –</a:t>
            </a:r>
            <a:r>
              <a:rPr lang="en-US" sz="1400" dirty="0" smtClean="0"/>
              <a:t> </a:t>
            </a:r>
            <a:r>
              <a:rPr lang="en-US" sz="1400" dirty="0"/>
              <a:t>sensors evenly distributed over the inner surface of the </a:t>
            </a:r>
            <a:r>
              <a:rPr lang="en-US" sz="1400" dirty="0" smtClean="0"/>
              <a:t>solenoid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dirty="0" smtClean="0"/>
              <a:t>36 – </a:t>
            </a:r>
            <a:r>
              <a:rPr lang="en-US" sz="1400" dirty="0" smtClean="0"/>
              <a:t>sensors (16 on 200 mm. from end face of solenoid and 4 in the center)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356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0"/>
            <a:ext cx="10952798" cy="908720"/>
          </a:xfrm>
        </p:spPr>
        <p:txBody>
          <a:bodyPr/>
          <a:lstStyle/>
          <a:p>
            <a:r>
              <a:rPr lang="en-US" sz="4000" dirty="0" smtClean="0"/>
              <a:t>Timeline and risk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14039" y="980728"/>
            <a:ext cx="11377264" cy="56323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February </a:t>
            </a:r>
            <a:r>
              <a:rPr lang="en-US" dirty="0" smtClean="0"/>
              <a:t>2025 – present day </a:t>
            </a:r>
            <a:r>
              <a:rPr lang="en-US" dirty="0" smtClean="0"/>
              <a:t>– Solenoid at temperature 4,5 K  </a:t>
            </a:r>
          </a:p>
          <a:p>
            <a:endParaRPr lang="en-US" dirty="0" smtClean="0"/>
          </a:p>
          <a:p>
            <a:r>
              <a:rPr lang="en-US" dirty="0" smtClean="0"/>
              <a:t>April – May 2025</a:t>
            </a:r>
            <a:r>
              <a:rPr lang="en-US" dirty="0" smtClean="0"/>
              <a:t> </a:t>
            </a:r>
            <a:r>
              <a:rPr lang="en-US" dirty="0" smtClean="0"/>
              <a:t>– </a:t>
            </a:r>
            <a:r>
              <a:rPr lang="en-US" dirty="0"/>
              <a:t>The training of a superconducting coil involves the input of current up to 1000 A for a short time (300-500 A for several days</a:t>
            </a:r>
            <a:r>
              <a:rPr lang="en-US" dirty="0" smtClean="0"/>
              <a:t>)</a:t>
            </a:r>
            <a:r>
              <a:rPr lang="en-US" dirty="0" smtClean="0"/>
              <a:t>. Tests of quench </a:t>
            </a:r>
            <a:r>
              <a:rPr lang="en-US" dirty="0" err="1" smtClean="0"/>
              <a:t>protaction</a:t>
            </a:r>
            <a:r>
              <a:rPr lang="en-US" dirty="0" smtClean="0"/>
              <a:t> system and storage energy evacuation on low current.</a:t>
            </a:r>
          </a:p>
          <a:p>
            <a:endParaRPr lang="en-US" dirty="0"/>
          </a:p>
          <a:p>
            <a:r>
              <a:rPr lang="en-US" dirty="0" smtClean="0"/>
              <a:t>Until end of April 2025 – Finalizing mechanical and magnetic test of a mapper in INP</a:t>
            </a:r>
          </a:p>
          <a:p>
            <a:endParaRPr lang="en-US" dirty="0"/>
          </a:p>
          <a:p>
            <a:r>
              <a:rPr lang="en-US" dirty="0" smtClean="0"/>
              <a:t>Until May 20</a:t>
            </a:r>
            <a:r>
              <a:rPr lang="en-US" baseline="30000" dirty="0" smtClean="0"/>
              <a:t>th</a:t>
            </a:r>
            <a:r>
              <a:rPr lang="en-US" dirty="0" smtClean="0"/>
              <a:t> – Shipment </a:t>
            </a:r>
            <a:r>
              <a:rPr lang="en-US" dirty="0"/>
              <a:t>all components </a:t>
            </a:r>
            <a:r>
              <a:rPr lang="en-US" dirty="0" smtClean="0"/>
              <a:t>of a </a:t>
            </a:r>
            <a:r>
              <a:rPr lang="en-US" dirty="0"/>
              <a:t>magnetic field </a:t>
            </a:r>
            <a:r>
              <a:rPr lang="en-US" dirty="0" smtClean="0"/>
              <a:t>mapper </a:t>
            </a:r>
            <a:r>
              <a:rPr lang="en-US" dirty="0"/>
              <a:t>from INP (Novosibirsk</a:t>
            </a:r>
            <a:r>
              <a:rPr lang="en-US" dirty="0" smtClean="0"/>
              <a:t>) to JINR </a:t>
            </a:r>
            <a:r>
              <a:rPr lang="en-US" dirty="0"/>
              <a:t>and start assembling it in the solenoid.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May 2025 </a:t>
            </a:r>
            <a:r>
              <a:rPr lang="en-US" dirty="0"/>
              <a:t>– Starting measuring of the magnetic field from 1000 </a:t>
            </a:r>
            <a:r>
              <a:rPr lang="en-US" dirty="0" err="1"/>
              <a:t>Gs</a:t>
            </a:r>
            <a:r>
              <a:rPr lang="en-US" dirty="0"/>
              <a:t> including determination of magnetic axis and coil position depends of </a:t>
            </a:r>
            <a:r>
              <a:rPr lang="en-US" dirty="0" smtClean="0"/>
              <a:t>current.</a:t>
            </a:r>
          </a:p>
          <a:p>
            <a:endParaRPr lang="ru-RU" dirty="0" smtClean="0"/>
          </a:p>
          <a:p>
            <a:r>
              <a:rPr lang="en-US" dirty="0" smtClean="0"/>
              <a:t>May – June 2025 – </a:t>
            </a:r>
            <a:r>
              <a:rPr lang="en-US" dirty="0" smtClean="0"/>
              <a:t>Magnetic field measurement.</a:t>
            </a:r>
            <a:endParaRPr lang="en-US" dirty="0" smtClean="0"/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b="1" dirty="0" smtClean="0">
                <a:solidFill>
                  <a:srgbClr val="FF0000"/>
                </a:solidFill>
              </a:rPr>
              <a:t>urther </a:t>
            </a:r>
            <a:r>
              <a:rPr lang="en-US" b="1" dirty="0">
                <a:solidFill>
                  <a:srgbClr val="FF0000"/>
                </a:solidFill>
              </a:rPr>
              <a:t>increase in current is impossible without cooling the </a:t>
            </a:r>
            <a:r>
              <a:rPr lang="en-US" b="1" dirty="0" smtClean="0">
                <a:solidFill>
                  <a:srgbClr val="FF0000"/>
                </a:solidFill>
              </a:rPr>
              <a:t>water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b="1" dirty="0">
                <a:solidFill>
                  <a:srgbClr val="FF0000"/>
                </a:solidFill>
              </a:rPr>
              <a:t>Checking the operability of current leads at high current (electrical connections and thermal contact). At currents over 500 A, the temperature of </a:t>
            </a:r>
            <a:r>
              <a:rPr lang="en-US" b="1" dirty="0" smtClean="0">
                <a:solidFill>
                  <a:srgbClr val="FF0000"/>
                </a:solidFill>
              </a:rPr>
              <a:t>the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SC cables </a:t>
            </a:r>
            <a:r>
              <a:rPr lang="en-US" b="1" dirty="0">
                <a:solidFill>
                  <a:srgbClr val="FF0000"/>
                </a:solidFill>
              </a:rPr>
              <a:t>increases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ИЯИ\ЛФВЭ_НИКА\Фото НИКИ коптер\NICA Коптер Осень 2024\PANO0001-Pano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trans="22000" brushSize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23"/>
            <a:ext cx="12169776" cy="684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8" y="548680"/>
            <a:ext cx="10952798" cy="764704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Thank you for attention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87" y="1700808"/>
            <a:ext cx="10952798" cy="1124744"/>
          </a:xfrm>
        </p:spPr>
        <p:txBody>
          <a:bodyPr/>
          <a:lstStyle/>
          <a:p>
            <a:pPr marL="285750" indent="-285750"/>
            <a:r>
              <a:rPr lang="en-US" sz="3200" dirty="0" smtClean="0"/>
              <a:t>Chapter 1</a:t>
            </a:r>
            <a:br>
              <a:rPr lang="en-US" sz="3200" dirty="0" smtClean="0"/>
            </a:br>
            <a:r>
              <a:rPr lang="en-US" sz="3200" dirty="0" smtClean="0"/>
              <a:t>Magnet construction and parameters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4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85" y="571808"/>
            <a:ext cx="10734323" cy="602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612" y="-99392"/>
            <a:ext cx="10952798" cy="792088"/>
          </a:xfrm>
        </p:spPr>
        <p:txBody>
          <a:bodyPr/>
          <a:lstStyle/>
          <a:p>
            <a:r>
              <a:rPr lang="en-US" sz="4000" dirty="0" smtClean="0"/>
              <a:t>MPD in NICA complex</a:t>
            </a:r>
            <a:endParaRPr lang="ru-RU" sz="4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 rot="19579977">
            <a:off x="8638190" y="2107805"/>
            <a:ext cx="1067271" cy="21617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14" y="5229200"/>
            <a:ext cx="2830463" cy="152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D:\ОИЯИ\ЛФВЭ_НИКА\MPD\Сборка соленоида\Этапы сборки и отчеты\Фото\Зал МЦД\IMG_46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113" y="188639"/>
            <a:ext cx="2784310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Прямая со стрелкой 33"/>
          <p:cNvCxnSpPr/>
          <p:nvPr/>
        </p:nvCxnSpPr>
        <p:spPr>
          <a:xfrm flipV="1">
            <a:off x="9829303" y="2276872"/>
            <a:ext cx="385862" cy="782284"/>
          </a:xfrm>
          <a:prstGeom prst="straightConnector1">
            <a:avLst/>
          </a:prstGeom>
          <a:ln w="28575">
            <a:solidFill>
              <a:srgbClr val="FF5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3612611">
            <a:off x="7772459" y="1190131"/>
            <a:ext cx="712054" cy="40011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SPD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9017062">
            <a:off x="4145767" y="1032700"/>
            <a:ext cx="1003801" cy="40011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BM@N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9205849">
            <a:off x="1837242" y="2074424"/>
            <a:ext cx="159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Booster</a:t>
            </a:r>
          </a:p>
          <a:p>
            <a:pPr algn="ctr"/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Nuclotron</a:t>
            </a:r>
            <a:endParaRPr lang="ru-RU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74155" y="1989975"/>
            <a:ext cx="186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   I    C    A</a:t>
            </a:r>
            <a:endParaRPr lang="ru-RU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3664386">
            <a:off x="8623278" y="2766768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MPD</a:t>
            </a:r>
            <a:endParaRPr lang="ru-RU" sz="32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 descr="D:\ОИЯИ\ЛФВЭ_НИКА\MPD\Сборка соленоида\Этапы сборки и отчеты\Фото\2024\IMG_80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49" y="2496094"/>
            <a:ext cx="5773844" cy="433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16"/>
          <p:cNvCxnSpPr>
            <a:stCxn id="8" idx="1"/>
          </p:cNvCxnSpPr>
          <p:nvPr/>
        </p:nvCxnSpPr>
        <p:spPr>
          <a:xfrm flipH="1">
            <a:off x="6490039" y="3484524"/>
            <a:ext cx="2237656" cy="10307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8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2" y="692695"/>
            <a:ext cx="11943159" cy="593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23614"/>
            <a:ext cx="10952798" cy="692696"/>
          </a:xfrm>
        </p:spPr>
        <p:txBody>
          <a:bodyPr/>
          <a:lstStyle/>
          <a:p>
            <a:r>
              <a:rPr lang="en-US" sz="3200" dirty="0" smtClean="0"/>
              <a:t>MPD magnet construction</a:t>
            </a:r>
            <a:endParaRPr lang="ru-RU" sz="3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083802"/>
              </p:ext>
            </p:extLst>
          </p:nvPr>
        </p:nvGraphicFramePr>
        <p:xfrm>
          <a:off x="118392" y="3068960"/>
          <a:ext cx="2438103" cy="27411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74007"/>
                <a:gridCol w="864096"/>
              </a:tblGrid>
              <a:tr h="21602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Parameters of the magnet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244976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Magnetic</a:t>
                      </a:r>
                      <a:r>
                        <a:rPr lang="en-US" sz="1100" baseline="0" dirty="0" smtClean="0"/>
                        <a:t> field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0,57 T</a:t>
                      </a:r>
                      <a:endParaRPr lang="ru-RU" sz="1100" dirty="0"/>
                    </a:p>
                  </a:txBody>
                  <a:tcPr/>
                </a:tc>
              </a:tr>
              <a:tr h="27392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Cryostat weight and  size (diameter/length) mm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66 tons  </a:t>
                      </a:r>
                    </a:p>
                    <a:p>
                      <a:r>
                        <a:rPr lang="en-US" sz="1100" dirty="0" smtClean="0"/>
                        <a:t>5443/7910</a:t>
                      </a:r>
                      <a:endParaRPr lang="ru-RU" sz="11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Yoke weight and  size (diameter/length) mm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630 tons</a:t>
                      </a:r>
                    </a:p>
                    <a:p>
                      <a:r>
                        <a:rPr lang="en-US" sz="1100" dirty="0" smtClean="0"/>
                        <a:t>6583/8970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Current</a:t>
                      </a:r>
                    </a:p>
                    <a:p>
                      <a:r>
                        <a:rPr lang="en-US" sz="1100" dirty="0" smtClean="0"/>
                        <a:t>Voltage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1790 A</a:t>
                      </a:r>
                    </a:p>
                    <a:p>
                      <a:r>
                        <a:rPr lang="en-US" sz="1100" dirty="0" smtClean="0"/>
                        <a:t>10V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Each pole</a:t>
                      </a:r>
                      <a:r>
                        <a:rPr lang="en-US" sz="1100" baseline="0" dirty="0" smtClean="0"/>
                        <a:t> weight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45 tons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Total weight with support equipment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800 tons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82" name="Picture 10" descr="D:\ОИЯИ\ЛФВЭ_НИКА\MPD\Сборка соленоида\Этапы сборки и отчеты\Фото\Зал МЦД\IMG_4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127" y="4077072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56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ukhin Konstantin\Downloads\IMG_9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5" y="1196752"/>
            <a:ext cx="3195414" cy="23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88" y="1058842"/>
            <a:ext cx="4617166" cy="302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820" y="116632"/>
            <a:ext cx="10952798" cy="527133"/>
          </a:xfrm>
        </p:spPr>
        <p:txBody>
          <a:bodyPr/>
          <a:lstStyle/>
          <a:p>
            <a:r>
              <a:rPr lang="en-US" sz="4000" dirty="0" smtClean="0"/>
              <a:t>Superconductor cable</a:t>
            </a:r>
            <a:endParaRPr lang="ru-RU" sz="4000" dirty="0"/>
          </a:p>
        </p:txBody>
      </p:sp>
      <p:pic>
        <p:nvPicPr>
          <p:cNvPr id="5" name="Picture 2" descr="C:\Users\ADmin\Downloads\20180522_120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9063" y="4293096"/>
            <a:ext cx="3840427" cy="2160240"/>
          </a:xfrm>
          <a:prstGeom prst="rect">
            <a:avLst/>
          </a:prstGeom>
          <a:noFill/>
        </p:spPr>
      </p:pic>
      <p:pic>
        <p:nvPicPr>
          <p:cNvPr id="6" name="Picture 3" descr="C:\Users\ADmin\Downloads\20170926_151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7175" y="3120950"/>
            <a:ext cx="2016224" cy="1134126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540272" y="332656"/>
            <a:ext cx="2543520" cy="60228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Original SC </a:t>
            </a:r>
            <a:r>
              <a:rPr lang="en-US" dirty="0"/>
              <a:t>cables for MPD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48883" y="565605"/>
            <a:ext cx="4104456" cy="334542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Winding and tests of SC cable in ASG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8223" y="4037092"/>
            <a:ext cx="4464496" cy="270427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 cables parameters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SC Materials – </a:t>
            </a:r>
            <a:r>
              <a:rPr lang="en-US" sz="1600" dirty="0" err="1" smtClean="0"/>
              <a:t>NbTi</a:t>
            </a:r>
            <a:r>
              <a:rPr lang="en-US" sz="1600" dirty="0" smtClean="0"/>
              <a:t>/Cu.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Cable composition  is pure aluminum matrix (4,1 x 20 mm) and inside string of Cu/SC ratio 0,9/1 (d – 1,5 mm).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Insulation – </a:t>
            </a:r>
            <a:r>
              <a:rPr lang="en-US" sz="1600" dirty="0" err="1" smtClean="0"/>
              <a:t>kapton</a:t>
            </a:r>
            <a:r>
              <a:rPr lang="en-US" sz="1600" dirty="0"/>
              <a:t> tape, glass tape and epoxy </a:t>
            </a:r>
            <a:r>
              <a:rPr lang="en-US" sz="1600" dirty="0" smtClean="0"/>
              <a:t>resin. 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Critical current (1,2 T, 4,5 K) – 6,9 kA</a:t>
            </a:r>
          </a:p>
          <a:p>
            <a:pPr marL="342900" indent="-342900">
              <a:buAutoNum type="arabicPeriod"/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Cable length  - 27 km.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Cable weight – 6,3 tons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649" y="959370"/>
            <a:ext cx="3935461" cy="20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3937" y="1196752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LHC 27 km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19" y="4008105"/>
            <a:ext cx="368236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6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2204864"/>
            <a:ext cx="10952798" cy="1484784"/>
          </a:xfrm>
        </p:spPr>
        <p:txBody>
          <a:bodyPr/>
          <a:lstStyle/>
          <a:p>
            <a:r>
              <a:rPr lang="en-US" sz="3600" dirty="0" smtClean="0"/>
              <a:t>Chapter 2</a:t>
            </a:r>
            <a:br>
              <a:rPr lang="en-US" sz="3600" dirty="0" smtClean="0"/>
            </a:br>
            <a:r>
              <a:rPr lang="en-US" sz="3600" dirty="0" smtClean="0"/>
              <a:t>Cryogenic infrastructure</a:t>
            </a:r>
            <a:r>
              <a:rPr lang="ru-RU" sz="3600" dirty="0" smtClean="0"/>
              <a:t>.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>Cooling to operation temperature (4,5K)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17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67" y="1057799"/>
            <a:ext cx="9024108" cy="417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065" y="116632"/>
            <a:ext cx="10952798" cy="672478"/>
          </a:xfrm>
        </p:spPr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infrastructure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764704"/>
            <a:ext cx="34925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Control Dewar </a:t>
            </a:r>
            <a:endParaRPr lang="ru-RU" sz="140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Refrigerator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NTCS (Nitrogen temperature correction system)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LN2 and LHe heaters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LHe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pipe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Cryogenic flexible connection pipes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LN2 Tanks (2 pc)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LHe Tanks (2 pc)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LN2 transfer pipe 120 m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Warm pipes for He, N2 and </a:t>
            </a:r>
            <a:r>
              <a:rPr lang="en-US" sz="1400" dirty="0"/>
              <a:t>i</a:t>
            </a:r>
            <a:r>
              <a:rPr lang="en-US" sz="1400" dirty="0" smtClean="0"/>
              <a:t>nstrumentation Air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Flexible warm pipes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Support system for flexible pipes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Temporary pipes for cooling by temporary scheme</a:t>
            </a:r>
            <a:endParaRPr lang="ru-RU" sz="14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07" y="1141579"/>
            <a:ext cx="8784028" cy="493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8173119" y="4581128"/>
            <a:ext cx="1656184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Mukhin Konstantin\Downloads\IMG_75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623" y="4796359"/>
            <a:ext cx="2690413" cy="201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6399036" y="5229200"/>
            <a:ext cx="1774083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117" y="1057799"/>
            <a:ext cx="9036367" cy="470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ОИЯИ\ЛФВЭ_НИКА\MPD\Сборка соленоида\Узел Чимни\Фото доработка\IMG_90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07" y="730384"/>
            <a:ext cx="8051838" cy="60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15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1052736"/>
            <a:ext cx="11928647" cy="421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692696"/>
          </a:xfrm>
        </p:spPr>
        <p:txBody>
          <a:bodyPr/>
          <a:lstStyle/>
          <a:p>
            <a:r>
              <a:rPr lang="en-US" sz="3600" dirty="0" smtClean="0"/>
              <a:t>Scheme of cooling down to 4,5 K</a:t>
            </a:r>
            <a:endParaRPr lang="ru-RU" sz="3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7" y="836712"/>
            <a:ext cx="11411679" cy="594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https://af12.mail.ru/cgi-bin/readmsg?id=17446183340150385063;0;1;4&amp;mode=attachment&amp;email=mka@jinr.ru&amp;ct=image%2fpng&amp;cn=image.pn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af12.mail.ru/cgi-bin/readmsg?id=17446183340150385063;0;1;4&amp;mode=attachment&amp;email=mka@jinr.ru&amp;ct=image%2fpng&amp;cn=image.pn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D:\ОИЯИ\ЛФВЭ_НИКА\MPD\Сборка соленоида\Охлаждение\Охлаждение до 4,5 март-май 2025\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7" y="692697"/>
            <a:ext cx="9767471" cy="609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ОИЯИ\ЛФВЭ_НИКА\MPD\Сборка соленоида\Узел Чимни\Фото доработка\IMG_90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0" y="1340768"/>
            <a:ext cx="7133840" cy="53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ОИЯИ\ЛФВЭ_НИКА\MPD\Сборка соленоида\Узел Чимни\Фото доработка\IMG_90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72" y="2295812"/>
            <a:ext cx="5665854" cy="42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ОИЯИ\ЛФВЭ_НИКА\MPD\Сборка соленоида\Охлаждение\Охлаждение до 4,5 март-май 2025\image (1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950" y="683933"/>
            <a:ext cx="9767471" cy="609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ukhin Konstantin\Downloads\PHOTO-2024-08-28-15-29-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83" y="2060848"/>
            <a:ext cx="2808312" cy="15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6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87008</TotalTime>
  <Words>1010</Words>
  <Application>Microsoft Office PowerPoint</Application>
  <PresentationFormat>Произвольный</PresentationFormat>
  <Paragraphs>214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Исполнительная</vt:lpstr>
      <vt:lpstr>Status of the solenoid start-up</vt:lpstr>
      <vt:lpstr>Plan of talk</vt:lpstr>
      <vt:lpstr>Chapter 1 Magnet construction and parameters</vt:lpstr>
      <vt:lpstr>MPD in NICA complex</vt:lpstr>
      <vt:lpstr>MPD magnet construction</vt:lpstr>
      <vt:lpstr>Superconductor cable</vt:lpstr>
      <vt:lpstr>Chapter 2 Cryogenic infrastructure.  Cooling to operation temperature (4,5K)</vt:lpstr>
      <vt:lpstr>Cryogenic infrastructure</vt:lpstr>
      <vt:lpstr>Scheme of cooling down to 4,5 K</vt:lpstr>
      <vt:lpstr>Cooling process scheduled</vt:lpstr>
      <vt:lpstr>Conclusions of cooling to 4,5K</vt:lpstr>
      <vt:lpstr>Chapter 3 Engineering system of the detector MPD </vt:lpstr>
      <vt:lpstr>Power supply system</vt:lpstr>
      <vt:lpstr>SC power supply test and the first current in to SC coil</vt:lpstr>
      <vt:lpstr>SC coil training</vt:lpstr>
      <vt:lpstr>Factory test of power supplies</vt:lpstr>
      <vt:lpstr>Water cooling system</vt:lpstr>
      <vt:lpstr>Cold water system scheme</vt:lpstr>
      <vt:lpstr>Colling water system of NICA complex</vt:lpstr>
      <vt:lpstr>Magnetic field measuring and control</vt:lpstr>
      <vt:lpstr>Stationary magnetic field monitor</vt:lpstr>
      <vt:lpstr>Timeline and risk</vt:lpstr>
      <vt:lpstr>Thank you for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of the Solenoid preparation for cooling</dc:title>
  <dc:creator>Workstation</dc:creator>
  <cp:lastModifiedBy>Mukhin Konstantin</cp:lastModifiedBy>
  <cp:revision>358</cp:revision>
  <cp:lastPrinted>2022-11-09T12:29:49Z</cp:lastPrinted>
  <dcterms:created xsi:type="dcterms:W3CDTF">2022-04-18T15:23:32Z</dcterms:created>
  <dcterms:modified xsi:type="dcterms:W3CDTF">2025-04-14T16:53:15Z</dcterms:modified>
</cp:coreProperties>
</file>