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22"/>
  </p:notesMasterIdLst>
  <p:sldIdLst>
    <p:sldId id="256" r:id="rId2"/>
    <p:sldId id="357" r:id="rId3"/>
    <p:sldId id="359" r:id="rId4"/>
    <p:sldId id="369" r:id="rId5"/>
    <p:sldId id="381" r:id="rId6"/>
    <p:sldId id="400" r:id="rId7"/>
    <p:sldId id="386" r:id="rId8"/>
    <p:sldId id="363" r:id="rId9"/>
    <p:sldId id="396" r:id="rId10"/>
    <p:sldId id="364" r:id="rId11"/>
    <p:sldId id="391" r:id="rId12"/>
    <p:sldId id="365" r:id="rId13"/>
    <p:sldId id="366" r:id="rId14"/>
    <p:sldId id="393" r:id="rId15"/>
    <p:sldId id="394" r:id="rId16"/>
    <p:sldId id="395" r:id="rId17"/>
    <p:sldId id="401" r:id="rId18"/>
    <p:sldId id="367" r:id="rId19"/>
    <p:sldId id="351" r:id="rId20"/>
    <p:sldId id="405"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9" autoAdjust="0"/>
    <p:restoredTop sz="94660"/>
  </p:normalViewPr>
  <p:slideViewPr>
    <p:cSldViewPr>
      <p:cViewPr varScale="1">
        <p:scale>
          <a:sx n="66" d="100"/>
          <a:sy n="66" d="100"/>
        </p:scale>
        <p:origin x="1400" y="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E1EEE19-F68F-42F1-90FE-275BDDD597B4}" type="datetimeFigureOut">
              <a:rPr lang="en-US" smtClean="0"/>
              <a:t>4/11/2025</a:t>
            </a:fld>
            <a:endParaRPr lang="en-US"/>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90E2196-BB8F-4AF3-9D8D-2E96EB217DB1}" type="slidenum">
              <a:rPr lang="en-US" smtClean="0"/>
              <a:t>‹#›</a:t>
            </a:fld>
            <a:endParaRPr lang="en-US"/>
          </a:p>
        </p:txBody>
      </p:sp>
    </p:spTree>
    <p:extLst>
      <p:ext uri="{BB962C8B-B14F-4D97-AF65-F5344CB8AC3E}">
        <p14:creationId xmlns:p14="http://schemas.microsoft.com/office/powerpoint/2010/main" val="131366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W</a:t>
            </a:r>
            <a:r>
              <a:rPr lang="en-US" sz="1200" dirty="0" smtClean="0"/>
              <a:t>e </a:t>
            </a:r>
            <a:r>
              <a:rPr lang="tr-TR" sz="1200" dirty="0" err="1" smtClean="0"/>
              <a:t>study</a:t>
            </a:r>
            <a:r>
              <a:rPr lang="en-US" sz="1200" dirty="0" smtClean="0"/>
              <a:t> transport model simulations to determine nuclei and </a:t>
            </a:r>
            <a:r>
              <a:rPr lang="en-US" sz="1200" dirty="0" err="1" smtClean="0"/>
              <a:t>hypernuclei</a:t>
            </a:r>
            <a:r>
              <a:rPr lang="en-US" sz="1200" dirty="0" smtClean="0"/>
              <a:t> </a:t>
            </a:r>
            <a:r>
              <a:rPr lang="tr-TR" sz="1200" dirty="0" err="1" smtClean="0"/>
              <a:t>formation</a:t>
            </a:r>
            <a:r>
              <a:rPr lang="en-US" sz="1200" dirty="0" smtClean="0"/>
              <a:t> at high energies. Previously, we have initiated</a:t>
            </a:r>
            <a:r>
              <a:rPr lang="tr-TR" sz="1200" dirty="0" smtClean="0"/>
              <a:t> t</a:t>
            </a:r>
            <a:r>
              <a:rPr lang="en-US" sz="1200" dirty="0" smtClean="0"/>
              <a:t>o </a:t>
            </a:r>
            <a:r>
              <a:rPr lang="en-US" sz="1200" dirty="0" err="1" smtClean="0"/>
              <a:t>analyse</a:t>
            </a:r>
            <a:r>
              <a:rPr lang="tr-TR" sz="1200" dirty="0" smtClean="0"/>
              <a:t> </a:t>
            </a:r>
            <a:r>
              <a:rPr lang="en-US" sz="1200" dirty="0" smtClean="0"/>
              <a:t>nuclei formation at different energies by using </a:t>
            </a:r>
            <a:r>
              <a:rPr lang="tr-TR" sz="1200" dirty="0" err="1" smtClean="0"/>
              <a:t>hybrid</a:t>
            </a:r>
            <a:r>
              <a:rPr lang="tr-TR" sz="1200" dirty="0" smtClean="0"/>
              <a:t> </a:t>
            </a:r>
            <a:r>
              <a:rPr lang="en-US" sz="1200" dirty="0" smtClean="0"/>
              <a:t>models as in Refs.[1,</a:t>
            </a:r>
            <a:r>
              <a:rPr lang="tr-TR" sz="1200" dirty="0" smtClean="0"/>
              <a:t>3</a:t>
            </a:r>
            <a:r>
              <a:rPr lang="en-US" sz="1200" dirty="0" smtClean="0"/>
              <a:t>]. </a:t>
            </a:r>
            <a:endParaRPr lang="tr-TR" sz="1200" dirty="0" smtClean="0"/>
          </a:p>
          <a:p>
            <a:endParaRPr lang="en-US" dirty="0"/>
          </a:p>
        </p:txBody>
      </p:sp>
      <p:sp>
        <p:nvSpPr>
          <p:cNvPr id="4" name="Slayt Numarası Yer Tutucusu 3"/>
          <p:cNvSpPr>
            <a:spLocks noGrp="1"/>
          </p:cNvSpPr>
          <p:nvPr>
            <p:ph type="sldNum" sz="quarter" idx="10"/>
          </p:nvPr>
        </p:nvSpPr>
        <p:spPr/>
        <p:txBody>
          <a:bodyPr/>
          <a:lstStyle/>
          <a:p>
            <a:fld id="{B90E2196-BB8F-4AF3-9D8D-2E96EB217DB1}" type="slidenum">
              <a:rPr lang="en-US" smtClean="0"/>
              <a:t>2</a:t>
            </a:fld>
            <a:endParaRPr lang="en-US"/>
          </a:p>
        </p:txBody>
      </p:sp>
    </p:spTree>
    <p:extLst>
      <p:ext uri="{BB962C8B-B14F-4D97-AF65-F5344CB8AC3E}">
        <p14:creationId xmlns:p14="http://schemas.microsoft.com/office/powerpoint/2010/main" val="349407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UrQMD</a:t>
            </a:r>
            <a:r>
              <a:rPr lang="tr-TR" sz="1200" b="0" i="0" kern="120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done for the 'cascade' version, but DCM has permanent nuclear</a:t>
            </a:r>
            <a:r>
              <a:rPr lang="tr-TR" sz="1200" b="0" i="0" kern="120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potentials </a:t>
            </a:r>
            <a:r>
              <a:rPr lang="en-US" sz="1200" b="0" i="0" kern="1200" dirty="0" smtClean="0">
                <a:solidFill>
                  <a:schemeClr val="tx1"/>
                </a:solidFill>
                <a:effectLst/>
                <a:latin typeface="+mn-lt"/>
                <a:ea typeface="+mn-ea"/>
                <a:cs typeface="+mn-cs"/>
              </a:rPr>
              <a:t>which keep the spectator nucleons together.</a:t>
            </a:r>
          </a:p>
          <a:p>
            <a:endParaRPr lang="en-US" dirty="0"/>
          </a:p>
        </p:txBody>
      </p:sp>
      <p:sp>
        <p:nvSpPr>
          <p:cNvPr id="4" name="Slayt Numarası Yer Tutucusu 3"/>
          <p:cNvSpPr>
            <a:spLocks noGrp="1"/>
          </p:cNvSpPr>
          <p:nvPr>
            <p:ph type="sldNum" sz="quarter" idx="10"/>
          </p:nvPr>
        </p:nvSpPr>
        <p:spPr/>
        <p:txBody>
          <a:bodyPr/>
          <a:lstStyle/>
          <a:p>
            <a:fld id="{B90E2196-BB8F-4AF3-9D8D-2E96EB217DB1}" type="slidenum">
              <a:rPr lang="en-US" smtClean="0"/>
              <a:t>11</a:t>
            </a:fld>
            <a:endParaRPr lang="en-US"/>
          </a:p>
        </p:txBody>
      </p:sp>
    </p:spTree>
    <p:extLst>
      <p:ext uri="{BB962C8B-B14F-4D97-AF65-F5344CB8AC3E}">
        <p14:creationId xmlns:p14="http://schemas.microsoft.com/office/powerpoint/2010/main" val="232621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6548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9853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8668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1887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D8BD707-D9CF-40AE-B4C6-C98DA3205C09}"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5014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8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8077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792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443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7945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7933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075796260"/>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4.bin"/><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intw2026.selcuk.edu.tr/" TargetMode="External"/><Relationship Id="rId1" Type="http://schemas.openxmlformats.org/officeDocument/2006/relationships/slideLayout" Target="../slideLayouts/slideLayout2.xml"/><Relationship Id="rId6" Type="http://schemas.openxmlformats.org/officeDocument/2006/relationships/hyperlink" Target="https://intw2024.selcuk.edu.tr/"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object 3"/>
              <p:cNvSpPr txBox="1"/>
              <p:nvPr/>
            </p:nvSpPr>
            <p:spPr>
              <a:xfrm>
                <a:off x="255220" y="2874788"/>
                <a:ext cx="8770227" cy="1436612"/>
              </a:xfrm>
              <a:prstGeom prst="rect">
                <a:avLst/>
              </a:prstGeom>
            </p:spPr>
            <p:txBody>
              <a:bodyPr vert="horz" wrap="square" lIns="0" tIns="0" rIns="0" bIns="0" rtlCol="0">
                <a:spAutoFit/>
              </a:bodyPr>
              <a:lstStyle/>
              <a:p>
                <a:pPr algn="ctr"/>
                <a:r>
                  <a:rPr lang="en-US" sz="2400" dirty="0" err="1" smtClean="0"/>
                  <a:t>Nihal</a:t>
                </a:r>
                <a:r>
                  <a:rPr lang="en-US" sz="2400" dirty="0" smtClean="0"/>
                  <a:t> B</a:t>
                </a:r>
                <a:r>
                  <a:rPr lang="tr-TR" sz="2400" dirty="0" smtClean="0"/>
                  <a:t>u</a:t>
                </a:r>
                <a:r>
                  <a:rPr lang="en-US" sz="2400" dirty="0" smtClean="0"/>
                  <a:t>y</a:t>
                </a:r>
                <a:r>
                  <a:rPr lang="tr-TR" sz="2400" dirty="0" smtClean="0"/>
                  <a:t>u</a:t>
                </a:r>
                <a:r>
                  <a:rPr lang="en-US" sz="2400" dirty="0" smtClean="0"/>
                  <a:t>k</a:t>
                </a:r>
                <a:r>
                  <a:rPr lang="tr-TR" sz="2400" dirty="0" smtClean="0"/>
                  <a:t>c</a:t>
                </a:r>
                <a:r>
                  <a:rPr lang="en-US" sz="2400" dirty="0" err="1" smtClean="0"/>
                  <a:t>izmeci</a:t>
                </a:r>
                <a:r>
                  <a:rPr lang="tr-TR" sz="2400" baseline="30000" dirty="0"/>
                  <a:t> </a:t>
                </a:r>
                <a14:m>
                  <m:oMath xmlns:m="http://schemas.openxmlformats.org/officeDocument/2006/math">
                    <m:r>
                      <m:rPr>
                        <m:nor/>
                      </m:rPr>
                      <a:rPr lang="tr-TR" sz="2800" i="1" baseline="30000"/>
                      <m:t>1</m:t>
                    </m:r>
                  </m:oMath>
                </a14:m>
                <a:endParaRPr lang="tr-TR" sz="2400" i="1" baseline="30000" dirty="0" smtClean="0">
                  <a:solidFill>
                    <a:srgbClr val="7030A0"/>
                  </a:solidFill>
                </a:endParaRPr>
              </a:p>
              <a:p>
                <a:pPr algn="ctr"/>
                <a:endParaRPr lang="tr-TR" i="1" baseline="30000" dirty="0" smtClean="0"/>
              </a:p>
              <a:p>
                <a:pPr algn="ctr"/>
                <a14:m>
                  <m:oMath xmlns:m="http://schemas.openxmlformats.org/officeDocument/2006/math">
                    <m:r>
                      <m:rPr>
                        <m:nor/>
                      </m:rPr>
                      <a:rPr lang="tr-TR" i="1" baseline="30000"/>
                      <m:t>1</m:t>
                    </m:r>
                  </m:oMath>
                </a14:m>
                <a:r>
                  <a:rPr lang="en-US" i="1" dirty="0"/>
                  <a:t>Department of Physics, Science of Faculty, </a:t>
                </a:r>
                <a:r>
                  <a:rPr lang="en-US" i="1" dirty="0" err="1" smtClean="0"/>
                  <a:t>Selçuk</a:t>
                </a:r>
                <a:r>
                  <a:rPr lang="en-US" i="1" dirty="0" smtClean="0"/>
                  <a:t> </a:t>
                </a:r>
                <a:r>
                  <a:rPr lang="en-US" i="1" dirty="0"/>
                  <a:t>University, Konya, </a:t>
                </a:r>
                <a:r>
                  <a:rPr lang="en-US" i="1" dirty="0" err="1" smtClean="0"/>
                  <a:t>Türkiye</a:t>
                </a:r>
                <a:endParaRPr lang="tr-TR" i="1" dirty="0" smtClean="0"/>
              </a:p>
              <a:p>
                <a:pPr algn="ctr"/>
                <a:endParaRPr lang="tr-TR" sz="1200" i="1" dirty="0" smtClean="0">
                  <a:latin typeface="Times New Roman"/>
                  <a:cs typeface="Times New Roman"/>
                </a:endParaRPr>
              </a:p>
              <a:p>
                <a:pPr algn="ctr"/>
                <a:r>
                  <a:rPr lang="tr-TR" sz="2400" dirty="0" err="1" smtClean="0"/>
                  <a:t>collaboration</a:t>
                </a:r>
                <a:r>
                  <a:rPr lang="tr-TR" sz="2400" dirty="0" smtClean="0"/>
                  <a:t> </a:t>
                </a:r>
                <a:r>
                  <a:rPr lang="tr-TR" sz="2400" dirty="0" err="1" smtClean="0"/>
                  <a:t>with</a:t>
                </a:r>
                <a:r>
                  <a:rPr lang="tr-TR" sz="2400" dirty="0" smtClean="0"/>
                  <a:t> A.S</a:t>
                </a:r>
                <a:r>
                  <a:rPr lang="tr-TR" sz="2400" dirty="0"/>
                  <a:t>. </a:t>
                </a:r>
                <a:r>
                  <a:rPr lang="tr-TR" sz="2400" dirty="0" err="1" smtClean="0"/>
                  <a:t>Botvina</a:t>
                </a:r>
                <a:r>
                  <a:rPr lang="tr-TR" sz="2400" dirty="0"/>
                  <a:t>,</a:t>
                </a:r>
                <a:r>
                  <a:rPr lang="tr-TR" sz="2400" dirty="0" smtClean="0"/>
                  <a:t> </a:t>
                </a:r>
                <a:r>
                  <a:rPr lang="tr-TR" sz="2400" dirty="0" smtClean="0"/>
                  <a:t>T. </a:t>
                </a:r>
                <a:r>
                  <a:rPr lang="tr-TR" sz="2400" dirty="0" err="1" smtClean="0"/>
                  <a:t>Reichert</a:t>
                </a:r>
                <a:r>
                  <a:rPr lang="tr-TR" sz="2400" dirty="0" smtClean="0"/>
                  <a:t>, </a:t>
                </a:r>
                <a:r>
                  <a:rPr lang="tr-TR" sz="2400" dirty="0" smtClean="0"/>
                  <a:t>M</a:t>
                </a:r>
                <a:r>
                  <a:rPr lang="tr-TR" sz="2400" dirty="0"/>
                  <a:t>. </a:t>
                </a:r>
                <a:r>
                  <a:rPr lang="tr-TR" sz="2400" dirty="0" err="1" smtClean="0"/>
                  <a:t>Bleicher</a:t>
                </a:r>
                <a:endParaRPr sz="1200" dirty="0">
                  <a:latin typeface="Times New Roman"/>
                  <a:cs typeface="Times New Roman"/>
                </a:endParaRPr>
              </a:p>
            </p:txBody>
          </p:sp>
        </mc:Choice>
        <mc:Fallback>
          <p:sp>
            <p:nvSpPr>
              <p:cNvPr id="3" name="object 3"/>
              <p:cNvSpPr txBox="1">
                <a:spLocks noRot="1" noChangeAspect="1" noMove="1" noResize="1" noEditPoints="1" noAdjustHandles="1" noChangeArrowheads="1" noChangeShapeType="1" noTextEdit="1"/>
              </p:cNvSpPr>
              <p:nvPr/>
            </p:nvSpPr>
            <p:spPr>
              <a:xfrm>
                <a:off x="255220" y="2874788"/>
                <a:ext cx="8770227" cy="1436612"/>
              </a:xfrm>
              <a:prstGeom prst="rect">
                <a:avLst/>
              </a:prstGeom>
              <a:blipFill rotWithShape="0">
                <a:blip r:embed="rId2"/>
                <a:stretch>
                  <a:fillRect t="-3404" b="-12340"/>
                </a:stretch>
              </a:blipFill>
            </p:spPr>
            <p:txBody>
              <a:bodyPr/>
              <a:lstStyle/>
              <a:p>
                <a:r>
                  <a:rPr lang="en-US">
                    <a:noFill/>
                  </a:rPr>
                  <a:t> </a:t>
                </a:r>
              </a:p>
            </p:txBody>
          </p:sp>
        </mc:Fallback>
      </mc:AlternateContent>
      <p:sp>
        <p:nvSpPr>
          <p:cNvPr id="4" name="Unvan 3"/>
          <p:cNvSpPr>
            <a:spLocks noGrp="1"/>
          </p:cNvSpPr>
          <p:nvPr>
            <p:ph type="title"/>
          </p:nvPr>
        </p:nvSpPr>
        <p:spPr>
          <a:xfrm>
            <a:off x="356871" y="1339034"/>
            <a:ext cx="8430258" cy="914400"/>
          </a:xfrm>
          <a:noFill/>
        </p:spPr>
        <p:txBody>
          <a:bodyPr>
            <a:noAutofit/>
          </a:bodyPr>
          <a:lstStyle/>
          <a:p>
            <a:pPr algn="ctr"/>
            <a:r>
              <a:rPr lang="tr-TR" sz="3200" b="1" dirty="0" err="1" smtClean="0">
                <a:solidFill>
                  <a:srgbClr val="FF0000"/>
                </a:solidFill>
              </a:rPr>
              <a:t>Fragment</a:t>
            </a:r>
            <a:r>
              <a:rPr lang="en-US" sz="3200" b="1" dirty="0" smtClean="0">
                <a:solidFill>
                  <a:srgbClr val="FF0000"/>
                </a:solidFill>
              </a:rPr>
              <a:t> </a:t>
            </a:r>
            <a:r>
              <a:rPr lang="en-US" sz="3200" b="1" dirty="0">
                <a:solidFill>
                  <a:srgbClr val="FF0000"/>
                </a:solidFill>
              </a:rPr>
              <a:t>and Nuclei </a:t>
            </a:r>
            <a:r>
              <a:rPr lang="en-US" sz="3200" b="1" dirty="0" smtClean="0">
                <a:solidFill>
                  <a:srgbClr val="FF0000"/>
                </a:solidFill>
              </a:rPr>
              <a:t>Production </a:t>
            </a:r>
            <a:r>
              <a:rPr lang="en-US" sz="3200" b="1" dirty="0">
                <a:solidFill>
                  <a:srgbClr val="FF0000"/>
                </a:solidFill>
              </a:rPr>
              <a:t>in </a:t>
            </a:r>
            <a:r>
              <a:rPr lang="tr-TR" sz="3200" b="1" dirty="0" smtClean="0">
                <a:solidFill>
                  <a:srgbClr val="FF0000"/>
                </a:solidFill>
              </a:rPr>
              <a:t>H</a:t>
            </a:r>
            <a:r>
              <a:rPr lang="en-US" sz="3200" b="1" dirty="0" err="1" smtClean="0">
                <a:solidFill>
                  <a:srgbClr val="FF0000"/>
                </a:solidFill>
              </a:rPr>
              <a:t>eavy</a:t>
            </a:r>
            <a:r>
              <a:rPr lang="en-US" sz="3200" b="1" dirty="0" smtClean="0">
                <a:solidFill>
                  <a:srgbClr val="FF0000"/>
                </a:solidFill>
              </a:rPr>
              <a:t>-</a:t>
            </a:r>
            <a:r>
              <a:rPr lang="tr-TR" sz="3200" b="1" dirty="0" smtClean="0">
                <a:solidFill>
                  <a:srgbClr val="FF0000"/>
                </a:solidFill>
              </a:rPr>
              <a:t>I</a:t>
            </a:r>
            <a:r>
              <a:rPr lang="en-US" sz="3200" b="1" dirty="0" smtClean="0">
                <a:solidFill>
                  <a:srgbClr val="FF0000"/>
                </a:solidFill>
              </a:rPr>
              <a:t>on </a:t>
            </a:r>
            <a:r>
              <a:rPr lang="tr-TR" sz="3200" b="1" dirty="0" smtClean="0">
                <a:solidFill>
                  <a:srgbClr val="FF0000"/>
                </a:solidFill>
              </a:rPr>
              <a:t>C</a:t>
            </a:r>
            <a:r>
              <a:rPr lang="en-US" sz="3200" b="1" dirty="0" err="1" smtClean="0">
                <a:solidFill>
                  <a:srgbClr val="FF0000"/>
                </a:solidFill>
              </a:rPr>
              <a:t>ollisions</a:t>
            </a:r>
            <a:endParaRPr lang="en-US" sz="3200" b="1" dirty="0">
              <a:solidFill>
                <a:srgbClr val="FF0000"/>
              </a:solidFill>
            </a:endParaRPr>
          </a:p>
        </p:txBody>
      </p:sp>
      <p:sp>
        <p:nvSpPr>
          <p:cNvPr id="9" name="Dikdörtgen 8"/>
          <p:cNvSpPr/>
          <p:nvPr/>
        </p:nvSpPr>
        <p:spPr>
          <a:xfrm>
            <a:off x="425206" y="4926339"/>
            <a:ext cx="8430257" cy="369332"/>
          </a:xfrm>
          <a:prstGeom prst="rect">
            <a:avLst/>
          </a:prstGeom>
        </p:spPr>
        <p:txBody>
          <a:bodyPr wrap="square">
            <a:spAutoFit/>
          </a:bodyPr>
          <a:lstStyle/>
          <a:p>
            <a:pPr algn="ctr"/>
            <a:r>
              <a:rPr lang="en-US" dirty="0" smtClean="0">
                <a:solidFill>
                  <a:schemeClr val="accent5">
                    <a:lumMod val="75000"/>
                  </a:schemeClr>
                </a:solidFill>
              </a:rPr>
              <a:t>This </a:t>
            </a:r>
            <a:r>
              <a:rPr lang="en-US" dirty="0">
                <a:solidFill>
                  <a:schemeClr val="accent5">
                    <a:lumMod val="75000"/>
                  </a:schemeClr>
                </a:solidFill>
              </a:rPr>
              <a:t>research </a:t>
            </a:r>
            <a:r>
              <a:rPr lang="tr-TR" dirty="0" smtClean="0">
                <a:solidFill>
                  <a:schemeClr val="accent5">
                    <a:lumMod val="75000"/>
                  </a:schemeClr>
                </a:solidFill>
              </a:rPr>
              <a:t>is</a:t>
            </a:r>
            <a:r>
              <a:rPr lang="en-US" dirty="0" smtClean="0">
                <a:solidFill>
                  <a:schemeClr val="accent5">
                    <a:lumMod val="75000"/>
                  </a:schemeClr>
                </a:solidFill>
              </a:rPr>
              <a:t> </a:t>
            </a:r>
            <a:r>
              <a:rPr lang="en-US" dirty="0">
                <a:solidFill>
                  <a:schemeClr val="accent5">
                    <a:lumMod val="75000"/>
                  </a:schemeClr>
                </a:solidFill>
              </a:rPr>
              <a:t>supported by the </a:t>
            </a:r>
            <a:r>
              <a:rPr lang="tr-TR" dirty="0" smtClean="0">
                <a:solidFill>
                  <a:schemeClr val="accent5">
                    <a:lumMod val="75000"/>
                  </a:schemeClr>
                </a:solidFill>
              </a:rPr>
              <a:t>TÜBİTAK 124N105 </a:t>
            </a:r>
            <a:r>
              <a:rPr lang="tr-TR" dirty="0" err="1" smtClean="0">
                <a:solidFill>
                  <a:schemeClr val="accent5">
                    <a:lumMod val="75000"/>
                  </a:schemeClr>
                </a:solidFill>
              </a:rPr>
              <a:t>project</a:t>
            </a:r>
            <a:r>
              <a:rPr lang="tr-TR" dirty="0" smtClean="0">
                <a:solidFill>
                  <a:schemeClr val="accent5">
                    <a:lumMod val="75000"/>
                  </a:schemeClr>
                </a:solidFill>
              </a:rPr>
              <a:t>.</a:t>
            </a:r>
          </a:p>
        </p:txBody>
      </p:sp>
      <p:sp>
        <p:nvSpPr>
          <p:cNvPr id="10" name="Metin kutusu 9"/>
          <p:cNvSpPr txBox="1"/>
          <p:nvPr/>
        </p:nvSpPr>
        <p:spPr>
          <a:xfrm>
            <a:off x="0" y="0"/>
            <a:ext cx="9144000" cy="646331"/>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pPr marL="349885" marR="5080" indent="-337820" algn="ctr">
              <a:lnSpc>
                <a:spcPct val="100000"/>
              </a:lnSpc>
            </a:pPr>
            <a:r>
              <a:rPr lang="en-US" dirty="0"/>
              <a:t>XV Collaboration Meeting of the MPD Experiment at </a:t>
            </a:r>
            <a:r>
              <a:rPr lang="en-US" dirty="0" smtClean="0"/>
              <a:t>NICA</a:t>
            </a:r>
            <a:endParaRPr lang="tr-TR" dirty="0" smtClean="0"/>
          </a:p>
          <a:p>
            <a:pPr marL="349885" marR="5080" indent="-337820" algn="ctr">
              <a:lnSpc>
                <a:spcPct val="100000"/>
              </a:lnSpc>
            </a:pPr>
            <a:r>
              <a:rPr lang="tr-TR" dirty="0" smtClean="0">
                <a:solidFill>
                  <a:schemeClr val="bg1"/>
                </a:solidFill>
              </a:rPr>
              <a:t>April</a:t>
            </a:r>
            <a:r>
              <a:rPr lang="en-US" dirty="0" smtClean="0">
                <a:solidFill>
                  <a:schemeClr val="bg1"/>
                </a:solidFill>
              </a:rPr>
              <a:t> </a:t>
            </a:r>
            <a:r>
              <a:rPr lang="tr-TR" dirty="0" smtClean="0">
                <a:solidFill>
                  <a:schemeClr val="bg1"/>
                </a:solidFill>
              </a:rPr>
              <a:t>15-17</a:t>
            </a:r>
            <a:r>
              <a:rPr lang="en-US" dirty="0" smtClean="0">
                <a:solidFill>
                  <a:schemeClr val="bg1"/>
                </a:solidFill>
              </a:rPr>
              <a:t>, 202</a:t>
            </a:r>
            <a:r>
              <a:rPr lang="tr-TR" dirty="0" smtClean="0">
                <a:solidFill>
                  <a:schemeClr val="bg1"/>
                </a:solidFill>
              </a:rPr>
              <a:t>5</a:t>
            </a:r>
            <a:r>
              <a:rPr lang="en-US" dirty="0" smtClean="0">
                <a:solidFill>
                  <a:schemeClr val="bg1"/>
                </a:solidFill>
              </a:rPr>
              <a:t>, </a:t>
            </a:r>
            <a:r>
              <a:rPr lang="tr-TR" dirty="0" err="1" smtClean="0">
                <a:solidFill>
                  <a:schemeClr val="bg1"/>
                </a:solidFill>
              </a:rPr>
              <a:t>Dubna</a:t>
            </a:r>
            <a:r>
              <a:rPr lang="tr-TR" dirty="0" smtClean="0">
                <a:solidFill>
                  <a:schemeClr val="bg1"/>
                </a:solidFill>
              </a:rPr>
              <a:t>, </a:t>
            </a:r>
            <a:r>
              <a:rPr lang="tr-TR" dirty="0" err="1" smtClean="0">
                <a:solidFill>
                  <a:schemeClr val="bg1"/>
                </a:solidFill>
              </a:rPr>
              <a:t>Russia</a:t>
            </a:r>
            <a:endParaRPr lang="tr-TR" b="1" dirty="0">
              <a:solidFill>
                <a:schemeClr val="bg1"/>
              </a:solidFill>
              <a:latin typeface="Arial Black" panose="020B0A04020102020204" pitchFamily="34" charset="0"/>
              <a:cs typeface="Arial"/>
            </a:endParaRPr>
          </a:p>
        </p:txBody>
      </p:sp>
      <p:sp>
        <p:nvSpPr>
          <p:cNvPr id="2" name="AutoShape 2" descr="maşşalla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Metin kutusu 10"/>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1</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1143000"/>
            <a:ext cx="4542692" cy="4876800"/>
          </a:xfrm>
        </p:spPr>
        <p:txBody>
          <a:bodyPr>
            <a:noAutofit/>
          </a:bodyPr>
          <a:lstStyle/>
          <a:p>
            <a:pPr algn="just">
              <a:lnSpc>
                <a:spcPct val="150000"/>
              </a:lnSpc>
            </a:pPr>
            <a:r>
              <a:rPr lang="en-US" sz="1600" dirty="0" smtClean="0">
                <a:latin typeface="Arial" panose="020B0604020202020204" pitchFamily="34" charset="0"/>
                <a:cs typeface="Arial" panose="020B0604020202020204" pitchFamily="34" charset="0"/>
              </a:rPr>
              <a:t>F</a:t>
            </a:r>
            <a:r>
              <a:rPr lang="tr-TR" sz="1600" dirty="0" err="1" smtClean="0">
                <a:latin typeface="Arial" panose="020B0604020202020204" pitchFamily="34" charset="0"/>
                <a:cs typeface="Arial" panose="020B0604020202020204" pitchFamily="34" charset="0"/>
              </a:rPr>
              <a:t>igure</a:t>
            </a:r>
            <a:r>
              <a:rPr lang="en-US" sz="1600" dirty="0" smtClean="0">
                <a:latin typeface="Arial" panose="020B0604020202020204" pitchFamily="34" charset="0"/>
                <a:cs typeface="Arial" panose="020B0604020202020204" pitchFamily="34" charset="0"/>
              </a:rPr>
              <a:t> </a:t>
            </a:r>
            <a:r>
              <a:rPr lang="tr-TR" sz="16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r>
              <a:rPr lang="tr-T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Calculated </a:t>
            </a:r>
            <a:r>
              <a:rPr lang="en-US" sz="1600" dirty="0">
                <a:latin typeface="Arial" panose="020B0604020202020204" pitchFamily="34" charset="0"/>
                <a:cs typeface="Arial" panose="020B0604020202020204" pitchFamily="34" charset="0"/>
              </a:rPr>
              <a:t>distributions of local nuclear clusters (per event) formed from dynamically produced baryons after </a:t>
            </a:r>
            <a:r>
              <a:rPr lang="en-US" sz="1600" dirty="0" err="1">
                <a:latin typeface="Arial" panose="020B0604020202020204" pitchFamily="34" charset="0"/>
                <a:cs typeface="Arial" panose="020B0604020202020204" pitchFamily="34" charset="0"/>
              </a:rPr>
              <a:t>UrQMD</a:t>
            </a:r>
            <a:r>
              <a:rPr lang="en-US" sz="1600" dirty="0">
                <a:latin typeface="Arial" panose="020B0604020202020204" pitchFamily="34" charset="0"/>
                <a:cs typeface="Arial" panose="020B0604020202020204" pitchFamily="34" charset="0"/>
              </a:rPr>
              <a:t> and the </a:t>
            </a:r>
            <a:r>
              <a:rPr lang="en-US" sz="1600" dirty="0" err="1">
                <a:latin typeface="Arial" panose="020B0604020202020204" pitchFamily="34" charset="0"/>
                <a:cs typeface="Arial" panose="020B0604020202020204" pitchFamily="34" charset="0"/>
              </a:rPr>
              <a:t>clusterization</a:t>
            </a:r>
            <a:r>
              <a:rPr lang="en-US" sz="1600" dirty="0">
                <a:latin typeface="Arial" panose="020B0604020202020204" pitchFamily="34" charset="0"/>
                <a:cs typeface="Arial" panose="020B0604020202020204" pitchFamily="34" charset="0"/>
              </a:rPr>
              <a:t> (CB) procedure by using the selection of the baryons with the velocity and coordinate proximity. </a:t>
            </a:r>
            <a:r>
              <a:rPr lang="en-US" sz="1600" dirty="0" smtClean="0">
                <a:latin typeface="Arial" panose="020B0604020202020204" pitchFamily="34" charset="0"/>
                <a:cs typeface="Arial" panose="020B0604020202020204" pitchFamily="34" charset="0"/>
              </a:rPr>
              <a:t>Top </a:t>
            </a:r>
            <a:r>
              <a:rPr lang="en-US" sz="1600" dirty="0">
                <a:latin typeface="Arial" panose="020B0604020202020204" pitchFamily="34" charset="0"/>
                <a:cs typeface="Arial" panose="020B0604020202020204" pitchFamily="34" charset="0"/>
              </a:rPr>
              <a:t>panel (a</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mass distributions of the cluster with the velocity parameter </a:t>
            </a:r>
            <a:r>
              <a:rPr lang="en-US" sz="1600" dirty="0" err="1">
                <a:latin typeface="Arial" panose="020B0604020202020204" pitchFamily="34" charset="0"/>
                <a:cs typeface="Arial" panose="020B0604020202020204" pitchFamily="34" charset="0"/>
              </a:rPr>
              <a:t>vc</a:t>
            </a:r>
            <a:r>
              <a:rPr lang="en-US" sz="1600" dirty="0">
                <a:latin typeface="Arial" panose="020B0604020202020204" pitchFamily="34" charset="0"/>
                <a:cs typeface="Arial" panose="020B0604020202020204" pitchFamily="34" charset="0"/>
              </a:rPr>
              <a:t>=0.14c. </a:t>
            </a:r>
            <a:r>
              <a:rPr lang="en-US" sz="1600" dirty="0" smtClean="0">
                <a:latin typeface="Arial" panose="020B0604020202020204" pitchFamily="34" charset="0"/>
                <a:cs typeface="Arial" panose="020B0604020202020204" pitchFamily="34" charset="0"/>
              </a:rPr>
              <a:t>Middle </a:t>
            </a:r>
            <a:r>
              <a:rPr lang="en-US" sz="1600" dirty="0">
                <a:latin typeface="Arial" panose="020B0604020202020204" pitchFamily="34" charset="0"/>
                <a:cs typeface="Arial" panose="020B0604020202020204" pitchFamily="34" charset="0"/>
              </a:rPr>
              <a:t>panel (b</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mass distributions of the cluster with the velocity parameter </a:t>
            </a:r>
            <a:r>
              <a:rPr lang="en-US" sz="1600" dirty="0" err="1">
                <a:latin typeface="Arial" panose="020B0604020202020204" pitchFamily="34" charset="0"/>
                <a:cs typeface="Arial" panose="020B0604020202020204" pitchFamily="34" charset="0"/>
              </a:rPr>
              <a:t>vc</a:t>
            </a:r>
            <a:r>
              <a:rPr lang="en-US" sz="1600" dirty="0">
                <a:latin typeface="Arial" panose="020B0604020202020204" pitchFamily="34" charset="0"/>
                <a:cs typeface="Arial" panose="020B0604020202020204" pitchFamily="34" charset="0"/>
              </a:rPr>
              <a:t>=0.22c. </a:t>
            </a:r>
            <a:r>
              <a:rPr lang="en-US" sz="1600" dirty="0" smtClean="0">
                <a:latin typeface="Arial" panose="020B0604020202020204" pitchFamily="34" charset="0"/>
                <a:cs typeface="Arial" panose="020B0604020202020204" pitchFamily="34" charset="0"/>
              </a:rPr>
              <a:t>Bottom </a:t>
            </a:r>
            <a:r>
              <a:rPr lang="en-US" sz="1600" dirty="0">
                <a:latin typeface="Arial" panose="020B0604020202020204" pitchFamily="34" charset="0"/>
                <a:cs typeface="Arial" panose="020B0604020202020204" pitchFamily="34" charset="0"/>
              </a:rPr>
              <a:t>panel (c) average excitation energy of the clusters versus their mass number. The times for stopping the </a:t>
            </a:r>
            <a:r>
              <a:rPr lang="en-US" sz="1600" dirty="0" err="1">
                <a:latin typeface="Arial" panose="020B0604020202020204" pitchFamily="34" charset="0"/>
                <a:cs typeface="Arial" panose="020B0604020202020204" pitchFamily="34" charset="0"/>
              </a:rPr>
              <a:t>UrQMD</a:t>
            </a:r>
            <a:r>
              <a:rPr lang="en-US" sz="1600" dirty="0">
                <a:latin typeface="Arial" panose="020B0604020202020204" pitchFamily="34" charset="0"/>
                <a:cs typeface="Arial" panose="020B0604020202020204" pitchFamily="34" charset="0"/>
              </a:rPr>
              <a:t> calculations and </a:t>
            </a:r>
            <a:r>
              <a:rPr lang="en-US" sz="1600" dirty="0" err="1">
                <a:latin typeface="Arial" panose="020B0604020202020204" pitchFamily="34" charset="0"/>
                <a:cs typeface="Arial" panose="020B0604020202020204" pitchFamily="34" charset="0"/>
              </a:rPr>
              <a:t>vc</a:t>
            </a:r>
            <a:r>
              <a:rPr lang="en-US" sz="1600" dirty="0">
                <a:latin typeface="Arial" panose="020B0604020202020204" pitchFamily="34" charset="0"/>
                <a:cs typeface="Arial" panose="020B0604020202020204" pitchFamily="34" charset="0"/>
              </a:rPr>
              <a:t> parameters are shown in the panels</a:t>
            </a:r>
            <a:r>
              <a:rPr lang="en-US" sz="1600" dirty="0" smtClean="0">
                <a:latin typeface="Arial" panose="020B0604020202020204" pitchFamily="34" charset="0"/>
                <a:cs typeface="Arial" panose="020B0604020202020204" pitchFamily="34" charset="0"/>
              </a:rPr>
              <a:t>.</a:t>
            </a:r>
            <a:r>
              <a:rPr lang="tr-TR" sz="1600" dirty="0" smtClean="0">
                <a:latin typeface="Arial" panose="020B0604020202020204" pitchFamily="34" charset="0"/>
                <a:cs typeface="Arial" panose="020B0604020202020204" pitchFamily="34" charset="0"/>
              </a:rPr>
              <a:t>   </a:t>
            </a:r>
            <a:endParaRPr lang="tr-TR" sz="1600" dirty="0">
              <a:latin typeface="Arial" panose="020B0604020202020204" pitchFamily="34" charset="0"/>
              <a:cs typeface="Arial" panose="020B0604020202020204" pitchFamily="34" charset="0"/>
            </a:endParaRPr>
          </a:p>
        </p:txBody>
      </p:sp>
      <p:graphicFrame>
        <p:nvGraphicFramePr>
          <p:cNvPr id="4" name="Nesne 3"/>
          <p:cNvGraphicFramePr>
            <a:graphicFrameLocks noChangeAspect="1"/>
          </p:cNvGraphicFramePr>
          <p:nvPr>
            <p:extLst>
              <p:ext uri="{D42A27DB-BD31-4B8C-83A1-F6EECF244321}">
                <p14:modId xmlns:p14="http://schemas.microsoft.com/office/powerpoint/2010/main" val="3510290069"/>
              </p:ext>
            </p:extLst>
          </p:nvPr>
        </p:nvGraphicFramePr>
        <p:xfrm>
          <a:off x="5105400" y="-63193"/>
          <a:ext cx="3429000" cy="6273820"/>
        </p:xfrm>
        <a:graphic>
          <a:graphicData uri="http://schemas.openxmlformats.org/presentationml/2006/ole">
            <mc:AlternateContent xmlns:mc="http://schemas.openxmlformats.org/markup-compatibility/2006">
              <mc:Choice xmlns:v="urn:schemas-microsoft-com:vml" Requires="v">
                <p:oleObj spid="_x0000_s3167" name="SPW 10.0 Graph" r:id="rId3" imgW="5500800" imgH="10531800" progId="SigmaPlotGraphicObject.9">
                  <p:embed/>
                </p:oleObj>
              </mc:Choice>
              <mc:Fallback>
                <p:oleObj name="SPW 10.0 Graph" r:id="rId3" imgW="5500800" imgH="10531800" progId="SigmaPlotGraphicObject.9">
                  <p:embed/>
                  <p:pic>
                    <p:nvPicPr>
                      <p:cNvPr id="0" name=""/>
                      <p:cNvPicPr/>
                      <p:nvPr/>
                    </p:nvPicPr>
                    <p:blipFill>
                      <a:blip r:embed="rId4"/>
                      <a:stretch>
                        <a:fillRect/>
                      </a:stretch>
                    </p:blipFill>
                    <p:spPr>
                      <a:xfrm>
                        <a:off x="5105400" y="-63193"/>
                        <a:ext cx="3429000" cy="6273820"/>
                      </a:xfrm>
                      <a:prstGeom prst="rect">
                        <a:avLst/>
                      </a:prstGeom>
                    </p:spPr>
                  </p:pic>
                </p:oleObj>
              </mc:Fallback>
            </mc:AlternateContent>
          </a:graphicData>
        </a:graphic>
      </p:graphicFrame>
      <p:sp>
        <p:nvSpPr>
          <p:cNvPr id="7" name="Dikdörtgen 6"/>
          <p:cNvSpPr/>
          <p:nvPr/>
        </p:nvSpPr>
        <p:spPr>
          <a:xfrm>
            <a:off x="304800" y="159603"/>
            <a:ext cx="4695092" cy="830997"/>
          </a:xfrm>
          <a:prstGeom prst="rect">
            <a:avLst/>
          </a:prstGeom>
        </p:spPr>
        <p:txBody>
          <a:bodyPr wrap="square">
            <a:spAutoFit/>
          </a:bodyPr>
          <a:lstStyle/>
          <a:p>
            <a:r>
              <a:rPr lang="tr-TR" sz="2400" dirty="0" err="1" smtClean="0">
                <a:solidFill>
                  <a:schemeClr val="accent5">
                    <a:lumMod val="75000"/>
                  </a:schemeClr>
                </a:solidFill>
              </a:rPr>
              <a:t>Yields</a:t>
            </a:r>
            <a:r>
              <a:rPr lang="tr-TR" sz="2400" dirty="0" smtClean="0">
                <a:solidFill>
                  <a:schemeClr val="accent5">
                    <a:lumMod val="75000"/>
                  </a:schemeClr>
                </a:solidFill>
              </a:rPr>
              <a:t> of </a:t>
            </a:r>
            <a:r>
              <a:rPr lang="tr-TR" sz="2400" dirty="0" err="1" smtClean="0">
                <a:solidFill>
                  <a:schemeClr val="accent5">
                    <a:lumMod val="75000"/>
                  </a:schemeClr>
                </a:solidFill>
              </a:rPr>
              <a:t>nuclei</a:t>
            </a:r>
            <a:r>
              <a:rPr lang="tr-TR" sz="2400" dirty="0" smtClean="0">
                <a:solidFill>
                  <a:schemeClr val="accent5">
                    <a:lumMod val="75000"/>
                  </a:schemeClr>
                </a:solidFill>
              </a:rPr>
              <a:t> </a:t>
            </a:r>
            <a:r>
              <a:rPr lang="tr-TR" sz="2400" dirty="0" err="1" smtClean="0">
                <a:solidFill>
                  <a:schemeClr val="accent5">
                    <a:lumMod val="75000"/>
                  </a:schemeClr>
                </a:solidFill>
              </a:rPr>
              <a:t>and</a:t>
            </a:r>
            <a:r>
              <a:rPr lang="tr-TR" sz="2400" dirty="0" smtClean="0">
                <a:solidFill>
                  <a:schemeClr val="accent5">
                    <a:lumMod val="75000"/>
                  </a:schemeClr>
                </a:solidFill>
              </a:rPr>
              <a:t> </a:t>
            </a:r>
            <a:r>
              <a:rPr lang="tr-TR" sz="2400" dirty="0" err="1" smtClean="0">
                <a:solidFill>
                  <a:schemeClr val="accent5">
                    <a:lumMod val="75000"/>
                  </a:schemeClr>
                </a:solidFill>
              </a:rPr>
              <a:t>hypernuclei</a:t>
            </a:r>
            <a:r>
              <a:rPr lang="tr-TR" sz="2400" dirty="0" smtClean="0">
                <a:solidFill>
                  <a:schemeClr val="accent5">
                    <a:lumMod val="75000"/>
                  </a:schemeClr>
                </a:solidFill>
              </a:rPr>
              <a:t> </a:t>
            </a:r>
            <a:r>
              <a:rPr lang="tr-TR" sz="2400" dirty="0" err="1" smtClean="0">
                <a:solidFill>
                  <a:schemeClr val="accent5">
                    <a:lumMod val="75000"/>
                  </a:schemeClr>
                </a:solidFill>
              </a:rPr>
              <a:t>and</a:t>
            </a:r>
            <a:r>
              <a:rPr lang="tr-TR" sz="2400" dirty="0" smtClean="0">
                <a:solidFill>
                  <a:schemeClr val="accent5">
                    <a:lumMod val="75000"/>
                  </a:schemeClr>
                </a:solidFill>
              </a:rPr>
              <a:t> </a:t>
            </a:r>
            <a:r>
              <a:rPr lang="tr-TR" sz="2400" dirty="0" err="1" smtClean="0">
                <a:solidFill>
                  <a:schemeClr val="accent5">
                    <a:lumMod val="75000"/>
                  </a:schemeClr>
                </a:solidFill>
              </a:rPr>
              <a:t>excitation</a:t>
            </a:r>
            <a:r>
              <a:rPr lang="tr-TR" sz="2400" dirty="0" smtClean="0">
                <a:solidFill>
                  <a:schemeClr val="accent5">
                    <a:lumMod val="75000"/>
                  </a:schemeClr>
                </a:solidFill>
              </a:rPr>
              <a:t> </a:t>
            </a:r>
            <a:r>
              <a:rPr lang="tr-TR" sz="2400" dirty="0" err="1" smtClean="0">
                <a:solidFill>
                  <a:schemeClr val="accent5">
                    <a:lumMod val="75000"/>
                  </a:schemeClr>
                </a:solidFill>
              </a:rPr>
              <a:t>energies</a:t>
            </a:r>
            <a:endParaRPr lang="tr-TR" sz="2400" dirty="0" smtClean="0">
              <a:solidFill>
                <a:schemeClr val="accent5">
                  <a:lumMod val="75000"/>
                </a:schemeClr>
              </a:solidFill>
            </a:endParaRPr>
          </a:p>
        </p:txBody>
      </p:sp>
      <p:sp>
        <p:nvSpPr>
          <p:cNvPr id="8" name="Metin kutusu 7"/>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10</a:t>
            </a:r>
            <a:endParaRPr lang="tr-TR" dirty="0">
              <a:solidFill>
                <a:schemeClr val="bg1"/>
              </a:solidFill>
            </a:endParaRPr>
          </a:p>
        </p:txBody>
      </p:sp>
    </p:spTree>
    <p:extLst>
      <p:ext uri="{BB962C8B-B14F-4D97-AF65-F5344CB8AC3E}">
        <p14:creationId xmlns:p14="http://schemas.microsoft.com/office/powerpoint/2010/main" val="994364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13583"/>
            <a:ext cx="8839200" cy="462593"/>
          </a:xfrm>
        </p:spPr>
        <p:txBody>
          <a:bodyPr>
            <a:noAutofit/>
          </a:bodyPr>
          <a:lstStyle/>
          <a:p>
            <a:pPr algn="ctr"/>
            <a:r>
              <a:rPr lang="en-US" sz="2000" b="1" dirty="0" smtClean="0">
                <a:solidFill>
                  <a:schemeClr val="accent5">
                    <a:lumMod val="75000"/>
                  </a:schemeClr>
                </a:solidFill>
                <a:latin typeface="CMR10"/>
              </a:rPr>
              <a:t>hot baryon clusters</a:t>
            </a:r>
            <a:endParaRPr lang="en-US" sz="2000" dirty="0">
              <a:solidFill>
                <a:schemeClr val="accent5">
                  <a:lumMod val="75000"/>
                </a:schemeClr>
              </a:solidFill>
            </a:endParaRPr>
          </a:p>
        </p:txBody>
      </p:sp>
      <p:sp>
        <p:nvSpPr>
          <p:cNvPr id="5" name="Dikdörtgen 4"/>
          <p:cNvSpPr/>
          <p:nvPr/>
        </p:nvSpPr>
        <p:spPr>
          <a:xfrm>
            <a:off x="190500" y="5604964"/>
            <a:ext cx="8763000" cy="646331"/>
          </a:xfrm>
          <a:prstGeom prst="rect">
            <a:avLst/>
          </a:prstGeom>
        </p:spPr>
        <p:txBody>
          <a:bodyPr wrap="square">
            <a:spAutoFit/>
          </a:bodyPr>
          <a:lstStyle/>
          <a:p>
            <a:r>
              <a:rPr lang="en-US" dirty="0" smtClean="0">
                <a:latin typeface="CMR10"/>
              </a:rPr>
              <a:t>The calculations</a:t>
            </a:r>
            <a:r>
              <a:rPr lang="tr-TR" dirty="0" smtClean="0">
                <a:latin typeface="CMR10"/>
              </a:rPr>
              <a:t> </a:t>
            </a:r>
            <a:r>
              <a:rPr lang="en-US" dirty="0" smtClean="0">
                <a:latin typeface="CMR10"/>
              </a:rPr>
              <a:t>are </a:t>
            </a:r>
            <a:r>
              <a:rPr lang="en-US" dirty="0">
                <a:latin typeface="CMR10"/>
              </a:rPr>
              <a:t>performed with the </a:t>
            </a:r>
            <a:r>
              <a:rPr lang="tr-TR" dirty="0" smtClean="0">
                <a:latin typeface="CMR10"/>
              </a:rPr>
              <a:t>PSG, </a:t>
            </a:r>
            <a:r>
              <a:rPr lang="en-US" dirty="0" err="1" smtClean="0">
                <a:latin typeface="CMR10"/>
              </a:rPr>
              <a:t>UrQMD</a:t>
            </a:r>
            <a:r>
              <a:rPr lang="en-US" dirty="0" smtClean="0">
                <a:latin typeface="CMR10"/>
              </a:rPr>
              <a:t> </a:t>
            </a:r>
            <a:r>
              <a:rPr lang="en-US" dirty="0">
                <a:latin typeface="CMR10"/>
              </a:rPr>
              <a:t>and DCM to generate baryons </a:t>
            </a:r>
            <a:endParaRPr lang="tr-TR" dirty="0" smtClean="0">
              <a:latin typeface="CMR10"/>
            </a:endParaRPr>
          </a:p>
          <a:p>
            <a:r>
              <a:rPr lang="en-US" dirty="0" smtClean="0">
                <a:latin typeface="CMR10"/>
              </a:rPr>
              <a:t>in </a:t>
            </a:r>
            <a:r>
              <a:rPr lang="en-US" dirty="0">
                <a:latin typeface="CMR10"/>
              </a:rPr>
              <a:t>central </a:t>
            </a:r>
            <a:r>
              <a:rPr lang="en-US" dirty="0" err="1">
                <a:latin typeface="CMR10"/>
              </a:rPr>
              <a:t>Au+Au</a:t>
            </a:r>
            <a:r>
              <a:rPr lang="en-US" dirty="0">
                <a:latin typeface="CMR10"/>
              </a:rPr>
              <a:t> </a:t>
            </a:r>
            <a:r>
              <a:rPr lang="en-US" dirty="0" smtClean="0">
                <a:latin typeface="CMR10"/>
              </a:rPr>
              <a:t>collision</a:t>
            </a:r>
            <a:r>
              <a:rPr lang="tr-TR" dirty="0" smtClean="0">
                <a:latin typeface="CMR10"/>
              </a:rPr>
              <a:t>s, </a:t>
            </a:r>
            <a:r>
              <a:rPr lang="en-US" dirty="0" err="1" smtClean="0">
                <a:latin typeface="CMMI10"/>
              </a:rPr>
              <a:t>v</a:t>
            </a:r>
            <a:r>
              <a:rPr lang="en-US" sz="1100" dirty="0" err="1" smtClean="0">
                <a:latin typeface="CMMI8"/>
              </a:rPr>
              <a:t>c</a:t>
            </a:r>
            <a:r>
              <a:rPr lang="en-US" sz="1100" dirty="0" smtClean="0">
                <a:latin typeface="CMMI8"/>
              </a:rPr>
              <a:t> </a:t>
            </a:r>
            <a:r>
              <a:rPr lang="en-US" dirty="0">
                <a:latin typeface="CMR10"/>
              </a:rPr>
              <a:t>= 0</a:t>
            </a:r>
            <a:r>
              <a:rPr lang="en-US" dirty="0">
                <a:latin typeface="CMMI10"/>
              </a:rPr>
              <a:t>.</a:t>
            </a:r>
            <a:r>
              <a:rPr lang="en-US" dirty="0">
                <a:latin typeface="CMR10"/>
              </a:rPr>
              <a:t>22</a:t>
            </a:r>
            <a:r>
              <a:rPr lang="en-US" dirty="0">
                <a:latin typeface="CMMI10"/>
              </a:rPr>
              <a:t>c </a:t>
            </a:r>
            <a:r>
              <a:rPr lang="en-US" dirty="0">
                <a:latin typeface="CMR10"/>
              </a:rPr>
              <a:t>is applied for the identification </a:t>
            </a:r>
            <a:r>
              <a:rPr lang="en-US" dirty="0" smtClean="0">
                <a:latin typeface="CMR10"/>
              </a:rPr>
              <a:t>of</a:t>
            </a:r>
            <a:r>
              <a:rPr lang="tr-TR" dirty="0" smtClean="0">
                <a:latin typeface="CMR10"/>
              </a:rPr>
              <a:t> </a:t>
            </a:r>
            <a:r>
              <a:rPr lang="en-US" dirty="0" smtClean="0">
                <a:latin typeface="CMR10"/>
              </a:rPr>
              <a:t>hot </a:t>
            </a:r>
            <a:r>
              <a:rPr lang="en-US" dirty="0">
                <a:latin typeface="CMR10"/>
              </a:rPr>
              <a:t>clusters.</a:t>
            </a:r>
            <a:endParaRPr lang="en-US" dirty="0"/>
          </a:p>
        </p:txBody>
      </p:sp>
      <p:sp>
        <p:nvSpPr>
          <p:cNvPr id="8" name="Dikdörtgen 7"/>
          <p:cNvSpPr/>
          <p:nvPr/>
        </p:nvSpPr>
        <p:spPr>
          <a:xfrm>
            <a:off x="7345597" y="3638401"/>
            <a:ext cx="1471108" cy="830997"/>
          </a:xfrm>
          <a:prstGeom prst="rect">
            <a:avLst/>
          </a:prstGeom>
        </p:spPr>
        <p:txBody>
          <a:bodyPr wrap="none">
            <a:spAutoFit/>
          </a:bodyPr>
          <a:lstStyle/>
          <a:p>
            <a:r>
              <a:rPr lang="tr-TR" sz="2400" dirty="0" err="1" smtClean="0">
                <a:solidFill>
                  <a:srgbClr val="0070C0"/>
                </a:solidFill>
              </a:rPr>
              <a:t>Excitation</a:t>
            </a:r>
            <a:r>
              <a:rPr lang="tr-TR" sz="2400" dirty="0" smtClean="0">
                <a:solidFill>
                  <a:srgbClr val="0070C0"/>
                </a:solidFill>
              </a:rPr>
              <a:t> </a:t>
            </a:r>
            <a:endParaRPr lang="tr-TR" sz="2400" dirty="0" smtClean="0">
              <a:solidFill>
                <a:srgbClr val="0070C0"/>
              </a:solidFill>
            </a:endParaRPr>
          </a:p>
          <a:p>
            <a:r>
              <a:rPr lang="tr-TR" sz="2400" dirty="0" err="1" smtClean="0">
                <a:solidFill>
                  <a:srgbClr val="0070C0"/>
                </a:solidFill>
              </a:rPr>
              <a:t>energies</a:t>
            </a:r>
            <a:endParaRPr lang="en-US" sz="2400" dirty="0"/>
          </a:p>
        </p:txBody>
      </p:sp>
      <p:sp>
        <p:nvSpPr>
          <p:cNvPr id="9" name="Dikdörtgen 8"/>
          <p:cNvSpPr/>
          <p:nvPr/>
        </p:nvSpPr>
        <p:spPr>
          <a:xfrm>
            <a:off x="7395918" y="914751"/>
            <a:ext cx="1824282" cy="830997"/>
          </a:xfrm>
          <a:prstGeom prst="rect">
            <a:avLst/>
          </a:prstGeom>
        </p:spPr>
        <p:txBody>
          <a:bodyPr wrap="none">
            <a:spAutoFit/>
          </a:bodyPr>
          <a:lstStyle/>
          <a:p>
            <a:r>
              <a:rPr lang="tr-TR" sz="2400" dirty="0" err="1" smtClean="0">
                <a:solidFill>
                  <a:srgbClr val="0070C0"/>
                </a:solidFill>
              </a:rPr>
              <a:t>Mass</a:t>
            </a:r>
            <a:r>
              <a:rPr lang="tr-TR" sz="2400" dirty="0" smtClean="0">
                <a:solidFill>
                  <a:srgbClr val="0070C0"/>
                </a:solidFill>
              </a:rPr>
              <a:t> </a:t>
            </a:r>
            <a:endParaRPr lang="tr-TR" sz="2400" dirty="0" smtClean="0">
              <a:solidFill>
                <a:srgbClr val="0070C0"/>
              </a:solidFill>
            </a:endParaRPr>
          </a:p>
          <a:p>
            <a:r>
              <a:rPr lang="tr-TR" sz="2400" dirty="0" err="1" smtClean="0">
                <a:solidFill>
                  <a:srgbClr val="0070C0"/>
                </a:solidFill>
              </a:rPr>
              <a:t>distributions</a:t>
            </a:r>
            <a:endParaRPr lang="en-US" sz="2400" dirty="0"/>
          </a:p>
        </p:txBody>
      </p:sp>
      <p:graphicFrame>
        <p:nvGraphicFramePr>
          <p:cNvPr id="3" name="Nesne 2"/>
          <p:cNvGraphicFramePr>
            <a:graphicFrameLocks noChangeAspect="1"/>
          </p:cNvGraphicFramePr>
          <p:nvPr>
            <p:extLst>
              <p:ext uri="{D42A27DB-BD31-4B8C-83A1-F6EECF244321}">
                <p14:modId xmlns:p14="http://schemas.microsoft.com/office/powerpoint/2010/main" val="1258658006"/>
              </p:ext>
            </p:extLst>
          </p:nvPr>
        </p:nvGraphicFramePr>
        <p:xfrm>
          <a:off x="3733040" y="3044478"/>
          <a:ext cx="3547712" cy="2619580"/>
        </p:xfrm>
        <a:graphic>
          <a:graphicData uri="http://schemas.openxmlformats.org/presentationml/2006/ole">
            <mc:AlternateContent xmlns:mc="http://schemas.openxmlformats.org/markup-compatibility/2006">
              <mc:Choice xmlns:v="urn:schemas-microsoft-com:vml" Requires="v">
                <p:oleObj spid="_x0000_s8214" name="SPW 10.0 Graph" r:id="rId4" imgW="5468040" imgH="4037760" progId="SigmaPlotGraphicObject.9">
                  <p:embed/>
                </p:oleObj>
              </mc:Choice>
              <mc:Fallback>
                <p:oleObj name="SPW 10.0 Graph" r:id="rId4" imgW="5468040" imgH="4037760" progId="SigmaPlotGraphicObject.9">
                  <p:embed/>
                  <p:pic>
                    <p:nvPicPr>
                      <p:cNvPr id="0" name=""/>
                      <p:cNvPicPr/>
                      <p:nvPr/>
                    </p:nvPicPr>
                    <p:blipFill>
                      <a:blip r:embed="rId5"/>
                      <a:stretch>
                        <a:fillRect/>
                      </a:stretch>
                    </p:blipFill>
                    <p:spPr>
                      <a:xfrm>
                        <a:off x="3733040" y="3044478"/>
                        <a:ext cx="3547712" cy="2619580"/>
                      </a:xfrm>
                      <a:prstGeom prst="rect">
                        <a:avLst/>
                      </a:prstGeom>
                    </p:spPr>
                  </p:pic>
                </p:oleObj>
              </mc:Fallback>
            </mc:AlternateContent>
          </a:graphicData>
        </a:graphic>
      </p:graphicFrame>
      <p:pic>
        <p:nvPicPr>
          <p:cNvPr id="12" name="İçerik Yer Tutucusu 11"/>
          <p:cNvPicPr>
            <a:picLocks noGrp="1" noChangeAspect="1"/>
          </p:cNvPicPr>
          <p:nvPr>
            <p:ph idx="1"/>
          </p:nvPr>
        </p:nvPicPr>
        <p:blipFill>
          <a:blip r:embed="rId6"/>
          <a:stretch>
            <a:fillRect/>
          </a:stretch>
        </p:blipFill>
        <p:spPr>
          <a:xfrm>
            <a:off x="3680390" y="496253"/>
            <a:ext cx="3665207" cy="2689458"/>
          </a:xfrm>
          <a:prstGeom prst="rect">
            <a:avLst/>
          </a:prstGeom>
        </p:spPr>
      </p:pic>
      <p:sp>
        <p:nvSpPr>
          <p:cNvPr id="11" name="Metin kutusu 10"/>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11</a:t>
            </a:r>
            <a:endParaRPr lang="tr-TR" dirty="0">
              <a:solidFill>
                <a:schemeClr val="bg1"/>
              </a:solidFill>
            </a:endParaRPr>
          </a:p>
        </p:txBody>
      </p:sp>
      <p:pic>
        <p:nvPicPr>
          <p:cNvPr id="10" name="İçerik Yer Tutucusu 3"/>
          <p:cNvPicPr>
            <a:picLocks noChangeAspect="1"/>
          </p:cNvPicPr>
          <p:nvPr/>
        </p:nvPicPr>
        <p:blipFill>
          <a:blip r:embed="rId7"/>
          <a:stretch>
            <a:fillRect/>
          </a:stretch>
        </p:blipFill>
        <p:spPr>
          <a:xfrm>
            <a:off x="120441" y="606780"/>
            <a:ext cx="3611797" cy="4760273"/>
          </a:xfrm>
          <a:prstGeom prst="rect">
            <a:avLst/>
          </a:prstGeom>
        </p:spPr>
      </p:pic>
    </p:spTree>
    <p:extLst>
      <p:ext uri="{BB962C8B-B14F-4D97-AF65-F5344CB8AC3E}">
        <p14:creationId xmlns:p14="http://schemas.microsoft.com/office/powerpoint/2010/main" val="35255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7908" y="1462573"/>
            <a:ext cx="4314092" cy="3921816"/>
          </a:xfrm>
        </p:spPr>
        <p:txBody>
          <a:bodyPr>
            <a:noAutofit/>
          </a:bodyPr>
          <a:lstStyle/>
          <a:p>
            <a:pPr algn="just">
              <a:lnSpc>
                <a:spcPct val="150000"/>
              </a:lnSpc>
            </a:pPr>
            <a:r>
              <a:rPr lang="en-US" sz="2000" dirty="0" smtClean="0">
                <a:latin typeface="Arial" panose="020B0604020202020204" pitchFamily="34" charset="0"/>
                <a:cs typeface="Arial" panose="020B0604020202020204" pitchFamily="34" charset="0"/>
              </a:rPr>
              <a:t>F</a:t>
            </a:r>
            <a:r>
              <a:rPr lang="tr-TR" sz="2000" dirty="0" err="1" smtClean="0">
                <a:latin typeface="Arial" panose="020B0604020202020204" pitchFamily="34" charset="0"/>
                <a:cs typeface="Arial" panose="020B0604020202020204" pitchFamily="34" charset="0"/>
              </a:rPr>
              <a:t>igure</a:t>
            </a:r>
            <a:r>
              <a:rPr lang="en-US" sz="2000"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a:t>
            </a:r>
            <a:r>
              <a:rPr lang="en-US" sz="2000" dirty="0"/>
              <a:t> Rapidity (a) and transverse momentum per nucleon (b) (integrated over all </a:t>
            </a:r>
            <a:r>
              <a:rPr lang="en-US" sz="2000" dirty="0" err="1"/>
              <a:t>rapidities</a:t>
            </a:r>
            <a:r>
              <a:rPr lang="en-US" sz="2000" dirty="0"/>
              <a:t>) distributions of the excited baryon clusters, which have the mass numbers from A=2 to 8. Yields are per event.</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p:txBody>
      </p:sp>
      <p:sp>
        <p:nvSpPr>
          <p:cNvPr id="7" name="Dikdörtgen 6"/>
          <p:cNvSpPr/>
          <p:nvPr/>
        </p:nvSpPr>
        <p:spPr>
          <a:xfrm>
            <a:off x="268794" y="486777"/>
            <a:ext cx="4569974" cy="1384995"/>
          </a:xfrm>
          <a:prstGeom prst="rect">
            <a:avLst/>
          </a:prstGeom>
        </p:spPr>
        <p:txBody>
          <a:bodyPr wrap="square">
            <a:spAutoFit/>
          </a:bodyPr>
          <a:lstStyle/>
          <a:p>
            <a:r>
              <a:rPr lang="tr-TR" sz="2800" dirty="0" err="1" smtClean="0">
                <a:solidFill>
                  <a:srgbClr val="0070C0"/>
                </a:solidFill>
              </a:rPr>
              <a:t>Light</a:t>
            </a:r>
            <a:r>
              <a:rPr lang="tr-TR" sz="2800" dirty="0" smtClean="0">
                <a:solidFill>
                  <a:srgbClr val="0070C0"/>
                </a:solidFill>
              </a:rPr>
              <a:t> </a:t>
            </a:r>
            <a:r>
              <a:rPr lang="tr-TR" sz="2800" dirty="0" err="1" smtClean="0">
                <a:solidFill>
                  <a:srgbClr val="0070C0"/>
                </a:solidFill>
              </a:rPr>
              <a:t>nuclei</a:t>
            </a:r>
            <a:r>
              <a:rPr lang="tr-TR" sz="2800" dirty="0" smtClean="0">
                <a:solidFill>
                  <a:srgbClr val="0070C0"/>
                </a:solidFill>
              </a:rPr>
              <a:t> </a:t>
            </a:r>
            <a:r>
              <a:rPr lang="tr-TR" sz="2800" dirty="0" err="1" smtClean="0">
                <a:solidFill>
                  <a:srgbClr val="0070C0"/>
                </a:solidFill>
              </a:rPr>
              <a:t>and</a:t>
            </a:r>
            <a:r>
              <a:rPr lang="tr-TR" sz="2800" dirty="0" smtClean="0">
                <a:solidFill>
                  <a:srgbClr val="0070C0"/>
                </a:solidFill>
              </a:rPr>
              <a:t> </a:t>
            </a:r>
            <a:r>
              <a:rPr lang="tr-TR" sz="2800" dirty="0" err="1" smtClean="0">
                <a:solidFill>
                  <a:srgbClr val="0070C0"/>
                </a:solidFill>
              </a:rPr>
              <a:t>hypernuclei</a:t>
            </a:r>
            <a:r>
              <a:rPr lang="tr-TR" sz="2800" dirty="0" smtClean="0">
                <a:solidFill>
                  <a:srgbClr val="0070C0"/>
                </a:solidFill>
              </a:rPr>
              <a:t>:</a:t>
            </a:r>
          </a:p>
          <a:p>
            <a:r>
              <a:rPr lang="tr-TR" sz="2800" dirty="0" smtClean="0">
                <a:solidFill>
                  <a:srgbClr val="0070C0"/>
                </a:solidFill>
              </a:rPr>
              <a:t>A=2-8 </a:t>
            </a:r>
          </a:p>
          <a:p>
            <a:r>
              <a:rPr lang="tr-TR" sz="2800" dirty="0" smtClean="0">
                <a:solidFill>
                  <a:srgbClr val="0070C0"/>
                </a:solidFill>
              </a:rPr>
              <a:t> </a:t>
            </a:r>
            <a:endParaRPr lang="en-US" sz="2800" dirty="0"/>
          </a:p>
        </p:txBody>
      </p:sp>
      <p:sp>
        <p:nvSpPr>
          <p:cNvPr id="8" name="Dikdörtgen 7"/>
          <p:cNvSpPr/>
          <p:nvPr/>
        </p:nvSpPr>
        <p:spPr>
          <a:xfrm>
            <a:off x="48811" y="5335877"/>
            <a:ext cx="5009940" cy="584775"/>
          </a:xfrm>
          <a:prstGeom prst="rect">
            <a:avLst/>
          </a:prstGeom>
        </p:spPr>
        <p:txBody>
          <a:bodyPr wrap="square">
            <a:spAutoFit/>
          </a:bodyPr>
          <a:lstStyle/>
          <a:p>
            <a:r>
              <a:rPr lang="en-US" sz="1600" dirty="0" smtClean="0">
                <a:solidFill>
                  <a:srgbClr val="C00000"/>
                </a:solidFill>
              </a:rPr>
              <a:t>N</a:t>
            </a:r>
            <a:r>
              <a:rPr lang="en-US" sz="1600" dirty="0">
                <a:solidFill>
                  <a:srgbClr val="C00000"/>
                </a:solidFill>
              </a:rPr>
              <a:t>. </a:t>
            </a:r>
            <a:r>
              <a:rPr lang="en-US" sz="1600" dirty="0" err="1">
                <a:solidFill>
                  <a:srgbClr val="C00000"/>
                </a:solidFill>
              </a:rPr>
              <a:t>Buyuk</a:t>
            </a:r>
            <a:r>
              <a:rPr lang="tr-TR" sz="1600" dirty="0">
                <a:solidFill>
                  <a:srgbClr val="C00000"/>
                </a:solidFill>
              </a:rPr>
              <a:t>c</a:t>
            </a:r>
            <a:r>
              <a:rPr lang="en-US" sz="1600" dirty="0" err="1">
                <a:solidFill>
                  <a:srgbClr val="C00000"/>
                </a:solidFill>
              </a:rPr>
              <a:t>izmeci</a:t>
            </a:r>
            <a:r>
              <a:rPr lang="tr-TR" sz="1600" dirty="0">
                <a:solidFill>
                  <a:srgbClr val="C00000"/>
                </a:solidFill>
              </a:rPr>
              <a:t>,</a:t>
            </a:r>
            <a:r>
              <a:rPr lang="en-US" sz="1600" dirty="0">
                <a:solidFill>
                  <a:srgbClr val="C00000"/>
                </a:solidFill>
              </a:rPr>
              <a:t> </a:t>
            </a:r>
            <a:r>
              <a:rPr lang="tr-TR" sz="1600" dirty="0">
                <a:solidFill>
                  <a:srgbClr val="C00000"/>
                </a:solidFill>
              </a:rPr>
              <a:t>T. </a:t>
            </a:r>
            <a:r>
              <a:rPr lang="tr-TR" sz="1600" dirty="0" err="1">
                <a:solidFill>
                  <a:srgbClr val="C00000"/>
                </a:solidFill>
              </a:rPr>
              <a:t>Reichert</a:t>
            </a:r>
            <a:r>
              <a:rPr lang="tr-TR" sz="1600" dirty="0">
                <a:solidFill>
                  <a:srgbClr val="C00000"/>
                </a:solidFill>
              </a:rPr>
              <a:t>, </a:t>
            </a:r>
            <a:r>
              <a:rPr lang="en-US" sz="1600" dirty="0">
                <a:solidFill>
                  <a:srgbClr val="C00000"/>
                </a:solidFill>
              </a:rPr>
              <a:t>A. S. </a:t>
            </a:r>
            <a:r>
              <a:rPr lang="en-US" sz="1600" dirty="0" err="1">
                <a:solidFill>
                  <a:srgbClr val="C00000"/>
                </a:solidFill>
              </a:rPr>
              <a:t>Botvina</a:t>
            </a:r>
            <a:r>
              <a:rPr lang="en-US" sz="1600" dirty="0">
                <a:solidFill>
                  <a:srgbClr val="C00000"/>
                </a:solidFill>
              </a:rPr>
              <a:t>, and </a:t>
            </a:r>
            <a:endParaRPr lang="tr-TR" sz="1600" dirty="0" smtClean="0">
              <a:solidFill>
                <a:srgbClr val="C00000"/>
              </a:solidFill>
            </a:endParaRPr>
          </a:p>
          <a:p>
            <a:r>
              <a:rPr lang="en-US" sz="1600" dirty="0" err="1" smtClean="0">
                <a:solidFill>
                  <a:srgbClr val="C00000"/>
                </a:solidFill>
              </a:rPr>
              <a:t>M.Bleicher</a:t>
            </a:r>
            <a:r>
              <a:rPr lang="en-US" sz="1600" dirty="0">
                <a:solidFill>
                  <a:srgbClr val="C00000"/>
                </a:solidFill>
              </a:rPr>
              <a:t>, Phys. Rev. C </a:t>
            </a:r>
            <a:r>
              <a:rPr lang="en-US" sz="1600" b="1" dirty="0">
                <a:solidFill>
                  <a:srgbClr val="C00000"/>
                </a:solidFill>
              </a:rPr>
              <a:t>108</a:t>
            </a:r>
            <a:r>
              <a:rPr lang="en-US" sz="1600" dirty="0">
                <a:solidFill>
                  <a:srgbClr val="C00000"/>
                </a:solidFill>
              </a:rPr>
              <a:t>, 054904</a:t>
            </a:r>
            <a:r>
              <a:rPr lang="tr-TR" sz="1600" dirty="0">
                <a:solidFill>
                  <a:srgbClr val="C00000"/>
                </a:solidFill>
              </a:rPr>
              <a:t> </a:t>
            </a:r>
            <a:r>
              <a:rPr lang="en-US" sz="1600" dirty="0">
                <a:solidFill>
                  <a:srgbClr val="C00000"/>
                </a:solidFill>
              </a:rPr>
              <a:t>(202</a:t>
            </a:r>
            <a:r>
              <a:rPr lang="tr-TR" sz="1600" dirty="0">
                <a:solidFill>
                  <a:srgbClr val="C00000"/>
                </a:solidFill>
              </a:rPr>
              <a:t>3</a:t>
            </a:r>
            <a:r>
              <a:rPr lang="en-US" sz="1600" dirty="0">
                <a:solidFill>
                  <a:srgbClr val="C00000"/>
                </a:solidFill>
              </a:rPr>
              <a:t>)</a:t>
            </a:r>
            <a:r>
              <a:rPr lang="tr-TR" sz="1600" dirty="0">
                <a:solidFill>
                  <a:srgbClr val="C00000"/>
                </a:solidFill>
              </a:rPr>
              <a:t>. </a:t>
            </a:r>
          </a:p>
        </p:txBody>
      </p:sp>
      <p:sp>
        <p:nvSpPr>
          <p:cNvPr id="9" name="Metin kutusu 8"/>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12</a:t>
            </a:r>
            <a:endParaRPr lang="tr-TR" dirty="0">
              <a:solidFill>
                <a:schemeClr val="bg1"/>
              </a:solidFill>
            </a:endParaRPr>
          </a:p>
        </p:txBody>
      </p:sp>
      <p:pic>
        <p:nvPicPr>
          <p:cNvPr id="4" name="Resim 3"/>
          <p:cNvPicPr>
            <a:picLocks noChangeAspect="1"/>
          </p:cNvPicPr>
          <p:nvPr/>
        </p:nvPicPr>
        <p:blipFill>
          <a:blip r:embed="rId2"/>
          <a:stretch>
            <a:fillRect/>
          </a:stretch>
        </p:blipFill>
        <p:spPr>
          <a:xfrm>
            <a:off x="4873717" y="168607"/>
            <a:ext cx="4171885" cy="6037601"/>
          </a:xfrm>
          <a:prstGeom prst="rect">
            <a:avLst/>
          </a:prstGeom>
        </p:spPr>
      </p:pic>
    </p:spTree>
    <p:extLst>
      <p:ext uri="{BB962C8B-B14F-4D97-AF65-F5344CB8AC3E}">
        <p14:creationId xmlns:p14="http://schemas.microsoft.com/office/powerpoint/2010/main" val="2939415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303387" y="232835"/>
            <a:ext cx="4758290" cy="523220"/>
          </a:xfrm>
          <a:prstGeom prst="rect">
            <a:avLst/>
          </a:prstGeom>
        </p:spPr>
        <p:txBody>
          <a:bodyPr wrap="none">
            <a:spAutoFit/>
          </a:bodyPr>
          <a:lstStyle/>
          <a:p>
            <a:r>
              <a:rPr lang="tr-TR" sz="2800" dirty="0" err="1">
                <a:solidFill>
                  <a:schemeClr val="accent5">
                    <a:lumMod val="75000"/>
                  </a:schemeClr>
                </a:solidFill>
              </a:rPr>
              <a:t>Comparison</a:t>
            </a:r>
            <a:r>
              <a:rPr lang="tr-TR" sz="2800" dirty="0">
                <a:solidFill>
                  <a:schemeClr val="accent5">
                    <a:lumMod val="75000"/>
                  </a:schemeClr>
                </a:solidFill>
              </a:rPr>
              <a:t> </a:t>
            </a:r>
            <a:r>
              <a:rPr lang="tr-TR" sz="2800" dirty="0" err="1">
                <a:solidFill>
                  <a:schemeClr val="accent5">
                    <a:lumMod val="75000"/>
                  </a:schemeClr>
                </a:solidFill>
              </a:rPr>
              <a:t>with</a:t>
            </a:r>
            <a:r>
              <a:rPr lang="tr-TR" sz="2800" dirty="0">
                <a:solidFill>
                  <a:schemeClr val="accent5">
                    <a:lumMod val="75000"/>
                  </a:schemeClr>
                </a:solidFill>
              </a:rPr>
              <a:t> </a:t>
            </a:r>
            <a:r>
              <a:rPr lang="tr-TR" sz="2800" dirty="0" err="1" smtClean="0">
                <a:solidFill>
                  <a:schemeClr val="accent5">
                    <a:lumMod val="75000"/>
                  </a:schemeClr>
                </a:solidFill>
              </a:rPr>
              <a:t>the</a:t>
            </a:r>
            <a:r>
              <a:rPr lang="tr-TR" sz="2800" dirty="0" smtClean="0">
                <a:solidFill>
                  <a:schemeClr val="accent5">
                    <a:lumMod val="75000"/>
                  </a:schemeClr>
                </a:solidFill>
              </a:rPr>
              <a:t> STAR </a:t>
            </a:r>
            <a:r>
              <a:rPr lang="tr-TR" sz="2800" dirty="0">
                <a:solidFill>
                  <a:schemeClr val="accent5">
                    <a:lumMod val="75000"/>
                  </a:schemeClr>
                </a:solidFill>
              </a:rPr>
              <a:t>data</a:t>
            </a:r>
            <a:endParaRPr lang="en-US" sz="2800" dirty="0">
              <a:solidFill>
                <a:schemeClr val="accent5">
                  <a:lumMod val="75000"/>
                </a:schemeClr>
              </a:solidFill>
            </a:endParaRPr>
          </a:p>
        </p:txBody>
      </p:sp>
      <p:sp>
        <p:nvSpPr>
          <p:cNvPr id="9" name="Dikdörtgen 8"/>
          <p:cNvSpPr/>
          <p:nvPr/>
        </p:nvSpPr>
        <p:spPr>
          <a:xfrm>
            <a:off x="221064" y="5588605"/>
            <a:ext cx="8922936" cy="338554"/>
          </a:xfrm>
          <a:prstGeom prst="rect">
            <a:avLst/>
          </a:prstGeom>
        </p:spPr>
        <p:txBody>
          <a:bodyPr wrap="square">
            <a:spAutoFit/>
          </a:bodyPr>
          <a:lstStyle/>
          <a:p>
            <a:r>
              <a:rPr lang="en-US" sz="1600" dirty="0" smtClean="0">
                <a:solidFill>
                  <a:schemeClr val="accent5">
                    <a:lumMod val="75000"/>
                  </a:schemeClr>
                </a:solidFill>
              </a:rPr>
              <a:t>N</a:t>
            </a:r>
            <a:r>
              <a:rPr lang="en-US" sz="1600" dirty="0">
                <a:solidFill>
                  <a:schemeClr val="accent5">
                    <a:lumMod val="75000"/>
                  </a:schemeClr>
                </a:solidFill>
              </a:rPr>
              <a:t>. </a:t>
            </a:r>
            <a:r>
              <a:rPr lang="en-US" sz="1600" dirty="0" err="1">
                <a:solidFill>
                  <a:schemeClr val="accent5">
                    <a:lumMod val="75000"/>
                  </a:schemeClr>
                </a:solidFill>
              </a:rPr>
              <a:t>Buyuk</a:t>
            </a:r>
            <a:r>
              <a:rPr lang="tr-TR" sz="1600" dirty="0">
                <a:solidFill>
                  <a:schemeClr val="accent5">
                    <a:lumMod val="75000"/>
                  </a:schemeClr>
                </a:solidFill>
              </a:rPr>
              <a:t>c</a:t>
            </a:r>
            <a:r>
              <a:rPr lang="en-US" sz="1600" dirty="0" err="1">
                <a:solidFill>
                  <a:schemeClr val="accent5">
                    <a:lumMod val="75000"/>
                  </a:schemeClr>
                </a:solidFill>
              </a:rPr>
              <a:t>izmeci</a:t>
            </a:r>
            <a:r>
              <a:rPr lang="tr-TR" sz="1600" dirty="0">
                <a:solidFill>
                  <a:schemeClr val="accent5">
                    <a:lumMod val="75000"/>
                  </a:schemeClr>
                </a:solidFill>
              </a:rPr>
              <a:t>,</a:t>
            </a:r>
            <a:r>
              <a:rPr lang="en-US" sz="1600" dirty="0">
                <a:solidFill>
                  <a:schemeClr val="accent5">
                    <a:lumMod val="75000"/>
                  </a:schemeClr>
                </a:solidFill>
              </a:rPr>
              <a:t> </a:t>
            </a:r>
            <a:r>
              <a:rPr lang="tr-TR" sz="1600" dirty="0" err="1" smtClean="0">
                <a:solidFill>
                  <a:schemeClr val="accent5">
                    <a:lumMod val="75000"/>
                  </a:schemeClr>
                </a:solidFill>
              </a:rPr>
              <a:t>Yu</a:t>
            </a:r>
            <a:r>
              <a:rPr lang="tr-TR" sz="1600" dirty="0" smtClean="0">
                <a:solidFill>
                  <a:schemeClr val="accent5">
                    <a:lumMod val="75000"/>
                  </a:schemeClr>
                </a:solidFill>
              </a:rPr>
              <a:t> </a:t>
            </a:r>
            <a:r>
              <a:rPr lang="tr-TR" sz="1600" dirty="0" err="1" smtClean="0">
                <a:solidFill>
                  <a:schemeClr val="accent5">
                    <a:lumMod val="75000"/>
                  </a:schemeClr>
                </a:solidFill>
              </a:rPr>
              <a:t>Lebed</a:t>
            </a:r>
            <a:r>
              <a:rPr lang="tr-TR" sz="1600" dirty="0" smtClean="0">
                <a:solidFill>
                  <a:schemeClr val="accent5">
                    <a:lumMod val="75000"/>
                  </a:schemeClr>
                </a:solidFill>
              </a:rPr>
              <a:t>,</a:t>
            </a:r>
            <a:r>
              <a:rPr lang="en-US" sz="1600" dirty="0">
                <a:solidFill>
                  <a:schemeClr val="accent5">
                    <a:lumMod val="75000"/>
                  </a:schemeClr>
                </a:solidFill>
              </a:rPr>
              <a:t> A. S. </a:t>
            </a:r>
            <a:r>
              <a:rPr lang="en-US" sz="1600" dirty="0" err="1" smtClean="0">
                <a:solidFill>
                  <a:schemeClr val="accent5">
                    <a:lumMod val="75000"/>
                  </a:schemeClr>
                </a:solidFill>
              </a:rPr>
              <a:t>Botvina</a:t>
            </a:r>
            <a:r>
              <a:rPr lang="en-US" sz="1600" dirty="0" smtClean="0">
                <a:solidFill>
                  <a:schemeClr val="accent5">
                    <a:lumMod val="75000"/>
                  </a:schemeClr>
                </a:solidFill>
              </a:rPr>
              <a:t>,</a:t>
            </a:r>
            <a:r>
              <a:rPr lang="tr-TR" sz="1600" dirty="0">
                <a:solidFill>
                  <a:schemeClr val="accent5">
                    <a:lumMod val="75000"/>
                  </a:schemeClr>
                </a:solidFill>
              </a:rPr>
              <a:t> </a:t>
            </a:r>
            <a:r>
              <a:rPr lang="en-US" sz="1600" dirty="0" smtClean="0">
                <a:solidFill>
                  <a:schemeClr val="accent5">
                    <a:lumMod val="75000"/>
                  </a:schemeClr>
                </a:solidFill>
              </a:rPr>
              <a:t>Physics </a:t>
            </a:r>
            <a:r>
              <a:rPr lang="en-US" sz="1600" dirty="0">
                <a:solidFill>
                  <a:schemeClr val="accent5">
                    <a:lumMod val="75000"/>
                  </a:schemeClr>
                </a:solidFill>
              </a:rPr>
              <a:t>of Particles and Nuclei </a:t>
            </a:r>
            <a:r>
              <a:rPr lang="en-US" sz="1600" dirty="0" smtClean="0">
                <a:solidFill>
                  <a:schemeClr val="accent5">
                    <a:lumMod val="75000"/>
                  </a:schemeClr>
                </a:solidFill>
              </a:rPr>
              <a:t>Letters</a:t>
            </a:r>
            <a:r>
              <a:rPr lang="tr-TR" sz="1600" dirty="0" smtClean="0">
                <a:solidFill>
                  <a:schemeClr val="accent5">
                    <a:lumMod val="75000"/>
                  </a:schemeClr>
                </a:solidFill>
              </a:rPr>
              <a:t>, 21(5) (2024) 983-986. </a:t>
            </a:r>
            <a:endParaRPr lang="tr-TR" sz="1600" dirty="0">
              <a:solidFill>
                <a:schemeClr val="accent5">
                  <a:lumMod val="75000"/>
                </a:schemeClr>
              </a:solidFill>
            </a:endParaRPr>
          </a:p>
        </p:txBody>
      </p:sp>
      <p:pic>
        <p:nvPicPr>
          <p:cNvPr id="4" name="İçerik Yer Tutucusu 3"/>
          <p:cNvPicPr>
            <a:picLocks noGrp="1" noChangeAspect="1"/>
          </p:cNvPicPr>
          <p:nvPr>
            <p:ph idx="1"/>
          </p:nvPr>
        </p:nvPicPr>
        <p:blipFill>
          <a:blip r:embed="rId2"/>
          <a:stretch>
            <a:fillRect/>
          </a:stretch>
        </p:blipFill>
        <p:spPr>
          <a:xfrm>
            <a:off x="1160863" y="638464"/>
            <a:ext cx="7043337" cy="4950141"/>
          </a:xfrm>
          <a:prstGeom prst="rect">
            <a:avLst/>
          </a:prstGeom>
        </p:spPr>
      </p:pic>
      <p:sp>
        <p:nvSpPr>
          <p:cNvPr id="6" name="Metin kutusu 5"/>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13</a:t>
            </a:r>
            <a:endParaRPr lang="tr-TR" dirty="0">
              <a:solidFill>
                <a:schemeClr val="bg1"/>
              </a:solidFill>
            </a:endParaRPr>
          </a:p>
        </p:txBody>
      </p:sp>
    </p:spTree>
    <p:extLst>
      <p:ext uri="{BB962C8B-B14F-4D97-AF65-F5344CB8AC3E}">
        <p14:creationId xmlns:p14="http://schemas.microsoft.com/office/powerpoint/2010/main" val="3139460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858472" y="336801"/>
            <a:ext cx="7648119" cy="523220"/>
          </a:xfrm>
          <a:prstGeom prst="rect">
            <a:avLst/>
          </a:prstGeom>
        </p:spPr>
        <p:txBody>
          <a:bodyPr wrap="none">
            <a:spAutoFit/>
          </a:bodyPr>
          <a:lstStyle/>
          <a:p>
            <a:r>
              <a:rPr lang="tr-TR" sz="2800" dirty="0" err="1">
                <a:solidFill>
                  <a:schemeClr val="accent5">
                    <a:lumMod val="75000"/>
                  </a:schemeClr>
                </a:solidFill>
              </a:rPr>
              <a:t>Comparison</a:t>
            </a:r>
            <a:r>
              <a:rPr lang="tr-TR" sz="2800" dirty="0">
                <a:solidFill>
                  <a:schemeClr val="accent5">
                    <a:lumMod val="75000"/>
                  </a:schemeClr>
                </a:solidFill>
              </a:rPr>
              <a:t> </a:t>
            </a:r>
            <a:r>
              <a:rPr lang="tr-TR" sz="2800" dirty="0" smtClean="0">
                <a:solidFill>
                  <a:schemeClr val="accent5">
                    <a:lumMod val="75000"/>
                  </a:schemeClr>
                </a:solidFill>
              </a:rPr>
              <a:t>of </a:t>
            </a:r>
            <a:r>
              <a:rPr lang="tr-TR" sz="2800" dirty="0" err="1" smtClean="0">
                <a:solidFill>
                  <a:schemeClr val="accent5">
                    <a:lumMod val="75000"/>
                  </a:schemeClr>
                </a:solidFill>
              </a:rPr>
              <a:t>light</a:t>
            </a:r>
            <a:r>
              <a:rPr lang="tr-TR" sz="2800" dirty="0" smtClean="0">
                <a:solidFill>
                  <a:schemeClr val="accent5">
                    <a:lumMod val="75000"/>
                  </a:schemeClr>
                </a:solidFill>
              </a:rPr>
              <a:t> </a:t>
            </a:r>
            <a:r>
              <a:rPr lang="tr-TR" sz="2800" dirty="0" err="1" smtClean="0">
                <a:solidFill>
                  <a:schemeClr val="accent5">
                    <a:lumMod val="75000"/>
                  </a:schemeClr>
                </a:solidFill>
              </a:rPr>
              <a:t>hypernuclei</a:t>
            </a:r>
            <a:r>
              <a:rPr lang="tr-TR" sz="2800" dirty="0" smtClean="0">
                <a:solidFill>
                  <a:schemeClr val="accent5">
                    <a:lumMod val="75000"/>
                  </a:schemeClr>
                </a:solidFill>
              </a:rPr>
              <a:t> </a:t>
            </a:r>
            <a:r>
              <a:rPr lang="tr-TR" sz="2800" dirty="0" err="1" smtClean="0">
                <a:solidFill>
                  <a:schemeClr val="accent5">
                    <a:lumMod val="75000"/>
                  </a:schemeClr>
                </a:solidFill>
              </a:rPr>
              <a:t>with</a:t>
            </a:r>
            <a:r>
              <a:rPr lang="tr-TR" sz="2800" dirty="0" smtClean="0">
                <a:solidFill>
                  <a:schemeClr val="accent5">
                    <a:lumMod val="75000"/>
                  </a:schemeClr>
                </a:solidFill>
              </a:rPr>
              <a:t> </a:t>
            </a:r>
            <a:r>
              <a:rPr lang="tr-TR" sz="2800" dirty="0" err="1" smtClean="0">
                <a:solidFill>
                  <a:schemeClr val="accent5">
                    <a:lumMod val="75000"/>
                  </a:schemeClr>
                </a:solidFill>
              </a:rPr>
              <a:t>the</a:t>
            </a:r>
            <a:r>
              <a:rPr lang="tr-TR" sz="2800" dirty="0" smtClean="0">
                <a:solidFill>
                  <a:schemeClr val="accent5">
                    <a:lumMod val="75000"/>
                  </a:schemeClr>
                </a:solidFill>
              </a:rPr>
              <a:t> STAR </a:t>
            </a:r>
            <a:r>
              <a:rPr lang="tr-TR" sz="2800" dirty="0">
                <a:solidFill>
                  <a:schemeClr val="accent5">
                    <a:lumMod val="75000"/>
                  </a:schemeClr>
                </a:solidFill>
              </a:rPr>
              <a:t>data</a:t>
            </a:r>
            <a:endParaRPr lang="en-US" sz="2800" dirty="0">
              <a:solidFill>
                <a:schemeClr val="accent5">
                  <a:lumMod val="75000"/>
                </a:schemeClr>
              </a:solidFill>
            </a:endParaRPr>
          </a:p>
        </p:txBody>
      </p:sp>
      <p:pic>
        <p:nvPicPr>
          <p:cNvPr id="5" name="İçerik Yer Tutucusu 4"/>
          <p:cNvPicPr>
            <a:picLocks noGrp="1" noChangeAspect="1"/>
          </p:cNvPicPr>
          <p:nvPr>
            <p:ph idx="1"/>
          </p:nvPr>
        </p:nvPicPr>
        <p:blipFill>
          <a:blip r:embed="rId2"/>
          <a:stretch>
            <a:fillRect/>
          </a:stretch>
        </p:blipFill>
        <p:spPr>
          <a:xfrm>
            <a:off x="776723" y="739574"/>
            <a:ext cx="7590553" cy="4895050"/>
          </a:xfrm>
          <a:prstGeom prst="rect">
            <a:avLst/>
          </a:prstGeom>
        </p:spPr>
      </p:pic>
      <p:sp>
        <p:nvSpPr>
          <p:cNvPr id="6" name="Metin kutusu 5"/>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14</a:t>
            </a:r>
            <a:endParaRPr lang="tr-TR" dirty="0">
              <a:solidFill>
                <a:schemeClr val="bg1"/>
              </a:solidFill>
            </a:endParaRPr>
          </a:p>
        </p:txBody>
      </p:sp>
      <p:sp>
        <p:nvSpPr>
          <p:cNvPr id="8" name="Dikdörtgen 7"/>
          <p:cNvSpPr/>
          <p:nvPr/>
        </p:nvSpPr>
        <p:spPr>
          <a:xfrm>
            <a:off x="221064" y="5588605"/>
            <a:ext cx="8922936" cy="338554"/>
          </a:xfrm>
          <a:prstGeom prst="rect">
            <a:avLst/>
          </a:prstGeom>
        </p:spPr>
        <p:txBody>
          <a:bodyPr wrap="square">
            <a:spAutoFit/>
          </a:bodyPr>
          <a:lstStyle/>
          <a:p>
            <a:r>
              <a:rPr lang="en-US" sz="1600" dirty="0" smtClean="0">
                <a:solidFill>
                  <a:schemeClr val="accent5">
                    <a:lumMod val="75000"/>
                  </a:schemeClr>
                </a:solidFill>
              </a:rPr>
              <a:t>N</a:t>
            </a:r>
            <a:r>
              <a:rPr lang="en-US" sz="1600" dirty="0">
                <a:solidFill>
                  <a:schemeClr val="accent5">
                    <a:lumMod val="75000"/>
                  </a:schemeClr>
                </a:solidFill>
              </a:rPr>
              <a:t>. </a:t>
            </a:r>
            <a:r>
              <a:rPr lang="en-US" sz="1600" dirty="0" err="1">
                <a:solidFill>
                  <a:schemeClr val="accent5">
                    <a:lumMod val="75000"/>
                  </a:schemeClr>
                </a:solidFill>
              </a:rPr>
              <a:t>Buyuk</a:t>
            </a:r>
            <a:r>
              <a:rPr lang="tr-TR" sz="1600" dirty="0">
                <a:solidFill>
                  <a:schemeClr val="accent5">
                    <a:lumMod val="75000"/>
                  </a:schemeClr>
                </a:solidFill>
              </a:rPr>
              <a:t>c</a:t>
            </a:r>
            <a:r>
              <a:rPr lang="en-US" sz="1600" dirty="0" err="1">
                <a:solidFill>
                  <a:schemeClr val="accent5">
                    <a:lumMod val="75000"/>
                  </a:schemeClr>
                </a:solidFill>
              </a:rPr>
              <a:t>izmeci</a:t>
            </a:r>
            <a:r>
              <a:rPr lang="tr-TR" sz="1600" dirty="0">
                <a:solidFill>
                  <a:schemeClr val="accent5">
                    <a:lumMod val="75000"/>
                  </a:schemeClr>
                </a:solidFill>
              </a:rPr>
              <a:t>,</a:t>
            </a:r>
            <a:r>
              <a:rPr lang="en-US" sz="1600" dirty="0">
                <a:solidFill>
                  <a:schemeClr val="accent5">
                    <a:lumMod val="75000"/>
                  </a:schemeClr>
                </a:solidFill>
              </a:rPr>
              <a:t> </a:t>
            </a:r>
            <a:r>
              <a:rPr lang="tr-TR" sz="1600" dirty="0" err="1" smtClean="0">
                <a:solidFill>
                  <a:schemeClr val="accent5">
                    <a:lumMod val="75000"/>
                  </a:schemeClr>
                </a:solidFill>
              </a:rPr>
              <a:t>Yu</a:t>
            </a:r>
            <a:r>
              <a:rPr lang="tr-TR" sz="1600" dirty="0" smtClean="0">
                <a:solidFill>
                  <a:schemeClr val="accent5">
                    <a:lumMod val="75000"/>
                  </a:schemeClr>
                </a:solidFill>
              </a:rPr>
              <a:t> </a:t>
            </a:r>
            <a:r>
              <a:rPr lang="tr-TR" sz="1600" dirty="0" err="1" smtClean="0">
                <a:solidFill>
                  <a:schemeClr val="accent5">
                    <a:lumMod val="75000"/>
                  </a:schemeClr>
                </a:solidFill>
              </a:rPr>
              <a:t>Lebed</a:t>
            </a:r>
            <a:r>
              <a:rPr lang="tr-TR" sz="1600" dirty="0" smtClean="0">
                <a:solidFill>
                  <a:schemeClr val="accent5">
                    <a:lumMod val="75000"/>
                  </a:schemeClr>
                </a:solidFill>
              </a:rPr>
              <a:t>,</a:t>
            </a:r>
            <a:r>
              <a:rPr lang="en-US" sz="1600" dirty="0">
                <a:solidFill>
                  <a:schemeClr val="accent5">
                    <a:lumMod val="75000"/>
                  </a:schemeClr>
                </a:solidFill>
              </a:rPr>
              <a:t> A. S. </a:t>
            </a:r>
            <a:r>
              <a:rPr lang="en-US" sz="1600" dirty="0" err="1" smtClean="0">
                <a:solidFill>
                  <a:schemeClr val="accent5">
                    <a:lumMod val="75000"/>
                  </a:schemeClr>
                </a:solidFill>
              </a:rPr>
              <a:t>Botvina</a:t>
            </a:r>
            <a:r>
              <a:rPr lang="en-US" sz="1600" dirty="0" smtClean="0">
                <a:solidFill>
                  <a:schemeClr val="accent5">
                    <a:lumMod val="75000"/>
                  </a:schemeClr>
                </a:solidFill>
              </a:rPr>
              <a:t>,</a:t>
            </a:r>
            <a:r>
              <a:rPr lang="tr-TR" sz="1600" dirty="0">
                <a:solidFill>
                  <a:schemeClr val="accent5">
                    <a:lumMod val="75000"/>
                  </a:schemeClr>
                </a:solidFill>
              </a:rPr>
              <a:t> </a:t>
            </a:r>
            <a:r>
              <a:rPr lang="en-US" sz="1600" dirty="0" smtClean="0">
                <a:solidFill>
                  <a:schemeClr val="accent5">
                    <a:lumMod val="75000"/>
                  </a:schemeClr>
                </a:solidFill>
              </a:rPr>
              <a:t>Physics </a:t>
            </a:r>
            <a:r>
              <a:rPr lang="en-US" sz="1600" dirty="0">
                <a:solidFill>
                  <a:schemeClr val="accent5">
                    <a:lumMod val="75000"/>
                  </a:schemeClr>
                </a:solidFill>
              </a:rPr>
              <a:t>of Particles and Nuclei </a:t>
            </a:r>
            <a:r>
              <a:rPr lang="en-US" sz="1600" dirty="0" smtClean="0">
                <a:solidFill>
                  <a:schemeClr val="accent5">
                    <a:lumMod val="75000"/>
                  </a:schemeClr>
                </a:solidFill>
              </a:rPr>
              <a:t>Letters</a:t>
            </a:r>
            <a:r>
              <a:rPr lang="tr-TR" sz="1600" dirty="0" smtClean="0">
                <a:solidFill>
                  <a:schemeClr val="accent5">
                    <a:lumMod val="75000"/>
                  </a:schemeClr>
                </a:solidFill>
              </a:rPr>
              <a:t>, 21(5) (2024) 983-986. </a:t>
            </a:r>
            <a:endParaRPr lang="tr-TR" sz="1600" dirty="0">
              <a:solidFill>
                <a:schemeClr val="accent5">
                  <a:lumMod val="75000"/>
                </a:schemeClr>
              </a:solidFill>
            </a:endParaRPr>
          </a:p>
        </p:txBody>
      </p:sp>
    </p:spTree>
    <p:extLst>
      <p:ext uri="{BB962C8B-B14F-4D97-AF65-F5344CB8AC3E}">
        <p14:creationId xmlns:p14="http://schemas.microsoft.com/office/powerpoint/2010/main" val="457748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93766"/>
            <a:ext cx="8534400" cy="720633"/>
          </a:xfrm>
        </p:spPr>
        <p:txBody>
          <a:bodyPr>
            <a:normAutofit/>
          </a:bodyPr>
          <a:lstStyle/>
          <a:p>
            <a:r>
              <a:rPr lang="tr-TR" dirty="0" smtClean="0"/>
              <a:t>STAR </a:t>
            </a:r>
            <a:r>
              <a:rPr lang="tr-TR" dirty="0" err="1" smtClean="0"/>
              <a:t>presents</a:t>
            </a:r>
            <a:r>
              <a:rPr lang="tr-TR" dirty="0" smtClean="0"/>
              <a:t> </a:t>
            </a:r>
            <a:r>
              <a:rPr lang="tr-TR" dirty="0" err="1" smtClean="0"/>
              <a:t>new</a:t>
            </a:r>
            <a:r>
              <a:rPr lang="tr-TR" dirty="0" smtClean="0"/>
              <a:t> data! </a:t>
            </a:r>
            <a:r>
              <a:rPr lang="tr-TR" dirty="0" err="1" smtClean="0"/>
              <a:t>Let’s</a:t>
            </a:r>
            <a:r>
              <a:rPr lang="tr-TR" dirty="0" smtClean="0"/>
              <a:t> </a:t>
            </a:r>
            <a:r>
              <a:rPr lang="tr-TR" dirty="0" err="1" smtClean="0"/>
              <a:t>see</a:t>
            </a:r>
            <a:r>
              <a:rPr lang="tr-TR" dirty="0" smtClean="0"/>
              <a:t>!</a:t>
            </a:r>
            <a:endParaRPr lang="en-US" dirty="0"/>
          </a:p>
        </p:txBody>
      </p:sp>
      <p:pic>
        <p:nvPicPr>
          <p:cNvPr id="4" name="İçerik Yer Tutucusu 3"/>
          <p:cNvPicPr>
            <a:picLocks noGrp="1" noChangeAspect="1"/>
          </p:cNvPicPr>
          <p:nvPr>
            <p:ph idx="1"/>
          </p:nvPr>
        </p:nvPicPr>
        <p:blipFill>
          <a:blip r:embed="rId2"/>
          <a:stretch>
            <a:fillRect/>
          </a:stretch>
        </p:blipFill>
        <p:spPr>
          <a:xfrm>
            <a:off x="674276" y="1998900"/>
            <a:ext cx="7795447" cy="4351338"/>
          </a:xfrm>
          <a:prstGeom prst="rect">
            <a:avLst/>
          </a:prstGeom>
        </p:spPr>
      </p:pic>
      <p:pic>
        <p:nvPicPr>
          <p:cNvPr id="5" name="Resim 4"/>
          <p:cNvPicPr>
            <a:picLocks noChangeAspect="1"/>
          </p:cNvPicPr>
          <p:nvPr/>
        </p:nvPicPr>
        <p:blipFill>
          <a:blip r:embed="rId3"/>
          <a:stretch>
            <a:fillRect/>
          </a:stretch>
        </p:blipFill>
        <p:spPr>
          <a:xfrm>
            <a:off x="2755562" y="849291"/>
            <a:ext cx="3598425" cy="1101277"/>
          </a:xfrm>
          <a:prstGeom prst="rect">
            <a:avLst/>
          </a:prstGeom>
        </p:spPr>
      </p:pic>
      <p:pic>
        <p:nvPicPr>
          <p:cNvPr id="6" name="Resim 5"/>
          <p:cNvPicPr>
            <a:picLocks noChangeAspect="1"/>
          </p:cNvPicPr>
          <p:nvPr/>
        </p:nvPicPr>
        <p:blipFill>
          <a:blip r:embed="rId4"/>
          <a:stretch>
            <a:fillRect/>
          </a:stretch>
        </p:blipFill>
        <p:spPr>
          <a:xfrm>
            <a:off x="304800" y="1931318"/>
            <a:ext cx="7531876" cy="574200"/>
          </a:xfrm>
          <a:prstGeom prst="rect">
            <a:avLst/>
          </a:prstGeom>
        </p:spPr>
      </p:pic>
      <p:sp>
        <p:nvSpPr>
          <p:cNvPr id="8" name="Metin kutusu 7"/>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15</a:t>
            </a:r>
            <a:endParaRPr lang="tr-TR" dirty="0">
              <a:solidFill>
                <a:schemeClr val="bg1"/>
              </a:solidFill>
            </a:endParaRPr>
          </a:p>
        </p:txBody>
      </p:sp>
    </p:spTree>
    <p:extLst>
      <p:ext uri="{BB962C8B-B14F-4D97-AF65-F5344CB8AC3E}">
        <p14:creationId xmlns:p14="http://schemas.microsoft.com/office/powerpoint/2010/main" val="1371419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Unvan 1"/>
              <p:cNvSpPr>
                <a:spLocks noGrp="1"/>
              </p:cNvSpPr>
              <p:nvPr>
                <p:ph type="title"/>
              </p:nvPr>
            </p:nvSpPr>
            <p:spPr>
              <a:xfrm>
                <a:off x="210152" y="374769"/>
                <a:ext cx="4167739" cy="2901831"/>
              </a:xfrm>
            </p:spPr>
            <p:txBody>
              <a:bodyPr>
                <a:normAutofit/>
              </a:bodyPr>
              <a:lstStyle/>
              <a:p>
                <a:pPr algn="just"/>
                <a:r>
                  <a:rPr lang="tr-TR" sz="2000" dirty="0" err="1" smtClean="0">
                    <a:solidFill>
                      <a:srgbClr val="00B050"/>
                    </a:solidFill>
                    <a:latin typeface="+mn-lt"/>
                  </a:rPr>
                  <a:t>Prediction</a:t>
                </a:r>
                <a:r>
                  <a:rPr lang="tr-TR" sz="2000" dirty="0" smtClean="0">
                    <a:solidFill>
                      <a:srgbClr val="00B050"/>
                    </a:solidFill>
                    <a:latin typeface="+mn-lt"/>
                  </a:rPr>
                  <a:t> </a:t>
                </a:r>
                <a:r>
                  <a:rPr lang="tr-TR" sz="2000" dirty="0" err="1" smtClean="0">
                    <a:solidFill>
                      <a:srgbClr val="00B050"/>
                    </a:solidFill>
                    <a:latin typeface="+mn-lt"/>
                  </a:rPr>
                  <a:t>power</a:t>
                </a:r>
                <a:r>
                  <a:rPr lang="tr-TR" sz="2000" dirty="0" smtClean="0">
                    <a:solidFill>
                      <a:srgbClr val="00B050"/>
                    </a:solidFill>
                    <a:latin typeface="+mn-lt"/>
                  </a:rPr>
                  <a:t> of </a:t>
                </a:r>
                <a:r>
                  <a:rPr lang="tr-TR" sz="2000" dirty="0" err="1" smtClean="0">
                    <a:solidFill>
                      <a:srgbClr val="00B050"/>
                    </a:solidFill>
                    <a:latin typeface="+mn-lt"/>
                  </a:rPr>
                  <a:t>our</a:t>
                </a:r>
                <a:r>
                  <a:rPr lang="tr-TR" sz="2000" dirty="0" smtClean="0">
                    <a:solidFill>
                      <a:srgbClr val="00B050"/>
                    </a:solidFill>
                    <a:latin typeface="+mn-lt"/>
                  </a:rPr>
                  <a:t> </a:t>
                </a:r>
                <a:r>
                  <a:rPr lang="tr-TR" sz="2000" dirty="0" err="1" smtClean="0">
                    <a:solidFill>
                      <a:srgbClr val="00B050"/>
                    </a:solidFill>
                    <a:latin typeface="+mn-lt"/>
                  </a:rPr>
                  <a:t>models</a:t>
                </a:r>
                <a:r>
                  <a:rPr lang="tr-TR" sz="2000" dirty="0" smtClean="0">
                    <a:solidFill>
                      <a:srgbClr val="00B050"/>
                    </a:solidFill>
                    <a:latin typeface="+mn-lt"/>
                  </a:rPr>
                  <a:t>:</a:t>
                </a:r>
                <a:br>
                  <a:rPr lang="tr-TR" sz="2000" dirty="0" smtClean="0">
                    <a:solidFill>
                      <a:srgbClr val="00B050"/>
                    </a:solidFill>
                    <a:latin typeface="+mn-lt"/>
                  </a:rPr>
                </a:br>
                <a:r>
                  <a:rPr lang="tr-TR" sz="2000" dirty="0" smtClean="0">
                    <a:solidFill>
                      <a:srgbClr val="FF0000"/>
                    </a:solidFill>
                    <a:latin typeface="+mn-lt"/>
                  </a:rPr>
                  <a:t/>
                </a:r>
                <a:br>
                  <a:rPr lang="tr-TR" sz="2000" dirty="0" smtClean="0">
                    <a:solidFill>
                      <a:srgbClr val="FF0000"/>
                    </a:solidFill>
                    <a:latin typeface="+mn-lt"/>
                  </a:rPr>
                </a:br>
                <a:r>
                  <a:rPr lang="tr-TR" sz="2000" dirty="0" smtClean="0">
                    <a:solidFill>
                      <a:srgbClr val="7030A0"/>
                    </a:solidFill>
                    <a:latin typeface="+mn-lt"/>
                  </a:rPr>
                  <a:t>We</a:t>
                </a:r>
                <a:r>
                  <a:rPr lang="tr-TR" sz="2000" dirty="0" smtClean="0">
                    <a:solidFill>
                      <a:srgbClr val="7030A0"/>
                    </a:solidFill>
                    <a:latin typeface="+mn-lt"/>
                  </a:rPr>
                  <a:t> </a:t>
                </a:r>
                <a:r>
                  <a:rPr lang="tr-TR" sz="2000" dirty="0" err="1" smtClean="0">
                    <a:solidFill>
                      <a:srgbClr val="7030A0"/>
                    </a:solidFill>
                    <a:latin typeface="+mn-lt"/>
                  </a:rPr>
                  <a:t>confirm</a:t>
                </a:r>
                <a:r>
                  <a:rPr lang="tr-TR" sz="2000" dirty="0" smtClean="0">
                    <a:solidFill>
                      <a:srgbClr val="7030A0"/>
                    </a:solidFill>
                    <a:latin typeface="+mn-lt"/>
                  </a:rPr>
                  <a:t> </a:t>
                </a:r>
                <a:r>
                  <a:rPr lang="tr-TR" sz="2000" dirty="0" err="1" smtClean="0">
                    <a:solidFill>
                      <a:srgbClr val="7030A0"/>
                    </a:solidFill>
                    <a:latin typeface="+mn-lt"/>
                  </a:rPr>
                  <a:t>that</a:t>
                </a:r>
                <a:r>
                  <a:rPr lang="tr-TR" sz="2000" dirty="0" smtClean="0">
                    <a:solidFill>
                      <a:srgbClr val="7030A0"/>
                    </a:solidFill>
                    <a:latin typeface="+mn-lt"/>
                  </a:rPr>
                  <a:t> </a:t>
                </a:r>
                <a:r>
                  <a:rPr lang="tr-TR" sz="2000" dirty="0" err="1" smtClean="0">
                    <a:solidFill>
                      <a:srgbClr val="7030A0"/>
                    </a:solidFill>
                    <a:latin typeface="+mn-lt"/>
                  </a:rPr>
                  <a:t>our</a:t>
                </a:r>
                <a:r>
                  <a:rPr lang="tr-TR" sz="2000" dirty="0" smtClean="0">
                    <a:solidFill>
                      <a:srgbClr val="7030A0"/>
                    </a:solidFill>
                    <a:latin typeface="+mn-lt"/>
                  </a:rPr>
                  <a:t> model </a:t>
                </a:r>
                <a:r>
                  <a:rPr lang="tr-TR" sz="2000" dirty="0" err="1" smtClean="0">
                    <a:solidFill>
                      <a:srgbClr val="7030A0"/>
                    </a:solidFill>
                    <a:latin typeface="+mn-lt"/>
                  </a:rPr>
                  <a:t>calculations</a:t>
                </a:r>
                <a:r>
                  <a:rPr lang="tr-TR" sz="2000" dirty="0" smtClean="0">
                    <a:solidFill>
                      <a:srgbClr val="7030A0"/>
                    </a:solidFill>
                    <a:latin typeface="+mn-lt"/>
                  </a:rPr>
                  <a:t> </a:t>
                </a:r>
                <a:r>
                  <a:rPr lang="tr-TR" sz="2000" dirty="0" err="1" smtClean="0">
                    <a:solidFill>
                      <a:srgbClr val="7030A0"/>
                    </a:solidFill>
                    <a:latin typeface="+mn-lt"/>
                  </a:rPr>
                  <a:t>for</a:t>
                </a:r>
                <a:r>
                  <a:rPr lang="tr-TR" sz="2000" dirty="0" smtClean="0">
                    <a:solidFill>
                      <a:srgbClr val="7030A0"/>
                    </a:solidFill>
                    <a:latin typeface="+mn-lt"/>
                  </a:rPr>
                  <a:t> </a:t>
                </a:r>
                <a14:m>
                  <m:oMath xmlns:m="http://schemas.openxmlformats.org/officeDocument/2006/math">
                    <m:sSubSup>
                      <m:sSubSupPr>
                        <m:ctrlPr>
                          <a:rPr lang="en-US" sz="2000" i="1">
                            <a:solidFill>
                              <a:srgbClr val="7030A0"/>
                            </a:solidFill>
                            <a:latin typeface="Cambria Math" panose="02040503050406030204" pitchFamily="18" charset="0"/>
                          </a:rPr>
                        </m:ctrlPr>
                      </m:sSubSupPr>
                      <m:e/>
                      <m:sub>
                        <m:r>
                          <m:rPr>
                            <m:sty m:val="p"/>
                          </m:rPr>
                          <a:rPr lang="en-US" sz="2000">
                            <a:solidFill>
                              <a:srgbClr val="7030A0"/>
                            </a:solidFill>
                            <a:latin typeface="Cambria Math" panose="02040503050406030204" pitchFamily="18" charset="0"/>
                          </a:rPr>
                          <m:t>Λ</m:t>
                        </m:r>
                      </m:sub>
                      <m:sup>
                        <m:r>
                          <a:rPr lang="en-US" sz="2000" i="1">
                            <a:solidFill>
                              <a:srgbClr val="7030A0"/>
                            </a:solidFill>
                            <a:latin typeface="Cambria Math" panose="02040503050406030204" pitchFamily="18" charset="0"/>
                          </a:rPr>
                          <m:t>3</m:t>
                        </m:r>
                      </m:sup>
                    </m:sSubSup>
                  </m:oMath>
                </a14:m>
                <a:r>
                  <a:rPr lang="en-US" sz="2000" dirty="0" smtClean="0">
                    <a:solidFill>
                      <a:srgbClr val="7030A0"/>
                    </a:solidFill>
                    <a:latin typeface="+mn-lt"/>
                    <a:cs typeface="Arial" panose="020B0604020202020204" pitchFamily="34" charset="0"/>
                  </a:rPr>
                  <a:t>H</a:t>
                </a:r>
                <a:r>
                  <a:rPr lang="tr-TR" sz="2000" dirty="0" smtClean="0">
                    <a:solidFill>
                      <a:srgbClr val="7030A0"/>
                    </a:solidFill>
                    <a:latin typeface="+mn-lt"/>
                    <a:cs typeface="Arial" panose="020B0604020202020204" pitchFamily="34" charset="0"/>
                  </a:rPr>
                  <a:t>e</a:t>
                </a:r>
                <a:r>
                  <a:rPr lang="en-US" sz="2000" dirty="0" smtClean="0">
                    <a:solidFill>
                      <a:srgbClr val="7030A0"/>
                    </a:solidFill>
                    <a:latin typeface="+mn-lt"/>
                    <a:cs typeface="Arial" panose="020B0604020202020204" pitchFamily="34" charset="0"/>
                  </a:rPr>
                  <a:t> </a:t>
                </a:r>
                <a:r>
                  <a:rPr lang="en-US" sz="2000" dirty="0">
                    <a:solidFill>
                      <a:srgbClr val="7030A0"/>
                    </a:solidFill>
                    <a:latin typeface="+mn-lt"/>
                    <a:cs typeface="Arial" panose="020B0604020202020204" pitchFamily="34" charset="0"/>
                  </a:rPr>
                  <a:t>and  </a:t>
                </a:r>
                <a14:m>
                  <m:oMath xmlns:m="http://schemas.openxmlformats.org/officeDocument/2006/math">
                    <m:sSubSup>
                      <m:sSubSupPr>
                        <m:ctrlPr>
                          <a:rPr lang="en-US" sz="2000" i="1">
                            <a:solidFill>
                              <a:srgbClr val="7030A0"/>
                            </a:solidFill>
                            <a:latin typeface="Cambria Math" panose="02040503050406030204" pitchFamily="18" charset="0"/>
                          </a:rPr>
                        </m:ctrlPr>
                      </m:sSubSupPr>
                      <m:e/>
                      <m:sub>
                        <m:r>
                          <m:rPr>
                            <m:sty m:val="p"/>
                          </m:rPr>
                          <a:rPr lang="en-US" sz="2000">
                            <a:solidFill>
                              <a:srgbClr val="7030A0"/>
                            </a:solidFill>
                            <a:latin typeface="Cambria Math" panose="02040503050406030204" pitchFamily="18" charset="0"/>
                          </a:rPr>
                          <m:t>Λ</m:t>
                        </m:r>
                      </m:sub>
                      <m:sup>
                        <m:r>
                          <a:rPr lang="en-US" sz="2000" i="1">
                            <a:solidFill>
                              <a:srgbClr val="7030A0"/>
                            </a:solidFill>
                            <a:latin typeface="Cambria Math" panose="02040503050406030204" pitchFamily="18" charset="0"/>
                          </a:rPr>
                          <m:t>4</m:t>
                        </m:r>
                      </m:sup>
                    </m:sSubSup>
                  </m:oMath>
                </a14:m>
                <a:r>
                  <a:rPr lang="en-US" sz="2000" dirty="0" smtClean="0">
                    <a:solidFill>
                      <a:srgbClr val="7030A0"/>
                    </a:solidFill>
                    <a:latin typeface="+mn-lt"/>
                    <a:cs typeface="Arial" panose="020B0604020202020204" pitchFamily="34" charset="0"/>
                  </a:rPr>
                  <a:t>H</a:t>
                </a:r>
                <a:r>
                  <a:rPr lang="tr-TR" sz="2000" dirty="0" smtClean="0">
                    <a:solidFill>
                      <a:srgbClr val="7030A0"/>
                    </a:solidFill>
                    <a:latin typeface="+mn-lt"/>
                    <a:cs typeface="Arial" panose="020B0604020202020204" pitchFamily="34" charset="0"/>
                  </a:rPr>
                  <a:t>e </a:t>
                </a:r>
                <a:r>
                  <a:rPr lang="tr-TR" sz="2000" dirty="0" err="1" smtClean="0">
                    <a:solidFill>
                      <a:srgbClr val="7030A0"/>
                    </a:solidFill>
                    <a:latin typeface="+mn-lt"/>
                    <a:cs typeface="Arial" panose="020B0604020202020204" pitchFamily="34" charset="0"/>
                  </a:rPr>
                  <a:t>are</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also</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consistent</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with</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new</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presented</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preliminary</a:t>
                </a:r>
                <a:r>
                  <a:rPr lang="tr-TR" sz="2000" dirty="0">
                    <a:solidFill>
                      <a:srgbClr val="7030A0"/>
                    </a:solidFill>
                    <a:latin typeface="+mn-lt"/>
                    <a:cs typeface="Arial" panose="020B0604020202020204" pitchFamily="34" charset="0"/>
                  </a:rPr>
                  <a:t> </a:t>
                </a:r>
                <a:r>
                  <a:rPr lang="tr-TR" sz="2000" dirty="0" smtClean="0">
                    <a:solidFill>
                      <a:srgbClr val="7030A0"/>
                    </a:solidFill>
                    <a:latin typeface="+mn-lt"/>
                    <a:cs typeface="Arial" panose="020B0604020202020204" pitchFamily="34" charset="0"/>
                  </a:rPr>
                  <a:t>data </a:t>
                </a:r>
                <a:br>
                  <a:rPr lang="tr-TR" sz="2000" dirty="0" smtClean="0">
                    <a:solidFill>
                      <a:srgbClr val="7030A0"/>
                    </a:solidFill>
                    <a:latin typeface="+mn-lt"/>
                    <a:cs typeface="Arial" panose="020B0604020202020204" pitchFamily="34" charset="0"/>
                  </a:rPr>
                </a:br>
                <a:r>
                  <a:rPr lang="tr-TR" sz="2000" dirty="0" err="1" smtClean="0">
                    <a:solidFill>
                      <a:srgbClr val="7030A0"/>
                    </a:solidFill>
                    <a:latin typeface="+mn-lt"/>
                    <a:cs typeface="Arial" panose="020B0604020202020204" pitchFamily="34" charset="0"/>
                  </a:rPr>
                  <a:t>by</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Yingjie</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Zhou</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for</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the</a:t>
                </a:r>
                <a:r>
                  <a:rPr lang="tr-TR" sz="2000" dirty="0" smtClean="0">
                    <a:solidFill>
                      <a:srgbClr val="7030A0"/>
                    </a:solidFill>
                    <a:latin typeface="+mn-lt"/>
                    <a:cs typeface="Arial" panose="020B0604020202020204" pitchFamily="34" charset="0"/>
                  </a:rPr>
                  <a:t> STAR </a:t>
                </a:r>
                <a:r>
                  <a:rPr lang="tr-TR" sz="2000" dirty="0" err="1" smtClean="0">
                    <a:solidFill>
                      <a:srgbClr val="7030A0"/>
                    </a:solidFill>
                    <a:latin typeface="+mn-lt"/>
                    <a:cs typeface="Arial" panose="020B0604020202020204" pitchFamily="34" charset="0"/>
                  </a:rPr>
                  <a:t>collaboration</a:t>
                </a:r>
                <a:r>
                  <a:rPr lang="tr-TR" sz="2000" dirty="0" smtClean="0">
                    <a:solidFill>
                      <a:srgbClr val="7030A0"/>
                    </a:solidFill>
                    <a:latin typeface="+mn-lt"/>
                    <a:cs typeface="Arial" panose="020B0604020202020204" pitchFamily="34" charset="0"/>
                  </a:rPr>
                  <a:t> at </a:t>
                </a:r>
                <a:r>
                  <a:rPr lang="tr-TR" sz="2000" dirty="0" err="1" smtClean="0">
                    <a:solidFill>
                      <a:srgbClr val="7030A0"/>
                    </a:solidFill>
                    <a:latin typeface="+mn-lt"/>
                    <a:cs typeface="Arial" panose="020B0604020202020204" pitchFamily="34" charset="0"/>
                  </a:rPr>
                  <a:t>Quark</a:t>
                </a:r>
                <a:r>
                  <a:rPr lang="tr-TR" sz="2000" dirty="0" smtClean="0">
                    <a:solidFill>
                      <a:srgbClr val="7030A0"/>
                    </a:solidFill>
                    <a:latin typeface="+mn-lt"/>
                    <a:cs typeface="Arial" panose="020B0604020202020204" pitchFamily="34" charset="0"/>
                  </a:rPr>
                  <a:t> </a:t>
                </a:r>
                <a:r>
                  <a:rPr lang="tr-TR" sz="2000" dirty="0" err="1" smtClean="0">
                    <a:solidFill>
                      <a:srgbClr val="7030A0"/>
                    </a:solidFill>
                    <a:latin typeface="+mn-lt"/>
                    <a:cs typeface="Arial" panose="020B0604020202020204" pitchFamily="34" charset="0"/>
                  </a:rPr>
                  <a:t>Matter</a:t>
                </a:r>
                <a:r>
                  <a:rPr lang="tr-TR" sz="2000" dirty="0" smtClean="0">
                    <a:solidFill>
                      <a:srgbClr val="7030A0"/>
                    </a:solidFill>
                    <a:latin typeface="+mn-lt"/>
                    <a:cs typeface="Arial" panose="020B0604020202020204" pitchFamily="34" charset="0"/>
                  </a:rPr>
                  <a:t> 2025, Frankfurt</a:t>
                </a:r>
                <a:r>
                  <a:rPr lang="tr-TR" sz="2000" dirty="0" smtClean="0">
                    <a:solidFill>
                      <a:srgbClr val="7030A0"/>
                    </a:solidFill>
                    <a:latin typeface="+mn-lt"/>
                    <a:cs typeface="Arial" panose="020B0604020202020204" pitchFamily="34" charset="0"/>
                  </a:rPr>
                  <a:t>!</a:t>
                </a:r>
                <a:endParaRPr lang="en-US" dirty="0"/>
              </a:p>
            </p:txBody>
          </p:sp>
        </mc:Choice>
        <mc:Fallback>
          <p:sp>
            <p:nvSpPr>
              <p:cNvPr id="2" name="Unvan 1"/>
              <p:cNvSpPr>
                <a:spLocks noGrp="1" noRot="1" noChangeAspect="1" noMove="1" noResize="1" noEditPoints="1" noAdjustHandles="1" noChangeArrowheads="1" noChangeShapeType="1" noTextEdit="1"/>
              </p:cNvSpPr>
              <p:nvPr>
                <p:ph type="title"/>
              </p:nvPr>
            </p:nvSpPr>
            <p:spPr>
              <a:xfrm>
                <a:off x="210152" y="374769"/>
                <a:ext cx="4167739" cy="2901831"/>
              </a:xfrm>
              <a:blipFill rotWithShape="0">
                <a:blip r:embed="rId2"/>
                <a:stretch>
                  <a:fillRect l="-1462" r="-1608"/>
                </a:stretch>
              </a:blipFill>
            </p:spPr>
            <p:txBody>
              <a:bodyPr/>
              <a:lstStyle/>
              <a:p>
                <a:r>
                  <a:rPr lang="en-US">
                    <a:noFill/>
                  </a:rPr>
                  <a:t> </a:t>
                </a:r>
              </a:p>
            </p:txBody>
          </p:sp>
        </mc:Fallback>
      </mc:AlternateContent>
      <p:pic>
        <p:nvPicPr>
          <p:cNvPr id="4" name="İçerik Yer Tutucusu 3"/>
          <p:cNvPicPr>
            <a:picLocks noGrp="1" noChangeAspect="1"/>
          </p:cNvPicPr>
          <p:nvPr>
            <p:ph idx="1"/>
          </p:nvPr>
        </p:nvPicPr>
        <p:blipFill>
          <a:blip r:embed="rId3"/>
          <a:stretch>
            <a:fillRect/>
          </a:stretch>
        </p:blipFill>
        <p:spPr>
          <a:xfrm>
            <a:off x="4377891" y="-18588"/>
            <a:ext cx="4766109" cy="6505540"/>
          </a:xfrm>
          <a:prstGeom prst="rect">
            <a:avLst/>
          </a:prstGeom>
        </p:spPr>
      </p:pic>
      <p:sp>
        <p:nvSpPr>
          <p:cNvPr id="5" name="Metin kutusu 4"/>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15</a:t>
            </a:r>
            <a:endParaRPr lang="tr-TR" dirty="0">
              <a:solidFill>
                <a:schemeClr val="bg1"/>
              </a:solidFill>
            </a:endParaRPr>
          </a:p>
        </p:txBody>
      </p:sp>
      <mc:AlternateContent xmlns:mc="http://schemas.openxmlformats.org/markup-compatibility/2006">
        <mc:Choice xmlns:a14="http://schemas.microsoft.com/office/drawing/2010/main" Requires="a14">
          <p:sp>
            <p:nvSpPr>
              <p:cNvPr id="6" name="Dikdörtgen 5"/>
              <p:cNvSpPr/>
              <p:nvPr/>
            </p:nvSpPr>
            <p:spPr>
              <a:xfrm>
                <a:off x="533400" y="3581400"/>
                <a:ext cx="2514600" cy="2203360"/>
              </a:xfrm>
              <a:prstGeom prst="rect">
                <a:avLst/>
              </a:prstGeom>
            </p:spPr>
            <p:txBody>
              <a:bodyPr wrap="square">
                <a:spAutoFit/>
              </a:bodyPr>
              <a:lstStyle/>
              <a:p>
                <a14:m>
                  <m:oMath xmlns:m="http://schemas.openxmlformats.org/officeDocument/2006/math">
                    <m:sSubSup>
                      <m:sSubSupPr>
                        <m:ctrlPr>
                          <a:rPr lang="en-US" i="1" smtClean="0">
                            <a:latin typeface="Cambria Math" panose="02040503050406030204" pitchFamily="18" charset="0"/>
                          </a:rPr>
                        </m:ctrlPr>
                      </m:sSubSupPr>
                      <m:e/>
                      <m:sub>
                        <m:r>
                          <m:rPr>
                            <m:sty m:val="p"/>
                          </m:rPr>
                          <a:rPr lang="en-US">
                            <a:latin typeface="Cambria Math" panose="02040503050406030204" pitchFamily="18" charset="0"/>
                          </a:rPr>
                          <m:t>Λ</m:t>
                        </m:r>
                      </m:sub>
                      <m:sup>
                        <m:r>
                          <a:rPr lang="tr-TR" b="0" i="1" smtClean="0">
                            <a:latin typeface="Cambria Math" panose="02040503050406030204" pitchFamily="18" charset="0"/>
                          </a:rPr>
                          <m:t>3</m:t>
                        </m:r>
                      </m:sup>
                    </m:sSubSup>
                  </m:oMath>
                </a14:m>
                <a:r>
                  <a:rPr lang="en-US" dirty="0" smtClean="0">
                    <a:latin typeface="Arial" panose="020B0604020202020204" pitchFamily="34" charset="0"/>
                    <a:cs typeface="Arial" panose="020B0604020202020204" pitchFamily="34" charset="0"/>
                  </a:rPr>
                  <a:t>H</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sym typeface="Symbol" panose="05050102010706020507" pitchFamily="18" charset="2"/>
                  </a:rPr>
                  <a:t></a:t>
                </a:r>
                <a14:m>
                  <m:oMath xmlns:m="http://schemas.openxmlformats.org/officeDocument/2006/math">
                    <m:sSubSup>
                      <m:sSubSupPr>
                        <m:ctrlPr>
                          <a:rPr lang="en-US" i="1">
                            <a:latin typeface="Cambria Math" panose="02040503050406030204" pitchFamily="18" charset="0"/>
                          </a:rPr>
                        </m:ctrlPr>
                      </m:sSubSupPr>
                      <m:e/>
                      <m:sub/>
                      <m:sup>
                        <m:r>
                          <a:rPr lang="tr-TR" b="0" i="1" smtClean="0">
                            <a:latin typeface="Cambria Math" panose="02040503050406030204" pitchFamily="18" charset="0"/>
                          </a:rPr>
                          <m:t>3</m:t>
                        </m:r>
                      </m:sup>
                    </m:sSubSup>
                  </m:oMath>
                </a14:m>
                <a:r>
                  <a:rPr lang="en-US" dirty="0">
                    <a:latin typeface="Arial" panose="020B0604020202020204" pitchFamily="34" charset="0"/>
                    <a:cs typeface="Arial" panose="020B0604020202020204" pitchFamily="34" charset="0"/>
                  </a:rPr>
                  <a:t>H</a:t>
                </a:r>
                <a:r>
                  <a:rPr lang="tr-TR" dirty="0" smtClean="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sym typeface="Symbol" panose="05050102010706020507" pitchFamily="18" charset="2"/>
                  </a:rPr>
                  <a:t></a:t>
                </a:r>
                <a:r>
                  <a:rPr lang="tr-TR" dirty="0" smtClean="0">
                    <a:latin typeface="Arial" panose="020B0604020202020204" pitchFamily="34" charset="0"/>
                    <a:cs typeface="Arial" panose="020B0604020202020204" pitchFamily="34" charset="0"/>
                    <a:sym typeface="Symbol" panose="05050102010706020507" pitchFamily="18" charset="2"/>
                  </a:rPr>
                  <a:t>-</a:t>
                </a:r>
              </a:p>
              <a:p>
                <a:endParaRPr lang="tr-TR" i="1" dirty="0" smtClean="0">
                  <a:latin typeface="Cambria Math" panose="02040503050406030204" pitchFamily="18" charset="0"/>
                </a:endParaRPr>
              </a:p>
              <a:p>
                <a14:m>
                  <m:oMath xmlns:m="http://schemas.openxmlformats.org/officeDocument/2006/math">
                    <m:sSubSup>
                      <m:sSubSupPr>
                        <m:ctrlPr>
                          <a:rPr lang="en-US" i="1">
                            <a:latin typeface="Cambria Math" panose="02040503050406030204" pitchFamily="18" charset="0"/>
                          </a:rPr>
                        </m:ctrlPr>
                      </m:sSubSupPr>
                      <m:e/>
                      <m:sub>
                        <m:r>
                          <m:rPr>
                            <m:sty m:val="p"/>
                          </m:rPr>
                          <a:rPr lang="en-US">
                            <a:latin typeface="Cambria Math" panose="02040503050406030204" pitchFamily="18" charset="0"/>
                          </a:rPr>
                          <m:t>Λ</m:t>
                        </m:r>
                      </m:sub>
                      <m:sup>
                        <m:r>
                          <a:rPr lang="tr-TR" b="0" i="1" smtClean="0">
                            <a:latin typeface="Cambria Math" panose="02040503050406030204" pitchFamily="18" charset="0"/>
                          </a:rPr>
                          <m:t>4</m:t>
                        </m:r>
                      </m:sup>
                    </m:sSubSup>
                  </m:oMath>
                </a14:m>
                <a:r>
                  <a:rPr lang="en-US" dirty="0" smtClean="0">
                    <a:latin typeface="Arial" panose="020B0604020202020204" pitchFamily="34" charset="0"/>
                    <a:cs typeface="Arial" panose="020B0604020202020204" pitchFamily="34" charset="0"/>
                  </a:rPr>
                  <a:t>H</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sym typeface="Symbol" panose="05050102010706020507" pitchFamily="18" charset="2"/>
                  </a:rPr>
                  <a:t></a:t>
                </a:r>
                <a14:m>
                  <m:oMath xmlns:m="http://schemas.openxmlformats.org/officeDocument/2006/math">
                    <m:sSubSup>
                      <m:sSubSupPr>
                        <m:ctrlPr>
                          <a:rPr lang="en-US" i="1">
                            <a:latin typeface="Cambria Math" panose="02040503050406030204" pitchFamily="18" charset="0"/>
                          </a:rPr>
                        </m:ctrlPr>
                      </m:sSubSupPr>
                      <m:e/>
                      <m:sub/>
                      <m:sup>
                        <m:r>
                          <a:rPr lang="en-US" i="1">
                            <a:latin typeface="Cambria Math" panose="02040503050406030204" pitchFamily="18" charset="0"/>
                          </a:rPr>
                          <m:t>4</m:t>
                        </m:r>
                      </m:sup>
                    </m:sSubSup>
                  </m:oMath>
                </a14:m>
                <a:r>
                  <a:rPr lang="en-US" dirty="0">
                    <a:latin typeface="Arial" panose="020B0604020202020204" pitchFamily="34" charset="0"/>
                    <a:cs typeface="Arial" panose="020B0604020202020204" pitchFamily="34" charset="0"/>
                  </a:rPr>
                  <a:t>H</a:t>
                </a:r>
                <a:r>
                  <a:rPr lang="tr-TR" dirty="0" smtClean="0">
                    <a:latin typeface="Arial" panose="020B0604020202020204" pitchFamily="34" charset="0"/>
                    <a:cs typeface="Arial" panose="020B0604020202020204" pitchFamily="34" charset="0"/>
                  </a:rPr>
                  <a:t>e+</a:t>
                </a:r>
                <a:r>
                  <a:rPr lang="tr-TR" dirty="0" smtClean="0">
                    <a:latin typeface="Arial" panose="020B0604020202020204" pitchFamily="34" charset="0"/>
                    <a:cs typeface="Arial" panose="020B0604020202020204" pitchFamily="34" charset="0"/>
                    <a:sym typeface="Symbol" panose="05050102010706020507" pitchFamily="18" charset="2"/>
                  </a:rPr>
                  <a:t>-</a:t>
                </a:r>
              </a:p>
              <a:p>
                <a:endParaRPr lang="tr-TR" i="1" dirty="0" smtClean="0">
                  <a:latin typeface="Cambria Math" panose="02040503050406030204" pitchFamily="18" charset="0"/>
                </a:endParaRPr>
              </a:p>
              <a:p>
                <a14:m>
                  <m:oMath xmlns:m="http://schemas.openxmlformats.org/officeDocument/2006/math">
                    <m:sSubSup>
                      <m:sSubSupPr>
                        <m:ctrlPr>
                          <a:rPr lang="en-US" i="1">
                            <a:latin typeface="Cambria Math" panose="02040503050406030204" pitchFamily="18" charset="0"/>
                          </a:rPr>
                        </m:ctrlPr>
                      </m:sSubSupPr>
                      <m:e/>
                      <m:sub>
                        <m:r>
                          <m:rPr>
                            <m:sty m:val="p"/>
                          </m:rPr>
                          <a:rPr lang="en-US">
                            <a:latin typeface="Cambria Math" panose="02040503050406030204" pitchFamily="18" charset="0"/>
                          </a:rPr>
                          <m:t>Λ</m:t>
                        </m:r>
                      </m:sub>
                      <m:sup>
                        <m:r>
                          <a:rPr lang="tr-TR" b="0" i="1" smtClean="0">
                            <a:latin typeface="Cambria Math" panose="02040503050406030204" pitchFamily="18" charset="0"/>
                          </a:rPr>
                          <m:t>4</m:t>
                        </m:r>
                      </m:sup>
                    </m:sSubSup>
                  </m:oMath>
                </a14:m>
                <a:r>
                  <a:rPr lang="en-US" dirty="0">
                    <a:latin typeface="Arial" panose="020B0604020202020204" pitchFamily="34" charset="0"/>
                    <a:cs typeface="Arial" panose="020B0604020202020204" pitchFamily="34" charset="0"/>
                  </a:rPr>
                  <a:t>H</a:t>
                </a:r>
                <a:r>
                  <a:rPr lang="tr-TR" dirty="0">
                    <a:latin typeface="Arial" panose="020B0604020202020204" pitchFamily="34" charset="0"/>
                    <a:cs typeface="Arial" panose="020B0604020202020204" pitchFamily="34" charset="0"/>
                  </a:rPr>
                  <a:t>e </a:t>
                </a:r>
                <a:r>
                  <a:rPr lang="tr-TR" dirty="0">
                    <a:latin typeface="Arial" panose="020B0604020202020204" pitchFamily="34" charset="0"/>
                    <a:cs typeface="Arial" panose="020B0604020202020204" pitchFamily="34" charset="0"/>
                    <a:sym typeface="Symbol" panose="05050102010706020507" pitchFamily="18" charset="2"/>
                  </a:rPr>
                  <a:t></a:t>
                </a:r>
                <a14:m>
                  <m:oMath xmlns:m="http://schemas.openxmlformats.org/officeDocument/2006/math">
                    <m:sSubSup>
                      <m:sSubSupPr>
                        <m:ctrlPr>
                          <a:rPr lang="en-US" i="1">
                            <a:latin typeface="Cambria Math" panose="02040503050406030204" pitchFamily="18" charset="0"/>
                          </a:rPr>
                        </m:ctrlPr>
                      </m:sSubSupPr>
                      <m:e/>
                      <m:sub/>
                      <m:sup>
                        <m:r>
                          <a:rPr lang="tr-TR" b="0" i="1" smtClean="0">
                            <a:latin typeface="Cambria Math" panose="02040503050406030204" pitchFamily="18" charset="0"/>
                          </a:rPr>
                          <m:t>3</m:t>
                        </m:r>
                      </m:sup>
                    </m:sSubSup>
                  </m:oMath>
                </a14:m>
                <a:r>
                  <a:rPr lang="en-US" dirty="0">
                    <a:latin typeface="Arial" panose="020B0604020202020204" pitchFamily="34" charset="0"/>
                    <a:cs typeface="Arial" panose="020B0604020202020204" pitchFamily="34" charset="0"/>
                  </a:rPr>
                  <a:t>H</a:t>
                </a:r>
                <a:r>
                  <a:rPr lang="tr-TR" dirty="0" err="1">
                    <a:latin typeface="Arial" panose="020B0604020202020204" pitchFamily="34" charset="0"/>
                    <a:cs typeface="Arial" panose="020B0604020202020204" pitchFamily="34" charset="0"/>
                  </a:rPr>
                  <a:t>e+p</a:t>
                </a:r>
                <a:r>
                  <a:rPr lang="tr-TR" dirty="0">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sym typeface="Symbol" panose="05050102010706020507" pitchFamily="18" charset="2"/>
                  </a:rPr>
                  <a:t></a:t>
                </a:r>
                <a:r>
                  <a:rPr lang="tr-TR" dirty="0" smtClean="0">
                    <a:latin typeface="Arial" panose="020B0604020202020204" pitchFamily="34" charset="0"/>
                    <a:cs typeface="Arial" panose="020B0604020202020204" pitchFamily="34" charset="0"/>
                    <a:sym typeface="Symbol" panose="05050102010706020507" pitchFamily="18" charset="2"/>
                  </a:rPr>
                  <a:t>-</a:t>
                </a:r>
              </a:p>
              <a:p>
                <a:endParaRPr lang="tr-TR" i="1" dirty="0" smtClean="0">
                  <a:latin typeface="Cambria Math" panose="02040503050406030204" pitchFamily="18" charset="0"/>
                </a:endParaRPr>
              </a:p>
              <a:p>
                <a14:m>
                  <m:oMath xmlns:m="http://schemas.openxmlformats.org/officeDocument/2006/math">
                    <m:sSubSup>
                      <m:sSubSupPr>
                        <m:ctrlPr>
                          <a:rPr lang="en-US" i="1">
                            <a:latin typeface="Cambria Math" panose="02040503050406030204" pitchFamily="18" charset="0"/>
                          </a:rPr>
                        </m:ctrlPr>
                      </m:sSubSupPr>
                      <m:e/>
                      <m:sub>
                        <m:r>
                          <m:rPr>
                            <m:sty m:val="p"/>
                          </m:rPr>
                          <a:rPr lang="en-US">
                            <a:latin typeface="Cambria Math" panose="02040503050406030204" pitchFamily="18" charset="0"/>
                          </a:rPr>
                          <m:t>Λ</m:t>
                        </m:r>
                      </m:sub>
                      <m:sup>
                        <m:r>
                          <a:rPr lang="tr-TR" i="1">
                            <a:latin typeface="Cambria Math" panose="02040503050406030204" pitchFamily="18" charset="0"/>
                          </a:rPr>
                          <m:t>5</m:t>
                        </m:r>
                      </m:sup>
                    </m:sSubSup>
                  </m:oMath>
                </a14:m>
                <a:r>
                  <a:rPr lang="en-US" dirty="0">
                    <a:latin typeface="Arial" panose="020B0604020202020204" pitchFamily="34" charset="0"/>
                    <a:cs typeface="Arial" panose="020B0604020202020204" pitchFamily="34" charset="0"/>
                  </a:rPr>
                  <a:t>H</a:t>
                </a:r>
                <a:r>
                  <a:rPr lang="tr-TR" dirty="0">
                    <a:latin typeface="Arial" panose="020B0604020202020204" pitchFamily="34" charset="0"/>
                    <a:cs typeface="Arial" panose="020B0604020202020204" pitchFamily="34" charset="0"/>
                  </a:rPr>
                  <a:t>e </a:t>
                </a:r>
                <a:r>
                  <a:rPr lang="tr-TR" dirty="0">
                    <a:latin typeface="Arial" panose="020B0604020202020204" pitchFamily="34" charset="0"/>
                    <a:cs typeface="Arial" panose="020B0604020202020204" pitchFamily="34" charset="0"/>
                    <a:sym typeface="Symbol" panose="05050102010706020507" pitchFamily="18" charset="2"/>
                  </a:rPr>
                  <a:t></a:t>
                </a:r>
                <a14:m>
                  <m:oMath xmlns:m="http://schemas.openxmlformats.org/officeDocument/2006/math">
                    <m:sSubSup>
                      <m:sSubSupPr>
                        <m:ctrlPr>
                          <a:rPr lang="en-US" i="1">
                            <a:latin typeface="Cambria Math" panose="02040503050406030204" pitchFamily="18" charset="0"/>
                          </a:rPr>
                        </m:ctrlPr>
                      </m:sSubSupPr>
                      <m:e/>
                      <m:sub/>
                      <m:sup>
                        <m:r>
                          <a:rPr lang="en-US" i="1">
                            <a:latin typeface="Cambria Math" panose="02040503050406030204" pitchFamily="18" charset="0"/>
                          </a:rPr>
                          <m:t>4</m:t>
                        </m:r>
                      </m:sup>
                    </m:sSubSup>
                  </m:oMath>
                </a14:m>
                <a:r>
                  <a:rPr lang="en-US" dirty="0">
                    <a:latin typeface="Arial" panose="020B0604020202020204" pitchFamily="34" charset="0"/>
                    <a:cs typeface="Arial" panose="020B0604020202020204" pitchFamily="34" charset="0"/>
                  </a:rPr>
                  <a:t>H</a:t>
                </a:r>
                <a:r>
                  <a:rPr lang="tr-TR" dirty="0" err="1" smtClean="0">
                    <a:latin typeface="Arial" panose="020B0604020202020204" pitchFamily="34" charset="0"/>
                    <a:cs typeface="Arial" panose="020B0604020202020204" pitchFamily="34" charset="0"/>
                  </a:rPr>
                  <a:t>e+p</a:t>
                </a:r>
                <a:r>
                  <a:rPr lang="tr-TR" dirty="0" smtClean="0">
                    <a:latin typeface="Arial" panose="020B0604020202020204" pitchFamily="34" charset="0"/>
                    <a:cs typeface="Arial" panose="020B0604020202020204" pitchFamily="34" charset="0"/>
                  </a:rPr>
                  <a:t>+</a:t>
                </a:r>
                <a:r>
                  <a:rPr lang="tr-TR" dirty="0" smtClean="0">
                    <a:latin typeface="Arial" panose="020B0604020202020204" pitchFamily="34" charset="0"/>
                    <a:cs typeface="Arial" panose="020B0604020202020204" pitchFamily="34" charset="0"/>
                    <a:sym typeface="Symbol" panose="05050102010706020507" pitchFamily="18" charset="2"/>
                  </a:rPr>
                  <a:t>-</a:t>
                </a:r>
                <a:endParaRPr lang="en-US" dirty="0"/>
              </a:p>
            </p:txBody>
          </p:sp>
        </mc:Choice>
        <mc:Fallback>
          <p:sp>
            <p:nvSpPr>
              <p:cNvPr id="6" name="Dikdörtgen 5"/>
              <p:cNvSpPr>
                <a:spLocks noRot="1" noChangeAspect="1" noMove="1" noResize="1" noEditPoints="1" noAdjustHandles="1" noChangeArrowheads="1" noChangeShapeType="1" noTextEdit="1"/>
              </p:cNvSpPr>
              <p:nvPr/>
            </p:nvSpPr>
            <p:spPr>
              <a:xfrm>
                <a:off x="533400" y="3581400"/>
                <a:ext cx="2514600" cy="2203360"/>
              </a:xfrm>
              <a:prstGeom prst="rect">
                <a:avLst/>
              </a:prstGeom>
              <a:blipFill rotWithShape="0">
                <a:blip r:embed="rId4"/>
                <a:stretch>
                  <a:fillRect b="-3047"/>
                </a:stretch>
              </a:blipFill>
            </p:spPr>
            <p:txBody>
              <a:bodyPr/>
              <a:lstStyle/>
              <a:p>
                <a:r>
                  <a:rPr lang="en-US">
                    <a:noFill/>
                  </a:rPr>
                  <a:t> </a:t>
                </a:r>
              </a:p>
            </p:txBody>
          </p:sp>
        </mc:Fallback>
      </mc:AlternateContent>
    </p:spTree>
    <p:extLst>
      <p:ext uri="{BB962C8B-B14F-4D97-AF65-F5344CB8AC3E}">
        <p14:creationId xmlns:p14="http://schemas.microsoft.com/office/powerpoint/2010/main" val="855182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57362"/>
            <a:ext cx="3733800" cy="4351338"/>
          </a:xfrm>
        </p:spPr>
        <p:txBody>
          <a:bodyPr/>
          <a:lstStyle/>
          <a:p>
            <a:pPr marL="0" indent="0">
              <a:buNone/>
            </a:pPr>
            <a:r>
              <a:rPr lang="tr-TR" dirty="0" smtClean="0"/>
              <a:t>New </a:t>
            </a:r>
            <a:r>
              <a:rPr lang="tr-TR" dirty="0" err="1" smtClean="0"/>
              <a:t>exotic</a:t>
            </a:r>
            <a:r>
              <a:rPr lang="tr-TR" dirty="0" smtClean="0"/>
              <a:t> </a:t>
            </a:r>
            <a:r>
              <a:rPr lang="tr-TR" dirty="0" err="1" smtClean="0"/>
              <a:t>light</a:t>
            </a:r>
            <a:r>
              <a:rPr lang="tr-TR" dirty="0" smtClean="0"/>
              <a:t> </a:t>
            </a:r>
            <a:r>
              <a:rPr lang="tr-TR" dirty="0" err="1" smtClean="0"/>
              <a:t>nuclei</a:t>
            </a:r>
            <a:endParaRPr lang="tr-TR" dirty="0" smtClean="0"/>
          </a:p>
          <a:p>
            <a:pPr marL="0" indent="0">
              <a:buNone/>
            </a:pPr>
            <a:r>
              <a:rPr lang="tr-TR" dirty="0" err="1" smtClean="0"/>
              <a:t>and</a:t>
            </a:r>
            <a:r>
              <a:rPr lang="tr-TR" dirty="0" smtClean="0"/>
              <a:t> </a:t>
            </a:r>
            <a:r>
              <a:rPr lang="tr-TR" dirty="0" err="1" smtClean="0"/>
              <a:t>hypernuclei</a:t>
            </a:r>
            <a:r>
              <a:rPr lang="tr-TR" dirty="0" smtClean="0"/>
              <a:t> (</a:t>
            </a:r>
            <a:r>
              <a:rPr lang="tr-TR" dirty="0" err="1" smtClean="0">
                <a:solidFill>
                  <a:srgbClr val="7030A0"/>
                </a:solidFill>
              </a:rPr>
              <a:t>exp</a:t>
            </a:r>
            <a:r>
              <a:rPr lang="tr-TR" dirty="0" smtClean="0">
                <a:solidFill>
                  <a:srgbClr val="7030A0"/>
                </a:solidFill>
              </a:rPr>
              <a:t>. data is </a:t>
            </a:r>
            <a:r>
              <a:rPr lang="tr-TR" dirty="0" err="1" smtClean="0">
                <a:solidFill>
                  <a:srgbClr val="7030A0"/>
                </a:solidFill>
              </a:rPr>
              <a:t>updated</a:t>
            </a:r>
            <a:r>
              <a:rPr lang="tr-TR" dirty="0">
                <a:solidFill>
                  <a:srgbClr val="7030A0"/>
                </a:solidFill>
              </a:rPr>
              <a:t> </a:t>
            </a:r>
            <a:r>
              <a:rPr lang="tr-TR" dirty="0" err="1" smtClean="0">
                <a:solidFill>
                  <a:srgbClr val="7030A0"/>
                </a:solidFill>
              </a:rPr>
              <a:t>from</a:t>
            </a:r>
            <a:r>
              <a:rPr lang="tr-TR" dirty="0" smtClean="0">
                <a:solidFill>
                  <a:srgbClr val="7030A0"/>
                </a:solidFill>
              </a:rPr>
              <a:t> QM2025</a:t>
            </a:r>
            <a:r>
              <a:rPr lang="tr-TR" dirty="0" smtClean="0"/>
              <a:t>),  </a:t>
            </a:r>
            <a:r>
              <a:rPr lang="tr-TR" dirty="0" err="1" smtClean="0"/>
              <a:t>double-hypernuclei</a:t>
            </a:r>
            <a:r>
              <a:rPr lang="tr-TR" dirty="0" smtClean="0"/>
              <a:t>.</a:t>
            </a:r>
          </a:p>
          <a:p>
            <a:pPr marL="0" indent="0">
              <a:buNone/>
            </a:pPr>
            <a:endParaRPr lang="tr-TR" dirty="0" smtClean="0"/>
          </a:p>
        </p:txBody>
      </p:sp>
      <p:graphicFrame>
        <p:nvGraphicFramePr>
          <p:cNvPr id="4" name="Nesne 3"/>
          <p:cNvGraphicFramePr>
            <a:graphicFrameLocks noChangeAspect="1"/>
          </p:cNvGraphicFramePr>
          <p:nvPr>
            <p:extLst>
              <p:ext uri="{D42A27DB-BD31-4B8C-83A1-F6EECF244321}">
                <p14:modId xmlns:p14="http://schemas.microsoft.com/office/powerpoint/2010/main" val="1108900870"/>
              </p:ext>
            </p:extLst>
          </p:nvPr>
        </p:nvGraphicFramePr>
        <p:xfrm>
          <a:off x="4419600" y="228600"/>
          <a:ext cx="4157663" cy="5664511"/>
        </p:xfrm>
        <a:graphic>
          <a:graphicData uri="http://schemas.openxmlformats.org/presentationml/2006/ole">
            <mc:AlternateContent xmlns:mc="http://schemas.openxmlformats.org/markup-compatibility/2006">
              <mc:Choice xmlns:v="urn:schemas-microsoft-com:vml" Requires="v">
                <p:oleObj spid="_x0000_s9220" name="SPW 10.0 Graph" r:id="rId3" imgW="5649120" imgH="7698960" progId="SigmaPlotGraphicObject.9">
                  <p:embed/>
                </p:oleObj>
              </mc:Choice>
              <mc:Fallback>
                <p:oleObj name="SPW 10.0 Graph" r:id="rId3" imgW="5649120" imgH="7698960" progId="SigmaPlotGraphicObject.9">
                  <p:embed/>
                  <p:pic>
                    <p:nvPicPr>
                      <p:cNvPr id="0" name=""/>
                      <p:cNvPicPr/>
                      <p:nvPr/>
                    </p:nvPicPr>
                    <p:blipFill>
                      <a:blip r:embed="rId4"/>
                      <a:stretch>
                        <a:fillRect/>
                      </a:stretch>
                    </p:blipFill>
                    <p:spPr>
                      <a:xfrm>
                        <a:off x="4419600" y="228600"/>
                        <a:ext cx="4157663" cy="5664511"/>
                      </a:xfrm>
                      <a:prstGeom prst="rect">
                        <a:avLst/>
                      </a:prstGeom>
                    </p:spPr>
                  </p:pic>
                </p:oleObj>
              </mc:Fallback>
            </mc:AlternateContent>
          </a:graphicData>
        </a:graphic>
      </p:graphicFrame>
      <p:sp>
        <p:nvSpPr>
          <p:cNvPr id="5" name="Dikdörtgen 4"/>
          <p:cNvSpPr/>
          <p:nvPr/>
        </p:nvSpPr>
        <p:spPr>
          <a:xfrm>
            <a:off x="438150" y="6119127"/>
            <a:ext cx="7924800" cy="338554"/>
          </a:xfrm>
          <a:prstGeom prst="rect">
            <a:avLst/>
          </a:prstGeom>
        </p:spPr>
        <p:txBody>
          <a:bodyPr wrap="square">
            <a:spAutoFit/>
          </a:bodyPr>
          <a:lstStyle/>
          <a:p>
            <a:r>
              <a:rPr lang="tr-TR" sz="1600" dirty="0" smtClean="0">
                <a:solidFill>
                  <a:schemeClr val="accent5">
                    <a:lumMod val="75000"/>
                  </a:schemeClr>
                </a:solidFill>
              </a:rPr>
              <a:t>[1</a:t>
            </a:r>
            <a:r>
              <a:rPr lang="tr-TR" sz="1600" dirty="0">
                <a:solidFill>
                  <a:schemeClr val="accent5">
                    <a:lumMod val="75000"/>
                  </a:schemeClr>
                </a:solidFill>
              </a:rPr>
              <a:t>] </a:t>
            </a:r>
            <a:r>
              <a:rPr lang="en-US" sz="1600" dirty="0">
                <a:solidFill>
                  <a:schemeClr val="accent5">
                    <a:lumMod val="75000"/>
                  </a:schemeClr>
                </a:solidFill>
              </a:rPr>
              <a:t>N. </a:t>
            </a:r>
            <a:r>
              <a:rPr lang="en-US" sz="1600" dirty="0" err="1">
                <a:solidFill>
                  <a:schemeClr val="accent5">
                    <a:lumMod val="75000"/>
                  </a:schemeClr>
                </a:solidFill>
              </a:rPr>
              <a:t>Buyuk</a:t>
            </a:r>
            <a:r>
              <a:rPr lang="tr-TR" sz="1600" dirty="0">
                <a:solidFill>
                  <a:schemeClr val="accent5">
                    <a:lumMod val="75000"/>
                  </a:schemeClr>
                </a:solidFill>
              </a:rPr>
              <a:t>c</a:t>
            </a:r>
            <a:r>
              <a:rPr lang="en-US" sz="1600" dirty="0" err="1">
                <a:solidFill>
                  <a:schemeClr val="accent5">
                    <a:lumMod val="75000"/>
                  </a:schemeClr>
                </a:solidFill>
              </a:rPr>
              <a:t>izmeci</a:t>
            </a:r>
            <a:r>
              <a:rPr lang="tr-TR" sz="1600" dirty="0">
                <a:solidFill>
                  <a:schemeClr val="accent5">
                    <a:lumMod val="75000"/>
                  </a:schemeClr>
                </a:solidFill>
              </a:rPr>
              <a:t>,</a:t>
            </a:r>
            <a:r>
              <a:rPr lang="en-US" sz="1600" dirty="0">
                <a:solidFill>
                  <a:schemeClr val="accent5">
                    <a:lumMod val="75000"/>
                  </a:schemeClr>
                </a:solidFill>
              </a:rPr>
              <a:t> </a:t>
            </a:r>
            <a:r>
              <a:rPr lang="tr-TR" sz="1600" dirty="0">
                <a:solidFill>
                  <a:schemeClr val="accent5">
                    <a:lumMod val="75000"/>
                  </a:schemeClr>
                </a:solidFill>
              </a:rPr>
              <a:t>T. </a:t>
            </a:r>
            <a:r>
              <a:rPr lang="tr-TR" sz="1600" dirty="0" err="1">
                <a:solidFill>
                  <a:schemeClr val="accent5">
                    <a:lumMod val="75000"/>
                  </a:schemeClr>
                </a:solidFill>
              </a:rPr>
              <a:t>Reichert</a:t>
            </a:r>
            <a:r>
              <a:rPr lang="tr-TR" sz="1600" dirty="0">
                <a:solidFill>
                  <a:schemeClr val="accent5">
                    <a:lumMod val="75000"/>
                  </a:schemeClr>
                </a:solidFill>
              </a:rPr>
              <a:t>, </a:t>
            </a:r>
            <a:r>
              <a:rPr lang="en-US" sz="1600" dirty="0">
                <a:solidFill>
                  <a:schemeClr val="accent5">
                    <a:lumMod val="75000"/>
                  </a:schemeClr>
                </a:solidFill>
              </a:rPr>
              <a:t>A. S. </a:t>
            </a:r>
            <a:r>
              <a:rPr lang="en-US" sz="1600" dirty="0" err="1">
                <a:solidFill>
                  <a:schemeClr val="accent5">
                    <a:lumMod val="75000"/>
                  </a:schemeClr>
                </a:solidFill>
              </a:rPr>
              <a:t>Botvina</a:t>
            </a:r>
            <a:r>
              <a:rPr lang="en-US" sz="1600" dirty="0">
                <a:solidFill>
                  <a:schemeClr val="accent5">
                    <a:lumMod val="75000"/>
                  </a:schemeClr>
                </a:solidFill>
              </a:rPr>
              <a:t>, and M. </a:t>
            </a:r>
            <a:r>
              <a:rPr lang="en-US" sz="1600" dirty="0" err="1">
                <a:solidFill>
                  <a:schemeClr val="accent5">
                    <a:lumMod val="75000"/>
                  </a:schemeClr>
                </a:solidFill>
              </a:rPr>
              <a:t>Bleicher</a:t>
            </a:r>
            <a:r>
              <a:rPr lang="en-US" sz="1600" dirty="0">
                <a:solidFill>
                  <a:schemeClr val="accent5">
                    <a:lumMod val="75000"/>
                  </a:schemeClr>
                </a:solidFill>
              </a:rPr>
              <a:t>, </a:t>
            </a:r>
            <a:r>
              <a:rPr lang="tr-TR" sz="1600" dirty="0" err="1" smtClean="0">
                <a:solidFill>
                  <a:schemeClr val="accent5">
                    <a:lumMod val="75000"/>
                  </a:schemeClr>
                </a:solidFill>
              </a:rPr>
              <a:t>Eur</a:t>
            </a:r>
            <a:r>
              <a:rPr lang="tr-TR" sz="1600" dirty="0" smtClean="0">
                <a:solidFill>
                  <a:schemeClr val="accent5">
                    <a:lumMod val="75000"/>
                  </a:schemeClr>
                </a:solidFill>
              </a:rPr>
              <a:t>. </a:t>
            </a:r>
            <a:r>
              <a:rPr lang="en-US" sz="1600" dirty="0" smtClean="0">
                <a:solidFill>
                  <a:schemeClr val="accent5">
                    <a:lumMod val="75000"/>
                  </a:schemeClr>
                </a:solidFill>
              </a:rPr>
              <a:t>Phys.</a:t>
            </a:r>
            <a:r>
              <a:rPr lang="tr-TR" sz="1600" dirty="0" smtClean="0">
                <a:solidFill>
                  <a:schemeClr val="accent5">
                    <a:lumMod val="75000"/>
                  </a:schemeClr>
                </a:solidFill>
              </a:rPr>
              <a:t> J</a:t>
            </a:r>
            <a:r>
              <a:rPr lang="en-US" sz="1600" dirty="0" smtClean="0">
                <a:solidFill>
                  <a:schemeClr val="accent5">
                    <a:lumMod val="75000"/>
                  </a:schemeClr>
                </a:solidFill>
              </a:rPr>
              <a:t>. </a:t>
            </a:r>
            <a:r>
              <a:rPr lang="tr-TR" sz="1600" dirty="0" smtClean="0">
                <a:solidFill>
                  <a:schemeClr val="accent5">
                    <a:lumMod val="75000"/>
                  </a:schemeClr>
                </a:solidFill>
              </a:rPr>
              <a:t>A</a:t>
            </a:r>
            <a:r>
              <a:rPr lang="en-US" sz="1600" dirty="0">
                <a:solidFill>
                  <a:schemeClr val="accent5">
                    <a:lumMod val="75000"/>
                  </a:schemeClr>
                </a:solidFill>
              </a:rPr>
              <a:t> </a:t>
            </a:r>
            <a:r>
              <a:rPr lang="tr-TR" sz="1600" b="1" dirty="0" smtClean="0">
                <a:solidFill>
                  <a:schemeClr val="accent5">
                    <a:lumMod val="75000"/>
                  </a:schemeClr>
                </a:solidFill>
              </a:rPr>
              <a:t>61</a:t>
            </a:r>
            <a:r>
              <a:rPr lang="en-US" sz="1600" dirty="0" smtClean="0">
                <a:solidFill>
                  <a:schemeClr val="accent5">
                    <a:lumMod val="75000"/>
                  </a:schemeClr>
                </a:solidFill>
              </a:rPr>
              <a:t>, </a:t>
            </a:r>
            <a:r>
              <a:rPr lang="tr-TR" sz="1600" dirty="0" smtClean="0">
                <a:solidFill>
                  <a:schemeClr val="accent5">
                    <a:lumMod val="75000"/>
                  </a:schemeClr>
                </a:solidFill>
              </a:rPr>
              <a:t>23 </a:t>
            </a:r>
            <a:r>
              <a:rPr lang="en-US" sz="1600" dirty="0" smtClean="0">
                <a:solidFill>
                  <a:schemeClr val="accent5">
                    <a:lumMod val="75000"/>
                  </a:schemeClr>
                </a:solidFill>
              </a:rPr>
              <a:t>(</a:t>
            </a:r>
            <a:r>
              <a:rPr lang="en-US" sz="1600" dirty="0" smtClean="0">
                <a:solidFill>
                  <a:schemeClr val="accent5">
                    <a:lumMod val="75000"/>
                  </a:schemeClr>
                </a:solidFill>
              </a:rPr>
              <a:t>20</a:t>
            </a:r>
            <a:r>
              <a:rPr lang="tr-TR" sz="1600" dirty="0" smtClean="0">
                <a:solidFill>
                  <a:schemeClr val="accent5">
                    <a:lumMod val="75000"/>
                  </a:schemeClr>
                </a:solidFill>
              </a:rPr>
              <a:t>25</a:t>
            </a:r>
            <a:r>
              <a:rPr lang="en-US" sz="1600" dirty="0" smtClean="0">
                <a:solidFill>
                  <a:schemeClr val="accent5">
                    <a:lumMod val="75000"/>
                  </a:schemeClr>
                </a:solidFill>
              </a:rPr>
              <a:t>)</a:t>
            </a:r>
            <a:r>
              <a:rPr lang="tr-TR" sz="1600" dirty="0">
                <a:solidFill>
                  <a:schemeClr val="accent5">
                    <a:lumMod val="75000"/>
                  </a:schemeClr>
                </a:solidFill>
              </a:rPr>
              <a:t>. </a:t>
            </a:r>
          </a:p>
        </p:txBody>
      </p:sp>
    </p:spTree>
    <p:extLst>
      <p:ext uri="{BB962C8B-B14F-4D97-AF65-F5344CB8AC3E}">
        <p14:creationId xmlns:p14="http://schemas.microsoft.com/office/powerpoint/2010/main" val="3766204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219199" y="135229"/>
            <a:ext cx="7315200" cy="400110"/>
          </a:xfrm>
          <a:prstGeom prst="rect">
            <a:avLst/>
          </a:prstGeom>
        </p:spPr>
        <p:txBody>
          <a:bodyPr wrap="square">
            <a:spAutoFit/>
          </a:bodyPr>
          <a:lstStyle/>
          <a:p>
            <a:r>
              <a:rPr lang="tr-TR" sz="2000" b="1" dirty="0" err="1">
                <a:solidFill>
                  <a:schemeClr val="accent5">
                    <a:lumMod val="75000"/>
                  </a:schemeClr>
                </a:solidFill>
              </a:rPr>
              <a:t>Comparison</a:t>
            </a:r>
            <a:r>
              <a:rPr lang="tr-TR" sz="2000" b="1" dirty="0">
                <a:solidFill>
                  <a:schemeClr val="accent5">
                    <a:lumMod val="75000"/>
                  </a:schemeClr>
                </a:solidFill>
              </a:rPr>
              <a:t> </a:t>
            </a:r>
            <a:r>
              <a:rPr lang="tr-TR" sz="2000" b="1" dirty="0" err="1" smtClean="0">
                <a:solidFill>
                  <a:schemeClr val="accent5">
                    <a:lumMod val="75000"/>
                  </a:schemeClr>
                </a:solidFill>
              </a:rPr>
              <a:t>with</a:t>
            </a:r>
            <a:r>
              <a:rPr lang="tr-TR" sz="2000" b="1" dirty="0" smtClean="0">
                <a:solidFill>
                  <a:schemeClr val="accent5">
                    <a:lumMod val="75000"/>
                  </a:schemeClr>
                </a:solidFill>
              </a:rPr>
              <a:t> </a:t>
            </a:r>
            <a:r>
              <a:rPr lang="tr-TR" sz="2000" b="1" dirty="0" err="1" smtClean="0">
                <a:solidFill>
                  <a:schemeClr val="accent5">
                    <a:lumMod val="75000"/>
                  </a:schemeClr>
                </a:solidFill>
              </a:rPr>
              <a:t>the</a:t>
            </a:r>
            <a:r>
              <a:rPr lang="tr-TR" sz="2000" b="1" dirty="0" smtClean="0">
                <a:solidFill>
                  <a:schemeClr val="accent5">
                    <a:lumMod val="75000"/>
                  </a:schemeClr>
                </a:solidFill>
              </a:rPr>
              <a:t> STAR data </a:t>
            </a:r>
            <a:r>
              <a:rPr lang="tr-TR" sz="2000" b="1" dirty="0" err="1" smtClean="0">
                <a:solidFill>
                  <a:schemeClr val="accent5">
                    <a:lumMod val="75000"/>
                  </a:schemeClr>
                </a:solidFill>
              </a:rPr>
              <a:t>for</a:t>
            </a:r>
            <a:r>
              <a:rPr lang="tr-TR" sz="2000" b="1" dirty="0" smtClean="0">
                <a:solidFill>
                  <a:schemeClr val="accent5">
                    <a:lumMod val="75000"/>
                  </a:schemeClr>
                </a:solidFill>
              </a:rPr>
              <a:t> </a:t>
            </a:r>
            <a:r>
              <a:rPr lang="tr-TR" sz="2000" b="1" dirty="0" err="1" smtClean="0">
                <a:solidFill>
                  <a:schemeClr val="accent5">
                    <a:lumMod val="75000"/>
                  </a:schemeClr>
                </a:solidFill>
              </a:rPr>
              <a:t>light</a:t>
            </a:r>
            <a:r>
              <a:rPr lang="tr-TR" sz="2000" b="1" dirty="0" smtClean="0">
                <a:solidFill>
                  <a:schemeClr val="accent5">
                    <a:lumMod val="75000"/>
                  </a:schemeClr>
                </a:solidFill>
              </a:rPr>
              <a:t> </a:t>
            </a:r>
            <a:r>
              <a:rPr lang="tr-TR" sz="2000" b="1" dirty="0" err="1" smtClean="0">
                <a:solidFill>
                  <a:schemeClr val="accent5">
                    <a:lumMod val="75000"/>
                  </a:schemeClr>
                </a:solidFill>
              </a:rPr>
              <a:t>nuclei</a:t>
            </a:r>
            <a:r>
              <a:rPr lang="tr-TR" sz="2000" b="1" dirty="0" smtClean="0">
                <a:solidFill>
                  <a:schemeClr val="accent5">
                    <a:lumMod val="75000"/>
                  </a:schemeClr>
                </a:solidFill>
              </a:rPr>
              <a:t> </a:t>
            </a:r>
            <a:r>
              <a:rPr lang="tr-TR" sz="2000" b="1" dirty="0" err="1" smtClean="0">
                <a:solidFill>
                  <a:schemeClr val="accent5">
                    <a:lumMod val="75000"/>
                  </a:schemeClr>
                </a:solidFill>
              </a:rPr>
              <a:t>and</a:t>
            </a:r>
            <a:r>
              <a:rPr lang="tr-TR" sz="2000" b="1" dirty="0" smtClean="0">
                <a:solidFill>
                  <a:schemeClr val="accent5">
                    <a:lumMod val="75000"/>
                  </a:schemeClr>
                </a:solidFill>
              </a:rPr>
              <a:t> </a:t>
            </a:r>
            <a:r>
              <a:rPr lang="tr-TR" sz="2000" b="1" dirty="0" err="1" smtClean="0">
                <a:solidFill>
                  <a:schemeClr val="accent5">
                    <a:lumMod val="75000"/>
                  </a:schemeClr>
                </a:solidFill>
              </a:rPr>
              <a:t>hypernuclei</a:t>
            </a:r>
            <a:r>
              <a:rPr lang="tr-TR" sz="2000" b="1" dirty="0" smtClean="0">
                <a:solidFill>
                  <a:schemeClr val="accent5">
                    <a:lumMod val="75000"/>
                  </a:schemeClr>
                </a:solidFill>
              </a:rPr>
              <a:t> </a:t>
            </a:r>
            <a:endParaRPr lang="en-US" sz="2000" b="1" dirty="0">
              <a:solidFill>
                <a:schemeClr val="accent5">
                  <a:lumMod val="75000"/>
                </a:schemeClr>
              </a:solidFill>
            </a:endParaRPr>
          </a:p>
        </p:txBody>
      </p:sp>
      <p:sp>
        <p:nvSpPr>
          <p:cNvPr id="8" name="Metin kutusu 7"/>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16</a:t>
            </a:r>
            <a:endParaRPr lang="tr-TR" dirty="0">
              <a:solidFill>
                <a:schemeClr val="bg1"/>
              </a:solidFill>
            </a:endParaRPr>
          </a:p>
        </p:txBody>
      </p:sp>
      <p:sp>
        <p:nvSpPr>
          <p:cNvPr id="3" name="Dikdörtgen 2"/>
          <p:cNvSpPr/>
          <p:nvPr/>
        </p:nvSpPr>
        <p:spPr>
          <a:xfrm>
            <a:off x="419519" y="6056359"/>
            <a:ext cx="8914562" cy="338554"/>
          </a:xfrm>
          <a:prstGeom prst="rect">
            <a:avLst/>
          </a:prstGeom>
        </p:spPr>
        <p:txBody>
          <a:bodyPr wrap="square">
            <a:spAutoFit/>
          </a:bodyPr>
          <a:lstStyle/>
          <a:p>
            <a:r>
              <a:rPr lang="tr-TR" sz="1600" dirty="0" smtClean="0">
                <a:solidFill>
                  <a:schemeClr val="accent5">
                    <a:lumMod val="75000"/>
                  </a:schemeClr>
                </a:solidFill>
              </a:rPr>
              <a:t>[2] </a:t>
            </a:r>
            <a:r>
              <a:rPr lang="en-US" sz="1600" dirty="0">
                <a:solidFill>
                  <a:schemeClr val="accent5">
                    <a:lumMod val="75000"/>
                  </a:schemeClr>
                </a:solidFill>
              </a:rPr>
              <a:t>N. </a:t>
            </a:r>
            <a:r>
              <a:rPr lang="en-US" sz="1600" dirty="0" err="1">
                <a:solidFill>
                  <a:schemeClr val="accent5">
                    <a:lumMod val="75000"/>
                  </a:schemeClr>
                </a:solidFill>
              </a:rPr>
              <a:t>Buyuk</a:t>
            </a:r>
            <a:r>
              <a:rPr lang="tr-TR" sz="1600" dirty="0">
                <a:solidFill>
                  <a:schemeClr val="accent5">
                    <a:lumMod val="75000"/>
                  </a:schemeClr>
                </a:solidFill>
              </a:rPr>
              <a:t>c</a:t>
            </a:r>
            <a:r>
              <a:rPr lang="en-US" sz="1600" dirty="0" err="1">
                <a:solidFill>
                  <a:schemeClr val="accent5">
                    <a:lumMod val="75000"/>
                  </a:schemeClr>
                </a:solidFill>
              </a:rPr>
              <a:t>izmeci</a:t>
            </a:r>
            <a:r>
              <a:rPr lang="tr-TR" sz="1600" dirty="0">
                <a:solidFill>
                  <a:schemeClr val="accent5">
                    <a:lumMod val="75000"/>
                  </a:schemeClr>
                </a:solidFill>
              </a:rPr>
              <a:t>,</a:t>
            </a:r>
            <a:r>
              <a:rPr lang="en-US" sz="1600" dirty="0">
                <a:solidFill>
                  <a:schemeClr val="accent5">
                    <a:lumMod val="75000"/>
                  </a:schemeClr>
                </a:solidFill>
              </a:rPr>
              <a:t> </a:t>
            </a:r>
            <a:r>
              <a:rPr lang="tr-TR" sz="1600" dirty="0">
                <a:solidFill>
                  <a:schemeClr val="accent5">
                    <a:lumMod val="75000"/>
                  </a:schemeClr>
                </a:solidFill>
              </a:rPr>
              <a:t>T. </a:t>
            </a:r>
            <a:r>
              <a:rPr lang="tr-TR" sz="1600" dirty="0" err="1">
                <a:solidFill>
                  <a:schemeClr val="accent5">
                    <a:lumMod val="75000"/>
                  </a:schemeClr>
                </a:solidFill>
              </a:rPr>
              <a:t>Reichert</a:t>
            </a:r>
            <a:r>
              <a:rPr lang="tr-TR" sz="1600" dirty="0">
                <a:solidFill>
                  <a:schemeClr val="accent5">
                    <a:lumMod val="75000"/>
                  </a:schemeClr>
                </a:solidFill>
              </a:rPr>
              <a:t>, </a:t>
            </a:r>
            <a:r>
              <a:rPr lang="en-US" sz="1600" dirty="0">
                <a:solidFill>
                  <a:schemeClr val="accent5">
                    <a:lumMod val="75000"/>
                  </a:schemeClr>
                </a:solidFill>
              </a:rPr>
              <a:t>A. S. </a:t>
            </a:r>
            <a:r>
              <a:rPr lang="en-US" sz="1600" dirty="0" err="1">
                <a:solidFill>
                  <a:schemeClr val="accent5">
                    <a:lumMod val="75000"/>
                  </a:schemeClr>
                </a:solidFill>
              </a:rPr>
              <a:t>Botvina</a:t>
            </a:r>
            <a:r>
              <a:rPr lang="en-US" sz="1600" dirty="0">
                <a:solidFill>
                  <a:schemeClr val="accent5">
                    <a:lumMod val="75000"/>
                  </a:schemeClr>
                </a:solidFill>
              </a:rPr>
              <a:t>, and M. </a:t>
            </a:r>
            <a:r>
              <a:rPr lang="en-US" sz="1600" dirty="0" err="1">
                <a:solidFill>
                  <a:schemeClr val="accent5">
                    <a:lumMod val="75000"/>
                  </a:schemeClr>
                </a:solidFill>
              </a:rPr>
              <a:t>Bleicher</a:t>
            </a:r>
            <a:r>
              <a:rPr lang="en-US" sz="1600" dirty="0">
                <a:solidFill>
                  <a:schemeClr val="accent5">
                    <a:lumMod val="75000"/>
                  </a:schemeClr>
                </a:solidFill>
              </a:rPr>
              <a:t>, Phys. Rev. C </a:t>
            </a:r>
            <a:r>
              <a:rPr lang="en-US" sz="1600" b="1" dirty="0">
                <a:solidFill>
                  <a:schemeClr val="accent5">
                    <a:lumMod val="75000"/>
                  </a:schemeClr>
                </a:solidFill>
              </a:rPr>
              <a:t>108</a:t>
            </a:r>
            <a:r>
              <a:rPr lang="en-US" sz="1600" dirty="0">
                <a:solidFill>
                  <a:schemeClr val="accent5">
                    <a:lumMod val="75000"/>
                  </a:schemeClr>
                </a:solidFill>
              </a:rPr>
              <a:t>, </a:t>
            </a:r>
            <a:r>
              <a:rPr lang="en-US" sz="1600" dirty="0" smtClean="0">
                <a:solidFill>
                  <a:schemeClr val="accent5">
                    <a:lumMod val="75000"/>
                  </a:schemeClr>
                </a:solidFill>
              </a:rPr>
              <a:t>054904</a:t>
            </a:r>
            <a:r>
              <a:rPr lang="tr-TR" sz="1600" dirty="0" smtClean="0">
                <a:solidFill>
                  <a:schemeClr val="accent5">
                    <a:lumMod val="75000"/>
                  </a:schemeClr>
                </a:solidFill>
              </a:rPr>
              <a:t> </a:t>
            </a:r>
            <a:r>
              <a:rPr lang="en-US" sz="1600" dirty="0" smtClean="0">
                <a:solidFill>
                  <a:schemeClr val="accent5">
                    <a:lumMod val="75000"/>
                  </a:schemeClr>
                </a:solidFill>
              </a:rPr>
              <a:t>(</a:t>
            </a:r>
            <a:r>
              <a:rPr lang="en-US" sz="1600" dirty="0">
                <a:solidFill>
                  <a:schemeClr val="accent5">
                    <a:lumMod val="75000"/>
                  </a:schemeClr>
                </a:solidFill>
              </a:rPr>
              <a:t>202</a:t>
            </a:r>
            <a:r>
              <a:rPr lang="tr-TR" sz="1600" dirty="0">
                <a:solidFill>
                  <a:schemeClr val="accent5">
                    <a:lumMod val="75000"/>
                  </a:schemeClr>
                </a:solidFill>
              </a:rPr>
              <a:t>3</a:t>
            </a:r>
            <a:r>
              <a:rPr lang="en-US" sz="1600" dirty="0">
                <a:solidFill>
                  <a:schemeClr val="accent5">
                    <a:lumMod val="75000"/>
                  </a:schemeClr>
                </a:solidFill>
              </a:rPr>
              <a:t>)</a:t>
            </a:r>
            <a:r>
              <a:rPr lang="tr-TR" sz="1600" dirty="0">
                <a:solidFill>
                  <a:schemeClr val="accent5">
                    <a:lumMod val="75000"/>
                  </a:schemeClr>
                </a:solidFill>
              </a:rPr>
              <a:t>. </a:t>
            </a:r>
          </a:p>
        </p:txBody>
      </p:sp>
      <p:graphicFrame>
        <p:nvGraphicFramePr>
          <p:cNvPr id="10" name="Nesne 9"/>
          <p:cNvGraphicFramePr>
            <a:graphicFrameLocks noChangeAspect="1"/>
          </p:cNvGraphicFramePr>
          <p:nvPr>
            <p:extLst>
              <p:ext uri="{D42A27DB-BD31-4B8C-83A1-F6EECF244321}">
                <p14:modId xmlns:p14="http://schemas.microsoft.com/office/powerpoint/2010/main" val="2550012478"/>
              </p:ext>
            </p:extLst>
          </p:nvPr>
        </p:nvGraphicFramePr>
        <p:xfrm>
          <a:off x="514755" y="890454"/>
          <a:ext cx="3905936" cy="5099030"/>
        </p:xfrm>
        <a:graphic>
          <a:graphicData uri="http://schemas.openxmlformats.org/presentationml/2006/ole">
            <mc:AlternateContent xmlns:mc="http://schemas.openxmlformats.org/markup-compatibility/2006">
              <mc:Choice xmlns:v="urn:schemas-microsoft-com:vml" Requires="v">
                <p:oleObj spid="_x0000_s6250" name="SPW 10.0 Graph" r:id="rId3" imgW="5617800" imgH="7333200" progId="SigmaPlotGraphicObject.9">
                  <p:embed/>
                </p:oleObj>
              </mc:Choice>
              <mc:Fallback>
                <p:oleObj name="SPW 10.0 Graph" r:id="rId3" imgW="5617800" imgH="7333200" progId="SigmaPlotGraphicObject.9">
                  <p:embed/>
                  <p:pic>
                    <p:nvPicPr>
                      <p:cNvPr id="0" name=""/>
                      <p:cNvPicPr/>
                      <p:nvPr/>
                    </p:nvPicPr>
                    <p:blipFill>
                      <a:blip r:embed="rId4"/>
                      <a:stretch>
                        <a:fillRect/>
                      </a:stretch>
                    </p:blipFill>
                    <p:spPr>
                      <a:xfrm>
                        <a:off x="514755" y="890454"/>
                        <a:ext cx="3905936" cy="5099030"/>
                      </a:xfrm>
                      <a:prstGeom prst="rect">
                        <a:avLst/>
                      </a:prstGeom>
                    </p:spPr>
                  </p:pic>
                </p:oleObj>
              </mc:Fallback>
            </mc:AlternateContent>
          </a:graphicData>
        </a:graphic>
      </p:graphicFrame>
      <p:graphicFrame>
        <p:nvGraphicFramePr>
          <p:cNvPr id="11" name="Nesne 10"/>
          <p:cNvGraphicFramePr>
            <a:graphicFrameLocks noChangeAspect="1"/>
          </p:cNvGraphicFramePr>
          <p:nvPr>
            <p:extLst>
              <p:ext uri="{D42A27DB-BD31-4B8C-83A1-F6EECF244321}">
                <p14:modId xmlns:p14="http://schemas.microsoft.com/office/powerpoint/2010/main" val="3206289051"/>
              </p:ext>
            </p:extLst>
          </p:nvPr>
        </p:nvGraphicFramePr>
        <p:xfrm>
          <a:off x="5181600" y="890454"/>
          <a:ext cx="3432626" cy="4939586"/>
        </p:xfrm>
        <a:graphic>
          <a:graphicData uri="http://schemas.openxmlformats.org/presentationml/2006/ole">
            <mc:AlternateContent xmlns:mc="http://schemas.openxmlformats.org/markup-compatibility/2006">
              <mc:Choice xmlns:v="urn:schemas-microsoft-com:vml" Requires="v">
                <p:oleObj spid="_x0000_s6251" name="SPW 10.0 Graph" r:id="rId5" imgW="5605200" imgH="8064720" progId="SigmaPlotGraphicObject.9">
                  <p:embed/>
                </p:oleObj>
              </mc:Choice>
              <mc:Fallback>
                <p:oleObj name="SPW 10.0 Graph" r:id="rId5" imgW="5605200" imgH="8064720" progId="SigmaPlotGraphicObject.9">
                  <p:embed/>
                  <p:pic>
                    <p:nvPicPr>
                      <p:cNvPr id="0" name=""/>
                      <p:cNvPicPr/>
                      <p:nvPr/>
                    </p:nvPicPr>
                    <p:blipFill>
                      <a:blip r:embed="rId6"/>
                      <a:stretch>
                        <a:fillRect/>
                      </a:stretch>
                    </p:blipFill>
                    <p:spPr>
                      <a:xfrm>
                        <a:off x="5181600" y="890454"/>
                        <a:ext cx="3432626" cy="493958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Dikdörtgen 11"/>
              <p:cNvSpPr/>
              <p:nvPr/>
            </p:nvSpPr>
            <p:spPr>
              <a:xfrm>
                <a:off x="6172200" y="587776"/>
                <a:ext cx="1832425" cy="411651"/>
              </a:xfrm>
              <a:prstGeom prst="rect">
                <a:avLst/>
              </a:prstGeom>
            </p:spPr>
            <p:txBody>
              <a:bodyPr wrap="none">
                <a:spAutoFit/>
              </a:bodyPr>
              <a:lstStyle/>
              <a:p>
                <a:pPr algn="ctr"/>
                <a14:m>
                  <m:oMath xmlns:m="http://schemas.openxmlformats.org/officeDocument/2006/math">
                    <m:sSubSup>
                      <m:sSubSupPr>
                        <m:ctrlPr>
                          <a:rPr lang="en-US" i="1">
                            <a:solidFill>
                              <a:schemeClr val="accent5">
                                <a:lumMod val="75000"/>
                              </a:schemeClr>
                            </a:solidFill>
                            <a:latin typeface="Cambria Math" panose="02040503050406030204" pitchFamily="18" charset="0"/>
                          </a:rPr>
                        </m:ctrlPr>
                      </m:sSubSupPr>
                      <m:e/>
                      <m:sub>
                        <m:r>
                          <m:rPr>
                            <m:sty m:val="p"/>
                          </m:rPr>
                          <a:rPr lang="en-US">
                            <a:solidFill>
                              <a:schemeClr val="accent5">
                                <a:lumMod val="75000"/>
                              </a:schemeClr>
                            </a:solidFill>
                            <a:latin typeface="Cambria Math" panose="02040503050406030204" pitchFamily="18" charset="0"/>
                          </a:rPr>
                          <m:t>Λ</m:t>
                        </m:r>
                      </m:sub>
                      <m:sup>
                        <m:r>
                          <a:rPr lang="en-US" i="1">
                            <a:solidFill>
                              <a:schemeClr val="accent5">
                                <a:lumMod val="75000"/>
                              </a:schemeClr>
                            </a:solidFill>
                            <a:latin typeface="Cambria Math" panose="02040503050406030204" pitchFamily="18" charset="0"/>
                          </a:rPr>
                          <m:t>3</m:t>
                        </m:r>
                      </m:sup>
                    </m:sSubSup>
                  </m:oMath>
                </a14:m>
                <a:r>
                  <a:rPr lang="en-US" dirty="0">
                    <a:solidFill>
                      <a:schemeClr val="accent5">
                        <a:lumMod val="75000"/>
                      </a:schemeClr>
                    </a:solidFill>
                    <a:latin typeface="Arial" panose="020B0604020202020204" pitchFamily="34" charset="0"/>
                    <a:cs typeface="Arial" panose="020B0604020202020204" pitchFamily="34" charset="0"/>
                  </a:rPr>
                  <a:t>H and  </a:t>
                </a:r>
                <a14:m>
                  <m:oMath xmlns:m="http://schemas.openxmlformats.org/officeDocument/2006/math">
                    <m:sSubSup>
                      <m:sSubSupPr>
                        <m:ctrlPr>
                          <a:rPr lang="en-US" i="1">
                            <a:solidFill>
                              <a:schemeClr val="accent5">
                                <a:lumMod val="75000"/>
                              </a:schemeClr>
                            </a:solidFill>
                            <a:latin typeface="Cambria Math" panose="02040503050406030204" pitchFamily="18" charset="0"/>
                          </a:rPr>
                        </m:ctrlPr>
                      </m:sSubSupPr>
                      <m:e/>
                      <m:sub>
                        <m:r>
                          <m:rPr>
                            <m:sty m:val="p"/>
                          </m:rPr>
                          <a:rPr lang="en-US">
                            <a:solidFill>
                              <a:schemeClr val="accent5">
                                <a:lumMod val="75000"/>
                              </a:schemeClr>
                            </a:solidFill>
                            <a:latin typeface="Cambria Math" panose="02040503050406030204" pitchFamily="18" charset="0"/>
                          </a:rPr>
                          <m:t>Λ</m:t>
                        </m:r>
                      </m:sub>
                      <m:sup>
                        <m:r>
                          <a:rPr lang="en-US" i="1">
                            <a:solidFill>
                              <a:schemeClr val="accent5">
                                <a:lumMod val="75000"/>
                              </a:schemeClr>
                            </a:solidFill>
                            <a:latin typeface="Cambria Math" panose="02040503050406030204" pitchFamily="18" charset="0"/>
                          </a:rPr>
                          <m:t>4</m:t>
                        </m:r>
                      </m:sup>
                    </m:sSubSup>
                  </m:oMath>
                </a14:m>
                <a:r>
                  <a:rPr lang="en-US" dirty="0">
                    <a:solidFill>
                      <a:schemeClr val="accent5">
                        <a:lumMod val="75000"/>
                      </a:schemeClr>
                    </a:solidFill>
                    <a:latin typeface="Arial" panose="020B0604020202020204" pitchFamily="34" charset="0"/>
                    <a:cs typeface="Arial" panose="020B0604020202020204" pitchFamily="34" charset="0"/>
                  </a:rPr>
                  <a:t>H </a:t>
                </a:r>
                <a:endParaRPr lang="en-US" dirty="0">
                  <a:solidFill>
                    <a:schemeClr val="accent5">
                      <a:lumMod val="75000"/>
                    </a:schemeClr>
                  </a:solidFill>
                </a:endParaRPr>
              </a:p>
            </p:txBody>
          </p:sp>
        </mc:Choice>
        <mc:Fallback xmlns="">
          <p:sp>
            <p:nvSpPr>
              <p:cNvPr id="12" name="Dikdörtgen 11"/>
              <p:cNvSpPr>
                <a:spLocks noRot="1" noChangeAspect="1" noMove="1" noResize="1" noEditPoints="1" noAdjustHandles="1" noChangeArrowheads="1" noChangeShapeType="1" noTextEdit="1"/>
              </p:cNvSpPr>
              <p:nvPr/>
            </p:nvSpPr>
            <p:spPr>
              <a:xfrm>
                <a:off x="6172200" y="587776"/>
                <a:ext cx="1832425" cy="411651"/>
              </a:xfrm>
              <a:prstGeom prst="rect">
                <a:avLst/>
              </a:prstGeom>
              <a:blipFill rotWithShape="0">
                <a:blip r:embed="rId7"/>
                <a:stretch>
                  <a:fillRect r="-2333"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ikdörtgen 12"/>
              <p:cNvSpPr/>
              <p:nvPr/>
            </p:nvSpPr>
            <p:spPr>
              <a:xfrm>
                <a:off x="1371600" y="632191"/>
                <a:ext cx="2789674" cy="411651"/>
              </a:xfrm>
              <a:prstGeom prst="rect">
                <a:avLst/>
              </a:prstGeom>
            </p:spPr>
            <p:txBody>
              <a:bodyPr wrap="none">
                <a:spAutoFit/>
              </a:bodyPr>
              <a:lstStyle/>
              <a:p>
                <a:pPr algn="ctr"/>
                <a:r>
                  <a:rPr lang="tr-TR" dirty="0" smtClean="0">
                    <a:solidFill>
                      <a:schemeClr val="accent5">
                        <a:lumMod val="75000"/>
                      </a:schemeClr>
                    </a:solidFill>
                  </a:rPr>
                  <a:t>P, d, t, </a:t>
                </a:r>
                <a14:m>
                  <m:oMath xmlns:m="http://schemas.openxmlformats.org/officeDocument/2006/math">
                    <m:sSubSup>
                      <m:sSubSupPr>
                        <m:ctrlPr>
                          <a:rPr lang="en-US" i="1">
                            <a:solidFill>
                              <a:schemeClr val="accent5">
                                <a:lumMod val="75000"/>
                              </a:schemeClr>
                            </a:solidFill>
                            <a:latin typeface="Cambria Math" panose="02040503050406030204" pitchFamily="18" charset="0"/>
                          </a:rPr>
                        </m:ctrlPr>
                      </m:sSubSupPr>
                      <m:e/>
                      <m:sub/>
                      <m:sup>
                        <m:r>
                          <a:rPr lang="tr-TR" b="0" i="1" smtClean="0">
                            <a:solidFill>
                              <a:schemeClr val="accent5">
                                <a:lumMod val="75000"/>
                              </a:schemeClr>
                            </a:solidFill>
                            <a:latin typeface="Cambria Math" panose="02040503050406030204" pitchFamily="18" charset="0"/>
                          </a:rPr>
                          <m:t>3</m:t>
                        </m:r>
                      </m:sup>
                    </m:sSubSup>
                  </m:oMath>
                </a14:m>
                <a:r>
                  <a:rPr lang="en-US" dirty="0" smtClean="0">
                    <a:solidFill>
                      <a:schemeClr val="accent5">
                        <a:lumMod val="75000"/>
                      </a:schemeClr>
                    </a:solidFill>
                    <a:latin typeface="Arial" panose="020B0604020202020204" pitchFamily="34" charset="0"/>
                    <a:cs typeface="Arial" panose="020B0604020202020204" pitchFamily="34" charset="0"/>
                  </a:rPr>
                  <a:t>H</a:t>
                </a:r>
                <a:r>
                  <a:rPr lang="tr-TR" dirty="0" smtClean="0">
                    <a:solidFill>
                      <a:schemeClr val="accent5">
                        <a:lumMod val="75000"/>
                      </a:schemeClr>
                    </a:solidFill>
                    <a:latin typeface="Arial" panose="020B0604020202020204" pitchFamily="34" charset="0"/>
                    <a:cs typeface="Arial" panose="020B0604020202020204" pitchFamily="34" charset="0"/>
                  </a:rPr>
                  <a:t>e</a:t>
                </a:r>
                <a:r>
                  <a:rPr lang="en-US" dirty="0" smtClean="0">
                    <a:solidFill>
                      <a:schemeClr val="accent5">
                        <a:lumMod val="75000"/>
                      </a:schemeClr>
                    </a:solidFill>
                    <a:latin typeface="Arial" panose="020B0604020202020204" pitchFamily="34" charset="0"/>
                    <a:cs typeface="Arial" panose="020B0604020202020204" pitchFamily="34" charset="0"/>
                  </a:rPr>
                  <a:t> </a:t>
                </a:r>
                <a:r>
                  <a:rPr lang="en-US" dirty="0">
                    <a:solidFill>
                      <a:schemeClr val="accent5">
                        <a:lumMod val="75000"/>
                      </a:schemeClr>
                    </a:solidFill>
                    <a:latin typeface="Arial" panose="020B0604020202020204" pitchFamily="34" charset="0"/>
                    <a:cs typeface="Arial" panose="020B0604020202020204" pitchFamily="34" charset="0"/>
                  </a:rPr>
                  <a:t>and  </a:t>
                </a:r>
                <a14:m>
                  <m:oMath xmlns:m="http://schemas.openxmlformats.org/officeDocument/2006/math">
                    <m:sSubSup>
                      <m:sSubSupPr>
                        <m:ctrlPr>
                          <a:rPr lang="en-US" i="1">
                            <a:solidFill>
                              <a:schemeClr val="accent5">
                                <a:lumMod val="75000"/>
                              </a:schemeClr>
                            </a:solidFill>
                            <a:latin typeface="Cambria Math" panose="02040503050406030204" pitchFamily="18" charset="0"/>
                          </a:rPr>
                        </m:ctrlPr>
                      </m:sSubSupPr>
                      <m:e/>
                      <m:sub/>
                      <m:sup>
                        <m:r>
                          <a:rPr lang="en-US" i="1">
                            <a:solidFill>
                              <a:schemeClr val="accent5">
                                <a:lumMod val="75000"/>
                              </a:schemeClr>
                            </a:solidFill>
                            <a:latin typeface="Cambria Math" panose="02040503050406030204" pitchFamily="18" charset="0"/>
                          </a:rPr>
                          <m:t>4</m:t>
                        </m:r>
                      </m:sup>
                    </m:sSubSup>
                  </m:oMath>
                </a14:m>
                <a:r>
                  <a:rPr lang="en-US" dirty="0" smtClean="0">
                    <a:solidFill>
                      <a:schemeClr val="accent5">
                        <a:lumMod val="75000"/>
                      </a:schemeClr>
                    </a:solidFill>
                    <a:latin typeface="Arial" panose="020B0604020202020204" pitchFamily="34" charset="0"/>
                    <a:cs typeface="Arial" panose="020B0604020202020204" pitchFamily="34" charset="0"/>
                  </a:rPr>
                  <a:t>H</a:t>
                </a:r>
                <a:r>
                  <a:rPr lang="tr-TR" dirty="0" smtClean="0">
                    <a:solidFill>
                      <a:schemeClr val="accent5">
                        <a:lumMod val="75000"/>
                      </a:schemeClr>
                    </a:solidFill>
                    <a:latin typeface="Arial" panose="020B0604020202020204" pitchFamily="34" charset="0"/>
                    <a:cs typeface="Arial" panose="020B0604020202020204" pitchFamily="34" charset="0"/>
                  </a:rPr>
                  <a:t>e</a:t>
                </a:r>
                <a:r>
                  <a:rPr lang="en-US" dirty="0" smtClean="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mc:Choice>
        <mc:Fallback xmlns="">
          <p:sp>
            <p:nvSpPr>
              <p:cNvPr id="13" name="Dikdörtgen 12"/>
              <p:cNvSpPr>
                <a:spLocks noRot="1" noChangeAspect="1" noMove="1" noResize="1" noEditPoints="1" noAdjustHandles="1" noChangeArrowheads="1" noChangeShapeType="1" noTextEdit="1"/>
              </p:cNvSpPr>
              <p:nvPr/>
            </p:nvSpPr>
            <p:spPr>
              <a:xfrm>
                <a:off x="1371600" y="632191"/>
                <a:ext cx="2789674" cy="411651"/>
              </a:xfrm>
              <a:prstGeom prst="rect">
                <a:avLst/>
              </a:prstGeom>
              <a:blipFill rotWithShape="0">
                <a:blip r:embed="rId8"/>
                <a:stretch>
                  <a:fillRect l="-1310" b="-23881"/>
                </a:stretch>
              </a:blipFill>
            </p:spPr>
            <p:txBody>
              <a:bodyPr/>
              <a:lstStyle/>
              <a:p>
                <a:r>
                  <a:rPr lang="en-US">
                    <a:noFill/>
                  </a:rPr>
                  <a:t> </a:t>
                </a:r>
              </a:p>
            </p:txBody>
          </p:sp>
        </mc:Fallback>
      </mc:AlternateContent>
    </p:spTree>
    <p:extLst>
      <p:ext uri="{BB962C8B-B14F-4D97-AF65-F5344CB8AC3E}">
        <p14:creationId xmlns:p14="http://schemas.microsoft.com/office/powerpoint/2010/main" val="629971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6750" y="207020"/>
            <a:ext cx="7886700" cy="396874"/>
          </a:xfrm>
        </p:spPr>
        <p:txBody>
          <a:bodyPr>
            <a:noAutofit/>
          </a:bodyPr>
          <a:lstStyle/>
          <a:p>
            <a:pPr algn="ctr"/>
            <a:r>
              <a:rPr lang="tr-TR" sz="3200" b="1" dirty="0" smtClean="0">
                <a:solidFill>
                  <a:srgbClr val="0070C0"/>
                </a:solidFill>
                <a:latin typeface="Arial" panose="020B0604020202020204" pitchFamily="34" charset="0"/>
                <a:cs typeface="Arial" panose="020B0604020202020204" pitchFamily="34" charset="0"/>
              </a:rPr>
              <a:t>CONCLUSIONS</a:t>
            </a:r>
            <a:endParaRPr lang="en-US" sz="32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76200" y="763676"/>
                <a:ext cx="9067800" cy="5408524"/>
              </a:xfrm>
            </p:spPr>
            <p:txBody>
              <a:bodyPr>
                <a:noAutofit/>
              </a:bodyPr>
              <a:lstStyle/>
              <a:p>
                <a:r>
                  <a:rPr lang="tr-TR" sz="2000" dirty="0" err="1" smtClean="0">
                    <a:solidFill>
                      <a:srgbClr val="0070C0"/>
                    </a:solidFill>
                  </a:rPr>
                  <a:t>It</a:t>
                </a:r>
                <a:r>
                  <a:rPr lang="en-US" sz="2000" dirty="0" smtClean="0">
                    <a:solidFill>
                      <a:srgbClr val="0070C0"/>
                    </a:solidFill>
                  </a:rPr>
                  <a:t> </a:t>
                </a:r>
                <a:r>
                  <a:rPr lang="en-US" sz="2000" dirty="0">
                    <a:solidFill>
                      <a:srgbClr val="0070C0"/>
                    </a:solidFill>
                  </a:rPr>
                  <a:t>is shown that the </a:t>
                </a:r>
                <a:r>
                  <a:rPr lang="tr-TR" sz="2000" dirty="0" smtClean="0">
                    <a:solidFill>
                      <a:srgbClr val="0070C0"/>
                    </a:solidFill>
                  </a:rPr>
                  <a:t>(</a:t>
                </a:r>
                <a:r>
                  <a:rPr lang="tr-TR" sz="2000" dirty="0" err="1" smtClean="0">
                    <a:solidFill>
                      <a:srgbClr val="0070C0"/>
                    </a:solidFill>
                  </a:rPr>
                  <a:t>hyper</a:t>
                </a:r>
                <a:r>
                  <a:rPr lang="tr-TR" sz="2000" dirty="0">
                    <a:solidFill>
                      <a:srgbClr val="0070C0"/>
                    </a:solidFill>
                  </a:rPr>
                  <a:t>)</a:t>
                </a:r>
                <a:r>
                  <a:rPr lang="en-US" sz="2000" dirty="0" smtClean="0">
                    <a:solidFill>
                      <a:srgbClr val="0070C0"/>
                    </a:solidFill>
                  </a:rPr>
                  <a:t>nuclei </a:t>
                </a:r>
                <a:r>
                  <a:rPr lang="en-US" sz="2000" dirty="0">
                    <a:solidFill>
                      <a:srgbClr val="0070C0"/>
                    </a:solidFill>
                  </a:rPr>
                  <a:t>yields obtained in </a:t>
                </a:r>
                <a:r>
                  <a:rPr lang="tr-TR" sz="2000" dirty="0" err="1" smtClean="0">
                    <a:solidFill>
                      <a:srgbClr val="0070C0"/>
                    </a:solidFill>
                  </a:rPr>
                  <a:t>the</a:t>
                </a:r>
                <a:r>
                  <a:rPr lang="tr-TR" sz="2000" dirty="0" smtClean="0">
                    <a:solidFill>
                      <a:srgbClr val="0070C0"/>
                    </a:solidFill>
                  </a:rPr>
                  <a:t> </a:t>
                </a:r>
                <a:r>
                  <a:rPr lang="en-US" sz="2000" dirty="0" smtClean="0">
                    <a:solidFill>
                      <a:srgbClr val="0070C0"/>
                    </a:solidFill>
                  </a:rPr>
                  <a:t>STAR experiments</a:t>
                </a:r>
                <a:r>
                  <a:rPr lang="tr-TR" sz="2000" dirty="0" smtClean="0">
                    <a:solidFill>
                      <a:srgbClr val="0070C0"/>
                    </a:solidFill>
                  </a:rPr>
                  <a:t> </a:t>
                </a:r>
                <a:r>
                  <a:rPr lang="en-US" sz="2000" dirty="0" smtClean="0">
                    <a:solidFill>
                      <a:srgbClr val="0070C0"/>
                    </a:solidFill>
                  </a:rPr>
                  <a:t>can </a:t>
                </a:r>
                <a:r>
                  <a:rPr lang="en-US" sz="2000" dirty="0">
                    <a:solidFill>
                      <a:srgbClr val="0070C0"/>
                    </a:solidFill>
                  </a:rPr>
                  <a:t>be successfully </a:t>
                </a:r>
                <a:r>
                  <a:rPr lang="en-US" sz="2000" dirty="0" smtClean="0">
                    <a:solidFill>
                      <a:srgbClr val="0070C0"/>
                    </a:solidFill>
                  </a:rPr>
                  <a:t>described</a:t>
                </a:r>
                <a:r>
                  <a:rPr lang="tr-TR" sz="2000" dirty="0" smtClean="0">
                    <a:solidFill>
                      <a:srgbClr val="0070C0"/>
                    </a:solidFill>
                  </a:rPr>
                  <a:t> </a:t>
                </a:r>
                <a:r>
                  <a:rPr lang="en-US" sz="2000" dirty="0" smtClean="0">
                    <a:solidFill>
                      <a:srgbClr val="0070C0"/>
                    </a:solidFill>
                  </a:rPr>
                  <a:t>by</a:t>
                </a:r>
                <a:r>
                  <a:rPr lang="tr-TR" sz="2000" dirty="0" smtClean="0">
                    <a:solidFill>
                      <a:srgbClr val="0070C0"/>
                    </a:solidFill>
                  </a:rPr>
                  <a:t> </a:t>
                </a:r>
                <a:r>
                  <a:rPr lang="en-US" sz="2000" dirty="0" smtClean="0">
                    <a:solidFill>
                      <a:srgbClr val="0070C0"/>
                    </a:solidFill>
                  </a:rPr>
                  <a:t>using</a:t>
                </a:r>
                <a:r>
                  <a:rPr lang="tr-TR" sz="2000" dirty="0" smtClean="0">
                    <a:solidFill>
                      <a:srgbClr val="0070C0"/>
                    </a:solidFill>
                  </a:rPr>
                  <a:t> </a:t>
                </a:r>
                <a:r>
                  <a:rPr lang="tr-TR" sz="2000" dirty="0" err="1" smtClean="0">
                    <a:solidFill>
                      <a:srgbClr val="0070C0"/>
                    </a:solidFill>
                  </a:rPr>
                  <a:t>the</a:t>
                </a:r>
                <a:r>
                  <a:rPr lang="tr-TR" sz="2000" dirty="0" smtClean="0">
                    <a:solidFill>
                      <a:srgbClr val="0070C0"/>
                    </a:solidFill>
                  </a:rPr>
                  <a:t> DCM+SMM </a:t>
                </a:r>
                <a:r>
                  <a:rPr lang="tr-TR" sz="2000" dirty="0" err="1" smtClean="0">
                    <a:solidFill>
                      <a:srgbClr val="0070C0"/>
                    </a:solidFill>
                  </a:rPr>
                  <a:t>and</a:t>
                </a:r>
                <a:r>
                  <a:rPr lang="tr-TR" sz="2000" dirty="0">
                    <a:solidFill>
                      <a:srgbClr val="0070C0"/>
                    </a:solidFill>
                  </a:rPr>
                  <a:t> </a:t>
                </a:r>
                <a:r>
                  <a:rPr lang="tr-TR" sz="2000" dirty="0" err="1" smtClean="0">
                    <a:solidFill>
                      <a:srgbClr val="0070C0"/>
                    </a:solidFill>
                  </a:rPr>
                  <a:t>UrQMD+SMM</a:t>
                </a:r>
                <a:r>
                  <a:rPr lang="tr-TR" sz="1800" dirty="0">
                    <a:solidFill>
                      <a:srgbClr val="0070C0"/>
                    </a:solidFill>
                  </a:rPr>
                  <a:t> </a:t>
                </a:r>
                <a:r>
                  <a:rPr lang="tr-TR" sz="1800" dirty="0" err="1" smtClean="0">
                    <a:solidFill>
                      <a:srgbClr val="0070C0"/>
                    </a:solidFill>
                  </a:rPr>
                  <a:t>hybrid</a:t>
                </a:r>
                <a:r>
                  <a:rPr lang="tr-TR" sz="1800" dirty="0" smtClean="0">
                    <a:solidFill>
                      <a:srgbClr val="0070C0"/>
                    </a:solidFill>
                  </a:rPr>
                  <a:t> </a:t>
                </a:r>
                <a:r>
                  <a:rPr lang="tr-TR" sz="1800" dirty="0" err="1" smtClean="0">
                    <a:solidFill>
                      <a:srgbClr val="0070C0"/>
                    </a:solidFill>
                  </a:rPr>
                  <a:t>models</a:t>
                </a:r>
                <a:r>
                  <a:rPr lang="tr-TR" sz="1800" dirty="0" smtClean="0">
                    <a:solidFill>
                      <a:srgbClr val="0070C0"/>
                    </a:solidFill>
                  </a:rPr>
                  <a:t>.</a:t>
                </a:r>
                <a:r>
                  <a:rPr lang="en-US" sz="1800" dirty="0"/>
                  <a:t> </a:t>
                </a:r>
                <a:endParaRPr lang="tr-TR" sz="1800" dirty="0" smtClean="0"/>
              </a:p>
              <a:p>
                <a:pPr algn="just"/>
                <a:r>
                  <a:rPr lang="tr-TR" sz="1800" dirty="0" smtClean="0">
                    <a:solidFill>
                      <a:srgbClr val="FF0000"/>
                    </a:solidFill>
                  </a:rPr>
                  <a:t>W</a:t>
                </a:r>
                <a:r>
                  <a:rPr lang="en-US" sz="1800" dirty="0" smtClean="0">
                    <a:solidFill>
                      <a:srgbClr val="FF0000"/>
                    </a:solidFill>
                  </a:rPr>
                  <a:t>e use the</a:t>
                </a:r>
                <a:r>
                  <a:rPr lang="tr-TR" sz="1800" dirty="0" smtClean="0">
                    <a:solidFill>
                      <a:srgbClr val="FF0000"/>
                    </a:solidFill>
                  </a:rPr>
                  <a:t> </a:t>
                </a:r>
                <a:r>
                  <a:rPr lang="en-US" sz="1800" dirty="0" smtClean="0">
                    <a:solidFill>
                      <a:srgbClr val="FF0000"/>
                    </a:solidFill>
                  </a:rPr>
                  <a:t>idea of local chemical equilibrium in the expanding nuclear matter</a:t>
                </a:r>
                <a:r>
                  <a:rPr lang="tr-TR" sz="1800" dirty="0" smtClean="0">
                    <a:solidFill>
                      <a:srgbClr val="FF0000"/>
                    </a:solidFill>
                  </a:rPr>
                  <a:t>.</a:t>
                </a:r>
                <a:r>
                  <a:rPr lang="tr-TR" sz="1800" dirty="0">
                    <a:solidFill>
                      <a:srgbClr val="FF0000"/>
                    </a:solidFill>
                  </a:rPr>
                  <a:t> </a:t>
                </a:r>
                <a:r>
                  <a:rPr lang="tr-TR" sz="2000" dirty="0" smtClean="0"/>
                  <a:t>T</a:t>
                </a:r>
                <a:r>
                  <a:rPr lang="en-US" sz="2000" dirty="0" smtClean="0"/>
                  <a:t>his </a:t>
                </a:r>
                <a:r>
                  <a:rPr lang="en-US" sz="2000" dirty="0"/>
                  <a:t>agreement can be obtained </a:t>
                </a:r>
                <a:r>
                  <a:rPr lang="en-US" sz="2000" dirty="0" smtClean="0"/>
                  <a:t>when</a:t>
                </a:r>
                <a:r>
                  <a:rPr lang="tr-TR" sz="2000" dirty="0" smtClean="0"/>
                  <a:t> </a:t>
                </a:r>
                <a:r>
                  <a:rPr lang="en-US" sz="2000" dirty="0" smtClean="0"/>
                  <a:t>the </a:t>
                </a:r>
                <a:r>
                  <a:rPr lang="en-US" sz="2000" dirty="0"/>
                  <a:t>parameters of hot nuclear matter in the clusters coincide with the parameters of </a:t>
                </a:r>
                <a:r>
                  <a:rPr lang="en-US" sz="2000" dirty="0" smtClean="0"/>
                  <a:t>finite</a:t>
                </a:r>
                <a:r>
                  <a:rPr lang="tr-TR" sz="2000" dirty="0" smtClean="0"/>
                  <a:t> </a:t>
                </a:r>
                <a:r>
                  <a:rPr lang="en-US" sz="2000" dirty="0" smtClean="0"/>
                  <a:t>nuclear </a:t>
                </a:r>
                <a:r>
                  <a:rPr lang="en-US" sz="2000" dirty="0"/>
                  <a:t>systems extracted from </a:t>
                </a:r>
                <a:r>
                  <a:rPr lang="en-US" sz="2000" dirty="0" err="1"/>
                  <a:t>multifragmentation</a:t>
                </a:r>
                <a:r>
                  <a:rPr lang="en-US" sz="2000" dirty="0"/>
                  <a:t> studies</a:t>
                </a:r>
                <a:r>
                  <a:rPr lang="en-US" sz="2000" dirty="0" smtClean="0"/>
                  <a:t>.</a:t>
                </a:r>
                <a:endParaRPr lang="tr-TR" sz="2000" dirty="0" smtClean="0"/>
              </a:p>
              <a:p>
                <a:pPr algn="just"/>
                <a:r>
                  <a:rPr lang="tr-TR" sz="2000" dirty="0" smtClean="0">
                    <a:solidFill>
                      <a:srgbClr val="0070C0"/>
                    </a:solidFill>
                  </a:rPr>
                  <a:t>W</a:t>
                </a:r>
                <a:r>
                  <a:rPr lang="en-US" sz="2000" dirty="0" smtClean="0">
                    <a:solidFill>
                      <a:srgbClr val="0070C0"/>
                    </a:solidFill>
                  </a:rPr>
                  <a:t>e </a:t>
                </a:r>
                <a:r>
                  <a:rPr lang="en-US" sz="2000" dirty="0">
                    <a:solidFill>
                      <a:srgbClr val="0070C0"/>
                    </a:solidFill>
                  </a:rPr>
                  <a:t>predict many heavy (</a:t>
                </a:r>
                <a:r>
                  <a:rPr lang="en-US" sz="2000" dirty="0" smtClean="0">
                    <a:solidFill>
                      <a:srgbClr val="0070C0"/>
                    </a:solidFill>
                  </a:rPr>
                  <a:t>and</a:t>
                </a:r>
                <a:r>
                  <a:rPr lang="tr-TR" sz="2000" dirty="0" smtClean="0">
                    <a:solidFill>
                      <a:srgbClr val="0070C0"/>
                    </a:solidFill>
                  </a:rPr>
                  <a:t> </a:t>
                </a:r>
                <a:r>
                  <a:rPr lang="en-US" sz="2000" dirty="0" smtClean="0">
                    <a:solidFill>
                      <a:srgbClr val="0070C0"/>
                    </a:solidFill>
                  </a:rPr>
                  <a:t>exotic</a:t>
                </a:r>
                <a:r>
                  <a:rPr lang="en-US" sz="2000" dirty="0">
                    <a:solidFill>
                      <a:srgbClr val="0070C0"/>
                    </a:solidFill>
                  </a:rPr>
                  <a:t>) nuclei and </a:t>
                </a:r>
                <a:r>
                  <a:rPr lang="en-US" sz="2000" dirty="0" err="1">
                    <a:solidFill>
                      <a:srgbClr val="0070C0"/>
                    </a:solidFill>
                  </a:rPr>
                  <a:t>hypernuclei</a:t>
                </a:r>
                <a:r>
                  <a:rPr lang="en-US" sz="2000" dirty="0">
                    <a:solidFill>
                      <a:srgbClr val="0070C0"/>
                    </a:solidFill>
                  </a:rPr>
                  <a:t> which detection would be crucial for better </a:t>
                </a:r>
                <a:r>
                  <a:rPr lang="en-US" sz="2000" dirty="0" err="1" smtClean="0">
                    <a:solidFill>
                      <a:srgbClr val="0070C0"/>
                    </a:solidFill>
                  </a:rPr>
                  <a:t>determinatio</a:t>
                </a:r>
                <a:r>
                  <a:rPr lang="tr-TR" sz="2000" dirty="0" smtClean="0">
                    <a:solidFill>
                      <a:srgbClr val="0070C0"/>
                    </a:solidFill>
                  </a:rPr>
                  <a:t>n </a:t>
                </a:r>
                <a:r>
                  <a:rPr lang="en-US" sz="2000" dirty="0" smtClean="0">
                    <a:solidFill>
                      <a:srgbClr val="0070C0"/>
                    </a:solidFill>
                  </a:rPr>
                  <a:t>of </a:t>
                </a:r>
                <a:r>
                  <a:rPr lang="en-US" sz="2000" dirty="0">
                    <a:solidFill>
                      <a:srgbClr val="0070C0"/>
                    </a:solidFill>
                  </a:rPr>
                  <a:t>the reaction mechanism and properties of </a:t>
                </a:r>
                <a:r>
                  <a:rPr lang="en-US" sz="2000" dirty="0" err="1">
                    <a:solidFill>
                      <a:srgbClr val="0070C0"/>
                    </a:solidFill>
                  </a:rPr>
                  <a:t>hypermatter</a:t>
                </a:r>
                <a:r>
                  <a:rPr lang="en-US" sz="2000" dirty="0">
                    <a:solidFill>
                      <a:srgbClr val="0070C0"/>
                    </a:solidFill>
                  </a:rPr>
                  <a:t> at </a:t>
                </a:r>
                <a:r>
                  <a:rPr lang="en-US" sz="2000" dirty="0" err="1">
                    <a:solidFill>
                      <a:srgbClr val="0070C0"/>
                    </a:solidFill>
                  </a:rPr>
                  <a:t>subnuclear</a:t>
                </a:r>
                <a:r>
                  <a:rPr lang="en-US" sz="2000" dirty="0">
                    <a:solidFill>
                      <a:srgbClr val="0070C0"/>
                    </a:solidFill>
                  </a:rPr>
                  <a:t> density</a:t>
                </a:r>
                <a:r>
                  <a:rPr lang="en-US" sz="2000" dirty="0" smtClean="0">
                    <a:solidFill>
                      <a:srgbClr val="0070C0"/>
                    </a:solidFill>
                  </a:rPr>
                  <a:t>.</a:t>
                </a:r>
                <a:endParaRPr lang="tr-TR" sz="2000" dirty="0" smtClean="0">
                  <a:solidFill>
                    <a:srgbClr val="0070C0"/>
                  </a:solidFill>
                </a:endParaRPr>
              </a:p>
              <a:p>
                <a:r>
                  <a:rPr lang="tr-TR" sz="2000" dirty="0">
                    <a:solidFill>
                      <a:srgbClr val="FF0000"/>
                    </a:solidFill>
                  </a:rPr>
                  <a:t>We </a:t>
                </a:r>
                <a:r>
                  <a:rPr lang="tr-TR" sz="2000" dirty="0" err="1">
                    <a:solidFill>
                      <a:srgbClr val="FF0000"/>
                    </a:solidFill>
                  </a:rPr>
                  <a:t>confirm</a:t>
                </a:r>
                <a:r>
                  <a:rPr lang="tr-TR" sz="2000" dirty="0">
                    <a:solidFill>
                      <a:srgbClr val="FF0000"/>
                    </a:solidFill>
                  </a:rPr>
                  <a:t> </a:t>
                </a:r>
                <a:r>
                  <a:rPr lang="tr-TR" sz="2000" dirty="0" err="1">
                    <a:solidFill>
                      <a:srgbClr val="FF0000"/>
                    </a:solidFill>
                  </a:rPr>
                  <a:t>that</a:t>
                </a:r>
                <a:r>
                  <a:rPr lang="tr-TR" sz="2000" dirty="0">
                    <a:solidFill>
                      <a:srgbClr val="FF0000"/>
                    </a:solidFill>
                  </a:rPr>
                  <a:t> </a:t>
                </a:r>
                <a:r>
                  <a:rPr lang="tr-TR" sz="2000" dirty="0" err="1">
                    <a:solidFill>
                      <a:srgbClr val="FF0000"/>
                    </a:solidFill>
                  </a:rPr>
                  <a:t>our</a:t>
                </a:r>
                <a:r>
                  <a:rPr lang="tr-TR" sz="2000" dirty="0">
                    <a:solidFill>
                      <a:srgbClr val="FF0000"/>
                    </a:solidFill>
                  </a:rPr>
                  <a:t> model </a:t>
                </a:r>
                <a:r>
                  <a:rPr lang="tr-TR" sz="2000" dirty="0" err="1">
                    <a:solidFill>
                      <a:srgbClr val="FF0000"/>
                    </a:solidFill>
                  </a:rPr>
                  <a:t>calculations</a:t>
                </a:r>
                <a:r>
                  <a:rPr lang="tr-TR" sz="2000" dirty="0">
                    <a:solidFill>
                      <a:srgbClr val="FF0000"/>
                    </a:solidFill>
                  </a:rPr>
                  <a:t> </a:t>
                </a:r>
                <a:r>
                  <a:rPr lang="tr-TR" sz="2000" dirty="0" err="1">
                    <a:solidFill>
                      <a:srgbClr val="FF0000"/>
                    </a:solidFill>
                  </a:rPr>
                  <a:t>for</a:t>
                </a:r>
                <a:r>
                  <a:rPr lang="tr-TR" sz="2000" dirty="0">
                    <a:solidFill>
                      <a:srgbClr val="FF0000"/>
                    </a:solidFill>
                  </a:rPr>
                  <a:t> </a:t>
                </a:r>
                <a14:m>
                  <m:oMath xmlns:m="http://schemas.openxmlformats.org/officeDocument/2006/math">
                    <m:sSubSup>
                      <m:sSubSupPr>
                        <m:ctrlPr>
                          <a:rPr lang="en-US" sz="2000" i="1">
                            <a:solidFill>
                              <a:srgbClr val="FF0000"/>
                            </a:solidFill>
                            <a:latin typeface="Cambria Math" panose="02040503050406030204" pitchFamily="18" charset="0"/>
                          </a:rPr>
                        </m:ctrlPr>
                      </m:sSubSupPr>
                      <m:e/>
                      <m:sub>
                        <m:r>
                          <m:rPr>
                            <m:sty m:val="p"/>
                          </m:rPr>
                          <a:rPr lang="en-US" sz="2000">
                            <a:solidFill>
                              <a:srgbClr val="FF0000"/>
                            </a:solidFill>
                            <a:latin typeface="Cambria Math" panose="02040503050406030204" pitchFamily="18" charset="0"/>
                          </a:rPr>
                          <m:t>Λ</m:t>
                        </m:r>
                      </m:sub>
                      <m:sup>
                        <m:r>
                          <a:rPr lang="en-US" sz="2000" i="1">
                            <a:solidFill>
                              <a:srgbClr val="FF0000"/>
                            </a:solidFill>
                            <a:latin typeface="Cambria Math" panose="02040503050406030204" pitchFamily="18" charset="0"/>
                          </a:rPr>
                          <m:t>3</m:t>
                        </m:r>
                      </m:sup>
                    </m:sSubSup>
                  </m:oMath>
                </a14:m>
                <a:r>
                  <a:rPr lang="en-US" sz="2000" dirty="0">
                    <a:solidFill>
                      <a:srgbClr val="FF0000"/>
                    </a:solidFill>
                    <a:cs typeface="Arial" panose="020B0604020202020204" pitchFamily="34" charset="0"/>
                  </a:rPr>
                  <a:t>H</a:t>
                </a:r>
                <a:r>
                  <a:rPr lang="tr-TR" sz="2000" dirty="0">
                    <a:solidFill>
                      <a:srgbClr val="FF0000"/>
                    </a:solidFill>
                    <a:cs typeface="Arial" panose="020B0604020202020204" pitchFamily="34" charset="0"/>
                  </a:rPr>
                  <a:t>e</a:t>
                </a:r>
                <a:r>
                  <a:rPr lang="en-US" sz="2000" dirty="0">
                    <a:solidFill>
                      <a:srgbClr val="FF0000"/>
                    </a:solidFill>
                    <a:cs typeface="Arial" panose="020B0604020202020204" pitchFamily="34" charset="0"/>
                  </a:rPr>
                  <a:t> </a:t>
                </a:r>
                <a:r>
                  <a:rPr lang="en-US" sz="2000" dirty="0">
                    <a:solidFill>
                      <a:srgbClr val="FF0000"/>
                    </a:solidFill>
                    <a:cs typeface="Arial" panose="020B0604020202020204" pitchFamily="34" charset="0"/>
                  </a:rPr>
                  <a:t>and  </a:t>
                </a:r>
                <a14:m>
                  <m:oMath xmlns:m="http://schemas.openxmlformats.org/officeDocument/2006/math">
                    <m:sSubSup>
                      <m:sSubSupPr>
                        <m:ctrlPr>
                          <a:rPr lang="en-US" sz="2000" i="1">
                            <a:solidFill>
                              <a:srgbClr val="FF0000"/>
                            </a:solidFill>
                            <a:latin typeface="Cambria Math" panose="02040503050406030204" pitchFamily="18" charset="0"/>
                          </a:rPr>
                        </m:ctrlPr>
                      </m:sSubSupPr>
                      <m:e/>
                      <m:sub>
                        <m:r>
                          <m:rPr>
                            <m:sty m:val="p"/>
                          </m:rPr>
                          <a:rPr lang="en-US" sz="2000">
                            <a:solidFill>
                              <a:srgbClr val="FF0000"/>
                            </a:solidFill>
                            <a:latin typeface="Cambria Math" panose="02040503050406030204" pitchFamily="18" charset="0"/>
                          </a:rPr>
                          <m:t>Λ</m:t>
                        </m:r>
                      </m:sub>
                      <m:sup>
                        <m:r>
                          <a:rPr lang="en-US" sz="2000" i="1">
                            <a:solidFill>
                              <a:srgbClr val="FF0000"/>
                            </a:solidFill>
                            <a:latin typeface="Cambria Math" panose="02040503050406030204" pitchFamily="18" charset="0"/>
                          </a:rPr>
                          <m:t>4</m:t>
                        </m:r>
                      </m:sup>
                    </m:sSubSup>
                  </m:oMath>
                </a14:m>
                <a:r>
                  <a:rPr lang="en-US" sz="2000" dirty="0">
                    <a:solidFill>
                      <a:srgbClr val="FF0000"/>
                    </a:solidFill>
                    <a:cs typeface="Arial" panose="020B0604020202020204" pitchFamily="34" charset="0"/>
                  </a:rPr>
                  <a:t>H</a:t>
                </a:r>
                <a:r>
                  <a:rPr lang="tr-TR" sz="2000" dirty="0">
                    <a:solidFill>
                      <a:srgbClr val="FF0000"/>
                    </a:solidFill>
                    <a:cs typeface="Arial" panose="020B0604020202020204" pitchFamily="34" charset="0"/>
                  </a:rPr>
                  <a:t>e </a:t>
                </a:r>
                <a:r>
                  <a:rPr lang="tr-TR" sz="2000" dirty="0" err="1">
                    <a:solidFill>
                      <a:srgbClr val="FF0000"/>
                    </a:solidFill>
                    <a:cs typeface="Arial" panose="020B0604020202020204" pitchFamily="34" charset="0"/>
                  </a:rPr>
                  <a:t>are</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also</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consistent</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with</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new</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presented</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preliminary</a:t>
                </a:r>
                <a:r>
                  <a:rPr lang="tr-TR" sz="2000" dirty="0">
                    <a:solidFill>
                      <a:srgbClr val="FF0000"/>
                    </a:solidFill>
                    <a:cs typeface="Arial" panose="020B0604020202020204" pitchFamily="34" charset="0"/>
                  </a:rPr>
                  <a:t> </a:t>
                </a:r>
                <a:r>
                  <a:rPr lang="tr-TR" sz="2000" dirty="0">
                    <a:solidFill>
                      <a:srgbClr val="FF0000"/>
                    </a:solidFill>
                    <a:cs typeface="Arial" panose="020B0604020202020204" pitchFamily="34" charset="0"/>
                  </a:rPr>
                  <a:t>data </a:t>
                </a:r>
                <a:r>
                  <a:rPr lang="tr-TR" sz="2000" dirty="0" err="1" smtClean="0">
                    <a:solidFill>
                      <a:srgbClr val="FF0000"/>
                    </a:solidFill>
                    <a:cs typeface="Arial" panose="020B0604020202020204" pitchFamily="34" charset="0"/>
                  </a:rPr>
                  <a:t>by</a:t>
                </a:r>
                <a:r>
                  <a:rPr lang="tr-TR" sz="2000" dirty="0" smtClean="0">
                    <a:solidFill>
                      <a:srgbClr val="FF0000"/>
                    </a:solidFill>
                    <a:cs typeface="Arial" panose="020B0604020202020204" pitchFamily="34" charset="0"/>
                  </a:rPr>
                  <a:t> </a:t>
                </a:r>
                <a:r>
                  <a:rPr lang="tr-TR" sz="2000" dirty="0" err="1">
                    <a:solidFill>
                      <a:srgbClr val="FF0000"/>
                    </a:solidFill>
                    <a:cs typeface="Arial" panose="020B0604020202020204" pitchFamily="34" charset="0"/>
                  </a:rPr>
                  <a:t>Yingjie</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Zhou</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for</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the</a:t>
                </a:r>
                <a:r>
                  <a:rPr lang="tr-TR" sz="2000" dirty="0">
                    <a:solidFill>
                      <a:srgbClr val="FF0000"/>
                    </a:solidFill>
                    <a:cs typeface="Arial" panose="020B0604020202020204" pitchFamily="34" charset="0"/>
                  </a:rPr>
                  <a:t> STAR </a:t>
                </a:r>
                <a:r>
                  <a:rPr lang="tr-TR" sz="2000" dirty="0" err="1">
                    <a:solidFill>
                      <a:srgbClr val="FF0000"/>
                    </a:solidFill>
                    <a:cs typeface="Arial" panose="020B0604020202020204" pitchFamily="34" charset="0"/>
                  </a:rPr>
                  <a:t>collaboration</a:t>
                </a:r>
                <a:r>
                  <a:rPr lang="tr-TR" sz="2000" dirty="0">
                    <a:solidFill>
                      <a:srgbClr val="FF0000"/>
                    </a:solidFill>
                    <a:cs typeface="Arial" panose="020B0604020202020204" pitchFamily="34" charset="0"/>
                  </a:rPr>
                  <a:t> at </a:t>
                </a:r>
                <a:r>
                  <a:rPr lang="tr-TR" sz="2000" dirty="0" err="1">
                    <a:solidFill>
                      <a:srgbClr val="FF0000"/>
                    </a:solidFill>
                    <a:cs typeface="Arial" panose="020B0604020202020204" pitchFamily="34" charset="0"/>
                  </a:rPr>
                  <a:t>Quark</a:t>
                </a:r>
                <a:r>
                  <a:rPr lang="tr-TR" sz="2000" dirty="0">
                    <a:solidFill>
                      <a:srgbClr val="FF0000"/>
                    </a:solidFill>
                    <a:cs typeface="Arial" panose="020B0604020202020204" pitchFamily="34" charset="0"/>
                  </a:rPr>
                  <a:t> </a:t>
                </a:r>
                <a:r>
                  <a:rPr lang="tr-TR" sz="2000" dirty="0" err="1">
                    <a:solidFill>
                      <a:srgbClr val="FF0000"/>
                    </a:solidFill>
                    <a:cs typeface="Arial" panose="020B0604020202020204" pitchFamily="34" charset="0"/>
                  </a:rPr>
                  <a:t>Matter</a:t>
                </a:r>
                <a:r>
                  <a:rPr lang="tr-TR" sz="2000" dirty="0">
                    <a:solidFill>
                      <a:srgbClr val="FF0000"/>
                    </a:solidFill>
                    <a:cs typeface="Arial" panose="020B0604020202020204" pitchFamily="34" charset="0"/>
                  </a:rPr>
                  <a:t> 2025, Frankfurt!</a:t>
                </a:r>
                <a:r>
                  <a:rPr lang="en-US" sz="2000" dirty="0">
                    <a:solidFill>
                      <a:srgbClr val="FF0000"/>
                    </a:solidFill>
                  </a:rPr>
                  <a:t/>
                </a:r>
                <a:br>
                  <a:rPr lang="en-US" sz="2000" dirty="0">
                    <a:solidFill>
                      <a:srgbClr val="FF0000"/>
                    </a:solidFill>
                  </a:rPr>
                </a:br>
                <a:endParaRPr lang="tr-TR" sz="2000" dirty="0" smtClean="0">
                  <a:solidFill>
                    <a:srgbClr val="FF0000"/>
                  </a:solidFill>
                </a:endParaRPr>
              </a:p>
              <a:p>
                <a:r>
                  <a:rPr lang="en-US" sz="2000" dirty="0" smtClean="0">
                    <a:solidFill>
                      <a:srgbClr val="0070C0"/>
                    </a:solidFill>
                  </a:rPr>
                  <a:t>More </a:t>
                </a:r>
                <a:r>
                  <a:rPr lang="en-US" sz="2000" dirty="0" smtClean="0">
                    <a:solidFill>
                      <a:srgbClr val="0070C0"/>
                    </a:solidFill>
                  </a:rPr>
                  <a:t>experimental</a:t>
                </a:r>
                <a:r>
                  <a:rPr lang="tr-TR" sz="2000" dirty="0" smtClean="0">
                    <a:solidFill>
                      <a:srgbClr val="0070C0"/>
                    </a:solidFill>
                  </a:rPr>
                  <a:t> </a:t>
                </a:r>
                <a:r>
                  <a:rPr lang="en-US" sz="2000" dirty="0" smtClean="0">
                    <a:solidFill>
                      <a:srgbClr val="0070C0"/>
                    </a:solidFill>
                  </a:rPr>
                  <a:t>data </a:t>
                </a:r>
                <a:r>
                  <a:rPr lang="en-US" sz="2000" dirty="0">
                    <a:solidFill>
                      <a:srgbClr val="0070C0"/>
                    </a:solidFill>
                  </a:rPr>
                  <a:t>needed (especially, which are related to the correlations of the </a:t>
                </a:r>
                <a:r>
                  <a:rPr lang="en-US" sz="2000" dirty="0" smtClean="0">
                    <a:solidFill>
                      <a:srgbClr val="0070C0"/>
                    </a:solidFill>
                  </a:rPr>
                  <a:t>produced</a:t>
                </a:r>
                <a:r>
                  <a:rPr lang="tr-TR" sz="2000" dirty="0" smtClean="0">
                    <a:solidFill>
                      <a:srgbClr val="0070C0"/>
                    </a:solidFill>
                  </a:rPr>
                  <a:t> </a:t>
                </a:r>
                <a:r>
                  <a:rPr lang="en-US" sz="2000" dirty="0">
                    <a:solidFill>
                      <a:srgbClr val="0070C0"/>
                    </a:solidFill>
                  </a:rPr>
                  <a:t>particles and nuclei), and we hope it will be available soon, after the experiments at </a:t>
                </a:r>
                <a:r>
                  <a:rPr lang="en-US" sz="2000" dirty="0" smtClean="0">
                    <a:solidFill>
                      <a:srgbClr val="0070C0"/>
                    </a:solidFill>
                  </a:rPr>
                  <a:t>NICA</a:t>
                </a:r>
                <a:r>
                  <a:rPr lang="tr-TR" sz="2000" dirty="0" smtClean="0">
                    <a:solidFill>
                      <a:srgbClr val="0070C0"/>
                    </a:solidFill>
                  </a:rPr>
                  <a:t> </a:t>
                </a:r>
                <a:r>
                  <a:rPr lang="en-US" sz="2000" dirty="0" smtClean="0">
                    <a:solidFill>
                      <a:srgbClr val="0070C0"/>
                    </a:solidFill>
                  </a:rPr>
                  <a:t>(</a:t>
                </a:r>
                <a:r>
                  <a:rPr lang="en-US" sz="2000" dirty="0" err="1">
                    <a:solidFill>
                      <a:srgbClr val="0070C0"/>
                    </a:solidFill>
                  </a:rPr>
                  <a:t>Dubna</a:t>
                </a:r>
                <a:r>
                  <a:rPr lang="en-US" sz="2000" dirty="0">
                    <a:solidFill>
                      <a:srgbClr val="0070C0"/>
                    </a:solidFill>
                  </a:rPr>
                  <a:t>) and FAIR (Darmstadt).</a:t>
                </a:r>
                <a:r>
                  <a:rPr lang="tr-TR" sz="2000" dirty="0" smtClean="0">
                    <a:solidFill>
                      <a:srgbClr val="00B050"/>
                    </a:solidFill>
                  </a:rPr>
                  <a:t>	</a:t>
                </a:r>
                <a:r>
                  <a:rPr lang="tr-TR" sz="2400" dirty="0" smtClean="0">
                    <a:solidFill>
                      <a:srgbClr val="00B050"/>
                    </a:solidFill>
                  </a:rPr>
                  <a:t>		</a:t>
                </a:r>
              </a:p>
              <a:p>
                <a:r>
                  <a:rPr lang="tr-TR" sz="2400" dirty="0" err="1" smtClean="0">
                    <a:solidFill>
                      <a:srgbClr val="00B050"/>
                    </a:solidFill>
                  </a:rPr>
                  <a:t>Thank</a:t>
                </a:r>
                <a:r>
                  <a:rPr lang="tr-TR" sz="2400" dirty="0" smtClean="0">
                    <a:solidFill>
                      <a:srgbClr val="00B050"/>
                    </a:solidFill>
                  </a:rPr>
                  <a:t> </a:t>
                </a:r>
                <a:r>
                  <a:rPr lang="tr-TR" sz="2400" dirty="0" err="1">
                    <a:solidFill>
                      <a:srgbClr val="00B050"/>
                    </a:solidFill>
                  </a:rPr>
                  <a:t>you</a:t>
                </a:r>
                <a:r>
                  <a:rPr lang="tr-TR" sz="2400" dirty="0">
                    <a:solidFill>
                      <a:srgbClr val="00B050"/>
                    </a:solidFill>
                  </a:rPr>
                  <a:t> </a:t>
                </a:r>
                <a:r>
                  <a:rPr lang="tr-TR" sz="2400" dirty="0" err="1">
                    <a:solidFill>
                      <a:srgbClr val="00B050"/>
                    </a:solidFill>
                  </a:rPr>
                  <a:t>for</a:t>
                </a:r>
                <a:r>
                  <a:rPr lang="tr-TR" sz="2400" dirty="0">
                    <a:solidFill>
                      <a:srgbClr val="00B050"/>
                    </a:solidFill>
                  </a:rPr>
                  <a:t> </a:t>
                </a:r>
                <a:r>
                  <a:rPr lang="tr-TR" sz="2400" dirty="0" err="1">
                    <a:solidFill>
                      <a:srgbClr val="00B050"/>
                    </a:solidFill>
                  </a:rPr>
                  <a:t>your</a:t>
                </a:r>
                <a:r>
                  <a:rPr lang="tr-TR" sz="2400" dirty="0">
                    <a:solidFill>
                      <a:srgbClr val="00B050"/>
                    </a:solidFill>
                  </a:rPr>
                  <a:t> </a:t>
                </a:r>
                <a:r>
                  <a:rPr lang="tr-TR" sz="2400" dirty="0" err="1">
                    <a:solidFill>
                      <a:srgbClr val="00B050"/>
                    </a:solidFill>
                  </a:rPr>
                  <a:t>attention</a:t>
                </a:r>
                <a:r>
                  <a:rPr lang="tr-TR" sz="2400" dirty="0" smtClean="0">
                    <a:solidFill>
                      <a:srgbClr val="00B050"/>
                    </a:solidFill>
                  </a:rPr>
                  <a:t>! </a:t>
                </a:r>
                <a:r>
                  <a:rPr lang="tr-TR" b="1" spc="-5" dirty="0">
                    <a:solidFill>
                      <a:srgbClr val="007F00"/>
                    </a:solidFill>
                    <a:cs typeface="Times New Roman"/>
                  </a:rPr>
                  <a:t/>
                </a:r>
                <a:br>
                  <a:rPr lang="tr-TR" b="1" spc="-5" dirty="0">
                    <a:solidFill>
                      <a:srgbClr val="007F00"/>
                    </a:solidFill>
                    <a:cs typeface="Times New Roman"/>
                  </a:rPr>
                </a:br>
                <a:endParaRPr lang="en-US"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76200" y="763676"/>
                <a:ext cx="9067800" cy="5408524"/>
              </a:xfrm>
              <a:blipFill rotWithShape="0">
                <a:blip r:embed="rId2"/>
                <a:stretch>
                  <a:fillRect l="-941" t="-1126" r="-941" b="-4955"/>
                </a:stretch>
              </a:blipFill>
            </p:spPr>
            <p:txBody>
              <a:bodyPr/>
              <a:lstStyle/>
              <a:p>
                <a:r>
                  <a:rPr lang="en-US">
                    <a:noFill/>
                  </a:rPr>
                  <a:t> </a:t>
                </a:r>
              </a:p>
            </p:txBody>
          </p:sp>
        </mc:Fallback>
      </mc:AlternateContent>
      <p:sp>
        <p:nvSpPr>
          <p:cNvPr id="5" name="Metin kutusu 4"/>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17</a:t>
            </a:r>
            <a:endParaRPr lang="tr-TR" dirty="0">
              <a:solidFill>
                <a:schemeClr val="bg1"/>
              </a:solidFill>
            </a:endParaRPr>
          </a:p>
        </p:txBody>
      </p:sp>
    </p:spTree>
    <p:extLst>
      <p:ext uri="{BB962C8B-B14F-4D97-AF65-F5344CB8AC3E}">
        <p14:creationId xmlns:p14="http://schemas.microsoft.com/office/powerpoint/2010/main" val="110130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128188"/>
            <a:ext cx="3638550" cy="396875"/>
          </a:xfrm>
        </p:spPr>
        <p:txBody>
          <a:bodyPr>
            <a:noAutofit/>
          </a:bodyPr>
          <a:lstStyle/>
          <a:p>
            <a:pPr algn="just"/>
            <a:r>
              <a:rPr lang="tr-TR" sz="3200" b="1" dirty="0" smtClean="0">
                <a:solidFill>
                  <a:schemeClr val="accent5">
                    <a:lumMod val="75000"/>
                  </a:schemeClr>
                </a:solidFill>
              </a:rPr>
              <a:t>INTRODUCTION</a:t>
            </a:r>
            <a:endParaRPr lang="tr-TR" sz="3600" b="1" dirty="0">
              <a:solidFill>
                <a:schemeClr val="accent5">
                  <a:lumMod val="75000"/>
                </a:schemeClr>
              </a:solidFill>
            </a:endParaRPr>
          </a:p>
        </p:txBody>
      </p:sp>
      <p:sp>
        <p:nvSpPr>
          <p:cNvPr id="3" name="İçerik Yer Tutucusu 2"/>
          <p:cNvSpPr>
            <a:spLocks noGrp="1"/>
          </p:cNvSpPr>
          <p:nvPr>
            <p:ph idx="1"/>
          </p:nvPr>
        </p:nvSpPr>
        <p:spPr>
          <a:xfrm>
            <a:off x="309562" y="625474"/>
            <a:ext cx="8524875" cy="5546726"/>
          </a:xfrm>
        </p:spPr>
        <p:txBody>
          <a:bodyPr>
            <a:noAutofit/>
          </a:bodyPr>
          <a:lstStyle/>
          <a:p>
            <a:pPr marL="0" indent="0" algn="just">
              <a:buNone/>
            </a:pPr>
            <a:r>
              <a:rPr lang="en-US" sz="2400" dirty="0" smtClean="0">
                <a:solidFill>
                  <a:srgbClr val="7030A0"/>
                </a:solidFill>
              </a:rPr>
              <a:t>• </a:t>
            </a:r>
            <a:r>
              <a:rPr lang="tr-TR" sz="2400" dirty="0" err="1" smtClean="0">
                <a:solidFill>
                  <a:srgbClr val="7030A0"/>
                </a:solidFill>
              </a:rPr>
              <a:t>Production</a:t>
            </a:r>
            <a:r>
              <a:rPr lang="tr-TR" sz="2400" dirty="0" smtClean="0">
                <a:solidFill>
                  <a:srgbClr val="7030A0"/>
                </a:solidFill>
              </a:rPr>
              <a:t> of </a:t>
            </a:r>
            <a:r>
              <a:rPr lang="tr-TR" sz="2400" dirty="0" err="1" smtClean="0">
                <a:solidFill>
                  <a:srgbClr val="7030A0"/>
                </a:solidFill>
              </a:rPr>
              <a:t>initial</a:t>
            </a:r>
            <a:r>
              <a:rPr lang="tr-TR" sz="2400" dirty="0" smtClean="0">
                <a:solidFill>
                  <a:srgbClr val="7030A0"/>
                </a:solidFill>
              </a:rPr>
              <a:t> </a:t>
            </a:r>
            <a:r>
              <a:rPr lang="tr-TR" sz="2400" dirty="0" err="1" smtClean="0">
                <a:solidFill>
                  <a:srgbClr val="7030A0"/>
                </a:solidFill>
              </a:rPr>
              <a:t>nucleons</a:t>
            </a:r>
            <a:endParaRPr lang="tr-TR" sz="2400" dirty="0">
              <a:solidFill>
                <a:srgbClr val="7030A0"/>
              </a:solidFill>
            </a:endParaRPr>
          </a:p>
          <a:p>
            <a:pPr marL="0" indent="0" algn="just">
              <a:buNone/>
            </a:pPr>
            <a:r>
              <a:rPr lang="tr-TR" sz="2000" dirty="0" smtClean="0">
                <a:solidFill>
                  <a:srgbClr val="7030A0"/>
                </a:solidFill>
              </a:rPr>
              <a:t>  - </a:t>
            </a:r>
            <a:r>
              <a:rPr lang="tr-TR" sz="2000" dirty="0" smtClean="0"/>
              <a:t>T</a:t>
            </a:r>
            <a:r>
              <a:rPr lang="en-US" sz="2000" dirty="0" smtClean="0"/>
              <a:t>he </a:t>
            </a:r>
            <a:r>
              <a:rPr lang="en-US" sz="2000" dirty="0"/>
              <a:t>Ultra-relativistic Quantum Molecular </a:t>
            </a:r>
            <a:r>
              <a:rPr lang="en-US" sz="2000" dirty="0" smtClean="0"/>
              <a:t>Dynamics</a:t>
            </a:r>
            <a:r>
              <a:rPr lang="tr-TR" sz="2000" dirty="0" smtClean="0"/>
              <a:t> Model (</a:t>
            </a:r>
            <a:r>
              <a:rPr lang="tr-TR" sz="2000" dirty="0" err="1" smtClean="0"/>
              <a:t>UrQMD</a:t>
            </a:r>
            <a:r>
              <a:rPr lang="tr-TR" sz="2000" dirty="0" smtClean="0"/>
              <a:t>)[1,2,3]</a:t>
            </a:r>
          </a:p>
          <a:p>
            <a:pPr marL="0" indent="0" algn="just">
              <a:buNone/>
            </a:pPr>
            <a:r>
              <a:rPr lang="tr-TR" sz="2400" dirty="0">
                <a:solidFill>
                  <a:srgbClr val="7030A0"/>
                </a:solidFill>
              </a:rPr>
              <a:t> </a:t>
            </a:r>
            <a:r>
              <a:rPr lang="tr-TR" sz="2000" dirty="0">
                <a:solidFill>
                  <a:srgbClr val="7030A0"/>
                </a:solidFill>
              </a:rPr>
              <a:t>- </a:t>
            </a:r>
            <a:r>
              <a:rPr lang="tr-TR" sz="2000" dirty="0">
                <a:solidFill>
                  <a:srgbClr val="0070C0"/>
                </a:solidFill>
              </a:rPr>
              <a:t>T</a:t>
            </a:r>
            <a:r>
              <a:rPr lang="en-US" sz="2000" dirty="0">
                <a:solidFill>
                  <a:srgbClr val="0070C0"/>
                </a:solidFill>
              </a:rPr>
              <a:t>he </a:t>
            </a:r>
            <a:r>
              <a:rPr lang="tr-TR" sz="2000" dirty="0" err="1" smtClean="0">
                <a:solidFill>
                  <a:srgbClr val="0070C0"/>
                </a:solidFill>
              </a:rPr>
              <a:t>Dubna</a:t>
            </a:r>
            <a:r>
              <a:rPr lang="tr-TR" sz="2000" dirty="0" smtClean="0">
                <a:solidFill>
                  <a:srgbClr val="0070C0"/>
                </a:solidFill>
              </a:rPr>
              <a:t> </a:t>
            </a:r>
            <a:r>
              <a:rPr lang="tr-TR" sz="2000" dirty="0" err="1" smtClean="0">
                <a:solidFill>
                  <a:srgbClr val="0070C0"/>
                </a:solidFill>
              </a:rPr>
              <a:t>Cascade</a:t>
            </a:r>
            <a:r>
              <a:rPr lang="tr-TR" sz="2000" dirty="0" smtClean="0">
                <a:solidFill>
                  <a:srgbClr val="0070C0"/>
                </a:solidFill>
              </a:rPr>
              <a:t> </a:t>
            </a:r>
            <a:r>
              <a:rPr lang="tr-TR" sz="2000" dirty="0">
                <a:solidFill>
                  <a:srgbClr val="0070C0"/>
                </a:solidFill>
              </a:rPr>
              <a:t>Model </a:t>
            </a:r>
            <a:r>
              <a:rPr lang="tr-TR" sz="2000" dirty="0" smtClean="0">
                <a:solidFill>
                  <a:srgbClr val="0070C0"/>
                </a:solidFill>
              </a:rPr>
              <a:t>(DCM) </a:t>
            </a:r>
            <a:r>
              <a:rPr lang="tr-TR" sz="2000" dirty="0" smtClean="0">
                <a:solidFill>
                  <a:srgbClr val="0070C0"/>
                </a:solidFill>
              </a:rPr>
              <a:t>[4]</a:t>
            </a:r>
            <a:endParaRPr lang="tr-TR" sz="2000" dirty="0" smtClean="0">
              <a:solidFill>
                <a:srgbClr val="0070C0"/>
              </a:solidFill>
            </a:endParaRPr>
          </a:p>
          <a:p>
            <a:pPr algn="just"/>
            <a:r>
              <a:rPr lang="tr-TR" sz="2400" dirty="0" err="1" smtClean="0">
                <a:solidFill>
                  <a:srgbClr val="7030A0"/>
                </a:solidFill>
              </a:rPr>
              <a:t>Fragments</a:t>
            </a:r>
            <a:r>
              <a:rPr lang="tr-TR" sz="2400" dirty="0" smtClean="0">
                <a:solidFill>
                  <a:srgbClr val="7030A0"/>
                </a:solidFill>
              </a:rPr>
              <a:t>, </a:t>
            </a:r>
            <a:r>
              <a:rPr lang="tr-TR" sz="2400" dirty="0" err="1" smtClean="0">
                <a:solidFill>
                  <a:srgbClr val="7030A0"/>
                </a:solidFill>
              </a:rPr>
              <a:t>Clusterization</a:t>
            </a:r>
            <a:r>
              <a:rPr lang="tr-TR" sz="2400" dirty="0" smtClean="0">
                <a:solidFill>
                  <a:srgbClr val="7030A0"/>
                </a:solidFill>
              </a:rPr>
              <a:t> </a:t>
            </a:r>
            <a:r>
              <a:rPr lang="tr-TR" sz="2400" dirty="0" smtClean="0">
                <a:solidFill>
                  <a:srgbClr val="7030A0"/>
                </a:solidFill>
              </a:rPr>
              <a:t>of </a:t>
            </a:r>
            <a:r>
              <a:rPr lang="tr-TR" sz="2400" dirty="0" err="1" smtClean="0">
                <a:solidFill>
                  <a:srgbClr val="7030A0"/>
                </a:solidFill>
              </a:rPr>
              <a:t>baryons</a:t>
            </a:r>
            <a:r>
              <a:rPr lang="tr-TR" sz="2400" dirty="0" smtClean="0">
                <a:solidFill>
                  <a:srgbClr val="7030A0"/>
                </a:solidFill>
              </a:rPr>
              <a:t> </a:t>
            </a:r>
            <a:r>
              <a:rPr lang="tr-TR" sz="2400" dirty="0" err="1" smtClean="0">
                <a:solidFill>
                  <a:srgbClr val="7030A0"/>
                </a:solidFill>
              </a:rPr>
              <a:t>and</a:t>
            </a:r>
            <a:r>
              <a:rPr lang="tr-TR" sz="2400" dirty="0" smtClean="0">
                <a:solidFill>
                  <a:srgbClr val="7030A0"/>
                </a:solidFill>
              </a:rPr>
              <a:t> </a:t>
            </a:r>
            <a:r>
              <a:rPr lang="tr-TR" sz="2400" dirty="0" err="1" smtClean="0">
                <a:solidFill>
                  <a:srgbClr val="7030A0"/>
                </a:solidFill>
              </a:rPr>
              <a:t>deexcitation</a:t>
            </a:r>
            <a:r>
              <a:rPr lang="tr-TR" sz="2400" dirty="0" smtClean="0">
                <a:solidFill>
                  <a:srgbClr val="7030A0"/>
                </a:solidFill>
              </a:rPr>
              <a:t>  </a:t>
            </a:r>
          </a:p>
          <a:p>
            <a:pPr marL="0" indent="0" algn="just">
              <a:buNone/>
            </a:pPr>
            <a:r>
              <a:rPr lang="tr-TR" sz="2000" dirty="0">
                <a:solidFill>
                  <a:srgbClr val="7030A0"/>
                </a:solidFill>
              </a:rPr>
              <a:t> </a:t>
            </a:r>
            <a:r>
              <a:rPr lang="tr-TR" sz="2000" dirty="0" smtClean="0">
                <a:solidFill>
                  <a:srgbClr val="7030A0"/>
                </a:solidFill>
              </a:rPr>
              <a:t>  </a:t>
            </a:r>
            <a:r>
              <a:rPr lang="tr-TR" sz="2000" dirty="0" smtClean="0">
                <a:solidFill>
                  <a:srgbClr val="7030A0"/>
                </a:solidFill>
              </a:rPr>
              <a:t>- </a:t>
            </a:r>
            <a:r>
              <a:rPr lang="tr-TR" sz="2000" dirty="0" err="1" smtClean="0"/>
              <a:t>The</a:t>
            </a:r>
            <a:r>
              <a:rPr lang="tr-TR" sz="2000" dirty="0" smtClean="0"/>
              <a:t> </a:t>
            </a:r>
            <a:r>
              <a:rPr lang="tr-TR" sz="2000" dirty="0" smtClean="0"/>
              <a:t>Statistical </a:t>
            </a:r>
            <a:r>
              <a:rPr lang="tr-TR" sz="2000" dirty="0" err="1" smtClean="0"/>
              <a:t>Multifragmentation</a:t>
            </a:r>
            <a:r>
              <a:rPr lang="tr-TR" sz="2000" dirty="0" smtClean="0"/>
              <a:t> Model (SMM</a:t>
            </a:r>
            <a:r>
              <a:rPr lang="tr-TR" sz="2000" dirty="0" smtClean="0"/>
              <a:t>)[5], </a:t>
            </a:r>
          </a:p>
          <a:p>
            <a:pPr marL="0" indent="0" algn="just">
              <a:buNone/>
            </a:pPr>
            <a:r>
              <a:rPr lang="tr-TR" sz="2000" dirty="0"/>
              <a:t> </a:t>
            </a:r>
            <a:r>
              <a:rPr lang="tr-TR" sz="2000" dirty="0" smtClean="0"/>
              <a:t>  - </a:t>
            </a:r>
            <a:r>
              <a:rPr lang="tr-TR" sz="2000" dirty="0" smtClean="0">
                <a:solidFill>
                  <a:srgbClr val="0070C0"/>
                </a:solidFill>
              </a:rPr>
              <a:t>New PSG </a:t>
            </a:r>
            <a:r>
              <a:rPr lang="tr-TR" sz="2000" dirty="0" err="1" smtClean="0">
                <a:solidFill>
                  <a:srgbClr val="0070C0"/>
                </a:solidFill>
              </a:rPr>
              <a:t>and</a:t>
            </a:r>
            <a:r>
              <a:rPr lang="tr-TR" sz="2000" dirty="0" smtClean="0">
                <a:solidFill>
                  <a:srgbClr val="0070C0"/>
                </a:solidFill>
              </a:rPr>
              <a:t> HYG </a:t>
            </a:r>
            <a:r>
              <a:rPr lang="tr-TR" sz="2000" dirty="0" err="1" smtClean="0">
                <a:solidFill>
                  <a:srgbClr val="0070C0"/>
                </a:solidFill>
              </a:rPr>
              <a:t>methods</a:t>
            </a:r>
            <a:r>
              <a:rPr lang="tr-TR" sz="2000" dirty="0" smtClean="0">
                <a:solidFill>
                  <a:srgbClr val="0070C0"/>
                </a:solidFill>
              </a:rPr>
              <a:t> </a:t>
            </a:r>
            <a:r>
              <a:rPr lang="tr-TR" sz="2000" dirty="0" err="1" smtClean="0">
                <a:solidFill>
                  <a:srgbClr val="0070C0"/>
                </a:solidFill>
              </a:rPr>
              <a:t>for</a:t>
            </a:r>
            <a:r>
              <a:rPr lang="tr-TR" sz="2000" dirty="0" smtClean="0">
                <a:solidFill>
                  <a:srgbClr val="0070C0"/>
                </a:solidFill>
              </a:rPr>
              <a:t> </a:t>
            </a:r>
            <a:r>
              <a:rPr lang="tr-TR" sz="2000" dirty="0" err="1" smtClean="0">
                <a:solidFill>
                  <a:srgbClr val="0070C0"/>
                </a:solidFill>
              </a:rPr>
              <a:t>dynamical</a:t>
            </a:r>
            <a:r>
              <a:rPr lang="tr-TR" sz="2000" dirty="0" smtClean="0">
                <a:solidFill>
                  <a:srgbClr val="0070C0"/>
                </a:solidFill>
              </a:rPr>
              <a:t> </a:t>
            </a:r>
            <a:r>
              <a:rPr lang="tr-TR" sz="2000" dirty="0" err="1" smtClean="0">
                <a:solidFill>
                  <a:srgbClr val="0070C0"/>
                </a:solidFill>
              </a:rPr>
              <a:t>stage</a:t>
            </a:r>
            <a:r>
              <a:rPr lang="tr-TR" sz="2000" dirty="0" smtClean="0">
                <a:solidFill>
                  <a:srgbClr val="0070C0"/>
                </a:solidFill>
              </a:rPr>
              <a:t> in SMM</a:t>
            </a:r>
            <a:r>
              <a:rPr lang="tr-TR" sz="2000" dirty="0" smtClean="0"/>
              <a:t>. </a:t>
            </a:r>
            <a:endParaRPr lang="tr-TR" sz="2000" dirty="0" smtClean="0"/>
          </a:p>
          <a:p>
            <a:pPr marL="0" indent="0" algn="just">
              <a:buNone/>
            </a:pPr>
            <a:r>
              <a:rPr lang="en-US" sz="2400" dirty="0" smtClean="0">
                <a:solidFill>
                  <a:srgbClr val="7030A0"/>
                </a:solidFill>
              </a:rPr>
              <a:t>•</a:t>
            </a:r>
            <a:r>
              <a:rPr lang="tr-TR" sz="2400" dirty="0" smtClean="0">
                <a:solidFill>
                  <a:srgbClr val="7030A0"/>
                </a:solidFill>
              </a:rPr>
              <a:t> </a:t>
            </a:r>
            <a:r>
              <a:rPr lang="tr-TR" sz="2400" dirty="0" err="1" smtClean="0">
                <a:solidFill>
                  <a:srgbClr val="7030A0"/>
                </a:solidFill>
              </a:rPr>
              <a:t>Results</a:t>
            </a:r>
            <a:r>
              <a:rPr lang="tr-TR" sz="2400" dirty="0" smtClean="0">
                <a:solidFill>
                  <a:srgbClr val="7030A0"/>
                </a:solidFill>
              </a:rPr>
              <a:t> </a:t>
            </a:r>
            <a:r>
              <a:rPr lang="tr-TR" sz="2400" dirty="0" err="1" smtClean="0">
                <a:solidFill>
                  <a:srgbClr val="7030A0"/>
                </a:solidFill>
              </a:rPr>
              <a:t>for</a:t>
            </a:r>
            <a:r>
              <a:rPr lang="tr-TR" sz="2400" dirty="0" smtClean="0">
                <a:solidFill>
                  <a:srgbClr val="7030A0"/>
                </a:solidFill>
              </a:rPr>
              <a:t> </a:t>
            </a:r>
            <a:r>
              <a:rPr lang="tr-TR" sz="2400" dirty="0" err="1" smtClean="0">
                <a:solidFill>
                  <a:srgbClr val="7030A0"/>
                </a:solidFill>
              </a:rPr>
              <a:t>nuclei</a:t>
            </a:r>
            <a:r>
              <a:rPr lang="tr-TR" sz="2400" dirty="0" smtClean="0">
                <a:solidFill>
                  <a:srgbClr val="7030A0"/>
                </a:solidFill>
              </a:rPr>
              <a:t> </a:t>
            </a:r>
            <a:r>
              <a:rPr lang="tr-TR" sz="2400" dirty="0" err="1" smtClean="0">
                <a:solidFill>
                  <a:srgbClr val="7030A0"/>
                </a:solidFill>
              </a:rPr>
              <a:t>and</a:t>
            </a:r>
            <a:r>
              <a:rPr lang="tr-TR" sz="2400" dirty="0" smtClean="0">
                <a:solidFill>
                  <a:srgbClr val="7030A0"/>
                </a:solidFill>
              </a:rPr>
              <a:t> </a:t>
            </a:r>
            <a:r>
              <a:rPr lang="tr-TR" sz="2400" dirty="0" err="1" smtClean="0">
                <a:solidFill>
                  <a:srgbClr val="7030A0"/>
                </a:solidFill>
              </a:rPr>
              <a:t>single</a:t>
            </a:r>
            <a:r>
              <a:rPr lang="tr-TR" sz="2400" dirty="0" smtClean="0">
                <a:solidFill>
                  <a:srgbClr val="7030A0"/>
                </a:solidFill>
              </a:rPr>
              <a:t>/</a:t>
            </a:r>
            <a:r>
              <a:rPr lang="tr-TR" sz="2400" dirty="0" err="1" smtClean="0">
                <a:solidFill>
                  <a:srgbClr val="7030A0"/>
                </a:solidFill>
              </a:rPr>
              <a:t>double</a:t>
            </a:r>
            <a:r>
              <a:rPr lang="tr-TR" sz="2400" dirty="0" smtClean="0">
                <a:solidFill>
                  <a:srgbClr val="7030A0"/>
                </a:solidFill>
              </a:rPr>
              <a:t> </a:t>
            </a:r>
            <a:r>
              <a:rPr lang="tr-TR" sz="2400" dirty="0" err="1" smtClean="0">
                <a:solidFill>
                  <a:srgbClr val="7030A0"/>
                </a:solidFill>
              </a:rPr>
              <a:t>hypernuclei</a:t>
            </a:r>
            <a:r>
              <a:rPr lang="tr-TR" sz="2400" dirty="0" smtClean="0">
                <a:solidFill>
                  <a:srgbClr val="7030A0"/>
                </a:solidFill>
              </a:rPr>
              <a:t>, </a:t>
            </a:r>
            <a:r>
              <a:rPr lang="tr-TR" sz="2400" dirty="0" err="1" smtClean="0">
                <a:solidFill>
                  <a:srgbClr val="7030A0"/>
                </a:solidFill>
              </a:rPr>
              <a:t>comparison</a:t>
            </a:r>
            <a:r>
              <a:rPr lang="tr-TR" sz="2400" dirty="0" smtClean="0">
                <a:solidFill>
                  <a:srgbClr val="7030A0"/>
                </a:solidFill>
              </a:rPr>
              <a:t> </a:t>
            </a:r>
            <a:r>
              <a:rPr lang="tr-TR" sz="2400" dirty="0" err="1" smtClean="0">
                <a:solidFill>
                  <a:srgbClr val="7030A0"/>
                </a:solidFill>
              </a:rPr>
              <a:t>with</a:t>
            </a:r>
            <a:r>
              <a:rPr lang="tr-TR" sz="2400" dirty="0" smtClean="0">
                <a:solidFill>
                  <a:srgbClr val="7030A0"/>
                </a:solidFill>
              </a:rPr>
              <a:t> </a:t>
            </a:r>
            <a:r>
              <a:rPr lang="tr-TR" sz="2400" dirty="0" err="1" smtClean="0">
                <a:solidFill>
                  <a:srgbClr val="7030A0"/>
                </a:solidFill>
              </a:rPr>
              <a:t>the</a:t>
            </a:r>
            <a:r>
              <a:rPr lang="tr-TR" sz="2400" dirty="0" smtClean="0">
                <a:solidFill>
                  <a:srgbClr val="7030A0"/>
                </a:solidFill>
              </a:rPr>
              <a:t> </a:t>
            </a:r>
            <a:r>
              <a:rPr lang="tr-TR" sz="2400" dirty="0" smtClean="0">
                <a:solidFill>
                  <a:srgbClr val="7030A0"/>
                </a:solidFill>
              </a:rPr>
              <a:t>STAR </a:t>
            </a:r>
            <a:r>
              <a:rPr lang="tr-TR" sz="2400" dirty="0" err="1" smtClean="0">
                <a:solidFill>
                  <a:srgbClr val="7030A0"/>
                </a:solidFill>
              </a:rPr>
              <a:t>experimental</a:t>
            </a:r>
            <a:r>
              <a:rPr lang="tr-TR" sz="2400" dirty="0" smtClean="0">
                <a:solidFill>
                  <a:srgbClr val="7030A0"/>
                </a:solidFill>
              </a:rPr>
              <a:t> data</a:t>
            </a:r>
          </a:p>
          <a:p>
            <a:pPr marL="0" indent="0" algn="just">
              <a:buNone/>
            </a:pPr>
            <a:r>
              <a:rPr lang="en-US" sz="2400" dirty="0" smtClean="0">
                <a:solidFill>
                  <a:srgbClr val="7030A0"/>
                </a:solidFill>
              </a:rPr>
              <a:t>• </a:t>
            </a:r>
            <a:r>
              <a:rPr lang="en-US" sz="2400" dirty="0">
                <a:solidFill>
                  <a:srgbClr val="7030A0"/>
                </a:solidFill>
              </a:rPr>
              <a:t>Conclusions </a:t>
            </a:r>
            <a:endParaRPr lang="tr-TR" sz="2400" dirty="0" smtClean="0">
              <a:solidFill>
                <a:srgbClr val="7030A0"/>
              </a:solidFill>
            </a:endParaRPr>
          </a:p>
          <a:p>
            <a:pPr marL="0" indent="0">
              <a:buNone/>
            </a:pPr>
            <a:r>
              <a:rPr lang="tr-TR" sz="1400" dirty="0" smtClean="0">
                <a:solidFill>
                  <a:schemeClr val="accent5">
                    <a:lumMod val="75000"/>
                  </a:schemeClr>
                </a:solidFill>
              </a:rPr>
              <a:t>[1</a:t>
            </a:r>
            <a:r>
              <a:rPr lang="tr-TR" sz="1400" dirty="0" smtClean="0">
                <a:solidFill>
                  <a:schemeClr val="accent5">
                    <a:lumMod val="75000"/>
                  </a:schemeClr>
                </a:solidFill>
              </a:rPr>
              <a:t>] </a:t>
            </a:r>
            <a:r>
              <a:rPr lang="en-US" sz="1400" dirty="0">
                <a:solidFill>
                  <a:schemeClr val="accent5">
                    <a:lumMod val="75000"/>
                  </a:schemeClr>
                </a:solidFill>
              </a:rPr>
              <a:t>N. </a:t>
            </a:r>
            <a:r>
              <a:rPr lang="en-US" sz="1400" dirty="0" err="1" smtClean="0">
                <a:solidFill>
                  <a:schemeClr val="accent5">
                    <a:lumMod val="75000"/>
                  </a:schemeClr>
                </a:solidFill>
              </a:rPr>
              <a:t>Buyuk</a:t>
            </a:r>
            <a:r>
              <a:rPr lang="tr-TR" sz="1400" dirty="0">
                <a:solidFill>
                  <a:schemeClr val="accent5">
                    <a:lumMod val="75000"/>
                  </a:schemeClr>
                </a:solidFill>
              </a:rPr>
              <a:t>c</a:t>
            </a:r>
            <a:r>
              <a:rPr lang="en-US" sz="1400" dirty="0" err="1" smtClean="0">
                <a:solidFill>
                  <a:schemeClr val="accent5">
                    <a:lumMod val="75000"/>
                  </a:schemeClr>
                </a:solidFill>
              </a:rPr>
              <a:t>izmeci</a:t>
            </a:r>
            <a:r>
              <a:rPr lang="tr-TR" sz="1400" dirty="0">
                <a:solidFill>
                  <a:schemeClr val="accent5">
                    <a:lumMod val="75000"/>
                  </a:schemeClr>
                </a:solidFill>
              </a:rPr>
              <a:t>,</a:t>
            </a:r>
            <a:r>
              <a:rPr lang="en-US" sz="1400" dirty="0">
                <a:solidFill>
                  <a:schemeClr val="accent5">
                    <a:lumMod val="75000"/>
                  </a:schemeClr>
                </a:solidFill>
              </a:rPr>
              <a:t> </a:t>
            </a:r>
            <a:r>
              <a:rPr lang="tr-TR" sz="1400" dirty="0">
                <a:solidFill>
                  <a:schemeClr val="accent5">
                    <a:lumMod val="75000"/>
                  </a:schemeClr>
                </a:solidFill>
              </a:rPr>
              <a:t>T. </a:t>
            </a:r>
            <a:r>
              <a:rPr lang="tr-TR" sz="1400" dirty="0" err="1">
                <a:solidFill>
                  <a:schemeClr val="accent5">
                    <a:lumMod val="75000"/>
                  </a:schemeClr>
                </a:solidFill>
              </a:rPr>
              <a:t>Reichert</a:t>
            </a:r>
            <a:r>
              <a:rPr lang="tr-TR" sz="1400" dirty="0">
                <a:solidFill>
                  <a:schemeClr val="accent5">
                    <a:lumMod val="75000"/>
                  </a:schemeClr>
                </a:solidFill>
              </a:rPr>
              <a:t>, </a:t>
            </a:r>
            <a:r>
              <a:rPr lang="en-US" sz="1400" dirty="0">
                <a:solidFill>
                  <a:schemeClr val="accent5">
                    <a:lumMod val="75000"/>
                  </a:schemeClr>
                </a:solidFill>
              </a:rPr>
              <a:t>A. S. </a:t>
            </a:r>
            <a:r>
              <a:rPr lang="en-US" sz="1400" dirty="0" err="1">
                <a:solidFill>
                  <a:schemeClr val="accent5">
                    <a:lumMod val="75000"/>
                  </a:schemeClr>
                </a:solidFill>
              </a:rPr>
              <a:t>Botvina</a:t>
            </a:r>
            <a:r>
              <a:rPr lang="en-US" sz="1400" dirty="0">
                <a:solidFill>
                  <a:schemeClr val="accent5">
                    <a:lumMod val="75000"/>
                  </a:schemeClr>
                </a:solidFill>
              </a:rPr>
              <a:t>, and M. </a:t>
            </a:r>
            <a:r>
              <a:rPr lang="en-US" sz="1400" dirty="0" err="1">
                <a:solidFill>
                  <a:schemeClr val="accent5">
                    <a:lumMod val="75000"/>
                  </a:schemeClr>
                </a:solidFill>
              </a:rPr>
              <a:t>Bleicher</a:t>
            </a:r>
            <a:r>
              <a:rPr lang="en-US" sz="1400" dirty="0">
                <a:solidFill>
                  <a:schemeClr val="accent5">
                    <a:lumMod val="75000"/>
                  </a:schemeClr>
                </a:solidFill>
              </a:rPr>
              <a:t>, </a:t>
            </a:r>
            <a:r>
              <a:rPr lang="tr-TR" sz="1400" dirty="0" err="1" smtClean="0">
                <a:solidFill>
                  <a:schemeClr val="accent5">
                    <a:lumMod val="75000"/>
                  </a:schemeClr>
                </a:solidFill>
              </a:rPr>
              <a:t>Eur</a:t>
            </a:r>
            <a:r>
              <a:rPr lang="en-US" sz="1400" dirty="0" smtClean="0">
                <a:solidFill>
                  <a:schemeClr val="accent5">
                    <a:lumMod val="75000"/>
                  </a:schemeClr>
                </a:solidFill>
              </a:rPr>
              <a:t>. </a:t>
            </a:r>
            <a:r>
              <a:rPr lang="tr-TR" sz="1400" dirty="0" err="1" smtClean="0">
                <a:solidFill>
                  <a:schemeClr val="accent5">
                    <a:lumMod val="75000"/>
                  </a:schemeClr>
                </a:solidFill>
              </a:rPr>
              <a:t>Phys</a:t>
            </a:r>
            <a:r>
              <a:rPr lang="en-US" sz="1400" dirty="0" smtClean="0">
                <a:solidFill>
                  <a:schemeClr val="accent5">
                    <a:lumMod val="75000"/>
                  </a:schemeClr>
                </a:solidFill>
              </a:rPr>
              <a:t>.</a:t>
            </a:r>
            <a:r>
              <a:rPr lang="tr-TR" sz="1400" dirty="0" smtClean="0">
                <a:solidFill>
                  <a:schemeClr val="accent5">
                    <a:lumMod val="75000"/>
                  </a:schemeClr>
                </a:solidFill>
              </a:rPr>
              <a:t> J. A</a:t>
            </a:r>
            <a:r>
              <a:rPr lang="en-US" sz="1400" dirty="0">
                <a:solidFill>
                  <a:schemeClr val="accent5">
                    <a:lumMod val="75000"/>
                  </a:schemeClr>
                </a:solidFill>
              </a:rPr>
              <a:t> </a:t>
            </a:r>
            <a:r>
              <a:rPr lang="tr-TR" sz="1400" b="1" dirty="0" smtClean="0">
                <a:solidFill>
                  <a:schemeClr val="accent5">
                    <a:lumMod val="75000"/>
                  </a:schemeClr>
                </a:solidFill>
              </a:rPr>
              <a:t>61</a:t>
            </a:r>
            <a:r>
              <a:rPr lang="en-US" sz="1400" dirty="0" smtClean="0">
                <a:solidFill>
                  <a:schemeClr val="accent5">
                    <a:lumMod val="75000"/>
                  </a:schemeClr>
                </a:solidFill>
              </a:rPr>
              <a:t>, </a:t>
            </a:r>
            <a:r>
              <a:rPr lang="tr-TR" sz="1400" dirty="0" smtClean="0">
                <a:solidFill>
                  <a:schemeClr val="accent5">
                    <a:lumMod val="75000"/>
                  </a:schemeClr>
                </a:solidFill>
              </a:rPr>
              <a:t>23 </a:t>
            </a:r>
            <a:r>
              <a:rPr lang="en-US" sz="1400" dirty="0">
                <a:solidFill>
                  <a:schemeClr val="accent5">
                    <a:lumMod val="75000"/>
                  </a:schemeClr>
                </a:solidFill>
              </a:rPr>
              <a:t>(</a:t>
            </a:r>
            <a:r>
              <a:rPr lang="en-US" sz="1400" dirty="0" smtClean="0">
                <a:solidFill>
                  <a:schemeClr val="accent5">
                    <a:lumMod val="75000"/>
                  </a:schemeClr>
                </a:solidFill>
              </a:rPr>
              <a:t>202</a:t>
            </a:r>
            <a:r>
              <a:rPr lang="tr-TR" sz="1400" dirty="0" smtClean="0">
                <a:solidFill>
                  <a:schemeClr val="accent5">
                    <a:lumMod val="75000"/>
                  </a:schemeClr>
                </a:solidFill>
              </a:rPr>
              <a:t>5</a:t>
            </a:r>
            <a:r>
              <a:rPr lang="en-US" sz="1400" dirty="0" smtClean="0">
                <a:solidFill>
                  <a:schemeClr val="accent5">
                    <a:lumMod val="75000"/>
                  </a:schemeClr>
                </a:solidFill>
              </a:rPr>
              <a:t>)</a:t>
            </a:r>
            <a:r>
              <a:rPr lang="tr-TR" sz="1400" dirty="0">
                <a:solidFill>
                  <a:schemeClr val="accent5">
                    <a:lumMod val="75000"/>
                  </a:schemeClr>
                </a:solidFill>
              </a:rPr>
              <a:t>. </a:t>
            </a:r>
            <a:endParaRPr lang="tr-TR" sz="1400" dirty="0" smtClean="0">
              <a:solidFill>
                <a:schemeClr val="accent5">
                  <a:lumMod val="75000"/>
                </a:schemeClr>
              </a:solidFill>
            </a:endParaRPr>
          </a:p>
          <a:p>
            <a:pPr marL="0" indent="0">
              <a:buNone/>
            </a:pPr>
            <a:r>
              <a:rPr lang="tr-TR" sz="1400" dirty="0" smtClean="0">
                <a:solidFill>
                  <a:schemeClr val="accent5">
                    <a:lumMod val="75000"/>
                  </a:schemeClr>
                </a:solidFill>
              </a:rPr>
              <a:t>[2] </a:t>
            </a:r>
            <a:r>
              <a:rPr lang="en-US" sz="1400" dirty="0">
                <a:solidFill>
                  <a:schemeClr val="accent5">
                    <a:lumMod val="75000"/>
                  </a:schemeClr>
                </a:solidFill>
              </a:rPr>
              <a:t>N. </a:t>
            </a:r>
            <a:r>
              <a:rPr lang="en-US" sz="1400" dirty="0" err="1">
                <a:solidFill>
                  <a:schemeClr val="accent5">
                    <a:lumMod val="75000"/>
                  </a:schemeClr>
                </a:solidFill>
              </a:rPr>
              <a:t>Buyuk</a:t>
            </a:r>
            <a:r>
              <a:rPr lang="tr-TR" sz="1400" dirty="0">
                <a:solidFill>
                  <a:schemeClr val="accent5">
                    <a:lumMod val="75000"/>
                  </a:schemeClr>
                </a:solidFill>
              </a:rPr>
              <a:t>c</a:t>
            </a:r>
            <a:r>
              <a:rPr lang="en-US" sz="1400" dirty="0" err="1">
                <a:solidFill>
                  <a:schemeClr val="accent5">
                    <a:lumMod val="75000"/>
                  </a:schemeClr>
                </a:solidFill>
              </a:rPr>
              <a:t>izmeci</a:t>
            </a:r>
            <a:r>
              <a:rPr lang="tr-TR" sz="1400" dirty="0">
                <a:solidFill>
                  <a:schemeClr val="accent5">
                    <a:lumMod val="75000"/>
                  </a:schemeClr>
                </a:solidFill>
              </a:rPr>
              <a:t>,</a:t>
            </a:r>
            <a:r>
              <a:rPr lang="en-US" sz="1400" dirty="0">
                <a:solidFill>
                  <a:schemeClr val="accent5">
                    <a:lumMod val="75000"/>
                  </a:schemeClr>
                </a:solidFill>
              </a:rPr>
              <a:t> </a:t>
            </a:r>
            <a:r>
              <a:rPr lang="tr-TR" sz="1400" dirty="0">
                <a:solidFill>
                  <a:schemeClr val="accent5">
                    <a:lumMod val="75000"/>
                  </a:schemeClr>
                </a:solidFill>
              </a:rPr>
              <a:t>T. </a:t>
            </a:r>
            <a:r>
              <a:rPr lang="tr-TR" sz="1400" dirty="0" err="1">
                <a:solidFill>
                  <a:schemeClr val="accent5">
                    <a:lumMod val="75000"/>
                  </a:schemeClr>
                </a:solidFill>
              </a:rPr>
              <a:t>Reichert</a:t>
            </a:r>
            <a:r>
              <a:rPr lang="tr-TR" sz="1400" dirty="0">
                <a:solidFill>
                  <a:schemeClr val="accent5">
                    <a:lumMod val="75000"/>
                  </a:schemeClr>
                </a:solidFill>
              </a:rPr>
              <a:t>, </a:t>
            </a:r>
            <a:r>
              <a:rPr lang="en-US" sz="1400" dirty="0">
                <a:solidFill>
                  <a:schemeClr val="accent5">
                    <a:lumMod val="75000"/>
                  </a:schemeClr>
                </a:solidFill>
              </a:rPr>
              <a:t>A. S. </a:t>
            </a:r>
            <a:r>
              <a:rPr lang="en-US" sz="1400" dirty="0" err="1">
                <a:solidFill>
                  <a:schemeClr val="accent5">
                    <a:lumMod val="75000"/>
                  </a:schemeClr>
                </a:solidFill>
              </a:rPr>
              <a:t>Botvina</a:t>
            </a:r>
            <a:r>
              <a:rPr lang="en-US" sz="1400" dirty="0">
                <a:solidFill>
                  <a:schemeClr val="accent5">
                    <a:lumMod val="75000"/>
                  </a:schemeClr>
                </a:solidFill>
              </a:rPr>
              <a:t>, and M. </a:t>
            </a:r>
            <a:r>
              <a:rPr lang="en-US" sz="1400" dirty="0" err="1">
                <a:solidFill>
                  <a:schemeClr val="accent5">
                    <a:lumMod val="75000"/>
                  </a:schemeClr>
                </a:solidFill>
              </a:rPr>
              <a:t>Bleicher</a:t>
            </a:r>
            <a:r>
              <a:rPr lang="en-US" sz="1400" dirty="0">
                <a:solidFill>
                  <a:schemeClr val="accent5">
                    <a:lumMod val="75000"/>
                  </a:schemeClr>
                </a:solidFill>
              </a:rPr>
              <a:t>, Phys. Rev. C </a:t>
            </a:r>
            <a:r>
              <a:rPr lang="en-US" sz="1400" b="1" dirty="0">
                <a:solidFill>
                  <a:schemeClr val="accent5">
                    <a:lumMod val="75000"/>
                  </a:schemeClr>
                </a:solidFill>
              </a:rPr>
              <a:t>108</a:t>
            </a:r>
            <a:r>
              <a:rPr lang="en-US" sz="1400" dirty="0">
                <a:solidFill>
                  <a:schemeClr val="accent5">
                    <a:lumMod val="75000"/>
                  </a:schemeClr>
                </a:solidFill>
              </a:rPr>
              <a:t>, 054904</a:t>
            </a:r>
            <a:r>
              <a:rPr lang="tr-TR" sz="1400" dirty="0">
                <a:solidFill>
                  <a:schemeClr val="accent5">
                    <a:lumMod val="75000"/>
                  </a:schemeClr>
                </a:solidFill>
              </a:rPr>
              <a:t> </a:t>
            </a:r>
            <a:r>
              <a:rPr lang="en-US" sz="1400" dirty="0">
                <a:solidFill>
                  <a:schemeClr val="accent5">
                    <a:lumMod val="75000"/>
                  </a:schemeClr>
                </a:solidFill>
              </a:rPr>
              <a:t>(202</a:t>
            </a:r>
            <a:r>
              <a:rPr lang="tr-TR" sz="1400" dirty="0">
                <a:solidFill>
                  <a:schemeClr val="accent5">
                    <a:lumMod val="75000"/>
                  </a:schemeClr>
                </a:solidFill>
              </a:rPr>
              <a:t>3</a:t>
            </a:r>
            <a:r>
              <a:rPr lang="en-US" sz="1400" dirty="0">
                <a:solidFill>
                  <a:schemeClr val="accent5">
                    <a:lumMod val="75000"/>
                  </a:schemeClr>
                </a:solidFill>
              </a:rPr>
              <a:t>)</a:t>
            </a:r>
            <a:r>
              <a:rPr lang="tr-TR" sz="1400" dirty="0">
                <a:solidFill>
                  <a:schemeClr val="accent5">
                    <a:lumMod val="75000"/>
                  </a:schemeClr>
                </a:solidFill>
              </a:rPr>
              <a:t>. </a:t>
            </a:r>
          </a:p>
          <a:p>
            <a:pPr marL="0" indent="0">
              <a:buNone/>
            </a:pPr>
            <a:r>
              <a:rPr lang="tr-TR" sz="1400" dirty="0" smtClean="0">
                <a:solidFill>
                  <a:schemeClr val="accent5">
                    <a:lumMod val="75000"/>
                  </a:schemeClr>
                </a:solidFill>
              </a:rPr>
              <a:t>[3] </a:t>
            </a:r>
            <a:r>
              <a:rPr lang="en-US" sz="1400" dirty="0" err="1" smtClean="0">
                <a:solidFill>
                  <a:schemeClr val="accent5">
                    <a:lumMod val="75000"/>
                  </a:schemeClr>
                </a:solidFill>
              </a:rPr>
              <a:t>Apiwit</a:t>
            </a:r>
            <a:r>
              <a:rPr lang="en-US" sz="1400" dirty="0" smtClean="0">
                <a:solidFill>
                  <a:schemeClr val="accent5">
                    <a:lumMod val="75000"/>
                  </a:schemeClr>
                </a:solidFill>
              </a:rPr>
              <a:t> </a:t>
            </a:r>
            <a:r>
              <a:rPr lang="en-US" sz="1400" dirty="0" err="1">
                <a:solidFill>
                  <a:schemeClr val="accent5">
                    <a:lumMod val="75000"/>
                  </a:schemeClr>
                </a:solidFill>
              </a:rPr>
              <a:t>Kittiratpattana</a:t>
            </a:r>
            <a:r>
              <a:rPr lang="en-US" sz="1400" dirty="0">
                <a:solidFill>
                  <a:schemeClr val="accent5">
                    <a:lumMod val="75000"/>
                  </a:schemeClr>
                </a:solidFill>
              </a:rPr>
              <a:t>, Tom Reichert, </a:t>
            </a:r>
            <a:r>
              <a:rPr lang="en-US" sz="1400" dirty="0" err="1">
                <a:solidFill>
                  <a:schemeClr val="accent5">
                    <a:lumMod val="75000"/>
                  </a:schemeClr>
                </a:solidFill>
              </a:rPr>
              <a:t>Nihal</a:t>
            </a:r>
            <a:r>
              <a:rPr lang="en-US" sz="1400" dirty="0">
                <a:solidFill>
                  <a:schemeClr val="accent5">
                    <a:lumMod val="75000"/>
                  </a:schemeClr>
                </a:solidFill>
              </a:rPr>
              <a:t> </a:t>
            </a:r>
            <a:r>
              <a:rPr lang="en-US" sz="1400" dirty="0" err="1">
                <a:solidFill>
                  <a:schemeClr val="accent5">
                    <a:lumMod val="75000"/>
                  </a:schemeClr>
                </a:solidFill>
              </a:rPr>
              <a:t>Buyukcizmeci</a:t>
            </a:r>
            <a:r>
              <a:rPr lang="en-US" sz="1400" dirty="0">
                <a:solidFill>
                  <a:schemeClr val="accent5">
                    <a:lumMod val="75000"/>
                  </a:schemeClr>
                </a:solidFill>
              </a:rPr>
              <a:t>, Alexander </a:t>
            </a:r>
            <a:r>
              <a:rPr lang="en-US" sz="1400" dirty="0" err="1">
                <a:solidFill>
                  <a:schemeClr val="accent5">
                    <a:lumMod val="75000"/>
                  </a:schemeClr>
                </a:solidFill>
              </a:rPr>
              <a:t>Botvina</a:t>
            </a:r>
            <a:r>
              <a:rPr lang="en-US" sz="1400" dirty="0">
                <a:solidFill>
                  <a:schemeClr val="accent5">
                    <a:lumMod val="75000"/>
                  </a:schemeClr>
                </a:solidFill>
              </a:rPr>
              <a:t>, </a:t>
            </a:r>
            <a:r>
              <a:rPr lang="en-US" sz="1400" dirty="0" err="1">
                <a:solidFill>
                  <a:schemeClr val="accent5">
                    <a:lumMod val="75000"/>
                  </a:schemeClr>
                </a:solidFill>
              </a:rPr>
              <a:t>Ayut</a:t>
            </a:r>
            <a:r>
              <a:rPr lang="en-US" sz="1400" dirty="0">
                <a:solidFill>
                  <a:schemeClr val="accent5">
                    <a:lumMod val="75000"/>
                  </a:schemeClr>
                </a:solidFill>
              </a:rPr>
              <a:t> </a:t>
            </a:r>
            <a:r>
              <a:rPr lang="en-US" sz="1400" dirty="0" err="1">
                <a:solidFill>
                  <a:schemeClr val="accent5">
                    <a:lumMod val="75000"/>
                  </a:schemeClr>
                </a:solidFill>
              </a:rPr>
              <a:t>Limphirat</a:t>
            </a:r>
            <a:r>
              <a:rPr lang="en-US" sz="1400" dirty="0">
                <a:solidFill>
                  <a:schemeClr val="accent5">
                    <a:lumMod val="75000"/>
                  </a:schemeClr>
                </a:solidFill>
              </a:rPr>
              <a:t>, </a:t>
            </a:r>
            <a:r>
              <a:rPr lang="en-US" sz="1400" dirty="0" err="1">
                <a:solidFill>
                  <a:schemeClr val="accent5">
                    <a:lumMod val="75000"/>
                  </a:schemeClr>
                </a:solidFill>
              </a:rPr>
              <a:t>Christoph</a:t>
            </a:r>
            <a:r>
              <a:rPr lang="en-US" sz="1400" dirty="0">
                <a:solidFill>
                  <a:schemeClr val="accent5">
                    <a:lumMod val="75000"/>
                  </a:schemeClr>
                </a:solidFill>
              </a:rPr>
              <a:t> </a:t>
            </a:r>
            <a:r>
              <a:rPr lang="en-US" sz="1400" dirty="0" err="1">
                <a:solidFill>
                  <a:schemeClr val="accent5">
                    <a:lumMod val="75000"/>
                  </a:schemeClr>
                </a:solidFill>
              </a:rPr>
              <a:t>Herold</a:t>
            </a:r>
            <a:r>
              <a:rPr lang="en-US" sz="1400" dirty="0">
                <a:solidFill>
                  <a:schemeClr val="accent5">
                    <a:lumMod val="75000"/>
                  </a:schemeClr>
                </a:solidFill>
              </a:rPr>
              <a:t>, Jan </a:t>
            </a:r>
            <a:r>
              <a:rPr lang="en-US" sz="1400" dirty="0" err="1">
                <a:solidFill>
                  <a:schemeClr val="accent5">
                    <a:lumMod val="75000"/>
                  </a:schemeClr>
                </a:solidFill>
              </a:rPr>
              <a:t>Steinheimer</a:t>
            </a:r>
            <a:r>
              <a:rPr lang="en-US" sz="1400" dirty="0">
                <a:solidFill>
                  <a:schemeClr val="accent5">
                    <a:lumMod val="75000"/>
                  </a:schemeClr>
                </a:solidFill>
              </a:rPr>
              <a:t>, and Marcus </a:t>
            </a:r>
            <a:r>
              <a:rPr lang="en-US" sz="1400" dirty="0" err="1" smtClean="0">
                <a:solidFill>
                  <a:schemeClr val="accent5">
                    <a:lumMod val="75000"/>
                  </a:schemeClr>
                </a:solidFill>
              </a:rPr>
              <a:t>Bleicher</a:t>
            </a:r>
            <a:r>
              <a:rPr lang="tr-TR" sz="1400" dirty="0" smtClean="0">
                <a:solidFill>
                  <a:schemeClr val="accent5">
                    <a:lumMod val="75000"/>
                  </a:schemeClr>
                </a:solidFill>
              </a:rPr>
              <a:t>, </a:t>
            </a:r>
            <a:r>
              <a:rPr lang="en-US" sz="1400" dirty="0" smtClean="0">
                <a:solidFill>
                  <a:schemeClr val="accent5">
                    <a:lumMod val="75000"/>
                  </a:schemeClr>
                </a:solidFill>
              </a:rPr>
              <a:t>Phys</a:t>
            </a:r>
            <a:r>
              <a:rPr lang="en-US" sz="1400" dirty="0">
                <a:solidFill>
                  <a:schemeClr val="accent5">
                    <a:lumMod val="75000"/>
                  </a:schemeClr>
                </a:solidFill>
              </a:rPr>
              <a:t>. Rev. C </a:t>
            </a:r>
            <a:r>
              <a:rPr lang="en-US" sz="1400" b="1" dirty="0">
                <a:solidFill>
                  <a:schemeClr val="accent5">
                    <a:lumMod val="75000"/>
                  </a:schemeClr>
                </a:solidFill>
              </a:rPr>
              <a:t>109</a:t>
            </a:r>
            <a:r>
              <a:rPr lang="en-US" sz="1400" dirty="0">
                <a:solidFill>
                  <a:schemeClr val="accent5">
                    <a:lumMod val="75000"/>
                  </a:schemeClr>
                </a:solidFill>
              </a:rPr>
              <a:t>, 044913 </a:t>
            </a:r>
            <a:r>
              <a:rPr lang="tr-TR" sz="1400" dirty="0" smtClean="0">
                <a:solidFill>
                  <a:schemeClr val="accent5">
                    <a:lumMod val="75000"/>
                  </a:schemeClr>
                </a:solidFill>
              </a:rPr>
              <a:t>(</a:t>
            </a:r>
            <a:r>
              <a:rPr lang="en-US" sz="1400" dirty="0" smtClean="0">
                <a:solidFill>
                  <a:schemeClr val="accent5">
                    <a:lumMod val="75000"/>
                  </a:schemeClr>
                </a:solidFill>
              </a:rPr>
              <a:t>2024</a:t>
            </a:r>
            <a:r>
              <a:rPr lang="tr-TR" sz="1400" dirty="0" smtClean="0">
                <a:solidFill>
                  <a:schemeClr val="accent5">
                    <a:lumMod val="75000"/>
                  </a:schemeClr>
                </a:solidFill>
              </a:rPr>
              <a:t>)</a:t>
            </a:r>
          </a:p>
          <a:p>
            <a:pPr marL="0" indent="0">
              <a:buNone/>
            </a:pPr>
            <a:r>
              <a:rPr lang="tr-TR" sz="1400" dirty="0" smtClean="0">
                <a:solidFill>
                  <a:schemeClr val="accent5">
                    <a:lumMod val="75000"/>
                  </a:schemeClr>
                </a:solidFill>
              </a:rPr>
              <a:t>[4] </a:t>
            </a:r>
            <a:r>
              <a:rPr lang="en-US" sz="1400" dirty="0" smtClean="0">
                <a:solidFill>
                  <a:schemeClr val="accent5">
                    <a:lumMod val="75000"/>
                  </a:schemeClr>
                </a:solidFill>
              </a:rPr>
              <a:t>V</a:t>
            </a:r>
            <a:r>
              <a:rPr lang="en-US" sz="1400" dirty="0">
                <a:solidFill>
                  <a:schemeClr val="accent5">
                    <a:lumMod val="75000"/>
                  </a:schemeClr>
                </a:solidFill>
              </a:rPr>
              <a:t>. D. </a:t>
            </a:r>
            <a:r>
              <a:rPr lang="en-US" sz="1400" dirty="0" err="1">
                <a:solidFill>
                  <a:schemeClr val="accent5">
                    <a:lumMod val="75000"/>
                  </a:schemeClr>
                </a:solidFill>
              </a:rPr>
              <a:t>Toneev</a:t>
            </a:r>
            <a:r>
              <a:rPr lang="en-US" sz="1400" dirty="0">
                <a:solidFill>
                  <a:schemeClr val="accent5">
                    <a:lumMod val="75000"/>
                  </a:schemeClr>
                </a:solidFill>
              </a:rPr>
              <a:t>, K. K. </a:t>
            </a:r>
            <a:r>
              <a:rPr lang="en-US" sz="1400" dirty="0" err="1">
                <a:solidFill>
                  <a:schemeClr val="accent5">
                    <a:lumMod val="75000"/>
                  </a:schemeClr>
                </a:solidFill>
              </a:rPr>
              <a:t>Gudima</a:t>
            </a:r>
            <a:r>
              <a:rPr lang="en-US" sz="1400" dirty="0">
                <a:solidFill>
                  <a:schemeClr val="accent5">
                    <a:lumMod val="75000"/>
                  </a:schemeClr>
                </a:solidFill>
              </a:rPr>
              <a:t>, </a:t>
            </a:r>
            <a:r>
              <a:rPr lang="en-US" sz="1400" dirty="0" err="1">
                <a:solidFill>
                  <a:schemeClr val="accent5">
                    <a:lumMod val="75000"/>
                  </a:schemeClr>
                </a:solidFill>
              </a:rPr>
              <a:t>Nucl</a:t>
            </a:r>
            <a:r>
              <a:rPr lang="en-US" sz="1400" dirty="0">
                <a:solidFill>
                  <a:schemeClr val="accent5">
                    <a:lumMod val="75000"/>
                  </a:schemeClr>
                </a:solidFill>
              </a:rPr>
              <a:t>. Phys. A 400, 173 (1983).</a:t>
            </a:r>
          </a:p>
          <a:p>
            <a:pPr marL="0" indent="0">
              <a:buNone/>
            </a:pPr>
            <a:r>
              <a:rPr lang="tr-TR" sz="1400" dirty="0" smtClean="0">
                <a:solidFill>
                  <a:schemeClr val="accent5">
                    <a:lumMod val="75000"/>
                  </a:schemeClr>
                </a:solidFill>
              </a:rPr>
              <a:t>[5] </a:t>
            </a:r>
            <a:r>
              <a:rPr lang="en-US" sz="1400" dirty="0" smtClean="0">
                <a:solidFill>
                  <a:schemeClr val="accent5">
                    <a:lumMod val="75000"/>
                  </a:schemeClr>
                </a:solidFill>
              </a:rPr>
              <a:t>A</a:t>
            </a:r>
            <a:r>
              <a:rPr lang="en-US" sz="1400" dirty="0">
                <a:solidFill>
                  <a:schemeClr val="accent5">
                    <a:lumMod val="75000"/>
                  </a:schemeClr>
                </a:solidFill>
              </a:rPr>
              <a:t>. S. </a:t>
            </a:r>
            <a:r>
              <a:rPr lang="en-US" sz="1400" dirty="0" err="1">
                <a:solidFill>
                  <a:schemeClr val="accent5">
                    <a:lumMod val="75000"/>
                  </a:schemeClr>
                </a:solidFill>
              </a:rPr>
              <a:t>Botvina</a:t>
            </a:r>
            <a:r>
              <a:rPr lang="en-US" sz="1400" dirty="0">
                <a:solidFill>
                  <a:schemeClr val="accent5">
                    <a:lumMod val="75000"/>
                  </a:schemeClr>
                </a:solidFill>
              </a:rPr>
              <a:t>, N. </a:t>
            </a:r>
            <a:r>
              <a:rPr lang="en-US" sz="1400" dirty="0" err="1">
                <a:solidFill>
                  <a:schemeClr val="accent5">
                    <a:lumMod val="75000"/>
                  </a:schemeClr>
                </a:solidFill>
              </a:rPr>
              <a:t>Buyukcizmeci</a:t>
            </a:r>
            <a:r>
              <a:rPr lang="en-US" sz="1400" dirty="0">
                <a:solidFill>
                  <a:schemeClr val="accent5">
                    <a:lumMod val="75000"/>
                  </a:schemeClr>
                </a:solidFill>
              </a:rPr>
              <a:t> and M. </a:t>
            </a:r>
            <a:r>
              <a:rPr lang="en-US" sz="1400" dirty="0" err="1">
                <a:solidFill>
                  <a:schemeClr val="accent5">
                    <a:lumMod val="75000"/>
                  </a:schemeClr>
                </a:solidFill>
              </a:rPr>
              <a:t>Bleicher</a:t>
            </a:r>
            <a:r>
              <a:rPr lang="en-US" sz="1400" dirty="0">
                <a:solidFill>
                  <a:schemeClr val="accent5">
                    <a:lumMod val="75000"/>
                  </a:schemeClr>
                </a:solidFill>
              </a:rPr>
              <a:t>, Phys</a:t>
            </a:r>
            <a:r>
              <a:rPr lang="en-US" sz="1400" dirty="0" smtClean="0">
                <a:solidFill>
                  <a:schemeClr val="accent5">
                    <a:lumMod val="75000"/>
                  </a:schemeClr>
                </a:solidFill>
              </a:rPr>
              <a:t>.</a:t>
            </a:r>
            <a:r>
              <a:rPr lang="en-US" sz="1400" dirty="0">
                <a:solidFill>
                  <a:schemeClr val="accent5">
                    <a:lumMod val="75000"/>
                  </a:schemeClr>
                </a:solidFill>
              </a:rPr>
              <a:t> Rev. C 106, 014607 (2022</a:t>
            </a:r>
            <a:r>
              <a:rPr lang="en-US" sz="1400" dirty="0" smtClean="0">
                <a:solidFill>
                  <a:schemeClr val="accent5">
                    <a:lumMod val="75000"/>
                  </a:schemeClr>
                </a:solidFill>
              </a:rPr>
              <a:t>).</a:t>
            </a:r>
            <a:r>
              <a:rPr lang="tr-TR" sz="1400" dirty="0" smtClean="0">
                <a:solidFill>
                  <a:srgbClr val="00B050"/>
                </a:solidFill>
              </a:rPr>
              <a:t>    </a:t>
            </a:r>
          </a:p>
        </p:txBody>
      </p:sp>
      <p:sp>
        <p:nvSpPr>
          <p:cNvPr id="6" name="Metin kutusu 5"/>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2</a:t>
            </a:r>
            <a:endParaRPr lang="tr-TR" dirty="0">
              <a:solidFill>
                <a:schemeClr val="bg1"/>
              </a:solidFill>
            </a:endParaRPr>
          </a:p>
        </p:txBody>
      </p:sp>
    </p:spTree>
    <p:extLst>
      <p:ext uri="{BB962C8B-B14F-4D97-AF65-F5344CB8AC3E}">
        <p14:creationId xmlns:p14="http://schemas.microsoft.com/office/powerpoint/2010/main" val="2288466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725" y="228600"/>
            <a:ext cx="8362950" cy="1325563"/>
          </a:xfrm>
        </p:spPr>
        <p:txBody>
          <a:bodyPr>
            <a:normAutofit fontScale="90000"/>
          </a:bodyPr>
          <a:lstStyle/>
          <a:p>
            <a:pPr algn="ctr"/>
            <a:r>
              <a:rPr lang="tr-TR" sz="3600" dirty="0" smtClean="0">
                <a:solidFill>
                  <a:srgbClr val="7030A0"/>
                </a:solidFill>
              </a:rPr>
              <a:t>INTW2026 </a:t>
            </a:r>
            <a:r>
              <a:rPr lang="tr-TR" sz="3600" dirty="0" err="1" smtClean="0">
                <a:solidFill>
                  <a:srgbClr val="7030A0"/>
                </a:solidFill>
              </a:rPr>
              <a:t>will</a:t>
            </a:r>
            <a:r>
              <a:rPr lang="tr-TR" sz="3600" dirty="0" smtClean="0">
                <a:solidFill>
                  <a:srgbClr val="7030A0"/>
                </a:solidFill>
              </a:rPr>
              <a:t> be in Antalya, Türkiye!  </a:t>
            </a:r>
            <a:br>
              <a:rPr lang="tr-TR" sz="3600" dirty="0" smtClean="0">
                <a:solidFill>
                  <a:srgbClr val="7030A0"/>
                </a:solidFill>
              </a:rPr>
            </a:br>
            <a:r>
              <a:rPr lang="tr-TR" sz="3600" dirty="0" err="1" smtClean="0">
                <a:solidFill>
                  <a:srgbClr val="7030A0"/>
                </a:solidFill>
              </a:rPr>
              <a:t>Follow</a:t>
            </a:r>
            <a:r>
              <a:rPr lang="tr-TR" sz="3600" dirty="0" smtClean="0">
                <a:solidFill>
                  <a:srgbClr val="7030A0"/>
                </a:solidFill>
              </a:rPr>
              <a:t> </a:t>
            </a:r>
            <a:r>
              <a:rPr lang="tr-TR" sz="3600" dirty="0" err="1" smtClean="0">
                <a:solidFill>
                  <a:srgbClr val="7030A0"/>
                </a:solidFill>
              </a:rPr>
              <a:t>and</a:t>
            </a:r>
            <a:r>
              <a:rPr lang="tr-TR" sz="3600" dirty="0" smtClean="0">
                <a:solidFill>
                  <a:srgbClr val="7030A0"/>
                </a:solidFill>
              </a:rPr>
              <a:t> </a:t>
            </a:r>
            <a:r>
              <a:rPr lang="tr-TR" sz="3600" dirty="0" err="1" smtClean="0">
                <a:solidFill>
                  <a:srgbClr val="7030A0"/>
                </a:solidFill>
              </a:rPr>
              <a:t>join</a:t>
            </a:r>
            <a:r>
              <a:rPr lang="tr-TR" sz="3600" dirty="0" smtClean="0">
                <a:solidFill>
                  <a:srgbClr val="7030A0"/>
                </a:solidFill>
              </a:rPr>
              <a:t> us!</a:t>
            </a:r>
            <a:br>
              <a:rPr lang="tr-TR" sz="3600" dirty="0" smtClean="0">
                <a:solidFill>
                  <a:srgbClr val="7030A0"/>
                </a:solidFill>
              </a:rPr>
            </a:br>
            <a:r>
              <a:rPr lang="tr-TR" sz="1800" dirty="0">
                <a:solidFill>
                  <a:srgbClr val="FF0000"/>
                </a:solidFill>
                <a:hlinkClick r:id="rId2"/>
              </a:rPr>
              <a:t>https://intw2026.selcuk.edu.tr/</a:t>
            </a:r>
            <a:r>
              <a:rPr lang="tr-TR" sz="1800" dirty="0">
                <a:solidFill>
                  <a:srgbClr val="FF0000"/>
                </a:solidFill>
              </a:rPr>
              <a:t>  (web not </a:t>
            </a:r>
            <a:r>
              <a:rPr lang="tr-TR" sz="1800" dirty="0" err="1">
                <a:solidFill>
                  <a:srgbClr val="FF0000"/>
                </a:solidFill>
              </a:rPr>
              <a:t>active</a:t>
            </a:r>
            <a:r>
              <a:rPr lang="tr-TR" sz="1800" dirty="0">
                <a:solidFill>
                  <a:srgbClr val="FF0000"/>
                </a:solidFill>
              </a:rPr>
              <a:t> yet</a:t>
            </a:r>
            <a:r>
              <a:rPr lang="tr-TR" sz="1800" dirty="0" smtClean="0">
                <a:solidFill>
                  <a:srgbClr val="FF0000"/>
                </a:solidFill>
              </a:rPr>
              <a:t>!)</a:t>
            </a:r>
            <a:endParaRPr lang="en-US" sz="3600" dirty="0">
              <a:solidFill>
                <a:srgbClr val="7030A0"/>
              </a:solidFill>
            </a:endParaRPr>
          </a:p>
        </p:txBody>
      </p:sp>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54" y="1726092"/>
            <a:ext cx="4057664" cy="4565989"/>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393" y="1730905"/>
            <a:ext cx="3789103" cy="2336737"/>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3258" y="4112076"/>
            <a:ext cx="3764238" cy="2227174"/>
          </a:xfrm>
          <a:prstGeom prst="rect">
            <a:avLst/>
          </a:prstGeom>
        </p:spPr>
      </p:pic>
      <p:sp>
        <p:nvSpPr>
          <p:cNvPr id="9" name="İçerik Yer Tutucusu 2"/>
          <p:cNvSpPr txBox="1">
            <a:spLocks/>
          </p:cNvSpPr>
          <p:nvPr/>
        </p:nvSpPr>
        <p:spPr>
          <a:xfrm>
            <a:off x="152400" y="6383684"/>
            <a:ext cx="8991600" cy="552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600" dirty="0" smtClean="0">
                <a:solidFill>
                  <a:srgbClr val="0070C0"/>
                </a:solidFill>
                <a:hlinkClick r:id="rId6"/>
              </a:rPr>
              <a:t>https://intw2024.selcuk.edu.tr/</a:t>
            </a:r>
            <a:endParaRPr lang="tr-TR" sz="2400" dirty="0" smtClean="0">
              <a:solidFill>
                <a:srgbClr val="0070C0"/>
              </a:solidFill>
            </a:endParaRPr>
          </a:p>
          <a:p>
            <a:pPr marL="0" indent="0" algn="ctr">
              <a:buFont typeface="Arial" panose="020B0604020202020204" pitchFamily="34" charset="0"/>
              <a:buNone/>
            </a:pPr>
            <a:endParaRPr lang="en-US" sz="2400" dirty="0"/>
          </a:p>
        </p:txBody>
      </p:sp>
    </p:spTree>
    <p:extLst>
      <p:ext uri="{BB962C8B-B14F-4D97-AF65-F5344CB8AC3E}">
        <p14:creationId xmlns:p14="http://schemas.microsoft.com/office/powerpoint/2010/main" val="11565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 y="379208"/>
            <a:ext cx="6858000" cy="485980"/>
          </a:xfrm>
        </p:spPr>
        <p:txBody>
          <a:bodyPr>
            <a:noAutofit/>
          </a:bodyPr>
          <a:lstStyle/>
          <a:p>
            <a:r>
              <a:rPr lang="tr-TR" sz="3200" b="1" dirty="0" smtClean="0">
                <a:solidFill>
                  <a:srgbClr val="7030A0"/>
                </a:solidFill>
              </a:rPr>
              <a:t>	</a:t>
            </a:r>
            <a:r>
              <a:rPr lang="tr-TR" sz="2800" b="1" dirty="0" smtClean="0">
                <a:solidFill>
                  <a:schemeClr val="accent5">
                    <a:lumMod val="75000"/>
                  </a:schemeClr>
                </a:solidFill>
              </a:rPr>
              <a:t>STAR </a:t>
            </a:r>
            <a:r>
              <a:rPr lang="tr-TR" sz="2800" b="1" dirty="0" err="1" smtClean="0">
                <a:solidFill>
                  <a:schemeClr val="accent5">
                    <a:lumMod val="75000"/>
                  </a:schemeClr>
                </a:solidFill>
              </a:rPr>
              <a:t>exp</a:t>
            </a:r>
            <a:r>
              <a:rPr lang="tr-TR" sz="2800" b="1" dirty="0" smtClean="0">
                <a:solidFill>
                  <a:schemeClr val="accent5">
                    <a:lumMod val="75000"/>
                  </a:schemeClr>
                </a:solidFill>
              </a:rPr>
              <a:t>.:	Central </a:t>
            </a:r>
            <a:r>
              <a:rPr lang="tr-TR" sz="2800" b="1" dirty="0" err="1" smtClean="0">
                <a:solidFill>
                  <a:schemeClr val="accent5">
                    <a:lumMod val="75000"/>
                  </a:schemeClr>
                </a:solidFill>
              </a:rPr>
              <a:t>Au+Au</a:t>
            </a:r>
            <a:r>
              <a:rPr lang="tr-TR" sz="2800" b="1" dirty="0" smtClean="0">
                <a:solidFill>
                  <a:schemeClr val="accent5">
                    <a:lumMod val="75000"/>
                  </a:schemeClr>
                </a:solidFill>
              </a:rPr>
              <a:t> </a:t>
            </a:r>
            <a:r>
              <a:rPr lang="tr-TR" sz="2800" b="1" dirty="0" err="1" smtClean="0">
                <a:solidFill>
                  <a:schemeClr val="accent5">
                    <a:lumMod val="75000"/>
                  </a:schemeClr>
                </a:solidFill>
              </a:rPr>
              <a:t>collisions</a:t>
            </a:r>
            <a:r>
              <a:rPr lang="tr-TR" sz="2800" b="1" dirty="0" smtClean="0">
                <a:solidFill>
                  <a:schemeClr val="accent5">
                    <a:lumMod val="75000"/>
                  </a:schemeClr>
                </a:solidFill>
              </a:rPr>
              <a:t> at </a:t>
            </a:r>
            <a:endParaRPr lang="en-US" sz="2800" b="1" dirty="0">
              <a:solidFill>
                <a:schemeClr val="accent5">
                  <a:lumMod val="75000"/>
                </a:schemeClr>
              </a:solidFill>
            </a:endParaRPr>
          </a:p>
        </p:txBody>
      </p:sp>
      <p:pic>
        <p:nvPicPr>
          <p:cNvPr id="4" name="Resim 3"/>
          <p:cNvPicPr>
            <a:picLocks noChangeAspect="1"/>
          </p:cNvPicPr>
          <p:nvPr/>
        </p:nvPicPr>
        <p:blipFill>
          <a:blip r:embed="rId2"/>
          <a:stretch>
            <a:fillRect/>
          </a:stretch>
        </p:blipFill>
        <p:spPr>
          <a:xfrm>
            <a:off x="609600" y="1676400"/>
            <a:ext cx="7688664" cy="2995691"/>
          </a:xfrm>
          <a:prstGeom prst="rect">
            <a:avLst/>
          </a:prstGeom>
        </p:spPr>
      </p:pic>
      <p:sp>
        <p:nvSpPr>
          <p:cNvPr id="6" name="Dikdörtgen 5"/>
          <p:cNvSpPr/>
          <p:nvPr/>
        </p:nvSpPr>
        <p:spPr>
          <a:xfrm>
            <a:off x="748454" y="1539992"/>
            <a:ext cx="7914415" cy="830997"/>
          </a:xfrm>
          <a:prstGeom prst="rect">
            <a:avLst/>
          </a:prstGeom>
        </p:spPr>
        <p:txBody>
          <a:bodyPr wrap="square">
            <a:spAutoFit/>
          </a:bodyPr>
          <a:lstStyle/>
          <a:p>
            <a:r>
              <a:rPr lang="tr-TR" sz="2400" dirty="0" err="1" smtClean="0">
                <a:solidFill>
                  <a:srgbClr val="FF0000"/>
                </a:solidFill>
              </a:rPr>
              <a:t>Au</a:t>
            </a:r>
            <a:r>
              <a:rPr lang="tr-TR" sz="2400" dirty="0" smtClean="0">
                <a:solidFill>
                  <a:srgbClr val="FF0000"/>
                </a:solidFill>
              </a:rPr>
              <a:t>                 </a:t>
            </a:r>
          </a:p>
          <a:p>
            <a:r>
              <a:rPr lang="tr-TR" sz="2400" dirty="0">
                <a:solidFill>
                  <a:srgbClr val="FF0000"/>
                </a:solidFill>
              </a:rPr>
              <a:t> </a:t>
            </a:r>
            <a:r>
              <a:rPr lang="tr-TR" sz="2400" dirty="0" smtClean="0">
                <a:solidFill>
                  <a:srgbClr val="FF0000"/>
                </a:solidFill>
              </a:rPr>
              <a:t>                </a:t>
            </a:r>
            <a:r>
              <a:rPr lang="tr-TR" sz="2400" dirty="0" err="1" smtClean="0">
                <a:solidFill>
                  <a:srgbClr val="FF0000"/>
                </a:solidFill>
              </a:rPr>
              <a:t>Au</a:t>
            </a:r>
            <a:endParaRPr lang="en-US" sz="2400" dirty="0">
              <a:solidFill>
                <a:srgbClr val="000000"/>
              </a:solidFill>
            </a:endParaRPr>
          </a:p>
        </p:txBody>
      </p:sp>
      <mc:AlternateContent xmlns:mc="http://schemas.openxmlformats.org/markup-compatibility/2006" xmlns:a14="http://schemas.microsoft.com/office/drawing/2010/main">
        <mc:Choice Requires="a14">
          <p:sp>
            <p:nvSpPr>
              <p:cNvPr id="7" name="Metin kutusu 6"/>
              <p:cNvSpPr txBox="1"/>
              <p:nvPr/>
            </p:nvSpPr>
            <p:spPr>
              <a:xfrm>
                <a:off x="6827168" y="243756"/>
                <a:ext cx="2316832" cy="442044"/>
              </a:xfrm>
              <a:prstGeom prst="rect">
                <a:avLst/>
              </a:prstGeom>
              <a:noFill/>
            </p:spPr>
            <p:txBody>
              <a:bodyPr wrap="square" lIns="0" tIns="0" rIns="0" bIns="0" rtlCol="0">
                <a:spAutoFit/>
              </a:bodyPr>
              <a:lstStyle/>
              <a:p>
                <a14:m>
                  <m:oMath xmlns:m="http://schemas.openxmlformats.org/officeDocument/2006/math">
                    <m:rad>
                      <m:radPr>
                        <m:degHide m:val="on"/>
                        <m:ctrlPr>
                          <a:rPr lang="en-US" sz="2800" i="1" smtClean="0">
                            <a:solidFill>
                              <a:schemeClr val="accent5">
                                <a:lumMod val="75000"/>
                              </a:schemeClr>
                            </a:solidFill>
                            <a:latin typeface="Cambria Math" panose="02040503050406030204" pitchFamily="18" charset="0"/>
                          </a:rPr>
                        </m:ctrlPr>
                      </m:radPr>
                      <m:deg/>
                      <m:e>
                        <m:sSub>
                          <m:sSubPr>
                            <m:ctrlPr>
                              <a:rPr lang="tr-TR" sz="2800" b="0" i="1" smtClean="0">
                                <a:solidFill>
                                  <a:schemeClr val="accent5">
                                    <a:lumMod val="75000"/>
                                  </a:schemeClr>
                                </a:solidFill>
                                <a:latin typeface="Cambria Math" panose="02040503050406030204" pitchFamily="18" charset="0"/>
                              </a:rPr>
                            </m:ctrlPr>
                          </m:sSubPr>
                          <m:e>
                            <m:r>
                              <a:rPr lang="tr-TR" sz="2800" b="0" i="1" smtClean="0">
                                <a:solidFill>
                                  <a:schemeClr val="accent5">
                                    <a:lumMod val="75000"/>
                                  </a:schemeClr>
                                </a:solidFill>
                                <a:latin typeface="Cambria Math" panose="02040503050406030204" pitchFamily="18" charset="0"/>
                              </a:rPr>
                              <m:t>𝑠</m:t>
                            </m:r>
                          </m:e>
                          <m:sub>
                            <m:r>
                              <a:rPr lang="tr-TR" sz="2800" i="1">
                                <a:solidFill>
                                  <a:schemeClr val="accent5">
                                    <a:lumMod val="75000"/>
                                  </a:schemeClr>
                                </a:solidFill>
                                <a:latin typeface="Cambria Math" panose="02040503050406030204" pitchFamily="18" charset="0"/>
                              </a:rPr>
                              <m:t>𝑁𝑁</m:t>
                            </m:r>
                          </m:sub>
                        </m:sSub>
                      </m:e>
                    </m:rad>
                  </m:oMath>
                </a14:m>
                <a:r>
                  <a:rPr lang="tr-TR" sz="1600" dirty="0" smtClean="0">
                    <a:solidFill>
                      <a:schemeClr val="accent5">
                        <a:lumMod val="75000"/>
                      </a:schemeClr>
                    </a:solidFill>
                  </a:rPr>
                  <a:t> </a:t>
                </a:r>
                <a:r>
                  <a:rPr lang="tr-TR" sz="2400" dirty="0" smtClean="0">
                    <a:solidFill>
                      <a:schemeClr val="accent5">
                        <a:lumMod val="75000"/>
                      </a:schemeClr>
                    </a:solidFill>
                  </a:rPr>
                  <a:t>= 3 </a:t>
                </a:r>
                <a:r>
                  <a:rPr lang="tr-TR" sz="2400" dirty="0" err="1" smtClean="0">
                    <a:solidFill>
                      <a:schemeClr val="accent5">
                        <a:lumMod val="75000"/>
                      </a:schemeClr>
                    </a:solidFill>
                  </a:rPr>
                  <a:t>GeV</a:t>
                </a:r>
                <a:endParaRPr lang="en-US" sz="1600" dirty="0">
                  <a:solidFill>
                    <a:schemeClr val="accent5">
                      <a:lumMod val="75000"/>
                    </a:schemeClr>
                  </a:solidFill>
                </a:endParaRPr>
              </a:p>
            </p:txBody>
          </p:sp>
        </mc:Choice>
        <mc:Fallback xmlns="">
          <p:sp>
            <p:nvSpPr>
              <p:cNvPr id="7" name="Metin kutusu 6"/>
              <p:cNvSpPr txBox="1">
                <a:spLocks noRot="1" noChangeAspect="1" noMove="1" noResize="1" noEditPoints="1" noAdjustHandles="1" noChangeArrowheads="1" noChangeShapeType="1" noTextEdit="1"/>
              </p:cNvSpPr>
              <p:nvPr/>
            </p:nvSpPr>
            <p:spPr>
              <a:xfrm>
                <a:off x="6827168" y="243756"/>
                <a:ext cx="2316832" cy="442044"/>
              </a:xfrm>
              <a:prstGeom prst="rect">
                <a:avLst/>
              </a:prstGeom>
              <a:blipFill rotWithShape="0">
                <a:blip r:embed="rId3"/>
                <a:stretch>
                  <a:fillRect t="-10959" b="-34247"/>
                </a:stretch>
              </a:blipFill>
            </p:spPr>
            <p:txBody>
              <a:bodyPr/>
              <a:lstStyle/>
              <a:p>
                <a:r>
                  <a:rPr lang="en-US">
                    <a:noFill/>
                  </a:rPr>
                  <a:t> </a:t>
                </a:r>
              </a:p>
            </p:txBody>
          </p:sp>
        </mc:Fallback>
      </mc:AlternateContent>
      <p:sp>
        <p:nvSpPr>
          <p:cNvPr id="8" name="Metin kutusu 7"/>
          <p:cNvSpPr txBox="1"/>
          <p:nvPr/>
        </p:nvSpPr>
        <p:spPr>
          <a:xfrm>
            <a:off x="293076" y="4819007"/>
            <a:ext cx="8557847" cy="1200329"/>
          </a:xfrm>
          <a:prstGeom prst="rect">
            <a:avLst/>
          </a:prstGeom>
          <a:noFill/>
        </p:spPr>
        <p:txBody>
          <a:bodyPr wrap="square" rtlCol="0">
            <a:spAutoFit/>
          </a:bodyPr>
          <a:lstStyle/>
          <a:p>
            <a:r>
              <a:rPr lang="tr-TR" sz="2400" dirty="0" err="1" smtClean="0"/>
              <a:t>Hybrid</a:t>
            </a:r>
            <a:r>
              <a:rPr lang="tr-TR" sz="2400" dirty="0" smtClean="0"/>
              <a:t> </a:t>
            </a:r>
            <a:r>
              <a:rPr lang="tr-TR" sz="2400" dirty="0" err="1" smtClean="0"/>
              <a:t>approaches</a:t>
            </a:r>
            <a:r>
              <a:rPr lang="tr-TR" sz="2400" dirty="0" smtClean="0"/>
              <a:t> </a:t>
            </a:r>
            <a:r>
              <a:rPr lang="tr-TR" sz="2400" dirty="0" err="1" smtClean="0"/>
              <a:t>are</a:t>
            </a:r>
            <a:r>
              <a:rPr lang="tr-TR" sz="2400" dirty="0" smtClean="0"/>
              <a:t> </a:t>
            </a:r>
            <a:r>
              <a:rPr lang="tr-TR" sz="2400" dirty="0" err="1" smtClean="0"/>
              <a:t>successful</a:t>
            </a:r>
            <a:r>
              <a:rPr lang="tr-TR" sz="2400" dirty="0"/>
              <a:t> </a:t>
            </a:r>
            <a:r>
              <a:rPr lang="tr-TR" sz="2400" dirty="0" err="1" smtClean="0"/>
              <a:t>for</a:t>
            </a:r>
            <a:r>
              <a:rPr lang="tr-TR" sz="2400" dirty="0" smtClean="0"/>
              <a:t> </a:t>
            </a:r>
            <a:r>
              <a:rPr lang="tr-TR" sz="2400" dirty="0" err="1" smtClean="0"/>
              <a:t>the</a:t>
            </a:r>
            <a:r>
              <a:rPr lang="tr-TR" sz="2400" dirty="0" smtClean="0"/>
              <a:t> </a:t>
            </a:r>
            <a:r>
              <a:rPr lang="tr-TR" sz="2400" dirty="0" err="1" smtClean="0"/>
              <a:t>description</a:t>
            </a:r>
            <a:r>
              <a:rPr lang="tr-TR" sz="2400" dirty="0" smtClean="0"/>
              <a:t> of </a:t>
            </a:r>
            <a:r>
              <a:rPr lang="tr-TR" sz="2400" dirty="0" err="1" smtClean="0"/>
              <a:t>dynamics</a:t>
            </a:r>
            <a:endParaRPr lang="tr-TR" sz="2400" dirty="0" smtClean="0"/>
          </a:p>
          <a:p>
            <a:pPr algn="ctr"/>
            <a:r>
              <a:rPr lang="en-US" sz="2400" dirty="0" smtClean="0">
                <a:solidFill>
                  <a:srgbClr val="00B050"/>
                </a:solidFill>
              </a:rPr>
              <a:t>DCM+CB</a:t>
            </a:r>
            <a:r>
              <a:rPr lang="tr-TR" sz="2400" dirty="0" smtClean="0">
                <a:solidFill>
                  <a:srgbClr val="00B050"/>
                </a:solidFill>
              </a:rPr>
              <a:t>,</a:t>
            </a:r>
            <a:r>
              <a:rPr lang="en-US" sz="2400" dirty="0" smtClean="0">
                <a:solidFill>
                  <a:srgbClr val="00B050"/>
                </a:solidFill>
              </a:rPr>
              <a:t> </a:t>
            </a:r>
            <a:r>
              <a:rPr lang="en-US" sz="2400" dirty="0" smtClean="0">
                <a:solidFill>
                  <a:srgbClr val="7030A0"/>
                </a:solidFill>
              </a:rPr>
              <a:t>URQMD</a:t>
            </a:r>
            <a:r>
              <a:rPr lang="tr-TR" sz="2400" dirty="0" smtClean="0">
                <a:solidFill>
                  <a:srgbClr val="7030A0"/>
                </a:solidFill>
              </a:rPr>
              <a:t>, PSG </a:t>
            </a:r>
            <a:r>
              <a:rPr lang="tr-TR" sz="2400" dirty="0">
                <a:solidFill>
                  <a:srgbClr val="FF0000"/>
                </a:solidFill>
              </a:rPr>
              <a:t>(</a:t>
            </a:r>
            <a:r>
              <a:rPr lang="tr-TR" sz="2400" dirty="0" err="1">
                <a:solidFill>
                  <a:srgbClr val="FF0000"/>
                </a:solidFill>
              </a:rPr>
              <a:t>primary</a:t>
            </a:r>
            <a:r>
              <a:rPr lang="tr-TR" sz="2400" dirty="0">
                <a:solidFill>
                  <a:srgbClr val="FF0000"/>
                </a:solidFill>
              </a:rPr>
              <a:t> hot </a:t>
            </a:r>
            <a:r>
              <a:rPr lang="tr-TR" sz="2400" dirty="0" err="1">
                <a:solidFill>
                  <a:srgbClr val="FF0000"/>
                </a:solidFill>
              </a:rPr>
              <a:t>nuclei</a:t>
            </a:r>
            <a:r>
              <a:rPr lang="tr-TR" sz="2400" dirty="0">
                <a:solidFill>
                  <a:srgbClr val="FF0000"/>
                </a:solidFill>
              </a:rPr>
              <a:t>)</a:t>
            </a:r>
            <a:endParaRPr lang="tr-TR" sz="2400" dirty="0" smtClean="0">
              <a:solidFill>
                <a:srgbClr val="7030A0"/>
              </a:solidFill>
            </a:endParaRPr>
          </a:p>
          <a:p>
            <a:pPr algn="ctr"/>
            <a:r>
              <a:rPr lang="en-US" sz="2400" dirty="0" smtClean="0">
                <a:solidFill>
                  <a:srgbClr val="00B050"/>
                </a:solidFill>
              </a:rPr>
              <a:t>DCM+</a:t>
            </a:r>
            <a:r>
              <a:rPr lang="tr-TR" sz="2400" dirty="0" smtClean="0">
                <a:solidFill>
                  <a:srgbClr val="00B050"/>
                </a:solidFill>
              </a:rPr>
              <a:t>SMM,</a:t>
            </a:r>
            <a:r>
              <a:rPr lang="tr-TR" sz="2400" dirty="0" smtClean="0">
                <a:solidFill>
                  <a:srgbClr val="0070C0"/>
                </a:solidFill>
              </a:rPr>
              <a:t>  </a:t>
            </a:r>
            <a:r>
              <a:rPr lang="en-US" sz="2400" dirty="0" smtClean="0">
                <a:solidFill>
                  <a:srgbClr val="7030A0"/>
                </a:solidFill>
              </a:rPr>
              <a:t>URQMD+</a:t>
            </a:r>
            <a:r>
              <a:rPr lang="tr-TR" sz="2400" dirty="0" smtClean="0">
                <a:solidFill>
                  <a:srgbClr val="7030A0"/>
                </a:solidFill>
              </a:rPr>
              <a:t>SMM</a:t>
            </a:r>
            <a:r>
              <a:rPr lang="tr-TR" sz="2400" dirty="0">
                <a:solidFill>
                  <a:srgbClr val="7030A0"/>
                </a:solidFill>
              </a:rPr>
              <a:t>, </a:t>
            </a:r>
            <a:r>
              <a:rPr lang="tr-TR" sz="2400" dirty="0" smtClean="0">
                <a:solidFill>
                  <a:srgbClr val="7030A0"/>
                </a:solidFill>
              </a:rPr>
              <a:t>PSG+SMM </a:t>
            </a:r>
            <a:r>
              <a:rPr lang="tr-TR" sz="2400" dirty="0" smtClean="0">
                <a:solidFill>
                  <a:srgbClr val="0070C0"/>
                </a:solidFill>
              </a:rPr>
              <a:t>(final </a:t>
            </a:r>
            <a:r>
              <a:rPr lang="tr-TR" sz="2400" dirty="0" err="1">
                <a:solidFill>
                  <a:srgbClr val="0070C0"/>
                </a:solidFill>
              </a:rPr>
              <a:t>cold</a:t>
            </a:r>
            <a:r>
              <a:rPr lang="tr-TR" sz="2400" dirty="0">
                <a:solidFill>
                  <a:srgbClr val="0070C0"/>
                </a:solidFill>
              </a:rPr>
              <a:t> </a:t>
            </a:r>
            <a:r>
              <a:rPr lang="tr-TR" sz="2400" dirty="0" err="1">
                <a:solidFill>
                  <a:srgbClr val="0070C0"/>
                </a:solidFill>
              </a:rPr>
              <a:t>nuclei</a:t>
            </a:r>
            <a:r>
              <a:rPr lang="tr-TR" sz="2400" dirty="0" smtClean="0">
                <a:solidFill>
                  <a:srgbClr val="0070C0"/>
                </a:solidFill>
              </a:rPr>
              <a:t>)</a:t>
            </a:r>
            <a:endParaRPr lang="tr-TR" sz="2400" dirty="0" smtClean="0">
              <a:solidFill>
                <a:srgbClr val="7030A0"/>
              </a:solidFill>
            </a:endParaRPr>
          </a:p>
        </p:txBody>
      </p:sp>
      <p:sp>
        <p:nvSpPr>
          <p:cNvPr id="5" name="Dikdörtgen 4"/>
          <p:cNvSpPr/>
          <p:nvPr/>
        </p:nvSpPr>
        <p:spPr>
          <a:xfrm>
            <a:off x="443655" y="867679"/>
            <a:ext cx="8524015" cy="646331"/>
          </a:xfrm>
          <a:prstGeom prst="rect">
            <a:avLst/>
          </a:prstGeom>
        </p:spPr>
        <p:txBody>
          <a:bodyPr wrap="square">
            <a:spAutoFit/>
          </a:bodyPr>
          <a:lstStyle/>
          <a:p>
            <a:pPr algn="just"/>
            <a:r>
              <a:rPr lang="en-US" dirty="0" smtClean="0">
                <a:solidFill>
                  <a:schemeClr val="accent5">
                    <a:lumMod val="75000"/>
                  </a:schemeClr>
                </a:solidFill>
              </a:rPr>
              <a:t>[</a:t>
            </a:r>
            <a:r>
              <a:rPr lang="tr-TR" dirty="0" smtClean="0">
                <a:solidFill>
                  <a:schemeClr val="accent5">
                    <a:lumMod val="75000"/>
                  </a:schemeClr>
                </a:solidFill>
              </a:rPr>
              <a:t>5</a:t>
            </a:r>
            <a:r>
              <a:rPr lang="en-US" dirty="0" smtClean="0">
                <a:solidFill>
                  <a:schemeClr val="accent5">
                    <a:lumMod val="75000"/>
                  </a:schemeClr>
                </a:solidFill>
              </a:rPr>
              <a:t>] </a:t>
            </a:r>
            <a:r>
              <a:rPr lang="en-US" dirty="0">
                <a:solidFill>
                  <a:schemeClr val="accent5">
                    <a:lumMod val="75000"/>
                  </a:schemeClr>
                </a:solidFill>
              </a:rPr>
              <a:t>M. S. </a:t>
            </a:r>
            <a:r>
              <a:rPr lang="en-US" dirty="0" err="1">
                <a:solidFill>
                  <a:schemeClr val="accent5">
                    <a:lumMod val="75000"/>
                  </a:schemeClr>
                </a:solidFill>
              </a:rPr>
              <a:t>Abdallah</a:t>
            </a:r>
            <a:r>
              <a:rPr lang="en-US" dirty="0">
                <a:solidFill>
                  <a:schemeClr val="accent5">
                    <a:lumMod val="75000"/>
                  </a:schemeClr>
                </a:solidFill>
              </a:rPr>
              <a:t> et al., STAR Collaboration, Phys. Rev. </a:t>
            </a:r>
            <a:r>
              <a:rPr lang="en-US" dirty="0" err="1">
                <a:solidFill>
                  <a:schemeClr val="accent5">
                    <a:lumMod val="75000"/>
                  </a:schemeClr>
                </a:solidFill>
              </a:rPr>
              <a:t>Lett</a:t>
            </a:r>
            <a:r>
              <a:rPr lang="en-US" dirty="0">
                <a:solidFill>
                  <a:schemeClr val="accent5">
                    <a:lumMod val="75000"/>
                  </a:schemeClr>
                </a:solidFill>
              </a:rPr>
              <a:t>. 128, 202301 (2022)</a:t>
            </a:r>
            <a:endParaRPr lang="tr-TR" dirty="0">
              <a:solidFill>
                <a:schemeClr val="accent5">
                  <a:lumMod val="75000"/>
                </a:schemeClr>
              </a:solidFill>
            </a:endParaRPr>
          </a:p>
          <a:p>
            <a:pPr algn="just"/>
            <a:r>
              <a:rPr lang="tr-TR" dirty="0" smtClean="0">
                <a:solidFill>
                  <a:schemeClr val="accent5">
                    <a:lumMod val="75000"/>
                  </a:schemeClr>
                </a:solidFill>
              </a:rPr>
              <a:t>[6] </a:t>
            </a:r>
            <a:r>
              <a:rPr lang="en-US" dirty="0" err="1">
                <a:solidFill>
                  <a:schemeClr val="accent5">
                    <a:lumMod val="75000"/>
                  </a:schemeClr>
                </a:solidFill>
              </a:rPr>
              <a:t>Hui</a:t>
            </a:r>
            <a:r>
              <a:rPr lang="en-US" dirty="0">
                <a:solidFill>
                  <a:schemeClr val="accent5">
                    <a:lumMod val="75000"/>
                  </a:schemeClr>
                </a:solidFill>
              </a:rPr>
              <a:t> Liu for STAR Collaboration, </a:t>
            </a:r>
            <a:r>
              <a:rPr lang="en-US" dirty="0" err="1">
                <a:solidFill>
                  <a:schemeClr val="accent5">
                    <a:lumMod val="75000"/>
                  </a:schemeClr>
                </a:solidFill>
              </a:rPr>
              <a:t>Acta</a:t>
            </a:r>
            <a:r>
              <a:rPr lang="en-US" dirty="0">
                <a:solidFill>
                  <a:schemeClr val="accent5">
                    <a:lumMod val="75000"/>
                  </a:schemeClr>
                </a:solidFill>
              </a:rPr>
              <a:t> Phys. </a:t>
            </a:r>
            <a:r>
              <a:rPr lang="en-US" dirty="0" err="1">
                <a:solidFill>
                  <a:schemeClr val="accent5">
                    <a:lumMod val="75000"/>
                  </a:schemeClr>
                </a:solidFill>
              </a:rPr>
              <a:t>Polon</a:t>
            </a:r>
            <a:r>
              <a:rPr lang="en-US" dirty="0">
                <a:solidFill>
                  <a:schemeClr val="accent5">
                    <a:lumMod val="75000"/>
                  </a:schemeClr>
                </a:solidFill>
              </a:rPr>
              <a:t>. B, Proc. Suppl. 16, 1–A148 (2023).</a:t>
            </a:r>
          </a:p>
        </p:txBody>
      </p:sp>
      <p:sp>
        <p:nvSpPr>
          <p:cNvPr id="10" name="Metin kutusu 9"/>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3</a:t>
            </a:r>
            <a:endParaRPr lang="tr-TR" dirty="0">
              <a:solidFill>
                <a:schemeClr val="bg1"/>
              </a:solidFill>
            </a:endParaRPr>
          </a:p>
        </p:txBody>
      </p:sp>
    </p:spTree>
    <p:extLst>
      <p:ext uri="{BB962C8B-B14F-4D97-AF65-F5344CB8AC3E}">
        <p14:creationId xmlns:p14="http://schemas.microsoft.com/office/powerpoint/2010/main" val="2428646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145322"/>
            <a:ext cx="8839200" cy="838200"/>
          </a:xfrm>
        </p:spPr>
        <p:txBody>
          <a:bodyPr>
            <a:noAutofit/>
          </a:bodyPr>
          <a:lstStyle/>
          <a:p>
            <a:r>
              <a:rPr lang="tr-TR" sz="2000" b="1" dirty="0" smtClean="0">
                <a:solidFill>
                  <a:schemeClr val="accent5">
                    <a:lumMod val="75000"/>
                  </a:schemeClr>
                </a:solidFill>
                <a:latin typeface="Arial" panose="020B0604020202020204" pitchFamily="34" charset="0"/>
                <a:cs typeface="Arial" panose="020B0604020202020204" pitchFamily="34" charset="0"/>
              </a:rPr>
              <a:t>T</a:t>
            </a:r>
            <a:r>
              <a:rPr lang="en-US" sz="2000" b="1" dirty="0" smtClean="0">
                <a:solidFill>
                  <a:schemeClr val="accent5">
                    <a:lumMod val="75000"/>
                  </a:schemeClr>
                </a:solidFill>
                <a:latin typeface="Arial" panose="020B0604020202020204" pitchFamily="34" charset="0"/>
                <a:cs typeface="Arial" panose="020B0604020202020204" pitchFamily="34" charset="0"/>
              </a:rPr>
              <a:t>he </a:t>
            </a:r>
            <a:r>
              <a:rPr lang="en-US" sz="2000" b="1" dirty="0">
                <a:solidFill>
                  <a:schemeClr val="accent5">
                    <a:lumMod val="75000"/>
                  </a:schemeClr>
                </a:solidFill>
                <a:latin typeface="Arial" panose="020B0604020202020204" pitchFamily="34" charset="0"/>
                <a:cs typeface="Arial" panose="020B0604020202020204" pitchFamily="34" charset="0"/>
              </a:rPr>
              <a:t>Ultra-relativistic Quantum Molecular </a:t>
            </a:r>
            <a:r>
              <a:rPr lang="en-US" sz="2000" b="1" dirty="0" smtClean="0">
                <a:solidFill>
                  <a:schemeClr val="accent5">
                    <a:lumMod val="75000"/>
                  </a:schemeClr>
                </a:solidFill>
                <a:latin typeface="Arial" panose="020B0604020202020204" pitchFamily="34" charset="0"/>
                <a:cs typeface="Arial" panose="020B0604020202020204" pitchFamily="34" charset="0"/>
              </a:rPr>
              <a:t>Dynamics</a:t>
            </a:r>
            <a:r>
              <a:rPr lang="tr-TR" sz="2000" b="1" dirty="0" smtClean="0">
                <a:solidFill>
                  <a:schemeClr val="accent5">
                    <a:lumMod val="75000"/>
                  </a:schemeClr>
                </a:solidFill>
                <a:latin typeface="Arial" panose="020B0604020202020204" pitchFamily="34" charset="0"/>
                <a:cs typeface="Arial" panose="020B0604020202020204" pitchFamily="34" charset="0"/>
              </a:rPr>
              <a:t> Model (</a:t>
            </a:r>
            <a:r>
              <a:rPr lang="tr-TR" sz="2000" b="1" dirty="0" err="1" smtClean="0">
                <a:solidFill>
                  <a:schemeClr val="accent5">
                    <a:lumMod val="75000"/>
                  </a:schemeClr>
                </a:solidFill>
                <a:latin typeface="Arial" panose="020B0604020202020204" pitchFamily="34" charset="0"/>
                <a:cs typeface="Arial" panose="020B0604020202020204" pitchFamily="34" charset="0"/>
              </a:rPr>
              <a:t>UrQMD</a:t>
            </a:r>
            <a:r>
              <a:rPr lang="tr-TR" sz="2000" b="1" dirty="0" smtClean="0">
                <a:solidFill>
                  <a:schemeClr val="accent5">
                    <a:lumMod val="75000"/>
                  </a:schemeClr>
                </a:solidFill>
                <a:latin typeface="Arial" panose="020B0604020202020204" pitchFamily="34" charset="0"/>
                <a:cs typeface="Arial" panose="020B0604020202020204" pitchFamily="34" charset="0"/>
              </a:rPr>
              <a:t>)</a:t>
            </a:r>
            <a:endParaRPr lang="en-US" sz="2000" b="1" dirty="0">
              <a:solidFill>
                <a:schemeClr val="accent5">
                  <a:lumMod val="7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52400" y="1006968"/>
            <a:ext cx="8839200" cy="4343400"/>
          </a:xfrm>
        </p:spPr>
        <p:txBody>
          <a:bodyPr>
            <a:noAutofit/>
          </a:bodyPr>
          <a:lstStyle/>
          <a:p>
            <a:pPr algn="just"/>
            <a:r>
              <a:rPr lang="en-US" sz="2000" dirty="0" smtClean="0">
                <a:solidFill>
                  <a:srgbClr val="0070C0"/>
                </a:solidFill>
              </a:rPr>
              <a:t>The </a:t>
            </a:r>
            <a:r>
              <a:rPr lang="en-US" sz="2000" dirty="0" err="1" smtClean="0">
                <a:solidFill>
                  <a:srgbClr val="0070C0"/>
                </a:solidFill>
              </a:rPr>
              <a:t>UrQMD</a:t>
            </a:r>
            <a:r>
              <a:rPr lang="en-US" sz="2000" dirty="0" smtClean="0">
                <a:solidFill>
                  <a:srgbClr val="0070C0"/>
                </a:solidFill>
              </a:rPr>
              <a:t> include</a:t>
            </a:r>
            <a:r>
              <a:rPr lang="tr-TR" sz="2000" dirty="0" smtClean="0">
                <a:solidFill>
                  <a:srgbClr val="0070C0"/>
                </a:solidFill>
              </a:rPr>
              <a:t>s</a:t>
            </a:r>
            <a:r>
              <a:rPr lang="en-US" sz="2000" dirty="0" smtClean="0">
                <a:solidFill>
                  <a:srgbClr val="0070C0"/>
                </a:solidFill>
              </a:rPr>
              <a:t> </a:t>
            </a:r>
            <a:r>
              <a:rPr lang="en-US" sz="2000" dirty="0">
                <a:solidFill>
                  <a:srgbClr val="0070C0"/>
                </a:solidFill>
              </a:rPr>
              <a:t>up to 70 baryonic species (including their antiparticles), as well as up to 40 different </a:t>
            </a:r>
            <a:r>
              <a:rPr lang="en-US" sz="2000" dirty="0" err="1">
                <a:solidFill>
                  <a:srgbClr val="0070C0"/>
                </a:solidFill>
              </a:rPr>
              <a:t>mesonic</a:t>
            </a:r>
            <a:r>
              <a:rPr lang="en-US" sz="2000" dirty="0">
                <a:solidFill>
                  <a:srgbClr val="0070C0"/>
                </a:solidFill>
              </a:rPr>
              <a:t> species, which participate in binary interactions. In the present calculations the hard </a:t>
            </a:r>
            <a:r>
              <a:rPr lang="en-US" sz="2000" dirty="0" err="1">
                <a:solidFill>
                  <a:srgbClr val="0070C0"/>
                </a:solidFill>
              </a:rPr>
              <a:t>Skyrme</a:t>
            </a:r>
            <a:r>
              <a:rPr lang="en-US" sz="2000" dirty="0">
                <a:solidFill>
                  <a:srgbClr val="0070C0"/>
                </a:solidFill>
              </a:rPr>
              <a:t> type equation of state is used which allows for the attraction between baryons. </a:t>
            </a:r>
            <a:endParaRPr lang="tr-TR" sz="2000" dirty="0" smtClean="0">
              <a:solidFill>
                <a:srgbClr val="0070C0"/>
              </a:solidFill>
            </a:endParaRPr>
          </a:p>
          <a:p>
            <a:pPr algn="just"/>
            <a:r>
              <a:rPr lang="tr-TR" sz="2000" dirty="0" smtClean="0"/>
              <a:t>C</a:t>
            </a:r>
            <a:r>
              <a:rPr lang="en-US" sz="2000" dirty="0" err="1" smtClean="0"/>
              <a:t>onserv</a:t>
            </a:r>
            <a:r>
              <a:rPr lang="tr-TR" sz="2000" dirty="0" err="1" smtClean="0"/>
              <a:t>ation</a:t>
            </a:r>
            <a:r>
              <a:rPr lang="tr-TR" sz="2000" dirty="0" smtClean="0"/>
              <a:t> of</a:t>
            </a:r>
            <a:r>
              <a:rPr lang="en-US" sz="2000" dirty="0" smtClean="0"/>
              <a:t> </a:t>
            </a:r>
            <a:r>
              <a:rPr lang="en-US" sz="2000" dirty="0"/>
              <a:t>the net-baryon number, net-electric-charge, and net-strangeness as well as the total energy and </a:t>
            </a:r>
            <a:r>
              <a:rPr lang="en-US" sz="2000" dirty="0" smtClean="0"/>
              <a:t>momentum</a:t>
            </a:r>
            <a:r>
              <a:rPr lang="tr-TR" sz="2000" dirty="0" smtClean="0"/>
              <a:t> </a:t>
            </a:r>
            <a:r>
              <a:rPr lang="tr-TR" sz="2000" dirty="0" err="1" smtClean="0"/>
              <a:t>are</a:t>
            </a:r>
            <a:r>
              <a:rPr lang="tr-TR" sz="2000" dirty="0" smtClean="0"/>
              <a:t> </a:t>
            </a:r>
            <a:r>
              <a:rPr lang="tr-TR" sz="2000" dirty="0" err="1" smtClean="0"/>
              <a:t>taken</a:t>
            </a:r>
            <a:r>
              <a:rPr lang="tr-TR" sz="2000" dirty="0" smtClean="0"/>
              <a:t> </a:t>
            </a:r>
            <a:r>
              <a:rPr lang="tr-TR" sz="2000" dirty="0" err="1" smtClean="0"/>
              <a:t>into</a:t>
            </a:r>
            <a:r>
              <a:rPr lang="tr-TR" sz="2000" dirty="0" smtClean="0"/>
              <a:t> </a:t>
            </a:r>
            <a:r>
              <a:rPr lang="tr-TR" sz="2000" dirty="0" err="1" smtClean="0"/>
              <a:t>account</a:t>
            </a:r>
            <a:r>
              <a:rPr lang="en-US" sz="2000" dirty="0" smtClean="0"/>
              <a:t>. </a:t>
            </a:r>
            <a:endParaRPr lang="tr-TR" sz="2000" dirty="0" smtClean="0"/>
          </a:p>
          <a:p>
            <a:pPr algn="just"/>
            <a:r>
              <a:rPr lang="en-US" sz="2000" dirty="0" smtClean="0">
                <a:solidFill>
                  <a:srgbClr val="0070C0"/>
                </a:solidFill>
              </a:rPr>
              <a:t>The </a:t>
            </a:r>
            <a:r>
              <a:rPr lang="en-US" sz="2000" dirty="0">
                <a:solidFill>
                  <a:srgbClr val="0070C0"/>
                </a:solidFill>
              </a:rPr>
              <a:t>produced particles can be located at all </a:t>
            </a:r>
            <a:r>
              <a:rPr lang="en-US" sz="2000" dirty="0" err="1">
                <a:solidFill>
                  <a:srgbClr val="0070C0"/>
                </a:solidFill>
              </a:rPr>
              <a:t>rapidities</a:t>
            </a:r>
            <a:r>
              <a:rPr lang="en-US" sz="2000" dirty="0">
                <a:solidFill>
                  <a:srgbClr val="0070C0"/>
                </a:solidFill>
              </a:rPr>
              <a:t>, however, the considerable part is concentrated in the </a:t>
            </a:r>
            <a:r>
              <a:rPr lang="en-US" sz="2000" dirty="0" err="1">
                <a:solidFill>
                  <a:srgbClr val="0070C0"/>
                </a:solidFill>
              </a:rPr>
              <a:t>midrapidity</a:t>
            </a:r>
            <a:r>
              <a:rPr lang="en-US" sz="2000" dirty="0">
                <a:solidFill>
                  <a:srgbClr val="0070C0"/>
                </a:solidFill>
              </a:rPr>
              <a:t> region. </a:t>
            </a:r>
            <a:endParaRPr lang="tr-TR" sz="2000" dirty="0" smtClean="0">
              <a:solidFill>
                <a:srgbClr val="0070C0"/>
              </a:solidFill>
            </a:endParaRPr>
          </a:p>
          <a:p>
            <a:pPr algn="just"/>
            <a:r>
              <a:rPr lang="en-US" sz="2000" dirty="0" smtClean="0"/>
              <a:t>At </a:t>
            </a:r>
            <a:r>
              <a:rPr lang="en-US" sz="2000" dirty="0"/>
              <a:t>the time of </a:t>
            </a:r>
            <a:r>
              <a:rPr lang="tr-TR" sz="2000" dirty="0" smtClean="0"/>
              <a:t>t=</a:t>
            </a:r>
            <a:r>
              <a:rPr lang="en-US" sz="2000" dirty="0" smtClean="0"/>
              <a:t>20–40 </a:t>
            </a:r>
            <a:r>
              <a:rPr lang="en-US" sz="2000" dirty="0" err="1"/>
              <a:t>fm</a:t>
            </a:r>
            <a:r>
              <a:rPr lang="en-US" sz="2000" dirty="0"/>
              <a:t>/c the strong interactions leading to the new particle formation are practically </a:t>
            </a:r>
            <a:r>
              <a:rPr lang="en-US" sz="2000" dirty="0" smtClean="0"/>
              <a:t>stopped </a:t>
            </a:r>
            <a:r>
              <a:rPr lang="tr-TR" sz="2000" dirty="0" smtClean="0">
                <a:solidFill>
                  <a:srgbClr val="7030A0"/>
                </a:solidFill>
              </a:rPr>
              <a:t>(</a:t>
            </a:r>
            <a:r>
              <a:rPr lang="tr-TR" sz="2000" dirty="0" err="1" smtClean="0">
                <a:solidFill>
                  <a:srgbClr val="7030A0"/>
                </a:solidFill>
              </a:rPr>
              <a:t>such</a:t>
            </a:r>
            <a:r>
              <a:rPr lang="tr-TR" sz="2000" dirty="0" smtClean="0">
                <a:solidFill>
                  <a:srgbClr val="7030A0"/>
                </a:solidFill>
              </a:rPr>
              <a:t> as </a:t>
            </a:r>
            <a:r>
              <a:rPr lang="en-US" sz="2000" dirty="0" smtClean="0">
                <a:solidFill>
                  <a:srgbClr val="7030A0"/>
                </a:solidFill>
              </a:rPr>
              <a:t>saturation</a:t>
            </a:r>
            <a:r>
              <a:rPr lang="tr-TR" sz="2000" dirty="0" smtClean="0">
                <a:solidFill>
                  <a:srgbClr val="7030A0"/>
                </a:solidFill>
              </a:rPr>
              <a:t>)</a:t>
            </a:r>
            <a:r>
              <a:rPr lang="tr-TR" sz="2000" dirty="0" smtClean="0"/>
              <a:t>.</a:t>
            </a:r>
            <a:r>
              <a:rPr lang="en-US" sz="2000" dirty="0" smtClean="0"/>
              <a:t> </a:t>
            </a:r>
            <a:r>
              <a:rPr lang="en-US" sz="2000" dirty="0"/>
              <a:t>In that time-moment we consider the relative coordinate positions and velocities of the produced baryons</a:t>
            </a:r>
            <a:r>
              <a:rPr lang="en-US" sz="2000" dirty="0" smtClean="0"/>
              <a:t>.</a:t>
            </a:r>
            <a:endParaRPr lang="tr-TR" sz="2000" dirty="0" smtClean="0"/>
          </a:p>
          <a:p>
            <a:pPr algn="just"/>
            <a:r>
              <a:rPr lang="en-US" sz="2000" dirty="0" smtClean="0"/>
              <a:t> </a:t>
            </a:r>
            <a:r>
              <a:rPr lang="en-US" sz="2000" dirty="0">
                <a:solidFill>
                  <a:srgbClr val="0070C0"/>
                </a:solidFill>
              </a:rPr>
              <a:t>We select the nuclear clusters according to the coordinates and velocities proximity, was suggested in Refs. </a:t>
            </a:r>
            <a:r>
              <a:rPr lang="en-US" sz="2000" dirty="0" smtClean="0">
                <a:solidFill>
                  <a:srgbClr val="0070C0"/>
                </a:solidFill>
              </a:rPr>
              <a:t>[</a:t>
            </a:r>
            <a:r>
              <a:rPr lang="tr-TR" sz="2000" dirty="0" smtClean="0">
                <a:solidFill>
                  <a:srgbClr val="0070C0"/>
                </a:solidFill>
              </a:rPr>
              <a:t>1,2,4</a:t>
            </a:r>
            <a:r>
              <a:rPr lang="en-US" sz="2000" dirty="0" smtClean="0">
                <a:solidFill>
                  <a:srgbClr val="0070C0"/>
                </a:solidFill>
              </a:rPr>
              <a:t>], </a:t>
            </a:r>
            <a:r>
              <a:rPr lang="en-US" sz="2000" dirty="0">
                <a:solidFill>
                  <a:srgbClr val="0070C0"/>
                </a:solidFill>
              </a:rPr>
              <a:t>and we call it a </a:t>
            </a:r>
            <a:r>
              <a:rPr lang="en-US" sz="2000" dirty="0" err="1">
                <a:solidFill>
                  <a:srgbClr val="0070C0"/>
                </a:solidFill>
              </a:rPr>
              <a:t>clusterization</a:t>
            </a:r>
            <a:r>
              <a:rPr lang="en-US" sz="2000" dirty="0">
                <a:solidFill>
                  <a:srgbClr val="0070C0"/>
                </a:solidFill>
              </a:rPr>
              <a:t> of baryons (CB</a:t>
            </a:r>
            <a:r>
              <a:rPr lang="en-US" sz="2000" dirty="0" smtClean="0">
                <a:solidFill>
                  <a:srgbClr val="0070C0"/>
                </a:solidFill>
              </a:rPr>
              <a:t>).</a:t>
            </a:r>
            <a:r>
              <a:rPr lang="tr-TR" sz="2000" dirty="0" smtClean="0">
                <a:solidFill>
                  <a:srgbClr val="0070C0"/>
                </a:solidFill>
              </a:rPr>
              <a:t> </a:t>
            </a:r>
            <a:endParaRPr lang="en-US" sz="2000" dirty="0">
              <a:solidFill>
                <a:srgbClr val="0070C0"/>
              </a:solidFill>
            </a:endParaRPr>
          </a:p>
        </p:txBody>
      </p:sp>
      <p:sp>
        <p:nvSpPr>
          <p:cNvPr id="4" name="Dikdörtgen 3"/>
          <p:cNvSpPr/>
          <p:nvPr/>
        </p:nvSpPr>
        <p:spPr>
          <a:xfrm>
            <a:off x="1524000" y="5488642"/>
            <a:ext cx="6324600" cy="619272"/>
          </a:xfrm>
          <a:prstGeom prst="rect">
            <a:avLst/>
          </a:prstGeom>
        </p:spPr>
        <p:txBody>
          <a:bodyPr wrap="square">
            <a:spAutoFit/>
          </a:bodyPr>
          <a:lstStyle/>
          <a:p>
            <a:pPr algn="just">
              <a:lnSpc>
                <a:spcPct val="107000"/>
              </a:lnSpc>
              <a:spcAft>
                <a:spcPts val="0"/>
              </a:spcAft>
            </a:pPr>
            <a:r>
              <a:rPr lang="tr-TR" sz="1600" dirty="0" smtClean="0">
                <a:solidFill>
                  <a:schemeClr val="accent5">
                    <a:lumMod val="75000"/>
                  </a:schemeClr>
                </a:solidFill>
                <a:latin typeface="Arial" panose="020B0604020202020204" pitchFamily="34" charset="0"/>
                <a:ea typeface="CMR9"/>
                <a:cs typeface="Arial" panose="020B0604020202020204" pitchFamily="34" charset="0"/>
              </a:rPr>
              <a:t>[7] M. </a:t>
            </a:r>
            <a:r>
              <a:rPr lang="en-US" sz="1600" dirty="0" err="1" smtClean="0">
                <a:solidFill>
                  <a:schemeClr val="accent5">
                    <a:lumMod val="75000"/>
                  </a:schemeClr>
                </a:solidFill>
                <a:latin typeface="Arial" panose="020B0604020202020204" pitchFamily="34" charset="0"/>
                <a:ea typeface="CMR9"/>
                <a:cs typeface="Arial" panose="020B0604020202020204" pitchFamily="34" charset="0"/>
              </a:rPr>
              <a:t>Bleicher</a:t>
            </a:r>
            <a:r>
              <a:rPr lang="en-US" sz="1600" dirty="0" smtClean="0">
                <a:solidFill>
                  <a:schemeClr val="accent5">
                    <a:lumMod val="75000"/>
                  </a:schemeClr>
                </a:solidFill>
                <a:latin typeface="Arial" panose="020B0604020202020204" pitchFamily="34" charset="0"/>
                <a:ea typeface="CMR9"/>
                <a:cs typeface="Arial" panose="020B0604020202020204" pitchFamily="34" charset="0"/>
              </a:rPr>
              <a:t> </a:t>
            </a:r>
            <a:r>
              <a:rPr lang="en-US" sz="1600" dirty="0">
                <a:solidFill>
                  <a:schemeClr val="accent5">
                    <a:lumMod val="75000"/>
                  </a:schemeClr>
                </a:solidFill>
                <a:latin typeface="Arial" panose="020B0604020202020204" pitchFamily="34" charset="0"/>
                <a:ea typeface="CMR9"/>
                <a:cs typeface="Arial" panose="020B0604020202020204" pitchFamily="34" charset="0"/>
              </a:rPr>
              <a:t>et al., J. Phys. G 25, 1859 (1999</a:t>
            </a:r>
            <a:r>
              <a:rPr lang="en-US" sz="1600" dirty="0" smtClean="0">
                <a:solidFill>
                  <a:schemeClr val="accent5">
                    <a:lumMod val="75000"/>
                  </a:schemeClr>
                </a:solidFill>
                <a:latin typeface="Arial" panose="020B0604020202020204" pitchFamily="34" charset="0"/>
                <a:ea typeface="CMR9"/>
                <a:cs typeface="Arial" panose="020B0604020202020204" pitchFamily="34" charset="0"/>
              </a:rPr>
              <a:t>)</a:t>
            </a:r>
            <a:r>
              <a:rPr lang="tr-TR" sz="1600" dirty="0" smtClean="0">
                <a:solidFill>
                  <a:schemeClr val="accent5">
                    <a:lumMod val="75000"/>
                  </a:schemeClr>
                </a:solidFill>
                <a:latin typeface="Arial" panose="020B0604020202020204" pitchFamily="34" charset="0"/>
                <a:ea typeface="CMR9"/>
                <a:cs typeface="Arial" panose="020B0604020202020204" pitchFamily="34" charset="0"/>
              </a:rPr>
              <a:t>,  </a:t>
            </a:r>
          </a:p>
          <a:p>
            <a:pPr algn="just">
              <a:lnSpc>
                <a:spcPct val="107000"/>
              </a:lnSpc>
              <a:spcAft>
                <a:spcPts val="0"/>
              </a:spcAft>
            </a:pPr>
            <a:r>
              <a:rPr lang="tr-TR" sz="1600" dirty="0" smtClean="0">
                <a:solidFill>
                  <a:schemeClr val="accent5">
                    <a:lumMod val="75000"/>
                  </a:schemeClr>
                </a:solidFill>
                <a:latin typeface="Arial" panose="020B0604020202020204" pitchFamily="34" charset="0"/>
                <a:cs typeface="Arial" panose="020B0604020202020204" pitchFamily="34" charset="0"/>
              </a:rPr>
              <a:t>[8] </a:t>
            </a:r>
            <a:r>
              <a:rPr lang="en-US" sz="1600" dirty="0" smtClean="0">
                <a:solidFill>
                  <a:schemeClr val="accent5">
                    <a:lumMod val="75000"/>
                  </a:schemeClr>
                </a:solidFill>
                <a:latin typeface="Arial" panose="020B0604020202020204" pitchFamily="34" charset="0"/>
                <a:cs typeface="Arial" panose="020B0604020202020204" pitchFamily="34" charset="0"/>
              </a:rPr>
              <a:t>S.A</a:t>
            </a:r>
            <a:r>
              <a:rPr lang="en-US" sz="1600" dirty="0">
                <a:solidFill>
                  <a:schemeClr val="accent5">
                    <a:lumMod val="75000"/>
                  </a:schemeClr>
                </a:solidFill>
                <a:latin typeface="Arial" panose="020B0604020202020204" pitchFamily="34" charset="0"/>
                <a:cs typeface="Arial" panose="020B0604020202020204" pitchFamily="34" charset="0"/>
              </a:rPr>
              <a:t>. Bass et al., </a:t>
            </a:r>
            <a:r>
              <a:rPr lang="en-US" sz="1600" dirty="0" err="1">
                <a:solidFill>
                  <a:schemeClr val="accent5">
                    <a:lumMod val="75000"/>
                  </a:schemeClr>
                </a:solidFill>
                <a:latin typeface="Arial" panose="020B0604020202020204" pitchFamily="34" charset="0"/>
                <a:cs typeface="Arial" panose="020B0604020202020204" pitchFamily="34" charset="0"/>
              </a:rPr>
              <a:t>Prog</a:t>
            </a:r>
            <a:r>
              <a:rPr lang="en-US" sz="1600" dirty="0">
                <a:solidFill>
                  <a:schemeClr val="accent5">
                    <a:lumMod val="75000"/>
                  </a:schemeClr>
                </a:solidFill>
                <a:latin typeface="Arial" panose="020B0604020202020204" pitchFamily="34" charset="0"/>
                <a:cs typeface="Arial" panose="020B0604020202020204" pitchFamily="34" charset="0"/>
              </a:rPr>
              <a:t>. Part. </a:t>
            </a:r>
            <a:r>
              <a:rPr lang="en-US" sz="1600" dirty="0" err="1">
                <a:solidFill>
                  <a:schemeClr val="accent5">
                    <a:lumMod val="75000"/>
                  </a:schemeClr>
                </a:solidFill>
                <a:latin typeface="Arial" panose="020B0604020202020204" pitchFamily="34" charset="0"/>
                <a:cs typeface="Arial" panose="020B0604020202020204" pitchFamily="34" charset="0"/>
              </a:rPr>
              <a:t>Nucl</a:t>
            </a:r>
            <a:r>
              <a:rPr lang="en-US" sz="1600" dirty="0">
                <a:solidFill>
                  <a:schemeClr val="accent5">
                    <a:lumMod val="75000"/>
                  </a:schemeClr>
                </a:solidFill>
                <a:latin typeface="Arial" panose="020B0604020202020204" pitchFamily="34" charset="0"/>
                <a:cs typeface="Arial" panose="020B0604020202020204" pitchFamily="34" charset="0"/>
              </a:rPr>
              <a:t>. Phys. 41, 255 (1998).</a:t>
            </a:r>
            <a:endParaRPr lang="en-US" sz="20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Metin kutusu 5"/>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4</a:t>
            </a:r>
            <a:endParaRPr lang="tr-TR" dirty="0">
              <a:solidFill>
                <a:schemeClr val="bg1"/>
              </a:solidFill>
            </a:endParaRPr>
          </a:p>
        </p:txBody>
      </p:sp>
    </p:spTree>
    <p:extLst>
      <p:ext uri="{BB962C8B-B14F-4D97-AF65-F5344CB8AC3E}">
        <p14:creationId xmlns:p14="http://schemas.microsoft.com/office/powerpoint/2010/main" val="874981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33800" y="4319320"/>
            <a:ext cx="4688042" cy="2357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5800" y="4519865"/>
            <a:ext cx="2081286" cy="172966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66800" y="177861"/>
            <a:ext cx="7135658" cy="417076"/>
          </a:xfrm>
          <a:prstGeom prst="rect">
            <a:avLst/>
          </a:prstGeom>
        </p:spPr>
        <p:txBody>
          <a:bodyPr vert="horz" wrap="square" lIns="0" tIns="47282" rIns="0" bIns="0" rtlCol="0">
            <a:spAutoFit/>
          </a:bodyPr>
          <a:lstStyle/>
          <a:p>
            <a:pPr marL="2242185">
              <a:lnSpc>
                <a:spcPct val="100000"/>
              </a:lnSpc>
            </a:pPr>
            <a:r>
              <a:rPr sz="2400" b="1" spc="-10" dirty="0">
                <a:solidFill>
                  <a:schemeClr val="accent5">
                    <a:lumMod val="75000"/>
                  </a:schemeClr>
                </a:solidFill>
              </a:rPr>
              <a:t>CENTRAL</a:t>
            </a:r>
            <a:r>
              <a:rPr sz="2400" b="1" spc="-75" dirty="0">
                <a:solidFill>
                  <a:schemeClr val="accent5">
                    <a:lumMod val="75000"/>
                  </a:schemeClr>
                </a:solidFill>
              </a:rPr>
              <a:t> </a:t>
            </a:r>
            <a:r>
              <a:rPr sz="2400" b="1" spc="-5" dirty="0">
                <a:solidFill>
                  <a:schemeClr val="accent5">
                    <a:lumMod val="75000"/>
                  </a:schemeClr>
                </a:solidFill>
              </a:rPr>
              <a:t>COLLISIONS</a:t>
            </a:r>
            <a:endParaRPr sz="2400" b="1" dirty="0">
              <a:solidFill>
                <a:schemeClr val="accent5">
                  <a:lumMod val="75000"/>
                </a:schemeClr>
              </a:solidFill>
            </a:endParaRPr>
          </a:p>
        </p:txBody>
      </p:sp>
      <p:sp>
        <p:nvSpPr>
          <p:cNvPr id="6" name="object 6"/>
          <p:cNvSpPr txBox="1"/>
          <p:nvPr/>
        </p:nvSpPr>
        <p:spPr>
          <a:xfrm>
            <a:off x="457200" y="594937"/>
            <a:ext cx="8229600" cy="1938992"/>
          </a:xfrm>
          <a:prstGeom prst="rect">
            <a:avLst/>
          </a:prstGeom>
        </p:spPr>
        <p:txBody>
          <a:bodyPr vert="horz" wrap="square" lIns="0" tIns="0" rIns="0" bIns="0" rtlCol="0">
            <a:spAutoFit/>
          </a:bodyPr>
          <a:lstStyle/>
          <a:p>
            <a:pPr marL="12700" algn="just">
              <a:lnSpc>
                <a:spcPct val="100000"/>
              </a:lnSpc>
            </a:pPr>
            <a:r>
              <a:rPr dirty="0">
                <a:latin typeface="Times New Roman"/>
                <a:cs typeface="Times New Roman"/>
              </a:rPr>
              <a:t>Nuclear </a:t>
            </a:r>
            <a:r>
              <a:rPr spc="-5" dirty="0">
                <a:latin typeface="Times New Roman"/>
                <a:cs typeface="Times New Roman"/>
              </a:rPr>
              <a:t>system </a:t>
            </a:r>
            <a:r>
              <a:rPr dirty="0">
                <a:latin typeface="Times New Roman"/>
                <a:cs typeface="Times New Roman"/>
              </a:rPr>
              <a:t>expands </a:t>
            </a:r>
            <a:r>
              <a:rPr spc="5" dirty="0">
                <a:latin typeface="Times New Roman"/>
                <a:cs typeface="Times New Roman"/>
              </a:rPr>
              <a:t>to </a:t>
            </a:r>
            <a:r>
              <a:rPr spc="-5" dirty="0">
                <a:latin typeface="Times New Roman"/>
                <a:cs typeface="Times New Roman"/>
              </a:rPr>
              <a:t>low densities </a:t>
            </a:r>
            <a:r>
              <a:rPr dirty="0">
                <a:latin typeface="Times New Roman"/>
                <a:cs typeface="Times New Roman"/>
              </a:rPr>
              <a:t>and </a:t>
            </a:r>
            <a:r>
              <a:rPr spc="-5" dirty="0">
                <a:latin typeface="Times New Roman"/>
                <a:cs typeface="Times New Roman"/>
              </a:rPr>
              <a:t>passes </a:t>
            </a:r>
            <a:r>
              <a:rPr dirty="0">
                <a:latin typeface="Times New Roman"/>
                <a:cs typeface="Times New Roman"/>
              </a:rPr>
              <a:t>the </a:t>
            </a:r>
            <a:r>
              <a:rPr spc="-5" dirty="0">
                <a:latin typeface="Times New Roman"/>
                <a:cs typeface="Times New Roman"/>
              </a:rPr>
              <a:t>density</a:t>
            </a:r>
            <a:r>
              <a:rPr spc="125" dirty="0">
                <a:latin typeface="Times New Roman"/>
                <a:cs typeface="Times New Roman"/>
              </a:rPr>
              <a:t> </a:t>
            </a:r>
            <a:r>
              <a:rPr dirty="0" smtClean="0">
                <a:latin typeface="Times New Roman"/>
                <a:cs typeface="Times New Roman"/>
              </a:rPr>
              <a:t>around</a:t>
            </a:r>
            <a:r>
              <a:rPr lang="tr-TR" dirty="0" smtClean="0">
                <a:latin typeface="Times New Roman"/>
                <a:cs typeface="Times New Roman"/>
              </a:rPr>
              <a:t> </a:t>
            </a:r>
            <a:r>
              <a:rPr dirty="0" smtClean="0">
                <a:latin typeface="Times New Roman"/>
                <a:cs typeface="Times New Roman"/>
              </a:rPr>
              <a:t>0</a:t>
            </a:r>
            <a:r>
              <a:rPr lang="tr-TR" dirty="0" smtClean="0">
                <a:latin typeface="Times New Roman"/>
                <a:cs typeface="Times New Roman"/>
              </a:rPr>
              <a:t>.1-0.3</a:t>
            </a:r>
            <a:r>
              <a:rPr dirty="0" smtClean="0">
                <a:latin typeface="Times New Roman"/>
                <a:cs typeface="Times New Roman"/>
              </a:rPr>
              <a:t> </a:t>
            </a:r>
            <a:r>
              <a:rPr dirty="0">
                <a:latin typeface="Times New Roman"/>
                <a:cs typeface="Times New Roman"/>
              </a:rPr>
              <a:t>of normal </a:t>
            </a:r>
            <a:r>
              <a:rPr spc="-5" dirty="0">
                <a:latin typeface="Times New Roman"/>
                <a:cs typeface="Times New Roman"/>
              </a:rPr>
              <a:t>nuclear density, which </a:t>
            </a:r>
            <a:r>
              <a:rPr dirty="0">
                <a:latin typeface="Times New Roman"/>
                <a:cs typeface="Times New Roman"/>
              </a:rPr>
              <a:t>corresponds </a:t>
            </a:r>
            <a:r>
              <a:rPr spc="5" dirty="0">
                <a:latin typeface="Times New Roman"/>
                <a:cs typeface="Times New Roman"/>
              </a:rPr>
              <a:t>to </a:t>
            </a:r>
            <a:r>
              <a:rPr dirty="0">
                <a:latin typeface="Times New Roman"/>
                <a:cs typeface="Times New Roman"/>
              </a:rPr>
              <a:t>the freeze-out  adopted </a:t>
            </a:r>
            <a:r>
              <a:rPr spc="-5" dirty="0">
                <a:latin typeface="Times New Roman"/>
                <a:cs typeface="Times New Roman"/>
              </a:rPr>
              <a:t>in </a:t>
            </a:r>
            <a:r>
              <a:rPr dirty="0">
                <a:latin typeface="Times New Roman"/>
                <a:cs typeface="Times New Roman"/>
              </a:rPr>
              <a:t>the statistical </a:t>
            </a:r>
            <a:r>
              <a:rPr spc="-5" dirty="0">
                <a:latin typeface="Times New Roman"/>
                <a:cs typeface="Times New Roman"/>
              </a:rPr>
              <a:t>models</a:t>
            </a:r>
            <a:r>
              <a:rPr spc="-5" dirty="0" smtClean="0">
                <a:latin typeface="Times New Roman"/>
                <a:cs typeface="Times New Roman"/>
              </a:rPr>
              <a:t>.</a:t>
            </a:r>
            <a:endParaRPr lang="tr-TR" spc="-5" dirty="0" smtClean="0">
              <a:latin typeface="Times New Roman"/>
              <a:cs typeface="Times New Roman"/>
            </a:endParaRPr>
          </a:p>
          <a:p>
            <a:pPr marL="12700" algn="just">
              <a:lnSpc>
                <a:spcPct val="100000"/>
              </a:lnSpc>
            </a:pPr>
            <a:endParaRPr lang="tr-TR" spc="-5" dirty="0">
              <a:latin typeface="Times New Roman"/>
              <a:cs typeface="Times New Roman"/>
            </a:endParaRPr>
          </a:p>
          <a:p>
            <a:pPr marL="12700" algn="just">
              <a:lnSpc>
                <a:spcPct val="100000"/>
              </a:lnSpc>
            </a:pPr>
            <a:r>
              <a:rPr spc="-5" dirty="0" smtClean="0">
                <a:latin typeface="Times New Roman"/>
                <a:cs typeface="Times New Roman"/>
              </a:rPr>
              <a:t> </a:t>
            </a:r>
            <a:r>
              <a:rPr dirty="0">
                <a:latin typeface="Times New Roman"/>
                <a:cs typeface="Times New Roman"/>
              </a:rPr>
              <a:t>Baryons </a:t>
            </a:r>
            <a:r>
              <a:rPr spc="-5" dirty="0">
                <a:latin typeface="Times New Roman"/>
                <a:cs typeface="Times New Roman"/>
              </a:rPr>
              <a:t>can still </a:t>
            </a:r>
            <a:r>
              <a:rPr dirty="0">
                <a:latin typeface="Times New Roman"/>
                <a:cs typeface="Times New Roman"/>
              </a:rPr>
              <a:t>interact and form  </a:t>
            </a:r>
            <a:r>
              <a:rPr spc="-5" dirty="0">
                <a:latin typeface="Times New Roman"/>
                <a:cs typeface="Times New Roman"/>
              </a:rPr>
              <a:t>nuclei </a:t>
            </a:r>
            <a:r>
              <a:rPr dirty="0">
                <a:latin typeface="Times New Roman"/>
                <a:cs typeface="Times New Roman"/>
              </a:rPr>
              <a:t>at </a:t>
            </a:r>
            <a:r>
              <a:rPr spc="-5" dirty="0">
                <a:latin typeface="Times New Roman"/>
                <a:cs typeface="Times New Roman"/>
              </a:rPr>
              <a:t>this density. </a:t>
            </a:r>
            <a:endParaRPr lang="tr-TR" spc="-5" dirty="0" smtClean="0">
              <a:latin typeface="Times New Roman"/>
              <a:cs typeface="Times New Roman"/>
            </a:endParaRPr>
          </a:p>
          <a:p>
            <a:pPr marL="12700" algn="just">
              <a:lnSpc>
                <a:spcPct val="100000"/>
              </a:lnSpc>
            </a:pPr>
            <a:endParaRPr lang="tr-TR" spc="-5" dirty="0">
              <a:latin typeface="Times New Roman"/>
              <a:cs typeface="Times New Roman"/>
            </a:endParaRPr>
          </a:p>
          <a:p>
            <a:pPr marL="12700" algn="just">
              <a:lnSpc>
                <a:spcPct val="100000"/>
              </a:lnSpc>
            </a:pPr>
            <a:r>
              <a:rPr dirty="0" smtClean="0">
                <a:latin typeface="Times New Roman"/>
                <a:cs typeface="Times New Roman"/>
              </a:rPr>
              <a:t>We </a:t>
            </a:r>
            <a:r>
              <a:rPr spc="-5" dirty="0">
                <a:latin typeface="Times New Roman"/>
                <a:cs typeface="Times New Roman"/>
              </a:rPr>
              <a:t>divide </a:t>
            </a:r>
            <a:r>
              <a:rPr dirty="0">
                <a:latin typeface="Times New Roman"/>
                <a:cs typeface="Times New Roman"/>
              </a:rPr>
              <a:t>the </a:t>
            </a:r>
            <a:r>
              <a:rPr spc="-5" dirty="0">
                <a:latin typeface="Times New Roman"/>
                <a:cs typeface="Times New Roman"/>
              </a:rPr>
              <a:t>nuclear </a:t>
            </a:r>
            <a:r>
              <a:rPr dirty="0">
                <a:latin typeface="Times New Roman"/>
                <a:cs typeface="Times New Roman"/>
              </a:rPr>
              <a:t>matter </a:t>
            </a:r>
            <a:r>
              <a:rPr spc="-5" dirty="0">
                <a:latin typeface="Times New Roman"/>
                <a:cs typeface="Times New Roman"/>
              </a:rPr>
              <a:t>into </a:t>
            </a:r>
            <a:r>
              <a:rPr spc="-5" dirty="0">
                <a:solidFill>
                  <a:srgbClr val="0070C0"/>
                </a:solidFill>
                <a:latin typeface="Times New Roman"/>
                <a:cs typeface="Times New Roman"/>
              </a:rPr>
              <a:t>clusters in  </a:t>
            </a:r>
            <a:r>
              <a:rPr dirty="0">
                <a:solidFill>
                  <a:srgbClr val="0070C0"/>
                </a:solidFill>
                <a:latin typeface="Times New Roman"/>
                <a:cs typeface="Times New Roman"/>
              </a:rPr>
              <a:t>local </a:t>
            </a:r>
            <a:r>
              <a:rPr spc="-5" dirty="0">
                <a:solidFill>
                  <a:srgbClr val="0070C0"/>
                </a:solidFill>
                <a:latin typeface="Times New Roman"/>
                <a:cs typeface="Times New Roman"/>
              </a:rPr>
              <a:t>chemical equilibrium</a:t>
            </a:r>
            <a:r>
              <a:rPr spc="-5" dirty="0">
                <a:latin typeface="Times New Roman"/>
                <a:cs typeface="Times New Roman"/>
              </a:rPr>
              <a:t> </a:t>
            </a:r>
            <a:r>
              <a:rPr dirty="0" smtClean="0">
                <a:latin typeface="Times New Roman"/>
                <a:cs typeface="Times New Roman"/>
              </a:rPr>
              <a:t>and</a:t>
            </a:r>
            <a:r>
              <a:rPr lang="tr-TR" dirty="0" smtClean="0">
                <a:latin typeface="Times New Roman"/>
                <a:cs typeface="Times New Roman"/>
              </a:rPr>
              <a:t> </a:t>
            </a:r>
            <a:r>
              <a:rPr dirty="0" smtClean="0">
                <a:latin typeface="Times New Roman"/>
                <a:cs typeface="Times New Roman"/>
              </a:rPr>
              <a:t> </a:t>
            </a:r>
            <a:r>
              <a:rPr dirty="0">
                <a:latin typeface="Times New Roman"/>
                <a:cs typeface="Times New Roman"/>
              </a:rPr>
              <a:t>apply SMM to </a:t>
            </a:r>
            <a:r>
              <a:rPr spc="-5" dirty="0">
                <a:latin typeface="Times New Roman"/>
                <a:cs typeface="Times New Roman"/>
              </a:rPr>
              <a:t>describe </a:t>
            </a:r>
            <a:r>
              <a:rPr dirty="0">
                <a:latin typeface="Times New Roman"/>
                <a:cs typeface="Times New Roman"/>
              </a:rPr>
              <a:t>the nucleation  </a:t>
            </a:r>
            <a:r>
              <a:rPr spc="-5" dirty="0">
                <a:latin typeface="Times New Roman"/>
                <a:cs typeface="Times New Roman"/>
              </a:rPr>
              <a:t>process </a:t>
            </a:r>
            <a:r>
              <a:rPr dirty="0">
                <a:latin typeface="Times New Roman"/>
                <a:cs typeface="Times New Roman"/>
              </a:rPr>
              <a:t>in these</a:t>
            </a:r>
            <a:r>
              <a:rPr spc="-40" dirty="0">
                <a:latin typeface="Times New Roman"/>
                <a:cs typeface="Times New Roman"/>
              </a:rPr>
              <a:t> </a:t>
            </a:r>
            <a:r>
              <a:rPr spc="-5" dirty="0">
                <a:latin typeface="Times New Roman"/>
                <a:cs typeface="Times New Roman"/>
              </a:rPr>
              <a:t>clusters.</a:t>
            </a:r>
            <a:endParaRPr dirty="0">
              <a:latin typeface="Times New Roman"/>
              <a:cs typeface="Times New Roman"/>
            </a:endParaRPr>
          </a:p>
        </p:txBody>
      </p:sp>
      <p:sp>
        <p:nvSpPr>
          <p:cNvPr id="7" name="object 7"/>
          <p:cNvSpPr txBox="1"/>
          <p:nvPr/>
        </p:nvSpPr>
        <p:spPr>
          <a:xfrm>
            <a:off x="6185071" y="3835454"/>
            <a:ext cx="2238375" cy="498475"/>
          </a:xfrm>
          <a:prstGeom prst="rect">
            <a:avLst/>
          </a:prstGeom>
        </p:spPr>
        <p:txBody>
          <a:bodyPr vert="horz" wrap="square" lIns="0" tIns="0" rIns="0" bIns="0" rtlCol="0">
            <a:spAutoFit/>
          </a:bodyPr>
          <a:lstStyle/>
          <a:p>
            <a:pPr marL="252095" marR="5080" indent="-240029">
              <a:lnSpc>
                <a:spcPct val="100000"/>
              </a:lnSpc>
            </a:pPr>
            <a:r>
              <a:rPr sz="1600" b="1" spc="-10" dirty="0">
                <a:solidFill>
                  <a:srgbClr val="00CC99"/>
                </a:solidFill>
                <a:latin typeface="Arial"/>
                <a:cs typeface="Arial"/>
              </a:rPr>
              <a:t>nuclei formation inside  the clusters </a:t>
            </a:r>
            <a:r>
              <a:rPr sz="1600" b="1" spc="-5" dirty="0">
                <a:solidFill>
                  <a:srgbClr val="00CC99"/>
                </a:solidFill>
                <a:latin typeface="Arial"/>
                <a:cs typeface="Arial"/>
              </a:rPr>
              <a:t>-</a:t>
            </a:r>
            <a:r>
              <a:rPr sz="1600" b="1" spc="-45" dirty="0">
                <a:solidFill>
                  <a:srgbClr val="00CC99"/>
                </a:solidFill>
                <a:latin typeface="Arial"/>
                <a:cs typeface="Arial"/>
              </a:rPr>
              <a:t> </a:t>
            </a:r>
            <a:r>
              <a:rPr sz="1600" b="1" spc="-5" dirty="0">
                <a:solidFill>
                  <a:srgbClr val="00CC99"/>
                </a:solidFill>
                <a:latin typeface="Arial"/>
                <a:cs typeface="Arial"/>
              </a:rPr>
              <a:t>SMM</a:t>
            </a:r>
            <a:endParaRPr sz="1600" dirty="0">
              <a:latin typeface="Arial"/>
              <a:cs typeface="Arial"/>
            </a:endParaRPr>
          </a:p>
        </p:txBody>
      </p:sp>
      <p:sp>
        <p:nvSpPr>
          <p:cNvPr id="8" name="object 8"/>
          <p:cNvSpPr txBox="1"/>
          <p:nvPr/>
        </p:nvSpPr>
        <p:spPr>
          <a:xfrm>
            <a:off x="533400" y="3820844"/>
            <a:ext cx="5312410" cy="498475"/>
          </a:xfrm>
          <a:prstGeom prst="rect">
            <a:avLst/>
          </a:prstGeom>
        </p:spPr>
        <p:txBody>
          <a:bodyPr vert="horz" wrap="square" lIns="0" tIns="0" rIns="0" bIns="0" rtlCol="0">
            <a:spAutoFit/>
          </a:bodyPr>
          <a:lstStyle/>
          <a:p>
            <a:pPr marL="12700" marR="5080" indent="169545">
              <a:lnSpc>
                <a:spcPct val="100000"/>
              </a:lnSpc>
              <a:tabLst>
                <a:tab pos="2535555" algn="l"/>
                <a:tab pos="2922905" algn="l"/>
              </a:tabLst>
            </a:pPr>
            <a:r>
              <a:rPr sz="1600" b="1" spc="-10" dirty="0">
                <a:solidFill>
                  <a:srgbClr val="3333CC"/>
                </a:solidFill>
                <a:latin typeface="Arial"/>
                <a:cs typeface="Arial"/>
              </a:rPr>
              <a:t>dynamical</a:t>
            </a:r>
            <a:r>
              <a:rPr sz="1600" b="1" spc="45" dirty="0">
                <a:solidFill>
                  <a:srgbClr val="3333CC"/>
                </a:solidFill>
                <a:latin typeface="Arial"/>
                <a:cs typeface="Arial"/>
              </a:rPr>
              <a:t> </a:t>
            </a:r>
            <a:r>
              <a:rPr sz="1600" b="1" spc="-10" dirty="0">
                <a:solidFill>
                  <a:srgbClr val="3333CC"/>
                </a:solidFill>
                <a:latin typeface="Arial"/>
                <a:cs typeface="Arial"/>
              </a:rPr>
              <a:t>expansion		</a:t>
            </a:r>
            <a:r>
              <a:rPr sz="1600" b="1" spc="-5" dirty="0">
                <a:solidFill>
                  <a:srgbClr val="FF0066"/>
                </a:solidFill>
                <a:latin typeface="Arial"/>
                <a:cs typeface="Arial"/>
              </a:rPr>
              <a:t>Baryonic</a:t>
            </a:r>
            <a:r>
              <a:rPr sz="1600" b="1" spc="-45" dirty="0">
                <a:solidFill>
                  <a:srgbClr val="FF0066"/>
                </a:solidFill>
                <a:latin typeface="Arial"/>
                <a:cs typeface="Arial"/>
              </a:rPr>
              <a:t> </a:t>
            </a:r>
            <a:r>
              <a:rPr sz="1600" b="1" spc="-10" dirty="0">
                <a:solidFill>
                  <a:srgbClr val="FF0066"/>
                </a:solidFill>
                <a:latin typeface="Arial"/>
                <a:cs typeface="Arial"/>
              </a:rPr>
              <a:t>clusters</a:t>
            </a:r>
            <a:r>
              <a:rPr sz="1600" b="1" spc="-35" dirty="0">
                <a:solidFill>
                  <a:srgbClr val="FF0066"/>
                </a:solidFill>
                <a:latin typeface="Arial"/>
                <a:cs typeface="Arial"/>
              </a:rPr>
              <a:t> </a:t>
            </a:r>
            <a:r>
              <a:rPr sz="1600" b="1" spc="-5" dirty="0">
                <a:solidFill>
                  <a:srgbClr val="FF0066"/>
                </a:solidFill>
                <a:latin typeface="Arial"/>
                <a:cs typeface="Arial"/>
              </a:rPr>
              <a:t>in  </a:t>
            </a:r>
            <a:r>
              <a:rPr sz="1600" b="1" spc="-5" dirty="0">
                <a:solidFill>
                  <a:srgbClr val="3333CC"/>
                </a:solidFill>
                <a:latin typeface="Arial"/>
                <a:cs typeface="Arial"/>
              </a:rPr>
              <a:t>after collision/compress</a:t>
            </a:r>
            <a:r>
              <a:rPr sz="1600" spc="-5" dirty="0">
                <a:solidFill>
                  <a:srgbClr val="00CC99"/>
                </a:solidFill>
                <a:latin typeface="Arial"/>
                <a:cs typeface="Arial"/>
              </a:rPr>
              <a:t>.	</a:t>
            </a:r>
            <a:r>
              <a:rPr sz="1600" b="1" spc="-5" dirty="0">
                <a:solidFill>
                  <a:srgbClr val="FF0066"/>
                </a:solidFill>
                <a:latin typeface="Arial"/>
                <a:cs typeface="Arial"/>
              </a:rPr>
              <a:t>local equilibrium</a:t>
            </a:r>
            <a:r>
              <a:rPr sz="1600" b="1" spc="-60" dirty="0">
                <a:solidFill>
                  <a:srgbClr val="FF0066"/>
                </a:solidFill>
                <a:latin typeface="Arial"/>
                <a:cs typeface="Arial"/>
              </a:rPr>
              <a:t> </a:t>
            </a:r>
            <a:r>
              <a:rPr sz="1600" b="1" spc="-10" dirty="0">
                <a:solidFill>
                  <a:srgbClr val="FF0066"/>
                </a:solidFill>
                <a:latin typeface="Arial"/>
                <a:cs typeface="Arial"/>
              </a:rPr>
              <a:t>(freeze-out)</a:t>
            </a:r>
            <a:endParaRPr sz="1600" dirty="0">
              <a:latin typeface="Arial"/>
              <a:cs typeface="Arial"/>
            </a:endParaRPr>
          </a:p>
        </p:txBody>
      </p:sp>
      <mc:AlternateContent xmlns:mc="http://schemas.openxmlformats.org/markup-compatibility/2006">
        <mc:Choice xmlns:a14="http://schemas.microsoft.com/office/drawing/2010/main" Requires="a14">
          <p:sp>
            <p:nvSpPr>
              <p:cNvPr id="10" name="Dikdörtgen 9"/>
              <p:cNvSpPr/>
              <p:nvPr/>
            </p:nvSpPr>
            <p:spPr>
              <a:xfrm>
                <a:off x="342900" y="2755466"/>
                <a:ext cx="8458200" cy="1071768"/>
              </a:xfrm>
              <a:prstGeom prst="rect">
                <a:avLst/>
              </a:prstGeom>
            </p:spPr>
            <p:txBody>
              <a:bodyPr wrap="square">
                <a:spAutoFit/>
              </a:bodyPr>
              <a:lstStyle/>
              <a:p>
                <a:pPr algn="just"/>
                <a:r>
                  <a:rPr lang="tr-TR" dirty="0" smtClean="0">
                    <a:solidFill>
                      <a:schemeClr val="accent5">
                        <a:lumMod val="75000"/>
                      </a:schemeClr>
                    </a:solidFill>
                  </a:rPr>
                  <a:t>B</a:t>
                </a:r>
                <a:r>
                  <a:rPr lang="en-US" dirty="0" err="1">
                    <a:solidFill>
                      <a:schemeClr val="accent5">
                        <a:lumMod val="75000"/>
                      </a:schemeClr>
                    </a:solidFill>
                  </a:rPr>
                  <a:t>aryons</a:t>
                </a:r>
                <a:r>
                  <a:rPr lang="en-US" dirty="0">
                    <a:solidFill>
                      <a:schemeClr val="accent5">
                        <a:lumMod val="75000"/>
                      </a:schemeClr>
                    </a:solidFill>
                  </a:rPr>
                  <a:t> (both nucleons and hyperons) can produce a cluster with mass number A if their velocities relative to the center-of mass velocity of the cluster is less than </a:t>
                </a:r>
                <a:r>
                  <a:rPr lang="en-US" dirty="0" err="1">
                    <a:solidFill>
                      <a:schemeClr val="accent5">
                        <a:lumMod val="75000"/>
                      </a:schemeClr>
                    </a:solidFill>
                  </a:rPr>
                  <a:t>vc</a:t>
                </a:r>
                <a:r>
                  <a:rPr lang="tr-TR" dirty="0">
                    <a:solidFill>
                      <a:schemeClr val="accent5">
                        <a:lumMod val="75000"/>
                      </a:schemeClr>
                    </a:solidFill>
                  </a:rPr>
                  <a:t>.</a:t>
                </a:r>
              </a:p>
              <a:p>
                <a:pPr algn="just"/>
                <a:r>
                  <a:rPr lang="tr-TR" dirty="0" smtClean="0">
                    <a:solidFill>
                      <a:schemeClr val="accent5">
                        <a:lumMod val="75000"/>
                      </a:schemeClr>
                    </a:solidFill>
                  </a:rPr>
                  <a:t>                 </a:t>
                </a:r>
                <a:r>
                  <a:rPr lang="en-US" dirty="0" smtClean="0">
                    <a:solidFill>
                      <a:schemeClr val="accent5">
                        <a:lumMod val="75000"/>
                      </a:schemeClr>
                    </a:solidFill>
                  </a:rPr>
                  <a:t> </a:t>
                </a:r>
                <a14:m>
                  <m:oMath xmlns:m="http://schemas.openxmlformats.org/officeDocument/2006/math">
                    <m:r>
                      <a:rPr lang="en-US" i="1">
                        <a:solidFill>
                          <a:schemeClr val="accent5">
                            <a:lumMod val="75000"/>
                          </a:schemeClr>
                        </a:solidFill>
                        <a:latin typeface="Cambria Math" panose="02040503050406030204" pitchFamily="18" charset="0"/>
                      </a:rPr>
                      <m:t>|</m:t>
                    </m:r>
                    <m:sSub>
                      <m:sSubPr>
                        <m:ctrlPr>
                          <a:rPr lang="en-US" i="1">
                            <a:solidFill>
                              <a:schemeClr val="accent5">
                                <a:lumMod val="75000"/>
                              </a:schemeClr>
                            </a:solidFill>
                            <a:latin typeface="Cambria Math" panose="02040503050406030204" pitchFamily="18" charset="0"/>
                          </a:rPr>
                        </m:ctrlPr>
                      </m:sSubPr>
                      <m:e>
                        <m:acc>
                          <m:accPr>
                            <m:chr m:val="⃗"/>
                            <m:ctrlPr>
                              <a:rPr lang="en-US" i="1">
                                <a:solidFill>
                                  <a:schemeClr val="accent5">
                                    <a:lumMod val="75000"/>
                                  </a:schemeClr>
                                </a:solidFill>
                                <a:latin typeface="Cambria Math" panose="02040503050406030204" pitchFamily="18" charset="0"/>
                              </a:rPr>
                            </m:ctrlPr>
                          </m:accPr>
                          <m:e>
                            <m:r>
                              <a:rPr lang="en-US" i="1">
                                <a:solidFill>
                                  <a:schemeClr val="accent5">
                                    <a:lumMod val="75000"/>
                                  </a:schemeClr>
                                </a:solidFill>
                                <a:latin typeface="Cambria Math" panose="02040503050406030204" pitchFamily="18" charset="0"/>
                              </a:rPr>
                              <m:t>𝑣</m:t>
                            </m:r>
                          </m:e>
                        </m:acc>
                      </m:e>
                      <m:sub>
                        <m:r>
                          <a:rPr lang="en-US" i="1">
                            <a:solidFill>
                              <a:schemeClr val="accent5">
                                <a:lumMod val="75000"/>
                              </a:schemeClr>
                            </a:solidFill>
                            <a:latin typeface="Cambria Math" panose="02040503050406030204" pitchFamily="18" charset="0"/>
                          </a:rPr>
                          <m:t>𝑖</m:t>
                        </m:r>
                      </m:sub>
                    </m:sSub>
                    <m:r>
                      <a:rPr lang="en-US" i="1">
                        <a:solidFill>
                          <a:schemeClr val="accent5">
                            <a:lumMod val="75000"/>
                          </a:schemeClr>
                        </a:solidFill>
                        <a:latin typeface="Cambria Math" panose="02040503050406030204" pitchFamily="18" charset="0"/>
                      </a:rPr>
                      <m:t> − </m:t>
                    </m:r>
                    <m:sSub>
                      <m:sSubPr>
                        <m:ctrlPr>
                          <a:rPr lang="en-US" i="1">
                            <a:solidFill>
                              <a:schemeClr val="accent5">
                                <a:lumMod val="75000"/>
                              </a:schemeClr>
                            </a:solidFill>
                            <a:latin typeface="Cambria Math" panose="02040503050406030204" pitchFamily="18" charset="0"/>
                          </a:rPr>
                        </m:ctrlPr>
                      </m:sSubPr>
                      <m:e>
                        <m:acc>
                          <m:accPr>
                            <m:chr m:val="⃗"/>
                            <m:ctrlPr>
                              <a:rPr lang="en-US" i="1">
                                <a:solidFill>
                                  <a:schemeClr val="accent5">
                                    <a:lumMod val="75000"/>
                                  </a:schemeClr>
                                </a:solidFill>
                                <a:latin typeface="Cambria Math" panose="02040503050406030204" pitchFamily="18" charset="0"/>
                              </a:rPr>
                            </m:ctrlPr>
                          </m:accPr>
                          <m:e>
                            <m:r>
                              <a:rPr lang="en-US" i="1">
                                <a:solidFill>
                                  <a:schemeClr val="accent5">
                                    <a:lumMod val="75000"/>
                                  </a:schemeClr>
                                </a:solidFill>
                                <a:latin typeface="Cambria Math" panose="02040503050406030204" pitchFamily="18" charset="0"/>
                              </a:rPr>
                              <m:t>𝑣</m:t>
                            </m:r>
                          </m:e>
                        </m:acc>
                      </m:e>
                      <m:sub>
                        <m:r>
                          <a:rPr lang="en-US" i="1">
                            <a:solidFill>
                              <a:schemeClr val="accent5">
                                <a:lumMod val="75000"/>
                              </a:schemeClr>
                            </a:solidFill>
                            <a:latin typeface="Cambria Math" panose="02040503050406030204" pitchFamily="18" charset="0"/>
                          </a:rPr>
                          <m:t>𝑐𝑚</m:t>
                        </m:r>
                      </m:sub>
                    </m:sSub>
                    <m:r>
                      <a:rPr lang="en-US" i="1">
                        <a:solidFill>
                          <a:schemeClr val="accent5">
                            <a:lumMod val="75000"/>
                          </a:schemeClr>
                        </a:solidFill>
                        <a:latin typeface="Cambria Math" panose="02040503050406030204" pitchFamily="18" charset="0"/>
                      </a:rPr>
                      <m:t>| &lt; </m:t>
                    </m:r>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𝑣</m:t>
                        </m:r>
                      </m:e>
                      <m:sub>
                        <m:r>
                          <a:rPr lang="en-US" i="1">
                            <a:solidFill>
                              <a:schemeClr val="accent5">
                                <a:lumMod val="75000"/>
                              </a:schemeClr>
                            </a:solidFill>
                            <a:latin typeface="Cambria Math" panose="02040503050406030204" pitchFamily="18" charset="0"/>
                          </a:rPr>
                          <m:t>𝑐</m:t>
                        </m:r>
                      </m:sub>
                    </m:sSub>
                  </m:oMath>
                </a14:m>
                <a:r>
                  <a:rPr lang="en-US" dirty="0">
                    <a:solidFill>
                      <a:schemeClr val="accent5">
                        <a:lumMod val="75000"/>
                      </a:schemeClr>
                    </a:solidFill>
                  </a:rPr>
                  <a:t> for all </a:t>
                </a:r>
                <a14:m>
                  <m:oMath xmlns:m="http://schemas.openxmlformats.org/officeDocument/2006/math">
                    <m:r>
                      <m:rPr>
                        <m:sty m:val="p"/>
                      </m:rPr>
                      <a:rPr lang="en-US">
                        <a:solidFill>
                          <a:schemeClr val="accent5">
                            <a:lumMod val="75000"/>
                          </a:schemeClr>
                        </a:solidFill>
                        <a:latin typeface="Cambria Math" panose="02040503050406030204" pitchFamily="18" charset="0"/>
                      </a:rPr>
                      <m:t>i</m:t>
                    </m:r>
                    <m:r>
                      <a:rPr lang="en-US">
                        <a:solidFill>
                          <a:schemeClr val="accent5">
                            <a:lumMod val="75000"/>
                          </a:schemeClr>
                        </a:solidFill>
                        <a:latin typeface="Cambria Math" panose="02040503050406030204" pitchFamily="18" charset="0"/>
                      </a:rPr>
                      <m:t> = 1, ...,</m:t>
                    </m:r>
                    <m:r>
                      <m:rPr>
                        <m:sty m:val="p"/>
                      </m:rPr>
                      <a:rPr lang="en-US">
                        <a:solidFill>
                          <a:schemeClr val="accent5">
                            <a:lumMod val="75000"/>
                          </a:schemeClr>
                        </a:solidFill>
                        <a:latin typeface="Cambria Math" panose="02040503050406030204" pitchFamily="18" charset="0"/>
                      </a:rPr>
                      <m:t>A</m:t>
                    </m:r>
                  </m:oMath>
                </a14:m>
                <a:r>
                  <a:rPr lang="en-US" dirty="0">
                    <a:solidFill>
                      <a:schemeClr val="accent5">
                        <a:lumMod val="75000"/>
                      </a:schemeClr>
                    </a:solidFill>
                  </a:rPr>
                  <a:t>, where </a:t>
                </a:r>
                <a14:m>
                  <m:oMath xmlns:m="http://schemas.openxmlformats.org/officeDocument/2006/math">
                    <m:sSub>
                      <m:sSubPr>
                        <m:ctrlPr>
                          <a:rPr lang="en-US" i="1">
                            <a:solidFill>
                              <a:schemeClr val="accent5">
                                <a:lumMod val="75000"/>
                              </a:schemeClr>
                            </a:solidFill>
                            <a:latin typeface="Cambria Math" panose="02040503050406030204" pitchFamily="18" charset="0"/>
                          </a:rPr>
                        </m:ctrlPr>
                      </m:sSubPr>
                      <m:e>
                        <m:acc>
                          <m:accPr>
                            <m:chr m:val="⃗"/>
                            <m:ctrlPr>
                              <a:rPr lang="en-US" i="1">
                                <a:solidFill>
                                  <a:schemeClr val="accent5">
                                    <a:lumMod val="75000"/>
                                  </a:schemeClr>
                                </a:solidFill>
                                <a:latin typeface="Cambria Math" panose="02040503050406030204" pitchFamily="18" charset="0"/>
                              </a:rPr>
                            </m:ctrlPr>
                          </m:accPr>
                          <m:e>
                            <m:r>
                              <a:rPr lang="en-US" i="1">
                                <a:solidFill>
                                  <a:schemeClr val="accent5">
                                    <a:lumMod val="75000"/>
                                  </a:schemeClr>
                                </a:solidFill>
                                <a:latin typeface="Cambria Math" panose="02040503050406030204" pitchFamily="18" charset="0"/>
                              </a:rPr>
                              <m:t>𝑣</m:t>
                            </m:r>
                          </m:e>
                        </m:acc>
                      </m:e>
                      <m:sub>
                        <m:r>
                          <a:rPr lang="en-US" i="1">
                            <a:solidFill>
                              <a:schemeClr val="accent5">
                                <a:lumMod val="75000"/>
                              </a:schemeClr>
                            </a:solidFill>
                            <a:latin typeface="Cambria Math" panose="02040503050406030204" pitchFamily="18" charset="0"/>
                          </a:rPr>
                          <m:t>𝑐𝑚</m:t>
                        </m:r>
                      </m:sub>
                    </m:sSub>
                    <m:r>
                      <a:rPr lang="en-US" i="1">
                        <a:solidFill>
                          <a:schemeClr val="accent5">
                            <a:lumMod val="75000"/>
                          </a:schemeClr>
                        </a:solidFill>
                        <a:latin typeface="Cambria Math" panose="02040503050406030204" pitchFamily="18" charset="0"/>
                      </a:rPr>
                      <m:t>=</m:t>
                    </m:r>
                    <m:f>
                      <m:fPr>
                        <m:ctrlPr>
                          <a:rPr lang="en-US" i="1">
                            <a:solidFill>
                              <a:schemeClr val="accent5">
                                <a:lumMod val="75000"/>
                              </a:schemeClr>
                            </a:solidFill>
                            <a:latin typeface="Cambria Math" panose="02040503050406030204" pitchFamily="18" charset="0"/>
                          </a:rPr>
                        </m:ctrlPr>
                      </m:fPr>
                      <m:num>
                        <m:r>
                          <a:rPr lang="en-US" i="1">
                            <a:solidFill>
                              <a:schemeClr val="accent5">
                                <a:lumMod val="75000"/>
                              </a:schemeClr>
                            </a:solidFill>
                            <a:latin typeface="Cambria Math" panose="02040503050406030204" pitchFamily="18" charset="0"/>
                          </a:rPr>
                          <m:t>1</m:t>
                        </m:r>
                      </m:num>
                      <m:den>
                        <m:sSub>
                          <m:sSubPr>
                            <m:ctrlPr>
                              <a:rPr lang="en-US" i="1">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𝐸</m:t>
                            </m:r>
                          </m:e>
                          <m:sub>
                            <m:r>
                              <a:rPr lang="en-US" i="1">
                                <a:solidFill>
                                  <a:schemeClr val="accent5">
                                    <a:lumMod val="75000"/>
                                  </a:schemeClr>
                                </a:solidFill>
                                <a:latin typeface="Cambria Math" panose="02040503050406030204" pitchFamily="18" charset="0"/>
                              </a:rPr>
                              <m:t>𝐴</m:t>
                            </m:r>
                          </m:sub>
                        </m:sSub>
                      </m:den>
                    </m:f>
                    <m:nary>
                      <m:naryPr>
                        <m:chr m:val="∑"/>
                        <m:limLoc m:val="subSup"/>
                        <m:ctrlPr>
                          <a:rPr lang="en-US" i="1">
                            <a:solidFill>
                              <a:schemeClr val="accent5">
                                <a:lumMod val="75000"/>
                              </a:schemeClr>
                            </a:solidFill>
                            <a:latin typeface="Cambria Math" panose="02040503050406030204" pitchFamily="18" charset="0"/>
                          </a:rPr>
                        </m:ctrlPr>
                      </m:naryPr>
                      <m:sub>
                        <m:r>
                          <a:rPr lang="en-US" i="1">
                            <a:solidFill>
                              <a:schemeClr val="accent5">
                                <a:lumMod val="75000"/>
                              </a:schemeClr>
                            </a:solidFill>
                            <a:latin typeface="Cambria Math" panose="02040503050406030204" pitchFamily="18" charset="0"/>
                          </a:rPr>
                          <m:t>𝑖</m:t>
                        </m:r>
                        <m:r>
                          <a:rPr lang="en-US" i="1">
                            <a:solidFill>
                              <a:schemeClr val="accent5">
                                <a:lumMod val="75000"/>
                              </a:schemeClr>
                            </a:solidFill>
                            <a:latin typeface="Cambria Math" panose="02040503050406030204" pitchFamily="18" charset="0"/>
                          </a:rPr>
                          <m:t>=1</m:t>
                        </m:r>
                      </m:sub>
                      <m:sup>
                        <m:r>
                          <a:rPr lang="en-US" i="1">
                            <a:solidFill>
                              <a:schemeClr val="accent5">
                                <a:lumMod val="75000"/>
                              </a:schemeClr>
                            </a:solidFill>
                            <a:latin typeface="Cambria Math" panose="02040503050406030204" pitchFamily="18" charset="0"/>
                          </a:rPr>
                          <m:t>𝐴</m:t>
                        </m:r>
                      </m:sup>
                      <m:e>
                        <m:sSub>
                          <m:sSubPr>
                            <m:ctrlPr>
                              <a:rPr lang="en-US" i="1">
                                <a:solidFill>
                                  <a:schemeClr val="accent5">
                                    <a:lumMod val="75000"/>
                                  </a:schemeClr>
                                </a:solidFill>
                                <a:latin typeface="Cambria Math" panose="02040503050406030204" pitchFamily="18" charset="0"/>
                              </a:rPr>
                            </m:ctrlPr>
                          </m:sSubPr>
                          <m:e>
                            <m:acc>
                              <m:accPr>
                                <m:chr m:val="⃗"/>
                                <m:ctrlPr>
                                  <a:rPr lang="en-US" i="1">
                                    <a:solidFill>
                                      <a:schemeClr val="accent5">
                                        <a:lumMod val="75000"/>
                                      </a:schemeClr>
                                    </a:solidFill>
                                    <a:latin typeface="Cambria Math" panose="02040503050406030204" pitchFamily="18" charset="0"/>
                                  </a:rPr>
                                </m:ctrlPr>
                              </m:accPr>
                              <m:e>
                                <m:r>
                                  <a:rPr lang="en-US" i="1">
                                    <a:solidFill>
                                      <a:schemeClr val="accent5">
                                        <a:lumMod val="75000"/>
                                      </a:schemeClr>
                                    </a:solidFill>
                                    <a:latin typeface="Cambria Math" panose="02040503050406030204" pitchFamily="18" charset="0"/>
                                  </a:rPr>
                                  <m:t>𝑝</m:t>
                                </m:r>
                              </m:e>
                            </m:acc>
                          </m:e>
                          <m:sub>
                            <m:r>
                              <a:rPr lang="en-US" i="1">
                                <a:solidFill>
                                  <a:schemeClr val="accent5">
                                    <a:lumMod val="75000"/>
                                  </a:schemeClr>
                                </a:solidFill>
                                <a:latin typeface="Cambria Math" panose="02040503050406030204" pitchFamily="18" charset="0"/>
                              </a:rPr>
                              <m:t>𝑖</m:t>
                            </m:r>
                          </m:sub>
                        </m:sSub>
                      </m:e>
                    </m:nary>
                  </m:oMath>
                </a14:m>
                <a:endParaRPr lang="tr-TR" dirty="0">
                  <a:solidFill>
                    <a:schemeClr val="accent5">
                      <a:lumMod val="75000"/>
                    </a:schemeClr>
                  </a:solidFill>
                </a:endParaRPr>
              </a:p>
            </p:txBody>
          </p:sp>
        </mc:Choice>
        <mc:Fallback>
          <p:sp>
            <p:nvSpPr>
              <p:cNvPr id="10" name="Dikdörtgen 9"/>
              <p:cNvSpPr>
                <a:spLocks noRot="1" noChangeAspect="1" noMove="1" noResize="1" noEditPoints="1" noAdjustHandles="1" noChangeArrowheads="1" noChangeShapeType="1" noTextEdit="1"/>
              </p:cNvSpPr>
              <p:nvPr/>
            </p:nvSpPr>
            <p:spPr>
              <a:xfrm>
                <a:off x="342900" y="2755466"/>
                <a:ext cx="8458200" cy="1071768"/>
              </a:xfrm>
              <a:prstGeom prst="rect">
                <a:avLst/>
              </a:prstGeom>
              <a:blipFill rotWithShape="0">
                <a:blip r:embed="rId4"/>
                <a:stretch>
                  <a:fillRect l="-576" t="-2841" r="-576" b="-55114"/>
                </a:stretch>
              </a:blipFill>
            </p:spPr>
            <p:txBody>
              <a:bodyPr/>
              <a:lstStyle/>
              <a:p>
                <a:r>
                  <a:rPr lang="en-US">
                    <a:noFill/>
                  </a:rPr>
                  <a:t> </a:t>
                </a:r>
              </a:p>
            </p:txBody>
          </p:sp>
        </mc:Fallback>
      </mc:AlternateContent>
      <p:sp>
        <p:nvSpPr>
          <p:cNvPr id="13" name="Metin kutusu 12"/>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5</a:t>
            </a:r>
            <a:endParaRPr lang="tr-TR" dirty="0">
              <a:solidFill>
                <a:schemeClr val="bg1"/>
              </a:solidFill>
            </a:endParaRPr>
          </a:p>
        </p:txBody>
      </p:sp>
    </p:spTree>
    <p:extLst>
      <p:ext uri="{BB962C8B-B14F-4D97-AF65-F5344CB8AC3E}">
        <p14:creationId xmlns:p14="http://schemas.microsoft.com/office/powerpoint/2010/main" val="1147190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57200" y="228600"/>
            <a:ext cx="8077200" cy="6001643"/>
          </a:xfrm>
          <a:prstGeom prst="rect">
            <a:avLst/>
          </a:prstGeom>
        </p:spPr>
        <p:txBody>
          <a:bodyPr wrap="square">
            <a:spAutoFit/>
          </a:bodyPr>
          <a:lstStyle/>
          <a:p>
            <a:r>
              <a:rPr lang="tr-TR" sz="2400" dirty="0" smtClean="0">
                <a:solidFill>
                  <a:srgbClr val="FF0000"/>
                </a:solidFill>
              </a:rPr>
              <a:t>New </a:t>
            </a:r>
            <a:r>
              <a:rPr lang="en-US" sz="2400" dirty="0" smtClean="0">
                <a:solidFill>
                  <a:srgbClr val="FF0000"/>
                </a:solidFill>
              </a:rPr>
              <a:t>methods</a:t>
            </a:r>
            <a:r>
              <a:rPr lang="tr-TR" sz="2400" dirty="0" smtClean="0">
                <a:solidFill>
                  <a:srgbClr val="FF0000"/>
                </a:solidFill>
              </a:rPr>
              <a:t> </a:t>
            </a:r>
            <a:r>
              <a:rPr lang="tr-TR" sz="2400" dirty="0">
                <a:solidFill>
                  <a:srgbClr val="FF0000"/>
                </a:solidFill>
              </a:rPr>
              <a:t>in SMM</a:t>
            </a:r>
            <a:r>
              <a:rPr lang="tr-TR" sz="2400" dirty="0"/>
              <a:t>: </a:t>
            </a:r>
            <a:endParaRPr lang="tr-TR" sz="2400" dirty="0" smtClean="0"/>
          </a:p>
          <a:p>
            <a:pPr algn="just"/>
            <a:r>
              <a:rPr lang="en-US" sz="2000" dirty="0" smtClean="0"/>
              <a:t>The </a:t>
            </a:r>
            <a:r>
              <a:rPr lang="en-US" sz="2000" dirty="0"/>
              <a:t>dynamical stage </a:t>
            </a:r>
            <a:r>
              <a:rPr lang="tr-TR" sz="2000" dirty="0"/>
              <a:t>can be</a:t>
            </a:r>
            <a:r>
              <a:rPr lang="en-US" sz="2000" dirty="0"/>
              <a:t> simulated with the </a:t>
            </a:r>
            <a:r>
              <a:rPr lang="tr-TR" sz="2000" dirty="0" smtClean="0">
                <a:solidFill>
                  <a:srgbClr val="0070C0"/>
                </a:solidFill>
              </a:rPr>
              <a:t>P</a:t>
            </a:r>
            <a:r>
              <a:rPr lang="en-US" sz="2000" dirty="0" err="1" smtClean="0">
                <a:solidFill>
                  <a:srgbClr val="0070C0"/>
                </a:solidFill>
              </a:rPr>
              <a:t>hase</a:t>
            </a:r>
            <a:r>
              <a:rPr lang="en-US" sz="2000" dirty="0" smtClean="0">
                <a:solidFill>
                  <a:srgbClr val="0070C0"/>
                </a:solidFill>
              </a:rPr>
              <a:t> </a:t>
            </a:r>
            <a:r>
              <a:rPr lang="tr-TR" sz="2000" dirty="0" smtClean="0">
                <a:solidFill>
                  <a:srgbClr val="0070C0"/>
                </a:solidFill>
              </a:rPr>
              <a:t>S</a:t>
            </a:r>
            <a:r>
              <a:rPr lang="en-US" sz="2000" dirty="0" smtClean="0">
                <a:solidFill>
                  <a:srgbClr val="0070C0"/>
                </a:solidFill>
              </a:rPr>
              <a:t>pace </a:t>
            </a:r>
            <a:r>
              <a:rPr lang="tr-TR" sz="2000" dirty="0" smtClean="0">
                <a:solidFill>
                  <a:srgbClr val="0070C0"/>
                </a:solidFill>
              </a:rPr>
              <a:t>G</a:t>
            </a:r>
            <a:r>
              <a:rPr lang="en-US" sz="2000" dirty="0" err="1" smtClean="0">
                <a:solidFill>
                  <a:srgbClr val="0070C0"/>
                </a:solidFill>
              </a:rPr>
              <a:t>eneration</a:t>
            </a:r>
            <a:r>
              <a:rPr lang="en-US" sz="2000" dirty="0" smtClean="0">
                <a:solidFill>
                  <a:srgbClr val="0070C0"/>
                </a:solidFill>
              </a:rPr>
              <a:t> </a:t>
            </a:r>
            <a:r>
              <a:rPr lang="en-US" sz="2000" dirty="0">
                <a:solidFill>
                  <a:srgbClr val="0070C0"/>
                </a:solidFill>
              </a:rPr>
              <a:t>(PSG) </a:t>
            </a:r>
            <a:r>
              <a:rPr lang="en-US" sz="2000" dirty="0"/>
              <a:t>and </a:t>
            </a:r>
            <a:r>
              <a:rPr lang="tr-TR" sz="2000" dirty="0" smtClean="0">
                <a:solidFill>
                  <a:srgbClr val="7030A0"/>
                </a:solidFill>
              </a:rPr>
              <a:t>HY</a:t>
            </a:r>
            <a:r>
              <a:rPr lang="en-US" sz="2000" dirty="0" err="1" smtClean="0">
                <a:solidFill>
                  <a:srgbClr val="7030A0"/>
                </a:solidFill>
              </a:rPr>
              <a:t>drodynamical</a:t>
            </a:r>
            <a:r>
              <a:rPr lang="en-US" sz="2000" dirty="0" smtClean="0">
                <a:solidFill>
                  <a:srgbClr val="7030A0"/>
                </a:solidFill>
              </a:rPr>
              <a:t>-like </a:t>
            </a:r>
            <a:r>
              <a:rPr lang="tr-TR" sz="2000" dirty="0" smtClean="0">
                <a:solidFill>
                  <a:srgbClr val="7030A0"/>
                </a:solidFill>
              </a:rPr>
              <a:t>G</a:t>
            </a:r>
            <a:r>
              <a:rPr lang="en-US" sz="2000" dirty="0" err="1" smtClean="0">
                <a:solidFill>
                  <a:srgbClr val="7030A0"/>
                </a:solidFill>
              </a:rPr>
              <a:t>eneration</a:t>
            </a:r>
            <a:r>
              <a:rPr lang="en-US" sz="2000" dirty="0" smtClean="0">
                <a:solidFill>
                  <a:srgbClr val="7030A0"/>
                </a:solidFill>
              </a:rPr>
              <a:t> </a:t>
            </a:r>
            <a:r>
              <a:rPr lang="en-US" sz="2000" dirty="0">
                <a:solidFill>
                  <a:srgbClr val="7030A0"/>
                </a:solidFill>
              </a:rPr>
              <a:t>(HYG</a:t>
            </a:r>
            <a:r>
              <a:rPr lang="en-US" sz="2000" dirty="0" smtClean="0">
                <a:solidFill>
                  <a:srgbClr val="7030A0"/>
                </a:solidFill>
              </a:rPr>
              <a:t>)</a:t>
            </a:r>
            <a:r>
              <a:rPr lang="tr-TR" sz="2000" dirty="0" smtClean="0">
                <a:solidFill>
                  <a:srgbClr val="7030A0"/>
                </a:solidFill>
              </a:rPr>
              <a:t> </a:t>
            </a:r>
            <a:r>
              <a:rPr lang="en-US" sz="2000" dirty="0"/>
              <a:t>methods. They provide very different momenta distributions of baryons which cover the most important limits expected after this stage. </a:t>
            </a:r>
            <a:r>
              <a:rPr lang="tr-TR" sz="2000" dirty="0" smtClean="0"/>
              <a:t> </a:t>
            </a:r>
          </a:p>
          <a:p>
            <a:pPr algn="just"/>
            <a:r>
              <a:rPr lang="en-US" sz="2000" dirty="0" err="1" smtClean="0">
                <a:solidFill>
                  <a:srgbClr val="00B050"/>
                </a:solidFill>
              </a:rPr>
              <a:t>Phys.Rev.C</a:t>
            </a:r>
            <a:r>
              <a:rPr lang="en-US" sz="2000" dirty="0" smtClean="0">
                <a:solidFill>
                  <a:srgbClr val="00B050"/>
                </a:solidFill>
              </a:rPr>
              <a:t> </a:t>
            </a:r>
            <a:r>
              <a:rPr lang="en-US" sz="2000" dirty="0">
                <a:solidFill>
                  <a:srgbClr val="00B050"/>
                </a:solidFill>
              </a:rPr>
              <a:t>103 (2021) </a:t>
            </a:r>
            <a:r>
              <a:rPr lang="en-US" sz="2000" dirty="0" smtClean="0">
                <a:solidFill>
                  <a:srgbClr val="00B050"/>
                </a:solidFill>
              </a:rPr>
              <a:t>064602</a:t>
            </a:r>
            <a:endParaRPr lang="tr-TR" sz="2000" dirty="0" smtClean="0">
              <a:solidFill>
                <a:srgbClr val="00B050"/>
              </a:solidFill>
            </a:endParaRPr>
          </a:p>
          <a:p>
            <a:pPr algn="just"/>
            <a:r>
              <a:rPr lang="en-US" sz="2000" dirty="0" err="1" smtClean="0">
                <a:solidFill>
                  <a:srgbClr val="00B050"/>
                </a:solidFill>
              </a:rPr>
              <a:t>Phys.Rev.C</a:t>
            </a:r>
            <a:r>
              <a:rPr lang="en-US" sz="2000" dirty="0" smtClean="0">
                <a:solidFill>
                  <a:srgbClr val="00B050"/>
                </a:solidFill>
              </a:rPr>
              <a:t> </a:t>
            </a:r>
            <a:r>
              <a:rPr lang="en-US" sz="2000" dirty="0">
                <a:solidFill>
                  <a:srgbClr val="00B050"/>
                </a:solidFill>
              </a:rPr>
              <a:t>106 (2022) </a:t>
            </a:r>
            <a:r>
              <a:rPr lang="en-US" sz="2000" dirty="0" smtClean="0">
                <a:solidFill>
                  <a:srgbClr val="00B050"/>
                </a:solidFill>
              </a:rPr>
              <a:t>014607</a:t>
            </a:r>
            <a:endParaRPr lang="tr-TR" sz="2000" dirty="0" smtClean="0">
              <a:solidFill>
                <a:srgbClr val="00B050"/>
              </a:solidFill>
            </a:endParaRPr>
          </a:p>
          <a:p>
            <a:pPr algn="just"/>
            <a:r>
              <a:rPr lang="tr-TR" sz="2000" dirty="0" err="1">
                <a:solidFill>
                  <a:srgbClr val="00B050"/>
                </a:solidFill>
              </a:rPr>
              <a:t>Buyukcizmeci</a:t>
            </a:r>
            <a:r>
              <a:rPr lang="tr-TR" sz="2000" dirty="0">
                <a:solidFill>
                  <a:srgbClr val="00B050"/>
                </a:solidFill>
              </a:rPr>
              <a:t>, Ergun, </a:t>
            </a:r>
            <a:r>
              <a:rPr lang="tr-TR" sz="2000" dirty="0" err="1">
                <a:solidFill>
                  <a:srgbClr val="00B050"/>
                </a:solidFill>
              </a:rPr>
              <a:t>Botvina</a:t>
            </a:r>
            <a:r>
              <a:rPr lang="tr-TR" sz="2000" dirty="0">
                <a:solidFill>
                  <a:srgbClr val="00B050"/>
                </a:solidFill>
              </a:rPr>
              <a:t> </a:t>
            </a:r>
            <a:r>
              <a:rPr lang="tr-TR" sz="2000" dirty="0" err="1">
                <a:solidFill>
                  <a:srgbClr val="00B050"/>
                </a:solidFill>
              </a:rPr>
              <a:t>and</a:t>
            </a:r>
            <a:r>
              <a:rPr lang="tr-TR" sz="2000" dirty="0">
                <a:solidFill>
                  <a:srgbClr val="00B050"/>
                </a:solidFill>
              </a:rPr>
              <a:t> </a:t>
            </a:r>
            <a:r>
              <a:rPr lang="tr-TR" sz="2000" dirty="0" err="1">
                <a:solidFill>
                  <a:srgbClr val="00B050"/>
                </a:solidFill>
              </a:rPr>
              <a:t>Bleicher</a:t>
            </a:r>
            <a:r>
              <a:rPr lang="tr-TR" sz="2000" dirty="0">
                <a:solidFill>
                  <a:srgbClr val="00B050"/>
                </a:solidFill>
              </a:rPr>
              <a:t>, </a:t>
            </a:r>
            <a:r>
              <a:rPr lang="tr-TR" sz="2000" dirty="0" err="1">
                <a:solidFill>
                  <a:srgbClr val="00B050"/>
                </a:solidFill>
              </a:rPr>
              <a:t>submitted</a:t>
            </a:r>
            <a:r>
              <a:rPr lang="tr-TR" sz="2000" dirty="0">
                <a:solidFill>
                  <a:srgbClr val="00B050"/>
                </a:solidFill>
              </a:rPr>
              <a:t> </a:t>
            </a:r>
            <a:r>
              <a:rPr lang="tr-TR" sz="2000" dirty="0" err="1">
                <a:solidFill>
                  <a:srgbClr val="00B050"/>
                </a:solidFill>
              </a:rPr>
              <a:t>to</a:t>
            </a:r>
            <a:r>
              <a:rPr lang="tr-TR" sz="2000" dirty="0">
                <a:solidFill>
                  <a:srgbClr val="00B050"/>
                </a:solidFill>
              </a:rPr>
              <a:t> PRC (2025</a:t>
            </a:r>
            <a:r>
              <a:rPr lang="tr-TR" sz="2000" dirty="0" smtClean="0">
                <a:solidFill>
                  <a:srgbClr val="00B050"/>
                </a:solidFill>
              </a:rPr>
              <a:t>)</a:t>
            </a:r>
          </a:p>
          <a:p>
            <a:pPr algn="just"/>
            <a:endParaRPr lang="tr-TR" sz="2000" dirty="0" smtClean="0">
              <a:solidFill>
                <a:srgbClr val="00B050"/>
              </a:solidFill>
            </a:endParaRPr>
          </a:p>
          <a:p>
            <a:pPr algn="just"/>
            <a:r>
              <a:rPr lang="tr-TR" sz="2000" dirty="0" err="1" smtClean="0">
                <a:solidFill>
                  <a:srgbClr val="00B050"/>
                </a:solidFill>
              </a:rPr>
              <a:t>Methods</a:t>
            </a:r>
            <a:r>
              <a:rPr lang="tr-TR" sz="2000" dirty="0" smtClean="0">
                <a:solidFill>
                  <a:srgbClr val="00B050"/>
                </a:solidFill>
              </a:rPr>
              <a:t> </a:t>
            </a:r>
            <a:r>
              <a:rPr lang="tr-TR" sz="2000" dirty="0" err="1" smtClean="0">
                <a:solidFill>
                  <a:srgbClr val="00B050"/>
                </a:solidFill>
              </a:rPr>
              <a:t>are</a:t>
            </a:r>
            <a:r>
              <a:rPr lang="tr-TR" sz="2000" dirty="0" smtClean="0">
                <a:solidFill>
                  <a:srgbClr val="00B050"/>
                </a:solidFill>
              </a:rPr>
              <a:t> </a:t>
            </a:r>
            <a:r>
              <a:rPr lang="tr-TR" sz="2000" dirty="0" err="1" smtClean="0">
                <a:solidFill>
                  <a:srgbClr val="00B050"/>
                </a:solidFill>
              </a:rPr>
              <a:t>well</a:t>
            </a:r>
            <a:r>
              <a:rPr lang="tr-TR" sz="2000" dirty="0" smtClean="0">
                <a:solidFill>
                  <a:srgbClr val="00B050"/>
                </a:solidFill>
              </a:rPr>
              <a:t>- </a:t>
            </a:r>
            <a:r>
              <a:rPr lang="tr-TR" sz="2000" dirty="0" err="1">
                <a:solidFill>
                  <a:srgbClr val="00B050"/>
                </a:solidFill>
              </a:rPr>
              <a:t>tested</a:t>
            </a:r>
            <a:r>
              <a:rPr lang="tr-TR" sz="2000" dirty="0">
                <a:solidFill>
                  <a:srgbClr val="00B050"/>
                </a:solidFill>
              </a:rPr>
              <a:t> </a:t>
            </a:r>
            <a:r>
              <a:rPr lang="tr-TR" sz="2000" dirty="0" err="1" smtClean="0">
                <a:solidFill>
                  <a:srgbClr val="00B050"/>
                </a:solidFill>
              </a:rPr>
              <a:t>from</a:t>
            </a:r>
            <a:r>
              <a:rPr lang="tr-TR" sz="2000" dirty="0" smtClean="0">
                <a:solidFill>
                  <a:srgbClr val="00B050"/>
                </a:solidFill>
              </a:rPr>
              <a:t> </a:t>
            </a:r>
            <a:r>
              <a:rPr lang="tr-TR" sz="2000" dirty="0" err="1" smtClean="0">
                <a:solidFill>
                  <a:srgbClr val="00B050"/>
                </a:solidFill>
              </a:rPr>
              <a:t>Fermi</a:t>
            </a:r>
            <a:r>
              <a:rPr lang="tr-TR" sz="2000" dirty="0" smtClean="0">
                <a:solidFill>
                  <a:srgbClr val="00B050"/>
                </a:solidFill>
              </a:rPr>
              <a:t> </a:t>
            </a:r>
            <a:r>
              <a:rPr lang="tr-TR" sz="2000" dirty="0" err="1" smtClean="0">
                <a:solidFill>
                  <a:srgbClr val="00B050"/>
                </a:solidFill>
              </a:rPr>
              <a:t>energies</a:t>
            </a:r>
            <a:r>
              <a:rPr lang="tr-TR" sz="2000" dirty="0" smtClean="0">
                <a:solidFill>
                  <a:srgbClr val="00B050"/>
                </a:solidFill>
              </a:rPr>
              <a:t>, </a:t>
            </a:r>
            <a:r>
              <a:rPr lang="tr-TR" sz="2000" dirty="0" err="1" smtClean="0">
                <a:solidFill>
                  <a:srgbClr val="00B050"/>
                </a:solidFill>
              </a:rPr>
              <a:t>intermediate</a:t>
            </a:r>
            <a:r>
              <a:rPr lang="tr-TR" sz="2000" dirty="0" smtClean="0">
                <a:solidFill>
                  <a:srgbClr val="00B050"/>
                </a:solidFill>
              </a:rPr>
              <a:t> </a:t>
            </a:r>
            <a:r>
              <a:rPr lang="tr-TR" sz="2000" dirty="0" err="1">
                <a:solidFill>
                  <a:srgbClr val="00B050"/>
                </a:solidFill>
              </a:rPr>
              <a:t>energies</a:t>
            </a:r>
            <a:r>
              <a:rPr lang="tr-TR" sz="2000" dirty="0">
                <a:solidFill>
                  <a:srgbClr val="00B050"/>
                </a:solidFill>
              </a:rPr>
              <a:t> </a:t>
            </a:r>
            <a:r>
              <a:rPr lang="tr-TR" sz="2000" dirty="0" err="1">
                <a:solidFill>
                  <a:srgbClr val="00B050"/>
                </a:solidFill>
              </a:rPr>
              <a:t>up</a:t>
            </a:r>
            <a:r>
              <a:rPr lang="tr-TR" sz="2000" dirty="0">
                <a:solidFill>
                  <a:srgbClr val="00B050"/>
                </a:solidFill>
              </a:rPr>
              <a:t> </a:t>
            </a:r>
            <a:r>
              <a:rPr lang="tr-TR" sz="2000" dirty="0" err="1">
                <a:solidFill>
                  <a:srgbClr val="00B050"/>
                </a:solidFill>
              </a:rPr>
              <a:t>to</a:t>
            </a:r>
            <a:r>
              <a:rPr lang="tr-TR" sz="2000" dirty="0">
                <a:solidFill>
                  <a:srgbClr val="00B050"/>
                </a:solidFill>
              </a:rPr>
              <a:t> 3A </a:t>
            </a:r>
            <a:r>
              <a:rPr lang="tr-TR" sz="2000" dirty="0" err="1">
                <a:solidFill>
                  <a:srgbClr val="00B050"/>
                </a:solidFill>
              </a:rPr>
              <a:t>GeV</a:t>
            </a:r>
            <a:r>
              <a:rPr lang="tr-TR" sz="2000" dirty="0">
                <a:solidFill>
                  <a:srgbClr val="00B050"/>
                </a:solidFill>
              </a:rPr>
              <a:t> </a:t>
            </a:r>
            <a:r>
              <a:rPr lang="tr-TR" sz="2000" dirty="0" err="1">
                <a:solidFill>
                  <a:srgbClr val="00B050"/>
                </a:solidFill>
              </a:rPr>
              <a:t>energies</a:t>
            </a:r>
            <a:r>
              <a:rPr lang="tr-TR" sz="2000" dirty="0">
                <a:solidFill>
                  <a:srgbClr val="00B050"/>
                </a:solidFill>
              </a:rPr>
              <a:t>, </a:t>
            </a:r>
            <a:r>
              <a:rPr lang="tr-TR" sz="2000" dirty="0" err="1">
                <a:solidFill>
                  <a:srgbClr val="00B050"/>
                </a:solidFill>
              </a:rPr>
              <a:t>we</a:t>
            </a:r>
            <a:r>
              <a:rPr lang="tr-TR" sz="2000" dirty="0">
                <a:solidFill>
                  <a:srgbClr val="00B050"/>
                </a:solidFill>
              </a:rPr>
              <a:t> </a:t>
            </a:r>
            <a:r>
              <a:rPr lang="tr-TR" sz="2000" dirty="0" err="1">
                <a:solidFill>
                  <a:srgbClr val="00B050"/>
                </a:solidFill>
              </a:rPr>
              <a:t>continue</a:t>
            </a:r>
            <a:r>
              <a:rPr lang="tr-TR" sz="2000" dirty="0">
                <a:solidFill>
                  <a:srgbClr val="00B050"/>
                </a:solidFill>
              </a:rPr>
              <a:t> </a:t>
            </a:r>
            <a:r>
              <a:rPr lang="tr-TR" sz="2000" dirty="0" err="1">
                <a:solidFill>
                  <a:srgbClr val="00B050"/>
                </a:solidFill>
              </a:rPr>
              <a:t>analyses</a:t>
            </a:r>
            <a:r>
              <a:rPr lang="tr-TR" sz="2000" dirty="0">
                <a:solidFill>
                  <a:srgbClr val="00B050"/>
                </a:solidFill>
              </a:rPr>
              <a:t> </a:t>
            </a:r>
            <a:r>
              <a:rPr lang="tr-TR" sz="2000" dirty="0" err="1">
                <a:solidFill>
                  <a:srgbClr val="00B050"/>
                </a:solidFill>
              </a:rPr>
              <a:t>to</a:t>
            </a:r>
            <a:r>
              <a:rPr lang="tr-TR" sz="2000" dirty="0">
                <a:solidFill>
                  <a:srgbClr val="00B050"/>
                </a:solidFill>
              </a:rPr>
              <a:t> </a:t>
            </a:r>
            <a:r>
              <a:rPr lang="tr-TR" sz="2000" dirty="0" err="1">
                <a:solidFill>
                  <a:srgbClr val="00B050"/>
                </a:solidFill>
              </a:rPr>
              <a:t>improve</a:t>
            </a:r>
            <a:r>
              <a:rPr lang="tr-TR" sz="2000" dirty="0">
                <a:solidFill>
                  <a:srgbClr val="00B050"/>
                </a:solidFill>
              </a:rPr>
              <a:t> </a:t>
            </a:r>
            <a:r>
              <a:rPr lang="tr-TR" sz="2000" dirty="0" err="1">
                <a:solidFill>
                  <a:srgbClr val="00B050"/>
                </a:solidFill>
              </a:rPr>
              <a:t>for</a:t>
            </a:r>
            <a:r>
              <a:rPr lang="tr-TR" sz="2000" dirty="0">
                <a:solidFill>
                  <a:srgbClr val="00B050"/>
                </a:solidFill>
              </a:rPr>
              <a:t> </a:t>
            </a:r>
            <a:r>
              <a:rPr lang="tr-TR" sz="2000" dirty="0" err="1">
                <a:solidFill>
                  <a:srgbClr val="00B050"/>
                </a:solidFill>
              </a:rPr>
              <a:t>higher</a:t>
            </a:r>
            <a:r>
              <a:rPr lang="tr-TR" sz="2000" dirty="0">
                <a:solidFill>
                  <a:srgbClr val="00B050"/>
                </a:solidFill>
              </a:rPr>
              <a:t> </a:t>
            </a:r>
            <a:r>
              <a:rPr lang="tr-TR" sz="2000" dirty="0" err="1">
                <a:solidFill>
                  <a:srgbClr val="00B050"/>
                </a:solidFill>
              </a:rPr>
              <a:t>energies</a:t>
            </a:r>
            <a:r>
              <a:rPr lang="tr-TR" sz="2000" dirty="0">
                <a:solidFill>
                  <a:srgbClr val="00B050"/>
                </a:solidFill>
              </a:rPr>
              <a:t>. </a:t>
            </a:r>
            <a:r>
              <a:rPr lang="tr-TR" sz="2000" dirty="0" smtClean="0">
                <a:solidFill>
                  <a:srgbClr val="00B050"/>
                </a:solidFill>
              </a:rPr>
              <a:t> </a:t>
            </a:r>
          </a:p>
          <a:p>
            <a:pPr algn="just"/>
            <a:endParaRPr lang="tr-TR" sz="2000" dirty="0" smtClean="0">
              <a:solidFill>
                <a:srgbClr val="00B050"/>
              </a:solidFill>
            </a:endParaRPr>
          </a:p>
          <a:p>
            <a:pPr algn="just"/>
            <a:r>
              <a:rPr lang="en-US" sz="2000" dirty="0">
                <a:solidFill>
                  <a:srgbClr val="0070C0"/>
                </a:solidFill>
              </a:rPr>
              <a:t>Selection of primary clusters (at low freeze-out density) by using the coalescence of baryon (CB) model (Phys. </a:t>
            </a:r>
            <a:r>
              <a:rPr lang="en-US" sz="2000" dirty="0" err="1">
                <a:solidFill>
                  <a:srgbClr val="0070C0"/>
                </a:solidFill>
              </a:rPr>
              <a:t>Lett</a:t>
            </a:r>
            <a:r>
              <a:rPr lang="en-US" sz="2000" dirty="0">
                <a:solidFill>
                  <a:srgbClr val="0070C0"/>
                </a:solidFill>
              </a:rPr>
              <a:t>. B742, 7 (2015)): according to their velocities │Vi– V0│≤</a:t>
            </a:r>
            <a:r>
              <a:rPr lang="en-US" sz="2000" dirty="0" err="1">
                <a:solidFill>
                  <a:srgbClr val="0070C0"/>
                </a:solidFill>
              </a:rPr>
              <a:t>Vc</a:t>
            </a:r>
            <a:r>
              <a:rPr lang="en-US" sz="2000" dirty="0">
                <a:solidFill>
                  <a:srgbClr val="0070C0"/>
                </a:solidFill>
              </a:rPr>
              <a:t> and coordinates │Xi – X0│≤</a:t>
            </a:r>
            <a:r>
              <a:rPr lang="en-US" sz="2000" dirty="0" err="1">
                <a:solidFill>
                  <a:srgbClr val="0070C0"/>
                </a:solidFill>
              </a:rPr>
              <a:t>Xc</a:t>
            </a:r>
            <a:r>
              <a:rPr lang="en-US" sz="2000" dirty="0">
                <a:solidFill>
                  <a:srgbClr val="0070C0"/>
                </a:solidFill>
              </a:rPr>
              <a:t>. </a:t>
            </a:r>
            <a:endParaRPr lang="tr-TR" sz="2000" dirty="0">
              <a:solidFill>
                <a:srgbClr val="0070C0"/>
              </a:solidFill>
            </a:endParaRPr>
          </a:p>
          <a:p>
            <a:pPr algn="just"/>
            <a:endParaRPr lang="tr-TR" sz="2000" dirty="0" smtClean="0"/>
          </a:p>
          <a:p>
            <a:pPr algn="just"/>
            <a:r>
              <a:rPr lang="en-US" sz="2000" dirty="0" smtClean="0"/>
              <a:t>Statistical </a:t>
            </a:r>
            <a:r>
              <a:rPr lang="en-US" sz="2000" dirty="0"/>
              <a:t>formation of nuclei inside these clusters with SMM: de-excitation of the excited clusters. The excitation energy (or local temperature) of such clusters is important </a:t>
            </a:r>
            <a:r>
              <a:rPr lang="en-US" sz="2000" dirty="0" err="1"/>
              <a:t>characteritics</a:t>
            </a:r>
            <a:r>
              <a:rPr lang="en-US" sz="2000" dirty="0"/>
              <a:t> for the nuclear matter</a:t>
            </a:r>
            <a:r>
              <a:rPr lang="tr-TR" sz="2000" dirty="0" smtClean="0"/>
              <a:t>.</a:t>
            </a:r>
            <a:endParaRPr lang="tr-TR" sz="2000" dirty="0" smtClean="0">
              <a:solidFill>
                <a:srgbClr val="7030A0"/>
              </a:solidFill>
            </a:endParaRPr>
          </a:p>
        </p:txBody>
      </p:sp>
      <p:sp>
        <p:nvSpPr>
          <p:cNvPr id="9" name="Metin kutusu 8"/>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6</a:t>
            </a:r>
            <a:endParaRPr lang="tr-TR" dirty="0">
              <a:solidFill>
                <a:schemeClr val="bg1"/>
              </a:solidFill>
            </a:endParaRPr>
          </a:p>
        </p:txBody>
      </p:sp>
    </p:spTree>
    <p:extLst>
      <p:ext uri="{BB962C8B-B14F-4D97-AF65-F5344CB8AC3E}">
        <p14:creationId xmlns:p14="http://schemas.microsoft.com/office/powerpoint/2010/main" val="3140638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idx="1"/>
          </p:nvPr>
        </p:nvPicPr>
        <p:blipFill>
          <a:blip r:embed="rId2"/>
          <a:stretch>
            <a:fillRect/>
          </a:stretch>
        </p:blipFill>
        <p:spPr>
          <a:xfrm>
            <a:off x="281690" y="130471"/>
            <a:ext cx="4556556" cy="5968585"/>
          </a:xfrm>
          <a:prstGeom prst="rect">
            <a:avLst/>
          </a:prstGeom>
        </p:spPr>
      </p:pic>
      <p:sp>
        <p:nvSpPr>
          <p:cNvPr id="2" name="Dikdörtgen 1"/>
          <p:cNvSpPr/>
          <p:nvPr/>
        </p:nvSpPr>
        <p:spPr>
          <a:xfrm>
            <a:off x="4876800" y="2261135"/>
            <a:ext cx="4000954" cy="1477328"/>
          </a:xfrm>
          <a:prstGeom prst="rect">
            <a:avLst/>
          </a:prstGeom>
        </p:spPr>
        <p:txBody>
          <a:bodyPr wrap="square">
            <a:spAutoFit/>
          </a:bodyPr>
          <a:lstStyle/>
          <a:p>
            <a:pPr algn="just"/>
            <a:r>
              <a:rPr lang="tr-TR" b="1" dirty="0" err="1" smtClean="0">
                <a:solidFill>
                  <a:schemeClr val="accent5">
                    <a:lumMod val="75000"/>
                  </a:schemeClr>
                </a:solidFill>
              </a:rPr>
              <a:t>Comparison</a:t>
            </a:r>
            <a:r>
              <a:rPr lang="tr-TR" b="1" dirty="0" smtClean="0">
                <a:solidFill>
                  <a:schemeClr val="accent5">
                    <a:lumMod val="75000"/>
                  </a:schemeClr>
                </a:solidFill>
              </a:rPr>
              <a:t> </a:t>
            </a:r>
            <a:r>
              <a:rPr lang="tr-TR" b="1" dirty="0">
                <a:solidFill>
                  <a:schemeClr val="accent5">
                    <a:lumMod val="75000"/>
                  </a:schemeClr>
                </a:solidFill>
              </a:rPr>
              <a:t>of </a:t>
            </a:r>
            <a:r>
              <a:rPr lang="tr-TR" b="1" dirty="0" err="1" smtClean="0">
                <a:solidFill>
                  <a:schemeClr val="accent5">
                    <a:lumMod val="75000"/>
                  </a:schemeClr>
                </a:solidFill>
              </a:rPr>
              <a:t>coordinate</a:t>
            </a:r>
            <a:r>
              <a:rPr lang="tr-TR" b="1" dirty="0" smtClean="0">
                <a:solidFill>
                  <a:schemeClr val="accent5">
                    <a:lumMod val="75000"/>
                  </a:schemeClr>
                </a:solidFill>
              </a:rPr>
              <a:t> </a:t>
            </a:r>
            <a:r>
              <a:rPr lang="tr-TR" b="1" dirty="0" err="1" smtClean="0">
                <a:solidFill>
                  <a:schemeClr val="accent5">
                    <a:lumMod val="75000"/>
                  </a:schemeClr>
                </a:solidFill>
              </a:rPr>
              <a:t>distribution</a:t>
            </a:r>
            <a:r>
              <a:rPr lang="tr-TR" b="1" dirty="0" smtClean="0">
                <a:solidFill>
                  <a:schemeClr val="accent5">
                    <a:lumMod val="75000"/>
                  </a:schemeClr>
                </a:solidFill>
              </a:rPr>
              <a:t> </a:t>
            </a:r>
            <a:r>
              <a:rPr lang="tr-TR" b="1" dirty="0" err="1">
                <a:solidFill>
                  <a:schemeClr val="accent5">
                    <a:lumMod val="75000"/>
                  </a:schemeClr>
                </a:solidFill>
              </a:rPr>
              <a:t>according</a:t>
            </a:r>
            <a:r>
              <a:rPr lang="tr-TR" b="1" dirty="0">
                <a:solidFill>
                  <a:schemeClr val="accent5">
                    <a:lumMod val="75000"/>
                  </a:schemeClr>
                </a:solidFill>
              </a:rPr>
              <a:t> </a:t>
            </a:r>
            <a:r>
              <a:rPr lang="tr-TR" b="1" dirty="0" err="1">
                <a:solidFill>
                  <a:schemeClr val="accent5">
                    <a:lumMod val="75000"/>
                  </a:schemeClr>
                </a:solidFill>
              </a:rPr>
              <a:t>to</a:t>
            </a:r>
            <a:r>
              <a:rPr lang="tr-TR" b="1" dirty="0">
                <a:solidFill>
                  <a:schemeClr val="accent5">
                    <a:lumMod val="75000"/>
                  </a:schemeClr>
                </a:solidFill>
              </a:rPr>
              <a:t> </a:t>
            </a:r>
            <a:r>
              <a:rPr lang="tr-TR" b="1" dirty="0" err="1">
                <a:solidFill>
                  <a:schemeClr val="accent5">
                    <a:lumMod val="75000"/>
                  </a:schemeClr>
                </a:solidFill>
              </a:rPr>
              <a:t>the</a:t>
            </a:r>
            <a:r>
              <a:rPr lang="tr-TR" b="1" dirty="0">
                <a:solidFill>
                  <a:schemeClr val="accent5">
                    <a:lumMod val="75000"/>
                  </a:schemeClr>
                </a:solidFill>
              </a:rPr>
              <a:t> </a:t>
            </a:r>
            <a:r>
              <a:rPr lang="tr-TR" b="1" dirty="0" err="1">
                <a:solidFill>
                  <a:schemeClr val="accent5">
                    <a:lumMod val="75000"/>
                  </a:schemeClr>
                </a:solidFill>
              </a:rPr>
              <a:t>center</a:t>
            </a:r>
            <a:r>
              <a:rPr lang="tr-TR" b="1" dirty="0">
                <a:solidFill>
                  <a:schemeClr val="accent5">
                    <a:lumMod val="75000"/>
                  </a:schemeClr>
                </a:solidFill>
              </a:rPr>
              <a:t> of </a:t>
            </a:r>
            <a:r>
              <a:rPr lang="tr-TR" b="1" dirty="0" err="1">
                <a:solidFill>
                  <a:schemeClr val="accent5">
                    <a:lumMod val="75000"/>
                  </a:schemeClr>
                </a:solidFill>
              </a:rPr>
              <a:t>collision</a:t>
            </a:r>
            <a:r>
              <a:rPr lang="tr-TR" b="1" dirty="0">
                <a:solidFill>
                  <a:schemeClr val="accent5">
                    <a:lumMod val="75000"/>
                  </a:schemeClr>
                </a:solidFill>
              </a:rPr>
              <a:t> of </a:t>
            </a:r>
            <a:r>
              <a:rPr lang="tr-TR" b="1" dirty="0" err="1" smtClean="0">
                <a:solidFill>
                  <a:schemeClr val="accent5">
                    <a:lumMod val="75000"/>
                  </a:schemeClr>
                </a:solidFill>
              </a:rPr>
              <a:t>initial</a:t>
            </a:r>
            <a:r>
              <a:rPr lang="tr-TR" b="1" dirty="0" smtClean="0">
                <a:solidFill>
                  <a:schemeClr val="accent5">
                    <a:lumMod val="75000"/>
                  </a:schemeClr>
                </a:solidFill>
              </a:rPr>
              <a:t> </a:t>
            </a:r>
            <a:r>
              <a:rPr lang="tr-TR" b="1" dirty="0" err="1" smtClean="0">
                <a:solidFill>
                  <a:schemeClr val="accent5">
                    <a:lumMod val="75000"/>
                  </a:schemeClr>
                </a:solidFill>
              </a:rPr>
              <a:t>protons</a:t>
            </a:r>
            <a:r>
              <a:rPr lang="tr-TR" b="1" dirty="0" smtClean="0">
                <a:solidFill>
                  <a:schemeClr val="accent5">
                    <a:lumMod val="75000"/>
                  </a:schemeClr>
                </a:solidFill>
              </a:rPr>
              <a:t>  </a:t>
            </a:r>
            <a:r>
              <a:rPr lang="tr-TR" b="1" dirty="0" err="1" smtClean="0">
                <a:solidFill>
                  <a:schemeClr val="accent5">
                    <a:lumMod val="75000"/>
                  </a:schemeClr>
                </a:solidFill>
              </a:rPr>
              <a:t>produced</a:t>
            </a:r>
            <a:r>
              <a:rPr lang="tr-TR" b="1" dirty="0" smtClean="0">
                <a:solidFill>
                  <a:schemeClr val="accent5">
                    <a:lumMod val="75000"/>
                  </a:schemeClr>
                </a:solidFill>
              </a:rPr>
              <a:t> </a:t>
            </a:r>
            <a:r>
              <a:rPr lang="tr-TR" b="1" dirty="0" err="1" smtClean="0">
                <a:solidFill>
                  <a:schemeClr val="accent5">
                    <a:lumMod val="75000"/>
                  </a:schemeClr>
                </a:solidFill>
              </a:rPr>
              <a:t>with</a:t>
            </a:r>
            <a:r>
              <a:rPr lang="tr-TR" b="1" dirty="0" smtClean="0">
                <a:solidFill>
                  <a:schemeClr val="accent5">
                    <a:lumMod val="75000"/>
                  </a:schemeClr>
                </a:solidFill>
              </a:rPr>
              <a:t> DCM (time </a:t>
            </a:r>
            <a:r>
              <a:rPr lang="tr-TR" b="1" dirty="0" err="1" smtClean="0">
                <a:solidFill>
                  <a:schemeClr val="accent5">
                    <a:lumMod val="75000"/>
                  </a:schemeClr>
                </a:solidFill>
              </a:rPr>
              <a:t>independent</a:t>
            </a:r>
            <a:r>
              <a:rPr lang="tr-TR" b="1" dirty="0" smtClean="0">
                <a:solidFill>
                  <a:schemeClr val="accent5">
                    <a:lumMod val="75000"/>
                  </a:schemeClr>
                </a:solidFill>
              </a:rPr>
              <a:t>) </a:t>
            </a:r>
            <a:r>
              <a:rPr lang="tr-TR" b="1" dirty="0" err="1" smtClean="0">
                <a:solidFill>
                  <a:schemeClr val="accent5">
                    <a:lumMod val="75000"/>
                  </a:schemeClr>
                </a:solidFill>
              </a:rPr>
              <a:t>and</a:t>
            </a:r>
            <a:r>
              <a:rPr lang="tr-TR" b="1" dirty="0" smtClean="0">
                <a:solidFill>
                  <a:schemeClr val="accent5">
                    <a:lumMod val="75000"/>
                  </a:schemeClr>
                </a:solidFill>
              </a:rPr>
              <a:t> </a:t>
            </a:r>
            <a:r>
              <a:rPr lang="tr-TR" b="1" dirty="0" err="1" smtClean="0">
                <a:solidFill>
                  <a:schemeClr val="accent5">
                    <a:lumMod val="75000"/>
                  </a:schemeClr>
                </a:solidFill>
              </a:rPr>
              <a:t>UrQMD</a:t>
            </a:r>
            <a:r>
              <a:rPr lang="tr-TR" b="1" dirty="0" smtClean="0">
                <a:solidFill>
                  <a:schemeClr val="accent5">
                    <a:lumMod val="75000"/>
                  </a:schemeClr>
                </a:solidFill>
              </a:rPr>
              <a:t> (t=20 </a:t>
            </a:r>
            <a:r>
              <a:rPr lang="tr-TR" b="1" dirty="0" err="1" smtClean="0">
                <a:solidFill>
                  <a:schemeClr val="accent5">
                    <a:lumMod val="75000"/>
                  </a:schemeClr>
                </a:solidFill>
              </a:rPr>
              <a:t>and</a:t>
            </a:r>
            <a:r>
              <a:rPr lang="tr-TR" b="1" dirty="0" smtClean="0">
                <a:solidFill>
                  <a:schemeClr val="accent5">
                    <a:lumMod val="75000"/>
                  </a:schemeClr>
                </a:solidFill>
              </a:rPr>
              <a:t> 40 </a:t>
            </a:r>
            <a:r>
              <a:rPr lang="tr-TR" b="1" dirty="0" err="1" smtClean="0">
                <a:solidFill>
                  <a:schemeClr val="accent5">
                    <a:lumMod val="75000"/>
                  </a:schemeClr>
                </a:solidFill>
              </a:rPr>
              <a:t>fm</a:t>
            </a:r>
            <a:r>
              <a:rPr lang="tr-TR" b="1" dirty="0" smtClean="0">
                <a:solidFill>
                  <a:schemeClr val="accent5">
                    <a:lumMod val="75000"/>
                  </a:schemeClr>
                </a:solidFill>
              </a:rPr>
              <a:t>/c) </a:t>
            </a:r>
            <a:r>
              <a:rPr lang="tr-TR" b="1" dirty="0" err="1" smtClean="0">
                <a:solidFill>
                  <a:schemeClr val="accent5">
                    <a:lumMod val="75000"/>
                  </a:schemeClr>
                </a:solidFill>
              </a:rPr>
              <a:t>models</a:t>
            </a:r>
            <a:r>
              <a:rPr lang="tr-TR" b="1" dirty="0" smtClean="0">
                <a:solidFill>
                  <a:schemeClr val="accent5">
                    <a:lumMod val="75000"/>
                  </a:schemeClr>
                </a:solidFill>
              </a:rPr>
              <a:t> :</a:t>
            </a:r>
            <a:endParaRPr lang="tr-TR" b="1"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6" name="Metin kutusu 5"/>
              <p:cNvSpPr txBox="1"/>
              <p:nvPr/>
            </p:nvSpPr>
            <p:spPr>
              <a:xfrm>
                <a:off x="2057400" y="2286000"/>
                <a:ext cx="1905000" cy="315727"/>
              </a:xfrm>
              <a:prstGeom prst="rect">
                <a:avLst/>
              </a:prstGeom>
              <a:noFill/>
            </p:spPr>
            <p:txBody>
              <a:bodyPr wrap="square" lIns="0" tIns="0" rIns="0" bIns="0" rtlCol="0">
                <a:spAutoFit/>
              </a:bodyPr>
              <a:lstStyle/>
              <a:p>
                <a14:m>
                  <m:oMath xmlns:m="http://schemas.openxmlformats.org/officeDocument/2006/math">
                    <m:rad>
                      <m:radPr>
                        <m:degHide m:val="on"/>
                        <m:ctrlPr>
                          <a:rPr lang="en-US" sz="2000" i="1" smtClean="0">
                            <a:solidFill>
                              <a:schemeClr val="accent5">
                                <a:lumMod val="75000"/>
                              </a:schemeClr>
                            </a:solidFill>
                            <a:latin typeface="Cambria Math" panose="02040503050406030204" pitchFamily="18" charset="0"/>
                          </a:rPr>
                        </m:ctrlPr>
                      </m:radPr>
                      <m:deg/>
                      <m:e>
                        <m:sSub>
                          <m:sSubPr>
                            <m:ctrlPr>
                              <a:rPr lang="tr-TR" sz="2000" b="0" i="1" smtClean="0">
                                <a:solidFill>
                                  <a:schemeClr val="accent5">
                                    <a:lumMod val="75000"/>
                                  </a:schemeClr>
                                </a:solidFill>
                                <a:latin typeface="Cambria Math" panose="02040503050406030204" pitchFamily="18" charset="0"/>
                              </a:rPr>
                            </m:ctrlPr>
                          </m:sSubPr>
                          <m:e>
                            <m:r>
                              <a:rPr lang="tr-TR" sz="2000" b="0" i="1" smtClean="0">
                                <a:solidFill>
                                  <a:schemeClr val="accent5">
                                    <a:lumMod val="75000"/>
                                  </a:schemeClr>
                                </a:solidFill>
                                <a:latin typeface="Cambria Math" panose="02040503050406030204" pitchFamily="18" charset="0"/>
                              </a:rPr>
                              <m:t>𝑠</m:t>
                            </m:r>
                          </m:e>
                          <m:sub>
                            <m:r>
                              <a:rPr lang="tr-TR" sz="2000" i="1">
                                <a:solidFill>
                                  <a:schemeClr val="accent5">
                                    <a:lumMod val="75000"/>
                                  </a:schemeClr>
                                </a:solidFill>
                                <a:latin typeface="Cambria Math" panose="02040503050406030204" pitchFamily="18" charset="0"/>
                              </a:rPr>
                              <m:t>𝑁𝑁</m:t>
                            </m:r>
                          </m:sub>
                        </m:sSub>
                      </m:e>
                    </m:rad>
                  </m:oMath>
                </a14:m>
                <a:r>
                  <a:rPr lang="tr-TR" sz="2000" dirty="0" smtClean="0">
                    <a:solidFill>
                      <a:schemeClr val="accent5">
                        <a:lumMod val="75000"/>
                      </a:schemeClr>
                    </a:solidFill>
                  </a:rPr>
                  <a:t> = 3 </a:t>
                </a:r>
                <a:r>
                  <a:rPr lang="tr-TR" sz="2000" dirty="0" err="1" smtClean="0">
                    <a:solidFill>
                      <a:schemeClr val="accent5">
                        <a:lumMod val="75000"/>
                      </a:schemeClr>
                    </a:solidFill>
                  </a:rPr>
                  <a:t>GeV</a:t>
                </a:r>
                <a:endParaRPr lang="en-US" sz="2000" dirty="0">
                  <a:solidFill>
                    <a:schemeClr val="accent5">
                      <a:lumMod val="75000"/>
                    </a:schemeClr>
                  </a:solidFill>
                </a:endParaRPr>
              </a:p>
            </p:txBody>
          </p:sp>
        </mc:Choice>
        <mc:Fallback xmlns="">
          <p:sp>
            <p:nvSpPr>
              <p:cNvPr id="6" name="Metin kutusu 5"/>
              <p:cNvSpPr txBox="1">
                <a:spLocks noRot="1" noChangeAspect="1" noMove="1" noResize="1" noEditPoints="1" noAdjustHandles="1" noChangeArrowheads="1" noChangeShapeType="1" noTextEdit="1"/>
              </p:cNvSpPr>
              <p:nvPr/>
            </p:nvSpPr>
            <p:spPr>
              <a:xfrm>
                <a:off x="2057400" y="2286000"/>
                <a:ext cx="1905000" cy="315727"/>
              </a:xfrm>
              <a:prstGeom prst="rect">
                <a:avLst/>
              </a:prstGeom>
              <a:blipFill rotWithShape="0">
                <a:blip r:embed="rId3"/>
                <a:stretch>
                  <a:fillRect t="-23077" b="-46154"/>
                </a:stretch>
              </a:blipFill>
            </p:spPr>
            <p:txBody>
              <a:bodyPr/>
              <a:lstStyle/>
              <a:p>
                <a:r>
                  <a:rPr lang="en-US">
                    <a:noFill/>
                  </a:rPr>
                  <a:t> </a:t>
                </a:r>
              </a:p>
            </p:txBody>
          </p:sp>
        </mc:Fallback>
      </mc:AlternateContent>
      <p:sp>
        <p:nvSpPr>
          <p:cNvPr id="7" name="Metin kutusu 6"/>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7</a:t>
            </a:r>
            <a:endParaRPr lang="tr-TR" dirty="0">
              <a:solidFill>
                <a:schemeClr val="bg1"/>
              </a:solidFill>
            </a:endParaRPr>
          </a:p>
        </p:txBody>
      </p:sp>
    </p:spTree>
    <p:extLst>
      <p:ext uri="{BB962C8B-B14F-4D97-AF65-F5344CB8AC3E}">
        <p14:creationId xmlns:p14="http://schemas.microsoft.com/office/powerpoint/2010/main" val="245575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Unvan 1"/>
              <p:cNvSpPr>
                <a:spLocks noGrp="1"/>
              </p:cNvSpPr>
              <p:nvPr>
                <p:ph type="title"/>
              </p:nvPr>
            </p:nvSpPr>
            <p:spPr>
              <a:xfrm>
                <a:off x="152400" y="1143000"/>
                <a:ext cx="4314092" cy="3810000"/>
              </a:xfrm>
            </p:spPr>
            <p:txBody>
              <a:bodyPr>
                <a:noAutofit/>
              </a:bodyPr>
              <a:lstStyle/>
              <a:p>
                <a:pPr algn="just">
                  <a:lnSpc>
                    <a:spcPct val="150000"/>
                  </a:lnSpc>
                </a:pPr>
                <a:r>
                  <a:rPr lang="en-US" sz="2000" dirty="0" smtClean="0">
                    <a:latin typeface="Arial" panose="020B0604020202020204" pitchFamily="34" charset="0"/>
                    <a:cs typeface="Arial" panose="020B0604020202020204" pitchFamily="34" charset="0"/>
                  </a:rPr>
                  <a:t>Total </a:t>
                </a:r>
                <a:r>
                  <a:rPr lang="en-US" sz="2000" dirty="0">
                    <a:latin typeface="Arial" panose="020B0604020202020204" pitchFamily="34" charset="0"/>
                    <a:cs typeface="Arial" panose="020B0604020202020204" pitchFamily="34" charset="0"/>
                  </a:rPr>
                  <a:t>proton and </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tr-TR" sz="2000" dirty="0" smtClean="0">
                    <a:latin typeface="Arial" panose="020B0604020202020204" pitchFamily="34" charset="0"/>
                    <a:cs typeface="Arial" panose="020B0604020202020204" pitchFamily="34" charset="0"/>
                    <a:sym typeface="Symbol" panose="05050102010706020507" pitchFamily="18" charset="2"/>
                  </a:rPr>
                  <a:t> </a:t>
                </a:r>
                <a:r>
                  <a:rPr lang="en-US" sz="2000" dirty="0" smtClean="0">
                    <a:latin typeface="Arial" panose="020B0604020202020204" pitchFamily="34" charset="0"/>
                    <a:cs typeface="Arial" panose="020B0604020202020204" pitchFamily="34" charset="0"/>
                  </a:rPr>
                  <a:t>distributions </a:t>
                </a:r>
                <a:r>
                  <a:rPr lang="en-US" sz="2000" dirty="0">
                    <a:latin typeface="Arial" panose="020B0604020202020204" pitchFamily="34" charset="0"/>
                    <a:cs typeface="Arial" panose="020B0604020202020204" pitchFamily="34" charset="0"/>
                  </a:rPr>
                  <a:t>after the </a:t>
                </a:r>
                <a:r>
                  <a:rPr lang="en-US" sz="2000" b="1" dirty="0" err="1" smtClean="0">
                    <a:solidFill>
                      <a:srgbClr val="00B050"/>
                    </a:solidFill>
                    <a:latin typeface="Arial" panose="020B0604020202020204" pitchFamily="34" charset="0"/>
                    <a:cs typeface="Arial" panose="020B0604020202020204" pitchFamily="34" charset="0"/>
                  </a:rPr>
                  <a:t>UrQMD</a:t>
                </a:r>
                <a:r>
                  <a:rPr lang="en-US" sz="2000" b="1" dirty="0" smtClean="0">
                    <a:solidFill>
                      <a:srgbClr val="00B05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calculations of central </a:t>
                </a:r>
                <a:r>
                  <a:rPr lang="tr-TR" sz="2000" dirty="0" err="1" smtClean="0">
                    <a:latin typeface="Arial" panose="020B0604020202020204" pitchFamily="34" charset="0"/>
                    <a:cs typeface="Arial" panose="020B0604020202020204" pitchFamily="34" charset="0"/>
                  </a:rPr>
                  <a:t>Au+Au</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collisions at center-of-mass energy of </a:t>
                </a:r>
                <a14:m>
                  <m:oMath xmlns:m="http://schemas.openxmlformats.org/officeDocument/2006/math">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rPr>
                            </m:ctrlPr>
                          </m:sSubPr>
                          <m:e>
                            <m:r>
                              <a:rPr lang="tr-TR" sz="2000" i="1">
                                <a:latin typeface="Cambria Math" panose="02040503050406030204" pitchFamily="18" charset="0"/>
                              </a:rPr>
                              <m:t>𝑠</m:t>
                            </m:r>
                          </m:e>
                          <m:sub>
                            <m:r>
                              <a:rPr lang="tr-TR" sz="2000" i="1">
                                <a:latin typeface="Cambria Math" panose="02040503050406030204" pitchFamily="18" charset="0"/>
                              </a:rPr>
                              <m:t>𝑁𝑁</m:t>
                            </m:r>
                          </m:sub>
                        </m:sSub>
                      </m:e>
                    </m:rad>
                    <m:r>
                      <a:rPr lang="tr-TR" sz="2000" i="1">
                        <a:latin typeface="Cambria Math" panose="02040503050406030204" pitchFamily="18" charset="0"/>
                      </a:rPr>
                      <m:t>=</m:t>
                    </m:r>
                  </m:oMath>
                </a14:m>
                <a:r>
                  <a:rPr lang="tr-TR" sz="2000" dirty="0">
                    <a:latin typeface="Arial" panose="020B0604020202020204" pitchFamily="34" charset="0"/>
                    <a:cs typeface="Arial" panose="020B0604020202020204" pitchFamily="34" charset="0"/>
                  </a:rPr>
                  <a:t> 3 </a:t>
                </a:r>
                <a:r>
                  <a:rPr lang="tr-TR" sz="2000" dirty="0" err="1">
                    <a:latin typeface="Arial" panose="020B0604020202020204" pitchFamily="34" charset="0"/>
                    <a:cs typeface="Arial" panose="020B0604020202020204" pitchFamily="34" charset="0"/>
                  </a:rPr>
                  <a:t>GeV</a:t>
                </a:r>
                <a:r>
                  <a:rPr lang="en-US" sz="2000" dirty="0" smtClean="0">
                    <a:latin typeface="Arial" panose="020B0604020202020204" pitchFamily="34" charset="0"/>
                    <a:cs typeface="Arial" panose="020B0604020202020204" pitchFamily="34" charset="0"/>
                  </a:rPr>
                  <a:t>.</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Top</a:t>
                </a:r>
                <a:r>
                  <a:rPr lang="tr-T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panel </a:t>
                </a:r>
                <a:r>
                  <a:rPr lang="en-US" sz="2000" dirty="0">
                    <a:latin typeface="Arial" panose="020B0604020202020204" pitchFamily="34" charset="0"/>
                    <a:cs typeface="Arial" panose="020B0604020202020204" pitchFamily="34" charset="0"/>
                  </a:rPr>
                  <a:t>(a) rapidity </a:t>
                </a:r>
                <a:r>
                  <a:rPr lang="en-US" sz="2000" dirty="0" smtClean="0">
                    <a:latin typeface="Arial" panose="020B0604020202020204" pitchFamily="34" charset="0"/>
                    <a:cs typeface="Arial" panose="020B0604020202020204" pitchFamily="34" charset="0"/>
                  </a:rPr>
                  <a:t>distributions.</a:t>
                </a:r>
                <a:r>
                  <a:rPr lang="tr-T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Bottom </a:t>
                </a:r>
                <a:r>
                  <a:rPr lang="en-US" sz="2000" dirty="0">
                    <a:latin typeface="Arial" panose="020B0604020202020204" pitchFamily="34" charset="0"/>
                    <a:cs typeface="Arial" panose="020B0604020202020204" pitchFamily="34" charset="0"/>
                  </a:rPr>
                  <a:t>panel (b) transverse momenta distributions, in the </a:t>
                </a:r>
                <a:r>
                  <a:rPr lang="en-US" sz="2000" dirty="0" smtClean="0">
                    <a:latin typeface="Arial" panose="020B0604020202020204" pitchFamily="34" charset="0"/>
                    <a:cs typeface="Arial" panose="020B0604020202020204" pitchFamily="34" charset="0"/>
                  </a:rPr>
                  <a:t>rapidity</a:t>
                </a:r>
                <a:r>
                  <a:rPr lang="tr-T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range</a:t>
                </a:r>
                <a:r>
                  <a:rPr lang="tr-TR"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|y|&lt;0.5.</a:t>
                </a:r>
                <a:r>
                  <a:rPr lang="tr-TR"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p:txBody>
          </p:sp>
        </mc:Choice>
        <mc:Fallback>
          <p:sp>
            <p:nvSpPr>
              <p:cNvPr id="2" name="Unvan 1"/>
              <p:cNvSpPr>
                <a:spLocks noGrp="1" noRot="1" noChangeAspect="1" noMove="1" noResize="1" noEditPoints="1" noAdjustHandles="1" noChangeArrowheads="1" noChangeShapeType="1" noTextEdit="1"/>
              </p:cNvSpPr>
              <p:nvPr>
                <p:ph type="title"/>
              </p:nvPr>
            </p:nvSpPr>
            <p:spPr>
              <a:xfrm>
                <a:off x="152400" y="1143000"/>
                <a:ext cx="4314092" cy="3810000"/>
              </a:xfrm>
              <a:blipFill rotWithShape="0">
                <a:blip r:embed="rId2"/>
                <a:stretch>
                  <a:fillRect l="-1412" t="-3840" r="-1412"/>
                </a:stretch>
              </a:blipFill>
            </p:spPr>
            <p:txBody>
              <a:bodyPr/>
              <a:lstStyle/>
              <a:p>
                <a:r>
                  <a:rPr lang="en-US">
                    <a:noFill/>
                  </a:rPr>
                  <a:t> </a:t>
                </a:r>
              </a:p>
            </p:txBody>
          </p:sp>
        </mc:Fallback>
      </mc:AlternateContent>
      <p:sp>
        <p:nvSpPr>
          <p:cNvPr id="6" name="Dikdörtgen 5"/>
          <p:cNvSpPr/>
          <p:nvPr/>
        </p:nvSpPr>
        <p:spPr>
          <a:xfrm>
            <a:off x="95460" y="5092002"/>
            <a:ext cx="5009940" cy="584775"/>
          </a:xfrm>
          <a:prstGeom prst="rect">
            <a:avLst/>
          </a:prstGeom>
        </p:spPr>
        <p:txBody>
          <a:bodyPr wrap="square">
            <a:spAutoFit/>
          </a:bodyPr>
          <a:lstStyle/>
          <a:p>
            <a:r>
              <a:rPr lang="tr-TR" sz="1600" dirty="0" smtClean="0">
                <a:solidFill>
                  <a:schemeClr val="accent5">
                    <a:lumMod val="75000"/>
                  </a:schemeClr>
                </a:solidFill>
              </a:rPr>
              <a:t>[1] </a:t>
            </a:r>
            <a:r>
              <a:rPr lang="en-US" sz="1600" dirty="0" smtClean="0">
                <a:solidFill>
                  <a:schemeClr val="accent5">
                    <a:lumMod val="75000"/>
                  </a:schemeClr>
                </a:solidFill>
              </a:rPr>
              <a:t>N</a:t>
            </a:r>
            <a:r>
              <a:rPr lang="en-US" sz="1600" dirty="0">
                <a:solidFill>
                  <a:schemeClr val="accent5">
                    <a:lumMod val="75000"/>
                  </a:schemeClr>
                </a:solidFill>
              </a:rPr>
              <a:t>. </a:t>
            </a:r>
            <a:r>
              <a:rPr lang="en-US" sz="1600" dirty="0" err="1">
                <a:solidFill>
                  <a:schemeClr val="accent5">
                    <a:lumMod val="75000"/>
                  </a:schemeClr>
                </a:solidFill>
              </a:rPr>
              <a:t>Buyuk</a:t>
            </a:r>
            <a:r>
              <a:rPr lang="tr-TR" sz="1600" dirty="0">
                <a:solidFill>
                  <a:schemeClr val="accent5">
                    <a:lumMod val="75000"/>
                  </a:schemeClr>
                </a:solidFill>
              </a:rPr>
              <a:t>c</a:t>
            </a:r>
            <a:r>
              <a:rPr lang="en-US" sz="1600" dirty="0" err="1">
                <a:solidFill>
                  <a:schemeClr val="accent5">
                    <a:lumMod val="75000"/>
                  </a:schemeClr>
                </a:solidFill>
              </a:rPr>
              <a:t>izmeci</a:t>
            </a:r>
            <a:r>
              <a:rPr lang="tr-TR" sz="1600" dirty="0">
                <a:solidFill>
                  <a:schemeClr val="accent5">
                    <a:lumMod val="75000"/>
                  </a:schemeClr>
                </a:solidFill>
              </a:rPr>
              <a:t>,</a:t>
            </a:r>
            <a:r>
              <a:rPr lang="en-US" sz="1600" dirty="0">
                <a:solidFill>
                  <a:schemeClr val="accent5">
                    <a:lumMod val="75000"/>
                  </a:schemeClr>
                </a:solidFill>
              </a:rPr>
              <a:t> </a:t>
            </a:r>
            <a:r>
              <a:rPr lang="tr-TR" sz="1600" dirty="0">
                <a:solidFill>
                  <a:schemeClr val="accent5">
                    <a:lumMod val="75000"/>
                  </a:schemeClr>
                </a:solidFill>
              </a:rPr>
              <a:t>T. </a:t>
            </a:r>
            <a:r>
              <a:rPr lang="tr-TR" sz="1600" dirty="0" err="1">
                <a:solidFill>
                  <a:schemeClr val="accent5">
                    <a:lumMod val="75000"/>
                  </a:schemeClr>
                </a:solidFill>
              </a:rPr>
              <a:t>Reichert</a:t>
            </a:r>
            <a:r>
              <a:rPr lang="tr-TR" sz="1600" dirty="0">
                <a:solidFill>
                  <a:schemeClr val="accent5">
                    <a:lumMod val="75000"/>
                  </a:schemeClr>
                </a:solidFill>
              </a:rPr>
              <a:t>, </a:t>
            </a:r>
            <a:r>
              <a:rPr lang="en-US" sz="1600" dirty="0">
                <a:solidFill>
                  <a:schemeClr val="accent5">
                    <a:lumMod val="75000"/>
                  </a:schemeClr>
                </a:solidFill>
              </a:rPr>
              <a:t>A. S. </a:t>
            </a:r>
            <a:r>
              <a:rPr lang="en-US" sz="1600" dirty="0" err="1">
                <a:solidFill>
                  <a:schemeClr val="accent5">
                    <a:lumMod val="75000"/>
                  </a:schemeClr>
                </a:solidFill>
              </a:rPr>
              <a:t>Botvina</a:t>
            </a:r>
            <a:r>
              <a:rPr lang="en-US" sz="1600" dirty="0">
                <a:solidFill>
                  <a:schemeClr val="accent5">
                    <a:lumMod val="75000"/>
                  </a:schemeClr>
                </a:solidFill>
              </a:rPr>
              <a:t>, and </a:t>
            </a:r>
            <a:endParaRPr lang="tr-TR" sz="1600" dirty="0" smtClean="0">
              <a:solidFill>
                <a:schemeClr val="accent5">
                  <a:lumMod val="75000"/>
                </a:schemeClr>
              </a:solidFill>
            </a:endParaRPr>
          </a:p>
          <a:p>
            <a:r>
              <a:rPr lang="en-US" sz="1600" dirty="0" err="1" smtClean="0">
                <a:solidFill>
                  <a:schemeClr val="accent5">
                    <a:lumMod val="75000"/>
                  </a:schemeClr>
                </a:solidFill>
              </a:rPr>
              <a:t>M.Bleicher</a:t>
            </a:r>
            <a:r>
              <a:rPr lang="en-US" sz="1600" dirty="0">
                <a:solidFill>
                  <a:schemeClr val="accent5">
                    <a:lumMod val="75000"/>
                  </a:schemeClr>
                </a:solidFill>
              </a:rPr>
              <a:t>, Phys. Rev. C </a:t>
            </a:r>
            <a:r>
              <a:rPr lang="en-US" sz="1600" b="1" dirty="0">
                <a:solidFill>
                  <a:schemeClr val="accent5">
                    <a:lumMod val="75000"/>
                  </a:schemeClr>
                </a:solidFill>
              </a:rPr>
              <a:t>108</a:t>
            </a:r>
            <a:r>
              <a:rPr lang="en-US" sz="1600" dirty="0">
                <a:solidFill>
                  <a:schemeClr val="accent5">
                    <a:lumMod val="75000"/>
                  </a:schemeClr>
                </a:solidFill>
              </a:rPr>
              <a:t>, 054904</a:t>
            </a:r>
            <a:r>
              <a:rPr lang="tr-TR" sz="1600" dirty="0">
                <a:solidFill>
                  <a:schemeClr val="accent5">
                    <a:lumMod val="75000"/>
                  </a:schemeClr>
                </a:solidFill>
              </a:rPr>
              <a:t> </a:t>
            </a:r>
            <a:r>
              <a:rPr lang="en-US" sz="1600" dirty="0">
                <a:solidFill>
                  <a:schemeClr val="accent5">
                    <a:lumMod val="75000"/>
                  </a:schemeClr>
                </a:solidFill>
              </a:rPr>
              <a:t>(202</a:t>
            </a:r>
            <a:r>
              <a:rPr lang="tr-TR" sz="1600" dirty="0">
                <a:solidFill>
                  <a:schemeClr val="accent5">
                    <a:lumMod val="75000"/>
                  </a:schemeClr>
                </a:solidFill>
              </a:rPr>
              <a:t>3</a:t>
            </a:r>
            <a:r>
              <a:rPr lang="en-US" sz="1600" dirty="0">
                <a:solidFill>
                  <a:schemeClr val="accent5">
                    <a:lumMod val="75000"/>
                  </a:schemeClr>
                </a:solidFill>
              </a:rPr>
              <a:t>)</a:t>
            </a:r>
            <a:r>
              <a:rPr lang="tr-TR" sz="1600" dirty="0">
                <a:solidFill>
                  <a:schemeClr val="accent5">
                    <a:lumMod val="75000"/>
                  </a:schemeClr>
                </a:solidFill>
              </a:rPr>
              <a:t>. </a:t>
            </a:r>
          </a:p>
        </p:txBody>
      </p:sp>
      <p:sp>
        <p:nvSpPr>
          <p:cNvPr id="7" name="Dikdörtgen 6"/>
          <p:cNvSpPr/>
          <p:nvPr/>
        </p:nvSpPr>
        <p:spPr>
          <a:xfrm>
            <a:off x="105508" y="287794"/>
            <a:ext cx="3458832" cy="523220"/>
          </a:xfrm>
          <a:prstGeom prst="rect">
            <a:avLst/>
          </a:prstGeom>
        </p:spPr>
        <p:txBody>
          <a:bodyPr wrap="none">
            <a:spAutoFit/>
          </a:bodyPr>
          <a:lstStyle/>
          <a:p>
            <a:r>
              <a:rPr lang="tr-TR" sz="2800" dirty="0" err="1" smtClean="0">
                <a:solidFill>
                  <a:schemeClr val="accent5">
                    <a:lumMod val="75000"/>
                  </a:schemeClr>
                </a:solidFill>
              </a:rPr>
              <a:t>Initial</a:t>
            </a:r>
            <a:r>
              <a:rPr lang="tr-TR" sz="2800" dirty="0" smtClean="0">
                <a:solidFill>
                  <a:schemeClr val="accent5">
                    <a:lumMod val="75000"/>
                  </a:schemeClr>
                </a:solidFill>
              </a:rPr>
              <a:t> </a:t>
            </a:r>
            <a:r>
              <a:rPr lang="tr-TR" sz="2800" dirty="0" err="1" smtClean="0">
                <a:solidFill>
                  <a:schemeClr val="accent5">
                    <a:lumMod val="75000"/>
                  </a:schemeClr>
                </a:solidFill>
              </a:rPr>
              <a:t>protons</a:t>
            </a:r>
            <a:r>
              <a:rPr lang="tr-TR" sz="2800" dirty="0" smtClean="0">
                <a:solidFill>
                  <a:schemeClr val="accent5">
                    <a:lumMod val="75000"/>
                  </a:schemeClr>
                </a:solidFill>
              </a:rPr>
              <a:t> </a:t>
            </a:r>
            <a:r>
              <a:rPr lang="tr-TR" sz="2800" dirty="0" err="1" smtClean="0">
                <a:solidFill>
                  <a:schemeClr val="accent5">
                    <a:lumMod val="75000"/>
                  </a:schemeClr>
                </a:solidFill>
              </a:rPr>
              <a:t>and</a:t>
            </a:r>
            <a:r>
              <a:rPr lang="tr-TR" sz="2800" dirty="0" smtClean="0">
                <a:solidFill>
                  <a:schemeClr val="accent5">
                    <a:lumMod val="75000"/>
                  </a:schemeClr>
                </a:solidFill>
              </a:rPr>
              <a:t> </a:t>
            </a:r>
            <a:r>
              <a:rPr lang="tr-TR" sz="2800" dirty="0" smtClean="0">
                <a:solidFill>
                  <a:schemeClr val="accent5">
                    <a:lumMod val="75000"/>
                  </a:schemeClr>
                </a:solidFill>
                <a:sym typeface="Symbol" panose="05050102010706020507" pitchFamily="18" charset="2"/>
              </a:rPr>
              <a:t>’s</a:t>
            </a:r>
            <a:r>
              <a:rPr lang="tr-TR" sz="2800" dirty="0" smtClean="0">
                <a:solidFill>
                  <a:schemeClr val="accent5">
                    <a:lumMod val="75000"/>
                  </a:schemeClr>
                </a:solidFill>
              </a:rPr>
              <a:t> </a:t>
            </a:r>
            <a:endParaRPr lang="en-US" sz="2800" dirty="0">
              <a:solidFill>
                <a:schemeClr val="accent5">
                  <a:lumMod val="75000"/>
                </a:schemeClr>
              </a:solidFill>
            </a:endParaRPr>
          </a:p>
        </p:txBody>
      </p:sp>
      <p:sp>
        <p:nvSpPr>
          <p:cNvPr id="8" name="Metin kutusu 7"/>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8</a:t>
            </a:r>
            <a:endParaRPr lang="tr-TR" dirty="0">
              <a:solidFill>
                <a:schemeClr val="bg1"/>
              </a:solidFill>
            </a:endParaRPr>
          </a:p>
        </p:txBody>
      </p:sp>
      <p:pic>
        <p:nvPicPr>
          <p:cNvPr id="3" name="Resim 2"/>
          <p:cNvPicPr>
            <a:picLocks noChangeAspect="1"/>
          </p:cNvPicPr>
          <p:nvPr/>
        </p:nvPicPr>
        <p:blipFill>
          <a:blip r:embed="rId3"/>
          <a:stretch>
            <a:fillRect/>
          </a:stretch>
        </p:blipFill>
        <p:spPr>
          <a:xfrm>
            <a:off x="4953000" y="381000"/>
            <a:ext cx="4006845" cy="5867400"/>
          </a:xfrm>
          <a:prstGeom prst="rect">
            <a:avLst/>
          </a:prstGeom>
        </p:spPr>
      </p:pic>
    </p:spTree>
    <p:extLst>
      <p:ext uri="{BB962C8B-B14F-4D97-AF65-F5344CB8AC3E}">
        <p14:creationId xmlns:p14="http://schemas.microsoft.com/office/powerpoint/2010/main" val="327331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400" y="381000"/>
            <a:ext cx="4724400" cy="1325563"/>
          </a:xfrm>
        </p:spPr>
        <p:txBody>
          <a:bodyPr>
            <a:normAutofit fontScale="90000"/>
          </a:bodyPr>
          <a:lstStyle/>
          <a:p>
            <a:r>
              <a:rPr lang="tr-TR" dirty="0" err="1">
                <a:solidFill>
                  <a:schemeClr val="accent5">
                    <a:lumMod val="75000"/>
                  </a:schemeClr>
                </a:solidFill>
              </a:rPr>
              <a:t>Initial</a:t>
            </a:r>
            <a:r>
              <a:rPr lang="tr-TR" dirty="0">
                <a:solidFill>
                  <a:schemeClr val="accent5">
                    <a:lumMod val="75000"/>
                  </a:schemeClr>
                </a:solidFill>
              </a:rPr>
              <a:t> </a:t>
            </a:r>
            <a:r>
              <a:rPr lang="tr-TR" dirty="0" err="1">
                <a:solidFill>
                  <a:schemeClr val="accent5">
                    <a:lumMod val="75000"/>
                  </a:schemeClr>
                </a:solidFill>
              </a:rPr>
              <a:t>protons</a:t>
            </a:r>
            <a:r>
              <a:rPr lang="tr-TR" dirty="0">
                <a:solidFill>
                  <a:schemeClr val="accent5">
                    <a:lumMod val="75000"/>
                  </a:schemeClr>
                </a:solidFill>
              </a:rPr>
              <a:t> </a:t>
            </a:r>
            <a:r>
              <a:rPr lang="tr-TR" dirty="0" err="1">
                <a:solidFill>
                  <a:schemeClr val="accent5">
                    <a:lumMod val="75000"/>
                  </a:schemeClr>
                </a:solidFill>
              </a:rPr>
              <a:t>and</a:t>
            </a:r>
            <a:r>
              <a:rPr lang="tr-TR" dirty="0">
                <a:solidFill>
                  <a:schemeClr val="accent5">
                    <a:lumMod val="75000"/>
                  </a:schemeClr>
                </a:solidFill>
              </a:rPr>
              <a:t> </a:t>
            </a:r>
            <a:r>
              <a:rPr lang="tr-TR" dirty="0">
                <a:solidFill>
                  <a:schemeClr val="accent5">
                    <a:lumMod val="75000"/>
                  </a:schemeClr>
                </a:solidFill>
                <a:sym typeface="Symbol" panose="05050102010706020507" pitchFamily="18" charset="2"/>
              </a:rPr>
              <a:t>’s</a:t>
            </a:r>
            <a:r>
              <a:rPr lang="tr-TR" dirty="0">
                <a:solidFill>
                  <a:schemeClr val="accent5">
                    <a:lumMod val="75000"/>
                  </a:schemeClr>
                </a:solidFill>
              </a:rPr>
              <a:t> </a:t>
            </a:r>
            <a:r>
              <a:rPr lang="en-US" dirty="0">
                <a:solidFill>
                  <a:schemeClr val="accent5">
                    <a:lumMod val="75000"/>
                  </a:schemeClr>
                </a:solidFill>
              </a:rPr>
              <a:t/>
            </a:r>
            <a:br>
              <a:rPr lang="en-US" dirty="0">
                <a:solidFill>
                  <a:schemeClr val="accent5">
                    <a:lumMod val="75000"/>
                  </a:schemeClr>
                </a:solidFill>
              </a:rPr>
            </a:br>
            <a:endParaRPr lang="en-US" dirty="0"/>
          </a:p>
        </p:txBody>
      </p:sp>
      <p:pic>
        <p:nvPicPr>
          <p:cNvPr id="4" name="İçerik Yer Tutucusu 3"/>
          <p:cNvPicPr>
            <a:picLocks noGrp="1" noChangeAspect="1"/>
          </p:cNvPicPr>
          <p:nvPr>
            <p:ph idx="1"/>
          </p:nvPr>
        </p:nvPicPr>
        <p:blipFill>
          <a:blip r:embed="rId2"/>
          <a:stretch>
            <a:fillRect/>
          </a:stretch>
        </p:blipFill>
        <p:spPr>
          <a:xfrm>
            <a:off x="4953000" y="533400"/>
            <a:ext cx="3923031" cy="5718040"/>
          </a:xfrm>
          <a:prstGeom prst="rect">
            <a:avLst/>
          </a:prstGeom>
        </p:spPr>
      </p:pic>
      <mc:AlternateContent xmlns:mc="http://schemas.openxmlformats.org/markup-compatibility/2006">
        <mc:Choice xmlns:a14="http://schemas.microsoft.com/office/drawing/2010/main" Requires="a14">
          <p:sp>
            <p:nvSpPr>
              <p:cNvPr id="5" name="Unvan 1"/>
              <p:cNvSpPr txBox="1">
                <a:spLocks/>
              </p:cNvSpPr>
              <p:nvPr/>
            </p:nvSpPr>
            <p:spPr>
              <a:xfrm>
                <a:off x="152400" y="1895058"/>
                <a:ext cx="4314092" cy="381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000" dirty="0" smtClean="0">
                    <a:latin typeface="Arial" panose="020B0604020202020204" pitchFamily="34" charset="0"/>
                    <a:cs typeface="Arial" panose="020B0604020202020204" pitchFamily="34" charset="0"/>
                  </a:rPr>
                  <a:t>Total </a:t>
                </a:r>
                <a:r>
                  <a:rPr lang="en-US" sz="2000" dirty="0">
                    <a:latin typeface="Arial" panose="020B0604020202020204" pitchFamily="34" charset="0"/>
                    <a:cs typeface="Arial" panose="020B0604020202020204" pitchFamily="34" charset="0"/>
                  </a:rPr>
                  <a:t>proton and </a:t>
                </a:r>
                <a:r>
                  <a:rPr lang="en-US" sz="2000" dirty="0" smtClean="0">
                    <a:latin typeface="Arial" panose="020B0604020202020204" pitchFamily="34" charset="0"/>
                    <a:cs typeface="Arial" panose="020B0604020202020204" pitchFamily="34" charset="0"/>
                    <a:sym typeface="Symbol" panose="05050102010706020507" pitchFamily="18" charset="2"/>
                  </a:rPr>
                  <a:t></a:t>
                </a:r>
                <a:r>
                  <a:rPr lang="tr-TR" sz="2000" dirty="0" smtClean="0">
                    <a:latin typeface="Arial" panose="020B0604020202020204" pitchFamily="34" charset="0"/>
                    <a:cs typeface="Arial" panose="020B0604020202020204" pitchFamily="34" charset="0"/>
                    <a:sym typeface="Symbol" panose="05050102010706020507" pitchFamily="18" charset="2"/>
                  </a:rPr>
                  <a:t> </a:t>
                </a:r>
                <a:r>
                  <a:rPr lang="en-US" sz="2000" dirty="0" smtClean="0">
                    <a:latin typeface="Arial" panose="020B0604020202020204" pitchFamily="34" charset="0"/>
                    <a:cs typeface="Arial" panose="020B0604020202020204" pitchFamily="34" charset="0"/>
                  </a:rPr>
                  <a:t>distributions </a:t>
                </a:r>
                <a:r>
                  <a:rPr lang="en-US" sz="2000" dirty="0">
                    <a:latin typeface="Arial" panose="020B0604020202020204" pitchFamily="34" charset="0"/>
                    <a:cs typeface="Arial" panose="020B0604020202020204" pitchFamily="34" charset="0"/>
                  </a:rPr>
                  <a:t>after the </a:t>
                </a:r>
                <a:r>
                  <a:rPr lang="en-US" sz="2000" b="1" dirty="0" err="1" smtClean="0">
                    <a:solidFill>
                      <a:srgbClr val="00B050"/>
                    </a:solidFill>
                    <a:latin typeface="Arial" panose="020B0604020202020204" pitchFamily="34" charset="0"/>
                    <a:cs typeface="Arial" panose="020B0604020202020204" pitchFamily="34" charset="0"/>
                  </a:rPr>
                  <a:t>UrQMD</a:t>
                </a:r>
                <a:r>
                  <a:rPr lang="en-US" sz="2000" b="1" dirty="0" smtClean="0">
                    <a:solidFill>
                      <a:srgbClr val="00B050"/>
                    </a:solidFill>
                    <a:latin typeface="Arial" panose="020B0604020202020204" pitchFamily="34" charset="0"/>
                    <a:cs typeface="Arial" panose="020B0604020202020204" pitchFamily="34" charset="0"/>
                  </a:rPr>
                  <a:t> </a:t>
                </a:r>
                <a:r>
                  <a:rPr lang="tr-TR" sz="2000" b="1" dirty="0" smtClean="0">
                    <a:solidFill>
                      <a:srgbClr val="00B050"/>
                    </a:solidFill>
                    <a:latin typeface="Arial" panose="020B0604020202020204" pitchFamily="34" charset="0"/>
                    <a:cs typeface="Arial" panose="020B0604020202020204" pitchFamily="34" charset="0"/>
                  </a:rPr>
                  <a:t> </a:t>
                </a:r>
                <a:r>
                  <a:rPr lang="tr-TR" sz="2000" b="1" dirty="0" err="1" smtClean="0">
                    <a:solidFill>
                      <a:srgbClr val="00B050"/>
                    </a:solidFill>
                    <a:latin typeface="Arial" panose="020B0604020202020204" pitchFamily="34" charset="0"/>
                    <a:cs typeface="Arial" panose="020B0604020202020204" pitchFamily="34" charset="0"/>
                  </a:rPr>
                  <a:t>and</a:t>
                </a:r>
                <a:r>
                  <a:rPr lang="tr-TR" sz="2000" b="1" dirty="0" smtClean="0">
                    <a:solidFill>
                      <a:srgbClr val="00B050"/>
                    </a:solidFill>
                    <a:latin typeface="Arial" panose="020B0604020202020204" pitchFamily="34" charset="0"/>
                    <a:cs typeface="Arial" panose="020B0604020202020204" pitchFamily="34" charset="0"/>
                  </a:rPr>
                  <a:t> </a:t>
                </a:r>
                <a:r>
                  <a:rPr lang="tr-TR" sz="2000" b="1" dirty="0" smtClean="0">
                    <a:solidFill>
                      <a:srgbClr val="0070C0"/>
                    </a:solidFill>
                    <a:latin typeface="Arial" panose="020B0604020202020204" pitchFamily="34" charset="0"/>
                    <a:cs typeface="Arial" panose="020B0604020202020204" pitchFamily="34" charset="0"/>
                  </a:rPr>
                  <a:t>PSG</a:t>
                </a:r>
                <a:r>
                  <a:rPr lang="tr-TR" sz="2000" b="1" dirty="0" smtClean="0">
                    <a:solidFill>
                      <a:srgbClr val="00B05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calculations </a:t>
                </a:r>
                <a:r>
                  <a:rPr lang="en-US" sz="2000" dirty="0">
                    <a:latin typeface="Arial" panose="020B0604020202020204" pitchFamily="34" charset="0"/>
                    <a:cs typeface="Arial" panose="020B0604020202020204" pitchFamily="34" charset="0"/>
                  </a:rPr>
                  <a:t>of central </a:t>
                </a:r>
                <a:r>
                  <a:rPr lang="tr-TR" sz="2000" dirty="0" err="1" smtClean="0">
                    <a:latin typeface="Arial" panose="020B0604020202020204" pitchFamily="34" charset="0"/>
                    <a:cs typeface="Arial" panose="020B0604020202020204" pitchFamily="34" charset="0"/>
                  </a:rPr>
                  <a:t>Au+Au</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collisions at center-of-mass energy of </a:t>
                </a:r>
                <a14:m>
                  <m:oMath xmlns:m="http://schemas.openxmlformats.org/officeDocument/2006/math">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rPr>
                            </m:ctrlPr>
                          </m:sSubPr>
                          <m:e>
                            <m:r>
                              <a:rPr lang="tr-TR" sz="2000" i="1">
                                <a:latin typeface="Cambria Math" panose="02040503050406030204" pitchFamily="18" charset="0"/>
                              </a:rPr>
                              <m:t>𝑠</m:t>
                            </m:r>
                          </m:e>
                          <m:sub>
                            <m:r>
                              <a:rPr lang="tr-TR" sz="2000" i="1">
                                <a:latin typeface="Cambria Math" panose="02040503050406030204" pitchFamily="18" charset="0"/>
                              </a:rPr>
                              <m:t>𝑁𝑁</m:t>
                            </m:r>
                          </m:sub>
                        </m:sSub>
                      </m:e>
                    </m:rad>
                    <m:r>
                      <a:rPr lang="tr-TR" sz="2000" i="1">
                        <a:latin typeface="Cambria Math" panose="02040503050406030204" pitchFamily="18" charset="0"/>
                      </a:rPr>
                      <m:t>=</m:t>
                    </m:r>
                  </m:oMath>
                </a14:m>
                <a:r>
                  <a:rPr lang="tr-TR" sz="2000" dirty="0">
                    <a:latin typeface="Arial" panose="020B0604020202020204" pitchFamily="34" charset="0"/>
                    <a:cs typeface="Arial" panose="020B0604020202020204" pitchFamily="34" charset="0"/>
                  </a:rPr>
                  <a:t> 3 </a:t>
                </a:r>
                <a:r>
                  <a:rPr lang="tr-TR" sz="2000" dirty="0" err="1">
                    <a:latin typeface="Arial" panose="020B0604020202020204" pitchFamily="34" charset="0"/>
                    <a:cs typeface="Arial" panose="020B0604020202020204" pitchFamily="34" charset="0"/>
                  </a:rPr>
                  <a:t>GeV</a:t>
                </a:r>
                <a:r>
                  <a:rPr lang="en-US" sz="2000" dirty="0" smtClean="0">
                    <a:latin typeface="Arial" panose="020B0604020202020204" pitchFamily="34" charset="0"/>
                    <a:cs typeface="Arial" panose="020B0604020202020204" pitchFamily="34" charset="0"/>
                  </a:rPr>
                  <a:t>.</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Top</a:t>
                </a:r>
                <a:r>
                  <a:rPr lang="tr-T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panel </a:t>
                </a:r>
                <a:r>
                  <a:rPr lang="en-US" sz="2000" dirty="0">
                    <a:latin typeface="Arial" panose="020B0604020202020204" pitchFamily="34" charset="0"/>
                    <a:cs typeface="Arial" panose="020B0604020202020204" pitchFamily="34" charset="0"/>
                  </a:rPr>
                  <a:t>(a) rapidity </a:t>
                </a:r>
                <a:r>
                  <a:rPr lang="en-US" sz="2000" dirty="0" smtClean="0">
                    <a:latin typeface="Arial" panose="020B0604020202020204" pitchFamily="34" charset="0"/>
                    <a:cs typeface="Arial" panose="020B0604020202020204" pitchFamily="34" charset="0"/>
                  </a:rPr>
                  <a:t>distributions.</a:t>
                </a:r>
                <a:r>
                  <a:rPr lang="tr-T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Bottom </a:t>
                </a:r>
                <a:r>
                  <a:rPr lang="en-US" sz="2000" dirty="0">
                    <a:latin typeface="Arial" panose="020B0604020202020204" pitchFamily="34" charset="0"/>
                    <a:cs typeface="Arial" panose="020B0604020202020204" pitchFamily="34" charset="0"/>
                  </a:rPr>
                  <a:t>panel (b) transverse momenta distributions, in the </a:t>
                </a:r>
                <a:r>
                  <a:rPr lang="en-US" sz="2000" dirty="0" smtClean="0">
                    <a:latin typeface="Arial" panose="020B0604020202020204" pitchFamily="34" charset="0"/>
                    <a:cs typeface="Arial" panose="020B0604020202020204" pitchFamily="34" charset="0"/>
                  </a:rPr>
                  <a:t>rapidity</a:t>
                </a:r>
                <a:r>
                  <a:rPr lang="tr-T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range</a:t>
                </a:r>
                <a:r>
                  <a:rPr lang="tr-TR"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|y|&lt;0.5.</a:t>
                </a:r>
                <a:r>
                  <a:rPr lang="tr-TR"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p:txBody>
          </p:sp>
        </mc:Choice>
        <mc:Fallback>
          <p:sp>
            <p:nvSpPr>
              <p:cNvPr id="5" name="Unvan 1"/>
              <p:cNvSpPr txBox="1">
                <a:spLocks noRot="1" noChangeAspect="1" noMove="1" noResize="1" noEditPoints="1" noAdjustHandles="1" noChangeArrowheads="1" noChangeShapeType="1" noTextEdit="1"/>
              </p:cNvSpPr>
              <p:nvPr/>
            </p:nvSpPr>
            <p:spPr>
              <a:xfrm>
                <a:off x="152400" y="1895058"/>
                <a:ext cx="4314092" cy="3810000"/>
              </a:xfrm>
              <a:prstGeom prst="rect">
                <a:avLst/>
              </a:prstGeom>
              <a:blipFill rotWithShape="0">
                <a:blip r:embed="rId3"/>
                <a:stretch>
                  <a:fillRect l="-1412" t="-3840" r="-1412"/>
                </a:stretch>
              </a:blipFill>
            </p:spPr>
            <p:txBody>
              <a:bodyPr/>
              <a:lstStyle/>
              <a:p>
                <a:r>
                  <a:rPr lang="en-US">
                    <a:noFill/>
                  </a:rPr>
                  <a:t> </a:t>
                </a:r>
              </a:p>
            </p:txBody>
          </p:sp>
        </mc:Fallback>
      </mc:AlternateContent>
      <p:sp>
        <p:nvSpPr>
          <p:cNvPr id="6" name="Metin kutusu 5"/>
          <p:cNvSpPr txBox="1"/>
          <p:nvPr/>
        </p:nvSpPr>
        <p:spPr>
          <a:xfrm>
            <a:off x="0" y="6491765"/>
            <a:ext cx="9144000" cy="369332"/>
          </a:xfrm>
          <a:prstGeom prst="rect">
            <a:avLst/>
          </a:prstGeom>
          <a:gradFill flip="none" rotWithShape="1">
            <a:gsLst>
              <a:gs pos="46000">
                <a:srgbClr val="00B0F0"/>
              </a:gs>
              <a:gs pos="100000">
                <a:schemeClr val="accent5">
                  <a:lumMod val="60000"/>
                </a:schemeClr>
              </a:gs>
            </a:gsLst>
            <a:path path="circle">
              <a:fillToRect l="50000" t="130000" r="50000" b="-30000"/>
            </a:path>
            <a:tileRect/>
          </a:gradFill>
        </p:spPr>
        <p:txBody>
          <a:bodyPr wrap="square" rtlCol="0">
            <a:spAutoFit/>
          </a:bodyPr>
          <a:lstStyle/>
          <a:p>
            <a:r>
              <a:rPr lang="tr-TR" dirty="0">
                <a:solidFill>
                  <a:schemeClr val="bg1"/>
                </a:solidFill>
              </a:rPr>
              <a:t>Nihal </a:t>
            </a:r>
            <a:r>
              <a:rPr lang="tr-TR" dirty="0" err="1">
                <a:solidFill>
                  <a:schemeClr val="bg1"/>
                </a:solidFill>
              </a:rPr>
              <a:t>Buyukcizmeci</a:t>
            </a:r>
            <a:r>
              <a:rPr lang="tr-TR" dirty="0">
                <a:solidFill>
                  <a:schemeClr val="bg1"/>
                </a:solidFill>
              </a:rPr>
              <a:t>				</a:t>
            </a:r>
            <a:r>
              <a:rPr lang="tr-TR" dirty="0" smtClean="0">
                <a:solidFill>
                  <a:schemeClr val="bg1"/>
                </a:solidFill>
              </a:rPr>
              <a:t>                                             </a:t>
            </a:r>
            <a:r>
              <a:rPr lang="tr-TR" dirty="0">
                <a:solidFill>
                  <a:schemeClr val="bg1"/>
                </a:solidFill>
              </a:rPr>
              <a:t>Dubna-2025         </a:t>
            </a:r>
            <a:r>
              <a:rPr lang="tr-TR" dirty="0" smtClean="0">
                <a:solidFill>
                  <a:schemeClr val="bg1"/>
                </a:solidFill>
              </a:rPr>
              <a:t>9</a:t>
            </a:r>
            <a:endParaRPr lang="tr-TR" dirty="0">
              <a:solidFill>
                <a:schemeClr val="bg1"/>
              </a:solidFill>
            </a:endParaRPr>
          </a:p>
        </p:txBody>
      </p:sp>
    </p:spTree>
    <p:extLst>
      <p:ext uri="{BB962C8B-B14F-4D97-AF65-F5344CB8AC3E}">
        <p14:creationId xmlns:p14="http://schemas.microsoft.com/office/powerpoint/2010/main" val="2864681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spPr>
      <a:bodyPr wrap="square" rtlCol="0">
        <a:spAutoFit/>
      </a:bodyPr>
      <a:lstStyle>
        <a:defPPr marL="349885" marR="5080" indent="-337820" algn="ctr">
          <a:lnSpc>
            <a:spcPct val="100000"/>
          </a:lnSpc>
          <a:defRPr dirty="0"/>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2606</TotalTime>
  <Words>1529</Words>
  <Application>Microsoft Office PowerPoint</Application>
  <PresentationFormat>Ekran Gösterisi (4:3)</PresentationFormat>
  <Paragraphs>135</Paragraphs>
  <Slides>20</Slides>
  <Notes>2</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2</vt:i4>
      </vt:variant>
      <vt:variant>
        <vt:lpstr>Slayt Başlıkları</vt:lpstr>
      </vt:variant>
      <vt:variant>
        <vt:i4>20</vt:i4>
      </vt:variant>
    </vt:vector>
  </HeadingPairs>
  <TitlesOfParts>
    <vt:vector size="34" baseType="lpstr">
      <vt:lpstr>Arial</vt:lpstr>
      <vt:lpstr>Arial Black</vt:lpstr>
      <vt:lpstr>Calibri</vt:lpstr>
      <vt:lpstr>Calibri Light</vt:lpstr>
      <vt:lpstr>Cambria Math</vt:lpstr>
      <vt:lpstr>CMMI10</vt:lpstr>
      <vt:lpstr>CMMI8</vt:lpstr>
      <vt:lpstr>CMR10</vt:lpstr>
      <vt:lpstr>CMR9</vt:lpstr>
      <vt:lpstr>Symbol</vt:lpstr>
      <vt:lpstr>Times New Roman</vt:lpstr>
      <vt:lpstr>Office Theme</vt:lpstr>
      <vt:lpstr>SPW 10.0 Graph</vt:lpstr>
      <vt:lpstr>SigmaPlot 10.0 Graph</vt:lpstr>
      <vt:lpstr>Fragment and Nuclei Production in Heavy-Ion Collisions</vt:lpstr>
      <vt:lpstr>INTRODUCTION</vt:lpstr>
      <vt:lpstr> STAR exp.: Central Au+Au collisions at </vt:lpstr>
      <vt:lpstr>The Ultra-relativistic Quantum Molecular Dynamics Model (UrQMD)</vt:lpstr>
      <vt:lpstr>CENTRAL COLLISIONS</vt:lpstr>
      <vt:lpstr>PowerPoint Sunusu</vt:lpstr>
      <vt:lpstr>PowerPoint Sunusu</vt:lpstr>
      <vt:lpstr>Total proton and  distributions after the UrQMD calculations of central Au+Au collisions at center-of-mass energy of √(s_NN )= 3 GeV.   Top panel (a) rapidity distributions. Bottom panel (b) transverse momenta distributions, in the rapidity range |y|&lt;0.5.       </vt:lpstr>
      <vt:lpstr>Initial protons and ’s  </vt:lpstr>
      <vt:lpstr>Figure 2: Calculated distributions of local nuclear clusters (per event) formed from dynamically produced baryons after UrQMD and the clusterization (CB) procedure by using the selection of the baryons with the velocity and coordinate proximity. Top panel (a) mass distributions of the cluster with the velocity parameter vc=0.14c. Middle panel (b) mass distributions of the cluster with the velocity parameter vc=0.22c. Bottom panel (c) average excitation energy of the clusters versus their mass number. The times for stopping the UrQMD calculations and vc parameters are shown in the panels.   </vt:lpstr>
      <vt:lpstr>hot baryon clusters</vt:lpstr>
      <vt:lpstr>Figure 3: Rapidity (a) and transverse momentum per nucleon (b) (integrated over all rapidities) distributions of the excited baryon clusters, which have the mass numbers from A=2 to 8. Yields are per event.  </vt:lpstr>
      <vt:lpstr>PowerPoint Sunusu</vt:lpstr>
      <vt:lpstr>PowerPoint Sunusu</vt:lpstr>
      <vt:lpstr>STAR presents new data! Let’s see!</vt:lpstr>
      <vt:lpstr>Prediction power of our models:  We confirm that our model calculations for 〖_Λ^3〗He and  〖_Λ^4〗He are also consistent with new presented preliminary data  by Yingjie Zhou for the STAR collaboration at Quark Matter 2025, Frankfurt!</vt:lpstr>
      <vt:lpstr>PowerPoint Sunusu</vt:lpstr>
      <vt:lpstr>PowerPoint Sunusu</vt:lpstr>
      <vt:lpstr>CONCLUSIONS</vt:lpstr>
      <vt:lpstr>INTW2026 will be in Antalya, Türkiye!   Follow and join us! https://intw2026.selcuk.edu.tr/  (web not active yet!)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NIHAL</dc:creator>
  <cp:lastModifiedBy>NIHAL</cp:lastModifiedBy>
  <cp:revision>231</cp:revision>
  <dcterms:created xsi:type="dcterms:W3CDTF">2022-06-08T12:50:19Z</dcterms:created>
  <dcterms:modified xsi:type="dcterms:W3CDTF">2025-04-11T11:36:40Z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2022-04-07T00:00:00Z</vt:filetime>
  </property>
  <property fmtid="{D5CDD505-2E9C-101B-9397-08002B2CF9AE}" pid="3" name="Creator">
    <vt:lpwstr>Impress</vt:lpwstr>
  </property>
  <property fmtid="{D5CDD505-2E9C-101B-9397-08002B2CF9AE}" pid="4" name="LastSaved">
    <vt:filetime>2022-04-07T00:00:00Z</vt:filetime>
  </property>
</Properties>
</file>