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316" r:id="rId3"/>
    <p:sldId id="328" r:id="rId4"/>
    <p:sldId id="319" r:id="rId5"/>
    <p:sldId id="329" r:id="rId6"/>
    <p:sldId id="318" r:id="rId7"/>
    <p:sldId id="321" r:id="rId8"/>
    <p:sldId id="326" r:id="rId9"/>
    <p:sldId id="320" r:id="rId10"/>
    <p:sldId id="322" r:id="rId11"/>
    <p:sldId id="327" r:id="rId12"/>
    <p:sldId id="32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DE004B"/>
    <a:srgbClr val="0068B9"/>
    <a:srgbClr val="0001EC"/>
    <a:srgbClr val="2476B8"/>
    <a:srgbClr val="FFA88A"/>
    <a:srgbClr val="99C19C"/>
    <a:srgbClr val="9BC19C"/>
    <a:srgbClr val="1A7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9243" autoAdjust="0"/>
  </p:normalViewPr>
  <p:slideViewPr>
    <p:cSldViewPr snapToGrid="0">
      <p:cViewPr varScale="1">
        <p:scale>
          <a:sx n="119" d="100"/>
          <a:sy n="119" d="100"/>
        </p:scale>
        <p:origin x="88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4C8D7-A5B4-46D8-AD06-6C0D84889099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13292-3FBF-4C14-9D75-82121491E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26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2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EF04-F802-4677-970E-28E7B6914BEB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6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1B8E-8FA0-433E-95D7-2767712370D3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4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BCF2-F6B5-4E26-8C10-40A2ABF5CDC1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9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6AAB-3C10-42E6-A64B-251FBF779177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73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CA5A-2E46-4694-80C6-1F0891BE6647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06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364DE-7967-4903-A547-9736EF4EDF33}" type="datetime1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22F-A692-4559-AC6E-2A9B6ADB8ABC}" type="datetime1">
              <a:rPr lang="ru-RU" smtClean="0"/>
              <a:t>15.04.2025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86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0956-F2BC-4CFA-9BD0-ECBFA77F45D7}" type="datetime1">
              <a:rPr lang="ru-RU" smtClean="0"/>
              <a:t>15.04.2025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48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5BDE-5C3E-43DA-AF00-98649941C1B4}" type="datetime1">
              <a:rPr lang="ru-RU" smtClean="0"/>
              <a:t>15.04.2025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75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2341-44C7-4BAC-ADF5-AF099888CF64}" type="datetime1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78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98FD7-5FFE-4A04-A03E-7A8064C85D79}" type="datetime1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86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A819B-3FEC-4DBF-8525-D4513543DDC9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50AB19-8AE1-4E33-9427-48B5B57DD4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b="33304"/>
          <a:stretch/>
        </p:blipFill>
        <p:spPr>
          <a:xfrm>
            <a:off x="347819" y="2064592"/>
            <a:ext cx="11992819" cy="4350594"/>
          </a:xfrm>
          <a:prstGeom prst="rect">
            <a:avLst/>
          </a:prstGeom>
        </p:spPr>
      </p:pic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3641AEDD-2F0B-4D8F-8C7A-3828895D4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950" y="1859745"/>
            <a:ext cx="3358581" cy="764299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rgbClr val="0068B9"/>
                </a:solidFill>
                <a:latin typeface="Play" panose="020B0000000000000000" pitchFamily="34" charset="0"/>
              </a:rPr>
              <a:t>Denis Andreev</a:t>
            </a:r>
            <a:br>
              <a:rPr lang="ru-RU" sz="2000" b="1" dirty="0">
                <a:solidFill>
                  <a:srgbClr val="0068B9"/>
                </a:solidFill>
                <a:latin typeface="Play" panose="020B0000000000000000" pitchFamily="34" charset="0"/>
              </a:rPr>
            </a:br>
            <a:r>
              <a:rPr lang="en-US" sz="2000" b="1" dirty="0">
                <a:solidFill>
                  <a:srgbClr val="0068B9"/>
                </a:solidFill>
                <a:latin typeface="Play" panose="020B0000000000000000" pitchFamily="34" charset="0"/>
              </a:rPr>
              <a:t>JINR LHEP</a:t>
            </a:r>
            <a:r>
              <a:rPr lang="ru-RU" sz="2000" b="1" dirty="0">
                <a:solidFill>
                  <a:srgbClr val="0068B9"/>
                </a:solidFill>
                <a:latin typeface="Play" panose="020B0000000000000000" pitchFamily="34" charset="0"/>
              </a:rPr>
              <a:t>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56A64D9-CF19-4D1A-8788-B1AA2F13AC5B}"/>
              </a:ext>
            </a:extLst>
          </p:cNvPr>
          <p:cNvCxnSpPr>
            <a:cxnSpLocks/>
          </p:cNvCxnSpPr>
          <p:nvPr/>
        </p:nvCxnSpPr>
        <p:spPr>
          <a:xfrm>
            <a:off x="819150" y="1790664"/>
            <a:ext cx="9505950" cy="59713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382561-3399-4E67-A97F-2F4F59E54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5DDA419-3DE4-489F-9643-C5E395569F8F}"/>
              </a:ext>
            </a:extLst>
          </p:cNvPr>
          <p:cNvCxnSpPr>
            <a:cxnSpLocks/>
          </p:cNvCxnSpPr>
          <p:nvPr/>
        </p:nvCxnSpPr>
        <p:spPr>
          <a:xfrm>
            <a:off x="1445396" y="683207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id="{D331F2E0-842C-4182-A846-7056227F09D8}"/>
              </a:ext>
            </a:extLst>
          </p:cNvPr>
          <p:cNvSpPr/>
          <p:nvPr/>
        </p:nvSpPr>
        <p:spPr>
          <a:xfrm>
            <a:off x="11515633" y="701485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lay" panose="020B0000000000000000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ACB984-1392-4862-A399-47D992613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14" y="1048191"/>
            <a:ext cx="1323170" cy="1016401"/>
          </a:xfrm>
          <a:prstGeom prst="rect">
            <a:avLst/>
          </a:prstGeom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27C913C4-9B79-4679-9428-3B0F3B9EE6F0}"/>
              </a:ext>
            </a:extLst>
          </p:cNvPr>
          <p:cNvCxnSpPr>
            <a:cxnSpLocks/>
          </p:cNvCxnSpPr>
          <p:nvPr/>
        </p:nvCxnSpPr>
        <p:spPr>
          <a:xfrm>
            <a:off x="10424574" y="1847074"/>
            <a:ext cx="64832" cy="0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CB3B5A1F-46F4-4946-9E1E-8A36006309DC}"/>
              </a:ext>
            </a:extLst>
          </p:cNvPr>
          <p:cNvSpPr/>
          <p:nvPr/>
        </p:nvSpPr>
        <p:spPr>
          <a:xfrm>
            <a:off x="725400" y="1727809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lay" panose="020B00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8BE187-62FE-4935-B969-F61F5D40FF7A}"/>
              </a:ext>
            </a:extLst>
          </p:cNvPr>
          <p:cNvSpPr txBox="1"/>
          <p:nvPr/>
        </p:nvSpPr>
        <p:spPr>
          <a:xfrm>
            <a:off x="523631" y="6074774"/>
            <a:ext cx="6171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lay" panose="020B0000000000000000" pitchFamily="34" charset="0"/>
              </a:rPr>
              <a:t>XV Collaboration Meeting of  the MPD Experiment at NICA</a:t>
            </a:r>
          </a:p>
          <a:p>
            <a:pPr algn="ctr"/>
            <a:r>
              <a:rPr lang="en-US" sz="1600" b="0" i="1" dirty="0">
                <a:solidFill>
                  <a:srgbClr val="777777"/>
                </a:solidFill>
                <a:effectLst/>
                <a:latin typeface="Play" panose="020B0000000000000000" pitchFamily="34" charset="0"/>
              </a:rPr>
              <a:t>April 15-17, 2025</a:t>
            </a:r>
            <a:endParaRPr lang="ru-RU" sz="1600" dirty="0">
              <a:latin typeface="Play" panose="020B0000000000000000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F397F9E-5AA3-48D6-9CF3-F24B31DA9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812" y="1096765"/>
            <a:ext cx="10543259" cy="89199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Play" panose="020B0000000000000000" pitchFamily="34" charset="0"/>
              </a:rPr>
              <a:t>Status of the mechanics of the installation container</a:t>
            </a:r>
            <a:br>
              <a:rPr lang="en-US" sz="3200" b="1" dirty="0">
                <a:latin typeface="Play" panose="020B0000000000000000" pitchFamily="34" charset="0"/>
              </a:rPr>
            </a:br>
            <a:r>
              <a:rPr lang="en-US" sz="3200" b="1" dirty="0">
                <a:latin typeface="Play" panose="020B0000000000000000" pitchFamily="34" charset="0"/>
              </a:rPr>
              <a:t> </a:t>
            </a:r>
            <a:r>
              <a:rPr lang="ru-RU" sz="3200" b="1" dirty="0">
                <a:latin typeface="Play" panose="020B0000000000000000" pitchFamily="34" charset="0"/>
              </a:rPr>
              <a:t> </a:t>
            </a:r>
            <a:r>
              <a:rPr lang="en-US" sz="3200" b="1" dirty="0">
                <a:latin typeface="Play" panose="020B0000000000000000" pitchFamily="34" charset="0"/>
              </a:rPr>
              <a:t>for the MPD ITS </a:t>
            </a:r>
            <a:br>
              <a:rPr lang="ru-RU" sz="3200" b="1" dirty="0">
                <a:latin typeface="Play" panose="020B0000000000000000" pitchFamily="34" charset="0"/>
              </a:rPr>
            </a:br>
            <a:endParaRPr lang="ru-RU" sz="1050" b="1" dirty="0">
              <a:latin typeface="Play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12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Интеграция инсталляционного контейнера в камеру </a:t>
            </a:r>
            <a:r>
              <a:rPr lang="en-US" sz="2400" b="1" dirty="0">
                <a:latin typeface="Play" panose="020B0000000000000000" pitchFamily="34" charset="0"/>
              </a:rPr>
              <a:t>TPC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9E499C6-EC36-466F-8271-A6F62455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XV Collaboration Meeting of  the MPD Experiment at NICA   16.04.2025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C2C29-8772-43C9-9B02-AFEF2A600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91" y="1840633"/>
            <a:ext cx="8942180" cy="32639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7ECEA9-3093-4229-AEA2-3167461AE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73" y="3302373"/>
            <a:ext cx="5425170" cy="2926595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5661F0A-DF27-4E51-8DB9-26A2275CB1F8}"/>
              </a:ext>
            </a:extLst>
          </p:cNvPr>
          <p:cNvCxnSpPr>
            <a:cxnSpLocks/>
            <a:endCxn id="16" idx="7"/>
          </p:cNvCxnSpPr>
          <p:nvPr/>
        </p:nvCxnSpPr>
        <p:spPr>
          <a:xfrm flipH="1" flipV="1">
            <a:off x="8523048" y="2372604"/>
            <a:ext cx="832862" cy="8378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5150E0B-5303-4841-AE04-27C5BA891BEB}"/>
              </a:ext>
            </a:extLst>
          </p:cNvPr>
          <p:cNvCxnSpPr>
            <a:cxnSpLocks/>
          </p:cNvCxnSpPr>
          <p:nvPr/>
        </p:nvCxnSpPr>
        <p:spPr>
          <a:xfrm>
            <a:off x="9355908" y="3210416"/>
            <a:ext cx="246598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0E1531-1A30-4B97-A014-BC1FD3EFD980}"/>
              </a:ext>
            </a:extLst>
          </p:cNvPr>
          <p:cNvSpPr txBox="1"/>
          <p:nvPr/>
        </p:nvSpPr>
        <p:spPr>
          <a:xfrm>
            <a:off x="9582056" y="2779529"/>
            <a:ext cx="1933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Перехватчик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61E9FC55-F177-48C3-BA85-E8FC54973D36}"/>
              </a:ext>
            </a:extLst>
          </p:cNvPr>
          <p:cNvSpPr/>
          <p:nvPr/>
        </p:nvSpPr>
        <p:spPr>
          <a:xfrm flipV="1">
            <a:off x="8460772" y="2310328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AD71A51-6117-4B53-A651-AE163FC68A72}"/>
              </a:ext>
            </a:extLst>
          </p:cNvPr>
          <p:cNvCxnSpPr>
            <a:cxnSpLocks/>
          </p:cNvCxnSpPr>
          <p:nvPr/>
        </p:nvCxnSpPr>
        <p:spPr>
          <a:xfrm flipV="1">
            <a:off x="3418667" y="4099392"/>
            <a:ext cx="880220" cy="170125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CEDE1F4-44F4-4258-A4CB-91612B7C32BE}"/>
              </a:ext>
            </a:extLst>
          </p:cNvPr>
          <p:cNvCxnSpPr>
            <a:cxnSpLocks/>
          </p:cNvCxnSpPr>
          <p:nvPr/>
        </p:nvCxnSpPr>
        <p:spPr>
          <a:xfrm>
            <a:off x="952682" y="5800650"/>
            <a:ext cx="246598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C788E1E-510C-410D-8077-5C1ED5797894}"/>
              </a:ext>
            </a:extLst>
          </p:cNvPr>
          <p:cNvSpPr txBox="1"/>
          <p:nvPr/>
        </p:nvSpPr>
        <p:spPr>
          <a:xfrm>
            <a:off x="902659" y="5333003"/>
            <a:ext cx="3013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Загрузочный стол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25DBC6E-1D17-4DE4-8809-AB154CB207AB}"/>
              </a:ext>
            </a:extLst>
          </p:cNvPr>
          <p:cNvSpPr/>
          <p:nvPr/>
        </p:nvSpPr>
        <p:spPr>
          <a:xfrm flipV="1">
            <a:off x="4278735" y="4026430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3B2169-6911-49F9-A236-1D338764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10</a:t>
            </a:fld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737D64-57EE-48BE-BC25-45CE0D761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2" y="1073612"/>
            <a:ext cx="2039736" cy="2688963"/>
          </a:xfrm>
          <a:prstGeom prst="rect">
            <a:avLst/>
          </a:prstGeom>
          <a:solidFill>
            <a:srgbClr val="000000">
              <a:shade val="95000"/>
            </a:srgbClr>
          </a:solidFill>
          <a:ln w="190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A895552-21C3-4743-91E4-3C501AACD359}"/>
              </a:ext>
            </a:extLst>
          </p:cNvPr>
          <p:cNvCxnSpPr>
            <a:cxnSpLocks/>
            <a:stCxn id="17" idx="3"/>
            <a:endCxn id="24" idx="2"/>
          </p:cNvCxnSpPr>
          <p:nvPr/>
        </p:nvCxnSpPr>
        <p:spPr>
          <a:xfrm>
            <a:off x="2543868" y="2418094"/>
            <a:ext cx="2613991" cy="104597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Овал 23">
            <a:extLst>
              <a:ext uri="{FF2B5EF4-FFF2-40B4-BE49-F238E27FC236}">
                <a16:creationId xmlns:a16="http://schemas.microsoft.com/office/drawing/2014/main" id="{16432C49-2F3A-4C27-9270-5ED62DC1AC84}"/>
              </a:ext>
            </a:extLst>
          </p:cNvPr>
          <p:cNvSpPr/>
          <p:nvPr/>
        </p:nvSpPr>
        <p:spPr>
          <a:xfrm flipV="1">
            <a:off x="5157859" y="3427586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65F4C8-4CB7-4712-8B51-AE0DD9B98244}"/>
              </a:ext>
            </a:extLst>
          </p:cNvPr>
          <p:cNvSpPr txBox="1"/>
          <p:nvPr/>
        </p:nvSpPr>
        <p:spPr>
          <a:xfrm>
            <a:off x="2652185" y="943269"/>
            <a:ext cx="3326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Play" panose="020B0000000000000000" pitchFamily="34" charset="0"/>
              </a:rPr>
              <a:t>Ложемент для фиксации контейнера</a:t>
            </a:r>
          </a:p>
        </p:txBody>
      </p:sp>
    </p:spTree>
    <p:extLst>
      <p:ext uri="{BB962C8B-B14F-4D97-AF65-F5344CB8AC3E}">
        <p14:creationId xmlns:p14="http://schemas.microsoft.com/office/powerpoint/2010/main" val="52055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9E499C6-EC36-466F-8271-A6F62455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XV Collaboration Meeting of  the MPD Experiment at NICA   16.04.2025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2D7409B-927D-4890-9FFE-3BA3463AE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79" y="3380858"/>
            <a:ext cx="8244457" cy="3105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6DDF7D-4EAC-4CE4-B73F-D0F88ACD3EE8}"/>
              </a:ext>
            </a:extLst>
          </p:cNvPr>
          <p:cNvSpPr txBox="1"/>
          <p:nvPr/>
        </p:nvSpPr>
        <p:spPr>
          <a:xfrm>
            <a:off x="1524000" y="133237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Имитатор камеры </a:t>
            </a:r>
            <a:r>
              <a:rPr lang="en-US" sz="2400" b="1" dirty="0">
                <a:latin typeface="Play" panose="020B0000000000000000" pitchFamily="34" charset="0"/>
              </a:rPr>
              <a:t>TPC</a:t>
            </a:r>
          </a:p>
        </p:txBody>
      </p:sp>
      <p:pic>
        <p:nvPicPr>
          <p:cNvPr id="3" name="VIDEO-2025-02-21-12-15-44">
            <a:hlinkClick r:id="" action="ppaction://media"/>
            <a:extLst>
              <a:ext uri="{FF2B5EF4-FFF2-40B4-BE49-F238E27FC236}">
                <a16:creationId xmlns:a16="http://schemas.microsoft.com/office/drawing/2014/main" id="{D5E540DA-F6C8-41CE-BB96-3E05E9E0F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593" y="1116012"/>
            <a:ext cx="2601913" cy="46259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58AD2F-6986-4A85-8E27-FEE3918ABF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4" y="1020934"/>
            <a:ext cx="3666501" cy="2749876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E652FA4-DEFB-416B-8334-C653F258ECDD}"/>
              </a:ext>
            </a:extLst>
          </p:cNvPr>
          <p:cNvCxnSpPr>
            <a:cxnSpLocks/>
          </p:cNvCxnSpPr>
          <p:nvPr/>
        </p:nvCxnSpPr>
        <p:spPr>
          <a:xfrm flipH="1" flipV="1">
            <a:off x="7827489" y="4367100"/>
            <a:ext cx="1037837" cy="151989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9BFD2CD-5AAB-4C60-818F-ACC3758CD376}"/>
              </a:ext>
            </a:extLst>
          </p:cNvPr>
          <p:cNvCxnSpPr>
            <a:cxnSpLocks/>
          </p:cNvCxnSpPr>
          <p:nvPr/>
        </p:nvCxnSpPr>
        <p:spPr>
          <a:xfrm>
            <a:off x="8865326" y="5886994"/>
            <a:ext cx="3048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EBC25E5-7DEB-48EE-B643-710ABD13E6F1}"/>
              </a:ext>
            </a:extLst>
          </p:cNvPr>
          <p:cNvSpPr txBox="1"/>
          <p:nvPr/>
        </p:nvSpPr>
        <p:spPr>
          <a:xfrm>
            <a:off x="8821783" y="5475066"/>
            <a:ext cx="3753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Имитатор камеры </a:t>
            </a:r>
            <a:r>
              <a:rPr lang="en-US" sz="2200" dirty="0">
                <a:latin typeface="Play" panose="020B0000000000000000" pitchFamily="34" charset="0"/>
              </a:rPr>
              <a:t>TPC</a:t>
            </a:r>
            <a:endParaRPr lang="ru-RU" sz="2200" dirty="0">
              <a:latin typeface="Play" panose="020B0000000000000000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CCD6E18-F6FF-4654-87B0-0C03F4CA7555}"/>
              </a:ext>
            </a:extLst>
          </p:cNvPr>
          <p:cNvSpPr/>
          <p:nvPr/>
        </p:nvSpPr>
        <p:spPr>
          <a:xfrm flipV="1">
            <a:off x="7770428" y="4294138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FD0B25-F571-428F-8A55-7D25C6F1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7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60"/>
    </mc:Choice>
    <mc:Fallback xmlns="">
      <p:transition spd="slow" advTm="5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Выводы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9E499C6-EC36-466F-8271-A6F62455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XV Collaboration Meeting of  the MPD Experiment at NICA   16.04.2025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CD761-7B62-418E-8352-BA69E1819C66}"/>
              </a:ext>
            </a:extLst>
          </p:cNvPr>
          <p:cNvSpPr txBox="1"/>
          <p:nvPr/>
        </p:nvSpPr>
        <p:spPr>
          <a:xfrm>
            <a:off x="1216441" y="1020934"/>
            <a:ext cx="9919064" cy="556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Play" panose="020B0000000000000000" pitchFamily="34" charset="0"/>
              </a:rPr>
              <a:t>Задачи, стоящие в начале проектирования инсталляционного</a:t>
            </a:r>
            <a:r>
              <a:rPr lang="en-US" sz="2400" dirty="0">
                <a:latin typeface="Play" panose="020B0000000000000000" pitchFamily="34" charset="0"/>
              </a:rPr>
              <a:t> </a:t>
            </a:r>
            <a:r>
              <a:rPr lang="ru-RU" sz="2400" dirty="0">
                <a:latin typeface="Play" panose="020B0000000000000000" pitchFamily="34" charset="0"/>
              </a:rPr>
              <a:t>контейнера полностью выполнены;</a:t>
            </a:r>
            <a:endParaRPr lang="en-US" sz="2400" dirty="0">
              <a:latin typeface="Play" panose="020B0000000000000000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Play" panose="020B0000000000000000" pitchFamily="34" charset="0"/>
              </a:rPr>
              <a:t>Все секции входящие в состав инсталляционного контейнера изготовлены;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Play" panose="020B0000000000000000" pitchFamily="34" charset="0"/>
              </a:rPr>
              <a:t>Механика инсталляционного контейнера выполнена на 90%;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Play" panose="020B0000000000000000" pitchFamily="34" charset="0"/>
              </a:rPr>
              <a:t>Первый этап работ по установки инсталляционного контейнера в имитатор </a:t>
            </a:r>
            <a:r>
              <a:rPr lang="en-US" sz="2400" dirty="0">
                <a:latin typeface="Play" panose="020B0000000000000000" pitchFamily="34" charset="0"/>
              </a:rPr>
              <a:t>TPC</a:t>
            </a:r>
            <a:r>
              <a:rPr lang="ru-RU" sz="2400" dirty="0">
                <a:latin typeface="Play" panose="020B0000000000000000" pitchFamily="34" charset="0"/>
              </a:rPr>
              <a:t> выполнен.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Play" panose="020B0000000000000000" pitchFamily="34" charset="0"/>
              </a:rPr>
              <a:t>Готовность инсталляционного контейнера к интеграции в камеру </a:t>
            </a:r>
            <a:r>
              <a:rPr lang="en-US" sz="2400" dirty="0">
                <a:latin typeface="Play" panose="020B0000000000000000" pitchFamily="34" charset="0"/>
              </a:rPr>
              <a:t>TPC – </a:t>
            </a:r>
            <a:r>
              <a:rPr lang="ru-RU" sz="2400" dirty="0">
                <a:latin typeface="Play" panose="020B0000000000000000" pitchFamily="34" charset="0"/>
              </a:rPr>
              <a:t>октябрь 2025 г.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233C47-33BF-4B3E-8915-622C2880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06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58B3F9-E850-4793-9B76-391D60D50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044">
            <a:off x="5459352" y="1374475"/>
            <a:ext cx="6448408" cy="14416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B1086F-7A1E-4345-A495-706ED5C4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056A0E-8D0B-4FCA-AF2F-C8BE45400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0" y="1092120"/>
            <a:ext cx="2811206" cy="22554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525978-D957-472F-978C-C3F4BE6ABC99}"/>
              </a:ext>
            </a:extLst>
          </p:cNvPr>
          <p:cNvSpPr txBox="1"/>
          <p:nvPr/>
        </p:nvSpPr>
        <p:spPr>
          <a:xfrm>
            <a:off x="3334345" y="932253"/>
            <a:ext cx="4109890" cy="142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Play" panose="020B0000000000000000" pitchFamily="34" charset="0"/>
              </a:rPr>
              <a:t>Камера </a:t>
            </a:r>
            <a:r>
              <a:rPr lang="en-US" sz="2000" dirty="0">
                <a:latin typeface="Play" panose="020B0000000000000000" pitchFamily="34" charset="0"/>
              </a:rPr>
              <a:t>TPC</a:t>
            </a:r>
            <a:r>
              <a:rPr lang="ru-RU" sz="2000" dirty="0">
                <a:latin typeface="Play" panose="020B0000000000000000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Длинна 3 метра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Внутренний диаметр: 512 мм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FC2B64-53CA-4C19-837D-7DA777299031}"/>
              </a:ext>
            </a:extLst>
          </p:cNvPr>
          <p:cNvSpPr txBox="1"/>
          <p:nvPr/>
        </p:nvSpPr>
        <p:spPr>
          <a:xfrm>
            <a:off x="9254580" y="1880269"/>
            <a:ext cx="3375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Play" panose="020B0000000000000000" pitchFamily="34" charset="0"/>
              </a:rPr>
              <a:t>Ионопровод</a:t>
            </a:r>
            <a:r>
              <a:rPr lang="ru-RU" sz="2000" dirty="0">
                <a:latin typeface="Play" panose="020B0000000000000000" pitchFamily="34" charset="0"/>
              </a:rPr>
              <a:t> </a:t>
            </a:r>
            <a:r>
              <a:rPr lang="en-US" sz="2000" dirty="0">
                <a:latin typeface="Play" panose="020B0000000000000000" pitchFamily="34" charset="0"/>
              </a:rPr>
              <a:t>MPD</a:t>
            </a:r>
          </a:p>
          <a:p>
            <a:r>
              <a:rPr lang="ru-RU" sz="2000" dirty="0">
                <a:latin typeface="Play" panose="020B0000000000000000" pitchFamily="34" charset="0"/>
              </a:rPr>
              <a:t>Длинна: </a:t>
            </a:r>
            <a:r>
              <a:rPr lang="en-US" sz="2000" dirty="0">
                <a:latin typeface="Play" panose="020B0000000000000000" pitchFamily="34" charset="0"/>
              </a:rPr>
              <a:t>~ </a:t>
            </a:r>
            <a:r>
              <a:rPr lang="ru-RU" sz="2000" dirty="0">
                <a:latin typeface="Play" panose="020B0000000000000000" pitchFamily="34" charset="0"/>
              </a:rPr>
              <a:t>9 метров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112E7B-A5B4-4F9B-8E1B-FB19E26C7448}"/>
              </a:ext>
            </a:extLst>
          </p:cNvPr>
          <p:cNvSpPr txBox="1"/>
          <p:nvPr/>
        </p:nvSpPr>
        <p:spPr>
          <a:xfrm>
            <a:off x="1524000" y="107900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Задача при проектирование инсталляционного контейнера 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F24DDA4-832F-411B-BE02-E3555DC4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2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332896-8E5B-4534-997C-40BA1C8CC7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35" y="3925046"/>
            <a:ext cx="3716720" cy="24313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36700CB-0E58-4EB7-98CC-B31CF8B76A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90" y="4489924"/>
            <a:ext cx="2623810" cy="19513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3C05D1-E145-471C-96B4-9CE30492FAE1}"/>
              </a:ext>
            </a:extLst>
          </p:cNvPr>
          <p:cNvSpPr txBox="1"/>
          <p:nvPr/>
        </p:nvSpPr>
        <p:spPr>
          <a:xfrm>
            <a:off x="604950" y="3685510"/>
            <a:ext cx="4109890" cy="95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Play" panose="020B0000000000000000" pitchFamily="34" charset="0"/>
              </a:rPr>
              <a:t>FFD </a:t>
            </a:r>
            <a:r>
              <a:rPr lang="ru-RU" sz="2000" dirty="0">
                <a:latin typeface="Play" panose="020B0000000000000000" pitchFamily="34" charset="0"/>
              </a:rPr>
              <a:t>детектор: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Масса: </a:t>
            </a:r>
            <a:r>
              <a:rPr lang="en-US" sz="2000" dirty="0">
                <a:latin typeface="Play" panose="020B0000000000000000" pitchFamily="34" charset="0"/>
              </a:rPr>
              <a:t>&gt;</a:t>
            </a:r>
            <a:r>
              <a:rPr lang="ru-RU" sz="2000" dirty="0">
                <a:latin typeface="Play" panose="020B0000000000000000" pitchFamily="34" charset="0"/>
              </a:rPr>
              <a:t> </a:t>
            </a:r>
            <a:r>
              <a:rPr lang="en-US" sz="2000" dirty="0">
                <a:latin typeface="Play" panose="020B0000000000000000" pitchFamily="34" charset="0"/>
              </a:rPr>
              <a:t>40 </a:t>
            </a:r>
            <a:r>
              <a:rPr lang="ru-RU" sz="2000" dirty="0">
                <a:latin typeface="Play" panose="020B0000000000000000" pitchFamily="34" charset="0"/>
              </a:rPr>
              <a:t>кг.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001B3C-E7BF-49D8-A3B4-6B556BD8F492}"/>
              </a:ext>
            </a:extLst>
          </p:cNvPr>
          <p:cNvSpPr txBox="1"/>
          <p:nvPr/>
        </p:nvSpPr>
        <p:spPr>
          <a:xfrm>
            <a:off x="4555730" y="3393346"/>
            <a:ext cx="4109890" cy="142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Play" panose="020B0000000000000000" pitchFamily="34" charset="0"/>
              </a:rPr>
              <a:t>ITS </a:t>
            </a:r>
            <a:r>
              <a:rPr lang="ru-RU" sz="2000" dirty="0">
                <a:latin typeface="Play" panose="020B0000000000000000" pitchFamily="34" charset="0"/>
              </a:rPr>
              <a:t>детектор: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Внутренний баррель: 3 слоя;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Внешний баррель: 3 слоя.</a:t>
            </a:r>
          </a:p>
        </p:txBody>
      </p:sp>
    </p:spTree>
    <p:extLst>
      <p:ext uri="{BB962C8B-B14F-4D97-AF65-F5344CB8AC3E}">
        <p14:creationId xmlns:p14="http://schemas.microsoft.com/office/powerpoint/2010/main" val="51526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B1086F-7A1E-4345-A495-706ED5C4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112E7B-A5B4-4F9B-8E1B-FB19E26C7448}"/>
              </a:ext>
            </a:extLst>
          </p:cNvPr>
          <p:cNvSpPr txBox="1"/>
          <p:nvPr/>
        </p:nvSpPr>
        <p:spPr>
          <a:xfrm>
            <a:off x="1524000" y="107900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Задача при проектирование инсталляционного контейнера 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4D2FD85D-B072-4B96-BC94-FC8DB25B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D48188-2FE1-40C4-8411-A41B49478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63" y="1443619"/>
            <a:ext cx="9153190" cy="415575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CF921DC-375E-4E37-860C-7F5BD4084A22}"/>
              </a:ext>
            </a:extLst>
          </p:cNvPr>
          <p:cNvCxnSpPr>
            <a:cxnSpLocks/>
          </p:cNvCxnSpPr>
          <p:nvPr/>
        </p:nvCxnSpPr>
        <p:spPr>
          <a:xfrm flipV="1">
            <a:off x="7283035" y="2375603"/>
            <a:ext cx="3855184" cy="11900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ED1E5F5-B453-46DD-A1DC-FA3441C1D5A0}"/>
              </a:ext>
            </a:extLst>
          </p:cNvPr>
          <p:cNvCxnSpPr>
            <a:cxnSpLocks/>
          </p:cNvCxnSpPr>
          <p:nvPr/>
        </p:nvCxnSpPr>
        <p:spPr>
          <a:xfrm flipH="1" flipV="1">
            <a:off x="6324754" y="1928298"/>
            <a:ext cx="1273803" cy="12798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1302B17-EF87-4FC9-B455-C9881E2460FE}"/>
              </a:ext>
            </a:extLst>
          </p:cNvPr>
          <p:cNvCxnSpPr>
            <a:cxnSpLocks/>
          </p:cNvCxnSpPr>
          <p:nvPr/>
        </p:nvCxnSpPr>
        <p:spPr>
          <a:xfrm>
            <a:off x="3581185" y="1928298"/>
            <a:ext cx="27435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8EA830C-ECB3-42E6-843C-6F7711D345B5}"/>
              </a:ext>
            </a:extLst>
          </p:cNvPr>
          <p:cNvSpPr txBox="1"/>
          <p:nvPr/>
        </p:nvSpPr>
        <p:spPr>
          <a:xfrm>
            <a:off x="3927689" y="1443619"/>
            <a:ext cx="214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Детектор </a:t>
            </a:r>
            <a:r>
              <a:rPr lang="en-US" sz="2400" dirty="0">
                <a:latin typeface="Play" panose="020B0000000000000000" pitchFamily="34" charset="0"/>
              </a:rPr>
              <a:t>TPC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1FE6796-E41B-4E1F-9C98-C7093320371B}"/>
              </a:ext>
            </a:extLst>
          </p:cNvPr>
          <p:cNvSpPr/>
          <p:nvPr/>
        </p:nvSpPr>
        <p:spPr>
          <a:xfrm flipV="1">
            <a:off x="7572455" y="3171680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1E3A208-F05B-4AD5-889C-061E8E4F43D4}"/>
              </a:ext>
            </a:extLst>
          </p:cNvPr>
          <p:cNvCxnSpPr>
            <a:cxnSpLocks/>
          </p:cNvCxnSpPr>
          <p:nvPr/>
        </p:nvCxnSpPr>
        <p:spPr>
          <a:xfrm flipH="1" flipV="1">
            <a:off x="3687860" y="2835663"/>
            <a:ext cx="1273803" cy="12798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82D2CF0-0805-48EE-906F-401009203FAB}"/>
              </a:ext>
            </a:extLst>
          </p:cNvPr>
          <p:cNvCxnSpPr>
            <a:cxnSpLocks/>
          </p:cNvCxnSpPr>
          <p:nvPr/>
        </p:nvCxnSpPr>
        <p:spPr>
          <a:xfrm>
            <a:off x="537612" y="2835663"/>
            <a:ext cx="315024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068C40A-D502-422E-869F-B5C8FEF501FA}"/>
              </a:ext>
            </a:extLst>
          </p:cNvPr>
          <p:cNvSpPr txBox="1"/>
          <p:nvPr/>
        </p:nvSpPr>
        <p:spPr>
          <a:xfrm>
            <a:off x="649842" y="2038526"/>
            <a:ext cx="2876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Инсталляционный</a:t>
            </a:r>
          </a:p>
          <a:p>
            <a:pPr algn="ctr"/>
            <a:r>
              <a:rPr lang="ru-RU" sz="2400" dirty="0">
                <a:latin typeface="Play" panose="020B0000000000000000" pitchFamily="34" charset="0"/>
              </a:rPr>
              <a:t> контейнер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AF8CF94-D444-40B0-A35D-968EA0BEC780}"/>
              </a:ext>
            </a:extLst>
          </p:cNvPr>
          <p:cNvSpPr/>
          <p:nvPr/>
        </p:nvSpPr>
        <p:spPr>
          <a:xfrm flipV="1">
            <a:off x="4935561" y="4079045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618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CE44D8-6F42-42E3-A501-DF54D4195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52" y="3790080"/>
            <a:ext cx="5795748" cy="2054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3999" y="111371"/>
            <a:ext cx="96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Корпус инсталляционного контейнера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78ED0-C05D-4B62-B857-D86D97B159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9" y="2405070"/>
            <a:ext cx="5663719" cy="21803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43F5C8-C722-42D0-9D90-BC7CB3460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20" y="1330159"/>
            <a:ext cx="5036024" cy="19434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BF14D6-59B2-423F-BD4F-C02E5E129B01}"/>
              </a:ext>
            </a:extLst>
          </p:cNvPr>
          <p:cNvSpPr txBox="1"/>
          <p:nvPr/>
        </p:nvSpPr>
        <p:spPr>
          <a:xfrm>
            <a:off x="505069" y="1058357"/>
            <a:ext cx="5074694" cy="168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Общая длина: 8900 мм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Центральная часть: 4360 мм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Внешний диаметр: 495мм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175938-217C-4A73-9F78-654A4448D1D2}"/>
              </a:ext>
            </a:extLst>
          </p:cNvPr>
          <p:cNvSpPr txBox="1"/>
          <p:nvPr/>
        </p:nvSpPr>
        <p:spPr>
          <a:xfrm>
            <a:off x="420983" y="3171474"/>
            <a:ext cx="4109890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Этап </a:t>
            </a:r>
            <a:r>
              <a:rPr lang="en-US" sz="2400" dirty="0">
                <a:latin typeface="Play" panose="020B0000000000000000" pitchFamily="34" charset="0"/>
              </a:rPr>
              <a:t>I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983BFB-8C6B-4AA6-A6F0-418CF2052E02}"/>
              </a:ext>
            </a:extLst>
          </p:cNvPr>
          <p:cNvSpPr txBox="1"/>
          <p:nvPr/>
        </p:nvSpPr>
        <p:spPr>
          <a:xfrm>
            <a:off x="6537520" y="1831455"/>
            <a:ext cx="4109890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Этап </a:t>
            </a:r>
            <a:r>
              <a:rPr lang="en-US" sz="2400" dirty="0">
                <a:latin typeface="Play" panose="020B0000000000000000" pitchFamily="34" charset="0"/>
              </a:rPr>
              <a:t>III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CBC2BB-4C2E-4442-BB80-E557B3A01C73}"/>
              </a:ext>
            </a:extLst>
          </p:cNvPr>
          <p:cNvSpPr txBox="1"/>
          <p:nvPr/>
        </p:nvSpPr>
        <p:spPr>
          <a:xfrm>
            <a:off x="6425578" y="4466429"/>
            <a:ext cx="4109890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Этап </a:t>
            </a:r>
            <a:r>
              <a:rPr lang="en-US" sz="2400" dirty="0">
                <a:latin typeface="Play" panose="020B0000000000000000" pitchFamily="34" charset="0"/>
              </a:rPr>
              <a:t>IV</a:t>
            </a:r>
            <a:endParaRPr lang="ru-RU" sz="2400" dirty="0">
              <a:latin typeface="Play" panose="020B0000000000000000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1D919B-1846-4A33-B85D-20EA1EC46C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1" y="4515277"/>
            <a:ext cx="5190019" cy="201568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22BCA97-AF44-4303-9BBD-255EE7DF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XV Collaboration Meeting of  the MPD Experiment at NICA   16.04.2025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65C1C3-0C81-4188-94E6-ED3DFE70095A}"/>
              </a:ext>
            </a:extLst>
          </p:cNvPr>
          <p:cNvSpPr txBox="1"/>
          <p:nvPr/>
        </p:nvSpPr>
        <p:spPr>
          <a:xfrm>
            <a:off x="417254" y="5181888"/>
            <a:ext cx="4109890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Play" panose="020B0000000000000000" pitchFamily="34" charset="0"/>
              </a:rPr>
              <a:t>Этап </a:t>
            </a:r>
            <a:r>
              <a:rPr lang="en-US" sz="2400" dirty="0">
                <a:latin typeface="Play" panose="020B0000000000000000" pitchFamily="34" charset="0"/>
              </a:rPr>
              <a:t>II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E52896B-42BE-488C-A57D-996172D9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288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3999" y="111371"/>
            <a:ext cx="96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Корпус инсталляционного контейнера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22BCA97-AF44-4303-9BBD-255EE7DF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XV Collaboration Meeting of  the MPD Experiment at NICA   16.04.2025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E52896B-42BE-488C-A57D-996172D9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291BC5-522F-4451-973C-268A1AF21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25949" r="26575" b="36676"/>
          <a:stretch/>
        </p:blipFill>
        <p:spPr>
          <a:xfrm>
            <a:off x="8310472" y="1040224"/>
            <a:ext cx="3499400" cy="14012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72BB71-28A8-4E7C-B582-3D298118B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20934"/>
            <a:ext cx="3743608" cy="5003988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4423216-D519-47EE-BB8A-25B4241ADB1D}"/>
              </a:ext>
            </a:extLst>
          </p:cNvPr>
          <p:cNvCxnSpPr>
            <a:cxnSpLocks/>
          </p:cNvCxnSpPr>
          <p:nvPr/>
        </p:nvCxnSpPr>
        <p:spPr>
          <a:xfrm flipH="1" flipV="1">
            <a:off x="3448716" y="3699704"/>
            <a:ext cx="1273803" cy="12798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689B25D-831E-4125-966D-DDC704D230BC}"/>
              </a:ext>
            </a:extLst>
          </p:cNvPr>
          <p:cNvCxnSpPr>
            <a:cxnSpLocks/>
          </p:cNvCxnSpPr>
          <p:nvPr/>
        </p:nvCxnSpPr>
        <p:spPr>
          <a:xfrm>
            <a:off x="402237" y="3699704"/>
            <a:ext cx="30464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8300C72-1E8F-4EDD-89B3-3FAD37A1A267}"/>
              </a:ext>
            </a:extLst>
          </p:cNvPr>
          <p:cNvSpPr txBox="1"/>
          <p:nvPr/>
        </p:nvSpPr>
        <p:spPr>
          <a:xfrm>
            <a:off x="366810" y="3215025"/>
            <a:ext cx="3171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Центральная секция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68EDED0-BD35-4A48-B801-2657E069545F}"/>
              </a:ext>
            </a:extLst>
          </p:cNvPr>
          <p:cNvSpPr/>
          <p:nvPr/>
        </p:nvSpPr>
        <p:spPr>
          <a:xfrm flipV="1">
            <a:off x="4696417" y="4943086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648E630-D660-437C-8103-0E312CCFFD08}"/>
              </a:ext>
            </a:extLst>
          </p:cNvPr>
          <p:cNvCxnSpPr>
            <a:cxnSpLocks/>
          </p:cNvCxnSpPr>
          <p:nvPr/>
        </p:nvCxnSpPr>
        <p:spPr>
          <a:xfrm flipH="1" flipV="1">
            <a:off x="4466264" y="2771272"/>
            <a:ext cx="1273803" cy="12798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A7C89E5-95C1-49AB-91E2-F2A5C11BDDBE}"/>
              </a:ext>
            </a:extLst>
          </p:cNvPr>
          <p:cNvCxnSpPr>
            <a:cxnSpLocks/>
          </p:cNvCxnSpPr>
          <p:nvPr/>
        </p:nvCxnSpPr>
        <p:spPr>
          <a:xfrm>
            <a:off x="402237" y="2771272"/>
            <a:ext cx="40640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30EB9A8-67B8-4280-B176-768BF45E3CC1}"/>
              </a:ext>
            </a:extLst>
          </p:cNvPr>
          <p:cNvSpPr/>
          <p:nvPr/>
        </p:nvSpPr>
        <p:spPr>
          <a:xfrm flipV="1">
            <a:off x="5713965" y="4014654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BB7B3AB-4B90-495E-A0FC-756945DC3E6B}"/>
              </a:ext>
            </a:extLst>
          </p:cNvPr>
          <p:cNvCxnSpPr>
            <a:cxnSpLocks/>
          </p:cNvCxnSpPr>
          <p:nvPr/>
        </p:nvCxnSpPr>
        <p:spPr>
          <a:xfrm flipH="1" flipV="1">
            <a:off x="5513918" y="1646662"/>
            <a:ext cx="1273803" cy="12798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41E59728-7973-4702-8595-E06D63C27B08}"/>
              </a:ext>
            </a:extLst>
          </p:cNvPr>
          <p:cNvCxnSpPr>
            <a:cxnSpLocks/>
          </p:cNvCxnSpPr>
          <p:nvPr/>
        </p:nvCxnSpPr>
        <p:spPr>
          <a:xfrm>
            <a:off x="402237" y="1646662"/>
            <a:ext cx="511168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AF1065B-4029-4AE4-9301-D688C63061AC}"/>
              </a:ext>
            </a:extLst>
          </p:cNvPr>
          <p:cNvSpPr txBox="1"/>
          <p:nvPr/>
        </p:nvSpPr>
        <p:spPr>
          <a:xfrm>
            <a:off x="366810" y="1122207"/>
            <a:ext cx="375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Технологическая секция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B9F79058-6FC0-4537-A807-56A899410D03}"/>
              </a:ext>
            </a:extLst>
          </p:cNvPr>
          <p:cNvSpPr/>
          <p:nvPr/>
        </p:nvSpPr>
        <p:spPr>
          <a:xfrm flipV="1">
            <a:off x="6761619" y="2890044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F21D34-0FB7-4190-A769-110E903744A3}"/>
              </a:ext>
            </a:extLst>
          </p:cNvPr>
          <p:cNvSpPr txBox="1"/>
          <p:nvPr/>
        </p:nvSpPr>
        <p:spPr>
          <a:xfrm>
            <a:off x="366810" y="2300652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Сервисная секция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012604-99D4-4D99-847E-39207AE17B31}"/>
              </a:ext>
            </a:extLst>
          </p:cNvPr>
          <p:cNvSpPr txBox="1"/>
          <p:nvPr/>
        </p:nvSpPr>
        <p:spPr>
          <a:xfrm>
            <a:off x="7937436" y="2544649"/>
            <a:ext cx="4556301" cy="188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latin typeface="Play" panose="020B0000000000000000" pitchFamily="34" charset="0"/>
              </a:rPr>
              <a:t>Сечение композитной панели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Карбон (1,25 мм);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Play" panose="020B0000000000000000" pitchFamily="34" charset="0"/>
              </a:rPr>
              <a:t>Airex</a:t>
            </a:r>
            <a:r>
              <a:rPr lang="ru-RU" sz="2000" dirty="0">
                <a:latin typeface="Play" panose="020B0000000000000000" pitchFamily="34" charset="0"/>
              </a:rPr>
              <a:t> (5 мм);</a:t>
            </a:r>
            <a:r>
              <a:rPr lang="en-US" sz="2000" dirty="0">
                <a:latin typeface="Play" panose="020B0000000000000000" pitchFamily="34" charset="0"/>
              </a:rPr>
              <a:t>  </a:t>
            </a:r>
            <a:endParaRPr lang="ru-RU" sz="2000" dirty="0">
              <a:latin typeface="Play" panose="020B0000000000000000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lay" panose="020B0000000000000000" pitchFamily="34" charset="0"/>
              </a:rPr>
              <a:t>Карбон (1,25 мм).</a:t>
            </a:r>
          </a:p>
        </p:txBody>
      </p:sp>
    </p:spTree>
    <p:extLst>
      <p:ext uri="{BB962C8B-B14F-4D97-AF65-F5344CB8AC3E}">
        <p14:creationId xmlns:p14="http://schemas.microsoft.com/office/powerpoint/2010/main" val="101776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C7E09D-B4B4-4D6B-B5E7-942038782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8" y="1273633"/>
            <a:ext cx="10940955" cy="44465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Инсталляционный контейнер в сборе</a:t>
            </a:r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2E7620A-311E-4489-83D0-C4744729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81E5097-0A9B-4C10-B2C3-B8B66E414FAD}"/>
              </a:ext>
            </a:extLst>
          </p:cNvPr>
          <p:cNvCxnSpPr>
            <a:cxnSpLocks/>
          </p:cNvCxnSpPr>
          <p:nvPr/>
        </p:nvCxnSpPr>
        <p:spPr>
          <a:xfrm flipV="1">
            <a:off x="5793920" y="1665218"/>
            <a:ext cx="1031317" cy="20614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220923E-B8AB-45F9-8F81-F4A219451881}"/>
              </a:ext>
            </a:extLst>
          </p:cNvPr>
          <p:cNvCxnSpPr>
            <a:cxnSpLocks/>
          </p:cNvCxnSpPr>
          <p:nvPr/>
        </p:nvCxnSpPr>
        <p:spPr>
          <a:xfrm>
            <a:off x="6825237" y="1665218"/>
            <a:ext cx="27435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BFC553A9-463B-4885-9E1C-F1A5009C78D2}"/>
              </a:ext>
            </a:extLst>
          </p:cNvPr>
          <p:cNvCxnSpPr>
            <a:cxnSpLocks/>
          </p:cNvCxnSpPr>
          <p:nvPr/>
        </p:nvCxnSpPr>
        <p:spPr>
          <a:xfrm>
            <a:off x="6597695" y="3653336"/>
            <a:ext cx="1860605" cy="156245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6F8D52E-E94B-40AA-825C-DA77FA59E702}"/>
              </a:ext>
            </a:extLst>
          </p:cNvPr>
          <p:cNvCxnSpPr>
            <a:cxnSpLocks/>
          </p:cNvCxnSpPr>
          <p:nvPr/>
        </p:nvCxnSpPr>
        <p:spPr>
          <a:xfrm>
            <a:off x="8458300" y="5215795"/>
            <a:ext cx="241198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FBC4389-3790-4060-A2FD-623FBD6D624E}"/>
              </a:ext>
            </a:extLst>
          </p:cNvPr>
          <p:cNvSpPr txBox="1"/>
          <p:nvPr/>
        </p:nvSpPr>
        <p:spPr>
          <a:xfrm>
            <a:off x="7171741" y="1180539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lay" panose="020B0000000000000000" pitchFamily="34" charset="0"/>
              </a:rPr>
              <a:t>Детектор </a:t>
            </a:r>
            <a:r>
              <a:rPr lang="en-US" sz="2400" dirty="0">
                <a:latin typeface="Play" panose="020B0000000000000000" pitchFamily="34" charset="0"/>
              </a:rPr>
              <a:t>ITS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606C1F5-E659-4254-876A-4C8A1F8AEEB7}"/>
              </a:ext>
            </a:extLst>
          </p:cNvPr>
          <p:cNvSpPr/>
          <p:nvPr/>
        </p:nvSpPr>
        <p:spPr>
          <a:xfrm flipV="1">
            <a:off x="5757440" y="3709476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FEF122DC-07A0-45C5-AE9D-29C2BE0A98B4}"/>
              </a:ext>
            </a:extLst>
          </p:cNvPr>
          <p:cNvSpPr/>
          <p:nvPr/>
        </p:nvSpPr>
        <p:spPr>
          <a:xfrm flipV="1">
            <a:off x="6524734" y="3591562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7750A3-E8F3-49CB-B459-B2FC2E488FF5}"/>
              </a:ext>
            </a:extLst>
          </p:cNvPr>
          <p:cNvSpPr txBox="1"/>
          <p:nvPr/>
        </p:nvSpPr>
        <p:spPr>
          <a:xfrm>
            <a:off x="8587292" y="4824422"/>
            <a:ext cx="228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latin typeface="Play" panose="020B0000000000000000" pitchFamily="34" charset="0"/>
              </a:rPr>
              <a:t>Ионопровод</a:t>
            </a:r>
            <a:r>
              <a:rPr lang="ru-RU" sz="2000" dirty="0">
                <a:latin typeface="Play" panose="020B0000000000000000" pitchFamily="34" charset="0"/>
              </a:rPr>
              <a:t> </a:t>
            </a:r>
            <a:r>
              <a:rPr lang="en-US" sz="2000" dirty="0">
                <a:latin typeface="Play" panose="020B0000000000000000" pitchFamily="34" charset="0"/>
              </a:rPr>
              <a:t>MPD</a:t>
            </a:r>
            <a:endParaRPr lang="ru-RU" sz="2400" dirty="0">
              <a:latin typeface="Play" panose="020B0000000000000000" pitchFamily="34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877CBAF-3C0C-447F-906C-60AAA275A4FE}"/>
              </a:ext>
            </a:extLst>
          </p:cNvPr>
          <p:cNvCxnSpPr>
            <a:cxnSpLocks/>
          </p:cNvCxnSpPr>
          <p:nvPr/>
        </p:nvCxnSpPr>
        <p:spPr>
          <a:xfrm>
            <a:off x="4509739" y="4244589"/>
            <a:ext cx="1649135" cy="16324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:a16="http://schemas.microsoft.com/office/drawing/2014/main" id="{6371673D-A6EE-4695-89B0-67AEE0988E53}"/>
              </a:ext>
            </a:extLst>
          </p:cNvPr>
          <p:cNvSpPr/>
          <p:nvPr/>
        </p:nvSpPr>
        <p:spPr>
          <a:xfrm flipV="1">
            <a:off x="4436778" y="4182815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E0408684-2454-46F7-8F48-D057E10016CA}"/>
              </a:ext>
            </a:extLst>
          </p:cNvPr>
          <p:cNvCxnSpPr>
            <a:cxnSpLocks/>
          </p:cNvCxnSpPr>
          <p:nvPr/>
        </p:nvCxnSpPr>
        <p:spPr>
          <a:xfrm>
            <a:off x="6158631" y="5878262"/>
            <a:ext cx="241198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A40BF8-B55A-4215-9CC4-0A1A5DF81E10}"/>
              </a:ext>
            </a:extLst>
          </p:cNvPr>
          <p:cNvSpPr txBox="1"/>
          <p:nvPr/>
        </p:nvSpPr>
        <p:spPr>
          <a:xfrm>
            <a:off x="6442738" y="5490989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Play" panose="020B0000000000000000" pitchFamily="34" charset="0"/>
              </a:rPr>
              <a:t>Детектор </a:t>
            </a:r>
            <a:r>
              <a:rPr lang="en-US" sz="2000" dirty="0">
                <a:latin typeface="Play" panose="020B0000000000000000" pitchFamily="34" charset="0"/>
              </a:rPr>
              <a:t>FFD</a:t>
            </a:r>
            <a:endParaRPr lang="ru-RU" sz="2400" dirty="0">
              <a:latin typeface="Play" panose="020B0000000000000000" pitchFamily="34" charset="0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436673EA-8244-4E22-B6BB-4647478152BD}"/>
              </a:ext>
            </a:extLst>
          </p:cNvPr>
          <p:cNvCxnSpPr>
            <a:cxnSpLocks/>
          </p:cNvCxnSpPr>
          <p:nvPr/>
        </p:nvCxnSpPr>
        <p:spPr>
          <a:xfrm>
            <a:off x="7827686" y="3157980"/>
            <a:ext cx="1340917" cy="109779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2E596509-4FE4-4E10-BAD9-CE24E02B975A}"/>
              </a:ext>
            </a:extLst>
          </p:cNvPr>
          <p:cNvCxnSpPr>
            <a:cxnSpLocks/>
          </p:cNvCxnSpPr>
          <p:nvPr/>
        </p:nvCxnSpPr>
        <p:spPr>
          <a:xfrm>
            <a:off x="9168411" y="4248800"/>
            <a:ext cx="241198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C69F914-41E2-46EB-B607-A6E3E7CB17FA}"/>
              </a:ext>
            </a:extLst>
          </p:cNvPr>
          <p:cNvSpPr txBox="1"/>
          <p:nvPr/>
        </p:nvSpPr>
        <p:spPr>
          <a:xfrm>
            <a:off x="9452518" y="3861527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Play" panose="020B0000000000000000" pitchFamily="34" charset="0"/>
              </a:rPr>
              <a:t>Детектор </a:t>
            </a:r>
            <a:r>
              <a:rPr lang="en-US" sz="2000" dirty="0">
                <a:latin typeface="Play" panose="020B0000000000000000" pitchFamily="34" charset="0"/>
              </a:rPr>
              <a:t>FFD</a:t>
            </a:r>
            <a:endParaRPr lang="ru-RU" sz="2400" dirty="0">
              <a:latin typeface="Play" panose="020B0000000000000000" pitchFamily="34" charset="0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794F4504-70C9-4DDB-8C09-F47860700FEE}"/>
              </a:ext>
            </a:extLst>
          </p:cNvPr>
          <p:cNvSpPr/>
          <p:nvPr/>
        </p:nvSpPr>
        <p:spPr>
          <a:xfrm flipV="1">
            <a:off x="7762919" y="3102288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A91A2B-11F9-460E-9DCD-7A26E889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951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1D12F9-48A3-4058-9058-2C2CEB943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61" y="1343950"/>
            <a:ext cx="8811467" cy="46175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Порядок сборки инсталляционного контейнера </a:t>
            </a:r>
            <a:r>
              <a:rPr lang="en-US" sz="2400" b="1" dirty="0">
                <a:latin typeface="Play" panose="020B0000000000000000" pitchFamily="34" charset="0"/>
              </a:rPr>
              <a:t>MPD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71E6E8-EA5A-4F47-977C-6A38FDEC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0B5EA6D-5243-43F5-9C0D-40FF8539B402}"/>
              </a:ext>
            </a:extLst>
          </p:cNvPr>
          <p:cNvCxnSpPr>
            <a:cxnSpLocks/>
          </p:cNvCxnSpPr>
          <p:nvPr/>
        </p:nvCxnSpPr>
        <p:spPr>
          <a:xfrm flipH="1" flipV="1">
            <a:off x="3302530" y="1623026"/>
            <a:ext cx="1273803" cy="12798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5C800FF-407B-4E31-9239-741D153E088E}"/>
              </a:ext>
            </a:extLst>
          </p:cNvPr>
          <p:cNvCxnSpPr>
            <a:cxnSpLocks/>
          </p:cNvCxnSpPr>
          <p:nvPr/>
        </p:nvCxnSpPr>
        <p:spPr>
          <a:xfrm>
            <a:off x="560514" y="1623026"/>
            <a:ext cx="27435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8A20E00-A8A5-4E91-9AB9-6A4542A3AE86}"/>
              </a:ext>
            </a:extLst>
          </p:cNvPr>
          <p:cNvSpPr txBox="1"/>
          <p:nvPr/>
        </p:nvSpPr>
        <p:spPr>
          <a:xfrm>
            <a:off x="1002179" y="1211786"/>
            <a:ext cx="1895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Детектор </a:t>
            </a:r>
            <a:r>
              <a:rPr lang="en-US" sz="2200" dirty="0">
                <a:latin typeface="Play" panose="020B0000000000000000" pitchFamily="34" charset="0"/>
              </a:rPr>
              <a:t>ITS</a:t>
            </a:r>
            <a:endParaRPr lang="ru-RU" sz="2200" dirty="0">
              <a:latin typeface="Play" panose="020B0000000000000000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ABE7D83-DF93-43FC-8040-448CC09FECF4}"/>
              </a:ext>
            </a:extLst>
          </p:cNvPr>
          <p:cNvSpPr/>
          <p:nvPr/>
        </p:nvSpPr>
        <p:spPr>
          <a:xfrm flipV="1">
            <a:off x="4550231" y="2866408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37179BB-28CB-4C2D-89FD-6B5128B372E6}"/>
              </a:ext>
            </a:extLst>
          </p:cNvPr>
          <p:cNvCxnSpPr>
            <a:cxnSpLocks/>
          </p:cNvCxnSpPr>
          <p:nvPr/>
        </p:nvCxnSpPr>
        <p:spPr>
          <a:xfrm flipH="1" flipV="1">
            <a:off x="7134302" y="3616224"/>
            <a:ext cx="1597772" cy="50929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4A68E47-9A45-44A6-9AD9-3ED7C8A42FCB}"/>
              </a:ext>
            </a:extLst>
          </p:cNvPr>
          <p:cNvCxnSpPr>
            <a:cxnSpLocks/>
          </p:cNvCxnSpPr>
          <p:nvPr/>
        </p:nvCxnSpPr>
        <p:spPr>
          <a:xfrm>
            <a:off x="8732074" y="4125515"/>
            <a:ext cx="335282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FDE1090-5106-47C9-8FD0-10B323CC9BB4}"/>
              </a:ext>
            </a:extLst>
          </p:cNvPr>
          <p:cNvSpPr txBox="1"/>
          <p:nvPr/>
        </p:nvSpPr>
        <p:spPr>
          <a:xfrm>
            <a:off x="8695896" y="3676632"/>
            <a:ext cx="34804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Поддержка ионопровода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D3A2A0F-CACA-45EB-9B72-88348D0B4FFD}"/>
              </a:ext>
            </a:extLst>
          </p:cNvPr>
          <p:cNvSpPr/>
          <p:nvPr/>
        </p:nvSpPr>
        <p:spPr>
          <a:xfrm flipV="1">
            <a:off x="7097820" y="3579743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11514E2-3F20-4829-9A33-A8A2B4FA3CEF}"/>
              </a:ext>
            </a:extLst>
          </p:cNvPr>
          <p:cNvCxnSpPr>
            <a:cxnSpLocks/>
          </p:cNvCxnSpPr>
          <p:nvPr/>
        </p:nvCxnSpPr>
        <p:spPr>
          <a:xfrm flipH="1" flipV="1">
            <a:off x="2024743" y="5534881"/>
            <a:ext cx="670539" cy="67880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E8B5C0-1629-48B2-905E-F95ED14FB0F1}"/>
              </a:ext>
            </a:extLst>
          </p:cNvPr>
          <p:cNvSpPr txBox="1"/>
          <p:nvPr/>
        </p:nvSpPr>
        <p:spPr>
          <a:xfrm>
            <a:off x="2695282" y="5778868"/>
            <a:ext cx="2940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Панель с разъемами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9A1BEA9-3497-4CCD-8382-9A714F6083A0}"/>
              </a:ext>
            </a:extLst>
          </p:cNvPr>
          <p:cNvSpPr/>
          <p:nvPr/>
        </p:nvSpPr>
        <p:spPr>
          <a:xfrm flipV="1">
            <a:off x="1958026" y="5468993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A45D699-B941-44B2-B5C2-E58D91018B28}"/>
              </a:ext>
            </a:extLst>
          </p:cNvPr>
          <p:cNvCxnSpPr>
            <a:cxnSpLocks/>
          </p:cNvCxnSpPr>
          <p:nvPr/>
        </p:nvCxnSpPr>
        <p:spPr>
          <a:xfrm>
            <a:off x="2695282" y="6213689"/>
            <a:ext cx="31307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97AF24D-531A-4A67-A2E1-609711E74538}"/>
              </a:ext>
            </a:extLst>
          </p:cNvPr>
          <p:cNvCxnSpPr>
            <a:cxnSpLocks/>
            <a:endCxn id="28" idx="5"/>
          </p:cNvCxnSpPr>
          <p:nvPr/>
        </p:nvCxnSpPr>
        <p:spPr>
          <a:xfrm flipH="1">
            <a:off x="7964010" y="2453989"/>
            <a:ext cx="624124" cy="74864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Овал 27">
            <a:extLst>
              <a:ext uri="{FF2B5EF4-FFF2-40B4-BE49-F238E27FC236}">
                <a16:creationId xmlns:a16="http://schemas.microsoft.com/office/drawing/2014/main" id="{19026639-9B0C-49B7-AF51-414EE1682439}"/>
              </a:ext>
            </a:extLst>
          </p:cNvPr>
          <p:cNvSpPr/>
          <p:nvPr/>
        </p:nvSpPr>
        <p:spPr>
          <a:xfrm flipV="1">
            <a:off x="7901734" y="3191946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CB44D808-7050-42E9-9546-EB68C4401487}"/>
              </a:ext>
            </a:extLst>
          </p:cNvPr>
          <p:cNvCxnSpPr>
            <a:cxnSpLocks/>
          </p:cNvCxnSpPr>
          <p:nvPr/>
        </p:nvCxnSpPr>
        <p:spPr>
          <a:xfrm flipV="1">
            <a:off x="8588134" y="2424668"/>
            <a:ext cx="3198917" cy="293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588FB85-A926-449D-8B86-3665DCA95046}"/>
              </a:ext>
            </a:extLst>
          </p:cNvPr>
          <p:cNvSpPr txBox="1"/>
          <p:nvPr/>
        </p:nvSpPr>
        <p:spPr>
          <a:xfrm>
            <a:off x="8680837" y="2000752"/>
            <a:ext cx="31390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Детали фиксации </a:t>
            </a:r>
            <a:r>
              <a:rPr lang="en-US" sz="2200" dirty="0">
                <a:latin typeface="Play" panose="020B0000000000000000" pitchFamily="34" charset="0"/>
              </a:rPr>
              <a:t>FFD</a:t>
            </a:r>
            <a:endParaRPr lang="ru-RU" sz="2200" dirty="0">
              <a:latin typeface="Play" panose="020B0000000000000000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E8B32FF-CF6A-47B5-BD35-9832E886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7</a:t>
            </a:fld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E81F4A4-33D1-4236-B9B4-9EFB4DC633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t="33433" r="5271" b="18572"/>
          <a:stretch/>
        </p:blipFill>
        <p:spPr>
          <a:xfrm>
            <a:off x="7184029" y="4360475"/>
            <a:ext cx="4153855" cy="18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89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id="{9CA62A3B-189F-43B3-912B-91327F55D076}"/>
              </a:ext>
            </a:extLst>
          </p:cNvPr>
          <p:cNvSpPr txBox="1"/>
          <p:nvPr/>
        </p:nvSpPr>
        <p:spPr>
          <a:xfrm>
            <a:off x="6179364" y="1746642"/>
            <a:ext cx="3115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Верхняя часть </a:t>
            </a:r>
            <a:r>
              <a:rPr lang="en-US" sz="2200" dirty="0">
                <a:latin typeface="Play" panose="020B0000000000000000" pitchFamily="34" charset="0"/>
              </a:rPr>
              <a:t>FFD</a:t>
            </a:r>
            <a:endParaRPr lang="ru-RU" sz="2200" dirty="0">
              <a:latin typeface="Play" panose="020B0000000000000000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Порядок сборки инсталляционного контейнера </a:t>
            </a:r>
            <a:r>
              <a:rPr lang="en-US" sz="2400" b="1" dirty="0">
                <a:latin typeface="Play" panose="020B0000000000000000" pitchFamily="34" charset="0"/>
              </a:rPr>
              <a:t>MPD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71E6E8-EA5A-4F47-977C-6A38FDEC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FF238A9-648F-45DF-932F-82F0E3B06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3" y="825735"/>
            <a:ext cx="7910143" cy="27163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457D55C-E46A-4B8F-912D-612643E9D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87" y="1356319"/>
            <a:ext cx="7910143" cy="321481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FF97AD-532A-4E12-8889-43754B020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2" y="3968531"/>
            <a:ext cx="7910143" cy="273878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AFBFBA2-4EF7-4542-95BB-CCE1FBCDC4C5}"/>
              </a:ext>
            </a:extLst>
          </p:cNvPr>
          <p:cNvSpPr txBox="1"/>
          <p:nvPr/>
        </p:nvSpPr>
        <p:spPr>
          <a:xfrm>
            <a:off x="211977" y="2396287"/>
            <a:ext cx="4109890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Play" panose="020B0000000000000000" pitchFamily="34" charset="0"/>
              </a:rPr>
              <a:t>Этап </a:t>
            </a:r>
            <a:r>
              <a:rPr lang="en-US" sz="2400" b="1" dirty="0">
                <a:latin typeface="Play" panose="020B0000000000000000" pitchFamily="34" charset="0"/>
              </a:rPr>
              <a:t>I</a:t>
            </a:r>
            <a:endParaRPr lang="ru-RU" sz="2400" b="1" dirty="0">
              <a:latin typeface="Play" panose="020B00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B63220-1214-4A9B-ADA6-061BC2DB5645}"/>
              </a:ext>
            </a:extLst>
          </p:cNvPr>
          <p:cNvSpPr txBox="1"/>
          <p:nvPr/>
        </p:nvSpPr>
        <p:spPr>
          <a:xfrm>
            <a:off x="524251" y="5541052"/>
            <a:ext cx="4109890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Play" panose="020B0000000000000000" pitchFamily="34" charset="0"/>
              </a:rPr>
              <a:t>Этап </a:t>
            </a:r>
            <a:r>
              <a:rPr lang="en-US" sz="2400" b="1" dirty="0">
                <a:latin typeface="Play" panose="020B0000000000000000" pitchFamily="34" charset="0"/>
              </a:rPr>
              <a:t>III</a:t>
            </a:r>
            <a:endParaRPr lang="ru-RU" sz="2400" b="1" dirty="0">
              <a:latin typeface="Play" panose="020B00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DA5CD5-CE8A-47C0-A01B-173B6014564E}"/>
              </a:ext>
            </a:extLst>
          </p:cNvPr>
          <p:cNvSpPr txBox="1"/>
          <p:nvPr/>
        </p:nvSpPr>
        <p:spPr>
          <a:xfrm>
            <a:off x="3792859" y="2848227"/>
            <a:ext cx="4109890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Play" panose="020B0000000000000000" pitchFamily="34" charset="0"/>
              </a:rPr>
              <a:t>Этап </a:t>
            </a:r>
            <a:r>
              <a:rPr lang="en-US" sz="2400" b="1" dirty="0">
                <a:latin typeface="Play" panose="020B0000000000000000" pitchFamily="34" charset="0"/>
              </a:rPr>
              <a:t>II</a:t>
            </a:r>
            <a:endParaRPr lang="ru-RU" sz="2400" b="1" dirty="0">
              <a:latin typeface="Play" panose="020B0000000000000000" pitchFamily="34" charset="0"/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F677DB2-2746-4387-A86A-C8FD8AC53CB5}"/>
              </a:ext>
            </a:extLst>
          </p:cNvPr>
          <p:cNvCxnSpPr>
            <a:cxnSpLocks/>
          </p:cNvCxnSpPr>
          <p:nvPr/>
        </p:nvCxnSpPr>
        <p:spPr>
          <a:xfrm flipH="1" flipV="1">
            <a:off x="2566134" y="2013036"/>
            <a:ext cx="459749" cy="45817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DBB9EE16-5E4F-462F-A87D-10A6A3094C0B}"/>
              </a:ext>
            </a:extLst>
          </p:cNvPr>
          <p:cNvCxnSpPr>
            <a:cxnSpLocks/>
          </p:cNvCxnSpPr>
          <p:nvPr/>
        </p:nvCxnSpPr>
        <p:spPr>
          <a:xfrm>
            <a:off x="100149" y="2013036"/>
            <a:ext cx="246598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588C3CE-7751-44EE-A7F9-C7D08631CA35}"/>
              </a:ext>
            </a:extLst>
          </p:cNvPr>
          <p:cNvSpPr txBox="1"/>
          <p:nvPr/>
        </p:nvSpPr>
        <p:spPr>
          <a:xfrm>
            <a:off x="32496" y="1602953"/>
            <a:ext cx="30037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lay" panose="020B0000000000000000" pitchFamily="34" charset="0"/>
              </a:rPr>
              <a:t>Нижняя часть </a:t>
            </a:r>
            <a:r>
              <a:rPr lang="en-US" sz="2200" dirty="0">
                <a:latin typeface="Play" panose="020B0000000000000000" pitchFamily="34" charset="0"/>
              </a:rPr>
              <a:t>FFD</a:t>
            </a:r>
            <a:endParaRPr lang="ru-RU" sz="2200" dirty="0">
              <a:latin typeface="Play" panose="020B0000000000000000" pitchFamily="34" charset="0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11270937-912D-4B78-89AB-FB368CC6F370}"/>
              </a:ext>
            </a:extLst>
          </p:cNvPr>
          <p:cNvSpPr/>
          <p:nvPr/>
        </p:nvSpPr>
        <p:spPr>
          <a:xfrm flipV="1">
            <a:off x="2999780" y="2434726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8A8E4036-D4A3-46CD-82D3-6620001538C5}"/>
              </a:ext>
            </a:extLst>
          </p:cNvPr>
          <p:cNvCxnSpPr>
            <a:cxnSpLocks/>
          </p:cNvCxnSpPr>
          <p:nvPr/>
        </p:nvCxnSpPr>
        <p:spPr>
          <a:xfrm flipH="1" flipV="1">
            <a:off x="5177096" y="5317997"/>
            <a:ext cx="792483" cy="7897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CD8712C0-D820-4000-AA29-DBB6C87751F0}"/>
              </a:ext>
            </a:extLst>
          </p:cNvPr>
          <p:cNvCxnSpPr>
            <a:cxnSpLocks/>
          </p:cNvCxnSpPr>
          <p:nvPr/>
        </p:nvCxnSpPr>
        <p:spPr>
          <a:xfrm>
            <a:off x="5969579" y="6107759"/>
            <a:ext cx="40539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B0CBB37-BB02-4377-905E-E43E0CF782CE}"/>
              </a:ext>
            </a:extLst>
          </p:cNvPr>
          <p:cNvSpPr txBox="1"/>
          <p:nvPr/>
        </p:nvSpPr>
        <p:spPr>
          <a:xfrm>
            <a:off x="5969579" y="5303834"/>
            <a:ext cx="4109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Play" panose="020B0000000000000000" pitchFamily="34" charset="0"/>
              </a:rPr>
              <a:t>Инсталляционный контейнер в сборе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7C288F06-464F-4ECB-85D5-5EB465649FF4}"/>
              </a:ext>
            </a:extLst>
          </p:cNvPr>
          <p:cNvSpPr/>
          <p:nvPr/>
        </p:nvSpPr>
        <p:spPr>
          <a:xfrm flipV="1">
            <a:off x="5104134" y="5254340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824CBB2E-A798-40E3-B919-11CDE8AB4D3E}"/>
              </a:ext>
            </a:extLst>
          </p:cNvPr>
          <p:cNvCxnSpPr>
            <a:cxnSpLocks/>
          </p:cNvCxnSpPr>
          <p:nvPr/>
        </p:nvCxnSpPr>
        <p:spPr>
          <a:xfrm flipH="1" flipV="1">
            <a:off x="8146866" y="3104660"/>
            <a:ext cx="792483" cy="7897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AC24021-0993-4285-98DC-863722B0FAC4}"/>
              </a:ext>
            </a:extLst>
          </p:cNvPr>
          <p:cNvSpPr txBox="1"/>
          <p:nvPr/>
        </p:nvSpPr>
        <p:spPr>
          <a:xfrm>
            <a:off x="8110384" y="3488640"/>
            <a:ext cx="41098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err="1">
                <a:latin typeface="Play" panose="020B0000000000000000" pitchFamily="34" charset="0"/>
              </a:rPr>
              <a:t>Ионопровод</a:t>
            </a:r>
            <a:r>
              <a:rPr lang="ru-RU" sz="2200" dirty="0">
                <a:latin typeface="Play" panose="020B0000000000000000" pitchFamily="34" charset="0"/>
              </a:rPr>
              <a:t> </a:t>
            </a:r>
            <a:r>
              <a:rPr lang="en-US" sz="2200" dirty="0">
                <a:latin typeface="Play" panose="020B0000000000000000" pitchFamily="34" charset="0"/>
              </a:rPr>
              <a:t>MPD</a:t>
            </a:r>
            <a:endParaRPr lang="ru-RU" sz="2200" dirty="0">
              <a:latin typeface="Play" panose="020B0000000000000000" pitchFamily="34" charset="0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87BA935E-4AAA-4634-8BB4-73C416832C91}"/>
              </a:ext>
            </a:extLst>
          </p:cNvPr>
          <p:cNvSpPr/>
          <p:nvPr/>
        </p:nvSpPr>
        <p:spPr>
          <a:xfrm flipV="1">
            <a:off x="8073904" y="3041003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EBD787C3-FB90-4A2D-AD16-7AB1C5D46BBC}"/>
              </a:ext>
            </a:extLst>
          </p:cNvPr>
          <p:cNvCxnSpPr>
            <a:cxnSpLocks/>
          </p:cNvCxnSpPr>
          <p:nvPr/>
        </p:nvCxnSpPr>
        <p:spPr>
          <a:xfrm>
            <a:off x="8939349" y="3888764"/>
            <a:ext cx="242533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F2FFB4A1-B63C-4A43-80CF-CD1BF64F322D}"/>
              </a:ext>
            </a:extLst>
          </p:cNvPr>
          <p:cNvCxnSpPr>
            <a:cxnSpLocks/>
          </p:cNvCxnSpPr>
          <p:nvPr/>
        </p:nvCxnSpPr>
        <p:spPr>
          <a:xfrm flipH="1" flipV="1">
            <a:off x="8788409" y="2161835"/>
            <a:ext cx="459749" cy="45817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6D2AA7D5-5EFB-47C9-B743-23F0C1961366}"/>
              </a:ext>
            </a:extLst>
          </p:cNvPr>
          <p:cNvCxnSpPr>
            <a:cxnSpLocks/>
          </p:cNvCxnSpPr>
          <p:nvPr/>
        </p:nvCxnSpPr>
        <p:spPr>
          <a:xfrm>
            <a:off x="6175973" y="2161835"/>
            <a:ext cx="26124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Овал 66">
            <a:extLst>
              <a:ext uri="{FF2B5EF4-FFF2-40B4-BE49-F238E27FC236}">
                <a16:creationId xmlns:a16="http://schemas.microsoft.com/office/drawing/2014/main" id="{43982BF9-47D5-481C-883A-EA27B92E4007}"/>
              </a:ext>
            </a:extLst>
          </p:cNvPr>
          <p:cNvSpPr/>
          <p:nvPr/>
        </p:nvSpPr>
        <p:spPr>
          <a:xfrm flipV="1">
            <a:off x="9222055" y="2583525"/>
            <a:ext cx="72961" cy="72961"/>
          </a:xfrm>
          <a:prstGeom prst="ellipse">
            <a:avLst/>
          </a:prstGeom>
          <a:solidFill>
            <a:srgbClr val="DE004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41BAAA-B01A-4C7A-A4B7-046AC4CA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97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lay" panose="020B0000000000000000" pitchFamily="34" charset="0"/>
              </a:rPr>
              <a:t>Механика внутреннего трекера </a:t>
            </a:r>
            <a:r>
              <a:rPr lang="en-US" sz="2400" b="1" dirty="0">
                <a:latin typeface="Play" panose="020B0000000000000000" pitchFamily="34" charset="0"/>
              </a:rPr>
              <a:t>ITS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1420314-116F-425A-A022-C40771E1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XV Collaboration Meeting of  the MPD Experiment at NICA   16.04.2025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536DFC-4C59-4384-BF69-A61F7C03F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77" y="2139575"/>
            <a:ext cx="4835856" cy="36268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B2901C-BF10-4576-A24C-7846C7F71850}"/>
              </a:ext>
            </a:extLst>
          </p:cNvPr>
          <p:cNvSpPr txBox="1"/>
          <p:nvPr/>
        </p:nvSpPr>
        <p:spPr>
          <a:xfrm>
            <a:off x="724648" y="1508396"/>
            <a:ext cx="5258513" cy="49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Play" panose="020B0000000000000000" pitchFamily="34" charset="0"/>
              </a:rPr>
              <a:t>Опорные кольца внутреннего трекера </a:t>
            </a:r>
            <a:r>
              <a:rPr lang="en-US" sz="2000" dirty="0">
                <a:latin typeface="Play" panose="020B0000000000000000" pitchFamily="34" charset="0"/>
              </a:rPr>
              <a:t>ITS</a:t>
            </a:r>
            <a:endParaRPr lang="ru-RU" sz="2000" dirty="0">
              <a:latin typeface="Play" panose="020B0000000000000000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9146D3-D47B-461D-B404-5E647473D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32" y="1622682"/>
            <a:ext cx="3262447" cy="43499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4CB3DC-8D49-4E5F-AC9E-FA1048927FDA}"/>
              </a:ext>
            </a:extLst>
          </p:cNvPr>
          <p:cNvSpPr txBox="1"/>
          <p:nvPr/>
        </p:nvSpPr>
        <p:spPr>
          <a:xfrm>
            <a:off x="6598580" y="1048633"/>
            <a:ext cx="5467146" cy="49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Play" panose="020B0000000000000000" pitchFamily="34" charset="0"/>
              </a:rPr>
              <a:t>Тепловые мосты для водяного охлаждения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93A5775-C545-4F27-8F6F-64E39E89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967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20329</TotalTime>
  <Words>400</Words>
  <Application>Microsoft Office PowerPoint</Application>
  <PresentationFormat>Широкоэкранный</PresentationFormat>
  <Paragraphs>91</Paragraphs>
  <Slides>12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Play</vt:lpstr>
      <vt:lpstr>Тема Office</vt:lpstr>
      <vt:lpstr>Status of the mechanics of the installation container   for the MPD ITS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Sheremetev</dc:creator>
  <cp:lastModifiedBy>Алексей Шереметьев</cp:lastModifiedBy>
  <cp:revision>359</cp:revision>
  <dcterms:created xsi:type="dcterms:W3CDTF">2020-02-04T13:01:51Z</dcterms:created>
  <dcterms:modified xsi:type="dcterms:W3CDTF">2025-04-15T12:25:57Z</dcterms:modified>
</cp:coreProperties>
</file>