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82" r:id="rId4"/>
    <p:sldId id="295" r:id="rId5"/>
    <p:sldId id="283" r:id="rId6"/>
    <p:sldId id="301" r:id="rId7"/>
    <p:sldId id="302" r:id="rId8"/>
    <p:sldId id="284" r:id="rId9"/>
    <p:sldId id="296" r:id="rId10"/>
    <p:sldId id="299" r:id="rId11"/>
    <p:sldId id="300" r:id="rId12"/>
    <p:sldId id="292" r:id="rId13"/>
    <p:sldId id="304" r:id="rId14"/>
    <p:sldId id="303" r:id="rId15"/>
    <p:sldId id="294" r:id="rId16"/>
    <p:sldId id="289" r:id="rId17"/>
    <p:sldId id="274" r:id="rId18"/>
    <p:sldId id="275" r:id="rId19"/>
    <p:sldId id="276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D6"/>
    <a:srgbClr val="FFEDD5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4BDB6-4EEB-4B5C-8649-19609CE695CF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E10D-EA72-4CCC-91C3-4169C5589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9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9D19-026B-46A7-875C-3034DBFEB35A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AC23-3B94-4C65-AF39-55BD4B280ECA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943F-298F-4F17-980F-6B03941D5970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4BCB-1DFF-48BE-9266-40F5B8C1BC4B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4704-1480-48E4-B2A2-F936E4BE4EC9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332-20FD-4F8A-A457-28CF5A0DE303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98AA-4609-4262-8A43-BB9B2567FF94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5769-7FFC-4447-A14F-67D57D421091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F1E3-6D9C-4070-85E0-DA2882ED4DEB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20CF-DA80-4F1B-9F0F-2F0911C64BA2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2C49-C266-4EBD-BD8E-00F1A193C963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A7107C-BF4B-4399-8D87-29DB2FB5DC65}" type="datetime1">
              <a:rPr lang="ru-RU" smtClean="0"/>
              <a:t>15.04.2025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6176" y="2763493"/>
            <a:ext cx="7851648" cy="13310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State of MPD DCS</a:t>
            </a:r>
            <a:br>
              <a:rPr lang="en-US" dirty="0"/>
            </a:br>
            <a:r>
              <a:rPr lang="en-US" dirty="0"/>
              <a:t>and plans for 2025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321450" y="0"/>
            <a:ext cx="1490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2025.04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75BBAB-A3F2-8941-6BCC-8A33AB6DC374}"/>
              </a:ext>
            </a:extLst>
          </p:cNvPr>
          <p:cNvSpPr txBox="1"/>
          <p:nvPr/>
        </p:nvSpPr>
        <p:spPr>
          <a:xfrm>
            <a:off x="3826668" y="4725144"/>
            <a:ext cx="1118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S.Sergeev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716D6A-3627-1E87-8D09-92C6419D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00412D-B342-BB45-4EAE-8F916C1FA2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928F8-492D-D5F4-6B9C-764D660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30" y="26064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Root Node, Command selector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456C63-5FD3-2B0E-DD40-ECE87B7F0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291927"/>
            <a:ext cx="7067550" cy="5305425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FA8E59-1CEB-F3BE-CE35-1ABA36DA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682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C4387D-CC9F-FE74-9131-F23E20128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8E45D-052C-8574-0043-0F61E5C1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30" y="26064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Root Node, Test run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2E7258-9ADE-4413-5901-A2ACEE424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291927"/>
            <a:ext cx="7067550" cy="5305425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20141D-C9B2-D5DB-D61B-0FAC9928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980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Disk file to DIM Converter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Reads local files containing subsystem state with refresh period ~1 sec. Converts content of file to DIM Info item</a:t>
            </a:r>
          </a:p>
          <a:p>
            <a:r>
              <a:rPr lang="en-US" dirty="0"/>
              <a:t>Checks “heart beat” and generates OFF state if no data refresh occurred during predefined time </a:t>
            </a:r>
          </a:p>
          <a:p>
            <a:r>
              <a:rPr lang="en-US" dirty="0"/>
              <a:t>Receives DIM commands from subdetector Root Node and records command content to a disk file</a:t>
            </a:r>
          </a:p>
          <a:p>
            <a:r>
              <a:rPr lang="en-US" dirty="0"/>
              <a:t>One file – one DIM item</a:t>
            </a:r>
          </a:p>
          <a:p>
            <a:r>
              <a:rPr lang="en-US" dirty="0"/>
              <a:t>One subdetector could run Converter copies at different computers</a:t>
            </a:r>
          </a:p>
          <a:p>
            <a:r>
              <a:rPr lang="en-US" dirty="0"/>
              <a:t>To be ready in mid-November for Windows and by the end for Linux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C4A36D-E413-82B2-4772-D06F4B8D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BFE56-5ADE-BA40-363F-F8D6EFE9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Safety issues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75DC01-5F7D-125D-6735-05F1942FD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362912"/>
          </a:xfrm>
        </p:spPr>
        <p:txBody>
          <a:bodyPr>
            <a:normAutofit fontScale="92500"/>
          </a:bodyPr>
          <a:lstStyle/>
          <a:p>
            <a:r>
              <a:rPr lang="en-US" dirty="0"/>
              <a:t>Each DIM command contains a process ID and a name of a computer issued the command (Command Source ID, CSID)</a:t>
            </a:r>
          </a:p>
          <a:p>
            <a:r>
              <a:rPr lang="en-US" dirty="0"/>
              <a:t>Root node has a possibility to create a list of trusted hosts which could send a command</a:t>
            </a:r>
          </a:p>
          <a:p>
            <a:r>
              <a:rPr lang="en-US" dirty="0"/>
              <a:t>Each command service should check a CSID of a command</a:t>
            </a:r>
          </a:p>
          <a:p>
            <a:r>
              <a:rPr lang="en-US" dirty="0"/>
              <a:t>The CDCS publishes its CSID and root nodes could get it in a real time mode</a:t>
            </a:r>
          </a:p>
          <a:p>
            <a:r>
              <a:rPr lang="en-US" dirty="0"/>
              <a:t>The Root Node also publishes its CSID and hardware servers also could get it in a real time mode</a:t>
            </a:r>
          </a:p>
          <a:p>
            <a:r>
              <a:rPr lang="en-US" dirty="0"/>
              <a:t>DIM protocol does not allow to have two items with the same name in a common name address space so there is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 simple way </a:t>
            </a:r>
            <a:r>
              <a:rPr lang="en-US" dirty="0"/>
              <a:t>to send a command by mistake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597DC1-22BA-4B27-46F9-1BCBE5EE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77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312D6-150D-BCEE-6ABB-8749C1081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Plans for 2025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173F8-39BA-72F5-4A0F-1AAC84FBA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TPC integration</a:t>
            </a:r>
          </a:p>
          <a:p>
            <a:r>
              <a:rPr lang="en-US" dirty="0"/>
              <a:t>Other subdetectors?</a:t>
            </a:r>
          </a:p>
          <a:p>
            <a:r>
              <a:rPr lang="en-US" dirty="0"/>
              <a:t>Migration of CDCS manager to Linux</a:t>
            </a:r>
          </a:p>
          <a:p>
            <a:r>
              <a:rPr lang="en-US" dirty="0"/>
              <a:t>Modification of the </a:t>
            </a:r>
            <a:r>
              <a:rPr lang="en-US" dirty="0" err="1"/>
              <a:t>RootNode</a:t>
            </a:r>
            <a:r>
              <a:rPr lang="en-US" dirty="0"/>
              <a:t> application for Linux (to have common version for both Windows and Linux)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63E560-66D5-1F33-E550-B00B55FF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791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38601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Thank you</a:t>
            </a:r>
            <a:endParaRPr lang="ru-RU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7321450" y="0"/>
            <a:ext cx="171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2024.10.01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984E99-9E1B-F871-7014-DE800C7FA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24712"/>
          </a:xfrm>
        </p:spPr>
        <p:txBody>
          <a:bodyPr/>
          <a:lstStyle/>
          <a:p>
            <a:pPr algn="ctr"/>
            <a:r>
              <a:rPr lang="en-US" dirty="0"/>
              <a:t>DCS emulator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056784" cy="498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D2AD5B7-0905-1587-5100-122BABC3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CDCS interface 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RC/CDCS subscribes to published by subdetectors </a:t>
            </a:r>
            <a:r>
              <a:rPr lang="en-US" b="1" dirty="0">
                <a:solidFill>
                  <a:schemeClr val="tx2"/>
                </a:solidFill>
              </a:rPr>
              <a:t>state</a:t>
            </a:r>
            <a:r>
              <a:rPr lang="en-US" dirty="0">
                <a:solidFill>
                  <a:schemeClr val="tx2"/>
                </a:solidFill>
              </a:rPr>
              <a:t> InfoItems </a:t>
            </a:r>
            <a:r>
              <a:rPr lang="en-US" dirty="0"/>
              <a:t>with names </a:t>
            </a:r>
          </a:p>
          <a:p>
            <a:pPr lvl="1">
              <a:buNone/>
            </a:pPr>
            <a:r>
              <a:rPr lang="en-US" dirty="0">
                <a:solidFill>
                  <a:schemeClr val="tx2"/>
                </a:solidFill>
              </a:rPr>
              <a:t>MPD_DCS_State/&lt;subdetector name&gt;</a:t>
            </a:r>
          </a:p>
          <a:p>
            <a:r>
              <a:rPr lang="en-US" dirty="0"/>
              <a:t>Run configuration contains subdetectors list used in a run</a:t>
            </a:r>
            <a:endParaRPr lang="ru-RU" dirty="0"/>
          </a:p>
          <a:p>
            <a:r>
              <a:rPr lang="en-US" dirty="0"/>
              <a:t>RC/CDCS sends run type name (text) to all </a:t>
            </a:r>
            <a:r>
              <a:rPr lang="en-US" dirty="0">
                <a:solidFill>
                  <a:schemeClr val="tx2"/>
                </a:solidFill>
              </a:rPr>
              <a:t>CommandItems</a:t>
            </a:r>
            <a:r>
              <a:rPr lang="en-US" dirty="0"/>
              <a:t> of subdetectors being in a list. </a:t>
            </a:r>
            <a:r>
              <a:rPr lang="en-US" dirty="0">
                <a:solidFill>
                  <a:schemeClr val="tx2"/>
                </a:solidFill>
              </a:rPr>
              <a:t>CommandItems</a:t>
            </a:r>
            <a:r>
              <a:rPr lang="en-US" dirty="0"/>
              <a:t> should have a name like</a:t>
            </a:r>
          </a:p>
          <a:p>
            <a:pPr lvl="1">
              <a:buNone/>
            </a:pPr>
            <a:r>
              <a:rPr lang="en-US" dirty="0">
                <a:solidFill>
                  <a:schemeClr val="tx2"/>
                </a:solidFill>
              </a:rPr>
              <a:t>MPD_DCS_IniCmd /&lt;Subdetector name&gt;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21450" y="0"/>
            <a:ext cx="1822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Draft 2024.05.10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D3AC1C-777C-9BC7-556A-B7856392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CDCS interface II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subdetector DCS root node could (should?) have a </a:t>
            </a:r>
            <a:r>
              <a:rPr lang="en-US" dirty="0">
                <a:solidFill>
                  <a:schemeClr val="tx2"/>
                </a:solidFill>
              </a:rPr>
              <a:t>CommandItem</a:t>
            </a:r>
            <a:r>
              <a:rPr lang="en-US" dirty="0"/>
              <a:t> with name</a:t>
            </a:r>
          </a:p>
          <a:p>
            <a:pPr lvl="1">
              <a:buNone/>
            </a:pPr>
            <a:r>
              <a:rPr lang="en-US" dirty="0" err="1">
                <a:solidFill>
                  <a:schemeClr val="tx2"/>
                </a:solidFill>
              </a:rPr>
              <a:t>MPD_DCS_DisplayCmd</a:t>
            </a:r>
            <a:r>
              <a:rPr lang="en-US" dirty="0">
                <a:solidFill>
                  <a:schemeClr val="tx2"/>
                </a:solidFill>
              </a:rPr>
              <a:t>/&lt;subdetector node name&gt;</a:t>
            </a:r>
          </a:p>
          <a:p>
            <a:pPr lvl="1">
              <a:buNone/>
            </a:pPr>
            <a:r>
              <a:rPr lang="en-US" dirty="0"/>
              <a:t>A command received by this </a:t>
            </a:r>
            <a:r>
              <a:rPr lang="en-US" dirty="0">
                <a:solidFill>
                  <a:schemeClr val="tx2"/>
                </a:solidFill>
              </a:rPr>
              <a:t>CommandItem</a:t>
            </a:r>
            <a:r>
              <a:rPr lang="en-US" dirty="0"/>
              <a:t> should start diagnostic tool (see below)</a:t>
            </a:r>
          </a:p>
          <a:p>
            <a:r>
              <a:rPr lang="en-US" dirty="0"/>
              <a:t>DAQ should have additional Info/Command items to provide </a:t>
            </a:r>
            <a:r>
              <a:rPr lang="en-US" dirty="0">
                <a:solidFill>
                  <a:schemeClr val="tx2"/>
                </a:solidFill>
              </a:rPr>
              <a:t>vital information </a:t>
            </a:r>
            <a:r>
              <a:rPr lang="en-US" dirty="0"/>
              <a:t>to/from the RC/CDCS (to be discussed with DAQ team)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21450" y="0"/>
            <a:ext cx="1822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Draft 2024.05.10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EB2A29-8E62-D6C4-4777-990CE9B6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CDCS interface III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RC/CDCS has a </a:t>
            </a:r>
            <a:r>
              <a:rPr lang="en-US" dirty="0">
                <a:solidFill>
                  <a:schemeClr val="tx2"/>
                </a:solidFill>
              </a:rPr>
              <a:t>CommandItem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MPD_DCS_Messages </a:t>
            </a:r>
            <a:r>
              <a:rPr lang="en-US" dirty="0"/>
              <a:t>to receive messages from subsystems/subdetectors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Format of message should be like (to be discussed)</a:t>
            </a:r>
          </a:p>
          <a:p>
            <a:pPr lvl="1"/>
            <a:r>
              <a:rPr lang="en-US" dirty="0"/>
              <a:t>&lt;subdetector name&gt;_&lt;severity level&gt;_&lt;message text&gt;</a:t>
            </a:r>
          </a:p>
          <a:p>
            <a:pPr lvl="2"/>
            <a:r>
              <a:rPr lang="en-US" dirty="0"/>
              <a:t>&lt;severity level&gt; defines a way to process the message</a:t>
            </a:r>
          </a:p>
          <a:p>
            <a:pPr lvl="3"/>
            <a:r>
              <a:rPr lang="en-US" dirty="0"/>
              <a:t>0 -&gt; just to show in a window. Could be scrolled by messages arriving later</a:t>
            </a:r>
          </a:p>
          <a:p>
            <a:pPr lvl="3"/>
            <a:r>
              <a:rPr lang="en-US" dirty="0"/>
              <a:t>1 -&gt; stays at the screen until confirmed</a:t>
            </a:r>
          </a:p>
          <a:p>
            <a:pPr lvl="3"/>
            <a:r>
              <a:rPr lang="en-US" dirty="0"/>
              <a:t>2 -&gt; stays at the screen until confirmed + sound alarm if not confirmed during defined time (</a:t>
            </a:r>
            <a:r>
              <a:rPr lang="en-US" dirty="0">
                <a:solidFill>
                  <a:schemeClr val="tx2"/>
                </a:solidFill>
              </a:rPr>
              <a:t>1 min </a:t>
            </a:r>
            <a:r>
              <a:rPr lang="en-US" dirty="0"/>
              <a:t>as an example)</a:t>
            </a:r>
          </a:p>
          <a:p>
            <a:pPr lvl="3"/>
            <a:r>
              <a:rPr lang="en-US" dirty="0"/>
              <a:t>3 -&gt; stays at the screen until confirmed + instant sound alarm </a:t>
            </a:r>
          </a:p>
          <a:p>
            <a:r>
              <a:rPr lang="en-US" dirty="0"/>
              <a:t>All messages have a text content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21450" y="0"/>
            <a:ext cx="1822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Draft 2024.05.10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9147E4-3D0C-6B81-B71A-D5E44F74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86F801-5764-2C0B-9CFA-689CEEB327A9}"/>
              </a:ext>
            </a:extLst>
          </p:cNvPr>
          <p:cNvSpPr/>
          <p:nvPr/>
        </p:nvSpPr>
        <p:spPr>
          <a:xfrm>
            <a:off x="871824" y="3212976"/>
            <a:ext cx="6281468" cy="683391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2DE53F6-2B9E-3D7E-664C-DE7A28FABA3A}"/>
              </a:ext>
            </a:extLst>
          </p:cNvPr>
          <p:cNvSpPr/>
          <p:nvPr/>
        </p:nvSpPr>
        <p:spPr>
          <a:xfrm>
            <a:off x="2141418" y="2034317"/>
            <a:ext cx="2876330" cy="683391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9774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MPD DCS structure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65277" y="3357562"/>
            <a:ext cx="110639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FFD DCS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22448" y="3357562"/>
            <a:ext cx="1107354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TPC DCS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30727" y="3357562"/>
            <a:ext cx="68461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DAQ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00562" y="3357562"/>
            <a:ext cx="113184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TOF DCS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3357562"/>
            <a:ext cx="124438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ECAL DCS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4214818"/>
            <a:ext cx="45147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LV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2430" y="4214818"/>
            <a:ext cx="52290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HV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066301" y="4214818"/>
            <a:ext cx="719749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Laser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357422" y="3357562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…………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93510" y="4214818"/>
            <a:ext cx="96411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Cooling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00496" y="421481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…………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86380" y="2214554"/>
            <a:ext cx="1321965" cy="369332"/>
          </a:xfrm>
          <a:prstGeom prst="rect">
            <a:avLst/>
          </a:prstGeom>
          <a:solidFill>
            <a:srgbClr val="FFEDD5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Shift leader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>
            <a:off x="4859008" y="2381719"/>
            <a:ext cx="427373" cy="158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H="1">
            <a:off x="4859007" y="2464213"/>
            <a:ext cx="427373" cy="158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71736" y="1500174"/>
            <a:ext cx="3357586" cy="369332"/>
          </a:xfrm>
          <a:prstGeom prst="rect">
            <a:avLst/>
          </a:prstGeom>
          <a:solidFill>
            <a:srgbClr val="FFFED6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Predefined set of RUN types</a:t>
            </a:r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3999281" y="1930017"/>
            <a:ext cx="323901" cy="178595"/>
          </a:xfrm>
          <a:prstGeom prst="rightArrow">
            <a:avLst/>
          </a:prstGeom>
          <a:solidFill>
            <a:srgbClr val="FFFE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16200000" flipH="1">
            <a:off x="3535751" y="2964256"/>
            <a:ext cx="785818" cy="795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6200000" flipV="1">
            <a:off x="3464314" y="2964256"/>
            <a:ext cx="785818" cy="794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500562" y="2571744"/>
            <a:ext cx="2071702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0800000">
            <a:off x="4357686" y="2571744"/>
            <a:ext cx="2071702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4214810" y="2571744"/>
            <a:ext cx="1000132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6200000" flipV="1">
            <a:off x="4228057" y="2467377"/>
            <a:ext cx="785818" cy="994552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5984" y="2186246"/>
            <a:ext cx="257302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RC/CDCS</a:t>
            </a:r>
            <a:endParaRPr lang="ru-RU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1500166" y="2571744"/>
            <a:ext cx="2071702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5400000">
            <a:off x="708637" y="3720463"/>
            <a:ext cx="500066" cy="488645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0800000" flipV="1">
            <a:off x="1643042" y="2571744"/>
            <a:ext cx="2071702" cy="785816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14876" y="2571744"/>
            <a:ext cx="3000396" cy="78581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4857752" y="2571744"/>
            <a:ext cx="3000396" cy="78581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780075" y="3720463"/>
            <a:ext cx="500066" cy="488645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5400000">
            <a:off x="1381300" y="3961702"/>
            <a:ext cx="487924" cy="18308"/>
          </a:xfrm>
          <a:prstGeom prst="straightConnector1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1314684" y="3949560"/>
            <a:ext cx="487924" cy="1830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1857356" y="3714752"/>
            <a:ext cx="500066" cy="500066"/>
          </a:xfrm>
          <a:prstGeom prst="line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H="1">
            <a:off x="1928794" y="3714752"/>
            <a:ext cx="500066" cy="500066"/>
          </a:xfrm>
          <a:prstGeom prst="line">
            <a:avLst/>
          </a:prstGeom>
          <a:ln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16" idx="0"/>
          </p:cNvCxnSpPr>
          <p:nvPr/>
        </p:nvCxnSpPr>
        <p:spPr>
          <a:xfrm rot="16200000" flipV="1">
            <a:off x="2473585" y="3312837"/>
            <a:ext cx="500066" cy="1303895"/>
          </a:xfrm>
          <a:prstGeom prst="line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1428728" y="5143512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Server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1071538" y="6072206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HW</a:t>
            </a:r>
            <a:endParaRPr lang="ru-RU" dirty="0"/>
          </a:p>
        </p:txBody>
      </p:sp>
      <p:sp>
        <p:nvSpPr>
          <p:cNvPr id="88" name="Двойная стрелка вверх/вниз 87"/>
          <p:cNvSpPr/>
          <p:nvPr/>
        </p:nvSpPr>
        <p:spPr>
          <a:xfrm>
            <a:off x="1571604" y="5857892"/>
            <a:ext cx="142876" cy="2143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2459840" y="485776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Client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014092" y="5072074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Client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533840" y="5500702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Client</a:t>
            </a:r>
            <a:endParaRPr lang="ru-RU" dirty="0"/>
          </a:p>
        </p:txBody>
      </p:sp>
      <p:cxnSp>
        <p:nvCxnSpPr>
          <p:cNvPr id="93" name="Прямая со стрелкой 92"/>
          <p:cNvCxnSpPr/>
          <p:nvPr/>
        </p:nvCxnSpPr>
        <p:spPr>
          <a:xfrm flipV="1">
            <a:off x="1857356" y="5072074"/>
            <a:ext cx="571504" cy="21431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86" idx="3"/>
          </p:cNvCxnSpPr>
          <p:nvPr/>
        </p:nvCxnSpPr>
        <p:spPr>
          <a:xfrm>
            <a:off x="1857356" y="5500702"/>
            <a:ext cx="1143008" cy="21431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1857356" y="5715016"/>
            <a:ext cx="1714512" cy="35719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7000892" y="204337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Client</a:t>
            </a:r>
            <a:endParaRPr lang="ru-RU" dirty="0"/>
          </a:p>
        </p:txBody>
      </p:sp>
      <p:cxnSp>
        <p:nvCxnSpPr>
          <p:cNvPr id="101" name="Прямая со стрелкой 100"/>
          <p:cNvCxnSpPr>
            <a:stCxn id="99" idx="1"/>
            <a:endCxn id="18" idx="3"/>
          </p:cNvCxnSpPr>
          <p:nvPr/>
        </p:nvCxnSpPr>
        <p:spPr>
          <a:xfrm rot="10800000">
            <a:off x="6608346" y="2399220"/>
            <a:ext cx="392547" cy="1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Выноска 1 101"/>
          <p:cNvSpPr/>
          <p:nvPr/>
        </p:nvSpPr>
        <p:spPr>
          <a:xfrm>
            <a:off x="7286644" y="1214422"/>
            <a:ext cx="1428760" cy="612648"/>
          </a:xfrm>
          <a:prstGeom prst="borderCallout1">
            <a:avLst>
              <a:gd name="adj1" fmla="val 94785"/>
              <a:gd name="adj2" fmla="val 38761"/>
              <a:gd name="adj3" fmla="val 175863"/>
              <a:gd name="adj4" fmla="val 9968"/>
            </a:avLst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Diagnostics tools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71406" y="4786322"/>
            <a:ext cx="4572032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Овал 103"/>
          <p:cNvSpPr/>
          <p:nvPr/>
        </p:nvSpPr>
        <p:spPr>
          <a:xfrm>
            <a:off x="1214414" y="4071942"/>
            <a:ext cx="776294" cy="6524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6" name="Прямая соединительная линия 105"/>
          <p:cNvCxnSpPr>
            <a:stCxn id="104" idx="2"/>
          </p:cNvCxnSpPr>
          <p:nvPr/>
        </p:nvCxnSpPr>
        <p:spPr>
          <a:xfrm rot="10800000" flipV="1">
            <a:off x="285720" y="4398174"/>
            <a:ext cx="928694" cy="959651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Прямая соединительная линия 107"/>
          <p:cNvCxnSpPr>
            <a:stCxn id="104" idx="6"/>
            <a:endCxn id="103" idx="7"/>
          </p:cNvCxnSpPr>
          <p:nvPr/>
        </p:nvCxnSpPr>
        <p:spPr>
          <a:xfrm>
            <a:off x="1990708" y="4398175"/>
            <a:ext cx="1983171" cy="670617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9" name="Выноска 1 108"/>
          <p:cNvSpPr/>
          <p:nvPr/>
        </p:nvSpPr>
        <p:spPr>
          <a:xfrm>
            <a:off x="357158" y="2571744"/>
            <a:ext cx="1428760" cy="326896"/>
          </a:xfrm>
          <a:prstGeom prst="borderCallout1">
            <a:avLst>
              <a:gd name="adj1" fmla="val 102702"/>
              <a:gd name="adj2" fmla="val 81629"/>
              <a:gd name="adj3" fmla="val 199111"/>
              <a:gd name="adj4" fmla="val 103552"/>
            </a:avLst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Command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0" name="Выноска 1 109"/>
          <p:cNvSpPr/>
          <p:nvPr/>
        </p:nvSpPr>
        <p:spPr>
          <a:xfrm>
            <a:off x="571472" y="2071678"/>
            <a:ext cx="1428760" cy="326896"/>
          </a:xfrm>
          <a:prstGeom prst="borderCallout1">
            <a:avLst>
              <a:gd name="adj1" fmla="val 102702"/>
              <a:gd name="adj2" fmla="val 81629"/>
              <a:gd name="adj3" fmla="val 317861"/>
              <a:gd name="adj4" fmla="val 119854"/>
            </a:avLst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State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2" name="Блок-схема: магнитный диск 111"/>
          <p:cNvSpPr/>
          <p:nvPr/>
        </p:nvSpPr>
        <p:spPr>
          <a:xfrm>
            <a:off x="2357422" y="1543304"/>
            <a:ext cx="428628" cy="285752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rot="5400000">
            <a:off x="1465241" y="5035561"/>
            <a:ext cx="214314" cy="1588"/>
          </a:xfrm>
          <a:prstGeom prst="line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16200000" flipV="1">
            <a:off x="1536679" y="5035561"/>
            <a:ext cx="214314" cy="1588"/>
          </a:xfrm>
          <a:prstGeom prst="line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Блок-схема: магнитный диск 117"/>
          <p:cNvSpPr/>
          <p:nvPr/>
        </p:nvSpPr>
        <p:spPr>
          <a:xfrm>
            <a:off x="642910" y="5312266"/>
            <a:ext cx="428628" cy="285752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Двойная стрелка влево/вправо 118"/>
          <p:cNvSpPr/>
          <p:nvPr/>
        </p:nvSpPr>
        <p:spPr>
          <a:xfrm>
            <a:off x="1071538" y="5357826"/>
            <a:ext cx="357190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TextBox 119"/>
          <p:cNvSpPr txBox="1"/>
          <p:nvPr/>
        </p:nvSpPr>
        <p:spPr>
          <a:xfrm>
            <a:off x="142844" y="5572140"/>
            <a:ext cx="1221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Config DB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7153292" y="2195770"/>
            <a:ext cx="428628" cy="714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Client</a:t>
            </a:r>
            <a:endParaRPr lang="ru-RU" dirty="0"/>
          </a:p>
        </p:txBody>
      </p:sp>
      <p:sp>
        <p:nvSpPr>
          <p:cNvPr id="122" name="TextBox 121"/>
          <p:cNvSpPr txBox="1"/>
          <p:nvPr/>
        </p:nvSpPr>
        <p:spPr>
          <a:xfrm>
            <a:off x="5286380" y="4714884"/>
            <a:ext cx="32607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Command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–&gt; set run type</a:t>
            </a:r>
          </a:p>
          <a:p>
            <a:r>
              <a:rPr lang="en-US" dirty="0">
                <a:solidFill>
                  <a:srgbClr val="C00000"/>
                </a:solidFill>
              </a:rPr>
              <a:t>State</a:t>
            </a:r>
            <a:r>
              <a:rPr lang="en-US" dirty="0"/>
              <a:t> – </a:t>
            </a:r>
            <a:r>
              <a:rPr lang="en-US" dirty="0">
                <a:solidFill>
                  <a:schemeClr val="accent1"/>
                </a:solidFill>
              </a:rPr>
              <a:t>actual subdetector state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	</a:t>
            </a:r>
            <a:r>
              <a:rPr lang="en-US" sz="1400" dirty="0">
                <a:solidFill>
                  <a:schemeClr val="tx2"/>
                </a:solidFill>
              </a:rPr>
              <a:t>Off, StdBy, NotRdy,</a:t>
            </a:r>
          </a:p>
          <a:p>
            <a:r>
              <a:rPr lang="en-US" sz="1400" dirty="0">
                <a:solidFill>
                  <a:schemeClr val="tx2"/>
                </a:solidFill>
              </a:rPr>
              <a:t>	Rdy, Wrng, Error,…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928662" y="1345156"/>
            <a:ext cx="1441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Run type DB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7" name="Двойная стрелка вверх/вниз 66"/>
          <p:cNvSpPr/>
          <p:nvPr/>
        </p:nvSpPr>
        <p:spPr>
          <a:xfrm>
            <a:off x="2454508" y="1772816"/>
            <a:ext cx="216024" cy="432048"/>
          </a:xfrm>
          <a:prstGeom prst="upDownArrow">
            <a:avLst/>
          </a:prstGeom>
          <a:solidFill>
            <a:srgbClr val="FFFE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8837056-B0C6-2BE4-5969-6FC05AD1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States and colors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35480"/>
            <a:ext cx="8229600" cy="4389120"/>
          </a:xfrm>
        </p:spPr>
        <p:txBody>
          <a:bodyPr/>
          <a:lstStyle/>
          <a:p>
            <a:pPr lvl="1">
              <a:buNone/>
            </a:pPr>
            <a:r>
              <a:rPr lang="en-US" dirty="0"/>
              <a:t>State=-1, Item does not have a state, no color to be displayed</a:t>
            </a:r>
          </a:p>
          <a:p>
            <a:pPr lvl="1">
              <a:buNone/>
            </a:pPr>
            <a:r>
              <a:rPr lang="en-US" dirty="0"/>
              <a:t>State=0, OFF  - any of sub-elements </a:t>
            </a:r>
            <a:r>
              <a:rPr lang="en-US" dirty="0">
                <a:solidFill>
                  <a:schemeClr val="tx2"/>
                </a:solidFill>
              </a:rPr>
              <a:t>does not respond</a:t>
            </a:r>
            <a:r>
              <a:rPr lang="en-US" dirty="0"/>
              <a:t>  </a:t>
            </a:r>
          </a:p>
          <a:p>
            <a:pPr lvl="1">
              <a:buNone/>
            </a:pPr>
            <a:r>
              <a:rPr lang="en-US" dirty="0"/>
              <a:t>State=1, StdBy – any of sub-elements is in </a:t>
            </a:r>
            <a:r>
              <a:rPr lang="en-US" dirty="0">
                <a:solidFill>
                  <a:schemeClr val="tx2"/>
                </a:solidFill>
              </a:rPr>
              <a:t>stand-by</a:t>
            </a:r>
            <a:r>
              <a:rPr lang="en-US" dirty="0"/>
              <a:t> mode</a:t>
            </a:r>
          </a:p>
          <a:p>
            <a:pPr lvl="1">
              <a:buNone/>
            </a:pPr>
            <a:r>
              <a:rPr lang="en-US" dirty="0"/>
              <a:t>State=2, NotRdy – any of element is in </a:t>
            </a:r>
            <a:r>
              <a:rPr lang="en-US" dirty="0">
                <a:solidFill>
                  <a:schemeClr val="tx2"/>
                </a:solidFill>
              </a:rPr>
              <a:t>transition</a:t>
            </a:r>
            <a:r>
              <a:rPr lang="en-US" dirty="0"/>
              <a:t> state </a:t>
            </a:r>
            <a:r>
              <a:rPr lang="en-US"/>
              <a:t>(Time-out </a:t>
            </a:r>
            <a:r>
              <a:rPr lang="en-US" dirty="0"/>
              <a:t>should be implemented) </a:t>
            </a:r>
          </a:p>
          <a:p>
            <a:pPr lvl="1">
              <a:buNone/>
            </a:pPr>
            <a:r>
              <a:rPr lang="en-US" dirty="0"/>
              <a:t>State=3, Ready – all elements are </a:t>
            </a:r>
            <a:r>
              <a:rPr lang="en-US" dirty="0">
                <a:solidFill>
                  <a:schemeClr val="tx2"/>
                </a:solidFill>
              </a:rPr>
              <a:t>OK</a:t>
            </a:r>
          </a:p>
          <a:p>
            <a:pPr lvl="1">
              <a:buNone/>
            </a:pPr>
            <a:r>
              <a:rPr lang="en-US" dirty="0"/>
              <a:t>State=4, Wrng – any of elements is in </a:t>
            </a:r>
            <a:r>
              <a:rPr lang="en-US" dirty="0">
                <a:solidFill>
                  <a:schemeClr val="tx2"/>
                </a:solidFill>
              </a:rPr>
              <a:t>Warning</a:t>
            </a:r>
            <a:r>
              <a:rPr lang="en-US" dirty="0"/>
              <a:t> state</a:t>
            </a:r>
          </a:p>
          <a:p>
            <a:pPr lvl="1">
              <a:buNone/>
            </a:pPr>
            <a:r>
              <a:rPr lang="en-US" dirty="0"/>
              <a:t>State=5, Error – any of elements is in </a:t>
            </a:r>
            <a:r>
              <a:rPr lang="en-US" dirty="0">
                <a:solidFill>
                  <a:schemeClr val="tx2"/>
                </a:solidFill>
              </a:rPr>
              <a:t>Error </a:t>
            </a:r>
            <a:r>
              <a:rPr lang="en-US" dirty="0"/>
              <a:t>state</a:t>
            </a:r>
          </a:p>
          <a:p>
            <a:pPr lvl="1">
              <a:buNone/>
            </a:pPr>
            <a:r>
              <a:rPr lang="en-US" dirty="0"/>
              <a:t>State=6, Ignrd – node in </a:t>
            </a:r>
            <a:r>
              <a:rPr lang="en-US" dirty="0">
                <a:solidFill>
                  <a:schemeClr val="tx2"/>
                </a:solidFill>
              </a:rPr>
              <a:t>Partitioned</a:t>
            </a:r>
            <a:r>
              <a:rPr lang="en-US" dirty="0"/>
              <a:t> state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786058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214686"/>
            <a:ext cx="357190" cy="3571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643314"/>
            <a:ext cx="357190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486282"/>
            <a:ext cx="357190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914910"/>
            <a:ext cx="357190" cy="35719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343538"/>
            <a:ext cx="357190" cy="3571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5772166"/>
            <a:ext cx="357190" cy="3571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000240"/>
            <a:ext cx="357190" cy="35719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21450" y="0"/>
            <a:ext cx="1822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Draft 2024.05.10</a:t>
            </a:r>
            <a:endParaRPr lang="ru-RU" dirty="0"/>
          </a:p>
        </p:txBody>
      </p:sp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9346A53A-A79E-4DAC-B08B-3069B782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Extended display (to be discussed)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/>
              <a:t>A subdetector should provide a set of diagnostics tools stated by a </a:t>
            </a:r>
            <a:r>
              <a:rPr lang="en-US" dirty="0">
                <a:solidFill>
                  <a:schemeClr val="tx2"/>
                </a:solidFill>
              </a:rPr>
              <a:t>CommandItem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US" dirty="0">
                <a:solidFill>
                  <a:schemeClr val="tx2"/>
                </a:solidFill>
              </a:rPr>
              <a:t>		</a:t>
            </a:r>
            <a:r>
              <a:rPr lang="en-US" dirty="0" err="1">
                <a:solidFill>
                  <a:schemeClr val="tx2"/>
                </a:solidFill>
              </a:rPr>
              <a:t>MPD_DCS_DisplayCmd</a:t>
            </a:r>
            <a:r>
              <a:rPr lang="en-US" dirty="0">
                <a:solidFill>
                  <a:schemeClr val="tx2"/>
                </a:solidFill>
              </a:rPr>
              <a:t>/&lt;subdetector name&gt;</a:t>
            </a:r>
          </a:p>
          <a:p>
            <a:r>
              <a:rPr lang="en-US" dirty="0"/>
              <a:t>This should be an application running at a CDCS PC or a web-page running AJAX script (?). The web server could be provided by a CDCS. Page content should be developed </a:t>
            </a:r>
            <a:r>
              <a:rPr lang="en-US" dirty="0">
                <a:solidFill>
                  <a:schemeClr val="tx2"/>
                </a:solidFill>
              </a:rPr>
              <a:t>by the subdetector team</a:t>
            </a:r>
            <a:r>
              <a:rPr lang="en-US" dirty="0"/>
              <a:t> and could be located at a common disk space</a:t>
            </a:r>
          </a:p>
          <a:p>
            <a:r>
              <a:rPr lang="en-US" dirty="0"/>
              <a:t>Start parameters are defined in the </a:t>
            </a:r>
            <a:r>
              <a:rPr lang="en-US" dirty="0">
                <a:solidFill>
                  <a:schemeClr val="tx2"/>
                </a:solidFill>
              </a:rPr>
              <a:t>CommandItem </a:t>
            </a:r>
            <a:r>
              <a:rPr lang="en-US" dirty="0"/>
              <a:t>command content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21450" y="0"/>
            <a:ext cx="1822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Draft 2024.05.10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5DE40C4-5553-AB0C-FDCC-5BEEE79FD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14348" y="1500174"/>
            <a:ext cx="1357322" cy="4214842"/>
          </a:xfrm>
          <a:prstGeom prst="rect">
            <a:avLst/>
          </a:prstGeom>
          <a:solidFill>
            <a:srgbClr val="FFEDD5"/>
          </a:solidFill>
          <a:ln>
            <a:solidFill>
              <a:srgbClr val="FFE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Extra parameters interface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27527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6248" y="1785926"/>
            <a:ext cx="3893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“MPD_DCS_State/DAQ”, content=“3”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85984" y="1928802"/>
            <a:ext cx="2214578" cy="285752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29124" y="2285992"/>
            <a:ext cx="398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“MPD_DCS_State/DAQ/Subsystem1”, </a:t>
            </a:r>
          </a:p>
          <a:p>
            <a:r>
              <a:rPr lang="en-US" dirty="0"/>
              <a:t>content=“3_value=XXX”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3500430" y="2428868"/>
            <a:ext cx="1000132" cy="158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9124" y="3286124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“MPD_DCS_State/DAQ/Subsystem1/Value1”, </a:t>
            </a:r>
          </a:p>
          <a:p>
            <a:r>
              <a:rPr lang="en-US" dirty="0"/>
              <a:t>content=“3_XXXXX”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>
            <a:off x="3143240" y="2786058"/>
            <a:ext cx="1428760" cy="642942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29124" y="414338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“MPD_DCS_State/FFD/Laser_power”, </a:t>
            </a:r>
          </a:p>
          <a:p>
            <a:r>
              <a:rPr lang="en-US" dirty="0"/>
              <a:t>content=“-1”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2571736" y="3929066"/>
            <a:ext cx="2000264" cy="428628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00562" y="485776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“MPD_DCS_State/FFD/Laser_power/”, </a:t>
            </a:r>
          </a:p>
          <a:p>
            <a:r>
              <a:rPr lang="en-US" dirty="0"/>
              <a:t>content=“-1_80%”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>
            <a:off x="2643174" y="4143380"/>
            <a:ext cx="2000264" cy="928694"/>
          </a:xfrm>
          <a:prstGeom prst="straightConnector1">
            <a:avLst/>
          </a:prstGeom>
          <a:ln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-292134" y="4137030"/>
            <a:ext cx="4714114" cy="134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43108" y="5857892"/>
            <a:ext cx="669837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Extra info to display in the tree, defined by subsystem/subdetector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348" y="5857892"/>
            <a:ext cx="12618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Obligatory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21450" y="0"/>
            <a:ext cx="1822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Draft 2024.05.10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28662" y="1571612"/>
            <a:ext cx="461665" cy="40057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vert270"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MPD state is built using 1-st level nodes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1D08308-68D5-BDA1-6B28-21F409BE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Interfaces actual state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Agreed with subdetector teams and tested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Solenoid -&gt; MS4D -&gt; DIM -&gt; CDCS</a:t>
            </a:r>
          </a:p>
          <a:p>
            <a:r>
              <a:rPr lang="en-US" dirty="0"/>
              <a:t>DAQ -&gt; DIM -&gt; CDCS</a:t>
            </a:r>
          </a:p>
          <a:p>
            <a:r>
              <a:rPr lang="en-US" dirty="0"/>
              <a:t>ITS -&gt; WINCC OA -&gt; DIM -&gt; CDCS</a:t>
            </a:r>
          </a:p>
          <a:p>
            <a:r>
              <a:rPr lang="en-US" dirty="0"/>
              <a:t>TPC -&gt; MS4D -&gt; DIM -&gt; CDCS</a:t>
            </a:r>
          </a:p>
          <a:p>
            <a:r>
              <a:rPr lang="en-US" dirty="0"/>
              <a:t>FFD -&gt; home-made hw/sw -&gt; DIM -&gt; CDCS</a:t>
            </a:r>
          </a:p>
          <a:p>
            <a:r>
              <a:rPr lang="en-US" dirty="0"/>
              <a:t>ECAL -&gt; Tango -&gt; DIM -&gt; CDCS</a:t>
            </a:r>
          </a:p>
          <a:p>
            <a:r>
              <a:rPr lang="en-US" dirty="0"/>
              <a:t>TOF-&gt; Tango -&gt; DIM -&gt; CDCS</a:t>
            </a:r>
          </a:p>
          <a:p>
            <a:r>
              <a:rPr lang="en-US" dirty="0"/>
              <a:t>fHCAL -&gt; DIM -&gt; CDCS</a:t>
            </a:r>
          </a:p>
          <a:p>
            <a:r>
              <a:rPr lang="en-US" dirty="0"/>
              <a:t>Lumi -&gt; Tango -&gt; DIM -&gt; CDCS</a:t>
            </a:r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DC1E0A-4379-E947-5373-E0C47E2E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FADC26-79E8-3516-9CF6-360E0E0D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633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DCS framework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208678-E1DA-691B-9277-118ADFE93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29090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Central DCS application </a:t>
            </a:r>
            <a:r>
              <a:rPr lang="en-US" dirty="0"/>
              <a:t>– prototype runs</a:t>
            </a:r>
          </a:p>
          <a:p>
            <a:r>
              <a:rPr lang="en-US" b="1" dirty="0"/>
              <a:t>Subdetector root node </a:t>
            </a:r>
            <a:r>
              <a:rPr lang="en-US" dirty="0"/>
              <a:t>- prototype runs</a:t>
            </a:r>
          </a:p>
          <a:p>
            <a:pPr lvl="1"/>
            <a:r>
              <a:rPr lang="en-US" dirty="0"/>
              <a:t>Has GUI</a:t>
            </a:r>
          </a:p>
          <a:p>
            <a:pPr lvl="1"/>
            <a:r>
              <a:rPr lang="en-US" dirty="0"/>
              <a:t>Adjustable for subdetector architecture</a:t>
            </a:r>
          </a:p>
          <a:p>
            <a:pPr lvl="1"/>
            <a:r>
              <a:rPr lang="en-US" dirty="0"/>
              <a:t>Joins Linux and Windows computers</a:t>
            </a:r>
          </a:p>
          <a:p>
            <a:r>
              <a:rPr lang="en-US" b="1" dirty="0"/>
              <a:t>Converter local files &lt;-&gt;DIM </a:t>
            </a:r>
            <a:r>
              <a:rPr lang="en-US" dirty="0"/>
              <a:t>– final version runs</a:t>
            </a:r>
          </a:p>
          <a:p>
            <a:r>
              <a:rPr lang="en-US" b="1" dirty="0"/>
              <a:t>Hardware Server Emulator </a:t>
            </a:r>
            <a:r>
              <a:rPr lang="en-US" dirty="0"/>
              <a:t>– runs</a:t>
            </a:r>
          </a:p>
          <a:p>
            <a:r>
              <a:rPr lang="en-US" b="1" dirty="0"/>
              <a:t>DIMTree</a:t>
            </a:r>
            <a:r>
              <a:rPr lang="en-US" dirty="0"/>
              <a:t> - DIM address space browser (runs at Windows and Linux)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Started TPC integration</a:t>
            </a:r>
            <a:r>
              <a:rPr lang="en-US" dirty="0"/>
              <a:t>. During this process the Root node application to be modified</a:t>
            </a:r>
          </a:p>
          <a:p>
            <a:pPr marL="393192" lvl="1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0C0355-033E-027F-4C51-2EDE89DA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12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267744" y="2924944"/>
            <a:ext cx="1296144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339752" y="4283804"/>
            <a:ext cx="1008111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CAEN</a:t>
            </a:r>
          </a:p>
          <a:p>
            <a:pPr algn="ctr"/>
            <a:r>
              <a:rPr lang="en-US" dirty="0"/>
              <a:t>HV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339752" y="5363924"/>
            <a:ext cx="100811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IV</a:t>
            </a: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3419872" y="3861048"/>
            <a:ext cx="0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39752" y="2996952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HV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924944"/>
            <a:ext cx="1584176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TPC DCS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51105" y="1484784"/>
            <a:ext cx="257302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TPC DCS Root Node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283804"/>
            <a:ext cx="100811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CAEN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787860"/>
            <a:ext cx="100811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CAEN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363924"/>
            <a:ext cx="100811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LVDB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907704" y="386104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691680" y="4509120"/>
            <a:ext cx="21602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691680" y="4941168"/>
            <a:ext cx="216024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051720" y="3861048"/>
            <a:ext cx="0" cy="16561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691680" y="551723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3568" y="2996952"/>
            <a:ext cx="451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LV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635896" y="2924944"/>
            <a:ext cx="1224136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698379" y="4283804"/>
            <a:ext cx="1080119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Custom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932040" y="2924944"/>
            <a:ext cx="1152128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004048" y="4293096"/>
            <a:ext cx="100811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Custom</a:t>
            </a:r>
            <a:endParaRPr lang="ru-RU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 flipV="1">
            <a:off x="2843808" y="3861048"/>
            <a:ext cx="0" cy="43204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843808" y="5229200"/>
            <a:ext cx="0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843808" y="5229200"/>
            <a:ext cx="576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4231010" y="3861048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5508104" y="3861048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6156176" y="2924944"/>
            <a:ext cx="1152128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6228184" y="4293096"/>
            <a:ext cx="100811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Custom</a:t>
            </a:r>
            <a:endParaRPr lang="ru-RU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 flipV="1">
            <a:off x="6732240" y="3861048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9552" y="3491716"/>
            <a:ext cx="684076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MasterScada 4D</a:t>
            </a:r>
            <a:endParaRPr lang="ru-RU" dirty="0"/>
          </a:p>
        </p:txBody>
      </p:sp>
      <p:sp>
        <p:nvSpPr>
          <p:cNvPr id="71" name="Блок-схема: магнитный диск 70"/>
          <p:cNvSpPr/>
          <p:nvPr/>
        </p:nvSpPr>
        <p:spPr>
          <a:xfrm>
            <a:off x="7956376" y="3284984"/>
            <a:ext cx="720080" cy="733663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72" name="Двойная стрелка влево/вправо 71"/>
          <p:cNvSpPr/>
          <p:nvPr/>
        </p:nvSpPr>
        <p:spPr>
          <a:xfrm>
            <a:off x="7452320" y="3573016"/>
            <a:ext cx="432048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7596336" y="2924944"/>
            <a:ext cx="145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PostGre</a:t>
            </a:r>
            <a:r>
              <a:rPr lang="en-US" dirty="0"/>
              <a:t> SQL</a:t>
            </a:r>
            <a:endParaRPr lang="ru-RU" dirty="0"/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683568" y="1556792"/>
            <a:ext cx="576064" cy="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322115" y="1384434"/>
            <a:ext cx="1030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OPC UA</a:t>
            </a:r>
            <a:endParaRPr lang="ru-RU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 flipH="1">
            <a:off x="683568" y="1844824"/>
            <a:ext cx="576064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331640" y="1662941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DIM</a:t>
            </a:r>
            <a:endParaRPr lang="ru-RU" dirty="0"/>
          </a:p>
        </p:txBody>
      </p:sp>
      <p:cxnSp>
        <p:nvCxnSpPr>
          <p:cNvPr id="80" name="Прямая со стрелкой 79"/>
          <p:cNvCxnSpPr/>
          <p:nvPr/>
        </p:nvCxnSpPr>
        <p:spPr>
          <a:xfrm flipH="1">
            <a:off x="1331640" y="1844824"/>
            <a:ext cx="2232248" cy="165618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2699792" y="1844824"/>
            <a:ext cx="1368152" cy="165618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4283968" y="1854116"/>
            <a:ext cx="225657" cy="1646892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004048" y="1844824"/>
            <a:ext cx="432048" cy="165618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5436096" y="1844824"/>
            <a:ext cx="1224136" cy="165618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444208" y="1484784"/>
            <a:ext cx="1296144" cy="3693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CDCS/RC</a:t>
            </a:r>
            <a:endParaRPr lang="ru-RU" dirty="0"/>
          </a:p>
        </p:txBody>
      </p:sp>
      <p:cxnSp>
        <p:nvCxnSpPr>
          <p:cNvPr id="97" name="Прямая со стрелкой 96"/>
          <p:cNvCxnSpPr>
            <a:stCxn id="4" idx="3"/>
            <a:endCxn id="96" idx="1"/>
          </p:cNvCxnSpPr>
          <p:nvPr/>
        </p:nvCxnSpPr>
        <p:spPr>
          <a:xfrm>
            <a:off x="5724128" y="1669450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427984" y="6156012"/>
            <a:ext cx="430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Interface MasterScada_4D &lt;-&gt; DIM ready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2411760" y="5805264"/>
            <a:ext cx="113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1043608" y="5805264"/>
            <a:ext cx="113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6516216" y="494116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Linux</a:t>
            </a:r>
            <a:endParaRPr lang="ru-RU" dirty="0"/>
          </a:p>
        </p:txBody>
      </p:sp>
      <p:sp>
        <p:nvSpPr>
          <p:cNvPr id="107" name="TextBox 106"/>
          <p:cNvSpPr txBox="1"/>
          <p:nvPr/>
        </p:nvSpPr>
        <p:spPr>
          <a:xfrm>
            <a:off x="4067944" y="4930135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Linux</a:t>
            </a:r>
            <a:endParaRPr lang="ru-RU" dirty="0"/>
          </a:p>
        </p:txBody>
      </p:sp>
      <p:sp>
        <p:nvSpPr>
          <p:cNvPr id="108" name="TextBox 107"/>
          <p:cNvSpPr txBox="1"/>
          <p:nvPr/>
        </p:nvSpPr>
        <p:spPr>
          <a:xfrm>
            <a:off x="5004048" y="4941168"/>
            <a:ext cx="113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741812" y="2996952"/>
            <a:ext cx="96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Cooling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5004048" y="299695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Gas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6228184" y="2996952"/>
            <a:ext cx="71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Laser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F8F83D2-C64C-8F37-2492-9E6DC61F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AA093DD-19F2-DCC6-F1F2-B6856882C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661" y="2749076"/>
            <a:ext cx="505044" cy="50504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F2D981F-AF76-B4E4-ACC9-23F9024D3B25}"/>
              </a:ext>
            </a:extLst>
          </p:cNvPr>
          <p:cNvSpPr txBox="1"/>
          <p:nvPr/>
        </p:nvSpPr>
        <p:spPr>
          <a:xfrm>
            <a:off x="1557045" y="2627620"/>
            <a:ext cx="128676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 progress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BCBD9-0452-9CE4-5932-C7CA6C016A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37A2F-7E8E-481B-0676-99C40536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CDCS manager I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D2D382-52DC-CF14-1CAC-B3FDDF256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640960" cy="39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B146F95-E2D1-41CC-7CA5-155DDABE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02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BEEE6-1D84-2972-0C9D-4C1363FAC9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C1B33-878A-1F27-125D-96EEB004C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4712"/>
          </a:xfrm>
        </p:spPr>
        <p:txBody>
          <a:bodyPr/>
          <a:lstStyle/>
          <a:p>
            <a:pPr algn="ctr"/>
            <a:r>
              <a:rPr lang="en-US" dirty="0"/>
              <a:t>CDCS manager II</a:t>
            </a:r>
            <a:endParaRPr lang="ru-RU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95ED3C9-F43B-CF85-76E0-889907D62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7012919" cy="495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1234502-7F33-9BF0-F093-FB5A5802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47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SubDetector Root Node 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en-US" dirty="0"/>
              <a:t>Receives states of subdetector subsystems using DIM Info Services</a:t>
            </a:r>
          </a:p>
          <a:p>
            <a:r>
              <a:rPr lang="en-US" dirty="0"/>
              <a:t>Builds resulting subdetector state</a:t>
            </a:r>
          </a:p>
          <a:p>
            <a:r>
              <a:rPr lang="en-US" dirty="0"/>
              <a:t>Receives commands from CDCS. </a:t>
            </a:r>
          </a:p>
          <a:p>
            <a:r>
              <a:rPr lang="en-US" dirty="0"/>
              <a:t>Parses CDCS commands and converts to subdetector subsystems commands.</a:t>
            </a:r>
          </a:p>
          <a:p>
            <a:r>
              <a:rPr lang="en-US" dirty="0"/>
              <a:t>Sends commands to subdetector subsystems using DIM Command Services</a:t>
            </a:r>
          </a:p>
          <a:p>
            <a:r>
              <a:rPr lang="en-US" dirty="0"/>
              <a:t>GUI for configuration command editing </a:t>
            </a:r>
          </a:p>
          <a:p>
            <a:r>
              <a:rPr lang="en-US" dirty="0"/>
              <a:t>Adjustable for MPD subdetectors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5E78C8-F0EA-C139-021D-0640EEE8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BB91B-188D-8272-B97E-D95354BAE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30" y="26064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Root Node, DIM item selector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96AC1A4-5DC4-3AE5-ECCF-BF8131C5F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155" y="1412776"/>
            <a:ext cx="7067550" cy="5305425"/>
          </a:xfrm>
          <a:prstGeom prst="rect">
            <a:avLst/>
          </a:prstGeom>
        </p:spPr>
      </p:pic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AADBA054-0118-CF0D-39E8-296E72CDF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108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17010</TotalTime>
  <Words>1171</Words>
  <Application>Microsoft Office PowerPoint</Application>
  <PresentationFormat>Экран (4:3)</PresentationFormat>
  <Paragraphs>196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Поток</vt:lpstr>
      <vt:lpstr>State of MPD DCS and plans for 2025</vt:lpstr>
      <vt:lpstr>MPD DCS structure</vt:lpstr>
      <vt:lpstr>Interfaces actual state</vt:lpstr>
      <vt:lpstr>DCS framework</vt:lpstr>
      <vt:lpstr>TPC DCS</vt:lpstr>
      <vt:lpstr>CDCS manager I</vt:lpstr>
      <vt:lpstr>CDCS manager II</vt:lpstr>
      <vt:lpstr>SubDetector Root Node I</vt:lpstr>
      <vt:lpstr>Root Node, DIM item selector</vt:lpstr>
      <vt:lpstr>Root Node, Command selector</vt:lpstr>
      <vt:lpstr>Root Node, Test run</vt:lpstr>
      <vt:lpstr>Disk file to DIM Converter</vt:lpstr>
      <vt:lpstr>Safety issues</vt:lpstr>
      <vt:lpstr>Plans for 2025</vt:lpstr>
      <vt:lpstr>Thank you</vt:lpstr>
      <vt:lpstr>DCS emulator</vt:lpstr>
      <vt:lpstr>CDCS interface I</vt:lpstr>
      <vt:lpstr>CDCS interface II</vt:lpstr>
      <vt:lpstr>CDCS interface III</vt:lpstr>
      <vt:lpstr>States and colors</vt:lpstr>
      <vt:lpstr>Extended display (to be discussed)</vt:lpstr>
      <vt:lpstr>Extra parameters interface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DCS components interfacing</dc:title>
  <dc:creator>Serge</dc:creator>
  <cp:lastModifiedBy>Sergey Sergeev</cp:lastModifiedBy>
  <cp:revision>421</cp:revision>
  <dcterms:created xsi:type="dcterms:W3CDTF">2024-03-25T05:35:26Z</dcterms:created>
  <dcterms:modified xsi:type="dcterms:W3CDTF">2025-04-15T06:04:44Z</dcterms:modified>
</cp:coreProperties>
</file>