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6" r:id="rId5"/>
    <p:sldId id="282" r:id="rId6"/>
    <p:sldId id="283" r:id="rId7"/>
    <p:sldId id="272" r:id="rId8"/>
    <p:sldId id="274" r:id="rId9"/>
    <p:sldId id="285" r:id="rId10"/>
    <p:sldId id="284" r:id="rId11"/>
    <p:sldId id="281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4E79"/>
    <a:srgbClr val="5B9BD5"/>
    <a:srgbClr val="CD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86286" autoAdjust="0"/>
  </p:normalViewPr>
  <p:slideViewPr>
    <p:cSldViewPr snapToGrid="0">
      <p:cViewPr varScale="1">
        <p:scale>
          <a:sx n="81" d="100"/>
          <a:sy n="81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3DDC-9AD9-4E8D-9E0D-546F6A46818E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54471-B46E-4F1A-B542-20753874E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1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4471-B46E-4F1A-B542-20753874EE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9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4471-B46E-4F1A-B542-20753874EE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200000"/>
              </a:lnSpc>
              <a:buFont typeface="Arial" panose="020B0604020202020204" pitchFamily="34" charset="0"/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4471-B46E-4F1A-B542-20753874EE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5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Основной целью проекта является создание удобного, функционального и интуитивно понятного веб-редактора, который позволит пользователям просматривать, редактировать и анализировать пространственные данные. </a:t>
            </a:r>
          </a:p>
          <a:p>
            <a:r>
              <a:rPr lang="ru-RU" dirty="0"/>
              <a:t>Этот инструмент интегрируется в общую ГИС ОИЯИ при этом обеспечивая синхронизированную работу с серверной частью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4471-B46E-4F1A-B542-20753874EE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7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4471-B46E-4F1A-B542-20753874EE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слайд скорее всего после 6го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4471-B46E-4F1A-B542-20753874EE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7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Пространственные объекты – это любые элементы инфраструктуры, которые имеют точное местоположение на карте</a:t>
            </a:r>
          </a:p>
          <a:p>
            <a:r>
              <a:rPr lang="ru-RU" dirty="0"/>
              <a:t>Помимо их географической привязки, каждый объект содержит атрибутивные данные – характеристики, описывающие его свойства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4471-B46E-4F1A-B542-20753874EE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4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слайд скорее всего после 6го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4471-B46E-4F1A-B542-20753874EE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847D1A6-0D49-F894-2F82-9B95A6E9D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68F562B-D552-0D3F-1973-8BDF77A8A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5AAE7EB-A68D-F922-B1B4-A939596A7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E19C90E-D705-18AF-3904-D1E6EE84E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4471-B46E-4F1A-B542-20753874EE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0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609B-C438-4384-AFB0-DE6C4938E15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4515-8722-4274-A0F5-C2146AB0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7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609B-C438-4384-AFB0-DE6C4938E15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4515-8722-4274-A0F5-C2146AB0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4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609B-C438-4384-AFB0-DE6C4938E15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4515-8722-4274-A0F5-C2146AB0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9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609B-C438-4384-AFB0-DE6C4938E15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4515-8722-4274-A0F5-C2146AB0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6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609B-C438-4384-AFB0-DE6C4938E15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4515-8722-4274-A0F5-C2146AB0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8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609B-C438-4384-AFB0-DE6C4938E15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4515-8722-4274-A0F5-C2146AB0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7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609B-C438-4384-AFB0-DE6C4938E15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4515-8722-4274-A0F5-C2146AB0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3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609B-C438-4384-AFB0-DE6C4938E15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4515-8722-4274-A0F5-C2146AB0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609B-C438-4384-AFB0-DE6C4938E15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4515-8722-4274-A0F5-C2146AB0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0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609B-C438-4384-AFB0-DE6C4938E15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4515-8722-4274-A0F5-C2146AB0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4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609B-C438-4384-AFB0-DE6C4938E15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4515-8722-4274-A0F5-C2146AB0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5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609B-C438-4384-AFB0-DE6C4938E15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84515-8722-4274-A0F5-C2146AB0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1022390" y="2517957"/>
            <a:ext cx="10750510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		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Цифровая экосистема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ОИЯИ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.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/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</a:b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Frontend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 часть модуля для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проектирования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 новых помещений 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размещения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 оборудования в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ГИС ОИЯИ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" name="Text 0"/>
          <p:cNvSpPr/>
          <p:nvPr/>
        </p:nvSpPr>
        <p:spPr>
          <a:xfrm>
            <a:off x="6872246" y="5092700"/>
            <a:ext cx="4367254" cy="1734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200000"/>
              </a:lnSpc>
            </a:pPr>
            <a:r>
              <a:rPr lang="ru-RU" sz="2400" dirty="0">
                <a:solidFill>
                  <a:srgbClr val="152D47"/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Докладчик</a:t>
            </a:r>
            <a:r>
              <a:rPr lang="en-US" sz="2400" dirty="0">
                <a:solidFill>
                  <a:srgbClr val="152D47"/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: </a:t>
            </a:r>
            <a:r>
              <a:rPr lang="ru-RU" sz="2400" dirty="0">
                <a:solidFill>
                  <a:srgbClr val="152D47"/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Петухов А.А.</a:t>
            </a:r>
            <a:endParaRPr lang="en-US" sz="2400" dirty="0">
              <a:solidFill>
                <a:srgbClr val="152D47"/>
              </a:solidFill>
              <a:latin typeface="Century" panose="02040604050505020304" pitchFamily="18" charset="0"/>
              <a:ea typeface="Crimson Pro Semi Bold" pitchFamily="34" charset="-122"/>
              <a:cs typeface="Crimson Pro Semi Bold" pitchFamily="34" charset="-120"/>
            </a:endParaRPr>
          </a:p>
          <a:p>
            <a:pPr algn="just">
              <a:lnSpc>
                <a:spcPct val="200000"/>
              </a:lnSpc>
            </a:pPr>
            <a:r>
              <a:rPr lang="ru-RU" sz="2400" dirty="0">
                <a:solidFill>
                  <a:srgbClr val="152D47"/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Руководитель</a:t>
            </a:r>
            <a:r>
              <a:rPr lang="en-US" sz="2400" dirty="0">
                <a:solidFill>
                  <a:srgbClr val="152D47"/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: </a:t>
            </a:r>
            <a:r>
              <a:rPr lang="ru-RU" sz="2400" dirty="0">
                <a:solidFill>
                  <a:srgbClr val="152D47"/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Семашко С.В.</a:t>
            </a:r>
          </a:p>
        </p:txBody>
      </p:sp>
      <p:pic>
        <p:nvPicPr>
          <p:cNvPr id="7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0" y="0"/>
            <a:ext cx="3959775" cy="2399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96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FB54BF-6771-C485-E7A3-4246757B5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>
            <a:extLst>
              <a:ext uri="{FF2B5EF4-FFF2-40B4-BE49-F238E27FC236}">
                <a16:creationId xmlns:a16="http://schemas.microsoft.com/office/drawing/2014/main" xmlns="" id="{A8D4AC3D-AAB8-991A-09C6-100BB64769E9}"/>
              </a:ext>
            </a:extLst>
          </p:cNvPr>
          <p:cNvSpPr/>
          <p:nvPr/>
        </p:nvSpPr>
        <p:spPr>
          <a:xfrm>
            <a:off x="214925" y="123283"/>
            <a:ext cx="6845631" cy="2735664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marL="180000">
              <a:lnSpc>
                <a:spcPct val="150000"/>
              </a:lnSpc>
            </a:pP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Heebo" pitchFamily="34" charset="-120"/>
              </a:rPr>
              <a:t>Создание коллекций</a:t>
            </a:r>
          </a:p>
          <a:p>
            <a:pPr marL="180000">
              <a:lnSpc>
                <a:spcPct val="150000"/>
              </a:lnSpc>
            </a:pP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Heebo" pitchFamily="34" charset="-120"/>
              </a:rPr>
              <a:t>Присвоение названий</a:t>
            </a:r>
            <a:endParaRPr lang="en-US" sz="2900" b="1" dirty="0">
              <a:solidFill>
                <a:schemeClr val="accent1">
                  <a:lumMod val="50000"/>
                </a:schemeClr>
              </a:solidFill>
              <a:cs typeface="Heebo" pitchFamily="34" charset="-120"/>
            </a:endParaRPr>
          </a:p>
          <a:p>
            <a:pPr marL="180000">
              <a:lnSpc>
                <a:spcPct val="150000"/>
              </a:lnSpc>
            </a:pP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Heebo" pitchFamily="34" charset="-120"/>
              </a:rPr>
              <a:t>Назначение цвета </a:t>
            </a:r>
            <a:endParaRPr lang="en-US" sz="2900" b="1" dirty="0">
              <a:solidFill>
                <a:schemeClr val="accent1">
                  <a:lumMod val="50000"/>
                </a:schemeClr>
              </a:solidFill>
              <a:cs typeface="Heebo" pitchFamily="34" charset="-120"/>
            </a:endParaRPr>
          </a:p>
          <a:p>
            <a:pPr marL="180000">
              <a:lnSpc>
                <a:spcPct val="150000"/>
              </a:lnSpc>
            </a:pP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Heebo" pitchFamily="34" charset="-120"/>
              </a:rPr>
              <a:t>Скрытие и отображение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E20A14-E4C6-A008-D2BF-37160ADC0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26" y="2951095"/>
            <a:ext cx="6845631" cy="3783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59CDBDF-3F56-CE6C-65B9-65095D27E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152" y="1162333"/>
            <a:ext cx="4676190" cy="4533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6587EE-DAED-404A-D0DC-EFFFD520F84D}"/>
              </a:ext>
            </a:extLst>
          </p:cNvPr>
          <p:cNvSpPr txBox="1"/>
          <p:nvPr/>
        </p:nvSpPr>
        <p:spPr>
          <a:xfrm flipH="1">
            <a:off x="7239152" y="123283"/>
            <a:ext cx="4676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cs typeface="Heebo" pitchFamily="34" charset="-120"/>
              </a:rPr>
              <a:t>Коллекции</a:t>
            </a:r>
          </a:p>
        </p:txBody>
      </p:sp>
    </p:spTree>
    <p:extLst>
      <p:ext uri="{BB962C8B-B14F-4D97-AF65-F5344CB8AC3E}">
        <p14:creationId xmlns:p14="http://schemas.microsoft.com/office/powerpoint/2010/main" val="4142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237279" y="149292"/>
            <a:ext cx="5239547" cy="2836977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marL="180000">
              <a:lnSpc>
                <a:spcPct val="15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Heebo" pitchFamily="34" charset="-122"/>
                <a:cs typeface="Heebo" pitchFamily="34" charset="-120"/>
              </a:rPr>
              <a:t>Работа с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a typeface="Heebo" pitchFamily="34" charset="-122"/>
                <a:cs typeface="Heebo" pitchFamily="34" charset="-120"/>
              </a:rPr>
              <a:t>геообъектами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a typeface="Heebo" pitchFamily="34" charset="-122"/>
              <a:cs typeface="Heebo" pitchFamily="34" charset="-120"/>
            </a:endParaRPr>
          </a:p>
          <a:p>
            <a:pPr marL="180000">
              <a:lnSpc>
                <a:spcPct val="150000"/>
              </a:lnSpc>
            </a:pPr>
            <a:r>
              <a:rPr lang="ru-RU" sz="2800" dirty="0">
                <a:solidFill>
                  <a:schemeClr val="tx1"/>
                </a:solidFill>
                <a:ea typeface="Heebo" pitchFamily="34" charset="-122"/>
                <a:cs typeface="Heebo" pitchFamily="34" charset="-120"/>
              </a:rPr>
              <a:t>Создание</a:t>
            </a:r>
          </a:p>
          <a:p>
            <a:pPr marL="180000">
              <a:lnSpc>
                <a:spcPct val="150000"/>
              </a:lnSpc>
            </a:pPr>
            <a:r>
              <a:rPr lang="ru-RU" sz="2800" dirty="0">
                <a:solidFill>
                  <a:schemeClr val="tx1"/>
                </a:solidFill>
                <a:ea typeface="Heebo" pitchFamily="34" charset="-122"/>
                <a:cs typeface="Heebo" pitchFamily="34" charset="-120"/>
              </a:rPr>
              <a:t>Редактирование</a:t>
            </a:r>
          </a:p>
          <a:p>
            <a:pPr marL="180000">
              <a:lnSpc>
                <a:spcPct val="150000"/>
              </a:lnSpc>
            </a:pPr>
            <a:r>
              <a:rPr lang="ru-RU" sz="2800" dirty="0">
                <a:solidFill>
                  <a:schemeClr val="tx1"/>
                </a:solidFill>
                <a:ea typeface="Heebo" pitchFamily="34" charset="-122"/>
                <a:cs typeface="Heebo" pitchFamily="34" charset="-120"/>
              </a:rPr>
              <a:t>Удаление</a:t>
            </a:r>
          </a:p>
          <a:p>
            <a:pPr marL="180000">
              <a:lnSpc>
                <a:spcPct val="150000"/>
              </a:lnSpc>
            </a:pPr>
            <a:endParaRPr lang="ru-RU" sz="2400" dirty="0">
              <a:solidFill>
                <a:schemeClr val="tx1"/>
              </a:solidFill>
              <a:ea typeface="Heebo" pitchFamily="34" charset="-122"/>
              <a:cs typeface="Heebo" pitchFamily="34" charset="-12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79" y="3229784"/>
            <a:ext cx="5239547" cy="3047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767054-17BC-C356-4F19-CC9C1C829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270" y="1759352"/>
            <a:ext cx="6244451" cy="4518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49A05F-33B3-A4A3-1685-769847339D7E}"/>
              </a:ext>
            </a:extLst>
          </p:cNvPr>
          <p:cNvSpPr txBox="1"/>
          <p:nvPr/>
        </p:nvSpPr>
        <p:spPr>
          <a:xfrm flipH="1">
            <a:off x="5710270" y="149292"/>
            <a:ext cx="6205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cs typeface="Heebo" pitchFamily="34" charset="-120"/>
              </a:rPr>
              <a:t>Пространственные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cs typeface="Heebo" pitchFamily="34" charset="-12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cs typeface="Heebo" pitchFamily="34" charset="-120"/>
              </a:rPr>
              <a:t>объекты</a:t>
            </a:r>
          </a:p>
        </p:txBody>
      </p:sp>
    </p:spTree>
    <p:extLst>
      <p:ext uri="{BB962C8B-B14F-4D97-AF65-F5344CB8AC3E}">
        <p14:creationId xmlns:p14="http://schemas.microsoft.com/office/powerpoint/2010/main" val="2391455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0" y="621268"/>
            <a:ext cx="7605712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Заключение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" name="Text 0"/>
          <p:cNvSpPr/>
          <p:nvPr/>
        </p:nvSpPr>
        <p:spPr>
          <a:xfrm>
            <a:off x="607276" y="1800225"/>
            <a:ext cx="11178323" cy="4733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500" dirty="0"/>
              <a:t>Разработан фронт для удобства работы с пространственными данными</a:t>
            </a:r>
            <a:r>
              <a:rPr lang="en-US" sz="2500" dirty="0"/>
              <a:t>;</a:t>
            </a:r>
            <a:endParaRPr lang="ru-RU" sz="2500" dirty="0"/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500" dirty="0"/>
              <a:t>Простота интеграции в текущую экосистему</a:t>
            </a:r>
            <a:r>
              <a:rPr lang="en-US" sz="2500" dirty="0"/>
              <a:t>;</a:t>
            </a:r>
            <a:endParaRPr lang="ru-RU" sz="2500" dirty="0"/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500" dirty="0"/>
              <a:t>Поддержка задач </a:t>
            </a:r>
            <a:r>
              <a:rPr lang="ru-RU" sz="2500" dirty="0" smtClean="0"/>
              <a:t>института;</a:t>
            </a:r>
            <a:endParaRPr lang="ru-RU" sz="2500" dirty="0"/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500" dirty="0"/>
              <a:t>Модуль проходит этап тестирования перед </a:t>
            </a:r>
            <a:r>
              <a:rPr lang="ru-RU" sz="2500" dirty="0" smtClean="0"/>
              <a:t>эксплуатацией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500" dirty="0" smtClean="0"/>
              <a:t>Следующий этап развития – передача в </a:t>
            </a:r>
            <a:r>
              <a:rPr lang="ru-RU" sz="2500" smtClean="0"/>
              <a:t>опытную эксплуатацию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6054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3855562" y="583168"/>
            <a:ext cx="8336437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ru-RU" sz="3600" b="1" dirty="0">
                <a:solidFill>
                  <a:srgbClr val="1F4E79"/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О ГИС ОИЯИ</a:t>
            </a:r>
            <a:endParaRPr lang="en-US" sz="3600" b="1" dirty="0">
              <a:solidFill>
                <a:srgbClr val="1F4E79"/>
              </a:solidFill>
              <a:latin typeface="Century" panose="02040604050505020304" pitchFamily="18" charset="0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3" t="-308" r="34217" b="308"/>
          <a:stretch/>
        </p:blipFill>
        <p:spPr bwMode="auto">
          <a:xfrm>
            <a:off x="-122548" y="-21432"/>
            <a:ext cx="3902696" cy="6879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0"/>
          <p:cNvSpPr/>
          <p:nvPr/>
        </p:nvSpPr>
        <p:spPr>
          <a:xfrm>
            <a:off x="4356100" y="1655921"/>
            <a:ext cx="7835900" cy="4733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200000"/>
              </a:lnSpc>
            </a:pPr>
            <a:r>
              <a:rPr lang="ru-RU" sz="2800" b="1" dirty="0"/>
              <a:t>    ОИЯИ </a:t>
            </a:r>
            <a:r>
              <a:rPr lang="ru-RU" sz="2800" dirty="0"/>
              <a:t>- крупный научно-исследовательский комплекс с разветвленной </a:t>
            </a:r>
            <a:r>
              <a:rPr lang="ru-RU" sz="2800" b="1" dirty="0"/>
              <a:t>инфраструктурой</a:t>
            </a:r>
            <a:r>
              <a:rPr lang="ru-RU" sz="2800" dirty="0"/>
              <a:t>.</a:t>
            </a:r>
          </a:p>
          <a:p>
            <a:pPr>
              <a:lnSpc>
                <a:spcPct val="200000"/>
              </a:lnSpc>
            </a:pPr>
            <a:r>
              <a:rPr lang="ru-RU" sz="2800" dirty="0"/>
              <a:t>    Для эффективного </a:t>
            </a:r>
            <a:r>
              <a:rPr lang="ru-RU" sz="2800" b="1" dirty="0"/>
              <a:t>управления </a:t>
            </a:r>
            <a:r>
              <a:rPr lang="ru-RU" sz="2800" dirty="0"/>
              <a:t>пространственными объектами необходима цифровая </a:t>
            </a:r>
            <a:r>
              <a:rPr lang="ru-RU" sz="2800" b="1" dirty="0"/>
              <a:t>система</a:t>
            </a:r>
            <a:r>
              <a:rPr lang="ru-RU" sz="2800" dirty="0"/>
              <a:t>.</a:t>
            </a:r>
          </a:p>
          <a:p>
            <a:pPr>
              <a:lnSpc>
                <a:spcPct val="200000"/>
              </a:lnSpc>
            </a:pPr>
            <a:endParaRPr lang="en-US" sz="2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0" y="697468"/>
            <a:ext cx="7715250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Актуальность проблемы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Text 0"/>
          <p:cNvSpPr/>
          <p:nvPr/>
        </p:nvSpPr>
        <p:spPr>
          <a:xfrm>
            <a:off x="405353" y="1730375"/>
            <a:ext cx="7309897" cy="4733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ru-RU" sz="2600" dirty="0"/>
              <a:t>    Основные преимущества внедрения для ОИЯИ: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b="1" dirty="0"/>
              <a:t>Планирование</a:t>
            </a:r>
            <a:r>
              <a:rPr lang="ru-RU" sz="2600" dirty="0"/>
              <a:t> </a:t>
            </a:r>
            <a:r>
              <a:rPr lang="ru-RU" sz="2600" b="1" dirty="0"/>
              <a:t>навигации</a:t>
            </a:r>
            <a:r>
              <a:rPr lang="ru-RU" sz="2600" dirty="0"/>
              <a:t> на территории и </a:t>
            </a:r>
            <a:r>
              <a:rPr lang="ru-RU" sz="2600" b="1" dirty="0"/>
              <a:t>измерение</a:t>
            </a:r>
            <a:r>
              <a:rPr lang="ru-RU" sz="2600" dirty="0"/>
              <a:t> </a:t>
            </a:r>
            <a:r>
              <a:rPr lang="ru-RU" sz="2600" b="1" dirty="0"/>
              <a:t>расстояний</a:t>
            </a:r>
            <a:r>
              <a:rPr lang="ru-RU" sz="2600" dirty="0"/>
              <a:t> по маршрутам внутри зданий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dirty="0"/>
              <a:t>Повышение </a:t>
            </a:r>
            <a:r>
              <a:rPr lang="ru-RU" sz="2600" b="1" dirty="0"/>
              <a:t>эффективности</a:t>
            </a:r>
            <a:r>
              <a:rPr lang="ru-RU" sz="2600" dirty="0"/>
              <a:t> </a:t>
            </a:r>
            <a:r>
              <a:rPr lang="ru-RU" sz="2600" b="1" dirty="0"/>
              <a:t>использования</a:t>
            </a:r>
            <a:r>
              <a:rPr lang="ru-RU" sz="2600" dirty="0"/>
              <a:t> </a:t>
            </a:r>
            <a:r>
              <a:rPr lang="ru-RU" sz="2600" b="1" dirty="0"/>
              <a:t>помещений</a:t>
            </a:r>
            <a:r>
              <a:rPr lang="ru-RU" sz="2600" dirty="0"/>
              <a:t> и рабочих </a:t>
            </a:r>
            <a:r>
              <a:rPr lang="ru-RU" sz="2600" b="1" dirty="0"/>
              <a:t>мест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429" y="0"/>
            <a:ext cx="40440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851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33337" y="671512"/>
            <a:ext cx="8105775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ru-RU" sz="3600" b="1" dirty="0">
                <a:solidFill>
                  <a:srgbClr val="1F4E79"/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Постановка целей и задач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Text 0"/>
          <p:cNvSpPr/>
          <p:nvPr/>
        </p:nvSpPr>
        <p:spPr>
          <a:xfrm>
            <a:off x="838219" y="1408628"/>
            <a:ext cx="6919893" cy="4733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Визуализация пространственных данных</a:t>
            </a:r>
          </a:p>
          <a:p>
            <a:pPr marL="457200" indent="-4572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Предоставление инструментов для взаимодействия с </a:t>
            </a:r>
            <a:r>
              <a:rPr lang="ru-RU" sz="2800" dirty="0" err="1"/>
              <a:t>геообъектами</a:t>
            </a:r>
            <a:endParaRPr lang="ru-RU" sz="2800" dirty="0"/>
          </a:p>
          <a:p>
            <a:pPr marL="457200" indent="-4572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Интеграция с серверной частью</a:t>
            </a:r>
          </a:p>
          <a:p>
            <a:pPr algn="just">
              <a:lnSpc>
                <a:spcPct val="200000"/>
              </a:lnSpc>
            </a:pPr>
            <a:endParaRPr lang="ru-RU" sz="2800" dirty="0"/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just">
              <a:lnSpc>
                <a:spcPct val="200000"/>
              </a:lnSpc>
            </a:pPr>
            <a:endParaRPr lang="en-US" sz="2400" dirty="0">
              <a:latin typeface="Century" panose="02040604050505020304" pitchFamily="18" charset="0"/>
            </a:endParaRPr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041" y="4533716"/>
            <a:ext cx="2259171" cy="101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7"/>
          <a:stretch/>
        </p:blipFill>
        <p:spPr bwMode="auto">
          <a:xfrm>
            <a:off x="8709447" y="1408628"/>
            <a:ext cx="2460362" cy="14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41" y="2896971"/>
            <a:ext cx="1162773" cy="116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2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33" y="1568817"/>
            <a:ext cx="1406112" cy="14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0"/>
          <p:cNvSpPr/>
          <p:nvPr/>
        </p:nvSpPr>
        <p:spPr>
          <a:xfrm>
            <a:off x="4029075" y="377055"/>
            <a:ext cx="8162925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Архитектура и выбор технологий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Text 0"/>
          <p:cNvSpPr/>
          <p:nvPr/>
        </p:nvSpPr>
        <p:spPr>
          <a:xfrm>
            <a:off x="425814" y="1351310"/>
            <a:ext cx="1971089" cy="1895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entury" panose="02040604050505020304" pitchFamily="18" charset="0"/>
              </a:rPr>
              <a:t>HTML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Century" panose="02040604050505020304" pitchFamily="18" charset="0"/>
              </a:rPr>
              <a:t>CSS</a:t>
            </a:r>
            <a:r>
              <a:rPr lang="ru-RU" sz="2800" b="1" dirty="0">
                <a:latin typeface="Century" panose="02040604050505020304" pitchFamily="18" charset="0"/>
              </a:rPr>
              <a:t/>
            </a:r>
            <a:br>
              <a:rPr lang="ru-RU" sz="2800" b="1" dirty="0">
                <a:latin typeface="Century" panose="02040604050505020304" pitchFamily="18" charset="0"/>
              </a:rPr>
            </a:br>
            <a:r>
              <a:rPr lang="en-US" sz="2800" b="1" dirty="0">
                <a:latin typeface="Century" panose="02040604050505020304" pitchFamily="18" charset="0"/>
              </a:rPr>
              <a:t>AJAX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9" name="Text 0"/>
          <p:cNvSpPr/>
          <p:nvPr/>
        </p:nvSpPr>
        <p:spPr>
          <a:xfrm>
            <a:off x="2527175" y="3658216"/>
            <a:ext cx="1938440" cy="10091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entury" panose="02040604050505020304" pitchFamily="18" charset="0"/>
              </a:rPr>
              <a:t>JavaScript</a:t>
            </a:r>
            <a:endParaRPr lang="ru-RU" sz="2400" b="1" dirty="0">
              <a:latin typeface="Century" panose="020406040505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Century" panose="02040604050505020304" pitchFamily="18" charset="0"/>
              </a:rPr>
              <a:t>Leaflet</a:t>
            </a:r>
            <a:endParaRPr lang="en-US" sz="2400" b="1" dirty="0">
              <a:latin typeface="Century" panose="02040604050505020304" pitchFamily="18" charset="0"/>
            </a:endParaRPr>
          </a:p>
        </p:txBody>
      </p:sp>
      <p:sp>
        <p:nvSpPr>
          <p:cNvPr id="10" name="Text 0"/>
          <p:cNvSpPr/>
          <p:nvPr/>
        </p:nvSpPr>
        <p:spPr>
          <a:xfrm>
            <a:off x="4861244" y="5142884"/>
            <a:ext cx="1938439" cy="11253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entury" panose="02040604050505020304" pitchFamily="18" charset="0"/>
              </a:rPr>
              <a:t>Python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Century" panose="02040604050505020304" pitchFamily="18" charset="0"/>
              </a:rPr>
              <a:t>MySQL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51" y="1257814"/>
            <a:ext cx="2086088" cy="20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107">
            <a:off x="7683087" y="3564262"/>
            <a:ext cx="3631482" cy="975312"/>
          </a:xfrm>
          <a:prstGeom prst="rect">
            <a:avLst/>
          </a:prstGeom>
        </p:spPr>
      </p:pic>
      <p:pic>
        <p:nvPicPr>
          <p:cNvPr id="1044" name="Picture 20" descr="MySQL - LiveAg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450" y="4560455"/>
            <a:ext cx="3435282" cy="22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ython - Wikiversi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36" y="5256549"/>
            <a:ext cx="898002" cy="89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69" y="1567689"/>
            <a:ext cx="2700144" cy="13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60" y="1392968"/>
            <a:ext cx="1812088" cy="181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53" y="3003257"/>
            <a:ext cx="2319102" cy="231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36" y="4760582"/>
            <a:ext cx="3779865" cy="18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6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0" y="724971"/>
            <a:ext cx="12192000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Описание проделанной работы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0" name="Text 0"/>
          <p:cNvSpPr/>
          <p:nvPr/>
        </p:nvSpPr>
        <p:spPr>
          <a:xfrm>
            <a:off x="933691" y="2199203"/>
            <a:ext cx="10324618" cy="4004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ru-RU" sz="2800" dirty="0"/>
              <a:t>Для понимания проделанной работы можно разбить </a:t>
            </a:r>
            <a:r>
              <a:rPr lang="ru-RU" sz="2800" dirty="0" smtClean="0"/>
              <a:t>разработку функционала </a:t>
            </a:r>
            <a:r>
              <a:rPr lang="ru-RU" sz="2800" dirty="0"/>
              <a:t>на следующие этапы:</a:t>
            </a:r>
          </a:p>
          <a:p>
            <a:pPr marL="514350" lvl="0" indent="-514350" algn="just">
              <a:lnSpc>
                <a:spcPct val="150000"/>
              </a:lnSpc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ru-RU" sz="2800" dirty="0"/>
              <a:t>Функционал работы с географическими объектами</a:t>
            </a:r>
          </a:p>
          <a:p>
            <a:pPr marL="514350" lvl="0" indent="-514350" algn="just">
              <a:lnSpc>
                <a:spcPct val="150000"/>
              </a:lnSpc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ru-RU" sz="2800" dirty="0"/>
              <a:t>Функционал работы с коллекциями</a:t>
            </a:r>
          </a:p>
          <a:p>
            <a:pPr marL="514350" lvl="0" indent="-514350" algn="just">
              <a:lnSpc>
                <a:spcPct val="150000"/>
              </a:lnSpc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ru-RU" sz="2800" dirty="0"/>
              <a:t>Реализация связи коллекций с объектами</a:t>
            </a:r>
          </a:p>
          <a:p>
            <a:pPr marL="514350" lvl="0" indent="-514350" algn="just">
              <a:lnSpc>
                <a:spcPct val="150000"/>
              </a:lnSpc>
              <a:buClr>
                <a:schemeClr val="dk1"/>
              </a:buClr>
              <a:buSzPts val="2800"/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428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3910012" y="583168"/>
            <a:ext cx="8281988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ru-RU" sz="3600" b="1" dirty="0">
                <a:solidFill>
                  <a:srgbClr val="1F4E79"/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Пространственные объекты</a:t>
            </a:r>
            <a:endParaRPr lang="en-US" sz="3600" b="1" dirty="0">
              <a:solidFill>
                <a:srgbClr val="1F4E79"/>
              </a:solidFill>
              <a:latin typeface="Century" panose="02040604050505020304" pitchFamily="18" charset="0"/>
            </a:endParaRPr>
          </a:p>
        </p:txBody>
      </p:sp>
      <p:sp>
        <p:nvSpPr>
          <p:cNvPr id="7" name="Text 0"/>
          <p:cNvSpPr/>
          <p:nvPr/>
        </p:nvSpPr>
        <p:spPr>
          <a:xfrm>
            <a:off x="4546600" y="1704975"/>
            <a:ext cx="6902450" cy="4733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200000"/>
              </a:lnSpc>
            </a:pPr>
            <a:r>
              <a:rPr lang="ru-RU" sz="2800" b="1" dirty="0"/>
              <a:t>Пространственные объекты</a:t>
            </a:r>
            <a:r>
              <a:rPr lang="ru-RU" sz="2800" dirty="0"/>
              <a:t> – это элементы инфраструктуры, имеющие </a:t>
            </a:r>
            <a:r>
              <a:rPr lang="ru-RU" sz="2800" b="1" dirty="0"/>
              <a:t>географическую</a:t>
            </a:r>
            <a:r>
              <a:rPr lang="ru-RU" sz="2800" dirty="0"/>
              <a:t> привязку. </a:t>
            </a:r>
          </a:p>
          <a:p>
            <a:pPr algn="just">
              <a:lnSpc>
                <a:spcPct val="200000"/>
              </a:lnSpc>
            </a:pPr>
            <a:r>
              <a:rPr lang="ru-RU" sz="2800" b="1" dirty="0"/>
              <a:t>Каждый объект </a:t>
            </a:r>
            <a:r>
              <a:rPr lang="ru-RU" sz="2800" dirty="0"/>
              <a:t>сопровождается </a:t>
            </a:r>
            <a:r>
              <a:rPr lang="ru-RU" sz="2800" b="1" dirty="0"/>
              <a:t>атрибутивными</a:t>
            </a:r>
            <a:r>
              <a:rPr lang="ru-RU" sz="2800" dirty="0"/>
              <a:t> данными</a:t>
            </a:r>
            <a:endParaRPr lang="en-US" sz="2800" dirty="0">
              <a:latin typeface="Century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7" y="2000726"/>
            <a:ext cx="4115129" cy="40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9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-1" y="724971"/>
            <a:ext cx="9097701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Crimson Pro Semi Bold" pitchFamily="34" charset="-122"/>
                <a:cs typeface="Crimson Pro Semi Bold" pitchFamily="34" charset="-120"/>
              </a:rPr>
              <a:t>Работа с атрибутами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0" name="Text 0"/>
          <p:cNvSpPr/>
          <p:nvPr/>
        </p:nvSpPr>
        <p:spPr>
          <a:xfrm>
            <a:off x="1363701" y="2116640"/>
            <a:ext cx="9097701" cy="4004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200000"/>
              </a:lnSpc>
            </a:pPr>
            <a:r>
              <a:rPr lang="ru-RU" sz="2800" dirty="0"/>
              <a:t>    Атрибутивные </a:t>
            </a:r>
            <a:r>
              <a:rPr lang="ru-RU" sz="2800" b="1" dirty="0"/>
              <a:t>данные</a:t>
            </a:r>
            <a:r>
              <a:rPr lang="ru-RU" sz="2800" dirty="0"/>
              <a:t> - информация о владельце, наименование, и других характеристиках объекта</a:t>
            </a:r>
          </a:p>
          <a:p>
            <a:pPr algn="just">
              <a:lnSpc>
                <a:spcPct val="200000"/>
              </a:lnSpc>
            </a:pPr>
            <a:r>
              <a:rPr lang="ru-RU" sz="2800" dirty="0"/>
              <a:t>    Автоматизированные расчеты позволяют определять </a:t>
            </a:r>
            <a:r>
              <a:rPr lang="ru-RU" sz="2800" b="1" dirty="0"/>
              <a:t>площадь</a:t>
            </a:r>
            <a:r>
              <a:rPr lang="ru-RU" sz="2800" dirty="0"/>
              <a:t>, </a:t>
            </a:r>
            <a:r>
              <a:rPr lang="ru-RU" sz="2800" b="1" dirty="0"/>
              <a:t>длину</a:t>
            </a:r>
            <a:r>
              <a:rPr lang="ru-RU" sz="2800" dirty="0"/>
              <a:t>, </a:t>
            </a:r>
            <a:r>
              <a:rPr lang="ru-RU" sz="2800" b="1" dirty="0"/>
              <a:t>периметр</a:t>
            </a:r>
            <a:r>
              <a:rPr lang="ru-RU" sz="2800" dirty="0"/>
              <a:t> и другие параметры.</a:t>
            </a:r>
            <a:endParaRPr lang="en-US" sz="2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49D7D8-2EEB-F4CA-2B3A-ED89D1170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83A0619-1F0C-FBC5-01A3-FEDC29C9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1" y="-95944"/>
            <a:ext cx="9009090" cy="1164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rimson Pro Semi Bold" pitchFamily="34" charset="-122"/>
                <a:cs typeface="Crimson Pro Semi Bold" pitchFamily="34" charset="-120"/>
              </a:rPr>
              <a:t>Основные возможности редактора</a:t>
            </a:r>
            <a:endParaRPr lang="ru-RU" sz="4000" dirty="0">
              <a:latin typeface="+mn-lt"/>
            </a:endParaRP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xmlns="" id="{EBCD6FC2-C831-9D32-6130-1B1F8F4A2D19}"/>
              </a:ext>
            </a:extLst>
          </p:cNvPr>
          <p:cNvSpPr/>
          <p:nvPr/>
        </p:nvSpPr>
        <p:spPr>
          <a:xfrm>
            <a:off x="467583" y="889016"/>
            <a:ext cx="9583838" cy="1978865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marL="180000">
              <a:lnSpc>
                <a:spcPct val="15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Heebo" pitchFamily="34" charset="-120"/>
              </a:rPr>
              <a:t>Загрузка </a:t>
            </a:r>
            <a:r>
              <a:rPr lang="ru-RU" sz="2800" dirty="0">
                <a:solidFill>
                  <a:schemeClr val="tx1"/>
                </a:solidFill>
                <a:cs typeface="Heebo" pitchFamily="34" charset="-120"/>
              </a:rPr>
              <a:t>информации об объектах из БД</a:t>
            </a:r>
            <a:endParaRPr lang="ru-RU" sz="3200" dirty="0">
              <a:solidFill>
                <a:schemeClr val="tx1"/>
              </a:solidFill>
              <a:cs typeface="Heebo" pitchFamily="34" charset="-120"/>
            </a:endParaRPr>
          </a:p>
          <a:p>
            <a:pPr marL="180000">
              <a:lnSpc>
                <a:spcPct val="15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Heebo" pitchFamily="34" charset="-120"/>
              </a:rPr>
              <a:t>Визуализация </a:t>
            </a:r>
            <a:r>
              <a:rPr lang="en-US" sz="2800" dirty="0" err="1">
                <a:solidFill>
                  <a:schemeClr val="tx1"/>
                </a:solidFill>
                <a:cs typeface="Heebo" pitchFamily="34" charset="-120"/>
              </a:rPr>
              <a:t>пространственных</a:t>
            </a:r>
            <a:r>
              <a:rPr lang="en-US" sz="2800" dirty="0">
                <a:solidFill>
                  <a:schemeClr val="tx1"/>
                </a:solidFill>
                <a:cs typeface="Heebo" pitchFamily="34" charset="-12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Heebo" pitchFamily="34" charset="-120"/>
              </a:rPr>
              <a:t>данных</a:t>
            </a:r>
            <a:r>
              <a:rPr lang="en-US" sz="2800" dirty="0">
                <a:solidFill>
                  <a:schemeClr val="tx1"/>
                </a:solidFill>
                <a:cs typeface="Heebo" pitchFamily="34" charset="-120"/>
              </a:rPr>
              <a:t> в 2D</a:t>
            </a:r>
            <a:endParaRPr lang="en-US" sz="3200" dirty="0">
              <a:solidFill>
                <a:schemeClr val="tx1"/>
              </a:solidFill>
              <a:cs typeface="Heebo" pitchFamily="34" charset="-12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CD1D92-0E07-9EFF-73BF-A17C3C8D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764" y="2479552"/>
            <a:ext cx="7574653" cy="4252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F02BAF5-EB69-2823-3F3E-60F99AA46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92" y="3544747"/>
            <a:ext cx="4903063" cy="2976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451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320</Words>
  <Application>Microsoft Office PowerPoint</Application>
  <PresentationFormat>Широкоэкранный</PresentationFormat>
  <Paragraphs>67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</vt:lpstr>
      <vt:lpstr>Crimson Pro Semi Bold</vt:lpstr>
      <vt:lpstr>Heebo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возможности редактора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andrik17052004@gmail.com</dc:creator>
  <cp:lastModifiedBy>andrik17052004@gmail.com</cp:lastModifiedBy>
  <cp:revision>97</cp:revision>
  <dcterms:created xsi:type="dcterms:W3CDTF">2024-12-11T06:23:07Z</dcterms:created>
  <dcterms:modified xsi:type="dcterms:W3CDTF">2025-04-07T20:16:41Z</dcterms:modified>
</cp:coreProperties>
</file>