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57" r:id="rId4"/>
    <p:sldId id="259" r:id="rId5"/>
    <p:sldId id="265" r:id="rId6"/>
    <p:sldId id="262" r:id="rId7"/>
    <p:sldId id="263" r:id="rId8"/>
    <p:sldId id="264" r:id="rId9"/>
    <p:sldId id="266" r:id="rId10"/>
    <p:sldId id="267" r:id="rId11"/>
    <p:sldId id="260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059" autoAdjust="0"/>
  </p:normalViewPr>
  <p:slideViewPr>
    <p:cSldViewPr snapToGrid="0">
      <p:cViewPr varScale="1">
        <p:scale>
          <a:sx n="76" d="100"/>
          <a:sy n="76" d="100"/>
        </p:scale>
        <p:origin x="84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D07F5-1122-4DE9-B090-19A0F42DEF03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27E1D-AD19-466E-8A7E-0982B0164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44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день, дорогие слушатели, меня зовут Кадырова Азалия и сегодня я хочу представить работу на тему: …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27E1D-AD19-466E-8A7E-0982B0164A6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8996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 заключении хочется отметить что уже на данный момент разработанный инструмент готов к работе и может быть включен в существующую систему, где в последствии и будет дорабатываться в соответствии с запросами пользователей.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27E1D-AD19-466E-8A7E-0982B0164A6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469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Объединенный институт ядерных исследований (далее ОИЯИ) представляет собой масштабный научный комплекс с инфраструктурой, включающей в себя множество зданий, лабораторий, кабинетов и специализированных помещений.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Каждый объект инфраструктуры характеризуется набором специфических параметров и атрибутов, которые требуют представительной систематизации и структурированного хранения для чего была разработана и до сих пор развивается геоинформационная система, входящая в общую экосистему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27E1D-AD19-466E-8A7E-0982B0164A6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50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В разрабатываемом модуле, </a:t>
            </a:r>
            <a:r>
              <a:rPr lang="ru-RU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интегрируемом в экосистему ОИЯИ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особое внимание уделяется улучшению процесса планирования навигации на территории института. Модуль позволяет измерять расстояния по сложным маршрутам, в том числе и внутри зданий, планировать использование помещений – как офисных, так и экспериментальных, а также делает более эффективным процесс размещения оборудование и прокладывания линий связи, обеспечивая удобство в управлении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инфраструкту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Внедрение разрабатываемого модуля позволит повысить эффективность планирования использования помещений и рабочих мест, а также выстраивание планов навигации на территории  комплекса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27E1D-AD19-466E-8A7E-0982B0164A6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66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Перед началом разработки данного модуля были поставлены следующие задачи: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/>
              <a:t>Первой по важности стояла задача определения схемы данных</a:t>
            </a:r>
            <a:r>
              <a:rPr lang="en-US" dirty="0"/>
              <a:t> </a:t>
            </a:r>
            <a:r>
              <a:rPr lang="ru-RU" dirty="0"/>
              <a:t>и выделение ключевых атрибутов объектов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/>
              <a:t>После необходимо было спроектировать и реализовать</a:t>
            </a:r>
            <a:r>
              <a:rPr lang="en-US" dirty="0"/>
              <a:t> API- </a:t>
            </a:r>
            <a:r>
              <a:rPr lang="ru-RU" dirty="0"/>
              <a:t>маршрутов, к которым будет обращаться клиентская часть приложения и где будут обрабатываться входящие запросы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/>
              <a:t>Так же возникла необходимость разработки собственной небольшой библиотеки направленной на урегулирование взаимодействия сервера и базы данных (а именно разработка основных </a:t>
            </a:r>
            <a:r>
              <a:rPr lang="en-US" dirty="0"/>
              <a:t>CRUD</a:t>
            </a:r>
            <a:r>
              <a:rPr lang="ru-RU" dirty="0"/>
              <a:t> методов)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27E1D-AD19-466E-8A7E-0982B0164A6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449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Прежде чем переходить непосредственно к деталям проделанной работы, стоит упомянуть стек используемых технологий в этом проекте:</a:t>
            </a:r>
          </a:p>
          <a:p>
            <a:r>
              <a:rPr lang="ru-RU" dirty="0"/>
              <a:t>Основным языком программирования является питон, а вся серверная часть написана с помощью фреймворка </a:t>
            </a:r>
            <a:r>
              <a:rPr lang="en-US" dirty="0"/>
              <a:t>flask</a:t>
            </a:r>
            <a:r>
              <a:rPr lang="ru-RU" dirty="0"/>
              <a:t> – легкого и компактного инструмента для создания небольших серверных приложений. В качестве системы управления данными был выбран </a:t>
            </a:r>
            <a:r>
              <a:rPr lang="en-US" dirty="0"/>
              <a:t>MySQL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27E1D-AD19-466E-8A7E-0982B0164A6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397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 данном этапе были выделены три сущности: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/>
              <a:t>Рисунки, для которых в базе данных сохраняются имя объекта, его описание, координаты на подложке, тип объекта для правильного отображения в редакторе, идентификатор коллекции к которой принадлежит рисунок и пользовательская информация (имя владельца рисунка, права пользователей на рисунок)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/>
              <a:t>Так же в базе данных храниться информация о коллекциях: их названия, описания, цвет, который определяется для всех рисунков и пользовательская информация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/>
              <a:t>И для имитации работы в системе была создана сущность пользователя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27E1D-AD19-466E-8A7E-0982B0164A6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175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ru-RU" dirty="0"/>
              <a:t>На втором этапе были выделены основные маршруты и методы для работы с коллекциями и рисунками. Все созданные методы в целом могут подойти под описание серверного </a:t>
            </a:r>
            <a:r>
              <a:rPr lang="en-US" dirty="0"/>
              <a:t>RESTful </a:t>
            </a:r>
            <a:r>
              <a:rPr lang="ru-RU" dirty="0"/>
              <a:t>приложения. Под </a:t>
            </a:r>
            <a:r>
              <a:rPr lang="en-US" dirty="0"/>
              <a:t>REST</a:t>
            </a:r>
            <a:r>
              <a:rPr lang="ru-RU" dirty="0"/>
              <a:t> подразумевается современная архитектура серверных приложений, которые отвечают следующим </a:t>
            </a:r>
            <a:r>
              <a:rPr lang="ru-RU" b="0" i="0" dirty="0">
                <a:solidFill>
                  <a:srgbClr val="DDDDDD"/>
                </a:solidFill>
                <a:effectLst/>
                <a:latin typeface="-apple-system"/>
              </a:rPr>
              <a:t>правилами дизайна:</a:t>
            </a:r>
            <a:br>
              <a:rPr lang="ru-RU" dirty="0"/>
            </a:br>
            <a:r>
              <a:rPr lang="ru-RU" b="1" i="0" dirty="0">
                <a:solidFill>
                  <a:srgbClr val="DDDDDD"/>
                </a:solidFill>
                <a:effectLst/>
                <a:latin typeface="-apple-system"/>
              </a:rPr>
              <a:t>Клиент-Сервер</a:t>
            </a:r>
            <a:r>
              <a:rPr lang="ru-RU" b="0" i="0" dirty="0">
                <a:solidFill>
                  <a:srgbClr val="DDDDDD"/>
                </a:solidFill>
                <a:effectLst/>
                <a:latin typeface="-apple-system"/>
              </a:rPr>
              <a:t>: Должно быть разделение между сервером, который предлагает сервис и клиентом, который использует ее.</a:t>
            </a:r>
          </a:p>
          <a:p>
            <a:pPr algn="l">
              <a:spcBef>
                <a:spcPts val="45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ru-RU" b="1" i="0" dirty="0" err="1">
                <a:solidFill>
                  <a:srgbClr val="DDDDDD"/>
                </a:solidFill>
                <a:effectLst/>
                <a:latin typeface="-apple-system"/>
              </a:rPr>
              <a:t>Stateless</a:t>
            </a:r>
            <a:r>
              <a:rPr lang="ru-RU" b="0" i="0" dirty="0">
                <a:solidFill>
                  <a:srgbClr val="DDDDDD"/>
                </a:solidFill>
                <a:effectLst/>
                <a:latin typeface="-apple-system"/>
              </a:rPr>
              <a:t>: Каждый запрос от клиента должен содержать всю информацию, необходимую серверу для выполнения запроса. Другими словами, сервер не обязан сохранять информацию о состоянии клиента.</a:t>
            </a:r>
          </a:p>
          <a:p>
            <a:pPr algn="l">
              <a:spcBef>
                <a:spcPts val="45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DDDDDD"/>
                </a:solidFill>
                <a:effectLst/>
                <a:latin typeface="-apple-system"/>
              </a:rPr>
              <a:t>Кэширование</a:t>
            </a:r>
            <a:r>
              <a:rPr lang="ru-RU" b="0" i="0" dirty="0">
                <a:solidFill>
                  <a:srgbClr val="DDDDDD"/>
                </a:solidFill>
                <a:effectLst/>
                <a:latin typeface="-apple-system"/>
              </a:rPr>
              <a:t>: В каждом запросе клиента должно явно содержаться указание о возможности кэширования ответа и получения ответа из существующего кэша.</a:t>
            </a:r>
          </a:p>
          <a:p>
            <a:pPr algn="l">
              <a:spcBef>
                <a:spcPts val="45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DDDDDD"/>
                </a:solidFill>
                <a:effectLst/>
                <a:latin typeface="-apple-system"/>
              </a:rPr>
              <a:t>Уровневая система</a:t>
            </a:r>
            <a:r>
              <a:rPr lang="ru-RU" b="0" i="0" dirty="0">
                <a:solidFill>
                  <a:srgbClr val="DDDDDD"/>
                </a:solidFill>
                <a:effectLst/>
                <a:latin typeface="-apple-system"/>
              </a:rPr>
              <a:t>: Клиент может взаимодействовать не напрямую с сервером, а с произвольным количеством промежуточных узлов. При этом клиент может не знать о существовании промежуточных узлов, за исключением случаев передачи конфиденциальной информации.</a:t>
            </a:r>
          </a:p>
          <a:p>
            <a:pPr algn="l">
              <a:spcBef>
                <a:spcPts val="45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DDDDDD"/>
                </a:solidFill>
                <a:effectLst/>
                <a:latin typeface="-apple-system"/>
              </a:rPr>
              <a:t>Унификация</a:t>
            </a:r>
            <a:r>
              <a:rPr lang="ru-RU" b="0" i="0" dirty="0">
                <a:solidFill>
                  <a:srgbClr val="DDDDDD"/>
                </a:solidFill>
                <a:effectLst/>
                <a:latin typeface="-apple-system"/>
              </a:rPr>
              <a:t>: Унифицированный программный интерфейс сервера.</a:t>
            </a:r>
          </a:p>
          <a:p>
            <a:pPr algn="l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DDDDDD"/>
                </a:solidFill>
                <a:effectLst/>
                <a:latin typeface="-apple-system"/>
              </a:rPr>
              <a:t>Код по запросу</a:t>
            </a:r>
            <a:r>
              <a:rPr lang="ru-RU" b="0" i="0" dirty="0">
                <a:solidFill>
                  <a:srgbClr val="DDDDDD"/>
                </a:solidFill>
                <a:effectLst/>
                <a:latin typeface="-apple-system"/>
              </a:rPr>
              <a:t>: Сервера могут поставлять исполняемый код или скрипты для выполнения их на стороне клиентов.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27E1D-AD19-466E-8A7E-0982B0164A6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721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И последним этапом стала разработка методов связи базы данных с сервером. Были созданы методы продемонстрированные на экране: … . Данные функции воплощают в себе </a:t>
            </a:r>
            <a:r>
              <a:rPr lang="en-US" dirty="0"/>
              <a:t>CRUD</a:t>
            </a:r>
            <a:r>
              <a:rPr lang="ru-RU" dirty="0"/>
              <a:t> операции. Некоторые из них работают с одним объектом, как например …, а другие с массивом объектов.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27E1D-AD19-466E-8A7E-0982B0164A6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688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Для интеграции полученного серверного приложения необходимо было установить формат сообщений передаваемых между частями модуля</a:t>
            </a:r>
          </a:p>
          <a:p>
            <a:r>
              <a:rPr lang="ru-RU" dirty="0"/>
              <a:t>В нашем случае </a:t>
            </a:r>
            <a:r>
              <a:rPr lang="ru-RU" dirty="0" err="1"/>
              <a:t>гео</a:t>
            </a:r>
            <a:r>
              <a:rPr lang="ru-RU" dirty="0"/>
              <a:t>-объекты будут передаваться в специальном формате </a:t>
            </a:r>
            <a:r>
              <a:rPr lang="en-US" sz="1200" dirty="0" err="1"/>
              <a:t>GeoJSON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27E1D-AD19-466E-8A7E-0982B0164A6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483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B6E296-4EC4-81B8-235F-86A05B9173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B7E4575-91F6-F4D2-8D8D-7A67A48574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86FAF8-8928-287C-90F1-3F66649E9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DA4C-2153-4B18-B1FC-D2A16F0E65CB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A8606A-46C2-CA2C-C8EE-7854D0DB9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361C64-FEA5-8CE4-89BA-92946C103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8FA6-ACB7-4C1C-BA0A-FA50C55BA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50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CC7D3A-6F70-CC01-17C5-3AC3BC9BC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CB6BD4C-928B-F9ED-708F-BBB54CA96C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205059-A476-4DDD-9E78-665383248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DA4C-2153-4B18-B1FC-D2A16F0E65CB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013A98-8A61-CBBD-CFFB-A2197E551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71B29F-3F7D-6EFD-8CC3-DDD7DA60C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8FA6-ACB7-4C1C-BA0A-FA50C55BA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843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E4719F8-7272-D028-E2B6-E3E567D3EE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156A52-C765-DE7C-612F-14BDCA8721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EFDC24-B043-1C7C-6AF8-A70207D15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DA4C-2153-4B18-B1FC-D2A16F0E65CB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AB138B-348C-0893-04C9-88B33C4A8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7851C0-8394-C9E3-372B-1C0025B0B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8FA6-ACB7-4C1C-BA0A-FA50C55BA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17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39B1A3-0A3C-012D-7E3C-04C23A3AF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6F0DCD-9850-D0B1-B4CF-BC406865E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E23941-07FB-24E2-B803-F97C5F531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DA4C-2153-4B18-B1FC-D2A16F0E65CB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C7A70E-FFA1-4FA3-F30C-857FBE231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F8E7B1-0FED-95BE-E342-BBC1D7E25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8FA6-ACB7-4C1C-BA0A-FA50C55BA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989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4CB96A-9A37-7B09-3C9B-2A81A49CC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83BC34-AD70-B0C6-041C-F624F27F0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DE1D2B-3D44-8B27-AE35-4C480B78F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DA4C-2153-4B18-B1FC-D2A16F0E65CB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96ED55-E0A5-944B-A562-F832A5859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9FAEE5-6010-4899-3780-A063CEAB6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8FA6-ACB7-4C1C-BA0A-FA50C55BA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34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7F220-9C86-2C5B-C65E-F35A87AA0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FD5394-2E53-BD37-0E5D-F59EBDC0EF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E6C70F4-5323-04D9-354E-662C11F908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8F54F4D-5890-B6C0-C11A-9ACA3D71A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DA4C-2153-4B18-B1FC-D2A16F0E65CB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5FBFF6-3A30-D988-5F1F-A16521C16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539BFD-E1D8-4DED-C4C2-936EF99AE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8FA6-ACB7-4C1C-BA0A-FA50C55BA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11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889C90-807C-19FB-8DD6-50DB48105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61D247F-000B-1568-C966-4B2223D60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3DF98D8-ED74-7870-95FF-F47A568B47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23EA533-01BF-5C30-FE7C-036CC38547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8BBA44F-8C61-70E8-AB63-95639AEAF4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2A944AC-D649-0064-66EB-0921BFE13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DA4C-2153-4B18-B1FC-D2A16F0E65CB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53E919C-68D3-8285-5DC4-D1FBE047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9A62177-6053-497D-D569-B4853A56E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8FA6-ACB7-4C1C-BA0A-FA50C55BA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910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83CF82-7E05-979D-88E0-1C5FD4C8D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66DFB68-BC4B-652A-1F0E-52D67E627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DA4C-2153-4B18-B1FC-D2A16F0E65CB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873CB9C-D65A-6C8B-508F-1A8ECD264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4FB3633-3B2F-A576-5A9A-01DAF51E4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8FA6-ACB7-4C1C-BA0A-FA50C55BA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58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2C5A59A-F814-A1C3-B407-DA29D6A97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DA4C-2153-4B18-B1FC-D2A16F0E65CB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FA7934B-3949-876C-2E7A-74A5C0CEC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1A8D365-158C-79F5-6432-3FD8FEA47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8FA6-ACB7-4C1C-BA0A-FA50C55BA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544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63D41E-7227-2B4E-6011-AC421B7D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15A816-22FC-9D2B-D910-1BF1AE0FE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ABD556A-70C8-A4DD-ED31-63B442914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B89AB85-BA2C-2CA2-5CD4-3DAE6D184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DA4C-2153-4B18-B1FC-D2A16F0E65CB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372723-A7EC-CE9F-92D2-6B9162EAF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09AD00-0EFD-C5CB-7380-1DEEE718F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8FA6-ACB7-4C1C-BA0A-FA50C55BA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606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3354E7-92EE-BAA3-3066-ABD2E31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F578B51-2A5B-C048-ED42-654D27A941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4C561A9-8FE4-56A2-BC01-BD962F873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2C9B850-6F43-29BA-9B69-E0A2AFC22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DA4C-2153-4B18-B1FC-D2A16F0E65CB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C733A0-5B76-2CE0-ADEF-18332D265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281E19-DD22-ED25-4240-D5979F18A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8FA6-ACB7-4C1C-BA0A-FA50C55BA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740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ACCDE1-71E1-EB70-3CE3-CB69CC7E4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83C8EC-B8BB-B771-4D83-273BE61BD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0F925C-A9B7-CD49-4DE3-9A4193A874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DA4C-2153-4B18-B1FC-D2A16F0E65CB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C45232-2CA0-C6D3-F880-88C36938EB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C13680-8486-80CE-BA6A-D698D83AD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B8FA6-ACB7-4C1C-BA0A-FA50C55BA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964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39A610-C4A6-C0BD-A2D8-F6EEC38B6B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478" y="1071645"/>
            <a:ext cx="12055522" cy="4135437"/>
          </a:xfrm>
        </p:spPr>
        <p:txBody>
          <a:bodyPr>
            <a:normAutofit/>
          </a:bodyPr>
          <a:lstStyle/>
          <a:p>
            <a:r>
              <a:rPr lang="ru-RU" sz="4800" b="1" dirty="0"/>
              <a:t>Цифровая экосистема ОИЯИ:  Серверная часть модуля для проектирования новых помещений и размещения оборудования в ГИС ОИЯИ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BC975F7-5D14-1D80-3DF4-1A3271A5C5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13526" y="5355864"/>
            <a:ext cx="8164945" cy="648855"/>
          </a:xfrm>
        </p:spPr>
        <p:txBody>
          <a:bodyPr/>
          <a:lstStyle/>
          <a:p>
            <a:r>
              <a:rPr lang="ru-RU" dirty="0"/>
              <a:t>Докладчик: Кадырова Азалия Рамилевна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76D0C085-F876-1BFC-8557-91B956C25F85}"/>
              </a:ext>
            </a:extLst>
          </p:cNvPr>
          <p:cNvSpPr txBox="1">
            <a:spLocks/>
          </p:cNvSpPr>
          <p:nvPr/>
        </p:nvSpPr>
        <p:spPr>
          <a:xfrm>
            <a:off x="2013526" y="5914664"/>
            <a:ext cx="8164945" cy="648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Научный руководитель: Семашко Сергей Владимирович</a:t>
            </a:r>
          </a:p>
        </p:txBody>
      </p:sp>
      <p:pic>
        <p:nvPicPr>
          <p:cNvPr id="5" name="Google Shape;86;p13">
            <a:extLst>
              <a:ext uri="{FF2B5EF4-FFF2-40B4-BE49-F238E27FC236}">
                <a16:creationId xmlns:a16="http://schemas.microsoft.com/office/drawing/2014/main" id="{5D9FF47D-EDBF-D8BF-3061-C7BF54B583F4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16110" y="95534"/>
            <a:ext cx="3959775" cy="23993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872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155395A-07B7-F536-8E67-27F45EB17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771" y="891770"/>
            <a:ext cx="11068455" cy="839754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Формат передаваемых сообщений для создаваемых коллекций  – </a:t>
            </a:r>
            <a:r>
              <a:rPr lang="en-US" dirty="0"/>
              <a:t>JSON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53EEB3-79E4-1566-A0C4-769F8F5DAE15}"/>
              </a:ext>
            </a:extLst>
          </p:cNvPr>
          <p:cNvSpPr txBox="1"/>
          <p:nvPr/>
        </p:nvSpPr>
        <p:spPr>
          <a:xfrm>
            <a:off x="2691318" y="2402733"/>
            <a:ext cx="68093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{</a:t>
            </a:r>
          </a:p>
          <a:p>
            <a:r>
              <a:rPr lang="en-US" sz="2800" dirty="0"/>
              <a:t>	"description": "default",</a:t>
            </a:r>
          </a:p>
          <a:p>
            <a:r>
              <a:rPr lang="en-US" sz="2800" dirty="0"/>
              <a:t>           	"</a:t>
            </a:r>
            <a:r>
              <a:rPr lang="en-US" sz="2800" dirty="0" err="1"/>
              <a:t>user_id</a:t>
            </a:r>
            <a:r>
              <a:rPr lang="en-US" sz="2800" dirty="0"/>
              <a:t>": </a:t>
            </a:r>
            <a:r>
              <a:rPr lang="en-US" sz="2800" dirty="0" err="1"/>
              <a:t>user_id</a:t>
            </a:r>
            <a:r>
              <a:rPr lang="en-US" sz="2800" dirty="0"/>
              <a:t>, </a:t>
            </a:r>
          </a:p>
          <a:p>
            <a:r>
              <a:rPr lang="en-US" sz="2800" dirty="0"/>
              <a:t>           	"rights": f"{</a:t>
            </a:r>
            <a:r>
              <a:rPr lang="en-US" sz="2800" dirty="0" err="1"/>
              <a:t>user_id</a:t>
            </a:r>
            <a:r>
              <a:rPr lang="en-US" sz="2800" dirty="0"/>
              <a:t>}:['w'],['r'],['x']", </a:t>
            </a:r>
          </a:p>
          <a:p>
            <a:r>
              <a:rPr lang="en-US" sz="2800" dirty="0"/>
              <a:t>           	"color": "#FF0000"</a:t>
            </a:r>
            <a:endParaRPr lang="ru-RU" sz="2800" dirty="0"/>
          </a:p>
          <a:p>
            <a:r>
              <a:rPr lang="en-US" sz="2800" dirty="0"/>
              <a:t>}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36571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EF62B5-C197-5129-6263-637E2886C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1267" y="0"/>
            <a:ext cx="3029465" cy="1325563"/>
          </a:xfrm>
        </p:spPr>
        <p:txBody>
          <a:bodyPr/>
          <a:lstStyle/>
          <a:p>
            <a:pPr algn="ctr"/>
            <a:r>
              <a:rPr lang="ru-RU" b="1" dirty="0"/>
              <a:t>Заключение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BBE282-C7E0-A7C3-678E-B7A5C41FA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4" y="1428848"/>
            <a:ext cx="10648950" cy="4667152"/>
          </a:xfrm>
        </p:spPr>
        <p:txBody>
          <a:bodyPr>
            <a:normAutofit fontScale="62500" lnSpcReduction="20000"/>
          </a:bodyPr>
          <a:lstStyle/>
          <a:p>
            <a:r>
              <a:rPr lang="ru-RU" sz="4500" dirty="0"/>
              <a:t>Разработан серверная часть для сбора и передачи информации о помещениях и оборудовании</a:t>
            </a:r>
          </a:p>
          <a:p>
            <a:endParaRPr lang="ru-RU" sz="2600" dirty="0"/>
          </a:p>
          <a:p>
            <a:r>
              <a:rPr lang="ru-RU" sz="4500" dirty="0"/>
              <a:t>Созданный модуль является простым и удобным инструмент управления данными</a:t>
            </a:r>
          </a:p>
          <a:p>
            <a:endParaRPr lang="ru-RU" sz="2600" dirty="0"/>
          </a:p>
          <a:p>
            <a:r>
              <a:rPr lang="ru-RU" sz="4500" dirty="0"/>
              <a:t>На текущий момент проходит этап тестирования всего функционала перед вводом его в опытную эксплуатацию</a:t>
            </a:r>
          </a:p>
          <a:p>
            <a:pPr marL="0" indent="0">
              <a:buNone/>
            </a:pPr>
            <a:endParaRPr lang="ru-RU" sz="2600" dirty="0"/>
          </a:p>
          <a:p>
            <a:r>
              <a:rPr lang="ru-RU" sz="4500" dirty="0"/>
              <a:t>Следующий этап развития модуля - передача в опытную эксплуатацию, оценка пожеланий и потребностей пользователей которые могут появиться на этом этапе, и их реализация</a:t>
            </a:r>
          </a:p>
          <a:p>
            <a:pPr marL="0" indent="0">
              <a:buNone/>
            </a:pPr>
            <a:endParaRPr lang="ru-RU" sz="45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2694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96910A-6567-5432-3CBD-4B89C7111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0948" y="0"/>
            <a:ext cx="3190103" cy="1325563"/>
          </a:xfrm>
        </p:spPr>
        <p:txBody>
          <a:bodyPr/>
          <a:lstStyle/>
          <a:p>
            <a:r>
              <a:rPr lang="ru-RU" b="1" dirty="0"/>
              <a:t>О ГИС ОИЯИ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66FCE8-D289-69B5-4ED8-AE716A4A2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51926"/>
            <a:ext cx="10515600" cy="31541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3200" b="1" dirty="0"/>
              <a:t>ОИЯИ </a:t>
            </a:r>
            <a:r>
              <a:rPr lang="ru-RU" sz="3200" dirty="0"/>
              <a:t>- крупный научно-исследовательский комплекс с разветвленной </a:t>
            </a:r>
            <a:r>
              <a:rPr lang="ru-RU" sz="3200" b="1" dirty="0"/>
              <a:t>инфраструктурой</a:t>
            </a:r>
            <a:r>
              <a:rPr lang="ru-RU" sz="3200" dirty="0"/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ru-RU" sz="3200" dirty="0"/>
          </a:p>
          <a:p>
            <a:pPr>
              <a:lnSpc>
                <a:spcPct val="100000"/>
              </a:lnSpc>
            </a:pPr>
            <a:r>
              <a:rPr lang="ru-RU" sz="3200" dirty="0"/>
              <a:t>Для эффективного </a:t>
            </a:r>
            <a:r>
              <a:rPr lang="ru-RU" sz="3200" b="1" dirty="0"/>
              <a:t>управления </a:t>
            </a:r>
            <a:r>
              <a:rPr lang="ru-RU" sz="3200" dirty="0"/>
              <a:t>пространственными объектами необходима цифровая </a:t>
            </a:r>
            <a:r>
              <a:rPr lang="ru-RU" sz="3200" b="1" dirty="0"/>
              <a:t>система</a:t>
            </a:r>
            <a:r>
              <a:rPr lang="ru-RU" sz="32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055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BB5CF6-4E13-03C8-1574-9C77169B7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6419" y="0"/>
            <a:ext cx="5859162" cy="1583748"/>
          </a:xfrm>
        </p:spPr>
        <p:txBody>
          <a:bodyPr/>
          <a:lstStyle/>
          <a:p>
            <a:pPr algn="ctr"/>
            <a:r>
              <a:rPr lang="ru-RU" b="1" dirty="0"/>
              <a:t>Актуальность проблемы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B649EA-4C04-3FBD-5FE9-618226568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825" y="1572963"/>
            <a:ext cx="10420350" cy="371207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ru-RU" sz="3200" dirty="0"/>
              <a:t>Основные преимущества внедрения для ОИЯИ: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ru-RU" sz="3200" dirty="0"/>
              <a:t>Планирование навигации внутри территории и зданий и измерение расстояний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ru-RU" sz="3200" dirty="0"/>
              <a:t>Повышение эффективности использования помещений и рабочих мест</a:t>
            </a:r>
          </a:p>
        </p:txBody>
      </p:sp>
    </p:spTree>
    <p:extLst>
      <p:ext uri="{BB962C8B-B14F-4D97-AF65-F5344CB8AC3E}">
        <p14:creationId xmlns:p14="http://schemas.microsoft.com/office/powerpoint/2010/main" val="404773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21FDC7-3DEF-6628-6651-99F0B5559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4894" y="0"/>
            <a:ext cx="4302211" cy="1325563"/>
          </a:xfrm>
        </p:spPr>
        <p:txBody>
          <a:bodyPr/>
          <a:lstStyle/>
          <a:p>
            <a:pPr algn="ctr"/>
            <a:r>
              <a:rPr lang="ru-RU" b="1" dirty="0"/>
              <a:t>Постановка задач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201080-6FF1-137F-887C-17536F5A9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53331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/>
              <a:t>Разработать основные структуры данных с необходимыми атрибутами для корректного функционирования клиентской части</a:t>
            </a:r>
          </a:p>
          <a:p>
            <a:pPr marL="0" indent="0">
              <a:buNone/>
            </a:pPr>
            <a:endParaRPr lang="ru-RU" sz="1900" dirty="0"/>
          </a:p>
          <a:p>
            <a:r>
              <a:rPr lang="ru-RU" sz="3200" dirty="0"/>
              <a:t>Спроектировать и реализовать </a:t>
            </a:r>
            <a:r>
              <a:rPr lang="en-US" sz="3200" dirty="0"/>
              <a:t>RESTful API</a:t>
            </a:r>
            <a:r>
              <a:rPr lang="ru-RU" sz="3200" dirty="0"/>
              <a:t> для сбора и передачи информации о помещениях и оборудовании</a:t>
            </a:r>
          </a:p>
          <a:p>
            <a:pPr marL="0" indent="0">
              <a:buNone/>
            </a:pPr>
            <a:endParaRPr lang="ru-RU" sz="1800" dirty="0"/>
          </a:p>
          <a:p>
            <a:r>
              <a:rPr lang="ru-RU" sz="3200" dirty="0"/>
              <a:t>Разработать методы для работы с базой данных</a:t>
            </a:r>
          </a:p>
          <a:p>
            <a:pPr marL="0" indent="0">
              <a:buNone/>
            </a:pPr>
            <a:endParaRPr lang="ru-RU" sz="1900" dirty="0"/>
          </a:p>
          <a:p>
            <a:r>
              <a:rPr lang="ru-RU" sz="3200" dirty="0"/>
              <a:t>Интеграция с клиентской частью</a:t>
            </a:r>
          </a:p>
        </p:txBody>
      </p:sp>
    </p:spTree>
    <p:extLst>
      <p:ext uri="{BB962C8B-B14F-4D97-AF65-F5344CB8AC3E}">
        <p14:creationId xmlns:p14="http://schemas.microsoft.com/office/powerpoint/2010/main" val="701683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278839-83AF-55CC-9032-68246FF55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6927" y="-13515"/>
            <a:ext cx="6378146" cy="1325563"/>
          </a:xfrm>
        </p:spPr>
        <p:txBody>
          <a:bodyPr/>
          <a:lstStyle/>
          <a:p>
            <a:pPr algn="ctr"/>
            <a:r>
              <a:rPr lang="ru-RU" b="1" dirty="0"/>
              <a:t>Используемые технологии</a:t>
            </a:r>
          </a:p>
        </p:txBody>
      </p:sp>
      <p:pic>
        <p:nvPicPr>
          <p:cNvPr id="4" name="Picture 12" descr="Python - Wikiversity">
            <a:extLst>
              <a:ext uri="{FF2B5EF4-FFF2-40B4-BE49-F238E27FC236}">
                <a16:creationId xmlns:a16="http://schemas.microsoft.com/office/drawing/2014/main" id="{A7569C3C-746C-7B62-44D8-DC6F1501132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607" y="3055412"/>
            <a:ext cx="2306893" cy="2306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Picture background">
            <a:extLst>
              <a:ext uri="{FF2B5EF4-FFF2-40B4-BE49-F238E27FC236}">
                <a16:creationId xmlns:a16="http://schemas.microsoft.com/office/drawing/2014/main" id="{B963A18C-5B1A-840F-E0E3-A11678EB23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962" y="2388662"/>
            <a:ext cx="34290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Picture background">
            <a:extLst>
              <a:ext uri="{FF2B5EF4-FFF2-40B4-BE49-F238E27FC236}">
                <a16:creationId xmlns:a16="http://schemas.microsoft.com/office/drawing/2014/main" id="{24A9BD6D-00FB-6BA6-40E9-568D56FC8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2424" y="3055412"/>
            <a:ext cx="2582728" cy="1614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501C62A-18F3-C92A-8C2C-4199BC7A8D59}"/>
              </a:ext>
            </a:extLst>
          </p:cNvPr>
          <p:cNvSpPr txBox="1"/>
          <p:nvPr/>
        </p:nvSpPr>
        <p:spPr>
          <a:xfrm>
            <a:off x="1751491" y="5362305"/>
            <a:ext cx="15031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Python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334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AB0CF5-1AF5-C009-0CFF-84AF620C0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8196" y="-5578"/>
            <a:ext cx="7675605" cy="1325563"/>
          </a:xfrm>
        </p:spPr>
        <p:txBody>
          <a:bodyPr/>
          <a:lstStyle/>
          <a:p>
            <a:pPr algn="ctr"/>
            <a:r>
              <a:rPr lang="ru-RU" sz="4400" b="1" dirty="0"/>
              <a:t>Разработка структуры данных</a:t>
            </a:r>
            <a:endParaRPr lang="ru-RU" b="1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FCE4D52-E161-0A5C-AC93-E8A8C58FCA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8947" y="1328115"/>
            <a:ext cx="8154105" cy="5164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2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880B74-595B-9DFB-44EE-484DD886B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2159" y="11304"/>
            <a:ext cx="2967681" cy="978080"/>
          </a:xfrm>
        </p:spPr>
        <p:txBody>
          <a:bodyPr/>
          <a:lstStyle/>
          <a:p>
            <a:pPr algn="ctr"/>
            <a:r>
              <a:rPr lang="en-US" b="1" dirty="0"/>
              <a:t>RESTful API</a:t>
            </a:r>
            <a:r>
              <a:rPr lang="en-US" dirty="0"/>
              <a:t>	</a:t>
            </a:r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A3F519-5C7E-433B-C321-A02EE5FED095}"/>
              </a:ext>
            </a:extLst>
          </p:cNvPr>
          <p:cNvSpPr txBox="1"/>
          <p:nvPr/>
        </p:nvSpPr>
        <p:spPr>
          <a:xfrm>
            <a:off x="176596" y="989384"/>
            <a:ext cx="11908312" cy="62093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  <a:tabLst/>
              <a:defRPr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/map/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create_geo_object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ru-RU" sz="2400" dirty="0">
                <a:latin typeface="Consolas" panose="020B0609020204030204" pitchFamily="49" charset="0"/>
              </a:rPr>
              <a:t>– создание географических объектов</a:t>
            </a:r>
            <a:endParaRPr lang="en-US" sz="2400" dirty="0">
              <a:latin typeface="Consolas" panose="020B0609020204030204" pitchFamily="49" charset="0"/>
            </a:endParaRPr>
          </a:p>
          <a:p>
            <a:pPr marL="342900" marR="0" lvl="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  <a:tabLst/>
              <a:defRPr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/map/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update_geo_object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ru-RU" sz="2400" dirty="0">
                <a:latin typeface="Consolas" panose="020B0609020204030204" pitchFamily="49" charset="0"/>
              </a:rPr>
              <a:t>– обновление информации о географических объектах</a:t>
            </a:r>
            <a:endParaRPr lang="en-US" sz="2400" dirty="0">
              <a:latin typeface="Consolas" panose="020B0609020204030204" pitchFamily="49" charset="0"/>
            </a:endParaRPr>
          </a:p>
          <a:p>
            <a:pPr marL="342900" indent="-342900">
              <a:lnSpc>
                <a:spcPct val="1500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  <a:defRPr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/map/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upload_geo_object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ru-RU" sz="2400" dirty="0">
                <a:latin typeface="Consolas" panose="020B0609020204030204" pitchFamily="49" charset="0"/>
              </a:rPr>
              <a:t>– загрузка информации о географических объектах</a:t>
            </a:r>
            <a:endParaRPr lang="en-US" sz="2400" dirty="0">
              <a:latin typeface="Consolas" panose="020B0609020204030204" pitchFamily="49" charset="0"/>
            </a:endParaRPr>
          </a:p>
          <a:p>
            <a:pPr marL="342900" indent="-342900">
              <a:lnSpc>
                <a:spcPct val="1500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  <a:defRPr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/map/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delete_geo_object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ru-RU" sz="2400" dirty="0">
                <a:latin typeface="Consolas" panose="020B0609020204030204" pitchFamily="49" charset="0"/>
              </a:rPr>
              <a:t>– удаление географических объектов</a:t>
            </a:r>
          </a:p>
          <a:p>
            <a:pPr marL="342900" indent="-342900">
              <a:lnSpc>
                <a:spcPct val="1500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2400" b="0" dirty="0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/map/</a:t>
            </a:r>
            <a:r>
              <a:rPr lang="en-US" sz="2400" b="0" dirty="0" err="1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upload_collection</a:t>
            </a:r>
            <a:r>
              <a:rPr lang="ru-RU" sz="2400" b="0" dirty="0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ru-RU" sz="2400" b="0" dirty="0">
                <a:effectLst/>
                <a:latin typeface="Consolas" panose="020B0609020204030204" pitchFamily="49" charset="0"/>
              </a:rPr>
              <a:t>– загрузка коллекций</a:t>
            </a:r>
            <a:endParaRPr lang="en-US" sz="2400" b="0" dirty="0">
              <a:effectLst/>
              <a:latin typeface="Consolas" panose="020B0609020204030204" pitchFamily="49" charset="0"/>
            </a:endParaRPr>
          </a:p>
          <a:p>
            <a:pPr marL="342900" indent="-342900">
              <a:lnSpc>
                <a:spcPct val="1500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2400" b="0" dirty="0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/map/</a:t>
            </a:r>
            <a:r>
              <a:rPr lang="en-US" sz="2400" b="0" dirty="0" err="1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create_collection</a:t>
            </a:r>
            <a:r>
              <a:rPr lang="ru-RU" sz="2400" b="0" dirty="0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ru-RU" sz="2400" b="0" dirty="0">
                <a:effectLst/>
                <a:latin typeface="Consolas" panose="020B0609020204030204" pitchFamily="49" charset="0"/>
              </a:rPr>
              <a:t>– создание коллекций</a:t>
            </a:r>
            <a:endParaRPr lang="en-US" sz="2400" b="0" dirty="0">
              <a:effectLst/>
              <a:latin typeface="Consolas" panose="020B0609020204030204" pitchFamily="49" charset="0"/>
            </a:endParaRPr>
          </a:p>
          <a:p>
            <a:pPr marL="342900" indent="-342900">
              <a:lnSpc>
                <a:spcPct val="1500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2400" b="0" dirty="0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/map/</a:t>
            </a:r>
            <a:r>
              <a:rPr lang="en-US" sz="2400" b="0" dirty="0" err="1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update_collection</a:t>
            </a:r>
            <a:r>
              <a:rPr lang="ru-RU" sz="2400" b="0" dirty="0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ru-RU" sz="2400" b="0" dirty="0">
                <a:effectLst/>
                <a:latin typeface="Consolas" panose="020B0609020204030204" pitchFamily="49" charset="0"/>
              </a:rPr>
              <a:t>– обновление информации о коллекциях</a:t>
            </a:r>
            <a:endParaRPr lang="en-US" sz="2400" b="0" dirty="0">
              <a:effectLst/>
              <a:latin typeface="Consolas" panose="020B0609020204030204" pitchFamily="49" charset="0"/>
            </a:endParaRPr>
          </a:p>
          <a:p>
            <a:pPr marL="342900" indent="-342900">
              <a:lnSpc>
                <a:spcPct val="1500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2400" b="0" dirty="0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/map/</a:t>
            </a:r>
            <a:r>
              <a:rPr lang="en-US" sz="2400" b="0" dirty="0" err="1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delete_collection</a:t>
            </a:r>
            <a:r>
              <a:rPr lang="ru-RU" sz="2400" b="0" dirty="0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ru-RU" sz="2400" b="0" dirty="0">
                <a:effectLst/>
                <a:latin typeface="Consolas" panose="020B0609020204030204" pitchFamily="49" charset="0"/>
              </a:rPr>
              <a:t>– удаление коллекций</a:t>
            </a:r>
            <a:endParaRPr lang="en-US" sz="2400" b="0" dirty="0">
              <a:effectLst/>
              <a:latin typeface="Consolas" panose="020B0609020204030204" pitchFamily="49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sz="2800" dirty="0">
              <a:solidFill>
                <a:srgbClr val="CE9178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99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6CACE-598C-E006-DCC4-49B67D094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62" y="0"/>
            <a:ext cx="10913076" cy="1325563"/>
          </a:xfrm>
        </p:spPr>
        <p:txBody>
          <a:bodyPr/>
          <a:lstStyle/>
          <a:p>
            <a:pPr algn="ctr"/>
            <a:r>
              <a:rPr lang="ru-RU" b="1" dirty="0"/>
              <a:t>М</a:t>
            </a:r>
            <a:r>
              <a:rPr lang="ru-RU" sz="4400" b="1" dirty="0"/>
              <a:t>етоды для взаимодействия с базой данной</a:t>
            </a:r>
            <a:r>
              <a:rPr lang="ru-RU" b="1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37CF53-68D6-871B-1BBD-10245419E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3"/>
            <a:ext cx="12192000" cy="5445512"/>
          </a:xfrm>
        </p:spPr>
        <p:txBody>
          <a:bodyPr>
            <a:normAutofit lnSpcReduction="10000"/>
          </a:bodyPr>
          <a:lstStyle/>
          <a:p>
            <a:r>
              <a:rPr lang="en-US" sz="2400" b="0" dirty="0" err="1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get_data</a:t>
            </a:r>
            <a:r>
              <a:rPr lang="en-US" sz="2400" b="0" dirty="0"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 err="1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table_name</a:t>
            </a:r>
            <a:r>
              <a:rPr lang="en-US" sz="2400" b="0" dirty="0">
                <a:effectLst/>
                <a:latin typeface="Consolas" panose="020B0609020204030204" pitchFamily="49" charset="0"/>
              </a:rPr>
              <a:t>: str, </a:t>
            </a:r>
            <a:r>
              <a:rPr lang="en-US" sz="2400" b="0" dirty="0" err="1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user_id</a:t>
            </a:r>
            <a:r>
              <a:rPr lang="en-US" sz="2400" b="0" dirty="0">
                <a:effectLst/>
                <a:latin typeface="Consolas" panose="020B0609020204030204" pitchFamily="49" charset="0"/>
              </a:rPr>
              <a:t>: str)</a:t>
            </a:r>
            <a:r>
              <a:rPr lang="ru-RU" sz="2400" b="0" dirty="0">
                <a:effectLst/>
                <a:latin typeface="Consolas" panose="020B0609020204030204" pitchFamily="49" charset="0"/>
              </a:rPr>
              <a:t> – получение списка объектов</a:t>
            </a:r>
          </a:p>
          <a:p>
            <a:pPr marL="0" indent="0">
              <a:buNone/>
            </a:pPr>
            <a:endParaRPr lang="en-US" sz="1100" b="0" dirty="0">
              <a:effectLst/>
              <a:latin typeface="Consolas" panose="020B0609020204030204" pitchFamily="49" charset="0"/>
            </a:endParaRPr>
          </a:p>
          <a:p>
            <a:r>
              <a:rPr lang="en-US" sz="2400" b="0" dirty="0" err="1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get_one_object</a:t>
            </a:r>
            <a:r>
              <a:rPr lang="en-US" sz="2400" b="0" dirty="0"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 err="1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table_name</a:t>
            </a:r>
            <a:r>
              <a:rPr lang="en-US" sz="2400" b="0" dirty="0">
                <a:effectLst/>
                <a:latin typeface="Consolas" panose="020B0609020204030204" pitchFamily="49" charset="0"/>
              </a:rPr>
              <a:t>: str, </a:t>
            </a:r>
            <a:r>
              <a:rPr lang="en-US" sz="2400" b="0" dirty="0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id</a:t>
            </a:r>
            <a:r>
              <a:rPr lang="en-US" sz="2400" b="0" dirty="0">
                <a:effectLst/>
                <a:latin typeface="Consolas" panose="020B0609020204030204" pitchFamily="49" charset="0"/>
              </a:rPr>
              <a:t>: int)</a:t>
            </a:r>
            <a:r>
              <a:rPr lang="ru-RU" sz="2400" b="0" dirty="0">
                <a:effectLst/>
                <a:latin typeface="Consolas" panose="020B0609020204030204" pitchFamily="49" charset="0"/>
              </a:rPr>
              <a:t> – получение информации об одном элементе заданной таблицы</a:t>
            </a:r>
          </a:p>
          <a:p>
            <a:pPr marL="0" indent="0">
              <a:buNone/>
            </a:pPr>
            <a:endParaRPr lang="en-US" sz="1100" b="0" dirty="0">
              <a:effectLst/>
              <a:latin typeface="Consolas" panose="020B0609020204030204" pitchFamily="49" charset="0"/>
            </a:endParaRPr>
          </a:p>
          <a:p>
            <a:r>
              <a:rPr lang="en-US" sz="2400" b="0" dirty="0" err="1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create_data</a:t>
            </a:r>
            <a:r>
              <a:rPr lang="en-US" sz="2400" b="0" dirty="0"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 err="1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table_name</a:t>
            </a:r>
            <a:r>
              <a:rPr lang="en-US" sz="2400" b="0" dirty="0">
                <a:effectLst/>
                <a:latin typeface="Consolas" panose="020B0609020204030204" pitchFamily="49" charset="0"/>
              </a:rPr>
              <a:t>: str, </a:t>
            </a:r>
            <a:r>
              <a:rPr lang="en-US" sz="2400" b="0" dirty="0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data</a:t>
            </a:r>
            <a:r>
              <a:rPr lang="en-US" sz="2400" b="0" dirty="0">
                <a:effectLst/>
                <a:latin typeface="Consolas" panose="020B0609020204030204" pitchFamily="49" charset="0"/>
              </a:rPr>
              <a:t>: </a:t>
            </a:r>
            <a:r>
              <a:rPr lang="en-US" sz="2400" b="0" dirty="0" err="1">
                <a:effectLst/>
                <a:latin typeface="Consolas" panose="020B0609020204030204" pitchFamily="49" charset="0"/>
              </a:rPr>
              <a:t>dict</a:t>
            </a:r>
            <a:r>
              <a:rPr lang="en-US" sz="2400" b="0" dirty="0">
                <a:effectLst/>
                <a:latin typeface="Consolas" panose="020B0609020204030204" pitchFamily="49" charset="0"/>
              </a:rPr>
              <a:t>)</a:t>
            </a:r>
            <a:r>
              <a:rPr lang="ru-RU" sz="2400" b="0" dirty="0">
                <a:effectLst/>
                <a:latin typeface="Consolas" panose="020B0609020204030204" pitchFamily="49" charset="0"/>
              </a:rPr>
              <a:t> – запись информации об </a:t>
            </a:r>
            <a:r>
              <a:rPr lang="ru-RU" sz="2400" dirty="0">
                <a:latin typeface="Consolas" panose="020B0609020204030204" pitchFamily="49" charset="0"/>
              </a:rPr>
              <a:t>одном </a:t>
            </a:r>
            <a:r>
              <a:rPr lang="ru-RU" sz="2400" b="0" dirty="0">
                <a:effectLst/>
                <a:latin typeface="Consolas" panose="020B0609020204030204" pitchFamily="49" charset="0"/>
              </a:rPr>
              <a:t>объекте в базу данных</a:t>
            </a:r>
          </a:p>
          <a:p>
            <a:pPr marL="0" indent="0">
              <a:buNone/>
            </a:pPr>
            <a:endParaRPr lang="ru-RU" sz="1100" dirty="0">
              <a:latin typeface="Consolas" panose="020B0609020204030204" pitchFamily="49" charset="0"/>
            </a:endParaRPr>
          </a:p>
          <a:p>
            <a:r>
              <a:rPr lang="en-US" sz="2400" b="0" dirty="0" err="1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create_many_objects</a:t>
            </a:r>
            <a:r>
              <a:rPr lang="en-US" sz="2400" b="0" dirty="0"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 err="1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table_name</a:t>
            </a:r>
            <a:r>
              <a:rPr lang="en-US" sz="2400" b="0" dirty="0">
                <a:effectLst/>
                <a:latin typeface="Consolas" panose="020B0609020204030204" pitchFamily="49" charset="0"/>
              </a:rPr>
              <a:t>: str, </a:t>
            </a:r>
            <a:r>
              <a:rPr lang="en-US" sz="2400" b="0" dirty="0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data</a:t>
            </a:r>
            <a:r>
              <a:rPr lang="en-US" sz="2400" b="0" dirty="0">
                <a:effectLst/>
                <a:latin typeface="Consolas" panose="020B0609020204030204" pitchFamily="49" charset="0"/>
              </a:rPr>
              <a:t>: list[</a:t>
            </a:r>
            <a:r>
              <a:rPr lang="en-US" sz="2400" b="0" dirty="0" err="1">
                <a:effectLst/>
                <a:latin typeface="Consolas" panose="020B0609020204030204" pitchFamily="49" charset="0"/>
              </a:rPr>
              <a:t>dict</a:t>
            </a:r>
            <a:r>
              <a:rPr lang="en-US" sz="2400" b="0" dirty="0">
                <a:effectLst/>
                <a:latin typeface="Consolas" panose="020B0609020204030204" pitchFamily="49" charset="0"/>
              </a:rPr>
              <a:t>]</a:t>
            </a:r>
            <a:r>
              <a:rPr lang="ru-RU" sz="2400" b="0" dirty="0">
                <a:effectLst/>
                <a:latin typeface="Consolas" panose="020B0609020204030204" pitchFamily="49" charset="0"/>
              </a:rPr>
              <a:t>) – запись информации о нескольких объектах в базу данных</a:t>
            </a:r>
          </a:p>
          <a:p>
            <a:pPr marL="0" indent="0">
              <a:buNone/>
            </a:pPr>
            <a:endParaRPr lang="ru-RU" sz="1100" b="0" dirty="0">
              <a:effectLst/>
              <a:latin typeface="Consolas" panose="020B0609020204030204" pitchFamily="49" charset="0"/>
            </a:endParaRPr>
          </a:p>
          <a:p>
            <a:r>
              <a:rPr lang="en-US" sz="2400" b="0" dirty="0" err="1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update_data</a:t>
            </a:r>
            <a:r>
              <a:rPr lang="en-US" sz="2400" b="0" dirty="0"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 err="1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table_name</a:t>
            </a:r>
            <a:r>
              <a:rPr lang="en-US" sz="2400" b="0" dirty="0">
                <a:effectLst/>
                <a:latin typeface="Consolas" panose="020B0609020204030204" pitchFamily="49" charset="0"/>
              </a:rPr>
              <a:t>: str, </a:t>
            </a:r>
            <a:r>
              <a:rPr lang="en-US" sz="2400" b="0" dirty="0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data</a:t>
            </a:r>
            <a:r>
              <a:rPr lang="en-US" sz="2400" b="0" dirty="0">
                <a:effectLst/>
                <a:latin typeface="Consolas" panose="020B0609020204030204" pitchFamily="49" charset="0"/>
              </a:rPr>
              <a:t>: list[</a:t>
            </a:r>
            <a:r>
              <a:rPr lang="en-US" sz="2400" b="0" dirty="0" err="1">
                <a:effectLst/>
                <a:latin typeface="Consolas" panose="020B0609020204030204" pitchFamily="49" charset="0"/>
              </a:rPr>
              <a:t>dict</a:t>
            </a:r>
            <a:r>
              <a:rPr lang="en-US" sz="2400" b="0" dirty="0">
                <a:effectLst/>
                <a:latin typeface="Consolas" panose="020B0609020204030204" pitchFamily="49" charset="0"/>
              </a:rPr>
              <a:t>])</a:t>
            </a:r>
            <a:r>
              <a:rPr lang="ru-RU" sz="2400" b="0" dirty="0">
                <a:effectLst/>
                <a:latin typeface="Consolas" panose="020B0609020204030204" pitchFamily="49" charset="0"/>
              </a:rPr>
              <a:t> – обновление данных об объектах</a:t>
            </a:r>
          </a:p>
          <a:p>
            <a:pPr marL="0" indent="0">
              <a:buNone/>
            </a:pPr>
            <a:endParaRPr lang="en-US" sz="1100" b="0" dirty="0">
              <a:effectLst/>
              <a:latin typeface="Consolas" panose="020B0609020204030204" pitchFamily="49" charset="0"/>
            </a:endParaRPr>
          </a:p>
          <a:p>
            <a:r>
              <a:rPr lang="en-US" sz="2400" b="0" dirty="0" err="1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delete_data</a:t>
            </a:r>
            <a:r>
              <a:rPr lang="en-US" sz="2400" b="0" dirty="0"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 err="1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table_name</a:t>
            </a:r>
            <a:r>
              <a:rPr lang="ru-RU" sz="2400" dirty="0">
                <a:latin typeface="Consolas" panose="020B0609020204030204" pitchFamily="49" charset="0"/>
              </a:rPr>
              <a:t>: </a:t>
            </a:r>
            <a:r>
              <a:rPr lang="en-US" sz="2400" dirty="0">
                <a:latin typeface="Consolas" panose="020B0609020204030204" pitchFamily="49" charset="0"/>
              </a:rPr>
              <a:t>str</a:t>
            </a:r>
            <a:r>
              <a:rPr lang="en-US" sz="2400" b="0" dirty="0">
                <a:effectLst/>
                <a:latin typeface="Consolas" panose="020B0609020204030204" pitchFamily="49" charset="0"/>
              </a:rPr>
              <a:t>, </a:t>
            </a:r>
            <a:r>
              <a:rPr lang="en-US" sz="2400" b="0" dirty="0">
                <a:solidFill>
                  <a:schemeClr val="accent5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id</a:t>
            </a:r>
            <a:r>
              <a:rPr lang="en-US" sz="2400" b="0" dirty="0">
                <a:effectLst/>
                <a:latin typeface="Consolas" panose="020B0609020204030204" pitchFamily="49" charset="0"/>
              </a:rPr>
              <a:t>: int)</a:t>
            </a:r>
            <a:r>
              <a:rPr lang="ru-RU" sz="2400" b="0" dirty="0">
                <a:effectLst/>
                <a:latin typeface="Consolas" panose="020B0609020204030204" pitchFamily="49" charset="0"/>
              </a:rPr>
              <a:t> – удаление записи об объекте в базе данных по идентификатору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24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29A460-9B3F-4A66-0ACF-92DCA14F3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1227" y="0"/>
            <a:ext cx="7774459" cy="1325563"/>
          </a:xfrm>
        </p:spPr>
        <p:txBody>
          <a:bodyPr/>
          <a:lstStyle/>
          <a:p>
            <a:pPr algn="ctr"/>
            <a:r>
              <a:rPr lang="ru-RU" b="1" dirty="0"/>
              <a:t>Интеграция с клиентской частью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60B667-E451-6A92-3CD2-641D73373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086" y="1411514"/>
            <a:ext cx="11360748" cy="7967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Формат передаваемых сообщений для создаваемых изображений  – </a:t>
            </a:r>
            <a:r>
              <a:rPr lang="en-US" dirty="0" err="1"/>
              <a:t>GeoJSON</a:t>
            </a:r>
            <a:endParaRPr lang="en-US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AE41F4-7CE4-46A1-78DE-CDE026AD6EF7}"/>
              </a:ext>
            </a:extLst>
          </p:cNvPr>
          <p:cNvSpPr txBox="1"/>
          <p:nvPr/>
        </p:nvSpPr>
        <p:spPr>
          <a:xfrm>
            <a:off x="468086" y="2208309"/>
            <a:ext cx="11840742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2400" dirty="0"/>
              <a:t>{ "type": "</a:t>
            </a:r>
            <a:r>
              <a:rPr lang="en-US" sz="2400" dirty="0" err="1"/>
              <a:t>GeoObject</a:t>
            </a:r>
            <a:r>
              <a:rPr lang="en-US" sz="2400" dirty="0"/>
              <a:t>",</a:t>
            </a:r>
          </a:p>
          <a:p>
            <a:pPr marL="0" indent="0">
              <a:buNone/>
            </a:pPr>
            <a:r>
              <a:rPr lang="en-US" sz="2400" dirty="0"/>
              <a:t>   "features": [</a:t>
            </a:r>
          </a:p>
          <a:p>
            <a:pPr marL="0" indent="0">
              <a:buNone/>
            </a:pPr>
            <a:r>
              <a:rPr lang="en-US" sz="2400" dirty="0"/>
              <a:t>      {         </a:t>
            </a:r>
          </a:p>
          <a:p>
            <a:pPr marL="0" indent="0">
              <a:buNone/>
            </a:pPr>
            <a:r>
              <a:rPr lang="en-US" sz="2400" dirty="0"/>
              <a:t>	"geometry": {"type": "polygon", "coordinates": [[102.0, 0.5], [102.0, 0.5], [102.0, 0.5]},</a:t>
            </a:r>
          </a:p>
          <a:p>
            <a:pPr marL="0" indent="0">
              <a:buNone/>
            </a:pPr>
            <a:r>
              <a:rPr lang="en-US" sz="2400" dirty="0"/>
              <a:t>        	"properties": {</a:t>
            </a:r>
          </a:p>
          <a:p>
            <a:pPr marL="0" indent="0">
              <a:buNone/>
            </a:pPr>
            <a:r>
              <a:rPr lang="en-US" sz="2400" dirty="0"/>
              <a:t>		"</a:t>
            </a:r>
            <a:r>
              <a:rPr lang="en-US" sz="2400" dirty="0" err="1"/>
              <a:t>short_name</a:t>
            </a:r>
            <a:r>
              <a:rPr lang="en-US" sz="2400" dirty="0"/>
              <a:t>": "polygon1",</a:t>
            </a:r>
          </a:p>
          <a:p>
            <a:pPr marL="0" indent="0">
              <a:buNone/>
            </a:pPr>
            <a:r>
              <a:rPr lang="en-US" sz="2400" dirty="0"/>
              <a:t>		"description": "new polygon on map",</a:t>
            </a:r>
          </a:p>
          <a:p>
            <a:pPr marL="0" indent="0">
              <a:buNone/>
            </a:pPr>
            <a:r>
              <a:rPr lang="en-US" sz="2400" dirty="0"/>
              <a:t>		"</a:t>
            </a:r>
            <a:r>
              <a:rPr lang="en-US" sz="2400" dirty="0" err="1"/>
              <a:t>collection_id</a:t>
            </a:r>
            <a:r>
              <a:rPr lang="en-US" sz="2400" dirty="0"/>
              <a:t>": 1,</a:t>
            </a:r>
          </a:p>
          <a:p>
            <a:pPr marL="0" indent="0">
              <a:buNone/>
            </a:pPr>
            <a:r>
              <a:rPr lang="en-US" sz="2400" dirty="0"/>
              <a:t>		….</a:t>
            </a:r>
          </a:p>
          <a:p>
            <a:pPr marL="0" indent="0">
              <a:buNone/>
            </a:pPr>
            <a:r>
              <a:rPr lang="en-US" sz="2400" dirty="0"/>
              <a:t>	}</a:t>
            </a:r>
          </a:p>
          <a:p>
            <a:pPr marL="0" indent="0">
              <a:buNone/>
            </a:pPr>
            <a:r>
              <a:rPr lang="en-US" sz="2400" dirty="0"/>
              <a:t>      }</a:t>
            </a:r>
          </a:p>
          <a:p>
            <a:pPr marL="0" indent="0">
              <a:buNone/>
            </a:pPr>
            <a:r>
              <a:rPr lang="en-US" sz="2400" dirty="0"/>
              <a:t>}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6629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4009</TotalTime>
  <Words>1233</Words>
  <Application>Microsoft Office PowerPoint</Application>
  <PresentationFormat>Широкоэкранный</PresentationFormat>
  <Paragraphs>108</Paragraphs>
  <Slides>11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-apple-system</vt:lpstr>
      <vt:lpstr>Arial</vt:lpstr>
      <vt:lpstr>Calibri</vt:lpstr>
      <vt:lpstr>Calibri Light</vt:lpstr>
      <vt:lpstr>Comic Sans MS</vt:lpstr>
      <vt:lpstr>Consolas</vt:lpstr>
      <vt:lpstr>Times New Roman</vt:lpstr>
      <vt:lpstr>Тема Office</vt:lpstr>
      <vt:lpstr>Цифровая экосистема ОИЯИ:  Серверная часть модуля для проектирования новых помещений и размещения оборудования в ГИС ОИЯИ</vt:lpstr>
      <vt:lpstr>О ГИС ОИЯИ</vt:lpstr>
      <vt:lpstr>Актуальность проблемы </vt:lpstr>
      <vt:lpstr>Постановка задач</vt:lpstr>
      <vt:lpstr>Используемые технологии</vt:lpstr>
      <vt:lpstr>Разработка структуры данных</vt:lpstr>
      <vt:lpstr>RESTful API </vt:lpstr>
      <vt:lpstr>Методы для взаимодействия с базой данной </vt:lpstr>
      <vt:lpstr>Интеграция с клиентской частью</vt:lpstr>
      <vt:lpstr>Презентация PowerPoint</vt:lpstr>
      <vt:lpstr>Заключение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Азалия Кадырова</dc:creator>
  <cp:lastModifiedBy>Азалия Кадырова</cp:lastModifiedBy>
  <cp:revision>16</cp:revision>
  <dcterms:created xsi:type="dcterms:W3CDTF">2025-03-20T14:41:31Z</dcterms:created>
  <dcterms:modified xsi:type="dcterms:W3CDTF">2025-04-08T19:20:19Z</dcterms:modified>
</cp:coreProperties>
</file>