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2C_C269C651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1"/>
  </p:notesMasterIdLst>
  <p:sldIdLst>
    <p:sldId id="333" r:id="rId2"/>
    <p:sldId id="325" r:id="rId3"/>
    <p:sldId id="330" r:id="rId4"/>
    <p:sldId id="298" r:id="rId5"/>
    <p:sldId id="300" r:id="rId6"/>
    <p:sldId id="329" r:id="rId7"/>
    <p:sldId id="284" r:id="rId8"/>
    <p:sldId id="280" r:id="rId9"/>
    <p:sldId id="335" r:id="rId10"/>
    <p:sldId id="334" r:id="rId11"/>
    <p:sldId id="318" r:id="rId12"/>
    <p:sldId id="326" r:id="rId13"/>
    <p:sldId id="327" r:id="rId14"/>
    <p:sldId id="336" r:id="rId15"/>
    <p:sldId id="303" r:id="rId16"/>
    <p:sldId id="322" r:id="rId17"/>
    <p:sldId id="323" r:id="rId18"/>
    <p:sldId id="324" r:id="rId19"/>
    <p:sldId id="309" r:id="rId20"/>
    <p:sldId id="311" r:id="rId21"/>
    <p:sldId id="340" r:id="rId22"/>
    <p:sldId id="341" r:id="rId23"/>
    <p:sldId id="342" r:id="rId24"/>
    <p:sldId id="306" r:id="rId25"/>
    <p:sldId id="307" r:id="rId26"/>
    <p:sldId id="308" r:id="rId27"/>
    <p:sldId id="314" r:id="rId28"/>
    <p:sldId id="313" r:id="rId29"/>
    <p:sldId id="328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Iosevka Medium" panose="02000609030000000004" pitchFamily="49" charset="0"/>
      <p:regular r:id="rId38"/>
      <p:italic r:id="rId39"/>
    </p:embeddedFont>
    <p:embeddedFont>
      <p:font typeface="Iosevka Medium Extended" panose="02000609030000000004" pitchFamily="49" charset="0"/>
      <p:regular r:id="rId40"/>
      <p:italic r:id="rId41"/>
    </p:embeddedFont>
    <p:embeddedFont>
      <p:font typeface="Roboto Condensed Light" panose="02000000000000000000" pitchFamily="2" charset="0"/>
      <p:regular r:id="rId42"/>
      <p:italic r:id="rId43"/>
    </p:embeddedFont>
    <p:embeddedFont>
      <p:font typeface="Roboto Mono Light" panose="00000009000000000000" pitchFamily="49" charset="0"/>
      <p:regular r:id="rId44"/>
      <p:italic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Начало" id="{5B3C94B1-1A3D-4C55-A0E7-CA94E86F29E4}">
          <p14:sldIdLst>
            <p14:sldId id="333"/>
          </p14:sldIdLst>
        </p14:section>
        <p14:section name="Введение" id="{ED99EFBA-DEBF-4EA1-B403-812A21632199}">
          <p14:sldIdLst>
            <p14:sldId id="325"/>
            <p14:sldId id="330"/>
            <p14:sldId id="298"/>
            <p14:sldId id="300"/>
            <p14:sldId id="329"/>
          </p14:sldIdLst>
        </p14:section>
        <p14:section name="Постановка задачи" id="{D7CED05C-9964-4A61-A5D4-D1F59F0F1BD0}">
          <p14:sldIdLst>
            <p14:sldId id="284"/>
            <p14:sldId id="280"/>
            <p14:sldId id="335"/>
          </p14:sldIdLst>
        </p14:section>
        <p14:section name="Набор данных" id="{4A83FB80-DB1D-4179-9081-6FA1FC0219EB}">
          <p14:sldIdLst>
            <p14:sldId id="334"/>
            <p14:sldId id="318"/>
            <p14:sldId id="326"/>
            <p14:sldId id="327"/>
            <p14:sldId id="336"/>
            <p14:sldId id="303"/>
            <p14:sldId id="322"/>
            <p14:sldId id="323"/>
            <p14:sldId id="324"/>
            <p14:sldId id="309"/>
            <p14:sldId id="311"/>
            <p14:sldId id="340"/>
            <p14:sldId id="341"/>
            <p14:sldId id="342"/>
          </p14:sldIdLst>
        </p14:section>
        <p14:section name="Прототип" id="{4489074B-1346-4E5A-AE19-EB7DFF1BC202}">
          <p14:sldIdLst>
            <p14:sldId id="306"/>
            <p14:sldId id="307"/>
            <p14:sldId id="308"/>
          </p14:sldIdLst>
        </p14:section>
        <p14:section name="Заключение" id="{35DE6DC2-9536-40C0-9928-DBF9D17ED527}">
          <p14:sldIdLst>
            <p14:sldId id="314"/>
            <p14:sldId id="313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2D9466-79F7-AD2C-CD8F-61DD0EC1E592}" name="Андрей Пугачёв" initials="АП" userId="823b5d6c2b8a5e4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320"/>
    <a:srgbClr val="DEA900"/>
    <a:srgbClr val="EAB200"/>
    <a:srgbClr val="F0F0F0"/>
    <a:srgbClr val="F6F6F6"/>
    <a:srgbClr val="F4F4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01" autoAdjust="0"/>
    <p:restoredTop sz="94678" autoAdjust="0"/>
  </p:normalViewPr>
  <p:slideViewPr>
    <p:cSldViewPr snapToGrid="0">
      <p:cViewPr varScale="1">
        <p:scale>
          <a:sx n="87" d="100"/>
          <a:sy n="87" d="100"/>
        </p:scale>
        <p:origin x="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modernComment_12C_C269C65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276D5D1-6DCB-4AA5-B97C-0A90D08BD061}" authorId="{952D9466-79F7-AD2C-CD8F-61DD0EC1E592}" status="resolved" created="2025-04-04T10:10:29.81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61711953" sldId="300"/>
      <ac:spMk id="4" creationId="{FECAB8AE-240F-4D83-815E-5FE4F077E780}"/>
      <ac:txMk cp="96" len="84">
        <ac:context len="242" hash="3145532745"/>
      </ac:txMk>
    </ac:txMkLst>
    <p188:pos x="8820050" y="1337400"/>
    <p188:txBody>
      <a:bodyPr/>
      <a:lstStyle/>
      <a:p>
        <a:r>
          <a:rPr lang="ru-RU"/>
          <a:t> Исходные данные были проаннатированы вручную с помощью ImageJ...</a:t>
        </a:r>
      </a:p>
    </p188:txBody>
  </p188:cm>
  <p188:cm id="{AD6A9347-4C05-4C2F-8BBF-A3B4141BD10D}" authorId="{952D9466-79F7-AD2C-CD8F-61DD0EC1E592}" status="resolved" created="2025-04-04T10:11:20.151" complete="100000">
    <pc:sldMkLst xmlns:pc="http://schemas.microsoft.com/office/powerpoint/2013/main/command">
      <pc:docMk/>
      <pc:sldMk cId="3261711953" sldId="300"/>
    </pc:sldMkLst>
    <p188:txBody>
      <a:bodyPr/>
      <a:lstStyle/>
      <a:p>
        <a:r>
          <a:rPr lang="ru-RU"/>
          <a:t>Объединить 5-6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A9D22-DF48-4EDE-AE8E-C819AA11C7CA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644B4-013D-43A1-8842-195185B6DD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7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85FAF-50C1-4199-B783-B8FA18B99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D7DC63-8FE8-4C0D-882C-E6E7AAC96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C5B27A-F987-45B7-882C-2EF9C62B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9414-94FE-4774-A2F7-BC1EE3E6312A}" type="datetime1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DEDBB4-1549-436E-A695-9D3F2DC7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FAD21-75B6-42FA-9432-0F5A5C39D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03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220CA-7351-450D-BB0A-FB50B8D6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EBCAB2-55F9-4808-99A2-D47568828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412781-63BC-4417-953E-967997EE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797-28B0-4BB9-864E-9334F144F4A6}" type="datetime1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321F94-5711-4153-862D-44D017F7F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DCE0F-0024-42DA-A9F2-CD09FB8F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81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8B5810-A39F-4576-8A71-0864A89CBD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1C455C-7864-4C4D-A931-20FB3AEDA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2AA0FB-28BC-4272-BC30-8A459EBC6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E3D9-2C2C-43C9-9B3D-E2CDB0782958}" type="datetime1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CCFBAF-350D-4DC6-9B25-FCA02D889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AD37F8-51A3-4925-91C6-6E5B1F85B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52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9CD99-7C91-4053-AF7D-CB9C6728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47BA36-6232-47F1-8D7E-3FE354718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7535C-6EA3-4222-A711-D23C85DAB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D2C0-DCA5-47E7-9975-818AE7A2312F}" type="datetime1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2FB851-6B61-4EFC-BA0A-07F032BB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BEF61-BBA7-405F-B5E4-91D51ADB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CB705-4FC3-46DD-9308-E7E92029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161790-9DC4-4A92-B3D8-564226555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B8DC52-21A0-4D98-AA88-FA19BFCED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71D7-EF30-4E73-ACEC-0344341CF4D7}" type="datetime1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B4FA84-87F7-4BBE-88E1-0956BF68C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47AB69-CD7C-42FC-A6B4-F3EA1C484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85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B2F78-1357-4F5F-9287-19BB2588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FAFFF9-D61E-43A6-B342-209F819C4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A4709A-E11E-4F7A-8F2D-89BC184EE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85EB46-F9AE-464E-BE28-1A980A2FF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3115-5333-40AB-985D-DA73746DCB26}" type="datetime1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62D235-AD6B-4CD2-B83B-C3C586AE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68DF77-2F61-4EBF-B293-D29B9C38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49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1440B-E851-4187-A49A-7B8506CA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658D17-E663-4D98-9017-8F3346007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002AD5-6928-44F4-ACC6-DA1DF8E4A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6D790F-26AC-474E-8C40-DAA74DA12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5537D0-E853-4D2F-A500-9F9F65013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743789-93F1-46A4-A9AC-82F9D201D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AA1C-490C-47E2-A117-F9A316D922A4}" type="datetime1">
              <a:rPr lang="ru-RU" smtClean="0"/>
              <a:t>08.04.2025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02D4D1-E74A-4A0C-904D-E7235AD1E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FBEA77-4A83-492F-B98E-66DF9FD0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9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D66BA-8EB8-492E-B43C-CBFBEA47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5A77DF-54F0-4325-9EF7-B5924EC4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82ABE-1090-45AC-A534-E47C985618BE}" type="datetime1">
              <a:rPr lang="ru-RU" smtClean="0"/>
              <a:t>08.04.2025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98B7B57-ADF5-4050-9039-DE560E6C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7AC93E-C106-4B75-B5B2-FE7B2314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61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FC2BA8-0CFC-4D51-B07A-8595D9980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C7DA-655C-4AEA-8388-92EBAC9FB392}" type="datetime1">
              <a:rPr lang="ru-RU" smtClean="0"/>
              <a:t>08.04.2025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D9DB9E-5480-4B8B-BCB2-821BC08C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6390FE-9254-44BC-A4DB-E81AC2E2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046" y="6356350"/>
            <a:ext cx="2743200" cy="3651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fld id="{1391366C-EA06-467B-B4F7-CE3359AC874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223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68FA6-4EB4-4D25-B2F8-7B7494DC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F570AD-B159-40C9-9B84-0FD360972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838724-A8FA-4375-827E-9076DA523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B37C37-8A27-4C76-9AEB-10887F8D4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313D-A36E-4463-8DA6-629AA510A7A6}" type="datetime1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FB64F3-E55D-4838-A1F3-72E79F99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6041E4-5F8A-495F-8A2C-EC3A3FB9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94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6BE86-7C90-47CB-B9AC-BBB38D0E2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C82317-1FEB-48DC-8F33-A1BA796196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FA1760-B2C1-43EF-A9E6-7DB2E0534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BB0EE1-9749-4B1B-98C0-40DAB72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7A21-49D3-4AEF-BA1B-4E1646C0BD1C}" type="datetime1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6A111F-1D54-4B67-B4F3-38B82BFA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3D228F-055B-4B6D-817F-AA6C7849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34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1851D-11CB-4A8E-9CE1-8B8231DAD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5FAF6E-C954-4861-8AF3-386D1E29E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BAE0C-3625-434C-AFFE-E3141E038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B2F6F-1715-40EB-95EB-76228B0A7CB8}" type="datetime1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37ED5C-3D7E-4201-BD32-2DBB97E41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9E5FCF-E301-41EB-91EA-5AC10E253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1366C-EA06-467B-B4F7-CE3359AC8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42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cs.ultralytics.com/ru/models/sam-2/" TargetMode="External"/><Relationship Id="rId4" Type="http://schemas.openxmlformats.org/officeDocument/2006/relationships/hyperlink" Target="https://doi.org/10.1038/s41592-020-01018-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pf-animals.ru/labanimals/mice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8/10/relationships/comments" Target="../comments/modernComment_12C_C269C6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6D304-B05B-43FA-AA58-FCD10F59ED4E}"/>
              </a:ext>
            </a:extLst>
          </p:cNvPr>
          <p:cNvSpPr txBox="1"/>
          <p:nvPr/>
        </p:nvSpPr>
        <p:spPr>
          <a:xfrm>
            <a:off x="1317862" y="874455"/>
            <a:ext cx="9556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Обработка изображений и машинное обучение в морфологическом анализе срезов головного мозга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D6F05-3D12-5B32-124B-6B6F2DD90572}"/>
              </a:ext>
            </a:extLst>
          </p:cNvPr>
          <p:cNvSpPr txBox="1"/>
          <p:nvPr/>
        </p:nvSpPr>
        <p:spPr>
          <a:xfrm>
            <a:off x="1317862" y="3429000"/>
            <a:ext cx="95562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latin typeface="Iosevka Medium Extended" panose="02000609030000000004" pitchFamily="49" charset="0"/>
                <a:ea typeface="Iosevka Medium Extended" panose="02000609030000000004" pitchFamily="49" charset="0"/>
                <a:cs typeface="Iosevka Medium Extended" panose="02000609030000000004" pitchFamily="49" charset="0"/>
              </a:rPr>
              <a:t>докладчик</a:t>
            </a:r>
            <a:endParaRPr lang="ru-RU" sz="2000" dirty="0">
              <a:latin typeface="Iosevka Medium Extended" panose="02000609030000000004" pitchFamily="49" charset="0"/>
              <a:ea typeface="Iosevka Medium Extended" panose="02000609030000000004" pitchFamily="49" charset="0"/>
              <a:cs typeface="Iosevka Medium Extended" panose="02000609030000000004" pitchFamily="49" charset="0"/>
            </a:endParaRPr>
          </a:p>
          <a:p>
            <a:pPr>
              <a:spcAft>
                <a:spcPts val="1200"/>
              </a:spcAft>
            </a:pPr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Пугачёв Андрей Игоревич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(4 курс, Университет «Дубна»)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latin typeface="Iosevka Medium Extended" panose="02000609030000000004" pitchFamily="49" charset="0"/>
                <a:ea typeface="Iosevka Medium Extended" panose="02000609030000000004" pitchFamily="49" charset="0"/>
                <a:cs typeface="Iosevka Medium Extended" panose="02000609030000000004" pitchFamily="49" charset="0"/>
              </a:rPr>
              <a:t>руководитель</a:t>
            </a:r>
            <a:endParaRPr lang="ru-RU" sz="2000" dirty="0">
              <a:latin typeface="Iosevka Medium Extended" panose="02000609030000000004" pitchFamily="49" charset="0"/>
              <a:ea typeface="Iosevka Medium Extended" panose="02000609030000000004" pitchFamily="49" charset="0"/>
              <a:cs typeface="Iosevka Medium Extended" panose="02000609030000000004" pitchFamily="49" charset="0"/>
            </a:endParaRPr>
          </a:p>
          <a:p>
            <a:pPr>
              <a:spcAft>
                <a:spcPts val="1200"/>
              </a:spcAft>
            </a:pPr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доц. Стрельцова Оксана Ивановна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latin typeface="Iosevka Medium Extended" panose="02000609030000000004" pitchFamily="49" charset="0"/>
                <a:ea typeface="Iosevka Medium Extended" panose="02000609030000000004" pitchFamily="49" charset="0"/>
                <a:cs typeface="Iosevka Medium Extended" panose="02000609030000000004" pitchFamily="49" charset="0"/>
              </a:rPr>
              <a:t>консультанты</a:t>
            </a:r>
            <a:endParaRPr lang="ru-RU" sz="2200" dirty="0">
              <a:latin typeface="Iosevka Medium Extended" panose="02000609030000000004" pitchFamily="49" charset="0"/>
              <a:ea typeface="Iosevka Medium Extended" panose="02000609030000000004" pitchFamily="49" charset="0"/>
              <a:cs typeface="Iosevka Medium Extended" panose="02000609030000000004" pitchFamily="49" charset="0"/>
            </a:endParaRPr>
          </a:p>
          <a:p>
            <a:pPr>
              <a:spcAft>
                <a:spcPts val="600"/>
              </a:spcAft>
            </a:pPr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Колесникова Инна Александровна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(ЛРБ ОИЯИ)</a:t>
            </a:r>
          </a:p>
          <a:p>
            <a:pPr>
              <a:spcAft>
                <a:spcPts val="1200"/>
              </a:spcAft>
            </a:pPr>
            <a:r>
              <a:rPr lang="ru-RU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Бежанян</a:t>
            </a:r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Татевик</a:t>
            </a:r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Жораевна</a:t>
            </a:r>
            <a:r>
              <a:rPr lang="ru-RU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(ЛИТ ОИЯИ)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3551543-8A2D-5BB9-0885-F9242CC8C7CC}"/>
              </a:ext>
            </a:extLst>
          </p:cNvPr>
          <p:cNvGrpSpPr/>
          <p:nvPr/>
        </p:nvGrpSpPr>
        <p:grpSpPr>
          <a:xfrm>
            <a:off x="6684357" y="5183326"/>
            <a:ext cx="4189779" cy="795149"/>
            <a:chOff x="1317862" y="5194694"/>
            <a:chExt cx="4189779" cy="79514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A1BB651-DBF4-D589-818C-942D682E4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2" r="13007"/>
            <a:stretch/>
          </p:blipFill>
          <p:spPr>
            <a:xfrm>
              <a:off x="1317862" y="5197843"/>
              <a:ext cx="585450" cy="792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E44A599-06C0-9EF1-B37C-E4FC74BBC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6" r="9759"/>
            <a:stretch/>
          </p:blipFill>
          <p:spPr>
            <a:xfrm>
              <a:off x="2052184" y="5194694"/>
              <a:ext cx="632841" cy="792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719352D-8469-DA3B-6093-969B454BD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897" y="5262556"/>
              <a:ext cx="792000" cy="65627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A312249-D822-FF79-3F5B-2AD79BB99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74769" y="5286662"/>
              <a:ext cx="792000" cy="60806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871F211-31CB-26AF-5F47-8F6B4AC2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15641" y="5280780"/>
              <a:ext cx="792000" cy="61982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5405309-98A6-2DF8-6E3C-C74706E830CC}"/>
              </a:ext>
            </a:extLst>
          </p:cNvPr>
          <p:cNvSpPr txBox="1"/>
          <p:nvPr/>
        </p:nvSpPr>
        <p:spPr>
          <a:xfrm>
            <a:off x="1317862" y="6534835"/>
            <a:ext cx="95562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Весенняя школа по информационным технологиям ОИЯИ 2025</a:t>
            </a:r>
          </a:p>
        </p:txBody>
      </p:sp>
    </p:spTree>
    <p:extLst>
      <p:ext uri="{BB962C8B-B14F-4D97-AF65-F5344CB8AC3E}">
        <p14:creationId xmlns:p14="http://schemas.microsoft.com/office/powerpoint/2010/main" val="421612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6D304-B05B-43FA-AA58-FCD10F59ED4E}"/>
              </a:ext>
            </a:extLst>
          </p:cNvPr>
          <p:cNvSpPr txBox="1"/>
          <p:nvPr/>
        </p:nvSpPr>
        <p:spPr>
          <a:xfrm>
            <a:off x="1317863" y="720000"/>
            <a:ext cx="95562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6000" dirty="0"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Подготовка набора данных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Для обучения моделей сегментации на основе имеющейся исходной разметки создается набор данных с новой разметкой, в которой клетки выделены контурами.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9B678F-93B7-F02A-098F-A9A3FE50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AAC15-90EB-D058-6CD2-7447777EAEEA}"/>
              </a:ext>
            </a:extLst>
          </p:cNvPr>
          <p:cNvSpPr txBox="1"/>
          <p:nvPr/>
        </p:nvSpPr>
        <p:spPr>
          <a:xfrm>
            <a:off x="1317860" y="5652000"/>
            <a:ext cx="42589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15. </a:t>
            </a:r>
            <a:r>
              <a:rPr lang="ru-RU" sz="15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Исходная разметка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070CA-C572-71A2-B0F9-E64B184828E0}"/>
              </a:ext>
            </a:extLst>
          </p:cNvPr>
          <p:cNvSpPr txBox="1"/>
          <p:nvPr/>
        </p:nvSpPr>
        <p:spPr>
          <a:xfrm>
            <a:off x="6096000" y="5652000"/>
            <a:ext cx="44603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16.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Новая разметка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B02979-705D-7A28-343C-30BF85899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" r="47"/>
          <a:stretch/>
        </p:blipFill>
        <p:spPr>
          <a:xfrm>
            <a:off x="6096000" y="2520320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524CAE-2BEE-CAA5-476C-B174AC270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317860" y="2520320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C9A4580-D8AF-DE91-5016-0FE983785A67}"/>
              </a:ext>
            </a:extLst>
          </p:cNvPr>
          <p:cNvCxnSpPr>
            <a:cxnSpLocks/>
          </p:cNvCxnSpPr>
          <p:nvPr/>
        </p:nvCxnSpPr>
        <p:spPr>
          <a:xfrm>
            <a:off x="5478780" y="4079258"/>
            <a:ext cx="541020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625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6D304-B05B-43FA-AA58-FCD10F59ED4E}"/>
              </a:ext>
            </a:extLst>
          </p:cNvPr>
          <p:cNvSpPr txBox="1"/>
          <p:nvPr/>
        </p:nvSpPr>
        <p:spPr>
          <a:xfrm>
            <a:off x="1317863" y="720000"/>
            <a:ext cx="95562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6000" dirty="0"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Инструменты разметки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Для создания новой разметки изображений используются программы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Image Annotator 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и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Computer Vision Annotation Tool (CVAT).</a:t>
            </a:r>
            <a:endParaRPr lang="ru-RU" sz="2000" dirty="0">
              <a:latin typeface="Roboto Condensed Light" panose="02000000000000000000" pitchFamily="2" charset="0"/>
              <a:ea typeface="Roboto Condensed Light" panose="02000000000000000000" pitchFamily="2" charset="0"/>
              <a:cs typeface="Iosevka Medium" panose="02000609030000000004" pitchFamily="49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9B678F-93B7-F02A-098F-A9A3FE50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AAC15-90EB-D058-6CD2-7447777EAEEA}"/>
              </a:ext>
            </a:extLst>
          </p:cNvPr>
          <p:cNvSpPr txBox="1"/>
          <p:nvPr/>
        </p:nvSpPr>
        <p:spPr>
          <a:xfrm>
            <a:off x="1317860" y="5292000"/>
            <a:ext cx="42589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17.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Скриншот программы </a:t>
            </a:r>
            <a:r>
              <a:rPr lang="en-US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Image Annotator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070CA-C572-71A2-B0F9-E64B184828E0}"/>
              </a:ext>
            </a:extLst>
          </p:cNvPr>
          <p:cNvSpPr txBox="1"/>
          <p:nvPr/>
        </p:nvSpPr>
        <p:spPr>
          <a:xfrm>
            <a:off x="6096000" y="5291999"/>
            <a:ext cx="44603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18.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Скриншот приложения</a:t>
            </a:r>
            <a:r>
              <a:rPr lang="en-US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CVAT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D03A1F-3256-D6EA-0EE0-7BD190A5F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529850"/>
            <a:ext cx="4460370" cy="26803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788841-90F5-DB81-FD41-E52E546B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60" y="2520000"/>
            <a:ext cx="4258998" cy="270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6222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79BFB-E869-AFC0-F55E-762F170BA385}"/>
              </a:ext>
            </a:extLst>
          </p:cNvPr>
          <p:cNvSpPr txBox="1"/>
          <p:nvPr/>
        </p:nvSpPr>
        <p:spPr>
          <a:xfrm>
            <a:off x="975999" y="6372000"/>
            <a:ext cx="10240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6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Видео 1. </a:t>
            </a:r>
            <a:r>
              <a:rPr lang="ru-RU" sz="15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Использование программы </a:t>
            </a:r>
            <a:r>
              <a:rPr lang="en-US" sz="15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Image Annotator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2025-04-04 10-30-35">
            <a:hlinkClick r:id="" action="ppaction://media"/>
            <a:extLst>
              <a:ext uri="{FF2B5EF4-FFF2-40B4-BE49-F238E27FC236}">
                <a16:creationId xmlns:a16="http://schemas.microsoft.com/office/drawing/2014/main" id="{B20DA06F-09B9-8798-B589-2B7E7CF8D8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6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999" y="55066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9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79BFB-E869-AFC0-F55E-762F170BA385}"/>
              </a:ext>
            </a:extLst>
          </p:cNvPr>
          <p:cNvSpPr txBox="1"/>
          <p:nvPr/>
        </p:nvSpPr>
        <p:spPr>
          <a:xfrm>
            <a:off x="1338271" y="6336000"/>
            <a:ext cx="89207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6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18. </a:t>
            </a:r>
            <a:r>
              <a:rPr lang="ru-RU" sz="15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Скриншот приложения</a:t>
            </a:r>
            <a:r>
              <a:rPr lang="en-US" sz="15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CVAT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B40F04-0A40-F8D8-3552-1D94B98E3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271" y="570012"/>
            <a:ext cx="9515456" cy="5717975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7698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6D304-B05B-43FA-AA58-FCD10F59ED4E}"/>
              </a:ext>
            </a:extLst>
          </p:cNvPr>
          <p:cNvSpPr txBox="1"/>
          <p:nvPr/>
        </p:nvSpPr>
        <p:spPr>
          <a:xfrm>
            <a:off x="1317863" y="720000"/>
            <a:ext cx="955627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6000" dirty="0"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Использование моделей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Часть клеток автоматически выделяется моделью сегментации (а). При объединении найденных контуров (а) с данными исходной разметки (б) получаем новую разметку (в). Ошибки исправляются вручную (г).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9B678F-93B7-F02A-098F-A9A3FE50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AAC15-90EB-D058-6CD2-7447777EAEEA}"/>
              </a:ext>
            </a:extLst>
          </p:cNvPr>
          <p:cNvSpPr txBox="1"/>
          <p:nvPr/>
        </p:nvSpPr>
        <p:spPr>
          <a:xfrm>
            <a:off x="1320153" y="6156000"/>
            <a:ext cx="8908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19. </a:t>
            </a:r>
            <a:r>
              <a:rPr lang="ru-RU" sz="15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Процесс разметки изображения при использовании моделей сегментации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C9A4580-D8AF-DE91-5016-0FE983785A67}"/>
              </a:ext>
            </a:extLst>
          </p:cNvPr>
          <p:cNvCxnSpPr>
            <a:cxnSpLocks/>
          </p:cNvCxnSpPr>
          <p:nvPr/>
        </p:nvCxnSpPr>
        <p:spPr>
          <a:xfrm>
            <a:off x="3413299" y="4468180"/>
            <a:ext cx="541020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Крест 3">
            <a:extLst>
              <a:ext uri="{FF2B5EF4-FFF2-40B4-BE49-F238E27FC236}">
                <a16:creationId xmlns:a16="http://schemas.microsoft.com/office/drawing/2014/main" id="{D22C6EEE-93ED-7042-5C97-15584F85AB9C}"/>
              </a:ext>
            </a:extLst>
          </p:cNvPr>
          <p:cNvSpPr/>
          <p:nvPr/>
        </p:nvSpPr>
        <p:spPr>
          <a:xfrm>
            <a:off x="2158593" y="4345044"/>
            <a:ext cx="238539" cy="246272"/>
          </a:xfrm>
          <a:prstGeom prst="plus">
            <a:avLst>
              <a:gd name="adj" fmla="val 4496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4C0ECF9-BC22-DAAE-6D0A-E633FD2B77D9}"/>
              </a:ext>
            </a:extLst>
          </p:cNvPr>
          <p:cNvCxnSpPr>
            <a:cxnSpLocks/>
          </p:cNvCxnSpPr>
          <p:nvPr/>
        </p:nvCxnSpPr>
        <p:spPr>
          <a:xfrm>
            <a:off x="7153974" y="4468180"/>
            <a:ext cx="541020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A0B487B-AE2D-C77A-728E-290C40026106}"/>
              </a:ext>
            </a:extLst>
          </p:cNvPr>
          <p:cNvGrpSpPr/>
          <p:nvPr/>
        </p:nvGrpSpPr>
        <p:grpSpPr>
          <a:xfrm>
            <a:off x="1317863" y="2844000"/>
            <a:ext cx="1920000" cy="1495777"/>
            <a:chOff x="1317863" y="2844000"/>
            <a:chExt cx="1920000" cy="1495777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71C2108-08AB-189B-4666-B19236084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" r="52"/>
            <a:stretch/>
          </p:blipFill>
          <p:spPr>
            <a:xfrm>
              <a:off x="1317863" y="2844000"/>
              <a:ext cx="1920000" cy="1440000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85C761-FE8A-F714-97F8-8ECD6561F754}"/>
                </a:ext>
              </a:extLst>
            </p:cNvPr>
            <p:cNvSpPr txBox="1"/>
            <p:nvPr/>
          </p:nvSpPr>
          <p:spPr>
            <a:xfrm>
              <a:off x="3025967" y="4032000"/>
              <a:ext cx="21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5544E65-22E3-9D29-EAA6-78B5A2722707}"/>
              </a:ext>
            </a:extLst>
          </p:cNvPr>
          <p:cNvGrpSpPr/>
          <p:nvPr/>
        </p:nvGrpSpPr>
        <p:grpSpPr>
          <a:xfrm>
            <a:off x="1317863" y="4652360"/>
            <a:ext cx="1920000" cy="1487417"/>
            <a:chOff x="1317863" y="4652360"/>
            <a:chExt cx="1920000" cy="148741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524CAE-2BEE-CAA5-476C-B174AC270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1317863" y="4652360"/>
              <a:ext cx="1920000" cy="1440000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F2BB57-2B46-AC79-002A-302546478A3F}"/>
                </a:ext>
              </a:extLst>
            </p:cNvPr>
            <p:cNvSpPr txBox="1"/>
            <p:nvPr/>
          </p:nvSpPr>
          <p:spPr>
            <a:xfrm>
              <a:off x="3025968" y="5832000"/>
              <a:ext cx="21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б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EA04549-10C1-8034-EE76-CFB4F2DAA2C6}"/>
              </a:ext>
            </a:extLst>
          </p:cNvPr>
          <p:cNvGrpSpPr/>
          <p:nvPr/>
        </p:nvGrpSpPr>
        <p:grpSpPr>
          <a:xfrm>
            <a:off x="4104954" y="3388180"/>
            <a:ext cx="2880000" cy="2211597"/>
            <a:chOff x="4069086" y="3388180"/>
            <a:chExt cx="2880000" cy="221159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310A5BE-74B2-922E-7290-A104472B0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" r="17"/>
            <a:stretch/>
          </p:blipFill>
          <p:spPr>
            <a:xfrm>
              <a:off x="4069086" y="3388180"/>
              <a:ext cx="2880000" cy="2160000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B6E489-74DF-3D07-0564-CE7930DFE297}"/>
                </a:ext>
              </a:extLst>
            </p:cNvPr>
            <p:cNvSpPr txBox="1"/>
            <p:nvPr/>
          </p:nvSpPr>
          <p:spPr>
            <a:xfrm>
              <a:off x="6737191" y="5292000"/>
              <a:ext cx="21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в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2D083A9-D279-BD95-6B57-A824A4E8C477}"/>
              </a:ext>
            </a:extLst>
          </p:cNvPr>
          <p:cNvGrpSpPr/>
          <p:nvPr/>
        </p:nvGrpSpPr>
        <p:grpSpPr>
          <a:xfrm>
            <a:off x="7852046" y="3388180"/>
            <a:ext cx="2880000" cy="2211597"/>
            <a:chOff x="7852046" y="3388180"/>
            <a:chExt cx="2880000" cy="221159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7B02979-705D-7A28-343C-30BF85899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" r="47"/>
            <a:stretch/>
          </p:blipFill>
          <p:spPr>
            <a:xfrm>
              <a:off x="7852046" y="3388180"/>
              <a:ext cx="2880000" cy="2160000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E14732-2808-6BA8-8E63-3308D972A5DF}"/>
                </a:ext>
              </a:extLst>
            </p:cNvPr>
            <p:cNvSpPr txBox="1"/>
            <p:nvPr/>
          </p:nvSpPr>
          <p:spPr>
            <a:xfrm>
              <a:off x="10520151" y="5292000"/>
              <a:ext cx="21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388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Модели для сегментации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Для получения контуров клеток на изображениях </a:t>
            </a: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использовались 2 семейства моделей</a:t>
            </a:r>
            <a:r>
              <a:rPr lang="en-US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Cellpose</a:t>
            </a:r>
            <a:r>
              <a:rPr lang="en-US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– </a:t>
            </a: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модели для сегментации клеток и ядер; </a:t>
            </a:r>
            <a:r>
              <a:rPr lang="en-US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Segment Anything Model</a:t>
            </a: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– </a:t>
            </a: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модели для сегментации любых объектов на изображениях и видео.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Iosevka Medium" panose="02000609030000000004" pitchFamily="49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79BFB-E869-AFC0-F55E-762F170BA385}"/>
              </a:ext>
            </a:extLst>
          </p:cNvPr>
          <p:cNvSpPr txBox="1"/>
          <p:nvPr/>
        </p:nvSpPr>
        <p:spPr>
          <a:xfrm>
            <a:off x="1315610" y="5868000"/>
            <a:ext cx="46431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20.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Примеры использования </a:t>
            </a:r>
            <a:r>
              <a:rPr lang="en-US" sz="1500" dirty="0" err="1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Cellpose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500" baseline="30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5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3A9BB1-CEB1-6E2F-2C0F-F60DB79A7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64808" y="1994802"/>
            <a:ext cx="2944800" cy="46431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68E731-20A7-174A-7D2C-966C5A8F6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44000"/>
            <a:ext cx="5442877" cy="294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283B8A-243A-420D-8746-6529950E8B37}"/>
              </a:ext>
            </a:extLst>
          </p:cNvPr>
          <p:cNvSpPr txBox="1"/>
          <p:nvPr/>
        </p:nvSpPr>
        <p:spPr>
          <a:xfrm>
            <a:off x="6096001" y="5868000"/>
            <a:ext cx="54428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21.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Примеры использования </a:t>
            </a:r>
            <a:r>
              <a:rPr lang="en-US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Segment Anything Model 2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500" baseline="30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6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8C09D-23BE-4AF6-749F-3B008D0D830F}"/>
              </a:ext>
            </a:extLst>
          </p:cNvPr>
          <p:cNvSpPr txBox="1"/>
          <p:nvPr/>
        </p:nvSpPr>
        <p:spPr>
          <a:xfrm>
            <a:off x="1317863" y="6396335"/>
            <a:ext cx="9556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aseline="300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Изображение получено из статьи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Cellpose: a generalist algorithm for cellular segmentation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ru-RU" sz="1200" baseline="300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6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Изображение получено с сайта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https://docs.ultralytics.com/ru/models/sam-2/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73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Применение </a:t>
            </a:r>
            <a:r>
              <a:rPr lang="en-US" sz="6000" dirty="0" err="1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Cellpose</a:t>
            </a:r>
            <a:endParaRPr lang="ru-RU" sz="6000" dirty="0">
              <a:solidFill>
                <a:prstClr val="black"/>
              </a:solidFill>
              <a:latin typeface="Iosevka Medium" panose="02000609030000000004" pitchFamily="49" charset="0"/>
              <a:ea typeface="Iosevka Medium" panose="02000609030000000004" pitchFamily="49" charset="0"/>
              <a:cs typeface="Iosevka Medium" panose="020006090300000000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Среди всех моделей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Cellpose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использовалась модель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Cyto3.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Одним из параметров модели является диаметр клеток. По умолчанию он определяется автоматически.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FC87CE-28A2-C627-7049-9993560B22A5}"/>
              </a:ext>
            </a:extLst>
          </p:cNvPr>
          <p:cNvSpPr txBox="1"/>
          <p:nvPr/>
        </p:nvSpPr>
        <p:spPr>
          <a:xfrm>
            <a:off x="1317863" y="5652000"/>
            <a:ext cx="3926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22.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Результат применения </a:t>
            </a:r>
            <a:r>
              <a:rPr lang="en-US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Cellpose Cyto3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13914-44A8-31E5-4CEC-FFC3B17694EC}"/>
              </a:ext>
            </a:extLst>
          </p:cNvPr>
          <p:cNvSpPr txBox="1"/>
          <p:nvPr/>
        </p:nvSpPr>
        <p:spPr>
          <a:xfrm>
            <a:off x="6093748" y="5652000"/>
            <a:ext cx="392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23.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Результат применения </a:t>
            </a:r>
            <a:r>
              <a:rPr lang="en-US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Cellpose Cyto3 </a:t>
            </a:r>
            <a:r>
              <a:rPr lang="en-US" sz="15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(diameter=45)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E0CDC6-7239-484F-A1BE-F5C1D8995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" r="41"/>
          <a:stretch/>
        </p:blipFill>
        <p:spPr>
          <a:xfrm>
            <a:off x="1317863" y="2520000"/>
            <a:ext cx="4080000" cy="306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C8B3F6-F055-FC62-1797-EE71252D1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" r="14"/>
          <a:stretch/>
        </p:blipFill>
        <p:spPr>
          <a:xfrm>
            <a:off x="6098253" y="2520000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9327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Применение </a:t>
            </a:r>
            <a:r>
              <a:rPr lang="en-US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SAM</a:t>
            </a:r>
            <a:r>
              <a:rPr lang="ru-RU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 </a:t>
            </a:r>
            <a:r>
              <a:rPr lang="en-US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2</a:t>
            </a:r>
            <a:endParaRPr lang="ru-RU" sz="6000" dirty="0">
              <a:solidFill>
                <a:prstClr val="black"/>
              </a:solidFill>
              <a:latin typeface="Iosevka Medium" panose="02000609030000000004" pitchFamily="49" charset="0"/>
              <a:ea typeface="Iosevka Medium" panose="02000609030000000004" pitchFamily="49" charset="0"/>
              <a:cs typeface="Iosevka Medium" panose="020006090300000000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Модель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SAM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2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доступна в 4 размерах: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tiny, small, base</a:t>
            </a: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и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large.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Модели можно передавать подсказки в виде координат точек или прямоугольных границ, чтобы она выделяла или игнорировала соответствующие объекты.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AB3D7-18DF-1FC9-0613-09153300E21F}"/>
              </a:ext>
            </a:extLst>
          </p:cNvPr>
          <p:cNvSpPr txBox="1"/>
          <p:nvPr/>
        </p:nvSpPr>
        <p:spPr>
          <a:xfrm>
            <a:off x="1317863" y="5976000"/>
            <a:ext cx="39263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24.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Результат применения </a:t>
            </a:r>
            <a:r>
              <a:rPr lang="en-US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SAM 2.1 large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32978B-7449-4F86-3E2C-929922072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" b="14"/>
          <a:stretch/>
        </p:blipFill>
        <p:spPr>
          <a:xfrm>
            <a:off x="1317863" y="2844000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50EE3F-D00B-0D9A-2CB2-EE551BE3C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" r="139"/>
          <a:stretch/>
        </p:blipFill>
        <p:spPr>
          <a:xfrm>
            <a:off x="6099863" y="2844000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98B7B8-8460-6C03-673C-657D12879BF3}"/>
              </a:ext>
            </a:extLst>
          </p:cNvPr>
          <p:cNvSpPr txBox="1"/>
          <p:nvPr/>
        </p:nvSpPr>
        <p:spPr>
          <a:xfrm>
            <a:off x="6099863" y="5976000"/>
            <a:ext cx="392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25.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Результат применения </a:t>
            </a:r>
            <a:r>
              <a:rPr lang="en-US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SAM 2.1 large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 подсказками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31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Оценка детекции объектов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Найденный контур считается правильным, если в него попадает ровно 1 точка из исходной разметки (а). Оценка качества детекции рассчитывается как количество правильных контуров, деленное на количество точек исходной разметки.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Iosevka Medium" panose="02000609030000000004" pitchFamily="49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A17BD-DC5B-59BB-2F1E-EF1AD7ED0524}"/>
              </a:ext>
            </a:extLst>
          </p:cNvPr>
          <p:cNvSpPr txBox="1"/>
          <p:nvPr/>
        </p:nvSpPr>
        <p:spPr>
          <a:xfrm>
            <a:off x="1317862" y="5148000"/>
            <a:ext cx="95562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26.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Варианты расположения найденных контуров и точек из исходной разметки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448988E-0213-3324-D047-802FDF83CCE9}"/>
              </a:ext>
            </a:extLst>
          </p:cNvPr>
          <p:cNvGrpSpPr/>
          <p:nvPr/>
        </p:nvGrpSpPr>
        <p:grpSpPr>
          <a:xfrm>
            <a:off x="1317862" y="2844000"/>
            <a:ext cx="2433517" cy="2160000"/>
            <a:chOff x="1317863" y="2735936"/>
            <a:chExt cx="2433517" cy="2160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6FA812A-A63C-8AF1-53DF-A2591430E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49" b="3561"/>
            <a:stretch/>
          </p:blipFill>
          <p:spPr>
            <a:xfrm>
              <a:off x="1317863" y="2735936"/>
              <a:ext cx="2433517" cy="2160000"/>
            </a:xfrm>
            <a:prstGeom prst="rect">
              <a:avLst/>
            </a:prstGeom>
          </p:spPr>
        </p:pic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E8E79D7A-0282-720D-B261-C4DD87242659}"/>
                </a:ext>
              </a:extLst>
            </p:cNvPr>
            <p:cNvSpPr/>
            <p:nvPr/>
          </p:nvSpPr>
          <p:spPr>
            <a:xfrm>
              <a:off x="2193120" y="3908942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8E42241-C910-3525-4567-0F40B2518A27}"/>
                </a:ext>
              </a:extLst>
            </p:cNvPr>
            <p:cNvSpPr txBox="1"/>
            <p:nvPr/>
          </p:nvSpPr>
          <p:spPr>
            <a:xfrm>
              <a:off x="3539484" y="4583908"/>
              <a:ext cx="21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а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759877A-D184-F821-F90C-AEF892A425EB}"/>
              </a:ext>
            </a:extLst>
          </p:cNvPr>
          <p:cNvGrpSpPr/>
          <p:nvPr/>
        </p:nvGrpSpPr>
        <p:grpSpPr>
          <a:xfrm>
            <a:off x="4644464" y="2844000"/>
            <a:ext cx="2338302" cy="2160000"/>
            <a:chOff x="4644464" y="2735936"/>
            <a:chExt cx="2338302" cy="216000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1A4FB35-2885-D942-13D2-5C029B2C9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4644464" y="2735936"/>
              <a:ext cx="2338302" cy="2160000"/>
            </a:xfrm>
            <a:prstGeom prst="rect">
              <a:avLst/>
            </a:prstGeom>
            <a:noFill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E596B6-A79E-B010-333F-4DA34B690C64}"/>
                </a:ext>
              </a:extLst>
            </p:cNvPr>
            <p:cNvSpPr txBox="1"/>
            <p:nvPr/>
          </p:nvSpPr>
          <p:spPr>
            <a:xfrm>
              <a:off x="6767621" y="4582800"/>
              <a:ext cx="21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б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73D0BE2-E49D-267A-9882-754A446DC2E8}"/>
              </a:ext>
            </a:extLst>
          </p:cNvPr>
          <p:cNvGrpSpPr/>
          <p:nvPr/>
        </p:nvGrpSpPr>
        <p:grpSpPr>
          <a:xfrm>
            <a:off x="7875851" y="2844000"/>
            <a:ext cx="2999690" cy="2160000"/>
            <a:chOff x="7875851" y="2735936"/>
            <a:chExt cx="2999690" cy="21600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E78F1FA-AFCF-6BA7-74B9-7DAB969AB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7875851" y="2735936"/>
              <a:ext cx="2998286" cy="2160000"/>
            </a:xfrm>
            <a:prstGeom prst="rect">
              <a:avLst/>
            </a:prstGeom>
          </p:spPr>
        </p:pic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87A3EE5B-57EF-53A2-C517-5B8B3F4E5FD7}"/>
                </a:ext>
              </a:extLst>
            </p:cNvPr>
            <p:cNvSpPr/>
            <p:nvPr/>
          </p:nvSpPr>
          <p:spPr>
            <a:xfrm>
              <a:off x="8582538" y="3422464"/>
              <a:ext cx="180000" cy="180000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F63A8500-6F27-7EEF-67CD-24CE18A86183}"/>
                </a:ext>
              </a:extLst>
            </p:cNvPr>
            <p:cNvSpPr/>
            <p:nvPr/>
          </p:nvSpPr>
          <p:spPr>
            <a:xfrm>
              <a:off x="10008877" y="4210155"/>
              <a:ext cx="180000" cy="180000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F983A1-D108-CE4C-0B0A-DE70716B66DE}"/>
                </a:ext>
              </a:extLst>
            </p:cNvPr>
            <p:cNvSpPr txBox="1"/>
            <p:nvPr/>
          </p:nvSpPr>
          <p:spPr>
            <a:xfrm>
              <a:off x="10663646" y="4582800"/>
              <a:ext cx="21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324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Оценка детекции объектов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2E8B0D-D70B-035D-CD19-8528EC73C5B3}"/>
              </a:ext>
            </a:extLst>
          </p:cNvPr>
          <p:cNvSpPr txBox="1"/>
          <p:nvPr/>
        </p:nvSpPr>
        <p:spPr>
          <a:xfrm>
            <a:off x="1315612" y="5508000"/>
            <a:ext cx="53978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Табл. 1.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Сравнение качества детекции клеток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49D4C-1360-85A2-E0FA-C7D13611A6F1}"/>
              </a:ext>
            </a:extLst>
          </p:cNvPr>
          <p:cNvSpPr txBox="1"/>
          <p:nvPr/>
        </p:nvSpPr>
        <p:spPr>
          <a:xfrm>
            <a:off x="4014550" y="1735663"/>
            <a:ext cx="68595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Оценка качества детекции проводилась для 54 изображений. Результаты были усреднены.</a:t>
            </a:r>
          </a:p>
          <a:p>
            <a:endParaRPr lang="ru-RU" sz="2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Обозначения: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cyto3_30 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– модель </a:t>
            </a:r>
            <a:r>
              <a:rPr lang="en-US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Cellpose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Cyto3,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параметр «диаметр клеток» = 30;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sam2.1_l_p – 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модель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SAM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.1 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large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с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использованием подсказок.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2E0FC7-3AC7-F271-69BE-124E7AE41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612" y="1836000"/>
            <a:ext cx="194917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Экспериментальные данные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В ЛРБ ОИЯИ проводятся эксперименты на мелких лабораторных животных для изучения влияния ионизирующего излучения на клеточном, тканевом и организменном уровнях. После облучения изучается поведение грызунов и проводится морфологический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анализ клеток головного мозга.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79BFB-E869-AFC0-F55E-762F170BA385}"/>
              </a:ext>
            </a:extLst>
          </p:cNvPr>
          <p:cNvSpPr txBox="1"/>
          <p:nvPr/>
        </p:nvSpPr>
        <p:spPr>
          <a:xfrm>
            <a:off x="1323835" y="5796000"/>
            <a:ext cx="25221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Лабораторная мышь </a:t>
            </a:r>
            <a:r>
              <a:rPr lang="ru-RU" sz="1500" baseline="30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1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26AC-5208-B516-89DA-319C14B9900F}"/>
              </a:ext>
            </a:extLst>
          </p:cNvPr>
          <p:cNvSpPr txBox="1"/>
          <p:nvPr/>
        </p:nvSpPr>
        <p:spPr>
          <a:xfrm>
            <a:off x="1314053" y="6396335"/>
            <a:ext cx="9556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aseline="300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Изображение получено с сайта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https://spf-animals.ru/labanimals/mice/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r>
              <a:rPr lang="ru-RU" sz="1200" baseline="300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Изображения предоставлены Колесниковой Инной Александровной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3B6CC07-F02C-9DEF-660D-B6E543C0AFF8}"/>
              </a:ext>
            </a:extLst>
          </p:cNvPr>
          <p:cNvGrpSpPr/>
          <p:nvPr/>
        </p:nvGrpSpPr>
        <p:grpSpPr>
          <a:xfrm>
            <a:off x="8348165" y="3204000"/>
            <a:ext cx="2520000" cy="2520000"/>
            <a:chOff x="7465515" y="1865801"/>
            <a:chExt cx="2948400" cy="29484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CABDB0BD-ED66-0478-26D7-BCF0B4DDCA27}"/>
                </a:ext>
              </a:extLst>
            </p:cNvPr>
            <p:cNvSpPr/>
            <p:nvPr/>
          </p:nvSpPr>
          <p:spPr>
            <a:xfrm>
              <a:off x="7465515" y="1865801"/>
              <a:ext cx="2948400" cy="2948400"/>
            </a:xfrm>
            <a:prstGeom prst="rect">
              <a:avLst/>
            </a:prstGeom>
            <a:gradFill>
              <a:gsLst>
                <a:gs pos="0">
                  <a:srgbClr val="F0F0F0"/>
                </a:gs>
                <a:gs pos="100000">
                  <a:srgbClr val="F6F6F6"/>
                </a:gs>
              </a:gsLst>
              <a:lin ang="3600000" scaled="0"/>
            </a:gra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421A942A-F92D-89B7-EFD3-74AD673B6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45" t="12009" r="5884" b="1276"/>
            <a:stretch/>
          </p:blipFill>
          <p:spPr>
            <a:xfrm>
              <a:off x="7813811" y="1915221"/>
              <a:ext cx="2247384" cy="2897621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3145DF-7445-96EC-CD18-642DA9A7D1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6" r="13769"/>
          <a:stretch/>
        </p:blipFill>
        <p:spPr>
          <a:xfrm>
            <a:off x="1314052" y="3204000"/>
            <a:ext cx="2520000" cy="252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F838CB-E241-6801-5B08-2C72E76E8CEB}"/>
              </a:ext>
            </a:extLst>
          </p:cNvPr>
          <p:cNvSpPr txBox="1"/>
          <p:nvPr/>
        </p:nvSpPr>
        <p:spPr>
          <a:xfrm>
            <a:off x="4832190" y="5796000"/>
            <a:ext cx="25985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Поведенческий тест </a:t>
            </a:r>
            <a:r>
              <a:rPr lang="ru-RU" sz="1500" baseline="30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2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1B440E-0DF5-113E-611A-4F51747D6420}"/>
              </a:ext>
            </a:extLst>
          </p:cNvPr>
          <p:cNvSpPr txBox="1"/>
          <p:nvPr/>
        </p:nvSpPr>
        <p:spPr>
          <a:xfrm>
            <a:off x="8346005" y="5796000"/>
            <a:ext cx="25985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3.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Микроскоп с камерой </a:t>
            </a:r>
            <a:r>
              <a:rPr lang="ru-RU" sz="1500" baseline="30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2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8EE76D7-46BC-4E5D-84BC-4C11F25CD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260" r="4260"/>
          <a:stretch/>
        </p:blipFill>
        <p:spPr bwMode="auto">
          <a:xfrm>
            <a:off x="4832190" y="3204000"/>
            <a:ext cx="2520000" cy="252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77058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Комбинирование моделей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Повышения качества детекции клеток на изображениях удалось достичь за счет комбинирования результатов работы нескольких моделей.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FC87CE-28A2-C627-7049-9993560B22A5}"/>
              </a:ext>
            </a:extLst>
          </p:cNvPr>
          <p:cNvSpPr txBox="1"/>
          <p:nvPr/>
        </p:nvSpPr>
        <p:spPr>
          <a:xfrm>
            <a:off x="1317863" y="5652000"/>
            <a:ext cx="8858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27.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Примеры комбинирования результатов работы моделей </a:t>
            </a:r>
            <a:r>
              <a:rPr lang="en-US" sz="1500" dirty="0">
                <a:solidFill>
                  <a:srgbClr val="FF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SAM</a:t>
            </a:r>
            <a:r>
              <a:rPr lang="ru-RU" sz="1500" dirty="0">
                <a:solidFill>
                  <a:srgbClr val="FF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srgbClr val="FF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2.1 large</a:t>
            </a:r>
            <a:r>
              <a:rPr lang="ru-RU" sz="1500" dirty="0">
                <a:solidFill>
                  <a:srgbClr val="FF000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с подсказками</a:t>
            </a:r>
            <a:r>
              <a:rPr lang="en-US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1500" dirty="0">
                <a:solidFill>
                  <a:srgbClr val="0070C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Cellpose Cyto3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и </a:t>
            </a:r>
            <a:r>
              <a:rPr lang="en-US" sz="1500" dirty="0">
                <a:solidFill>
                  <a:srgbClr val="00B05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Cellpose Cyto3 (diameter=45)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AF3545-9F64-8724-EC57-6AECF01BA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b="407"/>
          <a:stretch/>
        </p:blipFill>
        <p:spPr>
          <a:xfrm>
            <a:off x="1317863" y="2520000"/>
            <a:ext cx="4126368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B63959-23AC-F857-2615-9A4E51F7A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" r="87"/>
          <a:stretch/>
        </p:blipFill>
        <p:spPr>
          <a:xfrm>
            <a:off x="6096000" y="2520000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4433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Комбинирование моделей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osevka Medium" panose="02000609030000000004" pitchFamily="49" charset="0"/>
              <a:ea typeface="Iosevka Medium" panose="02000609030000000004" pitchFamily="49" charset="0"/>
              <a:cs typeface="Iosevka Medium" panose="02000609030000000004" pitchFamily="49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2E8B0D-D70B-035D-CD19-8528EC73C5B3}"/>
              </a:ext>
            </a:extLst>
          </p:cNvPr>
          <p:cNvSpPr txBox="1"/>
          <p:nvPr/>
        </p:nvSpPr>
        <p:spPr>
          <a:xfrm>
            <a:off x="1311799" y="5508000"/>
            <a:ext cx="3860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Табл. 3.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Сравнение качества детекции при комбинировании результатов 2 моделей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0EF1C7-E95D-EF7C-7CDB-9EF602687FFA}"/>
              </a:ext>
            </a:extLst>
          </p:cNvPr>
          <p:cNvSpPr txBox="1"/>
          <p:nvPr/>
        </p:nvSpPr>
        <p:spPr>
          <a:xfrm>
            <a:off x="6095998" y="5508000"/>
            <a:ext cx="4537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Табл. 4.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Сравнение качества детекции при комбинировании результатов 3 моделей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8CA902-3056-C3C2-C49F-8E958D8C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800" y="1836000"/>
            <a:ext cx="3860690" cy="36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3C2CAF-87C0-24B1-77CB-2A16AB033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36000"/>
            <a:ext cx="453727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89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Комбинирование моделей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osevka Medium" panose="02000609030000000004" pitchFamily="49" charset="0"/>
              <a:ea typeface="Iosevka Medium" panose="02000609030000000004" pitchFamily="49" charset="0"/>
              <a:cs typeface="Iosevka Medium" panose="02000609030000000004" pitchFamily="49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2E8B0D-D70B-035D-CD19-8528EC73C5B3}"/>
              </a:ext>
            </a:extLst>
          </p:cNvPr>
          <p:cNvSpPr txBox="1"/>
          <p:nvPr/>
        </p:nvSpPr>
        <p:spPr>
          <a:xfrm>
            <a:off x="1311799" y="5508000"/>
            <a:ext cx="3860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Табл. 3.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Сравнение качества детекции при комбинировании результатов 2 моделей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0EF1C7-E95D-EF7C-7CDB-9EF602687FFA}"/>
              </a:ext>
            </a:extLst>
          </p:cNvPr>
          <p:cNvSpPr txBox="1"/>
          <p:nvPr/>
        </p:nvSpPr>
        <p:spPr>
          <a:xfrm>
            <a:off x="6095998" y="5508000"/>
            <a:ext cx="4537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Табл. 4.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Сравнение качества детекции при комбинировании результатов 3 моделей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8CA902-3056-C3C2-C49F-8E958D8C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800" y="1836000"/>
            <a:ext cx="3860690" cy="36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3C2CAF-87C0-24B1-77CB-2A16AB033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36000"/>
            <a:ext cx="4537278" cy="3600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77050E-B9A0-BEDC-5B2B-43F3D312A163}"/>
              </a:ext>
            </a:extLst>
          </p:cNvPr>
          <p:cNvSpPr/>
          <p:nvPr/>
        </p:nvSpPr>
        <p:spPr>
          <a:xfrm>
            <a:off x="6095998" y="4909820"/>
            <a:ext cx="4537278" cy="25491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52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6D304-B05B-43FA-AA58-FCD10F59ED4E}"/>
              </a:ext>
            </a:extLst>
          </p:cNvPr>
          <p:cNvSpPr txBox="1"/>
          <p:nvPr/>
        </p:nvSpPr>
        <p:spPr>
          <a:xfrm>
            <a:off x="1317863" y="720000"/>
            <a:ext cx="955627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6000" dirty="0"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Набор данных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20 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размеченных изображений были разделены на 2 группы</a:t>
            </a:r>
            <a:r>
              <a:rPr lang="en-US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. 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Изображения первой группы были </a:t>
            </a:r>
            <a:r>
              <a:rPr lang="ru-RU" sz="2000" dirty="0" err="1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аугментированы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и разделены на </a:t>
            </a:r>
            <a:r>
              <a:rPr lang="ru-RU" sz="2000" dirty="0">
                <a:solidFill>
                  <a:srgbClr val="00B05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тренировочную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и </a:t>
            </a:r>
            <a:r>
              <a:rPr lang="ru-RU" sz="2000" dirty="0" err="1">
                <a:solidFill>
                  <a:schemeClr val="accent4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валидационную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выборку. Вторая группа изображений – </a:t>
            </a:r>
            <a:r>
              <a:rPr lang="ru-RU" sz="2000" dirty="0">
                <a:solidFill>
                  <a:srgbClr val="EC7320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тестовая</a:t>
            </a: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выборка.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9B678F-93B7-F02A-098F-A9A3FE50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AAC15-90EB-D058-6CD2-7447777EAEEA}"/>
              </a:ext>
            </a:extLst>
          </p:cNvPr>
          <p:cNvSpPr txBox="1"/>
          <p:nvPr/>
        </p:nvSpPr>
        <p:spPr>
          <a:xfrm>
            <a:off x="1317863" y="6084000"/>
            <a:ext cx="8908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19. </a:t>
            </a:r>
            <a:r>
              <a:rPr lang="ru-RU" sz="15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Диаграмма процесса формирования набора данных из размеченных изображений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03E6A7DA-B927-FE58-1E05-551B8ECE2541}"/>
              </a:ext>
            </a:extLst>
          </p:cNvPr>
          <p:cNvSpPr/>
          <p:nvPr/>
        </p:nvSpPr>
        <p:spPr>
          <a:xfrm>
            <a:off x="7391400" y="2844000"/>
            <a:ext cx="3281680" cy="3187243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91751EB-12BE-E5A1-6A1C-2D26049E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63" y="3755206"/>
            <a:ext cx="1080000" cy="1397645"/>
          </a:xfrm>
          <a:prstGeom prst="rect">
            <a:avLst/>
          </a:prstGeom>
        </p:spPr>
      </p:pic>
      <p:cxnSp>
        <p:nvCxnSpPr>
          <p:cNvPr id="31" name="Соединитель: уступ 30">
            <a:extLst>
              <a:ext uri="{FF2B5EF4-FFF2-40B4-BE49-F238E27FC236}">
                <a16:creationId xmlns:a16="http://schemas.microsoft.com/office/drawing/2014/main" id="{4972C2FB-6A84-3308-2138-B5E4663A407C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397863" y="4454029"/>
            <a:ext cx="5162137" cy="1035853"/>
          </a:xfrm>
          <a:prstGeom prst="bentConnector3">
            <a:avLst>
              <a:gd name="adj1" fmla="val 5458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074C7E7E-028E-CB7A-6D73-9F3C868C47E1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2397863" y="3955156"/>
            <a:ext cx="564090" cy="498873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F5FC64C2-A4E9-8590-79E9-F6AF592B48D7}"/>
              </a:ext>
            </a:extLst>
          </p:cNvPr>
          <p:cNvCxnSpPr>
            <a:cxnSpLocks/>
          </p:cNvCxnSpPr>
          <p:nvPr/>
        </p:nvCxnSpPr>
        <p:spPr>
          <a:xfrm flipV="1">
            <a:off x="3501953" y="3955155"/>
            <a:ext cx="564090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7C8E13B6-3876-7DE7-3D63-3C6CCB5EA9D4}"/>
              </a:ext>
            </a:extLst>
          </p:cNvPr>
          <p:cNvCxnSpPr>
            <a:cxnSpLocks/>
          </p:cNvCxnSpPr>
          <p:nvPr/>
        </p:nvCxnSpPr>
        <p:spPr>
          <a:xfrm>
            <a:off x="6890657" y="3955155"/>
            <a:ext cx="669343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A75972D-C1C3-39E3-EFC6-FB3E319D4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00" y="2996229"/>
            <a:ext cx="540000" cy="191077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1AE2207-7EE9-47A0-0104-5DB812EE6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000" y="2995200"/>
            <a:ext cx="2826000" cy="191170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5CBE865-39BB-F0DB-A589-F00A24435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000" y="2995200"/>
            <a:ext cx="2254441" cy="19116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3898C56-11C8-C3C7-EA93-8CF1DA961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2000" y="2995200"/>
            <a:ext cx="540000" cy="191077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58EA1BAA-EA42-823A-9FCB-F9DA72902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0000" y="5076000"/>
            <a:ext cx="540000" cy="8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08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Прототип</a:t>
            </a:r>
            <a:r>
              <a:rPr lang="ru-RU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 приложения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Веб-приложение для автоматической разметки изображений разрабатывается на языке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Python </a:t>
            </a: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с использованием библиотеки </a:t>
            </a:r>
            <a:r>
              <a:rPr lang="en-US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Streamlit.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Iosevka Medium" panose="02000609030000000004" pitchFamily="49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79BFB-E869-AFC0-F55E-762F170BA385}"/>
              </a:ext>
            </a:extLst>
          </p:cNvPr>
          <p:cNvSpPr txBox="1"/>
          <p:nvPr/>
        </p:nvSpPr>
        <p:spPr>
          <a:xfrm>
            <a:off x="1317863" y="5472000"/>
            <a:ext cx="4682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28.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Скриншот приложения</a:t>
            </a:r>
            <a:r>
              <a:rPr lang="en-US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после загрузки изображения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515379-EC90-8275-02E7-E7520674B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6" b="12986"/>
          <a:stretch/>
        </p:blipFill>
        <p:spPr>
          <a:xfrm>
            <a:off x="6096000" y="2520000"/>
            <a:ext cx="4630081" cy="288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5CF7BB-D6A8-2AD1-358C-AD745B99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12" r="1118" b="7315"/>
          <a:stretch/>
        </p:blipFill>
        <p:spPr>
          <a:xfrm>
            <a:off x="1317863" y="2520000"/>
            <a:ext cx="4630081" cy="288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5BAF7A-B0B2-0AA1-B78E-233AA1A04DA5}"/>
              </a:ext>
            </a:extLst>
          </p:cNvPr>
          <p:cNvSpPr txBox="1"/>
          <p:nvPr/>
        </p:nvSpPr>
        <p:spPr>
          <a:xfrm>
            <a:off x="6096000" y="5472000"/>
            <a:ext cx="4682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29.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Скриншот приложения</a:t>
            </a:r>
            <a:r>
              <a:rPr lang="en-US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при отображении результатов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369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79BFB-E869-AFC0-F55E-762F170BA385}"/>
              </a:ext>
            </a:extLst>
          </p:cNvPr>
          <p:cNvSpPr txBox="1"/>
          <p:nvPr/>
        </p:nvSpPr>
        <p:spPr>
          <a:xfrm>
            <a:off x="1321229" y="6444000"/>
            <a:ext cx="60773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6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28. </a:t>
            </a:r>
            <a:r>
              <a:rPr lang="ru-RU" sz="15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Скриншот приложения после загрузки изображения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646FF4-D67C-9988-528D-EC44456C5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2" r="1118" b="7315"/>
          <a:stretch/>
        </p:blipFill>
        <p:spPr>
          <a:xfrm>
            <a:off x="1321229" y="459000"/>
            <a:ext cx="9549541" cy="594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3212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79BFB-E869-AFC0-F55E-762F170BA385}"/>
              </a:ext>
            </a:extLst>
          </p:cNvPr>
          <p:cNvSpPr txBox="1"/>
          <p:nvPr/>
        </p:nvSpPr>
        <p:spPr>
          <a:xfrm>
            <a:off x="1321228" y="6444000"/>
            <a:ext cx="60773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6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29. </a:t>
            </a:r>
            <a:r>
              <a:rPr lang="ru-RU" sz="15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Скриншот приложения при отображении результатов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515379-EC90-8275-02E7-E7520674B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6" b="12986"/>
          <a:stretch/>
        </p:blipFill>
        <p:spPr>
          <a:xfrm>
            <a:off x="1321228" y="459000"/>
            <a:ext cx="9549543" cy="594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5761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6D304-B05B-43FA-AA58-FCD10F59ED4E}"/>
              </a:ext>
            </a:extLst>
          </p:cNvPr>
          <p:cNvSpPr txBox="1"/>
          <p:nvPr/>
        </p:nvSpPr>
        <p:spPr>
          <a:xfrm>
            <a:off x="1317863" y="720000"/>
            <a:ext cx="955627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6000" dirty="0"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Текущие результаты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Проведен обзор методов машинного обучения, которые уже </a:t>
            </a:r>
            <a:r>
              <a:rPr lang="ru-RU" sz="28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применялись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для анализа изображений клеток;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Подготовлена часть данных для обучения моделей;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Выполнено сравнение различных готовых моделей для сегментации изображений;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Разработан прототип веб-приложения</a:t>
            </a:r>
            <a:r>
              <a:rPr lang="ru-RU" sz="28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9B678F-93B7-F02A-098F-A9A3FE50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408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6D304-B05B-43FA-AA58-FCD10F59ED4E}"/>
              </a:ext>
            </a:extLst>
          </p:cNvPr>
          <p:cNvSpPr txBox="1"/>
          <p:nvPr/>
        </p:nvSpPr>
        <p:spPr>
          <a:xfrm>
            <a:off x="1317863" y="720000"/>
            <a:ext cx="955627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6000" dirty="0"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Дальнейшие планы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Разметить больше изображений для набора данных обучения;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Обучить различные модели для сегментации и классификации изображений клеток на подготовленном наборе данных и сравнить полученные результаты;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Интегрировать обученные модели в веб-приложение;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Развернуть веб-приложение на серверах ОИЯИ.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9B678F-93B7-F02A-098F-A9A3FE50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728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6D304-B05B-43FA-AA58-FCD10F59ED4E}"/>
              </a:ext>
            </a:extLst>
          </p:cNvPr>
          <p:cNvSpPr txBox="1"/>
          <p:nvPr/>
        </p:nvSpPr>
        <p:spPr>
          <a:xfrm>
            <a:off x="1317863" y="2921168"/>
            <a:ext cx="9556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6000" dirty="0">
                <a:solidFill>
                  <a:schemeClr val="bg1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Спасибо за внимание!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9B678F-93B7-F02A-098F-A9A3FE50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88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Исходные изображения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С использованием камер для микроскопов и специальных программ создается база</a:t>
            </a:r>
            <a:r>
              <a:rPr lang="en-US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изображений микропрепаратов головного мозга лабораторных  животных.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Iosevka Medium" panose="02000609030000000004" pitchFamily="49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79BFB-E869-AFC0-F55E-762F170BA385}"/>
              </a:ext>
            </a:extLst>
          </p:cNvPr>
          <p:cNvSpPr txBox="1"/>
          <p:nvPr/>
        </p:nvSpPr>
        <p:spPr>
          <a:xfrm>
            <a:off x="1315614" y="5652000"/>
            <a:ext cx="95562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4.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Примеры изображений </a:t>
            </a:r>
            <a:r>
              <a:rPr kumimoji="0" lang="ru-RU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26AC-5208-B516-89DA-319C14B9900F}"/>
              </a:ext>
            </a:extLst>
          </p:cNvPr>
          <p:cNvSpPr txBox="1"/>
          <p:nvPr/>
        </p:nvSpPr>
        <p:spPr>
          <a:xfrm>
            <a:off x="1315614" y="6582975"/>
            <a:ext cx="9556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aseline="300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Набор данных предоставлен ЛРБ ОИЯИ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2BD961-9E9E-DE7A-926E-1A3D28E17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14" y="2520000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88A1DF-08C4-2E25-A7F5-216B8A320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51" y="2520000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4008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Группы объектов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Объекты на изображениях разделяют на группы как в зависимости от степени изменения нейронов, так и выделяя глиальные клетки и объекты нервной ткани, которые не могут быть проанализированы.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4</a:t>
            </a:fld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44CDF70-7908-DE41-09C8-584F4CAE755E}"/>
              </a:ext>
            </a:extLst>
          </p:cNvPr>
          <p:cNvGrpSpPr/>
          <p:nvPr/>
        </p:nvGrpSpPr>
        <p:grpSpPr>
          <a:xfrm>
            <a:off x="239392" y="2916000"/>
            <a:ext cx="2160003" cy="2160000"/>
            <a:chOff x="4369924" y="1840081"/>
            <a:chExt cx="2944806" cy="294480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9501891-D218-AC26-9DC5-22BA7265F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44" r="1344"/>
            <a:stretch/>
          </p:blipFill>
          <p:spPr>
            <a:xfrm>
              <a:off x="4369932" y="1840082"/>
              <a:ext cx="1472400" cy="14724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F686796-E9BE-AC45-3F45-C214BF1F9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2" r="1942"/>
            <a:stretch/>
          </p:blipFill>
          <p:spPr>
            <a:xfrm>
              <a:off x="5842329" y="1840081"/>
              <a:ext cx="1472401" cy="147240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3E82B51-64CF-8903-523C-5DC747D9A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7" r="1047"/>
            <a:stretch/>
          </p:blipFill>
          <p:spPr>
            <a:xfrm>
              <a:off x="5842330" y="3312482"/>
              <a:ext cx="1472398" cy="147240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E942C3E-ECC5-133F-4A06-908BBCA00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32" r="1832"/>
            <a:stretch/>
          </p:blipFill>
          <p:spPr>
            <a:xfrm>
              <a:off x="4369924" y="3312482"/>
              <a:ext cx="1472402" cy="1472401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126DD9-A2D5-1F02-89B5-DE5B7196B283}"/>
              </a:ext>
            </a:extLst>
          </p:cNvPr>
          <p:cNvSpPr txBox="1"/>
          <p:nvPr/>
        </p:nvSpPr>
        <p:spPr>
          <a:xfrm>
            <a:off x="237863" y="5148000"/>
            <a:ext cx="216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5.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Нейроны без нарушений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B7F637EB-6C0A-F02B-9FC3-2942A38D35B3}"/>
              </a:ext>
            </a:extLst>
          </p:cNvPr>
          <p:cNvGrpSpPr/>
          <p:nvPr/>
        </p:nvGrpSpPr>
        <p:grpSpPr>
          <a:xfrm>
            <a:off x="5023458" y="2916000"/>
            <a:ext cx="2157148" cy="2160000"/>
            <a:chOff x="4991053" y="2347200"/>
            <a:chExt cx="2157148" cy="2160000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CEDE820C-A104-E56E-8125-018EC999D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13" r="1613"/>
            <a:stretch/>
          </p:blipFill>
          <p:spPr>
            <a:xfrm>
              <a:off x="4991055" y="2347200"/>
              <a:ext cx="1080000" cy="10800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A751823-E75E-1F36-D87D-CBCFDC3E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46" r="2646"/>
            <a:stretch/>
          </p:blipFill>
          <p:spPr>
            <a:xfrm>
              <a:off x="6068201" y="2347200"/>
              <a:ext cx="1080000" cy="108000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A38D3DE-AF98-C50B-A8D2-D162ACA22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183" b="1183"/>
            <a:stretch/>
          </p:blipFill>
          <p:spPr>
            <a:xfrm>
              <a:off x="4991053" y="3425810"/>
              <a:ext cx="1080000" cy="1080000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48A2EA4B-A20C-18D7-F115-A2D2F9E3E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059" r="2059"/>
            <a:stretch/>
          </p:blipFill>
          <p:spPr>
            <a:xfrm>
              <a:off x="6068201" y="3427200"/>
              <a:ext cx="1080000" cy="1080000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D0B61CDF-243E-053A-C1D0-2B26245F16F3}"/>
              </a:ext>
            </a:extLst>
          </p:cNvPr>
          <p:cNvGrpSpPr/>
          <p:nvPr/>
        </p:nvGrpSpPr>
        <p:grpSpPr>
          <a:xfrm>
            <a:off x="7408031" y="2916000"/>
            <a:ext cx="2160000" cy="2160000"/>
            <a:chOff x="7417240" y="2344437"/>
            <a:chExt cx="2160000" cy="216000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15D9074-EE49-311A-F3CF-A1FF261B7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13" r="813"/>
            <a:stretch/>
          </p:blipFill>
          <p:spPr>
            <a:xfrm>
              <a:off x="7417240" y="2344437"/>
              <a:ext cx="1080000" cy="108000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3F151FFA-98B7-08F7-B8AD-32EFC5669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198" r="1198"/>
            <a:stretch/>
          </p:blipFill>
          <p:spPr>
            <a:xfrm>
              <a:off x="8497240" y="2344437"/>
              <a:ext cx="1080000" cy="108000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92D72583-4A24-4E93-D138-033AB8DE7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943" r="943"/>
            <a:stretch/>
          </p:blipFill>
          <p:spPr>
            <a:xfrm>
              <a:off x="7417240" y="3424437"/>
              <a:ext cx="1080000" cy="1080000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ADC615E-B5D9-2F1E-6519-0FA2C4626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077" r="3077"/>
            <a:stretch/>
          </p:blipFill>
          <p:spPr>
            <a:xfrm>
              <a:off x="8497240" y="3424437"/>
              <a:ext cx="1080000" cy="1080000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A4EE5CD-5FDE-3DBC-C786-5884B8FA43A0}"/>
              </a:ext>
            </a:extLst>
          </p:cNvPr>
          <p:cNvGrpSpPr/>
          <p:nvPr/>
        </p:nvGrpSpPr>
        <p:grpSpPr>
          <a:xfrm>
            <a:off x="9792602" y="2916000"/>
            <a:ext cx="2162252" cy="2160000"/>
            <a:chOff x="9791885" y="2334382"/>
            <a:chExt cx="2162252" cy="2160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FDA8F75-B38D-B22B-80A5-D09456168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472" b="472"/>
            <a:stretch/>
          </p:blipFill>
          <p:spPr>
            <a:xfrm>
              <a:off x="9791888" y="2334382"/>
              <a:ext cx="1080000" cy="108000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20A6D49A-4A0D-3678-E565-3D3798420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4338" r="4338"/>
            <a:stretch/>
          </p:blipFill>
          <p:spPr>
            <a:xfrm>
              <a:off x="10874137" y="2334382"/>
              <a:ext cx="1080000" cy="108000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E596908-3A95-F44B-29D3-D413D88C5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227" r="1227"/>
            <a:stretch/>
          </p:blipFill>
          <p:spPr>
            <a:xfrm>
              <a:off x="9791885" y="3414382"/>
              <a:ext cx="1080000" cy="108000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C4807715-87A1-FC4E-FB47-DDF741368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887" b="887"/>
            <a:stretch/>
          </p:blipFill>
          <p:spPr>
            <a:xfrm>
              <a:off x="10874137" y="3414382"/>
              <a:ext cx="1080000" cy="1080000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153033D-5D80-AD4F-5E18-373969EB8EB8}"/>
              </a:ext>
            </a:extLst>
          </p:cNvPr>
          <p:cNvGrpSpPr/>
          <p:nvPr/>
        </p:nvGrpSpPr>
        <p:grpSpPr>
          <a:xfrm>
            <a:off x="2623969" y="2916000"/>
            <a:ext cx="2159997" cy="2160000"/>
            <a:chOff x="2617968" y="2347200"/>
            <a:chExt cx="2159997" cy="2160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E23A29A-3B80-1020-D90A-F0E0B6D9B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785" r="785"/>
            <a:stretch/>
          </p:blipFill>
          <p:spPr>
            <a:xfrm>
              <a:off x="2617968" y="2347200"/>
              <a:ext cx="1080000" cy="108000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73A04C9C-2EF0-369A-F131-8E0DEE3E8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258" r="1258"/>
            <a:stretch/>
          </p:blipFill>
          <p:spPr>
            <a:xfrm>
              <a:off x="3697965" y="2347200"/>
              <a:ext cx="1080000" cy="108000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A5F836-0DDB-B825-96CC-9C4C20667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815" b="815"/>
            <a:stretch/>
          </p:blipFill>
          <p:spPr>
            <a:xfrm>
              <a:off x="2617968" y="3427200"/>
              <a:ext cx="1080000" cy="1080000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47552DCE-8D79-AD32-C72F-2D12B5676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412" r="412"/>
            <a:stretch/>
          </p:blipFill>
          <p:spPr>
            <a:xfrm>
              <a:off x="3697965" y="3427200"/>
              <a:ext cx="1080000" cy="1080000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A15AECD-373B-D259-0253-49BAC25912D6}"/>
              </a:ext>
            </a:extLst>
          </p:cNvPr>
          <p:cNvSpPr txBox="1"/>
          <p:nvPr/>
        </p:nvSpPr>
        <p:spPr>
          <a:xfrm>
            <a:off x="2610256" y="5148000"/>
            <a:ext cx="216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6.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Нейроны с изменениями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41B8DB-E4EC-5F2A-5EB9-B81E36FE67A4}"/>
              </a:ext>
            </a:extLst>
          </p:cNvPr>
          <p:cNvSpPr txBox="1"/>
          <p:nvPr/>
        </p:nvSpPr>
        <p:spPr>
          <a:xfrm>
            <a:off x="5023458" y="5148000"/>
            <a:ext cx="216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7.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Дистрофические нейроны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125B2C-0415-18F3-27AA-B90CF7194B71}"/>
              </a:ext>
            </a:extLst>
          </p:cNvPr>
          <p:cNvSpPr txBox="1"/>
          <p:nvPr/>
        </p:nvSpPr>
        <p:spPr>
          <a:xfrm>
            <a:off x="7408031" y="5148000"/>
            <a:ext cx="2160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8.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Глия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B7C298-AA22-167A-9E0A-6A0BE8004797}"/>
              </a:ext>
            </a:extLst>
          </p:cNvPr>
          <p:cNvSpPr txBox="1"/>
          <p:nvPr/>
        </p:nvSpPr>
        <p:spPr>
          <a:xfrm>
            <a:off x="9792602" y="5148000"/>
            <a:ext cx="216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9.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Объекты, не подлежащие анализу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15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40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Разметка изображений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Изображения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были вручную размечены специалистом с использованием программы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ImageJ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 с плагином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Cell Counter.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Каждый объект </a:t>
            </a: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был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отмечен точкой с указанием группы. </a:t>
            </a: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Программа позволяет сохранять данные разметки в формате </a:t>
            </a:r>
            <a:r>
              <a:rPr lang="en-US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CSV.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Iosevka Medium" panose="02000609030000000004" pitchFamily="49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79BFB-E869-AFC0-F55E-762F170BA385}"/>
              </a:ext>
            </a:extLst>
          </p:cNvPr>
          <p:cNvSpPr txBox="1"/>
          <p:nvPr/>
        </p:nvSpPr>
        <p:spPr>
          <a:xfrm>
            <a:off x="1315609" y="6120000"/>
            <a:ext cx="45291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10.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Скриншот программы </a:t>
            </a:r>
            <a:r>
              <a:rPr lang="en-US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ImageJ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ru-RU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26AC-5208-B516-89DA-319C14B9900F}"/>
              </a:ext>
            </a:extLst>
          </p:cNvPr>
          <p:cNvSpPr txBox="1"/>
          <p:nvPr/>
        </p:nvSpPr>
        <p:spPr>
          <a:xfrm>
            <a:off x="1315614" y="6582975"/>
            <a:ext cx="9556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aseline="300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Изображение предоставлено Колесниковой Инной Александровной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3B539-F187-8452-FF4A-C2EACB779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" r="1012" b="4575"/>
          <a:stretch/>
        </p:blipFill>
        <p:spPr>
          <a:xfrm>
            <a:off x="1315609" y="2916000"/>
            <a:ext cx="4529136" cy="3139319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7F4915-F014-9575-D216-1915822A4B08}"/>
              </a:ext>
            </a:extLst>
          </p:cNvPr>
          <p:cNvSpPr txBox="1"/>
          <p:nvPr/>
        </p:nvSpPr>
        <p:spPr>
          <a:xfrm>
            <a:off x="6702857" y="2915998"/>
            <a:ext cx="47781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rgbClr val="3B3B3B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Type,</a:t>
            </a:r>
            <a:r>
              <a:rPr lang="en-US" b="0" dirty="0" err="1">
                <a:solidFill>
                  <a:srgbClr val="0000FF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Slice,</a:t>
            </a:r>
            <a:r>
              <a:rPr lang="en-US" b="0" dirty="0" err="1">
                <a:solidFill>
                  <a:srgbClr val="795E26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X,</a:t>
            </a:r>
            <a:r>
              <a:rPr lang="en-US" b="0" dirty="0" err="1">
                <a:solidFill>
                  <a:srgbClr val="008000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Y,</a:t>
            </a:r>
            <a:r>
              <a:rPr lang="en-US" b="0" dirty="0" err="1">
                <a:solidFill>
                  <a:srgbClr val="A31515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Value</a:t>
            </a:r>
            <a:endParaRPr lang="en-US" b="0" dirty="0">
              <a:solidFill>
                <a:srgbClr val="3B3B3B"/>
              </a:solidFill>
              <a:effectLst/>
              <a:latin typeface="Roboto Mono Light" panose="00000009000000000000" pitchFamily="49" charset="0"/>
              <a:ea typeface="Roboto Mono Light" panose="00000009000000000000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en-US" b="0" dirty="0">
                <a:solidFill>
                  <a:srgbClr val="0000FF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en-US" b="0" dirty="0">
                <a:solidFill>
                  <a:srgbClr val="795E26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1647,</a:t>
            </a:r>
            <a:r>
              <a:rPr lang="en-US" b="0" dirty="0">
                <a:solidFill>
                  <a:srgbClr val="008000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503,</a:t>
            </a:r>
            <a:r>
              <a:rPr lang="en-US" b="0" dirty="0">
                <a:solidFill>
                  <a:srgbClr val="A31515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186.3333282470703</a:t>
            </a:r>
            <a:endParaRPr lang="en-US" b="0" dirty="0">
              <a:solidFill>
                <a:srgbClr val="3B3B3B"/>
              </a:solidFill>
              <a:effectLst/>
              <a:latin typeface="Roboto Mono Light" panose="00000009000000000000" pitchFamily="49" charset="0"/>
              <a:ea typeface="Roboto Mono Light" panose="00000009000000000000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en-US" b="0" dirty="0">
                <a:solidFill>
                  <a:srgbClr val="0000FF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en-US" b="0" dirty="0">
                <a:solidFill>
                  <a:srgbClr val="795E26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1135,</a:t>
            </a:r>
            <a:r>
              <a:rPr lang="en-US" b="0" dirty="0">
                <a:solidFill>
                  <a:srgbClr val="008000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710,</a:t>
            </a:r>
            <a:r>
              <a:rPr lang="en-US" b="0" dirty="0">
                <a:solidFill>
                  <a:srgbClr val="A31515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128.3333282470703</a:t>
            </a:r>
            <a:endParaRPr lang="en-US" b="0" dirty="0">
              <a:solidFill>
                <a:srgbClr val="3B3B3B"/>
              </a:solidFill>
              <a:effectLst/>
              <a:latin typeface="Roboto Mono Light" panose="00000009000000000000" pitchFamily="49" charset="0"/>
              <a:ea typeface="Roboto Mono Light" panose="00000009000000000000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2,</a:t>
            </a:r>
            <a:r>
              <a:rPr lang="en-US" b="0" dirty="0">
                <a:solidFill>
                  <a:srgbClr val="0000FF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en-US" b="0" dirty="0">
                <a:solidFill>
                  <a:srgbClr val="795E26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982,</a:t>
            </a:r>
            <a:r>
              <a:rPr lang="en-US" b="0" dirty="0">
                <a:solidFill>
                  <a:srgbClr val="008000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436,</a:t>
            </a:r>
            <a:r>
              <a:rPr lang="en-US" b="0" dirty="0">
                <a:solidFill>
                  <a:srgbClr val="A31515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155.0</a:t>
            </a:r>
            <a:endParaRPr lang="en-US" b="0" dirty="0">
              <a:solidFill>
                <a:srgbClr val="3B3B3B"/>
              </a:solidFill>
              <a:effectLst/>
              <a:latin typeface="Roboto Mono Light" panose="00000009000000000000" pitchFamily="49" charset="0"/>
              <a:ea typeface="Roboto Mono Light" panose="00000009000000000000" pitchFamily="49" charset="0"/>
            </a:endParaRPr>
          </a:p>
          <a:p>
            <a:r>
              <a:rPr lang="en-US" b="0" dirty="0">
                <a:solidFill>
                  <a:srgbClr val="3B3B3B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2,</a:t>
            </a:r>
            <a:r>
              <a:rPr lang="en-US" b="0" dirty="0">
                <a:solidFill>
                  <a:srgbClr val="0000FF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en-US" b="0" dirty="0">
                <a:solidFill>
                  <a:srgbClr val="795E26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1299,</a:t>
            </a:r>
            <a:r>
              <a:rPr lang="en-US" b="0" dirty="0">
                <a:solidFill>
                  <a:srgbClr val="008000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123,</a:t>
            </a:r>
            <a:r>
              <a:rPr lang="en-US" b="0" dirty="0">
                <a:solidFill>
                  <a:srgbClr val="A31515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191.3333282470703</a:t>
            </a:r>
            <a:endParaRPr lang="en-US" b="0" dirty="0">
              <a:solidFill>
                <a:srgbClr val="3B3B3B"/>
              </a:solidFill>
              <a:effectLst/>
              <a:latin typeface="Roboto Mono Light" panose="00000009000000000000" pitchFamily="49" charset="0"/>
              <a:ea typeface="Roboto Mono Light" panose="00000009000000000000" pitchFamily="49" charset="0"/>
            </a:endParaRPr>
          </a:p>
          <a:p>
            <a:r>
              <a:rPr lang="ru-RU" b="0" dirty="0">
                <a:solidFill>
                  <a:srgbClr val="3B3B3B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3,</a:t>
            </a:r>
            <a:r>
              <a:rPr lang="ru-RU" b="0" dirty="0">
                <a:solidFill>
                  <a:srgbClr val="0000FF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ru-RU" b="0" dirty="0">
                <a:solidFill>
                  <a:srgbClr val="795E26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1168,</a:t>
            </a:r>
            <a:r>
              <a:rPr lang="ru-RU" b="0" dirty="0">
                <a:solidFill>
                  <a:srgbClr val="008000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412,</a:t>
            </a:r>
            <a:r>
              <a:rPr lang="ru-RU" b="0" dirty="0">
                <a:solidFill>
                  <a:srgbClr val="A31515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104.0</a:t>
            </a:r>
            <a:endParaRPr lang="ru-RU" b="0" dirty="0">
              <a:solidFill>
                <a:srgbClr val="3B3B3B"/>
              </a:solidFill>
              <a:effectLst/>
              <a:latin typeface="Roboto Mono Light" panose="00000009000000000000" pitchFamily="49" charset="0"/>
              <a:ea typeface="Roboto Mono Light" panose="00000009000000000000" pitchFamily="49" charset="0"/>
            </a:endParaRPr>
          </a:p>
          <a:p>
            <a:r>
              <a:rPr lang="ru-RU" b="0" dirty="0">
                <a:solidFill>
                  <a:srgbClr val="3B3B3B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3,</a:t>
            </a:r>
            <a:r>
              <a:rPr lang="ru-RU" b="0" dirty="0">
                <a:solidFill>
                  <a:srgbClr val="0000FF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ru-RU" b="0" dirty="0">
                <a:solidFill>
                  <a:srgbClr val="795E26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926,</a:t>
            </a:r>
            <a:r>
              <a:rPr lang="ru-RU" b="0" dirty="0">
                <a:solidFill>
                  <a:srgbClr val="008000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451,</a:t>
            </a:r>
            <a:r>
              <a:rPr lang="ru-RU" b="0" dirty="0">
                <a:solidFill>
                  <a:srgbClr val="A31515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119.33333587646484</a:t>
            </a:r>
            <a:endParaRPr lang="ru-RU" b="0" dirty="0">
              <a:solidFill>
                <a:srgbClr val="3B3B3B"/>
              </a:solidFill>
              <a:effectLst/>
              <a:latin typeface="Roboto Mono Light" panose="00000009000000000000" pitchFamily="49" charset="0"/>
              <a:ea typeface="Roboto Mono Light" panose="00000009000000000000" pitchFamily="49" charset="0"/>
            </a:endParaRPr>
          </a:p>
          <a:p>
            <a:r>
              <a:rPr lang="ru-RU" b="0" dirty="0">
                <a:solidFill>
                  <a:srgbClr val="3B3B3B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5,</a:t>
            </a:r>
            <a:r>
              <a:rPr lang="ru-RU" b="0" dirty="0">
                <a:solidFill>
                  <a:srgbClr val="0000FF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ru-RU" b="0" dirty="0">
                <a:solidFill>
                  <a:srgbClr val="795E26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1099,</a:t>
            </a:r>
            <a:r>
              <a:rPr lang="ru-RU" b="0" dirty="0">
                <a:solidFill>
                  <a:srgbClr val="008000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741,</a:t>
            </a:r>
            <a:r>
              <a:rPr lang="ru-RU" b="0" dirty="0">
                <a:solidFill>
                  <a:srgbClr val="A31515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115.66666412353516</a:t>
            </a:r>
            <a:endParaRPr lang="en-US" b="0" dirty="0">
              <a:solidFill>
                <a:srgbClr val="A31515"/>
              </a:solidFill>
              <a:effectLst/>
              <a:latin typeface="Roboto Mono Light" panose="00000009000000000000" pitchFamily="49" charset="0"/>
              <a:ea typeface="Roboto Mono Light" panose="00000009000000000000" pitchFamily="49" charset="0"/>
            </a:endParaRPr>
          </a:p>
          <a:p>
            <a:r>
              <a:rPr lang="ru-RU" b="0" dirty="0">
                <a:solidFill>
                  <a:srgbClr val="3B3B3B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5,</a:t>
            </a:r>
            <a:r>
              <a:rPr lang="ru-RU" b="0" dirty="0">
                <a:solidFill>
                  <a:srgbClr val="0000FF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ru-RU" b="0" dirty="0">
                <a:solidFill>
                  <a:srgbClr val="795E26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1204,</a:t>
            </a:r>
            <a:r>
              <a:rPr lang="ru-RU" b="0" dirty="0">
                <a:solidFill>
                  <a:srgbClr val="008000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1044,</a:t>
            </a:r>
            <a:r>
              <a:rPr lang="ru-RU" b="0" dirty="0">
                <a:solidFill>
                  <a:srgbClr val="A31515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132.0</a:t>
            </a:r>
            <a:endParaRPr lang="ru-RU" b="0" dirty="0">
              <a:solidFill>
                <a:srgbClr val="3B3B3B"/>
              </a:solidFill>
              <a:effectLst/>
              <a:latin typeface="Roboto Mono Light" panose="00000009000000000000" pitchFamily="49" charset="0"/>
              <a:ea typeface="Roboto Mono Light" panose="00000009000000000000" pitchFamily="49" charset="0"/>
            </a:endParaRPr>
          </a:p>
          <a:p>
            <a:r>
              <a:rPr lang="ru-RU" b="0" dirty="0">
                <a:solidFill>
                  <a:srgbClr val="3B3B3B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7,</a:t>
            </a:r>
            <a:r>
              <a:rPr lang="ru-RU" b="0" dirty="0">
                <a:solidFill>
                  <a:srgbClr val="0000FF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ru-RU" b="0" dirty="0">
                <a:solidFill>
                  <a:srgbClr val="795E26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1377,</a:t>
            </a:r>
            <a:r>
              <a:rPr lang="ru-RU" b="0" dirty="0">
                <a:solidFill>
                  <a:srgbClr val="008000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337,</a:t>
            </a:r>
            <a:r>
              <a:rPr lang="ru-RU" b="0" dirty="0">
                <a:solidFill>
                  <a:srgbClr val="A31515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201.6666717529297</a:t>
            </a:r>
            <a:endParaRPr lang="en-US" b="0" dirty="0">
              <a:solidFill>
                <a:srgbClr val="A31515"/>
              </a:solidFill>
              <a:effectLst/>
              <a:latin typeface="Roboto Mono Light" panose="00000009000000000000" pitchFamily="49" charset="0"/>
              <a:ea typeface="Roboto Mono Light" panose="00000009000000000000" pitchFamily="49" charset="0"/>
            </a:endParaRPr>
          </a:p>
          <a:p>
            <a:r>
              <a:rPr lang="ru-RU" b="0" dirty="0">
                <a:solidFill>
                  <a:srgbClr val="3B3B3B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7,</a:t>
            </a:r>
            <a:r>
              <a:rPr lang="ru-RU" b="0" dirty="0">
                <a:solidFill>
                  <a:srgbClr val="0000FF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1,</a:t>
            </a:r>
            <a:r>
              <a:rPr lang="ru-RU" b="0" dirty="0">
                <a:solidFill>
                  <a:srgbClr val="795E26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1887,</a:t>
            </a:r>
            <a:r>
              <a:rPr lang="ru-RU" b="0" dirty="0">
                <a:solidFill>
                  <a:srgbClr val="008000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286,</a:t>
            </a:r>
            <a:r>
              <a:rPr lang="ru-RU" b="0" dirty="0">
                <a:solidFill>
                  <a:srgbClr val="A31515"/>
                </a:solidFill>
                <a:effectLst/>
                <a:latin typeface="Roboto Mono Light" panose="00000009000000000000" pitchFamily="49" charset="0"/>
                <a:ea typeface="Roboto Mono Light" panose="00000009000000000000" pitchFamily="49" charset="0"/>
              </a:rPr>
              <a:t>202.0</a:t>
            </a:r>
            <a:endParaRPr lang="ru-RU" b="0" dirty="0">
              <a:solidFill>
                <a:srgbClr val="3B3B3B"/>
              </a:solidFill>
              <a:effectLst/>
              <a:latin typeface="Roboto Mono Light" panose="00000009000000000000" pitchFamily="49" charset="0"/>
              <a:ea typeface="Roboto Mono Light" panose="00000009000000000000" pitchFamily="49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4BA14128-F53C-12DB-0CA6-FA99BA24B11B}"/>
              </a:ext>
            </a:extLst>
          </p:cNvPr>
          <p:cNvCxnSpPr>
            <a:cxnSpLocks/>
          </p:cNvCxnSpPr>
          <p:nvPr/>
        </p:nvCxnSpPr>
        <p:spPr>
          <a:xfrm>
            <a:off x="5953761" y="4485658"/>
            <a:ext cx="640080" cy="0"/>
          </a:xfrm>
          <a:prstGeom prst="straightConnector1">
            <a:avLst/>
          </a:prstGeom>
          <a:ln w="25400" cap="flat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7119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95562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>
                <a:solidFill>
                  <a:prstClr val="black"/>
                </a:solidFill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Изображения с разметкой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Разные группы объектов обозначаются на изображениях точками разных цветов.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Iosevka Medium" panose="02000609030000000004" pitchFamily="49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059F53-9474-A6CF-2736-E9D68067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79BFB-E869-AFC0-F55E-762F170BA385}"/>
              </a:ext>
            </a:extLst>
          </p:cNvPr>
          <p:cNvSpPr txBox="1"/>
          <p:nvPr/>
        </p:nvSpPr>
        <p:spPr>
          <a:xfrm>
            <a:off x="1317863" y="5364000"/>
            <a:ext cx="95562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11.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Примеры изображений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с нанесенными данными разметки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E99BC8-58A4-4B2A-5103-74E39D52B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" r="109"/>
          <a:stretch/>
        </p:blipFill>
        <p:spPr>
          <a:xfrm>
            <a:off x="6096000" y="2232000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E9DDF3-4F40-2DBF-B4A3-C816441E7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" r="27"/>
          <a:stretch/>
        </p:blipFill>
        <p:spPr>
          <a:xfrm>
            <a:off x="1317863" y="2232000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4039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CAB8AE-240F-4D83-815E-5FE4F077E780}"/>
              </a:ext>
            </a:extLst>
          </p:cNvPr>
          <p:cNvSpPr txBox="1"/>
          <p:nvPr/>
        </p:nvSpPr>
        <p:spPr>
          <a:xfrm>
            <a:off x="1317863" y="720000"/>
            <a:ext cx="45886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Цель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osevka Medium" panose="02000609030000000004" pitchFamily="49" charset="0"/>
              <a:ea typeface="Iosevka Medium" panose="02000609030000000004" pitchFamily="49" charset="0"/>
              <a:cs typeface="Iosevka Medium" panose="020006090300000000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Автоматизировать процесс морфологического анализа нервных клеток с использованием методов машинного обучения.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A7F45E1-05A4-CD79-0ECC-7DCBECF5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AE24C-74BD-260A-E33C-FEA51B3E1909}"/>
              </a:ext>
            </a:extLst>
          </p:cNvPr>
          <p:cNvSpPr txBox="1"/>
          <p:nvPr/>
        </p:nvSpPr>
        <p:spPr>
          <a:xfrm>
            <a:off x="5906483" y="6156000"/>
            <a:ext cx="4967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12. </a:t>
            </a:r>
            <a:r>
              <a:rPr lang="ru-RU" sz="16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Пример размеченного изображения</a:t>
            </a:r>
            <a:endParaRPr kumimoji="0" lang="ru-RU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E64BFE-D60A-8E34-1625-CF3B12E5B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5" r="12535"/>
          <a:stretch/>
        </p:blipFill>
        <p:spPr>
          <a:xfrm>
            <a:off x="5906483" y="819000"/>
            <a:ext cx="5220000" cy="522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6820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6D304-B05B-43FA-AA58-FCD10F59ED4E}"/>
              </a:ext>
            </a:extLst>
          </p:cNvPr>
          <p:cNvSpPr txBox="1"/>
          <p:nvPr/>
        </p:nvSpPr>
        <p:spPr>
          <a:xfrm>
            <a:off x="1317863" y="720000"/>
            <a:ext cx="95562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6000" dirty="0"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Задачи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Провести обзор методов машинного обучения, которые уже </a:t>
            </a:r>
            <a:r>
              <a:rPr lang="ru-RU" sz="28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применялись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 для анализа изображений клеток;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Подготовить набор данных для обучения моделей;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Обучить различные модели для сегментации и классификации изображений клеток и сравнить полученные результаты;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Разработать веб-приложение для автоматической разметки изображений с использованием обученных моделей.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9B678F-93B7-F02A-098F-A9A3FE50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371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6D304-B05B-43FA-AA58-FCD10F59ED4E}"/>
              </a:ext>
            </a:extLst>
          </p:cNvPr>
          <p:cNvSpPr txBox="1"/>
          <p:nvPr/>
        </p:nvSpPr>
        <p:spPr>
          <a:xfrm>
            <a:off x="1317863" y="720000"/>
            <a:ext cx="95562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6000" dirty="0">
                <a:latin typeface="Iosevka Medium" panose="02000609030000000004" pitchFamily="49" charset="0"/>
                <a:ea typeface="Iosevka Medium" panose="02000609030000000004" pitchFamily="49" charset="0"/>
                <a:cs typeface="Iosevka Medium" panose="02000609030000000004" pitchFamily="49" charset="0"/>
              </a:rPr>
              <a:t>Машинное обучение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Iosevka Medium" panose="02000609030000000004" pitchFamily="49" charset="0"/>
              </a:rPr>
              <a:t>Процесс разметки можно разделить на 2 этапа: выделение клеток с помощью моделей сегментации и определение их группы с использованием моделей классификации.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9B678F-93B7-F02A-098F-A9A3FE50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366C-EA06-467B-B4F7-CE3359AC874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AAC15-90EB-D058-6CD2-7447777EAEEA}"/>
              </a:ext>
            </a:extLst>
          </p:cNvPr>
          <p:cNvSpPr txBox="1"/>
          <p:nvPr/>
        </p:nvSpPr>
        <p:spPr>
          <a:xfrm>
            <a:off x="1317860" y="5652000"/>
            <a:ext cx="4080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13. </a:t>
            </a:r>
            <a:r>
              <a:rPr lang="ru-RU" sz="15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Сегментированное изображение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070CA-C572-71A2-B0F9-E64B184828E0}"/>
              </a:ext>
            </a:extLst>
          </p:cNvPr>
          <p:cNvSpPr txBox="1"/>
          <p:nvPr/>
        </p:nvSpPr>
        <p:spPr>
          <a:xfrm>
            <a:off x="6096001" y="5652000"/>
            <a:ext cx="4080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bg1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Рис. 14. </a:t>
            </a:r>
            <a:r>
              <a:rPr lang="ru-RU" sz="1500" dirty="0">
                <a:solidFill>
                  <a:prstClr val="black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Times New Roman" panose="02020603050405020304" pitchFamily="18" charset="0"/>
              </a:rPr>
              <a:t>Классифицированное изображение</a:t>
            </a:r>
            <a:endParaRPr kumimoji="0" lang="ru-RU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13F26E-F2E5-BCCE-3BB1-D4FA96669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" r="52"/>
          <a:stretch/>
        </p:blipFill>
        <p:spPr>
          <a:xfrm>
            <a:off x="1317860" y="2520000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59811B-F925-B907-73DC-F3C7330EB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/>
        </p:blipFill>
        <p:spPr>
          <a:xfrm>
            <a:off x="6096000" y="2520319"/>
            <a:ext cx="4080000" cy="3060000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478193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2399</TotalTime>
  <Words>1158</Words>
  <Application>Microsoft Office PowerPoint</Application>
  <PresentationFormat>Широкоэкранный</PresentationFormat>
  <Paragraphs>158</Paragraphs>
  <Slides>29</Slides>
  <Notes>0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Roboto Condensed Light</vt:lpstr>
      <vt:lpstr>Arial</vt:lpstr>
      <vt:lpstr>Iosevka Medium Extended</vt:lpstr>
      <vt:lpstr>Calibri Light</vt:lpstr>
      <vt:lpstr>Calibri</vt:lpstr>
      <vt:lpstr>Roboto Mono Light</vt:lpstr>
      <vt:lpstr>Iosevka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Пугачёв</dc:creator>
  <cp:lastModifiedBy>Андрей Пугачёв</cp:lastModifiedBy>
  <cp:revision>103</cp:revision>
  <dcterms:created xsi:type="dcterms:W3CDTF">2024-10-31T13:28:37Z</dcterms:created>
  <dcterms:modified xsi:type="dcterms:W3CDTF">2025-04-08T17:32:23Z</dcterms:modified>
</cp:coreProperties>
</file>