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4"/>
  </p:notesMasterIdLst>
  <p:sldIdLst>
    <p:sldId id="256" r:id="rId2"/>
    <p:sldId id="266" r:id="rId3"/>
    <p:sldId id="257" r:id="rId4"/>
    <p:sldId id="258" r:id="rId5"/>
    <p:sldId id="261" r:id="rId6"/>
    <p:sldId id="268" r:id="rId7"/>
    <p:sldId id="259" r:id="rId8"/>
    <p:sldId id="260" r:id="rId9"/>
    <p:sldId id="263" r:id="rId10"/>
    <p:sldId id="269" r:id="rId11"/>
    <p:sldId id="264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841" autoAdjust="0"/>
  </p:normalViewPr>
  <p:slideViewPr>
    <p:cSldViewPr snapToGrid="0">
      <p:cViewPr varScale="1">
        <p:scale>
          <a:sx n="107" d="100"/>
          <a:sy n="107" d="100"/>
        </p:scale>
        <p:origin x="8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22702-C242-4239-BF3E-A27A5E0E4514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92C07-ADCA-46F3-877C-D889699EB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64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Добавить слайд с признаками модели и целевой переменной (</a:t>
            </a:r>
            <a:r>
              <a:rPr lang="ru-RU" dirty="0" err="1"/>
              <a:t>коэф</a:t>
            </a:r>
            <a:r>
              <a:rPr lang="ru-RU" dirty="0"/>
              <a:t> </a:t>
            </a:r>
            <a:r>
              <a:rPr lang="ru-RU" dirty="0" err="1"/>
              <a:t>лежандра</a:t>
            </a:r>
            <a:r>
              <a:rPr lang="ru-RU" dirty="0"/>
              <a:t>) (вход\выход модели) +</a:t>
            </a:r>
          </a:p>
          <a:p>
            <a:r>
              <a:rPr lang="ru-RU" dirty="0"/>
              <a:t>На слайд с дозами написать формулу перехода к дозе и график+-</a:t>
            </a:r>
          </a:p>
          <a:p>
            <a:r>
              <a:rPr lang="ru-RU" dirty="0"/>
              <a:t>График зависимости </a:t>
            </a:r>
            <a:r>
              <a:rPr lang="en-US" dirty="0"/>
              <a:t>r2 </a:t>
            </a:r>
            <a:r>
              <a:rPr lang="ru-RU" dirty="0"/>
              <a:t>от количества спектров</a:t>
            </a:r>
            <a:r>
              <a:rPr lang="en-US" dirty="0"/>
              <a:t>-</a:t>
            </a:r>
            <a:endParaRPr lang="ru-RU" dirty="0"/>
          </a:p>
          <a:p>
            <a:r>
              <a:rPr lang="ru-RU" dirty="0"/>
              <a:t>Добавить </a:t>
            </a:r>
            <a:r>
              <a:rPr lang="en-US" dirty="0"/>
              <a:t>r2 score </a:t>
            </a:r>
            <a:r>
              <a:rPr lang="ru-RU" dirty="0"/>
              <a:t>как метрику, корреляцию назвать </a:t>
            </a:r>
            <a:r>
              <a:rPr lang="en-US" dirty="0"/>
              <a:t>r </a:t>
            </a:r>
            <a:r>
              <a:rPr lang="en-US" dirty="0" err="1"/>
              <a:t>corr</a:t>
            </a:r>
            <a:r>
              <a:rPr lang="ru-RU" dirty="0"/>
              <a:t>+</a:t>
            </a:r>
            <a:r>
              <a:rPr lang="en-US" dirty="0"/>
              <a:t> </a:t>
            </a:r>
          </a:p>
          <a:p>
            <a:r>
              <a:rPr lang="ru-RU" dirty="0"/>
              <a:t>Слабые сильные стороны добавить для РУДН</a:t>
            </a:r>
          </a:p>
          <a:p>
            <a:r>
              <a:rPr lang="ru-RU" dirty="0"/>
              <a:t>Метрики </a:t>
            </a:r>
            <a:r>
              <a:rPr lang="en-US" dirty="0" err="1"/>
              <a:t>XGBoost</a:t>
            </a:r>
            <a:r>
              <a:rPr lang="en-US" dirty="0"/>
              <a:t> </a:t>
            </a:r>
            <a:r>
              <a:rPr lang="ru-RU" dirty="0"/>
              <a:t>добавить+</a:t>
            </a:r>
          </a:p>
          <a:p>
            <a:r>
              <a:rPr lang="ru-RU" dirty="0"/>
              <a:t>Поискать не рябящие графики+ </a:t>
            </a:r>
          </a:p>
          <a:p>
            <a:r>
              <a:rPr lang="ru-RU" dirty="0"/>
              <a:t>В дискуссию </a:t>
            </a:r>
            <a:r>
              <a:rPr lang="en-US" dirty="0" err="1"/>
              <a:t>AutoML</a:t>
            </a:r>
            <a:r>
              <a:rPr lang="en-US" dirty="0"/>
              <a:t>, </a:t>
            </a:r>
            <a:r>
              <a:rPr lang="en-US" dirty="0" err="1"/>
              <a:t>TabM</a:t>
            </a:r>
            <a:endParaRPr lang="en-US" dirty="0"/>
          </a:p>
          <a:p>
            <a:r>
              <a:rPr lang="ru-RU" dirty="0"/>
              <a:t>Для ОИЯИ отобрать разные графики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92C07-ADCA-46F3-877C-D889699EBA4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024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персонала, работающего на объектах атомной промышленности и ускорителях заряженных частиц, в первую очередь необходимо обеспечение радиационного контроля нейтронного излучения, поскольку оно вносит основной вклад в эффективную дозу. Однако, произведение радиационного контроля на ускорителях невозможно только с применением стандартных дозиметров нейтронов, так как их рабочий диапазон ограничен максимальной энергией около 10 МэВ. В то же время, на ускорителях энергии нейтронов могут достигать нескольких сотен МэВ и более. Базовым инструментом для решения такой задачи является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многошаровой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спектрометр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Боннера</a:t>
            </a:r>
            <a:r>
              <a:rPr lang="ru-RU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[1]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Его принцип работы заключается в замедлении нейтронов в полиэтиленовых шарах, после чего уже замедленные нейтроны регистрируются детектором.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92C07-ADCA-46F3-877C-D889699EBA4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215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Математически некорректную обратную задачу решают с помощью методов регуляризации, например, Тихонова. Мы решаем её с помощью машинного обучения</a:t>
            </a:r>
            <a:endParaRPr lang="en-US" dirty="0"/>
          </a:p>
          <a:p>
            <a:pPr>
              <a:defRPr/>
            </a:pPr>
            <a:r>
              <a:rPr lang="ru-RU" dirty="0"/>
              <a:t>Зная спектр и </a:t>
            </a:r>
            <a:r>
              <a:rPr lang="ru-RU" dirty="0" err="1"/>
              <a:t>фч</a:t>
            </a:r>
            <a:r>
              <a:rPr lang="ru-RU" dirty="0"/>
              <a:t>, всегда можно получить эффективные значения показаний спектрометра, обратная задача – найти </a:t>
            </a:r>
            <a:r>
              <a:rPr lang="ru-RU" dirty="0" err="1"/>
              <a:t>неизфестноу</a:t>
            </a:r>
            <a:r>
              <a:rPr lang="ru-RU" dirty="0"/>
              <a:t> </a:t>
            </a:r>
            <a:r>
              <a:rPr lang="en-US" dirty="0"/>
              <a:t>f </a:t>
            </a:r>
            <a:r>
              <a:rPr lang="ru-RU" dirty="0"/>
              <a:t>под </a:t>
            </a:r>
            <a:r>
              <a:rPr lang="ru-RU" dirty="0" err="1"/>
              <a:t>интегралоим</a:t>
            </a:r>
            <a:r>
              <a:rPr lang="ru-RU" dirty="0"/>
              <a:t> требует численное решение с применением методов регуляризации.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92C07-ADCA-46F3-877C-D889699EBA4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22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обучения модели с помощью метода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Frascati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Unfolding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Interactive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(FRUIT)</a:t>
            </a:r>
            <a:r>
              <a:rPr lang="ru-RU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[2]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сгенерирована обучающая выборка из 10000 спектров, полученных как взвешенная сумма четырёх компонентных спектров, описываемых моделями деления, испарения, распределения Гаусса и высокоэнергетических нейтронов, 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Выражение 2 позволяет получить набор спектров моделирующих энергетическое распределение плотности потока нейтронов на большинстве энергетических установок, включая источники деления,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радионуклидные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источники, медицинские циклотроны и адронные ускорители.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Каждый из этих компонентных спектров содержит настраиваемые параметры, которые разыгрывались случайным образом при генерации спектров.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92C07-ADCA-46F3-877C-D889699EBA4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939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разработанных алгоритмов средствами библиотеки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Python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Optuna</a:t>
            </a:r>
            <a:r>
              <a:rPr lang="ru-RU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[4]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класса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GridSearchCV</a:t>
            </a:r>
            <a:r>
              <a:rPr lang="ru-RU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[5]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проведена оптимизация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гиперпараметров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Оптимизируемые параметры для случайного леса – число деревьев в лесу (; максимальная глубина дерева; минимальное число объектов для расщепления; ограничение на число объектов в листьях. Оптимизируемые параметры для градиентного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бустинга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число решающих деревьев; максимальная глубина дерева; степень расщепления. Лучше себя показал алгоритм случайного леса: Подобранные параметры позволили уменьшить целевой показатель оптимизации: среднюю абсолютную ошибку (МАЕ) на 27%, поэтому далее замеры качества велись для него.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80% обучающей выборки было использовано для обучения, а 20% — для тестирования. Валидация разработанного подхода проведено на базе данных из 376 спектров (251 – из компендиума МАГАТЭ, 125 – спектры из статей, решающих подобные задачи)</a:t>
            </a:r>
            <a:r>
              <a:rPr lang="ru-RU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[8-11]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Анализ тестовой 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валидационной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выборки показал, что восстановленные спектры по своему характеру близки к исходным.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Показания детектора были представлены в виде массива случайных чисел, распределённых равномерно в пределах ξ = 5% от истинного значения. Область неопределённости восстановленного спектра показана на рисунке Как видно из рисунка, область неопределённости на модели случайного леса узкой полосой повторяет спектр, следовательно, решение достаточно устойчиво к ошибкам измерений.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92C07-ADCA-46F3-877C-D889699EBA4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099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На рисунке 2 приведён график сравнения реальной и восстановленной доз на модели случайного леса по тестовой выборке. Из графика видно, что восстановленные и реальные дозы близки друг к другу за исключением единичного выброса, </a:t>
                </a:r>
                <a:r>
                  <a:rPr lang="ru-RU" sz="1200" dirty="0">
                    <a:latin typeface="Century Gothic" panose="020B0502020202020204" pitchFamily="34" charset="0"/>
                  </a:rPr>
                  <a:t>при котором разница реальная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ru-RU" sz="1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2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ru-RU" sz="1200" i="1">
                            <a:latin typeface="Cambria Math" panose="02040503050406030204" pitchFamily="18" charset="0"/>
                          </a:rPr>
                          <m:t>𝑖𝑠𝑜</m:t>
                        </m:r>
                      </m:sub>
                    </m:sSub>
                  </m:oMath>
                </a14:m>
                <a:r>
                  <a:rPr lang="ru-RU" sz="1200" dirty="0">
                    <a:latin typeface="Century Gothic" panose="020B0502020202020204" pitchFamily="34" charset="0"/>
                  </a:rPr>
                  <a:t> 38 </a:t>
                </a:r>
                <a:r>
                  <a:rPr lang="ru-RU" sz="1200" dirty="0" err="1">
                    <a:latin typeface="Century Gothic" panose="020B0502020202020204" pitchFamily="34" charset="0"/>
                  </a:rPr>
                  <a:t>пЗв</a:t>
                </a:r>
                <a:r>
                  <a:rPr lang="ru-RU" sz="1200" dirty="0">
                    <a:latin typeface="Century Gothic" panose="020B0502020202020204" pitchFamily="34" charset="0"/>
                  </a:rPr>
                  <a:t>/с, а восстановленная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ru-RU" sz="1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2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ru-RU" sz="1200" i="1">
                            <a:latin typeface="Cambria Math" panose="02040503050406030204" pitchFamily="18" charset="0"/>
                          </a:rPr>
                          <m:t>𝑖𝑠𝑜</m:t>
                        </m:r>
                      </m:sub>
                    </m:sSub>
                  </m:oMath>
                </a14:m>
                <a:r>
                  <a:rPr lang="ru-RU" sz="1200" dirty="0">
                    <a:latin typeface="Century Gothic" panose="020B0502020202020204" pitchFamily="34" charset="0"/>
                  </a:rPr>
                  <a:t> = 583 </a:t>
                </a:r>
                <a:r>
                  <a:rPr lang="ru-RU" sz="1200" dirty="0" err="1">
                    <a:latin typeface="Century Gothic" panose="020B0502020202020204" pitchFamily="34" charset="0"/>
                  </a:rPr>
                  <a:t>пЗв</a:t>
                </a:r>
                <a:r>
                  <a:rPr lang="ru-RU" sz="1200" dirty="0">
                    <a:latin typeface="Century Gothic" panose="020B0502020202020204" pitchFamily="34" charset="0"/>
                  </a:rPr>
                  <a:t>/с, разница между ними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20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sSub>
                          <m:sSubPr>
                            <m:ctrlPr>
                              <a:rPr lang="ru-RU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ru-RU" sz="1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12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b>
                            <m:r>
                              <a:rPr lang="ru-RU" sz="1200" i="1">
                                <a:latin typeface="Cambria Math" panose="02040503050406030204" pitchFamily="18" charset="0"/>
                              </a:rPr>
                              <m:t>𝑖𝑠𝑜</m:t>
                            </m:r>
                          </m:sub>
                        </m:sSub>
                      </m:sub>
                    </m:sSub>
                  </m:oMath>
                </a14:m>
                <a:r>
                  <a:rPr lang="ru-RU" sz="1200" dirty="0">
                    <a:latin typeface="Century Gothic" panose="020B0502020202020204" pitchFamily="34" charset="0"/>
                    <a:sym typeface="Symbol" panose="05050102010706020507" pitchFamily="18" charset="2"/>
                  </a:rPr>
                  <a:t> </a:t>
                </a:r>
                <a:r>
                  <a:rPr lang="ru-RU" sz="1200" dirty="0">
                    <a:latin typeface="Century Gothic" panose="020B0502020202020204" pitchFamily="34" charset="0"/>
                  </a:rPr>
                  <a:t>1500%</a:t>
                </a: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Полученные оценки качества работы алгоритма, результаты восстановления спектра и оценки доз на тестовой выборке показывают, что данный алгоритм может быть применён в целях обработки результатов измерений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многошаровым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спектрометром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Боннера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для дозиметрии нейтронного излучения.</a:t>
                </a: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На рисунке 2 приведён график сравнения реальной и восстановленной доз на модели случайного леса по тестовой выборке. Из графика видно, что восстановленные и реальные дозы близки друг к другу за исключением единичного выброса, </a:t>
                </a:r>
                <a:r>
                  <a:rPr lang="ru-RU" sz="1200" dirty="0">
                    <a:latin typeface="Century Gothic" panose="020B0502020202020204" pitchFamily="34" charset="0"/>
                  </a:rPr>
                  <a:t>при котором разница реальная </a:t>
                </a:r>
                <a:r>
                  <a:rPr lang="ru-RU" sz="1200" i="0">
                    <a:latin typeface="Cambria Math" panose="02040503050406030204" pitchFamily="18" charset="0"/>
                  </a:rPr>
                  <a:t>𝐻 ̇_𝑖𝑠𝑜</a:t>
                </a:r>
                <a:r>
                  <a:rPr lang="ru-RU" sz="1200" dirty="0">
                    <a:latin typeface="Century Gothic" panose="020B0502020202020204" pitchFamily="34" charset="0"/>
                  </a:rPr>
                  <a:t> 38 </a:t>
                </a:r>
                <a:r>
                  <a:rPr lang="ru-RU" sz="1200" dirty="0" err="1">
                    <a:latin typeface="Century Gothic" panose="020B0502020202020204" pitchFamily="34" charset="0"/>
                  </a:rPr>
                  <a:t>пЗв</a:t>
                </a:r>
                <a:r>
                  <a:rPr lang="ru-RU" sz="1200" dirty="0">
                    <a:latin typeface="Century Gothic" panose="020B0502020202020204" pitchFamily="34" charset="0"/>
                  </a:rPr>
                  <a:t>/с, а восстановленная </a:t>
                </a:r>
                <a:r>
                  <a:rPr lang="ru-RU" sz="1200" i="0">
                    <a:latin typeface="Cambria Math" panose="02040503050406030204" pitchFamily="18" charset="0"/>
                  </a:rPr>
                  <a:t>𝐻 ̇_𝑖𝑠𝑜</a:t>
                </a:r>
                <a:r>
                  <a:rPr lang="ru-RU" sz="1200" dirty="0">
                    <a:latin typeface="Century Gothic" panose="020B0502020202020204" pitchFamily="34" charset="0"/>
                  </a:rPr>
                  <a:t> = 583 </a:t>
                </a:r>
                <a:r>
                  <a:rPr lang="ru-RU" sz="1200" dirty="0" err="1">
                    <a:latin typeface="Century Gothic" panose="020B0502020202020204" pitchFamily="34" charset="0"/>
                  </a:rPr>
                  <a:t>пЗв</a:t>
                </a:r>
                <a:r>
                  <a:rPr lang="ru-RU" sz="1200" dirty="0">
                    <a:latin typeface="Century Gothic" panose="020B0502020202020204" pitchFamily="34" charset="0"/>
                  </a:rPr>
                  <a:t>/с, разница между ними </a:t>
                </a:r>
                <a:r>
                  <a:rPr lang="ru-RU" sz="1200" i="0">
                    <a:latin typeface="Cambria Math" panose="02040503050406030204" pitchFamily="18" charset="0"/>
                  </a:rPr>
                  <a:t>ξ_(𝐻 ̇_𝑖𝑠𝑜 )</a:t>
                </a:r>
                <a:r>
                  <a:rPr lang="ru-RU" sz="1200" dirty="0">
                    <a:latin typeface="Century Gothic" panose="020B0502020202020204" pitchFamily="34" charset="0"/>
                    <a:sym typeface="Symbol" panose="05050102010706020507" pitchFamily="18" charset="2"/>
                  </a:rPr>
                  <a:t> </a:t>
                </a:r>
                <a:r>
                  <a:rPr lang="ru-RU" sz="1200" dirty="0">
                    <a:latin typeface="Century Gothic" panose="020B0502020202020204" pitchFamily="34" charset="0"/>
                  </a:rPr>
                  <a:t>1500%</a:t>
                </a: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Полученные оценки качества работы алгоритма, результаты восстановления спектра и оценки доз на тестовой выборке показывают, что данный алгоритм может быть применён в целях обработки результатов измерений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многошаровым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спектрометром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Боннера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для дозиметрии нейтронного излучения.</a:t>
                </a: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endParaRPr lang="ru-RU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92C07-ADCA-46F3-877C-D889699EBA4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060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92C07-ADCA-46F3-877C-D889699EBA4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791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7FC47-F6B2-4675-A587-809C4CDEE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C2A487-9C39-43A6-A4DC-D7C13B9D5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63CD61-98C8-4BF3-9697-A7F54FFEB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F233-E5FC-434B-A261-5BE9473619E9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3F2993-5FFC-40E7-9B22-1C285B474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CE78C4-BB2A-41F9-8873-70F5A505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DC11-D95A-4BB6-8CF6-D5B63E4A0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70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25B96-C48E-4534-910D-47C5E2AAB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C7CB3C-486B-4A62-89D1-C3955EB99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53FF30-785D-428B-8E68-C301E17A1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F233-E5FC-434B-A261-5BE9473619E9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937EA5-191D-4C9C-9B13-25970510A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875014-6263-4B79-9C4B-357C98D3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DC11-D95A-4BB6-8CF6-D5B63E4A0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48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E9F2F4D-73A4-4942-87EF-908267ACA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C27178-266B-4648-A1CF-0A752EB3E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EA300D-33F1-40ED-833F-C965A565A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F233-E5FC-434B-A261-5BE9473619E9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402F25-BCD2-4D62-B98B-198C17500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4201C-CFC4-4C67-9592-9D1BC22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DC11-D95A-4BB6-8CF6-D5B63E4A0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10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57FFBC-22A8-4A50-A918-0ECBD7EC7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DA1961-E469-4BEE-92CE-8C999D38C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21772F-F209-4E2C-9DFF-5DE74774A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F233-E5FC-434B-A261-5BE9473619E9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8AC91D-3787-465E-AE2E-037DAFD07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6598B7-0FA2-470F-ABB0-A880356CF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DC11-D95A-4BB6-8CF6-D5B63E4A0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73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A7731-116B-49C2-AE2B-3F611B123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48CED6-936B-4802-8084-D4A16A956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31C0C2-118D-4DF9-8D51-2818AB01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F233-E5FC-434B-A261-5BE9473619E9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B7CB12-CFC6-478B-8075-5DC65533F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356423-D386-48D9-8AC2-89B795DD8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DC11-D95A-4BB6-8CF6-D5B63E4A0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21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9C1F0-5432-4AAD-8B7E-0EE81168D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09562B-F8EE-4EB3-A54D-CD6027F8FA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E35ADA-5C18-4574-ABFC-78F96D9E8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999246-70F3-4FDB-A640-E6DBF915D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F233-E5FC-434B-A261-5BE9473619E9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BA50C8-3B35-4ED1-8C87-660D69776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7CC656-D8DF-4FF6-A879-FFD374BF2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DC11-D95A-4BB6-8CF6-D5B63E4A0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16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DCB81-6881-472C-BA7F-2DF1DFF65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B27A73-8274-4E9D-922A-A6A84B467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85ABCF-FDDD-4291-B3E5-811CBECFF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09C6EA2-544C-4EFC-A961-1DA74D2C30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B6F0864-355D-4B15-A7B5-B498805FA3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45AF96E-2CFE-4B63-9193-F88CC1461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F233-E5FC-434B-A261-5BE9473619E9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895A92-8010-4819-985E-B8E18E18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6D1B47-2EA2-4A72-A5C5-A557DA515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DC11-D95A-4BB6-8CF6-D5B63E4A0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64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46988F-65BE-45E2-9505-B1DF0C98C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133A2F-DBA3-43C5-BE21-AF94D2AAE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F233-E5FC-434B-A261-5BE9473619E9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0BCB76-F265-411D-B8F2-CDD0F945F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7E004C-56AE-41D3-8F82-08DA1DD3F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DC11-D95A-4BB6-8CF6-D5B63E4A0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198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7F9B3D-0DD8-4D43-B214-6A62C92AE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F233-E5FC-434B-A261-5BE9473619E9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03C903-97B0-4A2F-AA89-1C7D837AD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4E7812-F373-4771-BC2C-A07ACED84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DC11-D95A-4BB6-8CF6-D5B63E4A0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25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5C9F9-F3A5-430F-BD16-EF2527880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0279F5-9B4D-44AA-8027-0EF9D444F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7F0024-ACCD-42E0-9467-8D9211957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8C1362-5E2B-4B01-93CE-B0834345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F233-E5FC-434B-A261-5BE9473619E9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818322-247D-40B5-B7D7-4BCFD7E76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598431-6849-43F0-B7C8-F1EF98435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DC11-D95A-4BB6-8CF6-D5B63E4A0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29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E22A7-836D-40AA-8AE7-EEF1E45BD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884CBEF-1B7C-45E2-8424-CA6D23BC91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497269-7960-470E-8C8D-B522D64F3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C0C0B6-6CE8-4133-B180-6C5403DBB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F233-E5FC-434B-A261-5BE9473619E9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6FD121-3EB3-4B90-8286-852A589A7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4501FF-DF8A-4E8E-A26C-9484312D3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DC11-D95A-4BB6-8CF6-D5B63E4A0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46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361B9-2D3B-4F79-8D4F-76A87151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B15E86-8259-4D40-B2B9-EAB36D9DB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36C0C-85FE-41E3-92B6-96B9DE9BF0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2F233-E5FC-434B-A261-5BE9473619E9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4926CE-836A-44DB-A232-2799FF4C4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44E350-497E-4560-BA59-4F6C38CA2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0DC11-D95A-4BB6-8CF6-D5B63E4A0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93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D9BB3-BB60-4C04-8386-3F773E4A7A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Century Gothic" panose="020B0502020202020204" pitchFamily="34" charset="0"/>
              </a:rPr>
              <a:t>ПРИМЕНЕНИЕ </a:t>
            </a:r>
            <a:r>
              <a:rPr lang="en-US" sz="3200" dirty="0">
                <a:latin typeface="Century Gothic" panose="020B0502020202020204" pitchFamily="34" charset="0"/>
              </a:rPr>
              <a:t>C</a:t>
            </a:r>
            <a:r>
              <a:rPr lang="ru-RU" sz="3200" dirty="0">
                <a:latin typeface="Century Gothic" panose="020B0502020202020204" pitchFamily="34" charset="0"/>
              </a:rPr>
              <a:t>ИНТЕТИЧЕСКОЙ ОБУЧАЮЩЕЙ ВЫБОРКИ </a:t>
            </a:r>
            <a:r>
              <a:rPr lang="ru-RU" sz="3200">
                <a:latin typeface="Century Gothic" panose="020B0502020202020204" pitchFamily="34" charset="0"/>
              </a:rPr>
              <a:t>И АЛГОРИТМА </a:t>
            </a:r>
            <a:r>
              <a:rPr lang="en-US" sz="3200" dirty="0">
                <a:latin typeface="Century Gothic" panose="020B0502020202020204" pitchFamily="34" charset="0"/>
              </a:rPr>
              <a:t>“</a:t>
            </a:r>
            <a:r>
              <a:rPr lang="ru-RU" sz="3200" dirty="0">
                <a:latin typeface="Century Gothic" panose="020B0502020202020204" pitchFamily="34" charset="0"/>
              </a:rPr>
              <a:t>СЛУЧАЙНЫЙ ЛЕС</a:t>
            </a:r>
            <a:r>
              <a:rPr lang="en-US" sz="3200" dirty="0">
                <a:latin typeface="Century Gothic" panose="020B0502020202020204" pitchFamily="34" charset="0"/>
              </a:rPr>
              <a:t>” </a:t>
            </a:r>
            <a:r>
              <a:rPr lang="ru-RU" sz="3200" dirty="0">
                <a:latin typeface="Century Gothic" panose="020B0502020202020204" pitchFamily="34" charset="0"/>
              </a:rPr>
              <a:t>ДЛЯ ВОССТАНОВЛЕНИЯ СПЕКТРА НЕЙТРОНОВ</a:t>
            </a: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32CB30-57C6-49C9-A0EC-128C4F176B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>
              <a:defRPr/>
            </a:pPr>
            <a:r>
              <a:rPr lang="ru-RU" dirty="0">
                <a:latin typeface="Century Gothic" panose="020B0502020202020204" pitchFamily="34" charset="0"/>
              </a:rPr>
              <a:t>Стариковская М</a:t>
            </a:r>
            <a:r>
              <a:rPr lang="en-US" dirty="0">
                <a:latin typeface="Century Gothic" panose="020B0502020202020204" pitchFamily="34" charset="0"/>
              </a:rPr>
              <a:t>.</a:t>
            </a:r>
            <a:r>
              <a:rPr lang="ru-RU" dirty="0">
                <a:latin typeface="Century Gothic" panose="020B0502020202020204" pitchFamily="34" charset="0"/>
              </a:rPr>
              <a:t> Д</a:t>
            </a:r>
            <a:r>
              <a:rPr lang="en-US" dirty="0">
                <a:latin typeface="Century Gothic" panose="020B0502020202020204" pitchFamily="34" charset="0"/>
              </a:rPr>
              <a:t>.</a:t>
            </a:r>
            <a:endParaRPr lang="ru-RU" dirty="0">
              <a:latin typeface="Century Gothic" panose="020B0502020202020204" pitchFamily="34" charset="0"/>
            </a:endParaRPr>
          </a:p>
          <a:p>
            <a:pPr algn="r">
              <a:defRPr/>
            </a:pPr>
            <a:r>
              <a:rPr lang="ru-RU" dirty="0">
                <a:latin typeface="Century Gothic" panose="020B0502020202020204" pitchFamily="34" charset="0"/>
              </a:rPr>
              <a:t>Научный Руководитель</a:t>
            </a:r>
            <a:r>
              <a:rPr lang="en-US" dirty="0">
                <a:latin typeface="Century Gothic" panose="020B0502020202020204" pitchFamily="34" charset="0"/>
              </a:rPr>
              <a:t>: </a:t>
            </a:r>
            <a:r>
              <a:rPr lang="ru-RU" dirty="0">
                <a:latin typeface="Century Gothic" panose="020B0502020202020204" pitchFamily="34" charset="0"/>
              </a:rPr>
              <a:t> к.б.н. Чижов К</a:t>
            </a:r>
            <a:r>
              <a:rPr lang="en-US" dirty="0">
                <a:latin typeface="Century Gothic" panose="020B0502020202020204" pitchFamily="34" charset="0"/>
              </a:rPr>
              <a:t>.</a:t>
            </a:r>
            <a:r>
              <a:rPr lang="ru-RU" dirty="0">
                <a:latin typeface="Century Gothic" panose="020B0502020202020204" pitchFamily="34" charset="0"/>
              </a:rPr>
              <a:t> А</a:t>
            </a:r>
            <a:r>
              <a:rPr lang="en-US" dirty="0">
                <a:latin typeface="Century Gothic" panose="020B0502020202020204" pitchFamily="34" charset="0"/>
              </a:rPr>
              <a:t>.</a:t>
            </a:r>
            <a:endParaRPr lang="ru-RU" dirty="0">
              <a:latin typeface="Century Gothic" panose="020B0502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0613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68FB5-2B59-43B0-B34F-93546BAC6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58902"/>
            <a:ext cx="3932237" cy="575339"/>
          </a:xfrm>
        </p:spPr>
        <p:txBody>
          <a:bodyPr/>
          <a:lstStyle/>
          <a:p>
            <a:r>
              <a:rPr lang="ru-RU" dirty="0"/>
              <a:t>Дискуссия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Текст 3">
                <a:extLst>
                  <a:ext uri="{FF2B5EF4-FFF2-40B4-BE49-F238E27FC236}">
                    <a16:creationId xmlns:a16="http://schemas.microsoft.com/office/drawing/2014/main" id="{3F039FAE-125B-4FD4-A580-4AE3E87A5E45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603033" y="1107988"/>
                <a:ext cx="4405745" cy="5025617"/>
              </a:xfrm>
            </p:spPr>
            <p:txBody>
              <a:bodyPr>
                <a:normAutofit/>
              </a:bodyPr>
              <a:lstStyle/>
              <a:p>
                <a:r>
                  <a:rPr lang="ru-RU" dirty="0">
                    <a:latin typeface="Century Gothic" panose="020B0502020202020204" pitchFamily="34" charset="0"/>
                  </a:rPr>
                  <a:t>Положительные стороны модели</a:t>
                </a:r>
                <a:r>
                  <a:rPr lang="en-US" dirty="0">
                    <a:latin typeface="Century Gothic" panose="020B0502020202020204" pitchFamily="34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>
                    <a:latin typeface="Century Gothic" panose="020B0502020202020204" pitchFamily="34" charset="0"/>
                  </a:rPr>
                  <a:t>Высокие метрики качества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>
                    <a:latin typeface="Century Gothic" panose="020B0502020202020204" pitchFamily="34" charset="0"/>
                  </a:rPr>
                  <a:t>Устойчива к ошибкам измерения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>
                    <a:latin typeface="Century Gothic" panose="020B0502020202020204" pitchFamily="34" charset="0"/>
                  </a:rPr>
                  <a:t>Достоверно восстанавливает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𝑖𝑠𝑜</m:t>
                        </m:r>
                      </m:sub>
                    </m:sSub>
                  </m:oMath>
                </a14:m>
                <a:endParaRPr lang="ru-RU" dirty="0">
                  <a:latin typeface="Century Gothic" panose="020B0502020202020204" pitchFamily="34" charset="0"/>
                </a:endParaRPr>
              </a:p>
              <a:p>
                <a:r>
                  <a:rPr lang="ru-RU" dirty="0">
                    <a:latin typeface="Century Gothic" panose="020B0502020202020204" pitchFamily="34" charset="0"/>
                  </a:rPr>
                  <a:t>Отрицательные стороны</a:t>
                </a:r>
                <a:r>
                  <a:rPr lang="en-US" dirty="0">
                    <a:latin typeface="Century Gothic" panose="020B0502020202020204" pitchFamily="34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>
                    <a:latin typeface="Century Gothic" panose="020B0502020202020204" pitchFamily="34" charset="0"/>
                  </a:rPr>
                  <a:t>Склонна к переобучению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>
                    <a:latin typeface="Century Gothic" panose="020B0502020202020204" pitchFamily="34" charset="0"/>
                  </a:rPr>
                  <a:t>Присутствуют выбросы</a:t>
                </a:r>
              </a:p>
              <a:p>
                <a:r>
                  <a:rPr lang="ru-RU" dirty="0">
                    <a:latin typeface="Century Gothic" panose="020B0502020202020204" pitchFamily="34" charset="0"/>
                  </a:rPr>
                  <a:t>Дальнейшие направления работы</a:t>
                </a:r>
                <a:r>
                  <a:rPr lang="en-US" dirty="0">
                    <a:latin typeface="Century Gothic" panose="020B0502020202020204" pitchFamily="34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>
                    <a:latin typeface="Century Gothic" panose="020B0502020202020204" pitchFamily="34" charset="0"/>
                  </a:rPr>
                  <a:t>Расширение обучающей выборки путём генерации новых спектров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>
                    <a:latin typeface="Century Gothic" panose="020B0502020202020204" pitchFamily="34" charset="0"/>
                  </a:rPr>
                  <a:t>Оптимизация параметров </a:t>
                </a:r>
                <a:r>
                  <a:rPr lang="en-US" dirty="0">
                    <a:latin typeface="Century Gothic" panose="020B0502020202020204" pitchFamily="34" charset="0"/>
                  </a:rPr>
                  <a:t>FRUIT</a:t>
                </a:r>
                <a:endParaRPr lang="ru-RU" dirty="0">
                  <a:latin typeface="Century Gothic" panose="020B0502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>
                    <a:latin typeface="Century Gothic" panose="020B0502020202020204" pitchFamily="34" charset="0"/>
                  </a:rPr>
                  <a:t>Объединить решение методами машинного обучения в ансамбль с </a:t>
                </a:r>
                <a:r>
                  <a:rPr lang="ru-RU" dirty="0" err="1">
                    <a:latin typeface="Century Gothic" panose="020B0502020202020204" pitchFamily="34" charset="0"/>
                  </a:rPr>
                  <a:t>нейросетевым</a:t>
                </a:r>
                <a:r>
                  <a:rPr lang="ru-RU" dirty="0">
                    <a:latin typeface="Century Gothic" panose="020B0502020202020204" pitchFamily="34" charset="0"/>
                  </a:rPr>
                  <a:t> решением </a:t>
                </a:r>
                <a:endParaRPr lang="en-US" dirty="0">
                  <a:latin typeface="Century Gothic" panose="020B0502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>
                    <a:latin typeface="Century Gothic" panose="020B0502020202020204" pitchFamily="34" charset="0"/>
                  </a:rPr>
                  <a:t>Использование технологий </a:t>
                </a:r>
                <a:r>
                  <a:rPr lang="en-US" dirty="0" err="1">
                    <a:latin typeface="Century Gothic" panose="020B0502020202020204" pitchFamily="34" charset="0"/>
                  </a:rPr>
                  <a:t>AutoML</a:t>
                </a:r>
                <a:r>
                  <a:rPr lang="en-US" dirty="0">
                    <a:latin typeface="Century Gothic" panose="020B0502020202020204" pitchFamily="34" charset="0"/>
                  </a:rPr>
                  <a:t> </a:t>
                </a:r>
                <a:r>
                  <a:rPr lang="ru-RU" dirty="0">
                    <a:latin typeface="Century Gothic" panose="020B0502020202020204" pitchFamily="34" charset="0"/>
                  </a:rPr>
                  <a:t>и </a:t>
                </a:r>
                <a:r>
                  <a:rPr lang="en-US" dirty="0" err="1">
                    <a:latin typeface="Century Gothic" panose="020B0502020202020204" pitchFamily="34" charset="0"/>
                  </a:rPr>
                  <a:t>TabM</a:t>
                </a:r>
                <a:endParaRPr lang="en-US" dirty="0">
                  <a:latin typeface="Century Gothic" panose="020B0502020202020204" pitchFamily="34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4" name="Текст 3">
                <a:extLst>
                  <a:ext uri="{FF2B5EF4-FFF2-40B4-BE49-F238E27FC236}">
                    <a16:creationId xmlns:a16="http://schemas.microsoft.com/office/drawing/2014/main" id="{3F039FAE-125B-4FD4-A580-4AE3E87A5E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603033" y="1107988"/>
                <a:ext cx="4405745" cy="5025617"/>
              </a:xfrm>
              <a:blipFill>
                <a:blip r:embed="rId2"/>
                <a:stretch>
                  <a:fillRect l="-830" t="-850" b="-1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>
            <a:extLst>
              <a:ext uri="{FF2B5EF4-FFF2-40B4-BE49-F238E27FC236}">
                <a16:creationId xmlns:a16="http://schemas.microsoft.com/office/drawing/2014/main" id="{9F0E9538-84AF-42E6-ADBF-F5888861D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1031" y="1784882"/>
            <a:ext cx="6172200" cy="388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85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chemeClr val="accent1">
                <a:lumMod val="20000"/>
                <a:lumOff val="80000"/>
              </a:schemeClr>
            </a:gs>
            <a:gs pos="89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7EF69-6D98-4C74-9908-AB62B741B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437" y="187325"/>
            <a:ext cx="3932237" cy="800100"/>
          </a:xfrm>
        </p:spPr>
        <p:txBody>
          <a:bodyPr/>
          <a:lstStyle/>
          <a:p>
            <a:r>
              <a:rPr lang="ru-RU" dirty="0">
                <a:latin typeface="Century Gothic" panose="020B0502020202020204" pitchFamily="34" charset="0"/>
              </a:rPr>
              <a:t>Выводы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Текст 3">
                <a:extLst>
                  <a:ext uri="{FF2B5EF4-FFF2-40B4-BE49-F238E27FC236}">
                    <a16:creationId xmlns:a16="http://schemas.microsoft.com/office/drawing/2014/main" id="{9DDD56B8-63DE-4270-A522-5B75DC37838A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78004" y="1742539"/>
                <a:ext cx="9717718" cy="3811588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>
                    <a:latin typeface="Century Gothic" panose="020B0502020202020204" pitchFamily="34" charset="0"/>
                  </a:rPr>
                  <a:t> С помощью метода </a:t>
                </a:r>
                <a:r>
                  <a:rPr lang="ru-RU" dirty="0" err="1">
                    <a:latin typeface="Century Gothic" panose="020B0502020202020204" pitchFamily="34" charset="0"/>
                  </a:rPr>
                  <a:t>Frascati</a:t>
                </a:r>
                <a:r>
                  <a:rPr lang="ru-RU" dirty="0">
                    <a:latin typeface="Century Gothic" panose="020B0502020202020204" pitchFamily="34" charset="0"/>
                  </a:rPr>
                  <a:t> </a:t>
                </a:r>
                <a:r>
                  <a:rPr lang="ru-RU" dirty="0" err="1">
                    <a:latin typeface="Century Gothic" panose="020B0502020202020204" pitchFamily="34" charset="0"/>
                  </a:rPr>
                  <a:t>Unfolding</a:t>
                </a:r>
                <a:r>
                  <a:rPr lang="ru-RU" dirty="0">
                    <a:latin typeface="Century Gothic" panose="020B0502020202020204" pitchFamily="34" charset="0"/>
                  </a:rPr>
                  <a:t> </a:t>
                </a:r>
                <a:r>
                  <a:rPr lang="ru-RU" dirty="0" err="1">
                    <a:latin typeface="Century Gothic" panose="020B0502020202020204" pitchFamily="34" charset="0"/>
                  </a:rPr>
                  <a:t>Interactive</a:t>
                </a:r>
                <a:r>
                  <a:rPr lang="ru-RU" dirty="0">
                    <a:latin typeface="Century Gothic" panose="020B0502020202020204" pitchFamily="34" charset="0"/>
                  </a:rPr>
                  <a:t> </a:t>
                </a:r>
                <a:r>
                  <a:rPr lang="ru-RU" dirty="0" err="1">
                    <a:latin typeface="Century Gothic" panose="020B0502020202020204" pitchFamily="34" charset="0"/>
                  </a:rPr>
                  <a:t>Tool</a:t>
                </a:r>
                <a:r>
                  <a:rPr lang="ru-RU" dirty="0">
                    <a:latin typeface="Century Gothic" panose="020B0502020202020204" pitchFamily="34" charset="0"/>
                  </a:rPr>
                  <a:t> была сгенерирована обучающая выборка из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dirty="0">
                    <a:latin typeface="Century Gothic" panose="020B0502020202020204" pitchFamily="34" charset="0"/>
                  </a:rPr>
                  <a:t> спектров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>
                    <a:latin typeface="Century Gothic" panose="020B0502020202020204" pitchFamily="34" charset="0"/>
                  </a:rPr>
                  <a:t>На сгенерированной выборке были обучена модель </a:t>
                </a:r>
                <a:r>
                  <a:rPr lang="en-US" dirty="0">
                    <a:latin typeface="Century Gothic" panose="020B0502020202020204" pitchFamily="34" charset="0"/>
                  </a:rPr>
                  <a:t>Random Forest</a:t>
                </a:r>
                <a:r>
                  <a:rPr lang="ru-RU" dirty="0">
                    <a:latin typeface="Century Gothic" panose="020B0502020202020204" pitchFamily="34" charset="0"/>
                  </a:rPr>
                  <a:t> и </a:t>
                </a:r>
                <a:r>
                  <a:rPr lang="en-US" dirty="0" err="1">
                    <a:latin typeface="Century Gothic" panose="020B0502020202020204" pitchFamily="34" charset="0"/>
                  </a:rPr>
                  <a:t>XGBoost</a:t>
                </a:r>
                <a:endParaRPr lang="en-US" dirty="0">
                  <a:latin typeface="Century Gothic" panose="020B0502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>
                    <a:latin typeface="Century Gothic" panose="020B0502020202020204" pitchFamily="34" charset="0"/>
                  </a:rPr>
                  <a:t>Была проведена оптимизация </a:t>
                </a:r>
                <a:r>
                  <a:rPr lang="ru-RU" dirty="0" err="1">
                    <a:latin typeface="Century Gothic" panose="020B0502020202020204" pitchFamily="34" charset="0"/>
                  </a:rPr>
                  <a:t>гиперпараметров</a:t>
                </a:r>
                <a:r>
                  <a:rPr lang="ru-RU" dirty="0">
                    <a:latin typeface="Century Gothic" panose="020B0502020202020204" pitchFamily="34" charset="0"/>
                  </a:rPr>
                  <a:t> модели, </a:t>
                </a:r>
                <a:r>
                  <a:rPr lang="ru-RU" dirty="0" err="1">
                    <a:latin typeface="Century Gothic" panose="020B0502020202020204" pitchFamily="34" charset="0"/>
                  </a:rPr>
                  <a:t>оптимимизация</a:t>
                </a:r>
                <a:r>
                  <a:rPr lang="ru-RU" dirty="0">
                    <a:latin typeface="Century Gothic" panose="020B0502020202020204" pitchFamily="34" charset="0"/>
                  </a:rPr>
                  <a:t> уменьшила МАЕ на 27%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>
                    <a:latin typeface="Century Gothic" panose="020B0502020202020204" pitchFamily="34" charset="0"/>
                  </a:rPr>
                  <a:t> Рассчитаны метрики оптимизированной модели</a:t>
                </a:r>
                <a:r>
                  <a:rPr lang="en-US" dirty="0">
                    <a:latin typeface="Century Gothic" panose="020B0502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>
                    <a:latin typeface="Century Gothic" panose="020B0502020202020204" pitchFamily="34" charset="0"/>
                  </a:rPr>
                  <a:t> = 0.78</a:t>
                </a:r>
                <a:r>
                  <a:rPr lang="en-US" dirty="0">
                    <a:latin typeface="Century Gothic" panose="020B0502020202020204" pitchFamily="34" charset="0"/>
                  </a:rPr>
                  <a:t>,</a:t>
                </a:r>
                <a:r>
                  <a:rPr lang="ru-RU" dirty="0">
                    <a:latin typeface="Century Gothic" panose="020B0502020202020204" pitchFamily="34" charset="0"/>
                  </a:rPr>
                  <a:t> MAE = 1.63 × 10</a:t>
                </a:r>
                <a:r>
                  <a:rPr lang="ru-RU" baseline="30000" dirty="0">
                    <a:latin typeface="Century Gothic" panose="020B0502020202020204" pitchFamily="34" charset="0"/>
                  </a:rPr>
                  <a:t>−2</a:t>
                </a:r>
                <a:r>
                  <a:rPr lang="ru-RU" dirty="0">
                    <a:latin typeface="Century Gothic" panose="020B0502020202020204" pitchFamily="34" charset="0"/>
                  </a:rPr>
                  <a:t>, MSE = 9.02×10</a:t>
                </a:r>
                <a:r>
                  <a:rPr lang="ru-RU" baseline="30000" dirty="0">
                    <a:latin typeface="Century Gothic" panose="020B0502020202020204" pitchFamily="34" charset="0"/>
                  </a:rPr>
                  <a:t>−4</a:t>
                </a:r>
                <a:r>
                  <a:rPr lang="ru-RU" dirty="0">
                    <a:latin typeface="Century Gothic" panose="020B0502020202020204" pitchFamily="34" charset="0"/>
                  </a:rPr>
                  <a:t>.</a:t>
                </a:r>
                <a:endParaRPr lang="en-US" dirty="0">
                  <a:latin typeface="Century Gothic" panose="020B0502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>
                    <a:latin typeface="Century Gothic" panose="020B0502020202020204" pitchFamily="34" charset="0"/>
                    <a:cs typeface="Times New Roman"/>
                  </a:rPr>
                  <a:t>Полученные результаты позволяют утверждать, что данный метод подходит для решения задачи</a:t>
                </a:r>
                <a:endParaRPr lang="en-US" dirty="0">
                  <a:latin typeface="Century Gothic" panose="020B0502020202020204" pitchFamily="34" charset="0"/>
                  <a:cs typeface="Times New Roman"/>
                </a:endParaRPr>
              </a:p>
            </p:txBody>
          </p:sp>
        </mc:Choice>
        <mc:Fallback>
          <p:sp>
            <p:nvSpPr>
              <p:cNvPr id="4" name="Текст 3">
                <a:extLst>
                  <a:ext uri="{FF2B5EF4-FFF2-40B4-BE49-F238E27FC236}">
                    <a16:creationId xmlns:a16="http://schemas.microsoft.com/office/drawing/2014/main" id="{9DDD56B8-63DE-4270-A522-5B75DC3783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78004" y="1742539"/>
                <a:ext cx="9717718" cy="3811588"/>
              </a:xfrm>
              <a:blipFill>
                <a:blip r:embed="rId3"/>
                <a:stretch>
                  <a:fillRect l="-251" t="-11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427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chemeClr val="accent1">
                <a:lumMod val="20000"/>
                <a:lumOff val="80000"/>
              </a:schemeClr>
            </a:gs>
            <a:gs pos="89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965A65D-8F47-4943-9C97-759D4D70E2D7}"/>
              </a:ext>
            </a:extLst>
          </p:cNvPr>
          <p:cNvSpPr/>
          <p:nvPr/>
        </p:nvSpPr>
        <p:spPr>
          <a:xfrm>
            <a:off x="3089187" y="2817340"/>
            <a:ext cx="6808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Century Gothic" panose="020B0502020202020204" pitchFamily="34" charset="0"/>
                <a:cs typeface="Times New Roman"/>
              </a:rPr>
              <a:t>Спасибо за внимание</a:t>
            </a:r>
            <a:r>
              <a:rPr lang="en-US" sz="4000" dirty="0">
                <a:latin typeface="Century Gothic" panose="020B0502020202020204" pitchFamily="34" charset="0"/>
                <a:cs typeface="Times New Roman"/>
              </a:rPr>
              <a:t>!</a:t>
            </a:r>
            <a:endParaRPr lang="ru-RU" sz="4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67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chemeClr val="accent1">
                <a:lumMod val="20000"/>
                <a:lumOff val="80000"/>
              </a:schemeClr>
            </a:gs>
            <a:gs pos="89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1662F-F959-4606-A43E-F6FED8F8B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entury Gothic" panose="020B0502020202020204" pitchFamily="34" charset="0"/>
              </a:rPr>
              <a:t>Цели и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7A307E-3C81-410F-B917-E50A27C9C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27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Century Gothic" panose="020B0502020202020204" pitchFamily="34" charset="0"/>
              </a:rPr>
              <a:t>Цель работы</a:t>
            </a:r>
            <a:r>
              <a:rPr lang="en-US" dirty="0">
                <a:latin typeface="Century Gothic" panose="020B0502020202020204" pitchFamily="34" charset="0"/>
              </a:rPr>
              <a:t>: </a:t>
            </a:r>
            <a:r>
              <a:rPr lang="ru-RU" dirty="0">
                <a:latin typeface="Century Gothic" panose="020B0502020202020204" pitchFamily="34" charset="0"/>
                <a:ea typeface="Times"/>
                <a:cs typeface="Times"/>
              </a:rPr>
              <a:t>разработка компьютерной программы и математических методов для обеспечения нейтронной дозиметрии персонала, работающего на энергетических установках ОИЯИ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ea typeface="Times"/>
                <a:cs typeface="Times"/>
              </a:rPr>
              <a:t>.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  <a:ea typeface="Times"/>
              <a:cs typeface="Times"/>
            </a:endParaRPr>
          </a:p>
          <a:p>
            <a:pPr marL="0" indent="0">
              <a:buNone/>
            </a:pPr>
            <a:r>
              <a:rPr lang="ru-RU" dirty="0">
                <a:latin typeface="Century Gothic" panose="020B0502020202020204" pitchFamily="34" charset="0"/>
                <a:cs typeface="Times"/>
              </a:rPr>
              <a:t>Задачи</a:t>
            </a:r>
            <a:r>
              <a:rPr lang="en-US" dirty="0">
                <a:latin typeface="Century Gothic" panose="020B0502020202020204" pitchFamily="34" charset="0"/>
                <a:cs typeface="Times"/>
              </a:rPr>
              <a:t>:</a:t>
            </a:r>
            <a:endParaRPr lang="ru-RU" dirty="0">
              <a:latin typeface="Century Gothic" panose="020B0502020202020204" pitchFamily="34" charset="0"/>
              <a:cs typeface="Times"/>
            </a:endParaRPr>
          </a:p>
          <a:p>
            <a:r>
              <a:rPr lang="ru-RU" dirty="0">
                <a:latin typeface="Century Gothic" panose="020B0502020202020204" pitchFamily="34" charset="0"/>
                <a:cs typeface="Times"/>
              </a:rPr>
              <a:t>Генерация обучающей выборки данных для алгоритмов машинного обучения</a:t>
            </a:r>
          </a:p>
          <a:p>
            <a:pPr marL="285750" indent="-285750">
              <a:spcAft>
                <a:spcPts val="283"/>
              </a:spcAft>
              <a:buFont typeface="Arial"/>
              <a:buChar char="•"/>
              <a:defRPr/>
            </a:pPr>
            <a:r>
              <a:rPr lang="ru-RU" dirty="0">
                <a:latin typeface="Century Gothic" panose="020B0502020202020204" pitchFamily="34" charset="0"/>
              </a:rPr>
              <a:t>Разработка математического метода восстановления энергетического спектра нейтронов с применением алгоритмов случайного леса и градиентного </a:t>
            </a:r>
            <a:r>
              <a:rPr lang="ru-RU" dirty="0" err="1">
                <a:latin typeface="Century Gothic" panose="020B0502020202020204" pitchFamily="34" charset="0"/>
              </a:rPr>
              <a:t>бустинга</a:t>
            </a:r>
            <a:endParaRPr lang="ru-RU" dirty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283"/>
              </a:spcAft>
              <a:buFont typeface="Arial"/>
              <a:buChar char="•"/>
              <a:defRPr/>
            </a:pPr>
            <a:r>
              <a:rPr lang="ru-RU" dirty="0">
                <a:latin typeface="Century Gothic" panose="020B0502020202020204" pitchFamily="34" charset="0"/>
              </a:rPr>
              <a:t>Сравнение разработанных алгоритмов и выбор лучшего</a:t>
            </a:r>
          </a:p>
          <a:p>
            <a:pPr marL="285750" indent="-285750">
              <a:spcAft>
                <a:spcPts val="283"/>
              </a:spcAft>
              <a:buFont typeface="Arial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673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chemeClr val="accent1">
                <a:lumMod val="20000"/>
                <a:lumOff val="80000"/>
              </a:schemeClr>
            </a:gs>
            <a:gs pos="89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246DC-3D87-4D8D-99BC-4F51DC0E0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542" y="718386"/>
            <a:ext cx="5012415" cy="577850"/>
          </a:xfrm>
        </p:spPr>
        <p:txBody>
          <a:bodyPr>
            <a:norm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Актуальность работы</a:t>
            </a:r>
          </a:p>
        </p:txBody>
      </p:sp>
      <p:pic>
        <p:nvPicPr>
          <p:cNvPr id="1034" name="Picture 10" descr="Picture background">
            <a:extLst>
              <a:ext uri="{FF2B5EF4-FFF2-40B4-BE49-F238E27FC236}">
                <a16:creationId xmlns:a16="http://schemas.microsoft.com/office/drawing/2014/main" id="{CE754B05-2E85-438E-B257-48D6390DB8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0871" y="1811705"/>
            <a:ext cx="5736833" cy="322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59E0B0CA-6862-4697-99CB-3494E134C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708" y="1733063"/>
            <a:ext cx="4843462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Радиационный контроль на ускорителях не может быть произведен с помощью стандартных дозиметров и радиометров нейтронов, поскольку их рабочий диапазон </a:t>
            </a:r>
            <a:r>
              <a:rPr lang="ru-RU" sz="1800" dirty="0">
                <a:latin typeface="Century Gothic" panose="020B0502020202020204" pitchFamily="34" charset="0"/>
              </a:rPr>
              <a:t>ограничен максимальной энергией </a:t>
            </a:r>
            <a:r>
              <a:rPr lang="ru-RU" sz="1800" b="1" dirty="0">
                <a:latin typeface="Century Gothic" panose="020B0502020202020204" pitchFamily="34" charset="0"/>
              </a:rPr>
              <a:t> 10-20 МэВ </a:t>
            </a:r>
            <a:r>
              <a:rPr lang="ru-RU" sz="1800" dirty="0">
                <a:latin typeface="Century Gothic" panose="020B0502020202020204" pitchFamily="34" charset="0"/>
              </a:rPr>
              <a:t>а энергии нейтронов на ускорителях могут достигать </a:t>
            </a:r>
            <a:r>
              <a:rPr lang="ru-RU" sz="1800" b="1" dirty="0">
                <a:latin typeface="Century Gothic" panose="020B0502020202020204" pitchFamily="34" charset="0"/>
              </a:rPr>
              <a:t>нескольких сотен МэВ </a:t>
            </a:r>
            <a:r>
              <a:rPr lang="ru-RU" sz="1800" dirty="0">
                <a:latin typeface="Century Gothic" panose="020B0502020202020204" pitchFamily="34" charset="0"/>
              </a:rPr>
              <a:t>и более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Century Gothic" panose="020B0502020202020204" pitchFamily="34" charset="0"/>
              </a:rPr>
              <a:t>Базовым инструментом для решения такой задачи является </a:t>
            </a:r>
            <a:r>
              <a:rPr lang="ru-RU" sz="1800" b="1" dirty="0" err="1">
                <a:latin typeface="Century Gothic" panose="020B0502020202020204" pitchFamily="34" charset="0"/>
              </a:rPr>
              <a:t>многошаровой</a:t>
            </a:r>
            <a:r>
              <a:rPr lang="ru-RU" sz="1800" b="1" dirty="0">
                <a:latin typeface="Century Gothic" panose="020B0502020202020204" pitchFamily="34" charset="0"/>
              </a:rPr>
              <a:t> спектрометр </a:t>
            </a:r>
            <a:r>
              <a:rPr lang="ru-RU" sz="1800" b="1" dirty="0" err="1">
                <a:latin typeface="Century Gothic" panose="020B0502020202020204" pitchFamily="34" charset="0"/>
              </a:rPr>
              <a:t>Боннера</a:t>
            </a:r>
            <a:endParaRPr lang="ru-RU" sz="1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20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chemeClr val="accent1">
                <a:lumMod val="20000"/>
                <a:lumOff val="80000"/>
              </a:schemeClr>
            </a:gs>
            <a:gs pos="89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E14D5F-29FD-43A6-BE7D-D52844BE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605" y="221572"/>
            <a:ext cx="8756821" cy="941645"/>
          </a:xfrm>
        </p:spPr>
        <p:txBody>
          <a:bodyPr>
            <a:normAutofit/>
          </a:bodyPr>
          <a:lstStyle/>
          <a:p>
            <a:r>
              <a:rPr lang="ru-RU" dirty="0" err="1">
                <a:latin typeface="Century Gothic" panose="020B0502020202020204" pitchFamily="34" charset="0"/>
              </a:rPr>
              <a:t>Многошаровый</a:t>
            </a:r>
            <a:r>
              <a:rPr lang="ru-RU" dirty="0">
                <a:latin typeface="Century Gothic" panose="020B0502020202020204" pitchFamily="34" charset="0"/>
              </a:rPr>
              <a:t> спектрометр </a:t>
            </a:r>
            <a:r>
              <a:rPr lang="ru-RU" dirty="0" err="1">
                <a:latin typeface="Century Gothic" panose="020B0502020202020204" pitchFamily="34" charset="0"/>
              </a:rPr>
              <a:t>Боннера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5" name="Объект 4" descr="Изображение выглядит как диаграмма, График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A159F6A-09CB-417D-A33D-E9DF5077D1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436606" y="1966897"/>
            <a:ext cx="5252447" cy="29242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>
                <a:extLst>
                  <a:ext uri="{FF2B5EF4-FFF2-40B4-BE49-F238E27FC236}">
                    <a16:creationId xmlns:a16="http://schemas.microsoft.com/office/drawing/2014/main" id="{C4178FC3-1128-41D5-9E2F-83467B80BAAE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5894948" y="1522575"/>
                <a:ext cx="5609968" cy="4886733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spcAft>
                    <a:spcPts val="623"/>
                  </a:spcAft>
                  <a:defRPr/>
                </a:pPr>
                <a:r>
                  <a:rPr lang="ru-RU" dirty="0">
                    <a:latin typeface="Century Gothic" panose="020B0502020202020204" pitchFamily="34" charset="0"/>
                  </a:rPr>
                  <a:t>Показания спектрометра </a:t>
                </a:r>
                <a:r>
                  <a:rPr lang="ru-RU" dirty="0" err="1">
                    <a:latin typeface="Century Gothic" panose="020B0502020202020204" pitchFamily="34" charset="0"/>
                  </a:rPr>
                  <a:t>Боннера</a:t>
                </a:r>
                <a:r>
                  <a:rPr lang="ru-RU" dirty="0">
                    <a:latin typeface="Century Gothic" panose="020B0502020202020204" pitchFamily="34" charset="0"/>
                  </a:rPr>
                  <a:t> связаны со спектром нейтронов через уравнение Фредгольма 1-го рода: </a:t>
                </a:r>
                <a:endParaRPr lang="ru-RU" sz="1400" dirty="0">
                  <a:latin typeface="Century Gothic" panose="020B0502020202020204" pitchFamily="34" charset="0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ar-AE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ar-AE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dPr>
                            <m:e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ar-AE" i="1">
                              <a:latin typeface="Cambria Math" panose="02040503050406030204" pitchFamily="18" charset="0"/>
                              <a:ea typeface="Cambria Math"/>
                            </a:rPr>
                            <m:t>∙</m:t>
                          </m:r>
                          <m:r>
                            <a:rPr lang="ar-AE" i="1">
                              <a:latin typeface="Cambria Math" panose="02040503050406030204" pitchFamily="18" charset="0"/>
                              <a:ea typeface="Cambria Math"/>
                            </a:rPr>
                            <m:t>𝜑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dPr>
                            <m:e>
                              <m:r>
                                <a:rPr lang="ar-AE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𝐸</m:t>
                              </m:r>
                            </m:e>
                          </m:d>
                          <m:r>
                            <a:rPr lang="ar-AE" i="1">
                              <a:latin typeface="Cambria Math" panose="02040503050406030204" pitchFamily="18" charset="0"/>
                              <a:ea typeface="Cambria Math"/>
                            </a:rPr>
                            <m:t>𝑑𝐸</m:t>
                          </m:r>
                        </m:e>
                      </m:nary>
                      <m:r>
                        <a:rPr lang="ar-AE" i="1">
                          <a:latin typeface="Cambria Math" panose="02040503050406030204" pitchFamily="18" charset="0"/>
                          <a:ea typeface="Cambria Math"/>
                        </a:rPr>
                        <m:t>,   </m:t>
                      </m:r>
                      <m:r>
                        <a:rPr lang="ar-AE" i="1">
                          <a:latin typeface="Cambria Math" panose="02040503050406030204" pitchFamily="18" charset="0"/>
                          <a:ea typeface="Cambria Math"/>
                        </a:rPr>
                        <m:t>𝑗</m:t>
                      </m:r>
                      <m:r>
                        <a:rPr lang="ar-AE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ar-AE" i="1">
                          <a:latin typeface="Cambria Math" panose="02040503050406030204" pitchFamily="18" charset="0"/>
                          <a:ea typeface="Cambria Math"/>
                        </a:rPr>
                        <m:t>1</m:t>
                      </m:r>
                      <m:r>
                        <a:rPr lang="ar-AE" i="1">
                          <a:latin typeface="Cambria Math" panose="02040503050406030204" pitchFamily="18" charset="0"/>
                          <a:ea typeface="Cambria Math"/>
                        </a:rPr>
                        <m:t>,…,</m:t>
                      </m:r>
                      <m:r>
                        <a:rPr lang="ar-AE" i="1">
                          <a:latin typeface="Cambria Math" panose="02040503050406030204" pitchFamily="18" charset="0"/>
                          <a:ea typeface="Cambria Math"/>
                        </a:rPr>
                        <m:t>𝑀</m:t>
                      </m:r>
                    </m:oMath>
                  </m:oMathPara>
                </a14:m>
                <a:endParaRPr lang="ar-AE" dirty="0">
                  <a:latin typeface="Century Gothic" panose="020B0502020202020204" pitchFamily="34" charset="0"/>
                </a:endParaRPr>
              </a:p>
              <a:p>
                <a:pPr>
                  <a:spcAft>
                    <a:spcPts val="566"/>
                  </a:spcAft>
                  <a:defRPr/>
                </a:pPr>
                <a:r>
                  <a:rPr lang="ru-RU" dirty="0">
                    <a:latin typeface="Century Gothic" panose="020B0502020202020204" pitchFamily="34" charset="0"/>
                    <a:ea typeface="Times New Roman"/>
                    <a:cs typeface="Times New Roman"/>
                  </a:rPr>
                  <a:t>где </a:t>
                </a:r>
              </a:p>
              <a:p>
                <a:pPr marL="305908" indent="-305908">
                  <a:spcAft>
                    <a:spcPts val="566"/>
                  </a:spcAft>
                  <a:buFont typeface="Arial"/>
                  <a:buChar char="•"/>
                  <a:defRPr/>
                </a:pPr>
                <a:r>
                  <a:rPr lang="en-US" i="1" dirty="0" err="1">
                    <a:latin typeface="Century Gothic" panose="020B0502020202020204" pitchFamily="34" charset="0"/>
                    <a:ea typeface="Times New Roman"/>
                    <a:cs typeface="Times New Roman"/>
                  </a:rPr>
                  <a:t>Q</a:t>
                </a:r>
                <a:r>
                  <a:rPr lang="en-US" baseline="-25000" dirty="0" err="1">
                    <a:latin typeface="Century Gothic" panose="020B0502020202020204" pitchFamily="34" charset="0"/>
                    <a:ea typeface="Times New Roman"/>
                    <a:cs typeface="Times New Roman"/>
                  </a:rPr>
                  <a:t>j</a:t>
                </a:r>
                <a:r>
                  <a:rPr lang="en-US" baseline="-25000" dirty="0">
                    <a:latin typeface="Century Gothic" panose="020B0502020202020204" pitchFamily="34" charset="0"/>
                    <a:ea typeface="Times New Roman"/>
                    <a:cs typeface="Times New Roman"/>
                  </a:rPr>
                  <a:t> </a:t>
                </a:r>
                <a:r>
                  <a:rPr lang="en-US" dirty="0">
                    <a:latin typeface="Century Gothic" panose="020B0502020202020204" pitchFamily="34" charset="0"/>
                    <a:ea typeface="Times New Roman"/>
                    <a:cs typeface="Times New Roman"/>
                  </a:rPr>
                  <a:t>– </a:t>
                </a:r>
                <a:r>
                  <a:rPr lang="ru-RU" dirty="0">
                    <a:latin typeface="Century Gothic" panose="020B0502020202020204" pitchFamily="34" charset="0"/>
                    <a:ea typeface="Times New Roman"/>
                    <a:cs typeface="Times New Roman"/>
                  </a:rPr>
                  <a:t>показание спектрометра </a:t>
                </a:r>
                <a:r>
                  <a:rPr lang="ru-RU" dirty="0" err="1">
                    <a:latin typeface="Century Gothic" panose="020B0502020202020204" pitchFamily="34" charset="0"/>
                    <a:ea typeface="Times New Roman"/>
                    <a:cs typeface="Times New Roman"/>
                  </a:rPr>
                  <a:t>Боннера</a:t>
                </a:r>
                <a:r>
                  <a:rPr lang="ru-RU" dirty="0">
                    <a:latin typeface="Century Gothic" panose="020B0502020202020204" pitchFamily="34" charset="0"/>
                    <a:ea typeface="Times New Roman"/>
                    <a:cs typeface="Times New Roman"/>
                  </a:rPr>
                  <a:t> для </a:t>
                </a:r>
                <a:r>
                  <a:rPr lang="en-US" i="1" dirty="0">
                    <a:latin typeface="Century Gothic" panose="020B0502020202020204" pitchFamily="34" charset="0"/>
                    <a:ea typeface="Times New Roman"/>
                    <a:cs typeface="Times New Roman"/>
                  </a:rPr>
                  <a:t>j</a:t>
                </a:r>
                <a:r>
                  <a:rPr lang="en-US" dirty="0">
                    <a:latin typeface="Century Gothic" panose="020B0502020202020204" pitchFamily="34" charset="0"/>
                    <a:ea typeface="Times New Roman"/>
                    <a:cs typeface="Times New Roman"/>
                  </a:rPr>
                  <a:t>-</a:t>
                </a:r>
                <a:r>
                  <a:rPr lang="ru-RU" dirty="0">
                    <a:latin typeface="Century Gothic" panose="020B0502020202020204" pitchFamily="34" charset="0"/>
                    <a:ea typeface="Times New Roman"/>
                    <a:cs typeface="Times New Roman"/>
                  </a:rPr>
                  <a:t>й сферы; </a:t>
                </a:r>
                <a:endParaRPr lang="ru-RU" i="1" dirty="0">
                  <a:latin typeface="Century Gothic" panose="020B0502020202020204" pitchFamily="34" charset="0"/>
                  <a:ea typeface="Times New Roman"/>
                  <a:cs typeface="Times New Roman"/>
                </a:endParaRPr>
              </a:p>
              <a:p>
                <a:pPr marL="305908" indent="-305908">
                  <a:spcAft>
                    <a:spcPts val="566"/>
                  </a:spcAft>
                  <a:buFont typeface="Arial"/>
                  <a:buChar char="•"/>
                  <a:defRPr/>
                </a:pPr>
                <a:r>
                  <a:rPr lang="ru-RU" i="1" dirty="0" err="1">
                    <a:latin typeface="Century Gothic" panose="020B0502020202020204" pitchFamily="34" charset="0"/>
                    <a:ea typeface="Times New Roman"/>
                    <a:cs typeface="Times New Roman"/>
                  </a:rPr>
                  <a:t>К</a:t>
                </a:r>
                <a:r>
                  <a:rPr lang="en-US" i="1" baseline="-25000" dirty="0" err="1">
                    <a:latin typeface="Century Gothic" panose="020B0502020202020204" pitchFamily="34" charset="0"/>
                    <a:ea typeface="Times New Roman"/>
                    <a:cs typeface="Times New Roman"/>
                  </a:rPr>
                  <a:t>j</a:t>
                </a:r>
                <a:r>
                  <a:rPr lang="en-US" dirty="0">
                    <a:latin typeface="Century Gothic" panose="020B0502020202020204" pitchFamily="34" charset="0"/>
                    <a:ea typeface="Times New Roman"/>
                    <a:cs typeface="Times New Roman"/>
                  </a:rPr>
                  <a:t>(</a:t>
                </a:r>
                <a:r>
                  <a:rPr lang="en-US" i="1" dirty="0">
                    <a:latin typeface="Century Gothic" panose="020B0502020202020204" pitchFamily="34" charset="0"/>
                    <a:ea typeface="Times New Roman"/>
                    <a:cs typeface="Times New Roman"/>
                  </a:rPr>
                  <a:t>E</a:t>
                </a:r>
                <a:r>
                  <a:rPr lang="en-US" dirty="0">
                    <a:latin typeface="Century Gothic" panose="020B0502020202020204" pitchFamily="34" charset="0"/>
                    <a:ea typeface="Times New Roman"/>
                    <a:cs typeface="Times New Roman"/>
                  </a:rPr>
                  <a:t>) – </a:t>
                </a:r>
                <a:r>
                  <a:rPr lang="ru-RU" dirty="0">
                    <a:latin typeface="Century Gothic" panose="020B0502020202020204" pitchFamily="34" charset="0"/>
                    <a:ea typeface="Times New Roman"/>
                    <a:cs typeface="Times New Roman"/>
                  </a:rPr>
                  <a:t>ядро </a:t>
                </a:r>
                <a:r>
                  <a:rPr lang="en-US" i="1" dirty="0">
                    <a:latin typeface="Century Gothic" panose="020B0502020202020204" pitchFamily="34" charset="0"/>
                    <a:ea typeface="Times New Roman"/>
                    <a:cs typeface="Times New Roman"/>
                  </a:rPr>
                  <a:t>j</a:t>
                </a:r>
                <a:r>
                  <a:rPr lang="en-US" dirty="0">
                    <a:latin typeface="Century Gothic" panose="020B0502020202020204" pitchFamily="34" charset="0"/>
                    <a:ea typeface="Times New Roman"/>
                    <a:cs typeface="Times New Roman"/>
                  </a:rPr>
                  <a:t>-</a:t>
                </a:r>
                <a:r>
                  <a:rPr lang="ru-RU" dirty="0" err="1">
                    <a:latin typeface="Century Gothic" panose="020B0502020202020204" pitchFamily="34" charset="0"/>
                    <a:ea typeface="Times New Roman"/>
                    <a:cs typeface="Times New Roman"/>
                  </a:rPr>
                  <a:t>го</a:t>
                </a:r>
                <a:r>
                  <a:rPr lang="ru-RU" dirty="0">
                    <a:latin typeface="Century Gothic" panose="020B0502020202020204" pitchFamily="34" charset="0"/>
                    <a:ea typeface="Times New Roman"/>
                    <a:cs typeface="Times New Roman"/>
                  </a:rPr>
                  <a:t> уравнения, являющееся функцией чувствительности (отклика) детектора на нейтроны различных энергий; </a:t>
                </a:r>
                <a:endParaRPr lang="ru-RU" i="1" dirty="0">
                  <a:latin typeface="Century Gothic" panose="020B0502020202020204" pitchFamily="34" charset="0"/>
                  <a:ea typeface="Cambria Math"/>
                </a:endParaRPr>
              </a:p>
              <a:p>
                <a:pPr marL="305908" indent="-305908">
                  <a:spcAft>
                    <a:spcPts val="566"/>
                  </a:spcAft>
                  <a:buFont typeface="Arial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i="1">
                            <a:latin typeface="Cambria Math" panose="02040503050406030204" pitchFamily="18" charset="0"/>
                            <a:ea typeface="Cambria Math"/>
                          </a:rPr>
                          <m:t>𝐸</m:t>
                        </m:r>
                      </m:e>
                    </m:d>
                    <m:r>
                      <a:rPr lang="ar-AE" i="1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latin typeface="Century Gothic" panose="020B0502020202020204" pitchFamily="34" charset="0"/>
                    <a:ea typeface="Times New Roman"/>
                    <a:cs typeface="Times New Roman"/>
                  </a:rPr>
                  <a:t>–  </a:t>
                </a:r>
                <a:r>
                  <a:rPr lang="ru-RU" dirty="0">
                    <a:latin typeface="Century Gothic" panose="020B0502020202020204" pitchFamily="34" charset="0"/>
                    <a:ea typeface="Times New Roman"/>
                    <a:cs typeface="Times New Roman"/>
                  </a:rPr>
                  <a:t>полный энергетический спектр </a:t>
                </a:r>
                <a:r>
                  <a:rPr lang="ru-RU" i="1" dirty="0">
                    <a:latin typeface="Century Gothic" panose="020B0502020202020204" pitchFamily="34" charset="0"/>
                    <a:ea typeface="Times New Roman"/>
                    <a:cs typeface="Times New Roman"/>
                  </a:rPr>
                  <a:t>нейтронов</a:t>
                </a:r>
              </a:p>
              <a:p>
                <a:pPr marL="305908" indent="-305908">
                  <a:spcAft>
                    <a:spcPts val="566"/>
                  </a:spcAft>
                  <a:buFont typeface="Arial"/>
                  <a:buChar char="•"/>
                  <a:defRPr/>
                </a:pPr>
                <a:r>
                  <a:rPr lang="ru-RU" i="1" dirty="0">
                    <a:latin typeface="Century Gothic" panose="020B0502020202020204" pitchFamily="34" charset="0"/>
                    <a:ea typeface="Times New Roman"/>
                    <a:cs typeface="Times New Roman"/>
                  </a:rPr>
                  <a:t>М</a:t>
                </a:r>
                <a:r>
                  <a:rPr lang="ru-RU" dirty="0">
                    <a:latin typeface="Century Gothic" panose="020B0502020202020204" pitchFamily="34" charset="0"/>
                    <a:ea typeface="Times New Roman"/>
                    <a:cs typeface="Times New Roman"/>
                  </a:rPr>
                  <a:t> – количество используемых для измерения спектра сфер. </a:t>
                </a:r>
              </a:p>
              <a:p>
                <a:pPr marL="305908" indent="-305908">
                  <a:spcAft>
                    <a:spcPts val="566"/>
                  </a:spcAft>
                  <a:buFont typeface="Arial"/>
                  <a:buChar char="•"/>
                  <a:defRPr/>
                </a:pPr>
                <a:r>
                  <a:rPr lang="ru-RU" dirty="0">
                    <a:latin typeface="Century Gothic" panose="020B0502020202020204" pitchFamily="34" charset="0"/>
                    <a:ea typeface="Times New Roman"/>
                    <a:cs typeface="Times New Roman"/>
                  </a:rPr>
                  <a:t>Пределы интегрирования </a:t>
                </a:r>
                <a:r>
                  <a:rPr lang="en-US" i="1" dirty="0" err="1">
                    <a:latin typeface="Century Gothic" panose="020B0502020202020204" pitchFamily="34" charset="0"/>
                    <a:ea typeface="Times New Roman"/>
                    <a:cs typeface="Times New Roman"/>
                  </a:rPr>
                  <a:t>E</a:t>
                </a:r>
                <a:r>
                  <a:rPr lang="en-US" baseline="-25000" dirty="0" err="1">
                    <a:latin typeface="Century Gothic" panose="020B0502020202020204" pitchFamily="34" charset="0"/>
                    <a:ea typeface="Times New Roman"/>
                    <a:cs typeface="Times New Roman"/>
                  </a:rPr>
                  <a:t>min</a:t>
                </a:r>
                <a:r>
                  <a:rPr lang="en-US" baseline="-25000" dirty="0">
                    <a:latin typeface="Century Gothic" panose="020B0502020202020204" pitchFamily="34" charset="0"/>
                    <a:ea typeface="Times New Roman"/>
                    <a:cs typeface="Times New Roman"/>
                  </a:rPr>
                  <a:t> </a:t>
                </a:r>
                <a:r>
                  <a:rPr lang="ru-RU" dirty="0">
                    <a:latin typeface="Century Gothic" panose="020B0502020202020204" pitchFamily="34" charset="0"/>
                    <a:ea typeface="Times New Roman"/>
                    <a:cs typeface="Times New Roman"/>
                  </a:rPr>
                  <a:t>и </a:t>
                </a:r>
                <a:r>
                  <a:rPr lang="en-US" i="1" dirty="0" err="1">
                    <a:latin typeface="Century Gothic" panose="020B0502020202020204" pitchFamily="34" charset="0"/>
                    <a:ea typeface="Times New Roman"/>
                    <a:cs typeface="Times New Roman"/>
                  </a:rPr>
                  <a:t>E</a:t>
                </a:r>
                <a:r>
                  <a:rPr lang="en-US" baseline="-25000" dirty="0" err="1">
                    <a:latin typeface="Century Gothic" panose="020B0502020202020204" pitchFamily="34" charset="0"/>
                    <a:ea typeface="Times New Roman"/>
                    <a:cs typeface="Times New Roman"/>
                  </a:rPr>
                  <a:t>max</a:t>
                </a:r>
                <a:r>
                  <a:rPr lang="en-US" baseline="-25000" dirty="0">
                    <a:latin typeface="Century Gothic" panose="020B0502020202020204" pitchFamily="34" charset="0"/>
                    <a:ea typeface="Times New Roman"/>
                    <a:cs typeface="Times New Roman"/>
                  </a:rPr>
                  <a:t> </a:t>
                </a:r>
                <a:r>
                  <a:rPr lang="en-US" dirty="0">
                    <a:latin typeface="Century Gothic" panose="020B0502020202020204" pitchFamily="34" charset="0"/>
                    <a:ea typeface="Times New Roman"/>
                    <a:cs typeface="Times New Roman"/>
                  </a:rPr>
                  <a:t> </a:t>
                </a:r>
                <a:r>
                  <a:rPr lang="ru-RU" dirty="0">
                    <a:latin typeface="Century Gothic" panose="020B0502020202020204" pitchFamily="34" charset="0"/>
                    <a:ea typeface="Times New Roman"/>
                    <a:cs typeface="Times New Roman"/>
                  </a:rPr>
                  <a:t>определяются областью определения спектра (</a:t>
                </a:r>
                <a:r>
                  <a:rPr lang="ru-RU" i="1" dirty="0">
                    <a:latin typeface="Century Gothic" panose="020B0502020202020204" pitchFamily="34" charset="0"/>
                    <a:ea typeface="Times New Roman"/>
                    <a:cs typeface="Times New Roman"/>
                  </a:rPr>
                  <a:t>Е</a:t>
                </a:r>
                <a:r>
                  <a:rPr lang="ru-RU" dirty="0">
                    <a:latin typeface="Century Gothic" panose="020B0502020202020204" pitchFamily="34" charset="0"/>
                    <a:ea typeface="Times New Roman"/>
                    <a:cs typeface="Times New Roman"/>
                  </a:rPr>
                  <a:t>) и используемого для измерений набора детекторов. </a:t>
                </a:r>
                <a:endParaRPr lang="ru-RU" sz="1800" dirty="0">
                  <a:latin typeface="Century Gothic" panose="020B0502020202020204" pitchFamily="34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Текст 3">
                <a:extLst>
                  <a:ext uri="{FF2B5EF4-FFF2-40B4-BE49-F238E27FC236}">
                    <a16:creationId xmlns:a16="http://schemas.microsoft.com/office/drawing/2014/main" id="{C4178FC3-1128-41D5-9E2F-83467B80B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5894948" y="1522575"/>
                <a:ext cx="5609968" cy="4886733"/>
              </a:xfrm>
              <a:blipFill>
                <a:blip r:embed="rId3"/>
                <a:stretch>
                  <a:fillRect l="-435" t="-1124" r="-9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BF1E23-763B-4F06-AE3A-3B217708A6FB}"/>
              </a:ext>
            </a:extLst>
          </p:cNvPr>
          <p:cNvSpPr/>
          <p:nvPr/>
        </p:nvSpPr>
        <p:spPr>
          <a:xfrm>
            <a:off x="1020049" y="4966255"/>
            <a:ext cx="4426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  <a:ea typeface="Times New Roman"/>
                <a:cs typeface="Times New Roman"/>
              </a:rPr>
              <a:t>Функции чувствительности (отклика) 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073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chemeClr val="accent1">
                <a:lumMod val="20000"/>
                <a:lumOff val="80000"/>
              </a:schemeClr>
            </a:gs>
            <a:gs pos="89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EBF5F-5B67-4071-AABE-8CBABF7FB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90" y="98854"/>
            <a:ext cx="11174156" cy="1105930"/>
          </a:xfrm>
        </p:spPr>
        <p:txBody>
          <a:bodyPr>
            <a:norm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Прямая и обратная задачи восстановления спектра</a:t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4531D42-2739-4D9D-ABA4-6835991D6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84842" y="1446327"/>
            <a:ext cx="9050522" cy="3139708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953F2B29-B3FC-4434-8C17-8F17FA8BD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67356" y="4827579"/>
            <a:ext cx="9693016" cy="183336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Century Gothic" panose="020B0502020202020204" pitchFamily="34" charset="0"/>
              </a:rPr>
              <a:t>Прямая задача: получить значения показания спектрометра </a:t>
            </a:r>
            <a:r>
              <a:rPr lang="ru-RU" dirty="0" err="1">
                <a:latin typeface="Century Gothic" panose="020B0502020202020204" pitchFamily="34" charset="0"/>
              </a:rPr>
              <a:t>Боннера</a:t>
            </a:r>
            <a:r>
              <a:rPr lang="ru-RU" dirty="0">
                <a:latin typeface="Century Gothic" panose="020B0502020202020204" pitchFamily="34" charset="0"/>
              </a:rPr>
              <a:t>  по заданным спектрам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Century Gothic" panose="020B0502020202020204" pitchFamily="34" charset="0"/>
              </a:rPr>
              <a:t>Обратная задача: по заданным показаниям спектрометра </a:t>
            </a:r>
            <a:r>
              <a:rPr lang="ru-RU" dirty="0" err="1">
                <a:latin typeface="Century Gothic" panose="020B0502020202020204" pitchFamily="34" charset="0"/>
              </a:rPr>
              <a:t>Боннера</a:t>
            </a:r>
            <a:r>
              <a:rPr lang="ru-RU" dirty="0">
                <a:latin typeface="Century Gothic" panose="020B0502020202020204" pitchFamily="34" charset="0"/>
              </a:rPr>
              <a:t> получить изначальные спектры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61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A09E6E-7653-49F9-82AA-8A102693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53" y="-4165"/>
            <a:ext cx="10323017" cy="1069975"/>
          </a:xfrm>
        </p:spPr>
        <p:txBody>
          <a:bodyPr>
            <a:normAutofit/>
          </a:bodyPr>
          <a:lstStyle/>
          <a:p>
            <a:r>
              <a:rPr lang="ru-RU" dirty="0"/>
              <a:t>Входные и Выходные данные модели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C1399F-5253-4F3D-AC5C-AB05C4755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52011" y="5523407"/>
            <a:ext cx="7223557" cy="1069975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Входные данные модели - 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результаты измерений спектрометра </a:t>
            </a:r>
            <a:r>
              <a:rPr lang="ru-RU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Боннера</a:t>
            </a:r>
            <a:endParaRPr lang="ru-RU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Выходные данные модели 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- искомый спектр в виде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N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= 50 коэффициентов разложения по базису полиномов Лежандра</a:t>
            </a:r>
            <a:endParaRPr lang="ru-RU" dirty="0">
              <a:latin typeface="Century Gothic" panose="020B0502020202020204" pitchFamily="34" charset="0"/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A86096F-FFBD-4104-BBBF-EC35B82A3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7549" y="1172318"/>
            <a:ext cx="5410200" cy="393382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379C574-3F34-4229-80FB-45EB92B49F79}"/>
              </a:ext>
            </a:extLst>
          </p:cNvPr>
          <p:cNvSpPr/>
          <p:nvPr/>
        </p:nvSpPr>
        <p:spPr>
          <a:xfrm>
            <a:off x="4829077" y="5074151"/>
            <a:ext cx="18694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Полиномы Лежандра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946400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chemeClr val="accent1">
                <a:lumMod val="20000"/>
                <a:lumOff val="80000"/>
              </a:schemeClr>
            </a:gs>
            <a:gs pos="89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687BDE-62AD-4BAD-950D-185632B98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16" y="303601"/>
            <a:ext cx="6292272" cy="77484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Генерация обучающей выборки</a:t>
            </a:r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4349EEA0-ACF6-4CD6-B906-4B4A309867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329" y="1163905"/>
            <a:ext cx="3316254" cy="238826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>
                <a:extLst>
                  <a:ext uri="{FF2B5EF4-FFF2-40B4-BE49-F238E27FC236}">
                    <a16:creationId xmlns:a16="http://schemas.microsoft.com/office/drawing/2014/main" id="{EA2FC20E-9FF5-45AA-9F3B-CC2412B854D7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103240" y="2013777"/>
                <a:ext cx="5314330" cy="3888261"/>
              </a:xfrm>
            </p:spPr>
            <p:txBody>
              <a:bodyPr>
                <a:normAutofit/>
              </a:bodyPr>
              <a:lstStyle/>
              <a:p>
                <a:r>
                  <a:rPr lang="ru-RU" sz="1800" dirty="0">
                    <a:latin typeface="Century Gothic" panose="020B0502020202020204" pitchFamily="34" charset="0"/>
                  </a:rPr>
                  <a:t>Обучающая выборка сгенерирована методом </a:t>
                </a:r>
                <a:r>
                  <a:rPr lang="ru-RU" sz="1800" b="1" dirty="0" err="1">
                    <a:latin typeface="Century Gothic" panose="020B0502020202020204" pitchFamily="34" charset="0"/>
                  </a:rPr>
                  <a:t>Frascati</a:t>
                </a:r>
                <a:r>
                  <a:rPr lang="ru-RU" sz="1800" b="1" dirty="0">
                    <a:latin typeface="Century Gothic" panose="020B0502020202020204" pitchFamily="34" charset="0"/>
                  </a:rPr>
                  <a:t> </a:t>
                </a:r>
                <a:r>
                  <a:rPr lang="ru-RU" sz="1800" b="1" dirty="0" err="1">
                    <a:latin typeface="Century Gothic" panose="020B0502020202020204" pitchFamily="34" charset="0"/>
                  </a:rPr>
                  <a:t>Unfolding</a:t>
                </a:r>
                <a:r>
                  <a:rPr lang="ru-RU" sz="1800" b="1" dirty="0">
                    <a:latin typeface="Century Gothic" panose="020B0502020202020204" pitchFamily="34" charset="0"/>
                  </a:rPr>
                  <a:t> </a:t>
                </a:r>
                <a:r>
                  <a:rPr lang="ru-RU" sz="1800" b="1" dirty="0" err="1">
                    <a:latin typeface="Century Gothic" panose="020B0502020202020204" pitchFamily="34" charset="0"/>
                  </a:rPr>
                  <a:t>Interactive</a:t>
                </a:r>
                <a:r>
                  <a:rPr lang="ru-RU" sz="1800" b="1" dirty="0">
                    <a:latin typeface="Century Gothic" panose="020B0502020202020204" pitchFamily="34" charset="0"/>
                  </a:rPr>
                  <a:t> </a:t>
                </a:r>
                <a:r>
                  <a:rPr lang="ru-RU" sz="1800" b="1" dirty="0" err="1">
                    <a:latin typeface="Century Gothic" panose="020B0502020202020204" pitchFamily="34" charset="0"/>
                  </a:rPr>
                  <a:t>Tool</a:t>
                </a:r>
                <a:r>
                  <a:rPr lang="ru-RU" sz="1800" b="1" dirty="0">
                    <a:latin typeface="Century Gothic" panose="020B0502020202020204" pitchFamily="34" charset="0"/>
                  </a:rPr>
                  <a:t> (FRUIT), </a:t>
                </a:r>
                <a:r>
                  <a:rPr lang="ru-RU" sz="1800" dirty="0">
                    <a:latin typeface="Century Gothic" panose="020B0502020202020204" pitchFamily="34" charset="0"/>
                  </a:rPr>
                  <a:t>по выражению</a:t>
                </a:r>
                <a:r>
                  <a:rPr lang="en-US" sz="1800" dirty="0">
                    <a:latin typeface="Century Gothic" panose="020B0502020202020204" pitchFamily="34" charset="0"/>
                  </a:rPr>
                  <a:t>:</a:t>
                </a:r>
                <a:endParaRPr lang="ru-RU" sz="1800" dirty="0">
                  <a:latin typeface="Century Gothic" panose="020B0502020202020204" pitchFamily="34" charset="0"/>
                </a:endParaRPr>
              </a:p>
              <a:p>
                <a:endParaRPr lang="en-US" sz="1800" dirty="0">
                  <a:latin typeface="Century Gothic" panose="020B0502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180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ru-RU" sz="18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h</m:t>
                          </m:r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18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ru-RU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18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ru-RU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18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ru-RU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18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ru-RU" sz="1800" dirty="0">
                  <a:latin typeface="Century Gothic" panose="020B0502020202020204" pitchFamily="34" charset="0"/>
                </a:endParaRPr>
              </a:p>
              <a:p>
                <a:endParaRPr lang="ru-RU" sz="1800" dirty="0">
                  <a:latin typeface="Century Gothic" panose="020B0502020202020204" pitchFamily="34" charset="0"/>
                </a:endParaRPr>
              </a:p>
              <a:p>
                <a:r>
                  <a:rPr lang="ru-RU" sz="1800" dirty="0">
                    <a:latin typeface="Century Gothic" panose="020B0502020202020204" pitchFamily="34" charset="0"/>
                  </a:rPr>
                  <a:t>где </a:t>
                </a:r>
                <a:r>
                  <a:rPr lang="ru-RU" sz="1800" dirty="0" err="1">
                    <a:latin typeface="Century Gothic" panose="020B0502020202020204" pitchFamily="34" charset="0"/>
                  </a:rPr>
                  <a:t>φ</a:t>
                </a:r>
                <a:r>
                  <a:rPr lang="ru-RU" sz="1800" baseline="-25000" dirty="0" err="1">
                    <a:latin typeface="Century Gothic" panose="020B0502020202020204" pitchFamily="34" charset="0"/>
                  </a:rPr>
                  <a:t>th</a:t>
                </a:r>
                <a:r>
                  <a:rPr lang="ru-RU" sz="1800" dirty="0">
                    <a:latin typeface="Century Gothic" panose="020B0502020202020204" pitchFamily="34" charset="0"/>
                  </a:rPr>
                  <a:t>(E) — тепловая компонента Максвелла, </a:t>
                </a:r>
                <a:r>
                  <a:rPr lang="ru-RU" sz="1800" dirty="0" err="1">
                    <a:latin typeface="Century Gothic" panose="020B0502020202020204" pitchFamily="34" charset="0"/>
                  </a:rPr>
                  <a:t>φ</a:t>
                </a:r>
                <a:r>
                  <a:rPr lang="ru-RU" sz="1800" baseline="-25000" dirty="0" err="1">
                    <a:latin typeface="Century Gothic" panose="020B0502020202020204" pitchFamily="34" charset="0"/>
                  </a:rPr>
                  <a:t>e</a:t>
                </a:r>
                <a:r>
                  <a:rPr lang="ru-RU" sz="1800" dirty="0">
                    <a:latin typeface="Century Gothic" panose="020B0502020202020204" pitchFamily="34" charset="0"/>
                  </a:rPr>
                  <a:t>(E) — </a:t>
                </a:r>
                <a:r>
                  <a:rPr lang="ru-RU" sz="1800" dirty="0" err="1">
                    <a:latin typeface="Century Gothic" panose="020B0502020202020204" pitchFamily="34" charset="0"/>
                  </a:rPr>
                  <a:t>эпитермическая</a:t>
                </a:r>
                <a:r>
                  <a:rPr lang="ru-RU" sz="1800" dirty="0">
                    <a:latin typeface="Century Gothic" panose="020B0502020202020204" pitchFamily="34" charset="0"/>
                  </a:rPr>
                  <a:t>, </a:t>
                </a:r>
                <a:r>
                  <a:rPr lang="ru-RU" sz="1800" dirty="0" err="1">
                    <a:latin typeface="Century Gothic" panose="020B0502020202020204" pitchFamily="34" charset="0"/>
                  </a:rPr>
                  <a:t>φ</a:t>
                </a:r>
                <a:r>
                  <a:rPr lang="ru-RU" sz="1800" baseline="-25000" dirty="0" err="1">
                    <a:latin typeface="Century Gothic" panose="020B0502020202020204" pitchFamily="34" charset="0"/>
                  </a:rPr>
                  <a:t>f</a:t>
                </a:r>
                <a:r>
                  <a:rPr lang="ru-RU" sz="1800" dirty="0">
                    <a:latin typeface="Century Gothic" panose="020B0502020202020204" pitchFamily="34" charset="0"/>
                  </a:rPr>
                  <a:t>(E) — быстрая и </a:t>
                </a:r>
                <a:r>
                  <a:rPr lang="ru-RU" sz="1800" dirty="0" err="1">
                    <a:latin typeface="Century Gothic" panose="020B0502020202020204" pitchFamily="34" charset="0"/>
                  </a:rPr>
                  <a:t>φ</a:t>
                </a:r>
                <a:r>
                  <a:rPr lang="ru-RU" sz="1800" baseline="-25000" dirty="0" err="1">
                    <a:latin typeface="Century Gothic" panose="020B0502020202020204" pitchFamily="34" charset="0"/>
                  </a:rPr>
                  <a:t>hi</a:t>
                </a:r>
                <a:r>
                  <a:rPr lang="ru-RU" sz="1800" dirty="0">
                    <a:latin typeface="Century Gothic" panose="020B0502020202020204" pitchFamily="34" charset="0"/>
                  </a:rPr>
                  <a:t>(E) — высокоэнергетический компонента, </a:t>
                </a:r>
                <a:r>
                  <a:rPr lang="ru-RU" sz="1800" dirty="0" err="1">
                    <a:latin typeface="Century Gothic" panose="020B0502020202020204" pitchFamily="34" charset="0"/>
                  </a:rPr>
                  <a:t>P</a:t>
                </a:r>
                <a:r>
                  <a:rPr lang="ru-RU" sz="1800" baseline="-25000" dirty="0" err="1">
                    <a:latin typeface="Century Gothic" panose="020B0502020202020204" pitchFamily="34" charset="0"/>
                  </a:rPr>
                  <a:t>th</a:t>
                </a:r>
                <a:r>
                  <a:rPr lang="ru-RU" sz="1800" dirty="0">
                    <a:latin typeface="Century Gothic" panose="020B0502020202020204" pitchFamily="34" charset="0"/>
                  </a:rPr>
                  <a:t>, </a:t>
                </a:r>
                <a:r>
                  <a:rPr lang="ru-RU" sz="1800" dirty="0" err="1">
                    <a:latin typeface="Century Gothic" panose="020B0502020202020204" pitchFamily="34" charset="0"/>
                  </a:rPr>
                  <a:t>P</a:t>
                </a:r>
                <a:r>
                  <a:rPr lang="ru-RU" sz="1800" baseline="-25000" dirty="0" err="1">
                    <a:latin typeface="Century Gothic" panose="020B0502020202020204" pitchFamily="34" charset="0"/>
                  </a:rPr>
                  <a:t>e</a:t>
                </a:r>
                <a:r>
                  <a:rPr lang="ru-RU" sz="1800" dirty="0">
                    <a:latin typeface="Century Gothic" panose="020B0502020202020204" pitchFamily="34" charset="0"/>
                  </a:rPr>
                  <a:t>, </a:t>
                </a:r>
                <a:r>
                  <a:rPr lang="ru-RU" sz="1800" dirty="0" err="1">
                    <a:latin typeface="Century Gothic" panose="020B0502020202020204" pitchFamily="34" charset="0"/>
                  </a:rPr>
                  <a:t>P</a:t>
                </a:r>
                <a:r>
                  <a:rPr lang="ru-RU" sz="1800" baseline="-25000" dirty="0" err="1">
                    <a:latin typeface="Century Gothic" panose="020B0502020202020204" pitchFamily="34" charset="0"/>
                  </a:rPr>
                  <a:t>f</a:t>
                </a:r>
                <a:r>
                  <a:rPr lang="ru-RU" sz="1800" dirty="0">
                    <a:latin typeface="Century Gothic" panose="020B0502020202020204" pitchFamily="34" charset="0"/>
                  </a:rPr>
                  <a:t>, </a:t>
                </a:r>
                <a:r>
                  <a:rPr lang="ru-RU" sz="1800" dirty="0" err="1">
                    <a:latin typeface="Century Gothic" panose="020B0502020202020204" pitchFamily="34" charset="0"/>
                  </a:rPr>
                  <a:t>P</a:t>
                </a:r>
                <a:r>
                  <a:rPr lang="ru-RU" sz="1800" baseline="-25000" dirty="0" err="1">
                    <a:latin typeface="Century Gothic" panose="020B0502020202020204" pitchFamily="34" charset="0"/>
                  </a:rPr>
                  <a:t>hi</a:t>
                </a:r>
                <a:r>
                  <a:rPr lang="ru-RU" sz="1800" baseline="-25000" dirty="0">
                    <a:latin typeface="Century Gothic" panose="020B0502020202020204" pitchFamily="34" charset="0"/>
                  </a:rPr>
                  <a:t> </a:t>
                </a:r>
                <a:r>
                  <a:rPr lang="ru-RU" sz="1800" dirty="0">
                    <a:latin typeface="Century Gothic" panose="020B0502020202020204" pitchFamily="34" charset="0"/>
                  </a:rPr>
                  <a:t>— доля каждой компоненты в полном спектре (</a:t>
                </a:r>
                <a:r>
                  <a:rPr lang="ru-RU" sz="1800" dirty="0" err="1">
                    <a:latin typeface="Century Gothic" panose="020B0502020202020204" pitchFamily="34" charset="0"/>
                  </a:rPr>
                  <a:t>P</a:t>
                </a:r>
                <a:r>
                  <a:rPr lang="ru-RU" sz="1800" baseline="-25000" dirty="0" err="1">
                    <a:latin typeface="Century Gothic" panose="020B0502020202020204" pitchFamily="34" charset="0"/>
                  </a:rPr>
                  <a:t>th</a:t>
                </a:r>
                <a:r>
                  <a:rPr lang="ru-RU" sz="1800" dirty="0">
                    <a:latin typeface="Century Gothic" panose="020B0502020202020204" pitchFamily="34" charset="0"/>
                  </a:rPr>
                  <a:t> + </a:t>
                </a:r>
                <a:r>
                  <a:rPr lang="ru-RU" sz="1800" dirty="0" err="1">
                    <a:latin typeface="Century Gothic" panose="020B0502020202020204" pitchFamily="34" charset="0"/>
                  </a:rPr>
                  <a:t>P</a:t>
                </a:r>
                <a:r>
                  <a:rPr lang="ru-RU" sz="1800" baseline="-25000" dirty="0" err="1">
                    <a:latin typeface="Century Gothic" panose="020B0502020202020204" pitchFamily="34" charset="0"/>
                  </a:rPr>
                  <a:t>e</a:t>
                </a:r>
                <a:r>
                  <a:rPr lang="ru-RU" sz="1800" dirty="0">
                    <a:latin typeface="Century Gothic" panose="020B0502020202020204" pitchFamily="34" charset="0"/>
                  </a:rPr>
                  <a:t> + </a:t>
                </a:r>
                <a:r>
                  <a:rPr lang="ru-RU" sz="1800" dirty="0" err="1">
                    <a:latin typeface="Century Gothic" panose="020B0502020202020204" pitchFamily="34" charset="0"/>
                  </a:rPr>
                  <a:t>P</a:t>
                </a:r>
                <a:r>
                  <a:rPr lang="ru-RU" sz="1800" baseline="-25000" dirty="0" err="1">
                    <a:latin typeface="Century Gothic" panose="020B0502020202020204" pitchFamily="34" charset="0"/>
                  </a:rPr>
                  <a:t>f</a:t>
                </a:r>
                <a:r>
                  <a:rPr lang="ru-RU" sz="1800" baseline="-25000" dirty="0">
                    <a:latin typeface="Century Gothic" panose="020B0502020202020204" pitchFamily="34" charset="0"/>
                  </a:rPr>
                  <a:t> </a:t>
                </a:r>
                <a:r>
                  <a:rPr lang="ru-RU" sz="1800" dirty="0">
                    <a:latin typeface="Century Gothic" panose="020B0502020202020204" pitchFamily="34" charset="0"/>
                  </a:rPr>
                  <a:t>+ </a:t>
                </a:r>
                <a:r>
                  <a:rPr lang="ru-RU" sz="1800" dirty="0" err="1">
                    <a:latin typeface="Century Gothic" panose="020B0502020202020204" pitchFamily="34" charset="0"/>
                  </a:rPr>
                  <a:t>P</a:t>
                </a:r>
                <a:r>
                  <a:rPr lang="ru-RU" sz="1800" baseline="-25000" dirty="0" err="1">
                    <a:latin typeface="Century Gothic" panose="020B0502020202020204" pitchFamily="34" charset="0"/>
                  </a:rPr>
                  <a:t>hi</a:t>
                </a:r>
                <a:r>
                  <a:rPr lang="ru-RU" sz="1800" dirty="0">
                    <a:latin typeface="Century Gothic" panose="020B0502020202020204" pitchFamily="34" charset="0"/>
                  </a:rPr>
                  <a:t> = 1). </a:t>
                </a:r>
              </a:p>
            </p:txBody>
          </p:sp>
        </mc:Choice>
        <mc:Fallback xmlns="">
          <p:sp>
            <p:nvSpPr>
              <p:cNvPr id="4" name="Текст 3">
                <a:extLst>
                  <a:ext uri="{FF2B5EF4-FFF2-40B4-BE49-F238E27FC236}">
                    <a16:creationId xmlns:a16="http://schemas.microsoft.com/office/drawing/2014/main" id="{EA2FC20E-9FF5-45AA-9F3B-CC2412B854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103240" y="2013777"/>
                <a:ext cx="5314330" cy="3888261"/>
              </a:xfrm>
              <a:blipFill>
                <a:blip r:embed="rId4"/>
                <a:stretch>
                  <a:fillRect l="-1032" t="-1567" r="-17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47867F4-11E6-4415-BFF8-A18B8F3178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697" y="3563284"/>
            <a:ext cx="3278570" cy="238826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6633938-BC93-4EB6-80F7-DEB6AAE2BE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212" y="1163905"/>
            <a:ext cx="3385928" cy="241443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53B1606-42FA-4A85-9EDC-87003A4AD9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129" y="3563284"/>
            <a:ext cx="3352095" cy="2441827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9AE11D1-C0B3-41BE-922B-A855E45D674C}"/>
              </a:ext>
            </a:extLst>
          </p:cNvPr>
          <p:cNvSpPr/>
          <p:nvPr/>
        </p:nvSpPr>
        <p:spPr>
          <a:xfrm>
            <a:off x="6853519" y="6005111"/>
            <a:ext cx="4578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Примеры сгенерированных спектров</a:t>
            </a:r>
          </a:p>
        </p:txBody>
      </p:sp>
    </p:spTree>
    <p:extLst>
      <p:ext uri="{BB962C8B-B14F-4D97-AF65-F5344CB8AC3E}">
        <p14:creationId xmlns:p14="http://schemas.microsoft.com/office/powerpoint/2010/main" val="3647796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chemeClr val="accent1">
                <a:lumMod val="20000"/>
                <a:lumOff val="80000"/>
              </a:schemeClr>
            </a:gs>
            <a:gs pos="89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F9694-51D1-4FE9-B8D9-FCCDD281A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45" y="148280"/>
            <a:ext cx="7538093" cy="735227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ru-RU" dirty="0">
                <a:latin typeface="Century Gothic" panose="020B0502020202020204" pitchFamily="34" charset="0"/>
              </a:rPr>
              <a:t>Алгоритмы </a:t>
            </a:r>
            <a:r>
              <a:rPr lang="en-US" dirty="0">
                <a:latin typeface="Century Gothic" panose="020B0502020202020204" pitchFamily="34" charset="0"/>
              </a:rPr>
              <a:t>Random Forest </a:t>
            </a:r>
            <a:r>
              <a:rPr lang="ru-RU" dirty="0">
                <a:latin typeface="Century Gothic" panose="020B0502020202020204" pitchFamily="34" charset="0"/>
              </a:rPr>
              <a:t>и </a:t>
            </a:r>
            <a:r>
              <a:rPr lang="en-US" dirty="0" err="1">
                <a:latin typeface="Century Gothic" panose="020B0502020202020204" pitchFamily="34" charset="0"/>
              </a:rPr>
              <a:t>XGBoost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BB61B7-EB92-4A4C-9E51-4A6D159BC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4945" y="4481097"/>
            <a:ext cx="11558091" cy="2214391"/>
          </a:xfrm>
        </p:spPr>
        <p:txBody>
          <a:bodyPr>
            <a:norm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Для решения задачи использовались алгоритмы </a:t>
            </a:r>
            <a:r>
              <a:rPr lang="ru-RU" b="1" dirty="0">
                <a:latin typeface="Century Gothic" panose="020B0502020202020204" pitchFamily="34" charset="0"/>
              </a:rPr>
              <a:t>случайного леса </a:t>
            </a:r>
            <a:r>
              <a:rPr lang="ru-RU" dirty="0">
                <a:latin typeface="Century Gothic" panose="020B0502020202020204" pitchFamily="34" charset="0"/>
              </a:rPr>
              <a:t>и </a:t>
            </a:r>
            <a:r>
              <a:rPr lang="ru-RU" b="1" dirty="0" err="1">
                <a:latin typeface="Century Gothic" panose="020B0502020202020204" pitchFamily="34" charset="0"/>
              </a:rPr>
              <a:t>градинетного</a:t>
            </a:r>
            <a:r>
              <a:rPr lang="ru-RU" b="1" dirty="0">
                <a:latin typeface="Century Gothic" panose="020B0502020202020204" pitchFamily="34" charset="0"/>
              </a:rPr>
              <a:t> </a:t>
            </a:r>
            <a:r>
              <a:rPr lang="ru-RU" b="1" dirty="0" err="1">
                <a:latin typeface="Century Gothic" panose="020B0502020202020204" pitchFamily="34" charset="0"/>
              </a:rPr>
              <a:t>бустинга</a:t>
            </a:r>
            <a:endParaRPr lang="ru-RU" dirty="0">
              <a:latin typeface="Century Gothic" panose="020B0502020202020204" pitchFamily="34" charset="0"/>
            </a:endParaRPr>
          </a:p>
          <a:p>
            <a:r>
              <a:rPr lang="ru-RU" b="1" dirty="0">
                <a:latin typeface="Century Gothic" panose="020B0502020202020204" pitchFamily="34" charset="0"/>
              </a:rPr>
              <a:t>Оптимизация </a:t>
            </a:r>
            <a:r>
              <a:rPr lang="ru-RU" dirty="0" err="1">
                <a:latin typeface="Century Gothic" panose="020B0502020202020204" pitchFamily="34" charset="0"/>
              </a:rPr>
              <a:t>гиперпараметров</a:t>
            </a:r>
            <a:r>
              <a:rPr lang="ru-RU" dirty="0">
                <a:latin typeface="Century Gothic" panose="020B0502020202020204" pitchFamily="34" charset="0"/>
              </a:rPr>
              <a:t> проведена средствами библиотеки </a:t>
            </a:r>
            <a:r>
              <a:rPr lang="en-US" b="1" dirty="0">
                <a:latin typeface="Century Gothic" panose="020B0502020202020204" pitchFamily="34" charset="0"/>
              </a:rPr>
              <a:t>Python </a:t>
            </a:r>
            <a:r>
              <a:rPr lang="en-US" b="1" dirty="0" err="1">
                <a:latin typeface="Century Gothic" panose="020B0502020202020204" pitchFamily="34" charset="0"/>
              </a:rPr>
              <a:t>Optuna</a:t>
            </a:r>
            <a:r>
              <a:rPr lang="ru-RU" b="1" dirty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и класса </a:t>
            </a:r>
            <a:r>
              <a:rPr lang="en-US" b="1" dirty="0" err="1">
                <a:latin typeface="Century Gothic" panose="020B0502020202020204" pitchFamily="34" charset="0"/>
              </a:rPr>
              <a:t>GridSearchCV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ru-RU" dirty="0">
                <a:latin typeface="Century Gothic" panose="020B0502020202020204" pitchFamily="34" charset="0"/>
              </a:rPr>
              <a:t>Лучше себя показал алгоритм случайного леса, средние метрики моделей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в </a:t>
            </a:r>
            <a:r>
              <a:rPr lang="ru-RU" dirty="0" err="1">
                <a:latin typeface="Century Gothic" panose="020B0502020202020204" pitchFamily="34" charset="0"/>
              </a:rPr>
              <a:t>средсоставили</a:t>
            </a:r>
            <a:r>
              <a:rPr lang="en-US" dirty="0">
                <a:latin typeface="Century Gothic" panose="020B0502020202020204" pitchFamily="34" charset="0"/>
              </a:rPr>
              <a:t>:</a:t>
            </a:r>
            <a:br>
              <a:rPr lang="en-US" dirty="0">
                <a:latin typeface="Century Gothic" panose="020B0502020202020204" pitchFamily="34" charset="0"/>
              </a:rPr>
            </a:b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9FA6D13-FF60-4C7D-B489-C2A8E2D69314}"/>
              </a:ext>
            </a:extLst>
          </p:cNvPr>
          <p:cNvSpPr/>
          <p:nvPr/>
        </p:nvSpPr>
        <p:spPr>
          <a:xfrm>
            <a:off x="2166230" y="3834766"/>
            <a:ext cx="7442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  <a:ea typeface="Arial" panose="020B0604020202020204" pitchFamily="34" charset="0"/>
              </a:rPr>
              <a:t>Результаты восстановления спектров (полупрозрачные области обозначает неопределённость восстановления).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413265E9-03E1-4514-82C7-C428CC83058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34743" y="1136818"/>
            <a:ext cx="3883056" cy="25674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9D087A6-E327-4171-B625-B499911C6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489" y="1136818"/>
            <a:ext cx="3779581" cy="26268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14C568-E041-4259-825E-074AEDFEE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6302" y="5588292"/>
            <a:ext cx="3162741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86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chemeClr val="accent1">
                <a:lumMod val="20000"/>
                <a:lumOff val="80000"/>
              </a:schemeClr>
            </a:gs>
            <a:gs pos="89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F5E14-E3FB-4661-B5DE-54F44D367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62" y="327926"/>
            <a:ext cx="7871726" cy="661086"/>
          </a:xfrm>
        </p:spPr>
        <p:txBody>
          <a:bodyPr/>
          <a:lstStyle/>
          <a:p>
            <a:r>
              <a:rPr lang="ru-RU" dirty="0">
                <a:latin typeface="Century Gothic" panose="020B0502020202020204" pitchFamily="34" charset="0"/>
              </a:rPr>
              <a:t>Проверка на реальных спектрах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FD96AD-ECD1-4FB0-95A3-C9F0A612B27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10330" y="3194506"/>
            <a:ext cx="3066596" cy="32267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>
                <a:extLst>
                  <a:ext uri="{FF2B5EF4-FFF2-40B4-BE49-F238E27FC236}">
                    <a16:creationId xmlns:a16="http://schemas.microsoft.com/office/drawing/2014/main" id="{DC744FF2-6CE5-4F9C-A297-9016B5DFFB73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36162" y="1710531"/>
                <a:ext cx="7078742" cy="4158456"/>
              </a:xfrm>
            </p:spPr>
            <p:txBody>
              <a:bodyPr>
                <a:normAutofit/>
              </a:bodyPr>
              <a:lstStyle/>
              <a:p>
                <a:r>
                  <a:rPr lang="ru-RU" sz="2400" dirty="0">
                    <a:latin typeface="Century Gothic" panose="020B0502020202020204" pitchFamily="34" charset="0"/>
                  </a:rPr>
                  <a:t>Для проверки качества алгоритма была посчитана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𝑖𝑠𝑜</m:t>
                        </m:r>
                      </m:sub>
                    </m:sSub>
                  </m:oMath>
                </a14:m>
                <a:r>
                  <a:rPr lang="ru-RU" sz="2400" dirty="0">
                    <a:latin typeface="Century Gothic" panose="020B0502020202020204" pitchFamily="34" charset="0"/>
                  </a:rPr>
                  <a:t> для реальных и восстановленных спектров из тестовой выборки реальных спектров</a:t>
                </a:r>
              </a:p>
              <a:p>
                <a:r>
                  <a:rPr lang="ru-RU" sz="2400" dirty="0">
                    <a:latin typeface="Century Gothic" panose="020B0502020202020204" pitchFamily="34" charset="0"/>
                  </a:rPr>
                  <a:t>Восстановленные и реальные дозы близки друг к другу за исключением единичного выброса, при котором разница реальная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𝑖𝑠𝑜</m:t>
                        </m:r>
                      </m:sub>
                    </m:sSub>
                  </m:oMath>
                </a14:m>
                <a:r>
                  <a:rPr lang="ru-RU" sz="2400" dirty="0">
                    <a:latin typeface="Century Gothic" panose="020B0502020202020204" pitchFamily="34" charset="0"/>
                  </a:rPr>
                  <a:t> 38 </a:t>
                </a:r>
                <a:r>
                  <a:rPr lang="ru-RU" sz="2400" dirty="0" err="1">
                    <a:latin typeface="Century Gothic" panose="020B0502020202020204" pitchFamily="34" charset="0"/>
                  </a:rPr>
                  <a:t>пЗв</a:t>
                </a:r>
                <a:r>
                  <a:rPr lang="ru-RU" sz="2400" dirty="0">
                    <a:latin typeface="Century Gothic" panose="020B0502020202020204" pitchFamily="34" charset="0"/>
                  </a:rPr>
                  <a:t>/с, а восстановленная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𝑖𝑠𝑜</m:t>
                        </m:r>
                      </m:sub>
                    </m:sSub>
                  </m:oMath>
                </a14:m>
                <a:r>
                  <a:rPr lang="ru-RU" sz="2400" dirty="0">
                    <a:latin typeface="Century Gothic" panose="020B0502020202020204" pitchFamily="34" charset="0"/>
                  </a:rPr>
                  <a:t> = 583 </a:t>
                </a:r>
                <a:r>
                  <a:rPr lang="ru-RU" sz="2400" dirty="0" err="1">
                    <a:latin typeface="Century Gothic" panose="020B0502020202020204" pitchFamily="34" charset="0"/>
                  </a:rPr>
                  <a:t>пЗв</a:t>
                </a:r>
                <a:r>
                  <a:rPr lang="ru-RU" sz="2400" dirty="0">
                    <a:latin typeface="Century Gothic" panose="020B0502020202020204" pitchFamily="34" charset="0"/>
                  </a:rPr>
                  <a:t>/с, разница между ними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b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𝑖𝑠𝑜</m:t>
                            </m:r>
                          </m:sub>
                        </m:sSub>
                      </m:sub>
                    </m:sSub>
                  </m:oMath>
                </a14:m>
                <a:r>
                  <a:rPr lang="ru-RU" sz="2400" dirty="0">
                    <a:latin typeface="Century Gothic" panose="020B0502020202020204" pitchFamily="34" charset="0"/>
                    <a:sym typeface="Symbol" panose="05050102010706020507" pitchFamily="18" charset="2"/>
                  </a:rPr>
                  <a:t> </a:t>
                </a:r>
                <a:r>
                  <a:rPr lang="ru-RU" sz="2400" dirty="0">
                    <a:latin typeface="Century Gothic" panose="020B0502020202020204" pitchFamily="34" charset="0"/>
                  </a:rPr>
                  <a:t>1500%</a:t>
                </a:r>
              </a:p>
            </p:txBody>
          </p:sp>
        </mc:Choice>
        <mc:Fallback xmlns="">
          <p:sp>
            <p:nvSpPr>
              <p:cNvPr id="4" name="Текст 3">
                <a:extLst>
                  <a:ext uri="{FF2B5EF4-FFF2-40B4-BE49-F238E27FC236}">
                    <a16:creationId xmlns:a16="http://schemas.microsoft.com/office/drawing/2014/main" id="{DC744FF2-6CE5-4F9C-A297-9016B5DFFB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36162" y="1710531"/>
                <a:ext cx="7078742" cy="4158456"/>
              </a:xfrm>
              <a:blipFill>
                <a:blip r:embed="rId4"/>
                <a:stretch>
                  <a:fillRect l="-1292" t="-2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CF7BD3-29C7-47B5-8E5F-6169D1E462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4921" y="896506"/>
            <a:ext cx="3066596" cy="218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292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8432</TotalTime>
  <Words>1271</Words>
  <Application>Microsoft Office PowerPoint</Application>
  <PresentationFormat>Широкоэкранный</PresentationFormat>
  <Paragraphs>92</Paragraphs>
  <Slides>12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Century Gothic</vt:lpstr>
      <vt:lpstr>Symbol</vt:lpstr>
      <vt:lpstr>Times</vt:lpstr>
      <vt:lpstr>Times New Roman</vt:lpstr>
      <vt:lpstr>Тема Office</vt:lpstr>
      <vt:lpstr>ПРИМЕНЕНИЕ CИНТЕТИЧЕСКОЙ ОБУЧАЮЩЕЙ ВЫБОРКИ И АЛГОРИТМА “СЛУЧАЙНЫЙ ЛЕС” ДЛЯ ВОССТАНОВЛЕНИЯ СПЕКТРА НЕЙТРОНОВ</vt:lpstr>
      <vt:lpstr>Цели и задачи</vt:lpstr>
      <vt:lpstr>Актуальность работы</vt:lpstr>
      <vt:lpstr>Многошаровый спектрометр Боннера</vt:lpstr>
      <vt:lpstr>Прямая и обратная задачи восстановления спектра </vt:lpstr>
      <vt:lpstr>Входные и Выходные данные модели</vt:lpstr>
      <vt:lpstr>Генерация обучающей выборки</vt:lpstr>
      <vt:lpstr> Алгоритмы Random Forest и XGBoost</vt:lpstr>
      <vt:lpstr>Проверка на реальных спектрах</vt:lpstr>
      <vt:lpstr>Дискуссия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АЛГОРИТМОВ ГРАДИЕНТНЫЙ БУСТИНГ И СЛУЧАЙНЫЙ ЛЕС ДЛЯ ВОССТАНОВЛЕНИЯ СПЕКТРА НЕЙТРОНОВ</dc:title>
  <dc:creator>Maria</dc:creator>
  <cp:lastModifiedBy>Maria</cp:lastModifiedBy>
  <cp:revision>40</cp:revision>
  <dcterms:created xsi:type="dcterms:W3CDTF">2025-04-02T21:26:42Z</dcterms:created>
  <dcterms:modified xsi:type="dcterms:W3CDTF">2025-04-08T18:27:49Z</dcterms:modified>
</cp:coreProperties>
</file>