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8" r:id="rId4"/>
    <p:sldId id="289" r:id="rId5"/>
    <p:sldId id="287" r:id="rId6"/>
    <p:sldId id="258" r:id="rId7"/>
    <p:sldId id="279" r:id="rId8"/>
    <p:sldId id="275" r:id="rId9"/>
    <p:sldId id="270" r:id="rId10"/>
    <p:sldId id="282" r:id="rId11"/>
    <p:sldId id="283" r:id="rId12"/>
    <p:sldId id="284" r:id="rId13"/>
    <p:sldId id="285" r:id="rId14"/>
    <p:sldId id="286" r:id="rId15"/>
    <p:sldId id="288" r:id="rId16"/>
    <p:sldId id="27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04DDD-C0B0-4313-B323-3FC99357356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D7096-1E7A-4B88-B491-3B8D0C98B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0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8ED40-A1AC-DFDB-AD86-38BF18E91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5B9C8-7DF0-7DD8-7C9D-5E78E67D1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57FFF-6D6B-8304-9AB4-D77F122F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0D69-9A4E-4447-A6EB-41B63A4D9A5D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77EE8-39E8-011B-971F-311118F2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CBE9C-786F-7274-2DF1-C678B60E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3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AD62-3B17-9436-612D-8618F3A0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99906-8C81-7C88-4052-4425C088C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DA7C7-666F-A2FD-774A-2F92CFDE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4AB1-1B5B-41B0-AF75-B8103C8ECF2C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449C6-3057-E7A8-914F-76F302F5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268FF-145D-206B-90AB-9D7BF79A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6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77C75A-C4B5-44FB-4026-83E16A84A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F5881-26F4-CF8F-EB58-69E394C9F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3FB5C-15AC-B8EE-3B96-5D934C4D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BA27-E12A-41A6-B139-9F75739CE2AC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D2384-445F-94C5-7029-F4F31DA19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03462-274A-F0E1-2021-41C9A583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08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5EC0D69-9A4E-4447-A6EB-41B63A4D9A5D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25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3BB9-7F8D-4E22-991A-657966A15E30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0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B680-2EA4-46DD-9500-3699D61B609D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7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8402-3511-4422-AD94-E02A09C589B2}" type="datetime1">
              <a:rPr lang="ru-RU" smtClean="0"/>
              <a:t>09.04.2025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94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867A-FD7B-45CB-B5B8-778F7DC5875E}" type="datetime1">
              <a:rPr lang="ru-RU" smtClean="0"/>
              <a:t>09.04.2025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50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46C9-D38C-41D0-9BBA-5EA540543C6E}" type="datetime1">
              <a:rPr lang="ru-RU" smtClean="0"/>
              <a:t>09.04.2025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5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FCD5-C9C7-47FB-936A-2661957383FE}" type="datetime1">
              <a:rPr lang="ru-RU" smtClean="0"/>
              <a:t>09.04.2025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19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0EE3-F1B8-4282-9739-CBE14CAB1B8E}" type="datetime1">
              <a:rPr lang="ru-RU" smtClean="0"/>
              <a:t>09.04.2025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1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EC90-0AD0-425F-FBA0-F6863B75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0FB3A-1145-AF90-38E7-9C22E30CB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E9D56-68E3-347B-5870-8023A665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3BB9-7F8D-4E22-991A-657966A15E30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71FC0-3A0A-BDB0-C2EE-CFB2801E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7EBBD-35DE-BEE3-5C61-022C6493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8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076F-92C7-46AD-9447-03ECB237C479}" type="datetime1">
              <a:rPr lang="ru-RU" smtClean="0"/>
              <a:t>09.04.2025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32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5AB-EE5F-48C8-8339-A2B1B7698349}" type="datetime1">
              <a:rPr lang="ru-RU" smtClean="0"/>
              <a:t>09.04.2025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8148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5AB-EE5F-48C8-8339-A2B1B7698349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19683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5AB-EE5F-48C8-8339-A2B1B7698349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837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5AB-EE5F-48C8-8339-A2B1B7698349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66436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5AB-EE5F-48C8-8339-A2B1B7698349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97231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5AB-EE5F-48C8-8339-A2B1B7698349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98275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4AB1-1B5B-41B0-AF75-B8103C8ECF2C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09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BA27-E12A-41A6-B139-9F75739CE2AC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1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25C36-A7C2-6DF6-4F6F-A05D52A45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D8900-3A0E-CF89-C741-3438B26CD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3814B-6F8C-692B-4AF5-46E89E85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B680-2EA4-46DD-9500-3699D61B609D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C8AC-24D1-7710-1C47-3E1903892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79362-695E-5EA4-F9E8-70D78BF8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3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6645-F177-EC64-6F5B-161C5163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0057C-0D2B-B2D5-66D2-D318571C2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DFF82-6BE7-0FCE-38F7-9AC4A5E73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F98AD-0749-DDB0-5439-05A3A3A6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8402-3511-4422-AD94-E02A09C589B2}" type="datetime1">
              <a:rPr lang="ru-RU" smtClean="0"/>
              <a:t>09.04.2025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59EE0-3959-114E-5575-50D114BD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AE13E-6831-131B-C3E8-366445B4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2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3E12-B9F1-83FD-47B1-F7CC1456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32F6F-1831-ABE1-5973-024FC261D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73B49-5641-6353-AA9B-9A2FF379C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6949BE-9886-5A7F-C585-F9C76C47D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8A1FE-5421-C109-2F4A-738FCA6B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DC1DF4-6D18-2AE5-5995-4156013F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867A-FD7B-45CB-B5B8-778F7DC5875E}" type="datetime1">
              <a:rPr lang="ru-RU" smtClean="0"/>
              <a:t>09.04.2025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C21622-1D26-A1B9-A0F9-A1C3B2F9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84E7E-3D1D-8C96-4B2C-16A1D91B9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2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C31C6-15C2-32DA-FF54-52FFABDC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0A52B-C76B-8234-15A0-C16EACDCA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46C9-D38C-41D0-9BBA-5EA540543C6E}" type="datetime1">
              <a:rPr lang="ru-RU" smtClean="0"/>
              <a:t>09.04.2025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AA9B7-5D6D-0550-2515-F2019630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5E52F-DB5B-E8DD-A88D-0F3BA7DC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A375F3-ADB3-B4F4-85BB-62D8F77B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FCD5-C9C7-47FB-936A-2661957383FE}" type="datetime1">
              <a:rPr lang="ru-RU" smtClean="0"/>
              <a:t>09.04.2025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737D5-BA89-2C81-F59C-41504E83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5C539-0002-DBD2-7879-08B47FBD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2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1527B-E31E-A889-3ADE-36A72025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6707B-50A5-261F-5678-B8E4F338F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0B649-58CC-42F4-C63B-516863AF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6FD55-8B7F-7C6F-4F4E-4A02189B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0EE3-F1B8-4282-9739-CBE14CAB1B8E}" type="datetime1">
              <a:rPr lang="ru-RU" smtClean="0"/>
              <a:t>09.04.2025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D2CBD-54EA-C5EE-3E56-5B9178C1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96B34-9353-E5D1-EDF5-1F88D6C8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7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56DC-CB25-2F29-5F52-86D5A07AD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A55460-AD1F-B82A-F76B-4A398BBC5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A07A4-8124-B48C-5C54-FCE5415C8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996EE-1B53-74D8-04A3-FC506A75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076F-92C7-46AD-9447-03ECB237C479}" type="datetime1">
              <a:rPr lang="ru-RU" smtClean="0"/>
              <a:t>09.04.2025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91F65-611F-F66B-2E81-8D88B202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643D3-9A08-098A-4068-84B53809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8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0011D-5E40-DB0F-B65F-741C5C79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DF258-A3F9-027C-7BFD-B0DECBC8F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5F0CD-FABE-C331-D986-4FCB3FDFB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E85AB-EE5F-48C8-8339-A2B1B7698349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1EDF-3591-299B-55F3-B69735DBE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DD8E8-35B8-83E9-2F12-FEA1DF179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5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EE85AB-EE5F-48C8-8339-A2B1B7698349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666691-EAA0-4CB4-8051-5DC61114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44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AF2B-025C-D9BC-E530-E1E2D5711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83" y="183250"/>
            <a:ext cx="10808043" cy="23876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Перспективные методы разделения перекрывающихся сигналов </a:t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 катодно-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стриповых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камерах CMS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7F451-B284-91C0-A6C3-259033767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84" y="3167856"/>
            <a:ext cx="11255674" cy="264210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Подготовил: </a:t>
            </a:r>
            <a:r>
              <a:rPr lang="ru-RU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Фоменок</a:t>
            </a:r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 Д.В. </a:t>
            </a:r>
          </a:p>
          <a:p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Беларусь, Гомельский государственный технический университет имени П.О. Сухого</a:t>
            </a:r>
          </a:p>
          <a:p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специальность: Информатика и технологии программирования, 4 курс</a:t>
            </a:r>
          </a:p>
          <a:p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Руководители: </a:t>
            </a:r>
            <a:r>
              <a:rPr lang="ru-RU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Войтишин</a:t>
            </a:r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 Н.Н. – к.ф.-м.н., заместитель директора ЛИТ ОИЯИ; </a:t>
            </a:r>
          </a:p>
          <a:p>
            <a:r>
              <a:rPr lang="ru-RU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Ососков</a:t>
            </a:r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 Г.А. – д.ф.-м.н., профессор, </a:t>
            </a:r>
            <a:r>
              <a:rPr lang="ru-RU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г.н.с</a:t>
            </a:r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., ЛИТ ОИЯИ</a:t>
            </a:r>
          </a:p>
        </p:txBody>
      </p:sp>
    </p:spTree>
    <p:extLst>
      <p:ext uri="{BB962C8B-B14F-4D97-AF65-F5344CB8AC3E}">
        <p14:creationId xmlns:p14="http://schemas.microsoft.com/office/powerpoint/2010/main" val="312489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CB9B-04DF-2479-2C40-54339972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Алгоритм прямой оптимизации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DC187-B740-9B13-6675-5AB32F838D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6431"/>
                <a:ext cx="10515600" cy="4840532"/>
              </a:xfrm>
            </p:spPr>
            <p:txBody>
              <a:bodyPr>
                <a:normAutofit/>
              </a:bodyPr>
              <a:lstStyle/>
              <a:p>
                <a:pPr marL="0" marR="8890" indent="457200" algn="just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685800" algn="l"/>
                  </a:tabLst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При подстановке найденного начального приближения параметров в (2), получается гауссова функция, значения которой с некоторой погрешностью равны значениям на гистограмме в соответствующих точках. Чтобы улучшить приближение, можно составить систему уравнений (3), состоящую из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уравнений (на каждую из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&lt;= 4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частиц необходимо найти три параметра), решая которую можно получить уточнённые значения параметров.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8890" indent="457200" algn="just">
                  <a:buNone/>
                  <a:tabLst>
                    <a:tab pos="685800" algn="l"/>
                  </a:tabLs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𝑐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=0 </m:t>
                              </m:r>
                            </m:e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=1,2,…,3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eqArr>
                        </m:e>
                      </m:d>
                      <m:r>
                        <a:rPr lang="ru-RU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(3)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buNone/>
                </a:pP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45720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Полученная система нелинейна и её решение может быть осуществлено методом Ньютона, при этом матрица Якоби может быть выражена в аналитическом виде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DC187-B740-9B13-6675-5AB32F838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6431"/>
                <a:ext cx="10515600" cy="4840532"/>
              </a:xfrm>
              <a:blipFill>
                <a:blip r:embed="rId2"/>
                <a:stretch>
                  <a:fillRect l="-928" t="-1008" r="-870" b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63FCB91C-7F97-240C-B71D-0EAC1FF5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A708-3D49-4B65-87C5-B94932ADA218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F312B3-4313-19A6-DC4B-3EE29F38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BE0CA1-F5EE-2E93-EC31-12257FE4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8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C540-22D7-6CD8-ED11-270B85B9B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57"/>
            <a:ext cx="10515600" cy="69843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Алгоритм на основе вейвлет-преобразования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AAD7D-49CC-03F6-D96D-97E325A998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548" y="898494"/>
                <a:ext cx="11114903" cy="563965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45720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dirty="0"/>
                  <a:t>Поскольку входной сигнал подвержен влиянию шумов, применяется метод </a:t>
                </a:r>
                <a:r>
                  <a:rPr lang="en-US" dirty="0"/>
                  <a:t>Wavelet Transform System [1]</a:t>
                </a:r>
                <a:r>
                  <a:rPr lang="ru-RU" dirty="0"/>
                  <a:t>, по которому производится вейвлет-преобразование гауссовой функции (4) и гистограммы (5), далее полученная система (6) решается методом Ньютона. Начальные приближения находится методом первого приближения.</a:t>
                </a:r>
              </a:p>
              <a:p>
                <a:pPr marL="0" indent="45720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𝑊𝑓</m:t>
                      </m:r>
                      <m:r>
                        <a:rPr lang="en-US" sz="22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ru-RU" sz="22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8890" indent="457200" algn="just">
                  <a:buNone/>
                  <a:tabLst>
                    <a:tab pos="685800" algn="l"/>
                  </a:tabLs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8890" indent="0" algn="ctr">
                  <a:buNone/>
                  <a:tabLst>
                    <a:tab pos="6858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𝑊h</m:t>
                          </m:r>
                          <m:r>
                            <a:rPr lang="ru-RU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 </m:t>
                          </m:r>
                          <m:r>
                            <a:rPr lang="ru-RU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ru-RU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ru-RU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ru-RU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nary>
                            <m:nary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ru-RU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ru-RU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  <m:r>
                        <a:rPr lang="ru-RU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ru-RU" sz="22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8890" indent="457200" algn="ctr">
                  <a:tabLst>
                    <a:tab pos="685800" algn="l"/>
                  </a:tabLst>
                </a:pPr>
                <a:endParaRPr lang="ru-RU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8890" indent="0" algn="ctr">
                  <a:buNone/>
                  <a:tabLst>
                    <a:tab pos="6858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𝑊𝑓</m:t>
                              </m:r>
                              <m:d>
                                <m:dPr>
                                  <m:ctrlP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𝑊</m:t>
                              </m:r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=0 </m:t>
                              </m:r>
                            </m:e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=1,2,…,2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+1</m:t>
                              </m:r>
                            </m:e>
                          </m:eqArr>
                          <m:r>
                            <a:rPr lang="ru-RU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(</m:t>
                          </m:r>
                          <m:r>
                            <a:rPr lang="ru-RU" sz="22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  <m:r>
                            <a:rPr lang="ru-RU" sz="2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8890" indent="0" algn="just">
                  <a:buNone/>
                  <a:tabLst>
                    <a:tab pos="685800" algn="l"/>
                  </a:tabLst>
                </a:pPr>
                <a:endParaRPr lang="en-US" sz="1800" dirty="0">
                  <a:effectLst/>
                  <a:ea typeface="Times New Roman" panose="02020603050405020304" pitchFamily="18" charset="0"/>
                </a:endParaRPr>
              </a:p>
              <a:p>
                <a:pPr marL="0" marR="8890" indent="0" algn="just">
                  <a:buNone/>
                  <a:tabLst>
                    <a:tab pos="685800" algn="l"/>
                  </a:tabLs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[1]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G.Ososkov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A.Shitov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, Gaussian Wavelet Features and Their Applications for Analysis of Discretized Signals,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Comp.Phys.Comm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, v.126/1-2, (2000) 149-157. </a:t>
                </a:r>
                <a:endParaRPr lang="ru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AAD7D-49CC-03F6-D96D-97E325A998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548" y="898494"/>
                <a:ext cx="11114903" cy="5639658"/>
              </a:xfrm>
              <a:blipFill>
                <a:blip r:embed="rId2"/>
                <a:stretch>
                  <a:fillRect l="-987" t="-1620" r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4F924C21-D70A-ABF8-086B-89736863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0A1E-F8DB-46BD-884D-BD37E40E6345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44BEBF-9B44-2590-D26A-844BE25F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1AA977-B08C-D23A-85AE-7B124DD1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A8291-5A75-420D-68C6-E6E107B9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/>
                <a:ea typeface="Times New Roman" panose="02020603050405020304" pitchFamily="18" charset="0"/>
              </a:rPr>
              <a:t>Алгоритм на основе нейронных сетей Колмогорова-Арнольда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2CCB-3164-E667-54E0-BB411EDE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1479672"/>
            <a:ext cx="11535507" cy="4921127"/>
          </a:xfrm>
        </p:spPr>
        <p:txBody>
          <a:bodyPr>
            <a:noAutofit/>
          </a:bodyPr>
          <a:lstStyle/>
          <a:p>
            <a:pPr marL="0" marR="8890" indent="457200" algn="just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Нейронные сети Колмогорова-Арнольда (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KAN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 основаны на теореме Колмогорова-Арнольда: любая непрерывная функция нескольких переменных представима в виде суммы функций одной переменной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[2]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ни работают иначе, чем обычные нейронные сети, в некотором смысле являясь их обобщением. Вместо числовых весов они используют функции на связях между нейронами. При этом их тоже можно обучать, настраивая с гораздо большей точностью, чем простые числовые веса.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8890" indent="457200" algn="just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данном решении применяется следующая конфигурация </a:t>
            </a: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KAN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8890" lvl="0" indent="-342900" algn="just">
              <a:spcBef>
                <a:spcPts val="0"/>
              </a:spcBef>
              <a:buFont typeface="Times New Roman" panose="02020603050405020304" pitchFamily="18" charset="0"/>
              <a:buChar char="‒"/>
              <a:tabLst>
                <a:tab pos="6858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входе нейронной сети находятся каналы, соответствующие стрипам, на каждый из которых подаётся значение заряда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стрипе;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8890" lvl="0" indent="-342900" algn="just">
              <a:spcBef>
                <a:spcPts val="0"/>
              </a:spcBef>
              <a:buFont typeface="Times New Roman" panose="02020603050405020304" pitchFamily="18" charset="0"/>
              <a:buChar char="‒"/>
              <a:tabLst>
                <a:tab pos="6858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присутствует несколько скрытых слоёв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8890" lvl="0" indent="-342900" algn="just">
              <a:spcBef>
                <a:spcPts val="0"/>
              </a:spcBef>
              <a:buFont typeface="Times New Roman" panose="02020603050405020304" pitchFamily="18" charset="0"/>
              <a:buChar char="‒"/>
              <a:tabLst>
                <a:tab pos="6858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выходе находится несколько каналов (в соответствии с количеством частиц, перекрытие сигналов которых разрешается), на которых ожидается значение координаты частицы (или значение за пределами диапазона, если она не обнаружена).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8890" lvl="0" indent="0" algn="just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[2]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В.И. Арнольд О функциях трёх переменных, Доклады академии наук СССР, том 114, </a:t>
            </a:r>
            <a:r>
              <a:rPr lang="ru-RU" sz="2000">
                <a:solidFill>
                  <a:srgbClr val="000000"/>
                </a:solidFill>
                <a:ea typeface="Times New Roman" panose="02020603050405020304" pitchFamily="18" charset="0"/>
              </a:rPr>
              <a:t>№4, 1957</a:t>
            </a:r>
            <a:endParaRPr lang="en-US" sz="20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13F44-47AB-5F3F-B894-0D2D943C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414A-46EE-4801-BAEE-E23F3CDECD12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0B351E-A3AF-51CD-D034-60D703A1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37C7E9-4A14-BCF8-31C5-FD9D05A1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DCE57-69F7-8A1C-3165-FCB3BC0B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71"/>
            <a:ext cx="10515600" cy="822399"/>
          </a:xfrm>
        </p:spPr>
        <p:txBody>
          <a:bodyPr/>
          <a:lstStyle/>
          <a:p>
            <a:pPr algn="ctr"/>
            <a:r>
              <a:rPr lang="ru-RU" b="1" dirty="0"/>
              <a:t>Предварительные результаты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73547-D8FD-C6FB-7EB2-7E397D84B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03" y="875470"/>
            <a:ext cx="11802793" cy="5359790"/>
          </a:xfrm>
        </p:spPr>
        <p:txBody>
          <a:bodyPr>
            <a:noAutofit/>
          </a:bodyPr>
          <a:lstStyle/>
          <a:p>
            <a:pPr marL="0" marR="8890" indent="457200" algn="just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Предложенные в исследовании  алгоритмы были реализованы, проверены на симулированном наборе данных.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Оценка точности работы алгоритмов проводилась на основании вычисления среднего значения и среднеквадратичного значения ошибки определения координаты частицы на наборе данных из 5000 элементов.</a:t>
            </a:r>
          </a:p>
          <a:p>
            <a:pPr marL="0" marR="8890" indent="457200" algn="just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Стандартный алгоритм центра масс имеет среднеквадратичное значение ошибки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0.4408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8890" indent="457200" algn="just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Алгоритм первого приближения отработал на всех элементах, среднеквадратичное значение ошибки составило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0.3604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Это может говорить о некотором улучшении по сравнению со стандартным алгоритмом.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8890" indent="457200" algn="just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Алгоритм прямой оптимизации успешно отработал на 879 элементах, в большинстве случаев система уравнений не сошлась при численном решении. Предположительно, это вызвано влиянием шумов в сигналах, исключающих точное равенство. Это говорит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о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бесперспективности данного алгоритма.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8890" indent="457200" algn="just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Алгоритм на основе вейвлет-преобразования успешно отработал на 2438 элементах, в остальных случаях система уравнений не сошлась при численном решении. Предположительно, это вызвано влиянием недостаточно точного определения количества частиц и начальных приближений их параметров, избыточной чувствительностью к их точности. На данный момент это говорит в пользу перехода к сетям Колмогорова-Арнольда.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0" marR="8890" indent="457200" algn="just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Алгоритм на основе сетей Колмогорова-Арнольда находиться на этапе разработки и тестирования. На данный момент опробовано несколько конфигураций сети и методов обучения и получены предварительные результаты, которые говорят о перспективности дальнейшего исследования.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5CAFC8-5FE4-6D4A-03EC-FAA3AFA6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7B0B-E82D-46A4-B4E4-5056F18C160A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5A0C34-BBAF-BC8E-7CC7-D8412C91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841A5-E27C-DFFD-D6ED-C84C5530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9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9451-598C-BC82-F622-E4204BEC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995"/>
            <a:ext cx="10515600" cy="833502"/>
          </a:xfrm>
        </p:spPr>
        <p:txBody>
          <a:bodyPr/>
          <a:lstStyle/>
          <a:p>
            <a:pPr algn="ctr"/>
            <a:r>
              <a:rPr lang="ru-RU" dirty="0"/>
              <a:t>Распределение ошибки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504BAB-0CD3-5D50-FCA4-C5C4F9A04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244" y="1226578"/>
            <a:ext cx="5450058" cy="405341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877765-437C-56CF-3BA9-801F62521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26578"/>
            <a:ext cx="5844014" cy="3983648"/>
          </a:xfrm>
          <a:prstGeom prst="rect">
            <a:avLst/>
          </a:prstGeo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622F5EBF-1005-839D-79FA-43D3625D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28B9-3D8D-4BC2-9B80-68E794E1E8B7}" type="datetime1">
              <a:rPr lang="ru-RU" smtClean="0"/>
              <a:t>09.04.2025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665AE8-C9DE-6C7A-4374-633FC35D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4751173" cy="346558"/>
          </a:xfrm>
        </p:spPr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6F380-25EF-09F4-4360-C3AFE4AA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3FB70-E32D-E689-A2A2-B72788B581C5}"/>
              </a:ext>
            </a:extLst>
          </p:cNvPr>
          <p:cNvSpPr txBox="1"/>
          <p:nvPr/>
        </p:nvSpPr>
        <p:spPr>
          <a:xfrm>
            <a:off x="2154989" y="5390016"/>
            <a:ext cx="202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RMS =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0.4408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73BBB-5969-8A4F-7DB4-07D432494233}"/>
              </a:ext>
            </a:extLst>
          </p:cNvPr>
          <p:cNvSpPr txBox="1"/>
          <p:nvPr/>
        </p:nvSpPr>
        <p:spPr>
          <a:xfrm>
            <a:off x="8127291" y="5303504"/>
            <a:ext cx="178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RMS =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0.3604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76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5C812-47CA-07D9-ABB3-498116B20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97565-D5AB-F08B-7B8D-E40092438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28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Выводы</a:t>
            </a:r>
            <a:r>
              <a:rPr lang="en-US" b="1" dirty="0"/>
              <a:t> </a:t>
            </a:r>
            <a:r>
              <a:rPr lang="ru-RU" b="1" dirty="0"/>
              <a:t>и</a:t>
            </a:r>
            <a:r>
              <a:rPr lang="en-US" b="1" dirty="0"/>
              <a:t> </a:t>
            </a:r>
            <a:r>
              <a:rPr lang="ru-RU" b="1" dirty="0"/>
              <a:t>планы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B236F-05B0-C57D-C945-5825E8C40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833145"/>
          </a:xfrm>
        </p:spPr>
        <p:txBody>
          <a:bodyPr>
            <a:normAutofit/>
          </a:bodyPr>
          <a:lstStyle/>
          <a:p>
            <a:pPr marL="0" marR="8890" indent="457200" algn="just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За время преддипломной практики в ЛИТ ОИЯИ были реализованы алгоритмы реконструкции координат частиц, включая реализацию алгоритмов первого приближения, прямой оптимизации и на основе вейвлет-преобразования.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Полученные результаты показали необходимость продолжения исследования путём применения нейросетевых подходов.</a:t>
            </a:r>
          </a:p>
          <a:p>
            <a:pPr marL="0" marR="8890" indent="457200" algn="just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Начата работа над алгоритмом на основе нейронных сетей Колмогорова-Арнольда, реализован модуль нейронной сети, проведено обучение сети с разной конфигурацией и её тестирование.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0" marR="8890" indent="457200" algn="just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Получены предварительные результаты по точности работы алгоритмов, которые следует проверить и уточнить.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дальнейшем, в рамках дипломного проекта, планируется доработать решение с нейронными сетями, достичь приемлемой точности и оформить все в виде </a:t>
            </a:r>
            <a:r>
              <a:rPr lang="ru-RU" sz="2400" dirty="0"/>
              <a:t>программного комплекса с примерами решения тестовых задач</a:t>
            </a:r>
            <a:endParaRPr lang="en-US" sz="24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83A99B-8DBC-C21D-CDD0-735726C0D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C708-2FFB-4402-BFFF-1F93AC31FE62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10117C-9DC0-B62E-BED1-F8C2E8C0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65B4A-D20E-168E-1C1C-E8BA2E70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41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6ECD8-E16A-482B-A1CF-A437E613C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2338A-0AA2-1002-1D5E-FE939CD9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7946"/>
            <a:ext cx="10515600" cy="717452"/>
          </a:xfrm>
        </p:spPr>
        <p:txBody>
          <a:bodyPr>
            <a:noAutofit/>
          </a:bodyPr>
          <a:lstStyle/>
          <a:p>
            <a:pPr marL="0" marR="889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/>
              <a:t>Спасибо за внимание</a:t>
            </a:r>
            <a:endParaRPr lang="en-US" sz="48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354F8D4-440C-6B08-1E7B-81777B1D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299D-3A3C-495E-A70E-4B26DE3D052F}" type="datetime1">
              <a:rPr lang="ru-RU" smtClean="0"/>
              <a:t>09.04.2025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36A139-EB51-36A4-0C35-8EE258F3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A47405-C1D7-7E1D-543E-3E8292AC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2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09F53-C43B-3ED6-4711-D34050FC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5853-0DCC-EF4A-4A20-7CFF9ACD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81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Актуальность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00E34-9104-CBE6-0110-FC1CD0AF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6" y="1912570"/>
            <a:ext cx="11394830" cy="4959497"/>
          </a:xfrm>
        </p:spPr>
        <p:txBody>
          <a:bodyPr>
            <a:noAutofit/>
          </a:bodyPr>
          <a:lstStyle/>
          <a:p>
            <a:pPr marL="0" marR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alibri (Body)"/>
              </a:rPr>
              <a:t>Продолжается второй этап работы Большого адронного коллайдера в ЦЕРНе, который характеризуется более высокой светимостью и множественностью перекрывающихся событий. Это накладывает повышенные требования к каждой из подсистем эксперимента CMS, в том числе к катодно-</a:t>
            </a:r>
            <a:r>
              <a:rPr lang="ru-RU" sz="2400" dirty="0" err="1">
                <a:latin typeface="Calibri (Body)"/>
              </a:rPr>
              <a:t>стриповым</a:t>
            </a:r>
            <a:r>
              <a:rPr lang="ru-RU" sz="2400" dirty="0">
                <a:latin typeface="Calibri (Body)"/>
              </a:rPr>
              <a:t> камерам мюонной системы эксперимента. 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alibri (Body)"/>
              </a:rPr>
              <a:t>В условиях большой множественности срабатываний на отдельно взятой плоскости </a:t>
            </a:r>
            <a:r>
              <a:rPr lang="ru-RU" sz="2400" dirty="0" err="1">
                <a:latin typeface="Calibri (Body)"/>
              </a:rPr>
              <a:t>катодно</a:t>
            </a:r>
            <a:r>
              <a:rPr lang="en-US" sz="2400" dirty="0">
                <a:latin typeface="Calibri (Body)"/>
              </a:rPr>
              <a:t>-</a:t>
            </a:r>
            <a:r>
              <a:rPr lang="ru-RU" sz="2400" dirty="0" err="1">
                <a:latin typeface="Calibri (Body)"/>
              </a:rPr>
              <a:t>стриповых</a:t>
            </a:r>
            <a:r>
              <a:rPr lang="ru-RU" sz="2400" dirty="0">
                <a:latin typeface="Calibri (Body)"/>
              </a:rPr>
              <a:t> камер </a:t>
            </a:r>
            <a:r>
              <a:rPr lang="ru-RU" sz="2400" dirty="0" err="1">
                <a:latin typeface="Calibri (Body)"/>
              </a:rPr>
              <a:t>стриповая</a:t>
            </a:r>
            <a:r>
              <a:rPr lang="ru-RU" sz="2400" dirty="0">
                <a:latin typeface="Calibri (Body)"/>
              </a:rPr>
              <a:t> координата восстанавливается с плохой точностью (30% от ширины стрипа). Это связанно с тем, что для кластера, состоящего из перекрывающихся сигналов, при вычислении координаты используется обычный алгоритм центра масс.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 (Body)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A0DEFB-0F42-8CD5-CADD-9866AFB5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450F-5725-4DDB-8CD5-875EB4C8FF1A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977A8B-F3D0-F256-B11D-A5B52E8C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7F9CF7-FAFA-F1AB-D08C-F2D8914A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3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23B89-4E0E-AAAE-44C3-F46438C22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2A0F-F086-365F-3C66-A92F7A6E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81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Устройство катодно-</a:t>
            </a:r>
            <a:r>
              <a:rPr lang="ru-RU" dirty="0" err="1"/>
              <a:t>стриповой</a:t>
            </a:r>
            <a:r>
              <a:rPr lang="ru-RU" dirty="0"/>
              <a:t> камеры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4796BA-D3AF-54CB-29EF-D8FE3C35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450F-5725-4DDB-8CD5-875EB4C8FF1A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87E0C-00F9-1693-86CF-F3354A175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2B7CFD-B92A-A51B-B9D3-DCC1E32B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3</a:t>
            </a:fld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D150CB6-FBCF-AF4C-9381-EA8737E9E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"/>
          <a:stretch/>
        </p:blipFill>
        <p:spPr bwMode="auto">
          <a:xfrm>
            <a:off x="1485851" y="1403252"/>
            <a:ext cx="9867949" cy="46142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171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17C0-605D-0FB0-BD0A-1B32CB85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Ошибка для алгоритма центра масс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A36D37-91DE-B0F9-6501-D69B717DC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5770" y="1582055"/>
            <a:ext cx="6018469" cy="4598586"/>
          </a:xfr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3F7BFFF3-FB44-81B2-CE88-5DBE9C42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59B2-8D36-4FFF-A82F-CE08B9F505BF}" type="datetime1">
              <a:rPr lang="ru-RU" smtClean="0"/>
              <a:t>09.04.2025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089C4-F1A6-7F0E-41C1-5D51358B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7A6DB-5FCF-6EBB-65F0-B8405C82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1F040-F68A-8B10-37C4-B5F761F1CF83}"/>
              </a:ext>
            </a:extLst>
          </p:cNvPr>
          <p:cNvSpPr txBox="1"/>
          <p:nvPr/>
        </p:nvSpPr>
        <p:spPr>
          <a:xfrm>
            <a:off x="756892" y="3048756"/>
            <a:ext cx="4848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~</a:t>
            </a:r>
            <a:r>
              <a:rPr lang="ru-RU" sz="2800" dirty="0"/>
              <a:t>18%</a:t>
            </a:r>
            <a:r>
              <a:rPr lang="en-US" sz="2800" dirty="0"/>
              <a:t> </a:t>
            </a:r>
            <a:r>
              <a:rPr lang="ru-RU" sz="2800" dirty="0"/>
              <a:t>пространственных точек восстанавливаются с большой ошибкой</a:t>
            </a:r>
            <a:r>
              <a:rPr lang="en-US" sz="2800" dirty="0"/>
              <a:t> </a:t>
            </a:r>
            <a:r>
              <a:rPr lang="ru-RU" sz="2800" dirty="0"/>
              <a:t>и требуют уточнения </a:t>
            </a:r>
          </a:p>
        </p:txBody>
      </p:sp>
    </p:spTree>
    <p:extLst>
      <p:ext uri="{BB962C8B-B14F-4D97-AF65-F5344CB8AC3E}">
        <p14:creationId xmlns:p14="http://schemas.microsoft.com/office/powerpoint/2010/main" val="154927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CC2C0-F675-488A-8ED4-1EBADB1B2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81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Постановка задачи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D3ACB-9F0B-BF27-A717-7C9C649BE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6" y="1533378"/>
            <a:ext cx="11394830" cy="4959497"/>
          </a:xfrm>
        </p:spPr>
        <p:txBody>
          <a:bodyPr>
            <a:noAutofit/>
          </a:bodyPr>
          <a:lstStyle/>
          <a:p>
            <a:pPr marL="0" marR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alibri (Body)"/>
              </a:rPr>
              <a:t>Цель данной работы – изучение предметной области, определение максимально возможной точности реконструкции, изучение предлагаемых на данный момент альтернативных алгоритмов, их доработка и реализация в программном комплексе совместно с дополнительными компонентами.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alibri (Body)"/>
              </a:rPr>
              <a:t>Программный комплекс должен реализовывать следующие функции: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alibri (Body)"/>
              </a:rPr>
              <a:t>‒ создание наборов симулированных данных с заданными характеристиками и импорт данных из сторонних программ;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alibri (Body)"/>
              </a:rPr>
              <a:t>‒ визуализацию исходных данных и полученных в результате реконструкции кривых;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alibri (Body)"/>
              </a:rPr>
              <a:t>‒ запуск алгоритмов реконструкции на отдельных случаях и выборках из набора данных;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alibri (Body)"/>
              </a:rPr>
              <a:t>‒ расчёт точности алгоритмов, построение графиков распределения ошибки;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alibri (Body)"/>
              </a:rPr>
              <a:t>‒ экспорт полученных данных и формирование отчётности.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 (Body)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B8EA-57E2-F161-F556-02FB77551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6333-07A6-4C3D-BB35-572932E9A3B2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75D1D1-75B2-4D0F-5619-BB02D347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3EFAFB-65E0-0022-03D5-39D672B4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2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D057E-219A-4539-28FB-3876F5115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DB09-9A2F-DE7F-3770-6B57AC2B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Математическая модель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8E1306-9C43-371C-020D-B696A7E12CA8}"/>
                  </a:ext>
                </a:extLst>
              </p:cNvPr>
              <p:cNvSpPr txBox="1"/>
              <p:nvPr/>
            </p:nvSpPr>
            <p:spPr>
              <a:xfrm>
                <a:off x="335280" y="1325563"/>
                <a:ext cx="11521440" cy="4743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8890" indent="457200" algn="just">
                  <a:buNone/>
                  <a:tabLst>
                    <a:tab pos="685800" algn="l"/>
                  </a:tabLst>
                </a:pPr>
                <a:r>
                  <a:rPr lang="ru-RU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Распределение заряда на стрипах, возникшее при пролёте одной заряженной частицы, описывается функцией </a:t>
                </a:r>
                <a:r>
                  <a:rPr lang="ru-RU" sz="2000" i="1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Gatti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которую можно приблизить функцией Гаусса (1), имеющей три параметра: амплитуду </a:t>
                </a:r>
                <a:r>
                  <a:rPr lang="ru-RU" sz="2000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координату центра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и стандартное отклонение σ.</a:t>
                </a:r>
                <a:endParaRPr lang="en-US" sz="20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buNone/>
                </a:pP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(1)</m:t>
                      </m:r>
                    </m:oMath>
                  </m:oMathPara>
                </a14:m>
                <a:endParaRPr lang="en-US" sz="2000" dirty="0">
                  <a:effectLst/>
                  <a:ea typeface="Times New Roman" panose="02020603050405020304" pitchFamily="18" charset="0"/>
                </a:endParaRPr>
              </a:p>
              <a:p>
                <a:pPr marL="0" marR="8890" indent="457200" algn="just">
                  <a:buNone/>
                  <a:tabLst>
                    <a:tab pos="685800" algn="l"/>
                  </a:tabLst>
                </a:pP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ea typeface="Times New Roman" panose="02020603050405020304" pitchFamily="18" charset="0"/>
                </a:endParaRPr>
              </a:p>
              <a:p>
                <a:pPr marL="0" marR="8890" indent="457200" algn="just">
                  <a:buNone/>
                  <a:tabLst>
                    <a:tab pos="685800" algn="l"/>
                  </a:tabLst>
                </a:pPr>
                <a:r>
                  <a:rPr lang="ru-RU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В случае, когда через плоскость детектора пролетело несколько частиц, заряды на стрипах складываются, что позволяет описать итоговый сигнал формулой (2), где 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n 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– количество частиц.</a:t>
                </a:r>
                <a:endParaRPr lang="en-US" sz="20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buNone/>
                </a:pP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(2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effectLst/>
                  <a:ea typeface="Times New Roman" panose="02020603050405020304" pitchFamily="18" charset="0"/>
                </a:endParaRPr>
              </a:p>
              <a:p>
                <a:pPr marL="0" marR="8890" algn="just">
                  <a:buNone/>
                  <a:tabLst>
                    <a:tab pos="685800" algn="l"/>
                  </a:tabLst>
                </a:pP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ea typeface="Times New Roman" panose="02020603050405020304" pitchFamily="18" charset="0"/>
                </a:endParaRPr>
              </a:p>
              <a:p>
                <a:pPr marL="0" marR="8890" indent="457200" algn="just">
                  <a:tabLst>
                    <a:tab pos="685800" algn="l"/>
                  </a:tabLst>
                </a:pPr>
                <a:r>
                  <a:rPr lang="ru-RU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В такой постановке задача сводится к определению значений параметров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а также, если возможно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8E1306-9C43-371C-020D-B696A7E12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1325563"/>
                <a:ext cx="11521440" cy="4743735"/>
              </a:xfrm>
              <a:prstGeom prst="rect">
                <a:avLst/>
              </a:prstGeom>
              <a:blipFill>
                <a:blip r:embed="rId2"/>
                <a:stretch>
                  <a:fillRect l="-529" t="-642" r="-423" b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Дата 2">
            <a:extLst>
              <a:ext uri="{FF2B5EF4-FFF2-40B4-BE49-F238E27FC236}">
                <a16:creationId xmlns:a16="http://schemas.microsoft.com/office/drawing/2014/main" id="{A67E046C-19FE-E324-720F-BE0ABAD8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100A-2BDD-4C9D-9837-B8D63CDEA758}" type="datetime1">
              <a:rPr lang="ru-RU" smtClean="0"/>
              <a:t>09.04.2025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E6E8A7-F722-3047-D694-95C255DA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4599E-B754-40DE-A371-D15697870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7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24661-64F1-8A61-1EE0-1FB4360BE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F737-80E3-F033-D7F7-B4E249AA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64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Примеры различных комбинаций сигналов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95E884-7EE3-3A38-D10D-5D9E0B994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22" t="52551" r="22915" b="1"/>
          <a:stretch/>
        </p:blipFill>
        <p:spPr bwMode="auto">
          <a:xfrm>
            <a:off x="1173634" y="1697483"/>
            <a:ext cx="3289186" cy="1111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186BFA-B743-A88C-C565-ABADA2FC7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759" y="3605452"/>
            <a:ext cx="2654935" cy="1924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339BCC-1326-B303-868B-E8A223D95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475" y="2315775"/>
            <a:ext cx="2905125" cy="2152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66C820-5C2C-EC1C-49D3-EF5317DA4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2253449"/>
            <a:ext cx="2152650" cy="2362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E53B8E-50BC-5F35-705D-9A79C119F9EC}"/>
              </a:ext>
            </a:extLst>
          </p:cNvPr>
          <p:cNvSpPr txBox="1"/>
          <p:nvPr/>
        </p:nvSpPr>
        <p:spPr>
          <a:xfrm>
            <a:off x="1173634" y="3022768"/>
            <a:ext cx="313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Тривиальный случай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A51914-98C3-C82B-0BC0-756711A282AF}"/>
              </a:ext>
            </a:extLst>
          </p:cNvPr>
          <p:cNvSpPr txBox="1"/>
          <p:nvPr/>
        </p:nvSpPr>
        <p:spPr>
          <a:xfrm>
            <a:off x="1173634" y="5866228"/>
            <a:ext cx="300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Тривиальный случай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9E80A-5E54-FECE-930C-5A25FF015AA9}"/>
              </a:ext>
            </a:extLst>
          </p:cNvPr>
          <p:cNvSpPr txBox="1"/>
          <p:nvPr/>
        </p:nvSpPr>
        <p:spPr>
          <a:xfrm>
            <a:off x="4776568" y="4853355"/>
            <a:ext cx="391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Перекрывающиеся сигналы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50FABF-3B81-A2C7-051D-3AA48CBD46D8}"/>
              </a:ext>
            </a:extLst>
          </p:cNvPr>
          <p:cNvSpPr txBox="1"/>
          <p:nvPr/>
        </p:nvSpPr>
        <p:spPr>
          <a:xfrm>
            <a:off x="8688265" y="4867422"/>
            <a:ext cx="3178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Сливающиеся сигналы</a:t>
            </a:r>
            <a:endParaRPr lang="en-US" sz="2400" dirty="0"/>
          </a:p>
        </p:txBody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9D5728D1-5B6A-F720-1D1F-6A01366A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B9D3-2FD9-4072-A77A-1DD22D885499}" type="datetime1">
              <a:rPr lang="ru-RU" smtClean="0"/>
              <a:t>09.04.2025</a:t>
            </a:fld>
            <a:endParaRPr lang="en-US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2E578AD9-D8AA-E9BF-3F49-84A967C2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F7BDB3A-D78A-5394-A434-AAD96A16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3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ECF1-B700-1338-77D8-22330DD2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053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Алгоритмы реконструкции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AB6E0-DB68-1FD6-8DFA-7BD47A3FF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871003"/>
            <a:ext cx="11324493" cy="4305960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/>
              <a:t>Для разрешения данной задачи предложены и </a:t>
            </a:r>
            <a:r>
              <a:rPr lang="ru-RU" dirty="0" err="1"/>
              <a:t>программно</a:t>
            </a:r>
            <a:r>
              <a:rPr lang="ru-RU" dirty="0"/>
              <a:t> реализованы следующие алгоритмы:</a:t>
            </a:r>
          </a:p>
          <a:p>
            <a:pPr marL="0" indent="457200" algn="just">
              <a:buNone/>
            </a:pPr>
            <a:r>
              <a:rPr lang="ru-RU" dirty="0"/>
              <a:t>‒ алгоритм первого приближения;</a:t>
            </a:r>
          </a:p>
          <a:p>
            <a:pPr marL="0" indent="457200" algn="just">
              <a:buNone/>
            </a:pPr>
            <a:r>
              <a:rPr lang="ru-RU" dirty="0"/>
              <a:t>‒ алгоритм прямой оптимизации;</a:t>
            </a:r>
          </a:p>
          <a:p>
            <a:pPr marL="0" indent="457200" algn="just">
              <a:buNone/>
            </a:pPr>
            <a:r>
              <a:rPr lang="ru-RU" dirty="0"/>
              <a:t>‒ алгоритм на основе вейвлет-преобразования;</a:t>
            </a:r>
          </a:p>
          <a:p>
            <a:pPr marL="0" indent="457200" algn="just">
              <a:buNone/>
            </a:pPr>
            <a:r>
              <a:rPr lang="ru-RU" dirty="0"/>
              <a:t>‒ алгоритм на основе нейронных сетей Колмогорова-Арнольда.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F1623F-CA75-5839-A61C-D982F2F6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5CDC-3C42-445B-B7BB-1D5A9606044D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D2F0BF-6D0D-04C3-CF8D-60C7D8EAF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C9922A-23D1-1564-F4BA-F32E1C27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6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6F7B-4BA1-57A5-7260-2C334465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919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Алгоритм первого приближения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1A025-01EF-7CEC-F83E-45B8BF121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4353" y="717134"/>
                <a:ext cx="11352627" cy="5639215"/>
              </a:xfrm>
            </p:spPr>
            <p:txBody>
              <a:bodyPr>
                <a:noAutofit/>
              </a:bodyPr>
              <a:lstStyle/>
              <a:p>
                <a:pPr marL="0" marR="8890" indent="457200" algn="just">
                  <a:lnSpc>
                    <a:spcPct val="100000"/>
                  </a:lnSpc>
                  <a:buNone/>
                  <a:tabLst>
                    <a:tab pos="685800" algn="l"/>
                  </a:tabLst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Для грубой оценки параметров применяется алгоритм, состоящий из следующих шагов: 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457200" marR="8890" lvl="0" indent="-457200" algn="just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  <a:tabLst>
                    <a:tab pos="685800" algn="l"/>
                  </a:tabLst>
                </a:pPr>
                <a:r>
                  <a:rPr lang="ru-RU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г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истограмма аппроксимируется кубическим сплайном для увеличения числа отсчетов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;</a:t>
                </a:r>
                <a:endParaRPr lang="ru-RU" sz="24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endParaRPr>
              </a:p>
              <a:p>
                <a:pPr marL="457200" marR="8890" lvl="0" indent="-457200" algn="just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  <a:tabLst>
                    <a:tab pos="685800" algn="l"/>
                  </a:tabLst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находится максимум на дополненной сплайном гистограмме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;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457200" marR="8890" lvl="0" indent="-457200" algn="just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  <a:tabLst>
                    <a:tab pos="685800" algn="l"/>
                  </a:tabLst>
                </a:pPr>
                <a:r>
                  <a:rPr lang="ru-RU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сл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ева и справа выбираются две соседние 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и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;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457200" marR="8890" lvl="0" indent="-457200" algn="just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  <a:tabLst>
                    <a:tab pos="685800" algn="l"/>
                  </a:tabLst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производится оценка параметров </a:t>
                </a:r>
                <a:r>
                  <a:rPr lang="ru-RU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гауссиана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по трём точкам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);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457200" marR="8890" lvl="0" indent="-457200" algn="just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  <a:tabLst>
                    <a:tab pos="685800" algn="l"/>
                  </a:tabLst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производится вычисление значений полученного </a:t>
                </a:r>
                <a:r>
                  <a:rPr lang="ru-RU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гауссиана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в остальных точках гистограммы;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457200" marR="8890" lvl="0" indent="-457200" algn="just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  <a:tabLst>
                    <a:tab pos="685800" algn="l"/>
                  </a:tabLst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полученные значения отнимаются от значений на гистограмме, отрицательные числа заменяются нулём;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457200" marR="8890" lvl="0" indent="-457200" algn="just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  <a:tabLst>
                    <a:tab pos="685800" algn="l"/>
                  </a:tabLst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если на гистограмме остались значения заряда, существенно большие нуля, то процесс повторяется.</a:t>
                </a:r>
              </a:p>
              <a:p>
                <a:pPr marL="342900" marR="8890" lvl="0" indent="-342900" algn="just">
                  <a:lnSpc>
                    <a:spcPct val="100000"/>
                  </a:lnSpc>
                  <a:spcBef>
                    <a:spcPts val="0"/>
                  </a:spcBef>
                  <a:buFont typeface="Times New Roman" panose="02020603050405020304" pitchFamily="18" charset="0"/>
                  <a:buChar char="‒"/>
                  <a:tabLst>
                    <a:tab pos="685800" algn="l"/>
                  </a:tabLst>
                </a:pPr>
                <a:endParaRPr lang="ru-RU" sz="8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endParaRPr>
              </a:p>
              <a:p>
                <a:pPr marL="0" marR="8890" lvl="0" indent="0" algn="just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685800" algn="l"/>
                  </a:tabLst>
                </a:pPr>
                <a:r>
                  <a:rPr lang="ru-RU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    В результате работы алгоритма получается набор начальных приближений для частиц, которые необходимо улучшать другими алгоритмами.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1A025-01EF-7CEC-F83E-45B8BF121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353" y="717134"/>
                <a:ext cx="11352627" cy="5639215"/>
              </a:xfrm>
              <a:blipFill>
                <a:blip r:embed="rId2"/>
                <a:stretch>
                  <a:fillRect l="-859" t="-865" r="-806" b="-35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B950DC7C-C0AF-33CC-0A5A-001CC118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E065-78A9-4BC5-87C9-5B80A56E7339}" type="datetime1">
              <a:rPr lang="ru-RU" smtClean="0"/>
              <a:t>09.04.2025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EF4B5-BC71-F366-B513-4ECB8257D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Д.В. Фоменок Перспективные методы разделения перекрывающихся сигналов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39F9E-695E-CC9D-BFA2-7DC3E544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6691-EAA0-4CB4-8051-5DC61114B4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5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728</TotalTime>
  <Words>1454</Words>
  <Application>Microsoft Office PowerPoint</Application>
  <PresentationFormat>Широкоэкранный</PresentationFormat>
  <Paragraphs>137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(Body)</vt:lpstr>
      <vt:lpstr>Calibri Light</vt:lpstr>
      <vt:lpstr>Cambria Math</vt:lpstr>
      <vt:lpstr>Times New Roman</vt:lpstr>
      <vt:lpstr>Office Theme</vt:lpstr>
      <vt:lpstr>Celestial</vt:lpstr>
      <vt:lpstr>Перспективные методы разделения перекрывающихся сигналов  в катодно-стриповых камерах CMS</vt:lpstr>
      <vt:lpstr>Актуальность</vt:lpstr>
      <vt:lpstr>Устройство катодно-стриповой камеры</vt:lpstr>
      <vt:lpstr>Ошибка для алгоритма центра масс</vt:lpstr>
      <vt:lpstr>Постановка задачи</vt:lpstr>
      <vt:lpstr>Математическая модель</vt:lpstr>
      <vt:lpstr>Примеры различных комбинаций сигналов</vt:lpstr>
      <vt:lpstr>Алгоритмы реконструкции</vt:lpstr>
      <vt:lpstr>Алгоритм первого приближения</vt:lpstr>
      <vt:lpstr>Алгоритм прямой оптимизации</vt:lpstr>
      <vt:lpstr>Алгоритм на основе вейвлет-преобразования</vt:lpstr>
      <vt:lpstr>Алгоритм на основе нейронных сетей Колмогорова-Арнольда</vt:lpstr>
      <vt:lpstr>Предварительные результаты</vt:lpstr>
      <vt:lpstr>Распределение ошибки</vt:lpstr>
      <vt:lpstr>Выводы и планы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Fomenkinho Fomenkinho</dc:creator>
  <cp:lastModifiedBy>Николай Войтишин</cp:lastModifiedBy>
  <cp:revision>17</cp:revision>
  <dcterms:created xsi:type="dcterms:W3CDTF">2024-07-04T05:10:04Z</dcterms:created>
  <dcterms:modified xsi:type="dcterms:W3CDTF">2025-04-09T07:23:40Z</dcterms:modified>
</cp:coreProperties>
</file>