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0" r:id="rId5"/>
    <p:sldId id="256" r:id="rId6"/>
    <p:sldId id="303" r:id="rId7"/>
    <p:sldId id="321" r:id="rId8"/>
    <p:sldId id="282" r:id="rId9"/>
    <p:sldId id="322" r:id="rId10"/>
    <p:sldId id="295" r:id="rId11"/>
    <p:sldId id="278" r:id="rId12"/>
    <p:sldId id="315" r:id="rId13"/>
    <p:sldId id="287" r:id="rId14"/>
    <p:sldId id="263" r:id="rId15"/>
    <p:sldId id="316" r:id="rId16"/>
    <p:sldId id="264" r:id="rId17"/>
    <p:sldId id="30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C5E8114D-1534-460D-BACB-01425C040C09}">
          <p14:sldIdLst>
            <p14:sldId id="270"/>
          </p14:sldIdLst>
        </p14:section>
        <p14:section name="Концепт" id="{B3722385-FBB2-468F-965A-7B63E17B98FE}">
          <p14:sldIdLst>
            <p14:sldId id="256"/>
            <p14:sldId id="303"/>
            <p14:sldId id="321"/>
            <p14:sldId id="282"/>
            <p14:sldId id="322"/>
            <p14:sldId id="295"/>
          </p14:sldIdLst>
        </p14:section>
        <p14:section name="Источники информации" id="{1E3451AB-EB02-4F3A-B8C0-07ECC4FA73A9}">
          <p14:sldIdLst>
            <p14:sldId id="278"/>
            <p14:sldId id="315"/>
          </p14:sldIdLst>
        </p14:section>
        <p14:section name="Прототип" id="{6F810BF0-EDC2-41F7-95E5-BBAB83EAF059}">
          <p14:sldIdLst>
            <p14:sldId id="287"/>
            <p14:sldId id="263"/>
            <p14:sldId id="316"/>
          </p14:sldIdLst>
        </p14:section>
        <p14:section name="Дальнейшие планы" id="{6A39EB82-AA1D-4062-97C7-FF988694AA4B}">
          <p14:sldIdLst>
            <p14:sldId id="264"/>
          </p14:sldIdLst>
        </p14:section>
        <p14:section name="Благодарность" id="{CDB94ECA-BCB2-414B-AE06-8BD3EC914DE1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BESTEL" initials="JB" lastIdx="2" clrIdx="0">
    <p:extLst>
      <p:ext uri="{19B8F6BF-5375-455C-9EA6-DF929625EA0E}">
        <p15:presenceInfo xmlns:p15="http://schemas.microsoft.com/office/powerpoint/2012/main" userId="16478a9b5c87d1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359"/>
    <a:srgbClr val="F7F7F7"/>
    <a:srgbClr val="FAF8F9"/>
    <a:srgbClr val="F9E5D7"/>
    <a:srgbClr val="1B1B1B"/>
    <a:srgbClr val="FAFAFA"/>
    <a:srgbClr val="2B2B2B"/>
    <a:srgbClr val="F05C6A"/>
    <a:srgbClr val="2A2A2A"/>
    <a:srgbClr val="4D2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80" autoAdjust="0"/>
  </p:normalViewPr>
  <p:slideViewPr>
    <p:cSldViewPr snapToGrid="0">
      <p:cViewPr varScale="1">
        <p:scale>
          <a:sx n="101" d="100"/>
          <a:sy n="101" d="100"/>
        </p:scale>
        <p:origin x="594" y="108"/>
      </p:cViewPr>
      <p:guideLst>
        <p:guide orient="horz" pos="2137"/>
        <p:guide pos="3817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6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79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60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31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686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76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4145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7906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326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38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>
            <a:spLocks/>
          </p:cNvSpPr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33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00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8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>
            <a:spLocks/>
          </p:cNvSpPr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>
            <a:spLocks/>
          </p:cNvSpPr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54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382"/>
              <p:cNvSpPr>
                <a:spLocks/>
              </p:cNvSpPr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383"/>
              <p:cNvSpPr>
                <a:spLocks/>
              </p:cNvSpPr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>
                <a:spLocks/>
              </p:cNvSpPr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385"/>
              <p:cNvSpPr>
                <a:spLocks/>
              </p:cNvSpPr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6" name="Freeform 396"/>
              <p:cNvSpPr>
                <a:spLocks/>
              </p:cNvSpPr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75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96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2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8"/>
          <p:cNvSpPr>
            <a:spLocks/>
          </p:cNvSpPr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63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20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2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61" r:id="rId6"/>
    <p:sldLayoutId id="2147483662" r:id="rId7"/>
    <p:sldLayoutId id="2147483666" r:id="rId8"/>
    <p:sldLayoutId id="2147483651" r:id="rId9"/>
    <p:sldLayoutId id="2147483653" r:id="rId10"/>
    <p:sldLayoutId id="2147483663" r:id="rId11"/>
    <p:sldLayoutId id="2147483664" r:id="rId12"/>
    <p:sldLayoutId id="2147483667" r:id="rId13"/>
    <p:sldLayoutId id="2147483652" r:id="rId14"/>
    <p:sldLayoutId id="2147483668" r:id="rId15"/>
    <p:sldLayoutId id="2147483657" r:id="rId16"/>
    <p:sldLayoutId id="2147483655" r:id="rId17"/>
    <p:sldLayoutId id="214748365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93950" y="3227079"/>
            <a:ext cx="7213600" cy="26898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dirty="0"/>
              <a:t>Сервис оценки местности по различным параметрам в том числе данным дистанционного зондирования Земли</a:t>
            </a:r>
            <a:endParaRPr lang="fr-FR" sz="3600" spc="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719" y="1796418"/>
            <a:ext cx="29197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 rtl="0"/>
            <a:r>
              <a:rPr lang="ru-RU" sz="2400" dirty="0"/>
              <a:t>Вершинин Данил, </a:t>
            </a:r>
            <a:endParaRPr lang="en-US" sz="2400" dirty="0"/>
          </a:p>
          <a:p>
            <a:pPr algn="r" rtl="0"/>
            <a:r>
              <a:rPr lang="ru-RU" sz="2400" dirty="0"/>
              <a:t>г. Владивосток, ДВФУ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14926" y="1237511"/>
            <a:ext cx="1962148" cy="1962146"/>
            <a:chOff x="4761188" y="954891"/>
            <a:chExt cx="2669626" cy="2669624"/>
          </a:xfrm>
        </p:grpSpPr>
        <p:sp>
          <p:nvSpPr>
            <p:cNvPr id="3" name="Oval 2"/>
            <p:cNvSpPr/>
            <p:nvPr/>
          </p:nvSpPr>
          <p:spPr>
            <a:xfrm>
              <a:off x="4761188" y="954891"/>
              <a:ext cx="2669626" cy="2669624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 w="76200">
              <a:noFill/>
            </a:ln>
            <a:effectLst>
              <a:outerShdw blurRad="889000" sx="109000" sy="109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Oval 7"/>
            <p:cNvSpPr/>
            <p:nvPr/>
          </p:nvSpPr>
          <p:spPr>
            <a:xfrm>
              <a:off x="5328746" y="1522450"/>
              <a:ext cx="1534508" cy="1534506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76200">
              <a:noFill/>
            </a:ln>
            <a:effectLst>
              <a:outerShdw blurRad="889000" sx="109000" sy="109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Oval 8"/>
            <p:cNvSpPr/>
            <p:nvPr/>
          </p:nvSpPr>
          <p:spPr>
            <a:xfrm>
              <a:off x="5738650" y="1932353"/>
              <a:ext cx="714700" cy="7147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76200">
              <a:noFill/>
            </a:ln>
            <a:effectLst>
              <a:outerShdw blurRad="889000" sx="109000" sy="109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C65BD1-6AE9-CC74-F179-3A9DA94D707E}"/>
              </a:ext>
            </a:extLst>
          </p:cNvPr>
          <p:cNvSpPr txBox="1"/>
          <p:nvPr/>
        </p:nvSpPr>
        <p:spPr>
          <a:xfrm>
            <a:off x="7222187" y="1803084"/>
            <a:ext cx="4093513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400" dirty="0"/>
              <a:t>Руководитель: </a:t>
            </a:r>
            <a:r>
              <a:rPr lang="ru-RU" sz="2400" dirty="0" err="1"/>
              <a:t>Ужинский</a:t>
            </a:r>
            <a:r>
              <a:rPr lang="ru-RU" sz="2400" dirty="0"/>
              <a:t> А.В</a:t>
            </a:r>
            <a:r>
              <a:rPr lang="en-US" sz="2400" dirty="0"/>
              <a:t>.</a:t>
            </a:r>
            <a:r>
              <a:rPr lang="ru-RU" sz="2400" dirty="0"/>
              <a:t>, г. Дубна, ОИЯИ</a:t>
            </a:r>
          </a:p>
        </p:txBody>
      </p:sp>
    </p:spTree>
    <p:extLst>
      <p:ext uri="{BB962C8B-B14F-4D97-AF65-F5344CB8AC3E}">
        <p14:creationId xmlns:p14="http://schemas.microsoft.com/office/powerpoint/2010/main" val="142872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629" y="3008885"/>
            <a:ext cx="4013200" cy="84023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Прототип</a:t>
            </a:r>
            <a:endParaRPr lang="fr-FR" sz="54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78" r="2478"/>
          <a:stretch/>
        </p:blipFill>
        <p:spPr/>
      </p:pic>
    </p:spTree>
    <p:extLst>
      <p:ext uri="{BB962C8B-B14F-4D97-AF65-F5344CB8AC3E}">
        <p14:creationId xmlns:p14="http://schemas.microsoft.com/office/powerpoint/2010/main" val="167569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44339" y="2355169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3366231" y="2451647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9131527" y="2355170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TextBox 98"/>
          <p:cNvSpPr txBox="1"/>
          <p:nvPr/>
        </p:nvSpPr>
        <p:spPr>
          <a:xfrm>
            <a:off x="839788" y="4879624"/>
            <a:ext cx="2017942" cy="36933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Vue.TS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68975" y="4891973"/>
            <a:ext cx="2017942" cy="36933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OpenLayers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232899" y="4879624"/>
            <a:ext cx="2017942" cy="36933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CoreUI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481512" cy="701731"/>
          </a:xfrm>
        </p:spPr>
        <p:txBody>
          <a:bodyPr/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Прототип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2" descr="TypeScript Vue Plugin (Volar) - Visual Studio Marketplace">
            <a:extLst>
              <a:ext uri="{FF2B5EF4-FFF2-40B4-BE49-F238E27FC236}">
                <a16:creationId xmlns:a16="http://schemas.microsoft.com/office/drawing/2014/main" id="{0AB39156-5FEA-E110-3312-C5B7EE53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96" y="2867969"/>
            <a:ext cx="1609169" cy="13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A1883A7-522D-1B37-3721-0F3811CA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31" y="2810347"/>
            <a:ext cx="1503286" cy="15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9BD4DC04-3A76-5681-98C1-2F265644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427" y="2639965"/>
            <a:ext cx="1408550" cy="15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5">
            <a:extLst>
              <a:ext uri="{FF2B5EF4-FFF2-40B4-BE49-F238E27FC236}">
                <a16:creationId xmlns:a16="http://schemas.microsoft.com/office/drawing/2014/main" id="{FF3ABDC0-E298-097A-5DFB-40DF05299BE1}"/>
              </a:ext>
            </a:extLst>
          </p:cNvPr>
          <p:cNvSpPr/>
          <p:nvPr/>
        </p:nvSpPr>
        <p:spPr>
          <a:xfrm>
            <a:off x="6248879" y="2355170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485499F5-541F-F54F-BCB5-680CF640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45" y="2691714"/>
            <a:ext cx="1552180" cy="14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FDF24F-FD87-551A-0896-2FD269689967}"/>
              </a:ext>
            </a:extLst>
          </p:cNvPr>
          <p:cNvSpPr txBox="1"/>
          <p:nvPr/>
        </p:nvSpPr>
        <p:spPr>
          <a:xfrm>
            <a:off x="6377864" y="4879624"/>
            <a:ext cx="2017942" cy="36933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Flask+</a:t>
            </a: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GEE</a:t>
            </a:r>
          </a:p>
        </p:txBody>
      </p:sp>
    </p:spTree>
    <p:extLst>
      <p:ext uri="{BB962C8B-B14F-4D97-AF65-F5344CB8AC3E}">
        <p14:creationId xmlns:p14="http://schemas.microsoft.com/office/powerpoint/2010/main" val="39341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F06D08-F9E8-1C7C-8844-1799C13C1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lideo_editor_4f50d0952a2d4b889c679a4674141d3f">
            <a:hlinkClick r:id="" action="ppaction://media"/>
            <a:extLst>
              <a:ext uri="{FF2B5EF4-FFF2-40B4-BE49-F238E27FC236}">
                <a16:creationId xmlns:a16="http://schemas.microsoft.com/office/drawing/2014/main" id="{E274246E-5933-3D14-1376-B620AB041A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340520" y="4136230"/>
            <a:ext cx="1943100" cy="163121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Доработка функционала</a:t>
            </a:r>
          </a:p>
          <a:p>
            <a:pPr algn="ctr"/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Рефакторинг кодовой базы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1752" y="2728117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9787" y="2728117"/>
            <a:ext cx="944566" cy="944566"/>
            <a:chOff x="3173014" y="2956717"/>
            <a:chExt cx="944566" cy="944566"/>
          </a:xfrm>
        </p:grpSpPr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val 2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23717" y="2728117"/>
            <a:ext cx="944566" cy="944566"/>
            <a:chOff x="3173014" y="2956717"/>
            <a:chExt cx="944566" cy="944566"/>
          </a:xfrm>
        </p:grpSpPr>
        <p:sp>
          <p:nvSpPr>
            <p:cNvPr id="29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15682" y="2728117"/>
            <a:ext cx="944566" cy="944566"/>
            <a:chOff x="3173014" y="2956717"/>
            <a:chExt cx="944566" cy="944566"/>
          </a:xfrm>
        </p:grpSpPr>
        <p:sp>
          <p:nvSpPr>
            <p:cNvPr id="32" name="Oval 31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Oval 3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407647" y="2728117"/>
            <a:ext cx="944566" cy="944566"/>
            <a:chOff x="3173014" y="2956717"/>
            <a:chExt cx="944566" cy="944566"/>
          </a:xfrm>
        </p:grpSpPr>
        <p:sp>
          <p:nvSpPr>
            <p:cNvPr id="35" name="Oval 34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val 35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637235" y="4136230"/>
            <a:ext cx="2133600" cy="224676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Заявка на получение гранта от Газпрома</a:t>
            </a:r>
          </a:p>
          <a:p>
            <a:pPr algn="ctr"/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обработки других параметров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86840" y="4136230"/>
            <a:ext cx="2018320" cy="1015663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Личный кабинет</a:t>
            </a:r>
          </a:p>
          <a:p>
            <a:pPr algn="ctr"/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Админ-панель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78302" y="4136230"/>
            <a:ext cx="2219325" cy="163121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Бесплатный ознакомительный доступ заинтересованным лицам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45595" y="4136230"/>
            <a:ext cx="1868669" cy="1015663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Полноценное развертывание сервиса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Straight Connector 13"/>
          <p:cNvCxnSpPr>
            <a:stCxn id="27" idx="6"/>
            <a:endCxn id="23" idx="2"/>
          </p:cNvCxnSpPr>
          <p:nvPr/>
        </p:nvCxnSpPr>
        <p:spPr>
          <a:xfrm>
            <a:off x="1784353" y="3200400"/>
            <a:ext cx="1447399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66001" y="3200400"/>
            <a:ext cx="1447399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578600" y="3200400"/>
            <a:ext cx="1447399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60245" y="3200400"/>
            <a:ext cx="1447399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4999037" cy="701731"/>
          </a:xfrm>
        </p:spPr>
        <p:txBody>
          <a:bodyPr/>
          <a:lstStyle/>
          <a:p>
            <a:pPr algn="ctr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Дальнейшие планы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0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644172"/>
            <a:ext cx="104648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9600" dirty="0">
                <a:solidFill>
                  <a:schemeClr val="tx1"/>
                </a:solidFill>
              </a:rPr>
              <a:t>Спасибо!</a:t>
            </a:r>
            <a:endParaRPr lang="fr-FR" sz="6000" dirty="0">
              <a:solidFill>
                <a:schemeClr val="tx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0F3C0-D2FA-22BF-D76B-DD5B5FE44080}"/>
              </a:ext>
            </a:extLst>
          </p:cNvPr>
          <p:cNvSpPr txBox="1"/>
          <p:nvPr/>
        </p:nvSpPr>
        <p:spPr>
          <a:xfrm>
            <a:off x="209550" y="57772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dirty="0"/>
              <a:t>Связь:</a:t>
            </a:r>
          </a:p>
          <a:p>
            <a:pPr rtl="0"/>
            <a:r>
              <a:rPr lang="en-US" dirty="0"/>
              <a:t>vershinin.da@dvfu.ru</a:t>
            </a:r>
            <a:endParaRPr lang="ru-RU" dirty="0"/>
          </a:p>
          <a:p>
            <a:pPr rtl="0"/>
            <a:r>
              <a:rPr lang="en-US" dirty="0"/>
              <a:t>@future_301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74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5100" y="1767007"/>
            <a:ext cx="8255000" cy="8402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latin typeface="Segoe UI" panose="020B0502040204020203" pitchFamily="34" charset="0"/>
                <a:cs typeface="Segoe UI" panose="020B0502040204020203" pitchFamily="34" charset="0"/>
              </a:rPr>
              <a:t>Концепция</a:t>
            </a:r>
            <a:endParaRPr lang="fr-FR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099" y="3470533"/>
            <a:ext cx="9070975" cy="267765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rtl="0"/>
            <a:r>
              <a:rPr lang="ru-RU" sz="2800" dirty="0"/>
              <a:t>Идея сервиса появилась под влиянием системы оценки расположения города игре </a:t>
            </a:r>
            <a:r>
              <a:rPr lang="en-US" sz="2800" dirty="0"/>
              <a:t>Sid Meier’s Civilization.</a:t>
            </a:r>
            <a:endParaRPr lang="ru-RU" sz="2800" dirty="0"/>
          </a:p>
          <a:p>
            <a:pPr rtl="0"/>
            <a:r>
              <a:rPr lang="ru-RU" sz="2800" dirty="0"/>
              <a:t>Карта подсвечивается разными цветами, подсказывая куда лучше отправить поселенцев для основания города.</a:t>
            </a:r>
          </a:p>
          <a:p>
            <a:pPr rtl="0"/>
            <a:endParaRPr lang="ru-RU" sz="2800" dirty="0"/>
          </a:p>
          <a:p>
            <a:pPr rtl="0"/>
            <a:r>
              <a:rPr lang="ru-RU" sz="2800" dirty="0"/>
              <a:t>Почему бы эту систему не перенести в реальный мир?</a:t>
            </a:r>
          </a:p>
        </p:txBody>
      </p:sp>
    </p:spTree>
    <p:extLst>
      <p:ext uri="{BB962C8B-B14F-4D97-AF65-F5344CB8AC3E}">
        <p14:creationId xmlns:p14="http://schemas.microsoft.com/office/powerpoint/2010/main" val="166869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C465A8DD-A279-8EA7-EB91-59C60E3604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9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017B-D906-183F-5845-423EF0CC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AB9F9-5617-1C6B-22FE-F220A07BF0CF}"/>
              </a:ext>
            </a:extLst>
          </p:cNvPr>
          <p:cNvSpPr txBox="1"/>
          <p:nvPr/>
        </p:nvSpPr>
        <p:spPr>
          <a:xfrm>
            <a:off x="1435100" y="1767007"/>
            <a:ext cx="8255000" cy="8402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latin typeface="Segoe UI" panose="020B0502040204020203" pitchFamily="34" charset="0"/>
                <a:cs typeface="Segoe UI" panose="020B0502040204020203" pitchFamily="34" charset="0"/>
              </a:rPr>
              <a:t>Концепция</a:t>
            </a:r>
            <a:endParaRPr lang="fr-FR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98690-3572-D07E-5307-99EAB59AF5D2}"/>
              </a:ext>
            </a:extLst>
          </p:cNvPr>
          <p:cNvSpPr txBox="1"/>
          <p:nvPr/>
        </p:nvSpPr>
        <p:spPr>
          <a:xfrm>
            <a:off x="1435100" y="3429000"/>
            <a:ext cx="9070975" cy="18158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800" dirty="0"/>
              <a:t>Реальный мир значительно сложнее игровой модели, поэтому требуется учитывать и обрабатывать множество параметров отдельно.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657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5472112" cy="701731"/>
          </a:xfrm>
        </p:spPr>
        <p:txBody>
          <a:bodyPr/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Концепция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6000" y="2134007"/>
            <a:ext cx="2736000" cy="1000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NDVI-</a:t>
            </a: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индекс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Индикатор состояния растительности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787" y="2134007"/>
            <a:ext cx="2736000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Высота над уровнем моря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Базовый географический параметр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3929" y="2134007"/>
            <a:ext cx="2736000" cy="1000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Температура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Ключевой показатель комфортности среды</a:t>
            </a:r>
            <a:endParaRPr lang="fr-FR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1858" y="2134007"/>
            <a:ext cx="260004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Облачность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Климатический фактор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fr-FR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9787" y="4726827"/>
            <a:ext cx="2736000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 осадков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Влажность региона и водный баланс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i="1" dirty="0">
                <a:solidFill>
                  <a:schemeClr val="tx1"/>
                </a:solidFill>
                <a:latin typeface="+mj-lt"/>
              </a:rPr>
              <a:t>Вторая очередь</a:t>
            </a:r>
            <a:endParaRPr lang="fr-FR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11858" y="4726827"/>
            <a:ext cx="2736000" cy="1985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Типы почв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хозяйство, геология и строительство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i="1" dirty="0">
                <a:solidFill>
                  <a:schemeClr val="tx1"/>
                </a:solidFill>
                <a:latin typeface="+mj-lt"/>
              </a:rPr>
              <a:t>Вторая очередь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56000" y="4726827"/>
            <a:ext cx="2736000" cy="190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Инфраструктурные данные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Транспортная доступность и удобство для жизни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i="1" dirty="0">
                <a:solidFill>
                  <a:schemeClr val="tx1"/>
                </a:solidFill>
                <a:latin typeface="+mj-lt"/>
              </a:rPr>
              <a:t>Вторая очередь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3929" y="4726827"/>
            <a:ext cx="2736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Водные ресурсы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Питьевая вода и гидрологические объекты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i="1" dirty="0">
                <a:solidFill>
                  <a:schemeClr val="tx1"/>
                </a:solidFill>
                <a:latin typeface="+mj-lt"/>
              </a:rPr>
              <a:t>Вторая очередь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4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B503F5-6A74-8A64-5E5A-455863727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BB386-0ACE-5CBF-E4A4-067104795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5472112" cy="701731"/>
          </a:xfrm>
        </p:spPr>
        <p:txBody>
          <a:bodyPr/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Концепция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B517F-2FC8-8C18-A4E5-5D428E59BE9F}"/>
              </a:ext>
            </a:extLst>
          </p:cNvPr>
          <p:cNvSpPr/>
          <p:nvPr/>
        </p:nvSpPr>
        <p:spPr>
          <a:xfrm>
            <a:off x="839787" y="2074783"/>
            <a:ext cx="10218738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BigData</a:t>
            </a:r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en-US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DataScience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Анализ различных новостных агрегаторам на предмет важных событий: криминальная обстановка, экологические проблемы и прочие антропогенные факторы.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i="1" dirty="0">
                <a:solidFill>
                  <a:schemeClr val="tx1"/>
                </a:solidFill>
                <a:latin typeface="+mj-lt"/>
              </a:rPr>
              <a:t>Третья очередь</a:t>
            </a:r>
            <a:endParaRPr lang="fr-FR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051CCFD5-46B4-1017-B877-C4B2ACA93A5C}"/>
              </a:ext>
            </a:extLst>
          </p:cNvPr>
          <p:cNvSpPr/>
          <p:nvPr/>
        </p:nvSpPr>
        <p:spPr>
          <a:xfrm>
            <a:off x="839787" y="4141652"/>
            <a:ext cx="1021873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LLM</a:t>
            </a: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анализ данных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Подбор места по описанию</a:t>
            </a: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пользователя  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i="1" dirty="0">
                <a:solidFill>
                  <a:schemeClr val="tx1"/>
                </a:solidFill>
                <a:latin typeface="+mj-lt"/>
              </a:rPr>
              <a:t>Третья очередь</a:t>
            </a:r>
            <a:endParaRPr lang="fr-FR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669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39788" y="2324845"/>
            <a:ext cx="3427412" cy="95410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Туристы и цифровые кочевники</a:t>
            </a:r>
            <a:endParaRPr lang="fr-FR" sz="28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481512" cy="701731"/>
          </a:xfrm>
        </p:spPr>
        <p:txBody>
          <a:bodyPr/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Применение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930" y="2324845"/>
            <a:ext cx="2602141" cy="95410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Аналитики и экологи</a:t>
            </a:r>
            <a:endParaRPr lang="fr-FR" sz="28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0072" y="2324845"/>
            <a:ext cx="3137128" cy="52322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Геологоразведчики </a:t>
            </a:r>
            <a:endParaRPr lang="fr-FR" sz="28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788" y="3401622"/>
            <a:ext cx="2751137" cy="227408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Поможет путешественникам и удалённым работникам находить лучшие районы для жизни, работы и отдыха.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4930" y="3401622"/>
            <a:ext cx="2751137" cy="190475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Можно интегрировать показатели экологии, уровня загрязнения воздуха, зелёных зон и шумового загрязнения.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50072" y="3401622"/>
            <a:ext cx="3222853" cy="3012748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Поможет геологам и разведчикам полезных ископаемых находить перспективные участки для добычи, анализируя геоданные, спутниковые снимки и исторические разведки.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8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509741" y="3859193"/>
            <a:ext cx="2808287" cy="267765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ru-RU" sz="2400" dirty="0"/>
              <a:t>GEE – один из самых  популярных сервисов для получения данных, предоставляющий ограниченный бесплатный доступ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6227762" cy="1311128"/>
          </a:xfrm>
        </p:spPr>
        <p:txBody>
          <a:bodyPr/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Источники информации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7575" y="3859193"/>
            <a:ext cx="4552950" cy="267765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ru-RU" sz="2400" dirty="0"/>
              <a:t>Существует множество датасетов дистанционного зондирования Земли с различным разрешением и спектральными характеристиками для решения разнообразных прикладных задач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50072" y="3867934"/>
            <a:ext cx="3134464" cy="267765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ru-RU" sz="2400" dirty="0"/>
              <a:t>Сервис позволяет фильтровать данные по интересующим параметрам, обеспечивая быстрый доступ к релевантной информации</a:t>
            </a:r>
          </a:p>
        </p:txBody>
      </p:sp>
      <p:grpSp>
        <p:nvGrpSpPr>
          <p:cNvPr id="3" name="Group 812">
            <a:extLst>
              <a:ext uri="{FF2B5EF4-FFF2-40B4-BE49-F238E27FC236}">
                <a16:creationId xmlns:a16="http://schemas.microsoft.com/office/drawing/2014/main" id="{39A2BB6A-E3EB-3324-6A03-B9886779FF94}"/>
              </a:ext>
            </a:extLst>
          </p:cNvPr>
          <p:cNvGrpSpPr/>
          <p:nvPr/>
        </p:nvGrpSpPr>
        <p:grpSpPr>
          <a:xfrm>
            <a:off x="1641742" y="2959283"/>
            <a:ext cx="544283" cy="542842"/>
            <a:chOff x="2542525" y="3857630"/>
            <a:chExt cx="765176" cy="763588"/>
          </a:xfrm>
          <a:solidFill>
            <a:schemeClr val="accent1"/>
          </a:solidFill>
        </p:grpSpPr>
        <p:sp>
          <p:nvSpPr>
            <p:cNvPr id="4" name="Freeform 1150">
              <a:extLst>
                <a:ext uri="{FF2B5EF4-FFF2-40B4-BE49-F238E27FC236}">
                  <a16:creationId xmlns:a16="http://schemas.microsoft.com/office/drawing/2014/main" id="{3D93AA34-65D5-0B06-6692-AA77BA6DE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525" y="385763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1151">
              <a:extLst>
                <a:ext uri="{FF2B5EF4-FFF2-40B4-BE49-F238E27FC236}">
                  <a16:creationId xmlns:a16="http://schemas.microsoft.com/office/drawing/2014/main" id="{A6AB9A97-9BC4-168E-3243-12237224C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988" y="3857630"/>
              <a:ext cx="200025" cy="760413"/>
            </a:xfrm>
            <a:custGeom>
              <a:avLst/>
              <a:gdLst>
                <a:gd name="T0" fmla="*/ 5 w 63"/>
                <a:gd name="T1" fmla="*/ 239 h 239"/>
                <a:gd name="T2" fmla="*/ 2 w 63"/>
                <a:gd name="T3" fmla="*/ 238 h 239"/>
                <a:gd name="T4" fmla="*/ 2 w 63"/>
                <a:gd name="T5" fmla="*/ 232 h 239"/>
                <a:gd name="T6" fmla="*/ 55 w 63"/>
                <a:gd name="T7" fmla="*/ 120 h 239"/>
                <a:gd name="T8" fmla="*/ 2 w 63"/>
                <a:gd name="T9" fmla="*/ 8 h 239"/>
                <a:gd name="T10" fmla="*/ 2 w 63"/>
                <a:gd name="T11" fmla="*/ 2 h 239"/>
                <a:gd name="T12" fmla="*/ 8 w 63"/>
                <a:gd name="T13" fmla="*/ 2 h 239"/>
                <a:gd name="T14" fmla="*/ 63 w 63"/>
                <a:gd name="T15" fmla="*/ 120 h 239"/>
                <a:gd name="T16" fmla="*/ 8 w 63"/>
                <a:gd name="T17" fmla="*/ 238 h 239"/>
                <a:gd name="T18" fmla="*/ 5 w 63"/>
                <a:gd name="T1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39">
                  <a:moveTo>
                    <a:pt x="5" y="239"/>
                  </a:moveTo>
                  <a:cubicBezTo>
                    <a:pt x="4" y="239"/>
                    <a:pt x="3" y="239"/>
                    <a:pt x="2" y="238"/>
                  </a:cubicBezTo>
                  <a:cubicBezTo>
                    <a:pt x="0" y="236"/>
                    <a:pt x="1" y="234"/>
                    <a:pt x="2" y="232"/>
                  </a:cubicBezTo>
                  <a:cubicBezTo>
                    <a:pt x="36" y="203"/>
                    <a:pt x="55" y="162"/>
                    <a:pt x="55" y="120"/>
                  </a:cubicBezTo>
                  <a:cubicBezTo>
                    <a:pt x="55" y="78"/>
                    <a:pt x="36" y="37"/>
                    <a:pt x="2" y="8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43" y="33"/>
                    <a:pt x="63" y="76"/>
                    <a:pt x="63" y="120"/>
                  </a:cubicBezTo>
                  <a:cubicBezTo>
                    <a:pt x="63" y="164"/>
                    <a:pt x="43" y="207"/>
                    <a:pt x="8" y="238"/>
                  </a:cubicBezTo>
                  <a:cubicBezTo>
                    <a:pt x="7" y="239"/>
                    <a:pt x="6" y="239"/>
                    <a:pt x="5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1152">
              <a:extLst>
                <a:ext uri="{FF2B5EF4-FFF2-40B4-BE49-F238E27FC236}">
                  <a16:creationId xmlns:a16="http://schemas.microsoft.com/office/drawing/2014/main" id="{DEB1BB3B-7B5B-C0F3-E257-FBDD9CAD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213" y="3857630"/>
              <a:ext cx="200025" cy="760413"/>
            </a:xfrm>
            <a:custGeom>
              <a:avLst/>
              <a:gdLst>
                <a:gd name="T0" fmla="*/ 58 w 63"/>
                <a:gd name="T1" fmla="*/ 239 h 239"/>
                <a:gd name="T2" fmla="*/ 55 w 63"/>
                <a:gd name="T3" fmla="*/ 238 h 239"/>
                <a:gd name="T4" fmla="*/ 0 w 63"/>
                <a:gd name="T5" fmla="*/ 120 h 239"/>
                <a:gd name="T6" fmla="*/ 55 w 63"/>
                <a:gd name="T7" fmla="*/ 2 h 239"/>
                <a:gd name="T8" fmla="*/ 61 w 63"/>
                <a:gd name="T9" fmla="*/ 2 h 239"/>
                <a:gd name="T10" fmla="*/ 61 w 63"/>
                <a:gd name="T11" fmla="*/ 8 h 239"/>
                <a:gd name="T12" fmla="*/ 8 w 63"/>
                <a:gd name="T13" fmla="*/ 120 h 239"/>
                <a:gd name="T14" fmla="*/ 61 w 63"/>
                <a:gd name="T15" fmla="*/ 232 h 239"/>
                <a:gd name="T16" fmla="*/ 61 w 63"/>
                <a:gd name="T17" fmla="*/ 238 h 239"/>
                <a:gd name="T18" fmla="*/ 58 w 63"/>
                <a:gd name="T1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39">
                  <a:moveTo>
                    <a:pt x="58" y="239"/>
                  </a:moveTo>
                  <a:cubicBezTo>
                    <a:pt x="57" y="239"/>
                    <a:pt x="56" y="239"/>
                    <a:pt x="55" y="238"/>
                  </a:cubicBezTo>
                  <a:cubicBezTo>
                    <a:pt x="20" y="207"/>
                    <a:pt x="0" y="164"/>
                    <a:pt x="0" y="120"/>
                  </a:cubicBezTo>
                  <a:cubicBezTo>
                    <a:pt x="0" y="76"/>
                    <a:pt x="20" y="33"/>
                    <a:pt x="55" y="2"/>
                  </a:cubicBezTo>
                  <a:cubicBezTo>
                    <a:pt x="57" y="0"/>
                    <a:pt x="60" y="0"/>
                    <a:pt x="61" y="2"/>
                  </a:cubicBezTo>
                  <a:cubicBezTo>
                    <a:pt x="63" y="4"/>
                    <a:pt x="62" y="6"/>
                    <a:pt x="61" y="8"/>
                  </a:cubicBezTo>
                  <a:cubicBezTo>
                    <a:pt x="27" y="37"/>
                    <a:pt x="8" y="78"/>
                    <a:pt x="8" y="120"/>
                  </a:cubicBezTo>
                  <a:cubicBezTo>
                    <a:pt x="8" y="162"/>
                    <a:pt x="27" y="203"/>
                    <a:pt x="61" y="232"/>
                  </a:cubicBezTo>
                  <a:cubicBezTo>
                    <a:pt x="62" y="234"/>
                    <a:pt x="62" y="236"/>
                    <a:pt x="61" y="238"/>
                  </a:cubicBezTo>
                  <a:cubicBezTo>
                    <a:pt x="60" y="239"/>
                    <a:pt x="59" y="239"/>
                    <a:pt x="58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1153">
              <a:extLst>
                <a:ext uri="{FF2B5EF4-FFF2-40B4-BE49-F238E27FC236}">
                  <a16:creationId xmlns:a16="http://schemas.microsoft.com/office/drawing/2014/main" id="{5C9594B1-6388-C219-C334-352FB9833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413" y="3857630"/>
              <a:ext cx="25400" cy="763588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1154">
              <a:extLst>
                <a:ext uri="{FF2B5EF4-FFF2-40B4-BE49-F238E27FC236}">
                  <a16:creationId xmlns:a16="http://schemas.microsoft.com/office/drawing/2014/main" id="{D3969210-E60B-A8C2-0223-BF08C003C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025" y="4418018"/>
              <a:ext cx="638176" cy="25400"/>
            </a:xfrm>
            <a:custGeom>
              <a:avLst/>
              <a:gdLst>
                <a:gd name="T0" fmla="*/ 196 w 200"/>
                <a:gd name="T1" fmla="*/ 8 h 8"/>
                <a:gd name="T2" fmla="*/ 4 w 200"/>
                <a:gd name="T3" fmla="*/ 8 h 8"/>
                <a:gd name="T4" fmla="*/ 0 w 200"/>
                <a:gd name="T5" fmla="*/ 4 h 8"/>
                <a:gd name="T6" fmla="*/ 4 w 200"/>
                <a:gd name="T7" fmla="*/ 0 h 8"/>
                <a:gd name="T8" fmla="*/ 196 w 200"/>
                <a:gd name="T9" fmla="*/ 0 h 8"/>
                <a:gd name="T10" fmla="*/ 200 w 200"/>
                <a:gd name="T11" fmla="*/ 4 h 8"/>
                <a:gd name="T12" fmla="*/ 196 w 20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">
                  <a:moveTo>
                    <a:pt x="19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8" y="0"/>
                    <a:pt x="200" y="2"/>
                    <a:pt x="200" y="4"/>
                  </a:cubicBezTo>
                  <a:cubicBezTo>
                    <a:pt x="200" y="6"/>
                    <a:pt x="198" y="8"/>
                    <a:pt x="1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155">
              <a:extLst>
                <a:ext uri="{FF2B5EF4-FFF2-40B4-BE49-F238E27FC236}">
                  <a16:creationId xmlns:a16="http://schemas.microsoft.com/office/drawing/2014/main" id="{FE611DD3-22AD-4CB3-DD74-7D885421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025" y="4037018"/>
              <a:ext cx="638176" cy="25400"/>
            </a:xfrm>
            <a:custGeom>
              <a:avLst/>
              <a:gdLst>
                <a:gd name="T0" fmla="*/ 196 w 200"/>
                <a:gd name="T1" fmla="*/ 8 h 8"/>
                <a:gd name="T2" fmla="*/ 4 w 200"/>
                <a:gd name="T3" fmla="*/ 8 h 8"/>
                <a:gd name="T4" fmla="*/ 0 w 200"/>
                <a:gd name="T5" fmla="*/ 4 h 8"/>
                <a:gd name="T6" fmla="*/ 4 w 200"/>
                <a:gd name="T7" fmla="*/ 0 h 8"/>
                <a:gd name="T8" fmla="*/ 196 w 200"/>
                <a:gd name="T9" fmla="*/ 0 h 8"/>
                <a:gd name="T10" fmla="*/ 200 w 200"/>
                <a:gd name="T11" fmla="*/ 4 h 8"/>
                <a:gd name="T12" fmla="*/ 196 w 20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">
                  <a:moveTo>
                    <a:pt x="19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8" y="0"/>
                    <a:pt x="200" y="2"/>
                    <a:pt x="200" y="4"/>
                  </a:cubicBezTo>
                  <a:cubicBezTo>
                    <a:pt x="200" y="6"/>
                    <a:pt x="198" y="8"/>
                    <a:pt x="1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56">
              <a:extLst>
                <a:ext uri="{FF2B5EF4-FFF2-40B4-BE49-F238E27FC236}">
                  <a16:creationId xmlns:a16="http://schemas.microsoft.com/office/drawing/2014/main" id="{D170CC28-8DD8-3D49-79B6-B1D7205AD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525" y="4227518"/>
              <a:ext cx="765176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 837">
            <a:extLst>
              <a:ext uri="{FF2B5EF4-FFF2-40B4-BE49-F238E27FC236}">
                <a16:creationId xmlns:a16="http://schemas.microsoft.com/office/drawing/2014/main" id="{E3441695-FB71-82F0-1E77-7EFCD6E3F0AA}"/>
              </a:ext>
            </a:extLst>
          </p:cNvPr>
          <p:cNvGrpSpPr/>
          <p:nvPr/>
        </p:nvGrpSpPr>
        <p:grpSpPr>
          <a:xfrm>
            <a:off x="5741570" y="2959283"/>
            <a:ext cx="580317" cy="540585"/>
            <a:chOff x="2542525" y="5283206"/>
            <a:chExt cx="765176" cy="712788"/>
          </a:xfrm>
          <a:solidFill>
            <a:schemeClr val="accent1"/>
          </a:solidFill>
        </p:grpSpPr>
        <p:sp>
          <p:nvSpPr>
            <p:cNvPr id="15" name="Freeform 1286">
              <a:extLst>
                <a:ext uri="{FF2B5EF4-FFF2-40B4-BE49-F238E27FC236}">
                  <a16:creationId xmlns:a16="http://schemas.microsoft.com/office/drawing/2014/main" id="{B2160161-BAA6-92F3-FC29-77495ED04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525" y="5283206"/>
              <a:ext cx="765176" cy="406400"/>
            </a:xfrm>
            <a:custGeom>
              <a:avLst/>
              <a:gdLst>
                <a:gd name="T0" fmla="*/ 120 w 240"/>
                <a:gd name="T1" fmla="*/ 128 h 128"/>
                <a:gd name="T2" fmla="*/ 118 w 240"/>
                <a:gd name="T3" fmla="*/ 128 h 128"/>
                <a:gd name="T4" fmla="*/ 2 w 240"/>
                <a:gd name="T5" fmla="*/ 68 h 128"/>
                <a:gd name="T6" fmla="*/ 0 w 240"/>
                <a:gd name="T7" fmla="*/ 64 h 128"/>
                <a:gd name="T8" fmla="*/ 2 w 240"/>
                <a:gd name="T9" fmla="*/ 60 h 128"/>
                <a:gd name="T10" fmla="*/ 118 w 240"/>
                <a:gd name="T11" fmla="*/ 0 h 128"/>
                <a:gd name="T12" fmla="*/ 122 w 240"/>
                <a:gd name="T13" fmla="*/ 0 h 128"/>
                <a:gd name="T14" fmla="*/ 238 w 240"/>
                <a:gd name="T15" fmla="*/ 60 h 128"/>
                <a:gd name="T16" fmla="*/ 240 w 240"/>
                <a:gd name="T17" fmla="*/ 64 h 128"/>
                <a:gd name="T18" fmla="*/ 238 w 240"/>
                <a:gd name="T19" fmla="*/ 68 h 128"/>
                <a:gd name="T20" fmla="*/ 122 w 240"/>
                <a:gd name="T21" fmla="*/ 128 h 128"/>
                <a:gd name="T22" fmla="*/ 120 w 240"/>
                <a:gd name="T23" fmla="*/ 128 h 128"/>
                <a:gd name="T24" fmla="*/ 13 w 240"/>
                <a:gd name="T25" fmla="*/ 64 h 128"/>
                <a:gd name="T26" fmla="*/ 120 w 240"/>
                <a:gd name="T27" fmla="*/ 119 h 128"/>
                <a:gd name="T28" fmla="*/ 227 w 240"/>
                <a:gd name="T29" fmla="*/ 64 h 128"/>
                <a:gd name="T30" fmla="*/ 120 w 240"/>
                <a:gd name="T31" fmla="*/ 9 h 128"/>
                <a:gd name="T32" fmla="*/ 13 w 240"/>
                <a:gd name="T33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128">
                  <a:moveTo>
                    <a:pt x="120" y="128"/>
                  </a:moveTo>
                  <a:cubicBezTo>
                    <a:pt x="119" y="128"/>
                    <a:pt x="119" y="128"/>
                    <a:pt x="118" y="12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0" y="65"/>
                    <a:pt x="0" y="64"/>
                  </a:cubicBezTo>
                  <a:cubicBezTo>
                    <a:pt x="0" y="63"/>
                    <a:pt x="1" y="61"/>
                    <a:pt x="2" y="6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1" y="0"/>
                    <a:pt x="122" y="0"/>
                  </a:cubicBezTo>
                  <a:cubicBezTo>
                    <a:pt x="238" y="60"/>
                    <a:pt x="238" y="60"/>
                    <a:pt x="238" y="60"/>
                  </a:cubicBezTo>
                  <a:cubicBezTo>
                    <a:pt x="239" y="61"/>
                    <a:pt x="240" y="63"/>
                    <a:pt x="240" y="64"/>
                  </a:cubicBezTo>
                  <a:cubicBezTo>
                    <a:pt x="240" y="65"/>
                    <a:pt x="239" y="67"/>
                    <a:pt x="238" y="6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1" y="128"/>
                    <a:pt x="121" y="128"/>
                    <a:pt x="120" y="128"/>
                  </a:cubicBezTo>
                  <a:close/>
                  <a:moveTo>
                    <a:pt x="13" y="64"/>
                  </a:moveTo>
                  <a:cubicBezTo>
                    <a:pt x="120" y="119"/>
                    <a:pt x="120" y="119"/>
                    <a:pt x="120" y="119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20" y="9"/>
                    <a:pt x="120" y="9"/>
                    <a:pt x="120" y="9"/>
                  </a:cubicBezTo>
                  <a:lnTo>
                    <a:pt x="1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287">
              <a:extLst>
                <a:ext uri="{FF2B5EF4-FFF2-40B4-BE49-F238E27FC236}">
                  <a16:creationId xmlns:a16="http://schemas.microsoft.com/office/drawing/2014/main" id="{9CDF2DBD-6EC0-FE7F-7F3A-6EC05033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525" y="5584831"/>
              <a:ext cx="765176" cy="258763"/>
            </a:xfrm>
            <a:custGeom>
              <a:avLst/>
              <a:gdLst>
                <a:gd name="T0" fmla="*/ 120 w 240"/>
                <a:gd name="T1" fmla="*/ 81 h 81"/>
                <a:gd name="T2" fmla="*/ 118 w 240"/>
                <a:gd name="T3" fmla="*/ 81 h 81"/>
                <a:gd name="T4" fmla="*/ 2 w 240"/>
                <a:gd name="T5" fmla="*/ 16 h 81"/>
                <a:gd name="T6" fmla="*/ 0 w 240"/>
                <a:gd name="T7" fmla="*/ 12 h 81"/>
                <a:gd name="T8" fmla="*/ 2 w 240"/>
                <a:gd name="T9" fmla="*/ 9 h 81"/>
                <a:gd name="T10" fmla="*/ 18 w 240"/>
                <a:gd name="T11" fmla="*/ 1 h 81"/>
                <a:gd name="T12" fmla="*/ 24 w 240"/>
                <a:gd name="T13" fmla="*/ 3 h 81"/>
                <a:gd name="T14" fmla="*/ 22 w 240"/>
                <a:gd name="T15" fmla="*/ 9 h 81"/>
                <a:gd name="T16" fmla="*/ 13 w 240"/>
                <a:gd name="T17" fmla="*/ 13 h 81"/>
                <a:gd name="T18" fmla="*/ 120 w 240"/>
                <a:gd name="T19" fmla="*/ 72 h 81"/>
                <a:gd name="T20" fmla="*/ 227 w 240"/>
                <a:gd name="T21" fmla="*/ 13 h 81"/>
                <a:gd name="T22" fmla="*/ 218 w 240"/>
                <a:gd name="T23" fmla="*/ 9 h 81"/>
                <a:gd name="T24" fmla="*/ 216 w 240"/>
                <a:gd name="T25" fmla="*/ 3 h 81"/>
                <a:gd name="T26" fmla="*/ 222 w 240"/>
                <a:gd name="T27" fmla="*/ 1 h 81"/>
                <a:gd name="T28" fmla="*/ 238 w 240"/>
                <a:gd name="T29" fmla="*/ 9 h 81"/>
                <a:gd name="T30" fmla="*/ 240 w 240"/>
                <a:gd name="T31" fmla="*/ 12 h 81"/>
                <a:gd name="T32" fmla="*/ 238 w 240"/>
                <a:gd name="T33" fmla="*/ 16 h 81"/>
                <a:gd name="T34" fmla="*/ 122 w 240"/>
                <a:gd name="T35" fmla="*/ 81 h 81"/>
                <a:gd name="T36" fmla="*/ 120 w 240"/>
                <a:gd name="T3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81">
                  <a:moveTo>
                    <a:pt x="120" y="81"/>
                  </a:moveTo>
                  <a:cubicBezTo>
                    <a:pt x="119" y="81"/>
                    <a:pt x="119" y="81"/>
                    <a:pt x="118" y="8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6"/>
                    <a:pt x="0" y="14"/>
                    <a:pt x="0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3" y="1"/>
                    <a:pt x="24" y="3"/>
                  </a:cubicBezTo>
                  <a:cubicBezTo>
                    <a:pt x="25" y="5"/>
                    <a:pt x="24" y="8"/>
                    <a:pt x="22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6" y="8"/>
                    <a:pt x="215" y="5"/>
                    <a:pt x="216" y="3"/>
                  </a:cubicBezTo>
                  <a:cubicBezTo>
                    <a:pt x="217" y="1"/>
                    <a:pt x="220" y="0"/>
                    <a:pt x="222" y="1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9" y="10"/>
                    <a:pt x="240" y="11"/>
                    <a:pt x="240" y="12"/>
                  </a:cubicBezTo>
                  <a:cubicBezTo>
                    <a:pt x="240" y="14"/>
                    <a:pt x="240" y="16"/>
                    <a:pt x="238" y="16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1" y="81"/>
                    <a:pt x="121" y="81"/>
                    <a:pt x="12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288">
              <a:extLst>
                <a:ext uri="{FF2B5EF4-FFF2-40B4-BE49-F238E27FC236}">
                  <a16:creationId xmlns:a16="http://schemas.microsoft.com/office/drawing/2014/main" id="{5FAE22A0-5B08-56E5-FBFF-BB32B30D6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525" y="5738819"/>
              <a:ext cx="765176" cy="257175"/>
            </a:xfrm>
            <a:custGeom>
              <a:avLst/>
              <a:gdLst>
                <a:gd name="T0" fmla="*/ 120 w 240"/>
                <a:gd name="T1" fmla="*/ 81 h 81"/>
                <a:gd name="T2" fmla="*/ 118 w 240"/>
                <a:gd name="T3" fmla="*/ 81 h 81"/>
                <a:gd name="T4" fmla="*/ 2 w 240"/>
                <a:gd name="T5" fmla="*/ 16 h 81"/>
                <a:gd name="T6" fmla="*/ 0 w 240"/>
                <a:gd name="T7" fmla="*/ 12 h 81"/>
                <a:gd name="T8" fmla="*/ 2 w 240"/>
                <a:gd name="T9" fmla="*/ 9 h 81"/>
                <a:gd name="T10" fmla="*/ 18 w 240"/>
                <a:gd name="T11" fmla="*/ 1 h 81"/>
                <a:gd name="T12" fmla="*/ 24 w 240"/>
                <a:gd name="T13" fmla="*/ 3 h 81"/>
                <a:gd name="T14" fmla="*/ 22 w 240"/>
                <a:gd name="T15" fmla="*/ 9 h 81"/>
                <a:gd name="T16" fmla="*/ 13 w 240"/>
                <a:gd name="T17" fmla="*/ 13 h 81"/>
                <a:gd name="T18" fmla="*/ 120 w 240"/>
                <a:gd name="T19" fmla="*/ 72 h 81"/>
                <a:gd name="T20" fmla="*/ 227 w 240"/>
                <a:gd name="T21" fmla="*/ 13 h 81"/>
                <a:gd name="T22" fmla="*/ 218 w 240"/>
                <a:gd name="T23" fmla="*/ 9 h 81"/>
                <a:gd name="T24" fmla="*/ 216 w 240"/>
                <a:gd name="T25" fmla="*/ 3 h 81"/>
                <a:gd name="T26" fmla="*/ 222 w 240"/>
                <a:gd name="T27" fmla="*/ 1 h 81"/>
                <a:gd name="T28" fmla="*/ 238 w 240"/>
                <a:gd name="T29" fmla="*/ 9 h 81"/>
                <a:gd name="T30" fmla="*/ 240 w 240"/>
                <a:gd name="T31" fmla="*/ 12 h 81"/>
                <a:gd name="T32" fmla="*/ 238 w 240"/>
                <a:gd name="T33" fmla="*/ 16 h 81"/>
                <a:gd name="T34" fmla="*/ 122 w 240"/>
                <a:gd name="T35" fmla="*/ 81 h 81"/>
                <a:gd name="T36" fmla="*/ 120 w 240"/>
                <a:gd name="T3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81">
                  <a:moveTo>
                    <a:pt x="120" y="81"/>
                  </a:moveTo>
                  <a:cubicBezTo>
                    <a:pt x="119" y="81"/>
                    <a:pt x="119" y="81"/>
                    <a:pt x="118" y="8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6"/>
                    <a:pt x="0" y="14"/>
                    <a:pt x="0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3" y="1"/>
                    <a:pt x="24" y="3"/>
                  </a:cubicBezTo>
                  <a:cubicBezTo>
                    <a:pt x="25" y="5"/>
                    <a:pt x="24" y="8"/>
                    <a:pt x="22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6" y="8"/>
                    <a:pt x="215" y="5"/>
                    <a:pt x="216" y="3"/>
                  </a:cubicBezTo>
                  <a:cubicBezTo>
                    <a:pt x="217" y="1"/>
                    <a:pt x="220" y="0"/>
                    <a:pt x="222" y="1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9" y="10"/>
                    <a:pt x="240" y="11"/>
                    <a:pt x="240" y="12"/>
                  </a:cubicBezTo>
                  <a:cubicBezTo>
                    <a:pt x="240" y="14"/>
                    <a:pt x="240" y="16"/>
                    <a:pt x="238" y="16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1" y="81"/>
                    <a:pt x="121" y="81"/>
                    <a:pt x="12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 2341">
            <a:extLst>
              <a:ext uri="{FF2B5EF4-FFF2-40B4-BE49-F238E27FC236}">
                <a16:creationId xmlns:a16="http://schemas.microsoft.com/office/drawing/2014/main" id="{C78CCAB7-8935-05B5-0ABC-39A4C46689F1}"/>
              </a:ext>
            </a:extLst>
          </p:cNvPr>
          <p:cNvGrpSpPr/>
          <p:nvPr/>
        </p:nvGrpSpPr>
        <p:grpSpPr>
          <a:xfrm>
            <a:off x="9724079" y="2959283"/>
            <a:ext cx="654126" cy="542842"/>
            <a:chOff x="3579812" y="1095375"/>
            <a:chExt cx="765176" cy="635000"/>
          </a:xfrm>
          <a:solidFill>
            <a:schemeClr val="accent1"/>
          </a:solidFill>
        </p:grpSpPr>
        <p:sp>
          <p:nvSpPr>
            <p:cNvPr id="21" name="Freeform 902">
              <a:extLst>
                <a:ext uri="{FF2B5EF4-FFF2-40B4-BE49-F238E27FC236}">
                  <a16:creationId xmlns:a16="http://schemas.microsoft.com/office/drawing/2014/main" id="{CF13A522-C22A-7B65-6099-830551789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0" y="1425575"/>
              <a:ext cx="25400" cy="304800"/>
            </a:xfrm>
            <a:custGeom>
              <a:avLst/>
              <a:gdLst>
                <a:gd name="T0" fmla="*/ 4 w 8"/>
                <a:gd name="T1" fmla="*/ 96 h 96"/>
                <a:gd name="T2" fmla="*/ 0 w 8"/>
                <a:gd name="T3" fmla="*/ 92 h 96"/>
                <a:gd name="T4" fmla="*/ 0 w 8"/>
                <a:gd name="T5" fmla="*/ 4 h 96"/>
                <a:gd name="T6" fmla="*/ 4 w 8"/>
                <a:gd name="T7" fmla="*/ 0 h 96"/>
                <a:gd name="T8" fmla="*/ 8 w 8"/>
                <a:gd name="T9" fmla="*/ 4 h 96"/>
                <a:gd name="T10" fmla="*/ 8 w 8"/>
                <a:gd name="T11" fmla="*/ 92 h 96"/>
                <a:gd name="T12" fmla="*/ 4 w 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6">
                  <a:moveTo>
                    <a:pt x="4" y="96"/>
                  </a:moveTo>
                  <a:cubicBezTo>
                    <a:pt x="2" y="96"/>
                    <a:pt x="0" y="94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4"/>
                    <a:pt x="6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03">
              <a:extLst>
                <a:ext uri="{FF2B5EF4-FFF2-40B4-BE49-F238E27FC236}">
                  <a16:creationId xmlns:a16="http://schemas.microsoft.com/office/drawing/2014/main" id="{E71DCAB3-B15A-B91E-8F35-03BEA32F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1425575"/>
              <a:ext cx="228600" cy="127000"/>
            </a:xfrm>
            <a:custGeom>
              <a:avLst/>
              <a:gdLst>
                <a:gd name="T0" fmla="*/ 68 w 72"/>
                <a:gd name="T1" fmla="*/ 40 h 40"/>
                <a:gd name="T2" fmla="*/ 65 w 72"/>
                <a:gd name="T3" fmla="*/ 39 h 40"/>
                <a:gd name="T4" fmla="*/ 36 w 72"/>
                <a:gd name="T5" fmla="*/ 10 h 40"/>
                <a:gd name="T6" fmla="*/ 7 w 72"/>
                <a:gd name="T7" fmla="*/ 39 h 40"/>
                <a:gd name="T8" fmla="*/ 1 w 72"/>
                <a:gd name="T9" fmla="*/ 39 h 40"/>
                <a:gd name="T10" fmla="*/ 1 w 72"/>
                <a:gd name="T11" fmla="*/ 33 h 40"/>
                <a:gd name="T12" fmla="*/ 33 w 72"/>
                <a:gd name="T13" fmla="*/ 1 h 40"/>
                <a:gd name="T14" fmla="*/ 39 w 72"/>
                <a:gd name="T15" fmla="*/ 1 h 40"/>
                <a:gd name="T16" fmla="*/ 71 w 72"/>
                <a:gd name="T17" fmla="*/ 33 h 40"/>
                <a:gd name="T18" fmla="*/ 71 w 72"/>
                <a:gd name="T19" fmla="*/ 39 h 40"/>
                <a:gd name="T20" fmla="*/ 68 w 7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0">
                  <a:moveTo>
                    <a:pt x="68" y="40"/>
                  </a:moveTo>
                  <a:cubicBezTo>
                    <a:pt x="67" y="40"/>
                    <a:pt x="66" y="40"/>
                    <a:pt x="65" y="3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40"/>
                    <a:pt x="3" y="40"/>
                    <a:pt x="1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5"/>
                    <a:pt x="72" y="37"/>
                    <a:pt x="71" y="39"/>
                  </a:cubicBezTo>
                  <a:cubicBezTo>
                    <a:pt x="70" y="40"/>
                    <a:pt x="69" y="40"/>
                    <a:pt x="6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04">
              <a:extLst>
                <a:ext uri="{FF2B5EF4-FFF2-40B4-BE49-F238E27FC236}">
                  <a16:creationId xmlns:a16="http://schemas.microsoft.com/office/drawing/2014/main" id="{9168438A-615D-9509-8083-3D7B68624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2" y="1095375"/>
              <a:ext cx="765176" cy="558800"/>
            </a:xfrm>
            <a:custGeom>
              <a:avLst/>
              <a:gdLst>
                <a:gd name="T0" fmla="*/ 178 w 240"/>
                <a:gd name="T1" fmla="*/ 176 h 176"/>
                <a:gd name="T2" fmla="*/ 152 w 240"/>
                <a:gd name="T3" fmla="*/ 176 h 176"/>
                <a:gd name="T4" fmla="*/ 148 w 240"/>
                <a:gd name="T5" fmla="*/ 172 h 176"/>
                <a:gd name="T6" fmla="*/ 152 w 240"/>
                <a:gd name="T7" fmla="*/ 168 h 176"/>
                <a:gd name="T8" fmla="*/ 178 w 240"/>
                <a:gd name="T9" fmla="*/ 168 h 176"/>
                <a:gd name="T10" fmla="*/ 232 w 240"/>
                <a:gd name="T11" fmla="*/ 111 h 176"/>
                <a:gd name="T12" fmla="*/ 174 w 240"/>
                <a:gd name="T13" fmla="*/ 54 h 176"/>
                <a:gd name="T14" fmla="*/ 171 w 240"/>
                <a:gd name="T15" fmla="*/ 54 h 176"/>
                <a:gd name="T16" fmla="*/ 166 w 240"/>
                <a:gd name="T17" fmla="*/ 51 h 176"/>
                <a:gd name="T18" fmla="*/ 105 w 240"/>
                <a:gd name="T19" fmla="*/ 8 h 176"/>
                <a:gd name="T20" fmla="*/ 39 w 240"/>
                <a:gd name="T21" fmla="*/ 73 h 176"/>
                <a:gd name="T22" fmla="*/ 40 w 240"/>
                <a:gd name="T23" fmla="*/ 82 h 176"/>
                <a:gd name="T24" fmla="*/ 37 w 240"/>
                <a:gd name="T25" fmla="*/ 87 h 176"/>
                <a:gd name="T26" fmla="*/ 8 w 240"/>
                <a:gd name="T27" fmla="*/ 126 h 176"/>
                <a:gd name="T28" fmla="*/ 50 w 240"/>
                <a:gd name="T29" fmla="*/ 168 h 176"/>
                <a:gd name="T30" fmla="*/ 96 w 240"/>
                <a:gd name="T31" fmla="*/ 168 h 176"/>
                <a:gd name="T32" fmla="*/ 100 w 240"/>
                <a:gd name="T33" fmla="*/ 172 h 176"/>
                <a:gd name="T34" fmla="*/ 96 w 240"/>
                <a:gd name="T35" fmla="*/ 176 h 176"/>
                <a:gd name="T36" fmla="*/ 50 w 240"/>
                <a:gd name="T37" fmla="*/ 176 h 176"/>
                <a:gd name="T38" fmla="*/ 0 w 240"/>
                <a:gd name="T39" fmla="*/ 126 h 176"/>
                <a:gd name="T40" fmla="*/ 31 w 240"/>
                <a:gd name="T41" fmla="*/ 80 h 176"/>
                <a:gd name="T42" fmla="*/ 31 w 240"/>
                <a:gd name="T43" fmla="*/ 73 h 176"/>
                <a:gd name="T44" fmla="*/ 105 w 240"/>
                <a:gd name="T45" fmla="*/ 0 h 176"/>
                <a:gd name="T46" fmla="*/ 173 w 240"/>
                <a:gd name="T47" fmla="*/ 46 h 176"/>
                <a:gd name="T48" fmla="*/ 174 w 240"/>
                <a:gd name="T49" fmla="*/ 46 h 176"/>
                <a:gd name="T50" fmla="*/ 240 w 240"/>
                <a:gd name="T51" fmla="*/ 111 h 176"/>
                <a:gd name="T52" fmla="*/ 178 w 240"/>
                <a:gd name="T5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0" h="176">
                  <a:moveTo>
                    <a:pt x="178" y="176"/>
                  </a:moveTo>
                  <a:cubicBezTo>
                    <a:pt x="152" y="176"/>
                    <a:pt x="152" y="176"/>
                    <a:pt x="152" y="176"/>
                  </a:cubicBezTo>
                  <a:cubicBezTo>
                    <a:pt x="150" y="176"/>
                    <a:pt x="148" y="174"/>
                    <a:pt x="148" y="172"/>
                  </a:cubicBezTo>
                  <a:cubicBezTo>
                    <a:pt x="148" y="170"/>
                    <a:pt x="150" y="168"/>
                    <a:pt x="152" y="168"/>
                  </a:cubicBezTo>
                  <a:cubicBezTo>
                    <a:pt x="178" y="168"/>
                    <a:pt x="178" y="168"/>
                    <a:pt x="178" y="168"/>
                  </a:cubicBezTo>
                  <a:cubicBezTo>
                    <a:pt x="212" y="168"/>
                    <a:pt x="232" y="139"/>
                    <a:pt x="232" y="111"/>
                  </a:cubicBezTo>
                  <a:cubicBezTo>
                    <a:pt x="232" y="79"/>
                    <a:pt x="206" y="54"/>
                    <a:pt x="174" y="54"/>
                  </a:cubicBezTo>
                  <a:cubicBezTo>
                    <a:pt x="173" y="54"/>
                    <a:pt x="172" y="54"/>
                    <a:pt x="171" y="54"/>
                  </a:cubicBezTo>
                  <a:cubicBezTo>
                    <a:pt x="169" y="54"/>
                    <a:pt x="167" y="53"/>
                    <a:pt x="166" y="51"/>
                  </a:cubicBezTo>
                  <a:cubicBezTo>
                    <a:pt x="157" y="25"/>
                    <a:pt x="132" y="8"/>
                    <a:pt x="105" y="8"/>
                  </a:cubicBezTo>
                  <a:cubicBezTo>
                    <a:pt x="68" y="8"/>
                    <a:pt x="39" y="37"/>
                    <a:pt x="39" y="73"/>
                  </a:cubicBezTo>
                  <a:cubicBezTo>
                    <a:pt x="39" y="76"/>
                    <a:pt x="39" y="79"/>
                    <a:pt x="40" y="82"/>
                  </a:cubicBezTo>
                  <a:cubicBezTo>
                    <a:pt x="40" y="84"/>
                    <a:pt x="39" y="86"/>
                    <a:pt x="37" y="87"/>
                  </a:cubicBezTo>
                  <a:cubicBezTo>
                    <a:pt x="20" y="92"/>
                    <a:pt x="8" y="108"/>
                    <a:pt x="8" y="126"/>
                  </a:cubicBezTo>
                  <a:cubicBezTo>
                    <a:pt x="8" y="149"/>
                    <a:pt x="27" y="168"/>
                    <a:pt x="50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8" y="168"/>
                    <a:pt x="100" y="170"/>
                    <a:pt x="100" y="172"/>
                  </a:cubicBezTo>
                  <a:cubicBezTo>
                    <a:pt x="100" y="174"/>
                    <a:pt x="98" y="176"/>
                    <a:pt x="96" y="176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23" y="176"/>
                    <a:pt x="0" y="154"/>
                    <a:pt x="0" y="126"/>
                  </a:cubicBezTo>
                  <a:cubicBezTo>
                    <a:pt x="0" y="106"/>
                    <a:pt x="12" y="88"/>
                    <a:pt x="31" y="80"/>
                  </a:cubicBezTo>
                  <a:cubicBezTo>
                    <a:pt x="31" y="78"/>
                    <a:pt x="31" y="75"/>
                    <a:pt x="31" y="73"/>
                  </a:cubicBezTo>
                  <a:cubicBezTo>
                    <a:pt x="31" y="33"/>
                    <a:pt x="64" y="0"/>
                    <a:pt x="105" y="0"/>
                  </a:cubicBezTo>
                  <a:cubicBezTo>
                    <a:pt x="135" y="0"/>
                    <a:pt x="162" y="18"/>
                    <a:pt x="173" y="46"/>
                  </a:cubicBezTo>
                  <a:cubicBezTo>
                    <a:pt x="173" y="46"/>
                    <a:pt x="174" y="46"/>
                    <a:pt x="174" y="46"/>
                  </a:cubicBezTo>
                  <a:cubicBezTo>
                    <a:pt x="210" y="46"/>
                    <a:pt x="240" y="75"/>
                    <a:pt x="240" y="111"/>
                  </a:cubicBezTo>
                  <a:cubicBezTo>
                    <a:pt x="240" y="143"/>
                    <a:pt x="217" y="176"/>
                    <a:pt x="178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3505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18B6-D560-2DD1-FA28-F9B231D7E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3C1CE81C-681C-F786-1F6C-85CAB8A8E2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785" b="8785"/>
          <a:stretch/>
        </p:blipFill>
        <p:spPr/>
      </p:pic>
    </p:spTree>
    <p:extLst>
      <p:ext uri="{BB962C8B-B14F-4D97-AF65-F5344CB8AC3E}">
        <p14:creationId xmlns:p14="http://schemas.microsoft.com/office/powerpoint/2010/main" val="407566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38ca92a-8d45-4269-9ae4-04b9521e94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14DC85C8AA99418C432FE6CA0C08EC" ma:contentTypeVersion="11" ma:contentTypeDescription="Создание документа." ma:contentTypeScope="" ma:versionID="0184b815857c69cdeee454723d87fbfa">
  <xsd:schema xmlns:xsd="http://www.w3.org/2001/XMLSchema" xmlns:xs="http://www.w3.org/2001/XMLSchema" xmlns:p="http://schemas.microsoft.com/office/2006/metadata/properties" xmlns:ns3="038ca92a-8d45-4269-9ae4-04b9521e9445" xmlns:ns4="addc6b5c-34ba-4bc0-a2e3-88dafd5c68e9" targetNamespace="http://schemas.microsoft.com/office/2006/metadata/properties" ma:root="true" ma:fieldsID="f08a0be9ba7d4da2b989d137a6c9aedd" ns3:_="" ns4:_="">
    <xsd:import namespace="038ca92a-8d45-4269-9ae4-04b9521e9445"/>
    <xsd:import namespace="addc6b5c-34ba-4bc0-a2e3-88dafd5c68e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ca92a-8d45-4269-9ae4-04b9521e9445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c6b5c-34ba-4bc0-a2e3-88dafd5c68e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457E87-E546-449E-A4D1-371201992E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BF5EC3-CBCF-41C7-846F-A9B4B81CCEA8}">
  <ds:schemaRefs>
    <ds:schemaRef ds:uri="http://www.w3.org/XML/1998/namespace"/>
    <ds:schemaRef ds:uri="http://schemas.microsoft.com/office/infopath/2007/PartnerControls"/>
    <ds:schemaRef ds:uri="addc6b5c-34ba-4bc0-a2e3-88dafd5c68e9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038ca92a-8d45-4269-9ae4-04b9521e944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0F5D387-46D8-450D-AD52-D169E3582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8ca92a-8d45-4269-9ae4-04b9521e9445"/>
    <ds:schemaRef ds:uri="addc6b5c-34ba-4bc0-a2e3-88dafd5c68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352</Words>
  <Application>Microsoft Office PowerPoint</Application>
  <PresentationFormat>Широкоэкранный</PresentationFormat>
  <Paragraphs>77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Segoe UI</vt:lpstr>
      <vt:lpstr>Segoe UI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Peetch by Slidor</dc:title>
  <dc:creator>Slidor</dc:creator>
  <cp:keywords>PowerPoint, Slidor, Template, Pitch</cp:keywords>
  <cp:lastModifiedBy>Вершинин Данил Алексеевич</cp:lastModifiedBy>
  <cp:revision>165</cp:revision>
  <dcterms:created xsi:type="dcterms:W3CDTF">2015-10-12T10:51:44Z</dcterms:created>
  <dcterms:modified xsi:type="dcterms:W3CDTF">2025-04-08T08:18:26Z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0x0101003914DC85C8AA99418C432FE6CA0C08EC</vt:lpwstr>
  </property>
</Properties>
</file>