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16"/>
  </p:notesMasterIdLst>
  <p:sldIdLst>
    <p:sldId id="269" r:id="rId2"/>
    <p:sldId id="311" r:id="rId3"/>
    <p:sldId id="312" r:id="rId4"/>
    <p:sldId id="345" r:id="rId5"/>
    <p:sldId id="342" r:id="rId6"/>
    <p:sldId id="338" r:id="rId7"/>
    <p:sldId id="332" r:id="rId8"/>
    <p:sldId id="343" r:id="rId9"/>
    <p:sldId id="333" r:id="rId10"/>
    <p:sldId id="346" r:id="rId11"/>
    <p:sldId id="344" r:id="rId12"/>
    <p:sldId id="282" r:id="rId13"/>
    <p:sldId id="341" r:id="rId14"/>
    <p:sldId id="284" r:id="rId15"/>
  </p:sldIdLst>
  <p:sldSz cx="12192000" cy="6858000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  <p:embeddedFont>
      <p:font typeface="Segoe UI Light" panose="020B0502040204020203" pitchFamily="34" charset="0"/>
      <p:regular r:id="rId29"/>
      <p: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BB"/>
    <a:srgbClr val="FFFFFF"/>
    <a:srgbClr val="E46C2A"/>
    <a:srgbClr val="FF7300"/>
    <a:srgbClr val="0061AF"/>
    <a:srgbClr val="8F9092"/>
    <a:srgbClr val="DDDEDE"/>
    <a:srgbClr val="222A3F"/>
    <a:srgbClr val="00B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7"/>
  </p:normalViewPr>
  <p:slideViewPr>
    <p:cSldViewPr snapToGrid="0" showGuides="1">
      <p:cViewPr varScale="1">
        <p:scale>
          <a:sx n="106" d="100"/>
          <a:sy n="106" d="100"/>
        </p:scale>
        <p:origin x="672" y="13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chmaark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chmaark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03838582677167"/>
          <c:y val="2.306805074971165E-3"/>
          <c:w val="0.79066994750656172"/>
          <c:h val="0.54631595442773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load duration (s)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Лист1!$B$2:$I$2</c:f>
              <c:numCache>
                <c:formatCode>0.00</c:formatCode>
                <c:ptCount val="8"/>
                <c:pt idx="0">
                  <c:v>0.58096590000000004</c:v>
                </c:pt>
                <c:pt idx="1">
                  <c:v>18.245994079999999</c:v>
                </c:pt>
                <c:pt idx="2">
                  <c:v>11.679766280000001</c:v>
                </c:pt>
                <c:pt idx="3">
                  <c:v>20.771591300000001</c:v>
                </c:pt>
                <c:pt idx="4">
                  <c:v>45.799082599999998</c:v>
                </c:pt>
                <c:pt idx="5">
                  <c:v>17.66613838</c:v>
                </c:pt>
                <c:pt idx="6">
                  <c:v>38.129002800000002</c:v>
                </c:pt>
                <c:pt idx="7">
                  <c:v>50.2057596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2C-4BCA-B07D-670FC3A45E5B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prompt eval count (token[s])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Лист1!$B$3:$I$3</c:f>
              <c:numCache>
                <c:formatCode>0.00</c:formatCode>
                <c:ptCount val="8"/>
                <c:pt idx="0">
                  <c:v>23.4</c:v>
                </c:pt>
                <c:pt idx="1">
                  <c:v>23.4</c:v>
                </c:pt>
                <c:pt idx="2">
                  <c:v>17.8</c:v>
                </c:pt>
                <c:pt idx="3">
                  <c:v>17.8</c:v>
                </c:pt>
                <c:pt idx="4">
                  <c:v>17.8</c:v>
                </c:pt>
                <c:pt idx="5">
                  <c:v>23</c:v>
                </c:pt>
                <c:pt idx="6">
                  <c:v>23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2C-4BCA-B07D-670FC3A45E5B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prompt eval duration (s)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Лист1!$B$4:$I$4</c:f>
              <c:numCache>
                <c:formatCode>0.00</c:formatCode>
                <c:ptCount val="8"/>
                <c:pt idx="0">
                  <c:v>0.32638627999999997</c:v>
                </c:pt>
                <c:pt idx="1">
                  <c:v>7.3688840000000005E-2</c:v>
                </c:pt>
                <c:pt idx="2">
                  <c:v>88.456519999999998</c:v>
                </c:pt>
                <c:pt idx="3">
                  <c:v>52.953519999999997</c:v>
                </c:pt>
                <c:pt idx="4">
                  <c:v>2.3542408799999999</c:v>
                </c:pt>
                <c:pt idx="5">
                  <c:v>63.106900000000003</c:v>
                </c:pt>
                <c:pt idx="6">
                  <c:v>102.89442</c:v>
                </c:pt>
                <c:pt idx="7">
                  <c:v>3.504308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2C-4BCA-B07D-670FC3A45E5B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prompt eval rate (tokens/s)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Лист1!$B$5:$I$5</c:f>
              <c:numCache>
                <c:formatCode>0.00</c:formatCode>
                <c:ptCount val="8"/>
                <c:pt idx="0">
                  <c:v>761.31600000000003</c:v>
                </c:pt>
                <c:pt idx="1">
                  <c:v>496.41399999999999</c:v>
                </c:pt>
                <c:pt idx="2">
                  <c:v>858.13</c:v>
                </c:pt>
                <c:pt idx="3">
                  <c:v>441.73599999999999</c:v>
                </c:pt>
                <c:pt idx="4">
                  <c:v>8.5540000000000003</c:v>
                </c:pt>
                <c:pt idx="5">
                  <c:v>1599.5</c:v>
                </c:pt>
                <c:pt idx="6">
                  <c:v>566.63800000000003</c:v>
                </c:pt>
                <c:pt idx="7">
                  <c:v>6.694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2C-4BCA-B07D-670FC3A45E5B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eval count (token[s])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Лист1!$B$6:$I$6</c:f>
              <c:numCache>
                <c:formatCode>0.00</c:formatCode>
                <c:ptCount val="8"/>
                <c:pt idx="0">
                  <c:v>1179.8</c:v>
                </c:pt>
                <c:pt idx="1">
                  <c:v>1252.2</c:v>
                </c:pt>
                <c:pt idx="2">
                  <c:v>1383</c:v>
                </c:pt>
                <c:pt idx="3">
                  <c:v>1352.2</c:v>
                </c:pt>
                <c:pt idx="4">
                  <c:v>1544</c:v>
                </c:pt>
                <c:pt idx="5">
                  <c:v>234.2</c:v>
                </c:pt>
                <c:pt idx="6">
                  <c:v>450.8</c:v>
                </c:pt>
                <c:pt idx="7">
                  <c:v>334.6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2C-4BCA-B07D-670FC3A45E5B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eval duration (s)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Лист1!$B$7:$I$7</c:f>
              <c:numCache>
                <c:formatCode>0.00</c:formatCode>
                <c:ptCount val="8"/>
                <c:pt idx="0">
                  <c:v>20.264834260000001</c:v>
                </c:pt>
                <c:pt idx="1">
                  <c:v>39.10603064</c:v>
                </c:pt>
                <c:pt idx="2">
                  <c:v>18.234547259999999</c:v>
                </c:pt>
                <c:pt idx="3">
                  <c:v>35.094318800000003</c:v>
                </c:pt>
                <c:pt idx="4">
                  <c:v>737.37500237999996</c:v>
                </c:pt>
                <c:pt idx="5">
                  <c:v>2.6749922000000002</c:v>
                </c:pt>
                <c:pt idx="6">
                  <c:v>10.851396660000001</c:v>
                </c:pt>
                <c:pt idx="7">
                  <c:v>157.23527519999999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2C-4BCA-B07D-670FC3A45E5B}"/>
            </c:ext>
          </c:extLst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eval rate (tokens/s)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Лист1!$B$8:$I$8</c:f>
              <c:numCache>
                <c:formatCode>0.00</c:formatCode>
                <c:ptCount val="8"/>
                <c:pt idx="0">
                  <c:v>58.351999999999997</c:v>
                </c:pt>
                <c:pt idx="1">
                  <c:v>31.995999999999999</c:v>
                </c:pt>
                <c:pt idx="2">
                  <c:v>76.233999999999995</c:v>
                </c:pt>
                <c:pt idx="3">
                  <c:v>38.659999999999997</c:v>
                </c:pt>
                <c:pt idx="4">
                  <c:v>2.11</c:v>
                </c:pt>
                <c:pt idx="5">
                  <c:v>87.866</c:v>
                </c:pt>
                <c:pt idx="6">
                  <c:v>41.771999999999998</c:v>
                </c:pt>
                <c:pt idx="7">
                  <c:v>2.1619999999999999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2C-4BCA-B07D-670FC3A45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9584992"/>
        <c:axId val="409579712"/>
      </c:barChart>
      <c:catAx>
        <c:axId val="409584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9579712"/>
        <c:crosses val="autoZero"/>
        <c:auto val="1"/>
        <c:lblAlgn val="ctr"/>
        <c:lblOffset val="100"/>
        <c:noMultiLvlLbl val="0"/>
      </c:catAx>
      <c:valAx>
        <c:axId val="409579712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4095849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accuracy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1458333333333333E-2"/>
          <c:y val="9.0511402921246417E-2"/>
          <c:w val="0.9770833333333333"/>
          <c:h val="0.7762589908601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Лист1!$A$9</c:f>
              <c:strCache>
                <c:ptCount val="1"/>
                <c:pt idx="0">
                  <c:v>accuracy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Лист1!$B$1:$I$1</c:f>
              <c:strCache>
                <c:ptCount val="8"/>
                <c:pt idx="0">
                  <c:v>gemma3:12b</c:v>
                </c:pt>
                <c:pt idx="1">
                  <c:v>gemma3:27b</c:v>
                </c:pt>
                <c:pt idx="2">
                  <c:v>deepseek-r1:14b</c:v>
                </c:pt>
                <c:pt idx="3">
                  <c:v>deepseek-r1:32b</c:v>
                </c:pt>
                <c:pt idx="4">
                  <c:v>deepseek-r1:70b</c:v>
                </c:pt>
                <c:pt idx="5">
                  <c:v>qwen:14b</c:v>
                </c:pt>
                <c:pt idx="6">
                  <c:v>qwen:32b</c:v>
                </c:pt>
                <c:pt idx="7">
                  <c:v>qwen:72b</c:v>
                </c:pt>
              </c:strCache>
            </c:strRef>
          </c:cat>
          <c:val>
            <c:numRef>
              <c:f>Лист1!$B$9:$I$9</c:f>
              <c:numCache>
                <c:formatCode>0.00</c:formatCode>
                <c:ptCount val="8"/>
                <c:pt idx="0">
                  <c:v>61.22</c:v>
                </c:pt>
                <c:pt idx="1">
                  <c:v>63.98</c:v>
                </c:pt>
                <c:pt idx="2">
                  <c:v>68.069999999999993</c:v>
                </c:pt>
                <c:pt idx="3">
                  <c:v>77.290000000000006</c:v>
                </c:pt>
                <c:pt idx="4">
                  <c:v>83.03</c:v>
                </c:pt>
                <c:pt idx="5">
                  <c:v>67.72</c:v>
                </c:pt>
                <c:pt idx="6">
                  <c:v>72.63</c:v>
                </c:pt>
                <c:pt idx="7">
                  <c:v>79.489999999999995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F4-48F4-947A-9398B92E6A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0301376"/>
        <c:axId val="500299456"/>
      </c:barChart>
      <c:catAx>
        <c:axId val="50030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299456"/>
        <c:crosses val="autoZero"/>
        <c:auto val="1"/>
        <c:lblAlgn val="ctr"/>
        <c:lblOffset val="100"/>
        <c:noMultiLvlLbl val="0"/>
      </c:catAx>
      <c:valAx>
        <c:axId val="500299456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50030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CE8A4-9272-449F-BF6B-80796AD54BB8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474A3-11F2-4BC2-8130-015E24B4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91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74A3-11F2-4BC2-8130-015E24B490E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7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239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38" y="170399"/>
            <a:ext cx="1656000" cy="883200"/>
          </a:xfrm>
          <a:prstGeom prst="rect">
            <a:avLst/>
          </a:prstGeom>
        </p:spPr>
      </p:pic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376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62" y="170399"/>
            <a:ext cx="1656000" cy="8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683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E46C2A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56" y="-135287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6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/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/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/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525956" y="-144001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7572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250"/>
            <a:ext cx="5886994" cy="40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7975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18D597B6-C6ED-459D-A450-77C0E1211485}" type="datetimeFigureOut">
              <a:rPr lang="ru-RU" smtClean="0"/>
              <a:pPr/>
              <a:t>09.04.2025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7E1D6B9-D567-4C7F-B11D-FFF6869117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93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8" r:id="rId3"/>
    <p:sldLayoutId id="2147483679" r:id="rId4"/>
    <p:sldLayoutId id="2147483680" r:id="rId5"/>
    <p:sldLayoutId id="2147483682" r:id="rId6"/>
    <p:sldLayoutId id="2147483681" r:id="rId7"/>
    <p:sldLayoutId id="214748368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6A09D-8EC6-C140-9A93-C2C6D9345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6535" y="2451288"/>
            <a:ext cx="7458927" cy="685800"/>
          </a:xfrm>
        </p:spPr>
        <p:txBody>
          <a:bodyPr>
            <a:noAutofit/>
          </a:bodyPr>
          <a:lstStyle/>
          <a:p>
            <a:pPr algn="ctr"/>
            <a:r>
              <a:rPr lang="ru-RU" sz="3600" b="1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Автоматизированная обработка текстовых данных для формального описания связей между объектами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33789E-D06D-BB4B-B996-24D80C9B59AF}"/>
              </a:ext>
            </a:extLst>
          </p:cNvPr>
          <p:cNvSpPr/>
          <p:nvPr/>
        </p:nvSpPr>
        <p:spPr>
          <a:xfrm>
            <a:off x="2366535" y="269181"/>
            <a:ext cx="74589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Министерство науки и высшего образования российской федерации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Федеральное государственное автономное образовательное учреждение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Высшего образования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Национальный исследовательский ядерный университет «МИФИ»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ИНСТИТУТ МЕЖДУНАРОДНЫХ ОТНОШЕНИЙ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5DB88-3B61-2446-9757-B1249EE823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726" y="24567"/>
            <a:ext cx="1905000" cy="1905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937AF7B-0BC0-8A44-A2DE-03C0AEA0A421}"/>
              </a:ext>
            </a:extLst>
          </p:cNvPr>
          <p:cNvSpPr/>
          <p:nvPr/>
        </p:nvSpPr>
        <p:spPr>
          <a:xfrm>
            <a:off x="550862" y="5011966"/>
            <a:ext cx="927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Работу выполнил: Андреев Михаил Николаевич</a:t>
            </a:r>
            <a:endParaRPr lang="en-US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Научный руководитель: Артамонов Алексей Анатольевич</a:t>
            </a:r>
            <a:r>
              <a:rPr lang="en-US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</a:t>
            </a:r>
            <a:r>
              <a:rPr lang="ru-RU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кандидат технических наук, заведующий кафедрой анализа конкурентных систем.</a:t>
            </a:r>
            <a:r>
              <a:rPr lang="en-US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lang="ru-RU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D6E23D-42A7-8F47-8443-397FF38F1E2A}"/>
              </a:ext>
            </a:extLst>
          </p:cNvPr>
          <p:cNvSpPr/>
          <p:nvPr/>
        </p:nvSpPr>
        <p:spPr>
          <a:xfrm>
            <a:off x="2710699" y="6219487"/>
            <a:ext cx="6770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Дубна, 202</a:t>
            </a:r>
            <a:r>
              <a:rPr lang="en-US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</a:t>
            </a:r>
            <a:r>
              <a:rPr lang="ru-RU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г.</a:t>
            </a:r>
            <a:endParaRPr lang="ru-RU" b="0" i="0" u="none" strike="noStrike" dirty="0">
              <a:solidFill>
                <a:srgbClr val="000000"/>
              </a:solidFill>
              <a:effectLst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82157-372F-2F42-A2E0-AE23926F69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591" y="2451257"/>
            <a:ext cx="1623270" cy="1623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8D6848-B597-7E79-0EC7-83694AEEF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53" y="2451288"/>
            <a:ext cx="1744236" cy="16973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3A93DA-B73C-D051-6E21-290BF994E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50" y="269181"/>
            <a:ext cx="2558881" cy="16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0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BB2D2-60FE-61C4-4B12-750004ED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43DE3-44E8-DE74-EEB5-B4D2BC04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визуализации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A8C0C3-3C03-8F3E-B610-D03A46D8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99" y="1350025"/>
            <a:ext cx="10657801" cy="52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9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19A8-5E7A-B1F2-FC10-51104A08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D0EF6-540F-23EE-F4F3-E45306B0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визуализации</a:t>
            </a:r>
          </a:p>
        </p:txBody>
      </p:sp>
      <p:pic>
        <p:nvPicPr>
          <p:cNvPr id="3" name="2025-04-08 12-46-07">
            <a:hlinkClick r:id="" action="ppaction://media"/>
            <a:extLst>
              <a:ext uri="{FF2B5EF4-FFF2-40B4-BE49-F238E27FC236}">
                <a16:creationId xmlns:a16="http://schemas.microsoft.com/office/drawing/2014/main" id="{43C44D20-EDF4-864F-5996-5892F383BB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0" end="2382"/>
                  <p14:fade in="1000"/>
                </p14:media>
              </p:ext>
            </p:extLst>
          </p:nvPr>
        </p:nvPicPr>
        <p:blipFill>
          <a:blip r:embed="rId4"/>
          <a:srcRect l="1682" t="7956" r="1682" b="7956"/>
          <a:stretch>
            <a:fillRect/>
          </a:stretch>
        </p:blipFill>
        <p:spPr>
          <a:xfrm>
            <a:off x="936996" y="1280458"/>
            <a:ext cx="9740836" cy="54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</p:spPr>
        <p:txBody>
          <a:bodyPr/>
          <a:lstStyle/>
          <a:p>
            <a:r>
              <a:rPr lang="ru-RU" dirty="0"/>
              <a:t>Результаты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8109" y="2305615"/>
            <a:ext cx="106157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 рамках проекта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Разработаны программные компоненты автоматизированного распознавания именованных сущностей, выявления связей между ними и построения </a:t>
            </a:r>
            <a:r>
              <a:rPr lang="ru-RU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графовой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визуализации извлеченных данных.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Проведена апробация на примере новостных ресурсов ОИЯИ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(5435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записей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Выделен 10881 объект из новостных ресурсов ОИЯИ.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Выявлено 7672 связи между извлеченными объектами.</a:t>
            </a:r>
          </a:p>
        </p:txBody>
      </p:sp>
    </p:spTree>
    <p:extLst>
      <p:ext uri="{BB962C8B-B14F-4D97-AF65-F5344CB8AC3E}">
        <p14:creationId xmlns:p14="http://schemas.microsoft.com/office/powerpoint/2010/main" val="390211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</p:spPr>
        <p:txBody>
          <a:bodyPr/>
          <a:lstStyle/>
          <a:p>
            <a:r>
              <a:rPr lang="ru-RU" dirty="0"/>
              <a:t>Дальнейшие планы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762" y="1225689"/>
            <a:ext cx="1111247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Цель в дальнейшем 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</a:p>
          <a:p>
            <a:pPr algn="just"/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Использовать разработанные программные компоненты автоматизированного распознавания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именованных сущностей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из текстовых данных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 выявления связей между ними для составления интерактивных представлений «Проблемно-тематический планов (ПТП) научно-исследовательских работ и международного сотрудничества».</a:t>
            </a:r>
            <a:endParaRPr lang="ru-RU" sz="2000" dirty="0">
              <a:highlight>
                <a:srgbClr val="FFFF00"/>
              </a:highlight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/>
            <a:r>
              <a:rPr lang="ru-RU" sz="20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 рамках проекта в дальнейшем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Составить дополнительные метрики для алгоритма извлечения данных  об объектах, которые позволят отслеживать вклад одних типов объектов в статус других типов объектов.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Обновить схему БД в соответствии с данными метриками. 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Внедрить данные метрики в программный интерфейс для извлечения интересующей информации.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Провести сбор интересующей информации об объектах и их метриках.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Разработать автоматизированное составление интерактивных представлений «Проблемно-тематический планов (ПТП) научно-исследовательских работ и международного сотрудничества» на основе полученных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59903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6A09D-8EC6-C140-9A93-C2C6D9345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979" y="2632798"/>
            <a:ext cx="8618706" cy="685800"/>
          </a:xfrm>
        </p:spPr>
        <p:txBody>
          <a:bodyPr>
            <a:noAutofit/>
          </a:bodyPr>
          <a:lstStyle/>
          <a:p>
            <a:pPr algn="ctr"/>
            <a:r>
              <a:rPr lang="ru-RU" sz="6000" b="1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СПАСИБО ЗА ВНИМАНИЕ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33789E-D06D-BB4B-B996-24D80C9B59AF}"/>
              </a:ext>
            </a:extLst>
          </p:cNvPr>
          <p:cNvSpPr/>
          <p:nvPr/>
        </p:nvSpPr>
        <p:spPr>
          <a:xfrm>
            <a:off x="2366535" y="269181"/>
            <a:ext cx="74589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Министерство науки и высшего образования российской федерации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Федеральное государственное автономное образовательное учреждение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Высшего образования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Национальный исследовательский ядерный университет «МИФИ»</a:t>
            </a:r>
          </a:p>
          <a:p>
            <a:pPr algn="ctr"/>
            <a:r>
              <a:rPr lang="ru-RU" sz="1400" cap="small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ИНСТИТУТ МЕЖДУНАРОДНЫХ ОТНОШЕНИЙ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5DB88-3B61-2446-9757-B1249EE823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726" y="24567"/>
            <a:ext cx="1905000" cy="1905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D6E23D-42A7-8F47-8443-397FF38F1E2A}"/>
              </a:ext>
            </a:extLst>
          </p:cNvPr>
          <p:cNvSpPr/>
          <p:nvPr/>
        </p:nvSpPr>
        <p:spPr>
          <a:xfrm>
            <a:off x="2710699" y="6219487"/>
            <a:ext cx="6770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Дубна, 202</a:t>
            </a:r>
            <a:r>
              <a:rPr lang="en-US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</a:t>
            </a:r>
            <a:r>
              <a:rPr lang="ru-RU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г.</a:t>
            </a:r>
            <a:endParaRPr lang="ru-RU" b="0" i="0" u="none" strike="noStrike" dirty="0">
              <a:solidFill>
                <a:srgbClr val="000000"/>
              </a:solidFill>
              <a:effectLst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82157-372F-2F42-A2E0-AE23926F69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591" y="2632798"/>
            <a:ext cx="1623270" cy="1623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8D6848-B597-7E79-0EC7-83694AEEF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53" y="2451288"/>
            <a:ext cx="1744236" cy="16973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0CD8C0-4F44-6B3E-1CA3-F937CDFF7F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19" y="128378"/>
            <a:ext cx="2558881" cy="16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2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9572" y="1640285"/>
            <a:ext cx="110815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Цель: </a:t>
            </a:r>
          </a:p>
          <a:p>
            <a:pPr algn="just"/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Разработать программные компоненты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автоматизированного распознавания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именованных сущностей (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named entity recognition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), выявления связей между ними и построения </a:t>
            </a:r>
            <a:r>
              <a:rPr lang="ru-RU" sz="20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графовой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визуализации извлеченных данных.</a:t>
            </a:r>
          </a:p>
          <a:p>
            <a:pPr algn="just"/>
            <a:endParaRPr lang="ru-RU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/>
            <a:r>
              <a:rPr lang="ru-RU" sz="20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Задачи: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Разработать программное обеспечение автоматизированного выделения именованных сущностей и выявления связей между ними из текстовых данных, используя большие языковые моделей (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LLM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endParaRPr lang="ru-RU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Провести тестирование разработанного ПО</a:t>
            </a:r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 использованием различных языковых моделей.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Разработать программное обеспечение визуализации связей между выделенными и обработанными именованными сущностями.</a:t>
            </a:r>
          </a:p>
          <a:p>
            <a:pPr indent="457200" algn="just">
              <a:buFont typeface="+mj-lt"/>
              <a:buAutoNum type="arabicPeriod"/>
            </a:pPr>
            <a:r>
              <a:rPr lang="ru-RU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Провести апробацию на примере новостных ресурсов ОИЯИ. </a:t>
            </a:r>
          </a:p>
        </p:txBody>
      </p:sp>
    </p:spTree>
    <p:extLst>
      <p:ext uri="{BB962C8B-B14F-4D97-AF65-F5344CB8AC3E}">
        <p14:creationId xmlns:p14="http://schemas.microsoft.com/office/powerpoint/2010/main" val="24610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959D-A7E5-B22E-5150-053851D25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B6FAD-9F08-F4C4-823E-2C755FCD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845D461-DBB1-9919-13B6-FBC58A3CBA99}"/>
              </a:ext>
            </a:extLst>
          </p:cNvPr>
          <p:cNvSpPr txBox="1"/>
          <p:nvPr/>
        </p:nvSpPr>
        <p:spPr>
          <a:xfrm>
            <a:off x="7853789" y="3650332"/>
            <a:ext cx="3719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трудности при описании связей между объектами</a:t>
            </a:r>
          </a:p>
        </p:txBody>
      </p:sp>
      <p:sp>
        <p:nvSpPr>
          <p:cNvPr id="4" name="Стрелка вправо 12">
            <a:extLst>
              <a:ext uri="{FF2B5EF4-FFF2-40B4-BE49-F238E27FC236}">
                <a16:creationId xmlns:a16="http://schemas.microsoft.com/office/drawing/2014/main" id="{C63A07BA-AA35-FCA7-F35B-8003C200736B}"/>
              </a:ext>
            </a:extLst>
          </p:cNvPr>
          <p:cNvSpPr/>
          <p:nvPr/>
        </p:nvSpPr>
        <p:spPr>
          <a:xfrm>
            <a:off x="5562605" y="3900936"/>
            <a:ext cx="1982255" cy="2066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1C8EACDA-CB08-5213-BA6A-10E8318B2E9E}"/>
              </a:ext>
            </a:extLst>
          </p:cNvPr>
          <p:cNvSpPr txBox="1"/>
          <p:nvPr/>
        </p:nvSpPr>
        <p:spPr>
          <a:xfrm>
            <a:off x="1557791" y="3496444"/>
            <a:ext cx="3695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большие объёмы разно-структурированных текстовых данных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9C856AB8-F361-BD0B-9561-D02F886C53CF}"/>
              </a:ext>
            </a:extLst>
          </p:cNvPr>
          <p:cNvSpPr txBox="1"/>
          <p:nvPr/>
        </p:nvSpPr>
        <p:spPr>
          <a:xfrm rot="16200000">
            <a:off x="-46978" y="4188941"/>
            <a:ext cx="233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pc="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Ы З О В Ы</a:t>
            </a:r>
          </a:p>
          <a:p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37B59690-E955-FD2B-E390-07790FD35086}"/>
              </a:ext>
            </a:extLst>
          </p:cNvPr>
          <p:cNvSpPr/>
          <p:nvPr/>
        </p:nvSpPr>
        <p:spPr>
          <a:xfrm flipH="1">
            <a:off x="1152132" y="3086996"/>
            <a:ext cx="45719" cy="29384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4CA41C06-35B9-D70D-DE0C-6BED37024B13}"/>
              </a:ext>
            </a:extLst>
          </p:cNvPr>
          <p:cNvSpPr txBox="1"/>
          <p:nvPr/>
        </p:nvSpPr>
        <p:spPr>
          <a:xfrm>
            <a:off x="1552220" y="4843366"/>
            <a:ext cx="3701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больших языковых моделей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D828483A-4EF8-E532-403F-02786BD6F534}"/>
              </a:ext>
            </a:extLst>
          </p:cNvPr>
          <p:cNvSpPr txBox="1"/>
          <p:nvPr/>
        </p:nvSpPr>
        <p:spPr>
          <a:xfrm>
            <a:off x="7853789" y="4710214"/>
            <a:ext cx="3370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неизбежное наличие смысловых галлюцинаций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0AD0055C-E099-D284-1BC9-B8D240D974F5}"/>
              </a:ext>
            </a:extLst>
          </p:cNvPr>
          <p:cNvSpPr txBox="1"/>
          <p:nvPr/>
        </p:nvSpPr>
        <p:spPr>
          <a:xfrm>
            <a:off x="559572" y="1545491"/>
            <a:ext cx="10664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автоматизированного описания связей между объектами в больших объёмах структурированных, слабоструктурированных и неструктурированных текстовых данных.</a:t>
            </a:r>
          </a:p>
        </p:txBody>
      </p:sp>
      <p:sp>
        <p:nvSpPr>
          <p:cNvPr id="12" name="Стрелка вправо 1">
            <a:extLst>
              <a:ext uri="{FF2B5EF4-FFF2-40B4-BE49-F238E27FC236}">
                <a16:creationId xmlns:a16="http://schemas.microsoft.com/office/drawing/2014/main" id="{D999B362-DCE1-655C-92AD-C74E16071FB3}"/>
              </a:ext>
            </a:extLst>
          </p:cNvPr>
          <p:cNvSpPr/>
          <p:nvPr/>
        </p:nvSpPr>
        <p:spPr>
          <a:xfrm>
            <a:off x="5562605" y="5093970"/>
            <a:ext cx="1982255" cy="2066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6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AB4D1-785A-38F8-3BF3-78FEBE2AD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1808A-16BE-63CE-71D1-3CC819FD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</p:spPr>
        <p:txBody>
          <a:bodyPr/>
          <a:lstStyle/>
          <a:p>
            <a:r>
              <a:rPr lang="ru-RU" dirty="0"/>
              <a:t>Принципиальная схема системы</a:t>
            </a:r>
          </a:p>
        </p:txBody>
      </p:sp>
      <p:sp>
        <p:nvSpPr>
          <p:cNvPr id="4" name="Скругленный прямоугольник 199">
            <a:extLst>
              <a:ext uri="{FF2B5EF4-FFF2-40B4-BE49-F238E27FC236}">
                <a16:creationId xmlns:a16="http://schemas.microsoft.com/office/drawing/2014/main" id="{FBA268FB-794E-D6A3-BC88-CF9938A94C37}"/>
              </a:ext>
            </a:extLst>
          </p:cNvPr>
          <p:cNvSpPr/>
          <p:nvPr/>
        </p:nvSpPr>
        <p:spPr>
          <a:xfrm>
            <a:off x="5955769" y="2082014"/>
            <a:ext cx="1633059" cy="1315704"/>
          </a:xfrm>
          <a:prstGeom prst="roundRect">
            <a:avLst/>
          </a:prstGeom>
          <a:solidFill>
            <a:srgbClr val="7030A0">
              <a:alpha val="24892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1153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668DA4A-90E9-3A01-1FA6-F7404B660D12}"/>
              </a:ext>
            </a:extLst>
          </p:cNvPr>
          <p:cNvCxnSpPr>
            <a:cxnSpLocks/>
          </p:cNvCxnSpPr>
          <p:nvPr/>
        </p:nvCxnSpPr>
        <p:spPr>
          <a:xfrm flipV="1">
            <a:off x="3640842" y="3498018"/>
            <a:ext cx="0" cy="142706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2" name="Picture 2" descr="Задачи по JavaScript для начинающих от Tproger и GeekBrains">
            <a:extLst>
              <a:ext uri="{FF2B5EF4-FFF2-40B4-BE49-F238E27FC236}">
                <a16:creationId xmlns:a16="http://schemas.microsoft.com/office/drawing/2014/main" id="{A4AA3A1D-C70C-1EA2-BCCA-2D27B317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01" y="2372721"/>
            <a:ext cx="1053138" cy="980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24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1B19B8-42D0-5CBC-05D1-8CB6259E2139}"/>
              </a:ext>
            </a:extLst>
          </p:cNvPr>
          <p:cNvSpPr txBox="1"/>
          <p:nvPr/>
        </p:nvSpPr>
        <p:spPr>
          <a:xfrm>
            <a:off x="2721924" y="2037525"/>
            <a:ext cx="1825613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900" b="1" kern="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ГРАФИЧЕСКИЙ ИНТЕРФЕЙС</a:t>
            </a:r>
            <a:endParaRPr kumimoji="0" lang="ru-RU" sz="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2ADA8-C986-012F-CC30-4A59AEC43141}"/>
              </a:ext>
            </a:extLst>
          </p:cNvPr>
          <p:cNvSpPr txBox="1"/>
          <p:nvPr/>
        </p:nvSpPr>
        <p:spPr>
          <a:xfrm>
            <a:off x="5553728" y="1806693"/>
            <a:ext cx="2466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ПРОГРАММНЫЙ ИНТЕРФЕЙС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1DCF653-5B68-3616-7B54-B3630AF13D76}"/>
              </a:ext>
            </a:extLst>
          </p:cNvPr>
          <p:cNvCxnSpPr>
            <a:cxnSpLocks/>
          </p:cNvCxnSpPr>
          <p:nvPr/>
        </p:nvCxnSpPr>
        <p:spPr>
          <a:xfrm>
            <a:off x="4317992" y="2785879"/>
            <a:ext cx="1204096" cy="0"/>
          </a:xfrm>
          <a:prstGeom prst="straightConnector1">
            <a:avLst/>
          </a:prstGeom>
          <a:noFill/>
          <a:ln w="28575" cap="flat" cmpd="sng" algn="ctr">
            <a:solidFill>
              <a:srgbClr val="4472C4">
                <a:lumMod val="50000"/>
              </a:srgbClr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69B8E3-A507-53DD-DDBB-A9FE67A73BB3}"/>
              </a:ext>
            </a:extLst>
          </p:cNvPr>
          <p:cNvSpPr txBox="1"/>
          <p:nvPr/>
        </p:nvSpPr>
        <p:spPr>
          <a:xfrm>
            <a:off x="4564553" y="2785879"/>
            <a:ext cx="717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HTTP(S)</a:t>
            </a:r>
            <a:endParaRPr lang="ru-RU" sz="1000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FCD66-7FC8-E245-D34D-96A843BAC7A9}"/>
              </a:ext>
            </a:extLst>
          </p:cNvPr>
          <p:cNvSpPr txBox="1"/>
          <p:nvPr/>
        </p:nvSpPr>
        <p:spPr>
          <a:xfrm>
            <a:off x="9064275" y="2082014"/>
            <a:ext cx="1315941" cy="2308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БАЗА ДАННЫХ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45A3F2-D06C-EF98-C1F8-6057C50EC6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ED7D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174399" y="2333929"/>
            <a:ext cx="1083730" cy="1083730"/>
          </a:xfrm>
          <a:prstGeom prst="rect">
            <a:avLst/>
          </a:prstGeom>
        </p:spPr>
      </p:pic>
      <p:sp>
        <p:nvSpPr>
          <p:cNvPr id="20" name="Скругленный прямоугольник 215">
            <a:extLst>
              <a:ext uri="{FF2B5EF4-FFF2-40B4-BE49-F238E27FC236}">
                <a16:creationId xmlns:a16="http://schemas.microsoft.com/office/drawing/2014/main" id="{F73A77F8-FAC5-3349-0DC1-35B757F6CE69}"/>
              </a:ext>
            </a:extLst>
          </p:cNvPr>
          <p:cNvSpPr/>
          <p:nvPr/>
        </p:nvSpPr>
        <p:spPr>
          <a:xfrm>
            <a:off x="6229353" y="2417210"/>
            <a:ext cx="1146101" cy="704098"/>
          </a:xfrm>
          <a:prstGeom prst="roundRect">
            <a:avLst/>
          </a:prstGeom>
          <a:solidFill>
            <a:schemeClr val="bg1">
              <a:alpha val="59014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4A9B48-2C11-B8F0-373D-D14B75B89ED8}"/>
              </a:ext>
            </a:extLst>
          </p:cNvPr>
          <p:cNvSpPr txBox="1"/>
          <p:nvPr/>
        </p:nvSpPr>
        <p:spPr>
          <a:xfrm>
            <a:off x="6355243" y="2604015"/>
            <a:ext cx="89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МОДУЛЬ </a:t>
            </a:r>
            <a:endParaRPr lang="en-US" sz="900" b="1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900" b="1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NER</a:t>
            </a:r>
            <a:endParaRPr lang="ru-RU" sz="900" b="1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4467E43-E35A-BFE5-D176-2EAD5CE65D77}"/>
              </a:ext>
            </a:extLst>
          </p:cNvPr>
          <p:cNvCxnSpPr/>
          <p:nvPr/>
        </p:nvCxnSpPr>
        <p:spPr>
          <a:xfrm>
            <a:off x="8138539" y="2767935"/>
            <a:ext cx="1061088" cy="0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1971E8-7486-6114-D24D-26D398B487BB}"/>
              </a:ext>
            </a:extLst>
          </p:cNvPr>
          <p:cNvSpPr txBox="1"/>
          <p:nvPr/>
        </p:nvSpPr>
        <p:spPr>
          <a:xfrm>
            <a:off x="8347233" y="2776659"/>
            <a:ext cx="717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SQL</a:t>
            </a:r>
            <a:endParaRPr lang="ru-RU" sz="10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CF9867F-E76C-A477-A23A-2C7CDD96304E}"/>
              </a:ext>
            </a:extLst>
          </p:cNvPr>
          <p:cNvSpPr/>
          <p:nvPr/>
        </p:nvSpPr>
        <p:spPr>
          <a:xfrm>
            <a:off x="5600729" y="2436396"/>
            <a:ext cx="691301" cy="70457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2589D0-6820-B965-76E0-41CDC64ED55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3328" y="2476960"/>
            <a:ext cx="623443" cy="623443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CA0A3D05-C584-1601-BF9A-F35424A180A9}"/>
              </a:ext>
            </a:extLst>
          </p:cNvPr>
          <p:cNvSpPr/>
          <p:nvPr/>
        </p:nvSpPr>
        <p:spPr>
          <a:xfrm>
            <a:off x="7311079" y="2463109"/>
            <a:ext cx="691301" cy="70457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387B89-9150-C228-8B4D-31137F5A7F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ED7D31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374292" y="2504477"/>
            <a:ext cx="616831" cy="616831"/>
          </a:xfrm>
          <a:prstGeom prst="rect">
            <a:avLst/>
          </a:prstGeom>
        </p:spPr>
      </p:pic>
      <p:pic>
        <p:nvPicPr>
          <p:cNvPr id="28" name="Picture 36" descr="пользователь иконка: 2 тыс изображений найдено в Яндекс Картинках">
            <a:extLst>
              <a:ext uri="{FF2B5EF4-FFF2-40B4-BE49-F238E27FC236}">
                <a16:creationId xmlns:a16="http://schemas.microsoft.com/office/drawing/2014/main" id="{1BE97018-43B2-8BA3-3B3C-CCD5FBF0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63" y="5064370"/>
            <a:ext cx="554492" cy="54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CD5E5B8-4CAB-6630-AEEC-969298354B33}"/>
              </a:ext>
            </a:extLst>
          </p:cNvPr>
          <p:cNvSpPr txBox="1"/>
          <p:nvPr/>
        </p:nvSpPr>
        <p:spPr>
          <a:xfrm rot="16200000">
            <a:off x="3289286" y="4004979"/>
            <a:ext cx="1459635" cy="41549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ПРОСМОТР ФОРМАЛЬНОГО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kern="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ОПИСАНИЯ СВЯЗЕЙ МЕЖДУ ОБЪЕКТАМИ</a:t>
            </a: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C075DE48-AD03-2E43-261C-A235FE1809BC}"/>
              </a:ext>
            </a:extLst>
          </p:cNvPr>
          <p:cNvCxnSpPr>
            <a:cxnSpLocks/>
          </p:cNvCxnSpPr>
          <p:nvPr/>
        </p:nvCxnSpPr>
        <p:spPr>
          <a:xfrm>
            <a:off x="1954306" y="2855785"/>
            <a:ext cx="1002218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5" name="Picture 38" descr="Веб интерфейс – Бесплатные иконки: интерфейс">
            <a:extLst>
              <a:ext uri="{FF2B5EF4-FFF2-40B4-BE49-F238E27FC236}">
                <a16:creationId xmlns:a16="http://schemas.microsoft.com/office/drawing/2014/main" id="{7B9A96EB-B994-9BA5-4D54-D2EF38782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36" y="2504477"/>
            <a:ext cx="611211" cy="61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6BBC74C-3206-13B0-0886-B9BDC94A5A45}"/>
              </a:ext>
            </a:extLst>
          </p:cNvPr>
          <p:cNvSpPr txBox="1"/>
          <p:nvPr/>
        </p:nvSpPr>
        <p:spPr>
          <a:xfrm>
            <a:off x="843562" y="3100403"/>
            <a:ext cx="1383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ТЕКСТОВЫЕ ДАННЫЕ</a:t>
            </a:r>
            <a:endParaRPr lang="ru-RU" sz="9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8C90E0-0283-4DFB-0F05-969368C26814}"/>
              </a:ext>
            </a:extLst>
          </p:cNvPr>
          <p:cNvSpPr txBox="1"/>
          <p:nvPr/>
        </p:nvSpPr>
        <p:spPr>
          <a:xfrm>
            <a:off x="2956524" y="5806820"/>
            <a:ext cx="138396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ПОЛЬЗОВАТЕЛЬ</a:t>
            </a:r>
            <a:endParaRPr lang="ru-RU" sz="9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363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3B511-0B65-6BD6-6D16-447EC7CB6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20">
            <a:extLst>
              <a:ext uri="{FF2B5EF4-FFF2-40B4-BE49-F238E27FC236}">
                <a16:creationId xmlns:a16="http://schemas.microsoft.com/office/drawing/2014/main" id="{FD8F3FCF-8A06-5D7A-9C1C-0F9E4E167260}"/>
              </a:ext>
            </a:extLst>
          </p:cNvPr>
          <p:cNvSpPr txBox="1"/>
          <p:nvPr/>
        </p:nvSpPr>
        <p:spPr>
          <a:xfrm>
            <a:off x="3027323" y="5342563"/>
            <a:ext cx="5279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БЯМ:</a:t>
            </a:r>
          </a:p>
          <a:p>
            <a:pPr algn="just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0B4FC409-3F56-FFDE-4639-7C28162F7D46}"/>
              </a:ext>
            </a:extLst>
          </p:cNvPr>
          <p:cNvSpPr txBox="1"/>
          <p:nvPr/>
        </p:nvSpPr>
        <p:spPr>
          <a:xfrm>
            <a:off x="339153" y="5342666"/>
            <a:ext cx="5279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База данных:</a:t>
            </a:r>
          </a:p>
          <a:p>
            <a:pPr algn="just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050A6DFA-B681-C5AB-610E-D5F5DE5EE563}"/>
              </a:ext>
            </a:extLst>
          </p:cNvPr>
          <p:cNvSpPr txBox="1"/>
          <p:nvPr/>
        </p:nvSpPr>
        <p:spPr>
          <a:xfrm>
            <a:off x="339154" y="2857013"/>
            <a:ext cx="5279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Программный интерфейс:</a:t>
            </a:r>
          </a:p>
          <a:p>
            <a:pPr algn="just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2E635DD-1BD8-F91D-07D8-FE1F027A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717" y="2451337"/>
            <a:ext cx="2149464" cy="2144370"/>
          </a:xfrm>
          <a:prstGeom prst="rect">
            <a:avLst/>
          </a:prstGeom>
        </p:spPr>
      </p:pic>
      <p:sp>
        <p:nvSpPr>
          <p:cNvPr id="32" name="TextBox 20">
            <a:extLst>
              <a:ext uri="{FF2B5EF4-FFF2-40B4-BE49-F238E27FC236}">
                <a16:creationId xmlns:a16="http://schemas.microsoft.com/office/drawing/2014/main" id="{C0BF0E30-2ED6-CCA1-A66B-877C49CB16CB}"/>
              </a:ext>
            </a:extLst>
          </p:cNvPr>
          <p:cNvSpPr txBox="1"/>
          <p:nvPr/>
        </p:nvSpPr>
        <p:spPr>
          <a:xfrm>
            <a:off x="437103" y="2200083"/>
            <a:ext cx="4173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Node.js v.16.15</a:t>
            </a:r>
          </a:p>
          <a:p>
            <a:pPr algn="just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react-force-graph-3d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v.1.23.0</a:t>
            </a:r>
          </a:p>
          <a:p>
            <a:pPr algn="ctr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DE27B-F2F3-05A2-E389-FDCDC2E1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Архитектура системы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9F51AF-85F6-85A8-0A63-2D877B332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3240" y="1360760"/>
            <a:ext cx="4173973" cy="5346071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02164E4E-F604-6AEA-282D-1C3D16D9EFA8}"/>
              </a:ext>
            </a:extLst>
          </p:cNvPr>
          <p:cNvSpPr txBox="1"/>
          <p:nvPr/>
        </p:nvSpPr>
        <p:spPr>
          <a:xfrm>
            <a:off x="339154" y="1215586"/>
            <a:ext cx="5279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Графический интерфейс:</a:t>
            </a:r>
          </a:p>
          <a:p>
            <a:pPr algn="just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F4785457-C8BE-2731-0973-21519F270484}"/>
              </a:ext>
            </a:extLst>
          </p:cNvPr>
          <p:cNvSpPr txBox="1"/>
          <p:nvPr/>
        </p:nvSpPr>
        <p:spPr>
          <a:xfrm>
            <a:off x="1857544" y="3734921"/>
            <a:ext cx="22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v0.115.12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C0102A1-ADAC-7410-9ED6-DC48BF659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694" y="4098531"/>
            <a:ext cx="964169" cy="88922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7935E7D-6C8C-4CBC-C638-5831A4E53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599" y="1598175"/>
            <a:ext cx="1957090" cy="6569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684164-2589-55AC-BC21-D7B1E83D8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747" y="3357816"/>
            <a:ext cx="2251970" cy="415257"/>
          </a:xfrm>
          <a:prstGeom prst="rect">
            <a:avLst/>
          </a:prstGeom>
        </p:spPr>
      </p:pic>
      <p:sp>
        <p:nvSpPr>
          <p:cNvPr id="35" name="TextBox 20">
            <a:extLst>
              <a:ext uri="{FF2B5EF4-FFF2-40B4-BE49-F238E27FC236}">
                <a16:creationId xmlns:a16="http://schemas.microsoft.com/office/drawing/2014/main" id="{60F876B8-FCF9-8A4D-139C-14F598D3D88A}"/>
              </a:ext>
            </a:extLst>
          </p:cNvPr>
          <p:cNvSpPr txBox="1"/>
          <p:nvPr/>
        </p:nvSpPr>
        <p:spPr>
          <a:xfrm>
            <a:off x="3994463" y="3717318"/>
            <a:ext cx="22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v3.8.4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75F05A2-19EC-C35A-B21C-B1B134305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095" y="4048517"/>
            <a:ext cx="2646878" cy="1323439"/>
          </a:xfrm>
          <a:prstGeom prst="rect">
            <a:avLst/>
          </a:prstGeom>
        </p:spPr>
      </p:pic>
      <p:sp>
        <p:nvSpPr>
          <p:cNvPr id="37" name="TextBox 20">
            <a:extLst>
              <a:ext uri="{FF2B5EF4-FFF2-40B4-BE49-F238E27FC236}">
                <a16:creationId xmlns:a16="http://schemas.microsoft.com/office/drawing/2014/main" id="{294A69C5-3C10-C68D-FF62-A300B58C5550}"/>
              </a:ext>
            </a:extLst>
          </p:cNvPr>
          <p:cNvSpPr txBox="1"/>
          <p:nvPr/>
        </p:nvSpPr>
        <p:spPr>
          <a:xfrm>
            <a:off x="496548" y="5009430"/>
            <a:ext cx="22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v2.0.40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97FC1796-8247-0CAE-20B2-E005B8ED4441}"/>
              </a:ext>
            </a:extLst>
          </p:cNvPr>
          <p:cNvSpPr txBox="1"/>
          <p:nvPr/>
        </p:nvSpPr>
        <p:spPr>
          <a:xfrm>
            <a:off x="2553458" y="4985744"/>
            <a:ext cx="22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v1.4.2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6ACAB81-425B-DF31-89ED-32261E0E3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33" y="4120998"/>
            <a:ext cx="864746" cy="864746"/>
          </a:xfrm>
          <a:prstGeom prst="rect">
            <a:avLst/>
          </a:prstGeom>
        </p:spPr>
      </p:pic>
      <p:sp>
        <p:nvSpPr>
          <p:cNvPr id="43" name="TextBox 20">
            <a:extLst>
              <a:ext uri="{FF2B5EF4-FFF2-40B4-BE49-F238E27FC236}">
                <a16:creationId xmlns:a16="http://schemas.microsoft.com/office/drawing/2014/main" id="{F11D4EF1-F8A5-F1DD-6A63-4AE6F89B43EB}"/>
              </a:ext>
            </a:extLst>
          </p:cNvPr>
          <p:cNvSpPr txBox="1"/>
          <p:nvPr/>
        </p:nvSpPr>
        <p:spPr>
          <a:xfrm>
            <a:off x="4082775" y="4976920"/>
            <a:ext cx="22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v0.6.3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E64F119-D709-2AD2-1CA8-FF6631A2ED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103" y="5549952"/>
            <a:ext cx="2251972" cy="1080947"/>
          </a:xfrm>
          <a:prstGeom prst="rect">
            <a:avLst/>
          </a:prstGeom>
        </p:spPr>
      </p:pic>
      <p:sp>
        <p:nvSpPr>
          <p:cNvPr id="48" name="TextBox 20">
            <a:extLst>
              <a:ext uri="{FF2B5EF4-FFF2-40B4-BE49-F238E27FC236}">
                <a16:creationId xmlns:a16="http://schemas.microsoft.com/office/drawing/2014/main" id="{92B27C86-0BEB-D1AB-84DC-B637A447DCB2}"/>
              </a:ext>
            </a:extLst>
          </p:cNvPr>
          <p:cNvSpPr txBox="1"/>
          <p:nvPr/>
        </p:nvSpPr>
        <p:spPr>
          <a:xfrm>
            <a:off x="670989" y="6237182"/>
            <a:ext cx="22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v14.1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AB4303C1-933B-3591-E862-8163F006DC93}"/>
              </a:ext>
            </a:extLst>
          </p:cNvPr>
          <p:cNvSpPr txBox="1"/>
          <p:nvPr/>
        </p:nvSpPr>
        <p:spPr>
          <a:xfrm>
            <a:off x="3033463" y="5630719"/>
            <a:ext cx="41739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gemma3:(12b/27b)</a:t>
            </a:r>
          </a:p>
          <a:p>
            <a:pPr algn="just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deepseek-r1:(14b/32b/70b)</a:t>
            </a:r>
          </a:p>
          <a:p>
            <a:pPr algn="just"/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qwen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:(14b/32b/72b)</a:t>
            </a:r>
          </a:p>
          <a:p>
            <a:pPr algn="ctr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A458B4-28F6-273F-00F8-F5B324C120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903" y="3272947"/>
            <a:ext cx="601514" cy="659864"/>
          </a:xfrm>
          <a:prstGeom prst="rect">
            <a:avLst/>
          </a:prstGeom>
        </p:spPr>
      </p:pic>
      <p:sp>
        <p:nvSpPr>
          <p:cNvPr id="4" name="TextBox 20">
            <a:extLst>
              <a:ext uri="{FF2B5EF4-FFF2-40B4-BE49-F238E27FC236}">
                <a16:creationId xmlns:a16="http://schemas.microsoft.com/office/drawing/2014/main" id="{E095E10F-1C45-0A15-5655-5114191BEA75}"/>
              </a:ext>
            </a:extLst>
          </p:cNvPr>
          <p:cNvSpPr txBox="1"/>
          <p:nvPr/>
        </p:nvSpPr>
        <p:spPr>
          <a:xfrm>
            <a:off x="-47666" y="3762375"/>
            <a:ext cx="22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v3.13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3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AB4D1-785A-38F8-3BF3-78FEBE2AD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1808A-16BE-63CE-71D1-3CC819FD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работы ПО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92F696-0B8D-95ED-5B47-BEF7936C4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536374"/>
            <a:ext cx="8391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19A8-5E7A-B1F2-FC10-51104A08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D0EF6-540F-23EE-F4F3-E45306B0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143658"/>
            <a:ext cx="9032836" cy="954107"/>
          </a:xfrm>
        </p:spPr>
        <p:txBody>
          <a:bodyPr/>
          <a:lstStyle/>
          <a:p>
            <a:r>
              <a:rPr lang="ru-RU" dirty="0"/>
              <a:t>Бенчмаркинг производительности языковых моделей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6A1A28F5-ECA5-A6E6-AB07-D3D8EA5F0E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780670"/>
              </p:ext>
            </p:extLst>
          </p:nvPr>
        </p:nvGraphicFramePr>
        <p:xfrm>
          <a:off x="127820" y="1025928"/>
          <a:ext cx="11893852" cy="5733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20">
            <a:extLst>
              <a:ext uri="{FF2B5EF4-FFF2-40B4-BE49-F238E27FC236}">
                <a16:creationId xmlns:a16="http://schemas.microsoft.com/office/drawing/2014/main" id="{8EF6F859-3F6F-23C5-66C4-93AC554C7EC7}"/>
              </a:ext>
            </a:extLst>
          </p:cNvPr>
          <p:cNvSpPr txBox="1"/>
          <p:nvPr/>
        </p:nvSpPr>
        <p:spPr>
          <a:xfrm>
            <a:off x="294967" y="1323741"/>
            <a:ext cx="2969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Процессор:</a:t>
            </a:r>
          </a:p>
          <a:p>
            <a:pPr algn="just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Intel(R) Core(TM)</a:t>
            </a:r>
          </a:p>
          <a:p>
            <a:pPr algn="just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i7-14700KF</a:t>
            </a:r>
          </a:p>
          <a:p>
            <a:pPr algn="just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3.40 GHz</a:t>
            </a:r>
          </a:p>
          <a:p>
            <a:pPr algn="just"/>
            <a:r>
              <a:rPr lang="ru-RU" sz="20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Оперативная память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 ГБ</a:t>
            </a:r>
          </a:p>
          <a:p>
            <a:pPr algn="just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3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19A8-5E7A-B1F2-FC10-51104A08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D0EF6-540F-23EE-F4F3-E45306B0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Бенчмаркинг точности языковых моделей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BFEC797-96B6-4549-86EC-DAA8B03A9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81355"/>
              </p:ext>
            </p:extLst>
          </p:nvPr>
        </p:nvGraphicFramePr>
        <p:xfrm>
          <a:off x="80682" y="1212783"/>
          <a:ext cx="12003742" cy="5546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0987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CF69B-DA9C-8FBE-722C-3E8F98973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8F070-2F86-3637-89C0-424C62D4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БД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B8C0F1-7F72-4A81-9F8F-A41BE6681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1618071"/>
            <a:ext cx="118872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22225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ИФ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508</Words>
  <Application>Microsoft Office PowerPoint</Application>
  <PresentationFormat>Широкоэкранный</PresentationFormat>
  <Paragraphs>97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Segoe UI Light</vt:lpstr>
      <vt:lpstr>Segoe UI</vt:lpstr>
      <vt:lpstr>Arial</vt:lpstr>
      <vt:lpstr>Open Sans</vt:lpstr>
      <vt:lpstr>Montserrat</vt:lpstr>
      <vt:lpstr>Шаблон МИФИ</vt:lpstr>
      <vt:lpstr>Автоматизированная обработка текстовых данных для формального описания связей между объектами</vt:lpstr>
      <vt:lpstr>Цель и задачи</vt:lpstr>
      <vt:lpstr>Актуальность</vt:lpstr>
      <vt:lpstr>Принципиальная схема системы</vt:lpstr>
      <vt:lpstr>Архитектура системы</vt:lpstr>
      <vt:lpstr>Схема работы ПО</vt:lpstr>
      <vt:lpstr>Бенчмаркинг производительности языковых моделей</vt:lpstr>
      <vt:lpstr>Бенчмаркинг точности языковых моделей</vt:lpstr>
      <vt:lpstr>Схема БД</vt:lpstr>
      <vt:lpstr>Пример визуализации</vt:lpstr>
      <vt:lpstr>Пример визуализации</vt:lpstr>
      <vt:lpstr>Результаты</vt:lpstr>
      <vt:lpstr>Дальнейшие планы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Андреев Михаил</dc:creator>
  <cp:lastModifiedBy>Михаил Андреев</cp:lastModifiedBy>
  <cp:revision>126</cp:revision>
  <dcterms:created xsi:type="dcterms:W3CDTF">2020-05-28T16:18:16Z</dcterms:created>
  <dcterms:modified xsi:type="dcterms:W3CDTF">2025-04-09T18:53:53Z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