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4" r:id="rId1"/>
  </p:sldMasterIdLst>
  <p:notesMasterIdLst>
    <p:notesMasterId r:id="rId17"/>
  </p:notesMasterIdLst>
  <p:sldIdLst>
    <p:sldId id="258" r:id="rId2"/>
    <p:sldId id="259" r:id="rId3"/>
    <p:sldId id="260" r:id="rId4"/>
    <p:sldId id="267" r:id="rId5"/>
    <p:sldId id="268" r:id="rId6"/>
    <p:sldId id="273" r:id="rId7"/>
    <p:sldId id="270" r:id="rId8"/>
    <p:sldId id="269" r:id="rId9"/>
    <p:sldId id="272" r:id="rId10"/>
    <p:sldId id="276" r:id="rId11"/>
    <p:sldId id="277" r:id="rId12"/>
    <p:sldId id="274" r:id="rId13"/>
    <p:sldId id="275" r:id="rId14"/>
    <p:sldId id="264" r:id="rId15"/>
    <p:sldId id="271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Montserrat" panose="00000500000000000000" pitchFamily="2" charset="-52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C"/>
    <a:srgbClr val="E46C2A"/>
    <a:srgbClr val="FF7300"/>
    <a:srgbClr val="0055BB"/>
    <a:srgbClr val="0061AF"/>
    <a:srgbClr val="8F9092"/>
    <a:srgbClr val="DDDEDE"/>
    <a:srgbClr val="222A3F"/>
    <a:srgbClr val="00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7"/>
  </p:normalViewPr>
  <p:slideViewPr>
    <p:cSldViewPr snapToGrid="0" showGuides="1">
      <p:cViewPr varScale="1">
        <p:scale>
          <a:sx n="60" d="100"/>
          <a:sy n="60" d="100"/>
        </p:scale>
        <p:origin x="884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85098-1A64-4507-B350-8A4104F6CFCE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15AE8-B6EE-46C5-B7A5-75A86E8AE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4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186949" y="6095970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240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6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239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376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68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E46C2A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56" y="-135287"/>
            <a:ext cx="2376074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525956" y="-144001"/>
            <a:ext cx="2376074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2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4" y="558606"/>
            <a:ext cx="2484000" cy="1656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2702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6994" cy="40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7975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D1AC60-C925-CD80-8841-5BD1CC968C25}"/>
              </a:ext>
            </a:extLst>
          </p:cNvPr>
          <p:cNvSpPr/>
          <p:nvPr userDrawn="1"/>
        </p:nvSpPr>
        <p:spPr>
          <a:xfrm>
            <a:off x="11186949" y="6095970"/>
            <a:ext cx="582211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240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6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14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8" r:id="rId3"/>
    <p:sldLayoutId id="2147483679" r:id="rId4"/>
    <p:sldLayoutId id="2147483680" r:id="rId5"/>
    <p:sldLayoutId id="2147483675" r:id="rId6"/>
    <p:sldLayoutId id="2147483682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5349365" y="6175777"/>
            <a:ext cx="1493270" cy="400110"/>
          </a:xfrm>
        </p:spPr>
        <p:txBody>
          <a:bodyPr/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10.04.2025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/>
          </p:nvPr>
        </p:nvSpPr>
        <p:spPr>
          <a:xfrm>
            <a:off x="375790" y="3921442"/>
            <a:ext cx="12184912" cy="846386"/>
          </a:xfrm>
        </p:spPr>
        <p:txBody>
          <a:bodyPr/>
          <a:lstStyle/>
          <a:p>
            <a:r>
              <a:rPr lang="ru-RU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20B0604020202020204" charset="-52"/>
              </a:rPr>
              <a:t>Выполнил: Котлячков Дмитрий Сергеевич, студент 2-го курса НИЯУ МИФИ</a:t>
            </a:r>
          </a:p>
          <a:p>
            <a:r>
              <a:rPr lang="ru-RU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Montserrat" panose="020B0604020202020204" charset="-52"/>
              </a:rPr>
              <a:t>Научный руководитель: Артамонов Алексей Анатольевич, к.т.н., НИЯУ МИФИ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187948" y="2513364"/>
            <a:ext cx="11816104" cy="1831271"/>
          </a:xfrm>
        </p:spPr>
        <p:txBody>
          <a:bodyPr/>
          <a:lstStyle/>
          <a:p>
            <a:pPr algn="ctr"/>
            <a:r>
              <a:rPr lang="ru-RU" dirty="0"/>
              <a:t>Составление и сравнение профилей авторов по научным публикациям</a:t>
            </a:r>
          </a:p>
          <a:p>
            <a:endParaRPr lang="ru-RU" dirty="0"/>
          </a:p>
        </p:txBody>
      </p: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7FA8C4D3-62FE-CE72-6FF0-DA5B7E14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88861" y="682223"/>
            <a:ext cx="2425756" cy="1690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57914A-804B-74FF-8535-2957887F490A}"/>
              </a:ext>
            </a:extLst>
          </p:cNvPr>
          <p:cNvSpPr/>
          <p:nvPr/>
        </p:nvSpPr>
        <p:spPr>
          <a:xfrm>
            <a:off x="11214616" y="6175777"/>
            <a:ext cx="313981" cy="32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9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FD24CC4-0DFB-4A3D-5D6D-07AAE4800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32282-A4FC-9725-832C-ACC4A871A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C2A0422D-DE9C-6AA8-0433-5BE0AE125391}"/>
              </a:ext>
            </a:extLst>
          </p:cNvPr>
          <p:cNvSpPr txBox="1">
            <a:spLocks/>
          </p:cNvSpPr>
          <p:nvPr/>
        </p:nvSpPr>
        <p:spPr>
          <a:xfrm>
            <a:off x="559572" y="330747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/>
              <a:t>Итоговая матрица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BE1DB-A644-5876-14ED-183436FDF50E}"/>
              </a:ext>
            </a:extLst>
          </p:cNvPr>
          <p:cNvSpPr txBox="1"/>
          <p:nvPr/>
        </p:nvSpPr>
        <p:spPr>
          <a:xfrm>
            <a:off x="1551035" y="1152252"/>
            <a:ext cx="9639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𝐴(8363×197</a:t>
            </a:r>
            <a:r>
              <a:rPr lang="en-AU" sz="2800" dirty="0">
                <a:latin typeface="Montserrat" panose="00000500000000000000" pitchFamily="2" charset="-52"/>
              </a:rPr>
              <a:t>), </a:t>
            </a:r>
            <a:r>
              <a:rPr lang="ru-RU" sz="2800" dirty="0">
                <a:latin typeface="Montserrat" panose="00000500000000000000" pitchFamily="2" charset="-52"/>
              </a:rPr>
              <a:t>где 8363  - число авторов</a:t>
            </a:r>
          </a:p>
          <a:p>
            <a:r>
              <a:rPr lang="ru-RU" sz="2800" dirty="0">
                <a:latin typeface="Montserrat" panose="00000500000000000000" pitchFamily="2" charset="-52"/>
              </a:rPr>
              <a:t>                                197  - число рубрик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658387"/>
              </p:ext>
            </p:extLst>
          </p:nvPr>
        </p:nvGraphicFramePr>
        <p:xfrm>
          <a:off x="312895" y="2128124"/>
          <a:ext cx="11727858" cy="360959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77875">
                  <a:extLst>
                    <a:ext uri="{9D8B030D-6E8A-4147-A177-3AD203B41FA5}">
                      <a16:colId xmlns:a16="http://schemas.microsoft.com/office/drawing/2014/main" val="1313680366"/>
                    </a:ext>
                  </a:extLst>
                </a:gridCol>
                <a:gridCol w="1592118">
                  <a:extLst>
                    <a:ext uri="{9D8B030D-6E8A-4147-A177-3AD203B41FA5}">
                      <a16:colId xmlns:a16="http://schemas.microsoft.com/office/drawing/2014/main" val="681504235"/>
                    </a:ext>
                  </a:extLst>
                </a:gridCol>
                <a:gridCol w="2242420">
                  <a:extLst>
                    <a:ext uri="{9D8B030D-6E8A-4147-A177-3AD203B41FA5}">
                      <a16:colId xmlns:a16="http://schemas.microsoft.com/office/drawing/2014/main" val="2652741592"/>
                    </a:ext>
                  </a:extLst>
                </a:gridCol>
                <a:gridCol w="2113761">
                  <a:extLst>
                    <a:ext uri="{9D8B030D-6E8A-4147-A177-3AD203B41FA5}">
                      <a16:colId xmlns:a16="http://schemas.microsoft.com/office/drawing/2014/main" val="235521795"/>
                    </a:ext>
                  </a:extLst>
                </a:gridCol>
                <a:gridCol w="1650842">
                  <a:extLst>
                    <a:ext uri="{9D8B030D-6E8A-4147-A177-3AD203B41FA5}">
                      <a16:colId xmlns:a16="http://schemas.microsoft.com/office/drawing/2014/main" val="1555212421"/>
                    </a:ext>
                  </a:extLst>
                </a:gridCol>
                <a:gridCol w="1650842">
                  <a:extLst>
                    <a:ext uri="{9D8B030D-6E8A-4147-A177-3AD203B41FA5}">
                      <a16:colId xmlns:a16="http://schemas.microsoft.com/office/drawing/2014/main" val="136688109"/>
                    </a:ext>
                  </a:extLst>
                </a:gridCol>
              </a:tblGrid>
              <a:tr h="861852">
                <a:tc>
                  <a:txBody>
                    <a:bodyPr/>
                    <a:lstStyle/>
                    <a:p>
                      <a:pPr algn="l" fontAlgn="b"/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Nuclear and High Energy Physics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 dirty="0">
                          <a:effectLst/>
                        </a:rPr>
                        <a:t>Physics and Astronomy (miscellaneous)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Atomic and Molecular Physics, and Optics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Computer Science (miscellaneous)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 dirty="0">
                          <a:effectLst/>
                        </a:rPr>
                        <a:t>Theoretical Computer Science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26171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Tsyganov Y.S.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0,0114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0,0017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0,0625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0,6667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1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1156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Adam S.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0,0681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0,6667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1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41839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Fedorova R.N.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0,3632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0,6667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1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9827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Zhabitsky M.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0,0014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0,0681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0,025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0,3333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0,75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12093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Adam Gh.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0,0454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0,3333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0,75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785892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Le Hai L.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0,3333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0,75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415761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Chabanov V.M.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0,0227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0,1816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0,1875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0,6667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566303"/>
                  </a:ext>
                </a:extLst>
              </a:tr>
              <a:tr h="2938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Korogodin V.I.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0,0227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0,6667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14497"/>
                  </a:ext>
                </a:extLst>
              </a:tr>
              <a:tr h="33568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900" u="none" strike="noStrike">
                          <a:effectLst/>
                        </a:rPr>
                        <a:t>Nikolayev D.I.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0,2724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>
                          <a:effectLst/>
                        </a:rPr>
                        <a:t>0,125</a:t>
                      </a:r>
                      <a:endParaRPr lang="ru-R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u="none" strike="noStrike" dirty="0">
                          <a:effectLst/>
                        </a:rPr>
                        <a:t>0,6667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861" marR="9861" marT="98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488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00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6D64B-69C8-28E4-6F02-B398FDB3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ct_App_—_Яндекс Браузер_2025_04_07_12_11_40">
            <a:hlinkClick r:id="" action="ppaction://media"/>
            <a:extLst>
              <a:ext uri="{FF2B5EF4-FFF2-40B4-BE49-F238E27FC236}">
                <a16:creationId xmlns:a16="http://schemas.microsoft.com/office/drawing/2014/main" id="{CBC099C0-9937-0B8A-C018-FDCEF3759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820" t="6507"/>
          <a:stretch/>
        </p:blipFill>
        <p:spPr>
          <a:xfrm>
            <a:off x="14177" y="359101"/>
            <a:ext cx="12214028" cy="636488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5C36509-EE8D-6904-A2C1-62DAC502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Визуализация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8979310-780C-370C-35FF-B5566AD7BB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08372" y="1183194"/>
            <a:ext cx="1348446" cy="338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358FEB5-8D1C-C382-9AD5-1C62E70BE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00472" y="1685134"/>
            <a:ext cx="1649811" cy="3077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35258" y="6113177"/>
            <a:ext cx="40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Montserrat" panose="020B0604020202020204" charset="-52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598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C7160-5D7F-1023-3DD5-3DC9A5A1E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EC7A7F6-E3CA-06F1-352B-9EADEB68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7CA090A-04D6-B35C-4672-007E07A4E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7882" y="543767"/>
            <a:ext cx="1348446" cy="338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EE5F6C3-2887-5268-0B76-1EF033FD0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2" y="1845236"/>
            <a:ext cx="10147414" cy="28315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Разработана метрика оценки вклада авторов в определённую область науки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Создан набор данных для анализа вклада в определённые области науки 8363-х авторов из ОИЯИ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Визуализированы данные</a:t>
            </a:r>
            <a:endParaRPr lang="en-A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6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2061-3343-6EFF-D99D-AC967235E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4BFB404-ACA0-96E8-9EA9-F151FEF7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Дальнейшие планы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3ADCA0-E799-D64E-5BC6-18F6B8DD0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099" y="2155647"/>
            <a:ext cx="11283561" cy="25545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Возможность добавления новых публикаций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Визуализация </a:t>
            </a:r>
            <a:r>
              <a:rPr lang="ru-RU" sz="2800">
                <a:solidFill>
                  <a:schemeClr val="tx2">
                    <a:lumMod val="75000"/>
                  </a:schemeClr>
                </a:solidFill>
              </a:rPr>
              <a:t>рубрик автора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Учёт не журнальных статей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Учёт количества цитирований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Создание фильтров по дате публикации,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аффиляциям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65967DB-CBA1-B744-EA66-61D73EF6E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7554" y="620711"/>
            <a:ext cx="1348446" cy="33855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3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D7D4270-3123-458E-88F5-C1569F6C2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9227" y="1938446"/>
            <a:ext cx="9035498" cy="2554545"/>
          </a:xfrm>
        </p:spPr>
        <p:txBody>
          <a:bodyPr/>
          <a:lstStyle/>
          <a:p>
            <a:r>
              <a:rPr lang="ru-RU" sz="8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38617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86CD4-2AE0-C785-56AC-709DD4C28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0C7ED99-3A71-3863-2335-DA6DBAE4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Приложение 1. Итоговая матрица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1E08022-F1EF-BCAF-639A-1D2364AD1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01376"/>
              </p:ext>
            </p:extLst>
          </p:nvPr>
        </p:nvGraphicFramePr>
        <p:xfrm>
          <a:off x="224950" y="2723345"/>
          <a:ext cx="11742100" cy="19766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34128">
                  <a:extLst>
                    <a:ext uri="{9D8B030D-6E8A-4147-A177-3AD203B41FA5}">
                      <a16:colId xmlns:a16="http://schemas.microsoft.com/office/drawing/2014/main" val="1229429891"/>
                    </a:ext>
                  </a:extLst>
                </a:gridCol>
                <a:gridCol w="2312991">
                  <a:extLst>
                    <a:ext uri="{9D8B030D-6E8A-4147-A177-3AD203B41FA5}">
                      <a16:colId xmlns:a16="http://schemas.microsoft.com/office/drawing/2014/main" val="1739934135"/>
                    </a:ext>
                  </a:extLst>
                </a:gridCol>
                <a:gridCol w="2312991">
                  <a:extLst>
                    <a:ext uri="{9D8B030D-6E8A-4147-A177-3AD203B41FA5}">
                      <a16:colId xmlns:a16="http://schemas.microsoft.com/office/drawing/2014/main" val="1127274023"/>
                    </a:ext>
                  </a:extLst>
                </a:gridCol>
                <a:gridCol w="2312991">
                  <a:extLst>
                    <a:ext uri="{9D8B030D-6E8A-4147-A177-3AD203B41FA5}">
                      <a16:colId xmlns:a16="http://schemas.microsoft.com/office/drawing/2014/main" val="3885189556"/>
                    </a:ext>
                  </a:extLst>
                </a:gridCol>
                <a:gridCol w="1627487">
                  <a:extLst>
                    <a:ext uri="{9D8B030D-6E8A-4147-A177-3AD203B41FA5}">
                      <a16:colId xmlns:a16="http://schemas.microsoft.com/office/drawing/2014/main" val="1419100262"/>
                    </a:ext>
                  </a:extLst>
                </a:gridCol>
                <a:gridCol w="1641512">
                  <a:extLst>
                    <a:ext uri="{9D8B030D-6E8A-4147-A177-3AD203B41FA5}">
                      <a16:colId xmlns:a16="http://schemas.microsoft.com/office/drawing/2014/main" val="2798121573"/>
                    </a:ext>
                  </a:extLst>
                </a:gridCol>
              </a:tblGrid>
              <a:tr h="50921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Nuclear and High Energy Physics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 dirty="0">
                          <a:effectLst/>
                        </a:rPr>
                        <a:t>Physics and Astronomy (miscellaneous)</a:t>
                      </a:r>
                      <a:endParaRPr lang="en-A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Atomic and Molecular Physics, and Optics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Instrumentation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Radiation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extLst>
                  <a:ext uri="{0D108BD9-81ED-4DB2-BD59-A6C34878D82A}">
                    <a16:rowId xmlns:a16="http://schemas.microsoft.com/office/drawing/2014/main" val="3115788301"/>
                  </a:ext>
                </a:extLst>
              </a:tr>
              <a:tr h="272457"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Mitrjushkin V.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0,0303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0,0605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2264602709"/>
                  </a:ext>
                </a:extLst>
              </a:tr>
              <a:tr h="272457"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Buchbinder E.I.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0,1364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0,1362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3914229001"/>
                  </a:ext>
                </a:extLst>
              </a:tr>
              <a:tr h="272457"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Ivanov E.A.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0,0227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0,1816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0,0625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0,1667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815563129"/>
                  </a:ext>
                </a:extLst>
              </a:tr>
              <a:tr h="272457"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Jurčišin M.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0,0227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0,0681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0,0417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1592419395"/>
                  </a:ext>
                </a:extLst>
              </a:tr>
              <a:tr h="272457">
                <a:tc>
                  <a:txBody>
                    <a:bodyPr/>
                    <a:lstStyle/>
                    <a:p>
                      <a:pPr algn="ctr" fontAlgn="t"/>
                      <a:r>
                        <a:rPr lang="en-AU" sz="1800" u="none" strike="noStrike">
                          <a:effectLst/>
                        </a:rPr>
                        <a:t>Kazakov D.I.</a:t>
                      </a:r>
                      <a:endParaRPr lang="en-A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0,0227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0,1362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0,0625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0,1667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4055731262"/>
                  </a:ext>
                </a:extLst>
              </a:tr>
            </a:tbl>
          </a:graphicData>
        </a:graphic>
      </p:graphicFrame>
      <p:sp>
        <p:nvSpPr>
          <p:cNvPr id="7" name="Текст 6">
            <a:extLst>
              <a:ext uri="{FF2B5EF4-FFF2-40B4-BE49-F238E27FC236}">
                <a16:creationId xmlns:a16="http://schemas.microsoft.com/office/drawing/2014/main" id="{EE47F49A-F4F3-1CD2-3399-96955B5B0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6666" y="434449"/>
            <a:ext cx="1348446" cy="338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B63D4-D3F9-5DDC-B106-3DA3B83DF431}"/>
              </a:ext>
            </a:extLst>
          </p:cNvPr>
          <p:cNvSpPr txBox="1"/>
          <p:nvPr/>
        </p:nvSpPr>
        <p:spPr>
          <a:xfrm>
            <a:off x="1460500" y="1419184"/>
            <a:ext cx="9639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𝐴(8363×197</a:t>
            </a:r>
            <a:r>
              <a:rPr lang="en-AU" sz="2800" dirty="0">
                <a:latin typeface="Montserrat" panose="00000500000000000000" pitchFamily="2" charset="-52"/>
              </a:rPr>
              <a:t>), </a:t>
            </a:r>
            <a:r>
              <a:rPr lang="ru-RU" sz="2800" dirty="0">
                <a:latin typeface="Montserrat" panose="00000500000000000000" pitchFamily="2" charset="-52"/>
              </a:rPr>
              <a:t>где 8363  - число авторов</a:t>
            </a:r>
          </a:p>
          <a:p>
            <a:r>
              <a:rPr lang="ru-RU" sz="2800" dirty="0">
                <a:latin typeface="Montserrat" panose="00000500000000000000" pitchFamily="2" charset="-52"/>
              </a:rPr>
              <a:t>                                197  - число рубрик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B4A92-9949-8C5C-07C2-15830D7DF62B}"/>
              </a:ext>
            </a:extLst>
          </p:cNvPr>
          <p:cNvSpPr txBox="1"/>
          <p:nvPr/>
        </p:nvSpPr>
        <p:spPr>
          <a:xfrm>
            <a:off x="224950" y="4860162"/>
            <a:ext cx="1174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anose="00000500000000000000" pitchFamily="2" charset="-52"/>
              </a:rPr>
              <a:t>Рубрики расположены от самой часто встречающейся до наименее часто встречающейся</a:t>
            </a:r>
          </a:p>
        </p:txBody>
      </p:sp>
    </p:spTree>
    <p:extLst>
      <p:ext uri="{BB962C8B-B14F-4D97-AF65-F5344CB8AC3E}">
        <p14:creationId xmlns:p14="http://schemas.microsoft.com/office/powerpoint/2010/main" val="164205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7D5EACF-7929-4F98-921C-9DB62AA8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4379745-4698-4EBB-81DA-1C375D7AFC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6244" y="2101257"/>
            <a:ext cx="1517799" cy="1077218"/>
          </a:xfrm>
        </p:spPr>
        <p:txBody>
          <a:bodyPr/>
          <a:lstStyle/>
          <a:p>
            <a:r>
              <a:rPr lang="ru-RU" sz="3200" dirty="0">
                <a:solidFill>
                  <a:schemeClr val="accent2"/>
                </a:solidFill>
              </a:rPr>
              <a:t>Цель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8CA3792-6E85-44BA-A22C-B6425433F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691" y="2562922"/>
            <a:ext cx="4864587" cy="1938992"/>
          </a:xfrm>
        </p:spPr>
        <p:txBody>
          <a:bodyPr/>
          <a:lstStyle/>
          <a:p>
            <a:r>
              <a:rPr lang="ru-RU" sz="2400" dirty="0"/>
              <a:t>Составить профили авторов на основе их вклада в определённые области науки для дальнейшего анализа</a:t>
            </a: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id="{D5FE9830-BE97-42CC-0DF0-BF16BDCE201B}"/>
              </a:ext>
            </a:extLst>
          </p:cNvPr>
          <p:cNvSpPr txBox="1">
            <a:spLocks/>
          </p:cNvSpPr>
          <p:nvPr/>
        </p:nvSpPr>
        <p:spPr>
          <a:xfrm>
            <a:off x="7454747" y="2101257"/>
            <a:ext cx="1843489" cy="58477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Задачи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0D7ADCDE-A127-2BE2-3952-AD73D0DF899F}"/>
              </a:ext>
            </a:extLst>
          </p:cNvPr>
          <p:cNvSpPr txBox="1">
            <a:spLocks/>
          </p:cNvSpPr>
          <p:nvPr/>
        </p:nvSpPr>
        <p:spPr>
          <a:xfrm>
            <a:off x="5469643" y="2562922"/>
            <a:ext cx="6527726" cy="40164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Разработать метрику для оценки научной деятельности авторов по областям науки</a:t>
            </a: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Подготовить исходные данные для применения метрики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Применить метрику для вычисления вклада автора по определённым областям науки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Визуализировать полученные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228385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4F3E63E-279A-47BF-9880-4C235016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A2EEFA2-AE12-4BA6-950A-CD716A4C5B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588" y="1392080"/>
            <a:ext cx="1348446" cy="338554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CF8BA46-7431-422A-884F-1B26F3752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7018" y="1575405"/>
            <a:ext cx="1649811" cy="30777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5C08980-25F7-19B1-4CED-82C8377CDF6D}"/>
              </a:ext>
            </a:extLst>
          </p:cNvPr>
          <p:cNvSpPr/>
          <p:nvPr/>
        </p:nvSpPr>
        <p:spPr>
          <a:xfrm>
            <a:off x="161233" y="3102002"/>
            <a:ext cx="1741789" cy="65135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  <a:alpha val="99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Начало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8A9CBF-E321-C93A-D918-2BC46AF03987}"/>
              </a:ext>
            </a:extLst>
          </p:cNvPr>
          <p:cNvSpPr/>
          <p:nvPr/>
        </p:nvSpPr>
        <p:spPr>
          <a:xfrm>
            <a:off x="5712455" y="2928007"/>
            <a:ext cx="2748197" cy="999344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Выделение авторов  по </a:t>
            </a:r>
            <a:r>
              <a:rPr lang="en-AU" sz="2133" dirty="0"/>
              <a:t>id/</a:t>
            </a:r>
            <a:r>
              <a:rPr lang="en-AU" sz="2133" dirty="0" err="1"/>
              <a:t>ScopusID</a:t>
            </a:r>
            <a:r>
              <a:rPr lang="en-AU" sz="2133" dirty="0"/>
              <a:t>/ORCID</a:t>
            </a:r>
            <a:endParaRPr lang="ru-RU" sz="2133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4F96BB3-F817-BA21-67B0-1984CFE4062A}"/>
              </a:ext>
            </a:extLst>
          </p:cNvPr>
          <p:cNvCxnSpPr>
            <a:cxnSpLocks/>
            <a:stCxn id="2" idx="6"/>
            <a:endCxn id="70" idx="5"/>
          </p:cNvCxnSpPr>
          <p:nvPr/>
        </p:nvCxnSpPr>
        <p:spPr>
          <a:xfrm>
            <a:off x="1903022" y="3427682"/>
            <a:ext cx="870823" cy="1318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48033AB-E907-9BF2-070C-CF73DBC7478B}"/>
              </a:ext>
            </a:extLst>
          </p:cNvPr>
          <p:cNvSpPr/>
          <p:nvPr/>
        </p:nvSpPr>
        <p:spPr>
          <a:xfrm>
            <a:off x="8978509" y="2929562"/>
            <a:ext cx="2620937" cy="997785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Добавление рубрик с квартилями к файлу публикации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E6B97B8-340D-6AF7-EBB2-7A05D88593A4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8460652" y="3427679"/>
            <a:ext cx="517857" cy="776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E515107-90E8-6E4C-341C-17D0412997B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1599446" y="3428455"/>
            <a:ext cx="1114621" cy="778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C3816EA-AC89-E19F-788C-51678698E7CB}"/>
              </a:ext>
            </a:extLst>
          </p:cNvPr>
          <p:cNvSpPr/>
          <p:nvPr/>
        </p:nvSpPr>
        <p:spPr>
          <a:xfrm>
            <a:off x="7337304" y="4438869"/>
            <a:ext cx="2498360" cy="999344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Визуализация данных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E63AE6AF-E817-0E7B-0789-8A4CAD285647}"/>
              </a:ext>
            </a:extLst>
          </p:cNvPr>
          <p:cNvCxnSpPr>
            <a:cxnSpLocks/>
            <a:stCxn id="76" idx="3"/>
            <a:endCxn id="24" idx="1"/>
          </p:cNvCxnSpPr>
          <p:nvPr/>
        </p:nvCxnSpPr>
        <p:spPr>
          <a:xfrm>
            <a:off x="3944039" y="4931952"/>
            <a:ext cx="443031" cy="6589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0DEEA79-1358-9C28-5558-EF0D07C902E3}"/>
              </a:ext>
            </a:extLst>
          </p:cNvPr>
          <p:cNvCxnSpPr>
            <a:cxnSpLocks/>
            <a:stCxn id="21" idx="3"/>
            <a:endCxn id="30" idx="2"/>
          </p:cNvCxnSpPr>
          <p:nvPr/>
        </p:nvCxnSpPr>
        <p:spPr>
          <a:xfrm>
            <a:off x="9835664" y="4938541"/>
            <a:ext cx="443031" cy="0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FC5645C-29E2-2F3F-2595-E04EB5418918}"/>
              </a:ext>
            </a:extLst>
          </p:cNvPr>
          <p:cNvSpPr/>
          <p:nvPr/>
        </p:nvSpPr>
        <p:spPr>
          <a:xfrm>
            <a:off x="4387070" y="4438869"/>
            <a:ext cx="2498360" cy="999344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Добавление данных в БД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5B98DD3-B8C2-6E03-864B-8AA020D33F07}"/>
              </a:ext>
            </a:extLst>
          </p:cNvPr>
          <p:cNvCxnSpPr>
            <a:stCxn id="24" idx="3"/>
            <a:endCxn id="21" idx="1"/>
          </p:cNvCxnSpPr>
          <p:nvPr/>
        </p:nvCxnSpPr>
        <p:spPr>
          <a:xfrm>
            <a:off x="6885430" y="4938541"/>
            <a:ext cx="451874" cy="0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22A779EB-D22B-F49E-4940-759ABC852ECD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0" y="4931952"/>
            <a:ext cx="768171" cy="6589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id="{EC953C1C-4B3A-DCA8-1C4A-4A87CAFC01C4}"/>
              </a:ext>
            </a:extLst>
          </p:cNvPr>
          <p:cNvSpPr/>
          <p:nvPr/>
        </p:nvSpPr>
        <p:spPr>
          <a:xfrm>
            <a:off x="10278695" y="4612861"/>
            <a:ext cx="1741789" cy="65135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  <a:alpha val="99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Конец</a:t>
            </a:r>
          </a:p>
        </p:txBody>
      </p:sp>
      <p:sp>
        <p:nvSpPr>
          <p:cNvPr id="47" name="Левая круглая скобка 46">
            <a:extLst>
              <a:ext uri="{FF2B5EF4-FFF2-40B4-BE49-F238E27FC236}">
                <a16:creationId xmlns:a16="http://schemas.microsoft.com/office/drawing/2014/main" id="{FFD8FE4C-B784-A049-0D11-4A40FE599EDC}"/>
              </a:ext>
            </a:extLst>
          </p:cNvPr>
          <p:cNvSpPr/>
          <p:nvPr/>
        </p:nvSpPr>
        <p:spPr>
          <a:xfrm rot="5400000">
            <a:off x="10232984" y="1699782"/>
            <a:ext cx="173992" cy="2177632"/>
          </a:xfrm>
          <a:prstGeom prst="leftBracket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>
            <a:extLst>
              <a:ext uri="{FF2B5EF4-FFF2-40B4-BE49-F238E27FC236}">
                <a16:creationId xmlns:a16="http://schemas.microsoft.com/office/drawing/2014/main" id="{449345AF-B84C-652E-612B-415F2D355691}"/>
              </a:ext>
            </a:extLst>
          </p:cNvPr>
          <p:cNvSpPr/>
          <p:nvPr/>
        </p:nvSpPr>
        <p:spPr>
          <a:xfrm>
            <a:off x="2632248" y="2862611"/>
            <a:ext cx="2350981" cy="1132777"/>
          </a:xfrm>
          <a:prstGeom prst="parallelogram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0" dirty="0"/>
              <a:t>Научная публикация</a:t>
            </a:r>
            <a:r>
              <a:rPr lang="ru-RU" dirty="0"/>
              <a:t> </a:t>
            </a:r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0DAC4AA9-ED2F-D29B-F1A9-B4922249BE35}"/>
              </a:ext>
            </a:extLst>
          </p:cNvPr>
          <p:cNvCxnSpPr>
            <a:cxnSpLocks/>
            <a:stCxn id="70" idx="2"/>
            <a:endCxn id="3" idx="1"/>
          </p:cNvCxnSpPr>
          <p:nvPr/>
        </p:nvCxnSpPr>
        <p:spPr>
          <a:xfrm flipV="1">
            <a:off x="4841632" y="3427679"/>
            <a:ext cx="870823" cy="1321"/>
          </a:xfrm>
          <a:prstGeom prst="straightConnector1">
            <a:avLst/>
          </a:prstGeom>
          <a:ln>
            <a:solidFill>
              <a:schemeClr val="accent1">
                <a:alpha val="99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C2FD1B60-9053-D3A8-EEF1-03CC0456D5C3}"/>
              </a:ext>
            </a:extLst>
          </p:cNvPr>
          <p:cNvSpPr/>
          <p:nvPr/>
        </p:nvSpPr>
        <p:spPr>
          <a:xfrm>
            <a:off x="768171" y="4306487"/>
            <a:ext cx="3175868" cy="1250930"/>
          </a:xfrm>
          <a:prstGeom prst="rect">
            <a:avLst/>
          </a:prstGeom>
          <a:noFill/>
          <a:ln>
            <a:solidFill>
              <a:schemeClr val="accent1">
                <a:alpha val="9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/>
              <a:t>Вычисление и нормализация  вклада каждого автора в определённые рубрики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827FA9-D4C2-A08F-4AA3-1BB578F21BF3}"/>
              </a:ext>
            </a:extLst>
          </p:cNvPr>
          <p:cNvSpPr txBox="1"/>
          <p:nvPr/>
        </p:nvSpPr>
        <p:spPr>
          <a:xfrm>
            <a:off x="8368202" y="1823742"/>
            <a:ext cx="390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/>
              <a:t>Файл с данными журналов</a:t>
            </a:r>
            <a:r>
              <a:rPr lang="en-AU" sz="2300" dirty="0"/>
              <a:t>, </a:t>
            </a:r>
            <a:r>
              <a:rPr lang="ru-RU" sz="2300" dirty="0"/>
              <a:t>книг и конференций</a:t>
            </a:r>
          </a:p>
        </p:txBody>
      </p:sp>
    </p:spTree>
    <p:extLst>
      <p:ext uri="{BB962C8B-B14F-4D97-AF65-F5344CB8AC3E}">
        <p14:creationId xmlns:p14="http://schemas.microsoft.com/office/powerpoint/2010/main" val="309825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7C740-7643-3F96-4915-57CE3FAA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B0D5361-93B4-32BD-F2FE-8AC7B6CA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Исходные данные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B381D4E-2D51-EAD0-A840-D7CB53F2B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9978" y="1980447"/>
            <a:ext cx="14070682" cy="461665"/>
          </a:xfrm>
        </p:spPr>
        <p:txBody>
          <a:bodyPr/>
          <a:lstStyle/>
          <a:p>
            <a:r>
              <a:rPr lang="ru-RU" sz="2400" dirty="0">
                <a:solidFill>
                  <a:schemeClr val="accent1"/>
                </a:solidFill>
              </a:rPr>
              <a:t>36008 научных публикаций (из них 34796 журнальных статей)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A755CB8-CF5C-72C6-52DF-7DD910F4EC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7238" y="2442112"/>
            <a:ext cx="11327080" cy="1200329"/>
          </a:xfrm>
        </p:spPr>
        <p:txBody>
          <a:bodyPr/>
          <a:lstStyle/>
          <a:p>
            <a:r>
              <a:rPr lang="ru-RU" sz="2400" dirty="0"/>
              <a:t>Содержат тип публикации (журнальная статья с ISSN, конференция или книга c ISBN); </a:t>
            </a:r>
            <a:r>
              <a:rPr lang="ru-RU" sz="2400" dirty="0" err="1"/>
              <a:t>Scopus</a:t>
            </a:r>
            <a:r>
              <a:rPr lang="ru-RU" sz="2400" dirty="0"/>
              <a:t> EID; авторов публикации, </a:t>
            </a:r>
            <a:r>
              <a:rPr lang="ru-RU" sz="2400" dirty="0" err="1"/>
              <a:t>аффиляции</a:t>
            </a:r>
            <a:r>
              <a:rPr lang="ru-RU" sz="2400" dirty="0"/>
              <a:t>, ссылки на ресурсы, количество цитирований, источник </a:t>
            </a: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14D30B4B-3035-8FAD-5D83-B63915722A88}"/>
              </a:ext>
            </a:extLst>
          </p:cNvPr>
          <p:cNvSpPr txBox="1">
            <a:spLocks/>
          </p:cNvSpPr>
          <p:nvPr/>
        </p:nvSpPr>
        <p:spPr>
          <a:xfrm>
            <a:off x="949978" y="4011772"/>
            <a:ext cx="10788366" cy="83099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accent1"/>
                </a:solidFill>
              </a:rPr>
              <a:t>Файл </a:t>
            </a:r>
            <a:r>
              <a:rPr lang="en-AU" sz="2400" dirty="0">
                <a:solidFill>
                  <a:schemeClr val="accent1"/>
                </a:solidFill>
              </a:rPr>
              <a:t>‘</a:t>
            </a:r>
            <a:r>
              <a:rPr lang="en-AU" sz="2400" dirty="0" err="1">
                <a:solidFill>
                  <a:schemeClr val="accent1"/>
                </a:solidFill>
              </a:rPr>
              <a:t>scimagojr</a:t>
            </a:r>
            <a:r>
              <a:rPr lang="en-AU" sz="2400" dirty="0">
                <a:solidFill>
                  <a:schemeClr val="accent1"/>
                </a:solidFill>
              </a:rPr>
              <a:t> 2023.csv’ </a:t>
            </a:r>
            <a:r>
              <a:rPr lang="ru-RU" sz="2400" dirty="0">
                <a:solidFill>
                  <a:schemeClr val="accent1"/>
                </a:solidFill>
              </a:rPr>
              <a:t>с данными журналов</a:t>
            </a:r>
            <a:r>
              <a:rPr lang="en-AU" sz="2400" dirty="0">
                <a:solidFill>
                  <a:schemeClr val="accent1"/>
                </a:solidFill>
              </a:rPr>
              <a:t>, </a:t>
            </a:r>
            <a:r>
              <a:rPr lang="ru-RU" sz="2400" dirty="0">
                <a:solidFill>
                  <a:schemeClr val="accent1"/>
                </a:solidFill>
              </a:rPr>
              <a:t>конференций и книг</a:t>
            </a:r>
          </a:p>
        </p:txBody>
      </p:sp>
    </p:spTree>
    <p:extLst>
      <p:ext uri="{BB962C8B-B14F-4D97-AF65-F5344CB8AC3E}">
        <p14:creationId xmlns:p14="http://schemas.microsoft.com/office/powerpoint/2010/main" val="291532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5F5F7-D990-3F21-65B2-A1E0F79EA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065FC62-BC7F-FDD2-7127-BC73BE26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ScimagoJR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6D9BD2F-72DD-6B60-46A5-DD920B9F88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386" y="6329622"/>
            <a:ext cx="1348446" cy="3385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B1FF41C-6D91-34D0-715D-6F16211EA1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660" y="1490008"/>
            <a:ext cx="11967340" cy="830997"/>
          </a:xfrm>
        </p:spPr>
        <p:txBody>
          <a:bodyPr/>
          <a:lstStyle/>
          <a:p>
            <a:r>
              <a:rPr lang="ru-RU" sz="2400" dirty="0"/>
              <a:t>Открытый портал, содержащий научные показатели (</a:t>
            </a:r>
            <a:r>
              <a:rPr lang="en-AU" sz="2400" dirty="0"/>
              <a:t>H-index) </a:t>
            </a:r>
            <a:r>
              <a:rPr lang="ru-RU" sz="2400" dirty="0"/>
              <a:t>журналов и стран, входящих в БД </a:t>
            </a:r>
            <a:r>
              <a:rPr lang="en-AU" sz="2400" dirty="0"/>
              <a:t>Scopus</a:t>
            </a:r>
            <a:endParaRPr lang="ru-RU" sz="240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4F81880E-5D3F-D51B-84B4-4B5448E47E5B}"/>
              </a:ext>
            </a:extLst>
          </p:cNvPr>
          <p:cNvSpPr txBox="1">
            <a:spLocks/>
          </p:cNvSpPr>
          <p:nvPr/>
        </p:nvSpPr>
        <p:spPr>
          <a:xfrm>
            <a:off x="966475" y="2328601"/>
            <a:ext cx="11742680" cy="13542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27 главных отраслей науки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309 тем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Сбор данных о журналах с 1996-го года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59E6A3F1-C651-700F-3E79-3FF5DDBB3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90536"/>
              </p:ext>
            </p:extLst>
          </p:nvPr>
        </p:nvGraphicFramePr>
        <p:xfrm>
          <a:off x="409528" y="3851869"/>
          <a:ext cx="11372944" cy="1930465"/>
        </p:xfrm>
        <a:graphic>
          <a:graphicData uri="http://schemas.openxmlformats.org/drawingml/2006/table">
            <a:tbl>
              <a:tblPr/>
              <a:tblGrid>
                <a:gridCol w="555934">
                  <a:extLst>
                    <a:ext uri="{9D8B030D-6E8A-4147-A177-3AD203B41FA5}">
                      <a16:colId xmlns:a16="http://schemas.microsoft.com/office/drawing/2014/main" val="784173131"/>
                    </a:ext>
                  </a:extLst>
                </a:gridCol>
                <a:gridCol w="818661">
                  <a:extLst>
                    <a:ext uri="{9D8B030D-6E8A-4147-A177-3AD203B41FA5}">
                      <a16:colId xmlns:a16="http://schemas.microsoft.com/office/drawing/2014/main" val="4108885118"/>
                    </a:ext>
                  </a:extLst>
                </a:gridCol>
                <a:gridCol w="1017796">
                  <a:extLst>
                    <a:ext uri="{9D8B030D-6E8A-4147-A177-3AD203B41FA5}">
                      <a16:colId xmlns:a16="http://schemas.microsoft.com/office/drawing/2014/main" val="2355685075"/>
                    </a:ext>
                  </a:extLst>
                </a:gridCol>
                <a:gridCol w="723033">
                  <a:extLst>
                    <a:ext uri="{9D8B030D-6E8A-4147-A177-3AD203B41FA5}">
                      <a16:colId xmlns:a16="http://schemas.microsoft.com/office/drawing/2014/main" val="3971181815"/>
                    </a:ext>
                  </a:extLst>
                </a:gridCol>
                <a:gridCol w="885039">
                  <a:extLst>
                    <a:ext uri="{9D8B030D-6E8A-4147-A177-3AD203B41FA5}">
                      <a16:colId xmlns:a16="http://schemas.microsoft.com/office/drawing/2014/main" val="204205487"/>
                    </a:ext>
                  </a:extLst>
                </a:gridCol>
                <a:gridCol w="774410">
                  <a:extLst>
                    <a:ext uri="{9D8B030D-6E8A-4147-A177-3AD203B41FA5}">
                      <a16:colId xmlns:a16="http://schemas.microsoft.com/office/drawing/2014/main" val="3729856719"/>
                    </a:ext>
                  </a:extLst>
                </a:gridCol>
                <a:gridCol w="973543">
                  <a:extLst>
                    <a:ext uri="{9D8B030D-6E8A-4147-A177-3AD203B41FA5}">
                      <a16:colId xmlns:a16="http://schemas.microsoft.com/office/drawing/2014/main" val="922224419"/>
                    </a:ext>
                  </a:extLst>
                </a:gridCol>
                <a:gridCol w="708920">
                  <a:extLst>
                    <a:ext uri="{9D8B030D-6E8A-4147-A177-3AD203B41FA5}">
                      <a16:colId xmlns:a16="http://schemas.microsoft.com/office/drawing/2014/main" val="2778869562"/>
                    </a:ext>
                  </a:extLst>
                </a:gridCol>
                <a:gridCol w="862027">
                  <a:extLst>
                    <a:ext uri="{9D8B030D-6E8A-4147-A177-3AD203B41FA5}">
                      <a16:colId xmlns:a16="http://schemas.microsoft.com/office/drawing/2014/main" val="3613425793"/>
                    </a:ext>
                  </a:extLst>
                </a:gridCol>
                <a:gridCol w="973543">
                  <a:extLst>
                    <a:ext uri="{9D8B030D-6E8A-4147-A177-3AD203B41FA5}">
                      <a16:colId xmlns:a16="http://schemas.microsoft.com/office/drawing/2014/main" val="1809367989"/>
                    </a:ext>
                  </a:extLst>
                </a:gridCol>
                <a:gridCol w="907166">
                  <a:extLst>
                    <a:ext uri="{9D8B030D-6E8A-4147-A177-3AD203B41FA5}">
                      <a16:colId xmlns:a16="http://schemas.microsoft.com/office/drawing/2014/main" val="2408479289"/>
                    </a:ext>
                  </a:extLst>
                </a:gridCol>
                <a:gridCol w="1242928">
                  <a:extLst>
                    <a:ext uri="{9D8B030D-6E8A-4147-A177-3AD203B41FA5}">
                      <a16:colId xmlns:a16="http://schemas.microsoft.com/office/drawing/2014/main" val="2137525336"/>
                    </a:ext>
                  </a:extLst>
                </a:gridCol>
                <a:gridCol w="929944">
                  <a:extLst>
                    <a:ext uri="{9D8B030D-6E8A-4147-A177-3AD203B41FA5}">
                      <a16:colId xmlns:a16="http://schemas.microsoft.com/office/drawing/2014/main" val="1616928964"/>
                    </a:ext>
                  </a:extLst>
                </a:gridCol>
              </a:tblGrid>
              <a:tr h="64609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Rank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Sourceid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Title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Type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Issn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SJR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SJR Best Quartile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H index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…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Publisher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Coverage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Categories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Areas</a:t>
                      </a:r>
                    </a:p>
                  </a:txBody>
                  <a:tcPr marL="7804" marR="7804" marT="78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636921"/>
                  </a:ext>
                </a:extLst>
              </a:tr>
              <a:tr h="12843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28773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Ca-A Cancer Journal for Clinicians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journal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15424863, 00079235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106,094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Q1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211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…</a:t>
                      </a:r>
                      <a:endParaRPr lang="en-A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Wiley-Blackwell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1950-2023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Hematology (Q1); Oncology (Q1)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Medicine</a:t>
                      </a:r>
                    </a:p>
                  </a:txBody>
                  <a:tcPr marL="7804" marR="7804" marT="78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196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142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0BFD5-C9F3-8F39-E549-1ECCCF98B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06359DB-1C8E-9F6C-3CB6-1FD42BBE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исходных данных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583D48-E0A8-E20D-E4E5-A2DF65587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0254" y="3506531"/>
            <a:ext cx="904173" cy="3204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A051166-F8EB-AE85-F104-04ECA9B0B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400450"/>
            <a:ext cx="11081566" cy="4616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Распределение статей по числу авторов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9263248-C15F-8172-ABA3-37DF3F27E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1143"/>
              </p:ext>
            </p:extLst>
          </p:nvPr>
        </p:nvGraphicFramePr>
        <p:xfrm>
          <a:off x="487920" y="1900077"/>
          <a:ext cx="11237120" cy="891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8560">
                  <a:extLst>
                    <a:ext uri="{9D8B030D-6E8A-4147-A177-3AD203B41FA5}">
                      <a16:colId xmlns:a16="http://schemas.microsoft.com/office/drawing/2014/main" val="3918058262"/>
                    </a:ext>
                  </a:extLst>
                </a:gridCol>
                <a:gridCol w="5618560">
                  <a:extLst>
                    <a:ext uri="{9D8B030D-6E8A-4147-A177-3AD203B41FA5}">
                      <a16:colId xmlns:a16="http://schemas.microsoft.com/office/drawing/2014/main" val="2522151245"/>
                    </a:ext>
                  </a:extLst>
                </a:gridCol>
              </a:tblGrid>
              <a:tr h="52615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Статьи, в который число авторов </a:t>
                      </a:r>
                      <a:r>
                        <a:rPr lang="en-AU" dirty="0">
                          <a:latin typeface="Montserrat" panose="00000500000000000000" pitchFamily="2" charset="-52"/>
                        </a:rPr>
                        <a:t>&lt; 20</a:t>
                      </a:r>
                      <a:endParaRPr lang="ru-RU" dirty="0">
                        <a:latin typeface="Montserrat" panose="00000500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Коллаборационные статьи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823116"/>
                  </a:ext>
                </a:extLst>
              </a:tr>
              <a:tr h="30483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26065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8731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574783"/>
                  </a:ext>
                </a:extLst>
              </a:tr>
            </a:tbl>
          </a:graphicData>
        </a:graphic>
      </p:graphicFrame>
      <p:sp>
        <p:nvSpPr>
          <p:cNvPr id="4" name="Текст 6">
            <a:extLst>
              <a:ext uri="{FF2B5EF4-FFF2-40B4-BE49-F238E27FC236}">
                <a16:creationId xmlns:a16="http://schemas.microsoft.com/office/drawing/2014/main" id="{20133E8C-6F9A-AA1C-352F-01865FE8BFF4}"/>
              </a:ext>
            </a:extLst>
          </p:cNvPr>
          <p:cNvSpPr txBox="1">
            <a:spLocks/>
          </p:cNvSpPr>
          <p:nvPr/>
        </p:nvSpPr>
        <p:spPr>
          <a:xfrm>
            <a:off x="559571" y="2844662"/>
            <a:ext cx="8127229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Распределение статей по наличию рубрик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2A57913-D6E1-022E-BAAB-F154DDDB4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947499"/>
              </p:ext>
            </p:extLst>
          </p:nvPr>
        </p:nvGraphicFramePr>
        <p:xfrm>
          <a:off x="2032000" y="3456161"/>
          <a:ext cx="8128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684685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80615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Есть рубрики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Нет рубрик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18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28111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Montserrat" panose="00000500000000000000" pitchFamily="2" charset="-52"/>
                        </a:rPr>
                        <a:t>6685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055070"/>
                  </a:ext>
                </a:extLst>
              </a:tr>
            </a:tbl>
          </a:graphicData>
        </a:graphic>
      </p:graphicFrame>
      <p:sp>
        <p:nvSpPr>
          <p:cNvPr id="8" name="Текст 6">
            <a:extLst>
              <a:ext uri="{FF2B5EF4-FFF2-40B4-BE49-F238E27FC236}">
                <a16:creationId xmlns:a16="http://schemas.microsoft.com/office/drawing/2014/main" id="{E31EFBFF-A49E-73AC-4727-43D5048ADA02}"/>
              </a:ext>
            </a:extLst>
          </p:cNvPr>
          <p:cNvSpPr txBox="1">
            <a:spLocks/>
          </p:cNvSpPr>
          <p:nvPr/>
        </p:nvSpPr>
        <p:spPr>
          <a:xfrm>
            <a:off x="561344" y="4443445"/>
            <a:ext cx="5534656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Период издания публикаций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1C8E3-6AF3-8324-BDE4-1C58FDED64EC}"/>
              </a:ext>
            </a:extLst>
          </p:cNvPr>
          <p:cNvSpPr txBox="1"/>
          <p:nvPr/>
        </p:nvSpPr>
        <p:spPr>
          <a:xfrm>
            <a:off x="2259794" y="4889102"/>
            <a:ext cx="213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Montserrat" panose="00000500000000000000" pitchFamily="2" charset="-52"/>
              </a:rPr>
              <a:t>1957- 2024</a:t>
            </a:r>
            <a:endParaRPr lang="ru-RU" sz="2400" dirty="0">
              <a:latin typeface="Montserrat" panose="00000500000000000000" pitchFamily="2" charset="-52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2BFF0EF-4606-CC58-28E4-5F434E54D1DB}"/>
              </a:ext>
            </a:extLst>
          </p:cNvPr>
          <p:cNvSpPr txBox="1">
            <a:spLocks/>
          </p:cNvSpPr>
          <p:nvPr/>
        </p:nvSpPr>
        <p:spPr>
          <a:xfrm>
            <a:off x="6106480" y="4443445"/>
            <a:ext cx="6174419" cy="83099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Года с наибольшим количеством публикаций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2E917-54A8-CEAA-918C-177D35CB6AF6}"/>
              </a:ext>
            </a:extLst>
          </p:cNvPr>
          <p:cNvSpPr txBox="1"/>
          <p:nvPr/>
        </p:nvSpPr>
        <p:spPr>
          <a:xfrm>
            <a:off x="6592570" y="5274442"/>
            <a:ext cx="520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anose="00000500000000000000" pitchFamily="2" charset="-52"/>
              </a:rPr>
              <a:t>2018: 1782 публикации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anose="00000500000000000000" pitchFamily="2" charset="-52"/>
              </a:rPr>
              <a:t>2016: 1659 публикаций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Montserrat" panose="00000500000000000000" pitchFamily="2" charset="-52"/>
              </a:rPr>
              <a:t>2017: 1635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2219439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4EBA6-604A-AB57-18B4-E0CF3EC63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560C923-1D75-2CE9-5B9F-855BC9AB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Представление вкладов авторов по научным отраслям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EF41598-6B81-9E83-BAF3-A1958C169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3919" y="518646"/>
            <a:ext cx="1348446" cy="338554"/>
          </a:xfrm>
        </p:spPr>
        <p:txBody>
          <a:bodyPr/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3FD48610-ECBA-70CC-3A68-B34B29E850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4282134"/>
                  </p:ext>
                </p:extLst>
              </p:nvPr>
            </p:nvGraphicFramePr>
            <p:xfrm>
              <a:off x="6945544" y="2454879"/>
              <a:ext cx="5107151" cy="352234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29593">
                      <a:extLst>
                        <a:ext uri="{9D8B030D-6E8A-4147-A177-3AD203B41FA5}">
                          <a16:colId xmlns:a16="http://schemas.microsoft.com/office/drawing/2014/main" val="2003346106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040247333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911148449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324681798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2239822098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1564989930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987171003"/>
                        </a:ext>
                      </a:extLst>
                    </a:gridCol>
                  </a:tblGrid>
                  <a:tr h="553488">
                    <a:tc>
                      <a:txBody>
                        <a:bodyPr/>
                        <a:lstStyle/>
                        <a:p>
                          <a:pPr algn="ctr"/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2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ru-RU" sz="2200" i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2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AU" sz="2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2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AU" sz="2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2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AU" sz="2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681981797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ru-RU" sz="2200" i="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..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2412741574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AU" sz="2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..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1863630673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2219176586"/>
                      </a:ext>
                    </a:extLst>
                  </a:tr>
                  <a:tr h="5184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AU" sz="2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AU" sz="2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1901157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322061315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AU" sz="2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10849842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3FD48610-ECBA-70CC-3A68-B34B29E850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4282134"/>
                  </p:ext>
                </p:extLst>
              </p:nvPr>
            </p:nvGraphicFramePr>
            <p:xfrm>
              <a:off x="6945544" y="2454879"/>
              <a:ext cx="5107151" cy="352234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29593">
                      <a:extLst>
                        <a:ext uri="{9D8B030D-6E8A-4147-A177-3AD203B41FA5}">
                          <a16:colId xmlns:a16="http://schemas.microsoft.com/office/drawing/2014/main" val="2003346106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040247333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911148449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324681798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2239822098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1564989930"/>
                        </a:ext>
                      </a:extLst>
                    </a:gridCol>
                    <a:gridCol w="729593">
                      <a:extLst>
                        <a:ext uri="{9D8B030D-6E8A-4147-A177-3AD203B41FA5}">
                          <a16:colId xmlns:a16="http://schemas.microsoft.com/office/drawing/2014/main" val="3987171003"/>
                        </a:ext>
                      </a:extLst>
                    </a:gridCol>
                  </a:tblGrid>
                  <a:tr h="553488">
                    <a:tc>
                      <a:txBody>
                        <a:bodyPr/>
                        <a:lstStyle/>
                        <a:p>
                          <a:pPr algn="ctr"/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100833" t="-1099" r="-500833" b="-552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200833" t="-1099" r="-400833" b="-552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400000" t="-1099" r="-201667" b="-552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600000" t="-1099" r="-1667" b="-5527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1981797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833" t="-113580" r="-600833" b="-5209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100833" t="-113580" r="-500833" b="-5209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..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2412741574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833" t="-216250" r="-600833" b="-42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..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1863630673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2219176586"/>
                      </a:ext>
                    </a:extLst>
                  </a:tr>
                  <a:tr h="51842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833" t="-392941" r="-600833" b="-20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400000" t="-392941" r="-201667" b="-20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1901157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extLst>
                      <a:ext uri="{0D108BD9-81ED-4DB2-BD59-A6C34878D82A}">
                        <a16:rowId xmlns:a16="http://schemas.microsoft.com/office/drawing/2014/main" val="322061315"/>
                      </a:ext>
                    </a:extLst>
                  </a:tr>
                  <a:tr h="49008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833" t="-616049" r="-600833" b="-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200" dirty="0">
                              <a:solidFill>
                                <a:schemeClr val="tx1"/>
                              </a:solidFill>
                            </a:rPr>
                            <a:t>…</a:t>
                          </a:r>
                          <a:endParaRPr lang="ru-RU" sz="2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6376" marR="96376" marT="48188" marB="48188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6376" marR="96376" marT="48188" marB="48188" anchor="ctr">
                        <a:blipFill>
                          <a:blip r:embed="rId2"/>
                          <a:stretch>
                            <a:fillRect l="-600000" t="-616049" r="-1667" b="-1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49842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Текст 2">
            <a:extLst>
              <a:ext uri="{FF2B5EF4-FFF2-40B4-BE49-F238E27FC236}">
                <a16:creationId xmlns:a16="http://schemas.microsoft.com/office/drawing/2014/main" id="{87984186-9C19-CBF5-CA4F-19FA311C0CA8}"/>
              </a:ext>
            </a:extLst>
          </p:cNvPr>
          <p:cNvSpPr txBox="1">
            <a:spLocks/>
          </p:cNvSpPr>
          <p:nvPr/>
        </p:nvSpPr>
        <p:spPr>
          <a:xfrm>
            <a:off x="811211" y="1355669"/>
            <a:ext cx="5673054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rgbClr val="222A3F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𝐴(</a:t>
            </a:r>
            <a:r>
              <a:rPr lang="en-AU" sz="3200" dirty="0"/>
              <a:t>m</a:t>
            </a:r>
            <a:r>
              <a:rPr lang="ru-RU" sz="3200" dirty="0"/>
              <a:t>×</a:t>
            </a:r>
            <a:r>
              <a:rPr lang="en-AU" sz="3200" dirty="0"/>
              <a:t>n)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400" dirty="0">
                <a:solidFill>
                  <a:schemeClr val="tx1"/>
                </a:solidFill>
              </a:rPr>
              <a:t>где</a:t>
            </a:r>
            <a:r>
              <a:rPr lang="en-AU" sz="2400" dirty="0">
                <a:solidFill>
                  <a:schemeClr val="tx1"/>
                </a:solidFill>
              </a:rPr>
              <a:t> m</a:t>
            </a:r>
            <a:r>
              <a:rPr lang="ru-RU" sz="2400" dirty="0">
                <a:solidFill>
                  <a:schemeClr val="tx1"/>
                </a:solidFill>
              </a:rPr>
              <a:t> – число авторов</a:t>
            </a:r>
          </a:p>
          <a:p>
            <a:r>
              <a:rPr lang="ru-RU" sz="2400" dirty="0">
                <a:solidFill>
                  <a:schemeClr val="tx1"/>
                </a:solidFill>
              </a:rPr>
              <a:t>                            </a:t>
            </a:r>
            <a:r>
              <a:rPr lang="en-AU" sz="2400" dirty="0">
                <a:solidFill>
                  <a:schemeClr val="tx1"/>
                </a:solidFill>
              </a:rPr>
              <a:t>n</a:t>
            </a:r>
            <a:r>
              <a:rPr lang="ru-RU" sz="2400" dirty="0">
                <a:solidFill>
                  <a:schemeClr val="tx1"/>
                </a:solidFill>
              </a:rPr>
              <a:t> – число рубрик</a:t>
            </a:r>
          </a:p>
          <a:p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4B8FDD7-C719-7E60-F0B3-7A0721155721}"/>
              </a:ext>
            </a:extLst>
          </p:cNvPr>
          <p:cNvGrpSpPr/>
          <p:nvPr/>
        </p:nvGrpSpPr>
        <p:grpSpPr>
          <a:xfrm>
            <a:off x="308105" y="2366241"/>
            <a:ext cx="5787895" cy="1062759"/>
            <a:chOff x="0" y="2950149"/>
            <a:chExt cx="5787895" cy="1062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044673-D8E5-3FD9-CC93-D00048042BD3}"/>
                    </a:ext>
                  </a:extLst>
                </p:cNvPr>
                <p:cNvSpPr txBox="1"/>
                <p:nvPr/>
              </p:nvSpPr>
              <p:spPr>
                <a:xfrm>
                  <a:off x="0" y="3275161"/>
                  <a:ext cx="5787895" cy="7316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ru-RU" sz="4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4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AU" sz="4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AU" sz="4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4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AU" sz="4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AU" sz="4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4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AU" sz="4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ru-RU" sz="4000" dirty="0">
                    <a:solidFill>
                      <a:schemeClr val="tx1"/>
                    </a:solidFill>
                    <a:latin typeface="Montserrat" panose="00000500000000000000" pitchFamily="2" charset="-52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044673-D8E5-3FD9-CC93-D00048042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275161"/>
                  <a:ext cx="5787895" cy="7316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A6838550-4B54-9148-873A-36DC386F8BE2}"/>
                </a:ext>
              </a:extLst>
            </p:cNvPr>
            <p:cNvCxnSpPr/>
            <p:nvPr/>
          </p:nvCxnSpPr>
          <p:spPr>
            <a:xfrm flipV="1">
              <a:off x="4486479" y="3271102"/>
              <a:ext cx="705079" cy="741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Текст 2">
              <a:extLst>
                <a:ext uri="{FF2B5EF4-FFF2-40B4-BE49-F238E27FC236}">
                  <a16:creationId xmlns:a16="http://schemas.microsoft.com/office/drawing/2014/main" id="{CA391C80-2005-B21B-EA4E-7457AA0C3648}"/>
                </a:ext>
              </a:extLst>
            </p:cNvPr>
            <p:cNvSpPr txBox="1">
              <a:spLocks/>
            </p:cNvSpPr>
            <p:nvPr/>
          </p:nvSpPr>
          <p:spPr>
            <a:xfrm>
              <a:off x="5136419" y="2950149"/>
              <a:ext cx="3740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400" kern="1200">
                  <a:solidFill>
                    <a:srgbClr val="222A3F"/>
                  </a:solidFill>
                  <a:latin typeface="Montserrat" panose="00000500000000000000" pitchFamily="2" charset="-52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3200" dirty="0">
                  <a:solidFill>
                    <a:schemeClr val="tx1"/>
                  </a:solidFill>
                </a:rPr>
                <a:t>0</a:t>
              </a:r>
              <a:endParaRPr lang="ru-RU" sz="3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35FB29-554F-5CE3-38E4-4DA80DBAF4AB}"/>
                  </a:ext>
                </a:extLst>
              </p:cNvPr>
              <p:cNvSpPr txBox="1"/>
              <p:nvPr/>
            </p:nvSpPr>
            <p:spPr>
              <a:xfrm>
                <a:off x="308105" y="3601263"/>
                <a:ext cx="6639639" cy="2427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A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- </a:t>
                </a:r>
                <a:r>
                  <a:rPr lang="ru-R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общий вклад автора в рубрику</a:t>
                </a:r>
                <a:endParaRPr lang="en-AU" sz="2400" dirty="0">
                  <a:solidFill>
                    <a:schemeClr val="tx1"/>
                  </a:solidFill>
                  <a:latin typeface="Montserrat" panose="00000500000000000000" pitchFamily="2" charset="-5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-</a:t>
                </a:r>
                <a:r>
                  <a:rPr lang="ru-R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 вклад автора в рубрику, если число авторов</a:t>
                </a:r>
                <a:r>
                  <a:rPr lang="en-A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 &lt; 20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- </a:t>
                </a:r>
                <a:r>
                  <a:rPr lang="en-AU" sz="2400" dirty="0">
                    <a:latin typeface="Montserrat" panose="00000500000000000000" pitchFamily="2" charset="-52"/>
                  </a:rPr>
                  <a:t>-//-, </a:t>
                </a:r>
                <a:r>
                  <a:rPr lang="ru-RU" sz="2400" dirty="0">
                    <a:latin typeface="Montserrat" panose="00000500000000000000" pitchFamily="2" charset="-52"/>
                  </a:rPr>
                  <a:t>если число авторов </a:t>
                </a:r>
                <a:r>
                  <a:rPr lang="en-AU" sz="2400" dirty="0">
                    <a:latin typeface="Montserrat" panose="00000500000000000000" pitchFamily="2" charset="-52"/>
                  </a:rPr>
                  <a:t>&gt;= 20 (</a:t>
                </a:r>
                <a:r>
                  <a:rPr lang="ru-R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коллаборационные статьи</a:t>
                </a:r>
                <a:r>
                  <a:rPr lang="en-AU" sz="2400" dirty="0">
                    <a:latin typeface="Montserrat" panose="00000500000000000000" pitchFamily="2" charset="-52"/>
                  </a:rPr>
                  <a:t>)</a:t>
                </a:r>
                <a:endParaRPr lang="ru-RU" sz="2400" dirty="0">
                  <a:solidFill>
                    <a:schemeClr val="tx1"/>
                  </a:solidFill>
                  <a:latin typeface="Montserrat" panose="00000500000000000000" pitchFamily="2" charset="-5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kern="1200" smtClean="0">
                            <a:solidFill>
                              <a:srgbClr val="171616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kern="1200" smtClean="0">
                            <a:solidFill>
                              <a:srgbClr val="171616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400" b="0" i="1" kern="1200">
                            <a:solidFill>
                              <a:srgbClr val="171616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ru-R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- </a:t>
                </a:r>
                <a:r>
                  <a:rPr lang="en-A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-//-, </a:t>
                </a:r>
                <a:r>
                  <a:rPr lang="ru-RU" sz="24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если статьи без рубрик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35FB29-554F-5CE3-38E4-4DA80DBAF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05" y="3601263"/>
                <a:ext cx="6639639" cy="2427331"/>
              </a:xfrm>
              <a:prstGeom prst="rect">
                <a:avLst/>
              </a:prstGeom>
              <a:blipFill>
                <a:blip r:embed="rId4"/>
                <a:stretch>
                  <a:fillRect l="-1286" t="-1759" b="-3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Текст 19">
            <a:extLst>
              <a:ext uri="{FF2B5EF4-FFF2-40B4-BE49-F238E27FC236}">
                <a16:creationId xmlns:a16="http://schemas.microsoft.com/office/drawing/2014/main" id="{3D5F2562-479C-321F-363B-6781CA6F6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5600" y="598899"/>
            <a:ext cx="1649811" cy="3077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5F40EF71-F8C7-E8BA-6D4B-78DB6B9AAF26}"/>
              </a:ext>
            </a:extLst>
          </p:cNvPr>
          <p:cNvSpPr/>
          <p:nvPr/>
        </p:nvSpPr>
        <p:spPr>
          <a:xfrm rot="10800000">
            <a:off x="6622609" y="3012615"/>
            <a:ext cx="191050" cy="2964609"/>
          </a:xfrm>
          <a:prstGeom prst="rightBrace">
            <a:avLst>
              <a:gd name="adj1" fmla="val 8333"/>
              <a:gd name="adj2" fmla="val 53153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10138-F680-9090-59E2-D68B1E79D416}"/>
              </a:ext>
            </a:extLst>
          </p:cNvPr>
          <p:cNvSpPr txBox="1"/>
          <p:nvPr/>
        </p:nvSpPr>
        <p:spPr>
          <a:xfrm rot="16200000">
            <a:off x="5553491" y="4023322"/>
            <a:ext cx="171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Авторы</a:t>
            </a:r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1CBC22EA-E39D-2017-A2B3-FD43F3EF34A5}"/>
              </a:ext>
            </a:extLst>
          </p:cNvPr>
          <p:cNvSpPr/>
          <p:nvPr/>
        </p:nvSpPr>
        <p:spPr>
          <a:xfrm rot="16200000">
            <a:off x="9658295" y="-582"/>
            <a:ext cx="410096" cy="4378705"/>
          </a:xfrm>
          <a:prstGeom prst="rightBrace">
            <a:avLst>
              <a:gd name="adj1" fmla="val 8333"/>
              <a:gd name="adj2" fmla="val 53153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7FD54-F6CD-9D78-7AEB-3D7FD85D9BE3}"/>
              </a:ext>
            </a:extLst>
          </p:cNvPr>
          <p:cNvSpPr txBox="1"/>
          <p:nvPr/>
        </p:nvSpPr>
        <p:spPr>
          <a:xfrm>
            <a:off x="9153719" y="1460502"/>
            <a:ext cx="1942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" panose="00000500000000000000" pitchFamily="2" charset="-52"/>
              </a:rPr>
              <a:t>Рубрики</a:t>
            </a:r>
          </a:p>
        </p:txBody>
      </p:sp>
    </p:spTree>
    <p:extLst>
      <p:ext uri="{BB962C8B-B14F-4D97-AF65-F5344CB8AC3E}">
        <p14:creationId xmlns:p14="http://schemas.microsoft.com/office/powerpoint/2010/main" val="354297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B180F-26C1-56FD-694E-63684278A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FCA4E56-E274-0CF9-88D5-E1E3BF36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C5340DC-77C1-6701-2B2A-CBC37D672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9670" y="423554"/>
            <a:ext cx="1348446" cy="338554"/>
          </a:xfrm>
        </p:spPr>
        <p:txBody>
          <a:bodyPr/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Текст 6">
                <a:extLst>
                  <a:ext uri="{FF2B5EF4-FFF2-40B4-BE49-F238E27FC236}">
                    <a16:creationId xmlns:a16="http://schemas.microsoft.com/office/drawing/2014/main" id="{94BF4245-8AEF-5039-45BB-C92F2031584E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38205" y="4772815"/>
                <a:ext cx="10849265" cy="18799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A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𝑎𝑢𝑡h𝑜</m:t>
                        </m:r>
                        <m:sSup>
                          <m:sSupPr>
                            <m:ctrlP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𝑠𝑒𝑞𝑢𝑒𝑛𝑐𝑒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AU" sz="2800" b="0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A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AU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𝑎𝑢𝑡h𝑜𝑟𝑠</m:t>
                        </m:r>
                        <m:r>
                          <a:rPr lang="en-A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AU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AU" sz="2400" dirty="0">
                  <a:solidFill>
                    <a:schemeClr val="tx1"/>
                  </a:solidFill>
                  <a:latin typeface="Montserrat" panose="00000500000000000000" pitchFamily="2" charset="-5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AU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ru-RU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− </m:t>
                    </m:r>
                  </m:oMath>
                </a14:m>
                <a:r>
                  <a:rPr lang="ru-RU" sz="2000" dirty="0">
                    <a:solidFill>
                      <a:schemeClr val="tx1"/>
                    </a:solidFill>
                  </a:rPr>
                  <a:t>количество цитирований публикации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ru-RU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5−</m:t>
                        </m:r>
                        <m:r>
                          <a:rPr lang="en-AU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AU" sz="1800" dirty="0">
                    <a:solidFill>
                      <a:schemeClr val="tx1"/>
                    </a:solidFill>
                  </a:rPr>
                  <a:t> </a:t>
                </a:r>
                <a:r>
                  <a:rPr lang="en-AU" sz="2000" dirty="0">
                    <a:solidFill>
                      <a:schemeClr val="tx1"/>
                    </a:solidFill>
                  </a:rPr>
                  <a:t>- </a:t>
                </a:r>
                <a:r>
                  <a:rPr lang="ru-RU" sz="2000" dirty="0">
                    <a:solidFill>
                      <a:schemeClr val="tx1"/>
                    </a:solidFill>
                  </a:rPr>
                  <a:t>номер квартиля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Текст 6">
                <a:extLst>
                  <a:ext uri="{FF2B5EF4-FFF2-40B4-BE49-F238E27FC236}">
                    <a16:creationId xmlns:a16="http://schemas.microsoft.com/office/drawing/2014/main" id="{94BF4245-8AEF-5039-45BB-C92F20315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38205" y="4772815"/>
                <a:ext cx="10849265" cy="1879938"/>
              </a:xfrm>
              <a:blipFill>
                <a:blip r:embed="rId2"/>
                <a:stretch>
                  <a:fillRect l="-1011" b="-38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833D8-B4A9-9D8C-8A8B-B109A34F5B0F}"/>
                  </a:ext>
                </a:extLst>
              </p:cNvPr>
              <p:cNvSpPr txBox="1"/>
              <p:nvPr/>
            </p:nvSpPr>
            <p:spPr>
              <a:xfrm>
                <a:off x="-190525" y="3412699"/>
                <a:ext cx="12573050" cy="1360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AU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AU" sz="3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ru-RU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ru-RU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ru-RU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AU" sz="3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ru-RU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ru-RU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ru-RU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AU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5−</m:t>
                          </m:r>
                          <m:r>
                            <a:rPr lang="en-AU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ru-RU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AU" sz="3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ru-RU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ru-RU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A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5−</m:t>
                          </m:r>
                          <m:r>
                            <a:rPr lang="en-A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ru-RU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ru-RU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</m:t>
                      </m:r>
                    </m:oMath>
                  </m:oMathPara>
                </a14:m>
                <a:endParaRPr lang="ru-RU" sz="30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833D8-B4A9-9D8C-8A8B-B109A34F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25" y="3412699"/>
                <a:ext cx="12573050" cy="13601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630922-3B61-36B2-9D7E-957082701248}"/>
                  </a:ext>
                </a:extLst>
              </p:cNvPr>
              <p:cNvSpPr txBox="1"/>
              <p:nvPr/>
            </p:nvSpPr>
            <p:spPr>
              <a:xfrm>
                <a:off x="832477" y="1334084"/>
                <a:ext cx="12176854" cy="1928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AU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ru-RU" sz="36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sz="3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3600" b="0" i="1" smtClean="0">
                        <a:latin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AU" sz="3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3600" i="1">
                        <a:latin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AU" sz="36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AU" sz="3200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, </a:t>
                </a:r>
                <a:r>
                  <a:rPr lang="ru-RU" sz="2400" dirty="0">
                    <a:latin typeface="Montserrat" panose="00000500000000000000" pitchFamily="2" charset="-52"/>
                  </a:rPr>
                  <a:t>где </a:t>
                </a:r>
                <a:endParaRPr lang="en-AU" sz="2400" dirty="0">
                  <a:latin typeface="Montserrat" panose="00000500000000000000" pitchFamily="2" charset="-5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000" dirty="0">
                    <a:latin typeface="Montserrat" panose="00000500000000000000" pitchFamily="2" charset="-52"/>
                  </a:rPr>
                  <a:t>- </a:t>
                </a:r>
                <a:r>
                  <a:rPr lang="ru-RU" sz="2000" dirty="0">
                    <a:latin typeface="Montserrat" panose="00000500000000000000" pitchFamily="2" charset="-52"/>
                  </a:rPr>
                  <a:t>публикация автора i по рубрике j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Montserrat" panose="00000500000000000000" pitchFamily="2" charset="-52"/>
                  </a:rPr>
                  <a:t>-</a:t>
                </a:r>
                <a:r>
                  <a:rPr lang="en-AU" sz="2000" dirty="0">
                    <a:latin typeface="Montserrat" panose="00000500000000000000" pitchFamily="2" charset="-52"/>
                  </a:rPr>
                  <a:t> -//-, </a:t>
                </a:r>
                <a:r>
                  <a:rPr lang="ru-RU" sz="2000" dirty="0">
                    <a:latin typeface="Montserrat" panose="00000500000000000000" pitchFamily="2" charset="-52"/>
                  </a:rPr>
                  <a:t>если число авторов в публикации </a:t>
                </a:r>
                <a:r>
                  <a:rPr lang="en-AU" sz="2000" dirty="0">
                    <a:latin typeface="Montserrat" panose="00000500000000000000" pitchFamily="2" charset="-52"/>
                  </a:rPr>
                  <a:t>&lt; 20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Montserrat" panose="00000500000000000000" pitchFamily="2" charset="-52"/>
                  </a:rPr>
                  <a:t>-</a:t>
                </a:r>
                <a:r>
                  <a:rPr lang="en-AU" sz="2000" dirty="0">
                    <a:latin typeface="Montserrat" panose="00000500000000000000" pitchFamily="2" charset="-52"/>
                  </a:rPr>
                  <a:t> -//-, </a:t>
                </a:r>
                <a:r>
                  <a:rPr lang="ru-RU" sz="2000" dirty="0">
                    <a:latin typeface="Montserrat" panose="00000500000000000000" pitchFamily="2" charset="-52"/>
                  </a:rPr>
                  <a:t>если статья коллаборационная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Montserrat" panose="00000500000000000000" pitchFamily="2" charset="-52"/>
                  </a:rPr>
                  <a:t>-</a:t>
                </a:r>
                <a:r>
                  <a:rPr lang="en-AU" sz="2000" dirty="0">
                    <a:latin typeface="Montserrat" panose="00000500000000000000" pitchFamily="2" charset="-52"/>
                  </a:rPr>
                  <a:t> </a:t>
                </a:r>
                <a:r>
                  <a:rPr lang="ru-RU" sz="2000" dirty="0">
                    <a:latin typeface="Montserrat" panose="00000500000000000000" pitchFamily="2" charset="-52"/>
                  </a:rPr>
                  <a:t>публикация автора </a:t>
                </a:r>
                <a:r>
                  <a:rPr lang="en-AU" sz="2000" dirty="0" err="1">
                    <a:latin typeface="Montserrat" panose="00000500000000000000" pitchFamily="2" charset="-52"/>
                  </a:rPr>
                  <a:t>i</a:t>
                </a:r>
                <a:r>
                  <a:rPr lang="en-AU" sz="2000" dirty="0">
                    <a:latin typeface="Montserrat" panose="00000500000000000000" pitchFamily="2" charset="-52"/>
                  </a:rPr>
                  <a:t> </a:t>
                </a:r>
                <a:r>
                  <a:rPr lang="ru-RU" sz="2000" dirty="0">
                    <a:latin typeface="Montserrat" panose="00000500000000000000" pitchFamily="2" charset="-52"/>
                  </a:rPr>
                  <a:t>без рубрики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630922-3B61-36B2-9D7E-957082701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77" y="1334084"/>
                <a:ext cx="12176854" cy="1928413"/>
              </a:xfrm>
              <a:prstGeom prst="rect">
                <a:avLst/>
              </a:prstGeom>
              <a:blipFill>
                <a:blip r:embed="rId4"/>
                <a:stretch>
                  <a:fillRect l="-1202" t="-4114" b="-60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34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E6797-27EC-9174-3B8F-92EAD9820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13981C2-5A47-0C4C-7B24-702B95C4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Нормализация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82F1723D-47D0-DB85-98EE-15B5EAF6C3B9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59572" y="2805167"/>
                <a:ext cx="11763564" cy="3495701"/>
              </a:xfrm>
            </p:spPr>
            <p:txBody>
              <a:bodyPr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ru-RU" sz="2800" dirty="0">
                    <a:ea typeface="Cambria Math" panose="02040503050406030204" pitchFamily="18" charset="0"/>
                  </a:rPr>
                  <a:t>Выбирается</a:t>
                </a:r>
                <a:r>
                  <a:rPr lang="en-AU" sz="2800" dirty="0">
                    <a:ea typeface="Cambria Math" panose="02040503050406030204" pitchFamily="18" charset="0"/>
                  </a:rPr>
                  <a:t> </a:t>
                </a:r>
                <a:r>
                  <a:rPr lang="ru-RU" sz="2800" dirty="0">
                    <a:ea typeface="Cambria Math" panose="02040503050406030204" pitchFamily="18" charset="0"/>
                  </a:rPr>
                  <a:t>максимальное значение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ru-R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по каждой рубрике</a:t>
                </a:r>
                <a:endParaRPr lang="en-AU" sz="2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AU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AU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3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AU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AU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e>
                          <m:sub>
                            <m:r>
                              <a:rPr lang="en-AU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AU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ru-R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AU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AU" sz="3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AU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sz="4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U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AU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4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AU" sz="44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AU" sz="4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4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AU" sz="4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endParaRPr lang="en-AU" sz="4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AU" sz="28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AU" sz="28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ru-RU" sz="2800" dirty="0"/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82F1723D-47D0-DB85-98EE-15B5EAF6C3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59572" y="2805167"/>
                <a:ext cx="11763564" cy="3495701"/>
              </a:xfrm>
              <a:blipFill>
                <a:blip r:embed="rId2"/>
                <a:stretch>
                  <a:fillRect l="-1088" t="-2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06E5D7DF-C29E-F4EA-2C86-17791B71A12E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0500" y="1994158"/>
                <a:ext cx="13710962" cy="631391"/>
              </a:xfrm>
            </p:spPr>
            <p:txBody>
              <a:bodyPr/>
              <a:lstStyle/>
              <a:p>
                <a:r>
                  <a:rPr lang="ru-RU" sz="2700" dirty="0">
                    <a:solidFill>
                      <a:schemeClr val="accent2"/>
                    </a:solidFill>
                  </a:rPr>
                  <a:t>Порядок действий для нормализации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AU" sz="3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ru-RU" sz="2700" dirty="0">
                    <a:solidFill>
                      <a:schemeClr val="accent2"/>
                    </a:solidFill>
                  </a:rPr>
                  <a:t> по каждой рубрике</a:t>
                </a:r>
              </a:p>
            </p:txBody>
          </p:sp>
        </mc:Choice>
        <mc:Fallback xmlns="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06E5D7DF-C29E-F4EA-2C86-17791B71A1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0500" y="1994158"/>
                <a:ext cx="13710962" cy="631391"/>
              </a:xfrm>
              <a:blipFill>
                <a:blip r:embed="rId3"/>
                <a:stretch>
                  <a:fillRect l="-845" b="-144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657536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</TotalTime>
  <Words>809</Words>
  <Application>Microsoft Office PowerPoint</Application>
  <PresentationFormat>Широкоэкранный</PresentationFormat>
  <Paragraphs>262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Montserrat</vt:lpstr>
      <vt:lpstr>Cambria Math</vt:lpstr>
      <vt:lpstr>Aptos</vt:lpstr>
      <vt:lpstr>Arial</vt:lpstr>
      <vt:lpstr>Calibri</vt:lpstr>
      <vt:lpstr>Шаблон МИФИ</vt:lpstr>
      <vt:lpstr>Презентация PowerPoint</vt:lpstr>
      <vt:lpstr>Презентация PowerPoint</vt:lpstr>
      <vt:lpstr>Схема</vt:lpstr>
      <vt:lpstr>Исходные данные</vt:lpstr>
      <vt:lpstr>ScimagoJR</vt:lpstr>
      <vt:lpstr>Анализ исходных данных</vt:lpstr>
      <vt:lpstr>Представление вкладов авторов по научным отраслям</vt:lpstr>
      <vt:lpstr>Метрика</vt:lpstr>
      <vt:lpstr>Нормализация</vt:lpstr>
      <vt:lpstr>Презентация PowerPoint</vt:lpstr>
      <vt:lpstr>Визуализация</vt:lpstr>
      <vt:lpstr>Результаты</vt:lpstr>
      <vt:lpstr>Дальнейшие планы</vt:lpstr>
      <vt:lpstr>Презентация PowerPoint</vt:lpstr>
      <vt:lpstr>Приложение 1. Итоговая матрица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Дмитрий Котлячков</cp:lastModifiedBy>
  <cp:revision>233</cp:revision>
  <dcterms:created xsi:type="dcterms:W3CDTF">2020-05-28T16:18:16Z</dcterms:created>
  <dcterms:modified xsi:type="dcterms:W3CDTF">2025-04-09T11:48:06Z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