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4" r:id="rId1"/>
  </p:sldMasterIdLst>
  <p:notesMasterIdLst>
    <p:notesMasterId r:id="rId34"/>
  </p:notesMasterIdLst>
  <p:sldIdLst>
    <p:sldId id="269" r:id="rId2"/>
    <p:sldId id="311" r:id="rId3"/>
    <p:sldId id="272" r:id="rId4"/>
    <p:sldId id="296" r:id="rId5"/>
    <p:sldId id="332" r:id="rId6"/>
    <p:sldId id="329" r:id="rId7"/>
    <p:sldId id="326" r:id="rId8"/>
    <p:sldId id="327" r:id="rId9"/>
    <p:sldId id="317" r:id="rId10"/>
    <p:sldId id="304" r:id="rId11"/>
    <p:sldId id="342" r:id="rId12"/>
    <p:sldId id="343" r:id="rId13"/>
    <p:sldId id="282" r:id="rId14"/>
    <p:sldId id="336" r:id="rId15"/>
    <p:sldId id="338" r:id="rId16"/>
    <p:sldId id="344" r:id="rId17"/>
    <p:sldId id="345" r:id="rId18"/>
    <p:sldId id="346" r:id="rId19"/>
    <p:sldId id="347" r:id="rId20"/>
    <p:sldId id="348" r:id="rId21"/>
    <p:sldId id="349" r:id="rId22"/>
    <p:sldId id="350" r:id="rId23"/>
    <p:sldId id="351" r:id="rId24"/>
    <p:sldId id="352" r:id="rId25"/>
    <p:sldId id="353" r:id="rId26"/>
    <p:sldId id="354" r:id="rId27"/>
    <p:sldId id="355" r:id="rId28"/>
    <p:sldId id="356" r:id="rId29"/>
    <p:sldId id="357" r:id="rId30"/>
    <p:sldId id="285" r:id="rId31"/>
    <p:sldId id="340" r:id="rId32"/>
    <p:sldId id="331" r:id="rId33"/>
  </p:sldIdLst>
  <p:sldSz cx="12192000" cy="6858000"/>
  <p:notesSz cx="6858000" cy="9144000"/>
  <p:embeddedFontLst>
    <p:embeddedFont>
      <p:font typeface="Montserrat" panose="020B0604020202020204" charset="-52"/>
      <p:regular r:id="rId35"/>
      <p:bold r:id="rId36"/>
      <p:italic r:id="rId37"/>
      <p:boldItalic r:id="rId38"/>
    </p:embeddedFont>
    <p:embeddedFont>
      <p:font typeface="Calibri" panose="020F0502020204030204" pitchFamily="34" charset="0"/>
      <p:regular r:id="rId39"/>
      <p:bold r:id="rId40"/>
      <p:italic r:id="rId41"/>
      <p:boldItalic r:id="rId42"/>
    </p:embeddedFont>
    <p:embeddedFont>
      <p:font typeface="Calibri Light" panose="020F0302020204030204" pitchFamily="34" charset="0"/>
      <p:regular r:id="rId43"/>
      <p:italic r:id="rId44"/>
    </p:embeddedFont>
    <p:embeddedFont>
      <p:font typeface="Open Sans" panose="020B0604020202020204" charset="0"/>
      <p:bold r:id="rId45"/>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17"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BB"/>
    <a:srgbClr val="CE9178"/>
    <a:srgbClr val="222A3F"/>
    <a:srgbClr val="DDDEDE"/>
    <a:srgbClr val="E46C2A"/>
    <a:srgbClr val="FF7300"/>
    <a:srgbClr val="0061AF"/>
    <a:srgbClr val="8F9092"/>
    <a:srgbClr val="00BB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5" autoAdjust="0"/>
    <p:restoredTop sz="94694"/>
  </p:normalViewPr>
  <p:slideViewPr>
    <p:cSldViewPr snapToGrid="0" showGuides="1">
      <p:cViewPr varScale="1">
        <p:scale>
          <a:sx n="112" d="100"/>
          <a:sy n="112" d="100"/>
        </p:scale>
        <p:origin x="294" y="114"/>
      </p:cViewPr>
      <p:guideLst>
        <p:guide pos="3817"/>
        <p:guide orient="horz"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D4B397-C7D1-42A6-A029-14B854649971}" type="datetimeFigureOut">
              <a:rPr lang="ru-RU" smtClean="0"/>
              <a:pPr/>
              <a:t>10.04.2025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1FC9EF-18F5-4FFF-8082-1605BB397CB5}" type="slidenum">
              <a:rPr lang="ru-RU" smtClean="0"/>
              <a:pPr/>
              <a:t>‹#›</a:t>
            </a:fld>
            <a:endParaRPr lang="ru-RU"/>
          </a:p>
        </p:txBody>
      </p:sp>
    </p:spTree>
    <p:extLst>
      <p:ext uri="{BB962C8B-B14F-4D97-AF65-F5344CB8AC3E}">
        <p14:creationId xmlns:p14="http://schemas.microsoft.com/office/powerpoint/2010/main" val="3213426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F1FC9EF-18F5-4FFF-8082-1605BB397CB5}" type="slidenum">
              <a:rPr lang="ru-RU" smtClean="0"/>
              <a:pPr/>
              <a:t>6</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F1FC9EF-18F5-4FFF-8082-1605BB397CB5}" type="slidenum">
              <a:rPr lang="ru-RU" smtClean="0"/>
              <a:pPr/>
              <a:t>21</a:t>
            </a:fld>
            <a:endParaRPr lang="ru-RU"/>
          </a:p>
        </p:txBody>
      </p:sp>
    </p:spTree>
    <p:extLst>
      <p:ext uri="{BB962C8B-B14F-4D97-AF65-F5344CB8AC3E}">
        <p14:creationId xmlns:p14="http://schemas.microsoft.com/office/powerpoint/2010/main" val="3231232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F1FC9EF-18F5-4FFF-8082-1605BB397CB5}" type="slidenum">
              <a:rPr lang="ru-RU" smtClean="0"/>
              <a:pPr/>
              <a:t>22</a:t>
            </a:fld>
            <a:endParaRPr lang="ru-RU"/>
          </a:p>
        </p:txBody>
      </p:sp>
    </p:spTree>
    <p:extLst>
      <p:ext uri="{BB962C8B-B14F-4D97-AF65-F5344CB8AC3E}">
        <p14:creationId xmlns:p14="http://schemas.microsoft.com/office/powerpoint/2010/main" val="2926932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F1FC9EF-18F5-4FFF-8082-1605BB397CB5}" type="slidenum">
              <a:rPr lang="ru-RU" smtClean="0"/>
              <a:pPr/>
              <a:t>23</a:t>
            </a:fld>
            <a:endParaRPr lang="ru-RU"/>
          </a:p>
        </p:txBody>
      </p:sp>
    </p:spTree>
    <p:extLst>
      <p:ext uri="{BB962C8B-B14F-4D97-AF65-F5344CB8AC3E}">
        <p14:creationId xmlns:p14="http://schemas.microsoft.com/office/powerpoint/2010/main" val="1427781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F1FC9EF-18F5-4FFF-8082-1605BB397CB5}" type="slidenum">
              <a:rPr lang="ru-RU" smtClean="0"/>
              <a:pPr/>
              <a:t>24</a:t>
            </a:fld>
            <a:endParaRPr lang="ru-RU"/>
          </a:p>
        </p:txBody>
      </p:sp>
    </p:spTree>
    <p:extLst>
      <p:ext uri="{BB962C8B-B14F-4D97-AF65-F5344CB8AC3E}">
        <p14:creationId xmlns:p14="http://schemas.microsoft.com/office/powerpoint/2010/main" val="3691699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F1FC9EF-18F5-4FFF-8082-1605BB397CB5}" type="slidenum">
              <a:rPr lang="ru-RU" smtClean="0"/>
              <a:pPr/>
              <a:t>25</a:t>
            </a:fld>
            <a:endParaRPr lang="ru-RU"/>
          </a:p>
        </p:txBody>
      </p:sp>
    </p:spTree>
    <p:extLst>
      <p:ext uri="{BB962C8B-B14F-4D97-AF65-F5344CB8AC3E}">
        <p14:creationId xmlns:p14="http://schemas.microsoft.com/office/powerpoint/2010/main" val="816087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F1FC9EF-18F5-4FFF-8082-1605BB397CB5}" type="slidenum">
              <a:rPr lang="ru-RU" smtClean="0"/>
              <a:pPr/>
              <a:t>26</a:t>
            </a:fld>
            <a:endParaRPr lang="ru-RU"/>
          </a:p>
        </p:txBody>
      </p:sp>
    </p:spTree>
    <p:extLst>
      <p:ext uri="{BB962C8B-B14F-4D97-AF65-F5344CB8AC3E}">
        <p14:creationId xmlns:p14="http://schemas.microsoft.com/office/powerpoint/2010/main" val="2429922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F1FC9EF-18F5-4FFF-8082-1605BB397CB5}" type="slidenum">
              <a:rPr lang="ru-RU" smtClean="0"/>
              <a:pPr/>
              <a:t>27</a:t>
            </a:fld>
            <a:endParaRPr lang="ru-RU"/>
          </a:p>
        </p:txBody>
      </p:sp>
    </p:spTree>
    <p:extLst>
      <p:ext uri="{BB962C8B-B14F-4D97-AF65-F5344CB8AC3E}">
        <p14:creationId xmlns:p14="http://schemas.microsoft.com/office/powerpoint/2010/main" val="497951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F1FC9EF-18F5-4FFF-8082-1605BB397CB5}" type="slidenum">
              <a:rPr lang="ru-RU" smtClean="0"/>
              <a:pPr/>
              <a:t>28</a:t>
            </a:fld>
            <a:endParaRPr lang="ru-RU"/>
          </a:p>
        </p:txBody>
      </p:sp>
    </p:spTree>
    <p:extLst>
      <p:ext uri="{BB962C8B-B14F-4D97-AF65-F5344CB8AC3E}">
        <p14:creationId xmlns:p14="http://schemas.microsoft.com/office/powerpoint/2010/main" val="1290649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F1FC9EF-18F5-4FFF-8082-1605BB397CB5}" type="slidenum">
              <a:rPr lang="ru-RU" smtClean="0"/>
              <a:pPr/>
              <a:t>29</a:t>
            </a:fld>
            <a:endParaRPr lang="ru-RU"/>
          </a:p>
        </p:txBody>
      </p:sp>
    </p:spTree>
    <p:extLst>
      <p:ext uri="{BB962C8B-B14F-4D97-AF65-F5344CB8AC3E}">
        <p14:creationId xmlns:p14="http://schemas.microsoft.com/office/powerpoint/2010/main" val="1670921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F1FC9EF-18F5-4FFF-8082-1605BB397CB5}" type="slidenum">
              <a:rPr lang="ru-RU" smtClean="0"/>
              <a:pPr/>
              <a:t>10</a:t>
            </a:fld>
            <a:endParaRPr lang="ru-RU"/>
          </a:p>
        </p:txBody>
      </p:sp>
    </p:spTree>
    <p:extLst>
      <p:ext uri="{BB962C8B-B14F-4D97-AF65-F5344CB8AC3E}">
        <p14:creationId xmlns:p14="http://schemas.microsoft.com/office/powerpoint/2010/main" val="4265292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F1FC9EF-18F5-4FFF-8082-1605BB397CB5}" type="slidenum">
              <a:rPr lang="ru-RU" smtClean="0"/>
              <a:pPr/>
              <a:t>11</a:t>
            </a:fld>
            <a:endParaRPr lang="ru-RU"/>
          </a:p>
        </p:txBody>
      </p:sp>
    </p:spTree>
    <p:extLst>
      <p:ext uri="{BB962C8B-B14F-4D97-AF65-F5344CB8AC3E}">
        <p14:creationId xmlns:p14="http://schemas.microsoft.com/office/powerpoint/2010/main" val="3225112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F1FC9EF-18F5-4FFF-8082-1605BB397CB5}" type="slidenum">
              <a:rPr lang="ru-RU" smtClean="0"/>
              <a:pPr/>
              <a:t>12</a:t>
            </a:fld>
            <a:endParaRPr lang="ru-RU"/>
          </a:p>
        </p:txBody>
      </p:sp>
    </p:spTree>
    <p:extLst>
      <p:ext uri="{BB962C8B-B14F-4D97-AF65-F5344CB8AC3E}">
        <p14:creationId xmlns:p14="http://schemas.microsoft.com/office/powerpoint/2010/main" val="1501293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F1FC9EF-18F5-4FFF-8082-1605BB397CB5}" type="slidenum">
              <a:rPr lang="ru-RU" smtClean="0"/>
              <a:pPr/>
              <a:t>16</a:t>
            </a:fld>
            <a:endParaRPr lang="ru-RU"/>
          </a:p>
        </p:txBody>
      </p:sp>
    </p:spTree>
    <p:extLst>
      <p:ext uri="{BB962C8B-B14F-4D97-AF65-F5344CB8AC3E}">
        <p14:creationId xmlns:p14="http://schemas.microsoft.com/office/powerpoint/2010/main" val="3106502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F1FC9EF-18F5-4FFF-8082-1605BB397CB5}" type="slidenum">
              <a:rPr lang="ru-RU" smtClean="0"/>
              <a:pPr/>
              <a:t>17</a:t>
            </a:fld>
            <a:endParaRPr lang="ru-RU"/>
          </a:p>
        </p:txBody>
      </p:sp>
    </p:spTree>
    <p:extLst>
      <p:ext uri="{BB962C8B-B14F-4D97-AF65-F5344CB8AC3E}">
        <p14:creationId xmlns:p14="http://schemas.microsoft.com/office/powerpoint/2010/main" val="3889090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F1FC9EF-18F5-4FFF-8082-1605BB397CB5}" type="slidenum">
              <a:rPr lang="ru-RU" smtClean="0"/>
              <a:pPr/>
              <a:t>18</a:t>
            </a:fld>
            <a:endParaRPr lang="ru-RU"/>
          </a:p>
        </p:txBody>
      </p:sp>
    </p:spTree>
    <p:extLst>
      <p:ext uri="{BB962C8B-B14F-4D97-AF65-F5344CB8AC3E}">
        <p14:creationId xmlns:p14="http://schemas.microsoft.com/office/powerpoint/2010/main" val="850293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F1FC9EF-18F5-4FFF-8082-1605BB397CB5}" type="slidenum">
              <a:rPr lang="ru-RU" smtClean="0"/>
              <a:pPr/>
              <a:t>19</a:t>
            </a:fld>
            <a:endParaRPr lang="ru-RU"/>
          </a:p>
        </p:txBody>
      </p:sp>
    </p:spTree>
    <p:extLst>
      <p:ext uri="{BB962C8B-B14F-4D97-AF65-F5344CB8AC3E}">
        <p14:creationId xmlns:p14="http://schemas.microsoft.com/office/powerpoint/2010/main" val="3015539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F1FC9EF-18F5-4FFF-8082-1605BB397CB5}" type="slidenum">
              <a:rPr lang="ru-RU" smtClean="0"/>
              <a:pPr/>
              <a:t>20</a:t>
            </a:fld>
            <a:endParaRPr lang="ru-RU"/>
          </a:p>
        </p:txBody>
      </p:sp>
    </p:spTree>
    <p:extLst>
      <p:ext uri="{BB962C8B-B14F-4D97-AF65-F5344CB8AC3E}">
        <p14:creationId xmlns:p14="http://schemas.microsoft.com/office/powerpoint/2010/main" val="3133488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Шапка с атомом">
    <p:spTree>
      <p:nvGrpSpPr>
        <p:cNvPr id="1" name=""/>
        <p:cNvGrpSpPr/>
        <p:nvPr/>
      </p:nvGrpSpPr>
      <p:grpSpPr>
        <a:xfrm>
          <a:off x="0" y="0"/>
          <a:ext cx="0" cy="0"/>
          <a:chOff x="0" y="0"/>
          <a:chExt cx="0" cy="0"/>
        </a:xfrm>
      </p:grpSpPr>
      <p:sp>
        <p:nvSpPr>
          <p:cNvPr id="7" name="Прямоугольник 6"/>
          <p:cNvSpPr/>
          <p:nvPr userDrawn="1"/>
        </p:nvSpPr>
        <p:spPr>
          <a:xfrm>
            <a:off x="11641138" y="6453188"/>
            <a:ext cx="415498" cy="307777"/>
          </a:xfrm>
          <a:prstGeom prst="rect">
            <a:avLst/>
          </a:prstGeom>
        </p:spPr>
        <p:txBody>
          <a:bodyPr wrap="none">
            <a:spAutoFit/>
          </a:bodyPr>
          <a:lstStyle/>
          <a:p>
            <a:pPr algn="l"/>
            <a:fld id="{14D38384-7A71-42FD-A8FA-E9EF1AAD0FA2}" type="slidenum">
              <a:rPr lang="ru-RU" sz="1400" smtClean="0">
                <a:solidFill>
                  <a:srgbClr val="8F9092"/>
                </a:solidFill>
                <a:latin typeface="Montserrat" panose="00000500000000000000" pitchFamily="2" charset="-52"/>
              </a:rPr>
              <a:pPr algn="l"/>
              <a:t>‹#›</a:t>
            </a:fld>
            <a:endParaRPr lang="ru-RU" sz="1400" dirty="0">
              <a:solidFill>
                <a:srgbClr val="8F9092"/>
              </a:solidFill>
              <a:latin typeface="Montserrat" panose="00000500000000000000" pitchFamily="2" charset="-52"/>
            </a:endParaRPr>
          </a:p>
        </p:txBody>
      </p:sp>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l="86780" t="32381" r="-4361" b="40680"/>
          <a:stretch/>
        </p:blipFill>
        <p:spPr>
          <a:xfrm>
            <a:off x="0" y="1269807"/>
            <a:ext cx="982787" cy="1505489"/>
          </a:xfrm>
          <a:prstGeom prst="rect">
            <a:avLst/>
          </a:prstGeom>
        </p:spPr>
      </p:pic>
      <p:sp>
        <p:nvSpPr>
          <p:cNvPr id="6" name="Прямоугольник 5"/>
          <p:cNvSpPr/>
          <p:nvPr userDrawn="1"/>
        </p:nvSpPr>
        <p:spPr bwMode="hidden">
          <a:xfrm>
            <a:off x="-1" y="-1"/>
            <a:ext cx="12192001" cy="1224000"/>
          </a:xfrm>
          <a:prstGeom prst="rect">
            <a:avLst/>
          </a:prstGeom>
          <a:solidFill>
            <a:srgbClr val="005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55BB"/>
              </a:solidFill>
            </a:endParaRPr>
          </a:p>
        </p:txBody>
      </p:sp>
      <p:pic>
        <p:nvPicPr>
          <p:cNvPr id="8" name="Рисунок 7"/>
          <p:cNvPicPr>
            <a:picLocks noChangeAspect="1"/>
          </p:cNvPicPr>
          <p:nvPr userDrawn="1"/>
        </p:nvPicPr>
        <p:blipFill rotWithShape="1">
          <a:blip r:embed="rId3" cstate="print">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t="23654" b="46857"/>
          <a:stretch/>
        </p:blipFill>
        <p:spPr>
          <a:xfrm>
            <a:off x="8040340" y="-1"/>
            <a:ext cx="4151660" cy="1223999"/>
          </a:xfrm>
          <a:prstGeom prst="rect">
            <a:avLst/>
          </a:prstGeom>
        </p:spPr>
      </p:pic>
      <p:pic>
        <p:nvPicPr>
          <p:cNvPr id="9" name="Рисунок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1576" t="1513" r="20843" b="88431"/>
          <a:stretch/>
        </p:blipFill>
        <p:spPr>
          <a:xfrm>
            <a:off x="0" y="6296025"/>
            <a:ext cx="982787" cy="561975"/>
          </a:xfrm>
          <a:prstGeom prst="rect">
            <a:avLst/>
          </a:prstGeom>
        </p:spPr>
      </p:pic>
      <p:pic>
        <p:nvPicPr>
          <p:cNvPr id="10" name="Рисунок 9"/>
          <p:cNvPicPr>
            <a:picLocks noChangeAspect="1"/>
          </p:cNvPicPr>
          <p:nvPr userDrawn="1"/>
        </p:nvPicPr>
        <p:blipFill rotWithShape="1">
          <a:blip r:embed="rId5" cstate="print">
            <a:extLst>
              <a:ext uri="{28A0092B-C50C-407E-A947-70E740481C1C}">
                <a14:useLocalDpi xmlns:a14="http://schemas.microsoft.com/office/drawing/2010/main" val="0"/>
              </a:ext>
            </a:extLst>
          </a:blip>
          <a:srcRect l="5148" t="45097" r="86065" b="31852"/>
          <a:stretch/>
        </p:blipFill>
        <p:spPr>
          <a:xfrm>
            <a:off x="11703437" y="3382263"/>
            <a:ext cx="491219" cy="1288239"/>
          </a:xfrm>
          <a:prstGeom prst="rect">
            <a:avLst/>
          </a:prstGeom>
        </p:spPr>
      </p:pic>
      <p:sp>
        <p:nvSpPr>
          <p:cNvPr id="15" name="Заголовок 14"/>
          <p:cNvSpPr>
            <a:spLocks noGrp="1"/>
          </p:cNvSpPr>
          <p:nvPr>
            <p:ph type="title"/>
          </p:nvPr>
        </p:nvSpPr>
        <p:spPr>
          <a:xfrm>
            <a:off x="559572" y="359101"/>
            <a:ext cx="11081566" cy="523220"/>
          </a:xfrm>
          <a:prstGeom prst="rect">
            <a:avLst/>
          </a:prstGeom>
        </p:spPr>
        <p:txBody>
          <a:bodyPr wrap="square" anchor="ctr">
            <a:spAutoFit/>
          </a:bodyPr>
          <a:lstStyle>
            <a:lvl1pPr>
              <a:lnSpc>
                <a:spcPct val="100000"/>
              </a:lnSpc>
              <a:defRPr sz="2800" b="1">
                <a:solidFill>
                  <a:schemeClr val="bg1"/>
                </a:solidFill>
                <a:latin typeface="Montserrat" panose="00000500000000000000" pitchFamily="2" charset="-52"/>
              </a:defRPr>
            </a:lvl1pPr>
          </a:lstStyle>
          <a:p>
            <a:r>
              <a:rPr lang="ru-RU" dirty="0"/>
              <a:t>Образец заголовка</a:t>
            </a:r>
          </a:p>
        </p:txBody>
      </p:sp>
      <p:sp>
        <p:nvSpPr>
          <p:cNvPr id="20" name="Текст 19"/>
          <p:cNvSpPr>
            <a:spLocks noGrp="1"/>
          </p:cNvSpPr>
          <p:nvPr>
            <p:ph type="body" sz="quarter" idx="10" hasCustomPrompt="1"/>
          </p:nvPr>
        </p:nvSpPr>
        <p:spPr>
          <a:xfrm>
            <a:off x="559572" y="1729294"/>
            <a:ext cx="1348446" cy="338554"/>
          </a:xfrm>
          <a:prstGeom prst="rect">
            <a:avLst/>
          </a:prstGeom>
        </p:spPr>
        <p:txBody>
          <a:bodyPr wrap="square" anchor="t" anchorCtr="0">
            <a:spAutoFit/>
          </a:bodyPr>
          <a:lstStyle>
            <a:lvl1pPr marL="0" indent="0">
              <a:lnSpc>
                <a:spcPct val="100000"/>
              </a:lnSpc>
              <a:spcBef>
                <a:spcPts val="0"/>
              </a:spcBef>
              <a:spcAft>
                <a:spcPts val="600"/>
              </a:spcAft>
              <a:buNone/>
              <a:defRPr sz="1600" b="1">
                <a:solidFill>
                  <a:schemeClr val="accent2"/>
                </a:solidFill>
                <a:latin typeface="Montserrat" panose="00000500000000000000" pitchFamily="2" charset="-52"/>
              </a:defRPr>
            </a:lvl1pPr>
            <a:lvl2pPr>
              <a:lnSpc>
                <a:spcPct val="100000"/>
              </a:lnSpc>
              <a:spcBef>
                <a:spcPts val="0"/>
              </a:spcBef>
              <a:spcAft>
                <a:spcPts val="600"/>
              </a:spcAft>
              <a:defRPr sz="1400" b="0">
                <a:solidFill>
                  <a:srgbClr val="222A3F"/>
                </a:solidFill>
                <a:latin typeface="Montserrat" panose="00000500000000000000" pitchFamily="2" charset="-52"/>
              </a:defRPr>
            </a:lvl2pPr>
          </a:lstStyle>
          <a:p>
            <a:pPr lvl="0"/>
            <a:r>
              <a:rPr lang="ru-RU" dirty="0"/>
              <a:t>Заголовок</a:t>
            </a:r>
          </a:p>
        </p:txBody>
      </p:sp>
      <p:sp>
        <p:nvSpPr>
          <p:cNvPr id="27" name="Текст 26"/>
          <p:cNvSpPr>
            <a:spLocks noGrp="1"/>
          </p:cNvSpPr>
          <p:nvPr>
            <p:ph type="body" sz="quarter" idx="11"/>
          </p:nvPr>
        </p:nvSpPr>
        <p:spPr>
          <a:xfrm>
            <a:off x="559572" y="2409034"/>
            <a:ext cx="1649811" cy="307777"/>
          </a:xfrm>
          <a:prstGeom prst="rect">
            <a:avLst/>
          </a:prstGeom>
        </p:spPr>
        <p:txBody>
          <a:bodyPr wrap="square">
            <a:spAutoFit/>
          </a:bodyPr>
          <a:lstStyle>
            <a:lvl1pPr marL="0" indent="0">
              <a:lnSpc>
                <a:spcPct val="100000"/>
              </a:lnSpc>
              <a:spcBef>
                <a:spcPts val="0"/>
              </a:spcBef>
              <a:spcAft>
                <a:spcPts val="600"/>
              </a:spcAft>
              <a:buNone/>
              <a:defRPr sz="1400">
                <a:solidFill>
                  <a:srgbClr val="222A3F"/>
                </a:solidFill>
                <a:latin typeface="Montserrat" panose="00000500000000000000" pitchFamily="2" charset="-52"/>
              </a:defRPr>
            </a:lvl1pPr>
          </a:lstStyle>
          <a:p>
            <a:pPr lvl="0"/>
            <a:r>
              <a:rPr lang="ru-RU" dirty="0"/>
              <a:t>Образец текста</a:t>
            </a:r>
          </a:p>
        </p:txBody>
      </p:sp>
    </p:spTree>
    <p:extLst>
      <p:ext uri="{BB962C8B-B14F-4D97-AF65-F5344CB8AC3E}">
        <p14:creationId xmlns:p14="http://schemas.microsoft.com/office/powerpoint/2010/main" val="3732396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Шапка с логотипом без коня (белая)">
    <p:spTree>
      <p:nvGrpSpPr>
        <p:cNvPr id="1" name=""/>
        <p:cNvGrpSpPr/>
        <p:nvPr/>
      </p:nvGrpSpPr>
      <p:grpSpPr>
        <a:xfrm>
          <a:off x="0" y="0"/>
          <a:ext cx="0" cy="0"/>
          <a:chOff x="0" y="0"/>
          <a:chExt cx="0" cy="0"/>
        </a:xfrm>
      </p:grpSpPr>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l="86780" t="32381" r="-4361" b="40680"/>
          <a:stretch/>
        </p:blipFill>
        <p:spPr>
          <a:xfrm>
            <a:off x="0" y="1269807"/>
            <a:ext cx="982787" cy="1505489"/>
          </a:xfrm>
          <a:prstGeom prst="rect">
            <a:avLst/>
          </a:prstGeom>
        </p:spPr>
      </p:pic>
      <p:pic>
        <p:nvPicPr>
          <p:cNvPr id="9" name="Рисунок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1576" t="1513" r="20843" b="88431"/>
          <a:stretch/>
        </p:blipFill>
        <p:spPr>
          <a:xfrm>
            <a:off x="0" y="6296025"/>
            <a:ext cx="982787" cy="561975"/>
          </a:xfrm>
          <a:prstGeom prst="rect">
            <a:avLst/>
          </a:prstGeom>
        </p:spPr>
      </p:pic>
      <p:pic>
        <p:nvPicPr>
          <p:cNvPr id="10" name="Рисунок 9"/>
          <p:cNvPicPr>
            <a:picLocks noChangeAspect="1"/>
          </p:cNvPicPr>
          <p:nvPr userDrawn="1"/>
        </p:nvPicPr>
        <p:blipFill rotWithShape="1">
          <a:blip r:embed="rId3" cstate="print">
            <a:extLst>
              <a:ext uri="{28A0092B-C50C-407E-A947-70E740481C1C}">
                <a14:useLocalDpi xmlns:a14="http://schemas.microsoft.com/office/drawing/2010/main" val="0"/>
              </a:ext>
            </a:extLst>
          </a:blip>
          <a:srcRect l="5148" t="45097" r="86065" b="31852"/>
          <a:stretch/>
        </p:blipFill>
        <p:spPr>
          <a:xfrm>
            <a:off x="11703437" y="3382263"/>
            <a:ext cx="491219" cy="1288239"/>
          </a:xfrm>
          <a:prstGeom prst="rect">
            <a:avLst/>
          </a:prstGeom>
        </p:spPr>
      </p:pic>
      <p:sp>
        <p:nvSpPr>
          <p:cNvPr id="15" name="Заголовок 14"/>
          <p:cNvSpPr>
            <a:spLocks noGrp="1"/>
          </p:cNvSpPr>
          <p:nvPr>
            <p:ph type="title"/>
          </p:nvPr>
        </p:nvSpPr>
        <p:spPr>
          <a:xfrm>
            <a:off x="559572" y="359101"/>
            <a:ext cx="9199890" cy="523220"/>
          </a:xfrm>
          <a:prstGeom prst="rect">
            <a:avLst/>
          </a:prstGeom>
        </p:spPr>
        <p:txBody>
          <a:bodyPr wrap="square" anchor="ctr">
            <a:spAutoFit/>
          </a:bodyPr>
          <a:lstStyle>
            <a:lvl1pPr>
              <a:lnSpc>
                <a:spcPct val="100000"/>
              </a:lnSpc>
              <a:defRPr sz="2800" b="1">
                <a:solidFill>
                  <a:srgbClr val="0055BB"/>
                </a:solidFill>
                <a:latin typeface="Montserrat" panose="00000500000000000000" pitchFamily="2" charset="-52"/>
              </a:defRPr>
            </a:lvl1pPr>
          </a:lstStyle>
          <a:p>
            <a:r>
              <a:rPr lang="ru-RU" dirty="0"/>
              <a:t>Образец заголовка</a:t>
            </a:r>
          </a:p>
        </p:txBody>
      </p:sp>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85138" y="170399"/>
            <a:ext cx="1656000" cy="883200"/>
          </a:xfrm>
          <a:prstGeom prst="rect">
            <a:avLst/>
          </a:prstGeom>
        </p:spPr>
      </p:pic>
      <p:sp>
        <p:nvSpPr>
          <p:cNvPr id="14" name="Текст 19"/>
          <p:cNvSpPr>
            <a:spLocks noGrp="1"/>
          </p:cNvSpPr>
          <p:nvPr>
            <p:ph type="body" sz="quarter" idx="10" hasCustomPrompt="1"/>
          </p:nvPr>
        </p:nvSpPr>
        <p:spPr>
          <a:xfrm>
            <a:off x="559572" y="1729294"/>
            <a:ext cx="1348446" cy="338554"/>
          </a:xfrm>
          <a:prstGeom prst="rect">
            <a:avLst/>
          </a:prstGeom>
        </p:spPr>
        <p:txBody>
          <a:bodyPr wrap="square" anchor="t" anchorCtr="0">
            <a:spAutoFit/>
          </a:bodyPr>
          <a:lstStyle>
            <a:lvl1pPr marL="0" indent="0">
              <a:lnSpc>
                <a:spcPct val="100000"/>
              </a:lnSpc>
              <a:spcBef>
                <a:spcPts val="0"/>
              </a:spcBef>
              <a:spcAft>
                <a:spcPts val="600"/>
              </a:spcAft>
              <a:buNone/>
              <a:defRPr sz="1600" b="1">
                <a:solidFill>
                  <a:srgbClr val="00BBEE"/>
                </a:solidFill>
                <a:latin typeface="Montserrat" panose="00000500000000000000" pitchFamily="2" charset="-52"/>
              </a:defRPr>
            </a:lvl1pPr>
            <a:lvl2pPr>
              <a:lnSpc>
                <a:spcPct val="100000"/>
              </a:lnSpc>
              <a:spcBef>
                <a:spcPts val="0"/>
              </a:spcBef>
              <a:spcAft>
                <a:spcPts val="600"/>
              </a:spcAft>
              <a:defRPr sz="1400" b="0">
                <a:solidFill>
                  <a:srgbClr val="222A3F"/>
                </a:solidFill>
                <a:latin typeface="Montserrat" panose="00000500000000000000" pitchFamily="2" charset="-52"/>
              </a:defRPr>
            </a:lvl2pPr>
          </a:lstStyle>
          <a:p>
            <a:pPr lvl="0"/>
            <a:r>
              <a:rPr lang="ru-RU" dirty="0"/>
              <a:t>Заголовок</a:t>
            </a:r>
          </a:p>
        </p:txBody>
      </p:sp>
      <p:sp>
        <p:nvSpPr>
          <p:cNvPr id="16" name="Текст 26"/>
          <p:cNvSpPr>
            <a:spLocks noGrp="1"/>
          </p:cNvSpPr>
          <p:nvPr>
            <p:ph type="body" sz="quarter" idx="11"/>
          </p:nvPr>
        </p:nvSpPr>
        <p:spPr>
          <a:xfrm>
            <a:off x="559572" y="2409034"/>
            <a:ext cx="1649811" cy="307777"/>
          </a:xfrm>
          <a:prstGeom prst="rect">
            <a:avLst/>
          </a:prstGeom>
        </p:spPr>
        <p:txBody>
          <a:bodyPr wrap="square">
            <a:spAutoFit/>
          </a:bodyPr>
          <a:lstStyle>
            <a:lvl1pPr marL="0" indent="0">
              <a:lnSpc>
                <a:spcPct val="100000"/>
              </a:lnSpc>
              <a:spcBef>
                <a:spcPts val="0"/>
              </a:spcBef>
              <a:spcAft>
                <a:spcPts val="600"/>
              </a:spcAft>
              <a:buNone/>
              <a:defRPr sz="1400">
                <a:solidFill>
                  <a:srgbClr val="222A3F"/>
                </a:solidFill>
                <a:latin typeface="Montserrat" panose="00000500000000000000" pitchFamily="2" charset="-52"/>
              </a:defRPr>
            </a:lvl1pPr>
          </a:lstStyle>
          <a:p>
            <a:pPr lvl="0"/>
            <a:r>
              <a:rPr lang="ru-RU" dirty="0"/>
              <a:t>Образец текста</a:t>
            </a:r>
          </a:p>
        </p:txBody>
      </p:sp>
      <p:sp>
        <p:nvSpPr>
          <p:cNvPr id="12" name="Прямоугольник 11">
            <a:extLst>
              <a:ext uri="{FF2B5EF4-FFF2-40B4-BE49-F238E27FC236}">
                <a16:creationId xmlns:a16="http://schemas.microsoft.com/office/drawing/2014/main" id="{C5D4A470-D186-460E-BFFA-A336BBB6414C}"/>
              </a:ext>
            </a:extLst>
          </p:cNvPr>
          <p:cNvSpPr/>
          <p:nvPr userDrawn="1"/>
        </p:nvSpPr>
        <p:spPr>
          <a:xfrm>
            <a:off x="11641138" y="6453188"/>
            <a:ext cx="415498" cy="307777"/>
          </a:xfrm>
          <a:prstGeom prst="rect">
            <a:avLst/>
          </a:prstGeom>
        </p:spPr>
        <p:txBody>
          <a:bodyPr wrap="none">
            <a:spAutoFit/>
          </a:bodyPr>
          <a:lstStyle/>
          <a:p>
            <a:pPr algn="l"/>
            <a:fld id="{14D38384-7A71-42FD-A8FA-E9EF1AAD0FA2}" type="slidenum">
              <a:rPr lang="ru-RU" sz="1400" smtClean="0">
                <a:solidFill>
                  <a:srgbClr val="8F9092"/>
                </a:solidFill>
                <a:latin typeface="Montserrat" panose="00000500000000000000" pitchFamily="2" charset="-52"/>
              </a:rPr>
              <a:pPr algn="l"/>
              <a:t>‹#›</a:t>
            </a:fld>
            <a:endParaRPr lang="ru-RU" sz="1400" dirty="0">
              <a:solidFill>
                <a:srgbClr val="8F9092"/>
              </a:solidFill>
              <a:latin typeface="Montserrat" panose="00000500000000000000" pitchFamily="2" charset="-52"/>
            </a:endParaRPr>
          </a:p>
        </p:txBody>
      </p:sp>
    </p:spTree>
    <p:extLst>
      <p:ext uri="{BB962C8B-B14F-4D97-AF65-F5344CB8AC3E}">
        <p14:creationId xmlns:p14="http://schemas.microsoft.com/office/powerpoint/2010/main" val="443768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Шапка с логотипом без коня (синяя)">
    <p:spTree>
      <p:nvGrpSpPr>
        <p:cNvPr id="1" name=""/>
        <p:cNvGrpSpPr/>
        <p:nvPr/>
      </p:nvGrpSpPr>
      <p:grpSpPr>
        <a:xfrm>
          <a:off x="0" y="0"/>
          <a:ext cx="0" cy="0"/>
          <a:chOff x="0" y="0"/>
          <a:chExt cx="0" cy="0"/>
        </a:xfrm>
      </p:grpSpPr>
      <p:sp>
        <p:nvSpPr>
          <p:cNvPr id="12" name="Прямоугольник 11"/>
          <p:cNvSpPr/>
          <p:nvPr userDrawn="1"/>
        </p:nvSpPr>
        <p:spPr bwMode="hidden">
          <a:xfrm>
            <a:off x="-1" y="-1"/>
            <a:ext cx="12192001" cy="1224000"/>
          </a:xfrm>
          <a:prstGeom prst="rect">
            <a:avLst/>
          </a:prstGeom>
          <a:solidFill>
            <a:srgbClr val="005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pic>
        <p:nvPicPr>
          <p:cNvPr id="17" name="Рисунок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92762" y="170399"/>
            <a:ext cx="1656000" cy="883200"/>
          </a:xfrm>
          <a:prstGeom prst="rect">
            <a:avLst/>
          </a:prstGeom>
        </p:spPr>
      </p:pic>
      <p:pic>
        <p:nvPicPr>
          <p:cNvPr id="5" name="Рисунок 4"/>
          <p:cNvPicPr>
            <a:picLocks noChangeAspect="1"/>
          </p:cNvPicPr>
          <p:nvPr userDrawn="1"/>
        </p:nvPicPr>
        <p:blipFill rotWithShape="1">
          <a:blip r:embed="rId3" cstate="print">
            <a:extLst>
              <a:ext uri="{28A0092B-C50C-407E-A947-70E740481C1C}">
                <a14:useLocalDpi xmlns:a14="http://schemas.microsoft.com/office/drawing/2010/main" val="0"/>
              </a:ext>
            </a:extLst>
          </a:blip>
          <a:srcRect l="86780" t="32381" r="-4361" b="40680"/>
          <a:stretch/>
        </p:blipFill>
        <p:spPr>
          <a:xfrm>
            <a:off x="0" y="1269807"/>
            <a:ext cx="982787" cy="1505489"/>
          </a:xfrm>
          <a:prstGeom prst="rect">
            <a:avLst/>
          </a:prstGeom>
        </p:spPr>
      </p:pic>
      <p:pic>
        <p:nvPicPr>
          <p:cNvPr id="9" name="Рисунок 8"/>
          <p:cNvPicPr>
            <a:picLocks noChangeAspect="1"/>
          </p:cNvPicPr>
          <p:nvPr userDrawn="1"/>
        </p:nvPicPr>
        <p:blipFill rotWithShape="1">
          <a:blip r:embed="rId3" cstate="print">
            <a:extLst>
              <a:ext uri="{28A0092B-C50C-407E-A947-70E740481C1C}">
                <a14:useLocalDpi xmlns:a14="http://schemas.microsoft.com/office/drawing/2010/main" val="0"/>
              </a:ext>
            </a:extLst>
          </a:blip>
          <a:srcRect l="61576" t="1513" r="20843" b="88431"/>
          <a:stretch/>
        </p:blipFill>
        <p:spPr>
          <a:xfrm>
            <a:off x="0" y="6296025"/>
            <a:ext cx="982787" cy="561975"/>
          </a:xfrm>
          <a:prstGeom prst="rect">
            <a:avLst/>
          </a:prstGeom>
        </p:spPr>
      </p:pic>
      <p:pic>
        <p:nvPicPr>
          <p:cNvPr id="10" name="Рисунок 9"/>
          <p:cNvPicPr>
            <a:picLocks noChangeAspect="1"/>
          </p:cNvPicPr>
          <p:nvPr userDrawn="1"/>
        </p:nvPicPr>
        <p:blipFill rotWithShape="1">
          <a:blip r:embed="rId4" cstate="print">
            <a:extLst>
              <a:ext uri="{28A0092B-C50C-407E-A947-70E740481C1C}">
                <a14:useLocalDpi xmlns:a14="http://schemas.microsoft.com/office/drawing/2010/main" val="0"/>
              </a:ext>
            </a:extLst>
          </a:blip>
          <a:srcRect l="5148" t="45097" r="86065" b="31852"/>
          <a:stretch/>
        </p:blipFill>
        <p:spPr>
          <a:xfrm>
            <a:off x="11703437" y="3382263"/>
            <a:ext cx="491219" cy="1288239"/>
          </a:xfrm>
          <a:prstGeom prst="rect">
            <a:avLst/>
          </a:prstGeom>
        </p:spPr>
      </p:pic>
      <p:sp>
        <p:nvSpPr>
          <p:cNvPr id="15" name="Заголовок 14"/>
          <p:cNvSpPr>
            <a:spLocks noGrp="1"/>
          </p:cNvSpPr>
          <p:nvPr>
            <p:ph type="title"/>
          </p:nvPr>
        </p:nvSpPr>
        <p:spPr>
          <a:xfrm>
            <a:off x="559572" y="359101"/>
            <a:ext cx="9173513" cy="523220"/>
          </a:xfrm>
          <a:prstGeom prst="rect">
            <a:avLst/>
          </a:prstGeom>
        </p:spPr>
        <p:txBody>
          <a:bodyPr wrap="square" anchor="ctr">
            <a:spAutoFit/>
          </a:bodyPr>
          <a:lstStyle>
            <a:lvl1pPr>
              <a:lnSpc>
                <a:spcPct val="100000"/>
              </a:lnSpc>
              <a:defRPr sz="2800" b="1">
                <a:solidFill>
                  <a:schemeClr val="bg1"/>
                </a:solidFill>
                <a:latin typeface="Montserrat" panose="00000500000000000000" pitchFamily="2" charset="-52"/>
              </a:defRPr>
            </a:lvl1pPr>
          </a:lstStyle>
          <a:p>
            <a:r>
              <a:rPr lang="ru-RU" dirty="0"/>
              <a:t>Образец заголовка</a:t>
            </a:r>
          </a:p>
        </p:txBody>
      </p:sp>
      <p:sp>
        <p:nvSpPr>
          <p:cNvPr id="14" name="Текст 19"/>
          <p:cNvSpPr>
            <a:spLocks noGrp="1"/>
          </p:cNvSpPr>
          <p:nvPr>
            <p:ph type="body" sz="quarter" idx="10" hasCustomPrompt="1"/>
          </p:nvPr>
        </p:nvSpPr>
        <p:spPr>
          <a:xfrm>
            <a:off x="559572" y="1729294"/>
            <a:ext cx="1348446" cy="338554"/>
          </a:xfrm>
          <a:prstGeom prst="rect">
            <a:avLst/>
          </a:prstGeom>
        </p:spPr>
        <p:txBody>
          <a:bodyPr wrap="square" anchor="t" anchorCtr="0">
            <a:spAutoFit/>
          </a:bodyPr>
          <a:lstStyle>
            <a:lvl1pPr marL="0" indent="0">
              <a:lnSpc>
                <a:spcPct val="100000"/>
              </a:lnSpc>
              <a:spcBef>
                <a:spcPts val="0"/>
              </a:spcBef>
              <a:spcAft>
                <a:spcPts val="600"/>
              </a:spcAft>
              <a:buNone/>
              <a:defRPr sz="1600" b="1">
                <a:solidFill>
                  <a:srgbClr val="00BBEE"/>
                </a:solidFill>
                <a:latin typeface="Montserrat" panose="00000500000000000000" pitchFamily="2" charset="-52"/>
              </a:defRPr>
            </a:lvl1pPr>
            <a:lvl2pPr>
              <a:lnSpc>
                <a:spcPct val="100000"/>
              </a:lnSpc>
              <a:spcBef>
                <a:spcPts val="0"/>
              </a:spcBef>
              <a:spcAft>
                <a:spcPts val="600"/>
              </a:spcAft>
              <a:defRPr sz="1400" b="0">
                <a:solidFill>
                  <a:srgbClr val="222A3F"/>
                </a:solidFill>
                <a:latin typeface="Montserrat" panose="00000500000000000000" pitchFamily="2" charset="-52"/>
              </a:defRPr>
            </a:lvl2pPr>
          </a:lstStyle>
          <a:p>
            <a:pPr lvl="0"/>
            <a:r>
              <a:rPr lang="ru-RU" dirty="0"/>
              <a:t>Заголовок</a:t>
            </a:r>
          </a:p>
        </p:txBody>
      </p:sp>
      <p:sp>
        <p:nvSpPr>
          <p:cNvPr id="16" name="Текст 26"/>
          <p:cNvSpPr>
            <a:spLocks noGrp="1"/>
          </p:cNvSpPr>
          <p:nvPr>
            <p:ph type="body" sz="quarter" idx="11"/>
          </p:nvPr>
        </p:nvSpPr>
        <p:spPr>
          <a:xfrm>
            <a:off x="559572" y="2409034"/>
            <a:ext cx="1649811" cy="307777"/>
          </a:xfrm>
          <a:prstGeom prst="rect">
            <a:avLst/>
          </a:prstGeom>
        </p:spPr>
        <p:txBody>
          <a:bodyPr wrap="square">
            <a:spAutoFit/>
          </a:bodyPr>
          <a:lstStyle>
            <a:lvl1pPr marL="0" indent="0">
              <a:lnSpc>
                <a:spcPct val="100000"/>
              </a:lnSpc>
              <a:spcBef>
                <a:spcPts val="0"/>
              </a:spcBef>
              <a:spcAft>
                <a:spcPts val="600"/>
              </a:spcAft>
              <a:buNone/>
              <a:defRPr sz="1400">
                <a:solidFill>
                  <a:srgbClr val="222A3F"/>
                </a:solidFill>
                <a:latin typeface="Montserrat" panose="00000500000000000000" pitchFamily="2" charset="-52"/>
              </a:defRPr>
            </a:lvl1pPr>
          </a:lstStyle>
          <a:p>
            <a:pPr lvl="0"/>
            <a:r>
              <a:rPr lang="ru-RU" dirty="0"/>
              <a:t>Образец текста</a:t>
            </a:r>
          </a:p>
        </p:txBody>
      </p:sp>
      <p:sp>
        <p:nvSpPr>
          <p:cNvPr id="11" name="Прямоугольник 10">
            <a:extLst>
              <a:ext uri="{FF2B5EF4-FFF2-40B4-BE49-F238E27FC236}">
                <a16:creationId xmlns:a16="http://schemas.microsoft.com/office/drawing/2014/main" id="{843DE57E-711D-404D-B188-192C4B659303}"/>
              </a:ext>
            </a:extLst>
          </p:cNvPr>
          <p:cNvSpPr/>
          <p:nvPr userDrawn="1"/>
        </p:nvSpPr>
        <p:spPr>
          <a:xfrm>
            <a:off x="11641138" y="6453188"/>
            <a:ext cx="415498" cy="307777"/>
          </a:xfrm>
          <a:prstGeom prst="rect">
            <a:avLst/>
          </a:prstGeom>
        </p:spPr>
        <p:txBody>
          <a:bodyPr wrap="none">
            <a:spAutoFit/>
          </a:bodyPr>
          <a:lstStyle/>
          <a:p>
            <a:pPr algn="l"/>
            <a:fld id="{14D38384-7A71-42FD-A8FA-E9EF1AAD0FA2}" type="slidenum">
              <a:rPr lang="ru-RU" sz="1400" smtClean="0">
                <a:solidFill>
                  <a:srgbClr val="8F9092"/>
                </a:solidFill>
                <a:latin typeface="Montserrat" panose="00000500000000000000" pitchFamily="2" charset="-52"/>
              </a:rPr>
              <a:pPr algn="l"/>
              <a:t>‹#›</a:t>
            </a:fld>
            <a:endParaRPr lang="ru-RU" sz="1400" dirty="0">
              <a:solidFill>
                <a:srgbClr val="8F9092"/>
              </a:solidFill>
              <a:latin typeface="Montserrat" panose="00000500000000000000" pitchFamily="2" charset="-52"/>
            </a:endParaRPr>
          </a:p>
        </p:txBody>
      </p:sp>
    </p:spTree>
    <p:extLst>
      <p:ext uri="{BB962C8B-B14F-4D97-AF65-F5344CB8AC3E}">
        <p14:creationId xmlns:p14="http://schemas.microsoft.com/office/powerpoint/2010/main" val="3446839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Шапка с логотипом коня (белая)">
    <p:spTree>
      <p:nvGrpSpPr>
        <p:cNvPr id="1" name=""/>
        <p:cNvGrpSpPr/>
        <p:nvPr/>
      </p:nvGrpSpPr>
      <p:grpSpPr>
        <a:xfrm>
          <a:off x="0" y="0"/>
          <a:ext cx="0" cy="0"/>
          <a:chOff x="0" y="0"/>
          <a:chExt cx="0" cy="0"/>
        </a:xfrm>
      </p:grpSpPr>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l="86780" t="32381" r="-4361" b="40680"/>
          <a:stretch/>
        </p:blipFill>
        <p:spPr>
          <a:xfrm>
            <a:off x="0" y="1269807"/>
            <a:ext cx="982787" cy="1505489"/>
          </a:xfrm>
          <a:prstGeom prst="rect">
            <a:avLst/>
          </a:prstGeom>
        </p:spPr>
      </p:pic>
      <p:pic>
        <p:nvPicPr>
          <p:cNvPr id="9" name="Рисунок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1576" t="1513" r="20843" b="88431"/>
          <a:stretch/>
        </p:blipFill>
        <p:spPr>
          <a:xfrm>
            <a:off x="0" y="6296025"/>
            <a:ext cx="982787" cy="561975"/>
          </a:xfrm>
          <a:prstGeom prst="rect">
            <a:avLst/>
          </a:prstGeom>
        </p:spPr>
      </p:pic>
      <p:pic>
        <p:nvPicPr>
          <p:cNvPr id="10" name="Рисунок 9"/>
          <p:cNvPicPr>
            <a:picLocks noChangeAspect="1"/>
          </p:cNvPicPr>
          <p:nvPr userDrawn="1"/>
        </p:nvPicPr>
        <p:blipFill rotWithShape="1">
          <a:blip r:embed="rId3" cstate="print">
            <a:extLst>
              <a:ext uri="{28A0092B-C50C-407E-A947-70E740481C1C}">
                <a14:useLocalDpi xmlns:a14="http://schemas.microsoft.com/office/drawing/2010/main" val="0"/>
              </a:ext>
            </a:extLst>
          </a:blip>
          <a:srcRect l="5148" t="45097" r="86065" b="31852"/>
          <a:stretch/>
        </p:blipFill>
        <p:spPr>
          <a:xfrm>
            <a:off x="11703437" y="3382263"/>
            <a:ext cx="491219" cy="1288239"/>
          </a:xfrm>
          <a:prstGeom prst="rect">
            <a:avLst/>
          </a:prstGeom>
        </p:spPr>
      </p:pic>
      <p:sp>
        <p:nvSpPr>
          <p:cNvPr id="15" name="Заголовок 14"/>
          <p:cNvSpPr>
            <a:spLocks noGrp="1"/>
          </p:cNvSpPr>
          <p:nvPr>
            <p:ph type="title"/>
          </p:nvPr>
        </p:nvSpPr>
        <p:spPr>
          <a:xfrm>
            <a:off x="559572" y="359101"/>
            <a:ext cx="8900951" cy="523220"/>
          </a:xfrm>
          <a:prstGeom prst="rect">
            <a:avLst/>
          </a:prstGeom>
        </p:spPr>
        <p:txBody>
          <a:bodyPr wrap="square" anchor="ctr">
            <a:spAutoFit/>
          </a:bodyPr>
          <a:lstStyle>
            <a:lvl1pPr>
              <a:lnSpc>
                <a:spcPct val="100000"/>
              </a:lnSpc>
              <a:defRPr lang="ru-RU" sz="2800" b="1" kern="1200" dirty="0">
                <a:solidFill>
                  <a:srgbClr val="E46C2A"/>
                </a:solidFill>
                <a:latin typeface="Montserrat" panose="00000500000000000000" pitchFamily="2" charset="-52"/>
                <a:ea typeface="+mj-ea"/>
                <a:cs typeface="+mj-cs"/>
              </a:defRPr>
            </a:lvl1pPr>
          </a:lstStyle>
          <a:p>
            <a:r>
              <a:rPr lang="ru-RU" dirty="0"/>
              <a:t>Образец заголовка</a:t>
            </a:r>
          </a:p>
        </p:txBody>
      </p:sp>
      <p:sp>
        <p:nvSpPr>
          <p:cNvPr id="14" name="Текст 19"/>
          <p:cNvSpPr>
            <a:spLocks noGrp="1"/>
          </p:cNvSpPr>
          <p:nvPr>
            <p:ph type="body" sz="quarter" idx="10" hasCustomPrompt="1"/>
          </p:nvPr>
        </p:nvSpPr>
        <p:spPr>
          <a:xfrm>
            <a:off x="559572" y="1729294"/>
            <a:ext cx="1348446" cy="338554"/>
          </a:xfrm>
          <a:prstGeom prst="rect">
            <a:avLst/>
          </a:prstGeom>
        </p:spPr>
        <p:txBody>
          <a:bodyPr wrap="square" anchor="t" anchorCtr="0">
            <a:spAutoFit/>
          </a:bodyPr>
          <a:lstStyle>
            <a:lvl1pPr marL="0" indent="0">
              <a:lnSpc>
                <a:spcPct val="100000"/>
              </a:lnSpc>
              <a:spcBef>
                <a:spcPts val="0"/>
              </a:spcBef>
              <a:spcAft>
                <a:spcPts val="600"/>
              </a:spcAft>
              <a:buNone/>
              <a:defRPr sz="1600" b="1">
                <a:solidFill>
                  <a:srgbClr val="00BBEE"/>
                </a:solidFill>
                <a:latin typeface="Montserrat" panose="00000500000000000000" pitchFamily="2" charset="-52"/>
              </a:defRPr>
            </a:lvl1pPr>
            <a:lvl2pPr>
              <a:lnSpc>
                <a:spcPct val="100000"/>
              </a:lnSpc>
              <a:spcBef>
                <a:spcPts val="0"/>
              </a:spcBef>
              <a:spcAft>
                <a:spcPts val="600"/>
              </a:spcAft>
              <a:defRPr sz="1400" b="0">
                <a:solidFill>
                  <a:srgbClr val="222A3F"/>
                </a:solidFill>
                <a:latin typeface="Montserrat" panose="00000500000000000000" pitchFamily="2" charset="-52"/>
              </a:defRPr>
            </a:lvl2pPr>
          </a:lstStyle>
          <a:p>
            <a:pPr lvl="0"/>
            <a:r>
              <a:rPr lang="ru-RU" dirty="0"/>
              <a:t>Заголовок</a:t>
            </a:r>
          </a:p>
        </p:txBody>
      </p:sp>
      <p:sp>
        <p:nvSpPr>
          <p:cNvPr id="16" name="Текст 26"/>
          <p:cNvSpPr>
            <a:spLocks noGrp="1"/>
          </p:cNvSpPr>
          <p:nvPr>
            <p:ph type="body" sz="quarter" idx="11"/>
          </p:nvPr>
        </p:nvSpPr>
        <p:spPr>
          <a:xfrm>
            <a:off x="559572" y="2409034"/>
            <a:ext cx="1649811" cy="307777"/>
          </a:xfrm>
          <a:prstGeom prst="rect">
            <a:avLst/>
          </a:prstGeom>
        </p:spPr>
        <p:txBody>
          <a:bodyPr wrap="square">
            <a:spAutoFit/>
          </a:bodyPr>
          <a:lstStyle>
            <a:lvl1pPr marL="0" indent="0">
              <a:lnSpc>
                <a:spcPct val="100000"/>
              </a:lnSpc>
              <a:spcBef>
                <a:spcPts val="0"/>
              </a:spcBef>
              <a:spcAft>
                <a:spcPts val="600"/>
              </a:spcAft>
              <a:buNone/>
              <a:defRPr sz="1400">
                <a:solidFill>
                  <a:srgbClr val="222A3F"/>
                </a:solidFill>
                <a:latin typeface="Montserrat" panose="00000500000000000000" pitchFamily="2" charset="-52"/>
              </a:defRPr>
            </a:lvl1pPr>
          </a:lstStyle>
          <a:p>
            <a:pPr lvl="0"/>
            <a:r>
              <a:rPr lang="ru-RU" dirty="0"/>
              <a:t>Образец текста</a:t>
            </a:r>
          </a:p>
        </p:txBody>
      </p:sp>
      <p:pic>
        <p:nvPicPr>
          <p:cNvPr id="2" name="Рисунок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25956" y="-135287"/>
            <a:ext cx="2376074" cy="1512000"/>
          </a:xfrm>
          <a:prstGeom prst="rect">
            <a:avLst/>
          </a:prstGeom>
        </p:spPr>
      </p:pic>
      <p:sp>
        <p:nvSpPr>
          <p:cNvPr id="11" name="Прямоугольник 10">
            <a:extLst>
              <a:ext uri="{FF2B5EF4-FFF2-40B4-BE49-F238E27FC236}">
                <a16:creationId xmlns:a16="http://schemas.microsoft.com/office/drawing/2014/main" id="{F00D0962-6951-42C9-AAB7-A8419B4562CD}"/>
              </a:ext>
            </a:extLst>
          </p:cNvPr>
          <p:cNvSpPr/>
          <p:nvPr userDrawn="1"/>
        </p:nvSpPr>
        <p:spPr>
          <a:xfrm>
            <a:off x="11641138" y="6453188"/>
            <a:ext cx="415498" cy="307777"/>
          </a:xfrm>
          <a:prstGeom prst="rect">
            <a:avLst/>
          </a:prstGeom>
        </p:spPr>
        <p:txBody>
          <a:bodyPr wrap="none">
            <a:spAutoFit/>
          </a:bodyPr>
          <a:lstStyle/>
          <a:p>
            <a:pPr algn="l"/>
            <a:fld id="{14D38384-7A71-42FD-A8FA-E9EF1AAD0FA2}" type="slidenum">
              <a:rPr lang="ru-RU" sz="1400" smtClean="0">
                <a:solidFill>
                  <a:srgbClr val="8F9092"/>
                </a:solidFill>
                <a:latin typeface="Montserrat" panose="00000500000000000000" pitchFamily="2" charset="-52"/>
              </a:rPr>
              <a:pPr algn="l"/>
              <a:t>‹#›</a:t>
            </a:fld>
            <a:endParaRPr lang="ru-RU" sz="1400" dirty="0">
              <a:solidFill>
                <a:srgbClr val="8F9092"/>
              </a:solidFill>
              <a:latin typeface="Montserrat" panose="00000500000000000000" pitchFamily="2" charset="-52"/>
            </a:endParaRPr>
          </a:p>
        </p:txBody>
      </p:sp>
    </p:spTree>
    <p:extLst>
      <p:ext uri="{BB962C8B-B14F-4D97-AF65-F5344CB8AC3E}">
        <p14:creationId xmlns:p14="http://schemas.microsoft.com/office/powerpoint/2010/main" val="9468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Шапка с логотипом коня (серая)">
    <p:spTree>
      <p:nvGrpSpPr>
        <p:cNvPr id="1" name=""/>
        <p:cNvGrpSpPr/>
        <p:nvPr/>
      </p:nvGrpSpPr>
      <p:grpSpPr>
        <a:xfrm>
          <a:off x="0" y="0"/>
          <a:ext cx="0" cy="0"/>
          <a:chOff x="0" y="0"/>
          <a:chExt cx="0" cy="0"/>
        </a:xfrm>
      </p:grpSpPr>
      <p:sp>
        <p:nvSpPr>
          <p:cNvPr id="12" name="Прямоугольник 11"/>
          <p:cNvSpPr/>
          <p:nvPr userDrawn="1"/>
        </p:nvSpPr>
        <p:spPr bwMode="hidden">
          <a:xfrm>
            <a:off x="-1" y="-1"/>
            <a:ext cx="12192001" cy="1224000"/>
          </a:xfrm>
          <a:prstGeom prst="rect">
            <a:avLst/>
          </a:prstGeom>
          <a:solidFill>
            <a:srgbClr val="DD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l="86780" t="32381" r="-4361" b="40680"/>
          <a:stretch/>
        </p:blipFill>
        <p:spPr>
          <a:xfrm>
            <a:off x="0" y="1269807"/>
            <a:ext cx="982787" cy="1505489"/>
          </a:xfrm>
          <a:prstGeom prst="rect">
            <a:avLst/>
          </a:prstGeom>
        </p:spPr>
      </p:pic>
      <p:pic>
        <p:nvPicPr>
          <p:cNvPr id="9" name="Рисунок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1576" t="1513" r="20843" b="88431"/>
          <a:stretch/>
        </p:blipFill>
        <p:spPr>
          <a:xfrm>
            <a:off x="0" y="6296025"/>
            <a:ext cx="982787" cy="561975"/>
          </a:xfrm>
          <a:prstGeom prst="rect">
            <a:avLst/>
          </a:prstGeom>
        </p:spPr>
      </p:pic>
      <p:pic>
        <p:nvPicPr>
          <p:cNvPr id="10" name="Рисунок 9"/>
          <p:cNvPicPr>
            <a:picLocks noChangeAspect="1"/>
          </p:cNvPicPr>
          <p:nvPr userDrawn="1"/>
        </p:nvPicPr>
        <p:blipFill rotWithShape="1">
          <a:blip r:embed="rId3" cstate="print">
            <a:extLst>
              <a:ext uri="{28A0092B-C50C-407E-A947-70E740481C1C}">
                <a14:useLocalDpi xmlns:a14="http://schemas.microsoft.com/office/drawing/2010/main" val="0"/>
              </a:ext>
            </a:extLst>
          </a:blip>
          <a:srcRect l="5148" t="45097" r="86065" b="31852"/>
          <a:stretch/>
        </p:blipFill>
        <p:spPr>
          <a:xfrm>
            <a:off x="11703437" y="3382263"/>
            <a:ext cx="491219" cy="1288239"/>
          </a:xfrm>
          <a:prstGeom prst="rect">
            <a:avLst/>
          </a:prstGeom>
        </p:spPr>
      </p:pic>
      <p:sp>
        <p:nvSpPr>
          <p:cNvPr id="15" name="Заголовок 14"/>
          <p:cNvSpPr>
            <a:spLocks noGrp="1"/>
          </p:cNvSpPr>
          <p:nvPr>
            <p:ph type="title"/>
          </p:nvPr>
        </p:nvSpPr>
        <p:spPr>
          <a:xfrm>
            <a:off x="559572" y="359101"/>
            <a:ext cx="9032836" cy="523220"/>
          </a:xfrm>
          <a:prstGeom prst="rect">
            <a:avLst/>
          </a:prstGeom>
        </p:spPr>
        <p:txBody>
          <a:bodyPr wrap="square" anchor="ctr">
            <a:spAutoFit/>
          </a:bodyPr>
          <a:lstStyle>
            <a:lvl1pPr>
              <a:lnSpc>
                <a:spcPct val="100000"/>
              </a:lnSpc>
              <a:defRPr lang="ru-RU" sz="2800" b="1" kern="1200" dirty="0">
                <a:solidFill>
                  <a:srgbClr val="0055BB"/>
                </a:solidFill>
                <a:latin typeface="Montserrat" panose="00000500000000000000" pitchFamily="2" charset="-52"/>
                <a:ea typeface="+mj-ea"/>
                <a:cs typeface="+mj-cs"/>
              </a:defRPr>
            </a:lvl1pPr>
          </a:lstStyle>
          <a:p>
            <a:r>
              <a:rPr lang="ru-RU" dirty="0"/>
              <a:t>Образец заголовка</a:t>
            </a:r>
          </a:p>
        </p:txBody>
      </p:sp>
      <p:sp>
        <p:nvSpPr>
          <p:cNvPr id="14" name="Текст 19"/>
          <p:cNvSpPr>
            <a:spLocks noGrp="1"/>
          </p:cNvSpPr>
          <p:nvPr>
            <p:ph type="body" sz="quarter" idx="10" hasCustomPrompt="1"/>
          </p:nvPr>
        </p:nvSpPr>
        <p:spPr>
          <a:xfrm>
            <a:off x="559572" y="1729294"/>
            <a:ext cx="1348446" cy="338554"/>
          </a:xfrm>
          <a:prstGeom prst="rect">
            <a:avLst/>
          </a:prstGeom>
        </p:spPr>
        <p:txBody>
          <a:bodyPr wrap="square" anchor="t" anchorCtr="0">
            <a:spAutoFit/>
          </a:bodyPr>
          <a:lstStyle>
            <a:lvl1pPr marL="0" indent="0">
              <a:lnSpc>
                <a:spcPct val="100000"/>
              </a:lnSpc>
              <a:spcBef>
                <a:spcPts val="0"/>
              </a:spcBef>
              <a:spcAft>
                <a:spcPts val="600"/>
              </a:spcAft>
              <a:buNone/>
              <a:defRPr sz="1600" b="1">
                <a:solidFill>
                  <a:srgbClr val="00BBEE"/>
                </a:solidFill>
                <a:latin typeface="Montserrat" panose="00000500000000000000" pitchFamily="2" charset="-52"/>
              </a:defRPr>
            </a:lvl1pPr>
            <a:lvl2pPr>
              <a:lnSpc>
                <a:spcPct val="100000"/>
              </a:lnSpc>
              <a:spcBef>
                <a:spcPts val="0"/>
              </a:spcBef>
              <a:spcAft>
                <a:spcPts val="600"/>
              </a:spcAft>
              <a:defRPr sz="1400" b="0">
                <a:solidFill>
                  <a:srgbClr val="222A3F"/>
                </a:solidFill>
                <a:latin typeface="Montserrat" panose="00000500000000000000" pitchFamily="2" charset="-52"/>
              </a:defRPr>
            </a:lvl2pPr>
          </a:lstStyle>
          <a:p>
            <a:pPr lvl="0"/>
            <a:r>
              <a:rPr lang="ru-RU" dirty="0"/>
              <a:t>Заголовок</a:t>
            </a:r>
          </a:p>
        </p:txBody>
      </p:sp>
      <p:sp>
        <p:nvSpPr>
          <p:cNvPr id="16" name="Текст 26"/>
          <p:cNvSpPr>
            <a:spLocks noGrp="1"/>
          </p:cNvSpPr>
          <p:nvPr>
            <p:ph type="body" sz="quarter" idx="11"/>
          </p:nvPr>
        </p:nvSpPr>
        <p:spPr>
          <a:xfrm>
            <a:off x="559572" y="2409034"/>
            <a:ext cx="1649811" cy="307777"/>
          </a:xfrm>
          <a:prstGeom prst="rect">
            <a:avLst/>
          </a:prstGeom>
        </p:spPr>
        <p:txBody>
          <a:bodyPr wrap="square">
            <a:spAutoFit/>
          </a:bodyPr>
          <a:lstStyle>
            <a:lvl1pPr marL="0" indent="0">
              <a:lnSpc>
                <a:spcPct val="100000"/>
              </a:lnSpc>
              <a:spcBef>
                <a:spcPts val="0"/>
              </a:spcBef>
              <a:spcAft>
                <a:spcPts val="600"/>
              </a:spcAft>
              <a:buNone/>
              <a:defRPr sz="1400">
                <a:solidFill>
                  <a:srgbClr val="222A3F"/>
                </a:solidFill>
                <a:latin typeface="Montserrat" panose="00000500000000000000" pitchFamily="2" charset="-52"/>
              </a:defRPr>
            </a:lvl1pPr>
          </a:lstStyle>
          <a:p>
            <a:pPr lvl="0"/>
            <a:r>
              <a:rPr lang="ru-RU" dirty="0"/>
              <a:t>Образец текста</a:t>
            </a:r>
          </a:p>
        </p:txBody>
      </p:sp>
      <p:pic>
        <p:nvPicPr>
          <p:cNvPr id="3" name="Рисунок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invGray">
          <a:xfrm>
            <a:off x="9525956" y="-144001"/>
            <a:ext cx="2376074" cy="1512000"/>
          </a:xfrm>
          <a:prstGeom prst="rect">
            <a:avLst/>
          </a:prstGeom>
        </p:spPr>
      </p:pic>
      <p:sp>
        <p:nvSpPr>
          <p:cNvPr id="11" name="Прямоугольник 10">
            <a:extLst>
              <a:ext uri="{FF2B5EF4-FFF2-40B4-BE49-F238E27FC236}">
                <a16:creationId xmlns:a16="http://schemas.microsoft.com/office/drawing/2014/main" id="{12077ADA-551A-4656-A047-B811D4148796}"/>
              </a:ext>
            </a:extLst>
          </p:cNvPr>
          <p:cNvSpPr/>
          <p:nvPr userDrawn="1"/>
        </p:nvSpPr>
        <p:spPr>
          <a:xfrm>
            <a:off x="11641138" y="6453188"/>
            <a:ext cx="415498" cy="307777"/>
          </a:xfrm>
          <a:prstGeom prst="rect">
            <a:avLst/>
          </a:prstGeom>
        </p:spPr>
        <p:txBody>
          <a:bodyPr wrap="none">
            <a:spAutoFit/>
          </a:bodyPr>
          <a:lstStyle/>
          <a:p>
            <a:pPr algn="l"/>
            <a:fld id="{14D38384-7A71-42FD-A8FA-E9EF1AAD0FA2}" type="slidenum">
              <a:rPr lang="ru-RU" sz="1400" smtClean="0">
                <a:solidFill>
                  <a:srgbClr val="8F9092"/>
                </a:solidFill>
                <a:latin typeface="Montserrat" panose="00000500000000000000" pitchFamily="2" charset="-52"/>
              </a:rPr>
              <a:pPr algn="l"/>
              <a:t>‹#›</a:t>
            </a:fld>
            <a:endParaRPr lang="ru-RU" sz="1400" dirty="0">
              <a:solidFill>
                <a:srgbClr val="8F9092"/>
              </a:solidFill>
              <a:latin typeface="Montserrat" panose="00000500000000000000" pitchFamily="2" charset="-52"/>
            </a:endParaRPr>
          </a:p>
        </p:txBody>
      </p:sp>
    </p:spTree>
    <p:extLst>
      <p:ext uri="{BB962C8B-B14F-4D97-AF65-F5344CB8AC3E}">
        <p14:creationId xmlns:p14="http://schemas.microsoft.com/office/powerpoint/2010/main" val="1675729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Титульный слайд 2">
    <p:spTree>
      <p:nvGrpSpPr>
        <p:cNvPr id="1" name=""/>
        <p:cNvGrpSpPr/>
        <p:nvPr/>
      </p:nvGrpSpPr>
      <p:grpSpPr>
        <a:xfrm>
          <a:off x="0" y="0"/>
          <a:ext cx="0" cy="0"/>
          <a:chOff x="0" y="0"/>
          <a:chExt cx="0" cy="0"/>
        </a:xfrm>
      </p:grpSpPr>
      <p:sp>
        <p:nvSpPr>
          <p:cNvPr id="6" name="Текст 26"/>
          <p:cNvSpPr>
            <a:spLocks noGrp="1"/>
          </p:cNvSpPr>
          <p:nvPr>
            <p:ph type="body" sz="quarter" idx="11" hasCustomPrompt="1"/>
          </p:nvPr>
        </p:nvSpPr>
        <p:spPr>
          <a:xfrm>
            <a:off x="6418217" y="6083856"/>
            <a:ext cx="1649811" cy="369332"/>
          </a:xfrm>
          <a:prstGeom prst="rect">
            <a:avLst/>
          </a:prstGeom>
        </p:spPr>
        <p:txBody>
          <a:bodyPr wrap="square">
            <a:spAutoFit/>
          </a:bodyPr>
          <a:lstStyle>
            <a:lvl1pPr marL="0" indent="0">
              <a:lnSpc>
                <a:spcPct val="100000"/>
              </a:lnSpc>
              <a:spcBef>
                <a:spcPts val="0"/>
              </a:spcBef>
              <a:spcAft>
                <a:spcPts val="600"/>
              </a:spcAft>
              <a:buNone/>
              <a:defRPr sz="1800">
                <a:solidFill>
                  <a:schemeClr val="bg1">
                    <a:lumMod val="65000"/>
                  </a:schemeClr>
                </a:solidFill>
                <a:latin typeface="Montserrat" panose="00000500000000000000" pitchFamily="2" charset="-52"/>
              </a:defRPr>
            </a:lvl1pPr>
          </a:lstStyle>
          <a:p>
            <a:pPr lvl="0"/>
            <a:r>
              <a:rPr lang="ru-RU" dirty="0"/>
              <a:t>01.01.2010</a:t>
            </a:r>
          </a:p>
        </p:txBody>
      </p:sp>
      <p:sp>
        <p:nvSpPr>
          <p:cNvPr id="7" name="Текст 26"/>
          <p:cNvSpPr>
            <a:spLocks noGrp="1"/>
          </p:cNvSpPr>
          <p:nvPr>
            <p:ph type="body" sz="quarter" idx="12" hasCustomPrompt="1"/>
          </p:nvPr>
        </p:nvSpPr>
        <p:spPr>
          <a:xfrm>
            <a:off x="6418217" y="2567225"/>
            <a:ext cx="2694755" cy="461665"/>
          </a:xfrm>
          <a:prstGeom prst="rect">
            <a:avLst/>
          </a:prstGeom>
        </p:spPr>
        <p:txBody>
          <a:bodyPr wrap="square">
            <a:spAutoFit/>
          </a:bodyPr>
          <a:lstStyle>
            <a:lvl1pPr marL="0" indent="0">
              <a:lnSpc>
                <a:spcPct val="100000"/>
              </a:lnSpc>
              <a:spcBef>
                <a:spcPts val="0"/>
              </a:spcBef>
              <a:spcAft>
                <a:spcPts val="600"/>
              </a:spcAft>
              <a:buNone/>
              <a:defRPr sz="2400">
                <a:solidFill>
                  <a:schemeClr val="bg1">
                    <a:lumMod val="65000"/>
                  </a:schemeClr>
                </a:solidFill>
                <a:latin typeface="Montserrat" panose="00000500000000000000" pitchFamily="2" charset="-52"/>
              </a:defRPr>
            </a:lvl1pPr>
          </a:lstStyle>
          <a:p>
            <a:pPr lvl="0"/>
            <a:r>
              <a:rPr lang="ru-RU" dirty="0"/>
              <a:t>Подзаголовок</a:t>
            </a:r>
          </a:p>
        </p:txBody>
      </p:sp>
      <p:sp>
        <p:nvSpPr>
          <p:cNvPr id="8" name="Текст 26"/>
          <p:cNvSpPr>
            <a:spLocks noGrp="1"/>
          </p:cNvSpPr>
          <p:nvPr>
            <p:ph type="body" sz="quarter" idx="13" hasCustomPrompt="1"/>
          </p:nvPr>
        </p:nvSpPr>
        <p:spPr>
          <a:xfrm>
            <a:off x="6418217" y="3198167"/>
            <a:ext cx="2936041" cy="646331"/>
          </a:xfrm>
          <a:prstGeom prst="rect">
            <a:avLst/>
          </a:prstGeom>
        </p:spPr>
        <p:txBody>
          <a:bodyPr wrap="square">
            <a:spAutoFit/>
          </a:bodyPr>
          <a:lstStyle>
            <a:lvl1pPr marL="0" indent="0">
              <a:lnSpc>
                <a:spcPct val="100000"/>
              </a:lnSpc>
              <a:spcBef>
                <a:spcPts val="0"/>
              </a:spcBef>
              <a:spcAft>
                <a:spcPts val="600"/>
              </a:spcAft>
              <a:buNone/>
              <a:defRPr sz="3600" b="1">
                <a:solidFill>
                  <a:srgbClr val="0055BB"/>
                </a:solidFill>
                <a:latin typeface="Montserrat" panose="00000500000000000000" pitchFamily="2" charset="-52"/>
              </a:defRPr>
            </a:lvl1pPr>
          </a:lstStyle>
          <a:p>
            <a:pPr lvl="0"/>
            <a:r>
              <a:rPr lang="ru-RU" dirty="0"/>
              <a:t>Заголовок</a:t>
            </a:r>
          </a:p>
        </p:txBody>
      </p:sp>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69250"/>
            <a:ext cx="5886994" cy="4088550"/>
          </a:xfrm>
          <a:prstGeom prst="rect">
            <a:avLst/>
          </a:prstGeom>
        </p:spPr>
      </p:pic>
    </p:spTree>
    <p:extLst>
      <p:ext uri="{BB962C8B-B14F-4D97-AF65-F5344CB8AC3E}">
        <p14:creationId xmlns:p14="http://schemas.microsoft.com/office/powerpoint/2010/main" val="4255101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Заключительный слайд">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39425" y="2898000"/>
            <a:ext cx="4752575" cy="3960000"/>
          </a:xfrm>
          <a:prstGeom prst="rect">
            <a:avLst/>
          </a:prstGeom>
        </p:spPr>
      </p:pic>
      <p:sp>
        <p:nvSpPr>
          <p:cNvPr id="7" name="Текст 26"/>
          <p:cNvSpPr>
            <a:spLocks noGrp="1"/>
          </p:cNvSpPr>
          <p:nvPr>
            <p:ph type="body" sz="quarter" idx="13" hasCustomPrompt="1"/>
          </p:nvPr>
        </p:nvSpPr>
        <p:spPr>
          <a:xfrm>
            <a:off x="560194" y="3105834"/>
            <a:ext cx="2936041" cy="646331"/>
          </a:xfrm>
          <a:prstGeom prst="rect">
            <a:avLst/>
          </a:prstGeom>
        </p:spPr>
        <p:txBody>
          <a:bodyPr wrap="square">
            <a:spAutoFit/>
          </a:bodyPr>
          <a:lstStyle>
            <a:lvl1pPr marL="0" indent="0">
              <a:lnSpc>
                <a:spcPct val="100000"/>
              </a:lnSpc>
              <a:spcBef>
                <a:spcPts val="0"/>
              </a:spcBef>
              <a:spcAft>
                <a:spcPts val="600"/>
              </a:spcAft>
              <a:buNone/>
              <a:defRPr sz="3600" b="1">
                <a:solidFill>
                  <a:srgbClr val="0055BB"/>
                </a:solidFill>
                <a:latin typeface="Montserrat" panose="00000500000000000000" pitchFamily="2" charset="-52"/>
              </a:defRPr>
            </a:lvl1pPr>
          </a:lstStyle>
          <a:p>
            <a:pPr lvl="0"/>
            <a:r>
              <a:rPr lang="ru-RU" dirty="0"/>
              <a:t>Заголовок</a:t>
            </a:r>
          </a:p>
        </p:txBody>
      </p:sp>
    </p:spTree>
    <p:extLst>
      <p:ext uri="{BB962C8B-B14F-4D97-AF65-F5344CB8AC3E}">
        <p14:creationId xmlns:p14="http://schemas.microsoft.com/office/powerpoint/2010/main" val="979755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a:prstGeom prst="rect">
            <a:avLst/>
          </a:prstGeom>
        </p:spPr>
        <p:txBody>
          <a:bodyPr lIns="121917" tIns="60958" rIns="121917" bIns="60958"/>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a:prstGeom prst="rect">
            <a:avLst/>
          </a:prstGeom>
        </p:spPr>
        <p:txBody>
          <a:bodyPr lIns="121917" tIns="60958" rIns="121917" bIns="60958"/>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xfrm>
            <a:off x="609600" y="6356351"/>
            <a:ext cx="2844800" cy="365125"/>
          </a:xfrm>
          <a:prstGeom prst="rect">
            <a:avLst/>
          </a:prstGeom>
        </p:spPr>
        <p:txBody>
          <a:bodyPr lIns="121917" tIns="60958" rIns="121917" bIns="60958"/>
          <a:lstStyle/>
          <a:p>
            <a:fld id="{18D597B6-C6ED-459D-A450-77C0E1211485}" type="datetimeFigureOut">
              <a:rPr lang="ru-RU" smtClean="0"/>
              <a:pPr/>
              <a:t>10.04.2025</a:t>
            </a:fld>
            <a:endParaRPr lang="ru-RU" dirty="0"/>
          </a:p>
        </p:txBody>
      </p:sp>
      <p:sp>
        <p:nvSpPr>
          <p:cNvPr id="5" name="Нижний колонтитул 4"/>
          <p:cNvSpPr>
            <a:spLocks noGrp="1"/>
          </p:cNvSpPr>
          <p:nvPr>
            <p:ph type="ftr" sz="quarter" idx="11"/>
          </p:nvPr>
        </p:nvSpPr>
        <p:spPr>
          <a:xfrm>
            <a:off x="4165600" y="6356351"/>
            <a:ext cx="3860800" cy="365125"/>
          </a:xfrm>
          <a:prstGeom prst="rect">
            <a:avLst/>
          </a:prstGeom>
        </p:spPr>
        <p:txBody>
          <a:bodyPr lIns="121917" tIns="60958" rIns="121917" bIns="60958"/>
          <a:lstStyle/>
          <a:p>
            <a:endParaRPr lang="ru-RU" dirty="0"/>
          </a:p>
        </p:txBody>
      </p:sp>
      <p:sp>
        <p:nvSpPr>
          <p:cNvPr id="6" name="Номер слайда 5"/>
          <p:cNvSpPr>
            <a:spLocks noGrp="1"/>
          </p:cNvSpPr>
          <p:nvPr>
            <p:ph type="sldNum" sz="quarter" idx="12"/>
          </p:nvPr>
        </p:nvSpPr>
        <p:spPr>
          <a:xfrm>
            <a:off x="8737600" y="6356351"/>
            <a:ext cx="2844800" cy="365125"/>
          </a:xfrm>
          <a:prstGeom prst="rect">
            <a:avLst/>
          </a:prstGeom>
        </p:spPr>
        <p:txBody>
          <a:bodyPr lIns="121917" tIns="60958" rIns="121917" bIns="60958"/>
          <a:lstStyle/>
          <a:p>
            <a:fld id="{B7E1D6B9-D567-4C7F-B11D-FFF68691178F}"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4056644"/>
      </p:ext>
    </p:extLst>
  </p:cSld>
  <p:clrMap bg1="lt1" tx1="dk1" bg2="lt2" tx2="dk2" accent1="accent1" accent2="accent2" accent3="accent3" accent4="accent4" accent5="accent5" accent6="accent6" hlink="hlink" folHlink="folHlink"/>
  <p:sldLayoutIdLst>
    <p:sldLayoutId id="2147483674" r:id="rId1"/>
    <p:sldLayoutId id="2147483677" r:id="rId2"/>
    <p:sldLayoutId id="2147483678" r:id="rId3"/>
    <p:sldLayoutId id="2147483679" r:id="rId4"/>
    <p:sldLayoutId id="2147483680" r:id="rId5"/>
    <p:sldLayoutId id="2147483682" r:id="rId6"/>
    <p:sldLayoutId id="2147483681" r:id="rId7"/>
    <p:sldLayoutId id="214748368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91" userDrawn="1">
          <p15:clr>
            <a:srgbClr val="F26B43"/>
          </p15:clr>
        </p15:guide>
        <p15:guide id="4" orient="horz" pos="4065" userDrawn="1">
          <p15:clr>
            <a:srgbClr val="F26B43"/>
          </p15:clr>
        </p15:guide>
        <p15:guide id="5" pos="347" userDrawn="1">
          <p15:clr>
            <a:srgbClr val="F26B43"/>
          </p15:clr>
        </p15:guide>
        <p15:guide id="6" pos="733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hyperlink" Target="https://cds.cern.ch/record/2864131" TargetMode="External"/><Relationship Id="rId3" Type="http://schemas.openxmlformats.org/officeDocument/2006/relationships/hyperlink" Target="https://indico.cern.ch/event/1252748/contributions/5521484/attachments/2731094/4748485/etx4velo_ctd2023.pdf" TargetMode="External"/><Relationship Id="rId7" Type="http://schemas.openxmlformats.org/officeDocument/2006/relationships/hyperlink" Target="https://cds.cern.ch/record/2825379" TargetMode="External"/><Relationship Id="rId12" Type="http://schemas.openxmlformats.org/officeDocument/2006/relationships/hyperlink" Target="https://cds.cern.ch/" TargetMode="External"/><Relationship Id="rId2" Type="http://schemas.openxmlformats.org/officeDocument/2006/relationships/hyperlink" Target="https://cds.cern.ch/record/2879816?ln=en" TargetMode="External"/><Relationship Id="rId1" Type="http://schemas.openxmlformats.org/officeDocument/2006/relationships/slideLayout" Target="../slideLayouts/slideLayout5.xml"/><Relationship Id="rId6" Type="http://schemas.openxmlformats.org/officeDocument/2006/relationships/hyperlink" Target="https://cds.cern.ch/record/2839920" TargetMode="External"/><Relationship Id="rId11" Type="http://schemas.openxmlformats.org/officeDocument/2006/relationships/hyperlink" Target="https://atlas.web.cern.ch/Atlas/GROUPS/PHYSICS/PUBNOTES/ATL-PHYS-PUB-2023-017" TargetMode="External"/><Relationship Id="rId5" Type="http://schemas.openxmlformats.org/officeDocument/2006/relationships/hyperlink" Target="https://doi.org/10.1140/epjc/s10052-023-11837-9" TargetMode="External"/><Relationship Id="rId10" Type="http://schemas.openxmlformats.org/officeDocument/2006/relationships/hyperlink" Target="https://atlas.web.cern.ch/Atlas/GROUPS/PHYSICS/PUBNOTES/ATL-PHYS-PUB-2022-040" TargetMode="External"/><Relationship Id="rId4" Type="http://schemas.openxmlformats.org/officeDocument/2006/relationships/hyperlink" Target="https://cds.cern.ch/record/2872904?ln=en" TargetMode="External"/><Relationship Id="rId9" Type="http://schemas.openxmlformats.org/officeDocument/2006/relationships/hyperlink" Target="https://cds.cern.ch/record/2856252"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46A09D-8EC6-C140-9A93-C2C6D9345578}"/>
              </a:ext>
            </a:extLst>
          </p:cNvPr>
          <p:cNvSpPr>
            <a:spLocks noGrp="1"/>
          </p:cNvSpPr>
          <p:nvPr>
            <p:ph type="ctrTitle"/>
          </p:nvPr>
        </p:nvSpPr>
        <p:spPr>
          <a:xfrm>
            <a:off x="346510" y="2707634"/>
            <a:ext cx="11540691" cy="685800"/>
          </a:xfrm>
        </p:spPr>
        <p:txBody>
          <a:bodyPr>
            <a:noAutofit/>
          </a:bodyPr>
          <a:lstStyle/>
          <a:p>
            <a:pPr algn="ctr"/>
            <a:r>
              <a:rPr lang="ru-RU" sz="2800" b="1" cap="small" dirty="0" smtClean="0">
                <a:latin typeface="Open Sans" pitchFamily="34" charset="0"/>
                <a:ea typeface="Open Sans" pitchFamily="34" charset="0"/>
                <a:cs typeface="Open Sans" pitchFamily="34" charset="0"/>
              </a:rPr>
              <a:t>ИСПОЛЬЗОВАНИЕ БОЛЬШИХ ЯЗЫКОВЫХ МОДЕЛЕЙ </a:t>
            </a:r>
            <a:r>
              <a:rPr lang="en-US" sz="2800" b="1" cap="small" dirty="0" smtClean="0">
                <a:latin typeface="Open Sans" pitchFamily="34" charset="0"/>
                <a:ea typeface="Open Sans" pitchFamily="34" charset="0"/>
                <a:cs typeface="Open Sans" pitchFamily="34" charset="0"/>
              </a:rPr>
              <a:t/>
            </a:r>
            <a:br>
              <a:rPr lang="en-US" sz="2800" b="1" cap="small" dirty="0" smtClean="0">
                <a:latin typeface="Open Sans" pitchFamily="34" charset="0"/>
                <a:ea typeface="Open Sans" pitchFamily="34" charset="0"/>
                <a:cs typeface="Open Sans" pitchFamily="34" charset="0"/>
              </a:rPr>
            </a:br>
            <a:r>
              <a:rPr lang="ru-RU" sz="2800" b="1" cap="small" dirty="0" smtClean="0">
                <a:latin typeface="Open Sans" pitchFamily="34" charset="0"/>
                <a:ea typeface="Open Sans" pitchFamily="34" charset="0"/>
                <a:cs typeface="Open Sans" pitchFamily="34" charset="0"/>
              </a:rPr>
              <a:t>ПРИ ПОСТРОЕНИИ ПРОФИЛЕЙ ОБЪЕКТОВ </a:t>
            </a:r>
            <a:r>
              <a:rPr lang="en-US" sz="2800" b="1" cap="small" dirty="0" smtClean="0">
                <a:latin typeface="Open Sans" pitchFamily="34" charset="0"/>
                <a:ea typeface="Open Sans" pitchFamily="34" charset="0"/>
                <a:cs typeface="Open Sans" pitchFamily="34" charset="0"/>
              </a:rPr>
              <a:t/>
            </a:r>
            <a:br>
              <a:rPr lang="en-US" sz="2800" b="1" cap="small" dirty="0" smtClean="0">
                <a:latin typeface="Open Sans" pitchFamily="34" charset="0"/>
                <a:ea typeface="Open Sans" pitchFamily="34" charset="0"/>
                <a:cs typeface="Open Sans" pitchFamily="34" charset="0"/>
              </a:rPr>
            </a:br>
            <a:r>
              <a:rPr lang="ru-RU" sz="2800" b="1" cap="small" dirty="0" smtClean="0">
                <a:latin typeface="Open Sans" pitchFamily="34" charset="0"/>
                <a:ea typeface="Open Sans" pitchFamily="34" charset="0"/>
                <a:cs typeface="Open Sans" pitchFamily="34" charset="0"/>
              </a:rPr>
              <a:t>НА ОСНОВЕ НАУЧНЫХ ПУБЛИКАЦИЙ</a:t>
            </a:r>
            <a:endParaRPr lang="ru-RU" sz="2800" b="1" cap="small" dirty="0">
              <a:latin typeface="Open Sans" pitchFamily="34" charset="0"/>
              <a:ea typeface="Open Sans" pitchFamily="34" charset="0"/>
              <a:cs typeface="Open Sans" pitchFamily="34" charset="0"/>
            </a:endParaRPr>
          </a:p>
        </p:txBody>
      </p:sp>
      <p:pic>
        <p:nvPicPr>
          <p:cNvPr id="8" name="Рисунок 7">
            <a:extLst>
              <a:ext uri="{FF2B5EF4-FFF2-40B4-BE49-F238E27FC236}">
                <a16:creationId xmlns:a16="http://schemas.microsoft.com/office/drawing/2014/main" id="{E2C5DB88-3B61-2446-9757-B1249EE8237B}"/>
              </a:ext>
            </a:extLst>
          </p:cNvPr>
          <p:cNvPicPr>
            <a:picLocks noChangeAspect="1"/>
          </p:cNvPicPr>
          <p:nvPr/>
        </p:nvPicPr>
        <p:blipFill>
          <a:blip r:embed="rId2" cstate="print"/>
          <a:stretch>
            <a:fillRect/>
          </a:stretch>
        </p:blipFill>
        <p:spPr>
          <a:xfrm>
            <a:off x="4947770" y="516755"/>
            <a:ext cx="1462406" cy="1462406"/>
          </a:xfrm>
          <a:prstGeom prst="rect">
            <a:avLst/>
          </a:prstGeom>
        </p:spPr>
      </p:pic>
      <p:sp>
        <p:nvSpPr>
          <p:cNvPr id="15" name="Прямоугольник 14">
            <a:extLst>
              <a:ext uri="{FF2B5EF4-FFF2-40B4-BE49-F238E27FC236}">
                <a16:creationId xmlns:a16="http://schemas.microsoft.com/office/drawing/2014/main" id="{E937AF7B-0BC0-8A44-A2DE-03C0AEA0A421}"/>
              </a:ext>
            </a:extLst>
          </p:cNvPr>
          <p:cNvSpPr/>
          <p:nvPr/>
        </p:nvSpPr>
        <p:spPr>
          <a:xfrm>
            <a:off x="514350" y="4483731"/>
            <a:ext cx="11090275" cy="1477328"/>
          </a:xfrm>
          <a:prstGeom prst="rect">
            <a:avLst/>
          </a:prstGeom>
        </p:spPr>
        <p:txBody>
          <a:bodyPr wrap="square">
            <a:spAutoFit/>
          </a:bodyPr>
          <a:lstStyle/>
          <a:p>
            <a:r>
              <a:rPr lang="ru-RU" dirty="0" smtClean="0">
                <a:solidFill>
                  <a:srgbClr val="000000"/>
                </a:solidFill>
                <a:latin typeface="Open Sans" panose="020B0604020202020204" charset="0"/>
                <a:ea typeface="Open Sans" panose="020B0604020202020204" charset="0"/>
                <a:cs typeface="Open Sans" panose="020B0604020202020204" charset="0"/>
              </a:rPr>
              <a:t>Студент магистратуры ИМО НИЯУ МИФИ: </a:t>
            </a:r>
            <a:endParaRPr lang="en-US" dirty="0" smtClean="0">
              <a:solidFill>
                <a:srgbClr val="000000"/>
              </a:solidFill>
              <a:latin typeface="Open Sans" panose="020B0604020202020204" charset="0"/>
              <a:ea typeface="Open Sans" panose="020B0604020202020204" charset="0"/>
              <a:cs typeface="Open Sans" panose="020B0604020202020204" charset="0"/>
            </a:endParaRPr>
          </a:p>
          <a:p>
            <a:r>
              <a:rPr lang="ru-RU" dirty="0" smtClean="0">
                <a:solidFill>
                  <a:srgbClr val="000000"/>
                </a:solidFill>
                <a:latin typeface="Open Sans" panose="020B0604020202020204" charset="0"/>
                <a:ea typeface="Open Sans" panose="020B0604020202020204" charset="0"/>
                <a:cs typeface="Open Sans" panose="020B0604020202020204" charset="0"/>
              </a:rPr>
              <a:t>Матвеева </a:t>
            </a:r>
            <a:r>
              <a:rPr lang="ru-RU" dirty="0">
                <a:solidFill>
                  <a:srgbClr val="000000"/>
                </a:solidFill>
                <a:latin typeface="Open Sans" panose="020B0604020202020204" charset="0"/>
                <a:ea typeface="Open Sans" panose="020B0604020202020204" charset="0"/>
                <a:cs typeface="Open Sans" panose="020B0604020202020204" charset="0"/>
              </a:rPr>
              <a:t>Анастасия Руслановна</a:t>
            </a:r>
            <a:endParaRPr lang="ru-RU"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p>
            <a:endParaRPr lang="ru-RU" b="0" i="0" u="none" strike="noStrike" dirty="0">
              <a:solidFill>
                <a:srgbClr val="000000"/>
              </a:solidFill>
              <a:effectLst/>
              <a:latin typeface="Open Sans" panose="020B0604020202020204" charset="0"/>
              <a:ea typeface="Open Sans" panose="020B0604020202020204" charset="0"/>
              <a:cs typeface="Open Sans" panose="020B0604020202020204" charset="0"/>
            </a:endParaRPr>
          </a:p>
          <a:p>
            <a:r>
              <a:rPr lang="ru-RU" b="0" i="0" u="none" strike="noStrike" dirty="0" smtClean="0">
                <a:solidFill>
                  <a:srgbClr val="000000"/>
                </a:solidFill>
                <a:effectLst/>
                <a:latin typeface="Open Sans" panose="020B0604020202020204" charset="0"/>
                <a:ea typeface="Open Sans" panose="020B0604020202020204" charset="0"/>
                <a:cs typeface="Open Sans" panose="020B0604020202020204" charset="0"/>
              </a:rPr>
              <a:t>Научный руководитель</a:t>
            </a:r>
            <a:r>
              <a:rPr lang="en-US" dirty="0">
                <a:solidFill>
                  <a:srgbClr val="000000"/>
                </a:solidFill>
                <a:latin typeface="Open Sans" panose="020B0604020202020204" charset="0"/>
                <a:ea typeface="Open Sans" panose="020B0604020202020204" charset="0"/>
                <a:cs typeface="Open Sans" panose="020B0604020202020204" charset="0"/>
              </a:rPr>
              <a:t> (</a:t>
            </a:r>
            <a:r>
              <a:rPr lang="ru-RU" dirty="0">
                <a:latin typeface="Open Sans" panose="020B0604020202020204" charset="0"/>
                <a:ea typeface="Open Sans" panose="020B0604020202020204" charset="0"/>
                <a:cs typeface="Open Sans" panose="020B0604020202020204" charset="0"/>
              </a:rPr>
              <a:t>инженер-программист, ЛИТ ОИЯИ</a:t>
            </a:r>
            <a:r>
              <a:rPr lang="en-US" dirty="0" smtClean="0">
                <a:latin typeface="Open Sans" panose="020B0604020202020204" charset="0"/>
                <a:ea typeface="Open Sans" panose="020B0604020202020204" charset="0"/>
                <a:cs typeface="Open Sans" panose="020B0604020202020204" charset="0"/>
              </a:rPr>
              <a:t>)</a:t>
            </a:r>
            <a:r>
              <a:rPr lang="ru-RU" b="0" i="0" u="none" strike="noStrike" dirty="0" smtClean="0">
                <a:solidFill>
                  <a:srgbClr val="000000"/>
                </a:solidFill>
                <a:effectLst/>
                <a:latin typeface="Open Sans" panose="020B0604020202020204" charset="0"/>
                <a:ea typeface="Open Sans" panose="020B0604020202020204" charset="0"/>
                <a:cs typeface="Open Sans" panose="020B0604020202020204" charset="0"/>
              </a:rPr>
              <a:t>: </a:t>
            </a:r>
            <a:endParaRPr lang="en-US" b="0" i="0" u="none" strike="noStrike" dirty="0" smtClean="0">
              <a:solidFill>
                <a:srgbClr val="000000"/>
              </a:solidFill>
              <a:effectLst/>
              <a:latin typeface="Open Sans" panose="020B0604020202020204" charset="0"/>
              <a:ea typeface="Open Sans" panose="020B0604020202020204" charset="0"/>
              <a:cs typeface="Open Sans" panose="020B0604020202020204" charset="0"/>
            </a:endParaRPr>
          </a:p>
          <a:p>
            <a:r>
              <a:rPr lang="ru-RU" b="0" i="0" u="none" strike="noStrike" dirty="0" smtClean="0">
                <a:solidFill>
                  <a:srgbClr val="000000"/>
                </a:solidFill>
                <a:effectLst/>
                <a:latin typeface="Open Sans" panose="020B0604020202020204" charset="0"/>
                <a:ea typeface="Open Sans" panose="020B0604020202020204" charset="0"/>
                <a:cs typeface="Open Sans" panose="020B0604020202020204" charset="0"/>
              </a:rPr>
              <a:t>Антонов </a:t>
            </a:r>
            <a:r>
              <a:rPr lang="ru-RU" b="0" i="0" u="none" strike="noStrike" dirty="0">
                <a:solidFill>
                  <a:srgbClr val="000000"/>
                </a:solidFill>
                <a:effectLst/>
                <a:latin typeface="Open Sans" panose="020B0604020202020204" charset="0"/>
                <a:ea typeface="Open Sans" panose="020B0604020202020204" charset="0"/>
                <a:cs typeface="Open Sans" panose="020B0604020202020204" charset="0"/>
              </a:rPr>
              <a:t>Евгений </a:t>
            </a:r>
            <a:r>
              <a:rPr lang="ru-RU" b="0" i="0" u="none" strike="noStrike" dirty="0" smtClean="0">
                <a:solidFill>
                  <a:srgbClr val="000000"/>
                </a:solidFill>
                <a:effectLst/>
                <a:latin typeface="Open Sans" panose="020B0604020202020204" charset="0"/>
                <a:ea typeface="Open Sans" panose="020B0604020202020204" charset="0"/>
                <a:cs typeface="Open Sans" panose="020B0604020202020204" charset="0"/>
              </a:rPr>
              <a:t>Вячеславович</a:t>
            </a:r>
            <a:r>
              <a:rPr lang="en-US" b="0" i="0" u="none" strike="noStrike" dirty="0" smtClean="0">
                <a:solidFill>
                  <a:srgbClr val="000000"/>
                </a:solidFill>
                <a:effectLst/>
                <a:latin typeface="Open Sans" panose="020B0604020202020204" charset="0"/>
                <a:ea typeface="Open Sans" panose="020B0604020202020204" charset="0"/>
                <a:cs typeface="Open Sans" panose="020B0604020202020204" charset="0"/>
              </a:rPr>
              <a:t> </a:t>
            </a:r>
          </a:p>
        </p:txBody>
      </p:sp>
      <p:sp>
        <p:nvSpPr>
          <p:cNvPr id="16" name="Прямоугольник 15">
            <a:extLst>
              <a:ext uri="{FF2B5EF4-FFF2-40B4-BE49-F238E27FC236}">
                <a16:creationId xmlns:a16="http://schemas.microsoft.com/office/drawing/2014/main" id="{5AD6E23D-42A7-8F47-8443-397FF38F1E2A}"/>
              </a:ext>
            </a:extLst>
          </p:cNvPr>
          <p:cNvSpPr/>
          <p:nvPr/>
        </p:nvSpPr>
        <p:spPr>
          <a:xfrm>
            <a:off x="2710699" y="6219487"/>
            <a:ext cx="6770601" cy="369332"/>
          </a:xfrm>
          <a:prstGeom prst="rect">
            <a:avLst/>
          </a:prstGeom>
        </p:spPr>
        <p:txBody>
          <a:bodyPr wrap="square">
            <a:spAutoFit/>
          </a:bodyPr>
          <a:lstStyle/>
          <a:p>
            <a:pPr algn="ctr"/>
            <a:r>
              <a:rPr lang="ru-RU" dirty="0" smtClean="0">
                <a:solidFill>
                  <a:srgbClr val="000000"/>
                </a:solidFill>
                <a:latin typeface="Open Sans" panose="020B0604020202020204" charset="0"/>
                <a:ea typeface="Open Sans" panose="020B0604020202020204" charset="0"/>
                <a:cs typeface="Open Sans" panose="020B0604020202020204" charset="0"/>
              </a:rPr>
              <a:t>Дубна, 202</a:t>
            </a:r>
            <a:r>
              <a:rPr lang="en-US" dirty="0" smtClean="0">
                <a:latin typeface="Open Sans" pitchFamily="34" charset="0"/>
                <a:ea typeface="Open Sans" pitchFamily="34" charset="0"/>
                <a:cs typeface="Open Sans" pitchFamily="34" charset="0"/>
              </a:rPr>
              <a:t>5</a:t>
            </a:r>
            <a:r>
              <a:rPr lang="ru-RU" dirty="0" smtClean="0">
                <a:solidFill>
                  <a:srgbClr val="000000"/>
                </a:solidFill>
                <a:latin typeface="Open Sans" panose="020B0604020202020204" charset="0"/>
                <a:ea typeface="Open Sans" panose="020B0604020202020204" charset="0"/>
                <a:cs typeface="Open Sans" panose="020B0604020202020204" charset="0"/>
              </a:rPr>
              <a:t> </a:t>
            </a:r>
            <a:r>
              <a:rPr lang="ru-RU" dirty="0">
                <a:solidFill>
                  <a:srgbClr val="000000"/>
                </a:solidFill>
                <a:latin typeface="Open Sans" panose="020B0604020202020204" charset="0"/>
                <a:ea typeface="Open Sans" panose="020B0604020202020204" charset="0"/>
                <a:cs typeface="Open Sans" panose="020B0604020202020204" charset="0"/>
              </a:rPr>
              <a:t>г.</a:t>
            </a:r>
            <a:endParaRPr lang="ru-RU" b="0" i="0" u="none" strike="noStrike" dirty="0">
              <a:solidFill>
                <a:srgbClr val="000000"/>
              </a:solidFill>
              <a:effectLst/>
              <a:latin typeface="Open Sans" panose="020B0604020202020204" charset="0"/>
              <a:ea typeface="Open Sans" panose="020B0604020202020204" charset="0"/>
              <a:cs typeface="Open Sans" panose="020B0604020202020204" charset="0"/>
            </a:endParaRPr>
          </a:p>
        </p:txBody>
      </p:sp>
      <p:pic>
        <p:nvPicPr>
          <p:cNvPr id="5" name="Рисунок 4">
            <a:extLst>
              <a:ext uri="{FF2B5EF4-FFF2-40B4-BE49-F238E27FC236}">
                <a16:creationId xmlns:a16="http://schemas.microsoft.com/office/drawing/2014/main" id="{6F182157-372F-2F42-A2E0-AE23926F699B}"/>
              </a:ext>
            </a:extLst>
          </p:cNvPr>
          <p:cNvPicPr>
            <a:picLocks noChangeAspect="1"/>
          </p:cNvPicPr>
          <p:nvPr/>
        </p:nvPicPr>
        <p:blipFill>
          <a:blip r:embed="rId3" cstate="print"/>
          <a:stretch>
            <a:fillRect/>
          </a:stretch>
        </p:blipFill>
        <p:spPr>
          <a:xfrm>
            <a:off x="7011947" y="620713"/>
            <a:ext cx="1246131" cy="1246131"/>
          </a:xfrm>
          <a:prstGeom prst="rect">
            <a:avLst/>
          </a:prstGeom>
        </p:spPr>
      </p:pic>
      <p:pic>
        <p:nvPicPr>
          <p:cNvPr id="9" name="Рисунок 8">
            <a:extLst>
              <a:ext uri="{FF2B5EF4-FFF2-40B4-BE49-F238E27FC236}">
                <a16:creationId xmlns:a16="http://schemas.microsoft.com/office/drawing/2014/main" id="{878D6848-B597-7E79-0EC7-83694AEEFB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9849" y="620713"/>
            <a:ext cx="1338992" cy="1303021"/>
          </a:xfrm>
          <a:prstGeom prst="rect">
            <a:avLst/>
          </a:prstGeom>
        </p:spPr>
      </p:pic>
      <p:pic>
        <p:nvPicPr>
          <p:cNvPr id="21506" name="Picture 2" descr="Home"/>
          <p:cNvPicPr>
            <a:picLocks noChangeAspect="1" noChangeArrowheads="1"/>
          </p:cNvPicPr>
          <p:nvPr/>
        </p:nvPicPr>
        <p:blipFill>
          <a:blip r:embed="rId5" cstate="print"/>
          <a:srcRect/>
          <a:stretch>
            <a:fillRect/>
          </a:stretch>
        </p:blipFill>
        <p:spPr bwMode="auto">
          <a:xfrm>
            <a:off x="2028087" y="943181"/>
            <a:ext cx="2317912" cy="658083"/>
          </a:xfrm>
          <a:prstGeom prst="rect">
            <a:avLst/>
          </a:prstGeom>
          <a:noFill/>
        </p:spPr>
      </p:pic>
    </p:spTree>
    <p:extLst>
      <p:ext uri="{BB962C8B-B14F-4D97-AF65-F5344CB8AC3E}">
        <p14:creationId xmlns:p14="http://schemas.microsoft.com/office/powerpoint/2010/main" val="374940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9572" y="-94969"/>
            <a:ext cx="9032836" cy="1384995"/>
          </a:xfrm>
        </p:spPr>
        <p:txBody>
          <a:bodyPr/>
          <a:lstStyle/>
          <a:p>
            <a:r>
              <a:rPr lang="ru-RU" dirty="0" smtClean="0"/>
              <a:t>АВТОМАТИЧЕСКОЕ ВЫДЕЛЕНИЕ ХАРАКТЕРИСТИК СЛОЖНОГО ТЕХНОЛОГИЧЕСКОГО ОБЪЕКТА</a:t>
            </a:r>
            <a:endParaRPr lang="ru-RU" dirty="0"/>
          </a:p>
        </p:txBody>
      </p:sp>
      <p:grpSp>
        <p:nvGrpSpPr>
          <p:cNvPr id="77" name="Группа 76"/>
          <p:cNvGrpSpPr/>
          <p:nvPr/>
        </p:nvGrpSpPr>
        <p:grpSpPr>
          <a:xfrm>
            <a:off x="559572" y="1481960"/>
            <a:ext cx="11084017" cy="4981902"/>
            <a:chOff x="557121" y="2814371"/>
            <a:chExt cx="11084017" cy="4981902"/>
          </a:xfrm>
        </p:grpSpPr>
        <p:sp>
          <p:nvSpPr>
            <p:cNvPr id="18" name="Прямоугольник 17"/>
            <p:cNvSpPr/>
            <p:nvPr/>
          </p:nvSpPr>
          <p:spPr>
            <a:xfrm>
              <a:off x="4300355" y="2814371"/>
              <a:ext cx="3600000" cy="4981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4095362" y="6086559"/>
              <a:ext cx="3561212" cy="400110"/>
            </a:xfrm>
            <a:prstGeom prst="rect">
              <a:avLst/>
            </a:prstGeom>
            <a:ln>
              <a:noFill/>
            </a:ln>
          </p:spPr>
          <p:txBody>
            <a:bodyPr wrap="square">
              <a:spAutoFit/>
            </a:bodyPr>
            <a:lstStyle/>
            <a:p>
              <a:pPr marL="539750" lvl="2" algn="ctr"/>
              <a:r>
                <a:rPr lang="ru-RU" sz="2000" b="1" dirty="0" smtClean="0">
                  <a:solidFill>
                    <a:schemeClr val="bg1"/>
                  </a:solidFill>
                  <a:latin typeface="Open Sans" pitchFamily="34" charset="0"/>
                  <a:ea typeface="Open Sans" pitchFamily="34" charset="0"/>
                  <a:cs typeface="Open Sans" pitchFamily="34" charset="0"/>
                </a:rPr>
                <a:t>1</a:t>
              </a:r>
              <a:r>
                <a:rPr lang="ru-RU" sz="2000" dirty="0" smtClean="0">
                  <a:solidFill>
                    <a:schemeClr val="bg1"/>
                  </a:solidFill>
                  <a:latin typeface="Open Sans" pitchFamily="34" charset="0"/>
                  <a:ea typeface="Open Sans" pitchFamily="34" charset="0"/>
                  <a:cs typeface="Open Sans" pitchFamily="34" charset="0"/>
                </a:rPr>
                <a:t>5</a:t>
              </a:r>
              <a:r>
                <a:rPr lang="en-US" sz="2000" b="1" dirty="0" smtClean="0">
                  <a:solidFill>
                    <a:schemeClr val="bg1"/>
                  </a:solidFill>
                  <a:latin typeface="Open Sans" pitchFamily="34" charset="0"/>
                  <a:ea typeface="Open Sans" pitchFamily="34" charset="0"/>
                  <a:cs typeface="Open Sans" pitchFamily="34" charset="0"/>
                </a:rPr>
                <a:t>/</a:t>
              </a:r>
              <a:r>
                <a:rPr lang="ru-RU" sz="2000" b="1" dirty="0" smtClean="0">
                  <a:solidFill>
                    <a:schemeClr val="bg1"/>
                  </a:solidFill>
                  <a:latin typeface="Open Sans" pitchFamily="34" charset="0"/>
                  <a:ea typeface="Open Sans" pitchFamily="34" charset="0"/>
                  <a:cs typeface="Open Sans" pitchFamily="34" charset="0"/>
                </a:rPr>
                <a:t>1</a:t>
              </a:r>
              <a:r>
                <a:rPr lang="en-US" sz="2000" b="1" dirty="0" smtClean="0">
                  <a:solidFill>
                    <a:schemeClr val="bg1"/>
                  </a:solidFill>
                  <a:latin typeface="Open Sans" pitchFamily="34" charset="0"/>
                  <a:ea typeface="Open Sans" pitchFamily="34" charset="0"/>
                  <a:cs typeface="Open Sans" pitchFamily="34" charset="0"/>
                </a:rPr>
                <a:t>7</a:t>
              </a:r>
              <a:r>
                <a:rPr lang="ru-RU" sz="2000" b="1" dirty="0" smtClean="0">
                  <a:solidFill>
                    <a:schemeClr val="bg1"/>
                  </a:solidFill>
                  <a:latin typeface="Open Sans" pitchFamily="34" charset="0"/>
                  <a:ea typeface="Open Sans" pitchFamily="34" charset="0"/>
                  <a:cs typeface="Open Sans" pitchFamily="34" charset="0"/>
                </a:rPr>
                <a:t> характеристик</a:t>
              </a:r>
              <a:endParaRPr lang="ru-RU" sz="2000" b="1" dirty="0">
                <a:solidFill>
                  <a:schemeClr val="bg1"/>
                </a:solidFill>
                <a:latin typeface="Open Sans" pitchFamily="34" charset="0"/>
                <a:ea typeface="Open Sans" pitchFamily="34" charset="0"/>
                <a:cs typeface="Open Sans" pitchFamily="34" charset="0"/>
              </a:endParaRPr>
            </a:p>
          </p:txBody>
        </p:sp>
        <p:sp>
          <p:nvSpPr>
            <p:cNvPr id="22" name="Прямоугольник 21"/>
            <p:cNvSpPr/>
            <p:nvPr/>
          </p:nvSpPr>
          <p:spPr>
            <a:xfrm>
              <a:off x="559572" y="3749437"/>
              <a:ext cx="3600000" cy="1015663"/>
            </a:xfrm>
            <a:prstGeom prst="rect">
              <a:avLst/>
            </a:prstGeom>
            <a:ln>
              <a:noFill/>
            </a:ln>
          </p:spPr>
          <p:txBody>
            <a:bodyPr wrap="square">
              <a:spAutoFit/>
            </a:bodyPr>
            <a:lstStyle/>
            <a:p>
              <a:pPr marL="180975" lvl="2" indent="-180975">
                <a:buFont typeface="Arial" panose="020B0604020202020204" pitchFamily="34" charset="0"/>
                <a:buChar char="•"/>
              </a:pPr>
              <a:r>
                <a:rPr lang="ru-RU" sz="2000" dirty="0" smtClean="0">
                  <a:latin typeface="Open Sans" pitchFamily="34" charset="0"/>
                  <a:ea typeface="Open Sans" pitchFamily="34" charset="0"/>
                  <a:cs typeface="Open Sans" pitchFamily="34" charset="0"/>
                </a:rPr>
                <a:t>загрузка всех файлов; </a:t>
              </a:r>
              <a:endParaRPr lang="ru-RU" sz="2000" dirty="0">
                <a:latin typeface="Open Sans" pitchFamily="34" charset="0"/>
                <a:ea typeface="Open Sans" pitchFamily="34" charset="0"/>
                <a:cs typeface="Open Sans" pitchFamily="34" charset="0"/>
              </a:endParaRPr>
            </a:p>
            <a:p>
              <a:pPr marL="180975" lvl="2" indent="-180975">
                <a:buFont typeface="Arial" panose="020B0604020202020204" pitchFamily="34" charset="0"/>
                <a:buChar char="•"/>
              </a:pPr>
              <a:r>
                <a:rPr lang="ru-RU" sz="2000" dirty="0" smtClean="0">
                  <a:latin typeface="Open Sans" pitchFamily="34" charset="0"/>
                  <a:ea typeface="Open Sans" pitchFamily="34" charset="0"/>
                  <a:cs typeface="Open Sans" pitchFamily="34" charset="0"/>
                </a:rPr>
                <a:t>одновременная обработка всех файлов;</a:t>
              </a:r>
              <a:endParaRPr lang="ru-RU" sz="2000" dirty="0">
                <a:latin typeface="Open Sans" pitchFamily="34" charset="0"/>
                <a:ea typeface="Open Sans" pitchFamily="34" charset="0"/>
                <a:cs typeface="Open Sans" pitchFamily="34" charset="0"/>
              </a:endParaRPr>
            </a:p>
          </p:txBody>
        </p:sp>
        <p:sp>
          <p:nvSpPr>
            <p:cNvPr id="27" name="Прямоугольник 26"/>
            <p:cNvSpPr/>
            <p:nvPr/>
          </p:nvSpPr>
          <p:spPr>
            <a:xfrm>
              <a:off x="8041138" y="3749437"/>
              <a:ext cx="3600000" cy="1015663"/>
            </a:xfrm>
            <a:prstGeom prst="rect">
              <a:avLst/>
            </a:prstGeom>
            <a:ln>
              <a:noFill/>
            </a:ln>
          </p:spPr>
          <p:txBody>
            <a:bodyPr wrap="square">
              <a:spAutoFit/>
            </a:bodyPr>
            <a:lstStyle/>
            <a:p>
              <a:pPr marL="180975" lvl="2" indent="-180975">
                <a:buFont typeface="Arial" panose="020B0604020202020204" pitchFamily="34" charset="0"/>
                <a:buChar char="•"/>
              </a:pPr>
              <a:r>
                <a:rPr lang="ru-RU" sz="2000" dirty="0">
                  <a:latin typeface="Open Sans" pitchFamily="34" charset="0"/>
                  <a:ea typeface="Open Sans" pitchFamily="34" charset="0"/>
                  <a:cs typeface="Open Sans" pitchFamily="34" charset="0"/>
                </a:rPr>
                <a:t>п</a:t>
              </a:r>
              <a:r>
                <a:rPr lang="ru-RU" sz="2000" dirty="0" smtClean="0">
                  <a:latin typeface="Open Sans" pitchFamily="34" charset="0"/>
                  <a:ea typeface="Open Sans" pitchFamily="34" charset="0"/>
                  <a:cs typeface="Open Sans" pitchFamily="34" charset="0"/>
                </a:rPr>
                <a:t>оочередная загрузка файлов; </a:t>
              </a:r>
              <a:endParaRPr lang="ru-RU" sz="2000" dirty="0">
                <a:latin typeface="Open Sans" pitchFamily="34" charset="0"/>
                <a:ea typeface="Open Sans" pitchFamily="34" charset="0"/>
                <a:cs typeface="Open Sans" pitchFamily="34" charset="0"/>
              </a:endParaRPr>
            </a:p>
            <a:p>
              <a:pPr marL="180975" lvl="2" indent="-180975">
                <a:buFont typeface="Arial" panose="020B0604020202020204" pitchFamily="34" charset="0"/>
                <a:buChar char="•"/>
              </a:pPr>
              <a:r>
                <a:rPr lang="ru-RU" sz="2000" dirty="0">
                  <a:latin typeface="Open Sans" pitchFamily="34" charset="0"/>
                  <a:ea typeface="Open Sans" pitchFamily="34" charset="0"/>
                  <a:cs typeface="Open Sans" pitchFamily="34" charset="0"/>
                </a:rPr>
                <a:t>п</a:t>
              </a:r>
              <a:r>
                <a:rPr lang="ru-RU" sz="2000" dirty="0" smtClean="0">
                  <a:latin typeface="Open Sans" pitchFamily="34" charset="0"/>
                  <a:ea typeface="Open Sans" pitchFamily="34" charset="0"/>
                  <a:cs typeface="Open Sans" pitchFamily="34" charset="0"/>
                </a:rPr>
                <a:t>оочередная обработка файлов </a:t>
              </a:r>
            </a:p>
            <a:p>
              <a:pPr marL="0" lvl="2"/>
              <a:r>
                <a:rPr lang="ru-RU" sz="2000" dirty="0">
                  <a:latin typeface="Open Sans" pitchFamily="34" charset="0"/>
                  <a:ea typeface="Open Sans" pitchFamily="34" charset="0"/>
                  <a:cs typeface="Open Sans" pitchFamily="34" charset="0"/>
                </a:rPr>
                <a:t> </a:t>
              </a:r>
              <a:r>
                <a:rPr lang="ru-RU" sz="2000" dirty="0" smtClean="0">
                  <a:latin typeface="Open Sans" pitchFamily="34" charset="0"/>
                  <a:ea typeface="Open Sans" pitchFamily="34" charset="0"/>
                  <a:cs typeface="Open Sans" pitchFamily="34" charset="0"/>
                </a:rPr>
                <a:t>  5 раз подряд;</a:t>
              </a:r>
              <a:endParaRPr lang="ru-RU" sz="2000" dirty="0">
                <a:latin typeface="Open Sans" pitchFamily="34" charset="0"/>
                <a:ea typeface="Open Sans" pitchFamily="34" charset="0"/>
                <a:cs typeface="Open Sans" pitchFamily="34" charset="0"/>
              </a:endParaRPr>
            </a:p>
          </p:txBody>
        </p:sp>
        <p:cxnSp>
          <p:nvCxnSpPr>
            <p:cNvPr id="36" name="Прямая со стрелкой 35"/>
            <p:cNvCxnSpPr>
              <a:cxnSpLocks/>
            </p:cNvCxnSpPr>
            <p:nvPr/>
          </p:nvCxnSpPr>
          <p:spPr>
            <a:xfrm>
              <a:off x="6100355" y="5427650"/>
              <a:ext cx="2450" cy="57773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a:cxnSpLocks/>
            </p:cNvCxnSpPr>
            <p:nvPr/>
          </p:nvCxnSpPr>
          <p:spPr>
            <a:xfrm>
              <a:off x="2357121" y="5427650"/>
              <a:ext cx="2450" cy="577735"/>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a:cxnSpLocks/>
            </p:cNvCxnSpPr>
            <p:nvPr/>
          </p:nvCxnSpPr>
          <p:spPr>
            <a:xfrm>
              <a:off x="9987097" y="5508823"/>
              <a:ext cx="2450" cy="577735"/>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Прямоугольник 40"/>
            <p:cNvSpPr/>
            <p:nvPr/>
          </p:nvSpPr>
          <p:spPr>
            <a:xfrm>
              <a:off x="8041138" y="6086558"/>
              <a:ext cx="3600000" cy="400110"/>
            </a:xfrm>
            <a:prstGeom prst="rect">
              <a:avLst/>
            </a:prstGeom>
          </p:spPr>
          <p:txBody>
            <a:bodyPr wrap="square">
              <a:spAutoFit/>
            </a:bodyPr>
            <a:lstStyle/>
            <a:p>
              <a:pPr algn="ctr"/>
              <a:r>
                <a:rPr lang="ru-RU" sz="2000" dirty="0" smtClean="0">
                  <a:latin typeface="Open Sans" panose="020B0604020202020204" charset="0"/>
                  <a:ea typeface="Open Sans" panose="020B0604020202020204" charset="0"/>
                  <a:cs typeface="Open Sans" panose="020B0604020202020204" charset="0"/>
                </a:rPr>
                <a:t>11/1</a:t>
              </a:r>
              <a:r>
                <a:rPr lang="en-US" sz="2000" dirty="0" smtClean="0">
                  <a:latin typeface="Open Sans" panose="020B0604020202020204" charset="0"/>
                  <a:ea typeface="Open Sans" panose="020B0604020202020204" charset="0"/>
                  <a:cs typeface="Open Sans" panose="020B0604020202020204" charset="0"/>
                </a:rPr>
                <a:t>7</a:t>
              </a:r>
              <a:r>
                <a:rPr lang="ru-RU" sz="2000" dirty="0" smtClean="0">
                  <a:latin typeface="Open Sans" panose="020B0604020202020204" charset="0"/>
                  <a:ea typeface="Open Sans" panose="020B0604020202020204" charset="0"/>
                  <a:cs typeface="Open Sans" panose="020B0604020202020204" charset="0"/>
                </a:rPr>
                <a:t> </a:t>
              </a:r>
              <a:r>
                <a:rPr lang="ru-RU" sz="2000" dirty="0">
                  <a:latin typeface="Open Sans" panose="020B0604020202020204" charset="0"/>
                  <a:ea typeface="Open Sans" panose="020B0604020202020204" charset="0"/>
                  <a:cs typeface="Open Sans" panose="020B0604020202020204" charset="0"/>
                </a:rPr>
                <a:t>характеристик</a:t>
              </a:r>
            </a:p>
          </p:txBody>
        </p:sp>
        <p:sp>
          <p:nvSpPr>
            <p:cNvPr id="43" name="Прямоугольник 42"/>
            <p:cNvSpPr/>
            <p:nvPr/>
          </p:nvSpPr>
          <p:spPr>
            <a:xfrm>
              <a:off x="557121" y="6086558"/>
              <a:ext cx="3599999" cy="400110"/>
            </a:xfrm>
            <a:prstGeom prst="rect">
              <a:avLst/>
            </a:prstGeom>
          </p:spPr>
          <p:txBody>
            <a:bodyPr wrap="square">
              <a:spAutoFit/>
            </a:bodyPr>
            <a:lstStyle/>
            <a:p>
              <a:pPr algn="ctr"/>
              <a:r>
                <a:rPr lang="ru-RU" sz="2000" dirty="0" smtClean="0">
                  <a:latin typeface="Open Sans" panose="020B0604020202020204" charset="0"/>
                  <a:ea typeface="Open Sans" panose="020B0604020202020204" charset="0"/>
                  <a:cs typeface="Open Sans" panose="020B0604020202020204" charset="0"/>
                </a:rPr>
                <a:t>13/1</a:t>
              </a:r>
              <a:r>
                <a:rPr lang="en-US" sz="2000" dirty="0" smtClean="0">
                  <a:latin typeface="Open Sans" panose="020B0604020202020204" charset="0"/>
                  <a:ea typeface="Open Sans" panose="020B0604020202020204" charset="0"/>
                  <a:cs typeface="Open Sans" panose="020B0604020202020204" charset="0"/>
                </a:rPr>
                <a:t>7</a:t>
              </a:r>
              <a:r>
                <a:rPr lang="ru-RU" sz="2000" dirty="0" smtClean="0">
                  <a:latin typeface="Open Sans" panose="020B0604020202020204" charset="0"/>
                  <a:ea typeface="Open Sans" panose="020B0604020202020204" charset="0"/>
                  <a:cs typeface="Open Sans" panose="020B0604020202020204" charset="0"/>
                </a:rPr>
                <a:t> </a:t>
              </a:r>
              <a:r>
                <a:rPr lang="ru-RU" sz="2000" dirty="0">
                  <a:latin typeface="Open Sans" panose="020B0604020202020204" charset="0"/>
                  <a:ea typeface="Open Sans" panose="020B0604020202020204" charset="0"/>
                  <a:cs typeface="Open Sans" panose="020B0604020202020204" charset="0"/>
                </a:rPr>
                <a:t>характеристик</a:t>
              </a:r>
            </a:p>
          </p:txBody>
        </p:sp>
        <p:sp>
          <p:nvSpPr>
            <p:cNvPr id="6" name="Прямоугольник 5"/>
            <p:cNvSpPr/>
            <p:nvPr/>
          </p:nvSpPr>
          <p:spPr>
            <a:xfrm>
              <a:off x="4293549" y="3794614"/>
              <a:ext cx="3600000" cy="1323439"/>
            </a:xfrm>
            <a:prstGeom prst="rect">
              <a:avLst/>
            </a:prstGeom>
          </p:spPr>
          <p:txBody>
            <a:bodyPr wrap="square">
              <a:spAutoFit/>
            </a:bodyPr>
            <a:lstStyle/>
            <a:p>
              <a:pPr marL="180975" lvl="2" indent="-180975">
                <a:buFont typeface="Arial" panose="020B0604020202020204" pitchFamily="34" charset="0"/>
                <a:buChar char="•"/>
              </a:pPr>
              <a:r>
                <a:rPr lang="ru-RU" sz="2000" b="1" dirty="0">
                  <a:solidFill>
                    <a:schemeClr val="bg1"/>
                  </a:solidFill>
                  <a:latin typeface="Open Sans" pitchFamily="34" charset="0"/>
                  <a:ea typeface="Open Sans" pitchFamily="34" charset="0"/>
                  <a:cs typeface="Open Sans" pitchFamily="34" charset="0"/>
                </a:rPr>
                <a:t>п</a:t>
              </a:r>
              <a:r>
                <a:rPr lang="ru-RU" sz="2000" b="1" dirty="0" smtClean="0">
                  <a:solidFill>
                    <a:schemeClr val="bg1"/>
                  </a:solidFill>
                  <a:latin typeface="Open Sans" pitchFamily="34" charset="0"/>
                  <a:ea typeface="Open Sans" pitchFamily="34" charset="0"/>
                  <a:cs typeface="Open Sans" pitchFamily="34" charset="0"/>
                </a:rPr>
                <a:t>оочередная загрузка файлов; </a:t>
              </a:r>
              <a:endParaRPr lang="ru-RU" sz="2000" b="1" dirty="0">
                <a:solidFill>
                  <a:schemeClr val="bg1"/>
                </a:solidFill>
                <a:latin typeface="Open Sans" pitchFamily="34" charset="0"/>
                <a:ea typeface="Open Sans" pitchFamily="34" charset="0"/>
                <a:cs typeface="Open Sans" pitchFamily="34" charset="0"/>
              </a:endParaRPr>
            </a:p>
            <a:p>
              <a:pPr marL="180975" lvl="2" indent="-180975">
                <a:buFont typeface="Arial" panose="020B0604020202020204" pitchFamily="34" charset="0"/>
                <a:buChar char="•"/>
              </a:pPr>
              <a:r>
                <a:rPr lang="ru-RU" sz="2000" b="1" dirty="0">
                  <a:solidFill>
                    <a:schemeClr val="bg1"/>
                  </a:solidFill>
                  <a:latin typeface="Open Sans" pitchFamily="34" charset="0"/>
                  <a:ea typeface="Open Sans" pitchFamily="34" charset="0"/>
                  <a:cs typeface="Open Sans" pitchFamily="34" charset="0"/>
                </a:rPr>
                <a:t>п</a:t>
              </a:r>
              <a:r>
                <a:rPr lang="ru-RU" sz="2000" b="1" dirty="0" smtClean="0">
                  <a:solidFill>
                    <a:schemeClr val="bg1"/>
                  </a:solidFill>
                  <a:latin typeface="Open Sans" pitchFamily="34" charset="0"/>
                  <a:ea typeface="Open Sans" pitchFamily="34" charset="0"/>
                  <a:cs typeface="Open Sans" pitchFamily="34" charset="0"/>
                </a:rPr>
                <a:t>оочередная обработка файлов;</a:t>
              </a:r>
              <a:endParaRPr lang="ru-RU" sz="2000" b="1" dirty="0">
                <a:solidFill>
                  <a:schemeClr val="bg1"/>
                </a:solidFill>
                <a:latin typeface="Open Sans" pitchFamily="34" charset="0"/>
                <a:ea typeface="Open Sans" pitchFamily="34" charset="0"/>
                <a:cs typeface="Open Sans" pitchFamily="34" charset="0"/>
              </a:endParaRPr>
            </a:p>
          </p:txBody>
        </p:sp>
      </p:grpSp>
      <p:sp>
        <p:nvSpPr>
          <p:cNvPr id="14" name="Прямоугольник 13"/>
          <p:cNvSpPr/>
          <p:nvPr/>
        </p:nvSpPr>
        <p:spPr>
          <a:xfrm>
            <a:off x="562024" y="1616808"/>
            <a:ext cx="3599999" cy="400110"/>
          </a:xfrm>
          <a:prstGeom prst="rect">
            <a:avLst/>
          </a:prstGeom>
        </p:spPr>
        <p:txBody>
          <a:bodyPr wrap="square">
            <a:spAutoFit/>
          </a:bodyPr>
          <a:lstStyle/>
          <a:p>
            <a:pPr algn="ctr"/>
            <a:r>
              <a:rPr lang="ru-RU" sz="2000" dirty="0" smtClean="0">
                <a:latin typeface="Open Sans" panose="020B0604020202020204" charset="0"/>
                <a:ea typeface="Open Sans" panose="020B0604020202020204" charset="0"/>
                <a:cs typeface="Open Sans" panose="020B0604020202020204" charset="0"/>
              </a:rPr>
              <a:t>Режим работы 1</a:t>
            </a:r>
            <a:endParaRPr lang="ru-RU" sz="2000" dirty="0">
              <a:latin typeface="Open Sans" panose="020B0604020202020204" charset="0"/>
              <a:ea typeface="Open Sans" panose="020B0604020202020204" charset="0"/>
              <a:cs typeface="Open Sans" panose="020B0604020202020204" charset="0"/>
            </a:endParaRPr>
          </a:p>
        </p:txBody>
      </p:sp>
      <p:sp>
        <p:nvSpPr>
          <p:cNvPr id="16" name="Прямоугольник 15"/>
          <p:cNvSpPr/>
          <p:nvPr/>
        </p:nvSpPr>
        <p:spPr>
          <a:xfrm>
            <a:off x="4305256" y="1616808"/>
            <a:ext cx="3599999" cy="400110"/>
          </a:xfrm>
          <a:prstGeom prst="rect">
            <a:avLst/>
          </a:prstGeom>
        </p:spPr>
        <p:txBody>
          <a:bodyPr wrap="square">
            <a:spAutoFit/>
          </a:bodyPr>
          <a:lstStyle/>
          <a:p>
            <a:pPr algn="ctr"/>
            <a:r>
              <a:rPr lang="ru-RU" sz="2000" dirty="0" smtClean="0">
                <a:solidFill>
                  <a:schemeClr val="bg1"/>
                </a:solidFill>
                <a:latin typeface="Open Sans" panose="020B0604020202020204" charset="0"/>
                <a:ea typeface="Open Sans" panose="020B0604020202020204" charset="0"/>
                <a:cs typeface="Open Sans" panose="020B0604020202020204" charset="0"/>
              </a:rPr>
              <a:t>Режим работы 2</a:t>
            </a:r>
            <a:endParaRPr lang="ru-RU" sz="2000" dirty="0">
              <a:solidFill>
                <a:schemeClr val="bg1"/>
              </a:solidFill>
              <a:latin typeface="Open Sans" panose="020B0604020202020204" charset="0"/>
              <a:ea typeface="Open Sans" panose="020B0604020202020204" charset="0"/>
              <a:cs typeface="Open Sans" panose="020B0604020202020204" charset="0"/>
            </a:endParaRPr>
          </a:p>
        </p:txBody>
      </p:sp>
      <p:sp>
        <p:nvSpPr>
          <p:cNvPr id="17" name="Прямоугольник 16"/>
          <p:cNvSpPr/>
          <p:nvPr/>
        </p:nvSpPr>
        <p:spPr>
          <a:xfrm>
            <a:off x="8189548" y="1616808"/>
            <a:ext cx="3599999" cy="400110"/>
          </a:xfrm>
          <a:prstGeom prst="rect">
            <a:avLst/>
          </a:prstGeom>
        </p:spPr>
        <p:txBody>
          <a:bodyPr wrap="square">
            <a:spAutoFit/>
          </a:bodyPr>
          <a:lstStyle/>
          <a:p>
            <a:pPr algn="ctr"/>
            <a:r>
              <a:rPr lang="ru-RU" sz="2000" dirty="0" smtClean="0">
                <a:latin typeface="Open Sans" panose="020B0604020202020204" charset="0"/>
                <a:ea typeface="Open Sans" panose="020B0604020202020204" charset="0"/>
                <a:cs typeface="Open Sans" panose="020B0604020202020204" charset="0"/>
              </a:rPr>
              <a:t>Режим работы 3</a:t>
            </a:r>
            <a:endParaRPr lang="ru-RU" sz="2000" dirty="0">
              <a:latin typeface="Open Sans" panose="020B0604020202020204" charset="0"/>
              <a:ea typeface="Open Sans" panose="020B0604020202020204" charset="0"/>
              <a:cs typeface="Open Sans" panose="020B0604020202020204" charset="0"/>
            </a:endParaRPr>
          </a:p>
        </p:txBody>
      </p:sp>
      <p:sp>
        <p:nvSpPr>
          <p:cNvPr id="19" name="Прямоугольник 18"/>
          <p:cNvSpPr/>
          <p:nvPr/>
        </p:nvSpPr>
        <p:spPr>
          <a:xfrm>
            <a:off x="4315393" y="5306658"/>
            <a:ext cx="3589861" cy="1015663"/>
          </a:xfrm>
          <a:prstGeom prst="rect">
            <a:avLst/>
          </a:prstGeom>
          <a:ln>
            <a:noFill/>
          </a:ln>
        </p:spPr>
        <p:txBody>
          <a:bodyPr wrap="square">
            <a:spAutoFit/>
          </a:bodyPr>
          <a:lstStyle/>
          <a:p>
            <a:pPr marL="173038" lvl="2"/>
            <a:r>
              <a:rPr lang="ru-RU" sz="2000" b="1" dirty="0" smtClean="0">
                <a:solidFill>
                  <a:schemeClr val="bg1"/>
                </a:solidFill>
                <a:latin typeface="Open Sans" pitchFamily="34" charset="0"/>
                <a:ea typeface="Open Sans" pitchFamily="34" charset="0"/>
                <a:cs typeface="Open Sans" pitchFamily="34" charset="0"/>
              </a:rPr>
              <a:t>Точность: </a:t>
            </a:r>
            <a:r>
              <a:rPr lang="ru-RU" sz="2000" b="1" dirty="0">
                <a:solidFill>
                  <a:schemeClr val="bg1"/>
                </a:solidFill>
                <a:latin typeface="Open Sans" pitchFamily="34" charset="0"/>
                <a:ea typeface="Open Sans" pitchFamily="34" charset="0"/>
                <a:cs typeface="Open Sans" pitchFamily="34" charset="0"/>
              </a:rPr>
              <a:t>~ </a:t>
            </a:r>
            <a:r>
              <a:rPr lang="ru-RU" sz="2000" b="1" dirty="0" smtClean="0">
                <a:solidFill>
                  <a:schemeClr val="bg1"/>
                </a:solidFill>
                <a:latin typeface="Open Sans" pitchFamily="34" charset="0"/>
                <a:ea typeface="Open Sans" pitchFamily="34" charset="0"/>
                <a:cs typeface="Open Sans" pitchFamily="34" charset="0"/>
              </a:rPr>
              <a:t>0, 881</a:t>
            </a:r>
          </a:p>
          <a:p>
            <a:pPr marL="173038" lvl="2"/>
            <a:r>
              <a:rPr lang="ru-RU" sz="2000" b="1" dirty="0" smtClean="0">
                <a:solidFill>
                  <a:schemeClr val="bg1"/>
                </a:solidFill>
                <a:latin typeface="Open Sans" pitchFamily="34" charset="0"/>
                <a:ea typeface="Open Sans" pitchFamily="34" charset="0"/>
                <a:cs typeface="Open Sans" pitchFamily="34" charset="0"/>
              </a:rPr>
              <a:t>Полнота: ~ 0, 710</a:t>
            </a:r>
          </a:p>
          <a:p>
            <a:pPr marL="173038" lvl="2"/>
            <a:r>
              <a:rPr lang="en-US" sz="2000" b="1" dirty="0" smtClean="0">
                <a:solidFill>
                  <a:schemeClr val="bg1"/>
                </a:solidFill>
                <a:latin typeface="Open Sans" pitchFamily="34" charset="0"/>
                <a:ea typeface="Open Sans" pitchFamily="34" charset="0"/>
                <a:cs typeface="Open Sans" pitchFamily="34" charset="0"/>
              </a:rPr>
              <a:t>F-</a:t>
            </a:r>
            <a:r>
              <a:rPr lang="ru-RU" sz="2000" b="1" dirty="0" smtClean="0">
                <a:solidFill>
                  <a:schemeClr val="bg1"/>
                </a:solidFill>
                <a:latin typeface="Open Sans" pitchFamily="34" charset="0"/>
                <a:ea typeface="Open Sans" pitchFamily="34" charset="0"/>
                <a:cs typeface="Open Sans" pitchFamily="34" charset="0"/>
              </a:rPr>
              <a:t>мера: ~ 0, 787</a:t>
            </a:r>
            <a:endParaRPr lang="ru-RU" sz="2000" b="1" dirty="0">
              <a:solidFill>
                <a:schemeClr val="bg1"/>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58459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9572" y="-94969"/>
            <a:ext cx="9032836" cy="1384995"/>
          </a:xfrm>
        </p:spPr>
        <p:txBody>
          <a:bodyPr/>
          <a:lstStyle/>
          <a:p>
            <a:r>
              <a:rPr lang="ru-RU" dirty="0"/>
              <a:t>АПРОБАЦИЯ ПРОГРАММНОГО ВЫДЕЛЕНИЯ ХАРАКТЕРИСТИК СЛОЖНОГО ТЕХНОЛОГИЧЕСКОГО ОБЪЕКТА</a:t>
            </a:r>
          </a:p>
        </p:txBody>
      </p:sp>
      <p:sp>
        <p:nvSpPr>
          <p:cNvPr id="5" name="Прямоугольник 4"/>
          <p:cNvSpPr/>
          <p:nvPr/>
        </p:nvSpPr>
        <p:spPr>
          <a:xfrm>
            <a:off x="559572" y="1306266"/>
            <a:ext cx="11090274" cy="400110"/>
          </a:xfrm>
          <a:prstGeom prst="rect">
            <a:avLst/>
          </a:prstGeom>
        </p:spPr>
        <p:txBody>
          <a:bodyPr wrap="square">
            <a:spAutoFit/>
          </a:bodyPr>
          <a:lstStyle/>
          <a:p>
            <a:pPr algn="ctr"/>
            <a:r>
              <a:rPr lang="ru-RU" sz="2000" dirty="0" smtClean="0">
                <a:latin typeface="Open Sans" panose="020B0604020202020204" charset="0"/>
                <a:ea typeface="Open Sans" panose="020B0604020202020204" charset="0"/>
                <a:cs typeface="Open Sans" panose="020B0604020202020204" charset="0"/>
              </a:rPr>
              <a:t>Профиль детектора </a:t>
            </a:r>
            <a:r>
              <a:rPr lang="en-US" sz="2000" dirty="0" smtClean="0">
                <a:latin typeface="Open Sans" panose="020B0604020202020204" charset="0"/>
                <a:ea typeface="Open Sans" panose="020B0604020202020204" charset="0"/>
                <a:cs typeface="Open Sans" panose="020B0604020202020204" charset="0"/>
              </a:rPr>
              <a:t>ALICE </a:t>
            </a:r>
            <a:r>
              <a:rPr lang="ru-RU" sz="2000" dirty="0" smtClean="0">
                <a:latin typeface="Open Sans" panose="020B0604020202020204" charset="0"/>
                <a:ea typeface="Open Sans" panose="020B0604020202020204" charset="0"/>
                <a:cs typeface="Open Sans" panose="020B0604020202020204" charset="0"/>
              </a:rPr>
              <a:t>(</a:t>
            </a:r>
            <a:r>
              <a:rPr lang="en-US" sz="2000" dirty="0" smtClean="0">
                <a:latin typeface="Open Sans" panose="020B0604020202020204" charset="0"/>
                <a:ea typeface="Open Sans" panose="020B0604020202020204" charset="0"/>
                <a:cs typeface="Open Sans" panose="020B0604020202020204" charset="0"/>
              </a:rPr>
              <a:t>2008</a:t>
            </a:r>
            <a:r>
              <a:rPr lang="ru-RU" sz="2000" dirty="0" smtClean="0">
                <a:latin typeface="Open Sans" panose="020B0604020202020204" charset="0"/>
                <a:ea typeface="Open Sans" panose="020B0604020202020204" charset="0"/>
                <a:cs typeface="Open Sans" panose="020B0604020202020204" charset="0"/>
              </a:rPr>
              <a:t> </a:t>
            </a:r>
            <a:r>
              <a:rPr lang="en-US" sz="2000" dirty="0" smtClean="0">
                <a:latin typeface="Open Sans" panose="020B0604020202020204" charset="0"/>
                <a:ea typeface="Open Sans" panose="020B0604020202020204" charset="0"/>
                <a:cs typeface="Open Sans" panose="020B0604020202020204" charset="0"/>
              </a:rPr>
              <a:t>-</a:t>
            </a:r>
            <a:r>
              <a:rPr lang="ru-RU" sz="2000" dirty="0" smtClean="0">
                <a:latin typeface="Open Sans" panose="020B0604020202020204" charset="0"/>
                <a:ea typeface="Open Sans" panose="020B0604020202020204" charset="0"/>
                <a:cs typeface="Open Sans" panose="020B0604020202020204" charset="0"/>
              </a:rPr>
              <a:t> </a:t>
            </a:r>
            <a:r>
              <a:rPr lang="en-US" sz="2000" dirty="0" smtClean="0">
                <a:latin typeface="Open Sans" panose="020B0604020202020204" charset="0"/>
                <a:ea typeface="Open Sans" panose="020B0604020202020204" charset="0"/>
                <a:cs typeface="Open Sans" panose="020B0604020202020204" charset="0"/>
              </a:rPr>
              <a:t>2013</a:t>
            </a:r>
            <a:r>
              <a:rPr lang="ru-RU" sz="2000" dirty="0" smtClean="0">
                <a:latin typeface="Open Sans" panose="020B0604020202020204" charset="0"/>
                <a:ea typeface="Open Sans" panose="020B0604020202020204" charset="0"/>
                <a:cs typeface="Open Sans" panose="020B0604020202020204" charset="0"/>
              </a:rPr>
              <a:t>)</a:t>
            </a:r>
            <a:endParaRPr lang="ru-RU" sz="2000" dirty="0">
              <a:latin typeface="Open Sans" panose="020B0604020202020204" charset="0"/>
              <a:ea typeface="Open Sans" panose="020B0604020202020204" charset="0"/>
              <a:cs typeface="Open Sans" panose="020B0604020202020204" charset="0"/>
            </a:endParaRPr>
          </a:p>
        </p:txBody>
      </p:sp>
      <p:graphicFrame>
        <p:nvGraphicFramePr>
          <p:cNvPr id="7" name="Таблица 6"/>
          <p:cNvGraphicFramePr>
            <a:graphicFrameLocks noGrp="1"/>
          </p:cNvGraphicFramePr>
          <p:nvPr>
            <p:extLst/>
          </p:nvPr>
        </p:nvGraphicFramePr>
        <p:xfrm>
          <a:off x="1592161" y="1785996"/>
          <a:ext cx="9044973" cy="3869640"/>
        </p:xfrm>
        <a:graphic>
          <a:graphicData uri="http://schemas.openxmlformats.org/drawingml/2006/table">
            <a:tbl>
              <a:tblPr/>
              <a:tblGrid>
                <a:gridCol w="2864053">
                  <a:extLst>
                    <a:ext uri="{9D8B030D-6E8A-4147-A177-3AD203B41FA5}">
                      <a16:colId xmlns:a16="http://schemas.microsoft.com/office/drawing/2014/main" val="20000"/>
                    </a:ext>
                  </a:extLst>
                </a:gridCol>
                <a:gridCol w="3611197">
                  <a:extLst>
                    <a:ext uri="{9D8B030D-6E8A-4147-A177-3AD203B41FA5}">
                      <a16:colId xmlns:a16="http://schemas.microsoft.com/office/drawing/2014/main" val="20001"/>
                    </a:ext>
                  </a:extLst>
                </a:gridCol>
                <a:gridCol w="2569723">
                  <a:extLst>
                    <a:ext uri="{9D8B030D-6E8A-4147-A177-3AD203B41FA5}">
                      <a16:colId xmlns:a16="http://schemas.microsoft.com/office/drawing/2014/main" val="20002"/>
                    </a:ext>
                  </a:extLst>
                </a:gridCol>
              </a:tblGrid>
              <a:tr h="404245">
                <a:tc>
                  <a:txBody>
                    <a:bodyPr/>
                    <a:lstStyle/>
                    <a:p>
                      <a:pPr algn="ctr" fontAlgn="ctr"/>
                      <a:r>
                        <a:rPr lang="ru-RU" sz="1200" b="0" i="0" u="none" strike="noStrike" dirty="0">
                          <a:solidFill>
                            <a:schemeClr val="bg1"/>
                          </a:solidFill>
                          <a:latin typeface="Open Sans" pitchFamily="34" charset="0"/>
                          <a:ea typeface="Open Sans" pitchFamily="34" charset="0"/>
                          <a:cs typeface="Open Sans" pitchFamily="34" charset="0"/>
                        </a:rPr>
                        <a:t>Характеристика детектора</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5BB"/>
                    </a:solidFill>
                  </a:tcPr>
                </a:tc>
                <a:tc>
                  <a:txBody>
                    <a:bodyPr/>
                    <a:lstStyle/>
                    <a:p>
                      <a:pPr algn="ctr" fontAlgn="ctr"/>
                      <a:r>
                        <a:rPr lang="ru-RU" sz="1200" b="0" i="0" u="none" strike="noStrike" dirty="0">
                          <a:solidFill>
                            <a:schemeClr val="bg1"/>
                          </a:solidFill>
                          <a:latin typeface="Open Sans" pitchFamily="34" charset="0"/>
                          <a:ea typeface="Open Sans" pitchFamily="34" charset="0"/>
                          <a:cs typeface="Open Sans" pitchFamily="34" charset="0"/>
                        </a:rPr>
                        <a:t>Ответ языковой модели на запрос о характеристике детектора</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5BB"/>
                    </a:solidFill>
                  </a:tcPr>
                </a:tc>
                <a:tc>
                  <a:txBody>
                    <a:bodyPr/>
                    <a:lstStyle/>
                    <a:p>
                      <a:pPr algn="ctr" fontAlgn="ctr"/>
                      <a:r>
                        <a:rPr lang="ru-RU" sz="1200" b="0" i="0" u="none" strike="noStrike" dirty="0">
                          <a:solidFill>
                            <a:schemeClr val="bg1"/>
                          </a:solidFill>
                          <a:latin typeface="Open Sans" pitchFamily="34" charset="0"/>
                          <a:ea typeface="Open Sans" pitchFamily="34" charset="0"/>
                          <a:cs typeface="Open Sans" pitchFamily="34" charset="0"/>
                        </a:rPr>
                        <a:t>Количество ответов </a:t>
                      </a:r>
                      <a:r>
                        <a:rPr lang="ru-RU" sz="1200" b="0" i="0" u="none" strike="noStrike" dirty="0" smtClean="0">
                          <a:solidFill>
                            <a:schemeClr val="bg1"/>
                          </a:solidFill>
                          <a:latin typeface="Open Sans" pitchFamily="34" charset="0"/>
                          <a:ea typeface="Open Sans" pitchFamily="34" charset="0"/>
                          <a:cs typeface="Open Sans" pitchFamily="34" charset="0"/>
                        </a:rPr>
                        <a:t>языковой </a:t>
                      </a:r>
                      <a:r>
                        <a:rPr lang="ru-RU" sz="1200" b="0" i="0" u="none" strike="noStrike" dirty="0">
                          <a:solidFill>
                            <a:schemeClr val="bg1"/>
                          </a:solidFill>
                          <a:latin typeface="Open Sans" pitchFamily="34" charset="0"/>
                          <a:ea typeface="Open Sans" pitchFamily="34" charset="0"/>
                          <a:cs typeface="Open Sans" pitchFamily="34" charset="0"/>
                        </a:rPr>
                        <a:t>модели на запрос о характеристике детектора</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5BB"/>
                    </a:solidFill>
                  </a:tcPr>
                </a:tc>
                <a:extLst>
                  <a:ext uri="{0D108BD9-81ED-4DB2-BD59-A6C34878D82A}">
                    <a16:rowId xmlns:a16="http://schemas.microsoft.com/office/drawing/2014/main" val="10000"/>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Наименование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Detector </a:t>
                      </a:r>
                      <a:r>
                        <a:rPr lang="en-US" sz="1200" b="0" i="0" u="none" strike="noStrike" dirty="0" smtClean="0">
                          <a:solidFill>
                            <a:srgbClr val="000000"/>
                          </a:solidFill>
                          <a:latin typeface="Open Sans" pitchFamily="34" charset="0"/>
                          <a:ea typeface="Open Sans" pitchFamily="34" charset="0"/>
                          <a:cs typeface="Open Sans" pitchFamily="34" charset="0"/>
                        </a:rPr>
                        <a:t>name:</a:t>
                      </a:r>
                      <a:r>
                        <a:rPr lang="en-US" sz="1200" b="0" i="0" u="none" strike="noStrike" baseline="0" dirty="0" smtClean="0">
                          <a:solidFill>
                            <a:srgbClr val="000000"/>
                          </a:solidFill>
                          <a:latin typeface="Open Sans" pitchFamily="34" charset="0"/>
                          <a:ea typeface="Open Sans" pitchFamily="34" charset="0"/>
                          <a:cs typeface="Open Sans" pitchFamily="34" charset="0"/>
                        </a:rPr>
                        <a:t> ALICE.</a:t>
                      </a:r>
                      <a:r>
                        <a:rPr lang="en-US" sz="1200" b="0" i="0" u="none" strike="noStrike" dirty="0" smtClean="0">
                          <a:solidFill>
                            <a:srgbClr val="000000"/>
                          </a:solidFill>
                          <a:latin typeface="Open Sans" pitchFamily="34" charset="0"/>
                          <a:ea typeface="Open Sans" pitchFamily="34" charset="0"/>
                          <a:cs typeface="Open Sans" pitchFamily="34" charset="0"/>
                        </a:rPr>
                        <a:t> </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50</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Номер запуска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baseline="0" dirty="0" smtClean="0">
                          <a:solidFill>
                            <a:srgbClr val="000000"/>
                          </a:solidFill>
                          <a:latin typeface="Open Sans" pitchFamily="34" charset="0"/>
                          <a:ea typeface="Open Sans" pitchFamily="34" charset="0"/>
                          <a:cs typeface="Open Sans" pitchFamily="34" charset="0"/>
                        </a:rPr>
                        <a:t>–</a:t>
                      </a:r>
                      <a:r>
                        <a:rPr lang="ru-RU" sz="1200" b="0" i="0" u="none" strike="noStrike" baseline="0" dirty="0" smtClean="0">
                          <a:solidFill>
                            <a:srgbClr val="000000"/>
                          </a:solidFill>
                          <a:latin typeface="Open Sans" pitchFamily="34" charset="0"/>
                          <a:ea typeface="Open Sans" pitchFamily="34" charset="0"/>
                          <a:cs typeface="Open Sans" pitchFamily="34" charset="0"/>
                        </a:rPr>
                        <a:t> </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Тип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Размеры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Length: 10 cm; Width: 5 cm; Height: 2 cm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a:t>
                      </a:r>
                      <a:r>
                        <a:rPr lang="ru-RU" sz="1200" b="0" i="0" u="none" strike="noStrike" dirty="0" smtClean="0">
                          <a:solidFill>
                            <a:srgbClr val="000000"/>
                          </a:solidFill>
                          <a:latin typeface="Open Sans" pitchFamily="34" charset="0"/>
                          <a:ea typeface="Open Sans" pitchFamily="34" charset="0"/>
                          <a:cs typeface="Open Sans" pitchFamily="34" charset="0"/>
                        </a:rPr>
                        <a:t>0</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4"/>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Масса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Mass: 12 </a:t>
                      </a:r>
                      <a:r>
                        <a:rPr lang="en-US" sz="1200" b="0" i="0" u="none" strike="noStrike" dirty="0" smtClean="0">
                          <a:solidFill>
                            <a:srgbClr val="000000"/>
                          </a:solidFill>
                          <a:latin typeface="Open Sans" pitchFamily="34" charset="0"/>
                          <a:ea typeface="Open Sans" pitchFamily="34" charset="0"/>
                          <a:cs typeface="Open Sans" pitchFamily="34" charset="0"/>
                        </a:rPr>
                        <a:t>000 kg </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23</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404245">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Описание эксперимента</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Goals: Investigate the properties of quark-gluon plasma in heavy-ion collisions.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37</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137714">
                <a:tc>
                  <a:txBody>
                    <a:bodyPr/>
                    <a:lstStyle/>
                    <a:p>
                      <a:pPr algn="l" fontAlgn="b"/>
                      <a:r>
                        <a:rPr lang="ru-RU" sz="1200" b="0" i="0" u="none" strike="noStrike" smtClean="0">
                          <a:solidFill>
                            <a:srgbClr val="000000"/>
                          </a:solidFill>
                          <a:latin typeface="Open Sans" pitchFamily="34" charset="0"/>
                          <a:ea typeface="Open Sans" pitchFamily="34" charset="0"/>
                          <a:cs typeface="Open Sans" pitchFamily="34" charset="0"/>
                        </a:rPr>
                        <a:t>Магнитная система</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Type: </a:t>
                      </a:r>
                      <a:r>
                        <a:rPr lang="en-US" sz="1200" b="0" i="0" u="none" strike="noStrike" dirty="0" err="1">
                          <a:solidFill>
                            <a:srgbClr val="000000"/>
                          </a:solidFill>
                          <a:latin typeface="Open Sans" pitchFamily="34" charset="0"/>
                          <a:ea typeface="Open Sans" pitchFamily="34" charset="0"/>
                          <a:cs typeface="Open Sans" pitchFamily="34" charset="0"/>
                        </a:rPr>
                        <a:t>Solenoidal</a:t>
                      </a:r>
                      <a:r>
                        <a:rPr lang="en-US" sz="1200" b="0" i="0" u="none" strike="noStrike" dirty="0">
                          <a:solidFill>
                            <a:srgbClr val="000000"/>
                          </a:solidFill>
                          <a:latin typeface="Open Sans" pitchFamily="34" charset="0"/>
                          <a:ea typeface="Open Sans" pitchFamily="34" charset="0"/>
                          <a:cs typeface="Open Sans" pitchFamily="34" charset="0"/>
                        </a:rPr>
                        <a:t>; Field strength: 0.5 T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40</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70979">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Трековый детектор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latin typeface="Open Sans" pitchFamily="34" charset="0"/>
                          <a:ea typeface="Open Sans" pitchFamily="34" charset="0"/>
                          <a:cs typeface="Open Sans" pitchFamily="34" charset="0"/>
                        </a:rPr>
                        <a:t>Type: Silicon Pixel </a:t>
                      </a:r>
                      <a:r>
                        <a:rPr lang="de-DE" sz="1200" b="0" i="0" u="none" strike="noStrike" dirty="0" err="1">
                          <a:solidFill>
                            <a:srgbClr val="000000"/>
                          </a:solidFill>
                          <a:latin typeface="Open Sans" pitchFamily="34" charset="0"/>
                          <a:ea typeface="Open Sans" pitchFamily="34" charset="0"/>
                          <a:cs typeface="Open Sans" pitchFamily="34" charset="0"/>
                        </a:rPr>
                        <a:t>Detector</a:t>
                      </a:r>
                      <a:r>
                        <a:rPr lang="de-DE" sz="1200" b="0" i="0" u="none" strike="noStrike" dirty="0">
                          <a:solidFill>
                            <a:srgbClr val="000000"/>
                          </a:solidFill>
                          <a:latin typeface="Open Sans" pitchFamily="34" charset="0"/>
                          <a:ea typeface="Open Sans" pitchFamily="34" charset="0"/>
                          <a:cs typeface="Open Sans" pitchFamily="34" charset="0"/>
                        </a:rPr>
                        <a:t> (SPD)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31</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166230">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Точность измерения трека частиц</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Resolution: 10 µm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48</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166230">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Электромагнитный калориметр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Type: Lead-</a:t>
                      </a:r>
                      <a:r>
                        <a:rPr lang="en-US" sz="1200" b="0" i="0" u="none" strike="noStrike" dirty="0" err="1">
                          <a:solidFill>
                            <a:srgbClr val="000000"/>
                          </a:solidFill>
                          <a:latin typeface="Open Sans" pitchFamily="34" charset="0"/>
                          <a:ea typeface="Open Sans" pitchFamily="34" charset="0"/>
                          <a:cs typeface="Open Sans" pitchFamily="34" charset="0"/>
                        </a:rPr>
                        <a:t>scintillator</a:t>
                      </a:r>
                      <a:r>
                        <a:rPr lang="en-US" sz="1200" b="0" i="0" u="none" strike="noStrike" dirty="0">
                          <a:solidFill>
                            <a:srgbClr val="000000"/>
                          </a:solidFill>
                          <a:latin typeface="Open Sans" pitchFamily="34" charset="0"/>
                          <a:ea typeface="Open Sans" pitchFamily="34" charset="0"/>
                          <a:cs typeface="Open Sans" pitchFamily="34" charset="0"/>
                        </a:rPr>
                        <a:t> sampling calorimeter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46</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166230">
                <a:tc>
                  <a:txBody>
                    <a:bodyPr/>
                    <a:lstStyle/>
                    <a:p>
                      <a:pPr algn="l" fontAlgn="b"/>
                      <a:r>
                        <a:rPr lang="ru-RU" sz="1200" b="0" i="0" u="none" strike="noStrike" dirty="0" err="1">
                          <a:solidFill>
                            <a:srgbClr val="000000"/>
                          </a:solidFill>
                          <a:latin typeface="Open Sans" pitchFamily="34" charset="0"/>
                          <a:ea typeface="Open Sans" pitchFamily="34" charset="0"/>
                          <a:cs typeface="Open Sans" pitchFamily="34" charset="0"/>
                        </a:rPr>
                        <a:t>Адронный</a:t>
                      </a:r>
                      <a:r>
                        <a:rPr lang="ru-RU" sz="1200" b="0" i="0" u="none" strike="noStrike" dirty="0">
                          <a:solidFill>
                            <a:srgbClr val="000000"/>
                          </a:solidFill>
                          <a:latin typeface="Open Sans" pitchFamily="34" charset="0"/>
                          <a:ea typeface="Open Sans" pitchFamily="34" charset="0"/>
                          <a:cs typeface="Open Sans" pitchFamily="34" charset="0"/>
                        </a:rPr>
                        <a:t> калориметр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Type: Iron-</a:t>
                      </a:r>
                      <a:r>
                        <a:rPr lang="en-US" sz="1200" b="0" i="0" u="none" strike="noStrike" dirty="0" err="1">
                          <a:solidFill>
                            <a:srgbClr val="000000"/>
                          </a:solidFill>
                          <a:latin typeface="Open Sans" pitchFamily="34" charset="0"/>
                          <a:ea typeface="Open Sans" pitchFamily="34" charset="0"/>
                          <a:cs typeface="Open Sans" pitchFamily="34" charset="0"/>
                        </a:rPr>
                        <a:t>scintillator</a:t>
                      </a:r>
                      <a:r>
                        <a:rPr lang="en-US" sz="1200" b="0" i="0" u="none" strike="noStrike" dirty="0">
                          <a:solidFill>
                            <a:srgbClr val="000000"/>
                          </a:solidFill>
                          <a:latin typeface="Open Sans" pitchFamily="34" charset="0"/>
                          <a:ea typeface="Open Sans" pitchFamily="34" charset="0"/>
                          <a:cs typeface="Open Sans" pitchFamily="34" charset="0"/>
                        </a:rPr>
                        <a:t> sampling calorimeter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40</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11"/>
                  </a:ext>
                </a:extLst>
              </a:tr>
              <a:tr h="166230">
                <a:tc>
                  <a:txBody>
                    <a:bodyPr/>
                    <a:lstStyle/>
                    <a:p>
                      <a:pPr algn="l" fontAlgn="b"/>
                      <a:r>
                        <a:rPr lang="ru-RU" sz="1200" b="0" i="0" u="none" strike="noStrike" dirty="0" err="1">
                          <a:solidFill>
                            <a:srgbClr val="000000"/>
                          </a:solidFill>
                          <a:latin typeface="Open Sans" pitchFamily="34" charset="0"/>
                          <a:ea typeface="Open Sans" pitchFamily="34" charset="0"/>
                          <a:cs typeface="Open Sans" pitchFamily="34" charset="0"/>
                        </a:rPr>
                        <a:t>Мюонный</a:t>
                      </a:r>
                      <a:r>
                        <a:rPr lang="ru-RU" sz="1200" b="0" i="0" u="none" strike="noStrike" dirty="0">
                          <a:solidFill>
                            <a:srgbClr val="000000"/>
                          </a:solidFill>
                          <a:latin typeface="Open Sans" pitchFamily="34" charset="0"/>
                          <a:ea typeface="Open Sans" pitchFamily="34" charset="0"/>
                          <a:cs typeface="Open Sans" pitchFamily="34" charset="0"/>
                        </a:rPr>
                        <a:t> спектрометр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Coverage: 2.5 &lt; η &lt; 4</a:t>
                      </a:r>
                      <a:r>
                        <a:rPr lang="en-US" sz="1200" b="0" i="0" u="none" strike="noStrike" dirty="0" smtClean="0">
                          <a:solidFill>
                            <a:srgbClr val="000000"/>
                          </a:solidFill>
                          <a:latin typeface="Open Sans" pitchFamily="34" charset="0"/>
                          <a:ea typeface="Open Sans" pitchFamily="34" charset="0"/>
                          <a:cs typeface="Open Sans" pitchFamily="34" charset="0"/>
                        </a:rPr>
                        <a:t>;</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33</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70979">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Система триггеров (сокращение числа событий)</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Level-1 trigger: 100 kHz; High-Level Trigger (HLT): 1 kHz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47</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Хранимый объем информации</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Total data volume: </a:t>
                      </a:r>
                      <a:r>
                        <a:rPr lang="en-US" sz="1200" b="0" i="0" u="none" strike="noStrike" dirty="0" smtClean="0">
                          <a:solidFill>
                            <a:srgbClr val="000000"/>
                          </a:solidFill>
                          <a:latin typeface="Open Sans" pitchFamily="34" charset="0"/>
                          <a:ea typeface="Open Sans" pitchFamily="34" charset="0"/>
                          <a:cs typeface="Open Sans" pitchFamily="34" charset="0"/>
                        </a:rPr>
                        <a:t>1 </a:t>
                      </a:r>
                      <a:r>
                        <a:rPr lang="en-US" sz="1200" b="0" i="0" u="none" strike="noStrike" dirty="0">
                          <a:solidFill>
                            <a:srgbClr val="000000"/>
                          </a:solidFill>
                          <a:latin typeface="Open Sans" pitchFamily="34" charset="0"/>
                          <a:ea typeface="Open Sans" pitchFamily="34" charset="0"/>
                          <a:cs typeface="Open Sans" pitchFamily="34" charset="0"/>
                        </a:rPr>
                        <a:t>PB/year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39</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4"/>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Годы работы</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chemeClr val="tx1"/>
                          </a:solidFill>
                          <a:latin typeface="Open Sans" pitchFamily="34" charset="0"/>
                          <a:ea typeface="Open Sans" pitchFamily="34" charset="0"/>
                          <a:cs typeface="Open Sans" pitchFamily="34" charset="0"/>
                        </a:rPr>
                        <a:t>Start year: 2008</a:t>
                      </a:r>
                      <a:r>
                        <a:rPr lang="en-US" sz="1200" b="0" i="0" u="none" strike="noStrike" dirty="0" smtClean="0">
                          <a:solidFill>
                            <a:schemeClr val="tx1"/>
                          </a:solidFill>
                          <a:latin typeface="Open Sans" pitchFamily="34" charset="0"/>
                          <a:ea typeface="Open Sans" pitchFamily="34" charset="0"/>
                          <a:cs typeface="Open Sans" pitchFamily="34" charset="0"/>
                        </a:rPr>
                        <a:t>; End year: 2013</a:t>
                      </a:r>
                      <a:endParaRPr lang="en-US" sz="1200" b="0" i="0" u="none" strike="noStrike" dirty="0">
                        <a:solidFill>
                          <a:schemeClr val="tx1"/>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chemeClr val="tx1"/>
                          </a:solidFill>
                          <a:latin typeface="Open Sans" pitchFamily="34" charset="0"/>
                          <a:ea typeface="Open Sans" pitchFamily="34" charset="0"/>
                          <a:cs typeface="Open Sans" pitchFamily="34" charset="0"/>
                        </a:rPr>
                        <a:t>3</a:t>
                      </a:r>
                      <a:r>
                        <a:rPr lang="ru-RU" sz="1200" b="0" i="0" u="none" strike="noStrike" dirty="0" smtClean="0">
                          <a:solidFill>
                            <a:schemeClr val="tx1"/>
                          </a:solidFill>
                          <a:latin typeface="Open Sans" pitchFamily="34" charset="0"/>
                          <a:ea typeface="Open Sans" pitchFamily="34" charset="0"/>
                          <a:cs typeface="Open Sans" pitchFamily="34" charset="0"/>
                        </a:rPr>
                        <a:t>5</a:t>
                      </a:r>
                      <a:endParaRPr lang="ru-RU" sz="1200" b="0" i="0" u="none" strike="noStrike" dirty="0">
                        <a:solidFill>
                          <a:schemeClr val="tx1"/>
                        </a:solidFill>
                        <a:latin typeface="Open Sans" pitchFamily="34" charset="0"/>
                        <a:ea typeface="Open Sans" pitchFamily="34" charset="0"/>
                        <a:cs typeface="Open Sans" pitchFamily="34" charset="0"/>
                      </a:endParaRP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5"/>
                  </a:ext>
                </a:extLst>
              </a:tr>
            </a:tbl>
          </a:graphicData>
        </a:graphic>
      </p:graphicFrame>
      <p:sp>
        <p:nvSpPr>
          <p:cNvPr id="9" name="Прямоугольник 8"/>
          <p:cNvSpPr/>
          <p:nvPr/>
        </p:nvSpPr>
        <p:spPr>
          <a:xfrm>
            <a:off x="1587500" y="6083300"/>
            <a:ext cx="27940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881059" y="6041095"/>
            <a:ext cx="2052293" cy="276999"/>
          </a:xfrm>
          <a:prstGeom prst="rect">
            <a:avLst/>
          </a:prstGeom>
        </p:spPr>
        <p:txBody>
          <a:bodyPr wrap="none">
            <a:spAutoFit/>
          </a:bodyPr>
          <a:lstStyle/>
          <a:p>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 ошибочное значение</a:t>
            </a:r>
            <a:endParaRPr lang="ru-RU" sz="1200" dirty="0"/>
          </a:p>
        </p:txBody>
      </p:sp>
      <p:sp>
        <p:nvSpPr>
          <p:cNvPr id="11" name="Прямоугольник 10"/>
          <p:cNvSpPr/>
          <p:nvPr/>
        </p:nvSpPr>
        <p:spPr>
          <a:xfrm>
            <a:off x="1585093" y="6373880"/>
            <a:ext cx="2794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864493" y="6332644"/>
            <a:ext cx="3902415" cy="276999"/>
          </a:xfrm>
          <a:prstGeom prst="rect">
            <a:avLst/>
          </a:prstGeom>
        </p:spPr>
        <p:txBody>
          <a:bodyPr wrap="none">
            <a:spAutoFit/>
          </a:bodyPr>
          <a:lstStyle/>
          <a:p>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 необходимо экспертное мнение</a:t>
            </a:r>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статистика</a:t>
            </a:r>
            <a:endParaRPr lang="ru-RU" sz="1200" dirty="0"/>
          </a:p>
        </p:txBody>
      </p:sp>
      <p:sp>
        <p:nvSpPr>
          <p:cNvPr id="13" name="Прямоугольник 12"/>
          <p:cNvSpPr/>
          <p:nvPr/>
        </p:nvSpPr>
        <p:spPr>
          <a:xfrm>
            <a:off x="1881059" y="6581001"/>
            <a:ext cx="2796086" cy="276999"/>
          </a:xfrm>
          <a:prstGeom prst="rect">
            <a:avLst/>
          </a:prstGeom>
        </p:spPr>
        <p:txBody>
          <a:bodyPr wrap="none">
            <a:spAutoFit/>
          </a:bodyPr>
          <a:lstStyle/>
          <a:p>
            <a:r>
              <a:rPr lang="ru-RU" sz="1200" dirty="0" smtClean="0">
                <a:solidFill>
                  <a:srgbClr val="000000"/>
                </a:solidFill>
                <a:latin typeface="Open Sans" pitchFamily="34" charset="0"/>
                <a:ea typeface="Open Sans" pitchFamily="34" charset="0"/>
                <a:cs typeface="Open Sans" pitchFamily="34" charset="0"/>
              </a:rPr>
              <a:t>пороговое значение ошибки: 30</a:t>
            </a:r>
            <a:endParaRPr lang="ru-RU" sz="1200" dirty="0"/>
          </a:p>
        </p:txBody>
      </p:sp>
    </p:spTree>
    <p:extLst>
      <p:ext uri="{BB962C8B-B14F-4D97-AF65-F5344CB8AC3E}">
        <p14:creationId xmlns:p14="http://schemas.microsoft.com/office/powerpoint/2010/main" val="1043847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9572" y="-94969"/>
            <a:ext cx="9032836" cy="1384995"/>
          </a:xfrm>
        </p:spPr>
        <p:txBody>
          <a:bodyPr/>
          <a:lstStyle/>
          <a:p>
            <a:r>
              <a:rPr lang="ru-RU" dirty="0"/>
              <a:t>АПРОБАЦИЯ ПРОГРАММНОГО ВЫДЕЛЕНИЯ ХАРАКТЕРИСТИК СЛОЖНОГО ТЕХНОЛОГИЧЕСКОГО ОБЪЕКТА</a:t>
            </a:r>
          </a:p>
        </p:txBody>
      </p:sp>
      <p:sp>
        <p:nvSpPr>
          <p:cNvPr id="5" name="Прямоугольник 4"/>
          <p:cNvSpPr/>
          <p:nvPr/>
        </p:nvSpPr>
        <p:spPr>
          <a:xfrm>
            <a:off x="559572" y="1306266"/>
            <a:ext cx="11090274" cy="400110"/>
          </a:xfrm>
          <a:prstGeom prst="rect">
            <a:avLst/>
          </a:prstGeom>
        </p:spPr>
        <p:txBody>
          <a:bodyPr wrap="square">
            <a:spAutoFit/>
          </a:bodyPr>
          <a:lstStyle/>
          <a:p>
            <a:pPr algn="ctr"/>
            <a:r>
              <a:rPr lang="ru-RU" sz="2000" dirty="0" smtClean="0">
                <a:latin typeface="Open Sans" panose="020B0604020202020204" charset="0"/>
                <a:ea typeface="Open Sans" panose="020B0604020202020204" charset="0"/>
                <a:cs typeface="Open Sans" panose="020B0604020202020204" charset="0"/>
              </a:rPr>
              <a:t>Профиль атомной электростанции </a:t>
            </a:r>
            <a:r>
              <a:rPr lang="ru-RU" sz="2000" dirty="0" err="1" smtClean="0">
                <a:latin typeface="Open Sans" panose="020B0604020202020204" charset="0"/>
                <a:ea typeface="Open Sans" panose="020B0604020202020204" charset="0"/>
                <a:cs typeface="Open Sans" panose="020B0604020202020204" charset="0"/>
              </a:rPr>
              <a:t>Линьао</a:t>
            </a:r>
            <a:r>
              <a:rPr lang="en-US" sz="2000" dirty="0" smtClean="0">
                <a:latin typeface="Open Sans" panose="020B0604020202020204" charset="0"/>
                <a:ea typeface="Open Sans" panose="020B0604020202020204" charset="0"/>
                <a:cs typeface="Open Sans" panose="020B0604020202020204" charset="0"/>
              </a:rPr>
              <a:t> (</a:t>
            </a:r>
            <a:r>
              <a:rPr lang="ru-RU" sz="2000" dirty="0" smtClean="0">
                <a:latin typeface="Open Sans" panose="020B0604020202020204" charset="0"/>
                <a:ea typeface="Open Sans" panose="020B0604020202020204" charset="0"/>
                <a:cs typeface="Open Sans" panose="020B0604020202020204" charset="0"/>
              </a:rPr>
              <a:t>Часть 1</a:t>
            </a:r>
            <a:r>
              <a:rPr lang="en-US" sz="2000" dirty="0" smtClean="0">
                <a:latin typeface="Open Sans" panose="020B0604020202020204" charset="0"/>
                <a:ea typeface="Open Sans" panose="020B0604020202020204" charset="0"/>
                <a:cs typeface="Open Sans" panose="020B0604020202020204" charset="0"/>
              </a:rPr>
              <a:t>)</a:t>
            </a:r>
            <a:endParaRPr lang="ru-RU" sz="2000" dirty="0">
              <a:latin typeface="Open Sans" panose="020B0604020202020204" charset="0"/>
              <a:ea typeface="Open Sans" panose="020B0604020202020204" charset="0"/>
              <a:cs typeface="Open Sans" panose="020B0604020202020204" charset="0"/>
            </a:endParaRPr>
          </a:p>
        </p:txBody>
      </p:sp>
      <p:sp>
        <p:nvSpPr>
          <p:cNvPr id="9" name="Прямоугольник 8"/>
          <p:cNvSpPr/>
          <p:nvPr/>
        </p:nvSpPr>
        <p:spPr>
          <a:xfrm>
            <a:off x="1587500" y="6083300"/>
            <a:ext cx="27940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881059" y="6041095"/>
            <a:ext cx="2052293" cy="276999"/>
          </a:xfrm>
          <a:prstGeom prst="rect">
            <a:avLst/>
          </a:prstGeom>
        </p:spPr>
        <p:txBody>
          <a:bodyPr wrap="none">
            <a:spAutoFit/>
          </a:bodyPr>
          <a:lstStyle/>
          <a:p>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 ошибочное значение</a:t>
            </a:r>
            <a:endParaRPr lang="ru-RU" sz="1200" dirty="0"/>
          </a:p>
        </p:txBody>
      </p:sp>
      <p:sp>
        <p:nvSpPr>
          <p:cNvPr id="11" name="Прямоугольник 10"/>
          <p:cNvSpPr/>
          <p:nvPr/>
        </p:nvSpPr>
        <p:spPr>
          <a:xfrm>
            <a:off x="1585093" y="6373880"/>
            <a:ext cx="2794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864493" y="6332644"/>
            <a:ext cx="3902415" cy="276999"/>
          </a:xfrm>
          <a:prstGeom prst="rect">
            <a:avLst/>
          </a:prstGeom>
        </p:spPr>
        <p:txBody>
          <a:bodyPr wrap="none">
            <a:spAutoFit/>
          </a:bodyPr>
          <a:lstStyle/>
          <a:p>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 необходимо экспертное мнение</a:t>
            </a:r>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статистика</a:t>
            </a:r>
            <a:endParaRPr lang="ru-RU" sz="1200" dirty="0"/>
          </a:p>
        </p:txBody>
      </p:sp>
      <p:sp>
        <p:nvSpPr>
          <p:cNvPr id="13" name="Прямоугольник 12"/>
          <p:cNvSpPr/>
          <p:nvPr/>
        </p:nvSpPr>
        <p:spPr>
          <a:xfrm>
            <a:off x="1881059" y="6581001"/>
            <a:ext cx="2707921" cy="276999"/>
          </a:xfrm>
          <a:prstGeom prst="rect">
            <a:avLst/>
          </a:prstGeom>
        </p:spPr>
        <p:txBody>
          <a:bodyPr wrap="none">
            <a:spAutoFit/>
          </a:bodyPr>
          <a:lstStyle/>
          <a:p>
            <a:r>
              <a:rPr lang="ru-RU" sz="1200" dirty="0" smtClean="0">
                <a:solidFill>
                  <a:srgbClr val="000000"/>
                </a:solidFill>
                <a:latin typeface="Open Sans" pitchFamily="34" charset="0"/>
                <a:ea typeface="Open Sans" pitchFamily="34" charset="0"/>
                <a:cs typeface="Open Sans" pitchFamily="34" charset="0"/>
              </a:rPr>
              <a:t>пороговое значение ошибки: 1</a:t>
            </a:r>
            <a:endParaRPr lang="ru-RU" sz="1200" dirty="0"/>
          </a:p>
        </p:txBody>
      </p:sp>
      <p:graphicFrame>
        <p:nvGraphicFramePr>
          <p:cNvPr id="14" name="Таблица 13"/>
          <p:cNvGraphicFramePr>
            <a:graphicFrameLocks noGrp="1"/>
          </p:cNvGraphicFramePr>
          <p:nvPr>
            <p:extLst/>
          </p:nvPr>
        </p:nvGraphicFramePr>
        <p:xfrm>
          <a:off x="1107439" y="1840484"/>
          <a:ext cx="10058400" cy="3696715"/>
        </p:xfrm>
        <a:graphic>
          <a:graphicData uri="http://schemas.openxmlformats.org/drawingml/2006/table">
            <a:tbl>
              <a:tblPr firstRow="1" firstCol="1" bandRow="1">
                <a:tableStyleId>{2D5ABB26-0587-4C30-8999-92F81FD0307C}</a:tableStyleId>
              </a:tblPr>
              <a:tblGrid>
                <a:gridCol w="2478064">
                  <a:extLst>
                    <a:ext uri="{9D8B030D-6E8A-4147-A177-3AD203B41FA5}">
                      <a16:colId xmlns:a16="http://schemas.microsoft.com/office/drawing/2014/main" val="1212321633"/>
                    </a:ext>
                  </a:extLst>
                </a:gridCol>
                <a:gridCol w="3790168">
                  <a:extLst>
                    <a:ext uri="{9D8B030D-6E8A-4147-A177-3AD203B41FA5}">
                      <a16:colId xmlns:a16="http://schemas.microsoft.com/office/drawing/2014/main" val="4255310923"/>
                    </a:ext>
                  </a:extLst>
                </a:gridCol>
                <a:gridCol w="3790168">
                  <a:extLst>
                    <a:ext uri="{9D8B030D-6E8A-4147-A177-3AD203B41FA5}">
                      <a16:colId xmlns:a16="http://schemas.microsoft.com/office/drawing/2014/main" val="20002"/>
                    </a:ext>
                  </a:extLst>
                </a:gridCol>
              </a:tblGrid>
              <a:tr h="406244">
                <a:tc>
                  <a:txBody>
                    <a:bodyPr/>
                    <a:lstStyle/>
                    <a:p>
                      <a:pPr algn="ctr">
                        <a:spcAft>
                          <a:spcPts val="0"/>
                        </a:spcAft>
                      </a:pPr>
                      <a:r>
                        <a:rPr lang="ru-RU" sz="1050" b="1" dirty="0">
                          <a:solidFill>
                            <a:schemeClr val="bg1"/>
                          </a:solidFill>
                          <a:effectLst/>
                          <a:latin typeface="Open Sans" panose="020B0604020202020204" charset="0"/>
                          <a:ea typeface="Open Sans" panose="020B0604020202020204" charset="0"/>
                          <a:cs typeface="Open Sans" panose="020B0604020202020204" charset="0"/>
                        </a:rPr>
                        <a:t>Характеристика атомной электростанции</a:t>
                      </a: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BB"/>
                    </a:solidFill>
                  </a:tcPr>
                </a:tc>
                <a:tc>
                  <a:txBody>
                    <a:bodyPr/>
                    <a:lstStyle/>
                    <a:p>
                      <a:pPr algn="ctr">
                        <a:spcAft>
                          <a:spcPts val="0"/>
                        </a:spcAft>
                        <a:tabLst>
                          <a:tab pos="647065" algn="l"/>
                        </a:tabLst>
                      </a:pPr>
                      <a:r>
                        <a:rPr lang="ru-RU" sz="1050" b="1" dirty="0">
                          <a:solidFill>
                            <a:schemeClr val="bg1"/>
                          </a:solidFill>
                          <a:effectLst/>
                          <a:latin typeface="Open Sans" panose="020B0604020202020204" charset="0"/>
                          <a:ea typeface="Open Sans" panose="020B0604020202020204" charset="0"/>
                          <a:cs typeface="Open Sans" panose="020B0604020202020204" charset="0"/>
                        </a:rPr>
                        <a:t>Ответ языковой модели на запрос о характеристике атомной электростанции</a:t>
                      </a: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B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647065" algn="l"/>
                        </a:tabLst>
                        <a:defRPr/>
                      </a:pPr>
                      <a:r>
                        <a:rPr lang="ru-RU" sz="1050" b="0" i="0" u="none" strike="noStrike" dirty="0" smtClean="0">
                          <a:solidFill>
                            <a:schemeClr val="bg1"/>
                          </a:solidFill>
                          <a:latin typeface="Open Sans" pitchFamily="34" charset="0"/>
                          <a:ea typeface="Open Sans" pitchFamily="34" charset="0"/>
                          <a:cs typeface="Open Sans" pitchFamily="34" charset="0"/>
                        </a:rPr>
                        <a:t>Количество ответов языковой модели на запрос о характеристике </a:t>
                      </a:r>
                      <a:r>
                        <a:rPr lang="ru-RU" sz="1050" b="1" dirty="0" smtClean="0">
                          <a:solidFill>
                            <a:schemeClr val="bg1"/>
                          </a:solidFill>
                          <a:effectLst/>
                          <a:latin typeface="Open Sans" panose="020B0604020202020204" charset="0"/>
                          <a:ea typeface="Open Sans" panose="020B0604020202020204" charset="0"/>
                          <a:cs typeface="Open Sans" panose="020B0604020202020204" charset="0"/>
                        </a:rPr>
                        <a:t>атомной электростанции</a:t>
                      </a:r>
                      <a:endParaRPr lang="ru-RU" sz="1050" b="0" i="0" u="none" strike="noStrike" dirty="0" smtClean="0">
                        <a:solidFill>
                          <a:schemeClr val="bg1"/>
                        </a:solidFill>
                        <a:latin typeface="Open Sans" pitchFamily="34" charset="0"/>
                        <a:ea typeface="Open Sans" pitchFamily="34" charset="0"/>
                        <a:cs typeface="Open Sans" pitchFamily="34" charset="0"/>
                      </a:endParaRP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BB"/>
                    </a:solidFill>
                  </a:tcPr>
                </a:tc>
                <a:extLst>
                  <a:ext uri="{0D108BD9-81ED-4DB2-BD59-A6C34878D82A}">
                    <a16:rowId xmlns:a16="http://schemas.microsoft.com/office/drawing/2014/main" val="3955569831"/>
                  </a:ext>
                </a:extLst>
              </a:tr>
              <a:tr h="182601">
                <a:tc>
                  <a:txBody>
                    <a:bodyPr/>
                    <a:lstStyle/>
                    <a:p>
                      <a:pPr>
                        <a:spcAft>
                          <a:spcPts val="0"/>
                        </a:spcAft>
                      </a:pPr>
                      <a:r>
                        <a:rPr lang="ru-RU" sz="1050" dirty="0">
                          <a:effectLst/>
                          <a:latin typeface="Open Sans" panose="020B0604020202020204" charset="0"/>
                          <a:ea typeface="Open Sans" panose="020B0604020202020204" charset="0"/>
                          <a:cs typeface="Open Sans" panose="020B0604020202020204" charset="0"/>
                        </a:rPr>
                        <a:t>Тип реактора</a:t>
                      </a: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050" dirty="0">
                          <a:effectLst/>
                          <a:latin typeface="Open Sans" panose="020B0604020202020204" charset="0"/>
                          <a:ea typeface="Open Sans" panose="020B0604020202020204" charset="0"/>
                          <a:cs typeface="Open Sans" panose="020B0604020202020204" charset="0"/>
                        </a:rPr>
                        <a:t>PWR</a:t>
                      </a:r>
                      <a:r>
                        <a:rPr lang="ru-RU" sz="1050" dirty="0">
                          <a:effectLst/>
                          <a:latin typeface="Open Sans" panose="020B0604020202020204" charset="0"/>
                          <a:ea typeface="Open Sans" panose="020B0604020202020204" charset="0"/>
                          <a:cs typeface="Open Sans" panose="020B0604020202020204" charset="0"/>
                        </a:rPr>
                        <a:t> </a:t>
                      </a: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050" dirty="0" smtClean="0">
                          <a:effectLst/>
                          <a:latin typeface="Open Sans" panose="020B0604020202020204" charset="0"/>
                          <a:ea typeface="Open Sans" panose="020B0604020202020204" charset="0"/>
                          <a:cs typeface="Open Sans" panose="020B0604020202020204" charset="0"/>
                        </a:rPr>
                        <a:t>8</a:t>
                      </a:r>
                      <a:endParaRPr lang="ru-RU" sz="1050" dirty="0">
                        <a:effectLst/>
                        <a:latin typeface="Open Sans" panose="020B0604020202020204" charset="0"/>
                        <a:ea typeface="Open Sans" panose="020B0604020202020204" charset="0"/>
                        <a:cs typeface="Open Sans" panose="020B0604020202020204" charset="0"/>
                      </a:endParaRP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5195430"/>
                  </a:ext>
                </a:extLst>
              </a:tr>
              <a:tr h="182601">
                <a:tc>
                  <a:txBody>
                    <a:bodyPr/>
                    <a:lstStyle/>
                    <a:p>
                      <a:pPr>
                        <a:spcAft>
                          <a:spcPts val="0"/>
                        </a:spcAft>
                      </a:pPr>
                      <a:r>
                        <a:rPr lang="ru-RU" sz="1050" dirty="0">
                          <a:effectLst/>
                          <a:latin typeface="Open Sans" panose="020B0604020202020204" charset="0"/>
                          <a:ea typeface="Open Sans" panose="020B0604020202020204" charset="0"/>
                          <a:cs typeface="Open Sans" panose="020B0604020202020204" charset="0"/>
                        </a:rPr>
                        <a:t>Модель реактора</a:t>
                      </a: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050" dirty="0" smtClean="0">
                          <a:effectLst/>
                          <a:latin typeface="Open Sans" panose="020B0604020202020204" charset="0"/>
                          <a:ea typeface="Open Sans" panose="020B0604020202020204" charset="0"/>
                          <a:cs typeface="Open Sans" panose="020B0604020202020204" charset="0"/>
                        </a:rPr>
                        <a:t>CPR</a:t>
                      </a:r>
                      <a:r>
                        <a:rPr lang="ru-RU" sz="1050" dirty="0">
                          <a:effectLst/>
                          <a:latin typeface="Open Sans" panose="020B0604020202020204" charset="0"/>
                          <a:ea typeface="Open Sans" panose="020B0604020202020204" charset="0"/>
                          <a:cs typeface="Open Sans" panose="020B0604020202020204" charset="0"/>
                        </a:rPr>
                        <a:t>–1000 </a:t>
                      </a: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050" dirty="0" smtClean="0">
                          <a:effectLst/>
                          <a:latin typeface="Open Sans" panose="020B0604020202020204" charset="0"/>
                          <a:ea typeface="Open Sans" panose="020B0604020202020204" charset="0"/>
                          <a:cs typeface="Open Sans" panose="020B0604020202020204" charset="0"/>
                        </a:rPr>
                        <a:t>2</a:t>
                      </a:r>
                      <a:endParaRPr lang="ru-RU" sz="1050" dirty="0">
                        <a:effectLst/>
                        <a:latin typeface="Open Sans" panose="020B0604020202020204" charset="0"/>
                        <a:ea typeface="Open Sans" panose="020B0604020202020204" charset="0"/>
                        <a:cs typeface="Open Sans" panose="020B0604020202020204" charset="0"/>
                      </a:endParaRP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8576008"/>
                  </a:ext>
                </a:extLst>
              </a:tr>
              <a:tr h="270829">
                <a:tc>
                  <a:txBody>
                    <a:bodyPr/>
                    <a:lstStyle/>
                    <a:p>
                      <a:pPr>
                        <a:spcAft>
                          <a:spcPts val="0"/>
                        </a:spcAft>
                      </a:pPr>
                      <a:r>
                        <a:rPr lang="ru-RU" sz="1050" dirty="0">
                          <a:effectLst/>
                          <a:latin typeface="Open Sans" panose="020B0604020202020204" charset="0"/>
                          <a:ea typeface="Open Sans" panose="020B0604020202020204" charset="0"/>
                          <a:cs typeface="Open Sans" panose="020B0604020202020204" charset="0"/>
                        </a:rPr>
                        <a:t>Поколение ядерного реактора</a:t>
                      </a: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050" dirty="0" smtClean="0">
                          <a:effectLst/>
                          <a:latin typeface="Open Sans" panose="020B0604020202020204" charset="0"/>
                          <a:ea typeface="Open Sans" panose="020B0604020202020204" charset="0"/>
                          <a:cs typeface="Open Sans" panose="020B0604020202020204" charset="0"/>
                        </a:rPr>
                        <a:t>CPR1000 </a:t>
                      </a:r>
                      <a:endParaRPr lang="ru-RU" sz="1050" dirty="0">
                        <a:effectLst/>
                        <a:latin typeface="Open Sans" panose="020B0604020202020204" charset="0"/>
                        <a:ea typeface="Open Sans" panose="020B0604020202020204" charset="0"/>
                        <a:cs typeface="Open Sans" panose="020B0604020202020204" charset="0"/>
                      </a:endParaRP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spcAft>
                          <a:spcPts val="0"/>
                        </a:spcAft>
                      </a:pPr>
                      <a:r>
                        <a:rPr lang="ru-RU" sz="1050" dirty="0" smtClean="0">
                          <a:effectLst/>
                          <a:latin typeface="Open Sans" panose="020B0604020202020204" charset="0"/>
                          <a:ea typeface="Open Sans" panose="020B0604020202020204" charset="0"/>
                          <a:cs typeface="Open Sans" panose="020B0604020202020204" charset="0"/>
                        </a:rPr>
                        <a:t>4</a:t>
                      </a:r>
                      <a:endParaRPr lang="ru-RU" sz="1050" dirty="0">
                        <a:effectLst/>
                        <a:latin typeface="Open Sans" panose="020B0604020202020204" charset="0"/>
                        <a:ea typeface="Open Sans" panose="020B0604020202020204" charset="0"/>
                        <a:cs typeface="Open Sans" panose="020B0604020202020204" charset="0"/>
                      </a:endParaRP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991700145"/>
                  </a:ext>
                </a:extLst>
              </a:tr>
              <a:tr h="182601">
                <a:tc>
                  <a:txBody>
                    <a:bodyPr/>
                    <a:lstStyle/>
                    <a:p>
                      <a:pPr>
                        <a:spcAft>
                          <a:spcPts val="0"/>
                        </a:spcAft>
                      </a:pPr>
                      <a:r>
                        <a:rPr lang="ru-RU" sz="1050" dirty="0">
                          <a:effectLst/>
                          <a:latin typeface="Open Sans" panose="020B0604020202020204" charset="0"/>
                          <a:ea typeface="Open Sans" panose="020B0604020202020204" charset="0"/>
                          <a:cs typeface="Open Sans" panose="020B0604020202020204" charset="0"/>
                        </a:rPr>
                        <a:t>Количество контуров</a:t>
                      </a: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050" dirty="0">
                          <a:effectLst/>
                          <a:latin typeface="Open Sans" panose="020B0604020202020204" charset="0"/>
                          <a:ea typeface="Open Sans" panose="020B0604020202020204" charset="0"/>
                          <a:cs typeface="Open Sans" panose="020B0604020202020204" charset="0"/>
                        </a:rPr>
                        <a:t>Two circuits</a:t>
                      </a:r>
                      <a:r>
                        <a:rPr lang="ru-RU" sz="1050" dirty="0">
                          <a:effectLst/>
                          <a:latin typeface="Open Sans" panose="020B0604020202020204" charset="0"/>
                          <a:ea typeface="Open Sans" panose="020B0604020202020204" charset="0"/>
                          <a:cs typeface="Open Sans" panose="020B0604020202020204" charset="0"/>
                        </a:rPr>
                        <a:t> </a:t>
                      </a: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spcAft>
                          <a:spcPts val="0"/>
                        </a:spcAft>
                      </a:pPr>
                      <a:r>
                        <a:rPr lang="ru-RU" sz="1050" dirty="0" smtClean="0">
                          <a:effectLst/>
                          <a:latin typeface="Open Sans" panose="020B0604020202020204" charset="0"/>
                          <a:ea typeface="Open Sans" panose="020B0604020202020204" charset="0"/>
                          <a:cs typeface="Open Sans" panose="020B0604020202020204" charset="0"/>
                        </a:rPr>
                        <a:t>1</a:t>
                      </a:r>
                      <a:endParaRPr lang="ru-RU" sz="1050" dirty="0">
                        <a:effectLst/>
                        <a:latin typeface="Open Sans" panose="020B0604020202020204" charset="0"/>
                        <a:ea typeface="Open Sans" panose="020B0604020202020204" charset="0"/>
                        <a:cs typeface="Open Sans" panose="020B0604020202020204" charset="0"/>
                      </a:endParaRP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218003997"/>
                  </a:ext>
                </a:extLst>
              </a:tr>
              <a:tr h="182601">
                <a:tc>
                  <a:txBody>
                    <a:bodyPr/>
                    <a:lstStyle/>
                    <a:p>
                      <a:pPr>
                        <a:spcAft>
                          <a:spcPts val="0"/>
                        </a:spcAft>
                      </a:pPr>
                      <a:r>
                        <a:rPr lang="ru-RU" sz="1050" dirty="0">
                          <a:effectLst/>
                          <a:latin typeface="Open Sans" panose="020B0604020202020204" charset="0"/>
                          <a:ea typeface="Open Sans" panose="020B0604020202020204" charset="0"/>
                          <a:cs typeface="Open Sans" panose="020B0604020202020204" charset="0"/>
                        </a:rPr>
                        <a:t>Статус в эксплуатации</a:t>
                      </a: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050" dirty="0" smtClean="0">
                          <a:effectLst/>
                          <a:latin typeface="Open Sans" panose="020B0604020202020204" charset="0"/>
                          <a:ea typeface="Open Sans" panose="020B0604020202020204" charset="0"/>
                          <a:cs typeface="Open Sans" panose="020B0604020202020204" charset="0"/>
                        </a:rPr>
                        <a:t>Operational</a:t>
                      </a:r>
                      <a:endParaRPr lang="ru-RU" sz="1050" dirty="0">
                        <a:effectLst/>
                        <a:latin typeface="Open Sans" panose="020B0604020202020204" charset="0"/>
                        <a:ea typeface="Open Sans" panose="020B0604020202020204" charset="0"/>
                        <a:cs typeface="Open Sans" panose="020B0604020202020204" charset="0"/>
                      </a:endParaRP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050" dirty="0" smtClean="0">
                          <a:effectLst/>
                          <a:latin typeface="Open Sans" panose="020B0604020202020204" charset="0"/>
                          <a:ea typeface="Open Sans" panose="020B0604020202020204" charset="0"/>
                          <a:cs typeface="Open Sans" panose="020B0604020202020204" charset="0"/>
                        </a:rPr>
                        <a:t>2</a:t>
                      </a:r>
                      <a:endParaRPr lang="ru-RU" sz="1050" dirty="0">
                        <a:effectLst/>
                        <a:latin typeface="Open Sans" panose="020B0604020202020204" charset="0"/>
                        <a:ea typeface="Open Sans" panose="020B0604020202020204" charset="0"/>
                        <a:cs typeface="Open Sans" panose="020B0604020202020204" charset="0"/>
                      </a:endParaRP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0581913"/>
                  </a:ext>
                </a:extLst>
              </a:tr>
              <a:tr h="182601">
                <a:tc>
                  <a:txBody>
                    <a:bodyPr/>
                    <a:lstStyle/>
                    <a:p>
                      <a:pPr>
                        <a:spcAft>
                          <a:spcPts val="0"/>
                        </a:spcAft>
                      </a:pPr>
                      <a:r>
                        <a:rPr lang="ru-RU" sz="1050" dirty="0">
                          <a:effectLst/>
                          <a:latin typeface="Open Sans" panose="020B0604020202020204" charset="0"/>
                          <a:ea typeface="Open Sans" panose="020B0604020202020204" charset="0"/>
                          <a:cs typeface="Open Sans" panose="020B0604020202020204" charset="0"/>
                        </a:rPr>
                        <a:t>Расположение АЭС</a:t>
                      </a: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050" dirty="0" smtClean="0">
                          <a:effectLst/>
                          <a:latin typeface="Open Sans" panose="020B0604020202020204" charset="0"/>
                          <a:ea typeface="Open Sans" panose="020B0604020202020204" charset="0"/>
                          <a:cs typeface="Open Sans" panose="020B0604020202020204" charset="0"/>
                        </a:rPr>
                        <a:t>China </a:t>
                      </a:r>
                      <a:endParaRPr lang="ru-RU" sz="1050" dirty="0">
                        <a:effectLst/>
                        <a:latin typeface="Open Sans" panose="020B0604020202020204" charset="0"/>
                        <a:ea typeface="Open Sans" panose="020B0604020202020204" charset="0"/>
                        <a:cs typeface="Open Sans" panose="020B0604020202020204" charset="0"/>
                      </a:endParaRP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050" dirty="0" smtClean="0">
                          <a:effectLst/>
                          <a:latin typeface="Open Sans" panose="020B0604020202020204" charset="0"/>
                          <a:ea typeface="Open Sans" panose="020B0604020202020204" charset="0"/>
                          <a:cs typeface="Open Sans" panose="020B0604020202020204" charset="0"/>
                        </a:rPr>
                        <a:t>3</a:t>
                      </a:r>
                      <a:endParaRPr lang="ru-RU" sz="1050" dirty="0">
                        <a:effectLst/>
                        <a:latin typeface="Open Sans" panose="020B0604020202020204" charset="0"/>
                        <a:ea typeface="Open Sans" panose="020B0604020202020204" charset="0"/>
                        <a:cs typeface="Open Sans" panose="020B0604020202020204" charset="0"/>
                      </a:endParaRP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7295840"/>
                  </a:ext>
                </a:extLst>
              </a:tr>
              <a:tr h="365203">
                <a:tc>
                  <a:txBody>
                    <a:bodyPr/>
                    <a:lstStyle/>
                    <a:p>
                      <a:pPr>
                        <a:spcAft>
                          <a:spcPts val="0"/>
                        </a:spcAft>
                      </a:pPr>
                      <a:r>
                        <a:rPr lang="ru-RU" sz="1050" dirty="0">
                          <a:effectLst/>
                          <a:latin typeface="Open Sans" panose="020B0604020202020204" charset="0"/>
                          <a:ea typeface="Open Sans" panose="020B0604020202020204" charset="0"/>
                          <a:cs typeface="Open Sans" panose="020B0604020202020204" charset="0"/>
                        </a:rPr>
                        <a:t>Владелец энергоблока АЭС</a:t>
                      </a:r>
                    </a:p>
                  </a:txBody>
                  <a:tcPr marL="46032" marR="460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050" dirty="0" smtClean="0">
                          <a:effectLst/>
                          <a:latin typeface="Open Sans" panose="020B0604020202020204" charset="0"/>
                          <a:ea typeface="Open Sans" panose="020B0604020202020204" charset="0"/>
                          <a:cs typeface="Open Sans" panose="020B0604020202020204" charset="0"/>
                        </a:rPr>
                        <a:t>LANPC owns the power units of the Ling Ao Nuclear Power Plant.</a:t>
                      </a:r>
                      <a:endParaRPr lang="ru-RU" sz="1050" dirty="0">
                        <a:effectLst/>
                        <a:latin typeface="Open Sans" panose="020B0604020202020204" charset="0"/>
                        <a:ea typeface="Open Sans" panose="020B0604020202020204" charset="0"/>
                        <a:cs typeface="Open Sans" panose="020B0604020202020204" charset="0"/>
                      </a:endParaRPr>
                    </a:p>
                  </a:txBody>
                  <a:tcPr marL="46032" marR="460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spcAft>
                          <a:spcPts val="0"/>
                        </a:spcAft>
                      </a:pPr>
                      <a:r>
                        <a:rPr lang="ru-RU" sz="1050" dirty="0" smtClean="0">
                          <a:effectLst/>
                          <a:latin typeface="Open Sans" panose="020B0604020202020204" charset="0"/>
                          <a:ea typeface="Open Sans" panose="020B0604020202020204" charset="0"/>
                          <a:cs typeface="Open Sans" panose="020B0604020202020204" charset="0"/>
                        </a:rPr>
                        <a:t>1</a:t>
                      </a:r>
                      <a:endParaRPr lang="ru-RU" sz="1050" dirty="0">
                        <a:effectLst/>
                        <a:latin typeface="Open Sans" panose="020B0604020202020204" charset="0"/>
                        <a:ea typeface="Open Sans" panose="020B0604020202020204" charset="0"/>
                        <a:cs typeface="Open Sans" panose="020B0604020202020204" charset="0"/>
                      </a:endParaRPr>
                    </a:p>
                  </a:txBody>
                  <a:tcPr marL="46032" marR="460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254667948"/>
                  </a:ext>
                </a:extLst>
              </a:tr>
              <a:tr h="2708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50" dirty="0">
                          <a:effectLst/>
                          <a:latin typeface="Open Sans" panose="020B0604020202020204" charset="0"/>
                          <a:ea typeface="Open Sans" panose="020B0604020202020204" charset="0"/>
                          <a:cs typeface="Open Sans" panose="020B0604020202020204" charset="0"/>
                        </a:rPr>
                        <a:t>Оператор энергоблока АЭС</a:t>
                      </a:r>
                    </a:p>
                  </a:txBody>
                  <a:tcPr marL="46032" marR="460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50" dirty="0" smtClean="0">
                          <a:effectLst/>
                          <a:latin typeface="Open Sans" panose="020B0604020202020204" charset="0"/>
                          <a:ea typeface="Open Sans" panose="020B0604020202020204" charset="0"/>
                          <a:cs typeface="Open Sans" panose="020B0604020202020204" charset="0"/>
                        </a:rPr>
                        <a:t>LANPC</a:t>
                      </a:r>
                      <a:endParaRPr lang="ru-RU" sz="1050" dirty="0">
                        <a:effectLst/>
                        <a:latin typeface="Open Sans" panose="020B0604020202020204" charset="0"/>
                        <a:ea typeface="Open Sans" panose="020B0604020202020204" charset="0"/>
                        <a:cs typeface="Open Sans" panose="020B0604020202020204" charset="0"/>
                      </a:endParaRPr>
                    </a:p>
                  </a:txBody>
                  <a:tcPr marL="46032" marR="460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50" dirty="0" smtClean="0">
                          <a:effectLst/>
                          <a:latin typeface="Open Sans" panose="020B0604020202020204" charset="0"/>
                          <a:ea typeface="Open Sans" panose="020B0604020202020204" charset="0"/>
                          <a:cs typeface="Open Sans" panose="020B0604020202020204" charset="0"/>
                        </a:rPr>
                        <a:t>2</a:t>
                      </a:r>
                      <a:endParaRPr lang="ru-RU" sz="1050" dirty="0">
                        <a:effectLst/>
                        <a:latin typeface="Open Sans" panose="020B0604020202020204" charset="0"/>
                        <a:ea typeface="Open Sans" panose="020B0604020202020204" charset="0"/>
                        <a:cs typeface="Open Sans" panose="020B0604020202020204" charset="0"/>
                      </a:endParaRPr>
                    </a:p>
                  </a:txBody>
                  <a:tcPr marL="46032" marR="460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678152259"/>
                  </a:ext>
                </a:extLst>
              </a:tr>
              <a:tr h="563745">
                <a:tc>
                  <a:txBody>
                    <a:bodyPr/>
                    <a:lstStyle/>
                    <a:p>
                      <a:pPr>
                        <a:spcAft>
                          <a:spcPts val="0"/>
                        </a:spcAft>
                      </a:pPr>
                      <a:r>
                        <a:rPr lang="ru-RU" sz="1050" dirty="0">
                          <a:effectLst/>
                          <a:latin typeface="Open Sans" panose="020B0604020202020204" charset="0"/>
                          <a:ea typeface="Open Sans" panose="020B0604020202020204" charset="0"/>
                          <a:cs typeface="Open Sans" panose="020B0604020202020204" charset="0"/>
                        </a:rPr>
                        <a:t>Тип топлива:</a:t>
                      </a:r>
                    </a:p>
                    <a:p>
                      <a:pPr marL="342900" lvl="0" indent="-342900">
                        <a:lnSpc>
                          <a:spcPct val="107000"/>
                        </a:lnSpc>
                        <a:spcAft>
                          <a:spcPts val="0"/>
                        </a:spcAft>
                        <a:buFont typeface="Symbol" panose="05050102010706020507" pitchFamily="18" charset="2"/>
                        <a:buChar char=""/>
                      </a:pPr>
                      <a:r>
                        <a:rPr lang="ru-RU" sz="1050" dirty="0">
                          <a:effectLst/>
                          <a:latin typeface="Open Sans" panose="020B0604020202020204" charset="0"/>
                          <a:ea typeface="Open Sans" panose="020B0604020202020204" charset="0"/>
                          <a:cs typeface="Open Sans" panose="020B0604020202020204" charset="0"/>
                        </a:rPr>
                        <a:t>сейчас;</a:t>
                      </a:r>
                    </a:p>
                    <a:p>
                      <a:pPr marL="342900" lvl="0" indent="-342900">
                        <a:lnSpc>
                          <a:spcPct val="107000"/>
                        </a:lnSpc>
                        <a:spcAft>
                          <a:spcPts val="0"/>
                        </a:spcAft>
                        <a:buFont typeface="Symbol" panose="05050102010706020507" pitchFamily="18" charset="2"/>
                        <a:buChar char=""/>
                      </a:pPr>
                      <a:r>
                        <a:rPr lang="ru-RU" sz="1050" dirty="0">
                          <a:effectLst/>
                          <a:latin typeface="Open Sans" panose="020B0604020202020204" charset="0"/>
                          <a:ea typeface="Open Sans" panose="020B0604020202020204" charset="0"/>
                          <a:cs typeface="Open Sans" panose="020B0604020202020204" charset="0"/>
                        </a:rPr>
                        <a:t>исторические данные</a:t>
                      </a:r>
                    </a:p>
                  </a:txBody>
                  <a:tcPr marL="46032" marR="460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050" dirty="0" smtClean="0">
                          <a:effectLst/>
                          <a:latin typeface="Open Sans" panose="020B0604020202020204" charset="0"/>
                          <a:ea typeface="Open Sans" panose="020B0604020202020204" charset="0"/>
                          <a:cs typeface="Open Sans" panose="020B0604020202020204" charset="0"/>
                        </a:rPr>
                        <a:t>Historical: AFA3G–AA, Current: AFA3G–AA</a:t>
                      </a:r>
                      <a:endParaRPr lang="ru-RU" sz="1050" dirty="0">
                        <a:effectLst/>
                        <a:latin typeface="Open Sans" panose="020B0604020202020204" charset="0"/>
                        <a:ea typeface="Open Sans" panose="020B0604020202020204" charset="0"/>
                        <a:cs typeface="Open Sans" panose="020B0604020202020204" charset="0"/>
                      </a:endParaRPr>
                    </a:p>
                  </a:txBody>
                  <a:tcPr marL="46032" marR="460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50" dirty="0" smtClean="0">
                          <a:effectLst/>
                          <a:latin typeface="Open Sans" panose="020B0604020202020204" charset="0"/>
                          <a:ea typeface="Open Sans" panose="020B0604020202020204" charset="0"/>
                          <a:cs typeface="Open Sans" panose="020B0604020202020204" charset="0"/>
                        </a:rPr>
                        <a:t>2</a:t>
                      </a:r>
                      <a:endParaRPr lang="ru-RU" sz="1050" dirty="0">
                        <a:effectLst/>
                        <a:latin typeface="Open Sans" panose="020B0604020202020204" charset="0"/>
                        <a:ea typeface="Open Sans" panose="020B0604020202020204" charset="0"/>
                        <a:cs typeface="Open Sans" panose="020B0604020202020204" charset="0"/>
                      </a:endParaRPr>
                    </a:p>
                  </a:txBody>
                  <a:tcPr marL="46032" marR="460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5601060"/>
                  </a:ext>
                </a:extLst>
              </a:tr>
              <a:tr h="270829">
                <a:tc>
                  <a:txBody>
                    <a:bodyPr/>
                    <a:lstStyle/>
                    <a:p>
                      <a:pPr>
                        <a:spcAft>
                          <a:spcPts val="0"/>
                        </a:spcAft>
                      </a:pPr>
                      <a:r>
                        <a:rPr lang="ru-RU" sz="1050" dirty="0">
                          <a:effectLst/>
                          <a:latin typeface="Open Sans" panose="020B0604020202020204" charset="0"/>
                          <a:ea typeface="Open Sans" panose="020B0604020202020204" charset="0"/>
                          <a:cs typeface="Open Sans" panose="020B0604020202020204" charset="0"/>
                        </a:rPr>
                        <a:t>Уровень обогащения топлива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050" dirty="0" smtClean="0">
                          <a:effectLst/>
                          <a:latin typeface="Open Sans" panose="020B0604020202020204" charset="0"/>
                          <a:ea typeface="Open Sans" panose="020B0604020202020204" charset="0"/>
                          <a:cs typeface="Open Sans" panose="020B0604020202020204" charset="0"/>
                        </a:rPr>
                        <a:t>Enrichment level: 4.45% </a:t>
                      </a:r>
                      <a:endParaRPr lang="ru-RU" sz="1050" dirty="0">
                        <a:effectLst/>
                        <a:latin typeface="Open Sans" panose="020B0604020202020204" charset="0"/>
                        <a:ea typeface="Open Sans" panose="020B0604020202020204" charset="0"/>
                        <a:cs typeface="Open Sans" panose="020B060402020202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spcAft>
                          <a:spcPts val="0"/>
                        </a:spcAft>
                      </a:pPr>
                      <a:r>
                        <a:rPr lang="ru-RU" sz="1050" dirty="0" smtClean="0">
                          <a:effectLst/>
                          <a:latin typeface="Open Sans" panose="020B0604020202020204" charset="0"/>
                          <a:ea typeface="Open Sans" panose="020B0604020202020204" charset="0"/>
                          <a:cs typeface="Open Sans" panose="020B0604020202020204" charset="0"/>
                        </a:rPr>
                        <a:t>1</a:t>
                      </a:r>
                      <a:endParaRPr lang="ru-RU" sz="1050" dirty="0">
                        <a:effectLst/>
                        <a:latin typeface="Open Sans" panose="020B0604020202020204" charset="0"/>
                        <a:ea typeface="Open Sans" panose="020B0604020202020204" charset="0"/>
                        <a:cs typeface="Open Sans" panose="020B060402020202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040076782"/>
                  </a:ext>
                </a:extLst>
              </a:tr>
              <a:tr h="182601">
                <a:tc>
                  <a:txBody>
                    <a:bodyPr/>
                    <a:lstStyle/>
                    <a:p>
                      <a:pPr>
                        <a:spcAft>
                          <a:spcPts val="0"/>
                        </a:spcAft>
                      </a:pPr>
                      <a:r>
                        <a:rPr lang="ru-RU" sz="1050" dirty="0">
                          <a:effectLst/>
                          <a:latin typeface="Open Sans" panose="020B0604020202020204" charset="0"/>
                          <a:ea typeface="Open Sans" panose="020B0604020202020204" charset="0"/>
                          <a:cs typeface="Open Sans" panose="020B0604020202020204" charset="0"/>
                        </a:rPr>
                        <a:t>Компоновка топлива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fr-FR" sz="1050" dirty="0" smtClean="0">
                          <a:effectLst/>
                          <a:latin typeface="Open Sans" panose="020B0604020202020204" charset="0"/>
                          <a:ea typeface="Open Sans" panose="020B0604020202020204" charset="0"/>
                          <a:cs typeface="Open Sans" panose="020B0604020202020204" charset="0"/>
                        </a:rPr>
                        <a:t>17x17 AFA 3G</a:t>
                      </a:r>
                      <a:endParaRPr lang="ru-RU" sz="1050" dirty="0">
                        <a:effectLst/>
                        <a:latin typeface="Open Sans" panose="020B0604020202020204" charset="0"/>
                        <a:ea typeface="Open Sans" panose="020B0604020202020204" charset="0"/>
                        <a:cs typeface="Open Sans" panose="020B060402020202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spcAft>
                          <a:spcPts val="0"/>
                        </a:spcAft>
                      </a:pPr>
                      <a:r>
                        <a:rPr lang="ru-RU" sz="1050" dirty="0" smtClean="0">
                          <a:effectLst/>
                          <a:latin typeface="Open Sans" panose="020B0604020202020204" charset="0"/>
                          <a:ea typeface="Open Sans" panose="020B0604020202020204" charset="0"/>
                          <a:cs typeface="Open Sans" panose="020B0604020202020204" charset="0"/>
                        </a:rPr>
                        <a:t>1</a:t>
                      </a:r>
                      <a:endParaRPr lang="ru-RU" sz="1050" dirty="0">
                        <a:effectLst/>
                        <a:latin typeface="Open Sans" panose="020B0604020202020204" charset="0"/>
                        <a:ea typeface="Open Sans" panose="020B0604020202020204" charset="0"/>
                        <a:cs typeface="Open Sans" panose="020B060402020202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337496952"/>
                  </a:ext>
                </a:extLst>
              </a:tr>
              <a:tr h="270829">
                <a:tc>
                  <a:txBody>
                    <a:bodyPr/>
                    <a:lstStyle/>
                    <a:p>
                      <a:pPr>
                        <a:spcAft>
                          <a:spcPts val="0"/>
                        </a:spcAft>
                      </a:pPr>
                      <a:r>
                        <a:rPr lang="ru-RU" sz="1050" dirty="0">
                          <a:effectLst/>
                          <a:latin typeface="Open Sans" panose="020B0604020202020204" charset="0"/>
                          <a:ea typeface="Open Sans" panose="020B0604020202020204" charset="0"/>
                          <a:cs typeface="Open Sans" panose="020B0604020202020204" charset="0"/>
                        </a:rPr>
                        <a:t>Количество ТВС в активной зоне</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050" dirty="0" smtClean="0">
                          <a:effectLst/>
                          <a:latin typeface="Open Sans" panose="020B0604020202020204" charset="0"/>
                          <a:ea typeface="Open Sans" panose="020B0604020202020204" charset="0"/>
                          <a:cs typeface="Open Sans" panose="020B0604020202020204" charset="0"/>
                        </a:rPr>
                        <a:t>–</a:t>
                      </a:r>
                      <a:endParaRPr lang="ru-RU" sz="1050" dirty="0">
                        <a:effectLst/>
                        <a:latin typeface="Open Sans" panose="020B0604020202020204" charset="0"/>
                        <a:ea typeface="Open Sans" panose="020B0604020202020204" charset="0"/>
                        <a:cs typeface="Open Sans" panose="020B060402020202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50" dirty="0" smtClean="0">
                          <a:effectLst/>
                          <a:latin typeface="Open Sans" panose="020B0604020202020204" charset="0"/>
                          <a:ea typeface="Open Sans" panose="020B0604020202020204" charset="0"/>
                          <a:cs typeface="Open Sans" panose="020B060402020202020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3255603"/>
                  </a:ext>
                </a:extLst>
              </a:tr>
              <a:tr h="182601">
                <a:tc>
                  <a:txBody>
                    <a:bodyPr/>
                    <a:lstStyle/>
                    <a:p>
                      <a:pPr>
                        <a:spcAft>
                          <a:spcPts val="0"/>
                        </a:spcAft>
                      </a:pPr>
                      <a:r>
                        <a:rPr lang="ru-RU" sz="1050" dirty="0">
                          <a:effectLst/>
                          <a:latin typeface="Open Sans" panose="020B0604020202020204" charset="0"/>
                          <a:ea typeface="Open Sans" panose="020B0604020202020204" charset="0"/>
                          <a:cs typeface="Open Sans" panose="020B0604020202020204" charset="0"/>
                        </a:rPr>
                        <a:t>Масса урана в ТВС</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fr-FR" sz="1050" dirty="0" smtClean="0">
                          <a:effectLst/>
                          <a:latin typeface="Open Sans" panose="020B0604020202020204" charset="0"/>
                          <a:ea typeface="Open Sans" panose="020B0604020202020204" charset="0"/>
                          <a:cs typeface="Open Sans" panose="020B0604020202020204" charset="0"/>
                        </a:rPr>
                        <a:t>Uranium mass per assembly</a:t>
                      </a:r>
                      <a:endParaRPr lang="ru-RU" sz="1050" dirty="0">
                        <a:effectLst/>
                        <a:latin typeface="Open Sans" panose="020B0604020202020204" charset="0"/>
                        <a:ea typeface="Open Sans" panose="020B0604020202020204" charset="0"/>
                        <a:cs typeface="Open Sans" panose="020B060402020202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spcAft>
                          <a:spcPts val="0"/>
                        </a:spcAft>
                      </a:pPr>
                      <a:r>
                        <a:rPr lang="ru-RU" sz="1050" dirty="0" smtClean="0">
                          <a:effectLst/>
                          <a:latin typeface="Open Sans" panose="020B0604020202020204" charset="0"/>
                          <a:ea typeface="Open Sans" panose="020B0604020202020204" charset="0"/>
                          <a:cs typeface="Open Sans" panose="020B0604020202020204" charset="0"/>
                        </a:rPr>
                        <a:t>1</a:t>
                      </a:r>
                      <a:endParaRPr lang="ru-RU" sz="1050" dirty="0">
                        <a:effectLst/>
                        <a:latin typeface="Open Sans" panose="020B0604020202020204" charset="0"/>
                        <a:ea typeface="Open Sans" panose="020B0604020202020204" charset="0"/>
                        <a:cs typeface="Open Sans" panose="020B060402020202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899474945"/>
                  </a:ext>
                </a:extLst>
              </a:tr>
            </a:tbl>
          </a:graphicData>
        </a:graphic>
      </p:graphicFrame>
    </p:spTree>
    <p:extLst>
      <p:ext uri="{BB962C8B-B14F-4D97-AF65-F5344CB8AC3E}">
        <p14:creationId xmlns:p14="http://schemas.microsoft.com/office/powerpoint/2010/main" val="4059414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9572" y="359101"/>
            <a:ext cx="9032836" cy="523220"/>
          </a:xfrm>
        </p:spPr>
        <p:txBody>
          <a:bodyPr/>
          <a:lstStyle/>
          <a:p>
            <a:r>
              <a:rPr lang="ru-RU" dirty="0" smtClean="0"/>
              <a:t>ТЕКУЩИЕ РЕЗУЛЬТАТЫ </a:t>
            </a:r>
            <a:r>
              <a:rPr lang="ru-RU" dirty="0"/>
              <a:t>И ВЫВОДЫ</a:t>
            </a:r>
          </a:p>
        </p:txBody>
      </p:sp>
      <p:sp>
        <p:nvSpPr>
          <p:cNvPr id="5" name="Прямоугольник 4"/>
          <p:cNvSpPr/>
          <p:nvPr/>
        </p:nvSpPr>
        <p:spPr>
          <a:xfrm>
            <a:off x="325464" y="926758"/>
            <a:ext cx="11546237" cy="6740307"/>
          </a:xfrm>
          <a:prstGeom prst="rect">
            <a:avLst/>
          </a:prstGeom>
        </p:spPr>
        <p:txBody>
          <a:bodyPr wrap="square">
            <a:spAutoFit/>
          </a:bodyPr>
          <a:lstStyle/>
          <a:p>
            <a:pPr marL="342900" indent="-342900" algn="just">
              <a:buFont typeface="+mj-lt"/>
              <a:buAutoNum type="arabicPeriod"/>
            </a:pPr>
            <a:endParaRPr lang="ru-RU" dirty="0">
              <a:latin typeface="Open Sans" panose="020B0604020202020204" charset="0"/>
              <a:ea typeface="Open Sans" panose="020B0604020202020204" charset="0"/>
              <a:cs typeface="Open Sans" panose="020B0604020202020204" charset="0"/>
            </a:endParaRPr>
          </a:p>
          <a:p>
            <a:pPr marL="342900" indent="-342900" algn="just">
              <a:buFont typeface="+mj-lt"/>
              <a:buAutoNum type="arabicPeriod"/>
            </a:pPr>
            <a:r>
              <a:rPr lang="ru-RU" dirty="0" smtClean="0">
                <a:latin typeface="Open Sans" panose="020B0604020202020204" charset="0"/>
                <a:ea typeface="Open Sans" panose="020B0604020202020204" charset="0"/>
                <a:cs typeface="Open Sans" panose="020B0604020202020204" charset="0"/>
              </a:rPr>
              <a:t>Изучена </a:t>
            </a:r>
            <a:r>
              <a:rPr lang="ru-RU" dirty="0">
                <a:latin typeface="Open Sans" panose="020B0604020202020204" charset="0"/>
                <a:ea typeface="Open Sans" panose="020B0604020202020204" charset="0"/>
                <a:cs typeface="Open Sans" panose="020B0604020202020204" charset="0"/>
              </a:rPr>
              <a:t>возможность использования языковой модели для обработки данных научных публикаций. </a:t>
            </a:r>
            <a:endParaRPr lang="ru-RU" dirty="0" smtClean="0">
              <a:latin typeface="Open Sans" panose="020B0604020202020204" charset="0"/>
              <a:ea typeface="Open Sans" panose="020B0604020202020204" charset="0"/>
              <a:cs typeface="Open Sans" panose="020B0604020202020204" charset="0"/>
            </a:endParaRPr>
          </a:p>
          <a:p>
            <a:pPr marL="342900" indent="-342900" algn="just">
              <a:buFont typeface="+mj-lt"/>
              <a:buAutoNum type="arabicPeriod"/>
            </a:pPr>
            <a:endParaRPr lang="ru-RU" dirty="0">
              <a:latin typeface="Open Sans" panose="020B0604020202020204" charset="0"/>
              <a:ea typeface="Open Sans" panose="020B0604020202020204" charset="0"/>
              <a:cs typeface="Open Sans" panose="020B0604020202020204" charset="0"/>
            </a:endParaRPr>
          </a:p>
          <a:p>
            <a:pPr marL="342900" indent="-342900" algn="just">
              <a:buFont typeface="+mj-lt"/>
              <a:buAutoNum type="arabicPeriod"/>
            </a:pPr>
            <a:r>
              <a:rPr lang="ru-RU" dirty="0">
                <a:latin typeface="Open Sans" panose="020B0604020202020204" charset="0"/>
                <a:ea typeface="Open Sans" panose="020B0604020202020204" charset="0"/>
                <a:cs typeface="Open Sans" panose="020B0604020202020204" charset="0"/>
              </a:rPr>
              <a:t>Составлен перечень </a:t>
            </a:r>
            <a:r>
              <a:rPr lang="ru-RU" dirty="0" smtClean="0">
                <a:latin typeface="Open Sans" panose="020B0604020202020204" charset="0"/>
                <a:ea typeface="Open Sans" panose="020B0604020202020204" charset="0"/>
                <a:cs typeface="Open Sans" panose="020B0604020202020204" charset="0"/>
              </a:rPr>
              <a:t>характеристик детекторов Большого </a:t>
            </a:r>
            <a:r>
              <a:rPr lang="ru-RU" dirty="0" err="1" smtClean="0">
                <a:latin typeface="Open Sans" panose="020B0604020202020204" charset="0"/>
                <a:ea typeface="Open Sans" panose="020B0604020202020204" charset="0"/>
                <a:cs typeface="Open Sans" panose="020B0604020202020204" charset="0"/>
              </a:rPr>
              <a:t>адронного</a:t>
            </a:r>
            <a:r>
              <a:rPr lang="ru-RU" dirty="0" smtClean="0">
                <a:latin typeface="Open Sans" panose="020B0604020202020204" charset="0"/>
                <a:ea typeface="Open Sans" panose="020B0604020202020204" charset="0"/>
                <a:cs typeface="Open Sans" panose="020B0604020202020204" charset="0"/>
              </a:rPr>
              <a:t> </a:t>
            </a:r>
            <a:r>
              <a:rPr lang="ru-RU" dirty="0" err="1" smtClean="0">
                <a:latin typeface="Open Sans" panose="020B0604020202020204" charset="0"/>
                <a:ea typeface="Open Sans" panose="020B0604020202020204" charset="0"/>
                <a:cs typeface="Open Sans" panose="020B0604020202020204" charset="0"/>
              </a:rPr>
              <a:t>коллайдера</a:t>
            </a:r>
            <a:r>
              <a:rPr lang="ru-RU" dirty="0" smtClean="0">
                <a:latin typeface="Open Sans" panose="020B0604020202020204" charset="0"/>
                <a:ea typeface="Open Sans" panose="020B0604020202020204" charset="0"/>
                <a:cs typeface="Open Sans" panose="020B0604020202020204" charset="0"/>
              </a:rPr>
              <a:t> для </a:t>
            </a:r>
            <a:r>
              <a:rPr lang="ru-RU" dirty="0">
                <a:latin typeface="Open Sans" panose="020B0604020202020204" charset="0"/>
                <a:ea typeface="Open Sans" panose="020B0604020202020204" charset="0"/>
                <a:cs typeface="Open Sans" panose="020B0604020202020204" charset="0"/>
              </a:rPr>
              <a:t>проведения экспериментов по их выделению </a:t>
            </a:r>
            <a:r>
              <a:rPr lang="ru-RU" dirty="0" smtClean="0">
                <a:latin typeface="Open Sans" panose="020B0604020202020204" charset="0"/>
                <a:ea typeface="Open Sans" panose="020B0604020202020204" charset="0"/>
                <a:cs typeface="Open Sans" panose="020B0604020202020204" charset="0"/>
              </a:rPr>
              <a:t>(15 характеристик</a:t>
            </a:r>
            <a:r>
              <a:rPr lang="ru-RU" dirty="0">
                <a:latin typeface="Open Sans" panose="020B0604020202020204" charset="0"/>
                <a:ea typeface="Open Sans" panose="020B0604020202020204" charset="0"/>
                <a:cs typeface="Open Sans" panose="020B0604020202020204" charset="0"/>
              </a:rPr>
              <a:t>) и сформирован набор данных по </a:t>
            </a:r>
            <a:r>
              <a:rPr lang="ru-RU" dirty="0" smtClean="0">
                <a:latin typeface="Open Sans" panose="020B0604020202020204" charset="0"/>
                <a:ea typeface="Open Sans" panose="020B0604020202020204" charset="0"/>
                <a:cs typeface="Open Sans" panose="020B0604020202020204" charset="0"/>
              </a:rPr>
              <a:t>детекторам (200 </a:t>
            </a:r>
            <a:r>
              <a:rPr lang="ru-RU" dirty="0">
                <a:latin typeface="Open Sans" panose="020B0604020202020204" charset="0"/>
                <a:ea typeface="Open Sans" panose="020B0604020202020204" charset="0"/>
                <a:cs typeface="Open Sans" panose="020B0604020202020204" charset="0"/>
              </a:rPr>
              <a:t>научных публикаций</a:t>
            </a:r>
            <a:r>
              <a:rPr lang="ru-RU" dirty="0" smtClean="0">
                <a:latin typeface="Open Sans" panose="020B0604020202020204" charset="0"/>
                <a:ea typeface="Open Sans" panose="020B0604020202020204" charset="0"/>
                <a:cs typeface="Open Sans" panose="020B0604020202020204" charset="0"/>
              </a:rPr>
              <a:t>).</a:t>
            </a:r>
          </a:p>
          <a:p>
            <a:pPr marL="342900" indent="-342900" algn="just">
              <a:buFont typeface="+mj-lt"/>
              <a:buAutoNum type="arabicPeriod"/>
            </a:pPr>
            <a:endParaRPr lang="ru-RU" dirty="0">
              <a:latin typeface="Open Sans" panose="020B0604020202020204" charset="0"/>
              <a:ea typeface="Open Sans" panose="020B0604020202020204" charset="0"/>
              <a:cs typeface="Open Sans" panose="020B0604020202020204" charset="0"/>
            </a:endParaRPr>
          </a:p>
          <a:p>
            <a:pPr marL="342900" indent="-342900" algn="just">
              <a:buFont typeface="+mj-lt"/>
              <a:buAutoNum type="arabicPeriod"/>
            </a:pPr>
            <a:r>
              <a:rPr lang="ru-RU" dirty="0" smtClean="0">
                <a:latin typeface="Open Sans" panose="020B0604020202020204" charset="0"/>
                <a:ea typeface="Open Sans" panose="020B0604020202020204" charset="0"/>
                <a:cs typeface="Open Sans" panose="020B0604020202020204" charset="0"/>
              </a:rPr>
              <a:t>Спроектирована </a:t>
            </a:r>
            <a:r>
              <a:rPr lang="ru-RU" dirty="0">
                <a:latin typeface="Open Sans" panose="020B0604020202020204" charset="0"/>
                <a:ea typeface="Open Sans" panose="020B0604020202020204" charset="0"/>
                <a:cs typeface="Open Sans" panose="020B0604020202020204" charset="0"/>
              </a:rPr>
              <a:t>схема базы данных характеристик сложного технологического объекта</a:t>
            </a:r>
            <a:r>
              <a:rPr lang="ru-RU" dirty="0" smtClean="0">
                <a:latin typeface="Open Sans" panose="020B0604020202020204" charset="0"/>
                <a:ea typeface="Open Sans" panose="020B0604020202020204" charset="0"/>
                <a:cs typeface="Open Sans" panose="020B0604020202020204" charset="0"/>
              </a:rPr>
              <a:t>.</a:t>
            </a:r>
          </a:p>
          <a:p>
            <a:pPr marL="342900" indent="-342900" algn="just">
              <a:buFont typeface="+mj-lt"/>
              <a:buAutoNum type="arabicPeriod"/>
            </a:pPr>
            <a:endParaRPr lang="ru-RU" dirty="0">
              <a:latin typeface="Open Sans" panose="020B0604020202020204" charset="0"/>
              <a:ea typeface="Open Sans" panose="020B0604020202020204" charset="0"/>
              <a:cs typeface="Open Sans" panose="020B0604020202020204" charset="0"/>
            </a:endParaRPr>
          </a:p>
          <a:p>
            <a:pPr marL="342900" indent="-342900" algn="just">
              <a:buFont typeface="+mj-lt"/>
              <a:buAutoNum type="arabicPeriod"/>
            </a:pPr>
            <a:r>
              <a:rPr lang="ru-RU" dirty="0" smtClean="0">
                <a:latin typeface="Open Sans" panose="020B0604020202020204" charset="0"/>
                <a:ea typeface="Open Sans" panose="020B0604020202020204" charset="0"/>
                <a:cs typeface="Open Sans" panose="020B0604020202020204" charset="0"/>
              </a:rPr>
              <a:t>Разработана </a:t>
            </a:r>
            <a:r>
              <a:rPr lang="ru-RU" dirty="0">
                <a:latin typeface="Open Sans" panose="020B0604020202020204" charset="0"/>
                <a:ea typeface="Open Sans" panose="020B0604020202020204" charset="0"/>
                <a:cs typeface="Open Sans" panose="020B0604020202020204" charset="0"/>
              </a:rPr>
              <a:t>методика формирования базы данных характеристик сложного технологического объекта с использованием больших языковых моделей</a:t>
            </a:r>
            <a:r>
              <a:rPr lang="ru-RU" dirty="0" smtClean="0">
                <a:latin typeface="Open Sans" panose="020B0604020202020204" charset="0"/>
                <a:ea typeface="Open Sans" panose="020B0604020202020204" charset="0"/>
                <a:cs typeface="Open Sans" panose="020B0604020202020204" charset="0"/>
              </a:rPr>
              <a:t>.</a:t>
            </a:r>
          </a:p>
          <a:p>
            <a:pPr marL="342900" indent="-342900" algn="just">
              <a:buFont typeface="+mj-lt"/>
              <a:buAutoNum type="arabicPeriod"/>
            </a:pPr>
            <a:endParaRPr lang="ru-RU" dirty="0">
              <a:latin typeface="Open Sans" panose="020B0604020202020204" charset="0"/>
              <a:ea typeface="Open Sans" panose="020B0604020202020204" charset="0"/>
              <a:cs typeface="Open Sans" panose="020B0604020202020204" charset="0"/>
            </a:endParaRPr>
          </a:p>
          <a:p>
            <a:pPr marL="342900" indent="-342900" algn="just">
              <a:buFont typeface="+mj-lt"/>
              <a:buAutoNum type="arabicPeriod"/>
            </a:pPr>
            <a:r>
              <a:rPr lang="ru-RU" dirty="0" smtClean="0">
                <a:latin typeface="Open Sans" panose="020B0604020202020204" charset="0"/>
                <a:ea typeface="Open Sans" panose="020B0604020202020204" charset="0"/>
                <a:cs typeface="Open Sans" panose="020B0604020202020204" charset="0"/>
              </a:rPr>
              <a:t>Апробирована </a:t>
            </a:r>
            <a:r>
              <a:rPr lang="ru-RU" dirty="0">
                <a:latin typeface="Open Sans" panose="020B0604020202020204" charset="0"/>
                <a:ea typeface="Open Sans" panose="020B0604020202020204" charset="0"/>
                <a:cs typeface="Open Sans" panose="020B0604020202020204" charset="0"/>
              </a:rPr>
              <a:t>методика формирования базы данных характеристик сложного технологического объекта с использованием больших языковых моделей и проведено ее тестовое наполнение.</a:t>
            </a:r>
          </a:p>
          <a:p>
            <a:pPr marL="342900" indent="-342900" algn="just">
              <a:buFont typeface="+mj-lt"/>
              <a:buAutoNum type="arabicPeriod"/>
            </a:pPr>
            <a:endParaRPr lang="ru-RU" dirty="0">
              <a:latin typeface="Open Sans" panose="020B0604020202020204" charset="0"/>
              <a:ea typeface="Open Sans" panose="020B0604020202020204" charset="0"/>
              <a:cs typeface="Open Sans" panose="020B0604020202020204" charset="0"/>
            </a:endParaRPr>
          </a:p>
          <a:p>
            <a:pPr marL="342900" indent="-342900" algn="just">
              <a:buFont typeface="+mj-lt"/>
              <a:buAutoNum type="arabicPeriod"/>
            </a:pPr>
            <a:r>
              <a:rPr lang="ru-RU" dirty="0" smtClean="0">
                <a:latin typeface="Open Sans" panose="020B0604020202020204" charset="0"/>
                <a:ea typeface="Open Sans" panose="020B0604020202020204" charset="0"/>
                <a:cs typeface="Open Sans" panose="020B0604020202020204" charset="0"/>
              </a:rPr>
              <a:t>Для </a:t>
            </a:r>
            <a:r>
              <a:rPr lang="ru-RU" dirty="0">
                <a:latin typeface="Open Sans" panose="020B0604020202020204" charset="0"/>
                <a:ea typeface="Open Sans" panose="020B0604020202020204" charset="0"/>
                <a:cs typeface="Open Sans" panose="020B0604020202020204" charset="0"/>
              </a:rPr>
              <a:t>практического использования полученных результатов можно рекомендовать применение модели </a:t>
            </a:r>
            <a:r>
              <a:rPr lang="en-US" dirty="0" smtClean="0">
                <a:latin typeface="Open Sans" panose="020B0604020202020204" charset="0"/>
                <a:ea typeface="Open Sans" panose="020B0604020202020204" charset="0"/>
                <a:cs typeface="Open Sans" panose="020B0604020202020204" charset="0"/>
              </a:rPr>
              <a:t>Mistral-7B</a:t>
            </a:r>
            <a:r>
              <a:rPr lang="ru-RU" dirty="0" smtClean="0">
                <a:latin typeface="Open Sans" panose="020B0604020202020204" charset="0"/>
                <a:ea typeface="Open Sans" panose="020B0604020202020204" charset="0"/>
                <a:cs typeface="Open Sans" panose="020B0604020202020204" charset="0"/>
              </a:rPr>
              <a:t> в </a:t>
            </a:r>
            <a:r>
              <a:rPr lang="ru-RU" dirty="0">
                <a:latin typeface="Open Sans" panose="020B0604020202020204" charset="0"/>
                <a:ea typeface="Open Sans" panose="020B0604020202020204" charset="0"/>
                <a:cs typeface="Open Sans" panose="020B0604020202020204" charset="0"/>
              </a:rPr>
              <a:t>информационных системах предприятий атомной отрасли для ускорения обработки и анализа больших массивов научно–технической информации.</a:t>
            </a:r>
          </a:p>
          <a:p>
            <a:pPr marL="342900" indent="-342900" algn="just">
              <a:buFont typeface="+mj-lt"/>
              <a:buAutoNum type="arabicPeriod"/>
            </a:pPr>
            <a:endParaRPr lang="ru-RU" dirty="0">
              <a:latin typeface="Open Sans" panose="020B0604020202020204" charset="0"/>
              <a:ea typeface="Open Sans" panose="020B0604020202020204" charset="0"/>
              <a:cs typeface="Open Sans" panose="020B0604020202020204" charset="0"/>
            </a:endParaRPr>
          </a:p>
          <a:p>
            <a:pPr marL="990600" indent="-457200" algn="just">
              <a:buFont typeface="Arial" pitchFamily="34" charset="0"/>
              <a:buChar char="•"/>
            </a:pPr>
            <a:endParaRPr lang="ru-RU" dirty="0">
              <a:latin typeface="Open Sans" panose="020B0604020202020204" charset="0"/>
              <a:ea typeface="Open Sans" panose="020B0604020202020204" charset="0"/>
              <a:cs typeface="Open Sans" panose="020B0604020202020204" charset="0"/>
            </a:endParaRPr>
          </a:p>
          <a:p>
            <a:pPr marL="819150" indent="-285750" algn="just">
              <a:buFont typeface="Arial" panose="020B0604020202020204" pitchFamily="34" charset="0"/>
              <a:buChar char="•"/>
            </a:pPr>
            <a:endParaRPr lang="ru-RU" dirty="0">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39021112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9572" y="359101"/>
            <a:ext cx="9032836" cy="523220"/>
          </a:xfrm>
        </p:spPr>
        <p:txBody>
          <a:bodyPr/>
          <a:lstStyle/>
          <a:p>
            <a:r>
              <a:rPr lang="ru-RU" dirty="0" smtClean="0"/>
              <a:t>ДАЛЬНЕЙШИЕ ПЛАНЫ</a:t>
            </a:r>
            <a:endParaRPr lang="ru-RU" dirty="0"/>
          </a:p>
        </p:txBody>
      </p:sp>
      <p:sp>
        <p:nvSpPr>
          <p:cNvPr id="5" name="Прямоугольник 4"/>
          <p:cNvSpPr/>
          <p:nvPr/>
        </p:nvSpPr>
        <p:spPr>
          <a:xfrm>
            <a:off x="325464" y="926758"/>
            <a:ext cx="11546237" cy="1200329"/>
          </a:xfrm>
          <a:prstGeom prst="rect">
            <a:avLst/>
          </a:prstGeom>
        </p:spPr>
        <p:txBody>
          <a:bodyPr wrap="square">
            <a:spAutoFit/>
          </a:bodyPr>
          <a:lstStyle/>
          <a:p>
            <a:pPr marL="342900" indent="-342900" algn="just">
              <a:buFont typeface="+mj-lt"/>
              <a:buAutoNum type="arabicPeriod"/>
            </a:pPr>
            <a:endParaRPr lang="ru-RU" dirty="0">
              <a:latin typeface="Open Sans" panose="020B0604020202020204" charset="0"/>
              <a:ea typeface="Open Sans" panose="020B0604020202020204" charset="0"/>
              <a:cs typeface="Open Sans" panose="020B0604020202020204" charset="0"/>
            </a:endParaRPr>
          </a:p>
          <a:p>
            <a:pPr marL="342900" indent="-342900" algn="just">
              <a:buFont typeface="+mj-lt"/>
              <a:buAutoNum type="arabicPeriod"/>
            </a:pPr>
            <a:endParaRPr lang="ru-RU" dirty="0">
              <a:latin typeface="Open Sans" panose="020B0604020202020204" charset="0"/>
              <a:ea typeface="Open Sans" panose="020B0604020202020204" charset="0"/>
              <a:cs typeface="Open Sans" panose="020B0604020202020204" charset="0"/>
            </a:endParaRPr>
          </a:p>
          <a:p>
            <a:pPr marL="990600" indent="-457200" algn="just">
              <a:buFont typeface="Arial" pitchFamily="34" charset="0"/>
              <a:buChar char="•"/>
            </a:pPr>
            <a:endParaRPr lang="ru-RU" dirty="0">
              <a:latin typeface="Open Sans" panose="020B0604020202020204" charset="0"/>
              <a:ea typeface="Open Sans" panose="020B0604020202020204" charset="0"/>
              <a:cs typeface="Open Sans" panose="020B0604020202020204" charset="0"/>
            </a:endParaRPr>
          </a:p>
          <a:p>
            <a:pPr marL="819150" indent="-285750" algn="just">
              <a:buFont typeface="Arial" panose="020B0604020202020204" pitchFamily="34" charset="0"/>
              <a:buChar char="•"/>
            </a:pPr>
            <a:endParaRPr lang="ru-RU" dirty="0">
              <a:latin typeface="Open Sans" panose="020B0604020202020204" charset="0"/>
              <a:ea typeface="Open Sans" panose="020B0604020202020204" charset="0"/>
              <a:cs typeface="Open Sans" panose="020B0604020202020204" charset="0"/>
            </a:endParaRPr>
          </a:p>
        </p:txBody>
      </p:sp>
      <p:sp>
        <p:nvSpPr>
          <p:cNvPr id="4" name="Прямоугольник 3"/>
          <p:cNvSpPr/>
          <p:nvPr/>
        </p:nvSpPr>
        <p:spPr>
          <a:xfrm>
            <a:off x="309965" y="1205728"/>
            <a:ext cx="11546237" cy="2308324"/>
          </a:xfrm>
          <a:prstGeom prst="rect">
            <a:avLst/>
          </a:prstGeom>
        </p:spPr>
        <p:txBody>
          <a:bodyPr wrap="square">
            <a:spAutoFit/>
          </a:bodyPr>
          <a:lstStyle/>
          <a:p>
            <a:pPr marL="342900" indent="-342900" algn="just">
              <a:buFont typeface="+mj-lt"/>
              <a:buAutoNum type="arabicPeriod"/>
            </a:pPr>
            <a:endParaRPr lang="ru-RU" dirty="0">
              <a:latin typeface="Open Sans" pitchFamily="34" charset="0"/>
              <a:ea typeface="Open Sans" pitchFamily="34" charset="0"/>
              <a:cs typeface="Open Sans" pitchFamily="34" charset="0"/>
            </a:endParaRPr>
          </a:p>
          <a:p>
            <a:pPr marL="342900" indent="-342900" algn="just">
              <a:buFont typeface="+mj-lt"/>
              <a:buAutoNum type="arabicPeriod"/>
            </a:pPr>
            <a:r>
              <a:rPr lang="ru-RU" dirty="0" smtClean="0">
                <a:latin typeface="Open Sans" pitchFamily="34" charset="0"/>
                <a:ea typeface="Open Sans" pitchFamily="34" charset="0"/>
                <a:cs typeface="Open Sans" pitchFamily="34" charset="0"/>
              </a:rPr>
              <a:t>Расширение базы данных посредством продолжения систематического сбора и анализа научных публикаций, а также учета новых детекторов.</a:t>
            </a:r>
          </a:p>
          <a:p>
            <a:pPr marL="342900" indent="-342900" algn="just">
              <a:buFont typeface="+mj-lt"/>
              <a:buAutoNum type="arabicPeriod"/>
            </a:pPr>
            <a:endParaRPr lang="ru-RU" dirty="0">
              <a:latin typeface="Open Sans" pitchFamily="34" charset="0"/>
              <a:ea typeface="Open Sans" pitchFamily="34" charset="0"/>
              <a:cs typeface="Open Sans" pitchFamily="34" charset="0"/>
            </a:endParaRPr>
          </a:p>
          <a:p>
            <a:pPr marL="342900" indent="-342900" algn="just">
              <a:buFont typeface="+mj-lt"/>
              <a:buAutoNum type="arabicPeriod"/>
            </a:pPr>
            <a:r>
              <a:rPr lang="ru-RU" dirty="0" smtClean="0">
                <a:latin typeface="Open Sans" pitchFamily="34" charset="0"/>
                <a:ea typeface="Open Sans" pitchFamily="34" charset="0"/>
                <a:cs typeface="Open Sans" pitchFamily="34" charset="0"/>
              </a:rPr>
              <a:t>Улучшение алгоритмов обработки научных текстов с применением более совершенных моделей для повышения точности извлечения информации.</a:t>
            </a:r>
            <a:endParaRPr lang="ru-RU" dirty="0">
              <a:latin typeface="Open Sans" pitchFamily="34" charset="0"/>
              <a:ea typeface="Open Sans" pitchFamily="34" charset="0"/>
              <a:cs typeface="Open Sans" pitchFamily="34" charset="0"/>
            </a:endParaRPr>
          </a:p>
          <a:p>
            <a:pPr marL="990600" indent="-457200" algn="just">
              <a:buFont typeface="Arial" pitchFamily="34" charset="0"/>
              <a:buChar char="•"/>
            </a:pPr>
            <a:endParaRPr lang="ru-RU" dirty="0">
              <a:latin typeface="Open Sans" pitchFamily="34" charset="0"/>
              <a:ea typeface="Open Sans" pitchFamily="34" charset="0"/>
              <a:cs typeface="Open Sans" pitchFamily="34" charset="0"/>
            </a:endParaRPr>
          </a:p>
          <a:p>
            <a:pPr marL="819150" indent="-285750" algn="just">
              <a:buFont typeface="Arial" panose="020B0604020202020204" pitchFamily="34" charset="0"/>
              <a:buChar char="•"/>
            </a:pPr>
            <a:endParaRPr lang="ru-RU" dirty="0">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02111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E2C5DB88-3B61-2446-9757-B1249EE8237B}"/>
              </a:ext>
            </a:extLst>
          </p:cNvPr>
          <p:cNvPicPr>
            <a:picLocks noChangeAspect="1"/>
          </p:cNvPicPr>
          <p:nvPr/>
        </p:nvPicPr>
        <p:blipFill>
          <a:blip r:embed="rId2" cstate="print"/>
          <a:stretch>
            <a:fillRect/>
          </a:stretch>
        </p:blipFill>
        <p:spPr>
          <a:xfrm>
            <a:off x="4891369" y="234996"/>
            <a:ext cx="1905000" cy="1905000"/>
          </a:xfrm>
          <a:prstGeom prst="rect">
            <a:avLst/>
          </a:prstGeom>
        </p:spPr>
      </p:pic>
      <p:sp>
        <p:nvSpPr>
          <p:cNvPr id="16" name="Прямоугольник 15">
            <a:extLst>
              <a:ext uri="{FF2B5EF4-FFF2-40B4-BE49-F238E27FC236}">
                <a16:creationId xmlns:a16="http://schemas.microsoft.com/office/drawing/2014/main" id="{5AD6E23D-42A7-8F47-8443-397FF38F1E2A}"/>
              </a:ext>
            </a:extLst>
          </p:cNvPr>
          <p:cNvSpPr/>
          <p:nvPr/>
        </p:nvSpPr>
        <p:spPr>
          <a:xfrm>
            <a:off x="2710699" y="6219487"/>
            <a:ext cx="6770601" cy="369332"/>
          </a:xfrm>
          <a:prstGeom prst="rect">
            <a:avLst/>
          </a:prstGeom>
        </p:spPr>
        <p:txBody>
          <a:bodyPr wrap="square">
            <a:spAutoFit/>
          </a:bodyPr>
          <a:lstStyle/>
          <a:p>
            <a:pPr algn="ctr"/>
            <a:r>
              <a:rPr lang="ru-RU" dirty="0" smtClean="0">
                <a:solidFill>
                  <a:srgbClr val="000000"/>
                </a:solidFill>
                <a:latin typeface="Open Sans" panose="020B0604020202020204" charset="0"/>
                <a:ea typeface="Open Sans" panose="020B0604020202020204" charset="0"/>
                <a:cs typeface="Open Sans" panose="020B0604020202020204" charset="0"/>
              </a:rPr>
              <a:t>Дубна, 202</a:t>
            </a:r>
            <a:r>
              <a:rPr lang="en-US" dirty="0" smtClean="0">
                <a:latin typeface="Open Sans" pitchFamily="34" charset="0"/>
                <a:ea typeface="Open Sans" pitchFamily="34" charset="0"/>
                <a:cs typeface="Open Sans" pitchFamily="34" charset="0"/>
              </a:rPr>
              <a:t>5</a:t>
            </a:r>
            <a:r>
              <a:rPr lang="ru-RU" dirty="0" smtClean="0">
                <a:solidFill>
                  <a:srgbClr val="000000"/>
                </a:solidFill>
                <a:latin typeface="Open Sans" panose="020B0604020202020204" charset="0"/>
                <a:ea typeface="Open Sans" panose="020B0604020202020204" charset="0"/>
                <a:cs typeface="Open Sans" panose="020B0604020202020204" charset="0"/>
              </a:rPr>
              <a:t> </a:t>
            </a:r>
            <a:r>
              <a:rPr lang="ru-RU" dirty="0">
                <a:solidFill>
                  <a:srgbClr val="000000"/>
                </a:solidFill>
                <a:latin typeface="Open Sans" panose="020B0604020202020204" charset="0"/>
                <a:ea typeface="Open Sans" panose="020B0604020202020204" charset="0"/>
                <a:cs typeface="Open Sans" panose="020B0604020202020204" charset="0"/>
              </a:rPr>
              <a:t>г.</a:t>
            </a:r>
            <a:endParaRPr lang="ru-RU" b="0" i="0" u="none" strike="noStrike" dirty="0">
              <a:solidFill>
                <a:srgbClr val="000000"/>
              </a:solidFill>
              <a:effectLst/>
              <a:latin typeface="Open Sans" panose="020B0604020202020204" charset="0"/>
              <a:ea typeface="Open Sans" panose="020B0604020202020204" charset="0"/>
              <a:cs typeface="Open Sans" panose="020B0604020202020204" charset="0"/>
            </a:endParaRPr>
          </a:p>
        </p:txBody>
      </p:sp>
      <p:pic>
        <p:nvPicPr>
          <p:cNvPr id="5" name="Рисунок 4">
            <a:extLst>
              <a:ext uri="{FF2B5EF4-FFF2-40B4-BE49-F238E27FC236}">
                <a16:creationId xmlns:a16="http://schemas.microsoft.com/office/drawing/2014/main" id="{6F182157-372F-2F42-A2E0-AE23926F699B}"/>
              </a:ext>
            </a:extLst>
          </p:cNvPr>
          <p:cNvPicPr>
            <a:picLocks noChangeAspect="1"/>
          </p:cNvPicPr>
          <p:nvPr/>
        </p:nvPicPr>
        <p:blipFill>
          <a:blip r:embed="rId3" cstate="print"/>
          <a:stretch>
            <a:fillRect/>
          </a:stretch>
        </p:blipFill>
        <p:spPr>
          <a:xfrm>
            <a:off x="7021001" y="516726"/>
            <a:ext cx="1623270" cy="1623270"/>
          </a:xfrm>
          <a:prstGeom prst="rect">
            <a:avLst/>
          </a:prstGeom>
        </p:spPr>
      </p:pic>
      <p:pic>
        <p:nvPicPr>
          <p:cNvPr id="9" name="Рисунок 8">
            <a:extLst>
              <a:ext uri="{FF2B5EF4-FFF2-40B4-BE49-F238E27FC236}">
                <a16:creationId xmlns:a16="http://schemas.microsoft.com/office/drawing/2014/main" id="{878D6848-B597-7E79-0EC7-83694AEEFB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8903" y="516726"/>
            <a:ext cx="1744236" cy="1697378"/>
          </a:xfrm>
          <a:prstGeom prst="rect">
            <a:avLst/>
          </a:prstGeom>
        </p:spPr>
      </p:pic>
      <p:pic>
        <p:nvPicPr>
          <p:cNvPr id="21506" name="Picture 2" descr="Home"/>
          <p:cNvPicPr>
            <a:picLocks noChangeAspect="1" noChangeArrowheads="1"/>
          </p:cNvPicPr>
          <p:nvPr/>
        </p:nvPicPr>
        <p:blipFill>
          <a:blip r:embed="rId5" cstate="print"/>
          <a:srcRect/>
          <a:stretch>
            <a:fillRect/>
          </a:stretch>
        </p:blipFill>
        <p:spPr bwMode="auto">
          <a:xfrm>
            <a:off x="1647312" y="783382"/>
            <a:ext cx="3019425" cy="857251"/>
          </a:xfrm>
          <a:prstGeom prst="rect">
            <a:avLst/>
          </a:prstGeom>
          <a:noFill/>
        </p:spPr>
      </p:pic>
      <p:sp>
        <p:nvSpPr>
          <p:cNvPr id="10" name="Заголовок 1">
            <a:extLst>
              <a:ext uri="{FF2B5EF4-FFF2-40B4-BE49-F238E27FC236}">
                <a16:creationId xmlns:a16="http://schemas.microsoft.com/office/drawing/2014/main" id="{4246A09D-8EC6-C140-9A93-C2C6D9345578}"/>
              </a:ext>
            </a:extLst>
          </p:cNvPr>
          <p:cNvSpPr txBox="1">
            <a:spLocks/>
          </p:cNvSpPr>
          <p:nvPr/>
        </p:nvSpPr>
        <p:spPr>
          <a:xfrm>
            <a:off x="1786647" y="3123563"/>
            <a:ext cx="8618706" cy="1612994"/>
          </a:xfrm>
          <a:prstGeom prst="rect">
            <a:avLst/>
          </a:prstGeom>
        </p:spPr>
        <p:txBody>
          <a:bodyPr lIns="121917" tIns="60958" rIns="121917" bIns="6095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6000" b="1" cap="small" dirty="0" smtClean="0">
                <a:latin typeface="Open Sans" pitchFamily="34" charset="0"/>
                <a:ea typeface="Open Sans" pitchFamily="34" charset="0"/>
                <a:cs typeface="Open Sans" pitchFamily="34" charset="0"/>
              </a:rPr>
              <a:t>СПАСИБО ЗА ВНИМАНИЕ</a:t>
            </a:r>
            <a:endParaRPr lang="ru-RU" sz="6000" b="1" cap="small" dirty="0">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470426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9572" y="-94969"/>
            <a:ext cx="9032836" cy="1384995"/>
          </a:xfrm>
        </p:spPr>
        <p:txBody>
          <a:bodyPr/>
          <a:lstStyle/>
          <a:p>
            <a:r>
              <a:rPr lang="ru-RU" dirty="0"/>
              <a:t>АПРОБАЦИЯ ПРОГРАММНОГО ВЫДЕЛЕНИЯ ХАРАКТЕРИСТИК СЛОЖНОГО ТЕХНОЛОГИЧЕСКОГО ОБЪЕКТА</a:t>
            </a:r>
          </a:p>
        </p:txBody>
      </p:sp>
      <p:sp>
        <p:nvSpPr>
          <p:cNvPr id="5" name="Прямоугольник 4"/>
          <p:cNvSpPr/>
          <p:nvPr/>
        </p:nvSpPr>
        <p:spPr>
          <a:xfrm>
            <a:off x="579892" y="1245306"/>
            <a:ext cx="11090274" cy="400110"/>
          </a:xfrm>
          <a:prstGeom prst="rect">
            <a:avLst/>
          </a:prstGeom>
        </p:spPr>
        <p:txBody>
          <a:bodyPr wrap="square">
            <a:spAutoFit/>
          </a:bodyPr>
          <a:lstStyle/>
          <a:p>
            <a:pPr algn="ctr"/>
            <a:r>
              <a:rPr lang="ru-RU" sz="2000" dirty="0" smtClean="0">
                <a:latin typeface="Open Sans" panose="020B0604020202020204" charset="0"/>
                <a:ea typeface="Open Sans" panose="020B0604020202020204" charset="0"/>
                <a:cs typeface="Open Sans" panose="020B0604020202020204" charset="0"/>
              </a:rPr>
              <a:t>Профиль атомной электростанции </a:t>
            </a:r>
            <a:r>
              <a:rPr lang="ru-RU" sz="2000" dirty="0" err="1" smtClean="0">
                <a:latin typeface="Open Sans" panose="020B0604020202020204" charset="0"/>
                <a:ea typeface="Open Sans" panose="020B0604020202020204" charset="0"/>
                <a:cs typeface="Open Sans" panose="020B0604020202020204" charset="0"/>
              </a:rPr>
              <a:t>Линьао</a:t>
            </a:r>
            <a:r>
              <a:rPr lang="en-US" sz="2000" dirty="0" smtClean="0">
                <a:latin typeface="Open Sans" panose="020B0604020202020204" charset="0"/>
                <a:ea typeface="Open Sans" panose="020B0604020202020204" charset="0"/>
                <a:cs typeface="Open Sans" panose="020B0604020202020204" charset="0"/>
              </a:rPr>
              <a:t> (</a:t>
            </a:r>
            <a:r>
              <a:rPr lang="ru-RU" sz="2000" dirty="0" smtClean="0">
                <a:latin typeface="Open Sans" panose="020B0604020202020204" charset="0"/>
                <a:ea typeface="Open Sans" panose="020B0604020202020204" charset="0"/>
                <a:cs typeface="Open Sans" panose="020B0604020202020204" charset="0"/>
              </a:rPr>
              <a:t>Часть 2</a:t>
            </a:r>
            <a:r>
              <a:rPr lang="en-US" sz="2000" dirty="0" smtClean="0">
                <a:latin typeface="Open Sans" panose="020B0604020202020204" charset="0"/>
                <a:ea typeface="Open Sans" panose="020B0604020202020204" charset="0"/>
                <a:cs typeface="Open Sans" panose="020B0604020202020204" charset="0"/>
              </a:rPr>
              <a:t>)</a:t>
            </a:r>
            <a:endParaRPr lang="ru-RU" sz="2000" dirty="0">
              <a:latin typeface="Open Sans" panose="020B0604020202020204" charset="0"/>
              <a:ea typeface="Open Sans" panose="020B0604020202020204" charset="0"/>
              <a:cs typeface="Open Sans" panose="020B0604020202020204" charset="0"/>
            </a:endParaRPr>
          </a:p>
        </p:txBody>
      </p:sp>
      <p:sp>
        <p:nvSpPr>
          <p:cNvPr id="9" name="Прямоугольник 8"/>
          <p:cNvSpPr/>
          <p:nvPr/>
        </p:nvSpPr>
        <p:spPr>
          <a:xfrm>
            <a:off x="1587500" y="6083300"/>
            <a:ext cx="27940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881059" y="6041095"/>
            <a:ext cx="2052293" cy="276999"/>
          </a:xfrm>
          <a:prstGeom prst="rect">
            <a:avLst/>
          </a:prstGeom>
        </p:spPr>
        <p:txBody>
          <a:bodyPr wrap="none">
            <a:spAutoFit/>
          </a:bodyPr>
          <a:lstStyle/>
          <a:p>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 ошибочное значение</a:t>
            </a:r>
            <a:endParaRPr lang="ru-RU" sz="1200" dirty="0"/>
          </a:p>
        </p:txBody>
      </p:sp>
      <p:sp>
        <p:nvSpPr>
          <p:cNvPr id="11" name="Прямоугольник 10"/>
          <p:cNvSpPr/>
          <p:nvPr/>
        </p:nvSpPr>
        <p:spPr>
          <a:xfrm>
            <a:off x="1585093" y="6373880"/>
            <a:ext cx="2794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864493" y="6332644"/>
            <a:ext cx="3902415" cy="276999"/>
          </a:xfrm>
          <a:prstGeom prst="rect">
            <a:avLst/>
          </a:prstGeom>
        </p:spPr>
        <p:txBody>
          <a:bodyPr wrap="none">
            <a:spAutoFit/>
          </a:bodyPr>
          <a:lstStyle/>
          <a:p>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 необходимо экспертное мнение</a:t>
            </a:r>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статистика</a:t>
            </a:r>
            <a:endParaRPr lang="ru-RU" sz="1200" dirty="0"/>
          </a:p>
        </p:txBody>
      </p:sp>
      <p:sp>
        <p:nvSpPr>
          <p:cNvPr id="13" name="Прямоугольник 12"/>
          <p:cNvSpPr/>
          <p:nvPr/>
        </p:nvSpPr>
        <p:spPr>
          <a:xfrm>
            <a:off x="1881059" y="6581001"/>
            <a:ext cx="2707921" cy="276999"/>
          </a:xfrm>
          <a:prstGeom prst="rect">
            <a:avLst/>
          </a:prstGeom>
        </p:spPr>
        <p:txBody>
          <a:bodyPr wrap="none">
            <a:spAutoFit/>
          </a:bodyPr>
          <a:lstStyle/>
          <a:p>
            <a:r>
              <a:rPr lang="ru-RU" sz="1200" dirty="0" smtClean="0">
                <a:solidFill>
                  <a:srgbClr val="000000"/>
                </a:solidFill>
                <a:latin typeface="Open Sans" pitchFamily="34" charset="0"/>
                <a:ea typeface="Open Sans" pitchFamily="34" charset="0"/>
                <a:cs typeface="Open Sans" pitchFamily="34" charset="0"/>
              </a:rPr>
              <a:t>пороговое значение ошибки: 1</a:t>
            </a:r>
            <a:endParaRPr lang="ru-RU" sz="1200" dirty="0"/>
          </a:p>
        </p:txBody>
      </p:sp>
      <p:graphicFrame>
        <p:nvGraphicFramePr>
          <p:cNvPr id="14" name="Таблица 13"/>
          <p:cNvGraphicFramePr>
            <a:graphicFrameLocks noGrp="1"/>
          </p:cNvGraphicFramePr>
          <p:nvPr>
            <p:extLst/>
          </p:nvPr>
        </p:nvGraphicFramePr>
        <p:xfrm>
          <a:off x="1097279" y="1718565"/>
          <a:ext cx="10058400" cy="3737438"/>
        </p:xfrm>
        <a:graphic>
          <a:graphicData uri="http://schemas.openxmlformats.org/drawingml/2006/table">
            <a:tbl>
              <a:tblPr firstRow="1" firstCol="1" bandRow="1">
                <a:tableStyleId>{2D5ABB26-0587-4C30-8999-92F81FD0307C}</a:tableStyleId>
              </a:tblPr>
              <a:tblGrid>
                <a:gridCol w="2478064">
                  <a:extLst>
                    <a:ext uri="{9D8B030D-6E8A-4147-A177-3AD203B41FA5}">
                      <a16:colId xmlns:a16="http://schemas.microsoft.com/office/drawing/2014/main" val="1212321633"/>
                    </a:ext>
                  </a:extLst>
                </a:gridCol>
                <a:gridCol w="3790168">
                  <a:extLst>
                    <a:ext uri="{9D8B030D-6E8A-4147-A177-3AD203B41FA5}">
                      <a16:colId xmlns:a16="http://schemas.microsoft.com/office/drawing/2014/main" val="4255310923"/>
                    </a:ext>
                  </a:extLst>
                </a:gridCol>
                <a:gridCol w="3790168">
                  <a:extLst>
                    <a:ext uri="{9D8B030D-6E8A-4147-A177-3AD203B41FA5}">
                      <a16:colId xmlns:a16="http://schemas.microsoft.com/office/drawing/2014/main" val="20002"/>
                    </a:ext>
                  </a:extLst>
                </a:gridCol>
              </a:tblGrid>
              <a:tr h="322223">
                <a:tc>
                  <a:txBody>
                    <a:bodyPr/>
                    <a:lstStyle/>
                    <a:p>
                      <a:pPr algn="ctr">
                        <a:spcAft>
                          <a:spcPts val="0"/>
                        </a:spcAft>
                      </a:pPr>
                      <a:r>
                        <a:rPr lang="ru-RU" sz="1050" b="1" dirty="0">
                          <a:solidFill>
                            <a:schemeClr val="bg1"/>
                          </a:solidFill>
                          <a:effectLst/>
                          <a:latin typeface="Open Sans" panose="020B0604020202020204" charset="0"/>
                          <a:ea typeface="Open Sans" panose="020B0604020202020204" charset="0"/>
                          <a:cs typeface="Open Sans" panose="020B0604020202020204" charset="0"/>
                        </a:rPr>
                        <a:t>Характеристика атомной электростанции</a:t>
                      </a: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BB"/>
                    </a:solidFill>
                  </a:tcPr>
                </a:tc>
                <a:tc>
                  <a:txBody>
                    <a:bodyPr/>
                    <a:lstStyle/>
                    <a:p>
                      <a:pPr algn="ctr">
                        <a:spcAft>
                          <a:spcPts val="0"/>
                        </a:spcAft>
                        <a:tabLst>
                          <a:tab pos="647065" algn="l"/>
                        </a:tabLst>
                      </a:pPr>
                      <a:r>
                        <a:rPr lang="ru-RU" sz="1050" b="1" dirty="0">
                          <a:solidFill>
                            <a:schemeClr val="bg1"/>
                          </a:solidFill>
                          <a:effectLst/>
                          <a:latin typeface="Open Sans" panose="020B0604020202020204" charset="0"/>
                          <a:ea typeface="Open Sans" panose="020B0604020202020204" charset="0"/>
                          <a:cs typeface="Open Sans" panose="020B0604020202020204" charset="0"/>
                        </a:rPr>
                        <a:t>Ответ языковой модели на запрос о характеристике атомной электростанции</a:t>
                      </a: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B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647065" algn="l"/>
                        </a:tabLst>
                        <a:defRPr/>
                      </a:pPr>
                      <a:r>
                        <a:rPr lang="ru-RU" sz="1050" b="0" i="0" u="none" strike="noStrike" dirty="0" smtClean="0">
                          <a:solidFill>
                            <a:schemeClr val="bg1"/>
                          </a:solidFill>
                          <a:latin typeface="Open Sans" pitchFamily="34" charset="0"/>
                          <a:ea typeface="Open Sans" pitchFamily="34" charset="0"/>
                          <a:cs typeface="Open Sans" pitchFamily="34" charset="0"/>
                        </a:rPr>
                        <a:t>Количество ответов языковой модели на запрос о характеристике </a:t>
                      </a:r>
                      <a:r>
                        <a:rPr lang="ru-RU" sz="1050" b="1" dirty="0" smtClean="0">
                          <a:solidFill>
                            <a:schemeClr val="bg1"/>
                          </a:solidFill>
                          <a:effectLst/>
                          <a:latin typeface="Open Sans" panose="020B0604020202020204" charset="0"/>
                          <a:ea typeface="Open Sans" panose="020B0604020202020204" charset="0"/>
                          <a:cs typeface="Open Sans" panose="020B0604020202020204" charset="0"/>
                        </a:rPr>
                        <a:t>атомной электростанции</a:t>
                      </a:r>
                      <a:endParaRPr lang="ru-RU" sz="1050" b="0" i="0" u="none" strike="noStrike" dirty="0" smtClean="0">
                        <a:solidFill>
                          <a:schemeClr val="bg1"/>
                        </a:solidFill>
                        <a:latin typeface="Open Sans" pitchFamily="34" charset="0"/>
                        <a:ea typeface="Open Sans" pitchFamily="34" charset="0"/>
                        <a:cs typeface="Open Sans" pitchFamily="34" charset="0"/>
                      </a:endParaRP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BB"/>
                    </a:solidFill>
                  </a:tcPr>
                </a:tc>
                <a:extLst>
                  <a:ext uri="{0D108BD9-81ED-4DB2-BD59-A6C34878D82A}">
                    <a16:rowId xmlns:a16="http://schemas.microsoft.com/office/drawing/2014/main" val="3955569831"/>
                  </a:ext>
                </a:extLst>
              </a:tr>
              <a:tr h="107408">
                <a:tc>
                  <a:txBody>
                    <a:bodyPr/>
                    <a:lstStyle/>
                    <a:p>
                      <a:pPr>
                        <a:spcAft>
                          <a:spcPts val="0"/>
                        </a:spcAft>
                      </a:pPr>
                      <a:r>
                        <a:rPr lang="ru-RU" sz="1050" dirty="0">
                          <a:effectLst/>
                          <a:latin typeface="Open Sans" panose="020B0604020202020204" charset="0"/>
                          <a:ea typeface="Open Sans" panose="020B0604020202020204" charset="0"/>
                          <a:cs typeface="Open Sans" panose="020B0604020202020204" charset="0"/>
                        </a:rPr>
                        <a:t>Масса ТВС</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050" dirty="0">
                          <a:effectLst/>
                          <a:latin typeface="Open Sans" panose="020B0604020202020204" charset="0"/>
                          <a:ea typeface="Open Sans" panose="020B0604020202020204" charset="0"/>
                          <a:cs typeface="Open Sans" panose="020B060402020202020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50" dirty="0" smtClean="0">
                          <a:effectLst/>
                          <a:latin typeface="Open Sans" panose="020B0604020202020204" charset="0"/>
                          <a:ea typeface="Open Sans" panose="020B0604020202020204" charset="0"/>
                          <a:cs typeface="Open Sans" panose="020B060402020202020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5195430"/>
                  </a:ext>
                </a:extLst>
              </a:tr>
              <a:tr h="214815">
                <a:tc>
                  <a:txBody>
                    <a:bodyPr/>
                    <a:lstStyle/>
                    <a:p>
                      <a:pPr>
                        <a:spcAft>
                          <a:spcPts val="0"/>
                        </a:spcAft>
                      </a:pPr>
                      <a:r>
                        <a:rPr lang="ru-RU" sz="1050" dirty="0">
                          <a:effectLst/>
                          <a:latin typeface="Open Sans" panose="020B0604020202020204" charset="0"/>
                          <a:ea typeface="Open Sans" panose="020B0604020202020204" charset="0"/>
                          <a:cs typeface="Open Sans" panose="020B0604020202020204" charset="0"/>
                        </a:rPr>
                        <a:t>Цикл перезагрузки топлива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050" dirty="0" smtClean="0">
                          <a:effectLst/>
                          <a:latin typeface="Open Sans" panose="020B0604020202020204" charset="0"/>
                          <a:ea typeface="Open Sans" panose="020B0604020202020204" charset="0"/>
                          <a:cs typeface="Open Sans" panose="020B0604020202020204" charset="0"/>
                        </a:rPr>
                        <a:t>Fuel reloading cycle at Ling Ao NPP: 12–18 months</a:t>
                      </a:r>
                      <a:endParaRPr lang="ru-RU" sz="1050" dirty="0">
                        <a:effectLst/>
                        <a:latin typeface="Open Sans" panose="020B0604020202020204" charset="0"/>
                        <a:ea typeface="Open Sans" panose="020B0604020202020204" charset="0"/>
                        <a:cs typeface="Open Sans" panose="020B060402020202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050" dirty="0" smtClean="0">
                          <a:effectLst/>
                          <a:latin typeface="Open Sans" panose="020B0604020202020204" charset="0"/>
                          <a:ea typeface="Open Sans" panose="020B0604020202020204" charset="0"/>
                          <a:cs typeface="Open Sans" panose="020B0604020202020204" charset="0"/>
                        </a:rPr>
                        <a:t>2</a:t>
                      </a:r>
                      <a:endParaRPr lang="ru-RU" sz="1050" dirty="0">
                        <a:effectLst/>
                        <a:latin typeface="Open Sans" panose="020B0604020202020204" charset="0"/>
                        <a:ea typeface="Open Sans" panose="020B0604020202020204" charset="0"/>
                        <a:cs typeface="Open Sans" panose="020B060402020202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8576008"/>
                  </a:ext>
                </a:extLst>
              </a:tr>
              <a:tr h="107408">
                <a:tc rowSpan="2">
                  <a:txBody>
                    <a:bodyPr/>
                    <a:lstStyle/>
                    <a:p>
                      <a:pPr>
                        <a:spcAft>
                          <a:spcPts val="0"/>
                        </a:spcAft>
                      </a:pPr>
                      <a:r>
                        <a:rPr lang="ru-RU" sz="1050" dirty="0">
                          <a:effectLst/>
                          <a:latin typeface="Open Sans" panose="020B0604020202020204" charset="0"/>
                          <a:ea typeface="Open Sans" panose="020B0604020202020204" charset="0"/>
                          <a:cs typeface="Open Sans" panose="020B0604020202020204" charset="0"/>
                        </a:rPr>
                        <a:t>Дата начала строительства АЭС</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050" dirty="0">
                          <a:solidFill>
                            <a:srgbClr val="000000"/>
                          </a:solidFill>
                          <a:effectLst/>
                          <a:latin typeface="Open Sans" panose="020B0604020202020204" charset="0"/>
                          <a:ea typeface="Open Sans" panose="020B0604020202020204" charset="0"/>
                          <a:cs typeface="Open Sans" panose="020B0604020202020204" charset="0"/>
                        </a:rPr>
                        <a:t>December 15, 2005</a:t>
                      </a:r>
                      <a:r>
                        <a:rPr lang="ru-RU" sz="1050" dirty="0">
                          <a:solidFill>
                            <a:srgbClr val="000000"/>
                          </a:solidFill>
                          <a:effectLst/>
                          <a:latin typeface="Open Sans" panose="020B0604020202020204" charset="0"/>
                          <a:ea typeface="Open Sans" panose="020B0604020202020204" charset="0"/>
                          <a:cs typeface="Open Sans" panose="020B0604020202020204" charset="0"/>
                        </a:rPr>
                        <a:t> </a:t>
                      </a:r>
                      <a:endParaRPr lang="ru-RU" sz="1050" dirty="0">
                        <a:effectLst/>
                        <a:latin typeface="Open Sans" panose="020B0604020202020204" charset="0"/>
                        <a:ea typeface="Open Sans" panose="020B0604020202020204" charset="0"/>
                        <a:cs typeface="Open Sans" panose="020B060402020202020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spcAft>
                          <a:spcPts val="0"/>
                        </a:spcAft>
                      </a:pPr>
                      <a:r>
                        <a:rPr lang="ru-RU" sz="1050" dirty="0" smtClean="0">
                          <a:effectLst/>
                          <a:latin typeface="Open Sans" panose="020B0604020202020204" charset="0"/>
                          <a:ea typeface="Open Sans" panose="020B0604020202020204" charset="0"/>
                          <a:cs typeface="Open Sans" panose="020B0604020202020204" charset="0"/>
                        </a:rPr>
                        <a:t>1</a:t>
                      </a:r>
                      <a:endParaRPr lang="ru-RU" sz="1050" dirty="0">
                        <a:effectLst/>
                        <a:latin typeface="Open Sans" panose="020B0604020202020204" charset="0"/>
                        <a:ea typeface="Open Sans" panose="020B0604020202020204" charset="0"/>
                        <a:cs typeface="Open Sans" panose="020B060402020202020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991700145"/>
                  </a:ext>
                </a:extLst>
              </a:tr>
              <a:tr h="107408">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050" dirty="0">
                          <a:effectLst/>
                          <a:latin typeface="Open Sans" panose="020B0604020202020204" charset="0"/>
                          <a:ea typeface="Open Sans" panose="020B0604020202020204" charset="0"/>
                          <a:cs typeface="Open Sans" panose="020B0604020202020204" charset="0"/>
                        </a:rPr>
                        <a:t>2002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spcAft>
                          <a:spcPts val="0"/>
                        </a:spcAft>
                      </a:pPr>
                      <a:r>
                        <a:rPr lang="ru-RU" sz="1050" dirty="0" smtClean="0">
                          <a:effectLst/>
                          <a:latin typeface="Open Sans" panose="020B0604020202020204" charset="0"/>
                          <a:ea typeface="Open Sans" panose="020B0604020202020204" charset="0"/>
                          <a:cs typeface="Open Sans" panose="020B0604020202020204" charset="0"/>
                        </a:rPr>
                        <a:t>1</a:t>
                      </a:r>
                      <a:endParaRPr lang="ru-RU" sz="1050" dirty="0">
                        <a:effectLst/>
                        <a:latin typeface="Open Sans" panose="020B0604020202020204" charset="0"/>
                        <a:ea typeface="Open Sans" panose="020B0604020202020204" charset="0"/>
                        <a:cs typeface="Open Sans" panose="020B060402020202020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218003997"/>
                  </a:ext>
                </a:extLst>
              </a:tr>
              <a:tr h="107408">
                <a:tc>
                  <a:txBody>
                    <a:bodyPr/>
                    <a:lstStyle/>
                    <a:p>
                      <a:pPr>
                        <a:spcAft>
                          <a:spcPts val="0"/>
                        </a:spcAft>
                      </a:pPr>
                      <a:r>
                        <a:rPr lang="ru-RU" sz="1050" baseline="0" dirty="0">
                          <a:effectLst/>
                          <a:latin typeface="Open Sans" panose="020B0604020202020204" charset="0"/>
                          <a:ea typeface="Open Sans" panose="020B0604020202020204" charset="0"/>
                          <a:cs typeface="Open Sans" panose="020B0604020202020204" charset="0"/>
                        </a:rPr>
                        <a:t> </a:t>
                      </a:r>
                      <a:r>
                        <a:rPr lang="ru-RU" sz="1050" dirty="0">
                          <a:effectLst/>
                          <a:latin typeface="Open Sans" panose="020B0604020202020204" charset="0"/>
                          <a:ea typeface="Open Sans" panose="020B0604020202020204" charset="0"/>
                          <a:cs typeface="Open Sans" panose="020B0604020202020204" charset="0"/>
                        </a:rPr>
                        <a:t>Дата первой критичности</a:t>
                      </a: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050" dirty="0">
                          <a:effectLst/>
                          <a:latin typeface="Open Sans" panose="020B0604020202020204" charset="0"/>
                          <a:ea typeface="Open Sans" panose="020B0604020202020204" charset="0"/>
                          <a:cs typeface="Open Sans" panose="020B0604020202020204" charset="0"/>
                        </a:rPr>
                        <a:t>2002 </a:t>
                      </a: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050" dirty="0" smtClean="0">
                          <a:effectLst/>
                          <a:latin typeface="Open Sans" panose="020B0604020202020204" charset="0"/>
                          <a:ea typeface="Open Sans" panose="020B0604020202020204" charset="0"/>
                          <a:cs typeface="Open Sans" panose="020B0604020202020204" charset="0"/>
                        </a:rPr>
                        <a:t> 2</a:t>
                      </a:r>
                      <a:endParaRPr lang="ru-RU" sz="1050" dirty="0">
                        <a:effectLst/>
                        <a:latin typeface="Open Sans" panose="020B0604020202020204" charset="0"/>
                        <a:ea typeface="Open Sans" panose="020B0604020202020204" charset="0"/>
                        <a:cs typeface="Open Sans" panose="020B0604020202020204" charset="0"/>
                      </a:endParaRP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0581913"/>
                  </a:ext>
                </a:extLst>
              </a:tr>
              <a:tr h="107408">
                <a:tc rowSpan="2">
                  <a:txBody>
                    <a:bodyPr/>
                    <a:lstStyle/>
                    <a:p>
                      <a:pPr>
                        <a:spcAft>
                          <a:spcPts val="0"/>
                        </a:spcAft>
                      </a:pPr>
                      <a:r>
                        <a:rPr lang="ru-RU" sz="1050" dirty="0">
                          <a:effectLst/>
                          <a:latin typeface="Open Sans" panose="020B0604020202020204" charset="0"/>
                          <a:ea typeface="Open Sans" panose="020B0604020202020204" charset="0"/>
                          <a:cs typeface="Open Sans" panose="020B0604020202020204" charset="0"/>
                        </a:rPr>
                        <a:t> Дата первого подключения к сети</a:t>
                      </a:r>
                    </a:p>
                  </a:txBody>
                  <a:tcPr marL="46032" marR="460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fr-FR" sz="1050" dirty="0" smtClean="0">
                          <a:effectLst/>
                          <a:latin typeface="Open Sans" panose="020B0604020202020204" charset="0"/>
                          <a:ea typeface="Open Sans" panose="020B0604020202020204" charset="0"/>
                          <a:cs typeface="Open Sans" panose="020B0604020202020204" charset="0"/>
                        </a:rPr>
                        <a:t>February 2002</a:t>
                      </a:r>
                      <a:endParaRPr lang="ru-RU" sz="1050" dirty="0">
                        <a:effectLst/>
                        <a:latin typeface="Open Sans" panose="020B0604020202020204" charset="0"/>
                        <a:ea typeface="Open Sans" panose="020B0604020202020204" charset="0"/>
                        <a:cs typeface="Open Sans" panose="020B060402020202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050" dirty="0" smtClean="0">
                          <a:effectLst/>
                          <a:latin typeface="Open Sans" panose="020B0604020202020204" charset="0"/>
                          <a:ea typeface="Open Sans" panose="020B0604020202020204" charset="0"/>
                          <a:cs typeface="Open Sans" panose="020B0604020202020204" charset="0"/>
                        </a:rPr>
                        <a:t>2</a:t>
                      </a:r>
                      <a:endParaRPr lang="ru-RU" sz="1050" dirty="0">
                        <a:effectLst/>
                        <a:latin typeface="Open Sans" panose="020B0604020202020204" charset="0"/>
                        <a:ea typeface="Open Sans" panose="020B0604020202020204" charset="0"/>
                        <a:cs typeface="Open Sans" panose="020B060402020202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7295840"/>
                  </a:ext>
                </a:extLst>
              </a:tr>
              <a:tr h="107408">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050" dirty="0" smtClean="0">
                          <a:effectLst/>
                          <a:latin typeface="Open Sans" panose="020B0604020202020204" charset="0"/>
                          <a:ea typeface="Open Sans" panose="020B0604020202020204" charset="0"/>
                          <a:cs typeface="Open Sans" panose="020B0604020202020204" charset="0"/>
                        </a:rPr>
                        <a:t>2010 </a:t>
                      </a:r>
                      <a:endParaRPr lang="ru-RU" sz="1050" dirty="0">
                        <a:effectLst/>
                        <a:latin typeface="Open Sans" panose="020B0604020202020204" charset="0"/>
                        <a:ea typeface="Open Sans" panose="020B0604020202020204" charset="0"/>
                        <a:cs typeface="Open Sans" panose="020B060402020202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spcAft>
                          <a:spcPts val="0"/>
                        </a:spcAft>
                      </a:pPr>
                      <a:r>
                        <a:rPr lang="ru-RU" sz="1050" dirty="0" smtClean="0">
                          <a:effectLst/>
                          <a:latin typeface="Open Sans" panose="020B0604020202020204" charset="0"/>
                          <a:ea typeface="Open Sans" panose="020B0604020202020204" charset="0"/>
                          <a:cs typeface="Open Sans" panose="020B0604020202020204" charset="0"/>
                        </a:rPr>
                        <a:t>1</a:t>
                      </a:r>
                      <a:endParaRPr lang="ru-RU" sz="1050" dirty="0">
                        <a:effectLst/>
                        <a:latin typeface="Open Sans" panose="020B0604020202020204" charset="0"/>
                        <a:ea typeface="Open Sans" panose="020B0604020202020204" charset="0"/>
                        <a:cs typeface="Open Sans" panose="020B060402020202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254667948"/>
                  </a:ext>
                </a:extLst>
              </a:tr>
              <a:tr h="107408">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50" dirty="0">
                          <a:effectLst/>
                          <a:latin typeface="Open Sans" panose="020B0604020202020204" charset="0"/>
                          <a:ea typeface="Open Sans" panose="020B0604020202020204" charset="0"/>
                          <a:cs typeface="Open Sans" panose="020B0604020202020204" charset="0"/>
                        </a:rPr>
                        <a:t> Дата введения в коммерческую эксплуатацию</a:t>
                      </a:r>
                    </a:p>
                  </a:txBody>
                  <a:tcPr marL="46032" marR="460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50" dirty="0" smtClean="0">
                          <a:effectLst/>
                          <a:latin typeface="Open Sans" panose="020B0604020202020204" charset="0"/>
                          <a:ea typeface="Open Sans" panose="020B0604020202020204" charset="0"/>
                          <a:cs typeface="Open Sans" panose="020B0604020202020204" charset="0"/>
                        </a:rPr>
                        <a:t>2010 </a:t>
                      </a:r>
                      <a:endParaRPr lang="ru-RU" sz="1050" dirty="0">
                        <a:effectLst/>
                        <a:latin typeface="Open Sans" panose="020B0604020202020204" charset="0"/>
                        <a:ea typeface="Open Sans" panose="020B0604020202020204" charset="0"/>
                        <a:cs typeface="Open Sans" panose="020B0604020202020204" charset="0"/>
                      </a:endParaRPr>
                    </a:p>
                  </a:txBody>
                  <a:tcPr marL="46032" marR="460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50" dirty="0" smtClean="0">
                          <a:effectLst/>
                          <a:latin typeface="Open Sans" panose="020B0604020202020204" charset="0"/>
                          <a:ea typeface="Open Sans" panose="020B0604020202020204" charset="0"/>
                          <a:cs typeface="Open Sans" panose="020B0604020202020204" charset="0"/>
                        </a:rPr>
                        <a:t>2</a:t>
                      </a:r>
                      <a:endParaRPr lang="ru-RU" sz="1050" dirty="0">
                        <a:effectLst/>
                        <a:latin typeface="Open Sans" panose="020B0604020202020204" charset="0"/>
                        <a:ea typeface="Open Sans" panose="020B0604020202020204" charset="0"/>
                        <a:cs typeface="Open Sans" panose="020B0604020202020204" charset="0"/>
                      </a:endParaRPr>
                    </a:p>
                  </a:txBody>
                  <a:tcPr marL="46032" marR="460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678152259"/>
                  </a:ext>
                </a:extLst>
              </a:tr>
              <a:tr h="121801">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50" dirty="0" smtClean="0">
                          <a:effectLst/>
                          <a:latin typeface="Open Sans" panose="020B0604020202020204" charset="0"/>
                          <a:ea typeface="Open Sans" panose="020B0604020202020204" charset="0"/>
                          <a:cs typeface="Open Sans" panose="020B0604020202020204" charset="0"/>
                        </a:rPr>
                        <a:t>2002, 2003 </a:t>
                      </a:r>
                      <a:endParaRPr lang="ru-RU" sz="1050" dirty="0">
                        <a:effectLst/>
                        <a:latin typeface="Open Sans" panose="020B0604020202020204" charset="0"/>
                        <a:ea typeface="Open Sans" panose="020B0604020202020204" charset="0"/>
                        <a:cs typeface="Open Sans" panose="020B0604020202020204" charset="0"/>
                      </a:endParaRPr>
                    </a:p>
                  </a:txBody>
                  <a:tcPr marL="46032" marR="460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50" dirty="0" smtClean="0">
                          <a:effectLst/>
                          <a:latin typeface="Open Sans" panose="020B0604020202020204" charset="0"/>
                          <a:ea typeface="Open Sans" panose="020B0604020202020204" charset="0"/>
                          <a:cs typeface="Open Sans" panose="020B0604020202020204" charset="0"/>
                        </a:rPr>
                        <a:t>2</a:t>
                      </a:r>
                      <a:endParaRPr lang="ru-RU" sz="1050" dirty="0">
                        <a:effectLst/>
                        <a:latin typeface="Open Sans" panose="020B0604020202020204" charset="0"/>
                        <a:ea typeface="Open Sans" panose="020B0604020202020204" charset="0"/>
                        <a:cs typeface="Open Sans" panose="020B0604020202020204" charset="0"/>
                      </a:endParaRPr>
                    </a:p>
                  </a:txBody>
                  <a:tcPr marL="46032" marR="460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5601060"/>
                  </a:ext>
                </a:extLst>
              </a:tr>
              <a:tr h="107408">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effectLst/>
                          <a:latin typeface="Open Sans" panose="020B0604020202020204" charset="0"/>
                          <a:ea typeface="Open Sans" panose="020B0604020202020204" charset="0"/>
                          <a:cs typeface="Open Sans" panose="020B0604020202020204" charset="0"/>
                        </a:rPr>
                        <a:t>May 2002, January 2003.</a:t>
                      </a:r>
                      <a:endParaRPr lang="ru-RU" sz="1050" dirty="0">
                        <a:effectLst/>
                        <a:latin typeface="Open Sans" panose="020B0604020202020204" charset="0"/>
                        <a:ea typeface="Open Sans" panose="020B0604020202020204" charset="0"/>
                        <a:cs typeface="Open Sans" panose="020B0604020202020204" charset="0"/>
                      </a:endParaRPr>
                    </a:p>
                  </a:txBody>
                  <a:tcPr marL="46032" marR="460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50" dirty="0" smtClean="0">
                          <a:effectLst/>
                          <a:latin typeface="Open Sans" panose="020B0604020202020204" charset="0"/>
                          <a:ea typeface="Open Sans" panose="020B0604020202020204" charset="0"/>
                          <a:cs typeface="Open Sans" panose="020B0604020202020204" charset="0"/>
                        </a:rPr>
                        <a:t>3</a:t>
                      </a:r>
                      <a:endParaRPr lang="ru-RU" sz="1050" dirty="0">
                        <a:effectLst/>
                        <a:latin typeface="Open Sans" panose="020B0604020202020204" charset="0"/>
                        <a:ea typeface="Open Sans" panose="020B0604020202020204" charset="0"/>
                        <a:cs typeface="Open Sans" panose="020B0604020202020204" charset="0"/>
                      </a:endParaRPr>
                    </a:p>
                  </a:txBody>
                  <a:tcPr marL="46032" marR="460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040076782"/>
                  </a:ext>
                </a:extLst>
              </a:tr>
              <a:tr h="429630">
                <a:tc>
                  <a:txBody>
                    <a:bodyPr/>
                    <a:lstStyle/>
                    <a:p>
                      <a:pPr>
                        <a:spcAft>
                          <a:spcPts val="0"/>
                        </a:spcAft>
                      </a:pPr>
                      <a:r>
                        <a:rPr lang="ru-RU" sz="1050" dirty="0">
                          <a:effectLst/>
                          <a:latin typeface="Open Sans" panose="020B0604020202020204" charset="0"/>
                          <a:ea typeface="Open Sans" panose="020B0604020202020204" charset="0"/>
                          <a:cs typeface="Open Sans" panose="020B0604020202020204" charset="0"/>
                        </a:rPr>
                        <a:t> Структура энергоблока (одно–петельный, двух–петельный, трех–петельный и так далее)</a:t>
                      </a:r>
                    </a:p>
                  </a:txBody>
                  <a:tcPr marL="46032" marR="460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50" dirty="0" smtClean="0">
                          <a:effectLst/>
                          <a:latin typeface="Open Sans" panose="020B0604020202020204" charset="0"/>
                          <a:ea typeface="Open Sans" panose="020B0604020202020204" charset="0"/>
                          <a:cs typeface="Open Sans" panose="020B0604020202020204" charset="0"/>
                        </a:rPr>
                        <a:t>Power units: 2–loop.</a:t>
                      </a:r>
                      <a:endParaRPr lang="ru-RU" sz="1050" dirty="0">
                        <a:effectLst/>
                        <a:latin typeface="Open Sans" panose="020B0604020202020204" charset="0"/>
                        <a:ea typeface="Open Sans" panose="020B0604020202020204" charset="0"/>
                        <a:cs typeface="Open Sans" panose="020B0604020202020204" charset="0"/>
                      </a:endParaRPr>
                    </a:p>
                  </a:txBody>
                  <a:tcPr marL="46032" marR="460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50" dirty="0" smtClean="0">
                          <a:effectLst/>
                          <a:latin typeface="Open Sans" panose="020B0604020202020204" charset="0"/>
                          <a:ea typeface="Open Sans" panose="020B0604020202020204" charset="0"/>
                          <a:cs typeface="Open Sans" panose="020B0604020202020204" charset="0"/>
                        </a:rPr>
                        <a:t>1</a:t>
                      </a:r>
                      <a:endParaRPr lang="ru-RU" sz="1050" dirty="0">
                        <a:effectLst/>
                        <a:latin typeface="Open Sans" panose="020B0604020202020204" charset="0"/>
                        <a:ea typeface="Open Sans" panose="020B0604020202020204" charset="0"/>
                        <a:cs typeface="Open Sans" panose="020B0604020202020204" charset="0"/>
                      </a:endParaRPr>
                    </a:p>
                  </a:txBody>
                  <a:tcPr marL="46032" marR="460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337496952"/>
                  </a:ext>
                </a:extLst>
              </a:tr>
              <a:tr h="429630">
                <a:tc>
                  <a:txBody>
                    <a:bodyPr/>
                    <a:lstStyle/>
                    <a:p>
                      <a:pPr>
                        <a:spcAft>
                          <a:spcPts val="0"/>
                        </a:spcAft>
                      </a:pPr>
                      <a:r>
                        <a:rPr lang="ru-RU" sz="1050" dirty="0">
                          <a:effectLst/>
                          <a:latin typeface="Open Sans" panose="020B0604020202020204" charset="0"/>
                          <a:ea typeface="Open Sans" panose="020B0604020202020204" charset="0"/>
                          <a:cs typeface="Open Sans" panose="020B0604020202020204" charset="0"/>
                        </a:rPr>
                        <a:t>Срок службы:</a:t>
                      </a:r>
                    </a:p>
                    <a:p>
                      <a:pPr marL="171450" indent="-171450">
                        <a:spcAft>
                          <a:spcPts val="0"/>
                        </a:spcAft>
                        <a:buFont typeface="Open Sans" panose="020B0604020202020204" charset="0"/>
                        <a:buChar char="─"/>
                      </a:pPr>
                      <a:r>
                        <a:rPr lang="ru-RU" sz="1050" dirty="0">
                          <a:effectLst/>
                          <a:latin typeface="Open Sans" panose="020B0604020202020204" charset="0"/>
                          <a:ea typeface="Open Sans" panose="020B0604020202020204" charset="0"/>
                          <a:cs typeface="Open Sans" panose="020B0604020202020204" charset="0"/>
                        </a:rPr>
                        <a:t>энергоблок;</a:t>
                      </a:r>
                    </a:p>
                    <a:p>
                      <a:pPr marL="171450" indent="-171450">
                        <a:spcAft>
                          <a:spcPts val="0"/>
                        </a:spcAft>
                        <a:buFont typeface="Open Sans" panose="020B0604020202020204" charset="0"/>
                        <a:buChar char="─"/>
                      </a:pPr>
                      <a:r>
                        <a:rPr lang="ru-RU" sz="1050" dirty="0">
                          <a:effectLst/>
                          <a:latin typeface="Open Sans" panose="020B0604020202020204" charset="0"/>
                          <a:ea typeface="Open Sans" panose="020B0604020202020204" charset="0"/>
                          <a:cs typeface="Open Sans" panose="020B0604020202020204" charset="0"/>
                        </a:rPr>
                        <a:t>главные циркуляционные насосы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effectLst/>
                          <a:latin typeface="Open Sans" panose="020B0604020202020204" charset="0"/>
                          <a:ea typeface="Open Sans" panose="020B0604020202020204" charset="0"/>
                          <a:cs typeface="Open Sans" panose="020B0604020202020204" charset="0"/>
                        </a:rPr>
                        <a:t>Service life: 40 years </a:t>
                      </a:r>
                      <a:endParaRPr lang="ru-RU" sz="1050" dirty="0">
                        <a:effectLst/>
                        <a:latin typeface="Open Sans" panose="020B0604020202020204" charset="0"/>
                        <a:ea typeface="Open Sans" panose="020B0604020202020204" charset="0"/>
                        <a:cs typeface="Open Sans" panose="020B060402020202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50" dirty="0" smtClean="0">
                          <a:effectLst/>
                          <a:latin typeface="Open Sans" panose="020B0604020202020204" charset="0"/>
                          <a:ea typeface="Open Sans" panose="020B0604020202020204" charset="0"/>
                          <a:cs typeface="Open Sans" panose="020B0604020202020204" charset="0"/>
                        </a:rPr>
                        <a:t>2</a:t>
                      </a:r>
                      <a:endParaRPr lang="ru-RU" sz="1050" dirty="0">
                        <a:effectLst/>
                        <a:latin typeface="Open Sans" panose="020B0604020202020204" charset="0"/>
                        <a:ea typeface="Open Sans" panose="020B0604020202020204" charset="0"/>
                        <a:cs typeface="Open Sans" panose="020B060402020202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3255603"/>
                  </a:ext>
                </a:extLst>
              </a:tr>
              <a:tr h="537038">
                <a:tc>
                  <a:txBody>
                    <a:bodyPr/>
                    <a:lstStyle/>
                    <a:p>
                      <a:pPr>
                        <a:spcAft>
                          <a:spcPts val="0"/>
                        </a:spcAft>
                      </a:pPr>
                      <a:r>
                        <a:rPr lang="ru-RU" sz="1050" dirty="0">
                          <a:effectLst/>
                          <a:latin typeface="Open Sans" panose="020B0604020202020204" charset="0"/>
                          <a:ea typeface="Open Sans" panose="020B0604020202020204" charset="0"/>
                          <a:cs typeface="Open Sans" panose="020B0604020202020204" charset="0"/>
                        </a:rPr>
                        <a:t>Мощность энергоблока:</a:t>
                      </a:r>
                    </a:p>
                    <a:p>
                      <a:pPr marL="171450" indent="-171450">
                        <a:spcAft>
                          <a:spcPts val="0"/>
                        </a:spcAft>
                        <a:buFont typeface="Open Sans" panose="020B0604020202020204" charset="0"/>
                        <a:buChar char="─"/>
                      </a:pPr>
                      <a:r>
                        <a:rPr lang="ru-RU" sz="1050" dirty="0">
                          <a:effectLst/>
                          <a:latin typeface="Open Sans" panose="020B0604020202020204" charset="0"/>
                          <a:ea typeface="Open Sans" panose="020B0604020202020204" charset="0"/>
                          <a:cs typeface="Open Sans" panose="020B0604020202020204" charset="0"/>
                        </a:rPr>
                        <a:t>электрическая (брутто) при гарантийных условиях;</a:t>
                      </a:r>
                    </a:p>
                    <a:p>
                      <a:pPr marL="171450" indent="-171450">
                        <a:spcAft>
                          <a:spcPts val="0"/>
                        </a:spcAft>
                        <a:buFont typeface="Open Sans" panose="020B0604020202020204" charset="0"/>
                        <a:buChar char="─"/>
                      </a:pPr>
                      <a:r>
                        <a:rPr lang="ru-RU" sz="1050" dirty="0">
                          <a:effectLst/>
                          <a:latin typeface="Open Sans" panose="020B0604020202020204" charset="0"/>
                          <a:ea typeface="Open Sans" panose="020B0604020202020204" charset="0"/>
                          <a:cs typeface="Open Sans" panose="020B0604020202020204" charset="0"/>
                        </a:rPr>
                        <a:t>тепловая</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050" dirty="0" smtClean="0">
                          <a:effectLst/>
                          <a:latin typeface="Open Sans" panose="020B0604020202020204" charset="0"/>
                          <a:ea typeface="Open Sans" panose="020B0604020202020204" charset="0"/>
                          <a:cs typeface="Open Sans" panose="020B0604020202020204" charset="0"/>
                        </a:rPr>
                        <a:t>Gross capacity: 990MWe</a:t>
                      </a:r>
                    </a:p>
                    <a:p>
                      <a:pPr>
                        <a:spcAft>
                          <a:spcPts val="0"/>
                        </a:spcAft>
                      </a:pPr>
                      <a:r>
                        <a:rPr lang="en-US" sz="1050" dirty="0" smtClean="0">
                          <a:effectLst/>
                          <a:latin typeface="Open Sans" panose="020B0604020202020204" charset="0"/>
                          <a:ea typeface="Open Sans" panose="020B0604020202020204" charset="0"/>
                          <a:cs typeface="Open Sans" panose="020B0604020202020204" charset="0"/>
                        </a:rPr>
                        <a:t>Thermal capacity: 2905 </a:t>
                      </a:r>
                      <a:r>
                        <a:rPr lang="en-US" sz="1050" dirty="0" err="1" smtClean="0">
                          <a:effectLst/>
                          <a:latin typeface="Open Sans" panose="020B0604020202020204" charset="0"/>
                          <a:ea typeface="Open Sans" panose="020B0604020202020204" charset="0"/>
                          <a:cs typeface="Open Sans" panose="020B0604020202020204" charset="0"/>
                        </a:rPr>
                        <a:t>MWth</a:t>
                      </a:r>
                      <a:r>
                        <a:rPr lang="en-US" sz="1050" dirty="0" smtClean="0">
                          <a:effectLst/>
                          <a:latin typeface="Open Sans" panose="020B0604020202020204" charset="0"/>
                          <a:ea typeface="Open Sans" panose="020B0604020202020204" charset="0"/>
                          <a:cs typeface="Open Sans" panose="020B0604020202020204" charset="0"/>
                        </a:rPr>
                        <a:t> </a:t>
                      </a:r>
                      <a:endParaRPr lang="en-US" sz="1050" dirty="0">
                        <a:effectLst/>
                        <a:latin typeface="Open Sans" panose="020B0604020202020204" charset="0"/>
                        <a:ea typeface="Open Sans" panose="020B0604020202020204" charset="0"/>
                        <a:cs typeface="Open Sans" panose="020B060402020202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spcAft>
                          <a:spcPts val="0"/>
                        </a:spcAft>
                      </a:pPr>
                      <a:r>
                        <a:rPr lang="ru-RU" sz="1050" dirty="0" smtClean="0">
                          <a:effectLst/>
                          <a:latin typeface="Open Sans" panose="020B0604020202020204" charset="0"/>
                          <a:ea typeface="Open Sans" panose="020B0604020202020204" charset="0"/>
                          <a:cs typeface="Open Sans" panose="020B0604020202020204" charset="0"/>
                        </a:rPr>
                        <a:t>1</a:t>
                      </a:r>
                      <a:endParaRPr lang="en-US" sz="1050" dirty="0">
                        <a:effectLst/>
                        <a:latin typeface="Open Sans" panose="020B0604020202020204" charset="0"/>
                        <a:ea typeface="Open Sans" panose="020B0604020202020204" charset="0"/>
                        <a:cs typeface="Open Sans" panose="020B060402020202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899474945"/>
                  </a:ext>
                </a:extLst>
              </a:tr>
            </a:tbl>
          </a:graphicData>
        </a:graphic>
      </p:graphicFrame>
    </p:spTree>
    <p:extLst>
      <p:ext uri="{BB962C8B-B14F-4D97-AF65-F5344CB8AC3E}">
        <p14:creationId xmlns:p14="http://schemas.microsoft.com/office/powerpoint/2010/main" val="430299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9572" y="-94969"/>
            <a:ext cx="9032836" cy="1384995"/>
          </a:xfrm>
        </p:spPr>
        <p:txBody>
          <a:bodyPr/>
          <a:lstStyle/>
          <a:p>
            <a:r>
              <a:rPr lang="ru-RU" dirty="0"/>
              <a:t>АПРОБАЦИЯ ПРОГРАММНОГО ВЫДЕЛЕНИЯ ХАРАКТЕРИСТИК СЛОЖНОГО ТЕХНОЛОГИЧЕСКОГО ОБЪЕКТА</a:t>
            </a:r>
          </a:p>
        </p:txBody>
      </p:sp>
      <p:sp>
        <p:nvSpPr>
          <p:cNvPr id="5" name="Прямоугольник 4"/>
          <p:cNvSpPr/>
          <p:nvPr/>
        </p:nvSpPr>
        <p:spPr>
          <a:xfrm>
            <a:off x="579892" y="1204666"/>
            <a:ext cx="11090274" cy="400110"/>
          </a:xfrm>
          <a:prstGeom prst="rect">
            <a:avLst/>
          </a:prstGeom>
        </p:spPr>
        <p:txBody>
          <a:bodyPr wrap="square">
            <a:spAutoFit/>
          </a:bodyPr>
          <a:lstStyle/>
          <a:p>
            <a:pPr algn="ctr"/>
            <a:r>
              <a:rPr lang="ru-RU" sz="2000" dirty="0" smtClean="0">
                <a:latin typeface="Open Sans" panose="020B0604020202020204" charset="0"/>
                <a:ea typeface="Open Sans" panose="020B0604020202020204" charset="0"/>
                <a:cs typeface="Open Sans" panose="020B0604020202020204" charset="0"/>
              </a:rPr>
              <a:t>Профиль атомной электростанции </a:t>
            </a:r>
            <a:r>
              <a:rPr lang="ru-RU" sz="2000" dirty="0" err="1" smtClean="0">
                <a:latin typeface="Open Sans" panose="020B0604020202020204" charset="0"/>
                <a:ea typeface="Open Sans" panose="020B0604020202020204" charset="0"/>
                <a:cs typeface="Open Sans" panose="020B0604020202020204" charset="0"/>
              </a:rPr>
              <a:t>Линьао</a:t>
            </a:r>
            <a:r>
              <a:rPr lang="en-US" sz="2000" dirty="0" smtClean="0">
                <a:latin typeface="Open Sans" panose="020B0604020202020204" charset="0"/>
                <a:ea typeface="Open Sans" panose="020B0604020202020204" charset="0"/>
                <a:cs typeface="Open Sans" panose="020B0604020202020204" charset="0"/>
              </a:rPr>
              <a:t> (</a:t>
            </a:r>
            <a:r>
              <a:rPr lang="ru-RU" sz="2000" dirty="0" smtClean="0">
                <a:latin typeface="Open Sans" panose="020B0604020202020204" charset="0"/>
                <a:ea typeface="Open Sans" panose="020B0604020202020204" charset="0"/>
                <a:cs typeface="Open Sans" panose="020B0604020202020204" charset="0"/>
              </a:rPr>
              <a:t>Часть 3</a:t>
            </a:r>
            <a:r>
              <a:rPr lang="en-US" sz="2000" dirty="0" smtClean="0">
                <a:latin typeface="Open Sans" panose="020B0604020202020204" charset="0"/>
                <a:ea typeface="Open Sans" panose="020B0604020202020204" charset="0"/>
                <a:cs typeface="Open Sans" panose="020B0604020202020204" charset="0"/>
              </a:rPr>
              <a:t>)</a:t>
            </a:r>
            <a:endParaRPr lang="ru-RU" sz="2000" dirty="0">
              <a:latin typeface="Open Sans" panose="020B0604020202020204" charset="0"/>
              <a:ea typeface="Open Sans" panose="020B0604020202020204" charset="0"/>
              <a:cs typeface="Open Sans" panose="020B0604020202020204" charset="0"/>
            </a:endParaRPr>
          </a:p>
        </p:txBody>
      </p:sp>
      <p:sp>
        <p:nvSpPr>
          <p:cNvPr id="9" name="Прямоугольник 8"/>
          <p:cNvSpPr/>
          <p:nvPr/>
        </p:nvSpPr>
        <p:spPr>
          <a:xfrm>
            <a:off x="1587500" y="6083300"/>
            <a:ext cx="27940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881059" y="6041095"/>
            <a:ext cx="2052293" cy="276999"/>
          </a:xfrm>
          <a:prstGeom prst="rect">
            <a:avLst/>
          </a:prstGeom>
        </p:spPr>
        <p:txBody>
          <a:bodyPr wrap="none">
            <a:spAutoFit/>
          </a:bodyPr>
          <a:lstStyle/>
          <a:p>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 ошибочное значение</a:t>
            </a:r>
            <a:endParaRPr lang="ru-RU" sz="1200" dirty="0"/>
          </a:p>
        </p:txBody>
      </p:sp>
      <p:sp>
        <p:nvSpPr>
          <p:cNvPr id="11" name="Прямоугольник 10"/>
          <p:cNvSpPr/>
          <p:nvPr/>
        </p:nvSpPr>
        <p:spPr>
          <a:xfrm>
            <a:off x="1585093" y="6373880"/>
            <a:ext cx="2794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864493" y="6332644"/>
            <a:ext cx="3902415" cy="276999"/>
          </a:xfrm>
          <a:prstGeom prst="rect">
            <a:avLst/>
          </a:prstGeom>
        </p:spPr>
        <p:txBody>
          <a:bodyPr wrap="none">
            <a:spAutoFit/>
          </a:bodyPr>
          <a:lstStyle/>
          <a:p>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 необходимо экспертное мнение</a:t>
            </a:r>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статистика</a:t>
            </a:r>
            <a:endParaRPr lang="ru-RU" sz="1200" dirty="0"/>
          </a:p>
        </p:txBody>
      </p:sp>
      <p:sp>
        <p:nvSpPr>
          <p:cNvPr id="13" name="Прямоугольник 12"/>
          <p:cNvSpPr/>
          <p:nvPr/>
        </p:nvSpPr>
        <p:spPr>
          <a:xfrm>
            <a:off x="1881059" y="6581001"/>
            <a:ext cx="2707921" cy="276999"/>
          </a:xfrm>
          <a:prstGeom prst="rect">
            <a:avLst/>
          </a:prstGeom>
        </p:spPr>
        <p:txBody>
          <a:bodyPr wrap="none">
            <a:spAutoFit/>
          </a:bodyPr>
          <a:lstStyle/>
          <a:p>
            <a:r>
              <a:rPr lang="ru-RU" sz="1200" dirty="0" smtClean="0">
                <a:solidFill>
                  <a:srgbClr val="000000"/>
                </a:solidFill>
                <a:latin typeface="Open Sans" pitchFamily="34" charset="0"/>
                <a:ea typeface="Open Sans" pitchFamily="34" charset="0"/>
                <a:cs typeface="Open Sans" pitchFamily="34" charset="0"/>
              </a:rPr>
              <a:t>пороговое значение ошибки: 1</a:t>
            </a:r>
            <a:endParaRPr lang="ru-RU" sz="1200" dirty="0"/>
          </a:p>
        </p:txBody>
      </p:sp>
      <p:graphicFrame>
        <p:nvGraphicFramePr>
          <p:cNvPr id="14" name="Таблица 13"/>
          <p:cNvGraphicFramePr>
            <a:graphicFrameLocks noGrp="1"/>
          </p:cNvGraphicFramePr>
          <p:nvPr>
            <p:extLst/>
          </p:nvPr>
        </p:nvGraphicFramePr>
        <p:xfrm>
          <a:off x="1117599" y="1576325"/>
          <a:ext cx="10058400" cy="4443476"/>
        </p:xfrm>
        <a:graphic>
          <a:graphicData uri="http://schemas.openxmlformats.org/drawingml/2006/table">
            <a:tbl>
              <a:tblPr firstRow="1" firstCol="1" bandRow="1">
                <a:tableStyleId>{2D5ABB26-0587-4C30-8999-92F81FD0307C}</a:tableStyleId>
              </a:tblPr>
              <a:tblGrid>
                <a:gridCol w="4897121">
                  <a:extLst>
                    <a:ext uri="{9D8B030D-6E8A-4147-A177-3AD203B41FA5}">
                      <a16:colId xmlns:a16="http://schemas.microsoft.com/office/drawing/2014/main" val="1212321633"/>
                    </a:ext>
                  </a:extLst>
                </a:gridCol>
                <a:gridCol w="3444240">
                  <a:extLst>
                    <a:ext uri="{9D8B030D-6E8A-4147-A177-3AD203B41FA5}">
                      <a16:colId xmlns:a16="http://schemas.microsoft.com/office/drawing/2014/main" val="4255310923"/>
                    </a:ext>
                  </a:extLst>
                </a:gridCol>
                <a:gridCol w="1717039">
                  <a:extLst>
                    <a:ext uri="{9D8B030D-6E8A-4147-A177-3AD203B41FA5}">
                      <a16:colId xmlns:a16="http://schemas.microsoft.com/office/drawing/2014/main" val="20002"/>
                    </a:ext>
                  </a:extLst>
                </a:gridCol>
              </a:tblGrid>
              <a:tr h="647535">
                <a:tc>
                  <a:txBody>
                    <a:bodyPr/>
                    <a:lstStyle/>
                    <a:p>
                      <a:pPr algn="ctr">
                        <a:spcAft>
                          <a:spcPts val="0"/>
                        </a:spcAft>
                      </a:pPr>
                      <a:r>
                        <a:rPr lang="ru-RU" sz="1050" b="1" dirty="0">
                          <a:solidFill>
                            <a:schemeClr val="bg1"/>
                          </a:solidFill>
                          <a:effectLst/>
                          <a:latin typeface="Open Sans" panose="020B0604020202020204" charset="0"/>
                          <a:ea typeface="Open Sans" panose="020B0604020202020204" charset="0"/>
                          <a:cs typeface="Open Sans" panose="020B0604020202020204" charset="0"/>
                        </a:rPr>
                        <a:t>Характеристика атомной электростанции</a:t>
                      </a: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BB"/>
                    </a:solidFill>
                  </a:tcPr>
                </a:tc>
                <a:tc>
                  <a:txBody>
                    <a:bodyPr/>
                    <a:lstStyle/>
                    <a:p>
                      <a:pPr algn="ctr">
                        <a:spcAft>
                          <a:spcPts val="0"/>
                        </a:spcAft>
                        <a:tabLst>
                          <a:tab pos="647065" algn="l"/>
                        </a:tabLst>
                      </a:pPr>
                      <a:r>
                        <a:rPr lang="ru-RU" sz="1050" b="1" dirty="0">
                          <a:solidFill>
                            <a:schemeClr val="bg1"/>
                          </a:solidFill>
                          <a:effectLst/>
                          <a:latin typeface="Open Sans" panose="020B0604020202020204" charset="0"/>
                          <a:ea typeface="Open Sans" panose="020B0604020202020204" charset="0"/>
                          <a:cs typeface="Open Sans" panose="020B0604020202020204" charset="0"/>
                        </a:rPr>
                        <a:t>Ответ языковой модели на запрос о характеристике атомной электростанции</a:t>
                      </a: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B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647065" algn="l"/>
                        </a:tabLst>
                        <a:defRPr/>
                      </a:pPr>
                      <a:r>
                        <a:rPr lang="ru-RU" sz="1050" b="0" i="0" u="none" strike="noStrike" dirty="0" smtClean="0">
                          <a:solidFill>
                            <a:schemeClr val="bg1"/>
                          </a:solidFill>
                          <a:latin typeface="Open Sans" pitchFamily="34" charset="0"/>
                          <a:ea typeface="Open Sans" pitchFamily="34" charset="0"/>
                          <a:cs typeface="Open Sans" pitchFamily="34" charset="0"/>
                        </a:rPr>
                        <a:t>Количество ответов языковой модели на запрос о характеристике </a:t>
                      </a:r>
                      <a:r>
                        <a:rPr lang="ru-RU" sz="1050" b="1" dirty="0" smtClean="0">
                          <a:solidFill>
                            <a:schemeClr val="bg1"/>
                          </a:solidFill>
                          <a:effectLst/>
                          <a:latin typeface="Open Sans" panose="020B0604020202020204" charset="0"/>
                          <a:ea typeface="Open Sans" panose="020B0604020202020204" charset="0"/>
                          <a:cs typeface="Open Sans" panose="020B0604020202020204" charset="0"/>
                        </a:rPr>
                        <a:t>атомной электростанции</a:t>
                      </a:r>
                      <a:endParaRPr lang="ru-RU" sz="1050" b="0" i="0" u="none" strike="noStrike" dirty="0" smtClean="0">
                        <a:solidFill>
                          <a:schemeClr val="bg1"/>
                        </a:solidFill>
                        <a:latin typeface="Open Sans" pitchFamily="34" charset="0"/>
                        <a:ea typeface="Open Sans" pitchFamily="34" charset="0"/>
                        <a:cs typeface="Open Sans" pitchFamily="34" charset="0"/>
                      </a:endParaRP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BB"/>
                    </a:solidFill>
                  </a:tcPr>
                </a:tc>
                <a:extLst>
                  <a:ext uri="{0D108BD9-81ED-4DB2-BD59-A6C34878D82A}">
                    <a16:rowId xmlns:a16="http://schemas.microsoft.com/office/drawing/2014/main" val="3955569831"/>
                  </a:ext>
                </a:extLst>
              </a:tr>
              <a:tr h="215845">
                <a:tc>
                  <a:txBody>
                    <a:bodyPr/>
                    <a:lstStyle/>
                    <a:p>
                      <a:pPr>
                        <a:spcAft>
                          <a:spcPts val="0"/>
                        </a:spcAft>
                      </a:pPr>
                      <a:r>
                        <a:rPr lang="ru-RU" sz="1050" dirty="0">
                          <a:effectLst/>
                          <a:latin typeface="Open Sans" panose="020B0604020202020204" charset="0"/>
                          <a:ea typeface="Open Sans" panose="020B0604020202020204" charset="0"/>
                          <a:cs typeface="Open Sans" panose="020B0604020202020204" charset="0"/>
                        </a:rPr>
                        <a:t>Расход электроэнергии на собственные нужды (с учетом затрат на оборотное водоснабжение и площадочных затрат)</a:t>
                      </a: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effectLst/>
                          <a:latin typeface="Open Sans" panose="020B0604020202020204" charset="0"/>
                          <a:ea typeface="Open Sans" panose="020B0604020202020204" charset="0"/>
                          <a:cs typeface="Open Sans" panose="020B0604020202020204" charset="0"/>
                        </a:rPr>
                        <a:t>Electricity consumption for internal needs</a:t>
                      </a:r>
                      <a:r>
                        <a:rPr lang="ru-RU" sz="1050" baseline="0" dirty="0" smtClean="0">
                          <a:effectLst/>
                          <a:latin typeface="Open Sans" panose="020B0604020202020204" charset="0"/>
                          <a:ea typeface="Open Sans" panose="020B0604020202020204" charset="0"/>
                          <a:cs typeface="Open Sans" panose="020B0604020202020204" charset="0"/>
                        </a:rPr>
                        <a:t> </a:t>
                      </a:r>
                      <a:endParaRPr lang="ru-RU" sz="1050" dirty="0">
                        <a:effectLst/>
                        <a:latin typeface="Open Sans" panose="020B0604020202020204" charset="0"/>
                        <a:ea typeface="Open Sans" panose="020B0604020202020204" charset="0"/>
                        <a:cs typeface="Open Sans" panose="020B0604020202020204" charset="0"/>
                      </a:endParaRP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50" dirty="0" smtClean="0">
                          <a:effectLst/>
                          <a:latin typeface="Open Sans" panose="020B0604020202020204" charset="0"/>
                          <a:ea typeface="Open Sans" panose="020B0604020202020204" charset="0"/>
                          <a:cs typeface="Open Sans" panose="020B0604020202020204" charset="0"/>
                        </a:rPr>
                        <a:t>4</a:t>
                      </a:r>
                      <a:endParaRPr lang="ru-RU" sz="1050" dirty="0">
                        <a:effectLst/>
                        <a:latin typeface="Open Sans" panose="020B0604020202020204" charset="0"/>
                        <a:ea typeface="Open Sans" panose="020B0604020202020204" charset="0"/>
                        <a:cs typeface="Open Sans" panose="020B0604020202020204" charset="0"/>
                      </a:endParaRP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5195430"/>
                  </a:ext>
                </a:extLst>
              </a:tr>
              <a:tr h="333190">
                <a:tc>
                  <a:txBody>
                    <a:bodyPr/>
                    <a:lstStyle/>
                    <a:p>
                      <a:pPr>
                        <a:spcAft>
                          <a:spcPts val="0"/>
                        </a:spcAft>
                      </a:pPr>
                      <a:r>
                        <a:rPr lang="ru-RU" sz="1050" dirty="0">
                          <a:solidFill>
                            <a:srgbClr val="000000"/>
                          </a:solidFill>
                          <a:effectLst/>
                          <a:latin typeface="Open Sans" panose="020B0604020202020204" charset="0"/>
                          <a:ea typeface="Open Sans" panose="020B0604020202020204" charset="0"/>
                          <a:cs typeface="Open Sans" panose="020B0604020202020204" charset="0"/>
                        </a:rPr>
                        <a:t>Численность промышленно–производственного персонала:</a:t>
                      </a:r>
                      <a:endParaRPr lang="ru-RU" sz="1050" dirty="0">
                        <a:effectLst/>
                        <a:latin typeface="Open Sans" panose="020B0604020202020204" charset="0"/>
                        <a:ea typeface="Open Sans" panose="020B0604020202020204" charset="0"/>
                        <a:cs typeface="Open Sans" panose="020B0604020202020204" charset="0"/>
                      </a:endParaRPr>
                    </a:p>
                    <a:p>
                      <a:pPr marL="342900" lvl="0" indent="-342900">
                        <a:lnSpc>
                          <a:spcPct val="107000"/>
                        </a:lnSpc>
                        <a:spcAft>
                          <a:spcPts val="0"/>
                        </a:spcAft>
                        <a:buFont typeface="Symbol" panose="05050102010706020507" pitchFamily="18" charset="2"/>
                        <a:buChar char=""/>
                      </a:pPr>
                      <a:r>
                        <a:rPr lang="ru-RU" sz="1050" dirty="0">
                          <a:solidFill>
                            <a:srgbClr val="000000"/>
                          </a:solidFill>
                          <a:effectLst/>
                          <a:latin typeface="Open Sans" panose="020B0604020202020204" charset="0"/>
                          <a:ea typeface="Open Sans" panose="020B0604020202020204" charset="0"/>
                          <a:cs typeface="Open Sans" panose="020B0604020202020204" charset="0"/>
                        </a:rPr>
                        <a:t>во время эксплуатации;</a:t>
                      </a:r>
                      <a:endParaRPr lang="ru-RU" sz="1050" dirty="0">
                        <a:effectLst/>
                        <a:latin typeface="Open Sans" panose="020B0604020202020204" charset="0"/>
                        <a:ea typeface="Open Sans" panose="020B0604020202020204" charset="0"/>
                        <a:cs typeface="Open Sans" panose="020B0604020202020204" charset="0"/>
                      </a:endParaRPr>
                    </a:p>
                    <a:p>
                      <a:pPr marL="342900" lvl="0" indent="-342900">
                        <a:lnSpc>
                          <a:spcPct val="107000"/>
                        </a:lnSpc>
                        <a:spcAft>
                          <a:spcPts val="0"/>
                        </a:spcAft>
                        <a:buFont typeface="Symbol" panose="05050102010706020507" pitchFamily="18" charset="2"/>
                        <a:buChar char=""/>
                      </a:pPr>
                      <a:r>
                        <a:rPr lang="ru-RU" sz="1050" dirty="0">
                          <a:solidFill>
                            <a:srgbClr val="000000"/>
                          </a:solidFill>
                          <a:effectLst/>
                          <a:latin typeface="Open Sans" panose="020B0604020202020204" charset="0"/>
                          <a:ea typeface="Open Sans" panose="020B0604020202020204" charset="0"/>
                          <a:cs typeface="Open Sans" panose="020B0604020202020204" charset="0"/>
                        </a:rPr>
                        <a:t>в период плановых остановов</a:t>
                      </a:r>
                      <a:endParaRPr lang="ru-RU" sz="1050" dirty="0">
                        <a:effectLst/>
                        <a:latin typeface="Open Sans" panose="020B0604020202020204" charset="0"/>
                        <a:ea typeface="Open Sans" panose="020B0604020202020204" charset="0"/>
                        <a:cs typeface="Open Sans" panose="020B060402020202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rgbClr val="171616"/>
                          </a:solidFill>
                          <a:effectLst/>
                          <a:uLnTx/>
                          <a:uFillTx/>
                          <a:latin typeface="Open Sans" panose="020B0604020202020204" charset="0"/>
                          <a:ea typeface="Open Sans" panose="020B0604020202020204" charset="0"/>
                          <a:cs typeface="Open Sans" panose="020B0604020202020204" charset="0"/>
                        </a:rPr>
                        <a:t>Personnel level during operation and planned shutdown at Ling Ao Nuclear Power Plant</a:t>
                      </a:r>
                      <a:endParaRPr kumimoji="0" lang="ru-RU" sz="1050" b="0" i="0" u="none" strike="noStrike" kern="1200" cap="none" spc="0" normalizeH="0" baseline="0" noProof="0" dirty="0">
                        <a:ln>
                          <a:noFill/>
                        </a:ln>
                        <a:solidFill>
                          <a:srgbClr val="171616"/>
                        </a:solidFill>
                        <a:effectLst/>
                        <a:uLnTx/>
                        <a:uFillTx/>
                        <a:latin typeface="Open Sans" panose="020B0604020202020204" charset="0"/>
                        <a:ea typeface="Open Sans" panose="020B0604020202020204" charset="0"/>
                        <a:cs typeface="Open Sans" panose="020B0604020202020204" charset="0"/>
                      </a:endParaRP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smtClean="0">
                          <a:ln>
                            <a:noFill/>
                          </a:ln>
                          <a:solidFill>
                            <a:srgbClr val="171616"/>
                          </a:solidFill>
                          <a:effectLst/>
                          <a:uLnTx/>
                          <a:uFillTx/>
                          <a:latin typeface="Open Sans" panose="020B0604020202020204" charset="0"/>
                          <a:ea typeface="Open Sans" panose="020B0604020202020204" charset="0"/>
                          <a:cs typeface="Open Sans" panose="020B0604020202020204" charset="0"/>
                        </a:rPr>
                        <a:t>3</a:t>
                      </a:r>
                      <a:endParaRPr kumimoji="0" lang="ru-RU" sz="1050" b="0" i="0" u="none" strike="noStrike" kern="1200" cap="none" spc="0" normalizeH="0" baseline="0" noProof="0" dirty="0">
                        <a:ln>
                          <a:noFill/>
                        </a:ln>
                        <a:solidFill>
                          <a:srgbClr val="171616"/>
                        </a:solidFill>
                        <a:effectLst/>
                        <a:uLnTx/>
                        <a:uFillTx/>
                        <a:latin typeface="Open Sans" panose="020B0604020202020204" charset="0"/>
                        <a:ea typeface="Open Sans" panose="020B0604020202020204" charset="0"/>
                        <a:cs typeface="Open Sans" panose="020B0604020202020204" charset="0"/>
                      </a:endParaRP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8576008"/>
                  </a:ext>
                </a:extLst>
              </a:tr>
              <a:tr h="107923">
                <a:tc>
                  <a:txBody>
                    <a:bodyPr/>
                    <a:lstStyle/>
                    <a:p>
                      <a:pPr>
                        <a:spcAft>
                          <a:spcPts val="0"/>
                        </a:spcAft>
                      </a:pPr>
                      <a:r>
                        <a:rPr lang="ru-RU" sz="1050" dirty="0">
                          <a:solidFill>
                            <a:srgbClr val="000000"/>
                          </a:solidFill>
                          <a:effectLst/>
                          <a:latin typeface="Open Sans" panose="020B0604020202020204" charset="0"/>
                          <a:ea typeface="Open Sans" panose="020B0604020202020204" charset="0"/>
                          <a:cs typeface="Open Sans" panose="020B0604020202020204" charset="0"/>
                        </a:rPr>
                        <a:t>Количество ТВС за цикл перезагрузки топлива</a:t>
                      </a:r>
                      <a:endParaRPr lang="ru-RU" sz="1050" dirty="0">
                        <a:effectLst/>
                        <a:latin typeface="Open Sans" panose="020B0604020202020204" charset="0"/>
                        <a:ea typeface="Open Sans" panose="020B0604020202020204" charset="0"/>
                        <a:cs typeface="Open Sans" panose="020B060402020202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smtClean="0">
                          <a:ln>
                            <a:noFill/>
                          </a:ln>
                          <a:solidFill>
                            <a:srgbClr val="171616"/>
                          </a:solidFill>
                          <a:effectLst/>
                          <a:uLnTx/>
                          <a:uFillTx/>
                          <a:latin typeface="Open Sans" panose="020B0604020202020204" charset="0"/>
                          <a:ea typeface="Open Sans" panose="020B0604020202020204" charset="0"/>
                          <a:cs typeface="Open Sans" panose="020B0604020202020204" charset="0"/>
                        </a:rPr>
                        <a:t>60 </a:t>
                      </a:r>
                      <a:endParaRPr kumimoji="0" lang="ru-RU" sz="1050" b="0" i="0" u="none" strike="noStrike" kern="1200" cap="none" spc="0" normalizeH="0" baseline="0" noProof="0" dirty="0">
                        <a:ln>
                          <a:noFill/>
                        </a:ln>
                        <a:solidFill>
                          <a:srgbClr val="171616"/>
                        </a:solidFill>
                        <a:effectLst/>
                        <a:uLnTx/>
                        <a:uFillTx/>
                        <a:latin typeface="Open Sans" panose="020B0604020202020204" charset="0"/>
                        <a:ea typeface="Open Sans" panose="020B0604020202020204" charset="0"/>
                        <a:cs typeface="Open Sans" panose="020B0604020202020204" charset="0"/>
                      </a:endParaRP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smtClean="0">
                          <a:ln>
                            <a:noFill/>
                          </a:ln>
                          <a:solidFill>
                            <a:srgbClr val="171616"/>
                          </a:solidFill>
                          <a:effectLst/>
                          <a:uLnTx/>
                          <a:uFillTx/>
                          <a:latin typeface="Open Sans" panose="020B0604020202020204" charset="0"/>
                          <a:ea typeface="Open Sans" panose="020B0604020202020204" charset="0"/>
                          <a:cs typeface="Open Sans" panose="020B0604020202020204" charset="0"/>
                        </a:rPr>
                        <a:t>1</a:t>
                      </a:r>
                      <a:endParaRPr kumimoji="0" lang="ru-RU" sz="1050" b="0" i="0" u="none" strike="noStrike" kern="1200" cap="none" spc="0" normalizeH="0" baseline="0" noProof="0" dirty="0">
                        <a:ln>
                          <a:noFill/>
                        </a:ln>
                        <a:solidFill>
                          <a:srgbClr val="171616"/>
                        </a:solidFill>
                        <a:effectLst/>
                        <a:uLnTx/>
                        <a:uFillTx/>
                        <a:latin typeface="Open Sans" panose="020B0604020202020204" charset="0"/>
                        <a:ea typeface="Open Sans" panose="020B0604020202020204" charset="0"/>
                        <a:cs typeface="Open Sans" panose="020B0604020202020204" charset="0"/>
                      </a:endParaRP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991700145"/>
                  </a:ext>
                </a:extLst>
              </a:tr>
              <a:tr h="107923">
                <a:tc>
                  <a:txBody>
                    <a:bodyPr/>
                    <a:lstStyle/>
                    <a:p>
                      <a:pPr>
                        <a:spcAft>
                          <a:spcPts val="0"/>
                        </a:spcAft>
                      </a:pPr>
                      <a:r>
                        <a:rPr lang="ru-RU" sz="1050" dirty="0">
                          <a:solidFill>
                            <a:srgbClr val="000000"/>
                          </a:solidFill>
                          <a:effectLst/>
                          <a:latin typeface="Open Sans" panose="020B0604020202020204" charset="0"/>
                          <a:ea typeface="Open Sans" panose="020B0604020202020204" charset="0"/>
                          <a:cs typeface="Open Sans" panose="020B0604020202020204" charset="0"/>
                        </a:rPr>
                        <a:t>Максимальная глубина выгорания топлива</a:t>
                      </a:r>
                      <a:endParaRPr lang="ru-RU" sz="1050" dirty="0">
                        <a:effectLst/>
                        <a:latin typeface="Open Sans" panose="020B0604020202020204" charset="0"/>
                        <a:ea typeface="Open Sans" panose="020B0604020202020204" charset="0"/>
                        <a:cs typeface="Open Sans" panose="020B060402020202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smtClean="0">
                          <a:ln>
                            <a:noFill/>
                          </a:ln>
                          <a:solidFill>
                            <a:srgbClr val="171616"/>
                          </a:solidFill>
                          <a:effectLst/>
                          <a:uLnTx/>
                          <a:uFillTx/>
                          <a:latin typeface="Open Sans" panose="020B0604020202020204" charset="0"/>
                          <a:ea typeface="Open Sans" panose="020B0604020202020204" charset="0"/>
                          <a:cs typeface="Open Sans" panose="020B0604020202020204" charset="0"/>
                        </a:rPr>
                        <a:t>Maximum burnup depth. </a:t>
                      </a:r>
                      <a:endParaRPr kumimoji="0" lang="ru-RU" sz="1050" b="0" i="0" u="none" strike="noStrike" kern="1200" cap="none" spc="0" normalizeH="0" baseline="0" noProof="0" dirty="0">
                        <a:ln>
                          <a:noFill/>
                        </a:ln>
                        <a:solidFill>
                          <a:srgbClr val="171616"/>
                        </a:solidFill>
                        <a:effectLst/>
                        <a:uLnTx/>
                        <a:uFillTx/>
                        <a:latin typeface="Open Sans" panose="020B0604020202020204" charset="0"/>
                        <a:ea typeface="Open Sans" panose="020B0604020202020204" charset="0"/>
                        <a:cs typeface="Open Sans" panose="020B0604020202020204" charset="0"/>
                      </a:endParaRP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smtClean="0">
                          <a:ln>
                            <a:noFill/>
                          </a:ln>
                          <a:solidFill>
                            <a:srgbClr val="171616"/>
                          </a:solidFill>
                          <a:effectLst/>
                          <a:uLnTx/>
                          <a:uFillTx/>
                          <a:latin typeface="Open Sans" panose="020B0604020202020204" charset="0"/>
                          <a:ea typeface="Open Sans" panose="020B0604020202020204" charset="0"/>
                          <a:cs typeface="Open Sans" panose="020B0604020202020204" charset="0"/>
                        </a:rPr>
                        <a:t>1</a:t>
                      </a:r>
                      <a:endParaRPr kumimoji="0" lang="ru-RU" sz="1050" b="0" i="0" u="none" strike="noStrike" kern="1200" cap="none" spc="0" normalizeH="0" baseline="0" noProof="0" dirty="0">
                        <a:ln>
                          <a:noFill/>
                        </a:ln>
                        <a:solidFill>
                          <a:srgbClr val="171616"/>
                        </a:solidFill>
                        <a:effectLst/>
                        <a:uLnTx/>
                        <a:uFillTx/>
                        <a:latin typeface="Open Sans" panose="020B0604020202020204" charset="0"/>
                        <a:ea typeface="Open Sans" panose="020B0604020202020204" charset="0"/>
                        <a:cs typeface="Open Sans" panose="020B0604020202020204" charset="0"/>
                      </a:endParaRP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218003997"/>
                  </a:ext>
                </a:extLst>
              </a:tr>
              <a:tr h="107923">
                <a:tc>
                  <a:txBody>
                    <a:bodyPr/>
                    <a:lstStyle/>
                    <a:p>
                      <a:pPr>
                        <a:spcAft>
                          <a:spcPts val="0"/>
                        </a:spcAft>
                      </a:pPr>
                      <a:r>
                        <a:rPr lang="ru-RU" sz="1050" dirty="0">
                          <a:solidFill>
                            <a:srgbClr val="000000"/>
                          </a:solidFill>
                          <a:effectLst/>
                          <a:latin typeface="Open Sans" panose="020B0604020202020204" charset="0"/>
                          <a:ea typeface="Open Sans" panose="020B0604020202020204" charset="0"/>
                          <a:cs typeface="Open Sans" panose="020B0604020202020204" charset="0"/>
                        </a:rPr>
                        <a:t>Среднее обогащение топлива по изотопу U–235</a:t>
                      </a:r>
                      <a:endParaRPr lang="ru-RU" sz="1050" dirty="0">
                        <a:effectLst/>
                        <a:latin typeface="Open Sans" panose="020B0604020202020204" charset="0"/>
                        <a:ea typeface="Open Sans" panose="020B0604020202020204" charset="0"/>
                        <a:cs typeface="Open Sans" panose="020B060402020202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smtClean="0">
                          <a:ln>
                            <a:noFill/>
                          </a:ln>
                          <a:solidFill>
                            <a:srgbClr val="171616"/>
                          </a:solidFill>
                          <a:effectLst/>
                          <a:uLnTx/>
                          <a:uFillTx/>
                          <a:latin typeface="Open Sans" panose="020B0604020202020204" charset="0"/>
                          <a:ea typeface="Open Sans" panose="020B0604020202020204" charset="0"/>
                          <a:cs typeface="Open Sans" panose="020B0604020202020204" charset="0"/>
                        </a:rPr>
                        <a:t>Average enrichment U–235. </a:t>
                      </a:r>
                      <a:endParaRPr kumimoji="0" lang="ru-RU" sz="1050" b="0" i="0" u="none" strike="noStrike" kern="1200" cap="none" spc="0" normalizeH="0" baseline="0" noProof="0" dirty="0">
                        <a:ln>
                          <a:noFill/>
                        </a:ln>
                        <a:solidFill>
                          <a:srgbClr val="171616"/>
                        </a:solidFill>
                        <a:effectLst/>
                        <a:uLnTx/>
                        <a:uFillTx/>
                        <a:latin typeface="Open Sans" panose="020B0604020202020204" charset="0"/>
                        <a:ea typeface="Open Sans" panose="020B0604020202020204" charset="0"/>
                        <a:cs typeface="Open Sans" panose="020B0604020202020204" charset="0"/>
                      </a:endParaRP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smtClean="0">
                          <a:ln>
                            <a:noFill/>
                          </a:ln>
                          <a:solidFill>
                            <a:srgbClr val="171616"/>
                          </a:solidFill>
                          <a:effectLst/>
                          <a:uLnTx/>
                          <a:uFillTx/>
                          <a:latin typeface="Open Sans" panose="020B0604020202020204" charset="0"/>
                          <a:ea typeface="Open Sans" panose="020B0604020202020204" charset="0"/>
                          <a:cs typeface="Open Sans" panose="020B0604020202020204" charset="0"/>
                        </a:rPr>
                        <a:t>1</a:t>
                      </a:r>
                      <a:endParaRPr kumimoji="0" lang="ru-RU" sz="1050" b="0" i="0" u="none" strike="noStrike" kern="1200" cap="none" spc="0" normalizeH="0" baseline="0" noProof="0" dirty="0">
                        <a:ln>
                          <a:noFill/>
                        </a:ln>
                        <a:solidFill>
                          <a:srgbClr val="171616"/>
                        </a:solidFill>
                        <a:effectLst/>
                        <a:uLnTx/>
                        <a:uFillTx/>
                        <a:latin typeface="Open Sans" panose="020B0604020202020204" charset="0"/>
                        <a:ea typeface="Open Sans" panose="020B0604020202020204" charset="0"/>
                        <a:cs typeface="Open Sans" panose="020B0604020202020204" charset="0"/>
                      </a:endParaRP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960581913"/>
                  </a:ext>
                </a:extLst>
              </a:tr>
              <a:tr h="918027">
                <a:tc rowSpan="2">
                  <a:txBody>
                    <a:bodyPr/>
                    <a:lstStyle/>
                    <a:p>
                      <a:pPr>
                        <a:spcAft>
                          <a:spcPts val="0"/>
                        </a:spcAft>
                      </a:pPr>
                      <a:r>
                        <a:rPr lang="ru-RU" sz="1050" dirty="0">
                          <a:solidFill>
                            <a:srgbClr val="000000"/>
                          </a:solidFill>
                          <a:effectLst/>
                          <a:latin typeface="Open Sans" panose="020B0604020202020204" charset="0"/>
                          <a:ea typeface="Open Sans" panose="020B0604020202020204" charset="0"/>
                          <a:cs typeface="Open Sans" panose="020B0604020202020204" charset="0"/>
                        </a:rPr>
                        <a:t>Основные параметры теплоносителя (</a:t>
                      </a:r>
                      <a:r>
                        <a:rPr lang="ru-RU" sz="1050" dirty="0" err="1">
                          <a:solidFill>
                            <a:srgbClr val="000000"/>
                          </a:solidFill>
                          <a:effectLst/>
                          <a:latin typeface="Open Sans" panose="020B0604020202020204" charset="0"/>
                          <a:ea typeface="Open Sans" panose="020B0604020202020204" charset="0"/>
                          <a:cs typeface="Open Sans" panose="020B0604020202020204" charset="0"/>
                        </a:rPr>
                        <a:t>водно</a:t>
                      </a:r>
                      <a:r>
                        <a:rPr lang="ru-RU" sz="1050" dirty="0">
                          <a:solidFill>
                            <a:srgbClr val="000000"/>
                          </a:solidFill>
                          <a:effectLst/>
                          <a:latin typeface="Open Sans" panose="020B0604020202020204" charset="0"/>
                          <a:ea typeface="Open Sans" panose="020B0604020202020204" charset="0"/>
                          <a:cs typeface="Open Sans" panose="020B0604020202020204" charset="0"/>
                        </a:rPr>
                        <a:t>–химический режим (для реакторов с водой в качестве теплоносителя):</a:t>
                      </a:r>
                      <a:endParaRPr lang="ru-RU" sz="1050" dirty="0">
                        <a:effectLst/>
                        <a:latin typeface="Open Sans" panose="020B0604020202020204" charset="0"/>
                        <a:ea typeface="Open Sans" panose="020B0604020202020204" charset="0"/>
                        <a:cs typeface="Open Sans" panose="020B0604020202020204" charset="0"/>
                      </a:endParaRPr>
                    </a:p>
                    <a:p>
                      <a:pPr>
                        <a:spcAft>
                          <a:spcPts val="0"/>
                        </a:spcAft>
                      </a:pPr>
                      <a:r>
                        <a:rPr lang="ru-RU" sz="1050" dirty="0">
                          <a:solidFill>
                            <a:srgbClr val="000000"/>
                          </a:solidFill>
                          <a:effectLst/>
                          <a:latin typeface="Open Sans" panose="020B0604020202020204" charset="0"/>
                          <a:ea typeface="Open Sans" panose="020B0604020202020204" charset="0"/>
                          <a:cs typeface="Open Sans" panose="020B0604020202020204" charset="0"/>
                        </a:rPr>
                        <a:t>  первого контура:</a:t>
                      </a:r>
                      <a:endParaRPr lang="ru-RU" sz="1050" dirty="0">
                        <a:effectLst/>
                        <a:latin typeface="Open Sans" panose="020B0604020202020204" charset="0"/>
                        <a:ea typeface="Open Sans" panose="020B0604020202020204" charset="0"/>
                        <a:cs typeface="Open Sans" panose="020B0604020202020204" charset="0"/>
                      </a:endParaRPr>
                    </a:p>
                    <a:p>
                      <a:pPr marL="342900" lvl="0" indent="-342900">
                        <a:lnSpc>
                          <a:spcPct val="107000"/>
                        </a:lnSpc>
                        <a:spcAft>
                          <a:spcPts val="0"/>
                        </a:spcAft>
                        <a:buFont typeface="Symbol" panose="05050102010706020507" pitchFamily="18" charset="2"/>
                        <a:buChar char=""/>
                      </a:pPr>
                      <a:r>
                        <a:rPr lang="ru-RU" sz="1050" dirty="0">
                          <a:solidFill>
                            <a:srgbClr val="000000"/>
                          </a:solidFill>
                          <a:effectLst/>
                          <a:latin typeface="Open Sans" panose="020B0604020202020204" charset="0"/>
                          <a:ea typeface="Open Sans" panose="020B0604020202020204" charset="0"/>
                          <a:cs typeface="Open Sans" panose="020B0604020202020204" charset="0"/>
                        </a:rPr>
                        <a:t>температура на входе в активную зону;</a:t>
                      </a:r>
                      <a:endParaRPr lang="ru-RU" sz="1050" dirty="0">
                        <a:effectLst/>
                        <a:latin typeface="Open Sans" panose="020B0604020202020204" charset="0"/>
                        <a:ea typeface="Open Sans" panose="020B0604020202020204" charset="0"/>
                        <a:cs typeface="Open Sans" panose="020B0604020202020204" charset="0"/>
                      </a:endParaRPr>
                    </a:p>
                    <a:p>
                      <a:pPr marL="342900" lvl="0" indent="-342900">
                        <a:lnSpc>
                          <a:spcPct val="107000"/>
                        </a:lnSpc>
                        <a:spcAft>
                          <a:spcPts val="0"/>
                        </a:spcAft>
                        <a:buFont typeface="Symbol" panose="05050102010706020507" pitchFamily="18" charset="2"/>
                        <a:buChar char=""/>
                      </a:pPr>
                      <a:r>
                        <a:rPr lang="ru-RU" sz="1050" dirty="0">
                          <a:solidFill>
                            <a:srgbClr val="000000"/>
                          </a:solidFill>
                          <a:effectLst/>
                          <a:latin typeface="Open Sans" panose="020B0604020202020204" charset="0"/>
                          <a:ea typeface="Open Sans" panose="020B0604020202020204" charset="0"/>
                          <a:cs typeface="Open Sans" panose="020B0604020202020204" charset="0"/>
                        </a:rPr>
                        <a:t>температура на выходе из активной зоны;</a:t>
                      </a:r>
                      <a:endParaRPr lang="ru-RU" sz="1050" dirty="0">
                        <a:effectLst/>
                        <a:latin typeface="Open Sans" panose="020B0604020202020204" charset="0"/>
                        <a:ea typeface="Open Sans" panose="020B0604020202020204" charset="0"/>
                        <a:cs typeface="Open Sans" panose="020B0604020202020204" charset="0"/>
                      </a:endParaRPr>
                    </a:p>
                    <a:p>
                      <a:pPr marL="342900" lvl="0" indent="-342900">
                        <a:lnSpc>
                          <a:spcPct val="107000"/>
                        </a:lnSpc>
                        <a:spcAft>
                          <a:spcPts val="0"/>
                        </a:spcAft>
                        <a:buFont typeface="Symbol" panose="05050102010706020507" pitchFamily="18" charset="2"/>
                        <a:buChar char=""/>
                      </a:pPr>
                      <a:r>
                        <a:rPr lang="ru-RU" sz="1050" dirty="0">
                          <a:solidFill>
                            <a:srgbClr val="000000"/>
                          </a:solidFill>
                          <a:effectLst/>
                          <a:latin typeface="Open Sans" panose="020B0604020202020204" charset="0"/>
                          <a:ea typeface="Open Sans" panose="020B0604020202020204" charset="0"/>
                          <a:cs typeface="Open Sans" panose="020B0604020202020204" charset="0"/>
                        </a:rPr>
                        <a:t>расход теплоносителя через реактор;</a:t>
                      </a:r>
                      <a:endParaRPr lang="ru-RU" sz="1050" dirty="0">
                        <a:effectLst/>
                        <a:latin typeface="Open Sans" panose="020B0604020202020204" charset="0"/>
                        <a:ea typeface="Open Sans" panose="020B0604020202020204" charset="0"/>
                        <a:cs typeface="Open Sans" panose="020B0604020202020204" charset="0"/>
                      </a:endParaRPr>
                    </a:p>
                    <a:p>
                      <a:pPr marL="342900" lvl="0" indent="-342900">
                        <a:lnSpc>
                          <a:spcPct val="107000"/>
                        </a:lnSpc>
                        <a:spcAft>
                          <a:spcPts val="0"/>
                        </a:spcAft>
                        <a:buFont typeface="Symbol" panose="05050102010706020507" pitchFamily="18" charset="2"/>
                        <a:buChar char=""/>
                      </a:pPr>
                      <a:r>
                        <a:rPr lang="ru-RU" sz="1050" dirty="0">
                          <a:solidFill>
                            <a:srgbClr val="000000"/>
                          </a:solidFill>
                          <a:effectLst/>
                          <a:latin typeface="Open Sans" panose="020B0604020202020204" charset="0"/>
                          <a:ea typeface="Open Sans" panose="020B0604020202020204" charset="0"/>
                          <a:cs typeface="Open Sans" panose="020B0604020202020204" charset="0"/>
                        </a:rPr>
                        <a:t>давление на входе в активную зону;</a:t>
                      </a:r>
                      <a:endParaRPr lang="ru-RU" sz="1050" dirty="0">
                        <a:effectLst/>
                        <a:latin typeface="Open Sans" panose="020B0604020202020204" charset="0"/>
                        <a:ea typeface="Open Sans" panose="020B0604020202020204" charset="0"/>
                        <a:cs typeface="Open Sans" panose="020B0604020202020204" charset="0"/>
                      </a:endParaRPr>
                    </a:p>
                    <a:p>
                      <a:pPr marL="342900" lvl="0" indent="-342900">
                        <a:lnSpc>
                          <a:spcPct val="107000"/>
                        </a:lnSpc>
                        <a:spcAft>
                          <a:spcPts val="0"/>
                        </a:spcAft>
                        <a:buFont typeface="Symbol" panose="05050102010706020507" pitchFamily="18" charset="2"/>
                        <a:buChar char=""/>
                      </a:pPr>
                      <a:r>
                        <a:rPr lang="ru-RU" sz="1050" dirty="0">
                          <a:solidFill>
                            <a:srgbClr val="000000"/>
                          </a:solidFill>
                          <a:effectLst/>
                          <a:latin typeface="Open Sans" panose="020B0604020202020204" charset="0"/>
                          <a:ea typeface="Open Sans" panose="020B0604020202020204" charset="0"/>
                          <a:cs typeface="Open Sans" panose="020B0604020202020204" charset="0"/>
                        </a:rPr>
                        <a:t>давление на выходе из активной зоны</a:t>
                      </a:r>
                      <a:endParaRPr lang="ru-RU" sz="1050" dirty="0">
                        <a:effectLst/>
                        <a:latin typeface="Open Sans" panose="020B0604020202020204" charset="0"/>
                        <a:ea typeface="Open Sans" panose="020B0604020202020204" charset="0"/>
                        <a:cs typeface="Open Sans" panose="020B0604020202020204" charset="0"/>
                      </a:endParaRPr>
                    </a:p>
                    <a:p>
                      <a:pPr>
                        <a:spcAft>
                          <a:spcPts val="0"/>
                        </a:spcAft>
                      </a:pPr>
                      <a:r>
                        <a:rPr lang="ru-RU" sz="1050" dirty="0">
                          <a:solidFill>
                            <a:srgbClr val="000000"/>
                          </a:solidFill>
                          <a:effectLst/>
                          <a:latin typeface="Open Sans" panose="020B0604020202020204" charset="0"/>
                          <a:ea typeface="Open Sans" panose="020B0604020202020204" charset="0"/>
                          <a:cs typeface="Open Sans" panose="020B0604020202020204" charset="0"/>
                        </a:rPr>
                        <a:t>  второго контура:</a:t>
                      </a:r>
                      <a:endParaRPr lang="ru-RU" sz="1050" dirty="0">
                        <a:effectLst/>
                        <a:latin typeface="Open Sans" panose="020B0604020202020204" charset="0"/>
                        <a:ea typeface="Open Sans" panose="020B0604020202020204" charset="0"/>
                        <a:cs typeface="Open Sans" panose="020B0604020202020204" charset="0"/>
                      </a:endParaRPr>
                    </a:p>
                    <a:p>
                      <a:pPr marL="342900" lvl="0" indent="-342900">
                        <a:lnSpc>
                          <a:spcPct val="107000"/>
                        </a:lnSpc>
                        <a:spcAft>
                          <a:spcPts val="0"/>
                        </a:spcAft>
                        <a:buFont typeface="Symbol" panose="05050102010706020507" pitchFamily="18" charset="2"/>
                        <a:buChar char=""/>
                      </a:pPr>
                      <a:r>
                        <a:rPr lang="ru-RU" sz="1050" dirty="0">
                          <a:solidFill>
                            <a:srgbClr val="000000"/>
                          </a:solidFill>
                          <a:effectLst/>
                          <a:latin typeface="Open Sans" panose="020B0604020202020204" charset="0"/>
                          <a:ea typeface="Open Sans" panose="020B0604020202020204" charset="0"/>
                          <a:cs typeface="Open Sans" panose="020B0604020202020204" charset="0"/>
                        </a:rPr>
                        <a:t>давление пара на выходе из ПГ;</a:t>
                      </a:r>
                      <a:endParaRPr lang="ru-RU" sz="1050" dirty="0">
                        <a:effectLst/>
                        <a:latin typeface="Open Sans" panose="020B0604020202020204" charset="0"/>
                        <a:ea typeface="Open Sans" panose="020B0604020202020204" charset="0"/>
                        <a:cs typeface="Open Sans" panose="020B0604020202020204" charset="0"/>
                      </a:endParaRPr>
                    </a:p>
                    <a:p>
                      <a:pPr marL="342900" lvl="0" indent="-342900">
                        <a:lnSpc>
                          <a:spcPct val="107000"/>
                        </a:lnSpc>
                        <a:spcAft>
                          <a:spcPts val="0"/>
                        </a:spcAft>
                        <a:buFont typeface="Symbol" panose="05050102010706020507" pitchFamily="18" charset="2"/>
                        <a:buChar char=""/>
                      </a:pPr>
                      <a:r>
                        <a:rPr lang="ru-RU" sz="1050" dirty="0" err="1">
                          <a:solidFill>
                            <a:srgbClr val="000000"/>
                          </a:solidFill>
                          <a:effectLst/>
                          <a:latin typeface="Open Sans" panose="020B0604020202020204" charset="0"/>
                          <a:ea typeface="Open Sans" panose="020B0604020202020204" charset="0"/>
                          <a:cs typeface="Open Sans" panose="020B0604020202020204" charset="0"/>
                        </a:rPr>
                        <a:t>паропроизводительность</a:t>
                      </a:r>
                      <a:r>
                        <a:rPr lang="ru-RU" sz="1050" dirty="0">
                          <a:solidFill>
                            <a:srgbClr val="000000"/>
                          </a:solidFill>
                          <a:effectLst/>
                          <a:latin typeface="Open Sans" panose="020B0604020202020204" charset="0"/>
                          <a:ea typeface="Open Sans" panose="020B0604020202020204" charset="0"/>
                          <a:cs typeface="Open Sans" panose="020B0604020202020204" charset="0"/>
                        </a:rPr>
                        <a:t> ПГ;</a:t>
                      </a:r>
                      <a:endParaRPr lang="ru-RU" sz="1050" dirty="0">
                        <a:effectLst/>
                        <a:latin typeface="Open Sans" panose="020B0604020202020204" charset="0"/>
                        <a:ea typeface="Open Sans" panose="020B0604020202020204" charset="0"/>
                        <a:cs typeface="Open Sans" panose="020B0604020202020204" charset="0"/>
                      </a:endParaRPr>
                    </a:p>
                    <a:p>
                      <a:pPr marL="342900" lvl="0" indent="-342900">
                        <a:lnSpc>
                          <a:spcPct val="107000"/>
                        </a:lnSpc>
                        <a:spcAft>
                          <a:spcPts val="0"/>
                        </a:spcAft>
                        <a:buFont typeface="Symbol" panose="05050102010706020507" pitchFamily="18" charset="2"/>
                        <a:buChar char=""/>
                      </a:pPr>
                      <a:r>
                        <a:rPr lang="ru-RU" sz="1050" dirty="0">
                          <a:solidFill>
                            <a:srgbClr val="000000"/>
                          </a:solidFill>
                          <a:effectLst/>
                          <a:latin typeface="Open Sans" panose="020B0604020202020204" charset="0"/>
                          <a:ea typeface="Open Sans" panose="020B0604020202020204" charset="0"/>
                          <a:cs typeface="Open Sans" panose="020B0604020202020204" charset="0"/>
                        </a:rPr>
                        <a:t>температура питательной воды;</a:t>
                      </a:r>
                      <a:endParaRPr lang="ru-RU" sz="1050" dirty="0">
                        <a:effectLst/>
                        <a:latin typeface="Open Sans" panose="020B0604020202020204" charset="0"/>
                        <a:ea typeface="Open Sans" panose="020B0604020202020204" charset="0"/>
                        <a:cs typeface="Open Sans" panose="020B0604020202020204" charset="0"/>
                      </a:endParaRPr>
                    </a:p>
                    <a:p>
                      <a:pPr marL="342900" lvl="0" indent="-342900">
                        <a:lnSpc>
                          <a:spcPct val="107000"/>
                        </a:lnSpc>
                        <a:spcAft>
                          <a:spcPts val="0"/>
                        </a:spcAft>
                        <a:buFont typeface="Symbol" panose="05050102010706020507" pitchFamily="18" charset="2"/>
                        <a:buChar char=""/>
                      </a:pPr>
                      <a:r>
                        <a:rPr lang="ru-RU" sz="1050" dirty="0">
                          <a:solidFill>
                            <a:srgbClr val="000000"/>
                          </a:solidFill>
                          <a:effectLst/>
                          <a:latin typeface="Open Sans" panose="020B0604020202020204" charset="0"/>
                          <a:ea typeface="Open Sans" panose="020B0604020202020204" charset="0"/>
                          <a:cs typeface="Open Sans" panose="020B0604020202020204" charset="0"/>
                        </a:rPr>
                        <a:t>влажность пара на выходе из ПГ</a:t>
                      </a:r>
                      <a:endParaRPr lang="ru-RU" sz="1050" dirty="0">
                        <a:effectLst/>
                        <a:latin typeface="Open Sans" panose="020B0604020202020204" charset="0"/>
                        <a:ea typeface="Open Sans" panose="020B0604020202020204" charset="0"/>
                        <a:cs typeface="Open Sans" panose="020B060402020202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nSpc>
                          <a:spcPct val="107000"/>
                        </a:lnSpc>
                        <a:spcAft>
                          <a:spcPts val="0"/>
                        </a:spcAft>
                      </a:pPr>
                      <a:r>
                        <a:rPr lang="en-US" sz="1050" dirty="0" smtClean="0">
                          <a:effectLst/>
                          <a:latin typeface="Open Sans" panose="020B0604020202020204" charset="0"/>
                          <a:ea typeface="Open Sans" panose="020B0604020202020204" charset="0"/>
                          <a:cs typeface="Open Sans" panose="020B0604020202020204" charset="0"/>
                        </a:rPr>
                        <a:t>Main coolant parameters for the primary circuit:</a:t>
                      </a:r>
                    </a:p>
                    <a:p>
                      <a:pPr marL="0" indent="0">
                        <a:lnSpc>
                          <a:spcPct val="107000"/>
                        </a:lnSpc>
                        <a:spcAft>
                          <a:spcPts val="0"/>
                        </a:spcAft>
                      </a:pPr>
                      <a:r>
                        <a:rPr lang="en-US" sz="1050" dirty="0" smtClean="0">
                          <a:effectLst/>
                          <a:latin typeface="Open Sans" panose="020B0604020202020204" charset="0"/>
                          <a:ea typeface="Open Sans" panose="020B0604020202020204" charset="0"/>
                          <a:cs typeface="Open Sans" panose="020B0604020202020204" charset="0"/>
                        </a:rPr>
                        <a:t>Inlet reactor coolant temperature at reactor core: 310°C</a:t>
                      </a:r>
                    </a:p>
                    <a:p>
                      <a:pPr marL="0" indent="0">
                        <a:lnSpc>
                          <a:spcPct val="107000"/>
                        </a:lnSpc>
                        <a:spcAft>
                          <a:spcPts val="0"/>
                        </a:spcAft>
                      </a:pPr>
                      <a:r>
                        <a:rPr lang="en-US" sz="1050" dirty="0" smtClean="0">
                          <a:effectLst/>
                          <a:latin typeface="Open Sans" panose="020B0604020202020204" charset="0"/>
                          <a:ea typeface="Open Sans" panose="020B0604020202020204" charset="0"/>
                          <a:cs typeface="Open Sans" panose="020B0604020202020204" charset="0"/>
                        </a:rPr>
                        <a:t>Outlet reactor coolant temperature at reactor core: 295°C</a:t>
                      </a:r>
                    </a:p>
                    <a:p>
                      <a:pPr marL="0" indent="0">
                        <a:lnSpc>
                          <a:spcPct val="107000"/>
                        </a:lnSpc>
                        <a:spcAft>
                          <a:spcPts val="0"/>
                        </a:spcAft>
                      </a:pPr>
                      <a:r>
                        <a:rPr lang="en-US" sz="1050" dirty="0" smtClean="0">
                          <a:effectLst/>
                          <a:latin typeface="Open Sans" panose="020B0604020202020204" charset="0"/>
                          <a:ea typeface="Open Sans" panose="020B0604020202020204" charset="0"/>
                          <a:cs typeface="Open Sans" panose="020B0604020202020204" charset="0"/>
                        </a:rPr>
                        <a:t>Steam flow rate: 1,480 kg/s</a:t>
                      </a:r>
                    </a:p>
                    <a:p>
                      <a:pPr marL="0" indent="0">
                        <a:lnSpc>
                          <a:spcPct val="107000"/>
                        </a:lnSpc>
                        <a:spcAft>
                          <a:spcPts val="0"/>
                        </a:spcAft>
                      </a:pPr>
                      <a:r>
                        <a:rPr lang="en-US" sz="1050" dirty="0" smtClean="0">
                          <a:effectLst/>
                          <a:latin typeface="Open Sans" panose="020B0604020202020204" charset="0"/>
                          <a:ea typeface="Open Sans" panose="020B0604020202020204" charset="0"/>
                          <a:cs typeface="Open Sans" panose="020B0604020202020204" charset="0"/>
                        </a:rPr>
                        <a:t>Pressure at the inlet of the core: 6.7 MPa</a:t>
                      </a:r>
                    </a:p>
                    <a:p>
                      <a:pPr marL="0" indent="0">
                        <a:lnSpc>
                          <a:spcPct val="107000"/>
                        </a:lnSpc>
                        <a:spcAft>
                          <a:spcPts val="0"/>
                        </a:spcAft>
                      </a:pPr>
                      <a:r>
                        <a:rPr lang="en-US" sz="1050" dirty="0" smtClean="0">
                          <a:effectLst/>
                          <a:latin typeface="Open Sans" panose="020B0604020202020204" charset="0"/>
                          <a:ea typeface="Open Sans" panose="020B0604020202020204" charset="0"/>
                          <a:cs typeface="Open Sans" panose="020B0604020202020204" charset="0"/>
                        </a:rPr>
                        <a:t>Pressure at the outlet of the core: 3.7 </a:t>
                      </a:r>
                      <a:r>
                        <a:rPr lang="en-US" sz="1050" dirty="0" err="1" smtClean="0">
                          <a:effectLst/>
                          <a:latin typeface="Open Sans" panose="020B0604020202020204" charset="0"/>
                          <a:ea typeface="Open Sans" panose="020B0604020202020204" charset="0"/>
                          <a:cs typeface="Open Sans" panose="020B0604020202020204" charset="0"/>
                        </a:rPr>
                        <a:t>MPa</a:t>
                      </a:r>
                      <a:r>
                        <a:rPr lang="en-US" sz="1050" dirty="0" smtClean="0">
                          <a:effectLst/>
                          <a:latin typeface="Open Sans" panose="020B0604020202020204" charset="0"/>
                          <a:ea typeface="Open Sans" panose="020B0604020202020204" charset="0"/>
                          <a:cs typeface="Open Sans" panose="020B0604020202020204" charset="0"/>
                        </a:rPr>
                        <a:t> </a:t>
                      </a:r>
                      <a:endParaRPr lang="en-US" sz="1050" dirty="0">
                        <a:effectLst/>
                        <a:latin typeface="Open Sans" panose="020B0604020202020204" charset="0"/>
                        <a:ea typeface="Open Sans" panose="020B0604020202020204" charset="0"/>
                        <a:cs typeface="Open Sans" panose="020B060402020202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50" dirty="0" smtClean="0">
                          <a:effectLst/>
                          <a:latin typeface="Open Sans" panose="020B0604020202020204" charset="0"/>
                          <a:ea typeface="Open Sans" panose="020B0604020202020204" charset="0"/>
                          <a:cs typeface="Open Sans" panose="020B0604020202020204" charset="0"/>
                        </a:rPr>
                        <a:t>2</a:t>
                      </a:r>
                      <a:endParaRPr lang="ru-RU" sz="1050" dirty="0">
                        <a:effectLst/>
                        <a:latin typeface="Open Sans" panose="020B0604020202020204" charset="0"/>
                        <a:ea typeface="Open Sans" panose="020B0604020202020204" charset="0"/>
                        <a:cs typeface="Open Sans" panose="020B0604020202020204" charset="0"/>
                      </a:endParaRP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7295840"/>
                  </a:ext>
                </a:extLst>
              </a:tr>
              <a:tr h="547150">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nSpc>
                          <a:spcPct val="107000"/>
                        </a:lnSpc>
                        <a:spcAft>
                          <a:spcPts val="0"/>
                        </a:spcAft>
                      </a:pPr>
                      <a:r>
                        <a:rPr lang="en-US" sz="1050" dirty="0" smtClean="0">
                          <a:effectLst/>
                          <a:latin typeface="Open Sans" panose="020B0604020202020204" charset="0"/>
                          <a:ea typeface="Open Sans" panose="020B0604020202020204" charset="0"/>
                          <a:cs typeface="Open Sans" panose="020B0604020202020204" charset="0"/>
                        </a:rPr>
                        <a:t>Steam pressure at the steam generator outlet, 1.4 MPa; Steam production capacity of the SG, 200 t/h; Feed water temperature, 350°C; Steam humidity at the SG outlet, 98%. </a:t>
                      </a:r>
                      <a:endParaRPr lang="en-US" sz="1050" dirty="0">
                        <a:effectLst/>
                        <a:latin typeface="Open Sans" panose="020B0604020202020204" charset="0"/>
                        <a:ea typeface="Open Sans" panose="020B0604020202020204" charset="0"/>
                        <a:cs typeface="Open Sans" panose="020B060402020202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smtClean="0">
                          <a:ln>
                            <a:noFill/>
                          </a:ln>
                          <a:solidFill>
                            <a:srgbClr val="171616"/>
                          </a:solidFill>
                          <a:effectLst/>
                          <a:uLnTx/>
                          <a:uFillTx/>
                          <a:latin typeface="Open Sans" panose="020B0604020202020204" charset="0"/>
                          <a:ea typeface="Open Sans" panose="020B0604020202020204" charset="0"/>
                          <a:cs typeface="Open Sans" panose="020B0604020202020204" charset="0"/>
                        </a:rPr>
                        <a:t>2</a:t>
                      </a:r>
                      <a:endParaRPr kumimoji="0" lang="ru-RU" sz="1050" b="0" i="0" u="none" strike="noStrike" kern="1200" cap="none" spc="0" normalizeH="0" baseline="0" noProof="0" dirty="0">
                        <a:ln>
                          <a:noFill/>
                        </a:ln>
                        <a:solidFill>
                          <a:srgbClr val="171616"/>
                        </a:solidFill>
                        <a:effectLst/>
                        <a:uLnTx/>
                        <a:uFillTx/>
                        <a:latin typeface="Open Sans" panose="020B0604020202020204" charset="0"/>
                        <a:ea typeface="Open Sans" panose="020B0604020202020204" charset="0"/>
                        <a:cs typeface="Open Sans" panose="020B0604020202020204" charset="0"/>
                      </a:endParaRP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4667948"/>
                  </a:ext>
                </a:extLst>
              </a:tr>
            </a:tbl>
          </a:graphicData>
        </a:graphic>
      </p:graphicFrame>
    </p:spTree>
    <p:extLst>
      <p:ext uri="{BB962C8B-B14F-4D97-AF65-F5344CB8AC3E}">
        <p14:creationId xmlns:p14="http://schemas.microsoft.com/office/powerpoint/2010/main" val="805090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9572" y="-94969"/>
            <a:ext cx="9032836" cy="1384995"/>
          </a:xfrm>
        </p:spPr>
        <p:txBody>
          <a:bodyPr/>
          <a:lstStyle/>
          <a:p>
            <a:r>
              <a:rPr lang="ru-RU" dirty="0"/>
              <a:t>АПРОБАЦИЯ ПРОГРАММНОГО ВЫДЕЛЕНИЯ ХАРАКТЕРИСТИК СЛОЖНОГО ТЕХНОЛОГИЧЕСКОГО ОБЪЕКТА</a:t>
            </a:r>
          </a:p>
        </p:txBody>
      </p:sp>
      <p:sp>
        <p:nvSpPr>
          <p:cNvPr id="5" name="Прямоугольник 4"/>
          <p:cNvSpPr/>
          <p:nvPr/>
        </p:nvSpPr>
        <p:spPr>
          <a:xfrm>
            <a:off x="579892" y="1204666"/>
            <a:ext cx="11090274" cy="400110"/>
          </a:xfrm>
          <a:prstGeom prst="rect">
            <a:avLst/>
          </a:prstGeom>
        </p:spPr>
        <p:txBody>
          <a:bodyPr wrap="square">
            <a:spAutoFit/>
          </a:bodyPr>
          <a:lstStyle/>
          <a:p>
            <a:pPr algn="ctr"/>
            <a:r>
              <a:rPr lang="ru-RU" sz="2000" dirty="0" smtClean="0">
                <a:latin typeface="Open Sans" panose="020B0604020202020204" charset="0"/>
                <a:ea typeface="Open Sans" panose="020B0604020202020204" charset="0"/>
                <a:cs typeface="Open Sans" panose="020B0604020202020204" charset="0"/>
              </a:rPr>
              <a:t>Профиль атомной электростанции </a:t>
            </a:r>
            <a:r>
              <a:rPr lang="ru-RU" sz="2000" dirty="0" err="1" smtClean="0">
                <a:latin typeface="Open Sans" panose="020B0604020202020204" charset="0"/>
                <a:ea typeface="Open Sans" panose="020B0604020202020204" charset="0"/>
                <a:cs typeface="Open Sans" panose="020B0604020202020204" charset="0"/>
              </a:rPr>
              <a:t>Линьао</a:t>
            </a:r>
            <a:r>
              <a:rPr lang="en-US" sz="2000" dirty="0" smtClean="0">
                <a:latin typeface="Open Sans" panose="020B0604020202020204" charset="0"/>
                <a:ea typeface="Open Sans" panose="020B0604020202020204" charset="0"/>
                <a:cs typeface="Open Sans" panose="020B0604020202020204" charset="0"/>
              </a:rPr>
              <a:t> (</a:t>
            </a:r>
            <a:r>
              <a:rPr lang="ru-RU" sz="2000" dirty="0" smtClean="0">
                <a:latin typeface="Open Sans" panose="020B0604020202020204" charset="0"/>
                <a:ea typeface="Open Sans" panose="020B0604020202020204" charset="0"/>
                <a:cs typeface="Open Sans" panose="020B0604020202020204" charset="0"/>
              </a:rPr>
              <a:t>Часть 4</a:t>
            </a:r>
            <a:r>
              <a:rPr lang="en-US" sz="2000" dirty="0" smtClean="0">
                <a:latin typeface="Open Sans" panose="020B0604020202020204" charset="0"/>
                <a:ea typeface="Open Sans" panose="020B0604020202020204" charset="0"/>
                <a:cs typeface="Open Sans" panose="020B0604020202020204" charset="0"/>
              </a:rPr>
              <a:t>)</a:t>
            </a:r>
            <a:endParaRPr lang="ru-RU" sz="2000" dirty="0">
              <a:latin typeface="Open Sans" panose="020B0604020202020204" charset="0"/>
              <a:ea typeface="Open Sans" panose="020B0604020202020204" charset="0"/>
              <a:cs typeface="Open Sans" panose="020B0604020202020204" charset="0"/>
            </a:endParaRPr>
          </a:p>
        </p:txBody>
      </p:sp>
      <p:sp>
        <p:nvSpPr>
          <p:cNvPr id="9" name="Прямоугольник 8"/>
          <p:cNvSpPr/>
          <p:nvPr/>
        </p:nvSpPr>
        <p:spPr>
          <a:xfrm>
            <a:off x="1587500" y="6083300"/>
            <a:ext cx="27940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881059" y="6041095"/>
            <a:ext cx="2052293" cy="276999"/>
          </a:xfrm>
          <a:prstGeom prst="rect">
            <a:avLst/>
          </a:prstGeom>
        </p:spPr>
        <p:txBody>
          <a:bodyPr wrap="none">
            <a:spAutoFit/>
          </a:bodyPr>
          <a:lstStyle/>
          <a:p>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 ошибочное значение</a:t>
            </a:r>
            <a:endParaRPr lang="ru-RU" sz="1200" dirty="0"/>
          </a:p>
        </p:txBody>
      </p:sp>
      <p:sp>
        <p:nvSpPr>
          <p:cNvPr id="11" name="Прямоугольник 10"/>
          <p:cNvSpPr/>
          <p:nvPr/>
        </p:nvSpPr>
        <p:spPr>
          <a:xfrm>
            <a:off x="1585093" y="6373880"/>
            <a:ext cx="2794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864493" y="6332644"/>
            <a:ext cx="3902415" cy="276999"/>
          </a:xfrm>
          <a:prstGeom prst="rect">
            <a:avLst/>
          </a:prstGeom>
        </p:spPr>
        <p:txBody>
          <a:bodyPr wrap="none">
            <a:spAutoFit/>
          </a:bodyPr>
          <a:lstStyle/>
          <a:p>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 необходимо экспертное мнение</a:t>
            </a:r>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статистика</a:t>
            </a:r>
            <a:endParaRPr lang="ru-RU" sz="1200" dirty="0"/>
          </a:p>
        </p:txBody>
      </p:sp>
      <p:sp>
        <p:nvSpPr>
          <p:cNvPr id="13" name="Прямоугольник 12"/>
          <p:cNvSpPr/>
          <p:nvPr/>
        </p:nvSpPr>
        <p:spPr>
          <a:xfrm>
            <a:off x="1881059" y="6581001"/>
            <a:ext cx="2707921" cy="276999"/>
          </a:xfrm>
          <a:prstGeom prst="rect">
            <a:avLst/>
          </a:prstGeom>
        </p:spPr>
        <p:txBody>
          <a:bodyPr wrap="none">
            <a:spAutoFit/>
          </a:bodyPr>
          <a:lstStyle/>
          <a:p>
            <a:r>
              <a:rPr lang="ru-RU" sz="1200" dirty="0" smtClean="0">
                <a:solidFill>
                  <a:srgbClr val="000000"/>
                </a:solidFill>
                <a:latin typeface="Open Sans" pitchFamily="34" charset="0"/>
                <a:ea typeface="Open Sans" pitchFamily="34" charset="0"/>
                <a:cs typeface="Open Sans" pitchFamily="34" charset="0"/>
              </a:rPr>
              <a:t>пороговое значение ошибки: 1</a:t>
            </a:r>
            <a:endParaRPr lang="ru-RU" sz="1200" dirty="0"/>
          </a:p>
        </p:txBody>
      </p:sp>
      <p:graphicFrame>
        <p:nvGraphicFramePr>
          <p:cNvPr id="14" name="Таблица 13"/>
          <p:cNvGraphicFramePr>
            <a:graphicFrameLocks noGrp="1"/>
          </p:cNvGraphicFramePr>
          <p:nvPr>
            <p:extLst/>
          </p:nvPr>
        </p:nvGraphicFramePr>
        <p:xfrm>
          <a:off x="1117599" y="1576325"/>
          <a:ext cx="10058400" cy="4419226"/>
        </p:xfrm>
        <a:graphic>
          <a:graphicData uri="http://schemas.openxmlformats.org/drawingml/2006/table">
            <a:tbl>
              <a:tblPr firstRow="1" firstCol="1" bandRow="1">
                <a:tableStyleId>{2D5ABB26-0587-4C30-8999-92F81FD0307C}</a:tableStyleId>
              </a:tblPr>
              <a:tblGrid>
                <a:gridCol w="3616961">
                  <a:extLst>
                    <a:ext uri="{9D8B030D-6E8A-4147-A177-3AD203B41FA5}">
                      <a16:colId xmlns:a16="http://schemas.microsoft.com/office/drawing/2014/main" val="1212321633"/>
                    </a:ext>
                  </a:extLst>
                </a:gridCol>
                <a:gridCol w="4724400">
                  <a:extLst>
                    <a:ext uri="{9D8B030D-6E8A-4147-A177-3AD203B41FA5}">
                      <a16:colId xmlns:a16="http://schemas.microsoft.com/office/drawing/2014/main" val="4255310923"/>
                    </a:ext>
                  </a:extLst>
                </a:gridCol>
                <a:gridCol w="1717039">
                  <a:extLst>
                    <a:ext uri="{9D8B030D-6E8A-4147-A177-3AD203B41FA5}">
                      <a16:colId xmlns:a16="http://schemas.microsoft.com/office/drawing/2014/main" val="20002"/>
                    </a:ext>
                  </a:extLst>
                </a:gridCol>
              </a:tblGrid>
              <a:tr h="871695">
                <a:tc>
                  <a:txBody>
                    <a:bodyPr/>
                    <a:lstStyle/>
                    <a:p>
                      <a:pPr algn="ctr">
                        <a:spcAft>
                          <a:spcPts val="0"/>
                        </a:spcAft>
                      </a:pPr>
                      <a:r>
                        <a:rPr lang="ru-RU" sz="1050" b="1" dirty="0">
                          <a:solidFill>
                            <a:schemeClr val="bg1"/>
                          </a:solidFill>
                          <a:effectLst/>
                          <a:latin typeface="Open Sans" panose="020B0604020202020204" charset="0"/>
                          <a:ea typeface="Open Sans" panose="020B0604020202020204" charset="0"/>
                          <a:cs typeface="Open Sans" panose="020B0604020202020204" charset="0"/>
                        </a:rPr>
                        <a:t>Характеристика атомной электростанции</a:t>
                      </a: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BB"/>
                    </a:solidFill>
                  </a:tcPr>
                </a:tc>
                <a:tc>
                  <a:txBody>
                    <a:bodyPr/>
                    <a:lstStyle/>
                    <a:p>
                      <a:pPr algn="ctr">
                        <a:spcAft>
                          <a:spcPts val="0"/>
                        </a:spcAft>
                        <a:tabLst>
                          <a:tab pos="647065" algn="l"/>
                        </a:tabLst>
                      </a:pPr>
                      <a:r>
                        <a:rPr lang="ru-RU" sz="1050" b="1" dirty="0">
                          <a:solidFill>
                            <a:schemeClr val="bg1"/>
                          </a:solidFill>
                          <a:effectLst/>
                          <a:latin typeface="Open Sans" panose="020B0604020202020204" charset="0"/>
                          <a:ea typeface="Open Sans" panose="020B0604020202020204" charset="0"/>
                          <a:cs typeface="Open Sans" panose="020B0604020202020204" charset="0"/>
                        </a:rPr>
                        <a:t>Ответ языковой модели на запрос о характеристике атомной электростанции</a:t>
                      </a: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B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647065" algn="l"/>
                        </a:tabLst>
                        <a:defRPr/>
                      </a:pPr>
                      <a:r>
                        <a:rPr lang="ru-RU" sz="1050" b="0" i="0" u="none" strike="noStrike" dirty="0" smtClean="0">
                          <a:solidFill>
                            <a:schemeClr val="bg1"/>
                          </a:solidFill>
                          <a:latin typeface="Open Sans" pitchFamily="34" charset="0"/>
                          <a:ea typeface="Open Sans" pitchFamily="34" charset="0"/>
                          <a:cs typeface="Open Sans" pitchFamily="34" charset="0"/>
                        </a:rPr>
                        <a:t>Количество ответов языковой модели на запрос о характеристике </a:t>
                      </a:r>
                      <a:r>
                        <a:rPr lang="ru-RU" sz="1050" b="1" dirty="0" smtClean="0">
                          <a:solidFill>
                            <a:schemeClr val="bg1"/>
                          </a:solidFill>
                          <a:effectLst/>
                          <a:latin typeface="Open Sans" panose="020B0604020202020204" charset="0"/>
                          <a:ea typeface="Open Sans" panose="020B0604020202020204" charset="0"/>
                          <a:cs typeface="Open Sans" panose="020B0604020202020204" charset="0"/>
                        </a:rPr>
                        <a:t>атомной электростанции</a:t>
                      </a:r>
                      <a:endParaRPr lang="ru-RU" sz="1050" b="0" i="0" u="none" strike="noStrike" dirty="0" smtClean="0">
                        <a:solidFill>
                          <a:schemeClr val="bg1"/>
                        </a:solidFill>
                        <a:latin typeface="Open Sans" pitchFamily="34" charset="0"/>
                        <a:ea typeface="Open Sans" pitchFamily="34" charset="0"/>
                        <a:cs typeface="Open Sans" pitchFamily="34" charset="0"/>
                      </a:endParaRP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BB"/>
                    </a:solidFill>
                  </a:tcPr>
                </a:tc>
                <a:extLst>
                  <a:ext uri="{0D108BD9-81ED-4DB2-BD59-A6C34878D82A}">
                    <a16:rowId xmlns:a16="http://schemas.microsoft.com/office/drawing/2014/main" val="3955569831"/>
                  </a:ext>
                </a:extLst>
              </a:tr>
              <a:tr h="145282">
                <a:tc rowSpan="2">
                  <a:txBody>
                    <a:bodyPr/>
                    <a:lstStyle/>
                    <a:p>
                      <a:pPr>
                        <a:spcAft>
                          <a:spcPts val="0"/>
                        </a:spcAft>
                      </a:pPr>
                      <a:r>
                        <a:rPr lang="ru-RU" sz="1050" dirty="0">
                          <a:solidFill>
                            <a:srgbClr val="000000"/>
                          </a:solidFill>
                          <a:effectLst/>
                          <a:latin typeface="Open Sans" pitchFamily="34" charset="0"/>
                          <a:ea typeface="Open Sans" pitchFamily="34" charset="0"/>
                          <a:cs typeface="Open Sans" pitchFamily="34" charset="0"/>
                        </a:rPr>
                        <a:t>Количество и тип привода основных питательных насосов</a:t>
                      </a:r>
                      <a:endParaRPr lang="ru-RU" sz="1050" dirty="0">
                        <a:effectLst/>
                        <a:latin typeface="Open Sans" pitchFamily="34" charset="0"/>
                        <a:ea typeface="Open Sans" pitchFamily="34" charset="0"/>
                        <a:cs typeface="Open Sans"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dirty="0" smtClean="0">
                          <a:latin typeface="Open Sans" pitchFamily="34" charset="0"/>
                          <a:ea typeface="Open Sans" pitchFamily="34" charset="0"/>
                          <a:cs typeface="Open Sans" pitchFamily="34" charset="0"/>
                        </a:rPr>
                        <a:t>Three</a:t>
                      </a:r>
                      <a:endParaRPr lang="ru-RU" sz="1050" dirty="0">
                        <a:latin typeface="Open Sans" pitchFamily="34" charset="0"/>
                        <a:ea typeface="Open Sans" pitchFamily="34" charset="0"/>
                        <a:cs typeface="Open Sans"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50" dirty="0" smtClean="0">
                          <a:effectLst/>
                          <a:latin typeface="Open Sans" pitchFamily="34" charset="0"/>
                          <a:ea typeface="Open Sans" pitchFamily="34" charset="0"/>
                          <a:cs typeface="Open Sans" pitchFamily="34" charset="0"/>
                        </a:rPr>
                        <a:t>4</a:t>
                      </a:r>
                      <a:endParaRPr lang="ru-RU" sz="1050" dirty="0">
                        <a:effectLst/>
                        <a:latin typeface="Open Sans" pitchFamily="34" charset="0"/>
                        <a:ea typeface="Open Sans" pitchFamily="34" charset="0"/>
                        <a:cs typeface="Open Sans" pitchFamily="34" charset="0"/>
                      </a:endParaRP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5195430"/>
                  </a:ext>
                </a:extLst>
              </a:tr>
              <a:tr h="145282">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fr-FR" sz="1050" dirty="0" smtClean="0">
                          <a:effectLst/>
                          <a:latin typeface="Open Sans" pitchFamily="34" charset="0"/>
                          <a:ea typeface="Open Sans" pitchFamily="34" charset="0"/>
                          <a:cs typeface="Open Sans" pitchFamily="34" charset="0"/>
                        </a:rPr>
                        <a:t>Manual control</a:t>
                      </a:r>
                      <a:endParaRPr lang="ru-RU" sz="1050" dirty="0">
                        <a:effectLst/>
                        <a:latin typeface="Open Sans" pitchFamily="34" charset="0"/>
                        <a:ea typeface="Open Sans" pitchFamily="34" charset="0"/>
                        <a:cs typeface="Open Sans"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smtClean="0">
                          <a:ln>
                            <a:noFill/>
                          </a:ln>
                          <a:solidFill>
                            <a:srgbClr val="171616"/>
                          </a:solidFill>
                          <a:effectLst/>
                          <a:uLnTx/>
                          <a:uFillTx/>
                          <a:latin typeface="Open Sans" pitchFamily="34" charset="0"/>
                          <a:ea typeface="Open Sans" pitchFamily="34" charset="0"/>
                          <a:cs typeface="Open Sans" pitchFamily="34" charset="0"/>
                        </a:rPr>
                        <a:t>3</a:t>
                      </a:r>
                      <a:endParaRPr kumimoji="0" lang="ru-RU" sz="1050" b="0" i="0" u="none" strike="noStrike" kern="1200" cap="none" spc="0" normalizeH="0" baseline="0" noProof="0" dirty="0">
                        <a:ln>
                          <a:noFill/>
                        </a:ln>
                        <a:solidFill>
                          <a:srgbClr val="171616"/>
                        </a:solidFill>
                        <a:effectLst/>
                        <a:uLnTx/>
                        <a:uFillTx/>
                        <a:latin typeface="Open Sans" pitchFamily="34" charset="0"/>
                        <a:ea typeface="Open Sans" pitchFamily="34" charset="0"/>
                        <a:cs typeface="Open Sans" pitchFamily="34" charset="0"/>
                      </a:endParaRP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8576008"/>
                  </a:ext>
                </a:extLst>
              </a:tr>
              <a:tr h="145282">
                <a:tc>
                  <a:txBody>
                    <a:bodyPr/>
                    <a:lstStyle/>
                    <a:p>
                      <a:pPr>
                        <a:spcAft>
                          <a:spcPts val="0"/>
                        </a:spcAft>
                      </a:pPr>
                      <a:r>
                        <a:rPr lang="ru-RU" sz="1050" dirty="0">
                          <a:solidFill>
                            <a:srgbClr val="000000"/>
                          </a:solidFill>
                          <a:effectLst/>
                          <a:latin typeface="Open Sans" pitchFamily="34" charset="0"/>
                          <a:ea typeface="Open Sans" pitchFamily="34" charset="0"/>
                          <a:cs typeface="Open Sans" pitchFamily="34" charset="0"/>
                        </a:rPr>
                        <a:t>Генератор</a:t>
                      </a:r>
                      <a:endParaRPr lang="ru-RU" sz="1050" dirty="0">
                        <a:effectLst/>
                        <a:latin typeface="Open Sans" pitchFamily="34" charset="0"/>
                        <a:ea typeface="Open Sans" pitchFamily="34" charset="0"/>
                        <a:cs typeface="Open Sans"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fr-FR" sz="1050" dirty="0" smtClean="0">
                          <a:effectLst/>
                          <a:latin typeface="Open Sans" pitchFamily="34" charset="0"/>
                          <a:ea typeface="Open Sans" pitchFamily="34" charset="0"/>
                          <a:cs typeface="Open Sans" pitchFamily="34" charset="0"/>
                        </a:rPr>
                        <a:t>Two reactors</a:t>
                      </a:r>
                      <a:endParaRPr lang="ru-RU" sz="1050" dirty="0">
                        <a:effectLst/>
                        <a:latin typeface="Open Sans" pitchFamily="34" charset="0"/>
                        <a:ea typeface="Open Sans" pitchFamily="34" charset="0"/>
                        <a:cs typeface="Open Sans"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smtClean="0">
                          <a:ln>
                            <a:noFill/>
                          </a:ln>
                          <a:solidFill>
                            <a:srgbClr val="171616"/>
                          </a:solidFill>
                          <a:effectLst/>
                          <a:uLnTx/>
                          <a:uFillTx/>
                          <a:latin typeface="Open Sans" pitchFamily="34" charset="0"/>
                          <a:ea typeface="Open Sans" pitchFamily="34" charset="0"/>
                          <a:cs typeface="Open Sans" pitchFamily="34" charset="0"/>
                        </a:rPr>
                        <a:t>1</a:t>
                      </a:r>
                      <a:endParaRPr kumimoji="0" lang="ru-RU" sz="1050" b="0" i="0" u="none" strike="noStrike" kern="1200" cap="none" spc="0" normalizeH="0" baseline="0" noProof="0" dirty="0">
                        <a:ln>
                          <a:noFill/>
                        </a:ln>
                        <a:solidFill>
                          <a:srgbClr val="171616"/>
                        </a:solidFill>
                        <a:effectLst/>
                        <a:uLnTx/>
                        <a:uFillTx/>
                        <a:latin typeface="Open Sans" pitchFamily="34" charset="0"/>
                        <a:ea typeface="Open Sans" pitchFamily="34" charset="0"/>
                        <a:cs typeface="Open Sans" pitchFamily="34" charset="0"/>
                      </a:endParaRP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991700145"/>
                  </a:ext>
                </a:extLst>
              </a:tr>
              <a:tr h="726412">
                <a:tc>
                  <a:txBody>
                    <a:bodyPr/>
                    <a:lstStyle/>
                    <a:p>
                      <a:pPr>
                        <a:spcAft>
                          <a:spcPts val="0"/>
                        </a:spcAft>
                      </a:pPr>
                      <a:r>
                        <a:rPr lang="ru-RU" sz="1050" dirty="0">
                          <a:solidFill>
                            <a:srgbClr val="000000"/>
                          </a:solidFill>
                          <a:effectLst/>
                          <a:latin typeface="Open Sans" pitchFamily="34" charset="0"/>
                          <a:ea typeface="Open Sans" pitchFamily="34" charset="0"/>
                          <a:cs typeface="Open Sans" pitchFamily="34" charset="0"/>
                        </a:rPr>
                        <a:t>Хранилище свежего ядерного топлива:</a:t>
                      </a:r>
                      <a:endParaRPr lang="ru-RU" sz="1050" dirty="0">
                        <a:effectLst/>
                        <a:latin typeface="Open Sans" pitchFamily="34" charset="0"/>
                        <a:ea typeface="Open Sans" pitchFamily="34" charset="0"/>
                        <a:cs typeface="Open Sans" pitchFamily="34" charset="0"/>
                      </a:endParaRPr>
                    </a:p>
                    <a:p>
                      <a:pPr marL="342900" lvl="0" indent="-342900">
                        <a:lnSpc>
                          <a:spcPct val="107000"/>
                        </a:lnSpc>
                        <a:spcAft>
                          <a:spcPts val="0"/>
                        </a:spcAft>
                        <a:buFont typeface="Symbol" panose="05050102010706020507" pitchFamily="18" charset="2"/>
                        <a:buChar char=""/>
                      </a:pPr>
                      <a:r>
                        <a:rPr lang="ru-RU" sz="1050" dirty="0">
                          <a:solidFill>
                            <a:srgbClr val="000000"/>
                          </a:solidFill>
                          <a:effectLst/>
                          <a:latin typeface="Open Sans" pitchFamily="34" charset="0"/>
                          <a:ea typeface="Open Sans" pitchFamily="34" charset="0"/>
                          <a:cs typeface="Open Sans" pitchFamily="34" charset="0"/>
                        </a:rPr>
                        <a:t>тип;</a:t>
                      </a:r>
                      <a:endParaRPr lang="ru-RU" sz="1050" dirty="0">
                        <a:effectLst/>
                        <a:latin typeface="Open Sans" pitchFamily="34" charset="0"/>
                        <a:ea typeface="Open Sans" pitchFamily="34" charset="0"/>
                        <a:cs typeface="Open Sans" pitchFamily="34" charset="0"/>
                      </a:endParaRPr>
                    </a:p>
                    <a:p>
                      <a:pPr marL="342900" lvl="0" indent="-342900">
                        <a:lnSpc>
                          <a:spcPct val="107000"/>
                        </a:lnSpc>
                        <a:spcAft>
                          <a:spcPts val="0"/>
                        </a:spcAft>
                        <a:buFont typeface="Symbol" panose="05050102010706020507" pitchFamily="18" charset="2"/>
                        <a:buChar char=""/>
                      </a:pPr>
                      <a:r>
                        <a:rPr lang="ru-RU" sz="1050" dirty="0">
                          <a:solidFill>
                            <a:srgbClr val="000000"/>
                          </a:solidFill>
                          <a:effectLst/>
                          <a:latin typeface="Open Sans" pitchFamily="34" charset="0"/>
                          <a:ea typeface="Open Sans" pitchFamily="34" charset="0"/>
                          <a:cs typeface="Open Sans" pitchFamily="34" charset="0"/>
                        </a:rPr>
                        <a:t>лицензированный объем</a:t>
                      </a:r>
                      <a:endParaRPr lang="ru-RU" sz="1050" dirty="0">
                        <a:effectLst/>
                        <a:latin typeface="Open Sans" pitchFamily="34" charset="0"/>
                        <a:ea typeface="Open Sans" pitchFamily="34" charset="0"/>
                        <a:cs typeface="Open Sans"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050" dirty="0" smtClean="0">
                          <a:effectLst/>
                          <a:latin typeface="Open Sans" pitchFamily="34" charset="0"/>
                          <a:ea typeface="Open Sans" pitchFamily="34" charset="0"/>
                          <a:cs typeface="Open Sans" pitchFamily="34" charset="0"/>
                        </a:rPr>
                        <a:t>Yes, there is an interim storage facility for fresh nuclear fuel at the Ling Ao Nuclear Power Plant. The type of facility is not specified in the provided information, but it is mentioned that the plant has a gross capacity of 2x1026 MWe and that the reactor model used is CPR –1000</a:t>
                      </a:r>
                      <a:endParaRPr lang="ru-RU" sz="1050" dirty="0">
                        <a:effectLst/>
                        <a:latin typeface="Open Sans" pitchFamily="34" charset="0"/>
                        <a:ea typeface="Open Sans" pitchFamily="34" charset="0"/>
                        <a:cs typeface="Open Sans"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smtClean="0">
                          <a:ln>
                            <a:noFill/>
                          </a:ln>
                          <a:solidFill>
                            <a:srgbClr val="171616"/>
                          </a:solidFill>
                          <a:effectLst/>
                          <a:uLnTx/>
                          <a:uFillTx/>
                          <a:latin typeface="Open Sans" pitchFamily="34" charset="0"/>
                          <a:ea typeface="Open Sans" pitchFamily="34" charset="0"/>
                          <a:cs typeface="Open Sans" pitchFamily="34" charset="0"/>
                        </a:rPr>
                        <a:t>1</a:t>
                      </a:r>
                      <a:endParaRPr kumimoji="0" lang="ru-RU" sz="1050" b="0" i="0" u="none" strike="noStrike" kern="1200" cap="none" spc="0" normalizeH="0" baseline="0" noProof="0" dirty="0">
                        <a:ln>
                          <a:noFill/>
                        </a:ln>
                        <a:solidFill>
                          <a:srgbClr val="171616"/>
                        </a:solidFill>
                        <a:effectLst/>
                        <a:uLnTx/>
                        <a:uFillTx/>
                        <a:latin typeface="Open Sans" pitchFamily="34" charset="0"/>
                        <a:ea typeface="Open Sans" pitchFamily="34" charset="0"/>
                        <a:cs typeface="Open Sans" pitchFamily="34" charset="0"/>
                      </a:endParaRPr>
                    </a:p>
                  </a:txBody>
                  <a:tcPr marL="33472" marR="334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218003997"/>
                  </a:ext>
                </a:extLst>
              </a:tr>
              <a:tr h="369383">
                <a:tc>
                  <a:txBody>
                    <a:bodyPr/>
                    <a:lstStyle/>
                    <a:p>
                      <a:pPr>
                        <a:spcAft>
                          <a:spcPts val="0"/>
                        </a:spcAft>
                      </a:pPr>
                      <a:r>
                        <a:rPr lang="ru-RU" sz="1050" dirty="0">
                          <a:solidFill>
                            <a:srgbClr val="000000"/>
                          </a:solidFill>
                          <a:effectLst/>
                          <a:latin typeface="Open Sans" panose="020B0604020202020204" charset="0"/>
                          <a:ea typeface="Open Sans" panose="020B0604020202020204" charset="0"/>
                          <a:cs typeface="Open Sans" panose="020B0604020202020204" charset="0"/>
                        </a:rPr>
                        <a:t>Технические средства обеспечения безопасности</a:t>
                      </a:r>
                      <a:endParaRPr lang="ru-RU" sz="1050" dirty="0">
                        <a:effectLst/>
                        <a:latin typeface="Open Sans" panose="020B0604020202020204" charset="0"/>
                        <a:ea typeface="Open Sans" panose="020B0604020202020204" charset="0"/>
                        <a:cs typeface="Open Sans" panose="020B060402020202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050" dirty="0" smtClean="0">
                          <a:effectLst/>
                          <a:latin typeface="Open Sans" panose="020B0604020202020204" charset="0"/>
                          <a:ea typeface="Open Sans" panose="020B0604020202020204" charset="0"/>
                          <a:cs typeface="Open Sans" panose="020B0604020202020204" charset="0"/>
                        </a:rPr>
                        <a:t>Active safety systems at the Ling Ao Nuclear Power Plant include emergency cooling, emergency shutdown, and automatic control</a:t>
                      </a:r>
                      <a:endParaRPr lang="ru-RU" sz="1050" dirty="0">
                        <a:effectLst/>
                        <a:latin typeface="Open Sans" panose="020B0604020202020204" charset="0"/>
                        <a:ea typeface="Open Sans" panose="020B0604020202020204" charset="0"/>
                        <a:cs typeface="Open Sans" panose="020B060402020202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spcAft>
                          <a:spcPts val="0"/>
                        </a:spcAft>
                      </a:pPr>
                      <a:r>
                        <a:rPr lang="en-US" sz="1050" dirty="0" smtClean="0">
                          <a:effectLst/>
                          <a:latin typeface="Open Sans" panose="020B0604020202020204" charset="0"/>
                          <a:ea typeface="Open Sans" panose="020B0604020202020204" charset="0"/>
                          <a:cs typeface="Open Sans" panose="020B0604020202020204" charset="0"/>
                        </a:rPr>
                        <a:t>1</a:t>
                      </a:r>
                      <a:endParaRPr lang="ru-RU" sz="1050" dirty="0">
                        <a:effectLst/>
                        <a:latin typeface="Open Sans" panose="020B0604020202020204" charset="0"/>
                        <a:ea typeface="Open Sans" panose="020B0604020202020204" charset="0"/>
                        <a:cs typeface="Open Sans" panose="020B060402020202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69383">
                <a:tc>
                  <a:txBody>
                    <a:bodyPr/>
                    <a:lstStyle/>
                    <a:p>
                      <a:pPr>
                        <a:spcAft>
                          <a:spcPts val="0"/>
                        </a:spcAft>
                      </a:pPr>
                      <a:r>
                        <a:rPr lang="ru-RU" sz="1050" dirty="0">
                          <a:effectLst/>
                          <a:latin typeface="Open Sans" panose="020B0604020202020204" charset="0"/>
                          <a:ea typeface="Open Sans" panose="020B0604020202020204" charset="0"/>
                          <a:cs typeface="Open Sans" panose="020B0604020202020204" charset="0"/>
                        </a:rPr>
                        <a:t>Двойная защитная оболочка здания реактора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spcAft>
                          <a:spcPts val="0"/>
                        </a:spcAft>
                        <a:buFont typeface="Arial" panose="020B0604020202020204" pitchFamily="34" charset="0"/>
                        <a:buNone/>
                      </a:pPr>
                      <a:r>
                        <a:rPr lang="fr-FR" sz="1050" dirty="0" smtClean="0">
                          <a:effectLst/>
                          <a:latin typeface="Open Sans" panose="020B0604020202020204" charset="0"/>
                          <a:ea typeface="Open Sans" panose="020B0604020202020204" charset="0"/>
                          <a:cs typeface="Open Sans" panose="020B0604020202020204" charset="0"/>
                        </a:rPr>
                        <a:t>Double containment system</a:t>
                      </a:r>
                      <a:endParaRPr lang="ru-RU" sz="1050" dirty="0">
                        <a:effectLst/>
                        <a:latin typeface="Open Sans" panose="020B0604020202020204" charset="0"/>
                        <a:ea typeface="Open Sans" panose="020B0604020202020204" charset="0"/>
                        <a:cs typeface="Open Sans" panose="020B060402020202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spcAft>
                          <a:spcPts val="0"/>
                        </a:spcAft>
                      </a:pPr>
                      <a:r>
                        <a:rPr lang="en-US" sz="1050" dirty="0" smtClean="0">
                          <a:effectLst/>
                          <a:latin typeface="Open Sans" panose="020B0604020202020204" charset="0"/>
                          <a:ea typeface="Open Sans" panose="020B0604020202020204" charset="0"/>
                          <a:cs typeface="Open Sans" panose="020B0604020202020204" charset="0"/>
                        </a:rPr>
                        <a:t>12</a:t>
                      </a:r>
                      <a:endParaRPr lang="ru-RU" sz="1050" dirty="0">
                        <a:effectLst/>
                        <a:latin typeface="Open Sans" panose="020B0604020202020204" charset="0"/>
                        <a:ea typeface="Open Sans" panose="020B0604020202020204" charset="0"/>
                        <a:cs typeface="Open Sans" panose="020B060402020202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6"/>
                  </a:ext>
                </a:extLst>
              </a:tr>
              <a:tr h="1360875">
                <a:tc>
                  <a:txBody>
                    <a:bodyPr/>
                    <a:lstStyle/>
                    <a:p>
                      <a:pPr>
                        <a:spcAft>
                          <a:spcPts val="0"/>
                        </a:spcAft>
                      </a:pPr>
                      <a:r>
                        <a:rPr lang="ru-RU" sz="1050" dirty="0">
                          <a:solidFill>
                            <a:srgbClr val="000000"/>
                          </a:solidFill>
                          <a:effectLst/>
                          <a:latin typeface="Open Sans" panose="020B0604020202020204" charset="0"/>
                          <a:ea typeface="Open Sans" panose="020B0604020202020204" charset="0"/>
                          <a:cs typeface="Open Sans" panose="020B0604020202020204" charset="0"/>
                        </a:rPr>
                        <a:t>Дополнительные технические средства управления ЗПА (</a:t>
                      </a:r>
                      <a:r>
                        <a:rPr lang="ru-RU" sz="1050" dirty="0" err="1">
                          <a:solidFill>
                            <a:srgbClr val="000000"/>
                          </a:solidFill>
                          <a:effectLst/>
                          <a:latin typeface="Open Sans" panose="020B0604020202020204" charset="0"/>
                          <a:ea typeface="Open Sans" panose="020B0604020202020204" charset="0"/>
                          <a:cs typeface="Open Sans" panose="020B0604020202020204" charset="0"/>
                        </a:rPr>
                        <a:t>запроектные</a:t>
                      </a:r>
                      <a:r>
                        <a:rPr lang="ru-RU" sz="1050" dirty="0">
                          <a:solidFill>
                            <a:srgbClr val="000000"/>
                          </a:solidFill>
                          <a:effectLst/>
                          <a:latin typeface="Open Sans" panose="020B0604020202020204" charset="0"/>
                          <a:ea typeface="Open Sans" panose="020B0604020202020204" charset="0"/>
                          <a:cs typeface="Open Sans" panose="020B0604020202020204" charset="0"/>
                        </a:rPr>
                        <a:t> аварии)</a:t>
                      </a:r>
                      <a:endParaRPr lang="ru-RU" sz="1050" dirty="0">
                        <a:effectLst/>
                        <a:latin typeface="Open Sans" panose="020B0604020202020204" charset="0"/>
                        <a:ea typeface="Open Sans" panose="020B0604020202020204" charset="0"/>
                        <a:cs typeface="Open Sans" panose="020B060402020202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050" dirty="0" smtClean="0">
                          <a:effectLst/>
                          <a:latin typeface="Open Sans" panose="020B0604020202020204" charset="0"/>
                          <a:ea typeface="Open Sans" panose="020B0604020202020204" charset="0"/>
                          <a:cs typeface="Open Sans" panose="020B0604020202020204" charset="0"/>
                        </a:rPr>
                        <a:t>Additional technical measures available to manage beyond design–basis accidents at the Ling Ao Nuclear Power Plant include:</a:t>
                      </a:r>
                    </a:p>
                    <a:p>
                      <a:pPr>
                        <a:spcAft>
                          <a:spcPts val="0"/>
                        </a:spcAft>
                      </a:pPr>
                      <a:endParaRPr lang="en-US" sz="1050" dirty="0" smtClean="0">
                        <a:effectLst/>
                        <a:latin typeface="Open Sans" panose="020B0604020202020204" charset="0"/>
                        <a:ea typeface="Open Sans" panose="020B0604020202020204" charset="0"/>
                        <a:cs typeface="Open Sans" panose="020B0604020202020204" charset="0"/>
                      </a:endParaRPr>
                    </a:p>
                    <a:p>
                      <a:pPr>
                        <a:spcAft>
                          <a:spcPts val="0"/>
                        </a:spcAft>
                      </a:pPr>
                      <a:r>
                        <a:rPr lang="en-US" sz="1050" dirty="0" smtClean="0">
                          <a:effectLst/>
                          <a:latin typeface="Open Sans" panose="020B0604020202020204" charset="0"/>
                          <a:ea typeface="Open Sans" panose="020B0604020202020204" charset="0"/>
                          <a:cs typeface="Open Sans" panose="020B0604020202020204" charset="0"/>
                        </a:rPr>
                        <a:t>1. Redundant emergency systems for water and power supply.</a:t>
                      </a:r>
                    </a:p>
                    <a:p>
                      <a:pPr>
                        <a:spcAft>
                          <a:spcPts val="0"/>
                        </a:spcAft>
                      </a:pPr>
                      <a:r>
                        <a:rPr lang="en-US" sz="1050" dirty="0" smtClean="0">
                          <a:effectLst/>
                          <a:latin typeface="Open Sans" panose="020B0604020202020204" charset="0"/>
                          <a:ea typeface="Open Sans" panose="020B0604020202020204" charset="0"/>
                          <a:cs typeface="Open Sans" panose="020B0604020202020204" charset="0"/>
                        </a:rPr>
                        <a:t>2. Attention to potential common–mode failures involving loss of water, power, and safe access to reactors or spent fuel pools.</a:t>
                      </a:r>
                    </a:p>
                    <a:p>
                      <a:pPr>
                        <a:spcAft>
                          <a:spcPts val="0"/>
                        </a:spcAft>
                      </a:pPr>
                      <a:r>
                        <a:rPr lang="en-US" sz="1050" dirty="0" smtClean="0">
                          <a:effectLst/>
                          <a:latin typeface="Open Sans" panose="020B0604020202020204" charset="0"/>
                          <a:ea typeface="Open Sans" panose="020B0604020202020204" charset="0"/>
                          <a:cs typeface="Open Sans" panose="020B0604020202020204" charset="0"/>
                        </a:rPr>
                        <a:t>3. Reconversion of spent fuel pools to a non–dense–packed format to reduce the potential for radiological release in the event of a sustained loss–of–coolant incident.</a:t>
                      </a:r>
                      <a:endParaRPr lang="en-US" sz="1050" dirty="0">
                        <a:effectLst/>
                        <a:latin typeface="Open Sans" panose="020B0604020202020204" charset="0"/>
                        <a:ea typeface="Open Sans" panose="020B0604020202020204" charset="0"/>
                        <a:cs typeface="Open Sans" panose="020B060402020202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spcAft>
                          <a:spcPts val="0"/>
                        </a:spcAft>
                      </a:pPr>
                      <a:r>
                        <a:rPr lang="en-US" sz="1050" dirty="0" smtClean="0">
                          <a:effectLst/>
                          <a:latin typeface="Open Sans" panose="020B0604020202020204" charset="0"/>
                          <a:ea typeface="Open Sans" panose="020B0604020202020204" charset="0"/>
                          <a:cs typeface="Open Sans" panose="020B0604020202020204" charset="0"/>
                        </a:rPr>
                        <a:t>1</a:t>
                      </a:r>
                      <a:endParaRPr lang="ru-RU" sz="1050" dirty="0">
                        <a:effectLst/>
                        <a:latin typeface="Open Sans" panose="020B0604020202020204" charset="0"/>
                        <a:ea typeface="Open Sans" panose="020B0604020202020204" charset="0"/>
                        <a:cs typeface="Open Sans" panose="020B060402020202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73894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9572" y="-94969"/>
            <a:ext cx="9032836" cy="1384995"/>
          </a:xfrm>
        </p:spPr>
        <p:txBody>
          <a:bodyPr/>
          <a:lstStyle/>
          <a:p>
            <a:r>
              <a:rPr lang="ru-RU" dirty="0"/>
              <a:t>АПРОБАЦИЯ ПРОГРАММНОГО ВЫДЕЛЕНИЯ ХАРАКТЕРИСТИК СЛОЖНОГО ТЕХНОЛОГИЧЕСКОГО ОБЪЕКТА</a:t>
            </a:r>
          </a:p>
        </p:txBody>
      </p:sp>
      <p:sp>
        <p:nvSpPr>
          <p:cNvPr id="5" name="Прямоугольник 4"/>
          <p:cNvSpPr/>
          <p:nvPr/>
        </p:nvSpPr>
        <p:spPr>
          <a:xfrm>
            <a:off x="559572" y="1306266"/>
            <a:ext cx="11090274" cy="400110"/>
          </a:xfrm>
          <a:prstGeom prst="rect">
            <a:avLst/>
          </a:prstGeom>
        </p:spPr>
        <p:txBody>
          <a:bodyPr wrap="square">
            <a:spAutoFit/>
          </a:bodyPr>
          <a:lstStyle/>
          <a:p>
            <a:pPr algn="ctr"/>
            <a:r>
              <a:rPr lang="ru-RU" sz="2000" dirty="0" smtClean="0">
                <a:latin typeface="Open Sans" panose="020B0604020202020204" charset="0"/>
                <a:ea typeface="Open Sans" panose="020B0604020202020204" charset="0"/>
                <a:cs typeface="Open Sans" panose="020B0604020202020204" charset="0"/>
              </a:rPr>
              <a:t>Профиль детектора </a:t>
            </a:r>
            <a:r>
              <a:rPr lang="en-US" sz="2000" dirty="0" smtClean="0">
                <a:latin typeface="Open Sans" panose="020B0604020202020204" charset="0"/>
                <a:ea typeface="Open Sans" panose="020B0604020202020204" charset="0"/>
                <a:cs typeface="Open Sans" panose="020B0604020202020204" charset="0"/>
              </a:rPr>
              <a:t>ALICE </a:t>
            </a:r>
            <a:r>
              <a:rPr lang="ru-RU" sz="2000" dirty="0" smtClean="0">
                <a:latin typeface="Open Sans" panose="020B0604020202020204" charset="0"/>
                <a:ea typeface="Open Sans" panose="020B0604020202020204" charset="0"/>
                <a:cs typeface="Open Sans" panose="020B0604020202020204" charset="0"/>
              </a:rPr>
              <a:t>(</a:t>
            </a:r>
            <a:r>
              <a:rPr lang="en-US" sz="2000" dirty="0" smtClean="0">
                <a:latin typeface="Open Sans" panose="020B0604020202020204" charset="0"/>
                <a:ea typeface="Open Sans" panose="020B0604020202020204" charset="0"/>
                <a:cs typeface="Open Sans" panose="020B0604020202020204" charset="0"/>
              </a:rPr>
              <a:t>20</a:t>
            </a:r>
            <a:r>
              <a:rPr lang="ru-RU" sz="2000" dirty="0" smtClean="0">
                <a:latin typeface="Open Sans" panose="020B0604020202020204" charset="0"/>
                <a:ea typeface="Open Sans" panose="020B0604020202020204" charset="0"/>
                <a:cs typeface="Open Sans" panose="020B0604020202020204" charset="0"/>
              </a:rPr>
              <a:t>1</a:t>
            </a:r>
            <a:r>
              <a:rPr lang="ru-RU" sz="2000" dirty="0" smtClean="0">
                <a:solidFill>
                  <a:srgbClr val="000000"/>
                </a:solidFill>
                <a:latin typeface="Open Sans" pitchFamily="34" charset="0"/>
                <a:ea typeface="Open Sans" pitchFamily="34" charset="0"/>
                <a:cs typeface="Open Sans" pitchFamily="34" charset="0"/>
              </a:rPr>
              <a:t>5</a:t>
            </a:r>
            <a:r>
              <a:rPr lang="en-US" sz="2000" dirty="0" smtClean="0">
                <a:latin typeface="Open Sans" panose="020B0604020202020204" charset="0"/>
                <a:ea typeface="Open Sans" panose="020B0604020202020204" charset="0"/>
                <a:cs typeface="Open Sans" panose="020B0604020202020204" charset="0"/>
              </a:rPr>
              <a:t> - 201</a:t>
            </a:r>
            <a:r>
              <a:rPr lang="ru-RU" sz="2000" dirty="0" smtClean="0">
                <a:latin typeface="Open Sans" panose="020B0604020202020204" charset="0"/>
                <a:ea typeface="Open Sans" panose="020B0604020202020204" charset="0"/>
                <a:cs typeface="Open Sans" panose="020B0604020202020204" charset="0"/>
              </a:rPr>
              <a:t>8)</a:t>
            </a:r>
            <a:endParaRPr lang="ru-RU" sz="2000" dirty="0">
              <a:latin typeface="Open Sans" panose="020B0604020202020204" charset="0"/>
              <a:ea typeface="Open Sans" panose="020B0604020202020204" charset="0"/>
              <a:cs typeface="Open Sans" panose="020B0604020202020204" charset="0"/>
            </a:endParaRPr>
          </a:p>
        </p:txBody>
      </p:sp>
      <p:graphicFrame>
        <p:nvGraphicFramePr>
          <p:cNvPr id="7" name="Таблица 6"/>
          <p:cNvGraphicFramePr>
            <a:graphicFrameLocks noGrp="1"/>
          </p:cNvGraphicFramePr>
          <p:nvPr>
            <p:extLst/>
          </p:nvPr>
        </p:nvGraphicFramePr>
        <p:xfrm>
          <a:off x="1592161" y="1785996"/>
          <a:ext cx="9044973" cy="3869640"/>
        </p:xfrm>
        <a:graphic>
          <a:graphicData uri="http://schemas.openxmlformats.org/drawingml/2006/table">
            <a:tbl>
              <a:tblPr/>
              <a:tblGrid>
                <a:gridCol w="2864053">
                  <a:extLst>
                    <a:ext uri="{9D8B030D-6E8A-4147-A177-3AD203B41FA5}">
                      <a16:colId xmlns:a16="http://schemas.microsoft.com/office/drawing/2014/main" val="20000"/>
                    </a:ext>
                  </a:extLst>
                </a:gridCol>
                <a:gridCol w="3611197">
                  <a:extLst>
                    <a:ext uri="{9D8B030D-6E8A-4147-A177-3AD203B41FA5}">
                      <a16:colId xmlns:a16="http://schemas.microsoft.com/office/drawing/2014/main" val="20001"/>
                    </a:ext>
                  </a:extLst>
                </a:gridCol>
                <a:gridCol w="2569723">
                  <a:extLst>
                    <a:ext uri="{9D8B030D-6E8A-4147-A177-3AD203B41FA5}">
                      <a16:colId xmlns:a16="http://schemas.microsoft.com/office/drawing/2014/main" val="20002"/>
                    </a:ext>
                  </a:extLst>
                </a:gridCol>
              </a:tblGrid>
              <a:tr h="404245">
                <a:tc>
                  <a:txBody>
                    <a:bodyPr/>
                    <a:lstStyle/>
                    <a:p>
                      <a:pPr algn="ctr" fontAlgn="ctr"/>
                      <a:r>
                        <a:rPr lang="ru-RU" sz="1200" b="0" i="0" u="none" strike="noStrike" dirty="0">
                          <a:solidFill>
                            <a:schemeClr val="bg1"/>
                          </a:solidFill>
                          <a:latin typeface="Open Sans" pitchFamily="34" charset="0"/>
                          <a:ea typeface="Open Sans" pitchFamily="34" charset="0"/>
                          <a:cs typeface="Open Sans" pitchFamily="34" charset="0"/>
                        </a:rPr>
                        <a:t>Характеристика детектора</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5BB"/>
                    </a:solidFill>
                  </a:tcPr>
                </a:tc>
                <a:tc>
                  <a:txBody>
                    <a:bodyPr/>
                    <a:lstStyle/>
                    <a:p>
                      <a:pPr algn="ctr" fontAlgn="ctr"/>
                      <a:r>
                        <a:rPr lang="ru-RU" sz="1200" b="0" i="0" u="none" strike="noStrike" dirty="0">
                          <a:solidFill>
                            <a:schemeClr val="bg1"/>
                          </a:solidFill>
                          <a:latin typeface="Open Sans" pitchFamily="34" charset="0"/>
                          <a:ea typeface="Open Sans" pitchFamily="34" charset="0"/>
                          <a:cs typeface="Open Sans" pitchFamily="34" charset="0"/>
                        </a:rPr>
                        <a:t>Ответ языковой модели на запрос о характеристике детектора</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5BB"/>
                    </a:solidFill>
                  </a:tcPr>
                </a:tc>
                <a:tc>
                  <a:txBody>
                    <a:bodyPr/>
                    <a:lstStyle/>
                    <a:p>
                      <a:pPr algn="ctr" fontAlgn="ctr"/>
                      <a:r>
                        <a:rPr lang="ru-RU" sz="1200" b="0" i="0" u="none" strike="noStrike" dirty="0" smtClean="0">
                          <a:solidFill>
                            <a:schemeClr val="bg1"/>
                          </a:solidFill>
                          <a:latin typeface="Open Sans" pitchFamily="34" charset="0"/>
                          <a:ea typeface="Open Sans" pitchFamily="34" charset="0"/>
                          <a:cs typeface="Open Sans" pitchFamily="34" charset="0"/>
                        </a:rPr>
                        <a:t>Количество ответов языковой модели на запрос о характеристике детектора</a:t>
                      </a:r>
                      <a:endParaRPr lang="ru-RU" sz="1200" b="0" i="0" u="none" strike="noStrike" dirty="0">
                        <a:solidFill>
                          <a:schemeClr val="bg1"/>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5BB"/>
                    </a:solidFill>
                  </a:tcPr>
                </a:tc>
                <a:extLst>
                  <a:ext uri="{0D108BD9-81ED-4DB2-BD59-A6C34878D82A}">
                    <a16:rowId xmlns:a16="http://schemas.microsoft.com/office/drawing/2014/main" val="10000"/>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Наименование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Detector </a:t>
                      </a:r>
                      <a:r>
                        <a:rPr lang="en-US" sz="1200" b="0" i="0" u="none" strike="noStrike" dirty="0" smtClean="0">
                          <a:solidFill>
                            <a:srgbClr val="000000"/>
                          </a:solidFill>
                          <a:latin typeface="Open Sans" pitchFamily="34" charset="0"/>
                          <a:ea typeface="Open Sans" pitchFamily="34" charset="0"/>
                          <a:cs typeface="Open Sans" pitchFamily="34" charset="0"/>
                        </a:rPr>
                        <a:t>name:</a:t>
                      </a:r>
                      <a:r>
                        <a:rPr lang="en-US" sz="1200" b="0" i="0" u="none" strike="noStrike" baseline="0" dirty="0" smtClean="0">
                          <a:solidFill>
                            <a:srgbClr val="000000"/>
                          </a:solidFill>
                          <a:latin typeface="Open Sans" pitchFamily="34" charset="0"/>
                          <a:ea typeface="Open Sans" pitchFamily="34" charset="0"/>
                          <a:cs typeface="Open Sans" pitchFamily="34" charset="0"/>
                        </a:rPr>
                        <a:t> ALICE.</a:t>
                      </a:r>
                      <a:r>
                        <a:rPr lang="en-US" sz="1200" b="0" i="0" u="none" strike="noStrike" dirty="0" smtClean="0">
                          <a:solidFill>
                            <a:srgbClr val="000000"/>
                          </a:solidFill>
                          <a:latin typeface="Open Sans" pitchFamily="34" charset="0"/>
                          <a:ea typeface="Open Sans" pitchFamily="34" charset="0"/>
                          <a:cs typeface="Open Sans" pitchFamily="34" charset="0"/>
                        </a:rPr>
                        <a:t> </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50</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Номер запуска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baseline="0" dirty="0" smtClean="0">
                          <a:solidFill>
                            <a:srgbClr val="000000"/>
                          </a:solidFill>
                          <a:latin typeface="Open Sans" pitchFamily="34" charset="0"/>
                          <a:ea typeface="Open Sans" pitchFamily="34" charset="0"/>
                          <a:cs typeface="Open Sans" pitchFamily="34" charset="0"/>
                        </a:rPr>
                        <a:t>–</a:t>
                      </a:r>
                      <a:r>
                        <a:rPr lang="ru-RU" sz="1200" b="0" i="0" u="none" strike="noStrike" baseline="0" dirty="0" smtClean="0">
                          <a:solidFill>
                            <a:srgbClr val="000000"/>
                          </a:solidFill>
                          <a:latin typeface="Open Sans" pitchFamily="34" charset="0"/>
                          <a:ea typeface="Open Sans" pitchFamily="34" charset="0"/>
                          <a:cs typeface="Open Sans" pitchFamily="34" charset="0"/>
                        </a:rPr>
                        <a:t> </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Тип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Размеры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Length: </a:t>
                      </a:r>
                      <a:r>
                        <a:rPr lang="en-US" sz="1200" b="0" i="0" u="none" strike="noStrike" dirty="0" smtClean="0">
                          <a:solidFill>
                            <a:srgbClr val="000000"/>
                          </a:solidFill>
                          <a:latin typeface="Open Sans" pitchFamily="34" charset="0"/>
                          <a:ea typeface="Open Sans" pitchFamily="34" charset="0"/>
                          <a:cs typeface="Open Sans" pitchFamily="34" charset="0"/>
                        </a:rPr>
                        <a:t>26</a:t>
                      </a:r>
                      <a:r>
                        <a:rPr lang="en-US" sz="1200" b="0" i="0" u="none" strike="noStrike" baseline="0" dirty="0" smtClean="0">
                          <a:solidFill>
                            <a:srgbClr val="000000"/>
                          </a:solidFill>
                          <a:latin typeface="Open Sans" pitchFamily="34" charset="0"/>
                          <a:ea typeface="Open Sans" pitchFamily="34" charset="0"/>
                          <a:cs typeface="Open Sans" pitchFamily="34" charset="0"/>
                        </a:rPr>
                        <a:t> </a:t>
                      </a:r>
                      <a:r>
                        <a:rPr lang="en-US" sz="1200" b="0" i="0" u="none" strike="noStrike" dirty="0" smtClean="0">
                          <a:solidFill>
                            <a:srgbClr val="000000"/>
                          </a:solidFill>
                          <a:latin typeface="Open Sans" pitchFamily="34" charset="0"/>
                          <a:ea typeface="Open Sans" pitchFamily="34" charset="0"/>
                          <a:cs typeface="Open Sans" pitchFamily="34" charset="0"/>
                        </a:rPr>
                        <a:t>m</a:t>
                      </a:r>
                      <a:r>
                        <a:rPr lang="en-US" sz="1200" b="0" i="0" u="none" strike="noStrike" dirty="0">
                          <a:solidFill>
                            <a:srgbClr val="000000"/>
                          </a:solidFill>
                          <a:latin typeface="Open Sans" pitchFamily="34" charset="0"/>
                          <a:ea typeface="Open Sans" pitchFamily="34" charset="0"/>
                          <a:cs typeface="Open Sans" pitchFamily="34" charset="0"/>
                        </a:rPr>
                        <a:t>; </a:t>
                      </a:r>
                      <a:r>
                        <a:rPr lang="en-US" sz="1200" b="0" i="0" u="none" strike="noStrike" dirty="0" smtClean="0">
                          <a:solidFill>
                            <a:srgbClr val="000000"/>
                          </a:solidFill>
                          <a:latin typeface="Open Sans" pitchFamily="34" charset="0"/>
                          <a:ea typeface="Open Sans" pitchFamily="34" charset="0"/>
                          <a:cs typeface="Open Sans" pitchFamily="34" charset="0"/>
                        </a:rPr>
                        <a:t>Height</a:t>
                      </a:r>
                      <a:r>
                        <a:rPr lang="en-US" sz="1200" b="0" i="0" u="none" strike="noStrike" dirty="0">
                          <a:solidFill>
                            <a:srgbClr val="000000"/>
                          </a:solidFill>
                          <a:latin typeface="Open Sans" pitchFamily="34" charset="0"/>
                          <a:ea typeface="Open Sans" pitchFamily="34" charset="0"/>
                          <a:cs typeface="Open Sans" pitchFamily="34" charset="0"/>
                        </a:rPr>
                        <a:t>: </a:t>
                      </a:r>
                      <a:r>
                        <a:rPr lang="en-US" sz="1200" b="0" i="0" u="none" strike="noStrike" dirty="0" smtClean="0">
                          <a:solidFill>
                            <a:srgbClr val="000000"/>
                          </a:solidFill>
                          <a:latin typeface="Open Sans" pitchFamily="34" charset="0"/>
                          <a:ea typeface="Open Sans" pitchFamily="34" charset="0"/>
                          <a:cs typeface="Open Sans" pitchFamily="34" charset="0"/>
                        </a:rPr>
                        <a:t>16 m </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a:t>
                      </a:r>
                      <a:r>
                        <a:rPr lang="ru-RU" sz="1200" b="0" i="0" u="none" strike="noStrike" dirty="0" smtClean="0">
                          <a:solidFill>
                            <a:srgbClr val="000000"/>
                          </a:solidFill>
                          <a:latin typeface="Open Sans" pitchFamily="34" charset="0"/>
                          <a:ea typeface="Open Sans" pitchFamily="34" charset="0"/>
                          <a:cs typeface="Open Sans" pitchFamily="34" charset="0"/>
                        </a:rPr>
                        <a:t>0</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Масса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Mass: </a:t>
                      </a:r>
                      <a:r>
                        <a:rPr lang="de-DE" sz="1200" dirty="0" smtClean="0">
                          <a:latin typeface="Open Sans" pitchFamily="34" charset="0"/>
                          <a:ea typeface="Open Sans" pitchFamily="34" charset="0"/>
                          <a:cs typeface="Open Sans" pitchFamily="34" charset="0"/>
                        </a:rPr>
                        <a:t>~ 1</a:t>
                      </a:r>
                      <a:r>
                        <a:rPr lang="en-US" sz="1200" b="0" i="0" u="none" strike="noStrike" dirty="0" smtClean="0">
                          <a:solidFill>
                            <a:srgbClr val="000000"/>
                          </a:solidFill>
                          <a:latin typeface="Open Sans" pitchFamily="34" charset="0"/>
                          <a:ea typeface="Open Sans" pitchFamily="34" charset="0"/>
                          <a:cs typeface="Open Sans" pitchFamily="34" charset="0"/>
                        </a:rPr>
                        <a:t>0 t</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46</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404245">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Описание эксперимента</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Goals: Investigate the properties of quark-gluon plasma in heavy-ion collisions.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34</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137714">
                <a:tc>
                  <a:txBody>
                    <a:bodyPr/>
                    <a:lstStyle/>
                    <a:p>
                      <a:pPr algn="l" fontAlgn="b"/>
                      <a:r>
                        <a:rPr lang="ru-RU" sz="1200" b="0" i="0" u="none" strike="noStrike" smtClean="0">
                          <a:solidFill>
                            <a:srgbClr val="000000"/>
                          </a:solidFill>
                          <a:latin typeface="Open Sans" pitchFamily="34" charset="0"/>
                          <a:ea typeface="Open Sans" pitchFamily="34" charset="0"/>
                          <a:cs typeface="Open Sans" pitchFamily="34" charset="0"/>
                        </a:rPr>
                        <a:t>Магнитная система</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Type: </a:t>
                      </a:r>
                      <a:r>
                        <a:rPr lang="en-US" sz="1200" b="0" i="0" u="none" strike="noStrike" dirty="0" err="1">
                          <a:solidFill>
                            <a:srgbClr val="000000"/>
                          </a:solidFill>
                          <a:latin typeface="Open Sans" pitchFamily="34" charset="0"/>
                          <a:ea typeface="Open Sans" pitchFamily="34" charset="0"/>
                          <a:cs typeface="Open Sans" pitchFamily="34" charset="0"/>
                        </a:rPr>
                        <a:t>Solenoidal</a:t>
                      </a:r>
                      <a:r>
                        <a:rPr lang="en-US" sz="1200" b="0" i="0" u="none" strike="noStrike" dirty="0">
                          <a:solidFill>
                            <a:srgbClr val="000000"/>
                          </a:solidFill>
                          <a:latin typeface="Open Sans" pitchFamily="34" charset="0"/>
                          <a:ea typeface="Open Sans" pitchFamily="34" charset="0"/>
                          <a:cs typeface="Open Sans" pitchFamily="34" charset="0"/>
                        </a:rPr>
                        <a:t>; Field strength: 0.5 T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37</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70979">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Трековый детектор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latin typeface="Open Sans" pitchFamily="34" charset="0"/>
                          <a:ea typeface="Open Sans" pitchFamily="34" charset="0"/>
                          <a:cs typeface="Open Sans" pitchFamily="34" charset="0"/>
                        </a:rPr>
                        <a:t>Type: Silicon Pixel </a:t>
                      </a:r>
                      <a:r>
                        <a:rPr lang="de-DE" sz="1200" b="0" i="0" u="none" strike="noStrike" dirty="0" err="1">
                          <a:solidFill>
                            <a:srgbClr val="000000"/>
                          </a:solidFill>
                          <a:latin typeface="Open Sans" pitchFamily="34" charset="0"/>
                          <a:ea typeface="Open Sans" pitchFamily="34" charset="0"/>
                          <a:cs typeface="Open Sans" pitchFamily="34" charset="0"/>
                        </a:rPr>
                        <a:t>Detector</a:t>
                      </a:r>
                      <a:r>
                        <a:rPr lang="de-DE" sz="1200" b="0" i="0" u="none" strike="noStrike" dirty="0">
                          <a:solidFill>
                            <a:srgbClr val="000000"/>
                          </a:solidFill>
                          <a:latin typeface="Open Sans" pitchFamily="34" charset="0"/>
                          <a:ea typeface="Open Sans" pitchFamily="34" charset="0"/>
                          <a:cs typeface="Open Sans" pitchFamily="34" charset="0"/>
                        </a:rPr>
                        <a:t> (SPD)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31</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166230">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Точность измерения трека частиц</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Resolution: 10 µm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ru-RU" sz="1200" dirty="0" smtClean="0">
                          <a:solidFill>
                            <a:srgbClr val="000000"/>
                          </a:solidFill>
                          <a:latin typeface="Open Sans" pitchFamily="34" charset="0"/>
                          <a:ea typeface="Open Sans" pitchFamily="34" charset="0"/>
                          <a:cs typeface="Open Sans" pitchFamily="34" charset="0"/>
                        </a:rPr>
                        <a:t>5</a:t>
                      </a:r>
                      <a:r>
                        <a:rPr lang="en-US" sz="1200" dirty="0" smtClean="0">
                          <a:solidFill>
                            <a:srgbClr val="000000"/>
                          </a:solidFill>
                          <a:latin typeface="Open Sans" pitchFamily="34" charset="0"/>
                          <a:ea typeface="Open Sans" pitchFamily="34" charset="0"/>
                          <a:cs typeface="Open Sans" pitchFamily="34" charset="0"/>
                        </a:rPr>
                        <a:t>0</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166230">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Электромагнитный калориметр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Type: Lead-</a:t>
                      </a:r>
                      <a:r>
                        <a:rPr lang="en-US" sz="1200" b="0" i="0" u="none" strike="noStrike" dirty="0" err="1">
                          <a:solidFill>
                            <a:srgbClr val="000000"/>
                          </a:solidFill>
                          <a:latin typeface="Open Sans" pitchFamily="34" charset="0"/>
                          <a:ea typeface="Open Sans" pitchFamily="34" charset="0"/>
                          <a:cs typeface="Open Sans" pitchFamily="34" charset="0"/>
                        </a:rPr>
                        <a:t>scintillator</a:t>
                      </a:r>
                      <a:r>
                        <a:rPr lang="en-US" sz="1200" b="0" i="0" u="none" strike="noStrike" dirty="0">
                          <a:solidFill>
                            <a:srgbClr val="000000"/>
                          </a:solidFill>
                          <a:latin typeface="Open Sans" pitchFamily="34" charset="0"/>
                          <a:ea typeface="Open Sans" pitchFamily="34" charset="0"/>
                          <a:cs typeface="Open Sans" pitchFamily="34" charset="0"/>
                        </a:rPr>
                        <a:t> sampling calorimeter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26</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166230">
                <a:tc>
                  <a:txBody>
                    <a:bodyPr/>
                    <a:lstStyle/>
                    <a:p>
                      <a:pPr algn="l" fontAlgn="b"/>
                      <a:r>
                        <a:rPr lang="ru-RU" sz="1200" b="0" i="0" u="none" strike="noStrike" dirty="0" err="1">
                          <a:solidFill>
                            <a:srgbClr val="000000"/>
                          </a:solidFill>
                          <a:latin typeface="Open Sans" pitchFamily="34" charset="0"/>
                          <a:ea typeface="Open Sans" pitchFamily="34" charset="0"/>
                          <a:cs typeface="Open Sans" pitchFamily="34" charset="0"/>
                        </a:rPr>
                        <a:t>Адронный</a:t>
                      </a:r>
                      <a:r>
                        <a:rPr lang="ru-RU" sz="1200" b="0" i="0" u="none" strike="noStrike" dirty="0">
                          <a:solidFill>
                            <a:srgbClr val="000000"/>
                          </a:solidFill>
                          <a:latin typeface="Open Sans" pitchFamily="34" charset="0"/>
                          <a:ea typeface="Open Sans" pitchFamily="34" charset="0"/>
                          <a:cs typeface="Open Sans" pitchFamily="34" charset="0"/>
                        </a:rPr>
                        <a:t> калориметр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Type: Iron-</a:t>
                      </a:r>
                      <a:r>
                        <a:rPr lang="en-US" sz="1200" b="0" i="0" u="none" strike="noStrike" dirty="0" err="1">
                          <a:solidFill>
                            <a:srgbClr val="000000"/>
                          </a:solidFill>
                          <a:latin typeface="Open Sans" pitchFamily="34" charset="0"/>
                          <a:ea typeface="Open Sans" pitchFamily="34" charset="0"/>
                          <a:cs typeface="Open Sans" pitchFamily="34" charset="0"/>
                        </a:rPr>
                        <a:t>scintillator</a:t>
                      </a:r>
                      <a:r>
                        <a:rPr lang="en-US" sz="1200" b="0" i="0" u="none" strike="noStrike" dirty="0">
                          <a:solidFill>
                            <a:srgbClr val="000000"/>
                          </a:solidFill>
                          <a:latin typeface="Open Sans" pitchFamily="34" charset="0"/>
                          <a:ea typeface="Open Sans" pitchFamily="34" charset="0"/>
                          <a:cs typeface="Open Sans" pitchFamily="34" charset="0"/>
                        </a:rPr>
                        <a:t> sampling calorimeter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36</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166230">
                <a:tc>
                  <a:txBody>
                    <a:bodyPr/>
                    <a:lstStyle/>
                    <a:p>
                      <a:pPr algn="l" fontAlgn="b"/>
                      <a:r>
                        <a:rPr lang="ru-RU" sz="1200" b="0" i="0" u="none" strike="noStrike" dirty="0" err="1">
                          <a:solidFill>
                            <a:srgbClr val="000000"/>
                          </a:solidFill>
                          <a:latin typeface="Open Sans" pitchFamily="34" charset="0"/>
                          <a:ea typeface="Open Sans" pitchFamily="34" charset="0"/>
                          <a:cs typeface="Open Sans" pitchFamily="34" charset="0"/>
                        </a:rPr>
                        <a:t>Мюонный</a:t>
                      </a:r>
                      <a:r>
                        <a:rPr lang="ru-RU" sz="1200" b="0" i="0" u="none" strike="noStrike" dirty="0">
                          <a:solidFill>
                            <a:srgbClr val="000000"/>
                          </a:solidFill>
                          <a:latin typeface="Open Sans" pitchFamily="34" charset="0"/>
                          <a:ea typeface="Open Sans" pitchFamily="34" charset="0"/>
                          <a:cs typeface="Open Sans" pitchFamily="34" charset="0"/>
                        </a:rPr>
                        <a:t> спектрометр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Coverage: </a:t>
                      </a:r>
                      <a:r>
                        <a:rPr lang="el-GR" sz="1200" dirty="0" smtClean="0">
                          <a:latin typeface="Open Sans" pitchFamily="34" charset="0"/>
                          <a:ea typeface="Open Sans" pitchFamily="34" charset="0"/>
                          <a:cs typeface="Open Sans" pitchFamily="34" charset="0"/>
                        </a:rPr>
                        <a:t>|η| &lt; 0.9</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43</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12"/>
                  </a:ext>
                </a:extLst>
              </a:tr>
              <a:tr h="270979">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Система триггеров (сокращение числа событий)</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Level-1 trigger: 100 kHz; High-Level Trigger (HLT): 1 kHz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37</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Хранимый объем информации</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Total data volume: </a:t>
                      </a:r>
                      <a:r>
                        <a:rPr lang="en-US" sz="1200" b="0" i="0" u="none" strike="noStrike" dirty="0" smtClean="0">
                          <a:solidFill>
                            <a:srgbClr val="000000"/>
                          </a:solidFill>
                          <a:latin typeface="Open Sans" pitchFamily="34" charset="0"/>
                          <a:ea typeface="Open Sans" pitchFamily="34" charset="0"/>
                          <a:cs typeface="Open Sans" pitchFamily="34" charset="0"/>
                        </a:rPr>
                        <a:t>1 </a:t>
                      </a:r>
                      <a:r>
                        <a:rPr lang="en-US" sz="1200" b="0" i="0" u="none" strike="noStrike" dirty="0">
                          <a:solidFill>
                            <a:srgbClr val="000000"/>
                          </a:solidFill>
                          <a:latin typeface="Open Sans" pitchFamily="34" charset="0"/>
                          <a:ea typeface="Open Sans" pitchFamily="34" charset="0"/>
                          <a:cs typeface="Open Sans" pitchFamily="34" charset="0"/>
                        </a:rPr>
                        <a:t>PB/year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49</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4"/>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Годы работы</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chemeClr val="tx1"/>
                          </a:solidFill>
                          <a:latin typeface="Open Sans" pitchFamily="34" charset="0"/>
                          <a:ea typeface="Open Sans" pitchFamily="34" charset="0"/>
                          <a:cs typeface="Open Sans" pitchFamily="34" charset="0"/>
                        </a:rPr>
                        <a:t>Start year: </a:t>
                      </a:r>
                      <a:r>
                        <a:rPr lang="en-US" sz="1200" b="0" i="0" u="none" strike="noStrike" dirty="0" smtClean="0">
                          <a:solidFill>
                            <a:schemeClr val="tx1"/>
                          </a:solidFill>
                          <a:latin typeface="Open Sans" pitchFamily="34" charset="0"/>
                          <a:ea typeface="Open Sans" pitchFamily="34" charset="0"/>
                          <a:cs typeface="Open Sans" pitchFamily="34" charset="0"/>
                        </a:rPr>
                        <a:t>20</a:t>
                      </a:r>
                      <a:r>
                        <a:rPr lang="ru-RU" sz="1200" dirty="0" smtClean="0">
                          <a:latin typeface="Open Sans" panose="020B0604020202020204" charset="0"/>
                          <a:ea typeface="Open Sans" panose="020B0604020202020204" charset="0"/>
                          <a:cs typeface="Open Sans" panose="020B0604020202020204" charset="0"/>
                        </a:rPr>
                        <a:t>1</a:t>
                      </a:r>
                      <a:r>
                        <a:rPr lang="ru-RU" sz="1200" dirty="0" smtClean="0">
                          <a:solidFill>
                            <a:srgbClr val="000000"/>
                          </a:solidFill>
                          <a:latin typeface="Open Sans" pitchFamily="34" charset="0"/>
                          <a:ea typeface="Open Sans" pitchFamily="34" charset="0"/>
                          <a:cs typeface="Open Sans" pitchFamily="34" charset="0"/>
                        </a:rPr>
                        <a:t>5</a:t>
                      </a:r>
                      <a:r>
                        <a:rPr lang="en-US" sz="1200" dirty="0" smtClean="0">
                          <a:latin typeface="Open Sans" panose="020B0604020202020204" charset="0"/>
                          <a:ea typeface="Open Sans" panose="020B0604020202020204" charset="0"/>
                          <a:cs typeface="Open Sans" panose="020B0604020202020204" charset="0"/>
                        </a:rPr>
                        <a:t>-201</a:t>
                      </a:r>
                      <a:r>
                        <a:rPr lang="ru-RU" sz="1200" dirty="0" smtClean="0">
                          <a:latin typeface="Open Sans" panose="020B0604020202020204" charset="0"/>
                          <a:ea typeface="Open Sans" panose="020B0604020202020204" charset="0"/>
                          <a:cs typeface="Open Sans" panose="020B0604020202020204" charset="0"/>
                        </a:rPr>
                        <a:t>8</a:t>
                      </a:r>
                      <a:endParaRPr lang="en-US" sz="1200" b="0" i="0" u="none" strike="noStrike" dirty="0">
                        <a:solidFill>
                          <a:schemeClr val="tx1"/>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chemeClr val="tx1"/>
                          </a:solidFill>
                          <a:latin typeface="Open Sans" pitchFamily="34" charset="0"/>
                          <a:ea typeface="Open Sans" pitchFamily="34" charset="0"/>
                          <a:cs typeface="Open Sans" pitchFamily="34" charset="0"/>
                        </a:rPr>
                        <a:t>39</a:t>
                      </a:r>
                      <a:endParaRPr lang="ru-RU" sz="1200" b="0" i="0" u="none" strike="noStrike" dirty="0">
                        <a:solidFill>
                          <a:schemeClr val="tx1"/>
                        </a:solidFill>
                        <a:latin typeface="Open Sans" pitchFamily="34" charset="0"/>
                        <a:ea typeface="Open Sans" pitchFamily="34" charset="0"/>
                        <a:cs typeface="Open Sans" pitchFamily="34" charset="0"/>
                      </a:endParaRP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5"/>
                  </a:ext>
                </a:extLst>
              </a:tr>
            </a:tbl>
          </a:graphicData>
        </a:graphic>
      </p:graphicFrame>
      <p:sp>
        <p:nvSpPr>
          <p:cNvPr id="9" name="Прямоугольник 8"/>
          <p:cNvSpPr/>
          <p:nvPr/>
        </p:nvSpPr>
        <p:spPr>
          <a:xfrm>
            <a:off x="1587500" y="6083300"/>
            <a:ext cx="27940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881059" y="6041095"/>
            <a:ext cx="2052293" cy="276999"/>
          </a:xfrm>
          <a:prstGeom prst="rect">
            <a:avLst/>
          </a:prstGeom>
        </p:spPr>
        <p:txBody>
          <a:bodyPr wrap="none">
            <a:spAutoFit/>
          </a:bodyPr>
          <a:lstStyle/>
          <a:p>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 ошибочное значение</a:t>
            </a:r>
            <a:endParaRPr lang="ru-RU" sz="1200" dirty="0"/>
          </a:p>
        </p:txBody>
      </p:sp>
      <p:sp>
        <p:nvSpPr>
          <p:cNvPr id="11" name="Прямоугольник 10"/>
          <p:cNvSpPr/>
          <p:nvPr/>
        </p:nvSpPr>
        <p:spPr>
          <a:xfrm>
            <a:off x="1585093" y="6373880"/>
            <a:ext cx="2794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864493" y="6332644"/>
            <a:ext cx="3902415" cy="276999"/>
          </a:xfrm>
          <a:prstGeom prst="rect">
            <a:avLst/>
          </a:prstGeom>
        </p:spPr>
        <p:txBody>
          <a:bodyPr wrap="none">
            <a:spAutoFit/>
          </a:bodyPr>
          <a:lstStyle/>
          <a:p>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 необходимо экспертное мнение</a:t>
            </a:r>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статистика</a:t>
            </a:r>
            <a:endParaRPr lang="ru-RU" sz="1200" dirty="0"/>
          </a:p>
        </p:txBody>
      </p:sp>
      <p:sp>
        <p:nvSpPr>
          <p:cNvPr id="13" name="Прямоугольник 12"/>
          <p:cNvSpPr/>
          <p:nvPr/>
        </p:nvSpPr>
        <p:spPr>
          <a:xfrm>
            <a:off x="1881059" y="6581001"/>
            <a:ext cx="2796086" cy="276999"/>
          </a:xfrm>
          <a:prstGeom prst="rect">
            <a:avLst/>
          </a:prstGeom>
        </p:spPr>
        <p:txBody>
          <a:bodyPr wrap="none">
            <a:spAutoFit/>
          </a:bodyPr>
          <a:lstStyle/>
          <a:p>
            <a:r>
              <a:rPr lang="ru-RU" sz="1200" dirty="0" smtClean="0">
                <a:solidFill>
                  <a:srgbClr val="000000"/>
                </a:solidFill>
                <a:latin typeface="Open Sans" pitchFamily="34" charset="0"/>
                <a:ea typeface="Open Sans" pitchFamily="34" charset="0"/>
                <a:cs typeface="Open Sans" pitchFamily="34" charset="0"/>
              </a:rPr>
              <a:t>пороговое значение ошибки: 30</a:t>
            </a:r>
            <a:endParaRPr lang="ru-RU" sz="1200" dirty="0"/>
          </a:p>
        </p:txBody>
      </p:sp>
    </p:spTree>
    <p:extLst>
      <p:ext uri="{BB962C8B-B14F-4D97-AF65-F5344CB8AC3E}">
        <p14:creationId xmlns:p14="http://schemas.microsoft.com/office/powerpoint/2010/main" val="3535662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9572" y="359101"/>
            <a:ext cx="9032836" cy="523220"/>
          </a:xfrm>
        </p:spPr>
        <p:txBody>
          <a:bodyPr/>
          <a:lstStyle/>
          <a:p>
            <a:r>
              <a:rPr lang="ru-RU" dirty="0"/>
              <a:t>ЦЕЛЬ И </a:t>
            </a:r>
            <a:r>
              <a:rPr lang="ru-RU" dirty="0" smtClean="0"/>
              <a:t>ЗАДАЧИ</a:t>
            </a:r>
            <a:endParaRPr lang="ru-RU" dirty="0"/>
          </a:p>
        </p:txBody>
      </p:sp>
      <p:sp>
        <p:nvSpPr>
          <p:cNvPr id="5" name="Прямоугольник 4"/>
          <p:cNvSpPr/>
          <p:nvPr/>
        </p:nvSpPr>
        <p:spPr>
          <a:xfrm>
            <a:off x="550863" y="1225689"/>
            <a:ext cx="11081566" cy="5324535"/>
          </a:xfrm>
          <a:prstGeom prst="rect">
            <a:avLst/>
          </a:prstGeom>
        </p:spPr>
        <p:txBody>
          <a:bodyPr wrap="square">
            <a:spAutoFit/>
          </a:bodyPr>
          <a:lstStyle/>
          <a:p>
            <a:r>
              <a:rPr lang="ru-RU" sz="2000" u="sng" dirty="0">
                <a:latin typeface="Open Sans" panose="020B0604020202020204" charset="0"/>
                <a:ea typeface="Open Sans" panose="020B0604020202020204" charset="0"/>
                <a:cs typeface="Open Sans" panose="020B0604020202020204" charset="0"/>
              </a:rPr>
              <a:t>Цель: </a:t>
            </a:r>
          </a:p>
          <a:p>
            <a:r>
              <a:rPr lang="ru-RU" sz="2000" dirty="0">
                <a:latin typeface="Open Sans" panose="020B0604020202020204" charset="0"/>
                <a:ea typeface="Open Sans" panose="020B0604020202020204" charset="0"/>
                <a:cs typeface="Open Sans" panose="020B0604020202020204" charset="0"/>
              </a:rPr>
              <a:t>разработать </a:t>
            </a:r>
            <a:r>
              <a:rPr lang="ru-RU" sz="2000" dirty="0" smtClean="0">
                <a:latin typeface="Open Sans" panose="020B0604020202020204" charset="0"/>
                <a:ea typeface="Open Sans" panose="020B0604020202020204" charset="0"/>
                <a:cs typeface="Open Sans" panose="020B0604020202020204" charset="0"/>
              </a:rPr>
              <a:t>методику наполнения базы данных и извлечения характеристик сложного технологического объекта (СТО)</a:t>
            </a:r>
            <a:r>
              <a:rPr lang="en-US" sz="2000" dirty="0" smtClean="0">
                <a:latin typeface="Open Sans" panose="020B0604020202020204" charset="0"/>
                <a:ea typeface="Open Sans" panose="020B0604020202020204" charset="0"/>
                <a:cs typeface="Open Sans" panose="020B0604020202020204" charset="0"/>
              </a:rPr>
              <a:t> </a:t>
            </a:r>
            <a:r>
              <a:rPr lang="ru-RU" sz="2000" dirty="0" smtClean="0">
                <a:latin typeface="Open Sans" panose="020B0604020202020204" charset="0"/>
                <a:ea typeface="Open Sans" panose="020B0604020202020204" charset="0"/>
                <a:cs typeface="Open Sans" panose="020B0604020202020204" charset="0"/>
              </a:rPr>
              <a:t>с </a:t>
            </a:r>
            <a:r>
              <a:rPr lang="ru-RU" sz="2000" dirty="0">
                <a:latin typeface="Open Sans" panose="020B0604020202020204" charset="0"/>
                <a:ea typeface="Open Sans" panose="020B0604020202020204" charset="0"/>
                <a:cs typeface="Open Sans" panose="020B0604020202020204" charset="0"/>
              </a:rPr>
              <a:t>использованием больших языковых </a:t>
            </a:r>
            <a:r>
              <a:rPr lang="ru-RU" sz="2000" dirty="0" smtClean="0">
                <a:latin typeface="Open Sans" panose="020B0604020202020204" charset="0"/>
                <a:ea typeface="Open Sans" panose="020B0604020202020204" charset="0"/>
                <a:cs typeface="Open Sans" panose="020B0604020202020204" charset="0"/>
              </a:rPr>
              <a:t>моделей</a:t>
            </a:r>
            <a:r>
              <a:rPr lang="en-US" sz="2000" dirty="0" smtClean="0">
                <a:latin typeface="Open Sans" panose="020B0604020202020204" charset="0"/>
                <a:ea typeface="Open Sans" panose="020B0604020202020204" charset="0"/>
                <a:cs typeface="Open Sans" panose="020B0604020202020204" charset="0"/>
              </a:rPr>
              <a:t> </a:t>
            </a:r>
            <a:r>
              <a:rPr lang="ru-RU" sz="2000" dirty="0" smtClean="0">
                <a:latin typeface="Open Sans" panose="020B0604020202020204" charset="0"/>
                <a:ea typeface="Open Sans" panose="020B0604020202020204" charset="0"/>
                <a:cs typeface="Open Sans" panose="020B0604020202020204" charset="0"/>
              </a:rPr>
              <a:t>на примере детекторов Большого </a:t>
            </a:r>
            <a:r>
              <a:rPr lang="ru-RU" sz="2000" dirty="0" err="1" smtClean="0">
                <a:latin typeface="Open Sans" panose="020B0604020202020204" charset="0"/>
                <a:ea typeface="Open Sans" panose="020B0604020202020204" charset="0"/>
                <a:cs typeface="Open Sans" panose="020B0604020202020204" charset="0"/>
              </a:rPr>
              <a:t>адронного</a:t>
            </a:r>
            <a:r>
              <a:rPr lang="ru-RU" sz="2000" dirty="0" smtClean="0">
                <a:latin typeface="Open Sans" panose="020B0604020202020204" charset="0"/>
                <a:ea typeface="Open Sans" panose="020B0604020202020204" charset="0"/>
                <a:cs typeface="Open Sans" panose="020B0604020202020204" charset="0"/>
              </a:rPr>
              <a:t> </a:t>
            </a:r>
            <a:r>
              <a:rPr lang="ru-RU" sz="2000" dirty="0" err="1" smtClean="0">
                <a:latin typeface="Open Sans" panose="020B0604020202020204" charset="0"/>
                <a:ea typeface="Open Sans" panose="020B0604020202020204" charset="0"/>
                <a:cs typeface="Open Sans" panose="020B0604020202020204" charset="0"/>
              </a:rPr>
              <a:t>коллайдера</a:t>
            </a:r>
            <a:r>
              <a:rPr lang="ru-RU" sz="2000" dirty="0" smtClean="0">
                <a:latin typeface="Open Sans" panose="020B0604020202020204" charset="0"/>
                <a:ea typeface="Open Sans" panose="020B0604020202020204" charset="0"/>
                <a:cs typeface="Open Sans" panose="020B0604020202020204" charset="0"/>
              </a:rPr>
              <a:t> (БАК).</a:t>
            </a:r>
          </a:p>
          <a:p>
            <a:endParaRPr lang="ru-RU" sz="2000" dirty="0">
              <a:latin typeface="Open Sans" panose="020B0604020202020204" charset="0"/>
              <a:ea typeface="Open Sans" panose="020B0604020202020204" charset="0"/>
              <a:cs typeface="Open Sans" panose="020B0604020202020204" charset="0"/>
            </a:endParaRPr>
          </a:p>
          <a:p>
            <a:r>
              <a:rPr lang="ru-RU" sz="2000" u="sng" dirty="0">
                <a:latin typeface="Open Sans" panose="020B0604020202020204" charset="0"/>
                <a:ea typeface="Open Sans" panose="020B0604020202020204" charset="0"/>
                <a:cs typeface="Open Sans" panose="020B0604020202020204" charset="0"/>
              </a:rPr>
              <a:t>Задачи:</a:t>
            </a:r>
          </a:p>
          <a:p>
            <a:pPr marL="342900" indent="-342900">
              <a:buFont typeface="+mj-lt"/>
              <a:buAutoNum type="arabicPeriod"/>
            </a:pPr>
            <a:r>
              <a:rPr lang="ru-RU" sz="2000" dirty="0">
                <a:latin typeface="Open Sans" panose="020B0604020202020204" charset="0"/>
                <a:ea typeface="Open Sans" panose="020B0604020202020204" charset="0"/>
                <a:cs typeface="Open Sans" panose="020B0604020202020204" charset="0"/>
              </a:rPr>
              <a:t>Изучить возможности использования языковой модели для обработки данных научных публикаций.</a:t>
            </a:r>
          </a:p>
          <a:p>
            <a:pPr marL="342900" indent="-342900">
              <a:buFont typeface="+mj-lt"/>
              <a:buAutoNum type="arabicPeriod"/>
            </a:pPr>
            <a:r>
              <a:rPr lang="ru-RU" sz="2000" dirty="0">
                <a:latin typeface="Open Sans" panose="020B0604020202020204" charset="0"/>
                <a:ea typeface="Open Sans" panose="020B0604020202020204" charset="0"/>
                <a:cs typeface="Open Sans" panose="020B0604020202020204" charset="0"/>
              </a:rPr>
              <a:t>Спроектировать схему базы данных для хранения характеристик </a:t>
            </a:r>
            <a:r>
              <a:rPr lang="ru-RU" sz="2000" dirty="0" smtClean="0">
                <a:latin typeface="Open Sans" panose="020B0604020202020204" charset="0"/>
                <a:ea typeface="Open Sans" panose="020B0604020202020204" charset="0"/>
                <a:cs typeface="Open Sans" panose="020B0604020202020204" charset="0"/>
              </a:rPr>
              <a:t>СТО.</a:t>
            </a:r>
            <a:endParaRPr lang="ru-RU" sz="2000" dirty="0">
              <a:latin typeface="Open Sans" panose="020B0604020202020204" charset="0"/>
              <a:ea typeface="Open Sans" panose="020B0604020202020204" charset="0"/>
              <a:cs typeface="Open Sans" panose="020B0604020202020204" charset="0"/>
            </a:endParaRPr>
          </a:p>
          <a:p>
            <a:pPr marL="342900" indent="-342900">
              <a:buFont typeface="+mj-lt"/>
              <a:buAutoNum type="arabicPeriod"/>
            </a:pPr>
            <a:r>
              <a:rPr lang="ru-RU" sz="2000" dirty="0">
                <a:latin typeface="Open Sans" panose="020B0604020202020204" charset="0"/>
                <a:ea typeface="Open Sans" panose="020B0604020202020204" charset="0"/>
                <a:cs typeface="Open Sans" panose="020B0604020202020204" charset="0"/>
              </a:rPr>
              <a:t>Разработать методику формирования базы данных </a:t>
            </a:r>
            <a:r>
              <a:rPr lang="ru-RU" sz="2000" dirty="0" smtClean="0">
                <a:latin typeface="Open Sans" panose="020B0604020202020204" charset="0"/>
                <a:ea typeface="Open Sans" panose="020B0604020202020204" charset="0"/>
                <a:cs typeface="Open Sans" panose="020B0604020202020204" charset="0"/>
              </a:rPr>
              <a:t>характеристик сложного технологического объекта.</a:t>
            </a:r>
            <a:endParaRPr lang="ru-RU" sz="2000" dirty="0">
              <a:latin typeface="Open Sans" panose="020B0604020202020204" charset="0"/>
              <a:ea typeface="Open Sans" panose="020B0604020202020204" charset="0"/>
              <a:cs typeface="Open Sans" panose="020B0604020202020204" charset="0"/>
            </a:endParaRPr>
          </a:p>
          <a:p>
            <a:pPr marL="342900" indent="-342900">
              <a:buFont typeface="+mj-lt"/>
              <a:buAutoNum type="arabicPeriod"/>
            </a:pPr>
            <a:r>
              <a:rPr lang="ru-RU" sz="2000" dirty="0">
                <a:latin typeface="Open Sans" panose="020B0604020202020204" charset="0"/>
                <a:ea typeface="Open Sans" panose="020B0604020202020204" charset="0"/>
                <a:cs typeface="Open Sans" panose="020B0604020202020204" charset="0"/>
              </a:rPr>
              <a:t>Апробировать методику и провести тестовое наполнение базы данных.</a:t>
            </a:r>
          </a:p>
          <a:p>
            <a:endParaRPr lang="ru-RU" sz="2000" dirty="0">
              <a:latin typeface="Open Sans" panose="020B0604020202020204" charset="0"/>
              <a:ea typeface="Open Sans" panose="020B0604020202020204" charset="0"/>
              <a:cs typeface="Open Sans" panose="020B0604020202020204" charset="0"/>
            </a:endParaRPr>
          </a:p>
          <a:p>
            <a:r>
              <a:rPr lang="ru-RU" sz="2000" u="sng" dirty="0">
                <a:latin typeface="Open Sans" panose="020B0604020202020204" charset="0"/>
                <a:ea typeface="Open Sans" panose="020B0604020202020204" charset="0"/>
                <a:cs typeface="Open Sans" panose="020B0604020202020204" charset="0"/>
              </a:rPr>
              <a:t>Актуальность:</a:t>
            </a:r>
            <a:endParaRPr lang="en-US" sz="2000" u="sng" dirty="0">
              <a:latin typeface="Open Sans" panose="020B0604020202020204" charset="0"/>
              <a:ea typeface="Open Sans" panose="020B0604020202020204" charset="0"/>
              <a:cs typeface="Open Sans" panose="020B0604020202020204" charset="0"/>
            </a:endParaRPr>
          </a:p>
          <a:p>
            <a:r>
              <a:rPr lang="ru-RU" sz="2000" dirty="0">
                <a:latin typeface="Open Sans" panose="020B0604020202020204" charset="0"/>
                <a:ea typeface="Open Sans" panose="020B0604020202020204" charset="0"/>
                <a:cs typeface="Open Sans" panose="020B0604020202020204" charset="0"/>
              </a:rPr>
              <a:t>необходимость разработки методики, позволяющей ускорить процесс выявления целевой информации, содержащейся в научных публикациях. </a:t>
            </a:r>
          </a:p>
        </p:txBody>
      </p:sp>
    </p:spTree>
    <p:extLst>
      <p:ext uri="{BB962C8B-B14F-4D97-AF65-F5344CB8AC3E}">
        <p14:creationId xmlns:p14="http://schemas.microsoft.com/office/powerpoint/2010/main" val="24610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9572" y="-94969"/>
            <a:ext cx="9032836" cy="1384995"/>
          </a:xfrm>
        </p:spPr>
        <p:txBody>
          <a:bodyPr/>
          <a:lstStyle/>
          <a:p>
            <a:r>
              <a:rPr lang="ru-RU" dirty="0"/>
              <a:t>АПРОБАЦИЯ ПРОГРАММНОГО ВЫДЕЛЕНИЯ ХАРАКТЕРИСТИК СЛОЖНОГО ТЕХНОЛОГИЧЕСКОГО ОБЪЕКТА</a:t>
            </a:r>
          </a:p>
        </p:txBody>
      </p:sp>
      <p:sp>
        <p:nvSpPr>
          <p:cNvPr id="5" name="Прямоугольник 4"/>
          <p:cNvSpPr/>
          <p:nvPr/>
        </p:nvSpPr>
        <p:spPr>
          <a:xfrm>
            <a:off x="559572" y="1306266"/>
            <a:ext cx="11090274" cy="400110"/>
          </a:xfrm>
          <a:prstGeom prst="rect">
            <a:avLst/>
          </a:prstGeom>
        </p:spPr>
        <p:txBody>
          <a:bodyPr wrap="square">
            <a:spAutoFit/>
          </a:bodyPr>
          <a:lstStyle/>
          <a:p>
            <a:pPr algn="ctr"/>
            <a:r>
              <a:rPr lang="ru-RU" sz="2000" dirty="0" smtClean="0">
                <a:latin typeface="Open Sans" panose="020B0604020202020204" charset="0"/>
                <a:ea typeface="Open Sans" panose="020B0604020202020204" charset="0"/>
                <a:cs typeface="Open Sans" panose="020B0604020202020204" charset="0"/>
              </a:rPr>
              <a:t>Профиль детектора </a:t>
            </a:r>
            <a:r>
              <a:rPr lang="en-US" sz="2000" dirty="0" smtClean="0">
                <a:latin typeface="Open Sans" panose="020B0604020202020204" charset="0"/>
                <a:ea typeface="Open Sans" panose="020B0604020202020204" charset="0"/>
                <a:cs typeface="Open Sans" panose="020B0604020202020204" charset="0"/>
              </a:rPr>
              <a:t>ALICE </a:t>
            </a:r>
            <a:r>
              <a:rPr lang="ru-RU" sz="2000" dirty="0" smtClean="0">
                <a:latin typeface="Open Sans" panose="020B0604020202020204" charset="0"/>
                <a:ea typeface="Open Sans" panose="020B0604020202020204" charset="0"/>
                <a:cs typeface="Open Sans" panose="020B0604020202020204" charset="0"/>
              </a:rPr>
              <a:t>(</a:t>
            </a:r>
            <a:r>
              <a:rPr lang="en-US" sz="2000" dirty="0" smtClean="0">
                <a:latin typeface="Open Sans" panose="020B0604020202020204" charset="0"/>
                <a:ea typeface="Open Sans" panose="020B0604020202020204" charset="0"/>
                <a:cs typeface="Open Sans" panose="020B0604020202020204" charset="0"/>
              </a:rPr>
              <a:t>2022 -</a:t>
            </a:r>
            <a:r>
              <a:rPr lang="ru-RU" sz="2000" dirty="0" smtClean="0">
                <a:latin typeface="Open Sans" panose="020B0604020202020204" charset="0"/>
                <a:ea typeface="Open Sans" panose="020B0604020202020204" charset="0"/>
                <a:cs typeface="Open Sans" panose="020B0604020202020204" charset="0"/>
              </a:rPr>
              <a:t>)</a:t>
            </a:r>
            <a:endParaRPr lang="ru-RU" sz="2000" dirty="0">
              <a:latin typeface="Open Sans" panose="020B0604020202020204" charset="0"/>
              <a:ea typeface="Open Sans" panose="020B0604020202020204" charset="0"/>
              <a:cs typeface="Open Sans" panose="020B0604020202020204" charset="0"/>
            </a:endParaRPr>
          </a:p>
        </p:txBody>
      </p:sp>
      <p:graphicFrame>
        <p:nvGraphicFramePr>
          <p:cNvPr id="7" name="Таблица 6"/>
          <p:cNvGraphicFramePr>
            <a:graphicFrameLocks noGrp="1"/>
          </p:cNvGraphicFramePr>
          <p:nvPr>
            <p:extLst/>
          </p:nvPr>
        </p:nvGraphicFramePr>
        <p:xfrm>
          <a:off x="1592161" y="1785996"/>
          <a:ext cx="9044973" cy="3869640"/>
        </p:xfrm>
        <a:graphic>
          <a:graphicData uri="http://schemas.openxmlformats.org/drawingml/2006/table">
            <a:tbl>
              <a:tblPr/>
              <a:tblGrid>
                <a:gridCol w="2864053">
                  <a:extLst>
                    <a:ext uri="{9D8B030D-6E8A-4147-A177-3AD203B41FA5}">
                      <a16:colId xmlns:a16="http://schemas.microsoft.com/office/drawing/2014/main" val="20000"/>
                    </a:ext>
                  </a:extLst>
                </a:gridCol>
                <a:gridCol w="3611197">
                  <a:extLst>
                    <a:ext uri="{9D8B030D-6E8A-4147-A177-3AD203B41FA5}">
                      <a16:colId xmlns:a16="http://schemas.microsoft.com/office/drawing/2014/main" val="20001"/>
                    </a:ext>
                  </a:extLst>
                </a:gridCol>
                <a:gridCol w="2569723">
                  <a:extLst>
                    <a:ext uri="{9D8B030D-6E8A-4147-A177-3AD203B41FA5}">
                      <a16:colId xmlns:a16="http://schemas.microsoft.com/office/drawing/2014/main" val="20002"/>
                    </a:ext>
                  </a:extLst>
                </a:gridCol>
              </a:tblGrid>
              <a:tr h="404245">
                <a:tc>
                  <a:txBody>
                    <a:bodyPr/>
                    <a:lstStyle/>
                    <a:p>
                      <a:pPr algn="ctr" fontAlgn="ctr"/>
                      <a:r>
                        <a:rPr lang="ru-RU" sz="1200" b="0" i="0" u="none" strike="noStrike" dirty="0">
                          <a:solidFill>
                            <a:schemeClr val="bg1"/>
                          </a:solidFill>
                          <a:latin typeface="Open Sans" pitchFamily="34" charset="0"/>
                          <a:ea typeface="Open Sans" pitchFamily="34" charset="0"/>
                          <a:cs typeface="Open Sans" pitchFamily="34" charset="0"/>
                        </a:rPr>
                        <a:t>Характеристика детектора</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5BB"/>
                    </a:solidFill>
                  </a:tcPr>
                </a:tc>
                <a:tc>
                  <a:txBody>
                    <a:bodyPr/>
                    <a:lstStyle/>
                    <a:p>
                      <a:pPr algn="ctr" fontAlgn="ctr"/>
                      <a:r>
                        <a:rPr lang="ru-RU" sz="1200" b="0" i="0" u="none" strike="noStrike" dirty="0">
                          <a:solidFill>
                            <a:schemeClr val="bg1"/>
                          </a:solidFill>
                          <a:latin typeface="Open Sans" pitchFamily="34" charset="0"/>
                          <a:ea typeface="Open Sans" pitchFamily="34" charset="0"/>
                          <a:cs typeface="Open Sans" pitchFamily="34" charset="0"/>
                        </a:rPr>
                        <a:t>Ответ языковой модели на запрос о характеристике детектора</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5BB"/>
                    </a:solidFill>
                  </a:tcPr>
                </a:tc>
                <a:tc>
                  <a:txBody>
                    <a:bodyPr/>
                    <a:lstStyle/>
                    <a:p>
                      <a:pPr algn="ctr" fontAlgn="ctr"/>
                      <a:r>
                        <a:rPr lang="ru-RU" sz="1200" b="0" i="0" u="none" strike="noStrike" dirty="0" smtClean="0">
                          <a:solidFill>
                            <a:schemeClr val="bg1"/>
                          </a:solidFill>
                          <a:latin typeface="Open Sans" pitchFamily="34" charset="0"/>
                          <a:ea typeface="Open Sans" pitchFamily="34" charset="0"/>
                          <a:cs typeface="Open Sans" pitchFamily="34" charset="0"/>
                        </a:rPr>
                        <a:t>Количество ответов языковой модели на запрос о характеристике детектора</a:t>
                      </a:r>
                      <a:endParaRPr lang="ru-RU" sz="1200" b="0" i="0" u="none" strike="noStrike" dirty="0">
                        <a:solidFill>
                          <a:schemeClr val="bg1"/>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5BB"/>
                    </a:solidFill>
                  </a:tcPr>
                </a:tc>
                <a:extLst>
                  <a:ext uri="{0D108BD9-81ED-4DB2-BD59-A6C34878D82A}">
                    <a16:rowId xmlns:a16="http://schemas.microsoft.com/office/drawing/2014/main" val="10000"/>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Наименование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Detector </a:t>
                      </a:r>
                      <a:r>
                        <a:rPr lang="en-US" sz="1200" b="0" i="0" u="none" strike="noStrike" dirty="0" smtClean="0">
                          <a:solidFill>
                            <a:srgbClr val="000000"/>
                          </a:solidFill>
                          <a:latin typeface="Open Sans" pitchFamily="34" charset="0"/>
                          <a:ea typeface="Open Sans" pitchFamily="34" charset="0"/>
                          <a:cs typeface="Open Sans" pitchFamily="34" charset="0"/>
                        </a:rPr>
                        <a:t>name:</a:t>
                      </a:r>
                      <a:r>
                        <a:rPr lang="en-US" sz="1200" b="0" i="0" u="none" strike="noStrike" baseline="0" dirty="0" smtClean="0">
                          <a:solidFill>
                            <a:srgbClr val="000000"/>
                          </a:solidFill>
                          <a:latin typeface="Open Sans" pitchFamily="34" charset="0"/>
                          <a:ea typeface="Open Sans" pitchFamily="34" charset="0"/>
                          <a:cs typeface="Open Sans" pitchFamily="34" charset="0"/>
                        </a:rPr>
                        <a:t> ALICE.</a:t>
                      </a:r>
                      <a:r>
                        <a:rPr lang="en-US" sz="1200" b="0" i="0" u="none" strike="noStrike" dirty="0" smtClean="0">
                          <a:solidFill>
                            <a:srgbClr val="000000"/>
                          </a:solidFill>
                          <a:latin typeface="Open Sans" pitchFamily="34" charset="0"/>
                          <a:ea typeface="Open Sans" pitchFamily="34" charset="0"/>
                          <a:cs typeface="Open Sans" pitchFamily="34" charset="0"/>
                        </a:rPr>
                        <a:t> </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a:t>
                      </a:r>
                      <a:r>
                        <a:rPr lang="ru-RU" sz="1200" b="0" i="0" u="none" strike="noStrike" dirty="0" smtClean="0">
                          <a:solidFill>
                            <a:srgbClr val="000000"/>
                          </a:solidFill>
                          <a:latin typeface="Open Sans" pitchFamily="34" charset="0"/>
                          <a:ea typeface="Open Sans" pitchFamily="34" charset="0"/>
                          <a:cs typeface="Open Sans" pitchFamily="34" charset="0"/>
                        </a:rPr>
                        <a:t>5</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Номер запуска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baseline="0" dirty="0" smtClean="0">
                          <a:solidFill>
                            <a:srgbClr val="000000"/>
                          </a:solidFill>
                          <a:latin typeface="Open Sans" pitchFamily="34" charset="0"/>
                          <a:ea typeface="Open Sans" pitchFamily="34" charset="0"/>
                          <a:cs typeface="Open Sans" pitchFamily="34" charset="0"/>
                        </a:rPr>
                        <a:t>–</a:t>
                      </a:r>
                      <a:r>
                        <a:rPr lang="ru-RU" sz="1200" b="0" i="0" u="none" strike="noStrike" baseline="0" dirty="0" smtClean="0">
                          <a:solidFill>
                            <a:srgbClr val="000000"/>
                          </a:solidFill>
                          <a:latin typeface="Open Sans" pitchFamily="34" charset="0"/>
                          <a:ea typeface="Open Sans" pitchFamily="34" charset="0"/>
                          <a:cs typeface="Open Sans" pitchFamily="34" charset="0"/>
                        </a:rPr>
                        <a:t> </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Тип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Размеры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Length: </a:t>
                      </a:r>
                      <a:r>
                        <a:rPr lang="en-US" sz="1200" b="0" i="0" u="none" strike="noStrike" dirty="0" smtClean="0">
                          <a:solidFill>
                            <a:srgbClr val="000000"/>
                          </a:solidFill>
                          <a:latin typeface="Open Sans" pitchFamily="34" charset="0"/>
                          <a:ea typeface="Open Sans" pitchFamily="34" charset="0"/>
                          <a:cs typeface="Open Sans" pitchFamily="34" charset="0"/>
                        </a:rPr>
                        <a:t>26</a:t>
                      </a:r>
                      <a:r>
                        <a:rPr lang="en-US" sz="1200" b="0" i="0" u="none" strike="noStrike" baseline="0" dirty="0" smtClean="0">
                          <a:solidFill>
                            <a:srgbClr val="000000"/>
                          </a:solidFill>
                          <a:latin typeface="Open Sans" pitchFamily="34" charset="0"/>
                          <a:ea typeface="Open Sans" pitchFamily="34" charset="0"/>
                          <a:cs typeface="Open Sans" pitchFamily="34" charset="0"/>
                        </a:rPr>
                        <a:t> </a:t>
                      </a:r>
                      <a:r>
                        <a:rPr lang="en-US" sz="1200" b="0" i="0" u="none" strike="noStrike" dirty="0" smtClean="0">
                          <a:solidFill>
                            <a:srgbClr val="000000"/>
                          </a:solidFill>
                          <a:latin typeface="Open Sans" pitchFamily="34" charset="0"/>
                          <a:ea typeface="Open Sans" pitchFamily="34" charset="0"/>
                          <a:cs typeface="Open Sans" pitchFamily="34" charset="0"/>
                        </a:rPr>
                        <a:t>m</a:t>
                      </a:r>
                      <a:r>
                        <a:rPr lang="en-US" sz="1200" b="0" i="0" u="none" strike="noStrike" dirty="0">
                          <a:solidFill>
                            <a:srgbClr val="000000"/>
                          </a:solidFill>
                          <a:latin typeface="Open Sans" pitchFamily="34" charset="0"/>
                          <a:ea typeface="Open Sans" pitchFamily="34" charset="0"/>
                          <a:cs typeface="Open Sans" pitchFamily="34" charset="0"/>
                        </a:rPr>
                        <a:t>; </a:t>
                      </a:r>
                      <a:r>
                        <a:rPr lang="en-US" sz="1200" b="0" i="0" u="none" strike="noStrike" dirty="0" smtClean="0">
                          <a:solidFill>
                            <a:srgbClr val="000000"/>
                          </a:solidFill>
                          <a:latin typeface="Open Sans" pitchFamily="34" charset="0"/>
                          <a:ea typeface="Open Sans" pitchFamily="34" charset="0"/>
                          <a:cs typeface="Open Sans" pitchFamily="34" charset="0"/>
                        </a:rPr>
                        <a:t>Height</a:t>
                      </a:r>
                      <a:r>
                        <a:rPr lang="en-US" sz="1200" b="0" i="0" u="none" strike="noStrike" dirty="0">
                          <a:solidFill>
                            <a:srgbClr val="000000"/>
                          </a:solidFill>
                          <a:latin typeface="Open Sans" pitchFamily="34" charset="0"/>
                          <a:ea typeface="Open Sans" pitchFamily="34" charset="0"/>
                          <a:cs typeface="Open Sans" pitchFamily="34" charset="0"/>
                        </a:rPr>
                        <a:t>: </a:t>
                      </a:r>
                      <a:r>
                        <a:rPr lang="en-US" sz="1200" b="0" i="0" u="none" strike="noStrike" dirty="0" smtClean="0">
                          <a:solidFill>
                            <a:srgbClr val="000000"/>
                          </a:solidFill>
                          <a:latin typeface="Open Sans" pitchFamily="34" charset="0"/>
                          <a:ea typeface="Open Sans" pitchFamily="34" charset="0"/>
                          <a:cs typeface="Open Sans" pitchFamily="34" charset="0"/>
                        </a:rPr>
                        <a:t>16 m </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12</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Масса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Mass: </a:t>
                      </a:r>
                      <a:r>
                        <a:rPr lang="de-DE" sz="1200" dirty="0" smtClean="0">
                          <a:latin typeface="Open Sans" pitchFamily="34" charset="0"/>
                          <a:ea typeface="Open Sans" pitchFamily="34" charset="0"/>
                          <a:cs typeface="Open Sans" pitchFamily="34" charset="0"/>
                        </a:rPr>
                        <a:t>~ 1</a:t>
                      </a:r>
                      <a:r>
                        <a:rPr lang="en-US" sz="1200" b="0" i="0" u="none" strike="noStrike" dirty="0" smtClean="0">
                          <a:solidFill>
                            <a:srgbClr val="000000"/>
                          </a:solidFill>
                          <a:latin typeface="Open Sans" pitchFamily="34" charset="0"/>
                          <a:ea typeface="Open Sans" pitchFamily="34" charset="0"/>
                          <a:cs typeface="Open Sans" pitchFamily="34" charset="0"/>
                        </a:rPr>
                        <a:t>0 kg</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49</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5"/>
                  </a:ext>
                </a:extLst>
              </a:tr>
              <a:tr h="404245">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Описание эксперимента</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Goals: Investigate the properties of quark-gluon plasma in heavy-ion collisions.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32</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137714">
                <a:tc>
                  <a:txBody>
                    <a:bodyPr/>
                    <a:lstStyle/>
                    <a:p>
                      <a:pPr algn="l" fontAlgn="b"/>
                      <a:r>
                        <a:rPr lang="ru-RU" sz="1200" b="0" i="0" u="none" strike="noStrike" smtClean="0">
                          <a:solidFill>
                            <a:srgbClr val="000000"/>
                          </a:solidFill>
                          <a:latin typeface="Open Sans" pitchFamily="34" charset="0"/>
                          <a:ea typeface="Open Sans" pitchFamily="34" charset="0"/>
                          <a:cs typeface="Open Sans" pitchFamily="34" charset="0"/>
                        </a:rPr>
                        <a:t>Магнитная система</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Type: </a:t>
                      </a:r>
                      <a:r>
                        <a:rPr lang="en-US" sz="1200" b="0" i="0" u="none" strike="noStrike" dirty="0" err="1">
                          <a:solidFill>
                            <a:srgbClr val="000000"/>
                          </a:solidFill>
                          <a:latin typeface="Open Sans" pitchFamily="34" charset="0"/>
                          <a:ea typeface="Open Sans" pitchFamily="34" charset="0"/>
                          <a:cs typeface="Open Sans" pitchFamily="34" charset="0"/>
                        </a:rPr>
                        <a:t>Solenoidal</a:t>
                      </a:r>
                      <a:r>
                        <a:rPr lang="en-US" sz="1200" b="0" i="0" u="none" strike="noStrike" dirty="0">
                          <a:solidFill>
                            <a:srgbClr val="000000"/>
                          </a:solidFill>
                          <a:latin typeface="Open Sans" pitchFamily="34" charset="0"/>
                          <a:ea typeface="Open Sans" pitchFamily="34" charset="0"/>
                          <a:cs typeface="Open Sans" pitchFamily="34" charset="0"/>
                        </a:rPr>
                        <a:t>; Field strength: 0.5 T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34</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70979">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Трековый детектор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latin typeface="Open Sans" pitchFamily="34" charset="0"/>
                          <a:ea typeface="Open Sans" pitchFamily="34" charset="0"/>
                          <a:cs typeface="Open Sans" pitchFamily="34" charset="0"/>
                        </a:rPr>
                        <a:t>Type: Silicon Pixel </a:t>
                      </a:r>
                      <a:r>
                        <a:rPr lang="de-DE" sz="1200" b="0" i="0" u="none" strike="noStrike" dirty="0" err="1">
                          <a:solidFill>
                            <a:srgbClr val="000000"/>
                          </a:solidFill>
                          <a:latin typeface="Open Sans" pitchFamily="34" charset="0"/>
                          <a:ea typeface="Open Sans" pitchFamily="34" charset="0"/>
                          <a:cs typeface="Open Sans" pitchFamily="34" charset="0"/>
                        </a:rPr>
                        <a:t>Detector</a:t>
                      </a:r>
                      <a:r>
                        <a:rPr lang="de-DE" sz="1200" b="0" i="0" u="none" strike="noStrike" dirty="0">
                          <a:solidFill>
                            <a:srgbClr val="000000"/>
                          </a:solidFill>
                          <a:latin typeface="Open Sans" pitchFamily="34" charset="0"/>
                          <a:ea typeface="Open Sans" pitchFamily="34" charset="0"/>
                          <a:cs typeface="Open Sans" pitchFamily="34" charset="0"/>
                        </a:rPr>
                        <a:t> (SPD)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47</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166230">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Точность измерения трека частиц</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Resolution: 10 µm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ru-RU" sz="1200" dirty="0" smtClean="0">
                          <a:solidFill>
                            <a:srgbClr val="000000"/>
                          </a:solidFill>
                          <a:latin typeface="Open Sans" pitchFamily="34" charset="0"/>
                          <a:ea typeface="Open Sans" pitchFamily="34" charset="0"/>
                          <a:cs typeface="Open Sans" pitchFamily="34" charset="0"/>
                        </a:rPr>
                        <a:t>5</a:t>
                      </a:r>
                      <a:r>
                        <a:rPr lang="en-US" sz="1200" dirty="0" smtClean="0">
                          <a:solidFill>
                            <a:srgbClr val="000000"/>
                          </a:solidFill>
                          <a:latin typeface="Open Sans" pitchFamily="34" charset="0"/>
                          <a:ea typeface="Open Sans" pitchFamily="34" charset="0"/>
                          <a:cs typeface="Open Sans" pitchFamily="34" charset="0"/>
                        </a:rPr>
                        <a:t>0</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166230">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Электромагнитный калориметр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Type: Lead-</a:t>
                      </a:r>
                      <a:r>
                        <a:rPr lang="en-US" sz="1200" b="0" i="0" u="none" strike="noStrike" dirty="0" err="1">
                          <a:solidFill>
                            <a:srgbClr val="000000"/>
                          </a:solidFill>
                          <a:latin typeface="Open Sans" pitchFamily="34" charset="0"/>
                          <a:ea typeface="Open Sans" pitchFamily="34" charset="0"/>
                          <a:cs typeface="Open Sans" pitchFamily="34" charset="0"/>
                        </a:rPr>
                        <a:t>scintillator</a:t>
                      </a:r>
                      <a:r>
                        <a:rPr lang="en-US" sz="1200" b="0" i="0" u="none" strike="noStrike" dirty="0">
                          <a:solidFill>
                            <a:srgbClr val="000000"/>
                          </a:solidFill>
                          <a:latin typeface="Open Sans" pitchFamily="34" charset="0"/>
                          <a:ea typeface="Open Sans" pitchFamily="34" charset="0"/>
                          <a:cs typeface="Open Sans" pitchFamily="34" charset="0"/>
                        </a:rPr>
                        <a:t> sampling calorimeter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40</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166230">
                <a:tc>
                  <a:txBody>
                    <a:bodyPr/>
                    <a:lstStyle/>
                    <a:p>
                      <a:pPr algn="l" fontAlgn="b"/>
                      <a:r>
                        <a:rPr lang="ru-RU" sz="1200" b="0" i="0" u="none" strike="noStrike" dirty="0" err="1">
                          <a:solidFill>
                            <a:srgbClr val="000000"/>
                          </a:solidFill>
                          <a:latin typeface="Open Sans" pitchFamily="34" charset="0"/>
                          <a:ea typeface="Open Sans" pitchFamily="34" charset="0"/>
                          <a:cs typeface="Open Sans" pitchFamily="34" charset="0"/>
                        </a:rPr>
                        <a:t>Адронный</a:t>
                      </a:r>
                      <a:r>
                        <a:rPr lang="ru-RU" sz="1200" b="0" i="0" u="none" strike="noStrike" dirty="0">
                          <a:solidFill>
                            <a:srgbClr val="000000"/>
                          </a:solidFill>
                          <a:latin typeface="Open Sans" pitchFamily="34" charset="0"/>
                          <a:ea typeface="Open Sans" pitchFamily="34" charset="0"/>
                          <a:cs typeface="Open Sans" pitchFamily="34" charset="0"/>
                        </a:rPr>
                        <a:t> калориметр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Type: Iron-</a:t>
                      </a:r>
                      <a:r>
                        <a:rPr lang="en-US" sz="1200" b="0" i="0" u="none" strike="noStrike" dirty="0" err="1">
                          <a:solidFill>
                            <a:srgbClr val="000000"/>
                          </a:solidFill>
                          <a:latin typeface="Open Sans" pitchFamily="34" charset="0"/>
                          <a:ea typeface="Open Sans" pitchFamily="34" charset="0"/>
                          <a:cs typeface="Open Sans" pitchFamily="34" charset="0"/>
                        </a:rPr>
                        <a:t>scintillator</a:t>
                      </a:r>
                      <a:r>
                        <a:rPr lang="en-US" sz="1200" b="0" i="0" u="none" strike="noStrike" dirty="0">
                          <a:solidFill>
                            <a:srgbClr val="000000"/>
                          </a:solidFill>
                          <a:latin typeface="Open Sans" pitchFamily="34" charset="0"/>
                          <a:ea typeface="Open Sans" pitchFamily="34" charset="0"/>
                          <a:cs typeface="Open Sans" pitchFamily="34" charset="0"/>
                        </a:rPr>
                        <a:t> sampling calorimeter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34</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11"/>
                  </a:ext>
                </a:extLst>
              </a:tr>
              <a:tr h="166230">
                <a:tc>
                  <a:txBody>
                    <a:bodyPr/>
                    <a:lstStyle/>
                    <a:p>
                      <a:pPr algn="l" fontAlgn="b"/>
                      <a:r>
                        <a:rPr lang="ru-RU" sz="1200" b="0" i="0" u="none" strike="noStrike" dirty="0" err="1">
                          <a:solidFill>
                            <a:srgbClr val="000000"/>
                          </a:solidFill>
                          <a:latin typeface="Open Sans" pitchFamily="34" charset="0"/>
                          <a:ea typeface="Open Sans" pitchFamily="34" charset="0"/>
                          <a:cs typeface="Open Sans" pitchFamily="34" charset="0"/>
                        </a:rPr>
                        <a:t>Мюонный</a:t>
                      </a:r>
                      <a:r>
                        <a:rPr lang="ru-RU" sz="1200" b="0" i="0" u="none" strike="noStrike" dirty="0">
                          <a:solidFill>
                            <a:srgbClr val="000000"/>
                          </a:solidFill>
                          <a:latin typeface="Open Sans" pitchFamily="34" charset="0"/>
                          <a:ea typeface="Open Sans" pitchFamily="34" charset="0"/>
                          <a:cs typeface="Open Sans" pitchFamily="34" charset="0"/>
                        </a:rPr>
                        <a:t> спектрометр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Coverage: </a:t>
                      </a:r>
                      <a:r>
                        <a:rPr lang="el-GR" sz="1200" dirty="0" smtClean="0">
                          <a:latin typeface="Open Sans" pitchFamily="34" charset="0"/>
                          <a:ea typeface="Open Sans" pitchFamily="34" charset="0"/>
                          <a:cs typeface="Open Sans" pitchFamily="34" charset="0"/>
                        </a:rPr>
                        <a:t>|η| &lt; 0.9</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44</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70979">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Система триггеров (сокращение числа событий)</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Level-1 trigger: 100 kHz; High-Level Trigger (HLT): 1 kHz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37</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Хранимый объем информации</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Total data volume: </a:t>
                      </a:r>
                      <a:r>
                        <a:rPr lang="en-US" sz="1200" b="0" i="0" u="none" strike="noStrike" dirty="0" smtClean="0">
                          <a:solidFill>
                            <a:srgbClr val="000000"/>
                          </a:solidFill>
                          <a:latin typeface="Open Sans" pitchFamily="34" charset="0"/>
                          <a:ea typeface="Open Sans" pitchFamily="34" charset="0"/>
                          <a:cs typeface="Open Sans" pitchFamily="34" charset="0"/>
                        </a:rPr>
                        <a:t>1 </a:t>
                      </a:r>
                      <a:r>
                        <a:rPr lang="en-US" sz="1200" b="0" i="0" u="none" strike="noStrike" dirty="0">
                          <a:solidFill>
                            <a:srgbClr val="000000"/>
                          </a:solidFill>
                          <a:latin typeface="Open Sans" pitchFamily="34" charset="0"/>
                          <a:ea typeface="Open Sans" pitchFamily="34" charset="0"/>
                          <a:cs typeface="Open Sans" pitchFamily="34" charset="0"/>
                        </a:rPr>
                        <a:t>PB/year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31</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4"/>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Годы работы</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en-US" sz="1200" b="0" i="0" u="none" strike="noStrike" dirty="0" smtClean="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en-US" sz="1200" b="0" i="0" u="none" strike="noStrike" dirty="0" smtClean="0">
                        <a:solidFill>
                          <a:srgbClr val="000000"/>
                        </a:solidFill>
                        <a:latin typeface="Open Sans" pitchFamily="34" charset="0"/>
                        <a:ea typeface="Open Sans" pitchFamily="34" charset="0"/>
                        <a:cs typeface="Open Sans" pitchFamily="34" charset="0"/>
                      </a:endParaRP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5"/>
                  </a:ext>
                </a:extLst>
              </a:tr>
            </a:tbl>
          </a:graphicData>
        </a:graphic>
      </p:graphicFrame>
      <p:sp>
        <p:nvSpPr>
          <p:cNvPr id="9" name="Прямоугольник 8"/>
          <p:cNvSpPr/>
          <p:nvPr/>
        </p:nvSpPr>
        <p:spPr>
          <a:xfrm>
            <a:off x="1587500" y="6083300"/>
            <a:ext cx="27940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881059" y="6041095"/>
            <a:ext cx="2052293" cy="276999"/>
          </a:xfrm>
          <a:prstGeom prst="rect">
            <a:avLst/>
          </a:prstGeom>
        </p:spPr>
        <p:txBody>
          <a:bodyPr wrap="none">
            <a:spAutoFit/>
          </a:bodyPr>
          <a:lstStyle/>
          <a:p>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 ошибочное значение</a:t>
            </a:r>
            <a:endParaRPr lang="ru-RU" sz="1200" dirty="0"/>
          </a:p>
        </p:txBody>
      </p:sp>
      <p:sp>
        <p:nvSpPr>
          <p:cNvPr id="11" name="Прямоугольник 10"/>
          <p:cNvSpPr/>
          <p:nvPr/>
        </p:nvSpPr>
        <p:spPr>
          <a:xfrm>
            <a:off x="1585093" y="6373880"/>
            <a:ext cx="2794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864493" y="6332644"/>
            <a:ext cx="3902415" cy="276999"/>
          </a:xfrm>
          <a:prstGeom prst="rect">
            <a:avLst/>
          </a:prstGeom>
        </p:spPr>
        <p:txBody>
          <a:bodyPr wrap="none">
            <a:spAutoFit/>
          </a:bodyPr>
          <a:lstStyle/>
          <a:p>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 необходимо экспертное мнение</a:t>
            </a:r>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статистика</a:t>
            </a:r>
            <a:endParaRPr lang="ru-RU" sz="1200" dirty="0"/>
          </a:p>
        </p:txBody>
      </p:sp>
      <p:sp>
        <p:nvSpPr>
          <p:cNvPr id="13" name="Прямоугольник 12"/>
          <p:cNvSpPr/>
          <p:nvPr/>
        </p:nvSpPr>
        <p:spPr>
          <a:xfrm>
            <a:off x="1881059" y="6581001"/>
            <a:ext cx="2796086" cy="276999"/>
          </a:xfrm>
          <a:prstGeom prst="rect">
            <a:avLst/>
          </a:prstGeom>
        </p:spPr>
        <p:txBody>
          <a:bodyPr wrap="none">
            <a:spAutoFit/>
          </a:bodyPr>
          <a:lstStyle/>
          <a:p>
            <a:r>
              <a:rPr lang="ru-RU" sz="1200" dirty="0" smtClean="0">
                <a:solidFill>
                  <a:srgbClr val="000000"/>
                </a:solidFill>
                <a:latin typeface="Open Sans" pitchFamily="34" charset="0"/>
                <a:ea typeface="Open Sans" pitchFamily="34" charset="0"/>
                <a:cs typeface="Open Sans" pitchFamily="34" charset="0"/>
              </a:rPr>
              <a:t>пороговое значение ошибки: 30</a:t>
            </a:r>
            <a:endParaRPr lang="ru-RU" sz="1200" dirty="0"/>
          </a:p>
        </p:txBody>
      </p:sp>
    </p:spTree>
    <p:extLst>
      <p:ext uri="{BB962C8B-B14F-4D97-AF65-F5344CB8AC3E}">
        <p14:creationId xmlns:p14="http://schemas.microsoft.com/office/powerpoint/2010/main" val="28519726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9572" y="-94969"/>
            <a:ext cx="9032836" cy="1384995"/>
          </a:xfrm>
        </p:spPr>
        <p:txBody>
          <a:bodyPr/>
          <a:lstStyle/>
          <a:p>
            <a:r>
              <a:rPr lang="ru-RU" dirty="0"/>
              <a:t>АПРОБАЦИЯ ПРОГРАММНОГО ВЫДЕЛЕНИЯ ХАРАКТЕРИСТИК СЛОЖНОГО ТЕХНОЛОГИЧЕСКОГО ОБЪЕКТА</a:t>
            </a:r>
          </a:p>
        </p:txBody>
      </p:sp>
      <p:sp>
        <p:nvSpPr>
          <p:cNvPr id="5" name="Прямоугольник 4"/>
          <p:cNvSpPr/>
          <p:nvPr/>
        </p:nvSpPr>
        <p:spPr>
          <a:xfrm>
            <a:off x="559572" y="1306266"/>
            <a:ext cx="11090274" cy="400110"/>
          </a:xfrm>
          <a:prstGeom prst="rect">
            <a:avLst/>
          </a:prstGeom>
        </p:spPr>
        <p:txBody>
          <a:bodyPr wrap="square">
            <a:spAutoFit/>
          </a:bodyPr>
          <a:lstStyle/>
          <a:p>
            <a:pPr algn="ctr"/>
            <a:r>
              <a:rPr lang="ru-RU" sz="2000" dirty="0" smtClean="0">
                <a:latin typeface="Open Sans" panose="020B0604020202020204" charset="0"/>
                <a:ea typeface="Open Sans" panose="020B0604020202020204" charset="0"/>
                <a:cs typeface="Open Sans" panose="020B0604020202020204" charset="0"/>
              </a:rPr>
              <a:t>Профиль детектора </a:t>
            </a:r>
            <a:r>
              <a:rPr lang="en-US" sz="2000" dirty="0" smtClean="0">
                <a:latin typeface="Open Sans" panose="020B0604020202020204" charset="0"/>
                <a:ea typeface="Open Sans" panose="020B0604020202020204" charset="0"/>
                <a:cs typeface="Open Sans" panose="020B0604020202020204" charset="0"/>
              </a:rPr>
              <a:t>CMS </a:t>
            </a:r>
            <a:r>
              <a:rPr lang="ru-RU" sz="2000" dirty="0" smtClean="0">
                <a:latin typeface="Open Sans" panose="020B0604020202020204" charset="0"/>
                <a:ea typeface="Open Sans" panose="020B0604020202020204" charset="0"/>
                <a:cs typeface="Open Sans" panose="020B0604020202020204" charset="0"/>
              </a:rPr>
              <a:t>(</a:t>
            </a:r>
            <a:r>
              <a:rPr lang="en-US" sz="2000" dirty="0" smtClean="0">
                <a:latin typeface="Open Sans" panose="020B0604020202020204" charset="0"/>
                <a:ea typeface="Open Sans" panose="020B0604020202020204" charset="0"/>
                <a:cs typeface="Open Sans" panose="020B0604020202020204" charset="0"/>
              </a:rPr>
              <a:t>2008 - 2013</a:t>
            </a:r>
            <a:r>
              <a:rPr lang="ru-RU" sz="2000" dirty="0" smtClean="0">
                <a:latin typeface="Open Sans" panose="020B0604020202020204" charset="0"/>
                <a:ea typeface="Open Sans" panose="020B0604020202020204" charset="0"/>
                <a:cs typeface="Open Sans" panose="020B0604020202020204" charset="0"/>
              </a:rPr>
              <a:t>)</a:t>
            </a:r>
            <a:endParaRPr lang="ru-RU" sz="2000" dirty="0">
              <a:latin typeface="Open Sans" panose="020B0604020202020204" charset="0"/>
              <a:ea typeface="Open Sans" panose="020B0604020202020204" charset="0"/>
              <a:cs typeface="Open Sans" panose="020B0604020202020204" charset="0"/>
            </a:endParaRPr>
          </a:p>
        </p:txBody>
      </p:sp>
      <p:graphicFrame>
        <p:nvGraphicFramePr>
          <p:cNvPr id="7" name="Таблица 6"/>
          <p:cNvGraphicFramePr>
            <a:graphicFrameLocks noGrp="1"/>
          </p:cNvGraphicFramePr>
          <p:nvPr>
            <p:extLst/>
          </p:nvPr>
        </p:nvGraphicFramePr>
        <p:xfrm>
          <a:off x="1592161" y="1785996"/>
          <a:ext cx="9044973" cy="3869640"/>
        </p:xfrm>
        <a:graphic>
          <a:graphicData uri="http://schemas.openxmlformats.org/drawingml/2006/table">
            <a:tbl>
              <a:tblPr/>
              <a:tblGrid>
                <a:gridCol w="2864053">
                  <a:extLst>
                    <a:ext uri="{9D8B030D-6E8A-4147-A177-3AD203B41FA5}">
                      <a16:colId xmlns:a16="http://schemas.microsoft.com/office/drawing/2014/main" val="20000"/>
                    </a:ext>
                  </a:extLst>
                </a:gridCol>
                <a:gridCol w="3611197">
                  <a:extLst>
                    <a:ext uri="{9D8B030D-6E8A-4147-A177-3AD203B41FA5}">
                      <a16:colId xmlns:a16="http://schemas.microsoft.com/office/drawing/2014/main" val="20001"/>
                    </a:ext>
                  </a:extLst>
                </a:gridCol>
                <a:gridCol w="2569723">
                  <a:extLst>
                    <a:ext uri="{9D8B030D-6E8A-4147-A177-3AD203B41FA5}">
                      <a16:colId xmlns:a16="http://schemas.microsoft.com/office/drawing/2014/main" val="20002"/>
                    </a:ext>
                  </a:extLst>
                </a:gridCol>
              </a:tblGrid>
              <a:tr h="404245">
                <a:tc>
                  <a:txBody>
                    <a:bodyPr/>
                    <a:lstStyle/>
                    <a:p>
                      <a:pPr algn="ctr" fontAlgn="ctr"/>
                      <a:r>
                        <a:rPr lang="ru-RU" sz="1200" b="0" i="0" u="none" strike="noStrike" dirty="0">
                          <a:solidFill>
                            <a:schemeClr val="bg1"/>
                          </a:solidFill>
                          <a:latin typeface="Open Sans" pitchFamily="34" charset="0"/>
                          <a:ea typeface="Open Sans" pitchFamily="34" charset="0"/>
                          <a:cs typeface="Open Sans" pitchFamily="34" charset="0"/>
                        </a:rPr>
                        <a:t>Характеристика детектора</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5BB"/>
                    </a:solidFill>
                  </a:tcPr>
                </a:tc>
                <a:tc>
                  <a:txBody>
                    <a:bodyPr/>
                    <a:lstStyle/>
                    <a:p>
                      <a:pPr algn="ctr" fontAlgn="ctr"/>
                      <a:r>
                        <a:rPr lang="ru-RU" sz="1200" b="0" i="0" u="none" strike="noStrike" dirty="0">
                          <a:solidFill>
                            <a:schemeClr val="bg1"/>
                          </a:solidFill>
                          <a:latin typeface="Open Sans" pitchFamily="34" charset="0"/>
                          <a:ea typeface="Open Sans" pitchFamily="34" charset="0"/>
                          <a:cs typeface="Open Sans" pitchFamily="34" charset="0"/>
                        </a:rPr>
                        <a:t>Ответ языковой модели на запрос о характеристике детектора</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5BB"/>
                    </a:solidFill>
                  </a:tcPr>
                </a:tc>
                <a:tc>
                  <a:txBody>
                    <a:bodyPr/>
                    <a:lstStyle/>
                    <a:p>
                      <a:pPr algn="ctr" fontAlgn="ctr"/>
                      <a:r>
                        <a:rPr lang="ru-RU" sz="1200" b="0" i="0" u="none" strike="noStrike" dirty="0" smtClean="0">
                          <a:solidFill>
                            <a:schemeClr val="bg1"/>
                          </a:solidFill>
                          <a:latin typeface="Open Sans" pitchFamily="34" charset="0"/>
                          <a:ea typeface="Open Sans" pitchFamily="34" charset="0"/>
                          <a:cs typeface="Open Sans" pitchFamily="34" charset="0"/>
                        </a:rPr>
                        <a:t>Количество ответов языковой модели на запрос о характеристике детектора</a:t>
                      </a:r>
                      <a:endParaRPr lang="ru-RU" sz="1200" b="0" i="0" u="none" strike="noStrike" dirty="0">
                        <a:solidFill>
                          <a:schemeClr val="bg1"/>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5BB"/>
                    </a:solidFill>
                  </a:tcPr>
                </a:tc>
                <a:extLst>
                  <a:ext uri="{0D108BD9-81ED-4DB2-BD59-A6C34878D82A}">
                    <a16:rowId xmlns:a16="http://schemas.microsoft.com/office/drawing/2014/main" val="10000"/>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Наименование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Detector </a:t>
                      </a:r>
                      <a:r>
                        <a:rPr lang="en-US" sz="1200" b="0" i="0" u="none" strike="noStrike" dirty="0" smtClean="0">
                          <a:solidFill>
                            <a:srgbClr val="000000"/>
                          </a:solidFill>
                          <a:latin typeface="Open Sans" pitchFamily="34" charset="0"/>
                          <a:ea typeface="Open Sans" pitchFamily="34" charset="0"/>
                          <a:cs typeface="Open Sans" pitchFamily="34" charset="0"/>
                        </a:rPr>
                        <a:t>name:</a:t>
                      </a:r>
                      <a:r>
                        <a:rPr lang="en-US" sz="1200" b="0" i="0" u="none" strike="noStrike" baseline="0" dirty="0" smtClean="0">
                          <a:solidFill>
                            <a:srgbClr val="000000"/>
                          </a:solidFill>
                          <a:latin typeface="Open Sans" pitchFamily="34" charset="0"/>
                          <a:ea typeface="Open Sans" pitchFamily="34" charset="0"/>
                          <a:cs typeface="Open Sans" pitchFamily="34" charset="0"/>
                        </a:rPr>
                        <a:t> CMS.</a:t>
                      </a:r>
                      <a:r>
                        <a:rPr lang="en-US" sz="1200" b="0" i="0" u="none" strike="noStrike" dirty="0" smtClean="0">
                          <a:solidFill>
                            <a:srgbClr val="000000"/>
                          </a:solidFill>
                          <a:latin typeface="Open Sans" pitchFamily="34" charset="0"/>
                          <a:ea typeface="Open Sans" pitchFamily="34" charset="0"/>
                          <a:cs typeface="Open Sans" pitchFamily="34" charset="0"/>
                        </a:rPr>
                        <a:t> </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smtClean="0">
                          <a:solidFill>
                            <a:srgbClr val="000000"/>
                          </a:solidFill>
                          <a:latin typeface="Open Sans" pitchFamily="34" charset="0"/>
                          <a:ea typeface="Open Sans" pitchFamily="34" charset="0"/>
                          <a:cs typeface="Open Sans" pitchFamily="34" charset="0"/>
                        </a:rPr>
                        <a:t>5</a:t>
                      </a:r>
                      <a:r>
                        <a:rPr lang="en-US" sz="1200" b="0" i="0" u="none" strike="noStrike" dirty="0" smtClean="0">
                          <a:solidFill>
                            <a:srgbClr val="000000"/>
                          </a:solidFill>
                          <a:latin typeface="Open Sans" pitchFamily="34" charset="0"/>
                          <a:ea typeface="Open Sans" pitchFamily="34" charset="0"/>
                          <a:cs typeface="Open Sans" pitchFamily="34" charset="0"/>
                        </a:rPr>
                        <a:t>0</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Номер запуска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baseline="0" dirty="0" smtClean="0">
                          <a:solidFill>
                            <a:srgbClr val="000000"/>
                          </a:solidFill>
                          <a:latin typeface="Open Sans" pitchFamily="34" charset="0"/>
                          <a:ea typeface="Open Sans" pitchFamily="34" charset="0"/>
                          <a:cs typeface="Open Sans" pitchFamily="34" charset="0"/>
                        </a:rPr>
                        <a:t>1</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baseline="0" dirty="0" smtClean="0">
                          <a:solidFill>
                            <a:srgbClr val="000000"/>
                          </a:solidFill>
                          <a:latin typeface="Open Sans" pitchFamily="34" charset="0"/>
                          <a:ea typeface="Open Sans" pitchFamily="34" charset="0"/>
                          <a:cs typeface="Open Sans" pitchFamily="34" charset="0"/>
                        </a:rPr>
                        <a:t>21</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Тип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Размеры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Length: </a:t>
                      </a:r>
                      <a:r>
                        <a:rPr lang="en-US" sz="1200" b="0" i="0" u="none" strike="noStrike" dirty="0" smtClean="0">
                          <a:solidFill>
                            <a:srgbClr val="000000"/>
                          </a:solidFill>
                          <a:latin typeface="Open Sans" pitchFamily="34" charset="0"/>
                          <a:ea typeface="Open Sans" pitchFamily="34" charset="0"/>
                          <a:cs typeface="Open Sans" pitchFamily="34" charset="0"/>
                        </a:rPr>
                        <a:t>21</a:t>
                      </a:r>
                      <a:r>
                        <a:rPr lang="en-US" sz="1200" b="0" i="0" u="none" strike="noStrike" baseline="0" dirty="0" smtClean="0">
                          <a:solidFill>
                            <a:srgbClr val="000000"/>
                          </a:solidFill>
                          <a:latin typeface="Open Sans" pitchFamily="34" charset="0"/>
                          <a:ea typeface="Open Sans" pitchFamily="34" charset="0"/>
                          <a:cs typeface="Open Sans" pitchFamily="34" charset="0"/>
                        </a:rPr>
                        <a:t> </a:t>
                      </a:r>
                      <a:r>
                        <a:rPr lang="en-US" sz="1200" b="0" i="0" u="none" strike="noStrike" dirty="0" smtClean="0">
                          <a:solidFill>
                            <a:srgbClr val="000000"/>
                          </a:solidFill>
                          <a:latin typeface="Open Sans" pitchFamily="34" charset="0"/>
                          <a:ea typeface="Open Sans" pitchFamily="34" charset="0"/>
                          <a:cs typeface="Open Sans" pitchFamily="34" charset="0"/>
                        </a:rPr>
                        <a:t>m</a:t>
                      </a:r>
                      <a:r>
                        <a:rPr lang="en-US" sz="1200" b="0" i="0" u="none" strike="noStrike" dirty="0">
                          <a:solidFill>
                            <a:srgbClr val="000000"/>
                          </a:solidFill>
                          <a:latin typeface="Open Sans" pitchFamily="34" charset="0"/>
                          <a:ea typeface="Open Sans" pitchFamily="34" charset="0"/>
                          <a:cs typeface="Open Sans" pitchFamily="34" charset="0"/>
                        </a:rPr>
                        <a:t>; </a:t>
                      </a:r>
                      <a:r>
                        <a:rPr lang="en-US" sz="1200" b="0" i="0" u="none" strike="noStrike" dirty="0" smtClean="0">
                          <a:solidFill>
                            <a:srgbClr val="000000"/>
                          </a:solidFill>
                          <a:latin typeface="Open Sans" pitchFamily="34" charset="0"/>
                          <a:ea typeface="Open Sans" pitchFamily="34" charset="0"/>
                          <a:cs typeface="Open Sans" pitchFamily="34" charset="0"/>
                        </a:rPr>
                        <a:t>Height</a:t>
                      </a:r>
                      <a:r>
                        <a:rPr lang="en-US" sz="1200" b="0" i="0" u="none" strike="noStrike" dirty="0">
                          <a:solidFill>
                            <a:srgbClr val="000000"/>
                          </a:solidFill>
                          <a:latin typeface="Open Sans" pitchFamily="34" charset="0"/>
                          <a:ea typeface="Open Sans" pitchFamily="34" charset="0"/>
                          <a:cs typeface="Open Sans" pitchFamily="34" charset="0"/>
                        </a:rPr>
                        <a:t>: </a:t>
                      </a:r>
                      <a:r>
                        <a:rPr lang="en-US" sz="1200" b="0" i="0" u="none" strike="noStrike" dirty="0" smtClean="0">
                          <a:solidFill>
                            <a:srgbClr val="000000"/>
                          </a:solidFill>
                          <a:latin typeface="Open Sans" pitchFamily="34" charset="0"/>
                          <a:ea typeface="Open Sans" pitchFamily="34" charset="0"/>
                          <a:cs typeface="Open Sans" pitchFamily="34" charset="0"/>
                        </a:rPr>
                        <a:t>1</a:t>
                      </a:r>
                      <a:r>
                        <a:rPr lang="ru-RU" sz="1200" b="0" i="0" u="none" strike="noStrike" dirty="0" smtClean="0">
                          <a:solidFill>
                            <a:srgbClr val="000000"/>
                          </a:solidFill>
                          <a:latin typeface="Open Sans" pitchFamily="34" charset="0"/>
                          <a:ea typeface="Open Sans" pitchFamily="34" charset="0"/>
                          <a:cs typeface="Open Sans" pitchFamily="34" charset="0"/>
                        </a:rPr>
                        <a:t>5</a:t>
                      </a:r>
                      <a:r>
                        <a:rPr lang="en-US" sz="1200" b="0" i="0" u="none" strike="noStrike" dirty="0" smtClean="0">
                          <a:solidFill>
                            <a:srgbClr val="000000"/>
                          </a:solidFill>
                          <a:latin typeface="Open Sans" pitchFamily="34" charset="0"/>
                          <a:ea typeface="Open Sans" pitchFamily="34" charset="0"/>
                          <a:cs typeface="Open Sans" pitchFamily="34" charset="0"/>
                        </a:rPr>
                        <a:t> m </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32</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Масса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Mass</a:t>
                      </a:r>
                      <a:r>
                        <a:rPr lang="en-US" sz="1200" b="0" i="0" u="none" strike="noStrike" dirty="0" smtClean="0">
                          <a:solidFill>
                            <a:srgbClr val="000000"/>
                          </a:solidFill>
                          <a:latin typeface="Open Sans" pitchFamily="34" charset="0"/>
                          <a:ea typeface="Open Sans" pitchFamily="34" charset="0"/>
                          <a:cs typeface="Open Sans" pitchFamily="34" charset="0"/>
                        </a:rPr>
                        <a:t>:</a:t>
                      </a:r>
                      <a:r>
                        <a:rPr lang="en-US" sz="1200" b="0" i="0" u="none" strike="noStrike" baseline="0" dirty="0" smtClean="0">
                          <a:solidFill>
                            <a:srgbClr val="000000"/>
                          </a:solidFill>
                          <a:latin typeface="Open Sans" pitchFamily="34" charset="0"/>
                          <a:ea typeface="Open Sans" pitchFamily="34" charset="0"/>
                          <a:cs typeface="Open Sans" pitchFamily="34" charset="0"/>
                        </a:rPr>
                        <a:t> 14 000</a:t>
                      </a:r>
                      <a:r>
                        <a:rPr lang="en-US" sz="1200" b="0" i="0" u="none" strike="noStrike" dirty="0" smtClean="0">
                          <a:solidFill>
                            <a:srgbClr val="000000"/>
                          </a:solidFill>
                          <a:latin typeface="Open Sans" pitchFamily="34" charset="0"/>
                          <a:ea typeface="Open Sans" pitchFamily="34" charset="0"/>
                          <a:cs typeface="Open Sans" pitchFamily="34" charset="0"/>
                        </a:rPr>
                        <a:t> kg</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39</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404245">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Описание эксперимента</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Goals:</a:t>
                      </a:r>
                      <a:r>
                        <a:rPr lang="en-US" sz="1200" b="0" i="0" u="none" strike="noStrike" baseline="0" dirty="0" smtClean="0">
                          <a:solidFill>
                            <a:srgbClr val="000000"/>
                          </a:solidFill>
                          <a:latin typeface="Open Sans" pitchFamily="34" charset="0"/>
                          <a:ea typeface="Open Sans" pitchFamily="34" charset="0"/>
                          <a:cs typeface="Open Sans" pitchFamily="34" charset="0"/>
                        </a:rPr>
                        <a:t> High physics search</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23</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137714">
                <a:tc>
                  <a:txBody>
                    <a:bodyPr/>
                    <a:lstStyle/>
                    <a:p>
                      <a:pPr algn="l" fontAlgn="b"/>
                      <a:r>
                        <a:rPr lang="ru-RU" sz="1200" b="0" i="0" u="none" strike="noStrike" smtClean="0">
                          <a:solidFill>
                            <a:srgbClr val="000000"/>
                          </a:solidFill>
                          <a:latin typeface="Open Sans" pitchFamily="34" charset="0"/>
                          <a:ea typeface="Open Sans" pitchFamily="34" charset="0"/>
                          <a:cs typeface="Open Sans" pitchFamily="34" charset="0"/>
                        </a:rPr>
                        <a:t>Магнитная система</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Type: </a:t>
                      </a:r>
                      <a:r>
                        <a:rPr lang="en-US" sz="1200" b="0" i="0" u="none" strike="noStrike" dirty="0" err="1">
                          <a:solidFill>
                            <a:srgbClr val="000000"/>
                          </a:solidFill>
                          <a:latin typeface="Open Sans" pitchFamily="34" charset="0"/>
                          <a:ea typeface="Open Sans" pitchFamily="34" charset="0"/>
                          <a:cs typeface="Open Sans" pitchFamily="34" charset="0"/>
                        </a:rPr>
                        <a:t>Solenoidal</a:t>
                      </a:r>
                      <a:r>
                        <a:rPr lang="en-US" sz="1200" b="0" i="0" u="none" strike="noStrike" dirty="0">
                          <a:solidFill>
                            <a:srgbClr val="000000"/>
                          </a:solidFill>
                          <a:latin typeface="Open Sans" pitchFamily="34" charset="0"/>
                          <a:ea typeface="Open Sans" pitchFamily="34" charset="0"/>
                          <a:cs typeface="Open Sans" pitchFamily="34" charset="0"/>
                        </a:rPr>
                        <a:t>; Field strength: 0.5 T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34</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70979">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Трековый детектор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latin typeface="Open Sans" pitchFamily="34" charset="0"/>
                          <a:ea typeface="Open Sans" pitchFamily="34" charset="0"/>
                          <a:cs typeface="Open Sans" pitchFamily="34" charset="0"/>
                        </a:rPr>
                        <a:t>Type: Silicon Pixel </a:t>
                      </a:r>
                      <a:r>
                        <a:rPr lang="de-DE" sz="1200" b="0" i="0" u="none" strike="noStrike" dirty="0" err="1">
                          <a:solidFill>
                            <a:srgbClr val="000000"/>
                          </a:solidFill>
                          <a:latin typeface="Open Sans" pitchFamily="34" charset="0"/>
                          <a:ea typeface="Open Sans" pitchFamily="34" charset="0"/>
                          <a:cs typeface="Open Sans" pitchFamily="34" charset="0"/>
                        </a:rPr>
                        <a:t>Detector</a:t>
                      </a:r>
                      <a:r>
                        <a:rPr lang="de-DE" sz="1200" b="0" i="0" u="none" strike="noStrike" dirty="0">
                          <a:solidFill>
                            <a:srgbClr val="000000"/>
                          </a:solidFill>
                          <a:latin typeface="Open Sans" pitchFamily="34" charset="0"/>
                          <a:ea typeface="Open Sans" pitchFamily="34" charset="0"/>
                          <a:cs typeface="Open Sans" pitchFamily="34" charset="0"/>
                        </a:rPr>
                        <a:t> (SPD)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47</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8"/>
                  </a:ext>
                </a:extLst>
              </a:tr>
              <a:tr h="166230">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Точность измерения трека частиц</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Resolution: 10 µm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30</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166230">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Электромагнитный калориметр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Type: Lead-</a:t>
                      </a:r>
                      <a:r>
                        <a:rPr lang="en-US" sz="1200" b="0" i="0" u="none" strike="noStrike" dirty="0" err="1">
                          <a:solidFill>
                            <a:srgbClr val="000000"/>
                          </a:solidFill>
                          <a:latin typeface="Open Sans" pitchFamily="34" charset="0"/>
                          <a:ea typeface="Open Sans" pitchFamily="34" charset="0"/>
                          <a:cs typeface="Open Sans" pitchFamily="34" charset="0"/>
                        </a:rPr>
                        <a:t>scintillator</a:t>
                      </a:r>
                      <a:r>
                        <a:rPr lang="en-US" sz="1200" b="0" i="0" u="none" strike="noStrike" dirty="0">
                          <a:solidFill>
                            <a:srgbClr val="000000"/>
                          </a:solidFill>
                          <a:latin typeface="Open Sans" pitchFamily="34" charset="0"/>
                          <a:ea typeface="Open Sans" pitchFamily="34" charset="0"/>
                          <a:cs typeface="Open Sans" pitchFamily="34" charset="0"/>
                        </a:rPr>
                        <a:t> sampling calorimeter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34</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166230">
                <a:tc>
                  <a:txBody>
                    <a:bodyPr/>
                    <a:lstStyle/>
                    <a:p>
                      <a:pPr algn="l" fontAlgn="b"/>
                      <a:r>
                        <a:rPr lang="ru-RU" sz="1200" b="0" i="0" u="none" strike="noStrike" dirty="0" err="1">
                          <a:solidFill>
                            <a:srgbClr val="000000"/>
                          </a:solidFill>
                          <a:latin typeface="Open Sans" pitchFamily="34" charset="0"/>
                          <a:ea typeface="Open Sans" pitchFamily="34" charset="0"/>
                          <a:cs typeface="Open Sans" pitchFamily="34" charset="0"/>
                        </a:rPr>
                        <a:t>Адронный</a:t>
                      </a:r>
                      <a:r>
                        <a:rPr lang="ru-RU" sz="1200" b="0" i="0" u="none" strike="noStrike" dirty="0">
                          <a:solidFill>
                            <a:srgbClr val="000000"/>
                          </a:solidFill>
                          <a:latin typeface="Open Sans" pitchFamily="34" charset="0"/>
                          <a:ea typeface="Open Sans" pitchFamily="34" charset="0"/>
                          <a:cs typeface="Open Sans" pitchFamily="34" charset="0"/>
                        </a:rPr>
                        <a:t> калориметр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Type: Iron-</a:t>
                      </a:r>
                      <a:r>
                        <a:rPr lang="en-US" sz="1200" b="0" i="0" u="none" strike="noStrike" dirty="0" err="1">
                          <a:solidFill>
                            <a:srgbClr val="000000"/>
                          </a:solidFill>
                          <a:latin typeface="Open Sans" pitchFamily="34" charset="0"/>
                          <a:ea typeface="Open Sans" pitchFamily="34" charset="0"/>
                          <a:cs typeface="Open Sans" pitchFamily="34" charset="0"/>
                        </a:rPr>
                        <a:t>scintillator</a:t>
                      </a:r>
                      <a:r>
                        <a:rPr lang="en-US" sz="1200" b="0" i="0" u="none" strike="noStrike" dirty="0">
                          <a:solidFill>
                            <a:srgbClr val="000000"/>
                          </a:solidFill>
                          <a:latin typeface="Open Sans" pitchFamily="34" charset="0"/>
                          <a:ea typeface="Open Sans" pitchFamily="34" charset="0"/>
                          <a:cs typeface="Open Sans" pitchFamily="34" charset="0"/>
                        </a:rPr>
                        <a:t> sampling calorimeter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34</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11"/>
                  </a:ext>
                </a:extLst>
              </a:tr>
              <a:tr h="166230">
                <a:tc>
                  <a:txBody>
                    <a:bodyPr/>
                    <a:lstStyle/>
                    <a:p>
                      <a:pPr algn="l" fontAlgn="b"/>
                      <a:r>
                        <a:rPr lang="ru-RU" sz="1200" b="0" i="0" u="none" strike="noStrike" dirty="0" err="1">
                          <a:solidFill>
                            <a:srgbClr val="000000"/>
                          </a:solidFill>
                          <a:latin typeface="Open Sans" pitchFamily="34" charset="0"/>
                          <a:ea typeface="Open Sans" pitchFamily="34" charset="0"/>
                          <a:cs typeface="Open Sans" pitchFamily="34" charset="0"/>
                        </a:rPr>
                        <a:t>Мюонный</a:t>
                      </a:r>
                      <a:r>
                        <a:rPr lang="ru-RU" sz="1200" b="0" i="0" u="none" strike="noStrike" dirty="0">
                          <a:solidFill>
                            <a:srgbClr val="000000"/>
                          </a:solidFill>
                          <a:latin typeface="Open Sans" pitchFamily="34" charset="0"/>
                          <a:ea typeface="Open Sans" pitchFamily="34" charset="0"/>
                          <a:cs typeface="Open Sans" pitchFamily="34" charset="0"/>
                        </a:rPr>
                        <a:t> спектрометр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Coverage: </a:t>
                      </a:r>
                      <a:r>
                        <a:rPr lang="el-GR" sz="1200" dirty="0" smtClean="0"/>
                        <a:t>|η| &lt; ~2.5</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48</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70979">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Система триггеров (сокращение числа событий)</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Level-1 trigger: 100 kHz; High-Level Trigger (HLT): 1 kHz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49</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Хранимый объем информации</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Total data volume: </a:t>
                      </a:r>
                      <a:r>
                        <a:rPr lang="en-US" sz="1200" b="0" i="0" u="none" strike="noStrike" dirty="0" smtClean="0">
                          <a:solidFill>
                            <a:srgbClr val="000000"/>
                          </a:solidFill>
                          <a:latin typeface="Open Sans" pitchFamily="34" charset="0"/>
                          <a:ea typeface="Open Sans" pitchFamily="34" charset="0"/>
                          <a:cs typeface="Open Sans" pitchFamily="34" charset="0"/>
                        </a:rPr>
                        <a:t>1 </a:t>
                      </a:r>
                      <a:r>
                        <a:rPr lang="en-US" sz="1200" b="0" i="0" u="none" strike="noStrike" dirty="0">
                          <a:solidFill>
                            <a:srgbClr val="000000"/>
                          </a:solidFill>
                          <a:latin typeface="Open Sans" pitchFamily="34" charset="0"/>
                          <a:ea typeface="Open Sans" pitchFamily="34" charset="0"/>
                          <a:cs typeface="Open Sans" pitchFamily="34" charset="0"/>
                        </a:rPr>
                        <a:t>PB/year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31</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4"/>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Годы работы</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en-US" sz="1200" b="0" i="0" u="none" strike="noStrike" dirty="0" smtClean="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en-US" sz="1200" b="0" i="0" u="none" strike="noStrike" dirty="0" smtClean="0">
                        <a:solidFill>
                          <a:srgbClr val="000000"/>
                        </a:solidFill>
                        <a:latin typeface="Open Sans" pitchFamily="34" charset="0"/>
                        <a:ea typeface="Open Sans" pitchFamily="34" charset="0"/>
                        <a:cs typeface="Open Sans" pitchFamily="34" charset="0"/>
                      </a:endParaRP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5"/>
                  </a:ext>
                </a:extLst>
              </a:tr>
            </a:tbl>
          </a:graphicData>
        </a:graphic>
      </p:graphicFrame>
      <p:sp>
        <p:nvSpPr>
          <p:cNvPr id="9" name="Прямоугольник 8"/>
          <p:cNvSpPr/>
          <p:nvPr/>
        </p:nvSpPr>
        <p:spPr>
          <a:xfrm>
            <a:off x="1587500" y="6083300"/>
            <a:ext cx="27940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881059" y="6041095"/>
            <a:ext cx="2052293" cy="276999"/>
          </a:xfrm>
          <a:prstGeom prst="rect">
            <a:avLst/>
          </a:prstGeom>
        </p:spPr>
        <p:txBody>
          <a:bodyPr wrap="none">
            <a:spAutoFit/>
          </a:bodyPr>
          <a:lstStyle/>
          <a:p>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 ошибочное значение</a:t>
            </a:r>
            <a:endParaRPr lang="ru-RU" sz="1200" dirty="0"/>
          </a:p>
        </p:txBody>
      </p:sp>
      <p:sp>
        <p:nvSpPr>
          <p:cNvPr id="11" name="Прямоугольник 10"/>
          <p:cNvSpPr/>
          <p:nvPr/>
        </p:nvSpPr>
        <p:spPr>
          <a:xfrm>
            <a:off x="1585093" y="6373880"/>
            <a:ext cx="2794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864493" y="6332644"/>
            <a:ext cx="3902415" cy="276999"/>
          </a:xfrm>
          <a:prstGeom prst="rect">
            <a:avLst/>
          </a:prstGeom>
        </p:spPr>
        <p:txBody>
          <a:bodyPr wrap="none">
            <a:spAutoFit/>
          </a:bodyPr>
          <a:lstStyle/>
          <a:p>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 необходимо экспертное мнение</a:t>
            </a:r>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статистика</a:t>
            </a:r>
            <a:endParaRPr lang="ru-RU" sz="1200" dirty="0"/>
          </a:p>
        </p:txBody>
      </p:sp>
      <p:sp>
        <p:nvSpPr>
          <p:cNvPr id="13" name="Прямоугольник 12"/>
          <p:cNvSpPr/>
          <p:nvPr/>
        </p:nvSpPr>
        <p:spPr>
          <a:xfrm>
            <a:off x="1881059" y="6581001"/>
            <a:ext cx="2796086" cy="276999"/>
          </a:xfrm>
          <a:prstGeom prst="rect">
            <a:avLst/>
          </a:prstGeom>
        </p:spPr>
        <p:txBody>
          <a:bodyPr wrap="none">
            <a:spAutoFit/>
          </a:bodyPr>
          <a:lstStyle/>
          <a:p>
            <a:r>
              <a:rPr lang="ru-RU" sz="1200" dirty="0" smtClean="0">
                <a:solidFill>
                  <a:srgbClr val="000000"/>
                </a:solidFill>
                <a:latin typeface="Open Sans" pitchFamily="34" charset="0"/>
                <a:ea typeface="Open Sans" pitchFamily="34" charset="0"/>
                <a:cs typeface="Open Sans" pitchFamily="34" charset="0"/>
              </a:rPr>
              <a:t>пороговое значение ошибки: 30</a:t>
            </a:r>
            <a:endParaRPr lang="ru-RU" sz="1200" dirty="0"/>
          </a:p>
        </p:txBody>
      </p:sp>
    </p:spTree>
    <p:extLst>
      <p:ext uri="{BB962C8B-B14F-4D97-AF65-F5344CB8AC3E}">
        <p14:creationId xmlns:p14="http://schemas.microsoft.com/office/powerpoint/2010/main" val="11939154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9572" y="-94969"/>
            <a:ext cx="9032836" cy="1384995"/>
          </a:xfrm>
        </p:spPr>
        <p:txBody>
          <a:bodyPr/>
          <a:lstStyle/>
          <a:p>
            <a:r>
              <a:rPr lang="ru-RU" dirty="0"/>
              <a:t>АПРОБАЦИЯ ПРОГРАММНОГО ВЫДЕЛЕНИЯ ХАРАКТЕРИСТИК СЛОЖНОГО ТЕХНОЛОГИЧЕСКОГО ОБЪЕКТА</a:t>
            </a:r>
          </a:p>
        </p:txBody>
      </p:sp>
      <p:sp>
        <p:nvSpPr>
          <p:cNvPr id="5" name="Прямоугольник 4"/>
          <p:cNvSpPr/>
          <p:nvPr/>
        </p:nvSpPr>
        <p:spPr>
          <a:xfrm>
            <a:off x="559572" y="1306266"/>
            <a:ext cx="11090274" cy="400110"/>
          </a:xfrm>
          <a:prstGeom prst="rect">
            <a:avLst/>
          </a:prstGeom>
        </p:spPr>
        <p:txBody>
          <a:bodyPr wrap="square">
            <a:spAutoFit/>
          </a:bodyPr>
          <a:lstStyle/>
          <a:p>
            <a:pPr algn="ctr"/>
            <a:r>
              <a:rPr lang="ru-RU" sz="2000" dirty="0" smtClean="0">
                <a:latin typeface="Open Sans" panose="020B0604020202020204" charset="0"/>
                <a:ea typeface="Open Sans" panose="020B0604020202020204" charset="0"/>
                <a:cs typeface="Open Sans" panose="020B0604020202020204" charset="0"/>
              </a:rPr>
              <a:t>Профиль детектора </a:t>
            </a:r>
            <a:r>
              <a:rPr lang="en-US" sz="2000" dirty="0" smtClean="0">
                <a:latin typeface="Open Sans" panose="020B0604020202020204" charset="0"/>
                <a:ea typeface="Open Sans" panose="020B0604020202020204" charset="0"/>
                <a:cs typeface="Open Sans" panose="020B0604020202020204" charset="0"/>
              </a:rPr>
              <a:t>CMS </a:t>
            </a:r>
            <a:r>
              <a:rPr lang="ru-RU" sz="2000" dirty="0" smtClean="0">
                <a:latin typeface="Open Sans" panose="020B0604020202020204" charset="0"/>
                <a:ea typeface="Open Sans" panose="020B0604020202020204" charset="0"/>
                <a:cs typeface="Open Sans" panose="020B0604020202020204" charset="0"/>
              </a:rPr>
              <a:t>(</a:t>
            </a:r>
            <a:r>
              <a:rPr lang="en-US" sz="2000" dirty="0" smtClean="0">
                <a:latin typeface="Open Sans" panose="020B0604020202020204" charset="0"/>
                <a:ea typeface="Open Sans" panose="020B0604020202020204" charset="0"/>
                <a:cs typeface="Open Sans" panose="020B0604020202020204" charset="0"/>
              </a:rPr>
              <a:t>20</a:t>
            </a:r>
            <a:r>
              <a:rPr lang="ru-RU" sz="2000" dirty="0" smtClean="0">
                <a:latin typeface="Open Sans" panose="020B0604020202020204" charset="0"/>
                <a:ea typeface="Open Sans" panose="020B0604020202020204" charset="0"/>
                <a:cs typeface="Open Sans" panose="020B0604020202020204" charset="0"/>
              </a:rPr>
              <a:t>1</a:t>
            </a:r>
            <a:r>
              <a:rPr lang="ru-RU" sz="2000" dirty="0" smtClean="0">
                <a:solidFill>
                  <a:srgbClr val="000000"/>
                </a:solidFill>
                <a:latin typeface="Open Sans" pitchFamily="34" charset="0"/>
                <a:ea typeface="Open Sans" pitchFamily="34" charset="0"/>
                <a:cs typeface="Open Sans" pitchFamily="34" charset="0"/>
              </a:rPr>
              <a:t>5</a:t>
            </a:r>
            <a:r>
              <a:rPr lang="en-US" sz="2000" dirty="0" smtClean="0">
                <a:latin typeface="Open Sans" panose="020B0604020202020204" charset="0"/>
                <a:ea typeface="Open Sans" panose="020B0604020202020204" charset="0"/>
                <a:cs typeface="Open Sans" panose="020B0604020202020204" charset="0"/>
              </a:rPr>
              <a:t> - 201</a:t>
            </a:r>
            <a:r>
              <a:rPr lang="ru-RU" sz="2000" dirty="0" smtClean="0">
                <a:latin typeface="Open Sans" panose="020B0604020202020204" charset="0"/>
                <a:ea typeface="Open Sans" panose="020B0604020202020204" charset="0"/>
                <a:cs typeface="Open Sans" panose="020B0604020202020204" charset="0"/>
              </a:rPr>
              <a:t>8)</a:t>
            </a:r>
            <a:endParaRPr lang="ru-RU" sz="2000" dirty="0">
              <a:latin typeface="Open Sans" panose="020B0604020202020204" charset="0"/>
              <a:ea typeface="Open Sans" panose="020B0604020202020204" charset="0"/>
              <a:cs typeface="Open Sans" panose="020B0604020202020204" charset="0"/>
            </a:endParaRPr>
          </a:p>
        </p:txBody>
      </p:sp>
      <p:graphicFrame>
        <p:nvGraphicFramePr>
          <p:cNvPr id="7" name="Таблица 6"/>
          <p:cNvGraphicFramePr>
            <a:graphicFrameLocks noGrp="1"/>
          </p:cNvGraphicFramePr>
          <p:nvPr>
            <p:extLst/>
          </p:nvPr>
        </p:nvGraphicFramePr>
        <p:xfrm>
          <a:off x="1592161" y="1785996"/>
          <a:ext cx="9044973" cy="3869640"/>
        </p:xfrm>
        <a:graphic>
          <a:graphicData uri="http://schemas.openxmlformats.org/drawingml/2006/table">
            <a:tbl>
              <a:tblPr/>
              <a:tblGrid>
                <a:gridCol w="2864053">
                  <a:extLst>
                    <a:ext uri="{9D8B030D-6E8A-4147-A177-3AD203B41FA5}">
                      <a16:colId xmlns:a16="http://schemas.microsoft.com/office/drawing/2014/main" val="20000"/>
                    </a:ext>
                  </a:extLst>
                </a:gridCol>
                <a:gridCol w="3611197">
                  <a:extLst>
                    <a:ext uri="{9D8B030D-6E8A-4147-A177-3AD203B41FA5}">
                      <a16:colId xmlns:a16="http://schemas.microsoft.com/office/drawing/2014/main" val="20001"/>
                    </a:ext>
                  </a:extLst>
                </a:gridCol>
                <a:gridCol w="2569723">
                  <a:extLst>
                    <a:ext uri="{9D8B030D-6E8A-4147-A177-3AD203B41FA5}">
                      <a16:colId xmlns:a16="http://schemas.microsoft.com/office/drawing/2014/main" val="20002"/>
                    </a:ext>
                  </a:extLst>
                </a:gridCol>
              </a:tblGrid>
              <a:tr h="404245">
                <a:tc>
                  <a:txBody>
                    <a:bodyPr/>
                    <a:lstStyle/>
                    <a:p>
                      <a:pPr algn="ctr" fontAlgn="ctr"/>
                      <a:r>
                        <a:rPr lang="ru-RU" sz="1200" b="0" i="0" u="none" strike="noStrike" dirty="0">
                          <a:solidFill>
                            <a:schemeClr val="bg1"/>
                          </a:solidFill>
                          <a:latin typeface="Open Sans" pitchFamily="34" charset="0"/>
                          <a:ea typeface="Open Sans" pitchFamily="34" charset="0"/>
                          <a:cs typeface="Open Sans" pitchFamily="34" charset="0"/>
                        </a:rPr>
                        <a:t>Характеристика детектора</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5BB"/>
                    </a:solidFill>
                  </a:tcPr>
                </a:tc>
                <a:tc>
                  <a:txBody>
                    <a:bodyPr/>
                    <a:lstStyle/>
                    <a:p>
                      <a:pPr algn="ctr" fontAlgn="ctr"/>
                      <a:r>
                        <a:rPr lang="ru-RU" sz="1200" b="0" i="0" u="none" strike="noStrike" dirty="0">
                          <a:solidFill>
                            <a:schemeClr val="bg1"/>
                          </a:solidFill>
                          <a:latin typeface="Open Sans" pitchFamily="34" charset="0"/>
                          <a:ea typeface="Open Sans" pitchFamily="34" charset="0"/>
                          <a:cs typeface="Open Sans" pitchFamily="34" charset="0"/>
                        </a:rPr>
                        <a:t>Ответ языковой модели на запрос о характеристике детектора</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5BB"/>
                    </a:solidFill>
                  </a:tcPr>
                </a:tc>
                <a:tc>
                  <a:txBody>
                    <a:bodyPr/>
                    <a:lstStyle/>
                    <a:p>
                      <a:pPr algn="ctr" fontAlgn="ctr"/>
                      <a:r>
                        <a:rPr lang="ru-RU" sz="1200" b="0" i="0" u="none" strike="noStrike" dirty="0" smtClean="0">
                          <a:solidFill>
                            <a:schemeClr val="bg1"/>
                          </a:solidFill>
                          <a:latin typeface="Open Sans" pitchFamily="34" charset="0"/>
                          <a:ea typeface="Open Sans" pitchFamily="34" charset="0"/>
                          <a:cs typeface="Open Sans" pitchFamily="34" charset="0"/>
                        </a:rPr>
                        <a:t>Количество ответов языковой модели на запрос о характеристике детектора</a:t>
                      </a:r>
                      <a:endParaRPr lang="ru-RU" sz="1200" b="0" i="0" u="none" strike="noStrike" dirty="0">
                        <a:solidFill>
                          <a:schemeClr val="bg1"/>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5BB"/>
                    </a:solidFill>
                  </a:tcPr>
                </a:tc>
                <a:extLst>
                  <a:ext uri="{0D108BD9-81ED-4DB2-BD59-A6C34878D82A}">
                    <a16:rowId xmlns:a16="http://schemas.microsoft.com/office/drawing/2014/main" val="10000"/>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Наименование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Detector </a:t>
                      </a:r>
                      <a:r>
                        <a:rPr lang="en-US" sz="1200" b="0" i="0" u="none" strike="noStrike" dirty="0" smtClean="0">
                          <a:solidFill>
                            <a:srgbClr val="000000"/>
                          </a:solidFill>
                          <a:latin typeface="Open Sans" pitchFamily="34" charset="0"/>
                          <a:ea typeface="Open Sans" pitchFamily="34" charset="0"/>
                          <a:cs typeface="Open Sans" pitchFamily="34" charset="0"/>
                        </a:rPr>
                        <a:t>name:</a:t>
                      </a:r>
                      <a:r>
                        <a:rPr lang="en-US" sz="1200" b="0" i="0" u="none" strike="noStrike" baseline="0" dirty="0" smtClean="0">
                          <a:solidFill>
                            <a:srgbClr val="000000"/>
                          </a:solidFill>
                          <a:latin typeface="Open Sans" pitchFamily="34" charset="0"/>
                          <a:ea typeface="Open Sans" pitchFamily="34" charset="0"/>
                          <a:cs typeface="Open Sans" pitchFamily="34" charset="0"/>
                        </a:rPr>
                        <a:t> CMS.</a:t>
                      </a:r>
                      <a:r>
                        <a:rPr lang="en-US" sz="1200" b="0" i="0" u="none" strike="noStrike" dirty="0" smtClean="0">
                          <a:solidFill>
                            <a:srgbClr val="000000"/>
                          </a:solidFill>
                          <a:latin typeface="Open Sans" pitchFamily="34" charset="0"/>
                          <a:ea typeface="Open Sans" pitchFamily="34" charset="0"/>
                          <a:cs typeface="Open Sans" pitchFamily="34" charset="0"/>
                        </a:rPr>
                        <a:t> </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smtClean="0">
                          <a:solidFill>
                            <a:srgbClr val="000000"/>
                          </a:solidFill>
                          <a:latin typeface="Open Sans" pitchFamily="34" charset="0"/>
                          <a:ea typeface="Open Sans" pitchFamily="34" charset="0"/>
                          <a:cs typeface="Open Sans" pitchFamily="34" charset="0"/>
                        </a:rPr>
                        <a:t>5</a:t>
                      </a:r>
                      <a:r>
                        <a:rPr lang="en-US" sz="1200" b="0" i="0" u="none" strike="noStrike" dirty="0" smtClean="0">
                          <a:solidFill>
                            <a:srgbClr val="000000"/>
                          </a:solidFill>
                          <a:latin typeface="Open Sans" pitchFamily="34" charset="0"/>
                          <a:ea typeface="Open Sans" pitchFamily="34" charset="0"/>
                          <a:cs typeface="Open Sans" pitchFamily="34" charset="0"/>
                        </a:rPr>
                        <a:t>0</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Номер запуска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baseline="0" dirty="0" smtClean="0">
                          <a:solidFill>
                            <a:srgbClr val="000000"/>
                          </a:solidFill>
                          <a:latin typeface="Open Sans" pitchFamily="34" charset="0"/>
                          <a:ea typeface="Open Sans" pitchFamily="34" charset="0"/>
                          <a:cs typeface="Open Sans" pitchFamily="34" charset="0"/>
                        </a:rPr>
                        <a:t>2</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baseline="0" dirty="0" smtClean="0">
                          <a:solidFill>
                            <a:srgbClr val="000000"/>
                          </a:solidFill>
                          <a:latin typeface="Open Sans" pitchFamily="34" charset="0"/>
                          <a:ea typeface="Open Sans" pitchFamily="34" charset="0"/>
                          <a:cs typeface="Open Sans" pitchFamily="34" charset="0"/>
                        </a:rPr>
                        <a:t>32</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Тип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Размеры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Length: </a:t>
                      </a:r>
                      <a:r>
                        <a:rPr lang="en-US" sz="1200" b="0" i="0" u="none" strike="noStrike" dirty="0" smtClean="0">
                          <a:solidFill>
                            <a:srgbClr val="000000"/>
                          </a:solidFill>
                          <a:latin typeface="Open Sans" pitchFamily="34" charset="0"/>
                          <a:ea typeface="Open Sans" pitchFamily="34" charset="0"/>
                          <a:cs typeface="Open Sans" pitchFamily="34" charset="0"/>
                        </a:rPr>
                        <a:t>21</a:t>
                      </a:r>
                      <a:r>
                        <a:rPr lang="en-US" sz="1200" b="0" i="0" u="none" strike="noStrike" baseline="0" dirty="0" smtClean="0">
                          <a:solidFill>
                            <a:srgbClr val="000000"/>
                          </a:solidFill>
                          <a:latin typeface="Open Sans" pitchFamily="34" charset="0"/>
                          <a:ea typeface="Open Sans" pitchFamily="34" charset="0"/>
                          <a:cs typeface="Open Sans" pitchFamily="34" charset="0"/>
                        </a:rPr>
                        <a:t> </a:t>
                      </a:r>
                      <a:r>
                        <a:rPr lang="en-US" sz="1200" b="0" i="0" u="none" strike="noStrike" dirty="0" smtClean="0">
                          <a:solidFill>
                            <a:srgbClr val="000000"/>
                          </a:solidFill>
                          <a:latin typeface="Open Sans" pitchFamily="34" charset="0"/>
                          <a:ea typeface="Open Sans" pitchFamily="34" charset="0"/>
                          <a:cs typeface="Open Sans" pitchFamily="34" charset="0"/>
                        </a:rPr>
                        <a:t>m</a:t>
                      </a:r>
                      <a:r>
                        <a:rPr lang="en-US" sz="1200" b="0" i="0" u="none" strike="noStrike" dirty="0">
                          <a:solidFill>
                            <a:srgbClr val="000000"/>
                          </a:solidFill>
                          <a:latin typeface="Open Sans" pitchFamily="34" charset="0"/>
                          <a:ea typeface="Open Sans" pitchFamily="34" charset="0"/>
                          <a:cs typeface="Open Sans" pitchFamily="34" charset="0"/>
                        </a:rPr>
                        <a:t>; </a:t>
                      </a:r>
                      <a:r>
                        <a:rPr lang="en-US" sz="1200" b="0" i="0" u="none" strike="noStrike" dirty="0" smtClean="0">
                          <a:solidFill>
                            <a:srgbClr val="000000"/>
                          </a:solidFill>
                          <a:latin typeface="Open Sans" pitchFamily="34" charset="0"/>
                          <a:ea typeface="Open Sans" pitchFamily="34" charset="0"/>
                          <a:cs typeface="Open Sans" pitchFamily="34" charset="0"/>
                        </a:rPr>
                        <a:t>Height</a:t>
                      </a:r>
                      <a:r>
                        <a:rPr lang="en-US" sz="1200" b="0" i="0" u="none" strike="noStrike" dirty="0">
                          <a:solidFill>
                            <a:srgbClr val="000000"/>
                          </a:solidFill>
                          <a:latin typeface="Open Sans" pitchFamily="34" charset="0"/>
                          <a:ea typeface="Open Sans" pitchFamily="34" charset="0"/>
                          <a:cs typeface="Open Sans" pitchFamily="34" charset="0"/>
                        </a:rPr>
                        <a:t>: </a:t>
                      </a:r>
                      <a:r>
                        <a:rPr lang="en-US" sz="1200" b="0" i="0" u="none" strike="noStrike" dirty="0" smtClean="0">
                          <a:solidFill>
                            <a:srgbClr val="000000"/>
                          </a:solidFill>
                          <a:latin typeface="Open Sans" pitchFamily="34" charset="0"/>
                          <a:ea typeface="Open Sans" pitchFamily="34" charset="0"/>
                          <a:cs typeface="Open Sans" pitchFamily="34" charset="0"/>
                        </a:rPr>
                        <a:t>1</a:t>
                      </a:r>
                      <a:r>
                        <a:rPr lang="ru-RU" sz="1200" b="0" i="0" u="none" strike="noStrike" dirty="0" smtClean="0">
                          <a:solidFill>
                            <a:srgbClr val="000000"/>
                          </a:solidFill>
                          <a:latin typeface="Open Sans" pitchFamily="34" charset="0"/>
                          <a:ea typeface="Open Sans" pitchFamily="34" charset="0"/>
                          <a:cs typeface="Open Sans" pitchFamily="34" charset="0"/>
                        </a:rPr>
                        <a:t>5</a:t>
                      </a:r>
                      <a:r>
                        <a:rPr lang="en-US" sz="1200" b="0" i="0" u="none" strike="noStrike" dirty="0" smtClean="0">
                          <a:solidFill>
                            <a:srgbClr val="000000"/>
                          </a:solidFill>
                          <a:latin typeface="Open Sans" pitchFamily="34" charset="0"/>
                          <a:ea typeface="Open Sans" pitchFamily="34" charset="0"/>
                          <a:cs typeface="Open Sans" pitchFamily="34" charset="0"/>
                        </a:rPr>
                        <a:t> m </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48</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Масса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Mass</a:t>
                      </a:r>
                      <a:r>
                        <a:rPr lang="en-US" sz="1200" b="0" i="0" u="none" strike="noStrike" dirty="0" smtClean="0">
                          <a:solidFill>
                            <a:srgbClr val="000000"/>
                          </a:solidFill>
                          <a:latin typeface="Open Sans" pitchFamily="34" charset="0"/>
                          <a:ea typeface="Open Sans" pitchFamily="34" charset="0"/>
                          <a:cs typeface="Open Sans" pitchFamily="34" charset="0"/>
                        </a:rPr>
                        <a:t>:</a:t>
                      </a:r>
                      <a:r>
                        <a:rPr lang="en-US" sz="1200" b="0" i="0" u="none" strike="noStrike" baseline="0" dirty="0" smtClean="0">
                          <a:solidFill>
                            <a:srgbClr val="000000"/>
                          </a:solidFill>
                          <a:latin typeface="Open Sans" pitchFamily="34" charset="0"/>
                          <a:ea typeface="Open Sans" pitchFamily="34" charset="0"/>
                          <a:cs typeface="Open Sans" pitchFamily="34" charset="0"/>
                        </a:rPr>
                        <a:t> 14 000</a:t>
                      </a:r>
                      <a:r>
                        <a:rPr lang="en-US" sz="1200" b="0" i="0" u="none" strike="noStrike" dirty="0" smtClean="0">
                          <a:solidFill>
                            <a:srgbClr val="000000"/>
                          </a:solidFill>
                          <a:latin typeface="Open Sans" pitchFamily="34" charset="0"/>
                          <a:ea typeface="Open Sans" pitchFamily="34" charset="0"/>
                          <a:cs typeface="Open Sans" pitchFamily="34" charset="0"/>
                        </a:rPr>
                        <a:t> kg</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31</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404245">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Описание эксперимента</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Goals:</a:t>
                      </a:r>
                      <a:r>
                        <a:rPr lang="en-US" sz="1200" b="0" i="0" u="none" strike="noStrike" baseline="0" dirty="0" smtClean="0">
                          <a:solidFill>
                            <a:srgbClr val="000000"/>
                          </a:solidFill>
                          <a:latin typeface="Open Sans" pitchFamily="34" charset="0"/>
                          <a:ea typeface="Open Sans" pitchFamily="34" charset="0"/>
                          <a:cs typeface="Open Sans" pitchFamily="34" charset="0"/>
                        </a:rPr>
                        <a:t> High physics search</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29</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137714">
                <a:tc>
                  <a:txBody>
                    <a:bodyPr/>
                    <a:lstStyle/>
                    <a:p>
                      <a:pPr algn="l" fontAlgn="b"/>
                      <a:r>
                        <a:rPr lang="ru-RU" sz="1200" b="0" i="0" u="none" strike="noStrike" smtClean="0">
                          <a:solidFill>
                            <a:srgbClr val="000000"/>
                          </a:solidFill>
                          <a:latin typeface="Open Sans" pitchFamily="34" charset="0"/>
                          <a:ea typeface="Open Sans" pitchFamily="34" charset="0"/>
                          <a:cs typeface="Open Sans" pitchFamily="34" charset="0"/>
                        </a:rPr>
                        <a:t>Магнитная система</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Type: </a:t>
                      </a:r>
                      <a:r>
                        <a:rPr lang="en-US" sz="1200" b="0" i="0" u="none" strike="noStrike" dirty="0" err="1">
                          <a:solidFill>
                            <a:srgbClr val="000000"/>
                          </a:solidFill>
                          <a:latin typeface="Open Sans" pitchFamily="34" charset="0"/>
                          <a:ea typeface="Open Sans" pitchFamily="34" charset="0"/>
                          <a:cs typeface="Open Sans" pitchFamily="34" charset="0"/>
                        </a:rPr>
                        <a:t>Solenoidal</a:t>
                      </a:r>
                      <a:r>
                        <a:rPr lang="en-US" sz="1200" b="0" i="0" u="none" strike="noStrike" dirty="0">
                          <a:solidFill>
                            <a:srgbClr val="000000"/>
                          </a:solidFill>
                          <a:latin typeface="Open Sans" pitchFamily="34" charset="0"/>
                          <a:ea typeface="Open Sans" pitchFamily="34" charset="0"/>
                          <a:cs typeface="Open Sans" pitchFamily="34" charset="0"/>
                        </a:rPr>
                        <a:t>; Field strength: 0.5 T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37</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7"/>
                  </a:ext>
                </a:extLst>
              </a:tr>
              <a:tr h="270979">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Трековый детектор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latin typeface="Open Sans" pitchFamily="34" charset="0"/>
                          <a:ea typeface="Open Sans" pitchFamily="34" charset="0"/>
                          <a:cs typeface="Open Sans" pitchFamily="34" charset="0"/>
                        </a:rPr>
                        <a:t>Type: Silicon Pixel </a:t>
                      </a:r>
                      <a:r>
                        <a:rPr lang="de-DE" sz="1200" b="0" i="0" u="none" strike="noStrike" dirty="0" err="1">
                          <a:solidFill>
                            <a:srgbClr val="000000"/>
                          </a:solidFill>
                          <a:latin typeface="Open Sans" pitchFamily="34" charset="0"/>
                          <a:ea typeface="Open Sans" pitchFamily="34" charset="0"/>
                          <a:cs typeface="Open Sans" pitchFamily="34" charset="0"/>
                        </a:rPr>
                        <a:t>Detector</a:t>
                      </a:r>
                      <a:r>
                        <a:rPr lang="de-DE" sz="1200" b="0" i="0" u="none" strike="noStrike" dirty="0">
                          <a:solidFill>
                            <a:srgbClr val="000000"/>
                          </a:solidFill>
                          <a:latin typeface="Open Sans" pitchFamily="34" charset="0"/>
                          <a:ea typeface="Open Sans" pitchFamily="34" charset="0"/>
                          <a:cs typeface="Open Sans" pitchFamily="34" charset="0"/>
                        </a:rPr>
                        <a:t> (SPD)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34</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8"/>
                  </a:ext>
                </a:extLst>
              </a:tr>
              <a:tr h="166230">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Точность измерения трека частиц</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Resolution: 10 µm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43</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166230">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Электромагнитный калориметр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Type: Lead-</a:t>
                      </a:r>
                      <a:r>
                        <a:rPr lang="en-US" sz="1200" b="0" i="0" u="none" strike="noStrike" dirty="0" err="1">
                          <a:solidFill>
                            <a:srgbClr val="000000"/>
                          </a:solidFill>
                          <a:latin typeface="Open Sans" pitchFamily="34" charset="0"/>
                          <a:ea typeface="Open Sans" pitchFamily="34" charset="0"/>
                          <a:cs typeface="Open Sans" pitchFamily="34" charset="0"/>
                        </a:rPr>
                        <a:t>scintillator</a:t>
                      </a:r>
                      <a:r>
                        <a:rPr lang="en-US" sz="1200" b="0" i="0" u="none" strike="noStrike" dirty="0">
                          <a:solidFill>
                            <a:srgbClr val="000000"/>
                          </a:solidFill>
                          <a:latin typeface="Open Sans" pitchFamily="34" charset="0"/>
                          <a:ea typeface="Open Sans" pitchFamily="34" charset="0"/>
                          <a:cs typeface="Open Sans" pitchFamily="34" charset="0"/>
                        </a:rPr>
                        <a:t> sampling calorimeter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36</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166230">
                <a:tc>
                  <a:txBody>
                    <a:bodyPr/>
                    <a:lstStyle/>
                    <a:p>
                      <a:pPr algn="l" fontAlgn="b"/>
                      <a:r>
                        <a:rPr lang="ru-RU" sz="1200" b="0" i="0" u="none" strike="noStrike" dirty="0" err="1">
                          <a:solidFill>
                            <a:srgbClr val="000000"/>
                          </a:solidFill>
                          <a:latin typeface="Open Sans" pitchFamily="34" charset="0"/>
                          <a:ea typeface="Open Sans" pitchFamily="34" charset="0"/>
                          <a:cs typeface="Open Sans" pitchFamily="34" charset="0"/>
                        </a:rPr>
                        <a:t>Адронный</a:t>
                      </a:r>
                      <a:r>
                        <a:rPr lang="ru-RU" sz="1200" b="0" i="0" u="none" strike="noStrike" dirty="0">
                          <a:solidFill>
                            <a:srgbClr val="000000"/>
                          </a:solidFill>
                          <a:latin typeface="Open Sans" pitchFamily="34" charset="0"/>
                          <a:ea typeface="Open Sans" pitchFamily="34" charset="0"/>
                          <a:cs typeface="Open Sans" pitchFamily="34" charset="0"/>
                        </a:rPr>
                        <a:t> калориметр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Type: Iron-</a:t>
                      </a:r>
                      <a:r>
                        <a:rPr lang="en-US" sz="1200" b="0" i="0" u="none" strike="noStrike" dirty="0" err="1">
                          <a:solidFill>
                            <a:srgbClr val="000000"/>
                          </a:solidFill>
                          <a:latin typeface="Open Sans" pitchFamily="34" charset="0"/>
                          <a:ea typeface="Open Sans" pitchFamily="34" charset="0"/>
                          <a:cs typeface="Open Sans" pitchFamily="34" charset="0"/>
                        </a:rPr>
                        <a:t>scintillator</a:t>
                      </a:r>
                      <a:r>
                        <a:rPr lang="en-US" sz="1200" b="0" i="0" u="none" strike="noStrike" dirty="0">
                          <a:solidFill>
                            <a:srgbClr val="000000"/>
                          </a:solidFill>
                          <a:latin typeface="Open Sans" pitchFamily="34" charset="0"/>
                          <a:ea typeface="Open Sans" pitchFamily="34" charset="0"/>
                          <a:cs typeface="Open Sans" pitchFamily="34" charset="0"/>
                        </a:rPr>
                        <a:t> sampling calorimeter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39</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11"/>
                  </a:ext>
                </a:extLst>
              </a:tr>
              <a:tr h="166230">
                <a:tc>
                  <a:txBody>
                    <a:bodyPr/>
                    <a:lstStyle/>
                    <a:p>
                      <a:pPr algn="l" fontAlgn="b"/>
                      <a:r>
                        <a:rPr lang="ru-RU" sz="1200" b="0" i="0" u="none" strike="noStrike" dirty="0" err="1">
                          <a:solidFill>
                            <a:srgbClr val="000000"/>
                          </a:solidFill>
                          <a:latin typeface="Open Sans" pitchFamily="34" charset="0"/>
                          <a:ea typeface="Open Sans" pitchFamily="34" charset="0"/>
                          <a:cs typeface="Open Sans" pitchFamily="34" charset="0"/>
                        </a:rPr>
                        <a:t>Мюонный</a:t>
                      </a:r>
                      <a:r>
                        <a:rPr lang="ru-RU" sz="1200" b="0" i="0" u="none" strike="noStrike" dirty="0">
                          <a:solidFill>
                            <a:srgbClr val="000000"/>
                          </a:solidFill>
                          <a:latin typeface="Open Sans" pitchFamily="34" charset="0"/>
                          <a:ea typeface="Open Sans" pitchFamily="34" charset="0"/>
                          <a:cs typeface="Open Sans" pitchFamily="34" charset="0"/>
                        </a:rPr>
                        <a:t> спектрометр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Coverage: </a:t>
                      </a:r>
                      <a:r>
                        <a:rPr lang="el-GR" sz="1200" dirty="0" smtClean="0"/>
                        <a:t>|η| &lt; ~2.5</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33</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70979">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Система триггеров (сокращение числа событий)</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Level-1 trigger: 100 kHz; High-Level Trigger (HLT): 1 kHz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32</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Хранимый объем информации</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Total data volume: </a:t>
                      </a:r>
                      <a:r>
                        <a:rPr lang="en-US" sz="1200" b="0" i="0" u="none" strike="noStrike" dirty="0" smtClean="0">
                          <a:solidFill>
                            <a:srgbClr val="000000"/>
                          </a:solidFill>
                          <a:latin typeface="Open Sans" pitchFamily="34" charset="0"/>
                          <a:ea typeface="Open Sans" pitchFamily="34" charset="0"/>
                          <a:cs typeface="Open Sans" pitchFamily="34" charset="0"/>
                        </a:rPr>
                        <a:t>1 </a:t>
                      </a:r>
                      <a:r>
                        <a:rPr lang="en-US" sz="1200" b="0" i="0" u="none" strike="noStrike" dirty="0">
                          <a:solidFill>
                            <a:srgbClr val="000000"/>
                          </a:solidFill>
                          <a:latin typeface="Open Sans" pitchFamily="34" charset="0"/>
                          <a:ea typeface="Open Sans" pitchFamily="34" charset="0"/>
                          <a:cs typeface="Open Sans" pitchFamily="34" charset="0"/>
                        </a:rPr>
                        <a:t>PB/year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23</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4"/>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Годы работы</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en-US" sz="1200" b="0" i="0" u="none" strike="noStrike" dirty="0" smtClean="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en-US" sz="1200" b="0" i="0" u="none" strike="noStrike" dirty="0" smtClean="0">
                        <a:solidFill>
                          <a:srgbClr val="000000"/>
                        </a:solidFill>
                        <a:latin typeface="Open Sans" pitchFamily="34" charset="0"/>
                        <a:ea typeface="Open Sans" pitchFamily="34" charset="0"/>
                        <a:cs typeface="Open Sans" pitchFamily="34" charset="0"/>
                      </a:endParaRP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5"/>
                  </a:ext>
                </a:extLst>
              </a:tr>
            </a:tbl>
          </a:graphicData>
        </a:graphic>
      </p:graphicFrame>
      <p:sp>
        <p:nvSpPr>
          <p:cNvPr id="9" name="Прямоугольник 8"/>
          <p:cNvSpPr/>
          <p:nvPr/>
        </p:nvSpPr>
        <p:spPr>
          <a:xfrm>
            <a:off x="1587500" y="6083300"/>
            <a:ext cx="27940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881059" y="6041095"/>
            <a:ext cx="2052293" cy="276999"/>
          </a:xfrm>
          <a:prstGeom prst="rect">
            <a:avLst/>
          </a:prstGeom>
        </p:spPr>
        <p:txBody>
          <a:bodyPr wrap="none">
            <a:spAutoFit/>
          </a:bodyPr>
          <a:lstStyle/>
          <a:p>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 ошибочное значение</a:t>
            </a:r>
            <a:endParaRPr lang="ru-RU" sz="1200" dirty="0"/>
          </a:p>
        </p:txBody>
      </p:sp>
      <p:sp>
        <p:nvSpPr>
          <p:cNvPr id="11" name="Прямоугольник 10"/>
          <p:cNvSpPr/>
          <p:nvPr/>
        </p:nvSpPr>
        <p:spPr>
          <a:xfrm>
            <a:off x="1585093" y="6373880"/>
            <a:ext cx="2794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864493" y="6332644"/>
            <a:ext cx="3902415" cy="276999"/>
          </a:xfrm>
          <a:prstGeom prst="rect">
            <a:avLst/>
          </a:prstGeom>
        </p:spPr>
        <p:txBody>
          <a:bodyPr wrap="none">
            <a:spAutoFit/>
          </a:bodyPr>
          <a:lstStyle/>
          <a:p>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 необходимо экспертное мнение</a:t>
            </a:r>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статистика</a:t>
            </a:r>
            <a:endParaRPr lang="ru-RU" sz="1200" dirty="0"/>
          </a:p>
        </p:txBody>
      </p:sp>
      <p:sp>
        <p:nvSpPr>
          <p:cNvPr id="13" name="Прямоугольник 12"/>
          <p:cNvSpPr/>
          <p:nvPr/>
        </p:nvSpPr>
        <p:spPr>
          <a:xfrm>
            <a:off x="1881059" y="6581001"/>
            <a:ext cx="2796086" cy="276999"/>
          </a:xfrm>
          <a:prstGeom prst="rect">
            <a:avLst/>
          </a:prstGeom>
        </p:spPr>
        <p:txBody>
          <a:bodyPr wrap="none">
            <a:spAutoFit/>
          </a:bodyPr>
          <a:lstStyle/>
          <a:p>
            <a:r>
              <a:rPr lang="ru-RU" sz="1200" dirty="0" smtClean="0">
                <a:solidFill>
                  <a:srgbClr val="000000"/>
                </a:solidFill>
                <a:latin typeface="Open Sans" pitchFamily="34" charset="0"/>
                <a:ea typeface="Open Sans" pitchFamily="34" charset="0"/>
                <a:cs typeface="Open Sans" pitchFamily="34" charset="0"/>
              </a:rPr>
              <a:t>пороговое значение ошибки: 30</a:t>
            </a:r>
            <a:endParaRPr lang="ru-RU" sz="1200" dirty="0"/>
          </a:p>
        </p:txBody>
      </p:sp>
    </p:spTree>
    <p:extLst>
      <p:ext uri="{BB962C8B-B14F-4D97-AF65-F5344CB8AC3E}">
        <p14:creationId xmlns:p14="http://schemas.microsoft.com/office/powerpoint/2010/main" val="7000438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9572" y="-94969"/>
            <a:ext cx="9032836" cy="1384995"/>
          </a:xfrm>
        </p:spPr>
        <p:txBody>
          <a:bodyPr/>
          <a:lstStyle/>
          <a:p>
            <a:r>
              <a:rPr lang="ru-RU" dirty="0"/>
              <a:t>АПРОБАЦИЯ ПРОГРАММНОГО ВЫДЕЛЕНИЯ ХАРАКТЕРИСТИК СЛОЖНОГО ТЕХНОЛОГИЧЕСКОГО ОБЪЕКТА</a:t>
            </a:r>
          </a:p>
        </p:txBody>
      </p:sp>
      <p:sp>
        <p:nvSpPr>
          <p:cNvPr id="5" name="Прямоугольник 4"/>
          <p:cNvSpPr/>
          <p:nvPr/>
        </p:nvSpPr>
        <p:spPr>
          <a:xfrm>
            <a:off x="559572" y="1306266"/>
            <a:ext cx="11090274" cy="400110"/>
          </a:xfrm>
          <a:prstGeom prst="rect">
            <a:avLst/>
          </a:prstGeom>
        </p:spPr>
        <p:txBody>
          <a:bodyPr wrap="square">
            <a:spAutoFit/>
          </a:bodyPr>
          <a:lstStyle/>
          <a:p>
            <a:pPr algn="ctr"/>
            <a:r>
              <a:rPr lang="ru-RU" sz="2000" dirty="0" smtClean="0">
                <a:latin typeface="Open Sans" panose="020B0604020202020204" charset="0"/>
                <a:ea typeface="Open Sans" panose="020B0604020202020204" charset="0"/>
                <a:cs typeface="Open Sans" panose="020B0604020202020204" charset="0"/>
              </a:rPr>
              <a:t>Профиль детектора </a:t>
            </a:r>
            <a:r>
              <a:rPr lang="en-US" sz="2000" dirty="0" smtClean="0">
                <a:latin typeface="Open Sans" panose="020B0604020202020204" charset="0"/>
                <a:ea typeface="Open Sans" panose="020B0604020202020204" charset="0"/>
                <a:cs typeface="Open Sans" panose="020B0604020202020204" charset="0"/>
              </a:rPr>
              <a:t>CMS </a:t>
            </a:r>
            <a:r>
              <a:rPr lang="ru-RU" sz="2000" dirty="0" smtClean="0">
                <a:latin typeface="Open Sans" panose="020B0604020202020204" charset="0"/>
                <a:ea typeface="Open Sans" panose="020B0604020202020204" charset="0"/>
                <a:cs typeface="Open Sans" panose="020B0604020202020204" charset="0"/>
              </a:rPr>
              <a:t>(</a:t>
            </a:r>
            <a:r>
              <a:rPr lang="en-US" sz="2000" dirty="0" smtClean="0">
                <a:latin typeface="Open Sans" panose="020B0604020202020204" charset="0"/>
                <a:ea typeface="Open Sans" panose="020B0604020202020204" charset="0"/>
                <a:cs typeface="Open Sans" panose="020B0604020202020204" charset="0"/>
              </a:rPr>
              <a:t>2022 -</a:t>
            </a:r>
            <a:r>
              <a:rPr lang="ru-RU" sz="2000" dirty="0" smtClean="0">
                <a:latin typeface="Open Sans" panose="020B0604020202020204" charset="0"/>
                <a:ea typeface="Open Sans" panose="020B0604020202020204" charset="0"/>
                <a:cs typeface="Open Sans" panose="020B0604020202020204" charset="0"/>
              </a:rPr>
              <a:t>)</a:t>
            </a:r>
            <a:endParaRPr lang="ru-RU" sz="2000" dirty="0">
              <a:latin typeface="Open Sans" panose="020B0604020202020204" charset="0"/>
              <a:ea typeface="Open Sans" panose="020B0604020202020204" charset="0"/>
              <a:cs typeface="Open Sans" panose="020B0604020202020204" charset="0"/>
            </a:endParaRPr>
          </a:p>
        </p:txBody>
      </p:sp>
      <p:graphicFrame>
        <p:nvGraphicFramePr>
          <p:cNvPr id="7" name="Таблица 6"/>
          <p:cNvGraphicFramePr>
            <a:graphicFrameLocks noGrp="1"/>
          </p:cNvGraphicFramePr>
          <p:nvPr>
            <p:extLst/>
          </p:nvPr>
        </p:nvGraphicFramePr>
        <p:xfrm>
          <a:off x="1592161" y="1785996"/>
          <a:ext cx="9044973" cy="3869640"/>
        </p:xfrm>
        <a:graphic>
          <a:graphicData uri="http://schemas.openxmlformats.org/drawingml/2006/table">
            <a:tbl>
              <a:tblPr/>
              <a:tblGrid>
                <a:gridCol w="2864053">
                  <a:extLst>
                    <a:ext uri="{9D8B030D-6E8A-4147-A177-3AD203B41FA5}">
                      <a16:colId xmlns:a16="http://schemas.microsoft.com/office/drawing/2014/main" val="20000"/>
                    </a:ext>
                  </a:extLst>
                </a:gridCol>
                <a:gridCol w="3611197">
                  <a:extLst>
                    <a:ext uri="{9D8B030D-6E8A-4147-A177-3AD203B41FA5}">
                      <a16:colId xmlns:a16="http://schemas.microsoft.com/office/drawing/2014/main" val="20001"/>
                    </a:ext>
                  </a:extLst>
                </a:gridCol>
                <a:gridCol w="2569723">
                  <a:extLst>
                    <a:ext uri="{9D8B030D-6E8A-4147-A177-3AD203B41FA5}">
                      <a16:colId xmlns:a16="http://schemas.microsoft.com/office/drawing/2014/main" val="20002"/>
                    </a:ext>
                  </a:extLst>
                </a:gridCol>
              </a:tblGrid>
              <a:tr h="404245">
                <a:tc>
                  <a:txBody>
                    <a:bodyPr/>
                    <a:lstStyle/>
                    <a:p>
                      <a:pPr algn="ctr" fontAlgn="ctr"/>
                      <a:r>
                        <a:rPr lang="ru-RU" sz="1200" b="0" i="0" u="none" strike="noStrike" dirty="0">
                          <a:solidFill>
                            <a:schemeClr val="bg1"/>
                          </a:solidFill>
                          <a:latin typeface="Open Sans" pitchFamily="34" charset="0"/>
                          <a:ea typeface="Open Sans" pitchFamily="34" charset="0"/>
                          <a:cs typeface="Open Sans" pitchFamily="34" charset="0"/>
                        </a:rPr>
                        <a:t>Характеристика детектора</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5BB"/>
                    </a:solidFill>
                  </a:tcPr>
                </a:tc>
                <a:tc>
                  <a:txBody>
                    <a:bodyPr/>
                    <a:lstStyle/>
                    <a:p>
                      <a:pPr algn="ctr" fontAlgn="ctr"/>
                      <a:r>
                        <a:rPr lang="ru-RU" sz="1200" b="0" i="0" u="none" strike="noStrike" dirty="0">
                          <a:solidFill>
                            <a:schemeClr val="bg1"/>
                          </a:solidFill>
                          <a:latin typeface="Open Sans" pitchFamily="34" charset="0"/>
                          <a:ea typeface="Open Sans" pitchFamily="34" charset="0"/>
                          <a:cs typeface="Open Sans" pitchFamily="34" charset="0"/>
                        </a:rPr>
                        <a:t>Ответ языковой модели на запрос о характеристике детектора</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5BB"/>
                    </a:solidFill>
                  </a:tcPr>
                </a:tc>
                <a:tc>
                  <a:txBody>
                    <a:bodyPr/>
                    <a:lstStyle/>
                    <a:p>
                      <a:pPr algn="ctr" fontAlgn="ctr"/>
                      <a:r>
                        <a:rPr lang="ru-RU" sz="1200" b="0" i="0" u="none" strike="noStrike" dirty="0" smtClean="0">
                          <a:solidFill>
                            <a:schemeClr val="bg1"/>
                          </a:solidFill>
                          <a:latin typeface="Open Sans" pitchFamily="34" charset="0"/>
                          <a:ea typeface="Open Sans" pitchFamily="34" charset="0"/>
                          <a:cs typeface="Open Sans" pitchFamily="34" charset="0"/>
                        </a:rPr>
                        <a:t>Количество ответов языковой модели на запрос о характеристике детектора</a:t>
                      </a:r>
                      <a:endParaRPr lang="ru-RU" sz="1200" b="0" i="0" u="none" strike="noStrike" dirty="0">
                        <a:solidFill>
                          <a:schemeClr val="bg1"/>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5BB"/>
                    </a:solidFill>
                  </a:tcPr>
                </a:tc>
                <a:extLst>
                  <a:ext uri="{0D108BD9-81ED-4DB2-BD59-A6C34878D82A}">
                    <a16:rowId xmlns:a16="http://schemas.microsoft.com/office/drawing/2014/main" val="10000"/>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Наименование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Detector </a:t>
                      </a:r>
                      <a:r>
                        <a:rPr lang="en-US" sz="1200" b="0" i="0" u="none" strike="noStrike" dirty="0" smtClean="0">
                          <a:solidFill>
                            <a:srgbClr val="000000"/>
                          </a:solidFill>
                          <a:latin typeface="Open Sans" pitchFamily="34" charset="0"/>
                          <a:ea typeface="Open Sans" pitchFamily="34" charset="0"/>
                          <a:cs typeface="Open Sans" pitchFamily="34" charset="0"/>
                        </a:rPr>
                        <a:t>name:</a:t>
                      </a:r>
                      <a:r>
                        <a:rPr lang="en-US" sz="1200" b="0" i="0" u="none" strike="noStrike" baseline="0" dirty="0" smtClean="0">
                          <a:solidFill>
                            <a:srgbClr val="000000"/>
                          </a:solidFill>
                          <a:latin typeface="Open Sans" pitchFamily="34" charset="0"/>
                          <a:ea typeface="Open Sans" pitchFamily="34" charset="0"/>
                          <a:cs typeface="Open Sans" pitchFamily="34" charset="0"/>
                        </a:rPr>
                        <a:t> CMS.</a:t>
                      </a:r>
                      <a:r>
                        <a:rPr lang="en-US" sz="1200" b="0" i="0" u="none" strike="noStrike" dirty="0" smtClean="0">
                          <a:solidFill>
                            <a:srgbClr val="000000"/>
                          </a:solidFill>
                          <a:latin typeface="Open Sans" pitchFamily="34" charset="0"/>
                          <a:ea typeface="Open Sans" pitchFamily="34" charset="0"/>
                          <a:cs typeface="Open Sans" pitchFamily="34" charset="0"/>
                        </a:rPr>
                        <a:t> </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31</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Номер запуска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en-US" sz="1200" b="0" i="0" u="none" strike="noStrike" dirty="0" smtClean="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en-US" sz="1200" b="0" i="0" u="none" strike="noStrike" dirty="0" smtClean="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Тип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Размеры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Length: </a:t>
                      </a:r>
                      <a:r>
                        <a:rPr lang="en-US" sz="1200" b="0" i="0" u="none" strike="noStrike" dirty="0" smtClean="0">
                          <a:solidFill>
                            <a:srgbClr val="000000"/>
                          </a:solidFill>
                          <a:latin typeface="Open Sans" pitchFamily="34" charset="0"/>
                          <a:ea typeface="Open Sans" pitchFamily="34" charset="0"/>
                          <a:cs typeface="Open Sans" pitchFamily="34" charset="0"/>
                        </a:rPr>
                        <a:t>21</a:t>
                      </a:r>
                      <a:r>
                        <a:rPr lang="en-US" sz="1200" b="0" i="0" u="none" strike="noStrike" baseline="0" dirty="0" smtClean="0">
                          <a:solidFill>
                            <a:srgbClr val="000000"/>
                          </a:solidFill>
                          <a:latin typeface="Open Sans" pitchFamily="34" charset="0"/>
                          <a:ea typeface="Open Sans" pitchFamily="34" charset="0"/>
                          <a:cs typeface="Open Sans" pitchFamily="34" charset="0"/>
                        </a:rPr>
                        <a:t> </a:t>
                      </a:r>
                      <a:r>
                        <a:rPr lang="en-US" sz="1200" b="0" i="0" u="none" strike="noStrike" dirty="0" smtClean="0">
                          <a:solidFill>
                            <a:srgbClr val="000000"/>
                          </a:solidFill>
                          <a:latin typeface="Open Sans" pitchFamily="34" charset="0"/>
                          <a:ea typeface="Open Sans" pitchFamily="34" charset="0"/>
                          <a:cs typeface="Open Sans" pitchFamily="34" charset="0"/>
                        </a:rPr>
                        <a:t>m</a:t>
                      </a:r>
                      <a:r>
                        <a:rPr lang="en-US" sz="1200" b="0" i="0" u="none" strike="noStrike" dirty="0">
                          <a:solidFill>
                            <a:srgbClr val="000000"/>
                          </a:solidFill>
                          <a:latin typeface="Open Sans" pitchFamily="34" charset="0"/>
                          <a:ea typeface="Open Sans" pitchFamily="34" charset="0"/>
                          <a:cs typeface="Open Sans" pitchFamily="34" charset="0"/>
                        </a:rPr>
                        <a:t>; </a:t>
                      </a:r>
                      <a:r>
                        <a:rPr lang="en-US" sz="1200" b="0" i="0" u="none" strike="noStrike" dirty="0" smtClean="0">
                          <a:solidFill>
                            <a:srgbClr val="000000"/>
                          </a:solidFill>
                          <a:latin typeface="Open Sans" pitchFamily="34" charset="0"/>
                          <a:ea typeface="Open Sans" pitchFamily="34" charset="0"/>
                          <a:cs typeface="Open Sans" pitchFamily="34" charset="0"/>
                        </a:rPr>
                        <a:t>Height</a:t>
                      </a:r>
                      <a:r>
                        <a:rPr lang="en-US" sz="1200" b="0" i="0" u="none" strike="noStrike" dirty="0">
                          <a:solidFill>
                            <a:srgbClr val="000000"/>
                          </a:solidFill>
                          <a:latin typeface="Open Sans" pitchFamily="34" charset="0"/>
                          <a:ea typeface="Open Sans" pitchFamily="34" charset="0"/>
                          <a:cs typeface="Open Sans" pitchFamily="34" charset="0"/>
                        </a:rPr>
                        <a:t>: </a:t>
                      </a:r>
                      <a:r>
                        <a:rPr lang="en-US" sz="1200" b="0" i="0" u="none" strike="noStrike" dirty="0" smtClean="0">
                          <a:solidFill>
                            <a:srgbClr val="000000"/>
                          </a:solidFill>
                          <a:latin typeface="Open Sans" pitchFamily="34" charset="0"/>
                          <a:ea typeface="Open Sans" pitchFamily="34" charset="0"/>
                          <a:cs typeface="Open Sans" pitchFamily="34" charset="0"/>
                        </a:rPr>
                        <a:t>1</a:t>
                      </a:r>
                      <a:r>
                        <a:rPr lang="ru-RU" sz="1200" b="0" i="0" u="none" strike="noStrike" dirty="0" smtClean="0">
                          <a:solidFill>
                            <a:srgbClr val="000000"/>
                          </a:solidFill>
                          <a:latin typeface="Open Sans" pitchFamily="34" charset="0"/>
                          <a:ea typeface="Open Sans" pitchFamily="34" charset="0"/>
                          <a:cs typeface="Open Sans" pitchFamily="34" charset="0"/>
                        </a:rPr>
                        <a:t>5</a:t>
                      </a:r>
                      <a:r>
                        <a:rPr lang="en-US" sz="1200" b="0" i="0" u="none" strike="noStrike" dirty="0" smtClean="0">
                          <a:solidFill>
                            <a:srgbClr val="000000"/>
                          </a:solidFill>
                          <a:latin typeface="Open Sans" pitchFamily="34" charset="0"/>
                          <a:ea typeface="Open Sans" pitchFamily="34" charset="0"/>
                          <a:cs typeface="Open Sans" pitchFamily="34" charset="0"/>
                        </a:rPr>
                        <a:t> m </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ru-RU" sz="1200" dirty="0" smtClean="0">
                          <a:solidFill>
                            <a:srgbClr val="000000"/>
                          </a:solidFill>
                          <a:latin typeface="Open Sans" pitchFamily="34" charset="0"/>
                          <a:ea typeface="Open Sans" pitchFamily="34" charset="0"/>
                          <a:cs typeface="Open Sans" pitchFamily="34" charset="0"/>
                        </a:rPr>
                        <a:t>5</a:t>
                      </a:r>
                      <a:r>
                        <a:rPr lang="en-US" sz="1200" dirty="0" smtClean="0">
                          <a:solidFill>
                            <a:srgbClr val="000000"/>
                          </a:solidFill>
                          <a:latin typeface="Open Sans" pitchFamily="34" charset="0"/>
                          <a:ea typeface="Open Sans" pitchFamily="34" charset="0"/>
                          <a:cs typeface="Open Sans" pitchFamily="34" charset="0"/>
                        </a:rPr>
                        <a:t>0</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Масса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en-US" sz="1200" b="0" i="0" u="none" strike="noStrike" dirty="0" smtClean="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404245">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Описание эксперимента</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Goals:</a:t>
                      </a:r>
                      <a:r>
                        <a:rPr lang="en-US" sz="1200" b="0" i="0" u="none" strike="noStrike" baseline="0" dirty="0" smtClean="0">
                          <a:solidFill>
                            <a:srgbClr val="000000"/>
                          </a:solidFill>
                          <a:latin typeface="Open Sans" pitchFamily="34" charset="0"/>
                          <a:ea typeface="Open Sans" pitchFamily="34" charset="0"/>
                          <a:cs typeface="Open Sans" pitchFamily="34" charset="0"/>
                        </a:rPr>
                        <a:t> High physics search</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48</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137714">
                <a:tc>
                  <a:txBody>
                    <a:bodyPr/>
                    <a:lstStyle/>
                    <a:p>
                      <a:pPr algn="l" fontAlgn="b"/>
                      <a:r>
                        <a:rPr lang="ru-RU" sz="1200" b="0" i="0" u="none" strike="noStrike" smtClean="0">
                          <a:solidFill>
                            <a:srgbClr val="000000"/>
                          </a:solidFill>
                          <a:latin typeface="Open Sans" pitchFamily="34" charset="0"/>
                          <a:ea typeface="Open Sans" pitchFamily="34" charset="0"/>
                          <a:cs typeface="Open Sans" pitchFamily="34" charset="0"/>
                        </a:rPr>
                        <a:t>Магнитная система</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Type: </a:t>
                      </a:r>
                      <a:r>
                        <a:rPr lang="en-US" sz="1200" b="0" i="0" u="none" strike="noStrike" dirty="0" err="1">
                          <a:solidFill>
                            <a:srgbClr val="000000"/>
                          </a:solidFill>
                          <a:latin typeface="Open Sans" pitchFamily="34" charset="0"/>
                          <a:ea typeface="Open Sans" pitchFamily="34" charset="0"/>
                          <a:cs typeface="Open Sans" pitchFamily="34" charset="0"/>
                        </a:rPr>
                        <a:t>Solenoidal</a:t>
                      </a:r>
                      <a:r>
                        <a:rPr lang="en-US" sz="1200" b="0" i="0" u="none" strike="noStrike" dirty="0">
                          <a:solidFill>
                            <a:srgbClr val="000000"/>
                          </a:solidFill>
                          <a:latin typeface="Open Sans" pitchFamily="34" charset="0"/>
                          <a:ea typeface="Open Sans" pitchFamily="34" charset="0"/>
                          <a:cs typeface="Open Sans" pitchFamily="34" charset="0"/>
                        </a:rPr>
                        <a:t>; Field strength: </a:t>
                      </a:r>
                      <a:r>
                        <a:rPr lang="en-US" sz="1200" b="0" i="0" u="none" strike="noStrike" dirty="0" smtClean="0">
                          <a:solidFill>
                            <a:srgbClr val="000000"/>
                          </a:solidFill>
                          <a:latin typeface="Open Sans" pitchFamily="34" charset="0"/>
                          <a:ea typeface="Open Sans" pitchFamily="34" charset="0"/>
                          <a:cs typeface="Open Sans" pitchFamily="34" charset="0"/>
                        </a:rPr>
                        <a:t>3,8 </a:t>
                      </a:r>
                      <a:r>
                        <a:rPr lang="en-US" sz="1200" b="0" i="0" u="none" strike="noStrike" dirty="0">
                          <a:solidFill>
                            <a:srgbClr val="000000"/>
                          </a:solidFill>
                          <a:latin typeface="Open Sans" pitchFamily="34" charset="0"/>
                          <a:ea typeface="Open Sans" pitchFamily="34" charset="0"/>
                          <a:cs typeface="Open Sans" pitchFamily="34" charset="0"/>
                        </a:rPr>
                        <a:t>T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34</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70979">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Трековый детектор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latin typeface="Open Sans" pitchFamily="34" charset="0"/>
                          <a:ea typeface="Open Sans" pitchFamily="34" charset="0"/>
                          <a:cs typeface="Open Sans" pitchFamily="34" charset="0"/>
                        </a:rPr>
                        <a:t>Type: Silicon Pixel </a:t>
                      </a:r>
                      <a:r>
                        <a:rPr lang="de-DE" sz="1200" b="0" i="0" u="none" strike="noStrike" dirty="0" err="1">
                          <a:solidFill>
                            <a:srgbClr val="000000"/>
                          </a:solidFill>
                          <a:latin typeface="Open Sans" pitchFamily="34" charset="0"/>
                          <a:ea typeface="Open Sans" pitchFamily="34" charset="0"/>
                          <a:cs typeface="Open Sans" pitchFamily="34" charset="0"/>
                        </a:rPr>
                        <a:t>Detector</a:t>
                      </a:r>
                      <a:r>
                        <a:rPr lang="de-DE" sz="1200" b="0" i="0" u="none" strike="noStrike" dirty="0">
                          <a:solidFill>
                            <a:srgbClr val="000000"/>
                          </a:solidFill>
                          <a:latin typeface="Open Sans" pitchFamily="34" charset="0"/>
                          <a:ea typeface="Open Sans" pitchFamily="34" charset="0"/>
                          <a:cs typeface="Open Sans" pitchFamily="34" charset="0"/>
                        </a:rPr>
                        <a:t> (SPD)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48</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8"/>
                  </a:ext>
                </a:extLst>
              </a:tr>
              <a:tr h="166230">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Точность измерения трека частиц</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Resolution: 10 µm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42</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166230">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Электромагнитный калориметр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Type: Lead-</a:t>
                      </a:r>
                      <a:r>
                        <a:rPr lang="en-US" sz="1200" b="0" i="0" u="none" strike="noStrike" dirty="0" err="1">
                          <a:solidFill>
                            <a:srgbClr val="000000"/>
                          </a:solidFill>
                          <a:latin typeface="Open Sans" pitchFamily="34" charset="0"/>
                          <a:ea typeface="Open Sans" pitchFamily="34" charset="0"/>
                          <a:cs typeface="Open Sans" pitchFamily="34" charset="0"/>
                        </a:rPr>
                        <a:t>scintillator</a:t>
                      </a:r>
                      <a:r>
                        <a:rPr lang="en-US" sz="1200" b="0" i="0" u="none" strike="noStrike" dirty="0">
                          <a:solidFill>
                            <a:srgbClr val="000000"/>
                          </a:solidFill>
                          <a:latin typeface="Open Sans" pitchFamily="34" charset="0"/>
                          <a:ea typeface="Open Sans" pitchFamily="34" charset="0"/>
                          <a:cs typeface="Open Sans" pitchFamily="34" charset="0"/>
                        </a:rPr>
                        <a:t> sampling calorimeter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30</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166230">
                <a:tc>
                  <a:txBody>
                    <a:bodyPr/>
                    <a:lstStyle/>
                    <a:p>
                      <a:pPr algn="l" fontAlgn="b"/>
                      <a:r>
                        <a:rPr lang="ru-RU" sz="1200" b="0" i="0" u="none" strike="noStrike" dirty="0" err="1">
                          <a:solidFill>
                            <a:srgbClr val="000000"/>
                          </a:solidFill>
                          <a:latin typeface="Open Sans" pitchFamily="34" charset="0"/>
                          <a:ea typeface="Open Sans" pitchFamily="34" charset="0"/>
                          <a:cs typeface="Open Sans" pitchFamily="34" charset="0"/>
                        </a:rPr>
                        <a:t>Адронный</a:t>
                      </a:r>
                      <a:r>
                        <a:rPr lang="ru-RU" sz="1200" b="0" i="0" u="none" strike="noStrike" dirty="0">
                          <a:solidFill>
                            <a:srgbClr val="000000"/>
                          </a:solidFill>
                          <a:latin typeface="Open Sans" pitchFamily="34" charset="0"/>
                          <a:ea typeface="Open Sans" pitchFamily="34" charset="0"/>
                          <a:cs typeface="Open Sans" pitchFamily="34" charset="0"/>
                        </a:rPr>
                        <a:t> калориметр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Type: Iron-</a:t>
                      </a:r>
                      <a:r>
                        <a:rPr lang="en-US" sz="1200" b="0" i="0" u="none" strike="noStrike" dirty="0" err="1">
                          <a:solidFill>
                            <a:srgbClr val="000000"/>
                          </a:solidFill>
                          <a:latin typeface="Open Sans" pitchFamily="34" charset="0"/>
                          <a:ea typeface="Open Sans" pitchFamily="34" charset="0"/>
                          <a:cs typeface="Open Sans" pitchFamily="34" charset="0"/>
                        </a:rPr>
                        <a:t>scintillator</a:t>
                      </a:r>
                      <a:r>
                        <a:rPr lang="en-US" sz="1200" b="0" i="0" u="none" strike="noStrike" dirty="0">
                          <a:solidFill>
                            <a:srgbClr val="000000"/>
                          </a:solidFill>
                          <a:latin typeface="Open Sans" pitchFamily="34" charset="0"/>
                          <a:ea typeface="Open Sans" pitchFamily="34" charset="0"/>
                          <a:cs typeface="Open Sans" pitchFamily="34" charset="0"/>
                        </a:rPr>
                        <a:t> sampling calorimeter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49</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166230">
                <a:tc>
                  <a:txBody>
                    <a:bodyPr/>
                    <a:lstStyle/>
                    <a:p>
                      <a:pPr algn="l" fontAlgn="b"/>
                      <a:r>
                        <a:rPr lang="ru-RU" sz="1200" b="0" i="0" u="none" strike="noStrike" dirty="0" err="1">
                          <a:solidFill>
                            <a:srgbClr val="000000"/>
                          </a:solidFill>
                          <a:latin typeface="Open Sans" pitchFamily="34" charset="0"/>
                          <a:ea typeface="Open Sans" pitchFamily="34" charset="0"/>
                          <a:cs typeface="Open Sans" pitchFamily="34" charset="0"/>
                        </a:rPr>
                        <a:t>Мюонный</a:t>
                      </a:r>
                      <a:r>
                        <a:rPr lang="ru-RU" sz="1200" b="0" i="0" u="none" strike="noStrike" dirty="0">
                          <a:solidFill>
                            <a:srgbClr val="000000"/>
                          </a:solidFill>
                          <a:latin typeface="Open Sans" pitchFamily="34" charset="0"/>
                          <a:ea typeface="Open Sans" pitchFamily="34" charset="0"/>
                          <a:cs typeface="Open Sans" pitchFamily="34" charset="0"/>
                        </a:rPr>
                        <a:t> спектрометр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Coverage: </a:t>
                      </a:r>
                      <a:r>
                        <a:rPr lang="el-GR" sz="1200" dirty="0" smtClean="0">
                          <a:latin typeface="Open Sans" pitchFamily="34" charset="0"/>
                          <a:ea typeface="Open Sans" pitchFamily="34" charset="0"/>
                          <a:cs typeface="Open Sans" pitchFamily="34" charset="0"/>
                        </a:rPr>
                        <a:t>|η| &lt; ~2.5</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34</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70979">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Система триггеров (сокращение числа событий)</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Level-1 trigger: 100 kHz; High-Level Trigger (HLT): 1 kHz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Open Sans" pitchFamily="34" charset="0"/>
                          <a:ea typeface="Open Sans" pitchFamily="34" charset="0"/>
                          <a:cs typeface="Open Sans" pitchFamily="34" charset="0"/>
                        </a:rPr>
                        <a:t>3</a:t>
                      </a:r>
                      <a:r>
                        <a:rPr lang="ru-RU" sz="1200" dirty="0" smtClean="0">
                          <a:solidFill>
                            <a:srgbClr val="000000"/>
                          </a:solidFill>
                          <a:latin typeface="Open Sans" pitchFamily="34" charset="0"/>
                          <a:ea typeface="Open Sans" pitchFamily="34" charset="0"/>
                          <a:cs typeface="Open Sans" pitchFamily="34" charset="0"/>
                        </a:rPr>
                        <a:t>5</a:t>
                      </a:r>
                      <a:endParaRPr lang="ru-RU" sz="1200" b="0" i="0" u="none" strike="noStrike" dirty="0" smtClean="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Хранимый объем информации</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Total data volume: </a:t>
                      </a:r>
                      <a:r>
                        <a:rPr lang="en-US" sz="1200" b="0" i="0" u="none" strike="noStrike" dirty="0" smtClean="0">
                          <a:solidFill>
                            <a:srgbClr val="000000"/>
                          </a:solidFill>
                          <a:latin typeface="Open Sans" pitchFamily="34" charset="0"/>
                          <a:ea typeface="Open Sans" pitchFamily="34" charset="0"/>
                          <a:cs typeface="Open Sans" pitchFamily="34" charset="0"/>
                        </a:rPr>
                        <a:t>1 </a:t>
                      </a:r>
                      <a:r>
                        <a:rPr lang="en-US" sz="1200" b="0" i="0" u="none" strike="noStrike" dirty="0">
                          <a:solidFill>
                            <a:srgbClr val="000000"/>
                          </a:solidFill>
                          <a:latin typeface="Open Sans" pitchFamily="34" charset="0"/>
                          <a:ea typeface="Open Sans" pitchFamily="34" charset="0"/>
                          <a:cs typeface="Open Sans" pitchFamily="34" charset="0"/>
                        </a:rPr>
                        <a:t>PB/year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37</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4"/>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Годы работы</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latin typeface="Open Sans" pitchFamily="34" charset="0"/>
                          <a:ea typeface="Open Sans" pitchFamily="34" charset="0"/>
                          <a:cs typeface="Open Sans" pitchFamily="34" charset="0"/>
                        </a:rPr>
                        <a:t>Start year: 2022; End year: ongoing</a:t>
                      </a:r>
                      <a:endParaRPr lang="en-US" sz="1200" b="0" i="0" u="none" strike="noStrike" dirty="0" smtClean="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latin typeface="Open Sans" pitchFamily="34" charset="0"/>
                          <a:ea typeface="Open Sans" pitchFamily="34" charset="0"/>
                          <a:cs typeface="Open Sans" pitchFamily="34" charset="0"/>
                        </a:rPr>
                        <a:t>22</a:t>
                      </a:r>
                      <a:endParaRPr lang="en-US" sz="1200" b="0" i="0" u="none" strike="noStrike" dirty="0" smtClean="0">
                        <a:solidFill>
                          <a:srgbClr val="000000"/>
                        </a:solidFill>
                        <a:latin typeface="Open Sans" pitchFamily="34" charset="0"/>
                        <a:ea typeface="Open Sans" pitchFamily="34" charset="0"/>
                        <a:cs typeface="Open Sans" pitchFamily="34" charset="0"/>
                      </a:endParaRP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5"/>
                  </a:ext>
                </a:extLst>
              </a:tr>
            </a:tbl>
          </a:graphicData>
        </a:graphic>
      </p:graphicFrame>
      <p:sp>
        <p:nvSpPr>
          <p:cNvPr id="9" name="Прямоугольник 8"/>
          <p:cNvSpPr/>
          <p:nvPr/>
        </p:nvSpPr>
        <p:spPr>
          <a:xfrm>
            <a:off x="1587500" y="6083300"/>
            <a:ext cx="27940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881059" y="6041095"/>
            <a:ext cx="2052293" cy="276999"/>
          </a:xfrm>
          <a:prstGeom prst="rect">
            <a:avLst/>
          </a:prstGeom>
        </p:spPr>
        <p:txBody>
          <a:bodyPr wrap="none">
            <a:spAutoFit/>
          </a:bodyPr>
          <a:lstStyle/>
          <a:p>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 ошибочное значение</a:t>
            </a:r>
            <a:endParaRPr lang="ru-RU" sz="1200" dirty="0"/>
          </a:p>
        </p:txBody>
      </p:sp>
      <p:sp>
        <p:nvSpPr>
          <p:cNvPr id="11" name="Прямоугольник 10"/>
          <p:cNvSpPr/>
          <p:nvPr/>
        </p:nvSpPr>
        <p:spPr>
          <a:xfrm>
            <a:off x="1585093" y="6373880"/>
            <a:ext cx="2794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864493" y="6332644"/>
            <a:ext cx="3902415" cy="276999"/>
          </a:xfrm>
          <a:prstGeom prst="rect">
            <a:avLst/>
          </a:prstGeom>
        </p:spPr>
        <p:txBody>
          <a:bodyPr wrap="none">
            <a:spAutoFit/>
          </a:bodyPr>
          <a:lstStyle/>
          <a:p>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 необходимо экспертное мнение</a:t>
            </a:r>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статистика</a:t>
            </a:r>
            <a:endParaRPr lang="ru-RU" sz="1200" dirty="0"/>
          </a:p>
        </p:txBody>
      </p:sp>
      <p:sp>
        <p:nvSpPr>
          <p:cNvPr id="13" name="Прямоугольник 12"/>
          <p:cNvSpPr/>
          <p:nvPr/>
        </p:nvSpPr>
        <p:spPr>
          <a:xfrm>
            <a:off x="1881059" y="6581001"/>
            <a:ext cx="2796086" cy="276999"/>
          </a:xfrm>
          <a:prstGeom prst="rect">
            <a:avLst/>
          </a:prstGeom>
        </p:spPr>
        <p:txBody>
          <a:bodyPr wrap="none">
            <a:spAutoFit/>
          </a:bodyPr>
          <a:lstStyle/>
          <a:p>
            <a:r>
              <a:rPr lang="ru-RU" sz="1200" dirty="0" smtClean="0">
                <a:solidFill>
                  <a:srgbClr val="000000"/>
                </a:solidFill>
                <a:latin typeface="Open Sans" pitchFamily="34" charset="0"/>
                <a:ea typeface="Open Sans" pitchFamily="34" charset="0"/>
                <a:cs typeface="Open Sans" pitchFamily="34" charset="0"/>
              </a:rPr>
              <a:t>пороговое значение ошибки: 30</a:t>
            </a:r>
            <a:endParaRPr lang="ru-RU" sz="1200" dirty="0"/>
          </a:p>
        </p:txBody>
      </p:sp>
    </p:spTree>
    <p:extLst>
      <p:ext uri="{BB962C8B-B14F-4D97-AF65-F5344CB8AC3E}">
        <p14:creationId xmlns:p14="http://schemas.microsoft.com/office/powerpoint/2010/main" val="30246750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9572" y="-94969"/>
            <a:ext cx="9032836" cy="1384995"/>
          </a:xfrm>
        </p:spPr>
        <p:txBody>
          <a:bodyPr/>
          <a:lstStyle/>
          <a:p>
            <a:r>
              <a:rPr lang="ru-RU" dirty="0"/>
              <a:t>АПРОБАЦИЯ ПРОГРАММНОГО ВЫДЕЛЕНИЯ ХАРАКТЕРИСТИК СЛОЖНОГО ТЕХНОЛОГИЧЕСКОГО ОБЪЕКТА</a:t>
            </a:r>
          </a:p>
        </p:txBody>
      </p:sp>
      <p:sp>
        <p:nvSpPr>
          <p:cNvPr id="5" name="Прямоугольник 4"/>
          <p:cNvSpPr/>
          <p:nvPr/>
        </p:nvSpPr>
        <p:spPr>
          <a:xfrm>
            <a:off x="559572" y="1306266"/>
            <a:ext cx="11090274" cy="400110"/>
          </a:xfrm>
          <a:prstGeom prst="rect">
            <a:avLst/>
          </a:prstGeom>
        </p:spPr>
        <p:txBody>
          <a:bodyPr wrap="square">
            <a:spAutoFit/>
          </a:bodyPr>
          <a:lstStyle/>
          <a:p>
            <a:pPr algn="ctr"/>
            <a:r>
              <a:rPr lang="ru-RU" sz="2000" dirty="0" smtClean="0">
                <a:latin typeface="Open Sans" panose="020B0604020202020204" charset="0"/>
                <a:ea typeface="Open Sans" panose="020B0604020202020204" charset="0"/>
                <a:cs typeface="Open Sans" panose="020B0604020202020204" charset="0"/>
              </a:rPr>
              <a:t>Профиль детектора </a:t>
            </a:r>
            <a:r>
              <a:rPr lang="en-US" sz="2000" dirty="0" smtClean="0">
                <a:latin typeface="Open Sans" panose="020B0604020202020204" charset="0"/>
                <a:ea typeface="Open Sans" panose="020B0604020202020204" charset="0"/>
                <a:cs typeface="Open Sans" panose="020B0604020202020204" charset="0"/>
              </a:rPr>
              <a:t>ATLAS </a:t>
            </a:r>
            <a:r>
              <a:rPr lang="ru-RU" sz="2000" dirty="0" smtClean="0">
                <a:latin typeface="Open Sans" panose="020B0604020202020204" charset="0"/>
                <a:ea typeface="Open Sans" panose="020B0604020202020204" charset="0"/>
                <a:cs typeface="Open Sans" panose="020B0604020202020204" charset="0"/>
              </a:rPr>
              <a:t>(</a:t>
            </a:r>
            <a:r>
              <a:rPr lang="en-US" sz="2000" dirty="0" smtClean="0">
                <a:latin typeface="Open Sans" panose="020B0604020202020204" charset="0"/>
                <a:ea typeface="Open Sans" panose="020B0604020202020204" charset="0"/>
                <a:cs typeface="Open Sans" panose="020B0604020202020204" charset="0"/>
              </a:rPr>
              <a:t>2008</a:t>
            </a:r>
            <a:r>
              <a:rPr lang="ru-RU" sz="2000" dirty="0" smtClean="0">
                <a:latin typeface="Open Sans" panose="020B0604020202020204" charset="0"/>
                <a:ea typeface="Open Sans" panose="020B0604020202020204" charset="0"/>
                <a:cs typeface="Open Sans" panose="020B0604020202020204" charset="0"/>
              </a:rPr>
              <a:t> </a:t>
            </a:r>
            <a:r>
              <a:rPr lang="en-US" sz="2000" dirty="0" smtClean="0">
                <a:latin typeface="Open Sans" panose="020B0604020202020204" charset="0"/>
                <a:ea typeface="Open Sans" panose="020B0604020202020204" charset="0"/>
                <a:cs typeface="Open Sans" panose="020B0604020202020204" charset="0"/>
              </a:rPr>
              <a:t>-</a:t>
            </a:r>
            <a:r>
              <a:rPr lang="ru-RU" sz="2000" dirty="0" smtClean="0">
                <a:latin typeface="Open Sans" panose="020B0604020202020204" charset="0"/>
                <a:ea typeface="Open Sans" panose="020B0604020202020204" charset="0"/>
                <a:cs typeface="Open Sans" panose="020B0604020202020204" charset="0"/>
              </a:rPr>
              <a:t> </a:t>
            </a:r>
            <a:r>
              <a:rPr lang="en-US" sz="2000" dirty="0" smtClean="0">
                <a:latin typeface="Open Sans" panose="020B0604020202020204" charset="0"/>
                <a:ea typeface="Open Sans" panose="020B0604020202020204" charset="0"/>
                <a:cs typeface="Open Sans" panose="020B0604020202020204" charset="0"/>
              </a:rPr>
              <a:t>2013</a:t>
            </a:r>
            <a:r>
              <a:rPr lang="ru-RU" sz="2000" dirty="0" smtClean="0">
                <a:latin typeface="Open Sans" panose="020B0604020202020204" charset="0"/>
                <a:ea typeface="Open Sans" panose="020B0604020202020204" charset="0"/>
                <a:cs typeface="Open Sans" panose="020B0604020202020204" charset="0"/>
              </a:rPr>
              <a:t>)</a:t>
            </a:r>
            <a:endParaRPr lang="ru-RU" sz="2000" dirty="0">
              <a:latin typeface="Open Sans" panose="020B0604020202020204" charset="0"/>
              <a:ea typeface="Open Sans" panose="020B0604020202020204" charset="0"/>
              <a:cs typeface="Open Sans" panose="020B0604020202020204" charset="0"/>
            </a:endParaRPr>
          </a:p>
        </p:txBody>
      </p:sp>
      <p:graphicFrame>
        <p:nvGraphicFramePr>
          <p:cNvPr id="7" name="Таблица 6"/>
          <p:cNvGraphicFramePr>
            <a:graphicFrameLocks noGrp="1"/>
          </p:cNvGraphicFramePr>
          <p:nvPr>
            <p:extLst/>
          </p:nvPr>
        </p:nvGraphicFramePr>
        <p:xfrm>
          <a:off x="1592161" y="1785996"/>
          <a:ext cx="9044973" cy="3970525"/>
        </p:xfrm>
        <a:graphic>
          <a:graphicData uri="http://schemas.openxmlformats.org/drawingml/2006/table">
            <a:tbl>
              <a:tblPr/>
              <a:tblGrid>
                <a:gridCol w="2864053">
                  <a:extLst>
                    <a:ext uri="{9D8B030D-6E8A-4147-A177-3AD203B41FA5}">
                      <a16:colId xmlns:a16="http://schemas.microsoft.com/office/drawing/2014/main" val="20000"/>
                    </a:ext>
                  </a:extLst>
                </a:gridCol>
                <a:gridCol w="3611197">
                  <a:extLst>
                    <a:ext uri="{9D8B030D-6E8A-4147-A177-3AD203B41FA5}">
                      <a16:colId xmlns:a16="http://schemas.microsoft.com/office/drawing/2014/main" val="20001"/>
                    </a:ext>
                  </a:extLst>
                </a:gridCol>
                <a:gridCol w="2569723">
                  <a:extLst>
                    <a:ext uri="{9D8B030D-6E8A-4147-A177-3AD203B41FA5}">
                      <a16:colId xmlns:a16="http://schemas.microsoft.com/office/drawing/2014/main" val="20002"/>
                    </a:ext>
                  </a:extLst>
                </a:gridCol>
              </a:tblGrid>
              <a:tr h="404245">
                <a:tc>
                  <a:txBody>
                    <a:bodyPr/>
                    <a:lstStyle/>
                    <a:p>
                      <a:pPr algn="ctr" fontAlgn="ctr"/>
                      <a:r>
                        <a:rPr lang="ru-RU" sz="1200" b="0" i="0" u="none" strike="noStrike" dirty="0">
                          <a:solidFill>
                            <a:schemeClr val="bg1"/>
                          </a:solidFill>
                          <a:latin typeface="Open Sans" pitchFamily="34" charset="0"/>
                          <a:ea typeface="Open Sans" pitchFamily="34" charset="0"/>
                          <a:cs typeface="Open Sans" pitchFamily="34" charset="0"/>
                        </a:rPr>
                        <a:t>Характеристика детектора</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5BB"/>
                    </a:solidFill>
                  </a:tcPr>
                </a:tc>
                <a:tc>
                  <a:txBody>
                    <a:bodyPr/>
                    <a:lstStyle/>
                    <a:p>
                      <a:pPr algn="ctr" fontAlgn="ctr"/>
                      <a:r>
                        <a:rPr lang="ru-RU" sz="1200" b="0" i="0" u="none" strike="noStrike" dirty="0">
                          <a:solidFill>
                            <a:schemeClr val="bg1"/>
                          </a:solidFill>
                          <a:latin typeface="Open Sans" pitchFamily="34" charset="0"/>
                          <a:ea typeface="Open Sans" pitchFamily="34" charset="0"/>
                          <a:cs typeface="Open Sans" pitchFamily="34" charset="0"/>
                        </a:rPr>
                        <a:t>Ответ языковой модели на запрос о характеристике детектора</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5BB"/>
                    </a:solidFill>
                  </a:tcPr>
                </a:tc>
                <a:tc>
                  <a:txBody>
                    <a:bodyPr/>
                    <a:lstStyle/>
                    <a:p>
                      <a:pPr algn="ctr" fontAlgn="ctr"/>
                      <a:r>
                        <a:rPr lang="ru-RU" sz="1200" b="0" i="0" u="none" strike="noStrike" dirty="0" smtClean="0">
                          <a:solidFill>
                            <a:schemeClr val="bg1"/>
                          </a:solidFill>
                          <a:latin typeface="Open Sans" pitchFamily="34" charset="0"/>
                          <a:ea typeface="Open Sans" pitchFamily="34" charset="0"/>
                          <a:cs typeface="Open Sans" pitchFamily="34" charset="0"/>
                        </a:rPr>
                        <a:t>Количество ответов языковой модели на запрос о характеристике детектора</a:t>
                      </a:r>
                      <a:endParaRPr lang="ru-RU" sz="1200" b="0" i="0" u="none" strike="noStrike" dirty="0">
                        <a:solidFill>
                          <a:schemeClr val="bg1"/>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5BB"/>
                    </a:solidFill>
                  </a:tcPr>
                </a:tc>
                <a:extLst>
                  <a:ext uri="{0D108BD9-81ED-4DB2-BD59-A6C34878D82A}">
                    <a16:rowId xmlns:a16="http://schemas.microsoft.com/office/drawing/2014/main" val="10000"/>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Наименование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Detector </a:t>
                      </a:r>
                      <a:r>
                        <a:rPr lang="en-US" sz="1200" b="0" i="0" u="none" strike="noStrike" dirty="0" smtClean="0">
                          <a:solidFill>
                            <a:srgbClr val="000000"/>
                          </a:solidFill>
                          <a:latin typeface="Open Sans" pitchFamily="34" charset="0"/>
                          <a:ea typeface="Open Sans" pitchFamily="34" charset="0"/>
                          <a:cs typeface="Open Sans" pitchFamily="34" charset="0"/>
                        </a:rPr>
                        <a:t>name:</a:t>
                      </a:r>
                      <a:r>
                        <a:rPr lang="en-US" sz="1200" b="0" i="0" u="none" strike="noStrike" baseline="0" dirty="0" smtClean="0">
                          <a:solidFill>
                            <a:srgbClr val="000000"/>
                          </a:solidFill>
                          <a:latin typeface="Open Sans" pitchFamily="34" charset="0"/>
                          <a:ea typeface="Open Sans" pitchFamily="34" charset="0"/>
                          <a:cs typeface="Open Sans" pitchFamily="34" charset="0"/>
                        </a:rPr>
                        <a:t> ATLAS.</a:t>
                      </a:r>
                      <a:r>
                        <a:rPr lang="en-US" sz="1200" b="0" i="0" u="none" strike="noStrike" dirty="0" smtClean="0">
                          <a:solidFill>
                            <a:srgbClr val="000000"/>
                          </a:solidFill>
                          <a:latin typeface="Open Sans" pitchFamily="34" charset="0"/>
                          <a:ea typeface="Open Sans" pitchFamily="34" charset="0"/>
                          <a:cs typeface="Open Sans" pitchFamily="34" charset="0"/>
                        </a:rPr>
                        <a:t> </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50</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Номер запуска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baseline="0" dirty="0" smtClean="0">
                          <a:solidFill>
                            <a:srgbClr val="000000"/>
                          </a:solidFill>
                          <a:latin typeface="Open Sans" pitchFamily="34" charset="0"/>
                          <a:ea typeface="Open Sans" pitchFamily="34" charset="0"/>
                          <a:cs typeface="Open Sans" pitchFamily="34" charset="0"/>
                        </a:rPr>
                        <a:t>1</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baseline="0" dirty="0" smtClean="0">
                          <a:solidFill>
                            <a:srgbClr val="000000"/>
                          </a:solidFill>
                          <a:latin typeface="Open Sans" pitchFamily="34" charset="0"/>
                          <a:ea typeface="Open Sans" pitchFamily="34" charset="0"/>
                          <a:cs typeface="Open Sans" pitchFamily="34" charset="0"/>
                        </a:rPr>
                        <a:t>12</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Тип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General-purpose</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baseline="0" dirty="0" smtClean="0">
                          <a:solidFill>
                            <a:srgbClr val="000000"/>
                          </a:solidFill>
                          <a:latin typeface="Open Sans" pitchFamily="34" charset="0"/>
                          <a:ea typeface="Open Sans" pitchFamily="34" charset="0"/>
                          <a:cs typeface="Open Sans" pitchFamily="34" charset="0"/>
                        </a:rPr>
                        <a:t>32</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Размеры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dirty="0" smtClean="0">
                          <a:latin typeface="Open Sans" pitchFamily="34" charset="0"/>
                          <a:ea typeface="Open Sans" pitchFamily="34" charset="0"/>
                          <a:cs typeface="Open Sans" pitchFamily="34" charset="0"/>
                        </a:rPr>
                        <a:t>Length: 22 m, Diameter: 25 m</a:t>
                      </a:r>
                      <a:endParaRPr lang="en-US" sz="1200" b="1"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30</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Масса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en-US" sz="1200" b="0" i="0" u="none" strike="noStrike" dirty="0" smtClean="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404245">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Описание эксперимента</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dirty="0" smtClean="0">
                          <a:latin typeface="Open Sans" pitchFamily="34" charset="0"/>
                          <a:ea typeface="Open Sans" pitchFamily="34" charset="0"/>
                          <a:cs typeface="Open Sans" pitchFamily="34" charset="0"/>
                        </a:rPr>
                        <a:t>Goals: Description SM validation, Higgs discovery</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38</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137714">
                <a:tc>
                  <a:txBody>
                    <a:bodyPr/>
                    <a:lstStyle/>
                    <a:p>
                      <a:pPr algn="l" fontAlgn="b"/>
                      <a:r>
                        <a:rPr lang="ru-RU" sz="1200" b="0" i="0" u="none" strike="noStrike" smtClean="0">
                          <a:solidFill>
                            <a:srgbClr val="000000"/>
                          </a:solidFill>
                          <a:latin typeface="Open Sans" pitchFamily="34" charset="0"/>
                          <a:ea typeface="Open Sans" pitchFamily="34" charset="0"/>
                          <a:cs typeface="Open Sans" pitchFamily="34" charset="0"/>
                        </a:rPr>
                        <a:t>Магнитная система</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dirty="0" smtClean="0">
                          <a:latin typeface="Open Sans" pitchFamily="34" charset="0"/>
                          <a:ea typeface="Open Sans" pitchFamily="34" charset="0"/>
                          <a:cs typeface="Open Sans" pitchFamily="34" charset="0"/>
                        </a:rPr>
                        <a:t>Type: </a:t>
                      </a:r>
                      <a:r>
                        <a:rPr lang="en-US" sz="1200" dirty="0" err="1" smtClean="0">
                          <a:latin typeface="Open Sans" pitchFamily="34" charset="0"/>
                          <a:ea typeface="Open Sans" pitchFamily="34" charset="0"/>
                          <a:cs typeface="Open Sans" pitchFamily="34" charset="0"/>
                        </a:rPr>
                        <a:t>Toroidal</a:t>
                      </a:r>
                      <a:r>
                        <a:rPr lang="en-US" sz="1200" dirty="0" smtClean="0">
                          <a:latin typeface="Open Sans" pitchFamily="34" charset="0"/>
                          <a:ea typeface="Open Sans" pitchFamily="34" charset="0"/>
                          <a:cs typeface="Open Sans" pitchFamily="34" charset="0"/>
                        </a:rPr>
                        <a:t>; Field strength: 2 T</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32</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70979">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Трековый детектор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dirty="0" err="1" smtClean="0">
                          <a:latin typeface="Open Sans" pitchFamily="34" charset="0"/>
                          <a:ea typeface="Open Sans" pitchFamily="34" charset="0"/>
                          <a:cs typeface="Open Sans" pitchFamily="34" charset="0"/>
                        </a:rPr>
                        <a:t>Type:Resolution</a:t>
                      </a:r>
                      <a:r>
                        <a:rPr lang="en-US" sz="1200" dirty="0" smtClean="0">
                          <a:latin typeface="Open Sans" pitchFamily="34" charset="0"/>
                          <a:ea typeface="Open Sans" pitchFamily="34" charset="0"/>
                          <a:cs typeface="Open Sans" pitchFamily="34" charset="0"/>
                        </a:rPr>
                        <a:t> (Pixel detector): ~10–20 </a:t>
                      </a:r>
                      <a:r>
                        <a:rPr lang="en-US" sz="1200" dirty="0" err="1" smtClean="0">
                          <a:latin typeface="Open Sans" pitchFamily="34" charset="0"/>
                          <a:ea typeface="Open Sans" pitchFamily="34" charset="0"/>
                          <a:cs typeface="Open Sans" pitchFamily="34" charset="0"/>
                        </a:rPr>
                        <a:t>μm</a:t>
                      </a:r>
                      <a:r>
                        <a:rPr lang="en-US" sz="1200" dirty="0" smtClean="0">
                          <a:latin typeface="Open Sans" pitchFamily="34" charset="0"/>
                          <a:ea typeface="Open Sans" pitchFamily="34" charset="0"/>
                          <a:cs typeface="Open Sans" pitchFamily="34" charset="0"/>
                        </a:rPr>
                        <a:t>; Strip detector: ~50–80 </a:t>
                      </a:r>
                      <a:r>
                        <a:rPr lang="en-US" sz="1200" dirty="0" err="1" smtClean="0">
                          <a:latin typeface="Open Sans" pitchFamily="34" charset="0"/>
                          <a:ea typeface="Open Sans" pitchFamily="34" charset="0"/>
                          <a:cs typeface="Open Sans" pitchFamily="34" charset="0"/>
                        </a:rPr>
                        <a:t>μm</a:t>
                      </a:r>
                      <a:endParaRPr lang="de-DE"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ru-RU" sz="1200" b="0" i="0" u="none" strike="noStrike" dirty="0" smtClean="0">
                          <a:solidFill>
                            <a:srgbClr val="000000"/>
                          </a:solidFill>
                          <a:latin typeface="Open Sans" pitchFamily="34" charset="0"/>
                          <a:ea typeface="Open Sans" pitchFamily="34" charset="0"/>
                          <a:cs typeface="Open Sans" pitchFamily="34" charset="0"/>
                        </a:rPr>
                        <a:t>37</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166230">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Точность измерения трека частиц</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Resolution: </a:t>
                      </a:r>
                      <a:r>
                        <a:rPr lang="en-US" sz="1200" b="0" i="0" u="none" strike="noStrike" dirty="0" smtClean="0">
                          <a:solidFill>
                            <a:srgbClr val="000000"/>
                          </a:solidFill>
                          <a:latin typeface="Open Sans" pitchFamily="34" charset="0"/>
                          <a:ea typeface="Open Sans" pitchFamily="34" charset="0"/>
                          <a:cs typeface="Open Sans" pitchFamily="34" charset="0"/>
                        </a:rPr>
                        <a:t>25 </a:t>
                      </a:r>
                      <a:r>
                        <a:rPr lang="en-US" sz="1200" b="0" i="0" u="none" strike="noStrike" dirty="0">
                          <a:solidFill>
                            <a:srgbClr val="000000"/>
                          </a:solidFill>
                          <a:latin typeface="Open Sans" pitchFamily="34" charset="0"/>
                          <a:ea typeface="Open Sans" pitchFamily="34" charset="0"/>
                          <a:cs typeface="Open Sans" pitchFamily="34" charset="0"/>
                        </a:rPr>
                        <a:t>µm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33</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166230">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Электромагнитный калориметр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dirty="0" smtClean="0">
                          <a:latin typeface="Open Sans" pitchFamily="34" charset="0"/>
                          <a:ea typeface="Open Sans" pitchFamily="34" charset="0"/>
                          <a:cs typeface="Open Sans" pitchFamily="34" charset="0"/>
                        </a:rPr>
                        <a:t>Type: Lead-liquid argon calorimeter</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a:t>
                      </a:r>
                      <a:r>
                        <a:rPr lang="ru-RU" sz="1200" b="0" i="0" u="none" strike="noStrike" dirty="0" smtClean="0">
                          <a:solidFill>
                            <a:srgbClr val="000000"/>
                          </a:solidFill>
                          <a:latin typeface="Open Sans" pitchFamily="34" charset="0"/>
                          <a:ea typeface="Open Sans" pitchFamily="34" charset="0"/>
                          <a:cs typeface="Open Sans" pitchFamily="34" charset="0"/>
                        </a:rPr>
                        <a:t>5</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166230">
                <a:tc>
                  <a:txBody>
                    <a:bodyPr/>
                    <a:lstStyle/>
                    <a:p>
                      <a:pPr algn="l" fontAlgn="b"/>
                      <a:r>
                        <a:rPr lang="ru-RU" sz="1200" b="0" i="0" u="none" strike="noStrike" dirty="0" err="1">
                          <a:solidFill>
                            <a:srgbClr val="000000"/>
                          </a:solidFill>
                          <a:latin typeface="Open Sans" pitchFamily="34" charset="0"/>
                          <a:ea typeface="Open Sans" pitchFamily="34" charset="0"/>
                          <a:cs typeface="Open Sans" pitchFamily="34" charset="0"/>
                        </a:rPr>
                        <a:t>Адронный</a:t>
                      </a:r>
                      <a:r>
                        <a:rPr lang="ru-RU" sz="1200" b="0" i="0" u="none" strike="noStrike" dirty="0">
                          <a:solidFill>
                            <a:srgbClr val="000000"/>
                          </a:solidFill>
                          <a:latin typeface="Open Sans" pitchFamily="34" charset="0"/>
                          <a:ea typeface="Open Sans" pitchFamily="34" charset="0"/>
                          <a:cs typeface="Open Sans" pitchFamily="34" charset="0"/>
                        </a:rPr>
                        <a:t> калориметр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dirty="0" smtClean="0">
                          <a:latin typeface="Open Sans" pitchFamily="34" charset="0"/>
                          <a:ea typeface="Open Sans" pitchFamily="34" charset="0"/>
                          <a:cs typeface="Open Sans" pitchFamily="34" charset="0"/>
                        </a:rPr>
                        <a:t>Type: </a:t>
                      </a:r>
                      <a:r>
                        <a:rPr lang="en-US" sz="1200" dirty="0" err="1" smtClean="0">
                          <a:latin typeface="Open Sans" pitchFamily="34" charset="0"/>
                          <a:ea typeface="Open Sans" pitchFamily="34" charset="0"/>
                          <a:cs typeface="Open Sans" pitchFamily="34" charset="0"/>
                        </a:rPr>
                        <a:t>Scintillator</a:t>
                      </a:r>
                      <a:r>
                        <a:rPr lang="en-US" sz="1200" dirty="0" smtClean="0">
                          <a:latin typeface="Open Sans" pitchFamily="34" charset="0"/>
                          <a:ea typeface="Open Sans" pitchFamily="34" charset="0"/>
                          <a:cs typeface="Open Sans" pitchFamily="34" charset="0"/>
                        </a:rPr>
                        <a:t>-steel sampling calorimeter</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1</a:t>
                      </a:r>
                      <a:r>
                        <a:rPr lang="ru-RU" sz="1200" b="0" i="0" u="none" strike="noStrike" dirty="0" smtClean="0">
                          <a:solidFill>
                            <a:srgbClr val="000000"/>
                          </a:solidFill>
                          <a:latin typeface="Open Sans" pitchFamily="34" charset="0"/>
                          <a:ea typeface="Open Sans" pitchFamily="34" charset="0"/>
                          <a:cs typeface="Open Sans" pitchFamily="34" charset="0"/>
                        </a:rPr>
                        <a:t>8</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1"/>
                  </a:ext>
                </a:extLst>
              </a:tr>
              <a:tr h="166230">
                <a:tc>
                  <a:txBody>
                    <a:bodyPr/>
                    <a:lstStyle/>
                    <a:p>
                      <a:pPr algn="l" fontAlgn="b"/>
                      <a:r>
                        <a:rPr lang="ru-RU" sz="1200" b="0" i="0" u="none" strike="noStrike" dirty="0" err="1">
                          <a:solidFill>
                            <a:srgbClr val="000000"/>
                          </a:solidFill>
                          <a:latin typeface="Open Sans" pitchFamily="34" charset="0"/>
                          <a:ea typeface="Open Sans" pitchFamily="34" charset="0"/>
                          <a:cs typeface="Open Sans" pitchFamily="34" charset="0"/>
                        </a:rPr>
                        <a:t>Мюонный</a:t>
                      </a:r>
                      <a:r>
                        <a:rPr lang="ru-RU" sz="1200" b="0" i="0" u="none" strike="noStrike" dirty="0">
                          <a:solidFill>
                            <a:srgbClr val="000000"/>
                          </a:solidFill>
                          <a:latin typeface="Open Sans" pitchFamily="34" charset="0"/>
                          <a:ea typeface="Open Sans" pitchFamily="34" charset="0"/>
                          <a:cs typeface="Open Sans" pitchFamily="34" charset="0"/>
                        </a:rPr>
                        <a:t> спектрометр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Coverage: </a:t>
                      </a:r>
                      <a:r>
                        <a:rPr lang="en-US" sz="1200" b="0" i="0" u="none" strike="noStrike" dirty="0" smtClean="0">
                          <a:solidFill>
                            <a:srgbClr val="000000"/>
                          </a:solidFill>
                          <a:latin typeface="Open Sans" pitchFamily="34" charset="0"/>
                          <a:ea typeface="Open Sans" pitchFamily="34" charset="0"/>
                          <a:cs typeface="Open Sans" pitchFamily="34" charset="0"/>
                        </a:rPr>
                        <a:t>&lt; 2.7</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50</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70979">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Система триггеров (сокращение числа событий)</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Level-1 trigger: </a:t>
                      </a:r>
                      <a:r>
                        <a:rPr lang="de-DE" sz="1200" b="0" i="0" u="none" strike="noStrike" dirty="0" smtClean="0">
                          <a:solidFill>
                            <a:srgbClr val="000000"/>
                          </a:solidFill>
                          <a:latin typeface="Open Sans" pitchFamily="34" charset="0"/>
                          <a:ea typeface="Open Sans" pitchFamily="34" charset="0"/>
                          <a:cs typeface="Open Sans" pitchFamily="34" charset="0"/>
                        </a:rPr>
                        <a:t>75 kHz, HLT: 1 kHz</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10</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3"/>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Хранимый объем информации</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Total data volume: </a:t>
                      </a:r>
                      <a:r>
                        <a:rPr lang="en-US" sz="1200" b="0" i="0" u="none" strike="noStrike" dirty="0" smtClean="0">
                          <a:solidFill>
                            <a:srgbClr val="000000"/>
                          </a:solidFill>
                          <a:latin typeface="Open Sans" pitchFamily="34" charset="0"/>
                          <a:ea typeface="Open Sans" pitchFamily="34" charset="0"/>
                          <a:cs typeface="Open Sans" pitchFamily="34" charset="0"/>
                        </a:rPr>
                        <a:t>100 </a:t>
                      </a:r>
                      <a:r>
                        <a:rPr lang="en-US" sz="1200" b="0" i="0" u="none" strike="noStrike" dirty="0">
                          <a:solidFill>
                            <a:srgbClr val="000000"/>
                          </a:solidFill>
                          <a:latin typeface="Open Sans" pitchFamily="34" charset="0"/>
                          <a:ea typeface="Open Sans" pitchFamily="34" charset="0"/>
                          <a:cs typeface="Open Sans" pitchFamily="34" charset="0"/>
                        </a:rPr>
                        <a:t>PB/year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ru-RU" sz="1200" b="0" i="0" u="none" strike="noStrike" dirty="0" smtClean="0">
                          <a:solidFill>
                            <a:srgbClr val="000000"/>
                          </a:solidFill>
                          <a:latin typeface="Open Sans" pitchFamily="34" charset="0"/>
                          <a:ea typeface="Open Sans" pitchFamily="34" charset="0"/>
                          <a:cs typeface="Open Sans" pitchFamily="34" charset="0"/>
                        </a:rPr>
                        <a:t>39</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14"/>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Годы работы</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chemeClr val="tx1"/>
                          </a:solidFill>
                          <a:latin typeface="Open Sans" pitchFamily="34" charset="0"/>
                          <a:ea typeface="Open Sans" pitchFamily="34" charset="0"/>
                          <a:cs typeface="Open Sans" pitchFamily="34" charset="0"/>
                        </a:rPr>
                        <a:t>Start year: </a:t>
                      </a:r>
                      <a:r>
                        <a:rPr lang="en-US" sz="1200" b="0" i="0" u="none" strike="noStrike" dirty="0" smtClean="0">
                          <a:solidFill>
                            <a:schemeClr val="tx1"/>
                          </a:solidFill>
                          <a:latin typeface="Open Sans" pitchFamily="34" charset="0"/>
                          <a:ea typeface="Open Sans" pitchFamily="34" charset="0"/>
                          <a:cs typeface="Open Sans" pitchFamily="34" charset="0"/>
                        </a:rPr>
                        <a:t>2008 </a:t>
                      </a:r>
                      <a:endParaRPr lang="en-US" sz="1200" b="0" i="0" u="none" strike="noStrike" dirty="0">
                        <a:solidFill>
                          <a:schemeClr val="tx1"/>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ru-RU" sz="1200" b="0" i="0" u="none" strike="noStrike" dirty="0">
                          <a:solidFill>
                            <a:schemeClr val="tx1"/>
                          </a:solidFill>
                          <a:latin typeface="Open Sans" pitchFamily="34" charset="0"/>
                          <a:ea typeface="Open Sans" pitchFamily="34" charset="0"/>
                          <a:cs typeface="Open Sans" pitchFamily="34" charset="0"/>
                        </a:rPr>
                        <a:t>50</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5"/>
                  </a:ext>
                </a:extLst>
              </a:tr>
            </a:tbl>
          </a:graphicData>
        </a:graphic>
      </p:graphicFrame>
      <p:sp>
        <p:nvSpPr>
          <p:cNvPr id="9" name="Прямоугольник 8"/>
          <p:cNvSpPr/>
          <p:nvPr/>
        </p:nvSpPr>
        <p:spPr>
          <a:xfrm>
            <a:off x="1587500" y="6083300"/>
            <a:ext cx="27940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881059" y="6041095"/>
            <a:ext cx="2052293" cy="276999"/>
          </a:xfrm>
          <a:prstGeom prst="rect">
            <a:avLst/>
          </a:prstGeom>
        </p:spPr>
        <p:txBody>
          <a:bodyPr wrap="none">
            <a:spAutoFit/>
          </a:bodyPr>
          <a:lstStyle/>
          <a:p>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 ошибочное значение</a:t>
            </a:r>
            <a:endParaRPr lang="ru-RU" sz="1200" dirty="0"/>
          </a:p>
        </p:txBody>
      </p:sp>
      <p:sp>
        <p:nvSpPr>
          <p:cNvPr id="11" name="Прямоугольник 10"/>
          <p:cNvSpPr/>
          <p:nvPr/>
        </p:nvSpPr>
        <p:spPr>
          <a:xfrm>
            <a:off x="1585093" y="6373880"/>
            <a:ext cx="2794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864493" y="6332644"/>
            <a:ext cx="3902415" cy="276999"/>
          </a:xfrm>
          <a:prstGeom prst="rect">
            <a:avLst/>
          </a:prstGeom>
        </p:spPr>
        <p:txBody>
          <a:bodyPr wrap="none">
            <a:spAutoFit/>
          </a:bodyPr>
          <a:lstStyle/>
          <a:p>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 необходимо экспертное мнение</a:t>
            </a:r>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статистика</a:t>
            </a:r>
            <a:endParaRPr lang="ru-RU" sz="1200" dirty="0"/>
          </a:p>
        </p:txBody>
      </p:sp>
      <p:sp>
        <p:nvSpPr>
          <p:cNvPr id="13" name="Прямоугольник 12"/>
          <p:cNvSpPr/>
          <p:nvPr/>
        </p:nvSpPr>
        <p:spPr>
          <a:xfrm>
            <a:off x="1881059" y="6581001"/>
            <a:ext cx="2796086" cy="276999"/>
          </a:xfrm>
          <a:prstGeom prst="rect">
            <a:avLst/>
          </a:prstGeom>
        </p:spPr>
        <p:txBody>
          <a:bodyPr wrap="none">
            <a:spAutoFit/>
          </a:bodyPr>
          <a:lstStyle/>
          <a:p>
            <a:r>
              <a:rPr lang="ru-RU" sz="1200" dirty="0" smtClean="0">
                <a:solidFill>
                  <a:srgbClr val="000000"/>
                </a:solidFill>
                <a:latin typeface="Open Sans" pitchFamily="34" charset="0"/>
                <a:ea typeface="Open Sans" pitchFamily="34" charset="0"/>
                <a:cs typeface="Open Sans" pitchFamily="34" charset="0"/>
              </a:rPr>
              <a:t>пороговое значение ошибки: 30</a:t>
            </a:r>
            <a:endParaRPr lang="ru-RU" sz="1200" dirty="0"/>
          </a:p>
        </p:txBody>
      </p:sp>
    </p:spTree>
    <p:extLst>
      <p:ext uri="{BB962C8B-B14F-4D97-AF65-F5344CB8AC3E}">
        <p14:creationId xmlns:p14="http://schemas.microsoft.com/office/powerpoint/2010/main" val="41991623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9572" y="-94969"/>
            <a:ext cx="9032836" cy="1384995"/>
          </a:xfrm>
        </p:spPr>
        <p:txBody>
          <a:bodyPr/>
          <a:lstStyle/>
          <a:p>
            <a:r>
              <a:rPr lang="ru-RU" dirty="0"/>
              <a:t>АПРОБАЦИЯ ПРОГРАММНОГО ВЫДЕЛЕНИЯ ХАРАКТЕРИСТИК СЛОЖНОГО ТЕХНОЛОГИЧЕСКОГО ОБЪЕКТА</a:t>
            </a:r>
          </a:p>
        </p:txBody>
      </p:sp>
      <p:sp>
        <p:nvSpPr>
          <p:cNvPr id="5" name="Прямоугольник 4"/>
          <p:cNvSpPr/>
          <p:nvPr/>
        </p:nvSpPr>
        <p:spPr>
          <a:xfrm>
            <a:off x="559572" y="1306266"/>
            <a:ext cx="11090274" cy="400110"/>
          </a:xfrm>
          <a:prstGeom prst="rect">
            <a:avLst/>
          </a:prstGeom>
        </p:spPr>
        <p:txBody>
          <a:bodyPr wrap="square">
            <a:spAutoFit/>
          </a:bodyPr>
          <a:lstStyle/>
          <a:p>
            <a:pPr algn="ctr"/>
            <a:r>
              <a:rPr lang="ru-RU" sz="2000" dirty="0" smtClean="0">
                <a:latin typeface="Open Sans" panose="020B0604020202020204" charset="0"/>
                <a:ea typeface="Open Sans" panose="020B0604020202020204" charset="0"/>
                <a:cs typeface="Open Sans" panose="020B0604020202020204" charset="0"/>
              </a:rPr>
              <a:t>Профиль детектора </a:t>
            </a:r>
            <a:r>
              <a:rPr lang="en-US" sz="2000" dirty="0" smtClean="0">
                <a:latin typeface="Open Sans" panose="020B0604020202020204" charset="0"/>
                <a:ea typeface="Open Sans" panose="020B0604020202020204" charset="0"/>
                <a:cs typeface="Open Sans" panose="020B0604020202020204" charset="0"/>
              </a:rPr>
              <a:t>ATLAS </a:t>
            </a:r>
            <a:r>
              <a:rPr lang="ru-RU" sz="2000" dirty="0" smtClean="0">
                <a:latin typeface="Open Sans" panose="020B0604020202020204" charset="0"/>
                <a:ea typeface="Open Sans" panose="020B0604020202020204" charset="0"/>
                <a:cs typeface="Open Sans" panose="020B0604020202020204" charset="0"/>
              </a:rPr>
              <a:t>(</a:t>
            </a:r>
            <a:r>
              <a:rPr lang="en-US" sz="2000" dirty="0" smtClean="0">
                <a:latin typeface="Open Sans" panose="020B0604020202020204" charset="0"/>
                <a:ea typeface="Open Sans" panose="020B0604020202020204" charset="0"/>
                <a:cs typeface="Open Sans" panose="020B0604020202020204" charset="0"/>
              </a:rPr>
              <a:t>20</a:t>
            </a:r>
            <a:r>
              <a:rPr lang="ru-RU" sz="2000" dirty="0" smtClean="0">
                <a:latin typeface="Open Sans" panose="020B0604020202020204" charset="0"/>
                <a:ea typeface="Open Sans" panose="020B0604020202020204" charset="0"/>
                <a:cs typeface="Open Sans" panose="020B0604020202020204" charset="0"/>
              </a:rPr>
              <a:t>1</a:t>
            </a:r>
            <a:r>
              <a:rPr lang="ru-RU" sz="2000" dirty="0" smtClean="0">
                <a:solidFill>
                  <a:srgbClr val="000000"/>
                </a:solidFill>
                <a:latin typeface="Open Sans" pitchFamily="34" charset="0"/>
                <a:ea typeface="Open Sans" pitchFamily="34" charset="0"/>
                <a:cs typeface="Open Sans" pitchFamily="34" charset="0"/>
              </a:rPr>
              <a:t>5</a:t>
            </a:r>
            <a:r>
              <a:rPr lang="en-US" sz="2000" dirty="0" smtClean="0">
                <a:latin typeface="Open Sans" panose="020B0604020202020204" charset="0"/>
                <a:ea typeface="Open Sans" panose="020B0604020202020204" charset="0"/>
                <a:cs typeface="Open Sans" panose="020B0604020202020204" charset="0"/>
              </a:rPr>
              <a:t> - 201</a:t>
            </a:r>
            <a:r>
              <a:rPr lang="ru-RU" sz="2000" dirty="0" smtClean="0">
                <a:latin typeface="Open Sans" panose="020B0604020202020204" charset="0"/>
                <a:ea typeface="Open Sans" panose="020B0604020202020204" charset="0"/>
                <a:cs typeface="Open Sans" panose="020B0604020202020204" charset="0"/>
              </a:rPr>
              <a:t>8)</a:t>
            </a:r>
            <a:endParaRPr lang="ru-RU" sz="2000" dirty="0">
              <a:latin typeface="Open Sans" panose="020B0604020202020204" charset="0"/>
              <a:ea typeface="Open Sans" panose="020B0604020202020204" charset="0"/>
              <a:cs typeface="Open Sans" panose="020B0604020202020204" charset="0"/>
            </a:endParaRPr>
          </a:p>
        </p:txBody>
      </p:sp>
      <p:graphicFrame>
        <p:nvGraphicFramePr>
          <p:cNvPr id="7" name="Таблица 6"/>
          <p:cNvGraphicFramePr>
            <a:graphicFrameLocks noGrp="1"/>
          </p:cNvGraphicFramePr>
          <p:nvPr>
            <p:extLst/>
          </p:nvPr>
        </p:nvGraphicFramePr>
        <p:xfrm>
          <a:off x="1592161" y="1785996"/>
          <a:ext cx="9044973" cy="3970525"/>
        </p:xfrm>
        <a:graphic>
          <a:graphicData uri="http://schemas.openxmlformats.org/drawingml/2006/table">
            <a:tbl>
              <a:tblPr/>
              <a:tblGrid>
                <a:gridCol w="2864053">
                  <a:extLst>
                    <a:ext uri="{9D8B030D-6E8A-4147-A177-3AD203B41FA5}">
                      <a16:colId xmlns:a16="http://schemas.microsoft.com/office/drawing/2014/main" val="20000"/>
                    </a:ext>
                  </a:extLst>
                </a:gridCol>
                <a:gridCol w="3611197">
                  <a:extLst>
                    <a:ext uri="{9D8B030D-6E8A-4147-A177-3AD203B41FA5}">
                      <a16:colId xmlns:a16="http://schemas.microsoft.com/office/drawing/2014/main" val="20001"/>
                    </a:ext>
                  </a:extLst>
                </a:gridCol>
                <a:gridCol w="2569723">
                  <a:extLst>
                    <a:ext uri="{9D8B030D-6E8A-4147-A177-3AD203B41FA5}">
                      <a16:colId xmlns:a16="http://schemas.microsoft.com/office/drawing/2014/main" val="20002"/>
                    </a:ext>
                  </a:extLst>
                </a:gridCol>
              </a:tblGrid>
              <a:tr h="404245">
                <a:tc>
                  <a:txBody>
                    <a:bodyPr/>
                    <a:lstStyle/>
                    <a:p>
                      <a:pPr algn="ctr" fontAlgn="ctr"/>
                      <a:r>
                        <a:rPr lang="ru-RU" sz="1200" b="0" i="0" u="none" strike="noStrike" dirty="0">
                          <a:solidFill>
                            <a:schemeClr val="bg1"/>
                          </a:solidFill>
                          <a:latin typeface="Open Sans" pitchFamily="34" charset="0"/>
                          <a:ea typeface="Open Sans" pitchFamily="34" charset="0"/>
                          <a:cs typeface="Open Sans" pitchFamily="34" charset="0"/>
                        </a:rPr>
                        <a:t>Характеристика детектора</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5BB"/>
                    </a:solidFill>
                  </a:tcPr>
                </a:tc>
                <a:tc>
                  <a:txBody>
                    <a:bodyPr/>
                    <a:lstStyle/>
                    <a:p>
                      <a:pPr algn="ctr" fontAlgn="ctr"/>
                      <a:r>
                        <a:rPr lang="ru-RU" sz="1200" b="0" i="0" u="none" strike="noStrike" dirty="0">
                          <a:solidFill>
                            <a:schemeClr val="bg1"/>
                          </a:solidFill>
                          <a:latin typeface="Open Sans" pitchFamily="34" charset="0"/>
                          <a:ea typeface="Open Sans" pitchFamily="34" charset="0"/>
                          <a:cs typeface="Open Sans" pitchFamily="34" charset="0"/>
                        </a:rPr>
                        <a:t>Ответ языковой модели на запрос о характеристике детектора</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5BB"/>
                    </a:solidFill>
                  </a:tcPr>
                </a:tc>
                <a:tc>
                  <a:txBody>
                    <a:bodyPr/>
                    <a:lstStyle/>
                    <a:p>
                      <a:pPr algn="ctr" fontAlgn="ctr"/>
                      <a:r>
                        <a:rPr lang="ru-RU" sz="1200" b="0" i="0" u="none" strike="noStrike" dirty="0" smtClean="0">
                          <a:solidFill>
                            <a:schemeClr val="bg1"/>
                          </a:solidFill>
                          <a:latin typeface="Open Sans" pitchFamily="34" charset="0"/>
                          <a:ea typeface="Open Sans" pitchFamily="34" charset="0"/>
                          <a:cs typeface="Open Sans" pitchFamily="34" charset="0"/>
                        </a:rPr>
                        <a:t>Количество ответов языковой модели на запрос о характеристике детектора</a:t>
                      </a:r>
                      <a:endParaRPr lang="ru-RU" sz="1200" b="0" i="0" u="none" strike="noStrike" dirty="0">
                        <a:solidFill>
                          <a:schemeClr val="bg1"/>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5BB"/>
                    </a:solidFill>
                  </a:tcPr>
                </a:tc>
                <a:extLst>
                  <a:ext uri="{0D108BD9-81ED-4DB2-BD59-A6C34878D82A}">
                    <a16:rowId xmlns:a16="http://schemas.microsoft.com/office/drawing/2014/main" val="10000"/>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Наименование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Detector </a:t>
                      </a:r>
                      <a:r>
                        <a:rPr lang="en-US" sz="1200" b="0" i="0" u="none" strike="noStrike" dirty="0" smtClean="0">
                          <a:solidFill>
                            <a:srgbClr val="000000"/>
                          </a:solidFill>
                          <a:latin typeface="Open Sans" pitchFamily="34" charset="0"/>
                          <a:ea typeface="Open Sans" pitchFamily="34" charset="0"/>
                          <a:cs typeface="Open Sans" pitchFamily="34" charset="0"/>
                        </a:rPr>
                        <a:t>name:</a:t>
                      </a:r>
                      <a:r>
                        <a:rPr lang="en-US" sz="1200" b="0" i="0" u="none" strike="noStrike" baseline="0" dirty="0" smtClean="0">
                          <a:solidFill>
                            <a:srgbClr val="000000"/>
                          </a:solidFill>
                          <a:latin typeface="Open Sans" pitchFamily="34" charset="0"/>
                          <a:ea typeface="Open Sans" pitchFamily="34" charset="0"/>
                          <a:cs typeface="Open Sans" pitchFamily="34" charset="0"/>
                        </a:rPr>
                        <a:t> ATLAS.</a:t>
                      </a:r>
                      <a:r>
                        <a:rPr lang="en-US" sz="1200" b="0" i="0" u="none" strike="noStrike" dirty="0" smtClean="0">
                          <a:solidFill>
                            <a:srgbClr val="000000"/>
                          </a:solidFill>
                          <a:latin typeface="Open Sans" pitchFamily="34" charset="0"/>
                          <a:ea typeface="Open Sans" pitchFamily="34" charset="0"/>
                          <a:cs typeface="Open Sans" pitchFamily="34" charset="0"/>
                        </a:rPr>
                        <a:t> </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smtClean="0">
                          <a:solidFill>
                            <a:srgbClr val="000000"/>
                          </a:solidFill>
                          <a:latin typeface="Open Sans" pitchFamily="34" charset="0"/>
                          <a:ea typeface="Open Sans" pitchFamily="34" charset="0"/>
                          <a:cs typeface="Open Sans" pitchFamily="34" charset="0"/>
                        </a:rPr>
                        <a:t>42</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Номер запуска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en-US" sz="1200" b="0" i="0" u="none" strike="noStrike" dirty="0" smtClean="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en-US" sz="1200" b="0" i="0" u="none" strike="noStrike" dirty="0" smtClean="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Тип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Optimized for precision &amp; searches </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ru-RU" sz="1200" b="0" i="0" u="none" strike="noStrike" baseline="0" dirty="0" smtClean="0">
                          <a:solidFill>
                            <a:srgbClr val="000000"/>
                          </a:solidFill>
                          <a:latin typeface="Open Sans" pitchFamily="34" charset="0"/>
                          <a:ea typeface="Open Sans" pitchFamily="34" charset="0"/>
                          <a:cs typeface="Open Sans" pitchFamily="34" charset="0"/>
                        </a:rPr>
                        <a:t>24</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Размеры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dirty="0" smtClean="0">
                          <a:latin typeface="Open Sans" pitchFamily="34" charset="0"/>
                          <a:ea typeface="Open Sans" pitchFamily="34" charset="0"/>
                          <a:cs typeface="Open Sans" pitchFamily="34" charset="0"/>
                        </a:rPr>
                        <a:t>Length: 22 m</a:t>
                      </a:r>
                      <a:endParaRPr lang="en-US" sz="1200" b="1"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ru-RU" sz="1200" b="0" i="0" u="none" strike="noStrike" dirty="0" smtClean="0">
                          <a:solidFill>
                            <a:srgbClr val="000000"/>
                          </a:solidFill>
                          <a:latin typeface="Open Sans" pitchFamily="34" charset="0"/>
                          <a:ea typeface="Open Sans" pitchFamily="34" charset="0"/>
                          <a:cs typeface="Open Sans" pitchFamily="34" charset="0"/>
                        </a:rPr>
                        <a:t>13</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Масса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en-US" sz="1200" b="0" i="0" u="none" strike="noStrike" dirty="0" smtClean="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404245">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Описание эксперимента</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dirty="0" smtClean="0">
                          <a:latin typeface="Open Sans" pitchFamily="34" charset="0"/>
                          <a:ea typeface="Open Sans" pitchFamily="34" charset="0"/>
                          <a:cs typeface="Open Sans" pitchFamily="34" charset="0"/>
                        </a:rPr>
                        <a:t>Goals:  Precision measurements, rare searches</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ru-RU" sz="1200" dirty="0" smtClean="0">
                          <a:solidFill>
                            <a:srgbClr val="000000"/>
                          </a:solidFill>
                          <a:latin typeface="Open Sans" pitchFamily="34" charset="0"/>
                          <a:ea typeface="Open Sans" pitchFamily="34" charset="0"/>
                          <a:cs typeface="Open Sans" pitchFamily="34" charset="0"/>
                        </a:rPr>
                        <a:t>50</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137714">
                <a:tc>
                  <a:txBody>
                    <a:bodyPr/>
                    <a:lstStyle/>
                    <a:p>
                      <a:pPr algn="l" fontAlgn="b"/>
                      <a:r>
                        <a:rPr lang="ru-RU" sz="1200" b="0" i="0" u="none" strike="noStrike" smtClean="0">
                          <a:solidFill>
                            <a:srgbClr val="000000"/>
                          </a:solidFill>
                          <a:latin typeface="Open Sans" pitchFamily="34" charset="0"/>
                          <a:ea typeface="Open Sans" pitchFamily="34" charset="0"/>
                          <a:cs typeface="Open Sans" pitchFamily="34" charset="0"/>
                        </a:rPr>
                        <a:t>Магнитная система</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dirty="0" smtClean="0">
                          <a:latin typeface="Open Sans" pitchFamily="34" charset="0"/>
                          <a:ea typeface="Open Sans" pitchFamily="34" charset="0"/>
                          <a:cs typeface="Open Sans" pitchFamily="34" charset="0"/>
                        </a:rPr>
                        <a:t>Type: </a:t>
                      </a:r>
                      <a:r>
                        <a:rPr lang="en-US" sz="1200" dirty="0" err="1" smtClean="0">
                          <a:latin typeface="Open Sans" pitchFamily="34" charset="0"/>
                          <a:ea typeface="Open Sans" pitchFamily="34" charset="0"/>
                          <a:cs typeface="Open Sans" pitchFamily="34" charset="0"/>
                        </a:rPr>
                        <a:t>Toroidal</a:t>
                      </a:r>
                      <a:r>
                        <a:rPr lang="en-US" sz="1200" dirty="0" smtClean="0">
                          <a:latin typeface="Open Sans" pitchFamily="34" charset="0"/>
                          <a:ea typeface="Open Sans" pitchFamily="34" charset="0"/>
                          <a:cs typeface="Open Sans" pitchFamily="34" charset="0"/>
                        </a:rPr>
                        <a:t>; Field strength: </a:t>
                      </a:r>
                      <a:r>
                        <a:rPr lang="ru-RU" sz="1200" dirty="0" smtClean="0">
                          <a:latin typeface="Open Sans" pitchFamily="34" charset="0"/>
                          <a:ea typeface="Open Sans" pitchFamily="34" charset="0"/>
                          <a:cs typeface="Open Sans" pitchFamily="34" charset="0"/>
                        </a:rPr>
                        <a:t>1</a:t>
                      </a:r>
                      <a:r>
                        <a:rPr lang="en-US" sz="1200" dirty="0" smtClean="0">
                          <a:latin typeface="Open Sans" pitchFamily="34" charset="0"/>
                          <a:ea typeface="Open Sans" pitchFamily="34" charset="0"/>
                          <a:cs typeface="Open Sans" pitchFamily="34" charset="0"/>
                        </a:rPr>
                        <a:t> T</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a:t>
                      </a:r>
                      <a:r>
                        <a:rPr lang="ru-RU" sz="1200" b="0" i="0" u="none" strike="noStrike" dirty="0" smtClean="0">
                          <a:solidFill>
                            <a:srgbClr val="000000"/>
                          </a:solidFill>
                          <a:latin typeface="Open Sans" pitchFamily="34" charset="0"/>
                          <a:ea typeface="Open Sans" pitchFamily="34" charset="0"/>
                          <a:cs typeface="Open Sans" pitchFamily="34" charset="0"/>
                        </a:rPr>
                        <a:t>0</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7"/>
                  </a:ext>
                </a:extLst>
              </a:tr>
              <a:tr h="270979">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Трековый детектор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dirty="0" err="1" smtClean="0">
                          <a:latin typeface="Open Sans" pitchFamily="34" charset="0"/>
                          <a:ea typeface="Open Sans" pitchFamily="34" charset="0"/>
                          <a:cs typeface="Open Sans" pitchFamily="34" charset="0"/>
                        </a:rPr>
                        <a:t>Type:Resolution</a:t>
                      </a:r>
                      <a:r>
                        <a:rPr lang="en-US" sz="1200" dirty="0" smtClean="0">
                          <a:latin typeface="Open Sans" pitchFamily="34" charset="0"/>
                          <a:ea typeface="Open Sans" pitchFamily="34" charset="0"/>
                          <a:cs typeface="Open Sans" pitchFamily="34" charset="0"/>
                        </a:rPr>
                        <a:t> (Pixel detector): ~10–20 </a:t>
                      </a:r>
                      <a:r>
                        <a:rPr lang="en-US" sz="1200" dirty="0" err="1" smtClean="0">
                          <a:latin typeface="Open Sans" pitchFamily="34" charset="0"/>
                          <a:ea typeface="Open Sans" pitchFamily="34" charset="0"/>
                          <a:cs typeface="Open Sans" pitchFamily="34" charset="0"/>
                        </a:rPr>
                        <a:t>μm</a:t>
                      </a:r>
                      <a:r>
                        <a:rPr lang="en-US" sz="1200" dirty="0" smtClean="0">
                          <a:latin typeface="Open Sans" pitchFamily="34" charset="0"/>
                          <a:ea typeface="Open Sans" pitchFamily="34" charset="0"/>
                          <a:cs typeface="Open Sans" pitchFamily="34" charset="0"/>
                        </a:rPr>
                        <a:t>; Strip detector: ~50–80 </a:t>
                      </a:r>
                      <a:r>
                        <a:rPr lang="en-US" sz="1200" dirty="0" err="1" smtClean="0">
                          <a:latin typeface="Open Sans" pitchFamily="34" charset="0"/>
                          <a:ea typeface="Open Sans" pitchFamily="34" charset="0"/>
                          <a:cs typeface="Open Sans" pitchFamily="34" charset="0"/>
                        </a:rPr>
                        <a:t>μm</a:t>
                      </a:r>
                      <a:endParaRPr lang="de-DE"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ru-RU" sz="1200" b="0" i="0" u="none" strike="noStrike" dirty="0" smtClean="0">
                          <a:solidFill>
                            <a:srgbClr val="000000"/>
                          </a:solidFill>
                          <a:latin typeface="Open Sans" pitchFamily="34" charset="0"/>
                          <a:ea typeface="Open Sans" pitchFamily="34" charset="0"/>
                          <a:cs typeface="Open Sans" pitchFamily="34" charset="0"/>
                        </a:rPr>
                        <a:t>47</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166230">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Точность измерения трека частиц</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Resolution: </a:t>
                      </a:r>
                      <a:r>
                        <a:rPr lang="en-US" sz="1200" b="0" i="0" u="none" strike="noStrike" dirty="0" smtClean="0">
                          <a:solidFill>
                            <a:srgbClr val="000000"/>
                          </a:solidFill>
                          <a:latin typeface="Open Sans" pitchFamily="34" charset="0"/>
                          <a:ea typeface="Open Sans" pitchFamily="34" charset="0"/>
                          <a:cs typeface="Open Sans" pitchFamily="34" charset="0"/>
                        </a:rPr>
                        <a:t>25 </a:t>
                      </a:r>
                      <a:r>
                        <a:rPr lang="en-US" sz="1200" b="0" i="0" u="none" strike="noStrike" dirty="0">
                          <a:solidFill>
                            <a:srgbClr val="000000"/>
                          </a:solidFill>
                          <a:latin typeface="Open Sans" pitchFamily="34" charset="0"/>
                          <a:ea typeface="Open Sans" pitchFamily="34" charset="0"/>
                          <a:cs typeface="Open Sans" pitchFamily="34" charset="0"/>
                        </a:rPr>
                        <a:t>µm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33</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166230">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Электромагнитный калориметр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dirty="0" smtClean="0">
                          <a:latin typeface="Open Sans" pitchFamily="34" charset="0"/>
                          <a:ea typeface="Open Sans" pitchFamily="34" charset="0"/>
                          <a:cs typeface="Open Sans" pitchFamily="34" charset="0"/>
                        </a:rPr>
                        <a:t>Type: Lead-liquid argon calorimeter</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a:t>
                      </a:r>
                      <a:r>
                        <a:rPr lang="ru-RU" sz="1200" b="0" i="0" u="none" strike="noStrike" dirty="0" smtClean="0">
                          <a:solidFill>
                            <a:srgbClr val="000000"/>
                          </a:solidFill>
                          <a:latin typeface="Open Sans" pitchFamily="34" charset="0"/>
                          <a:ea typeface="Open Sans" pitchFamily="34" charset="0"/>
                          <a:cs typeface="Open Sans" pitchFamily="34" charset="0"/>
                        </a:rPr>
                        <a:t>9</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166230">
                <a:tc>
                  <a:txBody>
                    <a:bodyPr/>
                    <a:lstStyle/>
                    <a:p>
                      <a:pPr algn="l" fontAlgn="b"/>
                      <a:r>
                        <a:rPr lang="ru-RU" sz="1200" b="0" i="0" u="none" strike="noStrike" dirty="0" err="1">
                          <a:solidFill>
                            <a:srgbClr val="000000"/>
                          </a:solidFill>
                          <a:latin typeface="Open Sans" pitchFamily="34" charset="0"/>
                          <a:ea typeface="Open Sans" pitchFamily="34" charset="0"/>
                          <a:cs typeface="Open Sans" pitchFamily="34" charset="0"/>
                        </a:rPr>
                        <a:t>Адронный</a:t>
                      </a:r>
                      <a:r>
                        <a:rPr lang="ru-RU" sz="1200" b="0" i="0" u="none" strike="noStrike" dirty="0">
                          <a:solidFill>
                            <a:srgbClr val="000000"/>
                          </a:solidFill>
                          <a:latin typeface="Open Sans" pitchFamily="34" charset="0"/>
                          <a:ea typeface="Open Sans" pitchFamily="34" charset="0"/>
                          <a:cs typeface="Open Sans" pitchFamily="34" charset="0"/>
                        </a:rPr>
                        <a:t> калориметр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dirty="0" smtClean="0">
                          <a:latin typeface="Open Sans" pitchFamily="34" charset="0"/>
                          <a:ea typeface="Open Sans" pitchFamily="34" charset="0"/>
                          <a:cs typeface="Open Sans" pitchFamily="34" charset="0"/>
                        </a:rPr>
                        <a:t>Type: </a:t>
                      </a:r>
                      <a:r>
                        <a:rPr lang="en-US" sz="1200" dirty="0" err="1" smtClean="0">
                          <a:latin typeface="Open Sans" pitchFamily="34" charset="0"/>
                          <a:ea typeface="Open Sans" pitchFamily="34" charset="0"/>
                          <a:cs typeface="Open Sans" pitchFamily="34" charset="0"/>
                        </a:rPr>
                        <a:t>Scintillator</a:t>
                      </a:r>
                      <a:r>
                        <a:rPr lang="en-US" sz="1200" dirty="0" smtClean="0">
                          <a:latin typeface="Open Sans" pitchFamily="34" charset="0"/>
                          <a:ea typeface="Open Sans" pitchFamily="34" charset="0"/>
                          <a:cs typeface="Open Sans" pitchFamily="34" charset="0"/>
                        </a:rPr>
                        <a:t>-steel sampling calorimeter</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ru-RU" sz="1200" b="0" i="0" u="none" strike="noStrike" dirty="0" smtClean="0">
                          <a:solidFill>
                            <a:srgbClr val="000000"/>
                          </a:solidFill>
                          <a:latin typeface="Open Sans" pitchFamily="34" charset="0"/>
                          <a:ea typeface="Open Sans" pitchFamily="34" charset="0"/>
                          <a:cs typeface="Open Sans" pitchFamily="34" charset="0"/>
                        </a:rPr>
                        <a:t>30</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166230">
                <a:tc>
                  <a:txBody>
                    <a:bodyPr/>
                    <a:lstStyle/>
                    <a:p>
                      <a:pPr algn="l" fontAlgn="b"/>
                      <a:r>
                        <a:rPr lang="ru-RU" sz="1200" b="0" i="0" u="none" strike="noStrike" dirty="0" err="1">
                          <a:solidFill>
                            <a:srgbClr val="000000"/>
                          </a:solidFill>
                          <a:latin typeface="Open Sans" pitchFamily="34" charset="0"/>
                          <a:ea typeface="Open Sans" pitchFamily="34" charset="0"/>
                          <a:cs typeface="Open Sans" pitchFamily="34" charset="0"/>
                        </a:rPr>
                        <a:t>Мюонный</a:t>
                      </a:r>
                      <a:r>
                        <a:rPr lang="ru-RU" sz="1200" b="0" i="0" u="none" strike="noStrike" dirty="0">
                          <a:solidFill>
                            <a:srgbClr val="000000"/>
                          </a:solidFill>
                          <a:latin typeface="Open Sans" pitchFamily="34" charset="0"/>
                          <a:ea typeface="Open Sans" pitchFamily="34" charset="0"/>
                          <a:cs typeface="Open Sans" pitchFamily="34" charset="0"/>
                        </a:rPr>
                        <a:t> спектрометр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Coverage: </a:t>
                      </a:r>
                      <a:r>
                        <a:rPr lang="en-US" sz="1200" b="0" i="0" u="none" strike="noStrike" dirty="0" smtClean="0">
                          <a:solidFill>
                            <a:srgbClr val="000000"/>
                          </a:solidFill>
                          <a:latin typeface="Open Sans" pitchFamily="34" charset="0"/>
                          <a:ea typeface="Open Sans" pitchFamily="34" charset="0"/>
                          <a:cs typeface="Open Sans" pitchFamily="34" charset="0"/>
                        </a:rPr>
                        <a:t>&lt; 2.7</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ru-RU" sz="1200" b="0" i="0" u="none" strike="noStrike" dirty="0" smtClean="0">
                          <a:solidFill>
                            <a:srgbClr val="000000"/>
                          </a:solidFill>
                          <a:latin typeface="Open Sans" pitchFamily="34" charset="0"/>
                          <a:ea typeface="Open Sans" pitchFamily="34" charset="0"/>
                          <a:cs typeface="Open Sans" pitchFamily="34" charset="0"/>
                        </a:rPr>
                        <a:t>12</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r h="270979">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Система триггеров (сокращение числа событий)</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Level-1 trigger: </a:t>
                      </a:r>
                      <a:r>
                        <a:rPr lang="de-DE" sz="1200" b="0" i="0" u="none" strike="noStrike" dirty="0" smtClean="0">
                          <a:solidFill>
                            <a:srgbClr val="000000"/>
                          </a:solidFill>
                          <a:latin typeface="Open Sans" pitchFamily="34" charset="0"/>
                          <a:ea typeface="Open Sans" pitchFamily="34" charset="0"/>
                          <a:cs typeface="Open Sans" pitchFamily="34" charset="0"/>
                        </a:rPr>
                        <a:t>75 kHz, HLT: 1 kHz</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ru-RU" sz="1200" b="0" i="0" u="none" strike="noStrike" dirty="0" smtClean="0">
                          <a:solidFill>
                            <a:srgbClr val="000000"/>
                          </a:solidFill>
                          <a:latin typeface="Open Sans" pitchFamily="34" charset="0"/>
                          <a:ea typeface="Open Sans" pitchFamily="34" charset="0"/>
                          <a:cs typeface="Open Sans" pitchFamily="34" charset="0"/>
                        </a:rPr>
                        <a:t>4</a:t>
                      </a:r>
                      <a:r>
                        <a:rPr lang="en-US" sz="1200" b="0" i="0" u="none" strike="noStrike" dirty="0" smtClean="0">
                          <a:solidFill>
                            <a:srgbClr val="000000"/>
                          </a:solidFill>
                          <a:latin typeface="Open Sans" pitchFamily="34" charset="0"/>
                          <a:ea typeface="Open Sans" pitchFamily="34" charset="0"/>
                          <a:cs typeface="Open Sans" pitchFamily="34" charset="0"/>
                        </a:rPr>
                        <a:t>0</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Хранимый объем информации</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Total data volume: </a:t>
                      </a:r>
                      <a:r>
                        <a:rPr lang="ru-RU" sz="1200" b="0" i="0" u="none" strike="noStrike" dirty="0" smtClean="0">
                          <a:solidFill>
                            <a:srgbClr val="000000"/>
                          </a:solidFill>
                          <a:latin typeface="Open Sans" pitchFamily="34" charset="0"/>
                          <a:ea typeface="Open Sans" pitchFamily="34" charset="0"/>
                          <a:cs typeface="Open Sans" pitchFamily="34" charset="0"/>
                        </a:rPr>
                        <a:t>3</a:t>
                      </a:r>
                      <a:r>
                        <a:rPr lang="en-US" sz="1200" b="0" i="0" u="none" strike="noStrike" dirty="0" smtClean="0">
                          <a:solidFill>
                            <a:srgbClr val="000000"/>
                          </a:solidFill>
                          <a:latin typeface="Open Sans" pitchFamily="34" charset="0"/>
                          <a:ea typeface="Open Sans" pitchFamily="34" charset="0"/>
                          <a:cs typeface="Open Sans" pitchFamily="34" charset="0"/>
                        </a:rPr>
                        <a:t>0 </a:t>
                      </a:r>
                      <a:r>
                        <a:rPr lang="en-US" sz="1200" b="0" i="0" u="none" strike="noStrike" dirty="0">
                          <a:solidFill>
                            <a:srgbClr val="000000"/>
                          </a:solidFill>
                          <a:latin typeface="Open Sans" pitchFamily="34" charset="0"/>
                          <a:ea typeface="Open Sans" pitchFamily="34" charset="0"/>
                          <a:cs typeface="Open Sans" pitchFamily="34" charset="0"/>
                        </a:rPr>
                        <a:t>PB/year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ru-RU" sz="1200" b="0" i="0" u="none" strike="noStrike" dirty="0" smtClean="0">
                          <a:solidFill>
                            <a:srgbClr val="000000"/>
                          </a:solidFill>
                          <a:latin typeface="Open Sans" pitchFamily="34" charset="0"/>
                          <a:ea typeface="Open Sans" pitchFamily="34" charset="0"/>
                          <a:cs typeface="Open Sans" pitchFamily="34" charset="0"/>
                        </a:rPr>
                        <a:t>46</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4"/>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Годы работы</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chemeClr val="tx1"/>
                          </a:solidFill>
                          <a:latin typeface="Open Sans" pitchFamily="34" charset="0"/>
                          <a:ea typeface="Open Sans" pitchFamily="34" charset="0"/>
                          <a:cs typeface="Open Sans" pitchFamily="34" charset="0"/>
                        </a:rPr>
                        <a:t>Start year: </a:t>
                      </a:r>
                      <a:r>
                        <a:rPr lang="en-US" sz="1200" b="0" i="0" u="none" strike="noStrike" dirty="0" smtClean="0">
                          <a:solidFill>
                            <a:schemeClr val="tx1"/>
                          </a:solidFill>
                          <a:latin typeface="Open Sans" pitchFamily="34" charset="0"/>
                          <a:ea typeface="Open Sans" pitchFamily="34" charset="0"/>
                          <a:cs typeface="Open Sans" pitchFamily="34" charset="0"/>
                        </a:rPr>
                        <a:t>20</a:t>
                      </a:r>
                      <a:r>
                        <a:rPr lang="ru-RU" sz="1200" dirty="0" smtClean="0">
                          <a:latin typeface="Open Sans" panose="020B0604020202020204" charset="0"/>
                          <a:ea typeface="Open Sans" panose="020B0604020202020204" charset="0"/>
                          <a:cs typeface="Open Sans" panose="020B0604020202020204" charset="0"/>
                        </a:rPr>
                        <a:t>1</a:t>
                      </a:r>
                      <a:r>
                        <a:rPr lang="ru-RU" sz="1200" dirty="0" smtClean="0">
                          <a:solidFill>
                            <a:srgbClr val="000000"/>
                          </a:solidFill>
                          <a:latin typeface="Open Sans" pitchFamily="34" charset="0"/>
                          <a:ea typeface="Open Sans" pitchFamily="34" charset="0"/>
                          <a:cs typeface="Open Sans" pitchFamily="34" charset="0"/>
                        </a:rPr>
                        <a:t>5</a:t>
                      </a:r>
                      <a:r>
                        <a:rPr lang="en-US" sz="1200" b="0" i="0" u="none" strike="noStrike" dirty="0" smtClean="0">
                          <a:solidFill>
                            <a:schemeClr val="tx1"/>
                          </a:solidFill>
                          <a:latin typeface="Open Sans" pitchFamily="34" charset="0"/>
                          <a:ea typeface="Open Sans" pitchFamily="34" charset="0"/>
                          <a:cs typeface="Open Sans" pitchFamily="34" charset="0"/>
                        </a:rPr>
                        <a:t> </a:t>
                      </a:r>
                      <a:endParaRPr lang="en-US" sz="1200" b="0" i="0" u="none" strike="noStrike" dirty="0">
                        <a:solidFill>
                          <a:schemeClr val="tx1"/>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ru-RU" sz="1200" b="0" i="0" u="none" strike="noStrike" dirty="0" smtClean="0">
                          <a:solidFill>
                            <a:schemeClr val="tx1"/>
                          </a:solidFill>
                          <a:latin typeface="Open Sans" pitchFamily="34" charset="0"/>
                          <a:ea typeface="Open Sans" pitchFamily="34" charset="0"/>
                          <a:cs typeface="Open Sans" pitchFamily="34" charset="0"/>
                        </a:rPr>
                        <a:t>21</a:t>
                      </a:r>
                      <a:endParaRPr lang="ru-RU" sz="1200" b="0" i="0" u="none" strike="noStrike" dirty="0">
                        <a:solidFill>
                          <a:schemeClr val="tx1"/>
                        </a:solidFill>
                        <a:latin typeface="Open Sans" pitchFamily="34" charset="0"/>
                        <a:ea typeface="Open Sans" pitchFamily="34" charset="0"/>
                        <a:cs typeface="Open Sans" pitchFamily="34" charset="0"/>
                      </a:endParaRP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5"/>
                  </a:ext>
                </a:extLst>
              </a:tr>
            </a:tbl>
          </a:graphicData>
        </a:graphic>
      </p:graphicFrame>
      <p:sp>
        <p:nvSpPr>
          <p:cNvPr id="9" name="Прямоугольник 8"/>
          <p:cNvSpPr/>
          <p:nvPr/>
        </p:nvSpPr>
        <p:spPr>
          <a:xfrm>
            <a:off x="1587500" y="6083300"/>
            <a:ext cx="27940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881059" y="6041095"/>
            <a:ext cx="2052293" cy="276999"/>
          </a:xfrm>
          <a:prstGeom prst="rect">
            <a:avLst/>
          </a:prstGeom>
        </p:spPr>
        <p:txBody>
          <a:bodyPr wrap="none">
            <a:spAutoFit/>
          </a:bodyPr>
          <a:lstStyle/>
          <a:p>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 ошибочное значение</a:t>
            </a:r>
            <a:endParaRPr lang="ru-RU" sz="1200" dirty="0"/>
          </a:p>
        </p:txBody>
      </p:sp>
      <p:sp>
        <p:nvSpPr>
          <p:cNvPr id="11" name="Прямоугольник 10"/>
          <p:cNvSpPr/>
          <p:nvPr/>
        </p:nvSpPr>
        <p:spPr>
          <a:xfrm>
            <a:off x="1585093" y="6373880"/>
            <a:ext cx="2794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864493" y="6332644"/>
            <a:ext cx="3902415" cy="276999"/>
          </a:xfrm>
          <a:prstGeom prst="rect">
            <a:avLst/>
          </a:prstGeom>
        </p:spPr>
        <p:txBody>
          <a:bodyPr wrap="none">
            <a:spAutoFit/>
          </a:bodyPr>
          <a:lstStyle/>
          <a:p>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 необходимо экспертное мнение</a:t>
            </a:r>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статистика</a:t>
            </a:r>
            <a:endParaRPr lang="ru-RU" sz="1200" dirty="0"/>
          </a:p>
        </p:txBody>
      </p:sp>
      <p:sp>
        <p:nvSpPr>
          <p:cNvPr id="13" name="Прямоугольник 12"/>
          <p:cNvSpPr/>
          <p:nvPr/>
        </p:nvSpPr>
        <p:spPr>
          <a:xfrm>
            <a:off x="1881059" y="6581001"/>
            <a:ext cx="2796086" cy="276999"/>
          </a:xfrm>
          <a:prstGeom prst="rect">
            <a:avLst/>
          </a:prstGeom>
        </p:spPr>
        <p:txBody>
          <a:bodyPr wrap="none">
            <a:spAutoFit/>
          </a:bodyPr>
          <a:lstStyle/>
          <a:p>
            <a:r>
              <a:rPr lang="ru-RU" sz="1200" dirty="0" smtClean="0">
                <a:solidFill>
                  <a:srgbClr val="000000"/>
                </a:solidFill>
                <a:latin typeface="Open Sans" pitchFamily="34" charset="0"/>
                <a:ea typeface="Open Sans" pitchFamily="34" charset="0"/>
                <a:cs typeface="Open Sans" pitchFamily="34" charset="0"/>
              </a:rPr>
              <a:t>пороговое значение ошибки: 30</a:t>
            </a:r>
            <a:endParaRPr lang="ru-RU" sz="1200" dirty="0"/>
          </a:p>
        </p:txBody>
      </p:sp>
    </p:spTree>
    <p:extLst>
      <p:ext uri="{BB962C8B-B14F-4D97-AF65-F5344CB8AC3E}">
        <p14:creationId xmlns:p14="http://schemas.microsoft.com/office/powerpoint/2010/main" val="32143325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9572" y="-94969"/>
            <a:ext cx="9032836" cy="1384995"/>
          </a:xfrm>
        </p:spPr>
        <p:txBody>
          <a:bodyPr/>
          <a:lstStyle/>
          <a:p>
            <a:r>
              <a:rPr lang="ru-RU" dirty="0"/>
              <a:t>АПРОБАЦИЯ ПРОГРАММНОГО ВЫДЕЛЕНИЯ ХАРАКТЕРИСТИК СЛОЖНОГО ТЕХНОЛОГИЧЕСКОГО ОБЪЕКТА</a:t>
            </a:r>
          </a:p>
        </p:txBody>
      </p:sp>
      <p:sp>
        <p:nvSpPr>
          <p:cNvPr id="5" name="Прямоугольник 4"/>
          <p:cNvSpPr/>
          <p:nvPr/>
        </p:nvSpPr>
        <p:spPr>
          <a:xfrm>
            <a:off x="559572" y="1306266"/>
            <a:ext cx="11090274" cy="400110"/>
          </a:xfrm>
          <a:prstGeom prst="rect">
            <a:avLst/>
          </a:prstGeom>
        </p:spPr>
        <p:txBody>
          <a:bodyPr wrap="square">
            <a:spAutoFit/>
          </a:bodyPr>
          <a:lstStyle/>
          <a:p>
            <a:pPr algn="ctr"/>
            <a:r>
              <a:rPr lang="ru-RU" sz="2000" dirty="0" smtClean="0">
                <a:latin typeface="Open Sans" panose="020B0604020202020204" charset="0"/>
                <a:ea typeface="Open Sans" panose="020B0604020202020204" charset="0"/>
                <a:cs typeface="Open Sans" panose="020B0604020202020204" charset="0"/>
              </a:rPr>
              <a:t>Профиль детектора </a:t>
            </a:r>
            <a:r>
              <a:rPr lang="en-US" sz="2000" dirty="0" smtClean="0">
                <a:latin typeface="Open Sans" panose="020B0604020202020204" charset="0"/>
                <a:ea typeface="Open Sans" panose="020B0604020202020204" charset="0"/>
                <a:cs typeface="Open Sans" panose="020B0604020202020204" charset="0"/>
              </a:rPr>
              <a:t>ATLAS </a:t>
            </a:r>
            <a:r>
              <a:rPr lang="ru-RU" sz="2000" dirty="0" smtClean="0">
                <a:latin typeface="Open Sans" panose="020B0604020202020204" charset="0"/>
                <a:ea typeface="Open Sans" panose="020B0604020202020204" charset="0"/>
                <a:cs typeface="Open Sans" panose="020B0604020202020204" charset="0"/>
              </a:rPr>
              <a:t>(</a:t>
            </a:r>
            <a:r>
              <a:rPr lang="en-US" sz="2000" dirty="0" smtClean="0">
                <a:latin typeface="Open Sans" panose="020B0604020202020204" charset="0"/>
                <a:ea typeface="Open Sans" panose="020B0604020202020204" charset="0"/>
                <a:cs typeface="Open Sans" panose="020B0604020202020204" charset="0"/>
              </a:rPr>
              <a:t>20</a:t>
            </a:r>
            <a:r>
              <a:rPr lang="ru-RU" sz="2000" dirty="0" smtClean="0">
                <a:latin typeface="Open Sans" panose="020B0604020202020204" charset="0"/>
                <a:ea typeface="Open Sans" panose="020B0604020202020204" charset="0"/>
                <a:cs typeface="Open Sans" panose="020B0604020202020204" charset="0"/>
              </a:rPr>
              <a:t>22 -)</a:t>
            </a:r>
            <a:endParaRPr lang="ru-RU" sz="2000" dirty="0">
              <a:latin typeface="Open Sans" panose="020B0604020202020204" charset="0"/>
              <a:ea typeface="Open Sans" panose="020B0604020202020204" charset="0"/>
              <a:cs typeface="Open Sans" panose="020B0604020202020204" charset="0"/>
            </a:endParaRPr>
          </a:p>
        </p:txBody>
      </p:sp>
      <p:graphicFrame>
        <p:nvGraphicFramePr>
          <p:cNvPr id="7" name="Таблица 6"/>
          <p:cNvGraphicFramePr>
            <a:graphicFrameLocks noGrp="1"/>
          </p:cNvGraphicFramePr>
          <p:nvPr>
            <p:extLst/>
          </p:nvPr>
        </p:nvGraphicFramePr>
        <p:xfrm>
          <a:off x="1592161" y="1785996"/>
          <a:ext cx="9044973" cy="3970525"/>
        </p:xfrm>
        <a:graphic>
          <a:graphicData uri="http://schemas.openxmlformats.org/drawingml/2006/table">
            <a:tbl>
              <a:tblPr/>
              <a:tblGrid>
                <a:gridCol w="2864053">
                  <a:extLst>
                    <a:ext uri="{9D8B030D-6E8A-4147-A177-3AD203B41FA5}">
                      <a16:colId xmlns:a16="http://schemas.microsoft.com/office/drawing/2014/main" val="20000"/>
                    </a:ext>
                  </a:extLst>
                </a:gridCol>
                <a:gridCol w="3611197">
                  <a:extLst>
                    <a:ext uri="{9D8B030D-6E8A-4147-A177-3AD203B41FA5}">
                      <a16:colId xmlns:a16="http://schemas.microsoft.com/office/drawing/2014/main" val="20001"/>
                    </a:ext>
                  </a:extLst>
                </a:gridCol>
                <a:gridCol w="2569723">
                  <a:extLst>
                    <a:ext uri="{9D8B030D-6E8A-4147-A177-3AD203B41FA5}">
                      <a16:colId xmlns:a16="http://schemas.microsoft.com/office/drawing/2014/main" val="20002"/>
                    </a:ext>
                  </a:extLst>
                </a:gridCol>
              </a:tblGrid>
              <a:tr h="404245">
                <a:tc>
                  <a:txBody>
                    <a:bodyPr/>
                    <a:lstStyle/>
                    <a:p>
                      <a:pPr algn="ctr" fontAlgn="ctr"/>
                      <a:r>
                        <a:rPr lang="ru-RU" sz="1200" b="0" i="0" u="none" strike="noStrike" dirty="0">
                          <a:solidFill>
                            <a:schemeClr val="bg1"/>
                          </a:solidFill>
                          <a:latin typeface="Open Sans" pitchFamily="34" charset="0"/>
                          <a:ea typeface="Open Sans" pitchFamily="34" charset="0"/>
                          <a:cs typeface="Open Sans" pitchFamily="34" charset="0"/>
                        </a:rPr>
                        <a:t>Характеристика детектора</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5BB"/>
                    </a:solidFill>
                  </a:tcPr>
                </a:tc>
                <a:tc>
                  <a:txBody>
                    <a:bodyPr/>
                    <a:lstStyle/>
                    <a:p>
                      <a:pPr algn="ctr" fontAlgn="ctr"/>
                      <a:r>
                        <a:rPr lang="ru-RU" sz="1200" b="0" i="0" u="none" strike="noStrike" dirty="0">
                          <a:solidFill>
                            <a:schemeClr val="bg1"/>
                          </a:solidFill>
                          <a:latin typeface="Open Sans" pitchFamily="34" charset="0"/>
                          <a:ea typeface="Open Sans" pitchFamily="34" charset="0"/>
                          <a:cs typeface="Open Sans" pitchFamily="34" charset="0"/>
                        </a:rPr>
                        <a:t>Ответ языковой модели на запрос о характеристике детектора</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5BB"/>
                    </a:solidFill>
                  </a:tcPr>
                </a:tc>
                <a:tc>
                  <a:txBody>
                    <a:bodyPr/>
                    <a:lstStyle/>
                    <a:p>
                      <a:pPr algn="ctr" fontAlgn="ctr"/>
                      <a:r>
                        <a:rPr lang="ru-RU" sz="1200" b="0" i="0" u="none" strike="noStrike" dirty="0" smtClean="0">
                          <a:solidFill>
                            <a:schemeClr val="bg1"/>
                          </a:solidFill>
                          <a:latin typeface="Open Sans" pitchFamily="34" charset="0"/>
                          <a:ea typeface="Open Sans" pitchFamily="34" charset="0"/>
                          <a:cs typeface="Open Sans" pitchFamily="34" charset="0"/>
                        </a:rPr>
                        <a:t>Количество ответов языковой модели на запрос о характеристике детектора</a:t>
                      </a:r>
                      <a:endParaRPr lang="ru-RU" sz="1200" b="0" i="0" u="none" strike="noStrike" dirty="0">
                        <a:solidFill>
                          <a:schemeClr val="bg1"/>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5BB"/>
                    </a:solidFill>
                  </a:tcPr>
                </a:tc>
                <a:extLst>
                  <a:ext uri="{0D108BD9-81ED-4DB2-BD59-A6C34878D82A}">
                    <a16:rowId xmlns:a16="http://schemas.microsoft.com/office/drawing/2014/main" val="10000"/>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Наименование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Detector </a:t>
                      </a:r>
                      <a:r>
                        <a:rPr lang="en-US" sz="1200" b="0" i="0" u="none" strike="noStrike" dirty="0" smtClean="0">
                          <a:solidFill>
                            <a:srgbClr val="000000"/>
                          </a:solidFill>
                          <a:latin typeface="Open Sans" pitchFamily="34" charset="0"/>
                          <a:ea typeface="Open Sans" pitchFamily="34" charset="0"/>
                          <a:cs typeface="Open Sans" pitchFamily="34" charset="0"/>
                        </a:rPr>
                        <a:t>name:</a:t>
                      </a:r>
                      <a:r>
                        <a:rPr lang="en-US" sz="1200" b="0" i="0" u="none" strike="noStrike" baseline="0" dirty="0" smtClean="0">
                          <a:solidFill>
                            <a:srgbClr val="000000"/>
                          </a:solidFill>
                          <a:latin typeface="Open Sans" pitchFamily="34" charset="0"/>
                          <a:ea typeface="Open Sans" pitchFamily="34" charset="0"/>
                          <a:cs typeface="Open Sans" pitchFamily="34" charset="0"/>
                        </a:rPr>
                        <a:t> ATLAS.</a:t>
                      </a:r>
                      <a:r>
                        <a:rPr lang="en-US" sz="1200" b="0" i="0" u="none" strike="noStrike" dirty="0" smtClean="0">
                          <a:solidFill>
                            <a:srgbClr val="000000"/>
                          </a:solidFill>
                          <a:latin typeface="Open Sans" pitchFamily="34" charset="0"/>
                          <a:ea typeface="Open Sans" pitchFamily="34" charset="0"/>
                          <a:cs typeface="Open Sans" pitchFamily="34" charset="0"/>
                        </a:rPr>
                        <a:t> </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smtClean="0">
                          <a:solidFill>
                            <a:srgbClr val="000000"/>
                          </a:solidFill>
                          <a:latin typeface="Open Sans" pitchFamily="34" charset="0"/>
                          <a:ea typeface="Open Sans" pitchFamily="34" charset="0"/>
                          <a:cs typeface="Open Sans" pitchFamily="34" charset="0"/>
                        </a:rPr>
                        <a:t>37</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Номер запуска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en-US" sz="1200" b="0" i="0" u="none" strike="noStrike" dirty="0" smtClean="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en-US" sz="1200" b="0" i="0" u="none" strike="noStrike" dirty="0" smtClean="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Тип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High-sensitivity advanced design</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ru-RU" sz="1200" b="0" i="0" u="none" strike="noStrike" baseline="0" dirty="0" smtClean="0">
                          <a:solidFill>
                            <a:srgbClr val="000000"/>
                          </a:solidFill>
                          <a:latin typeface="Open Sans" pitchFamily="34" charset="0"/>
                          <a:ea typeface="Open Sans" pitchFamily="34" charset="0"/>
                          <a:cs typeface="Open Sans" pitchFamily="34" charset="0"/>
                        </a:rPr>
                        <a:t>33</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Размеры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dirty="0" smtClean="0">
                          <a:latin typeface="Open Sans" pitchFamily="34" charset="0"/>
                          <a:ea typeface="Open Sans" pitchFamily="34" charset="0"/>
                          <a:cs typeface="Open Sans" pitchFamily="34" charset="0"/>
                        </a:rPr>
                        <a:t>Length: 22 m, Diameter: 25 m</a:t>
                      </a:r>
                      <a:endParaRPr lang="en-US" sz="1200" b="1"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ru-RU" sz="1200" b="0" i="0" u="none" strike="noStrike" dirty="0" smtClean="0">
                          <a:solidFill>
                            <a:srgbClr val="000000"/>
                          </a:solidFill>
                          <a:latin typeface="Open Sans" pitchFamily="34" charset="0"/>
                          <a:ea typeface="Open Sans" pitchFamily="34" charset="0"/>
                          <a:cs typeface="Open Sans" pitchFamily="34" charset="0"/>
                        </a:rPr>
                        <a:t>48</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Масса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Detector Mass</a:t>
                      </a:r>
                      <a:r>
                        <a:rPr lang="ru-RU" sz="1200" b="0" i="0" u="none" strike="noStrike" dirty="0" smtClean="0">
                          <a:solidFill>
                            <a:srgbClr val="000000"/>
                          </a:solidFill>
                          <a:latin typeface="Open Sans" pitchFamily="34" charset="0"/>
                          <a:ea typeface="Open Sans" pitchFamily="34" charset="0"/>
                          <a:cs typeface="Open Sans" pitchFamily="34" charset="0"/>
                        </a:rPr>
                        <a:t>: </a:t>
                      </a:r>
                      <a:r>
                        <a:rPr lang="en-US" sz="1200" b="0" i="0" u="none" strike="noStrike" dirty="0" smtClean="0">
                          <a:solidFill>
                            <a:srgbClr val="000000"/>
                          </a:solidFill>
                          <a:latin typeface="Open Sans" pitchFamily="34" charset="0"/>
                          <a:ea typeface="Open Sans" pitchFamily="34" charset="0"/>
                          <a:cs typeface="Open Sans" pitchFamily="34" charset="0"/>
                        </a:rPr>
                        <a:t>7,000 tons</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1200" b="0" i="0" u="none" strike="noStrike" baseline="0" dirty="0" smtClean="0">
                          <a:solidFill>
                            <a:srgbClr val="000000"/>
                          </a:solidFill>
                          <a:latin typeface="Open Sans" pitchFamily="34" charset="0"/>
                          <a:ea typeface="Open Sans" pitchFamily="34" charset="0"/>
                          <a:cs typeface="Open Sans" pitchFamily="34" charset="0"/>
                        </a:rPr>
                        <a:t>34</a:t>
                      </a:r>
                      <a:endParaRPr lang="en-US" sz="1200" b="0" i="0" u="none" strike="noStrike" dirty="0" smtClean="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404245">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Описание эксперимента</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dirty="0" smtClean="0">
                          <a:latin typeface="Open Sans" pitchFamily="34" charset="0"/>
                          <a:ea typeface="Open Sans" pitchFamily="34" charset="0"/>
                          <a:cs typeface="Open Sans" pitchFamily="34" charset="0"/>
                        </a:rPr>
                        <a:t>Goals:  New physics focus</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1200" dirty="0" smtClean="0">
                          <a:solidFill>
                            <a:srgbClr val="000000"/>
                          </a:solidFill>
                          <a:latin typeface="Open Sans" pitchFamily="34" charset="0"/>
                          <a:ea typeface="Open Sans" pitchFamily="34" charset="0"/>
                          <a:cs typeface="Open Sans" pitchFamily="34" charset="0"/>
                        </a:rPr>
                        <a:t>50</a:t>
                      </a:r>
                      <a:endParaRPr lang="ru-RU" sz="1200" b="0" i="0" u="none" strike="noStrike" dirty="0" smtClean="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137714">
                <a:tc>
                  <a:txBody>
                    <a:bodyPr/>
                    <a:lstStyle/>
                    <a:p>
                      <a:pPr algn="l" fontAlgn="b"/>
                      <a:r>
                        <a:rPr lang="ru-RU" sz="1200" b="0" i="0" u="none" strike="noStrike" smtClean="0">
                          <a:solidFill>
                            <a:srgbClr val="000000"/>
                          </a:solidFill>
                          <a:latin typeface="Open Sans" pitchFamily="34" charset="0"/>
                          <a:ea typeface="Open Sans" pitchFamily="34" charset="0"/>
                          <a:cs typeface="Open Sans" pitchFamily="34" charset="0"/>
                        </a:rPr>
                        <a:t>Магнитная система</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dirty="0" smtClean="0">
                          <a:latin typeface="Open Sans" pitchFamily="34" charset="0"/>
                          <a:ea typeface="Open Sans" pitchFamily="34" charset="0"/>
                          <a:cs typeface="Open Sans" pitchFamily="34" charset="0"/>
                        </a:rPr>
                        <a:t>Type: </a:t>
                      </a:r>
                      <a:r>
                        <a:rPr lang="en-US" sz="1200" dirty="0" err="1" smtClean="0">
                          <a:latin typeface="Open Sans" pitchFamily="34" charset="0"/>
                          <a:ea typeface="Open Sans" pitchFamily="34" charset="0"/>
                          <a:cs typeface="Open Sans" pitchFamily="34" charset="0"/>
                        </a:rPr>
                        <a:t>Toroidal</a:t>
                      </a:r>
                      <a:r>
                        <a:rPr lang="en-US" sz="1200" dirty="0" smtClean="0">
                          <a:latin typeface="Open Sans" pitchFamily="34" charset="0"/>
                          <a:ea typeface="Open Sans" pitchFamily="34" charset="0"/>
                          <a:cs typeface="Open Sans" pitchFamily="34" charset="0"/>
                        </a:rPr>
                        <a:t>; Field strength: </a:t>
                      </a:r>
                      <a:r>
                        <a:rPr lang="ru-RU" sz="1200" dirty="0" smtClean="0">
                          <a:latin typeface="Open Sans" pitchFamily="34" charset="0"/>
                          <a:ea typeface="Open Sans" pitchFamily="34" charset="0"/>
                          <a:cs typeface="Open Sans" pitchFamily="34" charset="0"/>
                        </a:rPr>
                        <a:t>1</a:t>
                      </a:r>
                      <a:r>
                        <a:rPr lang="en-US" sz="1200" dirty="0" smtClean="0">
                          <a:latin typeface="Open Sans" pitchFamily="34" charset="0"/>
                          <a:ea typeface="Open Sans" pitchFamily="34" charset="0"/>
                          <a:cs typeface="Open Sans" pitchFamily="34" charset="0"/>
                        </a:rPr>
                        <a:t> T</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ru-RU" sz="1200" b="0" i="0" u="none" strike="noStrike" dirty="0" smtClean="0">
                          <a:solidFill>
                            <a:srgbClr val="000000"/>
                          </a:solidFill>
                          <a:latin typeface="Open Sans" pitchFamily="34" charset="0"/>
                          <a:ea typeface="Open Sans" pitchFamily="34" charset="0"/>
                          <a:cs typeface="Open Sans" pitchFamily="34" charset="0"/>
                        </a:rPr>
                        <a:t>27</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270979">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Трековый детектор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dirty="0" err="1" smtClean="0">
                          <a:latin typeface="Open Sans" pitchFamily="34" charset="0"/>
                          <a:ea typeface="Open Sans" pitchFamily="34" charset="0"/>
                          <a:cs typeface="Open Sans" pitchFamily="34" charset="0"/>
                        </a:rPr>
                        <a:t>Type:Resolution</a:t>
                      </a:r>
                      <a:r>
                        <a:rPr lang="en-US" sz="1200" dirty="0" smtClean="0">
                          <a:latin typeface="Open Sans" pitchFamily="34" charset="0"/>
                          <a:ea typeface="Open Sans" pitchFamily="34" charset="0"/>
                          <a:cs typeface="Open Sans" pitchFamily="34" charset="0"/>
                        </a:rPr>
                        <a:t> (Pixel detector): ~10–20 </a:t>
                      </a:r>
                      <a:r>
                        <a:rPr lang="en-US" sz="1200" dirty="0" err="1" smtClean="0">
                          <a:latin typeface="Open Sans" pitchFamily="34" charset="0"/>
                          <a:ea typeface="Open Sans" pitchFamily="34" charset="0"/>
                          <a:cs typeface="Open Sans" pitchFamily="34" charset="0"/>
                        </a:rPr>
                        <a:t>μm</a:t>
                      </a:r>
                      <a:r>
                        <a:rPr lang="en-US" sz="1200" dirty="0" smtClean="0">
                          <a:latin typeface="Open Sans" pitchFamily="34" charset="0"/>
                          <a:ea typeface="Open Sans" pitchFamily="34" charset="0"/>
                          <a:cs typeface="Open Sans" pitchFamily="34" charset="0"/>
                        </a:rPr>
                        <a:t>; Strip detector: ~50–80 </a:t>
                      </a:r>
                      <a:r>
                        <a:rPr lang="en-US" sz="1200" dirty="0" err="1" smtClean="0">
                          <a:latin typeface="Open Sans" pitchFamily="34" charset="0"/>
                          <a:ea typeface="Open Sans" pitchFamily="34" charset="0"/>
                          <a:cs typeface="Open Sans" pitchFamily="34" charset="0"/>
                        </a:rPr>
                        <a:t>μm</a:t>
                      </a:r>
                      <a:endParaRPr lang="de-DE"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ru-RU" sz="1200" b="0" i="0" u="none" strike="noStrike" dirty="0" smtClean="0">
                          <a:solidFill>
                            <a:srgbClr val="000000"/>
                          </a:solidFill>
                          <a:latin typeface="Open Sans" pitchFamily="34" charset="0"/>
                          <a:ea typeface="Open Sans" pitchFamily="34" charset="0"/>
                          <a:cs typeface="Open Sans" pitchFamily="34" charset="0"/>
                        </a:rPr>
                        <a:t>37</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166230">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Точность измерения трека частиц</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Resolution: </a:t>
                      </a:r>
                      <a:r>
                        <a:rPr lang="en-US" sz="1200" b="0" i="0" u="none" strike="noStrike" dirty="0" smtClean="0">
                          <a:solidFill>
                            <a:srgbClr val="000000"/>
                          </a:solidFill>
                          <a:latin typeface="Open Sans" pitchFamily="34" charset="0"/>
                          <a:ea typeface="Open Sans" pitchFamily="34" charset="0"/>
                          <a:cs typeface="Open Sans" pitchFamily="34" charset="0"/>
                        </a:rPr>
                        <a:t>25 </a:t>
                      </a:r>
                      <a:r>
                        <a:rPr lang="en-US" sz="1200" b="0" i="0" u="none" strike="noStrike" dirty="0">
                          <a:solidFill>
                            <a:srgbClr val="000000"/>
                          </a:solidFill>
                          <a:latin typeface="Open Sans" pitchFamily="34" charset="0"/>
                          <a:ea typeface="Open Sans" pitchFamily="34" charset="0"/>
                          <a:cs typeface="Open Sans" pitchFamily="34" charset="0"/>
                        </a:rPr>
                        <a:t>µm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ru-RU" sz="1200" b="0" i="0" u="none" strike="noStrike" dirty="0" smtClean="0">
                          <a:solidFill>
                            <a:srgbClr val="000000"/>
                          </a:solidFill>
                          <a:latin typeface="Open Sans" pitchFamily="34" charset="0"/>
                          <a:ea typeface="Open Sans" pitchFamily="34" charset="0"/>
                          <a:cs typeface="Open Sans" pitchFamily="34" charset="0"/>
                        </a:rPr>
                        <a:t>37</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9"/>
                  </a:ext>
                </a:extLst>
              </a:tr>
              <a:tr h="166230">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Электромагнитный калориметр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dirty="0" smtClean="0">
                          <a:latin typeface="Open Sans" pitchFamily="34" charset="0"/>
                          <a:ea typeface="Open Sans" pitchFamily="34" charset="0"/>
                          <a:cs typeface="Open Sans" pitchFamily="34" charset="0"/>
                        </a:rPr>
                        <a:t>Type: Lead-liquid argon calorimeter</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a:t>
                      </a:r>
                      <a:r>
                        <a:rPr lang="ru-RU" sz="1200" b="0" i="0" u="none" strike="noStrike" dirty="0" smtClean="0">
                          <a:solidFill>
                            <a:srgbClr val="000000"/>
                          </a:solidFill>
                          <a:latin typeface="Open Sans" pitchFamily="34" charset="0"/>
                          <a:ea typeface="Open Sans" pitchFamily="34" charset="0"/>
                          <a:cs typeface="Open Sans" pitchFamily="34" charset="0"/>
                        </a:rPr>
                        <a:t>1</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166230">
                <a:tc>
                  <a:txBody>
                    <a:bodyPr/>
                    <a:lstStyle/>
                    <a:p>
                      <a:pPr algn="l" fontAlgn="b"/>
                      <a:r>
                        <a:rPr lang="ru-RU" sz="1200" b="0" i="0" u="none" strike="noStrike" dirty="0" err="1">
                          <a:solidFill>
                            <a:srgbClr val="000000"/>
                          </a:solidFill>
                          <a:latin typeface="Open Sans" pitchFamily="34" charset="0"/>
                          <a:ea typeface="Open Sans" pitchFamily="34" charset="0"/>
                          <a:cs typeface="Open Sans" pitchFamily="34" charset="0"/>
                        </a:rPr>
                        <a:t>Адронный</a:t>
                      </a:r>
                      <a:r>
                        <a:rPr lang="ru-RU" sz="1200" b="0" i="0" u="none" strike="noStrike" dirty="0">
                          <a:solidFill>
                            <a:srgbClr val="000000"/>
                          </a:solidFill>
                          <a:latin typeface="Open Sans" pitchFamily="34" charset="0"/>
                          <a:ea typeface="Open Sans" pitchFamily="34" charset="0"/>
                          <a:cs typeface="Open Sans" pitchFamily="34" charset="0"/>
                        </a:rPr>
                        <a:t> калориметр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dirty="0" smtClean="0">
                          <a:latin typeface="Open Sans" pitchFamily="34" charset="0"/>
                          <a:ea typeface="Open Sans" pitchFamily="34" charset="0"/>
                          <a:cs typeface="Open Sans" pitchFamily="34" charset="0"/>
                        </a:rPr>
                        <a:t>Type: </a:t>
                      </a:r>
                      <a:r>
                        <a:rPr lang="en-US" sz="1200" dirty="0" err="1" smtClean="0">
                          <a:latin typeface="Open Sans" pitchFamily="34" charset="0"/>
                          <a:ea typeface="Open Sans" pitchFamily="34" charset="0"/>
                          <a:cs typeface="Open Sans" pitchFamily="34" charset="0"/>
                        </a:rPr>
                        <a:t>Scintillator</a:t>
                      </a:r>
                      <a:r>
                        <a:rPr lang="en-US" sz="1200" dirty="0" smtClean="0">
                          <a:latin typeface="Open Sans" pitchFamily="34" charset="0"/>
                          <a:ea typeface="Open Sans" pitchFamily="34" charset="0"/>
                          <a:cs typeface="Open Sans" pitchFamily="34" charset="0"/>
                        </a:rPr>
                        <a:t>-steel sampling calorimeter</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ru-RU" sz="1200" b="0" i="0" u="none" strike="noStrike" dirty="0" smtClean="0">
                          <a:solidFill>
                            <a:srgbClr val="000000"/>
                          </a:solidFill>
                          <a:latin typeface="Open Sans" pitchFamily="34" charset="0"/>
                          <a:ea typeface="Open Sans" pitchFamily="34" charset="0"/>
                          <a:cs typeface="Open Sans" pitchFamily="34" charset="0"/>
                        </a:rPr>
                        <a:t>47</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166230">
                <a:tc>
                  <a:txBody>
                    <a:bodyPr/>
                    <a:lstStyle/>
                    <a:p>
                      <a:pPr algn="l" fontAlgn="b"/>
                      <a:r>
                        <a:rPr lang="ru-RU" sz="1200" b="0" i="0" u="none" strike="noStrike" dirty="0" err="1">
                          <a:solidFill>
                            <a:srgbClr val="000000"/>
                          </a:solidFill>
                          <a:latin typeface="Open Sans" pitchFamily="34" charset="0"/>
                          <a:ea typeface="Open Sans" pitchFamily="34" charset="0"/>
                          <a:cs typeface="Open Sans" pitchFamily="34" charset="0"/>
                        </a:rPr>
                        <a:t>Мюонный</a:t>
                      </a:r>
                      <a:r>
                        <a:rPr lang="ru-RU" sz="1200" b="0" i="0" u="none" strike="noStrike" dirty="0">
                          <a:solidFill>
                            <a:srgbClr val="000000"/>
                          </a:solidFill>
                          <a:latin typeface="Open Sans" pitchFamily="34" charset="0"/>
                          <a:ea typeface="Open Sans" pitchFamily="34" charset="0"/>
                          <a:cs typeface="Open Sans" pitchFamily="34" charset="0"/>
                        </a:rPr>
                        <a:t> спектрометр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Coverage: </a:t>
                      </a:r>
                      <a:r>
                        <a:rPr lang="el-GR" sz="1200" dirty="0" smtClean="0">
                          <a:latin typeface="Open Sans" pitchFamily="34" charset="0"/>
                          <a:ea typeface="Open Sans" pitchFamily="34" charset="0"/>
                          <a:cs typeface="Open Sans" pitchFamily="34" charset="0"/>
                        </a:rPr>
                        <a:t>|η| ≈ 5</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ru-RU" sz="1200" b="0" i="0" u="none" strike="noStrike" dirty="0" smtClean="0">
                          <a:solidFill>
                            <a:srgbClr val="000000"/>
                          </a:solidFill>
                          <a:latin typeface="Open Sans" pitchFamily="34" charset="0"/>
                          <a:ea typeface="Open Sans" pitchFamily="34" charset="0"/>
                          <a:cs typeface="Open Sans" pitchFamily="34" charset="0"/>
                        </a:rPr>
                        <a:t>34</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70979">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Система триггеров (сокращение числа событий)</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Level-1 trigger: </a:t>
                      </a:r>
                      <a:r>
                        <a:rPr lang="de-DE" sz="1200" b="0" i="0" u="none" strike="noStrike" dirty="0" smtClean="0">
                          <a:solidFill>
                            <a:srgbClr val="000000"/>
                          </a:solidFill>
                          <a:latin typeface="Open Sans" pitchFamily="34" charset="0"/>
                          <a:ea typeface="Open Sans" pitchFamily="34" charset="0"/>
                          <a:cs typeface="Open Sans" pitchFamily="34" charset="0"/>
                        </a:rPr>
                        <a:t>75 kHz, HLT: 1 kHz</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1200" b="0" i="0" u="none" strike="noStrike" dirty="0" smtClean="0">
                          <a:solidFill>
                            <a:srgbClr val="000000"/>
                          </a:solidFill>
                          <a:latin typeface="Open Sans" pitchFamily="34" charset="0"/>
                          <a:ea typeface="Open Sans" pitchFamily="34" charset="0"/>
                          <a:cs typeface="Open Sans" pitchFamily="34" charset="0"/>
                        </a:rPr>
                        <a:t>4</a:t>
                      </a:r>
                      <a:r>
                        <a:rPr lang="ru-RU" sz="1200" dirty="0" smtClean="0">
                          <a:solidFill>
                            <a:srgbClr val="000000"/>
                          </a:solidFill>
                          <a:latin typeface="Open Sans" pitchFamily="34" charset="0"/>
                          <a:ea typeface="Open Sans" pitchFamily="34" charset="0"/>
                          <a:cs typeface="Open Sans" pitchFamily="34" charset="0"/>
                        </a:rPr>
                        <a:t>5</a:t>
                      </a:r>
                      <a:endParaRPr lang="ru-RU" sz="1200" b="0" i="0" u="none" strike="noStrike" dirty="0" smtClean="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Хранимый объем информации</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Total data volume: </a:t>
                      </a:r>
                      <a:r>
                        <a:rPr lang="ru-RU" sz="1200" b="0" i="0" u="none" strike="noStrike" dirty="0" smtClean="0">
                          <a:solidFill>
                            <a:srgbClr val="000000"/>
                          </a:solidFill>
                          <a:latin typeface="Open Sans" pitchFamily="34" charset="0"/>
                          <a:ea typeface="Open Sans" pitchFamily="34" charset="0"/>
                          <a:cs typeface="Open Sans" pitchFamily="34" charset="0"/>
                        </a:rPr>
                        <a:t>3</a:t>
                      </a:r>
                      <a:r>
                        <a:rPr lang="en-US" sz="1200" b="0" i="0" u="none" strike="noStrike" dirty="0" smtClean="0">
                          <a:solidFill>
                            <a:srgbClr val="000000"/>
                          </a:solidFill>
                          <a:latin typeface="Open Sans" pitchFamily="34" charset="0"/>
                          <a:ea typeface="Open Sans" pitchFamily="34" charset="0"/>
                          <a:cs typeface="Open Sans" pitchFamily="34" charset="0"/>
                        </a:rPr>
                        <a:t>0 </a:t>
                      </a:r>
                      <a:r>
                        <a:rPr lang="en-US" sz="1200" b="0" i="0" u="none" strike="noStrike" dirty="0">
                          <a:solidFill>
                            <a:srgbClr val="000000"/>
                          </a:solidFill>
                          <a:latin typeface="Open Sans" pitchFamily="34" charset="0"/>
                          <a:ea typeface="Open Sans" pitchFamily="34" charset="0"/>
                          <a:cs typeface="Open Sans" pitchFamily="34" charset="0"/>
                        </a:rPr>
                        <a:t>PB/year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ru-RU" sz="1200" b="0" i="0" u="none" strike="noStrike" dirty="0" smtClean="0">
                          <a:solidFill>
                            <a:srgbClr val="000000"/>
                          </a:solidFill>
                          <a:latin typeface="Open Sans" pitchFamily="34" charset="0"/>
                          <a:ea typeface="Open Sans" pitchFamily="34" charset="0"/>
                          <a:cs typeface="Open Sans" pitchFamily="34" charset="0"/>
                        </a:rPr>
                        <a:t>32</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4"/>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Годы работы</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latin typeface="Open Sans" pitchFamily="34" charset="0"/>
                          <a:ea typeface="Open Sans" pitchFamily="34" charset="0"/>
                          <a:cs typeface="Open Sans" pitchFamily="34" charset="0"/>
                        </a:rPr>
                        <a:t>–</a:t>
                      </a:r>
                      <a:r>
                        <a:rPr lang="en-US" sz="1200" b="0" i="0" u="none" strike="noStrike" dirty="0" smtClean="0">
                          <a:solidFill>
                            <a:schemeClr val="tx1"/>
                          </a:solidFill>
                          <a:latin typeface="Open Sans" pitchFamily="34" charset="0"/>
                          <a:ea typeface="Open Sans" pitchFamily="34" charset="0"/>
                          <a:cs typeface="Open Sans" pitchFamily="34" charset="0"/>
                        </a:rPr>
                        <a:t> </a:t>
                      </a:r>
                      <a:endParaRPr lang="en-US" sz="1200" b="0" i="0" u="none" strike="noStrike" dirty="0">
                        <a:solidFill>
                          <a:schemeClr val="tx1"/>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en-US" sz="1200" b="0" i="0" u="none" strike="noStrike" dirty="0" smtClean="0">
                        <a:solidFill>
                          <a:srgbClr val="000000"/>
                        </a:solidFill>
                        <a:latin typeface="Open Sans" pitchFamily="34" charset="0"/>
                        <a:ea typeface="Open Sans" pitchFamily="34" charset="0"/>
                        <a:cs typeface="Open Sans" pitchFamily="34" charset="0"/>
                      </a:endParaRP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5"/>
                  </a:ext>
                </a:extLst>
              </a:tr>
            </a:tbl>
          </a:graphicData>
        </a:graphic>
      </p:graphicFrame>
      <p:sp>
        <p:nvSpPr>
          <p:cNvPr id="9" name="Прямоугольник 8"/>
          <p:cNvSpPr/>
          <p:nvPr/>
        </p:nvSpPr>
        <p:spPr>
          <a:xfrm>
            <a:off x="1587500" y="6083300"/>
            <a:ext cx="27940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881059" y="6041095"/>
            <a:ext cx="2052293" cy="276999"/>
          </a:xfrm>
          <a:prstGeom prst="rect">
            <a:avLst/>
          </a:prstGeom>
        </p:spPr>
        <p:txBody>
          <a:bodyPr wrap="none">
            <a:spAutoFit/>
          </a:bodyPr>
          <a:lstStyle/>
          <a:p>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 ошибочное значение</a:t>
            </a:r>
            <a:endParaRPr lang="ru-RU" sz="1200" dirty="0"/>
          </a:p>
        </p:txBody>
      </p:sp>
      <p:sp>
        <p:nvSpPr>
          <p:cNvPr id="11" name="Прямоугольник 10"/>
          <p:cNvSpPr/>
          <p:nvPr/>
        </p:nvSpPr>
        <p:spPr>
          <a:xfrm>
            <a:off x="1585093" y="6373880"/>
            <a:ext cx="2794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864493" y="6332644"/>
            <a:ext cx="3902415" cy="276999"/>
          </a:xfrm>
          <a:prstGeom prst="rect">
            <a:avLst/>
          </a:prstGeom>
        </p:spPr>
        <p:txBody>
          <a:bodyPr wrap="none">
            <a:spAutoFit/>
          </a:bodyPr>
          <a:lstStyle/>
          <a:p>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 необходимо экспертное мнение</a:t>
            </a:r>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статистика</a:t>
            </a:r>
            <a:endParaRPr lang="ru-RU" sz="1200" dirty="0"/>
          </a:p>
        </p:txBody>
      </p:sp>
      <p:sp>
        <p:nvSpPr>
          <p:cNvPr id="13" name="Прямоугольник 12"/>
          <p:cNvSpPr/>
          <p:nvPr/>
        </p:nvSpPr>
        <p:spPr>
          <a:xfrm>
            <a:off x="1881059" y="6581001"/>
            <a:ext cx="2796086" cy="276999"/>
          </a:xfrm>
          <a:prstGeom prst="rect">
            <a:avLst/>
          </a:prstGeom>
        </p:spPr>
        <p:txBody>
          <a:bodyPr wrap="none">
            <a:spAutoFit/>
          </a:bodyPr>
          <a:lstStyle/>
          <a:p>
            <a:r>
              <a:rPr lang="ru-RU" sz="1200" dirty="0" smtClean="0">
                <a:solidFill>
                  <a:srgbClr val="000000"/>
                </a:solidFill>
                <a:latin typeface="Open Sans" pitchFamily="34" charset="0"/>
                <a:ea typeface="Open Sans" pitchFamily="34" charset="0"/>
                <a:cs typeface="Open Sans" pitchFamily="34" charset="0"/>
              </a:rPr>
              <a:t>пороговое значение ошибки: 30</a:t>
            </a:r>
            <a:endParaRPr lang="ru-RU" sz="1200" dirty="0"/>
          </a:p>
        </p:txBody>
      </p:sp>
    </p:spTree>
    <p:extLst>
      <p:ext uri="{BB962C8B-B14F-4D97-AF65-F5344CB8AC3E}">
        <p14:creationId xmlns:p14="http://schemas.microsoft.com/office/powerpoint/2010/main" val="37095721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9572" y="-94969"/>
            <a:ext cx="9032836" cy="1384995"/>
          </a:xfrm>
        </p:spPr>
        <p:txBody>
          <a:bodyPr/>
          <a:lstStyle/>
          <a:p>
            <a:r>
              <a:rPr lang="ru-RU" dirty="0"/>
              <a:t>АПРОБАЦИЯ ПРОГРАММНОГО ВЫДЕЛЕНИЯ ХАРАКТЕРИСТИК СЛОЖНОГО ТЕХНОЛОГИЧЕСКОГО ОБЪЕКТА</a:t>
            </a:r>
          </a:p>
        </p:txBody>
      </p:sp>
      <p:sp>
        <p:nvSpPr>
          <p:cNvPr id="5" name="Прямоугольник 4"/>
          <p:cNvSpPr/>
          <p:nvPr/>
        </p:nvSpPr>
        <p:spPr>
          <a:xfrm>
            <a:off x="559572" y="1306266"/>
            <a:ext cx="11090274" cy="400110"/>
          </a:xfrm>
          <a:prstGeom prst="rect">
            <a:avLst/>
          </a:prstGeom>
        </p:spPr>
        <p:txBody>
          <a:bodyPr wrap="square">
            <a:spAutoFit/>
          </a:bodyPr>
          <a:lstStyle/>
          <a:p>
            <a:pPr algn="ctr"/>
            <a:r>
              <a:rPr lang="ru-RU" sz="2000" dirty="0" smtClean="0">
                <a:latin typeface="Open Sans" panose="020B0604020202020204" charset="0"/>
                <a:ea typeface="Open Sans" panose="020B0604020202020204" charset="0"/>
                <a:cs typeface="Open Sans" panose="020B0604020202020204" charset="0"/>
              </a:rPr>
              <a:t>Профиль детектора </a:t>
            </a:r>
            <a:r>
              <a:rPr lang="en-US" sz="2000" dirty="0" err="1" smtClean="0">
                <a:latin typeface="Open Sans" panose="020B0604020202020204" charset="0"/>
                <a:ea typeface="Open Sans" panose="020B0604020202020204" charset="0"/>
                <a:cs typeface="Open Sans" panose="020B0604020202020204" charset="0"/>
              </a:rPr>
              <a:t>LHCb</a:t>
            </a:r>
            <a:r>
              <a:rPr lang="en-US" sz="2000" dirty="0" smtClean="0">
                <a:latin typeface="Open Sans" panose="020B0604020202020204" charset="0"/>
                <a:ea typeface="Open Sans" panose="020B0604020202020204" charset="0"/>
                <a:cs typeface="Open Sans" panose="020B0604020202020204" charset="0"/>
              </a:rPr>
              <a:t> </a:t>
            </a:r>
            <a:r>
              <a:rPr lang="ru-RU" sz="2000" dirty="0" smtClean="0">
                <a:latin typeface="Open Sans" panose="020B0604020202020204" charset="0"/>
                <a:ea typeface="Open Sans" panose="020B0604020202020204" charset="0"/>
                <a:cs typeface="Open Sans" panose="020B0604020202020204" charset="0"/>
              </a:rPr>
              <a:t>(</a:t>
            </a:r>
            <a:r>
              <a:rPr lang="en-US" sz="2000" dirty="0" smtClean="0">
                <a:latin typeface="Open Sans" panose="020B0604020202020204" charset="0"/>
                <a:ea typeface="Open Sans" panose="020B0604020202020204" charset="0"/>
                <a:cs typeface="Open Sans" panose="020B0604020202020204" charset="0"/>
              </a:rPr>
              <a:t>2008 - 2013</a:t>
            </a:r>
            <a:r>
              <a:rPr lang="ru-RU" sz="2000" dirty="0" smtClean="0">
                <a:latin typeface="Open Sans" panose="020B0604020202020204" charset="0"/>
                <a:ea typeface="Open Sans" panose="020B0604020202020204" charset="0"/>
                <a:cs typeface="Open Sans" panose="020B0604020202020204" charset="0"/>
              </a:rPr>
              <a:t>)</a:t>
            </a:r>
            <a:endParaRPr lang="ru-RU" sz="2000" dirty="0">
              <a:latin typeface="Open Sans" panose="020B0604020202020204" charset="0"/>
              <a:ea typeface="Open Sans" panose="020B0604020202020204" charset="0"/>
              <a:cs typeface="Open Sans" panose="020B0604020202020204" charset="0"/>
            </a:endParaRPr>
          </a:p>
        </p:txBody>
      </p:sp>
      <p:graphicFrame>
        <p:nvGraphicFramePr>
          <p:cNvPr id="7" name="Таблица 6"/>
          <p:cNvGraphicFramePr>
            <a:graphicFrameLocks noGrp="1"/>
          </p:cNvGraphicFramePr>
          <p:nvPr>
            <p:extLst/>
          </p:nvPr>
        </p:nvGraphicFramePr>
        <p:xfrm>
          <a:off x="1592161" y="1785996"/>
          <a:ext cx="9044973" cy="4052520"/>
        </p:xfrm>
        <a:graphic>
          <a:graphicData uri="http://schemas.openxmlformats.org/drawingml/2006/table">
            <a:tbl>
              <a:tblPr/>
              <a:tblGrid>
                <a:gridCol w="2864053">
                  <a:extLst>
                    <a:ext uri="{9D8B030D-6E8A-4147-A177-3AD203B41FA5}">
                      <a16:colId xmlns:a16="http://schemas.microsoft.com/office/drawing/2014/main" val="20000"/>
                    </a:ext>
                  </a:extLst>
                </a:gridCol>
                <a:gridCol w="3611197">
                  <a:extLst>
                    <a:ext uri="{9D8B030D-6E8A-4147-A177-3AD203B41FA5}">
                      <a16:colId xmlns:a16="http://schemas.microsoft.com/office/drawing/2014/main" val="20001"/>
                    </a:ext>
                  </a:extLst>
                </a:gridCol>
                <a:gridCol w="2569723">
                  <a:extLst>
                    <a:ext uri="{9D8B030D-6E8A-4147-A177-3AD203B41FA5}">
                      <a16:colId xmlns:a16="http://schemas.microsoft.com/office/drawing/2014/main" val="20002"/>
                    </a:ext>
                  </a:extLst>
                </a:gridCol>
              </a:tblGrid>
              <a:tr h="404245">
                <a:tc>
                  <a:txBody>
                    <a:bodyPr/>
                    <a:lstStyle/>
                    <a:p>
                      <a:pPr algn="ctr" fontAlgn="ctr"/>
                      <a:r>
                        <a:rPr lang="ru-RU" sz="1200" b="0" i="0" u="none" strike="noStrike" dirty="0">
                          <a:solidFill>
                            <a:schemeClr val="bg1"/>
                          </a:solidFill>
                          <a:latin typeface="Open Sans" pitchFamily="34" charset="0"/>
                          <a:ea typeface="Open Sans" pitchFamily="34" charset="0"/>
                          <a:cs typeface="Open Sans" pitchFamily="34" charset="0"/>
                        </a:rPr>
                        <a:t>Характеристика детектора</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5BB"/>
                    </a:solidFill>
                  </a:tcPr>
                </a:tc>
                <a:tc>
                  <a:txBody>
                    <a:bodyPr/>
                    <a:lstStyle/>
                    <a:p>
                      <a:pPr algn="ctr" fontAlgn="ctr"/>
                      <a:r>
                        <a:rPr lang="ru-RU" sz="1200" b="0" i="0" u="none" strike="noStrike" dirty="0">
                          <a:solidFill>
                            <a:schemeClr val="bg1"/>
                          </a:solidFill>
                          <a:latin typeface="Open Sans" pitchFamily="34" charset="0"/>
                          <a:ea typeface="Open Sans" pitchFamily="34" charset="0"/>
                          <a:cs typeface="Open Sans" pitchFamily="34" charset="0"/>
                        </a:rPr>
                        <a:t>Ответ языковой модели на запрос о характеристике детектора</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5BB"/>
                    </a:solidFill>
                  </a:tcPr>
                </a:tc>
                <a:tc>
                  <a:txBody>
                    <a:bodyPr/>
                    <a:lstStyle/>
                    <a:p>
                      <a:pPr algn="ctr" fontAlgn="ctr"/>
                      <a:r>
                        <a:rPr lang="ru-RU" sz="1200" b="0" i="0" u="none" strike="noStrike" dirty="0" smtClean="0">
                          <a:solidFill>
                            <a:schemeClr val="bg1"/>
                          </a:solidFill>
                          <a:latin typeface="Open Sans" pitchFamily="34" charset="0"/>
                          <a:ea typeface="Open Sans" pitchFamily="34" charset="0"/>
                          <a:cs typeface="Open Sans" pitchFamily="34" charset="0"/>
                        </a:rPr>
                        <a:t>Количество ответов языковой модели на запрос о характеристике детектора</a:t>
                      </a:r>
                      <a:endParaRPr lang="ru-RU" sz="1200" b="0" i="0" u="none" strike="noStrike" dirty="0">
                        <a:solidFill>
                          <a:schemeClr val="bg1"/>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5BB"/>
                    </a:solidFill>
                  </a:tcPr>
                </a:tc>
                <a:extLst>
                  <a:ext uri="{0D108BD9-81ED-4DB2-BD59-A6C34878D82A}">
                    <a16:rowId xmlns:a16="http://schemas.microsoft.com/office/drawing/2014/main" val="10000"/>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Наименование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Detector </a:t>
                      </a:r>
                      <a:r>
                        <a:rPr lang="en-US" sz="1200" b="0" i="0" u="none" strike="noStrike" dirty="0" smtClean="0">
                          <a:solidFill>
                            <a:srgbClr val="000000"/>
                          </a:solidFill>
                          <a:latin typeface="Open Sans" pitchFamily="34" charset="0"/>
                          <a:ea typeface="Open Sans" pitchFamily="34" charset="0"/>
                          <a:cs typeface="Open Sans" pitchFamily="34" charset="0"/>
                        </a:rPr>
                        <a:t>name:</a:t>
                      </a:r>
                      <a:r>
                        <a:rPr lang="en-US" sz="1200" b="0" i="0" u="none" strike="noStrike" baseline="0" dirty="0" smtClean="0">
                          <a:solidFill>
                            <a:srgbClr val="000000"/>
                          </a:solidFill>
                          <a:latin typeface="Open Sans" pitchFamily="34" charset="0"/>
                          <a:ea typeface="Open Sans" pitchFamily="34" charset="0"/>
                          <a:cs typeface="Open Sans" pitchFamily="34" charset="0"/>
                        </a:rPr>
                        <a:t> </a:t>
                      </a:r>
                      <a:r>
                        <a:rPr lang="en-US" sz="1200" b="0" i="0" u="none" strike="noStrike" baseline="0" dirty="0" err="1" smtClean="0">
                          <a:solidFill>
                            <a:srgbClr val="000000"/>
                          </a:solidFill>
                          <a:latin typeface="Open Sans" pitchFamily="34" charset="0"/>
                          <a:ea typeface="Open Sans" pitchFamily="34" charset="0"/>
                          <a:cs typeface="Open Sans" pitchFamily="34" charset="0"/>
                        </a:rPr>
                        <a:t>LHCb</a:t>
                      </a:r>
                      <a:r>
                        <a:rPr lang="en-US" sz="1200" b="0" i="0" u="none" strike="noStrike" baseline="0" dirty="0" smtClean="0">
                          <a:solidFill>
                            <a:srgbClr val="000000"/>
                          </a:solidFill>
                          <a:latin typeface="Open Sans" pitchFamily="34" charset="0"/>
                          <a:ea typeface="Open Sans" pitchFamily="34" charset="0"/>
                          <a:cs typeface="Open Sans" pitchFamily="34" charset="0"/>
                        </a:rPr>
                        <a:t> (Large </a:t>
                      </a:r>
                      <a:r>
                        <a:rPr lang="en-US" sz="1200" b="0" i="0" u="none" strike="noStrike" baseline="0" dirty="0" err="1" smtClean="0">
                          <a:solidFill>
                            <a:srgbClr val="000000"/>
                          </a:solidFill>
                          <a:latin typeface="Open Sans" pitchFamily="34" charset="0"/>
                          <a:ea typeface="Open Sans" pitchFamily="34" charset="0"/>
                          <a:cs typeface="Open Sans" pitchFamily="34" charset="0"/>
                        </a:rPr>
                        <a:t>Hadron</a:t>
                      </a:r>
                      <a:r>
                        <a:rPr lang="en-US" sz="1200" b="0" i="0" u="none" strike="noStrike" baseline="0" dirty="0" smtClean="0">
                          <a:solidFill>
                            <a:srgbClr val="000000"/>
                          </a:solidFill>
                          <a:latin typeface="Open Sans" pitchFamily="34" charset="0"/>
                          <a:ea typeface="Open Sans" pitchFamily="34" charset="0"/>
                          <a:cs typeface="Open Sans" pitchFamily="34" charset="0"/>
                        </a:rPr>
                        <a:t> Collider beauty) </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48</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Номер запуска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baseline="0" dirty="0" smtClean="0">
                          <a:solidFill>
                            <a:srgbClr val="000000"/>
                          </a:solidFill>
                          <a:latin typeface="Open Sans" pitchFamily="34" charset="0"/>
                          <a:ea typeface="Open Sans" pitchFamily="34" charset="0"/>
                          <a:cs typeface="Open Sans" pitchFamily="34" charset="0"/>
                        </a:rPr>
                        <a:t>1</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baseline="0" dirty="0" smtClean="0">
                          <a:solidFill>
                            <a:srgbClr val="000000"/>
                          </a:solidFill>
                          <a:latin typeface="Open Sans" pitchFamily="34" charset="0"/>
                          <a:ea typeface="Open Sans" pitchFamily="34" charset="0"/>
                          <a:cs typeface="Open Sans" pitchFamily="34" charset="0"/>
                        </a:rPr>
                        <a:t>32</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Тип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Размеры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smtClean="0">
                          <a:solidFill>
                            <a:srgbClr val="000000"/>
                          </a:solidFill>
                          <a:latin typeface="Open Sans" pitchFamily="34" charset="0"/>
                          <a:ea typeface="Open Sans" pitchFamily="34" charset="0"/>
                          <a:cs typeface="Open Sans" pitchFamily="34" charset="0"/>
                        </a:rPr>
                        <a:t>Length: 16 m, Diameter: 7 m</a:t>
                      </a:r>
                      <a:endParaRPr lang="en-US" sz="1200" b="1"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50</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Масса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dirty="0" smtClean="0">
                          <a:latin typeface="Open Sans" pitchFamily="34" charset="0"/>
                          <a:ea typeface="Open Sans" pitchFamily="34" charset="0"/>
                          <a:cs typeface="Open Sans" pitchFamily="34" charset="0"/>
                        </a:rPr>
                        <a:t>Mass: 4,200 tons</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46</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404245">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Описание эксперимента</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dirty="0" smtClean="0">
                          <a:latin typeface="Open Sans" pitchFamily="34" charset="0"/>
                          <a:ea typeface="Open Sans" pitchFamily="34" charset="0"/>
                          <a:cs typeface="Open Sans" pitchFamily="34" charset="0"/>
                        </a:rPr>
                        <a:t>Goals: </a:t>
                      </a:r>
                      <a:r>
                        <a:rPr lang="fr-FR" sz="1200" dirty="0" smtClean="0">
                          <a:latin typeface="Open Sans" pitchFamily="34" charset="0"/>
                          <a:ea typeface="Open Sans" pitchFamily="34" charset="0"/>
                          <a:cs typeface="Open Sans" pitchFamily="34" charset="0"/>
                        </a:rPr>
                        <a:t>Description Rare decays, CP violation</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36</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137714">
                <a:tc>
                  <a:txBody>
                    <a:bodyPr/>
                    <a:lstStyle/>
                    <a:p>
                      <a:pPr algn="l" fontAlgn="b"/>
                      <a:r>
                        <a:rPr lang="ru-RU" sz="1200" b="0" i="0" u="none" strike="noStrike" smtClean="0">
                          <a:solidFill>
                            <a:srgbClr val="000000"/>
                          </a:solidFill>
                          <a:latin typeface="Open Sans" pitchFamily="34" charset="0"/>
                          <a:ea typeface="Open Sans" pitchFamily="34" charset="0"/>
                          <a:cs typeface="Open Sans" pitchFamily="34" charset="0"/>
                        </a:rPr>
                        <a:t>Магнитная система</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dirty="0" smtClean="0">
                          <a:latin typeface="Open Sans" pitchFamily="34" charset="0"/>
                          <a:ea typeface="Open Sans" pitchFamily="34" charset="0"/>
                          <a:cs typeface="Open Sans" pitchFamily="34" charset="0"/>
                        </a:rPr>
                        <a:t>Type: </a:t>
                      </a:r>
                      <a:r>
                        <a:rPr lang="de-DE" sz="1200" dirty="0" smtClean="0">
                          <a:latin typeface="Open Sans" pitchFamily="34" charset="0"/>
                          <a:ea typeface="Open Sans" pitchFamily="34" charset="0"/>
                          <a:cs typeface="Open Sans" pitchFamily="34" charset="0"/>
                        </a:rPr>
                        <a:t>Warm </a:t>
                      </a:r>
                      <a:r>
                        <a:rPr lang="de-DE" sz="1200" dirty="0" err="1" smtClean="0">
                          <a:latin typeface="Open Sans" pitchFamily="34" charset="0"/>
                          <a:ea typeface="Open Sans" pitchFamily="34" charset="0"/>
                          <a:cs typeface="Open Sans" pitchFamily="34" charset="0"/>
                        </a:rPr>
                        <a:t>dipole</a:t>
                      </a:r>
                      <a:r>
                        <a:rPr lang="de-DE" sz="1200" dirty="0" smtClean="0">
                          <a:latin typeface="Open Sans" pitchFamily="34" charset="0"/>
                          <a:ea typeface="Open Sans" pitchFamily="34" charset="0"/>
                          <a:cs typeface="Open Sans" pitchFamily="34" charset="0"/>
                        </a:rPr>
                        <a:t> </a:t>
                      </a:r>
                      <a:r>
                        <a:rPr lang="de-DE" sz="1200" dirty="0" err="1" smtClean="0">
                          <a:latin typeface="Open Sans" pitchFamily="34" charset="0"/>
                          <a:ea typeface="Open Sans" pitchFamily="34" charset="0"/>
                          <a:cs typeface="Open Sans" pitchFamily="34" charset="0"/>
                        </a:rPr>
                        <a:t>magnet</a:t>
                      </a:r>
                      <a:r>
                        <a:rPr lang="de-DE" sz="1200" dirty="0" smtClean="0">
                          <a:latin typeface="Open Sans" pitchFamily="34" charset="0"/>
                          <a:ea typeface="Open Sans" pitchFamily="34" charset="0"/>
                          <a:cs typeface="Open Sans" pitchFamily="34" charset="0"/>
                        </a:rPr>
                        <a:t>, ~1.1 T</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30</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70979">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Трековый детектор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dirty="0" smtClean="0">
                          <a:latin typeface="Open Sans" pitchFamily="34" charset="0"/>
                          <a:ea typeface="Open Sans" pitchFamily="34" charset="0"/>
                          <a:cs typeface="Open Sans" pitchFamily="34" charset="0"/>
                        </a:rPr>
                        <a:t>Type:</a:t>
                      </a:r>
                      <a:r>
                        <a:rPr lang="en-US" sz="1200" baseline="0" dirty="0" smtClean="0">
                          <a:latin typeface="Open Sans" pitchFamily="34" charset="0"/>
                          <a:ea typeface="Open Sans" pitchFamily="34" charset="0"/>
                          <a:cs typeface="Open Sans" pitchFamily="34" charset="0"/>
                        </a:rPr>
                        <a:t> </a:t>
                      </a:r>
                      <a:r>
                        <a:rPr lang="en-US" sz="1200" dirty="0" smtClean="0">
                          <a:latin typeface="Open Sans" pitchFamily="34" charset="0"/>
                          <a:ea typeface="Open Sans" pitchFamily="34" charset="0"/>
                          <a:cs typeface="Open Sans" pitchFamily="34" charset="0"/>
                        </a:rPr>
                        <a:t>Precision </a:t>
                      </a:r>
                      <a:r>
                        <a:rPr lang="el-GR" sz="1200" dirty="0" smtClean="0">
                          <a:latin typeface="Open Sans" pitchFamily="34" charset="0"/>
                          <a:ea typeface="Open Sans" pitchFamily="34" charset="0"/>
                          <a:cs typeface="Open Sans" pitchFamily="34" charset="0"/>
                        </a:rPr>
                        <a:t>~20 μ</a:t>
                      </a:r>
                      <a:r>
                        <a:rPr lang="en-US" sz="1200" dirty="0" smtClean="0">
                          <a:latin typeface="Open Sans" pitchFamily="34" charset="0"/>
                          <a:ea typeface="Open Sans" pitchFamily="34" charset="0"/>
                          <a:cs typeface="Open Sans" pitchFamily="34" charset="0"/>
                        </a:rPr>
                        <a:t>m</a:t>
                      </a:r>
                      <a:endParaRPr lang="de-DE"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30</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166230">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Точность измерения трека частиц</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Silicon tracker, Resolution: 20 </a:t>
                      </a:r>
                      <a:r>
                        <a:rPr lang="en-US" sz="1200" b="0" i="0" u="none" strike="noStrike" dirty="0" err="1" smtClean="0">
                          <a:solidFill>
                            <a:srgbClr val="000000"/>
                          </a:solidFill>
                          <a:latin typeface="Open Sans" pitchFamily="34" charset="0"/>
                          <a:ea typeface="Open Sans" pitchFamily="34" charset="0"/>
                          <a:cs typeface="Open Sans" pitchFamily="34" charset="0"/>
                        </a:rPr>
                        <a:t>μm</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38</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166230">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Электромагнитный калориметр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dirty="0" smtClean="0">
                          <a:latin typeface="Open Sans" pitchFamily="34" charset="0"/>
                          <a:ea typeface="Open Sans" pitchFamily="34" charset="0"/>
                          <a:cs typeface="Open Sans" pitchFamily="34" charset="0"/>
                        </a:rPr>
                        <a:t>Type:</a:t>
                      </a:r>
                      <a:r>
                        <a:rPr lang="en-US" sz="1200" baseline="0" dirty="0" smtClean="0">
                          <a:latin typeface="Open Sans" pitchFamily="34" charset="0"/>
                          <a:ea typeface="Open Sans" pitchFamily="34" charset="0"/>
                          <a:cs typeface="Open Sans" pitchFamily="34" charset="0"/>
                        </a:rPr>
                        <a:t> T</a:t>
                      </a:r>
                      <a:r>
                        <a:rPr lang="en-US" sz="1200" dirty="0" smtClean="0">
                          <a:latin typeface="Open Sans" pitchFamily="34" charset="0"/>
                          <a:ea typeface="Open Sans" pitchFamily="34" charset="0"/>
                          <a:cs typeface="Open Sans" pitchFamily="34" charset="0"/>
                        </a:rPr>
                        <a:t>hallium, </a:t>
                      </a:r>
                      <a:r>
                        <a:rPr lang="el-GR" sz="1200" dirty="0" smtClean="0">
                          <a:latin typeface="Open Sans" pitchFamily="34" charset="0"/>
                          <a:ea typeface="Open Sans" pitchFamily="34" charset="0"/>
                          <a:cs typeface="Open Sans" pitchFamily="34" charset="0"/>
                        </a:rPr>
                        <a:t>η &lt; 2.5</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36</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10"/>
                  </a:ext>
                </a:extLst>
              </a:tr>
              <a:tr h="166230">
                <a:tc>
                  <a:txBody>
                    <a:bodyPr/>
                    <a:lstStyle/>
                    <a:p>
                      <a:pPr algn="l" fontAlgn="b"/>
                      <a:r>
                        <a:rPr lang="ru-RU" sz="1200" b="0" i="0" u="none" strike="noStrike" dirty="0" err="1">
                          <a:solidFill>
                            <a:srgbClr val="000000"/>
                          </a:solidFill>
                          <a:latin typeface="Open Sans" pitchFamily="34" charset="0"/>
                          <a:ea typeface="Open Sans" pitchFamily="34" charset="0"/>
                          <a:cs typeface="Open Sans" pitchFamily="34" charset="0"/>
                        </a:rPr>
                        <a:t>Адронный</a:t>
                      </a:r>
                      <a:r>
                        <a:rPr lang="ru-RU" sz="1200" b="0" i="0" u="none" strike="noStrike" dirty="0">
                          <a:solidFill>
                            <a:srgbClr val="000000"/>
                          </a:solidFill>
                          <a:latin typeface="Open Sans" pitchFamily="34" charset="0"/>
                          <a:ea typeface="Open Sans" pitchFamily="34" charset="0"/>
                          <a:cs typeface="Open Sans" pitchFamily="34" charset="0"/>
                        </a:rPr>
                        <a:t> калориметр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dirty="0" smtClean="0">
                          <a:latin typeface="Open Sans" pitchFamily="34" charset="0"/>
                          <a:ea typeface="Open Sans" pitchFamily="34" charset="0"/>
                          <a:cs typeface="Open Sans" pitchFamily="34" charset="0"/>
                        </a:rPr>
                        <a:t>Type: </a:t>
                      </a:r>
                      <a:r>
                        <a:rPr lang="en-US" sz="1200" dirty="0" err="1" smtClean="0">
                          <a:latin typeface="Open Sans" pitchFamily="34" charset="0"/>
                          <a:ea typeface="Open Sans" pitchFamily="34" charset="0"/>
                          <a:cs typeface="Open Sans" pitchFamily="34" charset="0"/>
                        </a:rPr>
                        <a:t>scintillator</a:t>
                      </a:r>
                      <a:r>
                        <a:rPr lang="en-US" sz="1200" dirty="0" smtClean="0">
                          <a:latin typeface="Open Sans" pitchFamily="34" charset="0"/>
                          <a:ea typeface="Open Sans" pitchFamily="34" charset="0"/>
                          <a:cs typeface="Open Sans" pitchFamily="34" charset="0"/>
                        </a:rPr>
                        <a:t>, </a:t>
                      </a:r>
                      <a:r>
                        <a:rPr lang="el-GR" sz="1200" dirty="0" smtClean="0">
                          <a:latin typeface="Open Sans" pitchFamily="34" charset="0"/>
                          <a:ea typeface="Open Sans" pitchFamily="34" charset="0"/>
                          <a:cs typeface="Open Sans" pitchFamily="34" charset="0"/>
                        </a:rPr>
                        <a:t>η &lt; 4.9 </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38</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166230">
                <a:tc>
                  <a:txBody>
                    <a:bodyPr/>
                    <a:lstStyle/>
                    <a:p>
                      <a:pPr algn="l" fontAlgn="b"/>
                      <a:r>
                        <a:rPr lang="ru-RU" sz="1200" b="0" i="0" u="none" strike="noStrike" dirty="0" err="1">
                          <a:solidFill>
                            <a:srgbClr val="000000"/>
                          </a:solidFill>
                          <a:latin typeface="Open Sans" pitchFamily="34" charset="0"/>
                          <a:ea typeface="Open Sans" pitchFamily="34" charset="0"/>
                          <a:cs typeface="Open Sans" pitchFamily="34" charset="0"/>
                        </a:rPr>
                        <a:t>Мюонный</a:t>
                      </a:r>
                      <a:r>
                        <a:rPr lang="ru-RU" sz="1200" b="0" i="0" u="none" strike="noStrike" dirty="0">
                          <a:solidFill>
                            <a:srgbClr val="000000"/>
                          </a:solidFill>
                          <a:latin typeface="Open Sans" pitchFamily="34" charset="0"/>
                          <a:ea typeface="Open Sans" pitchFamily="34" charset="0"/>
                          <a:cs typeface="Open Sans" pitchFamily="34" charset="0"/>
                        </a:rPr>
                        <a:t> спектрометр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Coverage: </a:t>
                      </a:r>
                      <a:r>
                        <a:rPr lang="el-GR" sz="1200" b="0" i="0" u="none" strike="noStrike" dirty="0" smtClean="0">
                          <a:solidFill>
                            <a:srgbClr val="000000"/>
                          </a:solidFill>
                          <a:latin typeface="Open Sans" pitchFamily="34" charset="0"/>
                          <a:ea typeface="Open Sans" pitchFamily="34" charset="0"/>
                          <a:cs typeface="Open Sans" pitchFamily="34" charset="0"/>
                        </a:rPr>
                        <a:t>η &lt; 2.5</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ru-RU" sz="1200" b="0" i="0" u="none" strike="noStrike" dirty="0" smtClean="0">
                          <a:solidFill>
                            <a:srgbClr val="000000"/>
                          </a:solidFill>
                          <a:latin typeface="Open Sans" pitchFamily="34" charset="0"/>
                          <a:ea typeface="Open Sans" pitchFamily="34" charset="0"/>
                          <a:cs typeface="Open Sans" pitchFamily="34" charset="0"/>
                        </a:rPr>
                        <a:t>29</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r h="270979">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Система триггеров (сокращение числа событий)</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Trigger System L0: 1 MHz, HLT: 30 kHz </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22</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3"/>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Хранимый объем информации</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Total data volume: </a:t>
                      </a:r>
                      <a:r>
                        <a:rPr lang="en-US" sz="1200" b="0" i="0" u="none" strike="noStrike" dirty="0" smtClean="0">
                          <a:solidFill>
                            <a:srgbClr val="000000"/>
                          </a:solidFill>
                          <a:latin typeface="Open Sans" pitchFamily="34" charset="0"/>
                          <a:ea typeface="Open Sans" pitchFamily="34" charset="0"/>
                          <a:cs typeface="Open Sans" pitchFamily="34" charset="0"/>
                        </a:rPr>
                        <a:t>~15 PB/year</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22</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4"/>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Годы работы</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chemeClr val="tx1"/>
                          </a:solidFill>
                          <a:latin typeface="Open Sans" pitchFamily="34" charset="0"/>
                          <a:ea typeface="Open Sans" pitchFamily="34" charset="0"/>
                          <a:cs typeface="Open Sans" pitchFamily="34" charset="0"/>
                        </a:rPr>
                        <a:t>Start year: </a:t>
                      </a:r>
                      <a:r>
                        <a:rPr lang="en-US" sz="1200" b="0" i="0" u="none" strike="noStrike" dirty="0" smtClean="0">
                          <a:solidFill>
                            <a:schemeClr val="tx1"/>
                          </a:solidFill>
                          <a:latin typeface="Open Sans" pitchFamily="34" charset="0"/>
                          <a:ea typeface="Open Sans" pitchFamily="34" charset="0"/>
                          <a:cs typeface="Open Sans" pitchFamily="34" charset="0"/>
                        </a:rPr>
                        <a:t>2008 </a:t>
                      </a:r>
                      <a:endParaRPr lang="en-US" sz="1200" b="0" i="0" u="none" strike="noStrike" dirty="0">
                        <a:solidFill>
                          <a:schemeClr val="tx1"/>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chemeClr val="tx1"/>
                          </a:solidFill>
                          <a:latin typeface="Open Sans" pitchFamily="34" charset="0"/>
                          <a:ea typeface="Open Sans" pitchFamily="34" charset="0"/>
                          <a:cs typeface="Open Sans" pitchFamily="34" charset="0"/>
                        </a:rPr>
                        <a:t>31</a:t>
                      </a:r>
                      <a:endParaRPr lang="ru-RU" sz="1200" b="0" i="0" u="none" strike="noStrike" dirty="0">
                        <a:solidFill>
                          <a:schemeClr val="tx1"/>
                        </a:solidFill>
                        <a:latin typeface="Open Sans" pitchFamily="34" charset="0"/>
                        <a:ea typeface="Open Sans" pitchFamily="34" charset="0"/>
                        <a:cs typeface="Open Sans" pitchFamily="34" charset="0"/>
                      </a:endParaRP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5"/>
                  </a:ext>
                </a:extLst>
              </a:tr>
            </a:tbl>
          </a:graphicData>
        </a:graphic>
      </p:graphicFrame>
      <p:sp>
        <p:nvSpPr>
          <p:cNvPr id="9" name="Прямоугольник 8"/>
          <p:cNvSpPr/>
          <p:nvPr/>
        </p:nvSpPr>
        <p:spPr>
          <a:xfrm>
            <a:off x="1587500" y="6083300"/>
            <a:ext cx="27940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881059" y="6041095"/>
            <a:ext cx="2052293" cy="276999"/>
          </a:xfrm>
          <a:prstGeom prst="rect">
            <a:avLst/>
          </a:prstGeom>
        </p:spPr>
        <p:txBody>
          <a:bodyPr wrap="none">
            <a:spAutoFit/>
          </a:bodyPr>
          <a:lstStyle/>
          <a:p>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 ошибочное значение</a:t>
            </a:r>
            <a:endParaRPr lang="ru-RU" sz="1200" dirty="0"/>
          </a:p>
        </p:txBody>
      </p:sp>
      <p:sp>
        <p:nvSpPr>
          <p:cNvPr id="11" name="Прямоугольник 10"/>
          <p:cNvSpPr/>
          <p:nvPr/>
        </p:nvSpPr>
        <p:spPr>
          <a:xfrm>
            <a:off x="1585093" y="6373880"/>
            <a:ext cx="2794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864493" y="6332644"/>
            <a:ext cx="3902415" cy="276999"/>
          </a:xfrm>
          <a:prstGeom prst="rect">
            <a:avLst/>
          </a:prstGeom>
        </p:spPr>
        <p:txBody>
          <a:bodyPr wrap="none">
            <a:spAutoFit/>
          </a:bodyPr>
          <a:lstStyle/>
          <a:p>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 необходимо экспертное мнение</a:t>
            </a:r>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статистика</a:t>
            </a:r>
            <a:endParaRPr lang="ru-RU" sz="1200" dirty="0"/>
          </a:p>
        </p:txBody>
      </p:sp>
      <p:sp>
        <p:nvSpPr>
          <p:cNvPr id="13" name="Прямоугольник 12"/>
          <p:cNvSpPr/>
          <p:nvPr/>
        </p:nvSpPr>
        <p:spPr>
          <a:xfrm>
            <a:off x="1881059" y="6581001"/>
            <a:ext cx="2796086" cy="276999"/>
          </a:xfrm>
          <a:prstGeom prst="rect">
            <a:avLst/>
          </a:prstGeom>
        </p:spPr>
        <p:txBody>
          <a:bodyPr wrap="none">
            <a:spAutoFit/>
          </a:bodyPr>
          <a:lstStyle/>
          <a:p>
            <a:r>
              <a:rPr lang="ru-RU" sz="1200" dirty="0" smtClean="0">
                <a:solidFill>
                  <a:srgbClr val="000000"/>
                </a:solidFill>
                <a:latin typeface="Open Sans" pitchFamily="34" charset="0"/>
                <a:ea typeface="Open Sans" pitchFamily="34" charset="0"/>
                <a:cs typeface="Open Sans" pitchFamily="34" charset="0"/>
              </a:rPr>
              <a:t>пороговое значение ошибки: 30</a:t>
            </a:r>
            <a:endParaRPr lang="ru-RU" sz="1200" dirty="0"/>
          </a:p>
        </p:txBody>
      </p:sp>
    </p:spTree>
    <p:extLst>
      <p:ext uri="{BB962C8B-B14F-4D97-AF65-F5344CB8AC3E}">
        <p14:creationId xmlns:p14="http://schemas.microsoft.com/office/powerpoint/2010/main" val="27692653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9572" y="-94969"/>
            <a:ext cx="9032836" cy="1384995"/>
          </a:xfrm>
        </p:spPr>
        <p:txBody>
          <a:bodyPr/>
          <a:lstStyle/>
          <a:p>
            <a:r>
              <a:rPr lang="ru-RU" dirty="0"/>
              <a:t>АПРОБАЦИЯ ПРОГРАММНОГО ВЫДЕЛЕНИЯ ХАРАКТЕРИСТИК СЛОЖНОГО ТЕХНОЛОГИЧЕСКОГО ОБЪЕКТА</a:t>
            </a:r>
          </a:p>
        </p:txBody>
      </p:sp>
      <p:sp>
        <p:nvSpPr>
          <p:cNvPr id="5" name="Прямоугольник 4"/>
          <p:cNvSpPr/>
          <p:nvPr/>
        </p:nvSpPr>
        <p:spPr>
          <a:xfrm>
            <a:off x="559572" y="1306266"/>
            <a:ext cx="11090274" cy="400110"/>
          </a:xfrm>
          <a:prstGeom prst="rect">
            <a:avLst/>
          </a:prstGeom>
        </p:spPr>
        <p:txBody>
          <a:bodyPr wrap="square">
            <a:spAutoFit/>
          </a:bodyPr>
          <a:lstStyle/>
          <a:p>
            <a:pPr algn="ctr"/>
            <a:r>
              <a:rPr lang="ru-RU" sz="2000" dirty="0" smtClean="0">
                <a:latin typeface="Open Sans" panose="020B0604020202020204" charset="0"/>
                <a:ea typeface="Open Sans" panose="020B0604020202020204" charset="0"/>
                <a:cs typeface="Open Sans" panose="020B0604020202020204" charset="0"/>
              </a:rPr>
              <a:t>Профиль детектора </a:t>
            </a:r>
            <a:r>
              <a:rPr lang="en-US" sz="2000" dirty="0" err="1" smtClean="0">
                <a:latin typeface="Open Sans" panose="020B0604020202020204" charset="0"/>
                <a:ea typeface="Open Sans" panose="020B0604020202020204" charset="0"/>
                <a:cs typeface="Open Sans" panose="020B0604020202020204" charset="0"/>
              </a:rPr>
              <a:t>LHCb</a:t>
            </a:r>
            <a:r>
              <a:rPr lang="en-US" sz="2000" dirty="0" smtClean="0">
                <a:latin typeface="Open Sans" panose="020B0604020202020204" charset="0"/>
                <a:ea typeface="Open Sans" panose="020B0604020202020204" charset="0"/>
                <a:cs typeface="Open Sans" panose="020B0604020202020204" charset="0"/>
              </a:rPr>
              <a:t> </a:t>
            </a:r>
            <a:r>
              <a:rPr lang="ru-RU" sz="2000" dirty="0" smtClean="0">
                <a:latin typeface="Open Sans" panose="020B0604020202020204" charset="0"/>
                <a:ea typeface="Open Sans" panose="020B0604020202020204" charset="0"/>
                <a:cs typeface="Open Sans" panose="020B0604020202020204" charset="0"/>
              </a:rPr>
              <a:t>(</a:t>
            </a:r>
            <a:r>
              <a:rPr lang="en-US" sz="2000" dirty="0" smtClean="0">
                <a:latin typeface="Open Sans" panose="020B0604020202020204" charset="0"/>
                <a:ea typeface="Open Sans" panose="020B0604020202020204" charset="0"/>
                <a:cs typeface="Open Sans" panose="020B0604020202020204" charset="0"/>
              </a:rPr>
              <a:t>20</a:t>
            </a:r>
            <a:r>
              <a:rPr lang="ru-RU" sz="2000" dirty="0" smtClean="0">
                <a:latin typeface="Open Sans" panose="020B0604020202020204" charset="0"/>
                <a:ea typeface="Open Sans" panose="020B0604020202020204" charset="0"/>
                <a:cs typeface="Open Sans" panose="020B0604020202020204" charset="0"/>
              </a:rPr>
              <a:t>1</a:t>
            </a:r>
            <a:r>
              <a:rPr lang="ru-RU" sz="2000" dirty="0" smtClean="0">
                <a:solidFill>
                  <a:srgbClr val="000000"/>
                </a:solidFill>
                <a:latin typeface="Open Sans" pitchFamily="34" charset="0"/>
                <a:ea typeface="Open Sans" pitchFamily="34" charset="0"/>
                <a:cs typeface="Open Sans" pitchFamily="34" charset="0"/>
              </a:rPr>
              <a:t>5</a:t>
            </a:r>
            <a:r>
              <a:rPr lang="en-US" sz="2000" dirty="0" smtClean="0">
                <a:latin typeface="Open Sans" panose="020B0604020202020204" charset="0"/>
                <a:ea typeface="Open Sans" panose="020B0604020202020204" charset="0"/>
                <a:cs typeface="Open Sans" panose="020B0604020202020204" charset="0"/>
              </a:rPr>
              <a:t> - 201</a:t>
            </a:r>
            <a:r>
              <a:rPr lang="ru-RU" sz="2000" dirty="0" smtClean="0">
                <a:latin typeface="Open Sans" panose="020B0604020202020204" charset="0"/>
                <a:ea typeface="Open Sans" panose="020B0604020202020204" charset="0"/>
                <a:cs typeface="Open Sans" panose="020B0604020202020204" charset="0"/>
              </a:rPr>
              <a:t>8)</a:t>
            </a:r>
            <a:endParaRPr lang="ru-RU" sz="2000" dirty="0">
              <a:latin typeface="Open Sans" panose="020B0604020202020204" charset="0"/>
              <a:ea typeface="Open Sans" panose="020B0604020202020204" charset="0"/>
              <a:cs typeface="Open Sans" panose="020B0604020202020204" charset="0"/>
            </a:endParaRPr>
          </a:p>
        </p:txBody>
      </p:sp>
      <p:graphicFrame>
        <p:nvGraphicFramePr>
          <p:cNvPr id="7" name="Таблица 6"/>
          <p:cNvGraphicFramePr>
            <a:graphicFrameLocks noGrp="1"/>
          </p:cNvGraphicFramePr>
          <p:nvPr>
            <p:extLst/>
          </p:nvPr>
        </p:nvGraphicFramePr>
        <p:xfrm>
          <a:off x="1592161" y="1785996"/>
          <a:ext cx="9044973" cy="4052520"/>
        </p:xfrm>
        <a:graphic>
          <a:graphicData uri="http://schemas.openxmlformats.org/drawingml/2006/table">
            <a:tbl>
              <a:tblPr/>
              <a:tblGrid>
                <a:gridCol w="2864053">
                  <a:extLst>
                    <a:ext uri="{9D8B030D-6E8A-4147-A177-3AD203B41FA5}">
                      <a16:colId xmlns:a16="http://schemas.microsoft.com/office/drawing/2014/main" val="20000"/>
                    </a:ext>
                  </a:extLst>
                </a:gridCol>
                <a:gridCol w="3611197">
                  <a:extLst>
                    <a:ext uri="{9D8B030D-6E8A-4147-A177-3AD203B41FA5}">
                      <a16:colId xmlns:a16="http://schemas.microsoft.com/office/drawing/2014/main" val="20001"/>
                    </a:ext>
                  </a:extLst>
                </a:gridCol>
                <a:gridCol w="2569723">
                  <a:extLst>
                    <a:ext uri="{9D8B030D-6E8A-4147-A177-3AD203B41FA5}">
                      <a16:colId xmlns:a16="http://schemas.microsoft.com/office/drawing/2014/main" val="20002"/>
                    </a:ext>
                  </a:extLst>
                </a:gridCol>
              </a:tblGrid>
              <a:tr h="404245">
                <a:tc>
                  <a:txBody>
                    <a:bodyPr/>
                    <a:lstStyle/>
                    <a:p>
                      <a:pPr algn="ctr" fontAlgn="ctr"/>
                      <a:r>
                        <a:rPr lang="ru-RU" sz="1200" b="0" i="0" u="none" strike="noStrike" dirty="0">
                          <a:solidFill>
                            <a:schemeClr val="bg1"/>
                          </a:solidFill>
                          <a:latin typeface="Open Sans" pitchFamily="34" charset="0"/>
                          <a:ea typeface="Open Sans" pitchFamily="34" charset="0"/>
                          <a:cs typeface="Open Sans" pitchFamily="34" charset="0"/>
                        </a:rPr>
                        <a:t>Характеристика детектора</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5BB"/>
                    </a:solidFill>
                  </a:tcPr>
                </a:tc>
                <a:tc>
                  <a:txBody>
                    <a:bodyPr/>
                    <a:lstStyle/>
                    <a:p>
                      <a:pPr algn="ctr" fontAlgn="ctr"/>
                      <a:r>
                        <a:rPr lang="ru-RU" sz="1200" b="0" i="0" u="none" strike="noStrike" dirty="0">
                          <a:solidFill>
                            <a:schemeClr val="bg1"/>
                          </a:solidFill>
                          <a:latin typeface="Open Sans" pitchFamily="34" charset="0"/>
                          <a:ea typeface="Open Sans" pitchFamily="34" charset="0"/>
                          <a:cs typeface="Open Sans" pitchFamily="34" charset="0"/>
                        </a:rPr>
                        <a:t>Ответ языковой модели на запрос о характеристике детектора</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5BB"/>
                    </a:solidFill>
                  </a:tcPr>
                </a:tc>
                <a:tc>
                  <a:txBody>
                    <a:bodyPr/>
                    <a:lstStyle/>
                    <a:p>
                      <a:pPr algn="ctr" fontAlgn="ctr"/>
                      <a:r>
                        <a:rPr lang="ru-RU" sz="1200" b="0" i="0" u="none" strike="noStrike" dirty="0">
                          <a:solidFill>
                            <a:schemeClr val="bg1"/>
                          </a:solidFill>
                          <a:latin typeface="Open Sans" pitchFamily="34" charset="0"/>
                          <a:ea typeface="Open Sans" pitchFamily="34" charset="0"/>
                          <a:cs typeface="Open Sans" pitchFamily="34" charset="0"/>
                        </a:rPr>
                        <a:t>Количество ответов языковой модели на запрос о характеристике детектора</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5BB"/>
                    </a:solidFill>
                  </a:tcPr>
                </a:tc>
                <a:extLst>
                  <a:ext uri="{0D108BD9-81ED-4DB2-BD59-A6C34878D82A}">
                    <a16:rowId xmlns:a16="http://schemas.microsoft.com/office/drawing/2014/main" val="10000"/>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Наименование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Detector </a:t>
                      </a:r>
                      <a:r>
                        <a:rPr lang="en-US" sz="1200" b="0" i="0" u="none" strike="noStrike" dirty="0" smtClean="0">
                          <a:solidFill>
                            <a:srgbClr val="000000"/>
                          </a:solidFill>
                          <a:latin typeface="Open Sans" pitchFamily="34" charset="0"/>
                          <a:ea typeface="Open Sans" pitchFamily="34" charset="0"/>
                          <a:cs typeface="Open Sans" pitchFamily="34" charset="0"/>
                        </a:rPr>
                        <a:t>name:</a:t>
                      </a:r>
                      <a:r>
                        <a:rPr lang="en-US" sz="1200" b="0" i="0" u="none" strike="noStrike" baseline="0" dirty="0" smtClean="0">
                          <a:solidFill>
                            <a:srgbClr val="000000"/>
                          </a:solidFill>
                          <a:latin typeface="Open Sans" pitchFamily="34" charset="0"/>
                          <a:ea typeface="Open Sans" pitchFamily="34" charset="0"/>
                          <a:cs typeface="Open Sans" pitchFamily="34" charset="0"/>
                        </a:rPr>
                        <a:t> </a:t>
                      </a:r>
                      <a:r>
                        <a:rPr lang="en-US" sz="1200" b="0" i="0" u="none" strike="noStrike" baseline="0" dirty="0" err="1" smtClean="0">
                          <a:solidFill>
                            <a:srgbClr val="000000"/>
                          </a:solidFill>
                          <a:latin typeface="Open Sans" pitchFamily="34" charset="0"/>
                          <a:ea typeface="Open Sans" pitchFamily="34" charset="0"/>
                          <a:cs typeface="Open Sans" pitchFamily="34" charset="0"/>
                        </a:rPr>
                        <a:t>LHCb</a:t>
                      </a:r>
                      <a:r>
                        <a:rPr lang="en-US" sz="1200" b="0" i="0" u="none" strike="noStrike" baseline="0" dirty="0" smtClean="0">
                          <a:solidFill>
                            <a:srgbClr val="000000"/>
                          </a:solidFill>
                          <a:latin typeface="Open Sans" pitchFamily="34" charset="0"/>
                          <a:ea typeface="Open Sans" pitchFamily="34" charset="0"/>
                          <a:cs typeface="Open Sans" pitchFamily="34" charset="0"/>
                        </a:rPr>
                        <a:t> (Large </a:t>
                      </a:r>
                      <a:r>
                        <a:rPr lang="en-US" sz="1200" b="0" i="0" u="none" strike="noStrike" baseline="0" dirty="0" err="1" smtClean="0">
                          <a:solidFill>
                            <a:srgbClr val="000000"/>
                          </a:solidFill>
                          <a:latin typeface="Open Sans" pitchFamily="34" charset="0"/>
                          <a:ea typeface="Open Sans" pitchFamily="34" charset="0"/>
                          <a:cs typeface="Open Sans" pitchFamily="34" charset="0"/>
                        </a:rPr>
                        <a:t>Hadron</a:t>
                      </a:r>
                      <a:r>
                        <a:rPr lang="en-US" sz="1200" b="0" i="0" u="none" strike="noStrike" baseline="0" dirty="0" smtClean="0">
                          <a:solidFill>
                            <a:srgbClr val="000000"/>
                          </a:solidFill>
                          <a:latin typeface="Open Sans" pitchFamily="34" charset="0"/>
                          <a:ea typeface="Open Sans" pitchFamily="34" charset="0"/>
                          <a:cs typeface="Open Sans" pitchFamily="34" charset="0"/>
                        </a:rPr>
                        <a:t> Collider beauty) </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43</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Номер запуска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en-US" sz="1200" b="0" i="0" u="none" strike="noStrike" dirty="0" smtClean="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en-US" sz="1200" b="0" i="0" u="none" strike="noStrike" dirty="0" smtClean="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Тип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Размеры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smtClean="0">
                          <a:solidFill>
                            <a:srgbClr val="000000"/>
                          </a:solidFill>
                          <a:latin typeface="Open Sans" pitchFamily="34" charset="0"/>
                          <a:ea typeface="Open Sans" pitchFamily="34" charset="0"/>
                          <a:cs typeface="Open Sans" pitchFamily="34" charset="0"/>
                        </a:rPr>
                        <a:t>Length: 16 m, Diameter: 7 m</a:t>
                      </a:r>
                      <a:endParaRPr lang="en-US" sz="1200" b="1"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33</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Масса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dirty="0" smtClean="0">
                          <a:latin typeface="Open Sans" pitchFamily="34" charset="0"/>
                          <a:ea typeface="Open Sans" pitchFamily="34" charset="0"/>
                          <a:cs typeface="Open Sans" pitchFamily="34" charset="0"/>
                        </a:rPr>
                        <a:t>Mass: 4,200 tons</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ru-RU" sz="1200" dirty="0" smtClean="0">
                          <a:solidFill>
                            <a:srgbClr val="000000"/>
                          </a:solidFill>
                          <a:latin typeface="Open Sans" pitchFamily="34" charset="0"/>
                          <a:ea typeface="Open Sans" pitchFamily="34" charset="0"/>
                          <a:cs typeface="Open Sans" pitchFamily="34" charset="0"/>
                        </a:rPr>
                        <a:t>5</a:t>
                      </a:r>
                      <a:r>
                        <a:rPr lang="en-US" sz="1200" dirty="0" smtClean="0">
                          <a:solidFill>
                            <a:schemeClr val="tx1"/>
                          </a:solidFill>
                          <a:latin typeface="Open Sans" panose="020B0604020202020204" charset="0"/>
                          <a:ea typeface="Open Sans" panose="020B0604020202020204" charset="0"/>
                          <a:cs typeface="Open Sans" panose="020B0604020202020204" charset="0"/>
                        </a:rPr>
                        <a:t>0</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404245">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Описание эксперимента</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dirty="0" smtClean="0">
                          <a:latin typeface="Open Sans" pitchFamily="34" charset="0"/>
                          <a:ea typeface="Open Sans" pitchFamily="34" charset="0"/>
                          <a:cs typeface="Open Sans" pitchFamily="34" charset="0"/>
                        </a:rPr>
                        <a:t>Goals: </a:t>
                      </a:r>
                      <a:r>
                        <a:rPr lang="fr-FR" sz="1200" dirty="0" smtClean="0">
                          <a:latin typeface="Open Sans" pitchFamily="34" charset="0"/>
                          <a:ea typeface="Open Sans" pitchFamily="34" charset="0"/>
                          <a:cs typeface="Open Sans" pitchFamily="34" charset="0"/>
                        </a:rPr>
                        <a:t>Flavor physics emphasis</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36</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137714">
                <a:tc>
                  <a:txBody>
                    <a:bodyPr/>
                    <a:lstStyle/>
                    <a:p>
                      <a:pPr algn="l" fontAlgn="b"/>
                      <a:r>
                        <a:rPr lang="ru-RU" sz="1200" b="0" i="0" u="none" strike="noStrike" smtClean="0">
                          <a:solidFill>
                            <a:srgbClr val="000000"/>
                          </a:solidFill>
                          <a:latin typeface="Open Sans" pitchFamily="34" charset="0"/>
                          <a:ea typeface="Open Sans" pitchFamily="34" charset="0"/>
                          <a:cs typeface="Open Sans" pitchFamily="34" charset="0"/>
                        </a:rPr>
                        <a:t>Магнитная система</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dirty="0" smtClean="0">
                          <a:latin typeface="Open Sans" pitchFamily="34" charset="0"/>
                          <a:ea typeface="Open Sans" pitchFamily="34" charset="0"/>
                          <a:cs typeface="Open Sans" pitchFamily="34" charset="0"/>
                        </a:rPr>
                        <a:t>Type: </a:t>
                      </a:r>
                      <a:r>
                        <a:rPr lang="de-DE" sz="1200" dirty="0" smtClean="0">
                          <a:latin typeface="Open Sans" pitchFamily="34" charset="0"/>
                          <a:ea typeface="Open Sans" pitchFamily="34" charset="0"/>
                          <a:cs typeface="Open Sans" pitchFamily="34" charset="0"/>
                        </a:rPr>
                        <a:t>Dipole </a:t>
                      </a:r>
                      <a:r>
                        <a:rPr lang="de-DE" sz="1200" dirty="0" err="1" smtClean="0">
                          <a:latin typeface="Open Sans" pitchFamily="34" charset="0"/>
                          <a:ea typeface="Open Sans" pitchFamily="34" charset="0"/>
                          <a:cs typeface="Open Sans" pitchFamily="34" charset="0"/>
                        </a:rPr>
                        <a:t>magnet</a:t>
                      </a:r>
                      <a:r>
                        <a:rPr lang="de-DE" sz="1200" dirty="0" smtClean="0">
                          <a:latin typeface="Open Sans" pitchFamily="34" charset="0"/>
                          <a:ea typeface="Open Sans" pitchFamily="34" charset="0"/>
                          <a:cs typeface="Open Sans" pitchFamily="34" charset="0"/>
                        </a:rPr>
                        <a:t>, ~0,4 T</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28</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270979">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Трековый детектор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dirty="0" smtClean="0">
                          <a:latin typeface="Open Sans" pitchFamily="34" charset="0"/>
                          <a:ea typeface="Open Sans" pitchFamily="34" charset="0"/>
                          <a:cs typeface="Open Sans" pitchFamily="34" charset="0"/>
                        </a:rPr>
                        <a:t>Type:</a:t>
                      </a:r>
                      <a:r>
                        <a:rPr lang="en-US" sz="1200" baseline="0" dirty="0" smtClean="0">
                          <a:latin typeface="Open Sans" pitchFamily="34" charset="0"/>
                          <a:ea typeface="Open Sans" pitchFamily="34" charset="0"/>
                          <a:cs typeface="Open Sans" pitchFamily="34" charset="0"/>
                        </a:rPr>
                        <a:t> </a:t>
                      </a:r>
                      <a:r>
                        <a:rPr lang="en-US" sz="1200" dirty="0" smtClean="0">
                          <a:latin typeface="Open Sans" pitchFamily="34" charset="0"/>
                          <a:ea typeface="Open Sans" pitchFamily="34" charset="0"/>
                          <a:cs typeface="Open Sans" pitchFamily="34" charset="0"/>
                        </a:rPr>
                        <a:t>Precision </a:t>
                      </a:r>
                      <a:r>
                        <a:rPr lang="el-GR" sz="1200" dirty="0" smtClean="0">
                          <a:latin typeface="Open Sans" pitchFamily="34" charset="0"/>
                          <a:ea typeface="Open Sans" pitchFamily="34" charset="0"/>
                          <a:cs typeface="Open Sans" pitchFamily="34" charset="0"/>
                        </a:rPr>
                        <a:t>~20 μ</a:t>
                      </a:r>
                      <a:r>
                        <a:rPr lang="en-US" sz="1200" dirty="0" smtClean="0">
                          <a:latin typeface="Open Sans" pitchFamily="34" charset="0"/>
                          <a:ea typeface="Open Sans" pitchFamily="34" charset="0"/>
                          <a:cs typeface="Open Sans" pitchFamily="34" charset="0"/>
                        </a:rPr>
                        <a:t>m</a:t>
                      </a:r>
                      <a:endParaRPr lang="de-DE"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34</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166230">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Точность измерения трека частиц</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Silicon tracker, Resolution: 20 </a:t>
                      </a:r>
                      <a:r>
                        <a:rPr lang="en-US" sz="1200" b="0" i="0" u="none" strike="noStrike" dirty="0" err="1" smtClean="0">
                          <a:solidFill>
                            <a:srgbClr val="000000"/>
                          </a:solidFill>
                          <a:latin typeface="Open Sans" pitchFamily="34" charset="0"/>
                          <a:ea typeface="Open Sans" pitchFamily="34" charset="0"/>
                          <a:cs typeface="Open Sans" pitchFamily="34" charset="0"/>
                        </a:rPr>
                        <a:t>μm</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41</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166230">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Электромагнитный калориметр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dirty="0" smtClean="0">
                          <a:latin typeface="Open Sans" pitchFamily="34" charset="0"/>
                          <a:ea typeface="Open Sans" pitchFamily="34" charset="0"/>
                          <a:cs typeface="Open Sans" pitchFamily="34" charset="0"/>
                        </a:rPr>
                        <a:t>Type:</a:t>
                      </a:r>
                      <a:r>
                        <a:rPr lang="en-US" sz="1200" baseline="0" dirty="0" smtClean="0">
                          <a:latin typeface="Open Sans" pitchFamily="34" charset="0"/>
                          <a:ea typeface="Open Sans" pitchFamily="34" charset="0"/>
                          <a:cs typeface="Open Sans" pitchFamily="34" charset="0"/>
                        </a:rPr>
                        <a:t> T</a:t>
                      </a:r>
                      <a:r>
                        <a:rPr lang="en-US" sz="1200" dirty="0" smtClean="0">
                          <a:latin typeface="Open Sans" pitchFamily="34" charset="0"/>
                          <a:ea typeface="Open Sans" pitchFamily="34" charset="0"/>
                          <a:cs typeface="Open Sans" pitchFamily="34" charset="0"/>
                        </a:rPr>
                        <a:t>hallium, </a:t>
                      </a:r>
                      <a:r>
                        <a:rPr lang="el-GR" sz="1200" dirty="0" smtClean="0">
                          <a:latin typeface="Open Sans" pitchFamily="34" charset="0"/>
                          <a:ea typeface="Open Sans" pitchFamily="34" charset="0"/>
                          <a:cs typeface="Open Sans" pitchFamily="34" charset="0"/>
                        </a:rPr>
                        <a:t>η &lt; 2.5</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39</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10"/>
                  </a:ext>
                </a:extLst>
              </a:tr>
              <a:tr h="166230">
                <a:tc>
                  <a:txBody>
                    <a:bodyPr/>
                    <a:lstStyle/>
                    <a:p>
                      <a:pPr algn="l" fontAlgn="b"/>
                      <a:r>
                        <a:rPr lang="ru-RU" sz="1200" b="0" i="0" u="none" strike="noStrike" dirty="0" err="1">
                          <a:solidFill>
                            <a:srgbClr val="000000"/>
                          </a:solidFill>
                          <a:latin typeface="Open Sans" pitchFamily="34" charset="0"/>
                          <a:ea typeface="Open Sans" pitchFamily="34" charset="0"/>
                          <a:cs typeface="Open Sans" pitchFamily="34" charset="0"/>
                        </a:rPr>
                        <a:t>Адронный</a:t>
                      </a:r>
                      <a:r>
                        <a:rPr lang="ru-RU" sz="1200" b="0" i="0" u="none" strike="noStrike" dirty="0">
                          <a:solidFill>
                            <a:srgbClr val="000000"/>
                          </a:solidFill>
                          <a:latin typeface="Open Sans" pitchFamily="34" charset="0"/>
                          <a:ea typeface="Open Sans" pitchFamily="34" charset="0"/>
                          <a:cs typeface="Open Sans" pitchFamily="34" charset="0"/>
                        </a:rPr>
                        <a:t> калориметр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dirty="0" smtClean="0">
                          <a:latin typeface="Open Sans" pitchFamily="34" charset="0"/>
                          <a:ea typeface="Open Sans" pitchFamily="34" charset="0"/>
                          <a:cs typeface="Open Sans" pitchFamily="34" charset="0"/>
                        </a:rPr>
                        <a:t>Type: </a:t>
                      </a:r>
                      <a:r>
                        <a:rPr lang="en-US" sz="1200" dirty="0" err="1" smtClean="0">
                          <a:latin typeface="Open Sans" pitchFamily="34" charset="0"/>
                          <a:ea typeface="Open Sans" pitchFamily="34" charset="0"/>
                          <a:cs typeface="Open Sans" pitchFamily="34" charset="0"/>
                        </a:rPr>
                        <a:t>scintillator</a:t>
                      </a:r>
                      <a:r>
                        <a:rPr lang="en-US" sz="1200" dirty="0" smtClean="0">
                          <a:latin typeface="Open Sans" pitchFamily="34" charset="0"/>
                          <a:ea typeface="Open Sans" pitchFamily="34" charset="0"/>
                          <a:cs typeface="Open Sans" pitchFamily="34" charset="0"/>
                        </a:rPr>
                        <a:t>, </a:t>
                      </a:r>
                      <a:r>
                        <a:rPr lang="el-GR" sz="1200" dirty="0" smtClean="0">
                          <a:latin typeface="Open Sans" pitchFamily="34" charset="0"/>
                          <a:ea typeface="Open Sans" pitchFamily="34" charset="0"/>
                          <a:cs typeface="Open Sans" pitchFamily="34" charset="0"/>
                        </a:rPr>
                        <a:t>η &lt; 4.9 </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40</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166230">
                <a:tc>
                  <a:txBody>
                    <a:bodyPr/>
                    <a:lstStyle/>
                    <a:p>
                      <a:pPr algn="l" fontAlgn="b"/>
                      <a:r>
                        <a:rPr lang="ru-RU" sz="1200" b="0" i="0" u="none" strike="noStrike" dirty="0" err="1">
                          <a:solidFill>
                            <a:srgbClr val="000000"/>
                          </a:solidFill>
                          <a:latin typeface="Open Sans" pitchFamily="34" charset="0"/>
                          <a:ea typeface="Open Sans" pitchFamily="34" charset="0"/>
                          <a:cs typeface="Open Sans" pitchFamily="34" charset="0"/>
                        </a:rPr>
                        <a:t>Мюонный</a:t>
                      </a:r>
                      <a:r>
                        <a:rPr lang="ru-RU" sz="1200" b="0" i="0" u="none" strike="noStrike" dirty="0">
                          <a:solidFill>
                            <a:srgbClr val="000000"/>
                          </a:solidFill>
                          <a:latin typeface="Open Sans" pitchFamily="34" charset="0"/>
                          <a:ea typeface="Open Sans" pitchFamily="34" charset="0"/>
                          <a:cs typeface="Open Sans" pitchFamily="34" charset="0"/>
                        </a:rPr>
                        <a:t> спектрометр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Coverage: </a:t>
                      </a:r>
                      <a:r>
                        <a:rPr lang="en-US" sz="1200" b="0" i="0" u="none" strike="noStrike" dirty="0" smtClean="0">
                          <a:solidFill>
                            <a:srgbClr val="000000"/>
                          </a:solidFill>
                          <a:latin typeface="Open Sans" pitchFamily="34" charset="0"/>
                          <a:ea typeface="Open Sans" pitchFamily="34" charset="0"/>
                          <a:cs typeface="Open Sans" pitchFamily="34" charset="0"/>
                        </a:rPr>
                        <a:t>2 &lt; </a:t>
                      </a:r>
                      <a:r>
                        <a:rPr lang="el-GR" sz="1200" b="0" i="0" u="none" strike="noStrike" dirty="0" smtClean="0">
                          <a:solidFill>
                            <a:srgbClr val="000000"/>
                          </a:solidFill>
                          <a:latin typeface="Open Sans" pitchFamily="34" charset="0"/>
                          <a:ea typeface="Open Sans" pitchFamily="34" charset="0"/>
                          <a:cs typeface="Open Sans" pitchFamily="34" charset="0"/>
                        </a:rPr>
                        <a:t>η &lt;</a:t>
                      </a:r>
                      <a:r>
                        <a:rPr lang="en-US" sz="1200" b="0" i="0" u="none" strike="noStrike" baseline="0" dirty="0" smtClean="0">
                          <a:solidFill>
                            <a:srgbClr val="000000"/>
                          </a:solidFill>
                          <a:latin typeface="Open Sans" pitchFamily="34" charset="0"/>
                          <a:ea typeface="Open Sans" pitchFamily="34" charset="0"/>
                          <a:cs typeface="Open Sans" pitchFamily="34" charset="0"/>
                        </a:rPr>
                        <a:t> </a:t>
                      </a:r>
                      <a:r>
                        <a:rPr lang="el-GR" sz="1200" b="0" i="0" u="none" strike="noStrike" dirty="0" smtClean="0">
                          <a:solidFill>
                            <a:srgbClr val="000000"/>
                          </a:solidFill>
                          <a:latin typeface="Open Sans" pitchFamily="34" charset="0"/>
                          <a:ea typeface="Open Sans" pitchFamily="34" charset="0"/>
                          <a:cs typeface="Open Sans" pitchFamily="34" charset="0"/>
                        </a:rPr>
                        <a:t>5</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38</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70979">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Система триггеров (сокращение числа событий)</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Trigger System L0: 1 MHz, HLT: 30 kHz </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42</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Хранимый объем информации</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Total data volume: </a:t>
                      </a:r>
                      <a:r>
                        <a:rPr lang="en-US" sz="1200" b="0" i="0" u="none" strike="noStrike" dirty="0" smtClean="0">
                          <a:solidFill>
                            <a:srgbClr val="000000"/>
                          </a:solidFill>
                          <a:latin typeface="Open Sans" pitchFamily="34" charset="0"/>
                          <a:ea typeface="Open Sans" pitchFamily="34" charset="0"/>
                          <a:cs typeface="Open Sans" pitchFamily="34" charset="0"/>
                        </a:rPr>
                        <a:t>~15 PB/year</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1</a:t>
                      </a:r>
                      <a:r>
                        <a:rPr lang="ru-RU" sz="1200" dirty="0" smtClean="0">
                          <a:solidFill>
                            <a:srgbClr val="000000"/>
                          </a:solidFill>
                          <a:latin typeface="Open Sans" pitchFamily="34" charset="0"/>
                          <a:ea typeface="Open Sans" pitchFamily="34" charset="0"/>
                          <a:cs typeface="Open Sans" pitchFamily="34" charset="0"/>
                        </a:rPr>
                        <a:t>5</a:t>
                      </a:r>
                      <a:r>
                        <a:rPr lang="en-US" sz="1200" dirty="0" smtClean="0">
                          <a:latin typeface="Open Sans" panose="020B0604020202020204" charset="0"/>
                          <a:ea typeface="Open Sans" panose="020B0604020202020204" charset="0"/>
                          <a:cs typeface="Open Sans" panose="020B0604020202020204" charset="0"/>
                        </a:rPr>
                        <a:t> </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4"/>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Годы работы</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chemeClr val="tx1"/>
                          </a:solidFill>
                          <a:latin typeface="Open Sans" pitchFamily="34" charset="0"/>
                          <a:ea typeface="Open Sans" pitchFamily="34" charset="0"/>
                          <a:cs typeface="Open Sans" pitchFamily="34" charset="0"/>
                        </a:rPr>
                        <a:t>Start year: </a:t>
                      </a:r>
                      <a:r>
                        <a:rPr lang="en-US" sz="1200" b="0" i="0" u="none" strike="noStrike" dirty="0" smtClean="0">
                          <a:solidFill>
                            <a:schemeClr val="tx1"/>
                          </a:solidFill>
                          <a:latin typeface="Open Sans" pitchFamily="34" charset="0"/>
                          <a:ea typeface="Open Sans" pitchFamily="34" charset="0"/>
                          <a:cs typeface="Open Sans" pitchFamily="34" charset="0"/>
                        </a:rPr>
                        <a:t>201</a:t>
                      </a:r>
                      <a:r>
                        <a:rPr lang="ru-RU" sz="1200" dirty="0" smtClean="0">
                          <a:solidFill>
                            <a:srgbClr val="000000"/>
                          </a:solidFill>
                          <a:latin typeface="Open Sans" pitchFamily="34" charset="0"/>
                          <a:ea typeface="Open Sans" pitchFamily="34" charset="0"/>
                          <a:cs typeface="Open Sans" pitchFamily="34" charset="0"/>
                        </a:rPr>
                        <a:t>5</a:t>
                      </a:r>
                      <a:r>
                        <a:rPr lang="en-US" sz="1200" dirty="0" smtClean="0">
                          <a:solidFill>
                            <a:schemeClr val="tx1"/>
                          </a:solidFill>
                          <a:latin typeface="Open Sans" panose="020B0604020202020204" charset="0"/>
                          <a:ea typeface="Open Sans" panose="020B0604020202020204" charset="0"/>
                          <a:cs typeface="Open Sans" panose="020B0604020202020204" charset="0"/>
                        </a:rPr>
                        <a:t>;</a:t>
                      </a:r>
                      <a:r>
                        <a:rPr lang="en-US" sz="1200" baseline="0" dirty="0" smtClean="0">
                          <a:solidFill>
                            <a:schemeClr val="tx1"/>
                          </a:solidFill>
                          <a:latin typeface="Open Sans" panose="020B0604020202020204" charset="0"/>
                          <a:ea typeface="Open Sans" panose="020B0604020202020204" charset="0"/>
                          <a:cs typeface="Open Sans" panose="020B0604020202020204" charset="0"/>
                        </a:rPr>
                        <a:t> End year: 2018</a:t>
                      </a:r>
                      <a:r>
                        <a:rPr lang="en-US" sz="1200" b="0" i="0" u="none" strike="noStrike" dirty="0" smtClean="0">
                          <a:solidFill>
                            <a:schemeClr val="tx1"/>
                          </a:solidFill>
                          <a:latin typeface="Open Sans" pitchFamily="34" charset="0"/>
                          <a:ea typeface="Open Sans" pitchFamily="34" charset="0"/>
                          <a:cs typeface="Open Sans" pitchFamily="34" charset="0"/>
                        </a:rPr>
                        <a:t> </a:t>
                      </a:r>
                      <a:endParaRPr lang="en-US" sz="1200" b="0" i="0" u="none" strike="noStrike" dirty="0">
                        <a:solidFill>
                          <a:schemeClr val="tx1"/>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chemeClr val="tx1"/>
                          </a:solidFill>
                          <a:latin typeface="Open Sans" pitchFamily="34" charset="0"/>
                          <a:ea typeface="Open Sans" pitchFamily="34" charset="0"/>
                          <a:cs typeface="Open Sans" pitchFamily="34" charset="0"/>
                        </a:rPr>
                        <a:t>31</a:t>
                      </a:r>
                      <a:endParaRPr lang="ru-RU" sz="1200" b="0" i="0" u="none" strike="noStrike" dirty="0">
                        <a:solidFill>
                          <a:schemeClr val="tx1"/>
                        </a:solidFill>
                        <a:latin typeface="Open Sans" pitchFamily="34" charset="0"/>
                        <a:ea typeface="Open Sans" pitchFamily="34" charset="0"/>
                        <a:cs typeface="Open Sans" pitchFamily="34" charset="0"/>
                      </a:endParaRP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5"/>
                  </a:ext>
                </a:extLst>
              </a:tr>
            </a:tbl>
          </a:graphicData>
        </a:graphic>
      </p:graphicFrame>
      <p:sp>
        <p:nvSpPr>
          <p:cNvPr id="9" name="Прямоугольник 8"/>
          <p:cNvSpPr/>
          <p:nvPr/>
        </p:nvSpPr>
        <p:spPr>
          <a:xfrm>
            <a:off x="1587500" y="6083300"/>
            <a:ext cx="27940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881059" y="6041095"/>
            <a:ext cx="2052293" cy="276999"/>
          </a:xfrm>
          <a:prstGeom prst="rect">
            <a:avLst/>
          </a:prstGeom>
        </p:spPr>
        <p:txBody>
          <a:bodyPr wrap="none">
            <a:spAutoFit/>
          </a:bodyPr>
          <a:lstStyle/>
          <a:p>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 ошибочное значение</a:t>
            </a:r>
            <a:endParaRPr lang="ru-RU" sz="1200" dirty="0"/>
          </a:p>
        </p:txBody>
      </p:sp>
      <p:sp>
        <p:nvSpPr>
          <p:cNvPr id="11" name="Прямоугольник 10"/>
          <p:cNvSpPr/>
          <p:nvPr/>
        </p:nvSpPr>
        <p:spPr>
          <a:xfrm>
            <a:off x="1585093" y="6373880"/>
            <a:ext cx="2794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864493" y="6332644"/>
            <a:ext cx="3902415" cy="276999"/>
          </a:xfrm>
          <a:prstGeom prst="rect">
            <a:avLst/>
          </a:prstGeom>
        </p:spPr>
        <p:txBody>
          <a:bodyPr wrap="none">
            <a:spAutoFit/>
          </a:bodyPr>
          <a:lstStyle/>
          <a:p>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 необходимо экспертное мнение</a:t>
            </a:r>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статистика</a:t>
            </a:r>
            <a:endParaRPr lang="ru-RU" sz="1200" dirty="0"/>
          </a:p>
        </p:txBody>
      </p:sp>
      <p:sp>
        <p:nvSpPr>
          <p:cNvPr id="13" name="Прямоугольник 12"/>
          <p:cNvSpPr/>
          <p:nvPr/>
        </p:nvSpPr>
        <p:spPr>
          <a:xfrm>
            <a:off x="1881059" y="6581001"/>
            <a:ext cx="2796086" cy="276999"/>
          </a:xfrm>
          <a:prstGeom prst="rect">
            <a:avLst/>
          </a:prstGeom>
        </p:spPr>
        <p:txBody>
          <a:bodyPr wrap="none">
            <a:spAutoFit/>
          </a:bodyPr>
          <a:lstStyle/>
          <a:p>
            <a:r>
              <a:rPr lang="ru-RU" sz="1200" dirty="0" smtClean="0">
                <a:solidFill>
                  <a:srgbClr val="000000"/>
                </a:solidFill>
                <a:latin typeface="Open Sans" pitchFamily="34" charset="0"/>
                <a:ea typeface="Open Sans" pitchFamily="34" charset="0"/>
                <a:cs typeface="Open Sans" pitchFamily="34" charset="0"/>
              </a:rPr>
              <a:t>пороговое значение ошибки: 30</a:t>
            </a:r>
            <a:endParaRPr lang="ru-RU" sz="1200" dirty="0"/>
          </a:p>
        </p:txBody>
      </p:sp>
    </p:spTree>
    <p:extLst>
      <p:ext uri="{BB962C8B-B14F-4D97-AF65-F5344CB8AC3E}">
        <p14:creationId xmlns:p14="http://schemas.microsoft.com/office/powerpoint/2010/main" val="20372268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9572" y="-94969"/>
            <a:ext cx="9032836" cy="1384995"/>
          </a:xfrm>
        </p:spPr>
        <p:txBody>
          <a:bodyPr/>
          <a:lstStyle/>
          <a:p>
            <a:r>
              <a:rPr lang="ru-RU" dirty="0"/>
              <a:t>АПРОБАЦИЯ ПРОГРАММНОГО ВЫДЕЛЕНИЯ ХАРАКТЕРИСТИК СЛОЖНОГО ТЕХНОЛОГИЧЕСКОГО ОБЪЕКТА</a:t>
            </a:r>
          </a:p>
        </p:txBody>
      </p:sp>
      <p:sp>
        <p:nvSpPr>
          <p:cNvPr id="5" name="Прямоугольник 4"/>
          <p:cNvSpPr/>
          <p:nvPr/>
        </p:nvSpPr>
        <p:spPr>
          <a:xfrm>
            <a:off x="559572" y="1306266"/>
            <a:ext cx="11090274" cy="400110"/>
          </a:xfrm>
          <a:prstGeom prst="rect">
            <a:avLst/>
          </a:prstGeom>
        </p:spPr>
        <p:txBody>
          <a:bodyPr wrap="square">
            <a:spAutoFit/>
          </a:bodyPr>
          <a:lstStyle/>
          <a:p>
            <a:pPr algn="ctr"/>
            <a:r>
              <a:rPr lang="ru-RU" sz="2000" dirty="0" smtClean="0">
                <a:latin typeface="Open Sans" panose="020B0604020202020204" charset="0"/>
                <a:ea typeface="Open Sans" panose="020B0604020202020204" charset="0"/>
                <a:cs typeface="Open Sans" panose="020B0604020202020204" charset="0"/>
              </a:rPr>
              <a:t>Профиль детектора </a:t>
            </a:r>
            <a:r>
              <a:rPr lang="en-US" sz="2000" dirty="0" err="1" smtClean="0">
                <a:latin typeface="Open Sans" panose="020B0604020202020204" charset="0"/>
                <a:ea typeface="Open Sans" panose="020B0604020202020204" charset="0"/>
                <a:cs typeface="Open Sans" panose="020B0604020202020204" charset="0"/>
              </a:rPr>
              <a:t>LHCb</a:t>
            </a:r>
            <a:r>
              <a:rPr lang="en-US" sz="2000" dirty="0" smtClean="0">
                <a:latin typeface="Open Sans" panose="020B0604020202020204" charset="0"/>
                <a:ea typeface="Open Sans" panose="020B0604020202020204" charset="0"/>
                <a:cs typeface="Open Sans" panose="020B0604020202020204" charset="0"/>
              </a:rPr>
              <a:t> </a:t>
            </a:r>
            <a:r>
              <a:rPr lang="ru-RU" sz="2000" dirty="0" smtClean="0">
                <a:latin typeface="Open Sans" panose="020B0604020202020204" charset="0"/>
                <a:ea typeface="Open Sans" panose="020B0604020202020204" charset="0"/>
                <a:cs typeface="Open Sans" panose="020B0604020202020204" charset="0"/>
              </a:rPr>
              <a:t>(</a:t>
            </a:r>
            <a:r>
              <a:rPr lang="en-US" sz="2000" dirty="0" smtClean="0">
                <a:latin typeface="Open Sans" panose="020B0604020202020204" charset="0"/>
                <a:ea typeface="Open Sans" panose="020B0604020202020204" charset="0"/>
                <a:cs typeface="Open Sans" panose="020B0604020202020204" charset="0"/>
              </a:rPr>
              <a:t>2022</a:t>
            </a:r>
            <a:r>
              <a:rPr lang="ru-RU" sz="2000" dirty="0" smtClean="0">
                <a:latin typeface="Open Sans" panose="020B0604020202020204" charset="0"/>
                <a:ea typeface="Open Sans" panose="020B0604020202020204" charset="0"/>
                <a:cs typeface="Open Sans" panose="020B0604020202020204" charset="0"/>
              </a:rPr>
              <a:t> </a:t>
            </a:r>
            <a:r>
              <a:rPr lang="en-US" sz="2000" dirty="0" smtClean="0">
                <a:latin typeface="Open Sans" panose="020B0604020202020204" charset="0"/>
                <a:ea typeface="Open Sans" panose="020B0604020202020204" charset="0"/>
                <a:cs typeface="Open Sans" panose="020B0604020202020204" charset="0"/>
              </a:rPr>
              <a:t>-</a:t>
            </a:r>
            <a:r>
              <a:rPr lang="ru-RU" sz="2000" dirty="0" smtClean="0">
                <a:latin typeface="Open Sans" panose="020B0604020202020204" charset="0"/>
                <a:ea typeface="Open Sans" panose="020B0604020202020204" charset="0"/>
                <a:cs typeface="Open Sans" panose="020B0604020202020204" charset="0"/>
              </a:rPr>
              <a:t>)</a:t>
            </a:r>
            <a:endParaRPr lang="ru-RU" sz="2000" dirty="0">
              <a:latin typeface="Open Sans" panose="020B0604020202020204" charset="0"/>
              <a:ea typeface="Open Sans" panose="020B0604020202020204" charset="0"/>
              <a:cs typeface="Open Sans" panose="020B0604020202020204" charset="0"/>
            </a:endParaRPr>
          </a:p>
        </p:txBody>
      </p:sp>
      <p:graphicFrame>
        <p:nvGraphicFramePr>
          <p:cNvPr id="7" name="Таблица 6"/>
          <p:cNvGraphicFramePr>
            <a:graphicFrameLocks noGrp="1"/>
          </p:cNvGraphicFramePr>
          <p:nvPr>
            <p:extLst/>
          </p:nvPr>
        </p:nvGraphicFramePr>
        <p:xfrm>
          <a:off x="1592161" y="1785996"/>
          <a:ext cx="9044973" cy="4235400"/>
        </p:xfrm>
        <a:graphic>
          <a:graphicData uri="http://schemas.openxmlformats.org/drawingml/2006/table">
            <a:tbl>
              <a:tblPr/>
              <a:tblGrid>
                <a:gridCol w="2864053">
                  <a:extLst>
                    <a:ext uri="{9D8B030D-6E8A-4147-A177-3AD203B41FA5}">
                      <a16:colId xmlns:a16="http://schemas.microsoft.com/office/drawing/2014/main" val="20000"/>
                    </a:ext>
                  </a:extLst>
                </a:gridCol>
                <a:gridCol w="3611197">
                  <a:extLst>
                    <a:ext uri="{9D8B030D-6E8A-4147-A177-3AD203B41FA5}">
                      <a16:colId xmlns:a16="http://schemas.microsoft.com/office/drawing/2014/main" val="20001"/>
                    </a:ext>
                  </a:extLst>
                </a:gridCol>
                <a:gridCol w="2569723">
                  <a:extLst>
                    <a:ext uri="{9D8B030D-6E8A-4147-A177-3AD203B41FA5}">
                      <a16:colId xmlns:a16="http://schemas.microsoft.com/office/drawing/2014/main" val="20002"/>
                    </a:ext>
                  </a:extLst>
                </a:gridCol>
              </a:tblGrid>
              <a:tr h="404245">
                <a:tc>
                  <a:txBody>
                    <a:bodyPr/>
                    <a:lstStyle/>
                    <a:p>
                      <a:pPr algn="ctr" fontAlgn="ctr"/>
                      <a:r>
                        <a:rPr lang="ru-RU" sz="1200" b="0" i="0" u="none" strike="noStrike" dirty="0">
                          <a:solidFill>
                            <a:schemeClr val="bg1"/>
                          </a:solidFill>
                          <a:latin typeface="Open Sans" pitchFamily="34" charset="0"/>
                          <a:ea typeface="Open Sans" pitchFamily="34" charset="0"/>
                          <a:cs typeface="Open Sans" pitchFamily="34" charset="0"/>
                        </a:rPr>
                        <a:t>Характеристика детектора</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5BB"/>
                    </a:solidFill>
                  </a:tcPr>
                </a:tc>
                <a:tc>
                  <a:txBody>
                    <a:bodyPr/>
                    <a:lstStyle/>
                    <a:p>
                      <a:pPr algn="ctr" fontAlgn="ctr"/>
                      <a:r>
                        <a:rPr lang="ru-RU" sz="1200" b="0" i="0" u="none" strike="noStrike" dirty="0">
                          <a:solidFill>
                            <a:schemeClr val="bg1"/>
                          </a:solidFill>
                          <a:latin typeface="Open Sans" pitchFamily="34" charset="0"/>
                          <a:ea typeface="Open Sans" pitchFamily="34" charset="0"/>
                          <a:cs typeface="Open Sans" pitchFamily="34" charset="0"/>
                        </a:rPr>
                        <a:t>Ответ языковой модели на запрос о характеристике детектора</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5BB"/>
                    </a:solidFill>
                  </a:tcPr>
                </a:tc>
                <a:tc>
                  <a:txBody>
                    <a:bodyPr/>
                    <a:lstStyle/>
                    <a:p>
                      <a:pPr algn="ctr" fontAlgn="ctr"/>
                      <a:r>
                        <a:rPr lang="ru-RU" sz="1200" b="0" i="0" u="none" strike="noStrike" dirty="0">
                          <a:solidFill>
                            <a:schemeClr val="bg1"/>
                          </a:solidFill>
                          <a:latin typeface="Open Sans" pitchFamily="34" charset="0"/>
                          <a:ea typeface="Open Sans" pitchFamily="34" charset="0"/>
                          <a:cs typeface="Open Sans" pitchFamily="34" charset="0"/>
                        </a:rPr>
                        <a:t>Количество ответов языковой модели на запрос о характеристике детектора</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5BB"/>
                    </a:solidFill>
                  </a:tcPr>
                </a:tc>
                <a:extLst>
                  <a:ext uri="{0D108BD9-81ED-4DB2-BD59-A6C34878D82A}">
                    <a16:rowId xmlns:a16="http://schemas.microsoft.com/office/drawing/2014/main" val="10000"/>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Наименование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Detector </a:t>
                      </a:r>
                      <a:r>
                        <a:rPr lang="en-US" sz="1200" b="0" i="0" u="none" strike="noStrike" dirty="0" smtClean="0">
                          <a:solidFill>
                            <a:srgbClr val="000000"/>
                          </a:solidFill>
                          <a:latin typeface="Open Sans" pitchFamily="34" charset="0"/>
                          <a:ea typeface="Open Sans" pitchFamily="34" charset="0"/>
                          <a:cs typeface="Open Sans" pitchFamily="34" charset="0"/>
                        </a:rPr>
                        <a:t>name:</a:t>
                      </a:r>
                      <a:r>
                        <a:rPr lang="en-US" sz="1200" b="0" i="0" u="none" strike="noStrike" baseline="0" dirty="0" smtClean="0">
                          <a:solidFill>
                            <a:srgbClr val="000000"/>
                          </a:solidFill>
                          <a:latin typeface="Open Sans" pitchFamily="34" charset="0"/>
                          <a:ea typeface="Open Sans" pitchFamily="34" charset="0"/>
                          <a:cs typeface="Open Sans" pitchFamily="34" charset="0"/>
                        </a:rPr>
                        <a:t> </a:t>
                      </a:r>
                      <a:r>
                        <a:rPr lang="en-US" sz="1200" b="0" i="0" u="none" strike="noStrike" baseline="0" dirty="0" err="1" smtClean="0">
                          <a:solidFill>
                            <a:srgbClr val="000000"/>
                          </a:solidFill>
                          <a:latin typeface="Open Sans" pitchFamily="34" charset="0"/>
                          <a:ea typeface="Open Sans" pitchFamily="34" charset="0"/>
                          <a:cs typeface="Open Sans" pitchFamily="34" charset="0"/>
                        </a:rPr>
                        <a:t>LHCb</a:t>
                      </a:r>
                      <a:r>
                        <a:rPr lang="en-US" sz="1200" b="0" i="0" u="none" strike="noStrike" baseline="0" dirty="0" smtClean="0">
                          <a:solidFill>
                            <a:srgbClr val="000000"/>
                          </a:solidFill>
                          <a:latin typeface="Open Sans" pitchFamily="34" charset="0"/>
                          <a:ea typeface="Open Sans" pitchFamily="34" charset="0"/>
                          <a:cs typeface="Open Sans" pitchFamily="34" charset="0"/>
                        </a:rPr>
                        <a:t> (Large </a:t>
                      </a:r>
                      <a:r>
                        <a:rPr lang="en-US" sz="1200" b="0" i="0" u="none" strike="noStrike" baseline="0" dirty="0" err="1" smtClean="0">
                          <a:solidFill>
                            <a:srgbClr val="000000"/>
                          </a:solidFill>
                          <a:latin typeface="Open Sans" pitchFamily="34" charset="0"/>
                          <a:ea typeface="Open Sans" pitchFamily="34" charset="0"/>
                          <a:cs typeface="Open Sans" pitchFamily="34" charset="0"/>
                        </a:rPr>
                        <a:t>Hadron</a:t>
                      </a:r>
                      <a:r>
                        <a:rPr lang="en-US" sz="1200" b="0" i="0" u="none" strike="noStrike" baseline="0" dirty="0" smtClean="0">
                          <a:solidFill>
                            <a:srgbClr val="000000"/>
                          </a:solidFill>
                          <a:latin typeface="Open Sans" pitchFamily="34" charset="0"/>
                          <a:ea typeface="Open Sans" pitchFamily="34" charset="0"/>
                          <a:cs typeface="Open Sans" pitchFamily="34" charset="0"/>
                        </a:rPr>
                        <a:t> Collider beauty) </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34</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Номер запуска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latin typeface="Open Sans" pitchFamily="34" charset="0"/>
                          <a:ea typeface="Open Sans" pitchFamily="34" charset="0"/>
                          <a:cs typeface="Open Sans" pitchFamily="34" charset="0"/>
                        </a:rPr>
                        <a:t>3</a:t>
                      </a:r>
                      <a:endParaRPr lang="en-US" sz="1200" b="0" i="0" u="none" strike="noStrike" dirty="0" smtClean="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Open Sans" pitchFamily="34" charset="0"/>
                          <a:ea typeface="Open Sans" pitchFamily="34" charset="0"/>
                          <a:cs typeface="Open Sans" pitchFamily="34" charset="0"/>
                        </a:rPr>
                        <a:t>31</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Тип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baseline="0" dirty="0" smtClean="0">
                          <a:solidFill>
                            <a:srgbClr val="000000"/>
                          </a:solidFill>
                          <a:latin typeface="Open Sans" pitchFamily="34" charset="0"/>
                          <a:ea typeface="Open Sans" pitchFamily="34" charset="0"/>
                          <a:cs typeface="Open Sans" pitchFamily="34" charset="0"/>
                        </a:rPr>
                        <a:t>–</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Размеры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smtClean="0">
                          <a:solidFill>
                            <a:srgbClr val="000000"/>
                          </a:solidFill>
                          <a:latin typeface="Open Sans" pitchFamily="34" charset="0"/>
                          <a:ea typeface="Open Sans" pitchFamily="34" charset="0"/>
                          <a:cs typeface="Open Sans" pitchFamily="34" charset="0"/>
                        </a:rPr>
                        <a:t>Length: 16 m, Diameter: 7 m</a:t>
                      </a:r>
                      <a:endParaRPr lang="en-US" sz="1200" b="1"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42</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Масса детектора</a:t>
                      </a: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dirty="0" smtClean="0">
                          <a:latin typeface="Open Sans" pitchFamily="34" charset="0"/>
                          <a:ea typeface="Open Sans" pitchFamily="34" charset="0"/>
                          <a:cs typeface="Open Sans" pitchFamily="34" charset="0"/>
                        </a:rPr>
                        <a:t>Mass: 4,200 tons</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ru-RU" sz="1200" dirty="0" smtClean="0">
                          <a:solidFill>
                            <a:srgbClr val="000000"/>
                          </a:solidFill>
                          <a:latin typeface="Open Sans" pitchFamily="34" charset="0"/>
                          <a:ea typeface="Open Sans" pitchFamily="34" charset="0"/>
                          <a:cs typeface="Open Sans" pitchFamily="34" charset="0"/>
                        </a:rPr>
                        <a:t>5</a:t>
                      </a:r>
                      <a:r>
                        <a:rPr lang="en-US" sz="1200" dirty="0" smtClean="0">
                          <a:solidFill>
                            <a:schemeClr val="tx1"/>
                          </a:solidFill>
                          <a:latin typeface="Open Sans" panose="020B0604020202020204" charset="0"/>
                          <a:ea typeface="Open Sans" panose="020B0604020202020204" charset="0"/>
                          <a:cs typeface="Open Sans" panose="020B0604020202020204" charset="0"/>
                        </a:rPr>
                        <a:t>0</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404245">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Описание эксперимента</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dirty="0" smtClean="0">
                          <a:latin typeface="Open Sans" pitchFamily="34" charset="0"/>
                          <a:ea typeface="Open Sans" pitchFamily="34" charset="0"/>
                          <a:cs typeface="Open Sans" pitchFamily="34" charset="0"/>
                        </a:rPr>
                        <a:t>Goals: </a:t>
                      </a:r>
                      <a:r>
                        <a:rPr lang="fr-FR" sz="1200" dirty="0" smtClean="0">
                          <a:latin typeface="Open Sans" pitchFamily="34" charset="0"/>
                          <a:ea typeface="Open Sans" pitchFamily="34" charset="0"/>
                          <a:cs typeface="Open Sans" pitchFamily="34" charset="0"/>
                        </a:rPr>
                        <a:t>New physics search</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32</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137714">
                <a:tc>
                  <a:txBody>
                    <a:bodyPr/>
                    <a:lstStyle/>
                    <a:p>
                      <a:pPr algn="l" fontAlgn="b"/>
                      <a:r>
                        <a:rPr lang="ru-RU" sz="1200" b="0" i="0" u="none" strike="noStrike" smtClean="0">
                          <a:solidFill>
                            <a:srgbClr val="000000"/>
                          </a:solidFill>
                          <a:latin typeface="Open Sans" pitchFamily="34" charset="0"/>
                          <a:ea typeface="Open Sans" pitchFamily="34" charset="0"/>
                          <a:cs typeface="Open Sans" pitchFamily="34" charset="0"/>
                        </a:rPr>
                        <a:t>Магнитная система</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i="0" dirty="0" smtClean="0">
                          <a:latin typeface="Open Sans" pitchFamily="34" charset="0"/>
                          <a:ea typeface="Open Sans" pitchFamily="34" charset="0"/>
                          <a:cs typeface="Open Sans" pitchFamily="34" charset="0"/>
                        </a:rPr>
                        <a:t>Type: Dipole magnet, ~1.1 T field</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41</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70979">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Трековый детектор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dirty="0" smtClean="0">
                          <a:latin typeface="Open Sans" pitchFamily="34" charset="0"/>
                          <a:ea typeface="Open Sans" pitchFamily="34" charset="0"/>
                          <a:cs typeface="Open Sans" pitchFamily="34" charset="0"/>
                        </a:rPr>
                        <a:t>Type:</a:t>
                      </a:r>
                      <a:r>
                        <a:rPr lang="en-US" sz="1200" baseline="0" dirty="0" smtClean="0">
                          <a:latin typeface="Open Sans" pitchFamily="34" charset="0"/>
                          <a:ea typeface="Open Sans" pitchFamily="34" charset="0"/>
                          <a:cs typeface="Open Sans" pitchFamily="34" charset="0"/>
                        </a:rPr>
                        <a:t> </a:t>
                      </a:r>
                      <a:r>
                        <a:rPr lang="en-US" sz="1200" dirty="0" smtClean="0">
                          <a:latin typeface="Open Sans" pitchFamily="34" charset="0"/>
                          <a:ea typeface="Open Sans" pitchFamily="34" charset="0"/>
                          <a:cs typeface="Open Sans" pitchFamily="34" charset="0"/>
                        </a:rPr>
                        <a:t>Precision </a:t>
                      </a:r>
                      <a:r>
                        <a:rPr lang="el-GR" sz="1200" dirty="0" smtClean="0">
                          <a:latin typeface="Open Sans" pitchFamily="34" charset="0"/>
                          <a:ea typeface="Open Sans" pitchFamily="34" charset="0"/>
                          <a:cs typeface="Open Sans" pitchFamily="34" charset="0"/>
                        </a:rPr>
                        <a:t>~20 μ</a:t>
                      </a:r>
                      <a:r>
                        <a:rPr lang="en-US" sz="1200" dirty="0" smtClean="0">
                          <a:latin typeface="Open Sans" pitchFamily="34" charset="0"/>
                          <a:ea typeface="Open Sans" pitchFamily="34" charset="0"/>
                          <a:cs typeface="Open Sans" pitchFamily="34" charset="0"/>
                        </a:rPr>
                        <a:t>m</a:t>
                      </a:r>
                      <a:endParaRPr lang="de-DE"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37</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166230">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Точность измерения трека частиц</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Silicon tracker, Resolution: 20 </a:t>
                      </a:r>
                      <a:r>
                        <a:rPr lang="en-US" sz="1200" b="0" i="0" u="none" strike="noStrike" dirty="0" err="1" smtClean="0">
                          <a:solidFill>
                            <a:srgbClr val="000000"/>
                          </a:solidFill>
                          <a:latin typeface="Open Sans" pitchFamily="34" charset="0"/>
                          <a:ea typeface="Open Sans" pitchFamily="34" charset="0"/>
                          <a:cs typeface="Open Sans" pitchFamily="34" charset="0"/>
                        </a:rPr>
                        <a:t>μm</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36</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166230">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Электромагнитный калориметр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dirty="0" smtClean="0">
                          <a:latin typeface="Open Sans" pitchFamily="34" charset="0"/>
                          <a:ea typeface="Open Sans" pitchFamily="34" charset="0"/>
                          <a:cs typeface="Open Sans" pitchFamily="34" charset="0"/>
                        </a:rPr>
                        <a:t>Type:</a:t>
                      </a:r>
                      <a:r>
                        <a:rPr lang="en-US" sz="1200" baseline="0" dirty="0" smtClean="0">
                          <a:latin typeface="Open Sans" pitchFamily="34" charset="0"/>
                          <a:ea typeface="Open Sans" pitchFamily="34" charset="0"/>
                          <a:cs typeface="Open Sans" pitchFamily="34" charset="0"/>
                        </a:rPr>
                        <a:t> </a:t>
                      </a:r>
                      <a:r>
                        <a:rPr lang="en-US" sz="1200" dirty="0" err="1" smtClean="0">
                          <a:latin typeface="Open Sans" pitchFamily="34" charset="0"/>
                          <a:ea typeface="Open Sans" pitchFamily="34" charset="0"/>
                          <a:cs typeface="Open Sans" pitchFamily="34" charset="0"/>
                        </a:rPr>
                        <a:t>Shashlik</a:t>
                      </a:r>
                      <a:r>
                        <a:rPr lang="en-US" sz="1200" dirty="0" smtClean="0">
                          <a:latin typeface="Open Sans" pitchFamily="34" charset="0"/>
                          <a:ea typeface="Open Sans" pitchFamily="34" charset="0"/>
                          <a:cs typeface="Open Sans" pitchFamily="34" charset="0"/>
                        </a:rPr>
                        <a:t> calorimeter (</a:t>
                      </a:r>
                      <a:r>
                        <a:rPr lang="en-US" sz="1200" dirty="0" err="1" smtClean="0">
                          <a:latin typeface="Open Sans" pitchFamily="34" charset="0"/>
                          <a:ea typeface="Open Sans" pitchFamily="34" charset="0"/>
                          <a:cs typeface="Open Sans" pitchFamily="34" charset="0"/>
                        </a:rPr>
                        <a:t>Pb</a:t>
                      </a:r>
                      <a:r>
                        <a:rPr lang="en-US" sz="1200" dirty="0" smtClean="0">
                          <a:latin typeface="Open Sans" pitchFamily="34" charset="0"/>
                          <a:ea typeface="Open Sans" pitchFamily="34" charset="0"/>
                          <a:cs typeface="Open Sans" pitchFamily="34" charset="0"/>
                        </a:rPr>
                        <a:t>/</a:t>
                      </a:r>
                      <a:r>
                        <a:rPr lang="en-US" sz="1200" dirty="0" err="1" smtClean="0">
                          <a:latin typeface="Open Sans" pitchFamily="34" charset="0"/>
                          <a:ea typeface="Open Sans" pitchFamily="34" charset="0"/>
                          <a:cs typeface="Open Sans" pitchFamily="34" charset="0"/>
                        </a:rPr>
                        <a:t>scintillator</a:t>
                      </a:r>
                      <a:r>
                        <a:rPr lang="en-US" sz="1200" dirty="0" smtClean="0">
                          <a:latin typeface="Open Sans" pitchFamily="34" charset="0"/>
                          <a:ea typeface="Open Sans" pitchFamily="34" charset="0"/>
                          <a:cs typeface="Open Sans" pitchFamily="34" charset="0"/>
                        </a:rPr>
                        <a:t>), </a:t>
                      </a:r>
                      <a:r>
                        <a:rPr lang="el-GR" sz="1200" dirty="0" smtClean="0">
                          <a:latin typeface="Open Sans" pitchFamily="34" charset="0"/>
                          <a:ea typeface="Open Sans" pitchFamily="34" charset="0"/>
                          <a:cs typeface="Open Sans" pitchFamily="34" charset="0"/>
                        </a:rPr>
                        <a:t>η ≈ 2–5</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29</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166230">
                <a:tc>
                  <a:txBody>
                    <a:bodyPr/>
                    <a:lstStyle/>
                    <a:p>
                      <a:pPr algn="l" fontAlgn="b"/>
                      <a:r>
                        <a:rPr lang="ru-RU" sz="1200" b="0" i="0" u="none" strike="noStrike" dirty="0" err="1">
                          <a:solidFill>
                            <a:srgbClr val="000000"/>
                          </a:solidFill>
                          <a:latin typeface="Open Sans" pitchFamily="34" charset="0"/>
                          <a:ea typeface="Open Sans" pitchFamily="34" charset="0"/>
                          <a:cs typeface="Open Sans" pitchFamily="34" charset="0"/>
                        </a:rPr>
                        <a:t>Адронный</a:t>
                      </a:r>
                      <a:r>
                        <a:rPr lang="ru-RU" sz="1200" b="0" i="0" u="none" strike="noStrike" dirty="0">
                          <a:solidFill>
                            <a:srgbClr val="000000"/>
                          </a:solidFill>
                          <a:latin typeface="Open Sans" pitchFamily="34" charset="0"/>
                          <a:ea typeface="Open Sans" pitchFamily="34" charset="0"/>
                          <a:cs typeface="Open Sans" pitchFamily="34" charset="0"/>
                        </a:rPr>
                        <a:t> калориметр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dirty="0" smtClean="0">
                          <a:latin typeface="Open Sans" pitchFamily="34" charset="0"/>
                          <a:ea typeface="Open Sans" pitchFamily="34" charset="0"/>
                          <a:cs typeface="Open Sans" pitchFamily="34" charset="0"/>
                        </a:rPr>
                        <a:t>Type: </a:t>
                      </a:r>
                      <a:r>
                        <a:rPr lang="en-US" sz="1200" dirty="0" err="1" smtClean="0">
                          <a:latin typeface="Open Sans" pitchFamily="34" charset="0"/>
                          <a:ea typeface="Open Sans" pitchFamily="34" charset="0"/>
                          <a:cs typeface="Open Sans" pitchFamily="34" charset="0"/>
                        </a:rPr>
                        <a:t>scintillator</a:t>
                      </a:r>
                      <a:r>
                        <a:rPr lang="en-US" sz="1200" dirty="0" smtClean="0">
                          <a:latin typeface="Open Sans" pitchFamily="34" charset="0"/>
                          <a:ea typeface="Open Sans" pitchFamily="34" charset="0"/>
                          <a:cs typeface="Open Sans" pitchFamily="34" charset="0"/>
                        </a:rPr>
                        <a:t>, </a:t>
                      </a:r>
                      <a:r>
                        <a:rPr lang="el-GR" sz="1200" dirty="0" smtClean="0">
                          <a:latin typeface="Open Sans" pitchFamily="34" charset="0"/>
                          <a:ea typeface="Open Sans" pitchFamily="34" charset="0"/>
                          <a:cs typeface="Open Sans" pitchFamily="34" charset="0"/>
                        </a:rPr>
                        <a:t>η &lt; 4.9 </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30</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166230">
                <a:tc>
                  <a:txBody>
                    <a:bodyPr/>
                    <a:lstStyle/>
                    <a:p>
                      <a:pPr algn="l" fontAlgn="b"/>
                      <a:r>
                        <a:rPr lang="ru-RU" sz="1200" b="0" i="0" u="none" strike="noStrike" dirty="0" err="1">
                          <a:solidFill>
                            <a:srgbClr val="000000"/>
                          </a:solidFill>
                          <a:latin typeface="Open Sans" pitchFamily="34" charset="0"/>
                          <a:ea typeface="Open Sans" pitchFamily="34" charset="0"/>
                          <a:cs typeface="Open Sans" pitchFamily="34" charset="0"/>
                        </a:rPr>
                        <a:t>Мюонный</a:t>
                      </a:r>
                      <a:r>
                        <a:rPr lang="ru-RU" sz="1200" b="0" i="0" u="none" strike="noStrike" dirty="0">
                          <a:solidFill>
                            <a:srgbClr val="000000"/>
                          </a:solidFill>
                          <a:latin typeface="Open Sans" pitchFamily="34" charset="0"/>
                          <a:ea typeface="Open Sans" pitchFamily="34" charset="0"/>
                          <a:cs typeface="Open Sans" pitchFamily="34" charset="0"/>
                        </a:rPr>
                        <a:t> спектрометр</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Coverage: </a:t>
                      </a:r>
                      <a:r>
                        <a:rPr lang="en-US" sz="1200" b="0" i="0" u="none" strike="noStrike" dirty="0" smtClean="0">
                          <a:solidFill>
                            <a:srgbClr val="000000"/>
                          </a:solidFill>
                          <a:latin typeface="Open Sans" pitchFamily="34" charset="0"/>
                          <a:ea typeface="Open Sans" pitchFamily="34" charset="0"/>
                          <a:cs typeface="Open Sans" pitchFamily="34" charset="0"/>
                        </a:rPr>
                        <a:t>2</a:t>
                      </a:r>
                      <a:r>
                        <a:rPr lang="en-US" sz="1200" b="0" i="0" u="none" strike="noStrike" baseline="0" dirty="0" smtClean="0">
                          <a:solidFill>
                            <a:srgbClr val="000000"/>
                          </a:solidFill>
                          <a:latin typeface="Open Sans" pitchFamily="34" charset="0"/>
                          <a:ea typeface="Open Sans" pitchFamily="34" charset="0"/>
                          <a:cs typeface="Open Sans" pitchFamily="34" charset="0"/>
                        </a:rPr>
                        <a:t> </a:t>
                      </a:r>
                      <a:r>
                        <a:rPr lang="en-US" sz="1200" b="0" i="0" u="none" strike="noStrike" dirty="0" smtClean="0">
                          <a:solidFill>
                            <a:srgbClr val="000000"/>
                          </a:solidFill>
                          <a:latin typeface="Open Sans" pitchFamily="34" charset="0"/>
                          <a:ea typeface="Open Sans" pitchFamily="34" charset="0"/>
                          <a:cs typeface="Open Sans" pitchFamily="34" charset="0"/>
                        </a:rPr>
                        <a:t>&lt; </a:t>
                      </a:r>
                      <a:r>
                        <a:rPr lang="el-GR" sz="1200" b="0" i="0" u="none" strike="noStrike" dirty="0" smtClean="0">
                          <a:solidFill>
                            <a:srgbClr val="000000"/>
                          </a:solidFill>
                          <a:latin typeface="Open Sans" pitchFamily="34" charset="0"/>
                          <a:ea typeface="Open Sans" pitchFamily="34" charset="0"/>
                          <a:cs typeface="Open Sans" pitchFamily="34" charset="0"/>
                        </a:rPr>
                        <a:t>η &lt;</a:t>
                      </a:r>
                      <a:r>
                        <a:rPr lang="en-US" sz="1200" b="0" i="0" u="none" strike="noStrike" baseline="0" dirty="0" smtClean="0">
                          <a:solidFill>
                            <a:srgbClr val="000000"/>
                          </a:solidFill>
                          <a:latin typeface="Open Sans" pitchFamily="34" charset="0"/>
                          <a:ea typeface="Open Sans" pitchFamily="34" charset="0"/>
                          <a:cs typeface="Open Sans" pitchFamily="34" charset="0"/>
                        </a:rPr>
                        <a:t> </a:t>
                      </a:r>
                      <a:r>
                        <a:rPr lang="el-GR" sz="1200" b="0" i="0" u="none" strike="noStrike" dirty="0" smtClean="0">
                          <a:solidFill>
                            <a:srgbClr val="000000"/>
                          </a:solidFill>
                          <a:latin typeface="Open Sans" pitchFamily="34" charset="0"/>
                          <a:ea typeface="Open Sans" pitchFamily="34" charset="0"/>
                          <a:cs typeface="Open Sans" pitchFamily="34" charset="0"/>
                        </a:rPr>
                        <a:t>5</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38</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70979">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Система триггеров (сокращение числа событий)</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Trigger: 20 kHz </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22</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13"/>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Хранимый объем информации</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Open Sans" pitchFamily="34" charset="0"/>
                          <a:ea typeface="Open Sans" pitchFamily="34" charset="0"/>
                          <a:cs typeface="Open Sans" pitchFamily="34" charset="0"/>
                        </a:rPr>
                        <a:t>Total data volume: </a:t>
                      </a:r>
                      <a:r>
                        <a:rPr lang="en-US" sz="1200" b="0" i="0" u="none" strike="noStrike" dirty="0" smtClean="0">
                          <a:solidFill>
                            <a:srgbClr val="000000"/>
                          </a:solidFill>
                          <a:latin typeface="Open Sans" pitchFamily="34" charset="0"/>
                          <a:ea typeface="Open Sans" pitchFamily="34" charset="0"/>
                          <a:cs typeface="Open Sans" pitchFamily="34" charset="0"/>
                        </a:rPr>
                        <a:t>~25 PB/year</a:t>
                      </a:r>
                      <a:endParaRPr lang="en-US"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dirty="0" smtClean="0">
                          <a:solidFill>
                            <a:srgbClr val="000000"/>
                          </a:solidFill>
                          <a:latin typeface="Open Sans" pitchFamily="34" charset="0"/>
                          <a:ea typeface="Open Sans" pitchFamily="34" charset="0"/>
                          <a:cs typeface="Open Sans" pitchFamily="34" charset="0"/>
                        </a:rPr>
                        <a:t>23</a:t>
                      </a:r>
                      <a:endParaRPr lang="ru-RU" sz="1200" b="0" i="0" u="none" strike="noStrike" dirty="0">
                        <a:solidFill>
                          <a:srgbClr val="000000"/>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4"/>
                  </a:ext>
                </a:extLst>
              </a:tr>
              <a:tr h="137714">
                <a:tc>
                  <a:txBody>
                    <a:bodyPr/>
                    <a:lstStyle/>
                    <a:p>
                      <a:pPr algn="l" fontAlgn="b"/>
                      <a:r>
                        <a:rPr lang="ru-RU" sz="1200" b="0" i="0" u="none" strike="noStrike" dirty="0">
                          <a:solidFill>
                            <a:srgbClr val="000000"/>
                          </a:solidFill>
                          <a:latin typeface="Open Sans" pitchFamily="34" charset="0"/>
                          <a:ea typeface="Open Sans" pitchFamily="34" charset="0"/>
                          <a:cs typeface="Open Sans" pitchFamily="34" charset="0"/>
                        </a:rPr>
                        <a:t>Годы работы</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chemeClr val="tx1"/>
                          </a:solidFill>
                          <a:latin typeface="Open Sans" pitchFamily="34" charset="0"/>
                          <a:ea typeface="Open Sans" pitchFamily="34" charset="0"/>
                          <a:cs typeface="Open Sans" pitchFamily="34" charset="0"/>
                        </a:rPr>
                        <a:t>Year:</a:t>
                      </a:r>
                      <a:r>
                        <a:rPr lang="en-US" sz="1200" b="0" i="0" u="none" strike="noStrike" baseline="0" dirty="0" smtClean="0">
                          <a:solidFill>
                            <a:schemeClr val="tx1"/>
                          </a:solidFill>
                          <a:latin typeface="Open Sans" pitchFamily="34" charset="0"/>
                          <a:ea typeface="Open Sans" pitchFamily="34" charset="0"/>
                          <a:cs typeface="Open Sans" pitchFamily="34" charset="0"/>
                        </a:rPr>
                        <a:t> 2022</a:t>
                      </a:r>
                      <a:r>
                        <a:rPr lang="en-US" sz="1200" b="0" i="0" u="none" strike="noStrike" dirty="0" smtClean="0">
                          <a:solidFill>
                            <a:schemeClr val="tx1"/>
                          </a:solidFill>
                          <a:latin typeface="Open Sans" pitchFamily="34" charset="0"/>
                          <a:ea typeface="Open Sans" pitchFamily="34" charset="0"/>
                          <a:cs typeface="Open Sans" pitchFamily="34" charset="0"/>
                        </a:rPr>
                        <a:t> </a:t>
                      </a:r>
                      <a:endParaRPr lang="en-US" sz="1200" b="0" i="0" u="none" strike="noStrike" dirty="0">
                        <a:solidFill>
                          <a:schemeClr val="tx1"/>
                        </a:solidFill>
                        <a:latin typeface="Open Sans" pitchFamily="34" charset="0"/>
                        <a:ea typeface="Open Sans" pitchFamily="34" charset="0"/>
                        <a:cs typeface="Open Sans" pitchFamily="34" charset="0"/>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chemeClr val="tx1"/>
                          </a:solidFill>
                          <a:latin typeface="Open Sans" pitchFamily="34" charset="0"/>
                          <a:ea typeface="Open Sans" pitchFamily="34" charset="0"/>
                          <a:cs typeface="Open Sans" pitchFamily="34" charset="0"/>
                        </a:rPr>
                        <a:t>37</a:t>
                      </a:r>
                      <a:endParaRPr lang="ru-RU" sz="1200" b="0" i="0" u="none" strike="noStrike" dirty="0">
                        <a:solidFill>
                          <a:schemeClr val="tx1"/>
                        </a:solidFill>
                        <a:latin typeface="Open Sans" pitchFamily="34" charset="0"/>
                        <a:ea typeface="Open Sans" pitchFamily="34" charset="0"/>
                        <a:cs typeface="Open Sans" pitchFamily="34" charset="0"/>
                      </a:endParaRPr>
                    </a:p>
                  </a:txBody>
                  <a:tcPr marL="6104" marR="6104" marT="6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5"/>
                  </a:ext>
                </a:extLst>
              </a:tr>
            </a:tbl>
          </a:graphicData>
        </a:graphic>
      </p:graphicFrame>
      <p:sp>
        <p:nvSpPr>
          <p:cNvPr id="9" name="Прямоугольник 8"/>
          <p:cNvSpPr/>
          <p:nvPr/>
        </p:nvSpPr>
        <p:spPr>
          <a:xfrm>
            <a:off x="1587500" y="6083300"/>
            <a:ext cx="27940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881059" y="6041095"/>
            <a:ext cx="2052293" cy="276999"/>
          </a:xfrm>
          <a:prstGeom prst="rect">
            <a:avLst/>
          </a:prstGeom>
        </p:spPr>
        <p:txBody>
          <a:bodyPr wrap="none">
            <a:spAutoFit/>
          </a:bodyPr>
          <a:lstStyle/>
          <a:p>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 ошибочное значение</a:t>
            </a:r>
            <a:endParaRPr lang="ru-RU" sz="1200" dirty="0"/>
          </a:p>
        </p:txBody>
      </p:sp>
      <p:sp>
        <p:nvSpPr>
          <p:cNvPr id="11" name="Прямоугольник 10"/>
          <p:cNvSpPr/>
          <p:nvPr/>
        </p:nvSpPr>
        <p:spPr>
          <a:xfrm>
            <a:off x="1585093" y="6373880"/>
            <a:ext cx="2794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864493" y="6332644"/>
            <a:ext cx="3902415" cy="276999"/>
          </a:xfrm>
          <a:prstGeom prst="rect">
            <a:avLst/>
          </a:prstGeom>
        </p:spPr>
        <p:txBody>
          <a:bodyPr wrap="none">
            <a:spAutoFit/>
          </a:bodyPr>
          <a:lstStyle/>
          <a:p>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 необходимо экспертное мнение</a:t>
            </a:r>
            <a:r>
              <a:rPr lang="en-US" sz="1200" dirty="0" smtClean="0">
                <a:solidFill>
                  <a:srgbClr val="000000"/>
                </a:solidFill>
                <a:latin typeface="Open Sans" pitchFamily="34" charset="0"/>
                <a:ea typeface="Open Sans" pitchFamily="34" charset="0"/>
                <a:cs typeface="Open Sans" pitchFamily="34" charset="0"/>
              </a:rPr>
              <a:t>/</a:t>
            </a:r>
            <a:r>
              <a:rPr lang="ru-RU" sz="1200" dirty="0" smtClean="0">
                <a:solidFill>
                  <a:srgbClr val="000000"/>
                </a:solidFill>
                <a:latin typeface="Open Sans" pitchFamily="34" charset="0"/>
                <a:ea typeface="Open Sans" pitchFamily="34" charset="0"/>
                <a:cs typeface="Open Sans" pitchFamily="34" charset="0"/>
              </a:rPr>
              <a:t>статистика</a:t>
            </a:r>
            <a:endParaRPr lang="ru-RU" sz="1200" dirty="0"/>
          </a:p>
        </p:txBody>
      </p:sp>
      <p:sp>
        <p:nvSpPr>
          <p:cNvPr id="13" name="Прямоугольник 12"/>
          <p:cNvSpPr/>
          <p:nvPr/>
        </p:nvSpPr>
        <p:spPr>
          <a:xfrm>
            <a:off x="1881059" y="6581001"/>
            <a:ext cx="2796086" cy="276999"/>
          </a:xfrm>
          <a:prstGeom prst="rect">
            <a:avLst/>
          </a:prstGeom>
        </p:spPr>
        <p:txBody>
          <a:bodyPr wrap="none">
            <a:spAutoFit/>
          </a:bodyPr>
          <a:lstStyle/>
          <a:p>
            <a:r>
              <a:rPr lang="ru-RU" sz="1200" dirty="0" smtClean="0">
                <a:solidFill>
                  <a:srgbClr val="000000"/>
                </a:solidFill>
                <a:latin typeface="Open Sans" pitchFamily="34" charset="0"/>
                <a:ea typeface="Open Sans" pitchFamily="34" charset="0"/>
                <a:cs typeface="Open Sans" pitchFamily="34" charset="0"/>
              </a:rPr>
              <a:t>пороговое значение ошибки: 30</a:t>
            </a:r>
            <a:endParaRPr lang="ru-RU" sz="1200" dirty="0"/>
          </a:p>
        </p:txBody>
      </p:sp>
    </p:spTree>
    <p:extLst>
      <p:ext uri="{BB962C8B-B14F-4D97-AF65-F5344CB8AC3E}">
        <p14:creationId xmlns:p14="http://schemas.microsoft.com/office/powerpoint/2010/main" val="2253019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9572" y="359101"/>
            <a:ext cx="9032836" cy="523220"/>
          </a:xfrm>
        </p:spPr>
        <p:txBody>
          <a:bodyPr/>
          <a:lstStyle/>
          <a:p>
            <a:r>
              <a:rPr lang="ru-RU" dirty="0"/>
              <a:t>АНАЛИЗ ЯЗЫКОВЫХ МОДЕЛЕЙ</a:t>
            </a:r>
          </a:p>
        </p:txBody>
      </p:sp>
      <p:sp>
        <p:nvSpPr>
          <p:cNvPr id="7" name="Прямоугольник 6"/>
          <p:cNvSpPr/>
          <p:nvPr/>
        </p:nvSpPr>
        <p:spPr>
          <a:xfrm>
            <a:off x="318042" y="1223714"/>
            <a:ext cx="11558379" cy="553998"/>
          </a:xfrm>
          <a:prstGeom prst="rect">
            <a:avLst/>
          </a:prstGeom>
        </p:spPr>
        <p:txBody>
          <a:bodyPr wrap="square">
            <a:spAutoFit/>
          </a:bodyPr>
          <a:lstStyle/>
          <a:p>
            <a:pPr>
              <a:lnSpc>
                <a:spcPct val="150000"/>
              </a:lnSpc>
              <a:spcAft>
                <a:spcPts val="0"/>
              </a:spcAft>
            </a:pPr>
            <a:r>
              <a:rPr lang="ru-RU" sz="2000" dirty="0">
                <a:solidFill>
                  <a:srgbClr val="000000"/>
                </a:solidFill>
                <a:latin typeface="Open Sans" panose="020B0604020202020204" charset="0"/>
                <a:ea typeface="Open Sans" panose="020B0604020202020204" charset="0"/>
                <a:cs typeface="Open Sans" panose="020B0604020202020204" charset="0"/>
              </a:rPr>
              <a:t>Характеристики для оценивания языковой </a:t>
            </a:r>
            <a:r>
              <a:rPr lang="ru-RU" sz="2000" dirty="0" smtClean="0">
                <a:solidFill>
                  <a:srgbClr val="000000"/>
                </a:solidFill>
                <a:latin typeface="Open Sans" panose="020B0604020202020204" charset="0"/>
                <a:ea typeface="Open Sans" panose="020B0604020202020204" charset="0"/>
                <a:cs typeface="Open Sans" panose="020B0604020202020204" charset="0"/>
              </a:rPr>
              <a:t>модели*</a:t>
            </a:r>
            <a:endParaRPr lang="ru-RU" sz="2000" b="1" dirty="0">
              <a:solidFill>
                <a:srgbClr val="4F81BD"/>
              </a:solidFill>
              <a:effectLst/>
              <a:latin typeface="Open Sans" panose="020B0604020202020204" charset="0"/>
              <a:ea typeface="Open Sans" panose="020B0604020202020204" charset="0"/>
              <a:cs typeface="Open Sans" panose="020B0604020202020204" charset="0"/>
            </a:endParaRPr>
          </a:p>
        </p:txBody>
      </p:sp>
      <p:sp>
        <p:nvSpPr>
          <p:cNvPr id="6" name="Прямоугольник 5"/>
          <p:cNvSpPr/>
          <p:nvPr/>
        </p:nvSpPr>
        <p:spPr>
          <a:xfrm>
            <a:off x="317635" y="6141107"/>
            <a:ext cx="11550314" cy="553998"/>
          </a:xfrm>
          <a:prstGeom prst="rect">
            <a:avLst/>
          </a:prstGeom>
        </p:spPr>
        <p:txBody>
          <a:bodyPr wrap="square">
            <a:spAutoFit/>
          </a:bodyPr>
          <a:lstStyle/>
          <a:p>
            <a:r>
              <a:rPr lang="ru-RU" sz="1000" dirty="0" smtClean="0">
                <a:solidFill>
                  <a:srgbClr val="000000"/>
                </a:solidFill>
                <a:latin typeface="Open Sans" panose="020B0604020202020204" charset="0"/>
                <a:ea typeface="Open Sans" panose="020B0604020202020204" charset="0"/>
                <a:cs typeface="Open Sans" panose="020B0604020202020204" charset="0"/>
              </a:rPr>
              <a:t>* данные, представленные в таблице, актуальны на 01.04.202</a:t>
            </a:r>
            <a:r>
              <a:rPr lang="ru-RU" sz="1000" dirty="0" smtClean="0">
                <a:latin typeface="Open Sans" pitchFamily="34" charset="0"/>
                <a:ea typeface="Open Sans" pitchFamily="34" charset="0"/>
                <a:cs typeface="Open Sans" pitchFamily="34" charset="0"/>
              </a:rPr>
              <a:t>5.</a:t>
            </a:r>
            <a:endParaRPr lang="ru-RU" sz="1000" dirty="0" smtClean="0">
              <a:solidFill>
                <a:srgbClr val="000000"/>
              </a:solidFill>
              <a:latin typeface="Open Sans" panose="020B0604020202020204" charset="0"/>
              <a:ea typeface="Open Sans" panose="020B0604020202020204" charset="0"/>
              <a:cs typeface="Open Sans" panose="020B0604020202020204" charset="0"/>
            </a:endParaRPr>
          </a:p>
          <a:p>
            <a:pPr>
              <a:spcAft>
                <a:spcPts val="0"/>
              </a:spcAft>
            </a:pPr>
            <a:r>
              <a:rPr lang="ru-RU" sz="1000" dirty="0" smtClean="0">
                <a:solidFill>
                  <a:srgbClr val="000000"/>
                </a:solidFill>
                <a:latin typeface="Open Sans" panose="020B0604020202020204" charset="0"/>
                <a:ea typeface="Open Sans" panose="020B0604020202020204" charset="0"/>
                <a:cs typeface="Open Sans" panose="020B0604020202020204" charset="0"/>
              </a:rPr>
              <a:t>** </a:t>
            </a:r>
            <a:r>
              <a:rPr lang="ru-RU" sz="1000" dirty="0">
                <a:solidFill>
                  <a:srgbClr val="000000"/>
                </a:solidFill>
                <a:latin typeface="Open Sans" panose="020B0604020202020204" charset="0"/>
                <a:ea typeface="Open Sans" panose="020B0604020202020204" charset="0"/>
                <a:cs typeface="Open Sans" panose="020B0604020202020204" charset="0"/>
              </a:rPr>
              <a:t>официально не доступен на территории Российской </a:t>
            </a:r>
            <a:r>
              <a:rPr lang="ru-RU" sz="1000" dirty="0" smtClean="0">
                <a:solidFill>
                  <a:srgbClr val="000000"/>
                </a:solidFill>
                <a:latin typeface="Open Sans" panose="020B0604020202020204" charset="0"/>
                <a:ea typeface="Open Sans" panose="020B0604020202020204" charset="0"/>
                <a:cs typeface="Open Sans" panose="020B0604020202020204" charset="0"/>
              </a:rPr>
              <a:t>Федерации.</a:t>
            </a:r>
          </a:p>
          <a:p>
            <a:pPr>
              <a:spcAft>
                <a:spcPts val="0"/>
              </a:spcAft>
            </a:pPr>
            <a:r>
              <a:rPr lang="ru-RU" sz="1000" dirty="0" smtClean="0">
                <a:solidFill>
                  <a:srgbClr val="000000"/>
                </a:solidFill>
                <a:latin typeface="Open Sans" panose="020B0604020202020204" charset="0"/>
                <a:ea typeface="Open Sans" panose="020B0604020202020204" charset="0"/>
                <a:cs typeface="Open Sans" panose="020B0604020202020204" charset="0"/>
              </a:rPr>
              <a:t>*** информация не опубликована в открытом доступе.</a:t>
            </a:r>
            <a:endParaRPr lang="ru-RU" sz="1000" dirty="0">
              <a:solidFill>
                <a:srgbClr val="000000"/>
              </a:solidFill>
              <a:latin typeface="Open Sans" panose="020B0604020202020204" charset="0"/>
              <a:ea typeface="Open Sans" panose="020B0604020202020204" charset="0"/>
              <a:cs typeface="Open Sans" panose="020B0604020202020204" charset="0"/>
            </a:endParaRPr>
          </a:p>
        </p:txBody>
      </p:sp>
      <p:sp>
        <p:nvSpPr>
          <p:cNvPr id="9" name="Прямоугольник 8"/>
          <p:cNvSpPr/>
          <p:nvPr/>
        </p:nvSpPr>
        <p:spPr>
          <a:xfrm>
            <a:off x="339006" y="5314485"/>
            <a:ext cx="11550314" cy="861774"/>
          </a:xfrm>
          <a:prstGeom prst="rect">
            <a:avLst/>
          </a:prstGeom>
        </p:spPr>
        <p:txBody>
          <a:bodyPr wrap="square">
            <a:spAutoFit/>
          </a:bodyPr>
          <a:lstStyle/>
          <a:p>
            <a:r>
              <a:rPr lang="ru-RU" sz="1000" dirty="0">
                <a:latin typeface="Open Sans" pitchFamily="34" charset="0"/>
                <a:ea typeface="Open Sans" pitchFamily="34" charset="0"/>
                <a:cs typeface="Open Sans" pitchFamily="34" charset="0"/>
              </a:rPr>
              <a:t>Для проведения эксперимента </a:t>
            </a:r>
            <a:r>
              <a:rPr lang="ru-RU" sz="1000" dirty="0" smtClean="0">
                <a:latin typeface="Open Sans" pitchFamily="34" charset="0"/>
                <a:ea typeface="Open Sans" pitchFamily="34" charset="0"/>
                <a:cs typeface="Open Sans" pitchFamily="34" charset="0"/>
              </a:rPr>
              <a:t>отобрано 15 научных публикаций, посвященных исследованиям на детекторах </a:t>
            </a:r>
          </a:p>
          <a:p>
            <a:pPr>
              <a:buFont typeface="Arial" pitchFamily="34" charset="0"/>
              <a:buChar char="•"/>
            </a:pPr>
            <a:r>
              <a:rPr lang="ru-RU" sz="1000" dirty="0" smtClean="0">
                <a:latin typeface="Open Sans" pitchFamily="34" charset="0"/>
                <a:ea typeface="Open Sans" pitchFamily="34" charset="0"/>
                <a:cs typeface="Open Sans" pitchFamily="34" charset="0"/>
              </a:rPr>
              <a:t> A</a:t>
            </a:r>
            <a:r>
              <a:rPr lang="en-US" sz="1000" dirty="0" smtClean="0">
                <a:latin typeface="Open Sans" pitchFamily="34" charset="0"/>
                <a:ea typeface="Open Sans" pitchFamily="34" charset="0"/>
                <a:cs typeface="Open Sans" pitchFamily="34" charset="0"/>
              </a:rPr>
              <a:t> </a:t>
            </a:r>
            <a:r>
              <a:rPr lang="ru-RU" sz="1000" dirty="0" err="1" smtClean="0">
                <a:latin typeface="Open Sans" pitchFamily="34" charset="0"/>
                <a:ea typeface="Open Sans" pitchFamily="34" charset="0"/>
                <a:cs typeface="Open Sans" pitchFamily="34" charset="0"/>
              </a:rPr>
              <a:t>Toroidal</a:t>
            </a:r>
            <a:r>
              <a:rPr lang="ru-RU" sz="1000" dirty="0" smtClean="0">
                <a:latin typeface="Open Sans" pitchFamily="34" charset="0"/>
                <a:ea typeface="Open Sans" pitchFamily="34" charset="0"/>
                <a:cs typeface="Open Sans" pitchFamily="34" charset="0"/>
              </a:rPr>
              <a:t> </a:t>
            </a:r>
            <a:r>
              <a:rPr lang="ru-RU" sz="1000" dirty="0" err="1" smtClean="0">
                <a:latin typeface="Open Sans" pitchFamily="34" charset="0"/>
                <a:ea typeface="Open Sans" pitchFamily="34" charset="0"/>
                <a:cs typeface="Open Sans" pitchFamily="34" charset="0"/>
              </a:rPr>
              <a:t>Large</a:t>
            </a:r>
            <a:r>
              <a:rPr lang="ru-RU" sz="1000" dirty="0" smtClean="0">
                <a:latin typeface="Open Sans" pitchFamily="34" charset="0"/>
                <a:ea typeface="Open Sans" pitchFamily="34" charset="0"/>
                <a:cs typeface="Open Sans" pitchFamily="34" charset="0"/>
              </a:rPr>
              <a:t> </a:t>
            </a:r>
            <a:r>
              <a:rPr lang="ru-RU" sz="1000" dirty="0" err="1" smtClean="0">
                <a:latin typeface="Open Sans" pitchFamily="34" charset="0"/>
                <a:ea typeface="Open Sans" pitchFamily="34" charset="0"/>
                <a:cs typeface="Open Sans" pitchFamily="34" charset="0"/>
              </a:rPr>
              <a:t>Hadron</a:t>
            </a:r>
            <a:r>
              <a:rPr lang="ru-RU" sz="1000" dirty="0" smtClean="0">
                <a:latin typeface="Open Sans" pitchFamily="34" charset="0"/>
                <a:ea typeface="Open Sans" pitchFamily="34" charset="0"/>
                <a:cs typeface="Open Sans" pitchFamily="34" charset="0"/>
              </a:rPr>
              <a:t> </a:t>
            </a:r>
            <a:r>
              <a:rPr lang="ru-RU" sz="1000" dirty="0" err="1" smtClean="0">
                <a:latin typeface="Open Sans" pitchFamily="34" charset="0"/>
                <a:ea typeface="Open Sans" pitchFamily="34" charset="0"/>
                <a:cs typeface="Open Sans" pitchFamily="34" charset="0"/>
              </a:rPr>
              <a:t>Collider</a:t>
            </a:r>
            <a:r>
              <a:rPr lang="ru-RU" sz="1000" dirty="0" smtClean="0">
                <a:latin typeface="Open Sans" pitchFamily="34" charset="0"/>
                <a:ea typeface="Open Sans" pitchFamily="34" charset="0"/>
                <a:cs typeface="Open Sans" pitchFamily="34" charset="0"/>
              </a:rPr>
              <a:t> </a:t>
            </a:r>
            <a:r>
              <a:rPr lang="ru-RU" sz="1000" dirty="0" err="1" smtClean="0">
                <a:latin typeface="Open Sans" pitchFamily="34" charset="0"/>
                <a:ea typeface="Open Sans" pitchFamily="34" charset="0"/>
                <a:cs typeface="Open Sans" pitchFamily="34" charset="0"/>
              </a:rPr>
              <a:t>ApparatuS</a:t>
            </a:r>
            <a:r>
              <a:rPr lang="ru-RU" sz="1000" dirty="0" smtClean="0">
                <a:latin typeface="Open Sans" pitchFamily="34" charset="0"/>
                <a:ea typeface="Open Sans" pitchFamily="34" charset="0"/>
                <a:cs typeface="Open Sans" pitchFamily="34" charset="0"/>
              </a:rPr>
              <a:t> (</a:t>
            </a:r>
            <a:r>
              <a:rPr lang="en-US" sz="1000" dirty="0" smtClean="0">
                <a:latin typeface="Open Sans" pitchFamily="34" charset="0"/>
                <a:ea typeface="Open Sans" pitchFamily="34" charset="0"/>
                <a:cs typeface="Open Sans" pitchFamily="34" charset="0"/>
              </a:rPr>
              <a:t>ATLAS</a:t>
            </a:r>
            <a:r>
              <a:rPr lang="ru-RU" sz="1000" dirty="0" smtClean="0">
                <a:latin typeface="Open Sans" pitchFamily="34" charset="0"/>
                <a:ea typeface="Open Sans" pitchFamily="34" charset="0"/>
                <a:cs typeface="Open Sans" pitchFamily="34" charset="0"/>
              </a:rPr>
              <a:t>), </a:t>
            </a:r>
          </a:p>
          <a:p>
            <a:pPr>
              <a:buFont typeface="Arial" pitchFamily="34" charset="0"/>
              <a:buChar char="•"/>
            </a:pPr>
            <a:r>
              <a:rPr lang="en-US" sz="1000" dirty="0" smtClean="0">
                <a:latin typeface="Open Sans" pitchFamily="34" charset="0"/>
                <a:ea typeface="Open Sans" pitchFamily="34" charset="0"/>
                <a:cs typeface="Open Sans" pitchFamily="34" charset="0"/>
              </a:rPr>
              <a:t> </a:t>
            </a:r>
            <a:r>
              <a:rPr lang="ru-RU" sz="1000" dirty="0" smtClean="0">
                <a:latin typeface="Open Sans" pitchFamily="34" charset="0"/>
                <a:ea typeface="Open Sans" pitchFamily="34" charset="0"/>
                <a:cs typeface="Open Sans" pitchFamily="34" charset="0"/>
              </a:rPr>
              <a:t>A </a:t>
            </a:r>
            <a:r>
              <a:rPr lang="ru-RU" sz="1000" dirty="0" err="1" smtClean="0">
                <a:latin typeface="Open Sans" pitchFamily="34" charset="0"/>
                <a:ea typeface="Open Sans" pitchFamily="34" charset="0"/>
                <a:cs typeface="Open Sans" pitchFamily="34" charset="0"/>
              </a:rPr>
              <a:t>Large</a:t>
            </a:r>
            <a:r>
              <a:rPr lang="ru-RU" sz="1000" dirty="0" smtClean="0">
                <a:latin typeface="Open Sans" pitchFamily="34" charset="0"/>
                <a:ea typeface="Open Sans" pitchFamily="34" charset="0"/>
                <a:cs typeface="Open Sans" pitchFamily="34" charset="0"/>
              </a:rPr>
              <a:t> </a:t>
            </a:r>
            <a:r>
              <a:rPr lang="ru-RU" sz="1000" dirty="0" err="1" smtClean="0">
                <a:latin typeface="Open Sans" pitchFamily="34" charset="0"/>
                <a:ea typeface="Open Sans" pitchFamily="34" charset="0"/>
                <a:cs typeface="Open Sans" pitchFamily="34" charset="0"/>
              </a:rPr>
              <a:t>Ion</a:t>
            </a:r>
            <a:r>
              <a:rPr lang="ru-RU" sz="1000" dirty="0" smtClean="0">
                <a:latin typeface="Open Sans" pitchFamily="34" charset="0"/>
                <a:ea typeface="Open Sans" pitchFamily="34" charset="0"/>
                <a:cs typeface="Open Sans" pitchFamily="34" charset="0"/>
              </a:rPr>
              <a:t> </a:t>
            </a:r>
            <a:r>
              <a:rPr lang="ru-RU" sz="1000" dirty="0" err="1" smtClean="0">
                <a:latin typeface="Open Sans" pitchFamily="34" charset="0"/>
                <a:ea typeface="Open Sans" pitchFamily="34" charset="0"/>
                <a:cs typeface="Open Sans" pitchFamily="34" charset="0"/>
              </a:rPr>
              <a:t>Collider</a:t>
            </a:r>
            <a:r>
              <a:rPr lang="ru-RU" sz="1000" dirty="0" smtClean="0">
                <a:latin typeface="Open Sans" pitchFamily="34" charset="0"/>
                <a:ea typeface="Open Sans" pitchFamily="34" charset="0"/>
                <a:cs typeface="Open Sans" pitchFamily="34" charset="0"/>
              </a:rPr>
              <a:t> </a:t>
            </a:r>
            <a:r>
              <a:rPr lang="ru-RU" sz="1000" dirty="0" err="1" smtClean="0">
                <a:latin typeface="Open Sans" pitchFamily="34" charset="0"/>
                <a:ea typeface="Open Sans" pitchFamily="34" charset="0"/>
                <a:cs typeface="Open Sans" pitchFamily="34" charset="0"/>
              </a:rPr>
              <a:t>Experiment</a:t>
            </a:r>
            <a:r>
              <a:rPr lang="ru-RU" sz="1000" dirty="0" smtClean="0">
                <a:latin typeface="Open Sans" pitchFamily="34" charset="0"/>
                <a:ea typeface="Open Sans" pitchFamily="34" charset="0"/>
                <a:cs typeface="Open Sans" pitchFamily="34" charset="0"/>
              </a:rPr>
              <a:t> (</a:t>
            </a:r>
            <a:r>
              <a:rPr lang="en-US" sz="1000" dirty="0" smtClean="0">
                <a:latin typeface="Open Sans" pitchFamily="34" charset="0"/>
                <a:ea typeface="Open Sans" pitchFamily="34" charset="0"/>
                <a:cs typeface="Open Sans" pitchFamily="34" charset="0"/>
              </a:rPr>
              <a:t>ALICE</a:t>
            </a:r>
            <a:r>
              <a:rPr lang="ru-RU" sz="1000" dirty="0" smtClean="0">
                <a:latin typeface="Open Sans" pitchFamily="34" charset="0"/>
                <a:ea typeface="Open Sans" pitchFamily="34" charset="0"/>
                <a:cs typeface="Open Sans" pitchFamily="34" charset="0"/>
              </a:rPr>
              <a:t>), </a:t>
            </a:r>
          </a:p>
          <a:p>
            <a:pPr>
              <a:buFont typeface="Arial" pitchFamily="34" charset="0"/>
              <a:buChar char="•"/>
            </a:pPr>
            <a:r>
              <a:rPr lang="en-US" sz="1000" dirty="0" smtClean="0">
                <a:latin typeface="Open Sans" pitchFamily="34" charset="0"/>
                <a:ea typeface="Open Sans" pitchFamily="34" charset="0"/>
                <a:cs typeface="Open Sans" pitchFamily="34" charset="0"/>
              </a:rPr>
              <a:t> </a:t>
            </a:r>
            <a:r>
              <a:rPr lang="ru-RU" sz="1000" dirty="0" err="1" smtClean="0">
                <a:latin typeface="Open Sans" pitchFamily="34" charset="0"/>
                <a:ea typeface="Open Sans" pitchFamily="34" charset="0"/>
                <a:cs typeface="Open Sans" pitchFamily="34" charset="0"/>
              </a:rPr>
              <a:t>Compact</a:t>
            </a:r>
            <a:r>
              <a:rPr lang="ru-RU" sz="1000" dirty="0" smtClean="0">
                <a:latin typeface="Open Sans" pitchFamily="34" charset="0"/>
                <a:ea typeface="Open Sans" pitchFamily="34" charset="0"/>
                <a:cs typeface="Open Sans" pitchFamily="34" charset="0"/>
              </a:rPr>
              <a:t> </a:t>
            </a:r>
            <a:r>
              <a:rPr lang="ru-RU" sz="1000" dirty="0" err="1" smtClean="0">
                <a:latin typeface="Open Sans" pitchFamily="34" charset="0"/>
                <a:ea typeface="Open Sans" pitchFamily="34" charset="0"/>
                <a:cs typeface="Open Sans" pitchFamily="34" charset="0"/>
              </a:rPr>
              <a:t>Muon</a:t>
            </a:r>
            <a:r>
              <a:rPr lang="ru-RU" sz="1000" dirty="0" smtClean="0">
                <a:latin typeface="Open Sans" pitchFamily="34" charset="0"/>
                <a:ea typeface="Open Sans" pitchFamily="34" charset="0"/>
                <a:cs typeface="Open Sans" pitchFamily="34" charset="0"/>
              </a:rPr>
              <a:t> </a:t>
            </a:r>
            <a:r>
              <a:rPr lang="ru-RU" sz="1000" dirty="0" err="1" smtClean="0">
                <a:latin typeface="Open Sans" pitchFamily="34" charset="0"/>
                <a:ea typeface="Open Sans" pitchFamily="34" charset="0"/>
                <a:cs typeface="Open Sans" pitchFamily="34" charset="0"/>
              </a:rPr>
              <a:t>Solenoid</a:t>
            </a:r>
            <a:r>
              <a:rPr lang="ru-RU" sz="1000" dirty="0" smtClean="0">
                <a:latin typeface="Open Sans" pitchFamily="34" charset="0"/>
                <a:ea typeface="Open Sans" pitchFamily="34" charset="0"/>
                <a:cs typeface="Open Sans" pitchFamily="34" charset="0"/>
              </a:rPr>
              <a:t> (</a:t>
            </a:r>
            <a:r>
              <a:rPr lang="en-US" sz="1000" dirty="0" smtClean="0">
                <a:latin typeface="Open Sans" pitchFamily="34" charset="0"/>
                <a:ea typeface="Open Sans" pitchFamily="34" charset="0"/>
                <a:cs typeface="Open Sans" pitchFamily="34" charset="0"/>
              </a:rPr>
              <a:t>CMS</a:t>
            </a:r>
            <a:r>
              <a:rPr lang="ru-RU" sz="1000" dirty="0" smtClean="0">
                <a:latin typeface="Open Sans" pitchFamily="34" charset="0"/>
                <a:ea typeface="Open Sans" pitchFamily="34" charset="0"/>
                <a:cs typeface="Open Sans" pitchFamily="34" charset="0"/>
              </a:rPr>
              <a:t>), </a:t>
            </a:r>
          </a:p>
          <a:p>
            <a:pPr>
              <a:buFont typeface="Arial" pitchFamily="34" charset="0"/>
              <a:buChar char="•"/>
            </a:pPr>
            <a:r>
              <a:rPr lang="en-US" sz="1000" dirty="0" smtClean="0">
                <a:latin typeface="Open Sans" pitchFamily="34" charset="0"/>
                <a:ea typeface="Open Sans" pitchFamily="34" charset="0"/>
                <a:cs typeface="Open Sans" pitchFamily="34" charset="0"/>
              </a:rPr>
              <a:t> </a:t>
            </a:r>
            <a:r>
              <a:rPr lang="ru-RU" sz="1000" dirty="0" err="1" smtClean="0">
                <a:latin typeface="Open Sans" pitchFamily="34" charset="0"/>
                <a:ea typeface="Open Sans" pitchFamily="34" charset="0"/>
                <a:cs typeface="Open Sans" pitchFamily="34" charset="0"/>
              </a:rPr>
              <a:t>LHC-beauty</a:t>
            </a:r>
            <a:r>
              <a:rPr lang="ru-RU" sz="1000" dirty="0" smtClean="0">
                <a:latin typeface="Open Sans" pitchFamily="34" charset="0"/>
                <a:ea typeface="Open Sans" pitchFamily="34" charset="0"/>
                <a:cs typeface="Open Sans" pitchFamily="34" charset="0"/>
              </a:rPr>
              <a:t> (</a:t>
            </a:r>
            <a:r>
              <a:rPr lang="en-US" sz="1000" dirty="0" err="1" smtClean="0">
                <a:latin typeface="Open Sans" pitchFamily="34" charset="0"/>
                <a:ea typeface="Open Sans" pitchFamily="34" charset="0"/>
                <a:cs typeface="Open Sans" pitchFamily="34" charset="0"/>
              </a:rPr>
              <a:t>LHCb</a:t>
            </a:r>
            <a:r>
              <a:rPr lang="ru-RU" sz="1000" dirty="0" smtClean="0">
                <a:latin typeface="Open Sans" pitchFamily="34" charset="0"/>
                <a:ea typeface="Open Sans" pitchFamily="34" charset="0"/>
                <a:cs typeface="Open Sans" pitchFamily="34" charset="0"/>
              </a:rPr>
              <a:t>). </a:t>
            </a:r>
            <a:endParaRPr lang="ru-RU" sz="1000" b="1" dirty="0">
              <a:effectLst/>
              <a:latin typeface="Open Sans" pitchFamily="34" charset="0"/>
              <a:ea typeface="Open Sans" pitchFamily="34" charset="0"/>
              <a:cs typeface="Open Sans" pitchFamily="34" charset="0"/>
            </a:endParaRPr>
          </a:p>
        </p:txBody>
      </p:sp>
      <p:graphicFrame>
        <p:nvGraphicFramePr>
          <p:cNvPr id="10" name="Таблица 9"/>
          <p:cNvGraphicFramePr>
            <a:graphicFrameLocks noGrp="1"/>
          </p:cNvGraphicFramePr>
          <p:nvPr/>
        </p:nvGraphicFramePr>
        <p:xfrm>
          <a:off x="356136" y="1720696"/>
          <a:ext cx="11492564" cy="3476952"/>
        </p:xfrm>
        <a:graphic>
          <a:graphicData uri="http://schemas.openxmlformats.org/drawingml/2006/table">
            <a:tbl>
              <a:tblPr/>
              <a:tblGrid>
                <a:gridCol w="1274913">
                  <a:extLst>
                    <a:ext uri="{9D8B030D-6E8A-4147-A177-3AD203B41FA5}">
                      <a16:colId xmlns:a16="http://schemas.microsoft.com/office/drawing/2014/main" val="20000"/>
                    </a:ext>
                  </a:extLst>
                </a:gridCol>
                <a:gridCol w="1169903">
                  <a:extLst>
                    <a:ext uri="{9D8B030D-6E8A-4147-A177-3AD203B41FA5}">
                      <a16:colId xmlns:a16="http://schemas.microsoft.com/office/drawing/2014/main" val="20001"/>
                    </a:ext>
                  </a:extLst>
                </a:gridCol>
                <a:gridCol w="2233061">
                  <a:extLst>
                    <a:ext uri="{9D8B030D-6E8A-4147-A177-3AD203B41FA5}">
                      <a16:colId xmlns:a16="http://schemas.microsoft.com/office/drawing/2014/main" val="20002"/>
                    </a:ext>
                  </a:extLst>
                </a:gridCol>
                <a:gridCol w="1568918">
                  <a:extLst>
                    <a:ext uri="{9D8B030D-6E8A-4147-A177-3AD203B41FA5}">
                      <a16:colId xmlns:a16="http://schemas.microsoft.com/office/drawing/2014/main" val="20003"/>
                    </a:ext>
                  </a:extLst>
                </a:gridCol>
                <a:gridCol w="1674796">
                  <a:extLst>
                    <a:ext uri="{9D8B030D-6E8A-4147-A177-3AD203B41FA5}">
                      <a16:colId xmlns:a16="http://schemas.microsoft.com/office/drawing/2014/main" val="20004"/>
                    </a:ext>
                  </a:extLst>
                </a:gridCol>
                <a:gridCol w="1463039">
                  <a:extLst>
                    <a:ext uri="{9D8B030D-6E8A-4147-A177-3AD203B41FA5}">
                      <a16:colId xmlns:a16="http://schemas.microsoft.com/office/drawing/2014/main" val="20005"/>
                    </a:ext>
                  </a:extLst>
                </a:gridCol>
                <a:gridCol w="673769">
                  <a:extLst>
                    <a:ext uri="{9D8B030D-6E8A-4147-A177-3AD203B41FA5}">
                      <a16:colId xmlns:a16="http://schemas.microsoft.com/office/drawing/2014/main" val="20006"/>
                    </a:ext>
                  </a:extLst>
                </a:gridCol>
                <a:gridCol w="644892">
                  <a:extLst>
                    <a:ext uri="{9D8B030D-6E8A-4147-A177-3AD203B41FA5}">
                      <a16:colId xmlns:a16="http://schemas.microsoft.com/office/drawing/2014/main" val="20007"/>
                    </a:ext>
                  </a:extLst>
                </a:gridCol>
                <a:gridCol w="789273">
                  <a:extLst>
                    <a:ext uri="{9D8B030D-6E8A-4147-A177-3AD203B41FA5}">
                      <a16:colId xmlns:a16="http://schemas.microsoft.com/office/drawing/2014/main" val="20008"/>
                    </a:ext>
                  </a:extLst>
                </a:gridCol>
              </a:tblGrid>
              <a:tr h="132709">
                <a:tc rowSpan="2">
                  <a:txBody>
                    <a:bodyPr/>
                    <a:lstStyle/>
                    <a:p>
                      <a:pPr algn="ctr">
                        <a:lnSpc>
                          <a:spcPct val="115000"/>
                        </a:lnSpc>
                        <a:spcAft>
                          <a:spcPts val="0"/>
                        </a:spcAft>
                      </a:pPr>
                      <a:r>
                        <a:rPr lang="ru-RU" sz="900" dirty="0">
                          <a:solidFill>
                            <a:srgbClr val="000000"/>
                          </a:solidFill>
                          <a:latin typeface="Open Sans" pitchFamily="34" charset="0"/>
                          <a:ea typeface="Open Sans" pitchFamily="34" charset="0"/>
                          <a:cs typeface="Open Sans" pitchFamily="34" charset="0"/>
                        </a:rPr>
                        <a:t>Наименование языковой модели</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tc gridSpan="8">
                  <a:txBody>
                    <a:bodyPr/>
                    <a:lstStyle/>
                    <a:p>
                      <a:pPr algn="ctr">
                        <a:lnSpc>
                          <a:spcPct val="115000"/>
                        </a:lnSpc>
                        <a:spcAft>
                          <a:spcPts val="0"/>
                        </a:spcAft>
                      </a:pPr>
                      <a:r>
                        <a:rPr lang="ru-RU" sz="1000" dirty="0">
                          <a:solidFill>
                            <a:srgbClr val="000000"/>
                          </a:solidFill>
                          <a:latin typeface="Open Sans" pitchFamily="34" charset="0"/>
                          <a:ea typeface="Open Sans" pitchFamily="34" charset="0"/>
                          <a:cs typeface="Open Sans" pitchFamily="34" charset="0"/>
                        </a:rPr>
                        <a:t>Критерии оценивания языковой модели</a:t>
                      </a:r>
                      <a:endParaRPr lang="ru-RU" sz="10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ctr">
                        <a:lnSpc>
                          <a:spcPct val="115000"/>
                        </a:lnSpc>
                        <a:spcAft>
                          <a:spcPts val="0"/>
                        </a:spcAft>
                      </a:pPr>
                      <a:endParaRPr lang="ru-RU" sz="10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extLst>
                  <a:ext uri="{0D108BD9-81ED-4DB2-BD59-A6C34878D82A}">
                    <a16:rowId xmlns:a16="http://schemas.microsoft.com/office/drawing/2014/main" val="10000"/>
                  </a:ext>
                </a:extLst>
              </a:tr>
              <a:tr h="486552">
                <a:tc vMerge="1">
                  <a:txBody>
                    <a:bodyPr/>
                    <a:lstStyle/>
                    <a:p>
                      <a:endParaRPr lang="ru-RU"/>
                    </a:p>
                  </a:txBody>
                  <a:tcPr/>
                </a:tc>
                <a:tc>
                  <a:txBody>
                    <a:bodyPr/>
                    <a:lstStyle/>
                    <a:p>
                      <a:pPr algn="ctr">
                        <a:lnSpc>
                          <a:spcPct val="115000"/>
                        </a:lnSpc>
                        <a:spcAft>
                          <a:spcPts val="0"/>
                        </a:spcAft>
                      </a:pPr>
                      <a:r>
                        <a:rPr lang="ru-RU" sz="900" dirty="0">
                          <a:solidFill>
                            <a:srgbClr val="000000"/>
                          </a:solidFill>
                          <a:latin typeface="Open Sans" pitchFamily="34" charset="0"/>
                          <a:ea typeface="Open Sans" pitchFamily="34" charset="0"/>
                          <a:cs typeface="Open Sans" pitchFamily="34" charset="0"/>
                        </a:rPr>
                        <a:t>Доступность</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tc>
                  <a:txBody>
                    <a:bodyPr/>
                    <a:lstStyle/>
                    <a:p>
                      <a:pPr algn="ctr">
                        <a:lnSpc>
                          <a:spcPct val="115000"/>
                        </a:lnSpc>
                        <a:spcAft>
                          <a:spcPts val="0"/>
                        </a:spcAft>
                      </a:pPr>
                      <a:r>
                        <a:rPr lang="ru-RU" sz="900" dirty="0">
                          <a:solidFill>
                            <a:srgbClr val="000000"/>
                          </a:solidFill>
                          <a:latin typeface="Open Sans" pitchFamily="34" charset="0"/>
                          <a:ea typeface="Open Sans" pitchFamily="34" charset="0"/>
                          <a:cs typeface="Open Sans" pitchFamily="34" charset="0"/>
                        </a:rPr>
                        <a:t>Языки обучения</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tc>
                  <a:txBody>
                    <a:bodyPr/>
                    <a:lstStyle/>
                    <a:p>
                      <a:pPr algn="ctr">
                        <a:lnSpc>
                          <a:spcPct val="115000"/>
                        </a:lnSpc>
                        <a:spcAft>
                          <a:spcPts val="0"/>
                        </a:spcAft>
                      </a:pPr>
                      <a:r>
                        <a:rPr lang="ru-RU" sz="900" dirty="0">
                          <a:solidFill>
                            <a:srgbClr val="000000"/>
                          </a:solidFill>
                          <a:latin typeface="Open Sans" pitchFamily="34" charset="0"/>
                          <a:ea typeface="Open Sans" pitchFamily="34" charset="0"/>
                          <a:cs typeface="Open Sans" pitchFamily="34" charset="0"/>
                        </a:rPr>
                        <a:t>Работа с текстовыми файлами</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tc>
                  <a:txBody>
                    <a:bodyPr/>
                    <a:lstStyle/>
                    <a:p>
                      <a:pPr algn="ctr">
                        <a:lnSpc>
                          <a:spcPct val="115000"/>
                        </a:lnSpc>
                        <a:spcAft>
                          <a:spcPts val="0"/>
                        </a:spcAft>
                      </a:pPr>
                      <a:r>
                        <a:rPr lang="ru-RU" sz="900" dirty="0">
                          <a:solidFill>
                            <a:srgbClr val="000000"/>
                          </a:solidFill>
                          <a:latin typeface="Open Sans" pitchFamily="34" charset="0"/>
                          <a:ea typeface="Open Sans" pitchFamily="34" charset="0"/>
                          <a:cs typeface="Open Sans" pitchFamily="34" charset="0"/>
                        </a:rPr>
                        <a:t>Объем принимаемого текста на один запрос</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tc>
                  <a:txBody>
                    <a:bodyPr/>
                    <a:lstStyle/>
                    <a:p>
                      <a:pPr algn="ctr">
                        <a:lnSpc>
                          <a:spcPct val="115000"/>
                        </a:lnSpc>
                        <a:spcAft>
                          <a:spcPts val="0"/>
                        </a:spcAft>
                      </a:pPr>
                      <a:r>
                        <a:rPr lang="ru-RU" sz="900">
                          <a:solidFill>
                            <a:srgbClr val="000000"/>
                          </a:solidFill>
                          <a:latin typeface="Open Sans" pitchFamily="34" charset="0"/>
                          <a:ea typeface="Open Sans" pitchFamily="34" charset="0"/>
                          <a:cs typeface="Open Sans" pitchFamily="34" charset="0"/>
                        </a:rPr>
                        <a:t>Количество запросов в диалоге в минуту</a:t>
                      </a:r>
                      <a:endParaRPr lang="ru-RU" sz="90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tc>
                  <a:txBody>
                    <a:bodyPr/>
                    <a:lstStyle/>
                    <a:p>
                      <a:pPr algn="ctr">
                        <a:lnSpc>
                          <a:spcPct val="115000"/>
                        </a:lnSpc>
                        <a:spcAft>
                          <a:spcPts val="0"/>
                        </a:spcAft>
                      </a:pPr>
                      <a:r>
                        <a:rPr lang="ru-RU" sz="900" dirty="0">
                          <a:solidFill>
                            <a:srgbClr val="000000"/>
                          </a:solidFill>
                          <a:latin typeface="Open Sans" pitchFamily="34" charset="0"/>
                          <a:ea typeface="Open Sans" pitchFamily="34" charset="0"/>
                          <a:cs typeface="Open Sans" pitchFamily="34" charset="0"/>
                        </a:rPr>
                        <a:t>Наличие </a:t>
                      </a:r>
                      <a:r>
                        <a:rPr lang="en-US" sz="900" dirty="0">
                          <a:solidFill>
                            <a:srgbClr val="000000"/>
                          </a:solidFill>
                          <a:latin typeface="Open Sans" pitchFamily="34" charset="0"/>
                          <a:ea typeface="Open Sans" pitchFamily="34" charset="0"/>
                          <a:cs typeface="Open Sans" pitchFamily="34" charset="0"/>
                        </a:rPr>
                        <a:t>API</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tc>
                  <a:txBody>
                    <a:bodyPr/>
                    <a:lstStyle/>
                    <a:p>
                      <a:pPr algn="ctr">
                        <a:lnSpc>
                          <a:spcPct val="115000"/>
                        </a:lnSpc>
                        <a:spcAft>
                          <a:spcPts val="0"/>
                        </a:spcAft>
                      </a:pPr>
                      <a:r>
                        <a:rPr lang="en-US" sz="900" dirty="0">
                          <a:solidFill>
                            <a:srgbClr val="000000"/>
                          </a:solidFill>
                          <a:latin typeface="Open Sans" pitchFamily="34" charset="0"/>
                          <a:ea typeface="Open Sans" pitchFamily="34" charset="0"/>
                          <a:cs typeface="Open Sans" pitchFamily="34" charset="0"/>
                        </a:rPr>
                        <a:t>Open source</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tc>
                  <a:txBody>
                    <a:bodyPr/>
                    <a:lstStyle/>
                    <a:p>
                      <a:pPr algn="ctr">
                        <a:lnSpc>
                          <a:spcPct val="115000"/>
                        </a:lnSpc>
                        <a:spcAft>
                          <a:spcPts val="0"/>
                        </a:spcAft>
                      </a:pPr>
                      <a:r>
                        <a:rPr lang="ru-RU" sz="900" dirty="0" smtClean="0">
                          <a:latin typeface="Open Sans" pitchFamily="34" charset="0"/>
                          <a:ea typeface="Open Sans" pitchFamily="34" charset="0"/>
                          <a:cs typeface="Open Sans" pitchFamily="34" charset="0"/>
                        </a:rPr>
                        <a:t>Лицензия</a:t>
                      </a:r>
                      <a:r>
                        <a:rPr lang="ru-RU" sz="900" baseline="0" dirty="0" smtClean="0">
                          <a:latin typeface="Open Sans" pitchFamily="34" charset="0"/>
                          <a:ea typeface="Open Sans" pitchFamily="34" charset="0"/>
                          <a:cs typeface="Open Sans" pitchFamily="34" charset="0"/>
                        </a:rPr>
                        <a:t> </a:t>
                      </a:r>
                      <a:r>
                        <a:rPr lang="en-US" sz="900" baseline="0" dirty="0" smtClean="0">
                          <a:latin typeface="Open Sans" pitchFamily="34" charset="0"/>
                          <a:ea typeface="Open Sans" pitchFamily="34" charset="0"/>
                          <a:cs typeface="Open Sans" pitchFamily="34" charset="0"/>
                        </a:rPr>
                        <a:t>open source</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extLst>
                  <a:ext uri="{0D108BD9-81ED-4DB2-BD59-A6C34878D82A}">
                    <a16:rowId xmlns:a16="http://schemas.microsoft.com/office/drawing/2014/main" val="10001"/>
                  </a:ext>
                </a:extLst>
              </a:tr>
              <a:tr h="364357">
                <a:tc>
                  <a:txBody>
                    <a:bodyPr/>
                    <a:lstStyle/>
                    <a:p>
                      <a:pPr>
                        <a:lnSpc>
                          <a:spcPct val="115000"/>
                        </a:lnSpc>
                        <a:spcAft>
                          <a:spcPts val="0"/>
                        </a:spcAft>
                      </a:pPr>
                      <a:r>
                        <a:rPr lang="en-US" sz="900" dirty="0">
                          <a:solidFill>
                            <a:schemeClr val="bg1"/>
                          </a:solidFill>
                          <a:latin typeface="Open Sans" pitchFamily="34" charset="0"/>
                          <a:ea typeface="Open Sans" pitchFamily="34" charset="0"/>
                          <a:cs typeface="Open Sans" pitchFamily="34" charset="0"/>
                        </a:rPr>
                        <a:t>Mistral</a:t>
                      </a:r>
                      <a:r>
                        <a:rPr lang="ru-RU" sz="900" dirty="0">
                          <a:solidFill>
                            <a:schemeClr val="bg1"/>
                          </a:solidFill>
                          <a:latin typeface="Open Sans" pitchFamily="34" charset="0"/>
                          <a:ea typeface="Open Sans" pitchFamily="34" charset="0"/>
                          <a:cs typeface="Open Sans" pitchFamily="34" charset="0"/>
                        </a:rPr>
                        <a:t>-</a:t>
                      </a:r>
                      <a:r>
                        <a:rPr lang="en-US" sz="900" dirty="0">
                          <a:solidFill>
                            <a:schemeClr val="bg1"/>
                          </a:solidFill>
                          <a:latin typeface="Open Sans" pitchFamily="34" charset="0"/>
                          <a:ea typeface="Open Sans" pitchFamily="34" charset="0"/>
                          <a:cs typeface="Open Sans" pitchFamily="34" charset="0"/>
                        </a:rPr>
                        <a:t>7B v0.3</a:t>
                      </a:r>
                      <a:endParaRPr lang="ru-RU" sz="900" dirty="0">
                        <a:solidFill>
                          <a:schemeClr val="bg1"/>
                        </a:solidFill>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solidFill>
                      <a:srgbClr val="0055BB"/>
                    </a:solidFill>
                  </a:tcPr>
                </a:tc>
                <a:tc>
                  <a:txBody>
                    <a:bodyPr/>
                    <a:lstStyle/>
                    <a:p>
                      <a:pPr algn="ctr">
                        <a:lnSpc>
                          <a:spcPct val="115000"/>
                        </a:lnSpc>
                        <a:spcAft>
                          <a:spcPts val="0"/>
                        </a:spcAft>
                      </a:pPr>
                      <a:r>
                        <a:rPr lang="ru-RU" sz="900" dirty="0">
                          <a:solidFill>
                            <a:schemeClr val="bg1"/>
                          </a:solidFill>
                          <a:latin typeface="Open Sans" pitchFamily="34" charset="0"/>
                          <a:ea typeface="Open Sans" pitchFamily="34" charset="0"/>
                          <a:cs typeface="Open Sans" pitchFamily="34" charset="0"/>
                        </a:rPr>
                        <a:t>Да</a:t>
                      </a: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solidFill>
                      <a:srgbClr val="0055BB"/>
                    </a:solidFill>
                  </a:tcPr>
                </a:tc>
                <a:tc>
                  <a:txBody>
                    <a:bodyPr/>
                    <a:lstStyle/>
                    <a:p>
                      <a:pPr>
                        <a:lnSpc>
                          <a:spcPct val="115000"/>
                        </a:lnSpc>
                        <a:spcAft>
                          <a:spcPts val="0"/>
                        </a:spcAft>
                      </a:pPr>
                      <a:r>
                        <a:rPr lang="ru-RU" sz="900" dirty="0">
                          <a:solidFill>
                            <a:schemeClr val="bg1"/>
                          </a:solidFill>
                          <a:latin typeface="Open Sans" pitchFamily="34" charset="0"/>
                          <a:ea typeface="Open Sans" pitchFamily="34" charset="0"/>
                          <a:cs typeface="Open Sans" pitchFamily="34" charset="0"/>
                        </a:rPr>
                        <a:t>английский, русский, французский, немецкий, испанский</a:t>
                      </a: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solidFill>
                      <a:srgbClr val="0055BB"/>
                    </a:solidFill>
                  </a:tcPr>
                </a:tc>
                <a:tc>
                  <a:txBody>
                    <a:bodyPr/>
                    <a:lstStyle/>
                    <a:p>
                      <a:pPr algn="ctr">
                        <a:lnSpc>
                          <a:spcPct val="115000"/>
                        </a:lnSpc>
                        <a:spcAft>
                          <a:spcPts val="0"/>
                        </a:spcAft>
                      </a:pPr>
                      <a:r>
                        <a:rPr lang="ru-RU" sz="900" dirty="0">
                          <a:solidFill>
                            <a:schemeClr val="bg1"/>
                          </a:solidFill>
                          <a:latin typeface="Open Sans" pitchFamily="34" charset="0"/>
                          <a:ea typeface="Open Sans" pitchFamily="34" charset="0"/>
                          <a:cs typeface="Open Sans" pitchFamily="34" charset="0"/>
                        </a:rPr>
                        <a:t>Да</a:t>
                      </a: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solidFill>
                      <a:srgbClr val="0055BB"/>
                    </a:solidFill>
                  </a:tcPr>
                </a:tc>
                <a:tc>
                  <a:txBody>
                    <a:bodyPr/>
                    <a:lstStyle/>
                    <a:p>
                      <a:pPr algn="ctr">
                        <a:lnSpc>
                          <a:spcPct val="115000"/>
                        </a:lnSpc>
                        <a:spcAft>
                          <a:spcPts val="0"/>
                        </a:spcAft>
                      </a:pPr>
                      <a:r>
                        <a:rPr lang="ru-RU" sz="900" dirty="0" smtClean="0">
                          <a:solidFill>
                            <a:schemeClr val="bg1"/>
                          </a:solidFill>
                          <a:latin typeface="Open Sans" pitchFamily="34" charset="0"/>
                          <a:ea typeface="Open Sans" pitchFamily="34" charset="0"/>
                          <a:cs typeface="Open Sans" pitchFamily="34" charset="0"/>
                        </a:rPr>
                        <a:t>2 048 </a:t>
                      </a:r>
                      <a:r>
                        <a:rPr lang="ru-RU" sz="900" dirty="0" err="1">
                          <a:solidFill>
                            <a:schemeClr val="bg1"/>
                          </a:solidFill>
                          <a:latin typeface="Open Sans" pitchFamily="34" charset="0"/>
                          <a:ea typeface="Open Sans" pitchFamily="34" charset="0"/>
                          <a:cs typeface="Open Sans" pitchFamily="34" charset="0"/>
                        </a:rPr>
                        <a:t>токенов</a:t>
                      </a:r>
                      <a:endParaRPr lang="ru-RU" sz="900" dirty="0">
                        <a:solidFill>
                          <a:schemeClr val="bg1"/>
                        </a:solidFill>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solidFill>
                      <a:srgbClr val="0055BB"/>
                    </a:solidFill>
                  </a:tcPr>
                </a:tc>
                <a:tc>
                  <a:txBody>
                    <a:bodyPr/>
                    <a:lstStyle/>
                    <a:p>
                      <a:pPr algn="ctr">
                        <a:lnSpc>
                          <a:spcPct val="115000"/>
                        </a:lnSpc>
                        <a:spcAft>
                          <a:spcPts val="0"/>
                        </a:spcAft>
                      </a:pPr>
                      <a:r>
                        <a:rPr lang="en-US" sz="900" dirty="0" err="1">
                          <a:solidFill>
                            <a:schemeClr val="bg1"/>
                          </a:solidFill>
                          <a:latin typeface="Open Sans" pitchFamily="34" charset="0"/>
                          <a:ea typeface="Open Sans" pitchFamily="34" charset="0"/>
                          <a:cs typeface="Open Sans" pitchFamily="34" charset="0"/>
                        </a:rPr>
                        <a:t>Нет</a:t>
                      </a:r>
                      <a:r>
                        <a:rPr lang="en-US" sz="900" dirty="0">
                          <a:solidFill>
                            <a:schemeClr val="bg1"/>
                          </a:solidFill>
                          <a:latin typeface="Open Sans" pitchFamily="34" charset="0"/>
                          <a:ea typeface="Open Sans" pitchFamily="34" charset="0"/>
                          <a:cs typeface="Open Sans" pitchFamily="34" charset="0"/>
                        </a:rPr>
                        <a:t> </a:t>
                      </a:r>
                      <a:r>
                        <a:rPr lang="en-US" sz="900" dirty="0" err="1">
                          <a:solidFill>
                            <a:schemeClr val="bg1"/>
                          </a:solidFill>
                          <a:latin typeface="Open Sans" pitchFamily="34" charset="0"/>
                          <a:ea typeface="Open Sans" pitchFamily="34" charset="0"/>
                          <a:cs typeface="Open Sans" pitchFamily="34" charset="0"/>
                        </a:rPr>
                        <a:t>ограничений</a:t>
                      </a:r>
                      <a:endParaRPr lang="ru-RU" sz="900" dirty="0">
                        <a:solidFill>
                          <a:schemeClr val="bg1"/>
                        </a:solidFill>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solidFill>
                      <a:srgbClr val="0055BB"/>
                    </a:solidFill>
                  </a:tcPr>
                </a:tc>
                <a:tc>
                  <a:txBody>
                    <a:bodyPr/>
                    <a:lstStyle/>
                    <a:p>
                      <a:pPr algn="ctr">
                        <a:lnSpc>
                          <a:spcPct val="115000"/>
                        </a:lnSpc>
                        <a:spcAft>
                          <a:spcPts val="0"/>
                        </a:spcAft>
                      </a:pPr>
                      <a:r>
                        <a:rPr lang="ru-RU" sz="900" dirty="0">
                          <a:solidFill>
                            <a:schemeClr val="bg1"/>
                          </a:solidFill>
                          <a:latin typeface="Open Sans" pitchFamily="34" charset="0"/>
                          <a:ea typeface="Open Sans" pitchFamily="34" charset="0"/>
                          <a:cs typeface="Open Sans" pitchFamily="34" charset="0"/>
                        </a:rPr>
                        <a:t>Да</a:t>
                      </a: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solidFill>
                      <a:srgbClr val="0055BB"/>
                    </a:solidFill>
                  </a:tcPr>
                </a:tc>
                <a:tc>
                  <a:txBody>
                    <a:bodyPr/>
                    <a:lstStyle/>
                    <a:p>
                      <a:pPr algn="ctr">
                        <a:lnSpc>
                          <a:spcPct val="115000"/>
                        </a:lnSpc>
                        <a:spcAft>
                          <a:spcPts val="0"/>
                        </a:spcAft>
                      </a:pPr>
                      <a:r>
                        <a:rPr lang="ru-RU" sz="900" dirty="0">
                          <a:solidFill>
                            <a:schemeClr val="bg1"/>
                          </a:solidFill>
                          <a:latin typeface="Open Sans" pitchFamily="34" charset="0"/>
                          <a:ea typeface="Open Sans" pitchFamily="34" charset="0"/>
                          <a:cs typeface="Open Sans" pitchFamily="34" charset="0"/>
                        </a:rPr>
                        <a:t>Да</a:t>
                      </a: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solidFill>
                      <a:srgbClr val="0055BB"/>
                    </a:solidFill>
                  </a:tcPr>
                </a:tc>
                <a:tc>
                  <a:txBody>
                    <a:bodyPr/>
                    <a:lstStyle/>
                    <a:p>
                      <a:pPr algn="ctr">
                        <a:lnSpc>
                          <a:spcPct val="115000"/>
                        </a:lnSpc>
                        <a:spcAft>
                          <a:spcPts val="0"/>
                        </a:spcAft>
                      </a:pPr>
                      <a:r>
                        <a:rPr lang="en-US" sz="900" dirty="0" smtClean="0">
                          <a:solidFill>
                            <a:schemeClr val="bg1"/>
                          </a:solidFill>
                          <a:latin typeface="Open Sans" pitchFamily="34" charset="0"/>
                          <a:ea typeface="Open Sans" pitchFamily="34" charset="0"/>
                          <a:cs typeface="Open Sans" pitchFamily="34" charset="0"/>
                        </a:rPr>
                        <a:t>Apache 2.0</a:t>
                      </a:r>
                      <a:endParaRPr lang="ru-RU" sz="900" dirty="0">
                        <a:solidFill>
                          <a:schemeClr val="bg1"/>
                        </a:solidFill>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solidFill>
                      <a:srgbClr val="0055BB"/>
                    </a:solidFill>
                  </a:tcPr>
                </a:tc>
                <a:extLst>
                  <a:ext uri="{0D108BD9-81ED-4DB2-BD59-A6C34878D82A}">
                    <a16:rowId xmlns:a16="http://schemas.microsoft.com/office/drawing/2014/main" val="10002"/>
                  </a:ext>
                </a:extLst>
              </a:tr>
              <a:tr h="364357">
                <a:tc>
                  <a:txBody>
                    <a:bodyPr/>
                    <a:lstStyle/>
                    <a:p>
                      <a:pPr>
                        <a:lnSpc>
                          <a:spcPct val="115000"/>
                        </a:lnSpc>
                        <a:spcAft>
                          <a:spcPts val="0"/>
                        </a:spcAft>
                      </a:pPr>
                      <a:r>
                        <a:rPr lang="en-US" sz="900" dirty="0" err="1">
                          <a:solidFill>
                            <a:srgbClr val="000000"/>
                          </a:solidFill>
                          <a:latin typeface="Open Sans" pitchFamily="34" charset="0"/>
                          <a:ea typeface="Open Sans" pitchFamily="34" charset="0"/>
                          <a:cs typeface="Open Sans" pitchFamily="34" charset="0"/>
                        </a:rPr>
                        <a:t>DeepSeek</a:t>
                      </a:r>
                      <a:r>
                        <a:rPr lang="ru-RU" sz="900" dirty="0">
                          <a:solidFill>
                            <a:srgbClr val="000000"/>
                          </a:solidFill>
                          <a:latin typeface="Open Sans" pitchFamily="34" charset="0"/>
                          <a:ea typeface="Open Sans" pitchFamily="34" charset="0"/>
                          <a:cs typeface="Open Sans" pitchFamily="34" charset="0"/>
                        </a:rPr>
                        <a:t>-</a:t>
                      </a:r>
                      <a:r>
                        <a:rPr lang="en-US" sz="900" dirty="0">
                          <a:solidFill>
                            <a:srgbClr val="000000"/>
                          </a:solidFill>
                          <a:latin typeface="Open Sans" pitchFamily="34" charset="0"/>
                          <a:ea typeface="Open Sans" pitchFamily="34" charset="0"/>
                          <a:cs typeface="Open Sans" pitchFamily="34" charset="0"/>
                        </a:rPr>
                        <a:t>V3</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900" dirty="0">
                          <a:solidFill>
                            <a:srgbClr val="000000"/>
                          </a:solidFill>
                          <a:latin typeface="Open Sans" pitchFamily="34" charset="0"/>
                          <a:ea typeface="Open Sans" pitchFamily="34" charset="0"/>
                          <a:cs typeface="Open Sans" pitchFamily="34" charset="0"/>
                        </a:rPr>
                        <a:t>Да</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900" dirty="0">
                          <a:solidFill>
                            <a:srgbClr val="000000"/>
                          </a:solidFill>
                          <a:latin typeface="Open Sans" pitchFamily="34" charset="0"/>
                          <a:ea typeface="Open Sans" pitchFamily="34" charset="0"/>
                          <a:cs typeface="Open Sans" pitchFamily="34" charset="0"/>
                        </a:rPr>
                        <a:t>английский, китайский, испанский, французский, немецкий</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900" dirty="0">
                          <a:solidFill>
                            <a:srgbClr val="000000"/>
                          </a:solidFill>
                          <a:latin typeface="Open Sans" pitchFamily="34" charset="0"/>
                          <a:ea typeface="Open Sans" pitchFamily="34" charset="0"/>
                          <a:cs typeface="Open Sans" pitchFamily="34" charset="0"/>
                        </a:rPr>
                        <a:t>Да</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900" dirty="0">
                          <a:solidFill>
                            <a:srgbClr val="000000"/>
                          </a:solidFill>
                          <a:latin typeface="Open Sans" pitchFamily="34" charset="0"/>
                          <a:ea typeface="Open Sans" pitchFamily="34" charset="0"/>
                          <a:cs typeface="Open Sans" pitchFamily="34" charset="0"/>
                        </a:rPr>
                        <a:t>128 000 </a:t>
                      </a:r>
                      <a:r>
                        <a:rPr lang="ru-RU" sz="900" dirty="0" err="1">
                          <a:solidFill>
                            <a:srgbClr val="000000"/>
                          </a:solidFill>
                          <a:latin typeface="Open Sans" pitchFamily="34" charset="0"/>
                          <a:ea typeface="Open Sans" pitchFamily="34" charset="0"/>
                          <a:cs typeface="Open Sans" pitchFamily="34" charset="0"/>
                        </a:rPr>
                        <a:t>токенов</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n-US" sz="900" dirty="0">
                          <a:solidFill>
                            <a:srgbClr val="000000"/>
                          </a:solidFill>
                          <a:latin typeface="Open Sans" pitchFamily="34" charset="0"/>
                          <a:ea typeface="Open Sans" pitchFamily="34" charset="0"/>
                          <a:cs typeface="Open Sans" pitchFamily="34" charset="0"/>
                        </a:rPr>
                        <a:t>20 </a:t>
                      </a:r>
                      <a:r>
                        <a:rPr lang="ru-RU" sz="900" dirty="0">
                          <a:solidFill>
                            <a:srgbClr val="000000"/>
                          </a:solidFill>
                          <a:latin typeface="Open Sans" pitchFamily="34" charset="0"/>
                          <a:ea typeface="Open Sans" pitchFamily="34" charset="0"/>
                          <a:cs typeface="Open Sans" pitchFamily="34" charset="0"/>
                        </a:rPr>
                        <a:t>запросов</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900">
                          <a:solidFill>
                            <a:srgbClr val="000000"/>
                          </a:solidFill>
                          <a:latin typeface="Open Sans" pitchFamily="34" charset="0"/>
                          <a:ea typeface="Open Sans" pitchFamily="34" charset="0"/>
                          <a:cs typeface="Open Sans" pitchFamily="34" charset="0"/>
                        </a:rPr>
                        <a:t>Да</a:t>
                      </a:r>
                      <a:endParaRPr lang="ru-RU" sz="90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900" dirty="0" smtClean="0">
                          <a:solidFill>
                            <a:srgbClr val="000000"/>
                          </a:solidFill>
                          <a:latin typeface="Open Sans" pitchFamily="34" charset="0"/>
                          <a:ea typeface="Open Sans" pitchFamily="34" charset="0"/>
                          <a:cs typeface="Open Sans" pitchFamily="34" charset="0"/>
                        </a:rPr>
                        <a:t>Да</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n-US" sz="900" dirty="0" smtClean="0">
                          <a:latin typeface="Open Sans" pitchFamily="34" charset="0"/>
                          <a:ea typeface="Open Sans" pitchFamily="34" charset="0"/>
                          <a:cs typeface="Open Sans" pitchFamily="34" charset="0"/>
                        </a:rPr>
                        <a:t>MIT</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242163">
                <a:tc>
                  <a:txBody>
                    <a:bodyPr/>
                    <a:lstStyle/>
                    <a:p>
                      <a:pPr>
                        <a:lnSpc>
                          <a:spcPct val="115000"/>
                        </a:lnSpc>
                        <a:spcAft>
                          <a:spcPts val="0"/>
                        </a:spcAft>
                      </a:pPr>
                      <a:r>
                        <a:rPr lang="en-US" sz="900" dirty="0" err="1">
                          <a:solidFill>
                            <a:srgbClr val="000000"/>
                          </a:solidFill>
                          <a:latin typeface="Open Sans" pitchFamily="34" charset="0"/>
                          <a:ea typeface="Open Sans" pitchFamily="34" charset="0"/>
                          <a:cs typeface="Open Sans" pitchFamily="34" charset="0"/>
                        </a:rPr>
                        <a:t>Qwen</a:t>
                      </a:r>
                      <a:r>
                        <a:rPr lang="ru-RU" sz="900" dirty="0">
                          <a:solidFill>
                            <a:srgbClr val="000000"/>
                          </a:solidFill>
                          <a:latin typeface="Open Sans" pitchFamily="34" charset="0"/>
                          <a:ea typeface="Open Sans" pitchFamily="34" charset="0"/>
                          <a:cs typeface="Open Sans" pitchFamily="34" charset="0"/>
                        </a:rPr>
                        <a:t>2.</a:t>
                      </a:r>
                      <a:r>
                        <a:rPr lang="ru-RU" sz="900" dirty="0">
                          <a:latin typeface="Open Sans" pitchFamily="34" charset="0"/>
                          <a:ea typeface="Open Sans" pitchFamily="34" charset="0"/>
                          <a:cs typeface="Open Sans" pitchFamily="34" charset="0"/>
                        </a:rPr>
                        <a:t>5-Max</a:t>
                      </a: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900" dirty="0">
                          <a:solidFill>
                            <a:srgbClr val="000000"/>
                          </a:solidFill>
                          <a:latin typeface="Open Sans" pitchFamily="34" charset="0"/>
                          <a:ea typeface="Open Sans" pitchFamily="34" charset="0"/>
                          <a:cs typeface="Open Sans" pitchFamily="34" charset="0"/>
                        </a:rPr>
                        <a:t>Да</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900" dirty="0">
                          <a:solidFill>
                            <a:srgbClr val="000000"/>
                          </a:solidFill>
                          <a:latin typeface="Open Sans" pitchFamily="34" charset="0"/>
                          <a:ea typeface="Open Sans" pitchFamily="34" charset="0"/>
                          <a:cs typeface="Open Sans" pitchFamily="34" charset="0"/>
                        </a:rPr>
                        <a:t>английский, китайский, русский, испанский, французский</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900" dirty="0">
                          <a:solidFill>
                            <a:srgbClr val="000000"/>
                          </a:solidFill>
                          <a:latin typeface="Open Sans" pitchFamily="34" charset="0"/>
                          <a:ea typeface="Open Sans" pitchFamily="34" charset="0"/>
                          <a:cs typeface="Open Sans" pitchFamily="34" charset="0"/>
                        </a:rPr>
                        <a:t>Да</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900" dirty="0">
                          <a:solidFill>
                            <a:srgbClr val="000000"/>
                          </a:solidFill>
                          <a:latin typeface="Open Sans" pitchFamily="34" charset="0"/>
                          <a:ea typeface="Open Sans" pitchFamily="34" charset="0"/>
                          <a:cs typeface="Open Sans" pitchFamily="34" charset="0"/>
                        </a:rPr>
                        <a:t>8 192 </a:t>
                      </a:r>
                      <a:r>
                        <a:rPr lang="ru-RU" sz="900" dirty="0" err="1">
                          <a:solidFill>
                            <a:srgbClr val="000000"/>
                          </a:solidFill>
                          <a:latin typeface="Open Sans" pitchFamily="34" charset="0"/>
                          <a:ea typeface="Open Sans" pitchFamily="34" charset="0"/>
                          <a:cs typeface="Open Sans" pitchFamily="34" charset="0"/>
                        </a:rPr>
                        <a:t>токенов</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900" dirty="0">
                          <a:solidFill>
                            <a:srgbClr val="000000"/>
                          </a:solidFill>
                          <a:latin typeface="Open Sans" pitchFamily="34" charset="0"/>
                          <a:ea typeface="Open Sans" pitchFamily="34" charset="0"/>
                          <a:cs typeface="Open Sans" pitchFamily="34" charset="0"/>
                        </a:rPr>
                        <a:t>60 запросов</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900" dirty="0">
                          <a:solidFill>
                            <a:srgbClr val="000000"/>
                          </a:solidFill>
                          <a:latin typeface="Open Sans" pitchFamily="34" charset="0"/>
                          <a:ea typeface="Open Sans" pitchFamily="34" charset="0"/>
                          <a:cs typeface="Open Sans" pitchFamily="34" charset="0"/>
                        </a:rPr>
                        <a:t>Да</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900" dirty="0">
                          <a:solidFill>
                            <a:srgbClr val="000000"/>
                          </a:solidFill>
                          <a:latin typeface="Open Sans" pitchFamily="34" charset="0"/>
                          <a:ea typeface="Open Sans" pitchFamily="34" charset="0"/>
                          <a:cs typeface="Open Sans" pitchFamily="34" charset="0"/>
                        </a:rPr>
                        <a:t>Нет</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900" baseline="0" dirty="0" smtClean="0">
                          <a:latin typeface="Open Sans" pitchFamily="34" charset="0"/>
                          <a:ea typeface="Open Sans" pitchFamily="34" charset="0"/>
                          <a:cs typeface="Open Sans" pitchFamily="34" charset="0"/>
                        </a:rPr>
                        <a:t>–</a:t>
                      </a:r>
                      <a:r>
                        <a:rPr lang="ru-RU" sz="900" baseline="0" dirty="0" smtClean="0">
                          <a:latin typeface="Open Sans" pitchFamily="34" charset="0"/>
                          <a:ea typeface="Open Sans" pitchFamily="34" charset="0"/>
                          <a:cs typeface="Open Sans" pitchFamily="34" charset="0"/>
                        </a:rPr>
                        <a:t>***</a:t>
                      </a:r>
                      <a:endParaRPr lang="ru-RU" sz="900" dirty="0" smtClean="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364357">
                <a:tc>
                  <a:txBody>
                    <a:bodyPr/>
                    <a:lstStyle/>
                    <a:p>
                      <a:pPr>
                        <a:lnSpc>
                          <a:spcPct val="115000"/>
                        </a:lnSpc>
                        <a:spcAft>
                          <a:spcPts val="0"/>
                        </a:spcAft>
                      </a:pPr>
                      <a:r>
                        <a:rPr lang="en-US" sz="900" dirty="0" err="1">
                          <a:solidFill>
                            <a:srgbClr val="000000"/>
                          </a:solidFill>
                          <a:latin typeface="Open Sans" pitchFamily="34" charset="0"/>
                          <a:ea typeface="Open Sans" pitchFamily="34" charset="0"/>
                          <a:cs typeface="Open Sans" pitchFamily="34" charset="0"/>
                        </a:rPr>
                        <a:t>ChatGPT</a:t>
                      </a:r>
                      <a:r>
                        <a:rPr lang="ru-RU" sz="900" dirty="0">
                          <a:solidFill>
                            <a:srgbClr val="000000"/>
                          </a:solidFill>
                          <a:latin typeface="Open Sans" pitchFamily="34" charset="0"/>
                          <a:ea typeface="Open Sans" pitchFamily="34" charset="0"/>
                          <a:cs typeface="Open Sans" pitchFamily="34" charset="0"/>
                        </a:rPr>
                        <a:t> (</a:t>
                      </a:r>
                      <a:r>
                        <a:rPr lang="en-US" sz="900" dirty="0">
                          <a:solidFill>
                            <a:srgbClr val="000000"/>
                          </a:solidFill>
                          <a:latin typeface="Open Sans" pitchFamily="34" charset="0"/>
                          <a:ea typeface="Open Sans" pitchFamily="34" charset="0"/>
                          <a:cs typeface="Open Sans" pitchFamily="34" charset="0"/>
                        </a:rPr>
                        <a:t>GPT-4</a:t>
                      </a:r>
                      <a:r>
                        <a:rPr lang="ru-RU" sz="900" dirty="0">
                          <a:solidFill>
                            <a:srgbClr val="000000"/>
                          </a:solidFill>
                          <a:latin typeface="Open Sans" pitchFamily="34" charset="0"/>
                          <a:ea typeface="Open Sans" pitchFamily="34" charset="0"/>
                          <a:cs typeface="Open Sans" pitchFamily="34" charset="0"/>
                        </a:rPr>
                        <a:t>)</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tc>
                  <a:txBody>
                    <a:bodyPr/>
                    <a:lstStyle/>
                    <a:p>
                      <a:pPr algn="ctr">
                        <a:lnSpc>
                          <a:spcPct val="115000"/>
                        </a:lnSpc>
                        <a:spcAft>
                          <a:spcPts val="0"/>
                        </a:spcAft>
                      </a:pPr>
                      <a:r>
                        <a:rPr lang="ru-RU" sz="900" dirty="0" smtClean="0">
                          <a:solidFill>
                            <a:srgbClr val="000000"/>
                          </a:solidFill>
                          <a:latin typeface="Open Sans" pitchFamily="34" charset="0"/>
                          <a:ea typeface="Open Sans" pitchFamily="34" charset="0"/>
                          <a:cs typeface="Open Sans" pitchFamily="34" charset="0"/>
                        </a:rPr>
                        <a:t>Нет**</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tc>
                  <a:txBody>
                    <a:bodyPr/>
                    <a:lstStyle/>
                    <a:p>
                      <a:pPr>
                        <a:lnSpc>
                          <a:spcPct val="115000"/>
                        </a:lnSpc>
                        <a:spcAft>
                          <a:spcPts val="0"/>
                        </a:spcAft>
                      </a:pPr>
                      <a:r>
                        <a:rPr lang="ru-RU" sz="900" dirty="0">
                          <a:solidFill>
                            <a:srgbClr val="000000"/>
                          </a:solidFill>
                          <a:latin typeface="Open Sans" pitchFamily="34" charset="0"/>
                          <a:ea typeface="Open Sans" pitchFamily="34" charset="0"/>
                          <a:cs typeface="Open Sans" pitchFamily="34" charset="0"/>
                        </a:rPr>
                        <a:t>английский, китайский, испанский, французский, немецкий</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tc>
                  <a:txBody>
                    <a:bodyPr/>
                    <a:lstStyle/>
                    <a:p>
                      <a:pPr algn="ctr">
                        <a:lnSpc>
                          <a:spcPct val="115000"/>
                        </a:lnSpc>
                        <a:spcAft>
                          <a:spcPts val="0"/>
                        </a:spcAft>
                      </a:pPr>
                      <a:r>
                        <a:rPr lang="ru-RU" sz="900" dirty="0">
                          <a:solidFill>
                            <a:srgbClr val="000000"/>
                          </a:solidFill>
                          <a:latin typeface="Open Sans" pitchFamily="34" charset="0"/>
                          <a:ea typeface="Open Sans" pitchFamily="34" charset="0"/>
                          <a:cs typeface="Open Sans" pitchFamily="34" charset="0"/>
                        </a:rPr>
                        <a:t>Да</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tc>
                  <a:txBody>
                    <a:bodyPr/>
                    <a:lstStyle/>
                    <a:p>
                      <a:pPr algn="ctr">
                        <a:lnSpc>
                          <a:spcPct val="115000"/>
                        </a:lnSpc>
                        <a:spcAft>
                          <a:spcPts val="0"/>
                        </a:spcAft>
                      </a:pPr>
                      <a:r>
                        <a:rPr lang="ru-RU" sz="900" dirty="0" smtClean="0">
                          <a:solidFill>
                            <a:srgbClr val="000000"/>
                          </a:solidFill>
                          <a:latin typeface="Open Sans" pitchFamily="34" charset="0"/>
                          <a:ea typeface="Open Sans" pitchFamily="34" charset="0"/>
                          <a:cs typeface="Open Sans" pitchFamily="34" charset="0"/>
                        </a:rPr>
                        <a:t>4 096 </a:t>
                      </a:r>
                      <a:r>
                        <a:rPr lang="ru-RU" sz="900" dirty="0" err="1">
                          <a:solidFill>
                            <a:srgbClr val="000000"/>
                          </a:solidFill>
                          <a:latin typeface="Open Sans" pitchFamily="34" charset="0"/>
                          <a:ea typeface="Open Sans" pitchFamily="34" charset="0"/>
                          <a:cs typeface="Open Sans" pitchFamily="34" charset="0"/>
                        </a:rPr>
                        <a:t>токенов</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tc>
                  <a:txBody>
                    <a:bodyPr/>
                    <a:lstStyle/>
                    <a:p>
                      <a:pPr algn="ctr">
                        <a:lnSpc>
                          <a:spcPct val="115000"/>
                        </a:lnSpc>
                        <a:spcAft>
                          <a:spcPts val="0"/>
                        </a:spcAft>
                      </a:pPr>
                      <a:r>
                        <a:rPr lang="ru-RU" sz="900" dirty="0">
                          <a:solidFill>
                            <a:srgbClr val="000000"/>
                          </a:solidFill>
                          <a:latin typeface="Open Sans" pitchFamily="34" charset="0"/>
                          <a:ea typeface="Open Sans" pitchFamily="34" charset="0"/>
                          <a:cs typeface="Open Sans" pitchFamily="34" charset="0"/>
                        </a:rPr>
                        <a:t>20 запросов</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tc>
                  <a:txBody>
                    <a:bodyPr/>
                    <a:lstStyle/>
                    <a:p>
                      <a:pPr algn="ctr">
                        <a:lnSpc>
                          <a:spcPct val="115000"/>
                        </a:lnSpc>
                        <a:spcAft>
                          <a:spcPts val="0"/>
                        </a:spcAft>
                      </a:pPr>
                      <a:r>
                        <a:rPr lang="ru-RU" sz="900" dirty="0">
                          <a:solidFill>
                            <a:srgbClr val="000000"/>
                          </a:solidFill>
                          <a:latin typeface="Open Sans" pitchFamily="34" charset="0"/>
                          <a:ea typeface="Open Sans" pitchFamily="34" charset="0"/>
                          <a:cs typeface="Open Sans" pitchFamily="34" charset="0"/>
                        </a:rPr>
                        <a:t>Да</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tc>
                  <a:txBody>
                    <a:bodyPr/>
                    <a:lstStyle/>
                    <a:p>
                      <a:pPr algn="ctr">
                        <a:lnSpc>
                          <a:spcPct val="115000"/>
                        </a:lnSpc>
                        <a:spcAft>
                          <a:spcPts val="0"/>
                        </a:spcAft>
                      </a:pPr>
                      <a:r>
                        <a:rPr lang="ru-RU" sz="900" dirty="0">
                          <a:solidFill>
                            <a:srgbClr val="000000"/>
                          </a:solidFill>
                          <a:latin typeface="Open Sans" pitchFamily="34" charset="0"/>
                          <a:ea typeface="Open Sans" pitchFamily="34" charset="0"/>
                          <a:cs typeface="Open Sans" pitchFamily="34" charset="0"/>
                        </a:rPr>
                        <a:t>Нет</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900" baseline="0" smtClean="0">
                          <a:latin typeface="Open Sans" pitchFamily="34" charset="0"/>
                          <a:ea typeface="Open Sans" pitchFamily="34" charset="0"/>
                          <a:cs typeface="Open Sans" pitchFamily="34" charset="0"/>
                        </a:rPr>
                        <a:t>–</a:t>
                      </a:r>
                      <a:r>
                        <a:rPr lang="ru-RU" sz="900" baseline="0" smtClean="0">
                          <a:latin typeface="Open Sans" pitchFamily="34" charset="0"/>
                          <a:ea typeface="Open Sans" pitchFamily="34" charset="0"/>
                          <a:cs typeface="Open Sans" pitchFamily="34" charset="0"/>
                        </a:rPr>
                        <a:t>***</a:t>
                      </a:r>
                      <a:endParaRPr lang="ru-RU" sz="900" dirty="0" smtClean="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extLst>
                  <a:ext uri="{0D108BD9-81ED-4DB2-BD59-A6C34878D82A}">
                    <a16:rowId xmlns:a16="http://schemas.microsoft.com/office/drawing/2014/main" val="10005"/>
                  </a:ext>
                </a:extLst>
              </a:tr>
              <a:tr h="364357">
                <a:tc>
                  <a:txBody>
                    <a:bodyPr/>
                    <a:lstStyle/>
                    <a:p>
                      <a:pPr>
                        <a:lnSpc>
                          <a:spcPct val="115000"/>
                        </a:lnSpc>
                        <a:spcAft>
                          <a:spcPts val="0"/>
                        </a:spcAft>
                      </a:pPr>
                      <a:r>
                        <a:rPr lang="en-US" sz="900">
                          <a:solidFill>
                            <a:srgbClr val="000000"/>
                          </a:solidFill>
                          <a:latin typeface="Open Sans" pitchFamily="34" charset="0"/>
                          <a:ea typeface="Open Sans" pitchFamily="34" charset="0"/>
                          <a:cs typeface="Open Sans" pitchFamily="34" charset="0"/>
                        </a:rPr>
                        <a:t>Claude</a:t>
                      </a:r>
                      <a:r>
                        <a:rPr lang="ru-RU" sz="900">
                          <a:solidFill>
                            <a:srgbClr val="000000"/>
                          </a:solidFill>
                          <a:latin typeface="Open Sans" pitchFamily="34" charset="0"/>
                          <a:ea typeface="Open Sans" pitchFamily="34" charset="0"/>
                          <a:cs typeface="Open Sans" pitchFamily="34" charset="0"/>
                        </a:rPr>
                        <a:t> 3.7 </a:t>
                      </a:r>
                      <a:r>
                        <a:rPr lang="en-US" sz="900">
                          <a:solidFill>
                            <a:srgbClr val="000000"/>
                          </a:solidFill>
                          <a:latin typeface="Open Sans" pitchFamily="34" charset="0"/>
                          <a:ea typeface="Open Sans" pitchFamily="34" charset="0"/>
                          <a:cs typeface="Open Sans" pitchFamily="34" charset="0"/>
                        </a:rPr>
                        <a:t>Sonnet</a:t>
                      </a:r>
                      <a:endParaRPr lang="ru-RU" sz="90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tc>
                  <a:txBody>
                    <a:bodyPr/>
                    <a:lstStyle/>
                    <a:p>
                      <a:pPr algn="ctr">
                        <a:lnSpc>
                          <a:spcPct val="115000"/>
                        </a:lnSpc>
                        <a:spcAft>
                          <a:spcPts val="0"/>
                        </a:spcAft>
                      </a:pPr>
                      <a:r>
                        <a:rPr lang="ru-RU" sz="900" dirty="0" smtClean="0">
                          <a:solidFill>
                            <a:srgbClr val="000000"/>
                          </a:solidFill>
                          <a:latin typeface="Open Sans" pitchFamily="34" charset="0"/>
                          <a:ea typeface="Open Sans" pitchFamily="34" charset="0"/>
                          <a:cs typeface="Open Sans" pitchFamily="34" charset="0"/>
                        </a:rPr>
                        <a:t>Нет**</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tc>
                  <a:txBody>
                    <a:bodyPr/>
                    <a:lstStyle/>
                    <a:p>
                      <a:pPr>
                        <a:lnSpc>
                          <a:spcPct val="115000"/>
                        </a:lnSpc>
                        <a:spcAft>
                          <a:spcPts val="0"/>
                        </a:spcAft>
                      </a:pPr>
                      <a:r>
                        <a:rPr lang="ru-RU" sz="900" dirty="0">
                          <a:solidFill>
                            <a:srgbClr val="000000"/>
                          </a:solidFill>
                          <a:latin typeface="Open Sans" pitchFamily="34" charset="0"/>
                          <a:ea typeface="Open Sans" pitchFamily="34" charset="0"/>
                          <a:cs typeface="Open Sans" pitchFamily="34" charset="0"/>
                        </a:rPr>
                        <a:t>английский, китайский, испанский, французский, немецкий</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tc>
                  <a:txBody>
                    <a:bodyPr/>
                    <a:lstStyle/>
                    <a:p>
                      <a:pPr algn="ctr">
                        <a:lnSpc>
                          <a:spcPct val="115000"/>
                        </a:lnSpc>
                        <a:spcAft>
                          <a:spcPts val="0"/>
                        </a:spcAft>
                      </a:pPr>
                      <a:r>
                        <a:rPr lang="ru-RU" sz="900">
                          <a:solidFill>
                            <a:srgbClr val="000000"/>
                          </a:solidFill>
                          <a:latin typeface="Open Sans" pitchFamily="34" charset="0"/>
                          <a:ea typeface="Open Sans" pitchFamily="34" charset="0"/>
                          <a:cs typeface="Open Sans" pitchFamily="34" charset="0"/>
                        </a:rPr>
                        <a:t>Да</a:t>
                      </a:r>
                      <a:endParaRPr lang="ru-RU" sz="90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tc>
                  <a:txBody>
                    <a:bodyPr/>
                    <a:lstStyle/>
                    <a:p>
                      <a:pPr algn="ctr">
                        <a:lnSpc>
                          <a:spcPct val="115000"/>
                        </a:lnSpc>
                        <a:spcAft>
                          <a:spcPts val="0"/>
                        </a:spcAft>
                      </a:pPr>
                      <a:r>
                        <a:rPr lang="ru-RU" sz="900" dirty="0">
                          <a:solidFill>
                            <a:srgbClr val="000000"/>
                          </a:solidFill>
                          <a:latin typeface="Open Sans" pitchFamily="34" charset="0"/>
                          <a:ea typeface="Open Sans" pitchFamily="34" charset="0"/>
                          <a:cs typeface="Open Sans" pitchFamily="34" charset="0"/>
                        </a:rPr>
                        <a:t>200 000 </a:t>
                      </a:r>
                      <a:r>
                        <a:rPr lang="ru-RU" sz="900" dirty="0" err="1">
                          <a:solidFill>
                            <a:srgbClr val="000000"/>
                          </a:solidFill>
                          <a:latin typeface="Open Sans" pitchFamily="34" charset="0"/>
                          <a:ea typeface="Open Sans" pitchFamily="34" charset="0"/>
                          <a:cs typeface="Open Sans" pitchFamily="34" charset="0"/>
                        </a:rPr>
                        <a:t>токенов</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tc>
                  <a:txBody>
                    <a:bodyPr/>
                    <a:lstStyle/>
                    <a:p>
                      <a:pPr algn="ctr">
                        <a:lnSpc>
                          <a:spcPct val="115000"/>
                        </a:lnSpc>
                        <a:spcAft>
                          <a:spcPts val="0"/>
                        </a:spcAft>
                      </a:pPr>
                      <a:r>
                        <a:rPr lang="ru-RU" sz="900" dirty="0">
                          <a:solidFill>
                            <a:srgbClr val="000000"/>
                          </a:solidFill>
                          <a:latin typeface="Open Sans" pitchFamily="34" charset="0"/>
                          <a:ea typeface="Open Sans" pitchFamily="34" charset="0"/>
                          <a:cs typeface="Open Sans" pitchFamily="34" charset="0"/>
                        </a:rPr>
                        <a:t>10 запросов</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tc>
                  <a:txBody>
                    <a:bodyPr/>
                    <a:lstStyle/>
                    <a:p>
                      <a:pPr algn="ctr">
                        <a:lnSpc>
                          <a:spcPct val="115000"/>
                        </a:lnSpc>
                        <a:spcAft>
                          <a:spcPts val="0"/>
                        </a:spcAft>
                      </a:pPr>
                      <a:r>
                        <a:rPr lang="ru-RU" sz="900" dirty="0">
                          <a:solidFill>
                            <a:srgbClr val="000000"/>
                          </a:solidFill>
                          <a:latin typeface="Open Sans" pitchFamily="34" charset="0"/>
                          <a:ea typeface="Open Sans" pitchFamily="34" charset="0"/>
                          <a:cs typeface="Open Sans" pitchFamily="34" charset="0"/>
                        </a:rPr>
                        <a:t>Да</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tc>
                  <a:txBody>
                    <a:bodyPr/>
                    <a:lstStyle/>
                    <a:p>
                      <a:pPr algn="ctr">
                        <a:lnSpc>
                          <a:spcPct val="115000"/>
                        </a:lnSpc>
                        <a:spcAft>
                          <a:spcPts val="0"/>
                        </a:spcAft>
                      </a:pPr>
                      <a:r>
                        <a:rPr lang="ru-RU" sz="900" dirty="0">
                          <a:solidFill>
                            <a:srgbClr val="000000"/>
                          </a:solidFill>
                          <a:latin typeface="Open Sans" pitchFamily="34" charset="0"/>
                          <a:ea typeface="Open Sans" pitchFamily="34" charset="0"/>
                          <a:cs typeface="Open Sans" pitchFamily="34" charset="0"/>
                        </a:rPr>
                        <a:t>Нет</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900" baseline="0" smtClean="0">
                          <a:latin typeface="Open Sans" pitchFamily="34" charset="0"/>
                          <a:ea typeface="Open Sans" pitchFamily="34" charset="0"/>
                          <a:cs typeface="Open Sans" pitchFamily="34" charset="0"/>
                        </a:rPr>
                        <a:t>–</a:t>
                      </a:r>
                      <a:r>
                        <a:rPr lang="ru-RU" sz="900" baseline="0" smtClean="0">
                          <a:latin typeface="Open Sans" pitchFamily="34" charset="0"/>
                          <a:ea typeface="Open Sans" pitchFamily="34" charset="0"/>
                          <a:cs typeface="Open Sans" pitchFamily="34" charset="0"/>
                        </a:rPr>
                        <a:t>***</a:t>
                      </a:r>
                      <a:endParaRPr lang="ru-RU" sz="900" dirty="0" smtClean="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extLst>
                  <a:ext uri="{0D108BD9-81ED-4DB2-BD59-A6C34878D82A}">
                    <a16:rowId xmlns:a16="http://schemas.microsoft.com/office/drawing/2014/main" val="10006"/>
                  </a:ext>
                </a:extLst>
              </a:tr>
              <a:tr h="242163">
                <a:tc>
                  <a:txBody>
                    <a:bodyPr/>
                    <a:lstStyle/>
                    <a:p>
                      <a:pPr>
                        <a:lnSpc>
                          <a:spcPct val="115000"/>
                        </a:lnSpc>
                        <a:spcAft>
                          <a:spcPts val="0"/>
                        </a:spcAft>
                      </a:pPr>
                      <a:r>
                        <a:rPr lang="en-US" sz="900">
                          <a:solidFill>
                            <a:srgbClr val="000000"/>
                          </a:solidFill>
                          <a:latin typeface="Open Sans" pitchFamily="34" charset="0"/>
                          <a:ea typeface="Open Sans" pitchFamily="34" charset="0"/>
                          <a:cs typeface="Open Sans" pitchFamily="34" charset="0"/>
                        </a:rPr>
                        <a:t>GigaChat</a:t>
                      </a:r>
                      <a:endParaRPr lang="ru-RU" sz="90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tc>
                  <a:txBody>
                    <a:bodyPr/>
                    <a:lstStyle/>
                    <a:p>
                      <a:pPr algn="ctr">
                        <a:lnSpc>
                          <a:spcPct val="115000"/>
                        </a:lnSpc>
                        <a:spcAft>
                          <a:spcPts val="0"/>
                        </a:spcAft>
                      </a:pPr>
                      <a:r>
                        <a:rPr lang="ru-RU" sz="900">
                          <a:solidFill>
                            <a:srgbClr val="000000"/>
                          </a:solidFill>
                          <a:latin typeface="Open Sans" pitchFamily="34" charset="0"/>
                          <a:ea typeface="Open Sans" pitchFamily="34" charset="0"/>
                          <a:cs typeface="Open Sans" pitchFamily="34" charset="0"/>
                        </a:rPr>
                        <a:t>Да</a:t>
                      </a:r>
                      <a:endParaRPr lang="ru-RU" sz="90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tc>
                  <a:txBody>
                    <a:bodyPr/>
                    <a:lstStyle/>
                    <a:p>
                      <a:pPr>
                        <a:lnSpc>
                          <a:spcPct val="115000"/>
                        </a:lnSpc>
                        <a:spcAft>
                          <a:spcPts val="0"/>
                        </a:spcAft>
                      </a:pPr>
                      <a:r>
                        <a:rPr lang="ru-RU" sz="900">
                          <a:solidFill>
                            <a:srgbClr val="000000"/>
                          </a:solidFill>
                          <a:latin typeface="Open Sans" pitchFamily="34" charset="0"/>
                          <a:ea typeface="Open Sans" pitchFamily="34" charset="0"/>
                          <a:cs typeface="Open Sans" pitchFamily="34" charset="0"/>
                        </a:rPr>
                        <a:t>русский, английский, китайский, немецкий, испанский</a:t>
                      </a:r>
                      <a:endParaRPr lang="ru-RU" sz="90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tc>
                  <a:txBody>
                    <a:bodyPr/>
                    <a:lstStyle/>
                    <a:p>
                      <a:pPr algn="ctr">
                        <a:lnSpc>
                          <a:spcPct val="115000"/>
                        </a:lnSpc>
                        <a:spcAft>
                          <a:spcPts val="0"/>
                        </a:spcAft>
                      </a:pPr>
                      <a:r>
                        <a:rPr lang="ru-RU" sz="900" dirty="0">
                          <a:solidFill>
                            <a:srgbClr val="000000"/>
                          </a:solidFill>
                          <a:latin typeface="Open Sans" pitchFamily="34" charset="0"/>
                          <a:ea typeface="Open Sans" pitchFamily="34" charset="0"/>
                          <a:cs typeface="Open Sans" pitchFamily="34" charset="0"/>
                        </a:rPr>
                        <a:t>Да</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tc>
                  <a:txBody>
                    <a:bodyPr/>
                    <a:lstStyle/>
                    <a:p>
                      <a:pPr algn="ctr">
                        <a:lnSpc>
                          <a:spcPct val="115000"/>
                        </a:lnSpc>
                        <a:spcAft>
                          <a:spcPts val="0"/>
                        </a:spcAft>
                      </a:pPr>
                      <a:r>
                        <a:rPr lang="en-US" sz="900" dirty="0">
                          <a:solidFill>
                            <a:srgbClr val="000000"/>
                          </a:solidFill>
                          <a:latin typeface="Open Sans" pitchFamily="34" charset="0"/>
                          <a:ea typeface="Open Sans" pitchFamily="34" charset="0"/>
                          <a:cs typeface="Open Sans" pitchFamily="34" charset="0"/>
                        </a:rPr>
                        <a:t>8 192 </a:t>
                      </a:r>
                      <a:r>
                        <a:rPr lang="ru-RU" sz="900" dirty="0" err="1">
                          <a:solidFill>
                            <a:srgbClr val="000000"/>
                          </a:solidFill>
                          <a:latin typeface="Open Sans" pitchFamily="34" charset="0"/>
                          <a:ea typeface="Open Sans" pitchFamily="34" charset="0"/>
                          <a:cs typeface="Open Sans" pitchFamily="34" charset="0"/>
                        </a:rPr>
                        <a:t>токенов</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tc>
                  <a:txBody>
                    <a:bodyPr/>
                    <a:lstStyle/>
                    <a:p>
                      <a:pPr algn="ctr">
                        <a:lnSpc>
                          <a:spcPct val="115000"/>
                        </a:lnSpc>
                        <a:spcAft>
                          <a:spcPts val="0"/>
                        </a:spcAft>
                      </a:pPr>
                      <a:r>
                        <a:rPr lang="ru-RU" sz="900" dirty="0">
                          <a:solidFill>
                            <a:srgbClr val="000000"/>
                          </a:solidFill>
                          <a:latin typeface="Open Sans" pitchFamily="34" charset="0"/>
                          <a:ea typeface="Open Sans" pitchFamily="34" charset="0"/>
                          <a:cs typeface="Open Sans" pitchFamily="34" charset="0"/>
                        </a:rPr>
                        <a:t>Нет ограничений</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tc>
                  <a:txBody>
                    <a:bodyPr/>
                    <a:lstStyle/>
                    <a:p>
                      <a:pPr algn="ctr">
                        <a:lnSpc>
                          <a:spcPct val="115000"/>
                        </a:lnSpc>
                        <a:spcAft>
                          <a:spcPts val="0"/>
                        </a:spcAft>
                      </a:pPr>
                      <a:r>
                        <a:rPr lang="ru-RU" sz="900" dirty="0">
                          <a:solidFill>
                            <a:srgbClr val="000000"/>
                          </a:solidFill>
                          <a:latin typeface="Open Sans" pitchFamily="34" charset="0"/>
                          <a:ea typeface="Open Sans" pitchFamily="34" charset="0"/>
                          <a:cs typeface="Open Sans" pitchFamily="34" charset="0"/>
                        </a:rPr>
                        <a:t>Да</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tc>
                  <a:txBody>
                    <a:bodyPr/>
                    <a:lstStyle/>
                    <a:p>
                      <a:pPr algn="ctr">
                        <a:lnSpc>
                          <a:spcPct val="115000"/>
                        </a:lnSpc>
                        <a:spcAft>
                          <a:spcPts val="0"/>
                        </a:spcAft>
                      </a:pPr>
                      <a:r>
                        <a:rPr lang="ru-RU" sz="900" dirty="0">
                          <a:solidFill>
                            <a:srgbClr val="000000"/>
                          </a:solidFill>
                          <a:latin typeface="Open Sans" pitchFamily="34" charset="0"/>
                          <a:ea typeface="Open Sans" pitchFamily="34" charset="0"/>
                          <a:cs typeface="Open Sans" pitchFamily="34" charset="0"/>
                        </a:rPr>
                        <a:t>Нет</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900" baseline="0" smtClean="0">
                          <a:latin typeface="Open Sans" pitchFamily="34" charset="0"/>
                          <a:ea typeface="Open Sans" pitchFamily="34" charset="0"/>
                          <a:cs typeface="Open Sans" pitchFamily="34" charset="0"/>
                        </a:rPr>
                        <a:t>–</a:t>
                      </a:r>
                      <a:r>
                        <a:rPr lang="ru-RU" sz="900" baseline="0" smtClean="0">
                          <a:latin typeface="Open Sans" pitchFamily="34" charset="0"/>
                          <a:ea typeface="Open Sans" pitchFamily="34" charset="0"/>
                          <a:cs typeface="Open Sans" pitchFamily="34" charset="0"/>
                        </a:rPr>
                        <a:t>***</a:t>
                      </a:r>
                      <a:endParaRPr lang="ru-RU" sz="900" dirty="0" smtClean="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extLst>
                  <a:ext uri="{0D108BD9-81ED-4DB2-BD59-A6C34878D82A}">
                    <a16:rowId xmlns:a16="http://schemas.microsoft.com/office/drawing/2014/main" val="10007"/>
                  </a:ext>
                </a:extLst>
              </a:tr>
              <a:tr h="242163">
                <a:tc>
                  <a:txBody>
                    <a:bodyPr/>
                    <a:lstStyle/>
                    <a:p>
                      <a:pPr>
                        <a:lnSpc>
                          <a:spcPct val="115000"/>
                        </a:lnSpc>
                        <a:spcAft>
                          <a:spcPts val="0"/>
                        </a:spcAft>
                      </a:pPr>
                      <a:r>
                        <a:rPr lang="en-US" sz="900" dirty="0" err="1">
                          <a:solidFill>
                            <a:srgbClr val="000000"/>
                          </a:solidFill>
                          <a:latin typeface="Open Sans" pitchFamily="34" charset="0"/>
                          <a:ea typeface="Open Sans" pitchFamily="34" charset="0"/>
                          <a:cs typeface="Open Sans" pitchFamily="34" charset="0"/>
                        </a:rPr>
                        <a:t>YaGPT</a:t>
                      </a:r>
                      <a:r>
                        <a:rPr lang="en-US" sz="900" dirty="0">
                          <a:solidFill>
                            <a:srgbClr val="000000"/>
                          </a:solidFill>
                          <a:latin typeface="Open Sans" pitchFamily="34" charset="0"/>
                          <a:ea typeface="Open Sans" pitchFamily="34" charset="0"/>
                          <a:cs typeface="Open Sans" pitchFamily="34" charset="0"/>
                        </a:rPr>
                        <a:t> </a:t>
                      </a:r>
                      <a:r>
                        <a:rPr lang="ru-RU" sz="900" dirty="0">
                          <a:latin typeface="Open Sans" pitchFamily="34" charset="0"/>
                          <a:ea typeface="Open Sans" pitchFamily="34" charset="0"/>
                          <a:cs typeface="Open Sans" pitchFamily="34" charset="0"/>
                        </a:rPr>
                        <a:t>5</a:t>
                      </a: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tc>
                  <a:txBody>
                    <a:bodyPr/>
                    <a:lstStyle/>
                    <a:p>
                      <a:pPr algn="ctr">
                        <a:lnSpc>
                          <a:spcPct val="115000"/>
                        </a:lnSpc>
                        <a:spcAft>
                          <a:spcPts val="0"/>
                        </a:spcAft>
                      </a:pPr>
                      <a:r>
                        <a:rPr lang="ru-RU" sz="900" dirty="0">
                          <a:solidFill>
                            <a:srgbClr val="000000"/>
                          </a:solidFill>
                          <a:latin typeface="Open Sans" pitchFamily="34" charset="0"/>
                          <a:ea typeface="Open Sans" pitchFamily="34" charset="0"/>
                          <a:cs typeface="Open Sans" pitchFamily="34" charset="0"/>
                        </a:rPr>
                        <a:t>Да</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tc>
                  <a:txBody>
                    <a:bodyPr/>
                    <a:lstStyle/>
                    <a:p>
                      <a:pPr>
                        <a:lnSpc>
                          <a:spcPct val="115000"/>
                        </a:lnSpc>
                        <a:spcAft>
                          <a:spcPts val="0"/>
                        </a:spcAft>
                      </a:pPr>
                      <a:r>
                        <a:rPr lang="ru-RU" sz="900">
                          <a:solidFill>
                            <a:srgbClr val="000000"/>
                          </a:solidFill>
                          <a:latin typeface="Open Sans" pitchFamily="34" charset="0"/>
                          <a:ea typeface="Open Sans" pitchFamily="34" charset="0"/>
                          <a:cs typeface="Open Sans" pitchFamily="34" charset="0"/>
                        </a:rPr>
                        <a:t>русский, английский, китайский, немецкий, французский</a:t>
                      </a:r>
                      <a:endParaRPr lang="ru-RU" sz="90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tc>
                  <a:txBody>
                    <a:bodyPr/>
                    <a:lstStyle/>
                    <a:p>
                      <a:pPr algn="ctr">
                        <a:lnSpc>
                          <a:spcPct val="115000"/>
                        </a:lnSpc>
                        <a:spcAft>
                          <a:spcPts val="0"/>
                        </a:spcAft>
                      </a:pPr>
                      <a:r>
                        <a:rPr lang="ru-RU" sz="900" dirty="0">
                          <a:solidFill>
                            <a:srgbClr val="000000"/>
                          </a:solidFill>
                          <a:latin typeface="Open Sans" pitchFamily="34" charset="0"/>
                          <a:ea typeface="Open Sans" pitchFamily="34" charset="0"/>
                          <a:cs typeface="Open Sans" pitchFamily="34" charset="0"/>
                        </a:rPr>
                        <a:t>Нет</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tc>
                  <a:txBody>
                    <a:bodyPr/>
                    <a:lstStyle/>
                    <a:p>
                      <a:pPr algn="ctr">
                        <a:lnSpc>
                          <a:spcPct val="115000"/>
                        </a:lnSpc>
                        <a:spcAft>
                          <a:spcPts val="0"/>
                        </a:spcAft>
                      </a:pPr>
                      <a:r>
                        <a:rPr lang="ru-RU" sz="900" dirty="0">
                          <a:solidFill>
                            <a:srgbClr val="000000"/>
                          </a:solidFill>
                          <a:latin typeface="Open Sans" pitchFamily="34" charset="0"/>
                          <a:ea typeface="Open Sans" pitchFamily="34" charset="0"/>
                          <a:cs typeface="Open Sans" pitchFamily="34" charset="0"/>
                        </a:rPr>
                        <a:t>32 768 </a:t>
                      </a:r>
                      <a:r>
                        <a:rPr lang="ru-RU" sz="900" dirty="0" err="1">
                          <a:solidFill>
                            <a:srgbClr val="000000"/>
                          </a:solidFill>
                          <a:latin typeface="Open Sans" pitchFamily="34" charset="0"/>
                          <a:ea typeface="Open Sans" pitchFamily="34" charset="0"/>
                          <a:cs typeface="Open Sans" pitchFamily="34" charset="0"/>
                        </a:rPr>
                        <a:t>токенов</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tc>
                  <a:txBody>
                    <a:bodyPr/>
                    <a:lstStyle/>
                    <a:p>
                      <a:pPr algn="ctr">
                        <a:lnSpc>
                          <a:spcPct val="115000"/>
                        </a:lnSpc>
                        <a:spcAft>
                          <a:spcPts val="0"/>
                        </a:spcAft>
                      </a:pPr>
                      <a:r>
                        <a:rPr lang="ru-RU" sz="900">
                          <a:solidFill>
                            <a:srgbClr val="000000"/>
                          </a:solidFill>
                          <a:latin typeface="Open Sans" pitchFamily="34" charset="0"/>
                          <a:ea typeface="Open Sans" pitchFamily="34" charset="0"/>
                          <a:cs typeface="Open Sans" pitchFamily="34" charset="0"/>
                        </a:rPr>
                        <a:t>Нет ограничений</a:t>
                      </a:r>
                      <a:endParaRPr lang="ru-RU" sz="90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tc>
                  <a:txBody>
                    <a:bodyPr/>
                    <a:lstStyle/>
                    <a:p>
                      <a:pPr algn="ctr">
                        <a:lnSpc>
                          <a:spcPct val="115000"/>
                        </a:lnSpc>
                        <a:spcAft>
                          <a:spcPts val="0"/>
                        </a:spcAft>
                      </a:pPr>
                      <a:r>
                        <a:rPr lang="ru-RU" sz="900" dirty="0">
                          <a:solidFill>
                            <a:srgbClr val="000000"/>
                          </a:solidFill>
                          <a:latin typeface="Open Sans" pitchFamily="34" charset="0"/>
                          <a:ea typeface="Open Sans" pitchFamily="34" charset="0"/>
                          <a:cs typeface="Open Sans" pitchFamily="34" charset="0"/>
                        </a:rPr>
                        <a:t>Да</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tc>
                  <a:txBody>
                    <a:bodyPr/>
                    <a:lstStyle/>
                    <a:p>
                      <a:pPr algn="ctr">
                        <a:lnSpc>
                          <a:spcPct val="115000"/>
                        </a:lnSpc>
                        <a:spcAft>
                          <a:spcPts val="0"/>
                        </a:spcAft>
                      </a:pPr>
                      <a:r>
                        <a:rPr lang="ru-RU" sz="900" dirty="0">
                          <a:solidFill>
                            <a:srgbClr val="000000"/>
                          </a:solidFill>
                          <a:latin typeface="Open Sans" pitchFamily="34" charset="0"/>
                          <a:ea typeface="Open Sans" pitchFamily="34" charset="0"/>
                          <a:cs typeface="Open Sans" pitchFamily="34" charset="0"/>
                        </a:rPr>
                        <a:t>Нет</a:t>
                      </a:r>
                      <a:endParaRPr lang="ru-RU" sz="900" dirty="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900" baseline="0" dirty="0" smtClean="0">
                          <a:latin typeface="Open Sans" pitchFamily="34" charset="0"/>
                          <a:ea typeface="Open Sans" pitchFamily="34" charset="0"/>
                          <a:cs typeface="Open Sans" pitchFamily="34" charset="0"/>
                        </a:rPr>
                        <a:t>–</a:t>
                      </a:r>
                      <a:r>
                        <a:rPr lang="ru-RU" sz="900" baseline="0" dirty="0" smtClean="0">
                          <a:latin typeface="Open Sans" pitchFamily="34" charset="0"/>
                          <a:ea typeface="Open Sans" pitchFamily="34" charset="0"/>
                          <a:cs typeface="Open Sans" pitchFamily="34" charset="0"/>
                        </a:rPr>
                        <a:t>***</a:t>
                      </a:r>
                      <a:endParaRPr lang="ru-RU" sz="900" dirty="0" smtClean="0">
                        <a:latin typeface="Open Sans" pitchFamily="34" charset="0"/>
                        <a:ea typeface="Open Sans" pitchFamily="34" charset="0"/>
                        <a:cs typeface="Open Sans" pitchFamily="34" charset="0"/>
                      </a:endParaRPr>
                    </a:p>
                  </a:txBody>
                  <a:tcPr marL="36894" marR="36894" marT="7095" marB="0" anchor="ctr">
                    <a:lnL w="12700" cap="flat" cmpd="sng" algn="ctr">
                      <a:solidFill>
                        <a:srgbClr val="171616"/>
                      </a:solidFill>
                      <a:prstDash val="solid"/>
                      <a:round/>
                      <a:headEnd type="none" w="med" len="med"/>
                      <a:tailEnd type="none" w="med" len="med"/>
                    </a:lnL>
                    <a:lnR w="12700" cap="flat" cmpd="sng" algn="ctr">
                      <a:solidFill>
                        <a:srgbClr val="171616"/>
                      </a:solidFill>
                      <a:prstDash val="solid"/>
                      <a:round/>
                      <a:headEnd type="none" w="med" len="med"/>
                      <a:tailEnd type="none" w="med" len="med"/>
                    </a:lnR>
                    <a:lnT w="12700" cap="flat" cmpd="sng" algn="ctr">
                      <a:solidFill>
                        <a:srgbClr val="171616"/>
                      </a:solidFill>
                      <a:prstDash val="solid"/>
                      <a:round/>
                      <a:headEnd type="none" w="med" len="med"/>
                      <a:tailEnd type="none" w="med" len="med"/>
                    </a:lnT>
                    <a:lnB w="12700" cap="flat" cmpd="sng" algn="ctr">
                      <a:solidFill>
                        <a:srgbClr val="171616"/>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997351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ОБЗОР ЛИТЕРАТУРЫ</a:t>
            </a:r>
          </a:p>
        </p:txBody>
      </p:sp>
      <p:sp>
        <p:nvSpPr>
          <p:cNvPr id="5" name="Прямоугольник 4"/>
          <p:cNvSpPr/>
          <p:nvPr/>
        </p:nvSpPr>
        <p:spPr>
          <a:xfrm>
            <a:off x="548413" y="1329173"/>
            <a:ext cx="11081566" cy="4708981"/>
          </a:xfrm>
          <a:prstGeom prst="rect">
            <a:avLst/>
          </a:prstGeom>
        </p:spPr>
        <p:txBody>
          <a:bodyPr wrap="square">
            <a:spAutoFit/>
          </a:bodyPr>
          <a:lstStyle/>
          <a:p>
            <a:r>
              <a:rPr lang="ru-RU" sz="2000" dirty="0">
                <a:latin typeface="Open Sans" panose="020B0604020202020204" charset="0"/>
                <a:ea typeface="Open Sans" panose="020B0604020202020204" charset="0"/>
                <a:cs typeface="Open Sans" panose="020B0604020202020204" charset="0"/>
              </a:rPr>
              <a:t>Проведен обзор литературы по возможности использования языковых моделей для извлечения характеристик сложных технологических объектов. Найдены 5 научных публикаций</a:t>
            </a:r>
            <a:r>
              <a:rPr lang="en-US" sz="2000" dirty="0">
                <a:latin typeface="Open Sans" panose="020B0604020202020204" charset="0"/>
                <a:ea typeface="Open Sans" panose="020B0604020202020204" charset="0"/>
                <a:cs typeface="Open Sans" panose="020B0604020202020204" charset="0"/>
              </a:rPr>
              <a:t>:</a:t>
            </a:r>
          </a:p>
          <a:p>
            <a:endParaRPr lang="en-US" sz="2000" dirty="0">
              <a:latin typeface="Open Sans" panose="020B0604020202020204" charset="0"/>
              <a:ea typeface="Open Sans" panose="020B0604020202020204" charset="0"/>
              <a:cs typeface="Open Sans" panose="020B0604020202020204" charset="0"/>
            </a:endParaRPr>
          </a:p>
          <a:p>
            <a:pPr marL="541338" indent="447675">
              <a:buFont typeface="+mj-lt"/>
              <a:buAutoNum type="arabicPeriod"/>
            </a:pPr>
            <a:r>
              <a:rPr lang="ru-RU" sz="2000" dirty="0">
                <a:latin typeface="Open Sans" panose="020B0604020202020204" charset="0"/>
                <a:ea typeface="Open Sans" panose="020B0604020202020204" charset="0"/>
                <a:cs typeface="Open Sans" panose="020B0604020202020204" charset="0"/>
              </a:rPr>
              <a:t>«Анализ возможностей нейронной сети на основе языковой модели GPT–3 и способы ее применения на производстве» (на русском языке), 2023.</a:t>
            </a:r>
            <a:endParaRPr lang="en-US" sz="2000" dirty="0">
              <a:latin typeface="Open Sans" panose="020B0604020202020204" charset="0"/>
              <a:ea typeface="Open Sans" panose="020B0604020202020204" charset="0"/>
              <a:cs typeface="Open Sans" panose="020B0604020202020204" charset="0"/>
            </a:endParaRPr>
          </a:p>
          <a:p>
            <a:pPr marL="541338" indent="447675">
              <a:buFont typeface="+mj-lt"/>
              <a:buAutoNum type="arabicPeriod"/>
            </a:pPr>
            <a:r>
              <a:rPr lang="en-US" sz="2000" dirty="0">
                <a:latin typeface="Open Sans" panose="020B0604020202020204" charset="0"/>
                <a:ea typeface="Open Sans" panose="020B0604020202020204" charset="0"/>
                <a:cs typeface="Open Sans" panose="020B0604020202020204" charset="0"/>
              </a:rPr>
              <a:t>«Pre–trained Language Models in Biomedical Domain: A Systematic Survey» </a:t>
            </a:r>
            <a:r>
              <a:rPr lang="ru-RU" sz="2000" dirty="0">
                <a:latin typeface="Open Sans" panose="020B0604020202020204" charset="0"/>
                <a:ea typeface="Open Sans" panose="020B0604020202020204" charset="0"/>
                <a:cs typeface="Open Sans" panose="020B0604020202020204" charset="0"/>
              </a:rPr>
              <a:t>(на английском языке), 2021.</a:t>
            </a:r>
            <a:endParaRPr lang="en-US" sz="2000" dirty="0">
              <a:latin typeface="Open Sans" panose="020B0604020202020204" charset="0"/>
              <a:ea typeface="Open Sans" panose="020B0604020202020204" charset="0"/>
              <a:cs typeface="Open Sans" panose="020B0604020202020204" charset="0"/>
            </a:endParaRPr>
          </a:p>
          <a:p>
            <a:pPr marL="541338" indent="447675">
              <a:buFont typeface="+mj-lt"/>
              <a:buAutoNum type="arabicPeriod"/>
            </a:pPr>
            <a:r>
              <a:rPr lang="en-US" sz="2000" dirty="0">
                <a:latin typeface="Open Sans" panose="020B0604020202020204" charset="0"/>
                <a:ea typeface="Open Sans" panose="020B0604020202020204" charset="0"/>
                <a:cs typeface="Open Sans" panose="020B0604020202020204" charset="0"/>
              </a:rPr>
              <a:t>«Challenges and Advances in Information Extraction from Scientific Literature: a Review»</a:t>
            </a:r>
            <a:r>
              <a:rPr lang="ru-RU" sz="2000" dirty="0">
                <a:latin typeface="Open Sans" panose="020B0604020202020204" charset="0"/>
                <a:ea typeface="Open Sans" panose="020B0604020202020204" charset="0"/>
                <a:cs typeface="Open Sans" panose="020B0604020202020204" charset="0"/>
              </a:rPr>
              <a:t> (на английском языке), 2021.</a:t>
            </a:r>
            <a:endParaRPr lang="en-US" sz="2000" dirty="0">
              <a:latin typeface="Open Sans" panose="020B0604020202020204" charset="0"/>
              <a:ea typeface="Open Sans" panose="020B0604020202020204" charset="0"/>
              <a:cs typeface="Open Sans" panose="020B0604020202020204" charset="0"/>
            </a:endParaRPr>
          </a:p>
          <a:p>
            <a:pPr marL="541338" indent="447675">
              <a:buFont typeface="+mj-lt"/>
              <a:buAutoNum type="arabicPeriod"/>
            </a:pPr>
            <a:r>
              <a:rPr lang="en-US" sz="2000" dirty="0">
                <a:latin typeface="Open Sans" panose="020B0604020202020204" charset="0"/>
                <a:ea typeface="Open Sans" panose="020B0604020202020204" charset="0"/>
                <a:cs typeface="Open Sans" panose="020B0604020202020204" charset="0"/>
              </a:rPr>
              <a:t>«Classifying social determinants of health from unstructured electronic health records using deep learning–based natural language processing»</a:t>
            </a:r>
            <a:r>
              <a:rPr lang="ru-RU" sz="2000" dirty="0">
                <a:latin typeface="Open Sans" panose="020B0604020202020204" charset="0"/>
                <a:ea typeface="Open Sans" panose="020B0604020202020204" charset="0"/>
                <a:cs typeface="Open Sans" panose="020B0604020202020204" charset="0"/>
              </a:rPr>
              <a:t> (на английском языке), 2022.</a:t>
            </a:r>
            <a:endParaRPr lang="en-US" sz="2000" dirty="0">
              <a:latin typeface="Open Sans" panose="020B0604020202020204" charset="0"/>
              <a:ea typeface="Open Sans" panose="020B0604020202020204" charset="0"/>
              <a:cs typeface="Open Sans" panose="020B0604020202020204" charset="0"/>
            </a:endParaRPr>
          </a:p>
          <a:p>
            <a:pPr marL="541338" indent="447675">
              <a:buFont typeface="+mj-lt"/>
              <a:buAutoNum type="arabicPeriod"/>
            </a:pPr>
            <a:r>
              <a:rPr lang="en-US" sz="2000" dirty="0">
                <a:latin typeface="Open Sans" panose="020B0604020202020204" charset="0"/>
                <a:ea typeface="Open Sans" panose="020B0604020202020204" charset="0"/>
                <a:cs typeface="Open Sans" panose="020B0604020202020204" charset="0"/>
              </a:rPr>
              <a:t>«Natural Language Processing for Swedish Nuclear Power Plants»</a:t>
            </a:r>
            <a:r>
              <a:rPr lang="ru-RU" sz="2000" dirty="0">
                <a:latin typeface="Open Sans" panose="020B0604020202020204" charset="0"/>
                <a:ea typeface="Open Sans" panose="020B0604020202020204" charset="0"/>
                <a:cs typeface="Open Sans" panose="020B0604020202020204" charset="0"/>
              </a:rPr>
              <a:t> (на шведском языке), 2022.</a:t>
            </a:r>
            <a:endParaRPr lang="en-US" sz="2000" dirty="0">
              <a:latin typeface="Open Sans" panose="020B0604020202020204" charset="0"/>
              <a:ea typeface="Open Sans" panose="020B0604020202020204" charset="0"/>
              <a:cs typeface="Open Sans" panose="020B0604020202020204" charset="0"/>
            </a:endParaRPr>
          </a:p>
        </p:txBody>
      </p:sp>
      <p:sp>
        <p:nvSpPr>
          <p:cNvPr id="6" name="Прямоугольник 5"/>
          <p:cNvSpPr/>
          <p:nvPr/>
        </p:nvSpPr>
        <p:spPr>
          <a:xfrm>
            <a:off x="666477" y="6098789"/>
            <a:ext cx="11090275" cy="400110"/>
          </a:xfrm>
          <a:prstGeom prst="rect">
            <a:avLst/>
          </a:prstGeom>
        </p:spPr>
        <p:txBody>
          <a:bodyPr wrap="square">
            <a:spAutoFit/>
          </a:bodyPr>
          <a:lstStyle/>
          <a:p>
            <a:pPr algn="ctr"/>
            <a:r>
              <a:rPr lang="ru-RU" sz="2000" dirty="0">
                <a:latin typeface="Open Sans" panose="020B0604020202020204" charset="0"/>
                <a:ea typeface="Open Sans" panose="020B0604020202020204" charset="0"/>
                <a:cs typeface="Open Sans" panose="020B0604020202020204" charset="0"/>
              </a:rPr>
              <a:t>Методик формирования профиля </a:t>
            </a:r>
            <a:r>
              <a:rPr lang="ru-RU" sz="2000" dirty="0" smtClean="0">
                <a:latin typeface="Open Sans" panose="020B0604020202020204" charset="0"/>
                <a:ea typeface="Open Sans" panose="020B0604020202020204" charset="0"/>
                <a:cs typeface="Open Sans" panose="020B0604020202020204" charset="0"/>
              </a:rPr>
              <a:t>детекторов БАК не </a:t>
            </a:r>
            <a:r>
              <a:rPr lang="ru-RU" sz="2000" dirty="0">
                <a:latin typeface="Open Sans" panose="020B0604020202020204" charset="0"/>
                <a:ea typeface="Open Sans" panose="020B0604020202020204" charset="0"/>
                <a:cs typeface="Open Sans" panose="020B0604020202020204" charset="0"/>
              </a:rPr>
              <a:t>выявлено.</a:t>
            </a:r>
          </a:p>
        </p:txBody>
      </p:sp>
      <p:cxnSp>
        <p:nvCxnSpPr>
          <p:cNvPr id="11" name="Прямая со стрелкой 10"/>
          <p:cNvCxnSpPr>
            <a:cxnSpLocks/>
          </p:cNvCxnSpPr>
          <p:nvPr/>
        </p:nvCxnSpPr>
        <p:spPr>
          <a:xfrm>
            <a:off x="6086746" y="5608616"/>
            <a:ext cx="2450" cy="5777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14108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9572" y="143658"/>
            <a:ext cx="9032836" cy="954107"/>
          </a:xfrm>
        </p:spPr>
        <p:txBody>
          <a:bodyPr/>
          <a:lstStyle/>
          <a:p>
            <a:r>
              <a:rPr lang="ru-RU" dirty="0" smtClean="0"/>
              <a:t>ПЕРЕЧЕНЬ НАУЧНЫХ ПУБЛИКАЦИЙ ДЛЯ АНАЛИЗА </a:t>
            </a:r>
            <a:r>
              <a:rPr lang="ru-RU" dirty="0"/>
              <a:t>ЯЗЫКОВЫХ МОДЕЛЕЙ</a:t>
            </a:r>
          </a:p>
        </p:txBody>
      </p:sp>
      <p:sp>
        <p:nvSpPr>
          <p:cNvPr id="5" name="Прямоугольник 4"/>
          <p:cNvSpPr/>
          <p:nvPr/>
        </p:nvSpPr>
        <p:spPr>
          <a:xfrm>
            <a:off x="559572" y="1271855"/>
            <a:ext cx="11090275" cy="5586145"/>
          </a:xfrm>
          <a:prstGeom prst="rect">
            <a:avLst/>
          </a:prstGeom>
        </p:spPr>
        <p:txBody>
          <a:bodyPr wrap="square">
            <a:spAutoFit/>
          </a:bodyPr>
          <a:lstStyle/>
          <a:p>
            <a:pPr marL="541338" indent="447675">
              <a:buFont typeface="+mj-lt"/>
              <a:buAutoNum type="arabicPeriod"/>
            </a:pPr>
            <a:r>
              <a:rPr lang="fr-FR" sz="850" dirty="0" smtClean="0">
                <a:latin typeface="Open Sans" panose="020B0604020202020204" charset="0"/>
                <a:ea typeface="Open Sans" panose="020B0604020202020204" charset="0"/>
                <a:cs typeface="Open Sans" panose="020B0604020202020204" charset="0"/>
              </a:rPr>
              <a:t>Rohr </a:t>
            </a:r>
            <a:r>
              <a:rPr lang="fr-FR" sz="850" dirty="0">
                <a:latin typeface="Open Sans" panose="020B0604020202020204" charset="0"/>
                <a:ea typeface="Open Sans" panose="020B0604020202020204" charset="0"/>
                <a:cs typeface="Open Sans" panose="020B0604020202020204" charset="0"/>
              </a:rPr>
              <a:t>D. Usage of GPUs in ALICE Online and Offline processing during LHC Run 3 // EPJ Web Conf. — 2021. — Vol. 251. — P. 04026. — DOI: 10.1051/epjconf/202125104026.</a:t>
            </a:r>
          </a:p>
          <a:p>
            <a:pPr marL="541338" indent="447675">
              <a:buFont typeface="+mj-lt"/>
              <a:buAutoNum type="arabicPeriod"/>
            </a:pPr>
            <a:endParaRPr lang="fr-FR" sz="850" dirty="0">
              <a:latin typeface="Open Sans" panose="020B0604020202020204" charset="0"/>
              <a:ea typeface="Open Sans" panose="020B0604020202020204" charset="0"/>
              <a:cs typeface="Open Sans" panose="020B0604020202020204" charset="0"/>
            </a:endParaRPr>
          </a:p>
          <a:p>
            <a:pPr marL="987425" indent="-454025">
              <a:buFont typeface="+mj-lt"/>
              <a:buAutoNum type="arabicPeriod"/>
            </a:pPr>
            <a:r>
              <a:rPr lang="fr-FR" sz="850" dirty="0" smtClean="0">
                <a:latin typeface="Open Sans" panose="020B0604020202020204" charset="0"/>
                <a:ea typeface="Open Sans" panose="020B0604020202020204" charset="0"/>
                <a:cs typeface="Open Sans" panose="020B0604020202020204" charset="0"/>
              </a:rPr>
              <a:t>CMS </a:t>
            </a:r>
            <a:r>
              <a:rPr lang="fr-FR" sz="850" dirty="0">
                <a:latin typeface="Open Sans" panose="020B0604020202020204" charset="0"/>
                <a:ea typeface="Open Sans" panose="020B0604020202020204" charset="0"/>
                <a:cs typeface="Open Sans" panose="020B0604020202020204" charset="0"/>
              </a:rPr>
              <a:t>collaboration. Level-1 Trigger Calorimeter Image Convolutional Anomaly Detection Algorithm [</a:t>
            </a:r>
            <a:r>
              <a:rPr lang="ru-RU" sz="850" dirty="0">
                <a:latin typeface="Open Sans" panose="020B0604020202020204" charset="0"/>
                <a:ea typeface="Open Sans" panose="020B0604020202020204" charset="0"/>
                <a:cs typeface="Open Sans" panose="020B0604020202020204" charset="0"/>
              </a:rPr>
              <a:t>Электронный ресурс]. — Режим доступа: </a:t>
            </a:r>
            <a:r>
              <a:rPr lang="fr-FR" sz="850" dirty="0">
                <a:latin typeface="Open Sans" panose="020B0604020202020204" charset="0"/>
                <a:ea typeface="Open Sans" panose="020B0604020202020204" charset="0"/>
                <a:cs typeface="Open Sans" panose="020B0604020202020204" charset="0"/>
                <a:hlinkClick r:id="rId2"/>
              </a:rPr>
              <a:t>https://</a:t>
            </a:r>
            <a:r>
              <a:rPr lang="fr-FR" sz="850" dirty="0" smtClean="0">
                <a:latin typeface="Open Sans" panose="020B0604020202020204" charset="0"/>
                <a:ea typeface="Open Sans" panose="020B0604020202020204" charset="0"/>
                <a:cs typeface="Open Sans" panose="020B0604020202020204" charset="0"/>
                <a:hlinkClick r:id="rId2"/>
              </a:rPr>
              <a:t>cds.cern.ch/record/2879816?ln=en</a:t>
            </a:r>
            <a:r>
              <a:rPr lang="fr-FR" sz="850" dirty="0" smtClean="0">
                <a:latin typeface="Open Sans" panose="020B0604020202020204" charset="0"/>
                <a:ea typeface="Open Sans" panose="020B0604020202020204" charset="0"/>
                <a:cs typeface="Open Sans" panose="020B0604020202020204" charset="0"/>
              </a:rPr>
              <a:t> (</a:t>
            </a:r>
            <a:r>
              <a:rPr lang="ru-RU" sz="850" dirty="0">
                <a:latin typeface="Open Sans" panose="020B0604020202020204" charset="0"/>
                <a:ea typeface="Open Sans" panose="020B0604020202020204" charset="0"/>
                <a:cs typeface="Open Sans" panose="020B0604020202020204" charset="0"/>
              </a:rPr>
              <a:t>дата обращения: 04.11.2024).</a:t>
            </a:r>
          </a:p>
          <a:p>
            <a:pPr marL="541338" indent="447675">
              <a:buFont typeface="+mj-lt"/>
              <a:buAutoNum type="arabicPeriod"/>
            </a:pPr>
            <a:endParaRPr lang="ru-RU" sz="850" dirty="0">
              <a:latin typeface="Open Sans" panose="020B0604020202020204" charset="0"/>
              <a:ea typeface="Open Sans" panose="020B0604020202020204" charset="0"/>
              <a:cs typeface="Open Sans" panose="020B0604020202020204" charset="0"/>
            </a:endParaRPr>
          </a:p>
          <a:p>
            <a:pPr marL="987425" indent="-454025">
              <a:buFont typeface="+mj-lt"/>
              <a:buAutoNum type="arabicPeriod"/>
            </a:pPr>
            <a:r>
              <a:rPr lang="fr-FR" sz="850" dirty="0" smtClean="0">
                <a:latin typeface="Open Sans" panose="020B0604020202020204" charset="0"/>
                <a:ea typeface="Open Sans" panose="020B0604020202020204" charset="0"/>
                <a:cs typeface="Open Sans" panose="020B0604020202020204" charset="0"/>
              </a:rPr>
              <a:t>Correia </a:t>
            </a:r>
            <a:r>
              <a:rPr lang="fr-FR" sz="850" dirty="0">
                <a:latin typeface="Open Sans" panose="020B0604020202020204" charset="0"/>
                <a:ea typeface="Open Sans" panose="020B0604020202020204" charset="0"/>
                <a:cs typeface="Open Sans" panose="020B0604020202020204" charset="0"/>
              </a:rPr>
              <a:t>A. et al. GNN-based pipeline for track finding in the Velo at LHCb [</a:t>
            </a:r>
            <a:r>
              <a:rPr lang="ru-RU" sz="850" dirty="0">
                <a:latin typeface="Open Sans" panose="020B0604020202020204" charset="0"/>
                <a:ea typeface="Open Sans" panose="020B0604020202020204" charset="0"/>
                <a:cs typeface="Open Sans" panose="020B0604020202020204" charset="0"/>
              </a:rPr>
              <a:t>Электронный ресурс]. — Режим доступа: </a:t>
            </a:r>
            <a:r>
              <a:rPr lang="fr-FR" sz="850" dirty="0">
                <a:latin typeface="Open Sans" panose="020B0604020202020204" charset="0"/>
                <a:ea typeface="Open Sans" panose="020B0604020202020204" charset="0"/>
                <a:cs typeface="Open Sans" panose="020B0604020202020204" charset="0"/>
                <a:hlinkClick r:id="rId3"/>
              </a:rPr>
              <a:t>https://</a:t>
            </a:r>
            <a:r>
              <a:rPr lang="fr-FR" sz="850" dirty="0" smtClean="0">
                <a:latin typeface="Open Sans" panose="020B0604020202020204" charset="0"/>
                <a:ea typeface="Open Sans" panose="020B0604020202020204" charset="0"/>
                <a:cs typeface="Open Sans" panose="020B0604020202020204" charset="0"/>
                <a:hlinkClick r:id="rId3"/>
              </a:rPr>
              <a:t>indico.cern.ch/event/1252748/contributions/5521484/attachments/2731094/4748485/etx4velo_ctd2023.pdf</a:t>
            </a:r>
            <a:r>
              <a:rPr lang="fr-FR" sz="850" dirty="0" smtClean="0">
                <a:latin typeface="Open Sans" panose="020B0604020202020204" charset="0"/>
                <a:ea typeface="Open Sans" panose="020B0604020202020204" charset="0"/>
                <a:cs typeface="Open Sans" panose="020B0604020202020204" charset="0"/>
              </a:rPr>
              <a:t> (</a:t>
            </a:r>
            <a:r>
              <a:rPr lang="ru-RU" sz="850" dirty="0">
                <a:latin typeface="Open Sans" panose="020B0604020202020204" charset="0"/>
                <a:ea typeface="Open Sans" panose="020B0604020202020204" charset="0"/>
                <a:cs typeface="Open Sans" panose="020B0604020202020204" charset="0"/>
              </a:rPr>
              <a:t>дата обращения: 17.11.2024).</a:t>
            </a:r>
          </a:p>
          <a:p>
            <a:pPr marL="541338" indent="447675">
              <a:buFont typeface="+mj-lt"/>
              <a:buAutoNum type="arabicPeriod"/>
            </a:pPr>
            <a:endParaRPr lang="ru-RU" sz="850" dirty="0">
              <a:latin typeface="Open Sans" panose="020B0604020202020204" charset="0"/>
              <a:ea typeface="Open Sans" panose="020B0604020202020204" charset="0"/>
              <a:cs typeface="Open Sans" panose="020B0604020202020204" charset="0"/>
            </a:endParaRPr>
          </a:p>
          <a:p>
            <a:pPr marL="987425" indent="-454025">
              <a:buFont typeface="+mj-lt"/>
              <a:buAutoNum type="arabicPeriod"/>
            </a:pPr>
            <a:r>
              <a:rPr lang="fr-FR" sz="850" dirty="0" smtClean="0">
                <a:latin typeface="Open Sans" panose="020B0604020202020204" charset="0"/>
                <a:ea typeface="Open Sans" panose="020B0604020202020204" charset="0"/>
                <a:cs typeface="Open Sans" panose="020B0604020202020204" charset="0"/>
              </a:rPr>
              <a:t>CMS </a:t>
            </a:r>
            <a:r>
              <a:rPr lang="fr-FR" sz="850" dirty="0">
                <a:latin typeface="Open Sans" panose="020B0604020202020204" charset="0"/>
                <a:ea typeface="Open Sans" panose="020B0604020202020204" charset="0"/>
                <a:cs typeface="Open Sans" panose="020B0604020202020204" charset="0"/>
              </a:rPr>
              <a:t>collaboration. Improved Performance of Line Segment Tracking Using Machine Learning [</a:t>
            </a:r>
            <a:r>
              <a:rPr lang="ru-RU" sz="850" dirty="0">
                <a:latin typeface="Open Sans" panose="020B0604020202020204" charset="0"/>
                <a:ea typeface="Open Sans" panose="020B0604020202020204" charset="0"/>
                <a:cs typeface="Open Sans" panose="020B0604020202020204" charset="0"/>
              </a:rPr>
              <a:t>Электронный ресурс]. — Режим доступа: </a:t>
            </a:r>
            <a:r>
              <a:rPr lang="fr-FR" sz="850" dirty="0">
                <a:latin typeface="Open Sans" panose="020B0604020202020204" charset="0"/>
                <a:ea typeface="Open Sans" panose="020B0604020202020204" charset="0"/>
                <a:cs typeface="Open Sans" panose="020B0604020202020204" charset="0"/>
                <a:hlinkClick r:id="rId4"/>
              </a:rPr>
              <a:t>https://</a:t>
            </a:r>
            <a:r>
              <a:rPr lang="fr-FR" sz="850" dirty="0" smtClean="0">
                <a:latin typeface="Open Sans" panose="020B0604020202020204" charset="0"/>
                <a:ea typeface="Open Sans" panose="020B0604020202020204" charset="0"/>
                <a:cs typeface="Open Sans" panose="020B0604020202020204" charset="0"/>
                <a:hlinkClick r:id="rId4"/>
              </a:rPr>
              <a:t>cds.cern.ch/record/2872904?ln=en</a:t>
            </a:r>
            <a:r>
              <a:rPr lang="fr-FR" sz="850" dirty="0" smtClean="0">
                <a:latin typeface="Open Sans" panose="020B0604020202020204" charset="0"/>
                <a:ea typeface="Open Sans" panose="020B0604020202020204" charset="0"/>
                <a:cs typeface="Open Sans" panose="020B0604020202020204" charset="0"/>
              </a:rPr>
              <a:t>    (</a:t>
            </a:r>
            <a:r>
              <a:rPr lang="ru-RU" sz="850" dirty="0">
                <a:latin typeface="Open Sans" panose="020B0604020202020204" charset="0"/>
                <a:ea typeface="Open Sans" panose="020B0604020202020204" charset="0"/>
                <a:cs typeface="Open Sans" panose="020B0604020202020204" charset="0"/>
              </a:rPr>
              <a:t>дата обращения: 29.11.2024).</a:t>
            </a:r>
          </a:p>
          <a:p>
            <a:pPr marL="541338" indent="447675">
              <a:buFont typeface="+mj-lt"/>
              <a:buAutoNum type="arabicPeriod"/>
            </a:pPr>
            <a:endParaRPr lang="ru-RU" sz="850" dirty="0">
              <a:latin typeface="Open Sans" panose="020B0604020202020204" charset="0"/>
              <a:ea typeface="Open Sans" panose="020B0604020202020204" charset="0"/>
              <a:cs typeface="Open Sans" panose="020B0604020202020204" charset="0"/>
            </a:endParaRPr>
          </a:p>
          <a:p>
            <a:pPr marL="987425" indent="-454025">
              <a:buFont typeface="+mj-lt"/>
              <a:buAutoNum type="arabicPeriod"/>
            </a:pPr>
            <a:r>
              <a:rPr lang="fr-FR" sz="850" dirty="0">
                <a:latin typeface="Open Sans" panose="020B0604020202020204" charset="0"/>
                <a:ea typeface="Open Sans" panose="020B0604020202020204" charset="0"/>
                <a:cs typeface="Open Sans" panose="020B0604020202020204" charset="0"/>
              </a:rPr>
              <a:t>A</a:t>
            </a:r>
            <a:r>
              <a:rPr lang="fr-FR" sz="850" dirty="0" smtClean="0">
                <a:latin typeface="Open Sans" panose="020B0604020202020204" charset="0"/>
                <a:ea typeface="Open Sans" panose="020B0604020202020204" charset="0"/>
                <a:cs typeface="Open Sans" panose="020B0604020202020204" charset="0"/>
              </a:rPr>
              <a:t>kar </a:t>
            </a:r>
            <a:r>
              <a:rPr lang="fr-FR" sz="850" dirty="0">
                <a:latin typeface="Open Sans" panose="020B0604020202020204" charset="0"/>
                <a:ea typeface="Open Sans" panose="020B0604020202020204" charset="0"/>
                <a:cs typeface="Open Sans" panose="020B0604020202020204" charset="0"/>
              </a:rPr>
              <a:t>S., Elashri M., Garg R. B., Kauffman E., Peters M., Schreiner H., Sokoloff M., Tepe W., Tompkins L. Advances in developing deep neural networks for finding primary vertices in proton-proton collisions at the LHC, 2023.</a:t>
            </a:r>
          </a:p>
          <a:p>
            <a:pPr marL="541338" indent="447675">
              <a:buFont typeface="+mj-lt"/>
              <a:buAutoNum type="arabicPeriod"/>
            </a:pPr>
            <a:endParaRPr lang="fr-FR" sz="850" dirty="0">
              <a:latin typeface="Open Sans" panose="020B0604020202020204" charset="0"/>
              <a:ea typeface="Open Sans" panose="020B0604020202020204" charset="0"/>
              <a:cs typeface="Open Sans" panose="020B0604020202020204" charset="0"/>
            </a:endParaRPr>
          </a:p>
          <a:p>
            <a:pPr marL="987425" indent="-454025">
              <a:buFont typeface="+mj-lt"/>
              <a:buAutoNum type="arabicPeriod"/>
            </a:pPr>
            <a:r>
              <a:rPr lang="fr-FR" sz="850" dirty="0" smtClean="0">
                <a:latin typeface="Open Sans" panose="020B0604020202020204" charset="0"/>
                <a:ea typeface="Open Sans" panose="020B0604020202020204" charset="0"/>
                <a:cs typeface="Open Sans" panose="020B0604020202020204" charset="0"/>
              </a:rPr>
              <a:t>ATLAS </a:t>
            </a:r>
            <a:r>
              <a:rPr lang="fr-FR" sz="850" dirty="0">
                <a:latin typeface="Open Sans" panose="020B0604020202020204" charset="0"/>
                <a:ea typeface="Open Sans" panose="020B0604020202020204" charset="0"/>
                <a:cs typeface="Open Sans" panose="020B0604020202020204" charset="0"/>
              </a:rPr>
              <a:t>collaboration. New techniques for jet calibration with the ATLAS detector [</a:t>
            </a:r>
            <a:r>
              <a:rPr lang="ru-RU" sz="850" dirty="0">
                <a:latin typeface="Open Sans" panose="020B0604020202020204" charset="0"/>
                <a:ea typeface="Open Sans" panose="020B0604020202020204" charset="0"/>
                <a:cs typeface="Open Sans" panose="020B0604020202020204" charset="0"/>
              </a:rPr>
              <a:t>Электронный ресурс]. — Режим доступа: </a:t>
            </a:r>
            <a:r>
              <a:rPr lang="fr-FR" sz="850" dirty="0">
                <a:latin typeface="Open Sans" panose="020B0604020202020204" charset="0"/>
                <a:ea typeface="Open Sans" panose="020B0604020202020204" charset="0"/>
                <a:cs typeface="Open Sans" panose="020B0604020202020204" charset="0"/>
                <a:hlinkClick r:id="rId5"/>
              </a:rPr>
              <a:t>https://</a:t>
            </a:r>
            <a:r>
              <a:rPr lang="fr-FR" sz="850" dirty="0" smtClean="0">
                <a:latin typeface="Open Sans" panose="020B0604020202020204" charset="0"/>
                <a:ea typeface="Open Sans" panose="020B0604020202020204" charset="0"/>
                <a:cs typeface="Open Sans" panose="020B0604020202020204" charset="0"/>
                <a:hlinkClick r:id="rId5"/>
              </a:rPr>
              <a:t>doi.org/10.1140/epjc/s10052-023-11837-9</a:t>
            </a:r>
            <a:r>
              <a:rPr lang="fr-FR" sz="850" dirty="0" smtClean="0">
                <a:latin typeface="Open Sans" panose="020B0604020202020204" charset="0"/>
                <a:ea typeface="Open Sans" panose="020B0604020202020204" charset="0"/>
                <a:cs typeface="Open Sans" panose="020B0604020202020204" charset="0"/>
              </a:rPr>
              <a:t> (</a:t>
            </a:r>
            <a:r>
              <a:rPr lang="ru-RU" sz="850" dirty="0">
                <a:latin typeface="Open Sans" panose="020B0604020202020204" charset="0"/>
                <a:ea typeface="Open Sans" panose="020B0604020202020204" charset="0"/>
                <a:cs typeface="Open Sans" panose="020B0604020202020204" charset="0"/>
              </a:rPr>
              <a:t>дата обращения: 03.12.2024).</a:t>
            </a:r>
          </a:p>
          <a:p>
            <a:pPr marL="541338" indent="447675">
              <a:buFont typeface="+mj-lt"/>
              <a:buAutoNum type="arabicPeriod"/>
            </a:pPr>
            <a:endParaRPr lang="ru-RU" sz="850" dirty="0">
              <a:latin typeface="Open Sans" panose="020B0604020202020204" charset="0"/>
              <a:ea typeface="Open Sans" panose="020B0604020202020204" charset="0"/>
              <a:cs typeface="Open Sans" panose="020B0604020202020204" charset="0"/>
            </a:endParaRPr>
          </a:p>
          <a:p>
            <a:pPr marL="987425" indent="-454025">
              <a:buFont typeface="+mj-lt"/>
              <a:buAutoNum type="arabicPeriod"/>
            </a:pPr>
            <a:r>
              <a:rPr lang="fr-FR" sz="850" dirty="0" smtClean="0">
                <a:latin typeface="Open Sans" panose="020B0604020202020204" charset="0"/>
                <a:ea typeface="Open Sans" panose="020B0604020202020204" charset="0"/>
                <a:cs typeface="Open Sans" panose="020B0604020202020204" charset="0"/>
              </a:rPr>
              <a:t>CMS </a:t>
            </a:r>
            <a:r>
              <a:rPr lang="fr-FR" sz="850" dirty="0">
                <a:latin typeface="Open Sans" panose="020B0604020202020204" charset="0"/>
                <a:ea typeface="Open Sans" panose="020B0604020202020204" charset="0"/>
                <a:cs typeface="Open Sans" panose="020B0604020202020204" charset="0"/>
              </a:rPr>
              <a:t>collaboration. Transformer models for heavy flavor jet identification [</a:t>
            </a:r>
            <a:r>
              <a:rPr lang="ru-RU" sz="850" dirty="0">
                <a:latin typeface="Open Sans" panose="020B0604020202020204" charset="0"/>
                <a:ea typeface="Open Sans" panose="020B0604020202020204" charset="0"/>
                <a:cs typeface="Open Sans" panose="020B0604020202020204" charset="0"/>
              </a:rPr>
              <a:t>Электронный ресурс]. — Режим доступа: </a:t>
            </a:r>
            <a:r>
              <a:rPr lang="fr-FR" sz="850" dirty="0">
                <a:latin typeface="Open Sans" panose="020B0604020202020204" charset="0"/>
                <a:ea typeface="Open Sans" panose="020B0604020202020204" charset="0"/>
                <a:cs typeface="Open Sans" panose="020B0604020202020204" charset="0"/>
                <a:hlinkClick r:id="rId6"/>
              </a:rPr>
              <a:t>https://</a:t>
            </a:r>
            <a:r>
              <a:rPr lang="fr-FR" sz="850" dirty="0" smtClean="0">
                <a:latin typeface="Open Sans" panose="020B0604020202020204" charset="0"/>
                <a:ea typeface="Open Sans" panose="020B0604020202020204" charset="0"/>
                <a:cs typeface="Open Sans" panose="020B0604020202020204" charset="0"/>
                <a:hlinkClick r:id="rId6"/>
              </a:rPr>
              <a:t>cds.cern.ch/record/2839920</a:t>
            </a:r>
            <a:r>
              <a:rPr lang="fr-FR" sz="850" dirty="0" smtClean="0">
                <a:latin typeface="Open Sans" panose="020B0604020202020204" charset="0"/>
                <a:ea typeface="Open Sans" panose="020B0604020202020204" charset="0"/>
                <a:cs typeface="Open Sans" panose="020B0604020202020204" charset="0"/>
              </a:rPr>
              <a:t> (</a:t>
            </a:r>
            <a:r>
              <a:rPr lang="ru-RU" sz="850" dirty="0">
                <a:latin typeface="Open Sans" panose="020B0604020202020204" charset="0"/>
                <a:ea typeface="Open Sans" panose="020B0604020202020204" charset="0"/>
                <a:cs typeface="Open Sans" panose="020B0604020202020204" charset="0"/>
              </a:rPr>
              <a:t>дата обращения: 12.12.2024).</a:t>
            </a:r>
          </a:p>
          <a:p>
            <a:pPr marL="541338" indent="447675">
              <a:buFont typeface="+mj-lt"/>
              <a:buAutoNum type="arabicPeriod"/>
            </a:pPr>
            <a:endParaRPr lang="ru-RU" sz="850" dirty="0">
              <a:latin typeface="Open Sans" panose="020B0604020202020204" charset="0"/>
              <a:ea typeface="Open Sans" panose="020B0604020202020204" charset="0"/>
              <a:cs typeface="Open Sans" panose="020B0604020202020204" charset="0"/>
            </a:endParaRPr>
          </a:p>
          <a:p>
            <a:pPr marL="987425" indent="-454025">
              <a:buFont typeface="+mj-lt"/>
              <a:buAutoNum type="arabicPeriod"/>
            </a:pPr>
            <a:r>
              <a:rPr lang="fr-FR" sz="850" dirty="0" smtClean="0">
                <a:latin typeface="Open Sans" panose="020B0604020202020204" charset="0"/>
                <a:ea typeface="Open Sans" panose="020B0604020202020204" charset="0"/>
                <a:cs typeface="Open Sans" panose="020B0604020202020204" charset="0"/>
              </a:rPr>
              <a:t>ATLAS </a:t>
            </a:r>
            <a:r>
              <a:rPr lang="fr-FR" sz="850" dirty="0">
                <a:latin typeface="Open Sans" panose="020B0604020202020204" charset="0"/>
                <a:ea typeface="Open Sans" panose="020B0604020202020204" charset="0"/>
                <a:cs typeface="Open Sans" panose="020B0604020202020204" charset="0"/>
              </a:rPr>
              <a:t>collaboration. Point Cloud Deep Learning Methods for Pion Reconstruction in the ATLAS Experiment. Technical report, CERN, Geneva, 2022 [</a:t>
            </a:r>
            <a:r>
              <a:rPr lang="ru-RU" sz="850" dirty="0">
                <a:latin typeface="Open Sans" panose="020B0604020202020204" charset="0"/>
                <a:ea typeface="Open Sans" panose="020B0604020202020204" charset="0"/>
                <a:cs typeface="Open Sans" panose="020B0604020202020204" charset="0"/>
              </a:rPr>
              <a:t>Электронный ресурс]. — Режим доступа: </a:t>
            </a:r>
            <a:r>
              <a:rPr lang="fr-FR" sz="850" dirty="0">
                <a:latin typeface="Open Sans" panose="020B0604020202020204" charset="0"/>
                <a:ea typeface="Open Sans" panose="020B0604020202020204" charset="0"/>
                <a:cs typeface="Open Sans" panose="020B0604020202020204" charset="0"/>
                <a:hlinkClick r:id="rId7"/>
              </a:rPr>
              <a:t>https://</a:t>
            </a:r>
            <a:r>
              <a:rPr lang="fr-FR" sz="850" dirty="0" smtClean="0">
                <a:latin typeface="Open Sans" panose="020B0604020202020204" charset="0"/>
                <a:ea typeface="Open Sans" panose="020B0604020202020204" charset="0"/>
                <a:cs typeface="Open Sans" panose="020B0604020202020204" charset="0"/>
                <a:hlinkClick r:id="rId7"/>
              </a:rPr>
              <a:t>cds.cern.ch/record/2825379</a:t>
            </a:r>
            <a:r>
              <a:rPr lang="fr-FR" sz="850" dirty="0" smtClean="0">
                <a:latin typeface="Open Sans" panose="020B0604020202020204" charset="0"/>
                <a:ea typeface="Open Sans" panose="020B0604020202020204" charset="0"/>
                <a:cs typeface="Open Sans" panose="020B0604020202020204" charset="0"/>
              </a:rPr>
              <a:t> (</a:t>
            </a:r>
            <a:r>
              <a:rPr lang="ru-RU" sz="850" dirty="0">
                <a:latin typeface="Open Sans" panose="020B0604020202020204" charset="0"/>
                <a:ea typeface="Open Sans" panose="020B0604020202020204" charset="0"/>
                <a:cs typeface="Open Sans" panose="020B0604020202020204" charset="0"/>
              </a:rPr>
              <a:t>дата обращения: 24.12.2024).</a:t>
            </a:r>
          </a:p>
          <a:p>
            <a:pPr marL="541338" indent="447675">
              <a:buFont typeface="+mj-lt"/>
              <a:buAutoNum type="arabicPeriod"/>
            </a:pPr>
            <a:endParaRPr lang="ru-RU" sz="850" dirty="0">
              <a:latin typeface="Open Sans" panose="020B0604020202020204" charset="0"/>
              <a:ea typeface="Open Sans" panose="020B0604020202020204" charset="0"/>
              <a:cs typeface="Open Sans" panose="020B0604020202020204" charset="0"/>
            </a:endParaRPr>
          </a:p>
          <a:p>
            <a:pPr marL="987425" indent="-454025">
              <a:buFont typeface="+mj-lt"/>
              <a:buAutoNum type="arabicPeriod"/>
            </a:pPr>
            <a:r>
              <a:rPr lang="fr-FR" sz="850" dirty="0" smtClean="0">
                <a:latin typeface="Open Sans" panose="020B0604020202020204" charset="0"/>
                <a:ea typeface="Open Sans" panose="020B0604020202020204" charset="0"/>
                <a:cs typeface="Open Sans" panose="020B0604020202020204" charset="0"/>
              </a:rPr>
              <a:t>ATLAS </a:t>
            </a:r>
            <a:r>
              <a:rPr lang="fr-FR" sz="850" dirty="0">
                <a:latin typeface="Open Sans" panose="020B0604020202020204" charset="0"/>
                <a:ea typeface="Open Sans" panose="020B0604020202020204" charset="0"/>
                <a:cs typeface="Open Sans" panose="020B0604020202020204" charset="0"/>
              </a:rPr>
              <a:t>collaboration. Tagging boosted W bosons applying machine learning to the Lund Jet Plane. Technical report, CERN, Geneva, 2023 [</a:t>
            </a:r>
            <a:r>
              <a:rPr lang="ru-RU" sz="850" dirty="0">
                <a:latin typeface="Open Sans" panose="020B0604020202020204" charset="0"/>
                <a:ea typeface="Open Sans" panose="020B0604020202020204" charset="0"/>
                <a:cs typeface="Open Sans" panose="020B0604020202020204" charset="0"/>
              </a:rPr>
              <a:t>Электронный ресурс]. — Режим доступа: </a:t>
            </a:r>
            <a:r>
              <a:rPr lang="fr-FR" sz="850" dirty="0">
                <a:latin typeface="Open Sans" panose="020B0604020202020204" charset="0"/>
                <a:ea typeface="Open Sans" panose="020B0604020202020204" charset="0"/>
                <a:cs typeface="Open Sans" panose="020B0604020202020204" charset="0"/>
                <a:hlinkClick r:id="rId8"/>
              </a:rPr>
              <a:t>https://</a:t>
            </a:r>
            <a:r>
              <a:rPr lang="fr-FR" sz="850" dirty="0" smtClean="0">
                <a:latin typeface="Open Sans" panose="020B0604020202020204" charset="0"/>
                <a:ea typeface="Open Sans" panose="020B0604020202020204" charset="0"/>
                <a:cs typeface="Open Sans" panose="020B0604020202020204" charset="0"/>
                <a:hlinkClick r:id="rId8"/>
              </a:rPr>
              <a:t>cds.cern.ch/record/2864131</a:t>
            </a:r>
            <a:r>
              <a:rPr lang="fr-FR" sz="850" dirty="0" smtClean="0">
                <a:latin typeface="Open Sans" panose="020B0604020202020204" charset="0"/>
                <a:ea typeface="Open Sans" panose="020B0604020202020204" charset="0"/>
                <a:cs typeface="Open Sans" panose="020B0604020202020204" charset="0"/>
              </a:rPr>
              <a:t> (</a:t>
            </a:r>
            <a:r>
              <a:rPr lang="ru-RU" sz="850" dirty="0">
                <a:latin typeface="Open Sans" panose="020B0604020202020204" charset="0"/>
                <a:ea typeface="Open Sans" panose="020B0604020202020204" charset="0"/>
                <a:cs typeface="Open Sans" panose="020B0604020202020204" charset="0"/>
              </a:rPr>
              <a:t>дата обращения: 06.01.2025).</a:t>
            </a:r>
          </a:p>
          <a:p>
            <a:pPr marL="541338" indent="447675">
              <a:buFont typeface="+mj-lt"/>
              <a:buAutoNum type="arabicPeriod"/>
            </a:pPr>
            <a:endParaRPr lang="ru-RU" sz="850" dirty="0">
              <a:latin typeface="Open Sans" panose="020B0604020202020204" charset="0"/>
              <a:ea typeface="Open Sans" panose="020B0604020202020204" charset="0"/>
              <a:cs typeface="Open Sans" panose="020B0604020202020204" charset="0"/>
            </a:endParaRPr>
          </a:p>
          <a:p>
            <a:pPr marL="541338" indent="447675">
              <a:buFont typeface="+mj-lt"/>
              <a:buAutoNum type="arabicPeriod"/>
            </a:pPr>
            <a:r>
              <a:rPr lang="fr-FR" sz="850" dirty="0" smtClean="0">
                <a:latin typeface="Open Sans" panose="020B0604020202020204" charset="0"/>
                <a:ea typeface="Open Sans" panose="020B0604020202020204" charset="0"/>
                <a:cs typeface="Open Sans" panose="020B0604020202020204" charset="0"/>
              </a:rPr>
              <a:t>Delaney </a:t>
            </a:r>
            <a:r>
              <a:rPr lang="fr-FR" sz="850" dirty="0">
                <a:latin typeface="Open Sans" panose="020B0604020202020204" charset="0"/>
                <a:ea typeface="Open Sans" panose="020B0604020202020204" charset="0"/>
                <a:cs typeface="Open Sans" panose="020B0604020202020204" charset="0"/>
              </a:rPr>
              <a:t>B., Schulte N., Ciezarek G., Nolte N., Williams M., Albrecht J. Applications of Lipschitz neural networks to the Run 3 LHCb trigger system, 2023.</a:t>
            </a:r>
          </a:p>
          <a:p>
            <a:pPr marL="541338" indent="447675">
              <a:buFont typeface="+mj-lt"/>
              <a:buAutoNum type="arabicPeriod"/>
            </a:pPr>
            <a:endParaRPr lang="fr-FR" sz="850" dirty="0">
              <a:latin typeface="Open Sans" panose="020B0604020202020204" charset="0"/>
              <a:ea typeface="Open Sans" panose="020B0604020202020204" charset="0"/>
              <a:cs typeface="Open Sans" panose="020B0604020202020204" charset="0"/>
            </a:endParaRPr>
          </a:p>
          <a:p>
            <a:pPr marL="987425" indent="-454025">
              <a:buFont typeface="+mj-lt"/>
              <a:buAutoNum type="arabicPeriod"/>
            </a:pPr>
            <a:r>
              <a:rPr lang="fr-FR" sz="850" dirty="0" smtClean="0">
                <a:latin typeface="Open Sans" panose="020B0604020202020204" charset="0"/>
                <a:ea typeface="Open Sans" panose="020B0604020202020204" charset="0"/>
                <a:cs typeface="Open Sans" panose="020B0604020202020204" charset="0"/>
              </a:rPr>
              <a:t>Sonnabend </a:t>
            </a:r>
            <a:r>
              <a:rPr lang="fr-FR" sz="850" dirty="0">
                <a:latin typeface="Open Sans" panose="020B0604020202020204" charset="0"/>
                <a:ea typeface="Open Sans" panose="020B0604020202020204" charset="0"/>
                <a:cs typeface="Open Sans" panose="020B0604020202020204" charset="0"/>
              </a:rPr>
              <a:t>C. Neural network regression for particle identification with the ALICE TPC detector in Run 3, 2022 [</a:t>
            </a:r>
            <a:r>
              <a:rPr lang="ru-RU" sz="850" dirty="0">
                <a:latin typeface="Open Sans" panose="020B0604020202020204" charset="0"/>
                <a:ea typeface="Open Sans" panose="020B0604020202020204" charset="0"/>
                <a:cs typeface="Open Sans" panose="020B0604020202020204" charset="0"/>
              </a:rPr>
              <a:t>Электронный ресурс]. — Режим доступа: </a:t>
            </a:r>
            <a:r>
              <a:rPr lang="fr-FR" sz="850" dirty="0">
                <a:latin typeface="Open Sans" panose="020B0604020202020204" charset="0"/>
                <a:ea typeface="Open Sans" panose="020B0604020202020204" charset="0"/>
                <a:cs typeface="Open Sans" panose="020B0604020202020204" charset="0"/>
                <a:hlinkClick r:id="rId9"/>
              </a:rPr>
              <a:t>https://</a:t>
            </a:r>
            <a:r>
              <a:rPr lang="fr-FR" sz="850" dirty="0" smtClean="0">
                <a:latin typeface="Open Sans" panose="020B0604020202020204" charset="0"/>
                <a:ea typeface="Open Sans" panose="020B0604020202020204" charset="0"/>
                <a:cs typeface="Open Sans" panose="020B0604020202020204" charset="0"/>
                <a:hlinkClick r:id="rId9"/>
              </a:rPr>
              <a:t>cds.cern.ch/record/2856252</a:t>
            </a:r>
            <a:r>
              <a:rPr lang="fr-FR" sz="850" dirty="0" smtClean="0">
                <a:latin typeface="Open Sans" panose="020B0604020202020204" charset="0"/>
                <a:ea typeface="Open Sans" panose="020B0604020202020204" charset="0"/>
                <a:cs typeface="Open Sans" panose="020B0604020202020204" charset="0"/>
              </a:rPr>
              <a:t> (</a:t>
            </a:r>
            <a:r>
              <a:rPr lang="ru-RU" sz="850" dirty="0">
                <a:latin typeface="Open Sans" panose="020B0604020202020204" charset="0"/>
                <a:ea typeface="Open Sans" panose="020B0604020202020204" charset="0"/>
                <a:cs typeface="Open Sans" panose="020B0604020202020204" charset="0"/>
              </a:rPr>
              <a:t>дата обращения: 10.01.2025).</a:t>
            </a:r>
          </a:p>
          <a:p>
            <a:pPr marL="541338" indent="447675">
              <a:buFont typeface="+mj-lt"/>
              <a:buAutoNum type="arabicPeriod"/>
            </a:pPr>
            <a:endParaRPr lang="ru-RU" sz="850" dirty="0">
              <a:latin typeface="Open Sans" panose="020B0604020202020204" charset="0"/>
              <a:ea typeface="Open Sans" panose="020B0604020202020204" charset="0"/>
              <a:cs typeface="Open Sans" panose="020B0604020202020204" charset="0"/>
            </a:endParaRPr>
          </a:p>
          <a:p>
            <a:pPr marL="987425" indent="1588">
              <a:buFont typeface="+mj-lt"/>
              <a:buAutoNum type="arabicPeriod"/>
            </a:pPr>
            <a:r>
              <a:rPr lang="fr-FR" sz="850" dirty="0" smtClean="0">
                <a:latin typeface="Open Sans" panose="020B0604020202020204" charset="0"/>
                <a:ea typeface="Open Sans" panose="020B0604020202020204" charset="0"/>
                <a:cs typeface="Open Sans" panose="020B0604020202020204" charset="0"/>
              </a:rPr>
              <a:t>CMS </a:t>
            </a:r>
            <a:r>
              <a:rPr lang="fr-FR" sz="850" dirty="0">
                <a:latin typeface="Open Sans" panose="020B0604020202020204" charset="0"/>
                <a:ea typeface="Open Sans" panose="020B0604020202020204" charset="0"/>
                <a:cs typeface="Open Sans" panose="020B0604020202020204" charset="0"/>
              </a:rPr>
              <a:t>collaboration. ParticleTransformerAK4: Transformer-based jet tagging for CMS [</a:t>
            </a:r>
            <a:r>
              <a:rPr lang="ru-RU" sz="850" dirty="0">
                <a:latin typeface="Open Sans" panose="020B0604020202020204" charset="0"/>
                <a:ea typeface="Open Sans" panose="020B0604020202020204" charset="0"/>
                <a:cs typeface="Open Sans" panose="020B0604020202020204" charset="0"/>
              </a:rPr>
              <a:t>Электронный ресурс]. — Режим доступа: </a:t>
            </a:r>
            <a:r>
              <a:rPr lang="fr-FR" sz="850" dirty="0">
                <a:latin typeface="Open Sans" panose="020B0604020202020204" charset="0"/>
                <a:ea typeface="Open Sans" panose="020B0604020202020204" charset="0"/>
                <a:cs typeface="Open Sans" panose="020B0604020202020204" charset="0"/>
                <a:hlinkClick r:id="rId6"/>
              </a:rPr>
              <a:t>https://</a:t>
            </a:r>
            <a:r>
              <a:rPr lang="fr-FR" sz="850" dirty="0" smtClean="0">
                <a:latin typeface="Open Sans" panose="020B0604020202020204" charset="0"/>
                <a:ea typeface="Open Sans" panose="020B0604020202020204" charset="0"/>
                <a:cs typeface="Open Sans" panose="020B0604020202020204" charset="0"/>
                <a:hlinkClick r:id="rId6"/>
              </a:rPr>
              <a:t>cds.cern.ch/record/2839920</a:t>
            </a:r>
            <a:r>
              <a:rPr lang="fr-FR" sz="850" dirty="0" smtClean="0">
                <a:latin typeface="Open Sans" panose="020B0604020202020204" charset="0"/>
                <a:ea typeface="Open Sans" panose="020B0604020202020204" charset="0"/>
                <a:cs typeface="Open Sans" panose="020B0604020202020204" charset="0"/>
              </a:rPr>
              <a:t> (</a:t>
            </a:r>
            <a:r>
              <a:rPr lang="ru-RU" sz="850" dirty="0">
                <a:latin typeface="Open Sans" panose="020B0604020202020204" charset="0"/>
                <a:ea typeface="Open Sans" panose="020B0604020202020204" charset="0"/>
                <a:cs typeface="Open Sans" panose="020B0604020202020204" charset="0"/>
              </a:rPr>
              <a:t>дата обращения: 15.01.2025).</a:t>
            </a:r>
          </a:p>
          <a:p>
            <a:pPr marL="541338" indent="447675">
              <a:buFont typeface="+mj-lt"/>
              <a:buAutoNum type="arabicPeriod"/>
            </a:pPr>
            <a:endParaRPr lang="ru-RU" sz="850" dirty="0">
              <a:latin typeface="Open Sans" panose="020B0604020202020204" charset="0"/>
              <a:ea typeface="Open Sans" panose="020B0604020202020204" charset="0"/>
              <a:cs typeface="Open Sans" panose="020B0604020202020204" charset="0"/>
            </a:endParaRPr>
          </a:p>
          <a:p>
            <a:pPr marL="987425" indent="-454025">
              <a:buFont typeface="+mj-lt"/>
              <a:buAutoNum type="arabicPeriod"/>
            </a:pPr>
            <a:r>
              <a:rPr lang="fr-FR" sz="850" dirty="0" smtClean="0">
                <a:latin typeface="Open Sans" panose="020B0604020202020204" charset="0"/>
                <a:ea typeface="Open Sans" panose="020B0604020202020204" charset="0"/>
                <a:cs typeface="Open Sans" panose="020B0604020202020204" charset="0"/>
              </a:rPr>
              <a:t>ATLAS </a:t>
            </a:r>
            <a:r>
              <a:rPr lang="fr-FR" sz="850" dirty="0">
                <a:latin typeface="Open Sans" panose="020B0604020202020204" charset="0"/>
                <a:ea typeface="Open Sans" panose="020B0604020202020204" charset="0"/>
                <a:cs typeface="Open Sans" panose="020B0604020202020204" charset="0"/>
              </a:rPr>
              <a:t>collaboration. ATL-PHYS-PUB-2022-040. All figures including auxiliary figures are available at: </a:t>
            </a:r>
            <a:r>
              <a:rPr lang="fr-FR" sz="850" dirty="0">
                <a:latin typeface="Open Sans" panose="020B0604020202020204" charset="0"/>
                <a:ea typeface="Open Sans" panose="020B0604020202020204" charset="0"/>
                <a:cs typeface="Open Sans" panose="020B0604020202020204" charset="0"/>
                <a:hlinkClick r:id="rId10"/>
              </a:rPr>
              <a:t>https://</a:t>
            </a:r>
            <a:r>
              <a:rPr lang="fr-FR" sz="850" dirty="0" smtClean="0">
                <a:latin typeface="Open Sans" panose="020B0604020202020204" charset="0"/>
                <a:ea typeface="Open Sans" panose="020B0604020202020204" charset="0"/>
                <a:cs typeface="Open Sans" panose="020B0604020202020204" charset="0"/>
                <a:hlinkClick r:id="rId10"/>
              </a:rPr>
              <a:t>atlas.web.cern.ch/Atlas/GROUPS/PHYSICS/PUBNOTES/ATL-PHYS-PUB-2022-040</a:t>
            </a:r>
            <a:r>
              <a:rPr lang="fr-FR" sz="850" dirty="0" smtClean="0">
                <a:latin typeface="Open Sans" panose="020B0604020202020204" charset="0"/>
                <a:ea typeface="Open Sans" panose="020B0604020202020204" charset="0"/>
                <a:cs typeface="Open Sans" panose="020B0604020202020204" charset="0"/>
              </a:rPr>
              <a:t> (</a:t>
            </a:r>
            <a:r>
              <a:rPr lang="ru-RU" sz="850" dirty="0">
                <a:latin typeface="Open Sans" panose="020B0604020202020204" charset="0"/>
                <a:ea typeface="Open Sans" panose="020B0604020202020204" charset="0"/>
                <a:cs typeface="Open Sans" panose="020B0604020202020204" charset="0"/>
              </a:rPr>
              <a:t>дата обращения: 20.01.2025).</a:t>
            </a:r>
          </a:p>
          <a:p>
            <a:pPr marL="541338" indent="447675">
              <a:buFont typeface="+mj-lt"/>
              <a:buAutoNum type="arabicPeriod"/>
            </a:pPr>
            <a:endParaRPr lang="ru-RU" sz="850" dirty="0">
              <a:latin typeface="Open Sans" panose="020B0604020202020204" charset="0"/>
              <a:ea typeface="Open Sans" panose="020B0604020202020204" charset="0"/>
              <a:cs typeface="Open Sans" panose="020B0604020202020204" charset="0"/>
            </a:endParaRPr>
          </a:p>
          <a:p>
            <a:pPr marL="987425" indent="-454025">
              <a:buFont typeface="+mj-lt"/>
              <a:buAutoNum type="arabicPeriod"/>
            </a:pPr>
            <a:r>
              <a:rPr lang="fr-FR" sz="850" dirty="0" smtClean="0">
                <a:latin typeface="Open Sans" panose="020B0604020202020204" charset="0"/>
                <a:ea typeface="Open Sans" panose="020B0604020202020204" charset="0"/>
                <a:cs typeface="Open Sans" panose="020B0604020202020204" charset="0"/>
              </a:rPr>
              <a:t>ATLAS </a:t>
            </a:r>
            <a:r>
              <a:rPr lang="fr-FR" sz="850" dirty="0">
                <a:latin typeface="Open Sans" panose="020B0604020202020204" charset="0"/>
                <a:ea typeface="Open Sans" panose="020B0604020202020204" charset="0"/>
                <a:cs typeface="Open Sans" panose="020B0604020202020204" charset="0"/>
              </a:rPr>
              <a:t>collaboration. ATL-PHYS-PUB-2023-017. All figures including auxiliary figures are available at: </a:t>
            </a:r>
            <a:r>
              <a:rPr lang="fr-FR" sz="850" dirty="0">
                <a:latin typeface="Open Sans" panose="020B0604020202020204" charset="0"/>
                <a:ea typeface="Open Sans" panose="020B0604020202020204" charset="0"/>
                <a:cs typeface="Open Sans" panose="020B0604020202020204" charset="0"/>
                <a:hlinkClick r:id="rId11"/>
              </a:rPr>
              <a:t>https://</a:t>
            </a:r>
            <a:r>
              <a:rPr lang="fr-FR" sz="850" dirty="0" smtClean="0">
                <a:latin typeface="Open Sans" panose="020B0604020202020204" charset="0"/>
                <a:ea typeface="Open Sans" panose="020B0604020202020204" charset="0"/>
                <a:cs typeface="Open Sans" panose="020B0604020202020204" charset="0"/>
                <a:hlinkClick r:id="rId11"/>
              </a:rPr>
              <a:t>atlas.web.cern.ch/Atlas/GROUPS/PHYSICS/PUBNOTES/ATL-PHYS-PUB-2023-017</a:t>
            </a:r>
            <a:r>
              <a:rPr lang="fr-FR" sz="850" dirty="0" smtClean="0">
                <a:latin typeface="Open Sans" panose="020B0604020202020204" charset="0"/>
                <a:ea typeface="Open Sans" panose="020B0604020202020204" charset="0"/>
                <a:cs typeface="Open Sans" panose="020B0604020202020204" charset="0"/>
              </a:rPr>
              <a:t> (</a:t>
            </a:r>
            <a:r>
              <a:rPr lang="ru-RU" sz="850" dirty="0">
                <a:latin typeface="Open Sans" panose="020B0604020202020204" charset="0"/>
                <a:ea typeface="Open Sans" panose="020B0604020202020204" charset="0"/>
                <a:cs typeface="Open Sans" panose="020B0604020202020204" charset="0"/>
              </a:rPr>
              <a:t>дата обращения: 28.01.2025).</a:t>
            </a:r>
          </a:p>
          <a:p>
            <a:pPr marL="541338" indent="447675">
              <a:buFont typeface="+mj-lt"/>
              <a:buAutoNum type="arabicPeriod"/>
            </a:pPr>
            <a:endParaRPr lang="ru-RU" sz="850" dirty="0">
              <a:latin typeface="Open Sans" panose="020B0604020202020204" charset="0"/>
              <a:ea typeface="Open Sans" panose="020B0604020202020204" charset="0"/>
              <a:cs typeface="Open Sans" panose="020B0604020202020204" charset="0"/>
            </a:endParaRPr>
          </a:p>
          <a:p>
            <a:pPr marL="987425" indent="-454025">
              <a:buFont typeface="+mj-lt"/>
              <a:buAutoNum type="arabicPeriod"/>
            </a:pPr>
            <a:r>
              <a:rPr lang="fr-FR" sz="850" dirty="0" smtClean="0">
                <a:latin typeface="Open Sans" panose="020B0604020202020204" charset="0"/>
                <a:ea typeface="Open Sans" panose="020B0604020202020204" charset="0"/>
                <a:cs typeface="Open Sans" panose="020B0604020202020204" charset="0"/>
              </a:rPr>
              <a:t>LHCb </a:t>
            </a:r>
            <a:r>
              <a:rPr lang="fr-FR" sz="850" dirty="0">
                <a:latin typeface="Open Sans" panose="020B0604020202020204" charset="0"/>
                <a:ea typeface="Open Sans" panose="020B0604020202020204" charset="0"/>
                <a:cs typeface="Open Sans" panose="020B0604020202020204" charset="0"/>
              </a:rPr>
              <a:t>collaboration. Technical report on Lipschitz neural networks in LHCb trigger system [</a:t>
            </a:r>
            <a:r>
              <a:rPr lang="ru-RU" sz="850" dirty="0">
                <a:latin typeface="Open Sans" panose="020B0604020202020204" charset="0"/>
                <a:ea typeface="Open Sans" panose="020B0604020202020204" charset="0"/>
                <a:cs typeface="Open Sans" panose="020B0604020202020204" charset="0"/>
              </a:rPr>
              <a:t>Электронный ресурс]. — Режим доступа: </a:t>
            </a:r>
            <a:r>
              <a:rPr lang="fr-FR" sz="850" dirty="0">
                <a:latin typeface="Open Sans" panose="020B0604020202020204" charset="0"/>
                <a:ea typeface="Open Sans" panose="020B0604020202020204" charset="0"/>
                <a:cs typeface="Open Sans" panose="020B0604020202020204" charset="0"/>
                <a:hlinkClick r:id="rId12"/>
              </a:rPr>
              <a:t>https://</a:t>
            </a:r>
            <a:r>
              <a:rPr lang="fr-FR" sz="850" dirty="0" smtClean="0">
                <a:latin typeface="Open Sans" panose="020B0604020202020204" charset="0"/>
                <a:ea typeface="Open Sans" panose="020B0604020202020204" charset="0"/>
                <a:cs typeface="Open Sans" panose="020B0604020202020204" charset="0"/>
                <a:hlinkClick r:id="rId12"/>
              </a:rPr>
              <a:t>cds.cern.ch</a:t>
            </a:r>
            <a:r>
              <a:rPr lang="fr-FR" sz="850" dirty="0" smtClean="0">
                <a:latin typeface="Open Sans" panose="020B0604020202020204" charset="0"/>
                <a:ea typeface="Open Sans" panose="020B0604020202020204" charset="0"/>
                <a:cs typeface="Open Sans" panose="020B0604020202020204" charset="0"/>
              </a:rPr>
              <a:t> (</a:t>
            </a:r>
            <a:r>
              <a:rPr lang="ru-RU" sz="850" dirty="0">
                <a:latin typeface="Open Sans" panose="020B0604020202020204" charset="0"/>
                <a:ea typeface="Open Sans" panose="020B0604020202020204" charset="0"/>
                <a:cs typeface="Open Sans" panose="020B0604020202020204" charset="0"/>
              </a:rPr>
              <a:t>дата обращения: 08.02.2025).</a:t>
            </a:r>
            <a:endParaRPr lang="en-US" sz="850" dirty="0">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5782993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9572" y="-71786"/>
            <a:ext cx="9032836" cy="1384995"/>
          </a:xfrm>
        </p:spPr>
        <p:txBody>
          <a:bodyPr/>
          <a:lstStyle/>
          <a:p>
            <a:r>
              <a:rPr lang="ru-RU" dirty="0" smtClean="0"/>
              <a:t>ТЕХНИЧЕСКИЕ ХАРАКТЕРИСТИКИ КОМПЬЮТЕРА ДЛЯ РАБОТЫ С БОЛЬШОЙ ЯЗЫКОВОЙ МОДЕЛЬЮ</a:t>
            </a:r>
            <a:endParaRPr lang="ru-RU" dirty="0"/>
          </a:p>
        </p:txBody>
      </p:sp>
      <p:sp>
        <p:nvSpPr>
          <p:cNvPr id="5" name="Прямоугольник 4"/>
          <p:cNvSpPr/>
          <p:nvPr/>
        </p:nvSpPr>
        <p:spPr>
          <a:xfrm>
            <a:off x="895351" y="1900673"/>
            <a:ext cx="10363200" cy="1323439"/>
          </a:xfrm>
          <a:prstGeom prst="rect">
            <a:avLst/>
          </a:prstGeom>
        </p:spPr>
        <p:txBody>
          <a:bodyPr wrap="square">
            <a:spAutoFit/>
          </a:bodyPr>
          <a:lstStyle/>
          <a:p>
            <a:pPr indent="266700"/>
            <a:r>
              <a:rPr lang="ru-RU" sz="2000" dirty="0">
                <a:latin typeface="Open Sans" panose="020B0604020202020204" charset="0"/>
                <a:ea typeface="Open Sans" panose="020B0604020202020204" charset="0"/>
                <a:cs typeface="Open Sans" panose="020B0604020202020204" charset="0"/>
              </a:rPr>
              <a:t>1.	Операционная система: </a:t>
            </a:r>
            <a:r>
              <a:rPr lang="fr-FR" sz="2000" dirty="0">
                <a:latin typeface="Open Sans" panose="020B0604020202020204" charset="0"/>
                <a:ea typeface="Open Sans" panose="020B0604020202020204" charset="0"/>
                <a:cs typeface="Open Sans" panose="020B0604020202020204" charset="0"/>
              </a:rPr>
              <a:t>Microsoft Windows 10 Pro.</a:t>
            </a:r>
          </a:p>
          <a:p>
            <a:pPr marL="895350" indent="-628650"/>
            <a:r>
              <a:rPr lang="fr-FR" sz="2000" dirty="0">
                <a:latin typeface="Open Sans" panose="020B0604020202020204" charset="0"/>
                <a:ea typeface="Open Sans" panose="020B0604020202020204" charset="0"/>
                <a:cs typeface="Open Sans" panose="020B0604020202020204" charset="0"/>
              </a:rPr>
              <a:t>2.	</a:t>
            </a:r>
            <a:r>
              <a:rPr lang="ru-RU" sz="2000" dirty="0">
                <a:latin typeface="Open Sans" panose="020B0604020202020204" charset="0"/>
                <a:ea typeface="Open Sans" panose="020B0604020202020204" charset="0"/>
                <a:cs typeface="Open Sans" panose="020B0604020202020204" charset="0"/>
              </a:rPr>
              <a:t>Процессор: </a:t>
            </a:r>
            <a:r>
              <a:rPr lang="fr-FR" sz="2000" dirty="0">
                <a:latin typeface="Open Sans" panose="020B0604020202020204" charset="0"/>
                <a:ea typeface="Open Sans" panose="020B0604020202020204" charset="0"/>
                <a:cs typeface="Open Sans" panose="020B0604020202020204" charset="0"/>
              </a:rPr>
              <a:t>Intel(R) Core(TM) i7-6850K CPU @ 3.60GHz, 3601 </a:t>
            </a:r>
            <a:r>
              <a:rPr lang="ru-RU" sz="2000" dirty="0">
                <a:latin typeface="Open Sans" panose="020B0604020202020204" charset="0"/>
                <a:ea typeface="Open Sans" panose="020B0604020202020204" charset="0"/>
                <a:cs typeface="Open Sans" panose="020B0604020202020204" charset="0"/>
              </a:rPr>
              <a:t>МГц, ядер: 6, логических процессоров: 12.</a:t>
            </a:r>
          </a:p>
          <a:p>
            <a:pPr indent="266700"/>
            <a:r>
              <a:rPr lang="ru-RU" sz="2000" dirty="0">
                <a:latin typeface="Open Sans" panose="020B0604020202020204" charset="0"/>
                <a:ea typeface="Open Sans" panose="020B0604020202020204" charset="0"/>
                <a:cs typeface="Open Sans" panose="020B0604020202020204" charset="0"/>
              </a:rPr>
              <a:t>3.	Установленная оперативная память (</a:t>
            </a:r>
            <a:r>
              <a:rPr lang="fr-FR" sz="2000" dirty="0">
                <a:latin typeface="Open Sans" panose="020B0604020202020204" charset="0"/>
                <a:ea typeface="Open Sans" panose="020B0604020202020204" charset="0"/>
                <a:cs typeface="Open Sans" panose="020B0604020202020204" charset="0"/>
              </a:rPr>
              <a:t>RAM): 64,0 </a:t>
            </a:r>
            <a:r>
              <a:rPr lang="ru-RU" sz="2000" dirty="0">
                <a:latin typeface="Open Sans" panose="020B0604020202020204" charset="0"/>
                <a:ea typeface="Open Sans" panose="020B0604020202020204" charset="0"/>
                <a:cs typeface="Open Sans" panose="020B0604020202020204" charset="0"/>
              </a:rPr>
              <a:t>ГБ.</a:t>
            </a:r>
          </a:p>
        </p:txBody>
      </p:sp>
    </p:spTree>
    <p:extLst>
      <p:ext uri="{BB962C8B-B14F-4D97-AF65-F5344CB8AC3E}">
        <p14:creationId xmlns:p14="http://schemas.microsoft.com/office/powerpoint/2010/main" val="2873384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9572" y="143658"/>
            <a:ext cx="9032836" cy="954107"/>
          </a:xfrm>
        </p:spPr>
        <p:txBody>
          <a:bodyPr/>
          <a:lstStyle/>
          <a:p>
            <a:r>
              <a:rPr lang="ru-RU" dirty="0" smtClean="0"/>
              <a:t>ДАННЫЕ ДЛЯ ПРОВЕДЕНИЯ ЭКСПЕРИМЕНТОВ ПО ИХ ВЫДЕЛЕНИЮ</a:t>
            </a:r>
            <a:endParaRPr lang="ru-RU" dirty="0"/>
          </a:p>
        </p:txBody>
      </p:sp>
      <p:sp>
        <p:nvSpPr>
          <p:cNvPr id="6" name="Прямоугольник 5"/>
          <p:cNvSpPr/>
          <p:nvPr/>
        </p:nvSpPr>
        <p:spPr>
          <a:xfrm>
            <a:off x="559572" y="1652041"/>
            <a:ext cx="11081566" cy="400110"/>
          </a:xfrm>
          <a:prstGeom prst="rect">
            <a:avLst/>
          </a:prstGeom>
        </p:spPr>
        <p:txBody>
          <a:bodyPr wrap="square">
            <a:spAutoFit/>
          </a:bodyPr>
          <a:lstStyle/>
          <a:p>
            <a:r>
              <a:rPr lang="ru-RU" sz="2000" dirty="0" smtClean="0">
                <a:latin typeface="Open Sans" panose="020B0604020202020204" charset="0"/>
                <a:ea typeface="Open Sans" panose="020B0604020202020204" charset="0"/>
                <a:cs typeface="Open Sans" panose="020B0604020202020204" charset="0"/>
              </a:rPr>
              <a:t>Составлен</a:t>
            </a:r>
            <a:r>
              <a:rPr lang="ru-RU" sz="2000" dirty="0">
                <a:latin typeface="Open Sans" panose="020B0604020202020204" charset="0"/>
                <a:ea typeface="Open Sans" panose="020B0604020202020204" charset="0"/>
                <a:cs typeface="Open Sans" panose="020B0604020202020204" charset="0"/>
              </a:rPr>
              <a:t> </a:t>
            </a:r>
            <a:r>
              <a:rPr lang="ru-RU" sz="2000" dirty="0" smtClean="0">
                <a:latin typeface="Open Sans" panose="020B0604020202020204" charset="0"/>
                <a:ea typeface="Open Sans" panose="020B0604020202020204" charset="0"/>
                <a:cs typeface="Open Sans" panose="020B0604020202020204" charset="0"/>
              </a:rPr>
              <a:t>перечень характеристик детекторов (</a:t>
            </a:r>
            <a:r>
              <a:rPr lang="ru-RU" sz="2000" b="1" dirty="0" smtClean="0">
                <a:solidFill>
                  <a:srgbClr val="0055BB"/>
                </a:solidFill>
                <a:latin typeface="Open Sans" panose="020B0604020202020204" charset="0"/>
                <a:ea typeface="Open Sans" panose="020B0604020202020204" charset="0"/>
                <a:cs typeface="Open Sans" panose="020B0604020202020204" charset="0"/>
              </a:rPr>
              <a:t>1</a:t>
            </a:r>
            <a:r>
              <a:rPr lang="en-US" sz="2000" b="1" dirty="0" smtClean="0">
                <a:solidFill>
                  <a:srgbClr val="0055BB"/>
                </a:solidFill>
                <a:latin typeface="Open Sans" panose="020B0604020202020204" charset="0"/>
                <a:ea typeface="Open Sans" panose="020B0604020202020204" charset="0"/>
                <a:cs typeface="Open Sans" panose="020B0604020202020204" charset="0"/>
              </a:rPr>
              <a:t>5</a:t>
            </a:r>
            <a:r>
              <a:rPr lang="ru-RU" sz="2000" dirty="0" smtClean="0">
                <a:latin typeface="Open Sans" panose="020B0604020202020204" charset="0"/>
                <a:ea typeface="Open Sans" panose="020B0604020202020204" charset="0"/>
                <a:cs typeface="Open Sans" panose="020B0604020202020204" charset="0"/>
              </a:rPr>
              <a:t> характеристик).</a:t>
            </a:r>
          </a:p>
        </p:txBody>
      </p:sp>
      <p:sp>
        <p:nvSpPr>
          <p:cNvPr id="7" name="Прямоугольник 6"/>
          <p:cNvSpPr/>
          <p:nvPr/>
        </p:nvSpPr>
        <p:spPr>
          <a:xfrm>
            <a:off x="559572" y="5568753"/>
            <a:ext cx="11081566" cy="400110"/>
          </a:xfrm>
          <a:prstGeom prst="rect">
            <a:avLst/>
          </a:prstGeom>
        </p:spPr>
        <p:txBody>
          <a:bodyPr wrap="square">
            <a:spAutoFit/>
          </a:bodyPr>
          <a:lstStyle/>
          <a:p>
            <a:r>
              <a:rPr lang="ru-RU" sz="2000" dirty="0">
                <a:latin typeface="Open Sans" panose="020B0604020202020204" charset="0"/>
                <a:ea typeface="Open Sans" panose="020B0604020202020204" charset="0"/>
                <a:cs typeface="Open Sans" panose="020B0604020202020204" charset="0"/>
              </a:rPr>
              <a:t>С</a:t>
            </a:r>
            <a:r>
              <a:rPr lang="ru-RU" sz="2000" dirty="0" smtClean="0">
                <a:latin typeface="Open Sans" panose="020B0604020202020204" charset="0"/>
                <a:ea typeface="Open Sans" panose="020B0604020202020204" charset="0"/>
                <a:cs typeface="Open Sans" panose="020B0604020202020204" charset="0"/>
              </a:rPr>
              <a:t>формирован </a:t>
            </a:r>
            <a:r>
              <a:rPr lang="ru-RU" sz="2000" dirty="0">
                <a:latin typeface="Open Sans" panose="020B0604020202020204" charset="0"/>
                <a:ea typeface="Open Sans" panose="020B0604020202020204" charset="0"/>
                <a:cs typeface="Open Sans" panose="020B0604020202020204" charset="0"/>
              </a:rPr>
              <a:t>набор данных по </a:t>
            </a:r>
            <a:r>
              <a:rPr lang="ru-RU" sz="2000" dirty="0" smtClean="0">
                <a:latin typeface="Open Sans" panose="020B0604020202020204" charset="0"/>
                <a:ea typeface="Open Sans" panose="020B0604020202020204" charset="0"/>
                <a:cs typeface="Open Sans" panose="020B0604020202020204" charset="0"/>
              </a:rPr>
              <a:t>детекторам</a:t>
            </a:r>
            <a:r>
              <a:rPr lang="en-US" sz="2000" dirty="0" smtClean="0">
                <a:latin typeface="Open Sans" panose="020B0604020202020204" charset="0"/>
                <a:ea typeface="Open Sans" panose="020B0604020202020204" charset="0"/>
                <a:cs typeface="Open Sans" panose="020B0604020202020204" charset="0"/>
              </a:rPr>
              <a:t> </a:t>
            </a:r>
            <a:r>
              <a:rPr lang="ru-RU" sz="2000" dirty="0" smtClean="0">
                <a:latin typeface="Open Sans" panose="020B0604020202020204" charset="0"/>
                <a:ea typeface="Open Sans" panose="020B0604020202020204" charset="0"/>
                <a:cs typeface="Open Sans" panose="020B0604020202020204" charset="0"/>
              </a:rPr>
              <a:t>(</a:t>
            </a:r>
            <a:r>
              <a:rPr lang="ru-RU" sz="2000" dirty="0" smtClean="0">
                <a:solidFill>
                  <a:srgbClr val="0055BB"/>
                </a:solidFill>
                <a:latin typeface="Open Sans" panose="020B0604020202020204" charset="0"/>
                <a:ea typeface="Open Sans" panose="020B0604020202020204" charset="0"/>
                <a:cs typeface="Open Sans" panose="020B0604020202020204" charset="0"/>
              </a:rPr>
              <a:t>20</a:t>
            </a:r>
            <a:r>
              <a:rPr lang="ru-RU" sz="2000" b="1" dirty="0" smtClean="0">
                <a:solidFill>
                  <a:srgbClr val="0055BB"/>
                </a:solidFill>
                <a:latin typeface="Open Sans" panose="020B0604020202020204" charset="0"/>
                <a:ea typeface="Open Sans" panose="020B0604020202020204" charset="0"/>
                <a:cs typeface="Open Sans" panose="020B0604020202020204" charset="0"/>
              </a:rPr>
              <a:t>0</a:t>
            </a:r>
            <a:r>
              <a:rPr lang="ru-RU" sz="2000" dirty="0" smtClean="0">
                <a:latin typeface="Open Sans" panose="020B0604020202020204" charset="0"/>
                <a:ea typeface="Open Sans" panose="020B0604020202020204" charset="0"/>
                <a:cs typeface="Open Sans" panose="020B0604020202020204" charset="0"/>
              </a:rPr>
              <a:t> </a:t>
            </a:r>
            <a:r>
              <a:rPr lang="ru-RU" sz="2000" dirty="0">
                <a:latin typeface="Open Sans" panose="020B0604020202020204" charset="0"/>
                <a:ea typeface="Open Sans" panose="020B0604020202020204" charset="0"/>
                <a:cs typeface="Open Sans" panose="020B0604020202020204" charset="0"/>
              </a:rPr>
              <a:t>научных публикаций</a:t>
            </a:r>
            <a:r>
              <a:rPr lang="ru-RU" sz="2000" dirty="0" smtClean="0">
                <a:latin typeface="Open Sans" panose="020B0604020202020204" charset="0"/>
                <a:ea typeface="Open Sans" panose="020B0604020202020204" charset="0"/>
                <a:cs typeface="Open Sans" panose="020B0604020202020204" charset="0"/>
              </a:rPr>
              <a:t>).</a:t>
            </a:r>
            <a:endParaRPr lang="ru-RU" sz="2000" dirty="0">
              <a:latin typeface="Open Sans" panose="020B0604020202020204" charset="0"/>
              <a:ea typeface="Open Sans" panose="020B0604020202020204" charset="0"/>
              <a:cs typeface="Open Sans" panose="020B0604020202020204" charset="0"/>
            </a:endParaRPr>
          </a:p>
        </p:txBody>
      </p:sp>
      <p:sp>
        <p:nvSpPr>
          <p:cNvPr id="8" name="Прямоугольник 7"/>
          <p:cNvSpPr/>
          <p:nvPr/>
        </p:nvSpPr>
        <p:spPr>
          <a:xfrm>
            <a:off x="3653226" y="2744365"/>
            <a:ext cx="3998563" cy="2308324"/>
          </a:xfrm>
          <a:prstGeom prst="rect">
            <a:avLst/>
          </a:prstGeom>
        </p:spPr>
        <p:txBody>
          <a:bodyPr wrap="square">
            <a:spAutoFit/>
          </a:bodyPr>
          <a:lstStyle/>
          <a:p>
            <a:pPr marL="882650" lvl="2" indent="-342900">
              <a:buFont typeface="+mj-lt"/>
              <a:buAutoNum type="arabicPeriod" startAt="6"/>
            </a:pPr>
            <a:r>
              <a:rPr lang="ru-RU" dirty="0">
                <a:latin typeface="Open Sans" pitchFamily="34" charset="0"/>
                <a:ea typeface="Open Sans" pitchFamily="34" charset="0"/>
                <a:cs typeface="Open Sans" pitchFamily="34" charset="0"/>
              </a:rPr>
              <a:t>Описание </a:t>
            </a:r>
            <a:r>
              <a:rPr lang="ru-RU" dirty="0" smtClean="0">
                <a:latin typeface="Open Sans" pitchFamily="34" charset="0"/>
                <a:ea typeface="Open Sans" pitchFamily="34" charset="0"/>
                <a:cs typeface="Open Sans" pitchFamily="34" charset="0"/>
              </a:rPr>
              <a:t>эксперимента</a:t>
            </a:r>
            <a:endParaRPr lang="en-US" dirty="0" smtClean="0">
              <a:latin typeface="Open Sans" pitchFamily="34" charset="0"/>
              <a:ea typeface="Open Sans" pitchFamily="34" charset="0"/>
              <a:cs typeface="Open Sans" pitchFamily="34" charset="0"/>
            </a:endParaRPr>
          </a:p>
          <a:p>
            <a:pPr marL="882650" lvl="2" indent="-342900">
              <a:buFont typeface="+mj-lt"/>
              <a:buAutoNum type="arabicPeriod" startAt="6"/>
            </a:pPr>
            <a:r>
              <a:rPr lang="ru-RU" b="1" dirty="0" smtClean="0">
                <a:latin typeface="Open Sans" pitchFamily="34" charset="0"/>
                <a:ea typeface="Open Sans" pitchFamily="34" charset="0"/>
                <a:cs typeface="Open Sans" pitchFamily="34" charset="0"/>
              </a:rPr>
              <a:t>Магнитная система</a:t>
            </a:r>
            <a:r>
              <a:rPr lang="ru-RU" dirty="0" smtClean="0">
                <a:latin typeface="Open Sans" pitchFamily="34" charset="0"/>
                <a:ea typeface="Open Sans" pitchFamily="34" charset="0"/>
                <a:cs typeface="Open Sans" pitchFamily="34" charset="0"/>
              </a:rPr>
              <a:t>.</a:t>
            </a:r>
            <a:endParaRPr lang="ru-RU" dirty="0">
              <a:latin typeface="Open Sans" pitchFamily="34" charset="0"/>
              <a:ea typeface="Open Sans" pitchFamily="34" charset="0"/>
              <a:cs typeface="Open Sans" pitchFamily="34" charset="0"/>
            </a:endParaRPr>
          </a:p>
          <a:p>
            <a:pPr marL="882650" lvl="2" indent="-342900">
              <a:buFont typeface="+mj-lt"/>
              <a:buAutoNum type="arabicPeriod" startAt="6"/>
            </a:pPr>
            <a:r>
              <a:rPr lang="ru-RU" b="1" dirty="0" smtClean="0">
                <a:latin typeface="Open Sans" pitchFamily="34" charset="0"/>
                <a:ea typeface="Open Sans" pitchFamily="34" charset="0"/>
                <a:cs typeface="Open Sans" pitchFamily="34" charset="0"/>
              </a:rPr>
              <a:t>Трековый детектор</a:t>
            </a:r>
            <a:r>
              <a:rPr lang="ru-RU" dirty="0" smtClean="0">
                <a:latin typeface="Open Sans" pitchFamily="34" charset="0"/>
                <a:ea typeface="Open Sans" pitchFamily="34" charset="0"/>
                <a:cs typeface="Open Sans" pitchFamily="34" charset="0"/>
              </a:rPr>
              <a:t>.</a:t>
            </a:r>
            <a:endParaRPr lang="ru-RU" dirty="0">
              <a:latin typeface="Open Sans" pitchFamily="34" charset="0"/>
              <a:ea typeface="Open Sans" pitchFamily="34" charset="0"/>
              <a:cs typeface="Open Sans" pitchFamily="34" charset="0"/>
            </a:endParaRPr>
          </a:p>
          <a:p>
            <a:pPr marL="992188" lvl="2" indent="-449263">
              <a:buFont typeface="+mj-lt"/>
              <a:buAutoNum type="arabicPeriod" startAt="6"/>
            </a:pPr>
            <a:r>
              <a:rPr lang="ru-RU" dirty="0" smtClean="0">
                <a:latin typeface="Open Sans" pitchFamily="34" charset="0"/>
                <a:ea typeface="Open Sans" pitchFamily="34" charset="0"/>
                <a:cs typeface="Open Sans" pitchFamily="34" charset="0"/>
              </a:rPr>
              <a:t>Точность измерения трека частиц.</a:t>
            </a:r>
          </a:p>
          <a:p>
            <a:pPr marL="992188" lvl="2" indent="-449263">
              <a:buFont typeface="+mj-lt"/>
              <a:buAutoNum type="arabicPeriod" startAt="6"/>
            </a:pPr>
            <a:r>
              <a:rPr lang="ru-RU" b="1" dirty="0" smtClean="0">
                <a:latin typeface="Open Sans" pitchFamily="34" charset="0"/>
                <a:ea typeface="Open Sans" pitchFamily="34" charset="0"/>
                <a:cs typeface="Open Sans" pitchFamily="34" charset="0"/>
              </a:rPr>
              <a:t>Электромагнитный калориметр</a:t>
            </a:r>
            <a:r>
              <a:rPr lang="ru-RU" dirty="0" smtClean="0">
                <a:latin typeface="Open Sans" pitchFamily="34" charset="0"/>
                <a:ea typeface="Open Sans" pitchFamily="34" charset="0"/>
                <a:cs typeface="Open Sans" pitchFamily="34" charset="0"/>
              </a:rPr>
              <a:t>.</a:t>
            </a:r>
            <a:endParaRPr lang="ru-RU" dirty="0">
              <a:latin typeface="Open Sans" pitchFamily="34" charset="0"/>
              <a:ea typeface="Open Sans" pitchFamily="34" charset="0"/>
              <a:cs typeface="Open Sans" pitchFamily="34" charset="0"/>
            </a:endParaRPr>
          </a:p>
        </p:txBody>
      </p:sp>
      <p:sp>
        <p:nvSpPr>
          <p:cNvPr id="9" name="Прямоугольник 8"/>
          <p:cNvSpPr/>
          <p:nvPr/>
        </p:nvSpPr>
        <p:spPr>
          <a:xfrm>
            <a:off x="0" y="2703456"/>
            <a:ext cx="3658530" cy="1754326"/>
          </a:xfrm>
          <a:prstGeom prst="rect">
            <a:avLst/>
          </a:prstGeom>
        </p:spPr>
        <p:txBody>
          <a:bodyPr wrap="square">
            <a:spAutoFit/>
          </a:bodyPr>
          <a:lstStyle/>
          <a:p>
            <a:pPr marL="992188" lvl="2" indent="-449263">
              <a:buFont typeface="+mj-lt"/>
              <a:buAutoNum type="arabicPeriod"/>
            </a:pPr>
            <a:r>
              <a:rPr lang="ru-RU" b="1" dirty="0" smtClean="0">
                <a:latin typeface="Open Sans" pitchFamily="34" charset="0"/>
                <a:ea typeface="Open Sans" pitchFamily="34" charset="0"/>
                <a:cs typeface="Open Sans" pitchFamily="34" charset="0"/>
              </a:rPr>
              <a:t>Наименование детектора.</a:t>
            </a:r>
            <a:endParaRPr lang="en-US" b="1" dirty="0" smtClean="0">
              <a:latin typeface="Open Sans" pitchFamily="34" charset="0"/>
              <a:ea typeface="Open Sans" pitchFamily="34" charset="0"/>
              <a:cs typeface="Open Sans" pitchFamily="34" charset="0"/>
            </a:endParaRPr>
          </a:p>
          <a:p>
            <a:pPr marL="992188" lvl="2" indent="-449263">
              <a:buFont typeface="+mj-lt"/>
              <a:buAutoNum type="arabicPeriod"/>
            </a:pPr>
            <a:r>
              <a:rPr lang="ru-RU" dirty="0">
                <a:latin typeface="Open Sans" pitchFamily="34" charset="0"/>
                <a:ea typeface="Open Sans" pitchFamily="34" charset="0"/>
                <a:cs typeface="Open Sans" pitchFamily="34" charset="0"/>
              </a:rPr>
              <a:t>Номер запуска</a:t>
            </a:r>
            <a:r>
              <a:rPr lang="ru-RU" dirty="0" smtClean="0">
                <a:latin typeface="Open Sans" pitchFamily="34" charset="0"/>
                <a:ea typeface="Open Sans" pitchFamily="34" charset="0"/>
                <a:cs typeface="Open Sans" pitchFamily="34" charset="0"/>
              </a:rPr>
              <a:t>.</a:t>
            </a:r>
            <a:endParaRPr lang="ru-RU" b="1" dirty="0" smtClean="0">
              <a:latin typeface="Open Sans" pitchFamily="34" charset="0"/>
              <a:ea typeface="Open Sans" pitchFamily="34" charset="0"/>
              <a:cs typeface="Open Sans" pitchFamily="34" charset="0"/>
            </a:endParaRPr>
          </a:p>
          <a:p>
            <a:pPr marL="539750" lvl="2" indent="441325">
              <a:buFont typeface="+mj-lt"/>
              <a:buAutoNum type="arabicPeriod"/>
            </a:pPr>
            <a:r>
              <a:rPr lang="ru-RU" b="1" dirty="0" smtClean="0">
                <a:latin typeface="Open Sans" pitchFamily="34" charset="0"/>
                <a:ea typeface="Open Sans" pitchFamily="34" charset="0"/>
                <a:cs typeface="Open Sans" pitchFamily="34" charset="0"/>
              </a:rPr>
              <a:t>Тип детектора</a:t>
            </a:r>
            <a:r>
              <a:rPr lang="ru-RU" dirty="0" smtClean="0">
                <a:latin typeface="Open Sans" pitchFamily="34" charset="0"/>
                <a:ea typeface="Open Sans" pitchFamily="34" charset="0"/>
                <a:cs typeface="Open Sans" pitchFamily="34" charset="0"/>
              </a:rPr>
              <a:t>.</a:t>
            </a:r>
            <a:endParaRPr lang="en-US" dirty="0" smtClean="0">
              <a:latin typeface="Open Sans" pitchFamily="34" charset="0"/>
              <a:ea typeface="Open Sans" pitchFamily="34" charset="0"/>
              <a:cs typeface="Open Sans" pitchFamily="34" charset="0"/>
            </a:endParaRPr>
          </a:p>
          <a:p>
            <a:pPr marL="539750" lvl="2" indent="441325">
              <a:buFont typeface="+mj-lt"/>
              <a:buAutoNum type="arabicPeriod"/>
            </a:pPr>
            <a:r>
              <a:rPr lang="ru-RU" dirty="0" smtClean="0">
                <a:latin typeface="Open Sans" pitchFamily="34" charset="0"/>
                <a:ea typeface="Open Sans" pitchFamily="34" charset="0"/>
                <a:cs typeface="Open Sans" pitchFamily="34" charset="0"/>
              </a:rPr>
              <a:t>Размеры детектора.</a:t>
            </a:r>
            <a:endParaRPr lang="ru-RU" dirty="0">
              <a:latin typeface="Open Sans" pitchFamily="34" charset="0"/>
              <a:ea typeface="Open Sans" pitchFamily="34" charset="0"/>
              <a:cs typeface="Open Sans" pitchFamily="34" charset="0"/>
            </a:endParaRPr>
          </a:p>
          <a:p>
            <a:pPr marL="539750" lvl="2" indent="441325">
              <a:buFont typeface="+mj-lt"/>
              <a:buAutoNum type="arabicPeriod"/>
            </a:pPr>
            <a:r>
              <a:rPr lang="ru-RU" dirty="0" smtClean="0">
                <a:latin typeface="Open Sans" pitchFamily="34" charset="0"/>
                <a:ea typeface="Open Sans" pitchFamily="34" charset="0"/>
                <a:cs typeface="Open Sans" pitchFamily="34" charset="0"/>
              </a:rPr>
              <a:t>Масса детектора.</a:t>
            </a:r>
            <a:endParaRPr lang="ru-RU" dirty="0">
              <a:latin typeface="Open Sans" pitchFamily="34" charset="0"/>
              <a:ea typeface="Open Sans" pitchFamily="34" charset="0"/>
              <a:cs typeface="Open Sans" pitchFamily="34" charset="0"/>
            </a:endParaRPr>
          </a:p>
        </p:txBody>
      </p:sp>
      <p:sp>
        <p:nvSpPr>
          <p:cNvPr id="10" name="Прямоугольник 9"/>
          <p:cNvSpPr/>
          <p:nvPr/>
        </p:nvSpPr>
        <p:spPr>
          <a:xfrm>
            <a:off x="7646485" y="2744365"/>
            <a:ext cx="4545515" cy="2308324"/>
          </a:xfrm>
          <a:prstGeom prst="rect">
            <a:avLst/>
          </a:prstGeom>
        </p:spPr>
        <p:txBody>
          <a:bodyPr wrap="square">
            <a:spAutoFit/>
          </a:bodyPr>
          <a:lstStyle/>
          <a:p>
            <a:pPr marL="882650" lvl="2" indent="-342900">
              <a:buFont typeface="+mj-lt"/>
              <a:buAutoNum type="arabicPeriod" startAt="11"/>
            </a:pPr>
            <a:r>
              <a:rPr lang="ru-RU" b="1" dirty="0" smtClean="0">
                <a:latin typeface="Open Sans" pitchFamily="34" charset="0"/>
                <a:ea typeface="Open Sans" pitchFamily="34" charset="0"/>
                <a:cs typeface="Open Sans" pitchFamily="34" charset="0"/>
              </a:rPr>
              <a:t>Гадронный калориметр.</a:t>
            </a:r>
          </a:p>
          <a:p>
            <a:pPr marL="882650" lvl="2" indent="-342900">
              <a:buFont typeface="+mj-lt"/>
              <a:buAutoNum type="arabicPeriod" startAt="11"/>
            </a:pPr>
            <a:r>
              <a:rPr lang="ru-RU" b="1" dirty="0" err="1" smtClean="0">
                <a:latin typeface="Open Sans" pitchFamily="34" charset="0"/>
                <a:ea typeface="Open Sans" pitchFamily="34" charset="0"/>
                <a:cs typeface="Open Sans" pitchFamily="34" charset="0"/>
              </a:rPr>
              <a:t>Мюонный</a:t>
            </a:r>
            <a:r>
              <a:rPr lang="ru-RU" b="1" dirty="0" smtClean="0">
                <a:latin typeface="Open Sans" pitchFamily="34" charset="0"/>
                <a:ea typeface="Open Sans" pitchFamily="34" charset="0"/>
                <a:cs typeface="Open Sans" pitchFamily="34" charset="0"/>
              </a:rPr>
              <a:t> спектрометр.</a:t>
            </a:r>
          </a:p>
          <a:p>
            <a:pPr marL="885825" lvl="2" indent="-342900">
              <a:buFont typeface="+mj-lt"/>
              <a:buAutoNum type="arabicPeriod" startAt="11"/>
            </a:pPr>
            <a:r>
              <a:rPr lang="ru-RU" b="1" dirty="0" smtClean="0">
                <a:latin typeface="Open Sans" pitchFamily="34" charset="0"/>
                <a:ea typeface="Open Sans" pitchFamily="34" charset="0"/>
                <a:cs typeface="Open Sans" pitchFamily="34" charset="0"/>
              </a:rPr>
              <a:t>Система триггеров (</a:t>
            </a:r>
            <a:r>
              <a:rPr lang="ru-RU" dirty="0" smtClean="0">
                <a:latin typeface="Open Sans" pitchFamily="34" charset="0"/>
                <a:ea typeface="Open Sans" pitchFamily="34" charset="0"/>
                <a:cs typeface="Open Sans" pitchFamily="34" charset="0"/>
              </a:rPr>
              <a:t>сокращение числа событий</a:t>
            </a:r>
            <a:r>
              <a:rPr lang="ru-RU" b="1" dirty="0" smtClean="0">
                <a:latin typeface="Open Sans" pitchFamily="34" charset="0"/>
                <a:ea typeface="Open Sans" pitchFamily="34" charset="0"/>
                <a:cs typeface="Open Sans" pitchFamily="34" charset="0"/>
              </a:rPr>
              <a:t>).</a:t>
            </a:r>
          </a:p>
          <a:p>
            <a:pPr marL="885825" lvl="2" indent="-342900">
              <a:buFont typeface="+mj-lt"/>
              <a:buAutoNum type="arabicPeriod" startAt="11"/>
            </a:pPr>
            <a:r>
              <a:rPr lang="ru-RU" dirty="0" smtClean="0">
                <a:latin typeface="Open Sans" pitchFamily="34" charset="0"/>
                <a:ea typeface="Open Sans" pitchFamily="34" charset="0"/>
                <a:cs typeface="Open Sans" pitchFamily="34" charset="0"/>
              </a:rPr>
              <a:t>Хранимый объем информации.</a:t>
            </a:r>
          </a:p>
          <a:p>
            <a:pPr marL="882650" lvl="2" indent="-342900">
              <a:buFont typeface="+mj-lt"/>
              <a:buAutoNum type="arabicPeriod" startAt="11"/>
            </a:pPr>
            <a:r>
              <a:rPr lang="ru-RU" b="1" dirty="0" smtClean="0">
                <a:latin typeface="Open Sans" pitchFamily="34" charset="0"/>
                <a:ea typeface="Open Sans" pitchFamily="34" charset="0"/>
                <a:cs typeface="Open Sans" pitchFamily="34" charset="0"/>
              </a:rPr>
              <a:t>Годы работы.</a:t>
            </a:r>
            <a:endParaRPr lang="ru-RU" dirty="0">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112763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9572" y="-94969"/>
            <a:ext cx="9032836" cy="1384995"/>
          </a:xfrm>
        </p:spPr>
        <p:txBody>
          <a:bodyPr/>
          <a:lstStyle/>
          <a:p>
            <a:r>
              <a:rPr lang="ru-RU" dirty="0"/>
              <a:t>МЕТОДИКА ФОРМИРОВАНИЯ </a:t>
            </a:r>
            <a:r>
              <a:rPr lang="ru-RU" dirty="0" smtClean="0"/>
              <a:t>БАЗЫ ДАННЫХ ХАРАКТЕРИСТИК </a:t>
            </a:r>
            <a:r>
              <a:rPr lang="ru-RU" dirty="0"/>
              <a:t>СЛОЖНОГО ТЕХНОЛОГИЧЕСКОГО ОБЪЕКТА</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463" y="1706215"/>
            <a:ext cx="11739073" cy="4526052"/>
          </a:xfrm>
          <a:prstGeom prst="rect">
            <a:avLst/>
          </a:prstGeom>
        </p:spPr>
      </p:pic>
    </p:spTree>
    <p:extLst>
      <p:ext uri="{BB962C8B-B14F-4D97-AF65-F5344CB8AC3E}">
        <p14:creationId xmlns:p14="http://schemas.microsoft.com/office/powerpoint/2010/main" val="1918367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9572" y="335918"/>
            <a:ext cx="9032836" cy="523220"/>
          </a:xfrm>
        </p:spPr>
        <p:txBody>
          <a:bodyPr/>
          <a:lstStyle/>
          <a:p>
            <a:r>
              <a:rPr lang="ru-RU" dirty="0"/>
              <a:t>СХЕМА БАЗЫ </a:t>
            </a:r>
            <a:r>
              <a:rPr lang="ru-RU" dirty="0" smtClean="0"/>
              <a:t>ДАННЫХ</a:t>
            </a:r>
            <a:endParaRPr lang="ru-RU" dirty="0"/>
          </a:p>
        </p:txBody>
      </p:sp>
      <p:pic>
        <p:nvPicPr>
          <p:cNvPr id="5" name="Рисунок 4" descr="C:\Users\User\Downloads\Схема_БД (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9190" y="1507003"/>
            <a:ext cx="8197450" cy="4946185"/>
          </a:xfrm>
          <a:prstGeom prst="rect">
            <a:avLst/>
          </a:prstGeom>
          <a:noFill/>
          <a:ln>
            <a:noFill/>
          </a:ln>
        </p:spPr>
      </p:pic>
    </p:spTree>
    <p:extLst>
      <p:ext uri="{BB962C8B-B14F-4D97-AF65-F5344CB8AC3E}">
        <p14:creationId xmlns:p14="http://schemas.microsoft.com/office/powerpoint/2010/main" val="2744441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9572" y="-94969"/>
            <a:ext cx="9032836" cy="1384995"/>
          </a:xfrm>
        </p:spPr>
        <p:txBody>
          <a:bodyPr/>
          <a:lstStyle/>
          <a:p>
            <a:r>
              <a:rPr lang="ru-RU" dirty="0"/>
              <a:t>АПРОБАЦИЯ ПРОГРАММНОГО </a:t>
            </a:r>
            <a:r>
              <a:rPr lang="ru-RU" dirty="0" smtClean="0"/>
              <a:t>ВЫДЕЛЕНИЯ ХАРАКТЕРИСТИК СЛОЖНОГО ТЕХНОЛОГИЧЕСКОГО ОБЪЕКТА</a:t>
            </a:r>
            <a:endParaRPr lang="ru-RU" dirty="0"/>
          </a:p>
        </p:txBody>
      </p:sp>
      <p:grpSp>
        <p:nvGrpSpPr>
          <p:cNvPr id="7" name="Группа 6"/>
          <p:cNvGrpSpPr/>
          <p:nvPr/>
        </p:nvGrpSpPr>
        <p:grpSpPr>
          <a:xfrm>
            <a:off x="9493856" y="1402624"/>
            <a:ext cx="914401" cy="5050564"/>
            <a:chOff x="9386048" y="1440474"/>
            <a:chExt cx="795848" cy="4031715"/>
          </a:xfrm>
        </p:grpSpPr>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6048" y="1440474"/>
              <a:ext cx="795848" cy="4031715"/>
            </a:xfrm>
            <a:prstGeom prst="rect">
              <a:avLst/>
            </a:prstGeom>
          </p:spPr>
        </p:pic>
        <p:sp>
          <p:nvSpPr>
            <p:cNvPr id="6" name="Прямоугольник 5"/>
            <p:cNvSpPr/>
            <p:nvPr/>
          </p:nvSpPr>
          <p:spPr>
            <a:xfrm>
              <a:off x="9881814" y="1535260"/>
              <a:ext cx="205161" cy="276999"/>
            </a:xfrm>
            <a:prstGeom prst="rect">
              <a:avLst/>
            </a:prstGeom>
          </p:spPr>
          <p:txBody>
            <a:bodyPr wrap="square">
              <a:spAutoFit/>
            </a:bodyPr>
            <a:lstStyle/>
            <a:p>
              <a:r>
                <a:rPr lang="ru-RU" sz="1200" dirty="0"/>
                <a:t>*</a:t>
              </a:r>
            </a:p>
          </p:txBody>
        </p:sp>
      </p:grpSp>
      <p:grpSp>
        <p:nvGrpSpPr>
          <p:cNvPr id="10" name="Группа 9"/>
          <p:cNvGrpSpPr/>
          <p:nvPr/>
        </p:nvGrpSpPr>
        <p:grpSpPr>
          <a:xfrm>
            <a:off x="1009133" y="5819774"/>
            <a:ext cx="7249343" cy="455891"/>
            <a:chOff x="922792" y="6244908"/>
            <a:chExt cx="8861180" cy="464428"/>
          </a:xfrm>
        </p:grpSpPr>
        <p:pic>
          <p:nvPicPr>
            <p:cNvPr id="8" name="Рисунок 7"/>
            <p:cNvPicPr>
              <a:picLocks noChangeAspect="1"/>
            </p:cNvPicPr>
            <p:nvPr/>
          </p:nvPicPr>
          <p:blipFill rotWithShape="1">
            <a:blip r:embed="rId5" cstate="print">
              <a:extLst>
                <a:ext uri="{28A0092B-C50C-407E-A947-70E740481C1C}">
                  <a14:useLocalDpi xmlns:a14="http://schemas.microsoft.com/office/drawing/2010/main" val="0"/>
                </a:ext>
              </a:extLst>
            </a:blip>
            <a:srcRect l="420" t="-38328"/>
            <a:stretch/>
          </p:blipFill>
          <p:spPr>
            <a:xfrm>
              <a:off x="1160890" y="6432605"/>
              <a:ext cx="8623082" cy="276731"/>
            </a:xfrm>
            <a:prstGeom prst="rect">
              <a:avLst/>
            </a:prstGeom>
          </p:spPr>
        </p:pic>
        <p:sp>
          <p:nvSpPr>
            <p:cNvPr id="9" name="Прямоугольник 8"/>
            <p:cNvSpPr/>
            <p:nvPr/>
          </p:nvSpPr>
          <p:spPr>
            <a:xfrm>
              <a:off x="922792" y="6244908"/>
              <a:ext cx="948752" cy="221351"/>
            </a:xfrm>
            <a:prstGeom prst="rect">
              <a:avLst/>
            </a:prstGeom>
          </p:spPr>
          <p:txBody>
            <a:bodyPr wrap="none">
              <a:spAutoFit/>
            </a:bodyPr>
            <a:lstStyle/>
            <a:p>
              <a:r>
                <a:rPr lang="ru-RU" sz="1000" dirty="0" smtClean="0">
                  <a:solidFill>
                    <a:schemeClr val="bg1">
                      <a:lumMod val="50000"/>
                    </a:schemeClr>
                  </a:solidFill>
                  <a:latin typeface="Open Sans" panose="020B0604020202020204" charset="0"/>
                  <a:ea typeface="Open Sans" panose="020B0604020202020204" charset="0"/>
                  <a:cs typeface="Open Sans" panose="020B0604020202020204" charset="0"/>
                </a:rPr>
                <a:t>*</a:t>
              </a:r>
              <a:r>
                <a:rPr lang="ru-RU" sz="1000" dirty="0" err="1" smtClean="0">
                  <a:solidFill>
                    <a:schemeClr val="bg1">
                      <a:lumMod val="50000"/>
                    </a:schemeClr>
                  </a:solidFill>
                  <a:latin typeface="Open Sans" panose="020B0604020202020204" charset="0"/>
                  <a:ea typeface="Open Sans" panose="020B0604020202020204" charset="0"/>
                  <a:cs typeface="Open Sans" panose="020B0604020202020204" charset="0"/>
                </a:rPr>
                <a:t>prompt</a:t>
              </a:r>
              <a:r>
                <a:rPr lang="ru-RU" sz="1000" dirty="0" smtClean="0">
                  <a:solidFill>
                    <a:schemeClr val="bg1">
                      <a:lumMod val="50000"/>
                    </a:schemeClr>
                  </a:solidFill>
                  <a:latin typeface="Open Sans" panose="020B0604020202020204" charset="0"/>
                  <a:ea typeface="Open Sans" panose="020B0604020202020204" charset="0"/>
                  <a:cs typeface="Open Sans" panose="020B0604020202020204" charset="0"/>
                </a:rPr>
                <a:t>:</a:t>
              </a:r>
              <a:endParaRPr lang="ru-RU" sz="1000" dirty="0">
                <a:solidFill>
                  <a:schemeClr val="bg1">
                    <a:lumMod val="50000"/>
                  </a:schemeClr>
                </a:solidFill>
                <a:latin typeface="Open Sans" panose="020B0604020202020204" charset="0"/>
                <a:ea typeface="Open Sans" panose="020B0604020202020204" charset="0"/>
                <a:cs typeface="Open Sans" panose="020B0604020202020204" charset="0"/>
              </a:endParaRPr>
            </a:p>
          </p:txBody>
        </p:sp>
      </p:grpSp>
      <p:pic>
        <p:nvPicPr>
          <p:cNvPr id="11" name="bandicam 2025-04-08 10-53-21-994 (online-video-cutter.com)">
            <a:hlinkClick r:id="" action="ppaction://media"/>
          </p:cNvPr>
          <p:cNvPicPr preferRelativeResize="0">
            <a:picLocks/>
          </p:cNvPicPr>
          <p:nvPr>
            <a:videoFile r:link="rId2"/>
            <p:extLst>
              <p:ext uri="{DAA4B4D4-6D71-4841-9C94-3DE7FCFB9230}">
                <p14:media xmlns:p14="http://schemas.microsoft.com/office/powerpoint/2010/main" r:embed="rId1"/>
              </p:ext>
            </p:extLst>
          </p:nvPr>
        </p:nvPicPr>
        <p:blipFill>
          <a:blip r:embed="rId6"/>
          <a:srcRect t="10684" b="14845"/>
          <a:stretch>
            <a:fillRect/>
          </a:stretch>
        </p:blipFill>
        <p:spPr>
          <a:xfrm>
            <a:off x="1070408" y="1674890"/>
            <a:ext cx="7227772" cy="3925809"/>
          </a:xfrm>
          <a:prstGeom prst="rect">
            <a:avLst/>
          </a:prstGeom>
        </p:spPr>
      </p:pic>
    </p:spTree>
    <p:extLst>
      <p:ext uri="{BB962C8B-B14F-4D97-AF65-F5344CB8AC3E}">
        <p14:creationId xmlns:p14="http://schemas.microsoft.com/office/powerpoint/2010/main" val="310847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7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9572" y="-94969"/>
            <a:ext cx="9032836" cy="1384995"/>
          </a:xfrm>
        </p:spPr>
        <p:txBody>
          <a:bodyPr/>
          <a:lstStyle/>
          <a:p>
            <a:r>
              <a:rPr lang="ru-RU" dirty="0"/>
              <a:t>АПРОБАЦИЯ ПРОГРАММНОГО ВЫДЕЛЕНИЯ ХАРАКТЕРИСТИК СЛОЖНОГО ТЕХНОЛОГИЧЕСКОГО ОБЪЕКТА</a:t>
            </a:r>
          </a:p>
        </p:txBody>
      </p:sp>
      <p:sp>
        <p:nvSpPr>
          <p:cNvPr id="4" name="Прямоугольник 3"/>
          <p:cNvSpPr/>
          <p:nvPr/>
        </p:nvSpPr>
        <p:spPr>
          <a:xfrm>
            <a:off x="346842" y="1257931"/>
            <a:ext cx="11493062" cy="5586145"/>
          </a:xfrm>
          <a:prstGeom prst="rect">
            <a:avLst/>
          </a:prstGeom>
        </p:spPr>
        <p:txBody>
          <a:bodyPr wrap="square">
            <a:spAutoFit/>
          </a:bodyPr>
          <a:lstStyle/>
          <a:p>
            <a:r>
              <a:rPr lang="es-ES" sz="1700" b="0" dirty="0">
                <a:solidFill>
                  <a:srgbClr val="CCCCCC"/>
                </a:solidFill>
                <a:effectLst/>
                <a:latin typeface="Menlo" panose="020B0609030804020204" pitchFamily="49" charset="0"/>
              </a:rPr>
              <a:t>{</a:t>
            </a:r>
          </a:p>
          <a:p>
            <a:r>
              <a:rPr lang="es-ES" sz="1700" b="0" dirty="0">
                <a:solidFill>
                  <a:srgbClr val="9CDCFE"/>
                </a:solidFill>
                <a:effectLst/>
                <a:latin typeface="Menlo" panose="020B0609030804020204" pitchFamily="49" charset="0"/>
              </a:rPr>
              <a:t>    </a:t>
            </a:r>
            <a:r>
              <a:rPr lang="es-ES" sz="1700" b="0" dirty="0">
                <a:solidFill>
                  <a:schemeClr val="accent4">
                    <a:lumMod val="75000"/>
                  </a:schemeClr>
                </a:solidFill>
                <a:effectLst/>
                <a:latin typeface="Menlo" panose="020B0609030804020204" pitchFamily="49" charset="0"/>
              </a:rPr>
              <a:t>"</a:t>
            </a:r>
            <a:r>
              <a:rPr lang="es-ES" sz="1700" b="0" dirty="0" err="1">
                <a:solidFill>
                  <a:schemeClr val="accent4">
                    <a:lumMod val="75000"/>
                  </a:schemeClr>
                </a:solidFill>
                <a:effectLst/>
                <a:latin typeface="Menlo" panose="020B0609030804020204" pitchFamily="49" charset="0"/>
              </a:rPr>
              <a:t>include_sources</a:t>
            </a:r>
            <a:r>
              <a:rPr lang="es-ES" sz="1700" b="0" dirty="0">
                <a:solidFill>
                  <a:schemeClr val="accent4">
                    <a:lumMod val="75000"/>
                  </a:schemeClr>
                </a:solidFill>
                <a:effectLst/>
                <a:latin typeface="Menlo" panose="020B0609030804020204" pitchFamily="49" charset="0"/>
              </a:rPr>
              <a:t>"</a:t>
            </a:r>
            <a:r>
              <a:rPr lang="es-ES" sz="1700" b="0" dirty="0">
                <a:solidFill>
                  <a:srgbClr val="CCCCCC"/>
                </a:solidFill>
                <a:effectLst/>
                <a:latin typeface="Menlo" panose="020B0609030804020204" pitchFamily="49" charset="0"/>
              </a:rPr>
              <a:t>: </a:t>
            </a:r>
            <a:r>
              <a:rPr lang="es-ES" sz="1700" b="0" dirty="0">
                <a:solidFill>
                  <a:srgbClr val="0055BB"/>
                </a:solidFill>
                <a:effectLst/>
                <a:latin typeface="Menlo" panose="020B0609030804020204" pitchFamily="49" charset="0"/>
              </a:rPr>
              <a:t>true</a:t>
            </a:r>
            <a:r>
              <a:rPr lang="es-ES" sz="1700" b="0" dirty="0">
                <a:solidFill>
                  <a:srgbClr val="CCCCCC"/>
                </a:solidFill>
                <a:effectLst/>
                <a:latin typeface="Menlo" panose="020B0609030804020204" pitchFamily="49" charset="0"/>
              </a:rPr>
              <a:t>,</a:t>
            </a:r>
          </a:p>
          <a:p>
            <a:r>
              <a:rPr lang="es-ES" sz="1700" b="0" dirty="0">
                <a:solidFill>
                  <a:srgbClr val="9CDCFE"/>
                </a:solidFill>
                <a:effectLst/>
                <a:latin typeface="Menlo" panose="020B0609030804020204" pitchFamily="49" charset="0"/>
              </a:rPr>
              <a:t>    </a:t>
            </a:r>
            <a:r>
              <a:rPr lang="es-ES" sz="1700" b="0" dirty="0">
                <a:solidFill>
                  <a:schemeClr val="accent4">
                    <a:lumMod val="75000"/>
                  </a:schemeClr>
                </a:solidFill>
                <a:effectLst/>
                <a:latin typeface="Menlo" panose="020B0609030804020204" pitchFamily="49" charset="0"/>
              </a:rPr>
              <a:t>"</a:t>
            </a:r>
            <a:r>
              <a:rPr lang="es-ES" sz="1700" b="0" dirty="0" err="1">
                <a:solidFill>
                  <a:schemeClr val="accent4">
                    <a:lumMod val="75000"/>
                  </a:schemeClr>
                </a:solidFill>
                <a:effectLst/>
                <a:latin typeface="Menlo" panose="020B0609030804020204" pitchFamily="49" charset="0"/>
              </a:rPr>
              <a:t>messages</a:t>
            </a:r>
            <a:r>
              <a:rPr lang="es-ES" sz="1700" b="0" dirty="0">
                <a:solidFill>
                  <a:schemeClr val="accent4">
                    <a:lumMod val="75000"/>
                  </a:schemeClr>
                </a:solidFill>
                <a:effectLst/>
                <a:latin typeface="Menlo" panose="020B0609030804020204" pitchFamily="49" charset="0"/>
              </a:rPr>
              <a:t>"</a:t>
            </a:r>
            <a:r>
              <a:rPr lang="es-ES" sz="1700" b="0" dirty="0">
                <a:solidFill>
                  <a:srgbClr val="CCCCCC"/>
                </a:solidFill>
                <a:effectLst/>
                <a:latin typeface="Menlo" panose="020B0609030804020204" pitchFamily="49" charset="0"/>
              </a:rPr>
              <a:t>: [</a:t>
            </a:r>
          </a:p>
          <a:p>
            <a:r>
              <a:rPr lang="es-ES" sz="1700" b="0" dirty="0">
                <a:solidFill>
                  <a:srgbClr val="CCCCCC"/>
                </a:solidFill>
                <a:effectLst/>
                <a:latin typeface="Menlo" panose="020B0609030804020204" pitchFamily="49" charset="0"/>
              </a:rPr>
              <a:t>        {</a:t>
            </a:r>
          </a:p>
          <a:p>
            <a:pPr marL="2867025" indent="-2867025"/>
            <a:r>
              <a:rPr lang="es-ES" sz="1700" dirty="0">
                <a:solidFill>
                  <a:srgbClr val="CCCCCC"/>
                </a:solidFill>
                <a:latin typeface="Menlo" panose="020B0609030804020204" pitchFamily="49" charset="0"/>
              </a:rPr>
              <a:t>            </a:t>
            </a:r>
            <a:r>
              <a:rPr lang="es-ES" sz="1700" b="0" dirty="0">
                <a:solidFill>
                  <a:schemeClr val="accent4">
                    <a:lumMod val="75000"/>
                  </a:schemeClr>
                </a:solidFill>
                <a:effectLst/>
                <a:latin typeface="Menlo" panose="020B0609030804020204" pitchFamily="49" charset="0"/>
              </a:rPr>
              <a:t>"content</a:t>
            </a:r>
            <a:r>
              <a:rPr lang="es-ES" sz="1700" b="0" dirty="0" smtClean="0">
                <a:solidFill>
                  <a:schemeClr val="accent4">
                    <a:lumMod val="75000"/>
                  </a:schemeClr>
                </a:solidFill>
                <a:effectLst/>
                <a:latin typeface="Menlo" panose="020B0609030804020204" pitchFamily="49" charset="0"/>
              </a:rPr>
              <a:t>"</a:t>
            </a:r>
            <a:r>
              <a:rPr lang="es-ES" sz="1700" b="0" dirty="0" smtClean="0">
                <a:solidFill>
                  <a:srgbClr val="CCCCCC"/>
                </a:solidFill>
                <a:effectLst/>
                <a:latin typeface="Menlo" panose="020B0609030804020204" pitchFamily="49" charset="0"/>
              </a:rPr>
              <a:t>:</a:t>
            </a:r>
            <a:r>
              <a:rPr lang="ru-RU" sz="1700" b="0" dirty="0" smtClean="0">
                <a:solidFill>
                  <a:srgbClr val="CCCCCC"/>
                </a:solidFill>
                <a:effectLst/>
                <a:latin typeface="Menlo" panose="020B0609030804020204" pitchFamily="49" charset="0"/>
              </a:rPr>
              <a:t> </a:t>
            </a:r>
            <a:r>
              <a:rPr lang="en-US" sz="1700" dirty="0">
                <a:solidFill>
                  <a:srgbClr val="CE9178"/>
                </a:solidFill>
                <a:latin typeface="Menlo" panose="020B0609030804020204" pitchFamily="49" charset="0"/>
              </a:rPr>
              <a:t>"Answer strictly based on the ingested file."</a:t>
            </a:r>
          </a:p>
          <a:p>
            <a:pPr marL="2867025" indent="-1795463"/>
            <a:r>
              <a:rPr lang="en-US" sz="1700" dirty="0">
                <a:solidFill>
                  <a:srgbClr val="CE9178"/>
                </a:solidFill>
                <a:latin typeface="Menlo" panose="020B0609030804020204" pitchFamily="49" charset="0"/>
              </a:rPr>
              <a:t>             "Respond with key phrases or exact excerpts, using no more than three words whenever possible."</a:t>
            </a:r>
          </a:p>
          <a:p>
            <a:pPr marL="2867025" indent="-1795463"/>
            <a:r>
              <a:rPr lang="en-US" sz="1700" dirty="0">
                <a:solidFill>
                  <a:srgbClr val="CE9178"/>
                </a:solidFill>
                <a:latin typeface="Menlo" panose="020B0609030804020204" pitchFamily="49" charset="0"/>
              </a:rPr>
              <a:t>             "If no relevant information can be found, respond with 'Information not provided'. "</a:t>
            </a:r>
          </a:p>
          <a:p>
            <a:pPr marL="2867025" indent="-1795463"/>
            <a:r>
              <a:rPr lang="en-US" sz="1700" dirty="0">
                <a:solidFill>
                  <a:srgbClr val="CE9178"/>
                </a:solidFill>
                <a:latin typeface="Menlo" panose="020B0609030804020204" pitchFamily="49" charset="0"/>
              </a:rPr>
              <a:t>             "Do not generate a response using any external knowledge or fabricated information."</a:t>
            </a:r>
            <a:r>
              <a:rPr lang="es-ES" sz="1700" b="0" dirty="0" smtClean="0">
                <a:solidFill>
                  <a:srgbClr val="CCCCCC"/>
                </a:solidFill>
                <a:effectLst/>
                <a:latin typeface="Menlo" panose="020B0609030804020204" pitchFamily="49" charset="0"/>
              </a:rPr>
              <a:t>,</a:t>
            </a:r>
            <a:endParaRPr lang="es-ES" sz="1700" b="0" dirty="0">
              <a:solidFill>
                <a:srgbClr val="CCCCCC"/>
              </a:solidFill>
              <a:effectLst/>
              <a:latin typeface="Menlo" panose="020B0609030804020204" pitchFamily="49" charset="0"/>
            </a:endParaRPr>
          </a:p>
          <a:p>
            <a:r>
              <a:rPr lang="es-ES" sz="1700" b="0" dirty="0">
                <a:solidFill>
                  <a:srgbClr val="9CDCFE"/>
                </a:solidFill>
                <a:effectLst/>
                <a:latin typeface="Menlo" panose="020B0609030804020204" pitchFamily="49" charset="0"/>
              </a:rPr>
              <a:t>            </a:t>
            </a:r>
            <a:r>
              <a:rPr lang="es-ES" sz="1700" b="0" dirty="0">
                <a:solidFill>
                  <a:schemeClr val="accent4">
                    <a:lumMod val="75000"/>
                  </a:schemeClr>
                </a:solidFill>
                <a:effectLst/>
                <a:latin typeface="Menlo" panose="020B0609030804020204" pitchFamily="49" charset="0"/>
              </a:rPr>
              <a:t>"role"</a:t>
            </a:r>
            <a:r>
              <a:rPr lang="es-ES" sz="1700" b="0" dirty="0">
                <a:solidFill>
                  <a:srgbClr val="CCCCCC"/>
                </a:solidFill>
                <a:effectLst/>
                <a:latin typeface="Menlo" panose="020B0609030804020204" pitchFamily="49" charset="0"/>
              </a:rPr>
              <a:t>: </a:t>
            </a:r>
            <a:r>
              <a:rPr lang="es-ES" sz="1700" b="0" dirty="0">
                <a:solidFill>
                  <a:srgbClr val="CE9178"/>
                </a:solidFill>
                <a:effectLst/>
                <a:latin typeface="Menlo" panose="020B0609030804020204" pitchFamily="49" charset="0"/>
              </a:rPr>
              <a:t>"</a:t>
            </a:r>
            <a:r>
              <a:rPr lang="es-ES" sz="1700" b="0" dirty="0" err="1">
                <a:solidFill>
                  <a:srgbClr val="CE9178"/>
                </a:solidFill>
                <a:effectLst/>
                <a:latin typeface="Menlo" panose="020B0609030804020204" pitchFamily="49" charset="0"/>
              </a:rPr>
              <a:t>system</a:t>
            </a:r>
            <a:r>
              <a:rPr lang="es-ES" sz="1700" b="0" dirty="0">
                <a:solidFill>
                  <a:srgbClr val="CE9178"/>
                </a:solidFill>
                <a:effectLst/>
                <a:latin typeface="Menlo" panose="020B0609030804020204" pitchFamily="49" charset="0"/>
              </a:rPr>
              <a:t>"</a:t>
            </a:r>
            <a:endParaRPr lang="es-ES" sz="1700" b="0" dirty="0">
              <a:solidFill>
                <a:srgbClr val="CCCCCC"/>
              </a:solidFill>
              <a:effectLst/>
              <a:latin typeface="Menlo" panose="020B0609030804020204" pitchFamily="49" charset="0"/>
            </a:endParaRPr>
          </a:p>
          <a:p>
            <a:r>
              <a:rPr lang="es-ES" sz="1700" b="0" dirty="0">
                <a:solidFill>
                  <a:srgbClr val="CCCCCC"/>
                </a:solidFill>
                <a:effectLst/>
                <a:latin typeface="Menlo" panose="020B0609030804020204" pitchFamily="49" charset="0"/>
              </a:rPr>
              <a:t>        },</a:t>
            </a:r>
          </a:p>
          <a:p>
            <a:r>
              <a:rPr lang="es-ES" sz="1700" b="0" dirty="0">
                <a:solidFill>
                  <a:srgbClr val="CCCCCC"/>
                </a:solidFill>
                <a:effectLst/>
                <a:latin typeface="Menlo" panose="020B0609030804020204" pitchFamily="49" charset="0"/>
              </a:rPr>
              <a:t>        {</a:t>
            </a:r>
          </a:p>
          <a:p>
            <a:r>
              <a:rPr lang="es-ES" sz="1700" b="0" dirty="0">
                <a:solidFill>
                  <a:srgbClr val="9CDCFE"/>
                </a:solidFill>
                <a:effectLst/>
                <a:latin typeface="Menlo" panose="020B0609030804020204" pitchFamily="49" charset="0"/>
              </a:rPr>
              <a:t>            </a:t>
            </a:r>
            <a:r>
              <a:rPr lang="es-ES" sz="1700" b="0" dirty="0">
                <a:solidFill>
                  <a:schemeClr val="accent4">
                    <a:lumMod val="75000"/>
                  </a:schemeClr>
                </a:solidFill>
                <a:effectLst/>
                <a:latin typeface="Menlo" panose="020B0609030804020204" pitchFamily="49" charset="0"/>
              </a:rPr>
              <a:t>"content"</a:t>
            </a:r>
            <a:r>
              <a:rPr lang="es-ES" sz="1700" b="0" dirty="0">
                <a:solidFill>
                  <a:srgbClr val="CCCCCC"/>
                </a:solidFill>
                <a:effectLst/>
                <a:latin typeface="Menlo" panose="020B0609030804020204" pitchFamily="49" charset="0"/>
              </a:rPr>
              <a:t>: </a:t>
            </a:r>
            <a:r>
              <a:rPr lang="es-ES" sz="1700" b="0" dirty="0" smtClean="0">
                <a:solidFill>
                  <a:schemeClr val="bg1">
                    <a:lumMod val="50000"/>
                  </a:schemeClr>
                </a:solidFill>
                <a:effectLst/>
                <a:latin typeface="Menlo" panose="020B0609030804020204" pitchFamily="49" charset="0"/>
              </a:rPr>
              <a:t>{prompt}</a:t>
            </a:r>
            <a:r>
              <a:rPr lang="es-ES" sz="1700" b="0" dirty="0" smtClean="0">
                <a:solidFill>
                  <a:srgbClr val="CCCCCC"/>
                </a:solidFill>
                <a:effectLst/>
                <a:latin typeface="Menlo" panose="020B0609030804020204" pitchFamily="49" charset="0"/>
              </a:rPr>
              <a:t>,</a:t>
            </a:r>
            <a:endParaRPr lang="es-ES" sz="1700" b="0" dirty="0">
              <a:solidFill>
                <a:srgbClr val="CCCCCC"/>
              </a:solidFill>
              <a:effectLst/>
              <a:latin typeface="Menlo" panose="020B0609030804020204" pitchFamily="49" charset="0"/>
            </a:endParaRPr>
          </a:p>
          <a:p>
            <a:r>
              <a:rPr lang="es-ES" sz="1700" b="0" dirty="0">
                <a:solidFill>
                  <a:srgbClr val="9CDCFE"/>
                </a:solidFill>
                <a:effectLst/>
                <a:latin typeface="Menlo" panose="020B0609030804020204" pitchFamily="49" charset="0"/>
              </a:rPr>
              <a:t>            </a:t>
            </a:r>
            <a:r>
              <a:rPr lang="es-ES" sz="1700" b="0" dirty="0">
                <a:solidFill>
                  <a:schemeClr val="accent4">
                    <a:lumMod val="75000"/>
                  </a:schemeClr>
                </a:solidFill>
                <a:effectLst/>
                <a:latin typeface="Menlo" panose="020B0609030804020204" pitchFamily="49" charset="0"/>
              </a:rPr>
              <a:t>"role"</a:t>
            </a:r>
            <a:r>
              <a:rPr lang="es-ES" sz="1700" b="0" dirty="0">
                <a:solidFill>
                  <a:srgbClr val="CCCCCC"/>
                </a:solidFill>
                <a:effectLst/>
                <a:latin typeface="Menlo" panose="020B0609030804020204" pitchFamily="49" charset="0"/>
              </a:rPr>
              <a:t>: </a:t>
            </a:r>
            <a:r>
              <a:rPr lang="es-ES" sz="1700" b="0" dirty="0">
                <a:solidFill>
                  <a:srgbClr val="CE9178"/>
                </a:solidFill>
                <a:effectLst/>
                <a:latin typeface="Menlo" panose="020B0609030804020204" pitchFamily="49" charset="0"/>
              </a:rPr>
              <a:t>"</a:t>
            </a:r>
            <a:r>
              <a:rPr lang="es-ES" sz="1700" b="0" dirty="0" err="1">
                <a:solidFill>
                  <a:srgbClr val="CE9178"/>
                </a:solidFill>
                <a:effectLst/>
                <a:latin typeface="Menlo" panose="020B0609030804020204" pitchFamily="49" charset="0"/>
              </a:rPr>
              <a:t>user</a:t>
            </a:r>
            <a:r>
              <a:rPr lang="es-ES" sz="1700" b="0" dirty="0">
                <a:solidFill>
                  <a:srgbClr val="CE9178"/>
                </a:solidFill>
                <a:effectLst/>
                <a:latin typeface="Menlo" panose="020B0609030804020204" pitchFamily="49" charset="0"/>
              </a:rPr>
              <a:t>"</a:t>
            </a:r>
            <a:endParaRPr lang="es-ES" sz="1700" b="0" dirty="0">
              <a:solidFill>
                <a:srgbClr val="CCCCCC"/>
              </a:solidFill>
              <a:effectLst/>
              <a:latin typeface="Menlo" panose="020B0609030804020204" pitchFamily="49" charset="0"/>
            </a:endParaRPr>
          </a:p>
          <a:p>
            <a:r>
              <a:rPr lang="es-ES" sz="1700" b="0" dirty="0">
                <a:solidFill>
                  <a:srgbClr val="CCCCCC"/>
                </a:solidFill>
                <a:effectLst/>
                <a:latin typeface="Menlo" panose="020B0609030804020204" pitchFamily="49" charset="0"/>
              </a:rPr>
              <a:t>        }</a:t>
            </a:r>
          </a:p>
          <a:p>
            <a:r>
              <a:rPr lang="es-ES" sz="1700" b="0" dirty="0">
                <a:solidFill>
                  <a:srgbClr val="CCCCCC"/>
                </a:solidFill>
                <a:effectLst/>
                <a:latin typeface="Menlo" panose="020B0609030804020204" pitchFamily="49" charset="0"/>
              </a:rPr>
              <a:t>    ],</a:t>
            </a:r>
          </a:p>
          <a:p>
            <a:r>
              <a:rPr lang="es-ES" sz="1700" b="0" dirty="0">
                <a:solidFill>
                  <a:srgbClr val="9CDCFE"/>
                </a:solidFill>
                <a:effectLst/>
                <a:latin typeface="Menlo" panose="020B0609030804020204" pitchFamily="49" charset="0"/>
              </a:rPr>
              <a:t>    </a:t>
            </a:r>
            <a:r>
              <a:rPr lang="es-ES" sz="1700" b="0" dirty="0">
                <a:solidFill>
                  <a:schemeClr val="accent4">
                    <a:lumMod val="75000"/>
                  </a:schemeClr>
                </a:solidFill>
                <a:effectLst/>
                <a:latin typeface="Menlo" panose="020B0609030804020204" pitchFamily="49" charset="0"/>
              </a:rPr>
              <a:t>"</a:t>
            </a:r>
            <a:r>
              <a:rPr lang="es-ES" sz="1700" b="0" dirty="0" err="1">
                <a:solidFill>
                  <a:schemeClr val="accent4">
                    <a:lumMod val="75000"/>
                  </a:schemeClr>
                </a:solidFill>
                <a:effectLst/>
                <a:latin typeface="Menlo" panose="020B0609030804020204" pitchFamily="49" charset="0"/>
              </a:rPr>
              <a:t>stream</a:t>
            </a:r>
            <a:r>
              <a:rPr lang="es-ES" sz="1700" b="0" dirty="0">
                <a:solidFill>
                  <a:schemeClr val="accent4">
                    <a:lumMod val="75000"/>
                  </a:schemeClr>
                </a:solidFill>
                <a:effectLst/>
                <a:latin typeface="Menlo" panose="020B0609030804020204" pitchFamily="49" charset="0"/>
              </a:rPr>
              <a:t>"</a:t>
            </a:r>
            <a:r>
              <a:rPr lang="es-ES" sz="1700" b="0" dirty="0">
                <a:solidFill>
                  <a:srgbClr val="CCCCCC"/>
                </a:solidFill>
                <a:effectLst/>
                <a:latin typeface="Menlo" panose="020B0609030804020204" pitchFamily="49" charset="0"/>
              </a:rPr>
              <a:t>: </a:t>
            </a:r>
            <a:r>
              <a:rPr lang="es-ES" sz="1700" b="0" dirty="0">
                <a:solidFill>
                  <a:srgbClr val="0055BB"/>
                </a:solidFill>
                <a:effectLst/>
                <a:latin typeface="Menlo" panose="020B0609030804020204" pitchFamily="49" charset="0"/>
              </a:rPr>
              <a:t>false</a:t>
            </a:r>
            <a:r>
              <a:rPr lang="es-ES" sz="1700" b="0" dirty="0">
                <a:solidFill>
                  <a:srgbClr val="CCCCCC"/>
                </a:solidFill>
                <a:effectLst/>
                <a:latin typeface="Menlo" panose="020B0609030804020204" pitchFamily="49" charset="0"/>
              </a:rPr>
              <a:t>,</a:t>
            </a:r>
          </a:p>
          <a:p>
            <a:r>
              <a:rPr lang="es-ES" sz="1700" b="0" dirty="0">
                <a:solidFill>
                  <a:srgbClr val="9CDCFE"/>
                </a:solidFill>
                <a:effectLst/>
                <a:latin typeface="Menlo" panose="020B0609030804020204" pitchFamily="49" charset="0"/>
              </a:rPr>
              <a:t>    </a:t>
            </a:r>
            <a:r>
              <a:rPr lang="es-ES" sz="1700" b="0" dirty="0">
                <a:solidFill>
                  <a:schemeClr val="accent4">
                    <a:lumMod val="75000"/>
                  </a:schemeClr>
                </a:solidFill>
                <a:effectLst/>
                <a:latin typeface="Menlo" panose="020B0609030804020204" pitchFamily="49" charset="0"/>
              </a:rPr>
              <a:t>"</a:t>
            </a:r>
            <a:r>
              <a:rPr lang="es-ES" sz="1700" b="0" dirty="0" err="1">
                <a:solidFill>
                  <a:schemeClr val="accent4">
                    <a:lumMod val="75000"/>
                  </a:schemeClr>
                </a:solidFill>
                <a:effectLst/>
                <a:latin typeface="Menlo" panose="020B0609030804020204" pitchFamily="49" charset="0"/>
              </a:rPr>
              <a:t>use_context</a:t>
            </a:r>
            <a:r>
              <a:rPr lang="es-ES" sz="1700" b="0" dirty="0">
                <a:solidFill>
                  <a:schemeClr val="accent4">
                    <a:lumMod val="75000"/>
                  </a:schemeClr>
                </a:solidFill>
                <a:effectLst/>
                <a:latin typeface="Menlo" panose="020B0609030804020204" pitchFamily="49" charset="0"/>
              </a:rPr>
              <a:t>"</a:t>
            </a:r>
            <a:r>
              <a:rPr lang="es-ES" sz="1700" b="0" dirty="0">
                <a:solidFill>
                  <a:srgbClr val="CCCCCC"/>
                </a:solidFill>
                <a:effectLst/>
                <a:latin typeface="Menlo" panose="020B0609030804020204" pitchFamily="49" charset="0"/>
              </a:rPr>
              <a:t>: </a:t>
            </a:r>
            <a:r>
              <a:rPr lang="es-ES" sz="1700" b="0" dirty="0">
                <a:solidFill>
                  <a:srgbClr val="0055BB"/>
                </a:solidFill>
                <a:effectLst/>
                <a:latin typeface="Menlo" panose="020B0609030804020204" pitchFamily="49" charset="0"/>
              </a:rPr>
              <a:t>true</a:t>
            </a:r>
          </a:p>
          <a:p>
            <a:r>
              <a:rPr lang="es-ES" sz="1700" b="0" dirty="0" smtClean="0">
                <a:solidFill>
                  <a:srgbClr val="CCCCCC"/>
                </a:solidFill>
                <a:effectLst/>
                <a:latin typeface="Menlo" panose="020B0609030804020204" pitchFamily="49" charset="0"/>
              </a:rPr>
              <a:t>}</a:t>
            </a:r>
            <a:endParaRPr lang="es-ES" sz="1700" b="0" dirty="0">
              <a:solidFill>
                <a:srgbClr val="CCCCCC"/>
              </a:solidFill>
              <a:effectLst/>
              <a:latin typeface="Menlo" panose="020B0609030804020204" pitchFamily="49" charset="0"/>
            </a:endParaRPr>
          </a:p>
        </p:txBody>
      </p:sp>
    </p:spTree>
    <p:extLst>
      <p:ext uri="{BB962C8B-B14F-4D97-AF65-F5344CB8AC3E}">
        <p14:creationId xmlns:p14="http://schemas.microsoft.com/office/powerpoint/2010/main" val="1952263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9572" y="120474"/>
            <a:ext cx="9032836" cy="954107"/>
          </a:xfrm>
        </p:spPr>
        <p:txBody>
          <a:bodyPr/>
          <a:lstStyle/>
          <a:p>
            <a:r>
              <a:rPr lang="ru-RU" dirty="0"/>
              <a:t>АПРОБАЦИЯ </a:t>
            </a:r>
            <a:r>
              <a:rPr lang="ru-RU" dirty="0" smtClean="0"/>
              <a:t>МЕТОДИКИ</a:t>
            </a:r>
            <a:r>
              <a:rPr lang="en-US" dirty="0" smtClean="0"/>
              <a:t>/</a:t>
            </a:r>
            <a:r>
              <a:rPr lang="ru-RU" dirty="0" smtClean="0"/>
              <a:t>ТЕСТОВОЕ НАПОЛНЕНИЕ БАЗЫ ДАННЫХ</a:t>
            </a:r>
            <a:endParaRPr lang="ru-RU" dirty="0"/>
          </a:p>
        </p:txBody>
      </p:sp>
      <p:sp>
        <p:nvSpPr>
          <p:cNvPr id="5" name="Прямоугольник 4"/>
          <p:cNvSpPr/>
          <p:nvPr/>
        </p:nvSpPr>
        <p:spPr>
          <a:xfrm>
            <a:off x="8865031" y="2475714"/>
            <a:ext cx="2850153" cy="3231654"/>
          </a:xfrm>
          <a:prstGeom prst="rect">
            <a:avLst/>
          </a:prstGeom>
        </p:spPr>
        <p:txBody>
          <a:bodyPr wrap="square">
            <a:spAutoFit/>
          </a:bodyPr>
          <a:lstStyle/>
          <a:p>
            <a:r>
              <a:rPr lang="ru-RU" sz="2800" b="1" dirty="0" smtClean="0">
                <a:solidFill>
                  <a:srgbClr val="0055BB"/>
                </a:solidFill>
                <a:latin typeface="Open Sans" pitchFamily="34" charset="0"/>
                <a:ea typeface="Open Sans" pitchFamily="34" charset="0"/>
                <a:cs typeface="Open Sans" pitchFamily="34" charset="0"/>
              </a:rPr>
              <a:t>20</a:t>
            </a:r>
            <a:r>
              <a:rPr lang="en-US" sz="2800" b="1" dirty="0" smtClean="0">
                <a:solidFill>
                  <a:srgbClr val="0055BB"/>
                </a:solidFill>
                <a:latin typeface="Open Sans" panose="020B0604020202020204" charset="0"/>
                <a:ea typeface="Open Sans" panose="020B0604020202020204" charset="0"/>
                <a:cs typeface="Open Sans" panose="020B0604020202020204" charset="0"/>
              </a:rPr>
              <a:t>0</a:t>
            </a:r>
            <a:r>
              <a:rPr lang="en-US" sz="2400" dirty="0" smtClean="0">
                <a:latin typeface="Open Sans" panose="020B0604020202020204" charset="0"/>
                <a:ea typeface="Open Sans" panose="020B0604020202020204" charset="0"/>
                <a:cs typeface="Open Sans" panose="020B0604020202020204" charset="0"/>
              </a:rPr>
              <a:t> </a:t>
            </a:r>
            <a:r>
              <a:rPr lang="ru-RU" sz="2400" dirty="0" smtClean="0">
                <a:latin typeface="Open Sans" panose="020B0604020202020204" charset="0"/>
                <a:ea typeface="Open Sans" panose="020B0604020202020204" charset="0"/>
                <a:cs typeface="Open Sans" panose="020B0604020202020204" charset="0"/>
              </a:rPr>
              <a:t>научных статей</a:t>
            </a:r>
            <a:endParaRPr lang="ru-RU" sz="2400" dirty="0">
              <a:latin typeface="Open Sans" panose="020B0604020202020204" charset="0"/>
              <a:ea typeface="Open Sans" panose="020B0604020202020204" charset="0"/>
              <a:cs typeface="Open Sans" panose="020B0604020202020204" charset="0"/>
            </a:endParaRPr>
          </a:p>
          <a:p>
            <a:endParaRPr lang="ru-RU" sz="2400" dirty="0">
              <a:latin typeface="Open Sans" panose="020B0604020202020204" charset="0"/>
              <a:ea typeface="Open Sans" panose="020B0604020202020204" charset="0"/>
              <a:cs typeface="Open Sans" panose="020B0604020202020204" charset="0"/>
            </a:endParaRPr>
          </a:p>
          <a:p>
            <a:r>
              <a:rPr lang="ru-RU" sz="2800" b="1" dirty="0" smtClean="0">
                <a:solidFill>
                  <a:srgbClr val="0055BB"/>
                </a:solidFill>
                <a:latin typeface="Open Sans" panose="020B0604020202020204" charset="0"/>
                <a:ea typeface="Open Sans" panose="020B0604020202020204" charset="0"/>
                <a:cs typeface="Open Sans" panose="020B0604020202020204" charset="0"/>
              </a:rPr>
              <a:t>15</a:t>
            </a:r>
            <a:r>
              <a:rPr lang="ru-RU" sz="2400" dirty="0" smtClean="0">
                <a:latin typeface="Open Sans" panose="020B0604020202020204" charset="0"/>
                <a:ea typeface="Open Sans" panose="020B0604020202020204" charset="0"/>
                <a:cs typeface="Open Sans" panose="020B0604020202020204" charset="0"/>
              </a:rPr>
              <a:t> характеристик</a:t>
            </a:r>
            <a:endParaRPr lang="ru-RU" sz="2400" dirty="0">
              <a:latin typeface="Open Sans" panose="020B0604020202020204" charset="0"/>
              <a:ea typeface="Open Sans" panose="020B0604020202020204" charset="0"/>
              <a:cs typeface="Open Sans" panose="020B0604020202020204" charset="0"/>
            </a:endParaRPr>
          </a:p>
          <a:p>
            <a:endParaRPr lang="ru-RU" sz="2400" dirty="0">
              <a:latin typeface="Open Sans" panose="020B0604020202020204" charset="0"/>
              <a:ea typeface="Open Sans" panose="020B0604020202020204" charset="0"/>
              <a:cs typeface="Open Sans" panose="020B0604020202020204" charset="0"/>
            </a:endParaRPr>
          </a:p>
          <a:p>
            <a:r>
              <a:rPr lang="ru-RU" sz="2800" b="1" dirty="0" smtClean="0">
                <a:solidFill>
                  <a:srgbClr val="0055BB"/>
                </a:solidFill>
                <a:latin typeface="Open Sans" panose="020B0604020202020204" charset="0"/>
                <a:ea typeface="Open Sans" panose="020B0604020202020204" charset="0"/>
                <a:cs typeface="Open Sans" panose="020B0604020202020204" charset="0"/>
              </a:rPr>
              <a:t>21 000</a:t>
            </a:r>
            <a:r>
              <a:rPr lang="ru-RU" sz="2400" dirty="0" smtClean="0">
                <a:latin typeface="Open Sans" panose="020B0604020202020204" charset="0"/>
                <a:ea typeface="Open Sans" panose="020B0604020202020204" charset="0"/>
                <a:cs typeface="Open Sans" panose="020B0604020202020204" charset="0"/>
              </a:rPr>
              <a:t> </a:t>
            </a:r>
            <a:r>
              <a:rPr lang="ru-RU" sz="2400" dirty="0">
                <a:latin typeface="Open Sans" panose="020B0604020202020204" charset="0"/>
                <a:ea typeface="Open Sans" panose="020B0604020202020204" charset="0"/>
                <a:cs typeface="Open Sans" panose="020B0604020202020204" charset="0"/>
              </a:rPr>
              <a:t>ответов на запросы</a:t>
            </a:r>
            <a:endParaRPr lang="ru-RU" sz="2400" dirty="0"/>
          </a:p>
        </p:txBody>
      </p:sp>
      <p:pic>
        <p:nvPicPr>
          <p:cNvPr id="6" name="Picture 2"/>
          <p:cNvPicPr>
            <a:picLocks noChangeAspect="1" noChangeArrowheads="1"/>
          </p:cNvPicPr>
          <p:nvPr/>
        </p:nvPicPr>
        <p:blipFill>
          <a:blip r:embed="rId2" cstate="print"/>
          <a:srcRect t="2345"/>
          <a:stretch>
            <a:fillRect/>
          </a:stretch>
        </p:blipFill>
        <p:spPr bwMode="auto">
          <a:xfrm>
            <a:off x="481262" y="1867302"/>
            <a:ext cx="8219975" cy="4162065"/>
          </a:xfrm>
          <a:prstGeom prst="rect">
            <a:avLst/>
          </a:prstGeom>
          <a:noFill/>
          <a:ln w="9525">
            <a:noFill/>
            <a:miter lim="800000"/>
            <a:headEnd/>
            <a:tailEnd/>
          </a:ln>
          <a:effectLst/>
        </p:spPr>
      </p:pic>
    </p:spTree>
    <p:extLst>
      <p:ext uri="{BB962C8B-B14F-4D97-AF65-F5344CB8AC3E}">
        <p14:creationId xmlns:p14="http://schemas.microsoft.com/office/powerpoint/2010/main" val="1122303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Шаблон МИФИ">
  <a:themeElements>
    <a:clrScheme name="Другая 7">
      <a:dk1>
        <a:srgbClr val="171616"/>
      </a:dk1>
      <a:lt1>
        <a:srgbClr val="FFFFFF"/>
      </a:lt1>
      <a:dk2>
        <a:srgbClr val="0055BB"/>
      </a:dk2>
      <a:lt2>
        <a:srgbClr val="E2E2E2"/>
      </a:lt2>
      <a:accent1>
        <a:srgbClr val="0055BB"/>
      </a:accent1>
      <a:accent2>
        <a:srgbClr val="00BBEE"/>
      </a:accent2>
      <a:accent3>
        <a:srgbClr val="FF5000"/>
      </a:accent3>
      <a:accent4>
        <a:srgbClr val="00B050"/>
      </a:accent4>
      <a:accent5>
        <a:srgbClr val="00FFCC"/>
      </a:accent5>
      <a:accent6>
        <a:srgbClr val="FF66CC"/>
      </a:accent6>
      <a:hlink>
        <a:srgbClr val="00BBEE"/>
      </a:hlink>
      <a:folHlink>
        <a:srgbClr val="FFAE89"/>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800" b="1" dirty="0" smtClean="0">
            <a:solidFill>
              <a:schemeClr val="bg1"/>
            </a:solidFill>
            <a:latin typeface="Montserrat" panose="00000500000000000000" pitchFamily="2" charset="-5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9755</TotalTime>
  <Words>4739</Words>
  <Application>Microsoft Office PowerPoint</Application>
  <PresentationFormat>Широкоэкранный</PresentationFormat>
  <Paragraphs>1064</Paragraphs>
  <Slides>32</Slides>
  <Notes>18</Notes>
  <HiddenSlides>0</HiddenSlides>
  <MMClips>1</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32</vt:i4>
      </vt:variant>
    </vt:vector>
  </HeadingPairs>
  <TitlesOfParts>
    <vt:vector size="40" baseType="lpstr">
      <vt:lpstr>Arial</vt:lpstr>
      <vt:lpstr>Montserrat</vt:lpstr>
      <vt:lpstr>Menlo</vt:lpstr>
      <vt:lpstr>Calibri</vt:lpstr>
      <vt:lpstr>Calibri Light</vt:lpstr>
      <vt:lpstr>Symbol</vt:lpstr>
      <vt:lpstr>Open Sans</vt:lpstr>
      <vt:lpstr>Шаблон МИФИ</vt:lpstr>
      <vt:lpstr>ИСПОЛЬЗОВАНИЕ БОЛЬШИХ ЯЗЫКОВЫХ МОДЕЛЕЙ  ПРИ ПОСТРОЕНИИ ПРОФИЛЕЙ ОБЪЕКТОВ  НА ОСНОВЕ НАУЧНЫХ ПУБЛИКАЦИЙ</vt:lpstr>
      <vt:lpstr>ЦЕЛЬ И ЗАДАЧИ</vt:lpstr>
      <vt:lpstr>АНАЛИЗ ЯЗЫКОВЫХ МОДЕЛЕЙ</vt:lpstr>
      <vt:lpstr>ДАННЫЕ ДЛЯ ПРОВЕДЕНИЯ ЭКСПЕРИМЕНТОВ ПО ИХ ВЫДЕЛЕНИЮ</vt:lpstr>
      <vt:lpstr>МЕТОДИКА ФОРМИРОВАНИЯ БАЗЫ ДАННЫХ ХАРАКТЕРИСТИК СЛОЖНОГО ТЕХНОЛОГИЧЕСКОГО ОБЪЕКТА</vt:lpstr>
      <vt:lpstr>СХЕМА БАЗЫ ДАННЫХ</vt:lpstr>
      <vt:lpstr>АПРОБАЦИЯ ПРОГРАММНОГО ВЫДЕЛЕНИЯ ХАРАКТЕРИСТИК СЛОЖНОГО ТЕХНОЛОГИЧЕСКОГО ОБЪЕКТА</vt:lpstr>
      <vt:lpstr>АПРОБАЦИЯ ПРОГРАММНОГО ВЫДЕЛЕНИЯ ХАРАКТЕРИСТИК СЛОЖНОГО ТЕХНОЛОГИЧЕСКОГО ОБЪЕКТА</vt:lpstr>
      <vt:lpstr>АПРОБАЦИЯ МЕТОДИКИ/ТЕСТОВОЕ НАПОЛНЕНИЕ БАЗЫ ДАННЫХ</vt:lpstr>
      <vt:lpstr>АВТОМАТИЧЕСКОЕ ВЫДЕЛЕНИЕ ХАРАКТЕРИСТИК СЛОЖНОГО ТЕХНОЛОГИЧЕСКОГО ОБЪЕКТА</vt:lpstr>
      <vt:lpstr>АПРОБАЦИЯ ПРОГРАММНОГО ВЫДЕЛЕНИЯ ХАРАКТЕРИСТИК СЛОЖНОГО ТЕХНОЛОГИЧЕСКОГО ОБЪЕКТА</vt:lpstr>
      <vt:lpstr>АПРОБАЦИЯ ПРОГРАММНОГО ВЫДЕЛЕНИЯ ХАРАКТЕРИСТИК СЛОЖНОГО ТЕХНОЛОГИЧЕСКОГО ОБЪЕКТА</vt:lpstr>
      <vt:lpstr>ТЕКУЩИЕ РЕЗУЛЬТАТЫ И ВЫВОДЫ</vt:lpstr>
      <vt:lpstr>ДАЛЬНЕЙШИЕ ПЛАНЫ</vt:lpstr>
      <vt:lpstr>Презентация PowerPoint</vt:lpstr>
      <vt:lpstr>АПРОБАЦИЯ ПРОГРАММНОГО ВЫДЕЛЕНИЯ ХАРАКТЕРИСТИК СЛОЖНОГО ТЕХНОЛОГИЧЕСКОГО ОБЪЕКТА</vt:lpstr>
      <vt:lpstr>АПРОБАЦИЯ ПРОГРАММНОГО ВЫДЕЛЕНИЯ ХАРАКТЕРИСТИК СЛОЖНОГО ТЕХНОЛОГИЧЕСКОГО ОБЪЕКТА</vt:lpstr>
      <vt:lpstr>АПРОБАЦИЯ ПРОГРАММНОГО ВЫДЕЛЕНИЯ ХАРАКТЕРИСТИК СЛОЖНОГО ТЕХНОЛОГИЧЕСКОГО ОБЪЕКТА</vt:lpstr>
      <vt:lpstr>АПРОБАЦИЯ ПРОГРАММНОГО ВЫДЕЛЕНИЯ ХАРАКТЕРИСТИК СЛОЖНОГО ТЕХНОЛОГИЧЕСКОГО ОБЪЕКТА</vt:lpstr>
      <vt:lpstr>АПРОБАЦИЯ ПРОГРАММНОГО ВЫДЕЛЕНИЯ ХАРАКТЕРИСТИК СЛОЖНОГО ТЕХНОЛОГИЧЕСКОГО ОБЪЕКТА</vt:lpstr>
      <vt:lpstr>АПРОБАЦИЯ ПРОГРАММНОГО ВЫДЕЛЕНИЯ ХАРАКТЕРИСТИК СЛОЖНОГО ТЕХНОЛОГИЧЕСКОГО ОБЪЕКТА</vt:lpstr>
      <vt:lpstr>АПРОБАЦИЯ ПРОГРАММНОГО ВЫДЕЛЕНИЯ ХАРАКТЕРИСТИК СЛОЖНОГО ТЕХНОЛОГИЧЕСКОГО ОБЪЕКТА</vt:lpstr>
      <vt:lpstr>АПРОБАЦИЯ ПРОГРАММНОГО ВЫДЕЛЕНИЯ ХАРАКТЕРИСТИК СЛОЖНОГО ТЕХНОЛОГИЧЕСКОГО ОБЪЕКТА</vt:lpstr>
      <vt:lpstr>АПРОБАЦИЯ ПРОГРАММНОГО ВЫДЕЛЕНИЯ ХАРАКТЕРИСТИК СЛОЖНОГО ТЕХНОЛОГИЧЕСКОГО ОБЪЕКТА</vt:lpstr>
      <vt:lpstr>АПРОБАЦИЯ ПРОГРАММНОГО ВЫДЕЛЕНИЯ ХАРАКТЕРИСТИК СЛОЖНОГО ТЕХНОЛОГИЧЕСКОГО ОБЪЕКТА</vt:lpstr>
      <vt:lpstr>АПРОБАЦИЯ ПРОГРАММНОГО ВЫДЕЛЕНИЯ ХАРАКТЕРИСТИК СЛОЖНОГО ТЕХНОЛОГИЧЕСКОГО ОБЪЕКТА</vt:lpstr>
      <vt:lpstr>АПРОБАЦИЯ ПРОГРАММНОГО ВЫДЕЛЕНИЯ ХАРАКТЕРИСТИК СЛОЖНОГО ТЕХНОЛОГИЧЕСКОГО ОБЪЕКТА</vt:lpstr>
      <vt:lpstr>АПРОБАЦИЯ ПРОГРАММНОГО ВЫДЕЛЕНИЯ ХАРАКТЕРИСТИК СЛОЖНОГО ТЕХНОЛОГИЧЕСКОГО ОБЪЕКТА</vt:lpstr>
      <vt:lpstr>АПРОБАЦИЯ ПРОГРАММНОГО ВЫДЕЛЕНИЯ ХАРАКТЕРИСТИК СЛОЖНОГО ТЕХНОЛОГИЧЕСКОГО ОБЪЕКТА</vt:lpstr>
      <vt:lpstr>ОБЗОР ЛИТЕРАТУРЫ</vt:lpstr>
      <vt:lpstr>ПЕРЕЧЕНЬ НАУЧНЫХ ПУБЛИКАЦИЙ ДЛЯ АНАЛИЗА ЯЗЫКОВЫХ МОДЕЛЕЙ</vt:lpstr>
      <vt:lpstr>ТЕХНИЧЕСКИЕ ХАРАКТЕРИСТИКИ КОМПЬЮТЕРА ДЛЯ РАБОТЫ С БОЛЬШОЙ ЯЗЫКОВОЙ МОДЕЛЬЮ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Влад Замахаев</dc:creator>
  <cp:lastModifiedBy>User</cp:lastModifiedBy>
  <cp:revision>472</cp:revision>
  <dcterms:created xsi:type="dcterms:W3CDTF">2020-05-28T16:18:16Z</dcterms:created>
  <dcterms:modified xsi:type="dcterms:W3CDTF">2025-04-10T07:23:54Z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