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6"/>
  </p:notesMasterIdLst>
  <p:handoutMasterIdLst>
    <p:handoutMasterId r:id="rId17"/>
  </p:handoutMasterIdLst>
  <p:sldIdLst>
    <p:sldId id="256" r:id="rId4"/>
    <p:sldId id="289" r:id="rId5"/>
    <p:sldId id="290" r:id="rId6"/>
    <p:sldId id="331" r:id="rId7"/>
    <p:sldId id="291" r:id="rId8"/>
    <p:sldId id="327" r:id="rId9"/>
    <p:sldId id="328" r:id="rId10"/>
    <p:sldId id="272" r:id="rId11"/>
    <p:sldId id="324" r:id="rId12"/>
    <p:sldId id="329" r:id="rId13"/>
    <p:sldId id="330" r:id="rId14"/>
    <p:sldId id="283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7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pos="5504">
          <p15:clr>
            <a:srgbClr val="A4A3A4"/>
          </p15:clr>
        </p15:guide>
        <p15:guide id="4" pos="3003">
          <p15:clr>
            <a:srgbClr val="A4A3A4"/>
          </p15:clr>
        </p15:guide>
        <p15:guide id="5" pos="1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2B2"/>
    <a:srgbClr val="008F39"/>
    <a:srgbClr val="EB420C"/>
    <a:srgbClr val="DD15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4574"/>
  </p:normalViewPr>
  <p:slideViewPr>
    <p:cSldViewPr snapToGrid="0" snapToObjects="1" showGuides="1">
      <p:cViewPr varScale="1">
        <p:scale>
          <a:sx n="85" d="100"/>
          <a:sy n="85" d="100"/>
        </p:scale>
        <p:origin x="792" y="84"/>
      </p:cViewPr>
      <p:guideLst>
        <p:guide orient="horz" pos="257"/>
        <p:guide orient="horz" pos="1620"/>
        <p:guide pos="5504"/>
        <p:guide pos="3003"/>
        <p:guide pos="1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9DEEC-DE7E-CD44-AF7C-218B86874FF2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FB765-8FD2-684F-9F48-543BB2C459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7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89BAF-6959-3046-B943-FEE51985CEF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9760D-F85B-C647-ABC5-35EE68EC79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0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28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0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08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78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78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13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0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0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0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0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0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9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5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9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7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9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58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1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2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0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4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CED60-378B-9D4F-A5CD-C3E0ED5FA883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3403" y="20597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D62B2"/>
                </a:solidFill>
              </a:defRPr>
            </a:lvl1pPr>
          </a:lstStyle>
          <a:p>
            <a:fld id="{897B1AD0-CEE0-234F-8740-2B05DEBC40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53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hyperlink" Target="https://academic.oup.com/biomet/article/57/1/97/239159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pubs.siam.org/doi/abs/10.1137/0111030" TargetMode="External"/><Relationship Id="rId5" Type="http://schemas.openxmlformats.org/officeDocument/2006/relationships/hyperlink" Target="https://ieeexplore.ieee.org/document/9079549" TargetMode="External"/><Relationship Id="rId4" Type="http://schemas.openxmlformats.org/officeDocument/2006/relationships/hyperlink" Target="https://link.springer.com/article/10.1007/BF0255127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microsoft.com/office/2007/relationships/hdphoto" Target="../media/hdphoto8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7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microsoft.com/office/2007/relationships/hdphoto" Target="../media/hdphoto10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hdphoto9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ob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8" t="20120" r="37119"/>
          <a:stretch/>
        </p:blipFill>
        <p:spPr>
          <a:xfrm>
            <a:off x="5774308" y="0"/>
            <a:ext cx="3369692" cy="38720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28884"/>
            <a:ext cx="9144002" cy="431461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6097" y="520772"/>
            <a:ext cx="6067628" cy="946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Оптимизация многомерного интегрирования с использованием нейросетевого подхода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4748405"/>
            <a:ext cx="5253318" cy="415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700" i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D831CC-0392-1C9E-7132-5AA2A7683169}"/>
              </a:ext>
            </a:extLst>
          </p:cNvPr>
          <p:cNvSpPr txBox="1">
            <a:spLocks/>
          </p:cNvSpPr>
          <p:nvPr/>
        </p:nvSpPr>
        <p:spPr>
          <a:xfrm>
            <a:off x="206097" y="2867504"/>
            <a:ext cx="8731806" cy="2088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>
                <a:solidFill>
                  <a:schemeClr val="bg1"/>
                </a:solidFill>
              </a:rPr>
              <a:t>• Айриян Александр </a:t>
            </a:r>
            <a:r>
              <a:rPr lang="ru-RU" sz="1600" dirty="0" err="1">
                <a:solidFill>
                  <a:schemeClr val="bg1"/>
                </a:solidFill>
              </a:rPr>
              <a:t>Сержикович</a:t>
            </a:r>
            <a:endParaRPr lang="ru-RU" sz="1600" dirty="0">
              <a:solidFill>
                <a:schemeClr val="bg1"/>
              </a:solidFill>
            </a:endParaRPr>
          </a:p>
          <a:p>
            <a:pPr algn="l"/>
            <a:r>
              <a:rPr lang="ru-RU" sz="1600" dirty="0">
                <a:solidFill>
                  <a:schemeClr val="bg1"/>
                </a:solidFill>
              </a:rPr>
              <a:t>Объединённый институт ядерных исследований; Национальная научная лаборатория им. А.</a:t>
            </a:r>
          </a:p>
          <a:p>
            <a:pPr algn="l"/>
            <a:r>
              <a:rPr lang="ru-RU" sz="1600" dirty="0">
                <a:solidFill>
                  <a:schemeClr val="bg1"/>
                </a:solidFill>
              </a:rPr>
              <a:t>Алиханяна; Государственный университет «Дубна»</a:t>
            </a:r>
          </a:p>
          <a:p>
            <a:pPr algn="l"/>
            <a:endParaRPr lang="ru-RU" sz="1600" dirty="0">
              <a:solidFill>
                <a:schemeClr val="bg1"/>
              </a:solidFill>
            </a:endParaRPr>
          </a:p>
          <a:p>
            <a:pPr algn="l"/>
            <a:r>
              <a:rPr lang="ru-RU" sz="1600" dirty="0">
                <a:solidFill>
                  <a:schemeClr val="bg1"/>
                </a:solidFill>
              </a:rPr>
              <a:t>• Щербак Маргарита Романовна</a:t>
            </a:r>
          </a:p>
          <a:p>
            <a:pPr algn="l"/>
            <a:r>
              <a:rPr lang="ru-RU" sz="1600" dirty="0">
                <a:solidFill>
                  <a:schemeClr val="bg1"/>
                </a:solidFill>
              </a:rPr>
              <a:t>• Абдуллина Ляйсан </a:t>
            </a:r>
            <a:r>
              <a:rPr lang="ru-RU" sz="1600" dirty="0" err="1">
                <a:solidFill>
                  <a:schemeClr val="bg1"/>
                </a:solidFill>
              </a:rPr>
              <a:t>Раисовна</a:t>
            </a:r>
            <a:endParaRPr lang="ru-RU" sz="1600" dirty="0">
              <a:solidFill>
                <a:schemeClr val="bg1"/>
              </a:solidFill>
            </a:endParaRPr>
          </a:p>
          <a:p>
            <a:pPr algn="l"/>
            <a:r>
              <a:rPr lang="ru-RU" sz="1600" dirty="0">
                <a:solidFill>
                  <a:schemeClr val="bg1"/>
                </a:solidFill>
              </a:rPr>
              <a:t>Российский университет дружбы народов имени Патриса Лумумбы</a:t>
            </a:r>
            <a:endParaRPr lang="en-US" sz="1600" i="1" dirty="0">
              <a:solidFill>
                <a:srgbClr val="DD150F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61236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148" y="288383"/>
            <a:ext cx="5839054" cy="552122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0D62B2"/>
                </a:solidFill>
                <a:latin typeface="Trebuchet MS"/>
                <a:cs typeface="Trebuchet MS"/>
              </a:rPr>
              <a:t>Дальнейшие планы </a:t>
            </a:r>
            <a:endParaRPr lang="en-US" sz="24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52" name="Slide Number Placeholder 4">
            <a:extLst>
              <a:ext uri="{FF2B5EF4-FFF2-40B4-BE49-F238E27FC236}">
                <a16:creationId xmlns:a16="http://schemas.microsoft.com/office/drawing/2014/main" id="{BA5518EB-C28D-0E82-1D0A-F1054F123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1155" y="4663440"/>
            <a:ext cx="712694" cy="300713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chemeClr val="bg1"/>
                </a:solidFill>
                <a:latin typeface="Trebuchet MS"/>
                <a:cs typeface="Trebuchet MS"/>
              </a:rPr>
              <a:pPr algn="ctr"/>
              <a:t>10</a:t>
            </a:fld>
            <a:r>
              <a:rPr lang="ru-RU" dirty="0">
                <a:solidFill>
                  <a:schemeClr val="bg1"/>
                </a:solidFill>
                <a:latin typeface="Trebuchet MS"/>
                <a:cs typeface="Trebuchet MS"/>
              </a:rPr>
              <a:t>/1</a:t>
            </a:r>
            <a:r>
              <a:rPr lang="en-US" dirty="0">
                <a:solidFill>
                  <a:schemeClr val="bg1"/>
                </a:solidFill>
                <a:latin typeface="Trebuchet MS"/>
                <a:cs typeface="Trebuchet MS"/>
              </a:rPr>
              <a:t>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96514" y="1465962"/>
            <a:ext cx="64073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планируем:</a:t>
            </a: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Протестировать метод на еще более сложных задачах.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Оптимизировать нейронную сеть для задач реального времени.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DA73F5-AC1B-581D-9F7D-507D07B0D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015" y="179347"/>
            <a:ext cx="1302501" cy="38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727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148" y="201286"/>
            <a:ext cx="5839054" cy="552122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0D62B2"/>
                </a:solidFill>
                <a:latin typeface="Trebuchet MS"/>
                <a:cs typeface="Trebuchet MS"/>
              </a:rPr>
              <a:t>Заключение </a:t>
            </a:r>
            <a:endParaRPr lang="en-US" sz="24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52" name="Slide Number Placeholder 4">
            <a:extLst>
              <a:ext uri="{FF2B5EF4-FFF2-40B4-BE49-F238E27FC236}">
                <a16:creationId xmlns:a16="http://schemas.microsoft.com/office/drawing/2014/main" id="{BA5518EB-C28D-0E82-1D0A-F1054F123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0959" y="4663440"/>
            <a:ext cx="601941" cy="300713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chemeClr val="bg1"/>
                </a:solidFill>
                <a:latin typeface="Trebuchet MS"/>
                <a:cs typeface="Trebuchet MS"/>
              </a:rPr>
              <a:pPr algn="ctr"/>
              <a:t>11</a:t>
            </a:fld>
            <a:r>
              <a:rPr lang="ru-RU" dirty="0">
                <a:solidFill>
                  <a:schemeClr val="bg1"/>
                </a:solidFill>
                <a:latin typeface="Trebuchet MS"/>
                <a:cs typeface="Trebuchet MS"/>
              </a:rPr>
              <a:t>/1</a:t>
            </a:r>
            <a:r>
              <a:rPr lang="en-US" dirty="0">
                <a:solidFill>
                  <a:schemeClr val="bg1"/>
                </a:solidFill>
                <a:latin typeface="Trebuchet MS"/>
                <a:cs typeface="Trebuchet MS"/>
              </a:rPr>
              <a:t>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3149" y="1140589"/>
            <a:ext cx="78870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предложили новый метод формирования обучающей выборки для нейронной сети, который помог нам справиться с более сложными функциями.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Теперь нет необходимости переобучать нейронную сеть, и это экономит ресурсы.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Высокая точность и более высокая скорость работы, чем у классических методов.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030C29-D7B7-4BA6-5CB1-E716E2329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015" y="179347"/>
            <a:ext cx="1302501" cy="38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727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97715"/>
            <a:ext cx="5839054" cy="552122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0D62B2"/>
                </a:solidFill>
                <a:latin typeface="Trebuchet MS"/>
                <a:cs typeface="Trebuchet MS"/>
              </a:rPr>
              <a:t>Источники</a:t>
            </a:r>
            <a:endParaRPr lang="en-US" sz="24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02C02FB-4DA8-0C6A-D95B-9F258C935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" y="968188"/>
            <a:ext cx="7691718" cy="2802438"/>
          </a:xfrm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Ayriyan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A.,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Grigorian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H.,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Papoyan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V., Sampling of integrand for integration using shallow neural network, Discrete and Continuous Models and Applied Computational Science 32 (1)(2024)38–47. DOI:</a:t>
            </a:r>
            <a:r>
              <a:rPr lang="en-US" sz="1600" u="sng" dirty="0">
                <a:solidFill>
                  <a:srgbClr val="0D62B2"/>
                </a:solidFill>
                <a:latin typeface="Times New Roman" pitchFamily="18" charset="0"/>
                <a:cs typeface="Times New Roman" pitchFamily="18" charset="0"/>
              </a:rPr>
              <a:t>10.22363/2658-4670-2024-32-1-38-47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Cybenko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G. Approximation by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superpositions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of a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sigmoidal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function // Mathematics of Control Signals and Systems. 1989. Vol. 2. P. 303–314. DOI: 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10.1007/bf02551274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Lloyd S.,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Irani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R. A.,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Ahmadi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M. Using neural networks for fast numerical integration and optimization // IEEE Access. 2020. Vol. 8. P. 84519–84531. DOI: 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10.1109/access.2020.2991966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Marquardt D. W. An algorithm for least-squares estimation of nonlinear parameters // Journal of the Society for Industrial and Applied Mathematics. 1963. Vol. 11. P. 431–441. DOI: 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10.1137/0111030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Hastings W. K. Monte Carlo sampling methods using Markov chains and their applications //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Biometrika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1970. Vol. 57. P. 97–109. DOI: 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10.1093/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biomet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/57.1.97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6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7F109AF6-B9B1-0FC0-4686-54D12545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6790" y="4663440"/>
            <a:ext cx="617220" cy="300713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chemeClr val="bg1"/>
                </a:solidFill>
                <a:latin typeface="Trebuchet MS"/>
                <a:cs typeface="Trebuchet MS"/>
              </a:rPr>
              <a:pPr algn="ctr"/>
              <a:t>12</a:t>
            </a:fld>
            <a:r>
              <a:rPr lang="ru-RU" dirty="0">
                <a:solidFill>
                  <a:schemeClr val="bg1"/>
                </a:solidFill>
                <a:latin typeface="Trebuchet MS"/>
                <a:cs typeface="Trebuchet MS"/>
              </a:rPr>
              <a:t>/1</a:t>
            </a:r>
            <a:r>
              <a:rPr lang="en-US" dirty="0">
                <a:solidFill>
                  <a:schemeClr val="bg1"/>
                </a:solidFill>
                <a:latin typeface="Trebuchet MS"/>
                <a:cs typeface="Trebuchet MS"/>
              </a:rPr>
              <a:t>2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28D949E-F8A9-915F-62E9-F09B1152F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015" y="179347"/>
            <a:ext cx="1302501" cy="38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739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128" y="165487"/>
            <a:ext cx="5839054" cy="552122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0D62B2"/>
                </a:solidFill>
                <a:latin typeface="Trebuchet MS"/>
                <a:cs typeface="Trebuchet MS"/>
              </a:rPr>
              <a:t>Почему это так важно?</a:t>
            </a:r>
            <a:endParaRPr lang="en-US" sz="24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9182EE7-1FAF-F6D6-1543-9945B5B1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6642" y="4663440"/>
            <a:ext cx="523078" cy="300713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chemeClr val="bg1"/>
                </a:solidFill>
                <a:latin typeface="Trebuchet MS"/>
                <a:cs typeface="Trebuchet MS"/>
              </a:rPr>
              <a:pPr algn="ctr"/>
              <a:t>2</a:t>
            </a:fld>
            <a:r>
              <a:rPr lang="ru-RU" dirty="0">
                <a:solidFill>
                  <a:schemeClr val="bg1"/>
                </a:solidFill>
                <a:latin typeface="Trebuchet MS"/>
                <a:cs typeface="Trebuchet MS"/>
              </a:rPr>
              <a:t>/1</a:t>
            </a:r>
            <a:r>
              <a:rPr lang="en-US" dirty="0">
                <a:solidFill>
                  <a:schemeClr val="bg1"/>
                </a:solidFill>
                <a:latin typeface="Trebuchet MS"/>
                <a:cs typeface="Trebuchet MS"/>
              </a:rPr>
              <a:t>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215467" y="1627409"/>
            <a:ext cx="19368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Химия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DAD6E7-CAA6-ABB5-E136-08F4FDC3B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015" y="179347"/>
            <a:ext cx="1302501" cy="38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Изображение выглядит как текст, искусство, снимок экрана, схема">
            <a:extLst>
              <a:ext uri="{FF2B5EF4-FFF2-40B4-BE49-F238E27FC236}">
                <a16:creationId xmlns:a16="http://schemas.microsoft.com/office/drawing/2014/main" id="{9B154FB7-87C3-3602-04CE-3D37BA5168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350" y="1068854"/>
            <a:ext cx="3569535" cy="35695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535275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815" y="288383"/>
            <a:ext cx="5839054" cy="552122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0D62B2"/>
                </a:solidFill>
                <a:latin typeface="Trebuchet MS"/>
                <a:cs typeface="Trebuchet MS"/>
              </a:rPr>
              <a:t>Поставленные задачи</a:t>
            </a:r>
            <a:endParaRPr lang="en-US" sz="24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33" name="Slide Number Placeholder 4">
            <a:extLst>
              <a:ext uri="{FF2B5EF4-FFF2-40B4-BE49-F238E27FC236}">
                <a16:creationId xmlns:a16="http://schemas.microsoft.com/office/drawing/2014/main" id="{F79B2574-440F-52C9-0B84-BAD639144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6642" y="4663440"/>
            <a:ext cx="523078" cy="300713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chemeClr val="bg1"/>
                </a:solidFill>
                <a:latin typeface="Trebuchet MS"/>
                <a:cs typeface="Trebuchet MS"/>
              </a:rPr>
              <a:pPr algn="ctr"/>
              <a:t>3</a:t>
            </a:fld>
            <a:r>
              <a:rPr lang="ru-RU" dirty="0">
                <a:solidFill>
                  <a:schemeClr val="bg1"/>
                </a:solidFill>
                <a:latin typeface="Trebuchet MS"/>
                <a:cs typeface="Trebuchet MS"/>
              </a:rPr>
              <a:t>/1</a:t>
            </a:r>
            <a:r>
              <a:rPr lang="en-US" dirty="0">
                <a:solidFill>
                  <a:schemeClr val="bg1"/>
                </a:solidFill>
                <a:latin typeface="Trebuchet MS"/>
                <a:cs typeface="Trebuchet MS"/>
              </a:rPr>
              <a:t>2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62086" y="1490557"/>
            <a:ext cx="80198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правильно сформировать обучающую выборку, чтобы результат интегрирования был лучше?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сократить количество вычислений без потери точности?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обучить нейронную сеть один раз, а затем использовать ее много раз?</a:t>
            </a:r>
          </a:p>
          <a:p>
            <a:b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435F0E-F612-15AA-5800-6AF729334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015" y="179347"/>
            <a:ext cx="1302501" cy="38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521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815" y="179347"/>
            <a:ext cx="5839054" cy="552122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0D62B2"/>
                </a:solidFill>
                <a:latin typeface="Trebuchet MS"/>
                <a:cs typeface="Trebuchet MS"/>
              </a:rPr>
              <a:t>Параметр 𝜌 и </a:t>
            </a:r>
            <a:r>
              <a:rPr lang="ru-RU" sz="2400" b="1" dirty="0" err="1">
                <a:solidFill>
                  <a:srgbClr val="0D62B2"/>
                </a:solidFill>
                <a:latin typeface="Trebuchet MS"/>
                <a:cs typeface="Trebuchet MS"/>
              </a:rPr>
              <a:t>нейросетевой</a:t>
            </a:r>
            <a:r>
              <a:rPr lang="ru-RU" sz="2400" b="1" dirty="0">
                <a:solidFill>
                  <a:srgbClr val="0D62B2"/>
                </a:solidFill>
                <a:latin typeface="Trebuchet MS"/>
                <a:cs typeface="Trebuchet MS"/>
              </a:rPr>
              <a:t> метод</a:t>
            </a:r>
            <a:endParaRPr lang="en-US" sz="24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33" name="Slide Number Placeholder 4">
            <a:extLst>
              <a:ext uri="{FF2B5EF4-FFF2-40B4-BE49-F238E27FC236}">
                <a16:creationId xmlns:a16="http://schemas.microsoft.com/office/drawing/2014/main" id="{F79B2574-440F-52C9-0B84-BAD639144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6642" y="4663440"/>
            <a:ext cx="523078" cy="300713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chemeClr val="bg1"/>
                </a:solidFill>
                <a:latin typeface="Trebuchet MS"/>
                <a:cs typeface="Trebuchet MS"/>
              </a:rPr>
              <a:pPr algn="ctr"/>
              <a:t>4</a:t>
            </a:fld>
            <a:r>
              <a:rPr lang="ru-RU" dirty="0">
                <a:solidFill>
                  <a:schemeClr val="bg1"/>
                </a:solidFill>
                <a:latin typeface="Trebuchet MS"/>
                <a:cs typeface="Trebuchet MS"/>
              </a:rPr>
              <a:t>/1</a:t>
            </a:r>
            <a:r>
              <a:rPr lang="en-US" dirty="0">
                <a:solidFill>
                  <a:schemeClr val="bg1"/>
                </a:solidFill>
                <a:latin typeface="Trebuchet MS"/>
                <a:cs typeface="Trebuchet MS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435F0E-F612-15AA-5800-6AF729334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015" y="179347"/>
            <a:ext cx="1302501" cy="38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8E8510-8839-E165-E661-76A40142CFB7}"/>
                  </a:ext>
                </a:extLst>
              </p:cNvPr>
              <p:cNvSpPr txBox="1"/>
              <p:nvPr/>
            </p:nvSpPr>
            <p:spPr>
              <a:xfrm>
                <a:off x="1269053" y="1116051"/>
                <a:ext cx="4594578" cy="619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ru-RU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𝑚𝑔</m:t>
                            </m:r>
                          </m:sub>
                        </m:sSub>
                        <m:r>
                          <a:rPr lang="ru-RU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𝑢𝑛𝑖𝑓𝑜𝑟𝑚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2000" dirty="0">
                    <a:solidFill>
                      <a:srgbClr val="002060"/>
                    </a:solidFill>
                  </a:rPr>
                  <a:t>, </a:t>
                </a:r>
                <a:r>
                  <a:rPr lang="ru-RU" dirty="0">
                    <a:solidFill>
                      <a:srgbClr val="002060"/>
                    </a:solidFill>
                  </a:rPr>
                  <a:t>где</a:t>
                </a:r>
                <a:r>
                  <a:rPr lang="ru-RU" sz="2000" dirty="0">
                    <a:solidFill>
                      <a:srgbClr val="00206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8E8510-8839-E165-E661-76A40142C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053" y="1116051"/>
                <a:ext cx="4594578" cy="619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2AB57A6-18B5-4870-CCAD-8CD951019EC5}"/>
                  </a:ext>
                </a:extLst>
              </p:cNvPr>
              <p:cNvSpPr txBox="1"/>
              <p:nvPr/>
            </p:nvSpPr>
            <p:spPr>
              <a:xfrm>
                <a:off x="3761620" y="1211966"/>
                <a:ext cx="4905022" cy="6951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ru-RU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𝑢𝑛𝑖𝑓𝑜𝑟𝑚</m:t>
                        </m:r>
                      </m:sub>
                    </m:sSub>
                    <m:r>
                      <a:rPr lang="ru-RU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𝑚𝑔</m:t>
                        </m:r>
                      </m:sub>
                    </m:sSub>
                    <m:r>
                      <a:rPr lang="ru-RU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𝑏𝑜𝑟𝑑𝑒𝑟</m:t>
                        </m:r>
                      </m:sub>
                    </m:sSub>
                  </m:oMath>
                </a14:m>
                <a:r>
                  <a:rPr lang="ru-RU" dirty="0">
                    <a:solidFill>
                      <a:srgbClr val="002060"/>
                    </a:solidFill>
                  </a:rPr>
                  <a:t>, где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𝑏𝑜𝑟𝑑𝑒𝑟</m:t>
                        </m:r>
                      </m:sub>
                    </m:sSub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𝑐𝑜𝑟𝑛𝑒𝑟𝑠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tx1"/>
                            </a:solidFill>
                          </a:rPr>
                          <m:t>𝑟𝑒𝑚𝑎𝑖𝑛𝑖𝑛𝑔</m:t>
                        </m:r>
                        <m:r>
                          <a:rPr lang="ru-RU" i="1">
                            <a:solidFill>
                              <a:schemeClr val="tx1"/>
                            </a:solidFill>
                          </a:rPr>
                          <m:t>_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</a:rPr>
                          <m:t>𝑏𝑜𝑟𝑑𝑒𝑟</m:t>
                        </m:r>
                      </m:sub>
                    </m:sSub>
                  </m:oMath>
                </a14:m>
                <a:endParaRPr lang="ru-RU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2AB57A6-18B5-4870-CCAD-8CD951019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620" y="1211966"/>
                <a:ext cx="4905022" cy="695127"/>
              </a:xfrm>
              <a:prstGeom prst="rect">
                <a:avLst/>
              </a:prstGeom>
              <a:blipFill>
                <a:blip r:embed="rId6"/>
                <a:stretch>
                  <a:fillRect t="-4386" b="-96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8589DAB-04F0-5221-D50A-99C3028607D2}"/>
                  </a:ext>
                </a:extLst>
              </p:cNvPr>
              <p:cNvSpPr txBox="1"/>
              <p:nvPr/>
            </p:nvSpPr>
            <p:spPr>
              <a:xfrm>
                <a:off x="646815" y="2575487"/>
                <a:ext cx="7487826" cy="9727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roid Sans Fallback"/>
                                  <a:cs typeface="FreeSans"/>
                                </a:rPr>
                                <m:t>𝐼</m:t>
                              </m:r>
                            </m:e>
                          </m:acc>
                          <m:d>
                            <m:d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roid Sans Fallback"/>
                                  <a:cs typeface="FreeSans"/>
                                </a:rPr>
                                <m:t>𝑓</m:t>
                              </m:r>
                              <m:r>
                                <a:rPr lang="ru-RU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roid Sans Fallback"/>
                                  <a:cs typeface="FreeSans"/>
                                </a:rPr>
                                <m:t>,</m:t>
                              </m:r>
                              <m:r>
                                <a:rPr lang="en-US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roid Sans Fallback"/>
                                  <a:cs typeface="FreeSans"/>
                                </a:rPr>
                                <m:t>𝛼</m:t>
                              </m:r>
                              <m:r>
                                <a:rPr lang="ru-RU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roid Sans Fallback"/>
                                  <a:cs typeface="FreeSans"/>
                                </a:rPr>
                                <m:t>,</m:t>
                              </m:r>
                              <m:r>
                                <a:rPr lang="en-US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roid Sans Fallback"/>
                                  <a:cs typeface="FreeSans"/>
                                </a:rPr>
                                <m:t>𝛽</m:t>
                              </m:r>
                            </m:e>
                          </m:d>
                          <m:r>
                            <a:rPr lang="ru-RU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roid Sans Fallback"/>
                              <a:cs typeface="FreeSans"/>
                            </a:rPr>
                            <m:t>=</m:t>
                          </m:r>
                          <m:r>
                            <a:rPr lang="ru-RU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roid Sans Fallback"/>
                              <a:cs typeface="FreeSans"/>
                            </a:rPr>
                            <m:t>𝑏</m:t>
                          </m:r>
                        </m:e>
                        <m:sub>
                          <m:r>
                            <a:rPr lang="ru-RU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roid Sans Fallback"/>
                              <a:cs typeface="FreeSans"/>
                            </a:rPr>
                            <m:t>2</m:t>
                          </m:r>
                        </m:sub>
                      </m:sSub>
                      <m:nary>
                        <m:naryPr>
                          <m:chr m:val="∏"/>
                          <m:limLoc m:val="undOvr"/>
                          <m:ctrlPr>
                            <a:rPr lang="ru-RU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roid Sans Fallback"/>
                              <a:cs typeface="FreeSans"/>
                            </a:rPr>
                            <m:t>𝑖</m:t>
                          </m:r>
                          <m:r>
                            <a:rPr lang="ru-RU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roid Sans Fallback"/>
                              <a:cs typeface="FreeSans"/>
                            </a:rPr>
                            <m:t>=1</m:t>
                          </m:r>
                        </m:sub>
                        <m:sup>
                          <m:r>
                            <a:rPr lang="ru-RU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roid Sans Fallback"/>
                              <a:cs typeface="FreeSans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Droid Sans Fallback"/>
                                      <a:cs typeface="FreeSans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sz="180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Droid Sans Fallback"/>
                                      <a:cs typeface="FreeSans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ru-RU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roid Sans Fallback"/>
                                  <a:cs typeface="FreeSan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Droid Sans Fallback"/>
                                      <a:cs typeface="FreeSans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80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Droid Sans Fallback"/>
                                      <a:cs typeface="FreeSans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ru-RU" sz="1800" i="1" kern="1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Droid Sans Fallback"/>
                          <a:cs typeface="FreeSans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roid Sans Fallback"/>
                              <a:cs typeface="FreeSans"/>
                            </a:rPr>
                            <m:t>𝑗</m:t>
                          </m:r>
                          <m:r>
                            <a:rPr lang="ru-RU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roid Sans Fallback"/>
                              <a:cs typeface="FreeSans"/>
                            </a:rPr>
                            <m:t>=1</m:t>
                          </m:r>
                        </m:sub>
                        <m:sup>
                          <m:r>
                            <a:rPr lang="ru-RU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roid Sans Fallback"/>
                              <a:cs typeface="FreeSans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roid Sans Fallback"/>
                                  <a:cs typeface="FreeSans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roid Sans Fallback"/>
                                  <a:cs typeface="FreeSans"/>
                                </a:rPr>
                                <m:t>𝑗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Droid Sans Fallback"/>
                                      <a:cs typeface="FreeSans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bSup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limLoc m:val="undOvr"/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roid Sans Fallback"/>
                                  <a:cs typeface="FreeSans"/>
                                </a:rPr>
                                <m:t>𝑖</m:t>
                              </m:r>
                              <m:r>
                                <a:rPr lang="ru-RU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roid Sans Fallback"/>
                                  <a:cs typeface="FreeSans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ru-RU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roid Sans Fallback"/>
                                  <a:cs typeface="FreeSans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Droid Sans Fallback"/>
                                          <a:cs typeface="FreeSans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ru-RU" sz="1800" i="1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Droid Sans Fallback"/>
                                          <a:cs typeface="FreeSan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ru-RU" sz="180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Droid Sans Fallback"/>
                                      <a:cs typeface="FreeSans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Droid Sans Fallback"/>
                                          <a:cs typeface="FreeSans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1800" i="1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Droid Sans Fallback"/>
                                          <a:cs typeface="FreeSans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ru-RU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roid Sans Fallback"/>
                              <a:cs typeface="FreeSans"/>
                            </a:rPr>
                            <m:t>+</m:t>
                          </m:r>
                          <m:f>
                            <m:f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Droid Sans Fallback"/>
                                      <a:cs typeface="FreeSans"/>
                                    </a:rPr>
                                    <m:t>Ф</m:t>
                                  </m:r>
                                </m:e>
                                <m:sub>
                                  <m:r>
                                    <a:rPr lang="en-US" sz="180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Droid Sans Fallback"/>
                                      <a:cs typeface="FreeSans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nary>
                                <m:naryPr>
                                  <m:chr m:val="∏"/>
                                  <m:limLoc m:val="subSup"/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Droid Sans Fallback"/>
                                      <a:cs typeface="FreeSans"/>
                                    </a:rPr>
                                    <m:t>𝑖</m:t>
                                  </m:r>
                                  <m:r>
                                    <a:rPr lang="ru-RU" sz="180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Droid Sans Fallback"/>
                                      <a:cs typeface="FreeSans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Droid Sans Fallback"/>
                                      <a:cs typeface="FreeSans"/>
                                    </a:rPr>
                                    <m:t>𝑛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Droid Sans Fallback"/>
                                          <a:cs typeface="FreeSans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800" i="1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Droid Sans Fallback"/>
                                          <a:cs typeface="FreeSans"/>
                                        </a:rPr>
                                        <m:t>𝑖𝑗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ru-RU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1800" i="1" kern="1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Droid Sans Fallback"/>
                                              <a:cs typeface="FreeSans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nary>
                            </m:den>
                          </m:f>
                        </m:e>
                      </m:d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8589DAB-04F0-5221-D50A-99C302860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15" y="2575487"/>
                <a:ext cx="7487826" cy="9727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D6CF5D24-06B2-181A-30A5-0A68A8065292}"/>
              </a:ext>
            </a:extLst>
          </p:cNvPr>
          <p:cNvSpPr txBox="1"/>
          <p:nvPr/>
        </p:nvSpPr>
        <p:spPr>
          <a:xfrm>
            <a:off x="524903" y="3719446"/>
            <a:ext cx="77316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выражает приближенное значение многомерного интеграла через параметры нейросети.</a:t>
            </a:r>
          </a:p>
        </p:txBody>
      </p:sp>
    </p:spTree>
    <p:extLst>
      <p:ext uri="{BB962C8B-B14F-4D97-AF65-F5344CB8AC3E}">
        <p14:creationId xmlns:p14="http://schemas.microsoft.com/office/powerpoint/2010/main" val="2944521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754" y="97715"/>
            <a:ext cx="5839054" cy="552122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0D62B2"/>
                </a:solidFill>
                <a:latin typeface="Trebuchet MS"/>
                <a:cs typeface="Trebuchet MS"/>
              </a:rPr>
              <a:t>Формирование обучающей выборки</a:t>
            </a:r>
            <a:endParaRPr lang="en-US" sz="24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7C5F3C2-A521-B304-DBCD-9F446C7A0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6642" y="4663440"/>
            <a:ext cx="523078" cy="300713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chemeClr val="bg1"/>
                </a:solidFill>
                <a:latin typeface="Trebuchet MS"/>
                <a:cs typeface="Trebuchet MS"/>
              </a:rPr>
              <a:pPr algn="ctr"/>
              <a:t>5</a:t>
            </a:fld>
            <a:r>
              <a:rPr lang="ru-RU" dirty="0">
                <a:solidFill>
                  <a:schemeClr val="bg1"/>
                </a:solidFill>
                <a:latin typeface="Trebuchet MS"/>
                <a:cs typeface="Trebuchet MS"/>
              </a:rPr>
              <a:t>/1</a:t>
            </a:r>
            <a:r>
              <a:rPr lang="en-US" dirty="0">
                <a:solidFill>
                  <a:schemeClr val="bg1"/>
                </a:solidFill>
                <a:latin typeface="Trebuchet MS"/>
                <a:cs typeface="Trebuchet MS"/>
              </a:rPr>
              <a:t>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97754" y="649837"/>
            <a:ext cx="7867055" cy="1350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effectLst/>
              </a:rPr>
              <a:t>Мы использовали комбинированный подход для выбора правильного набора точек: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</a:rPr>
              <a:t>Точки на углах и границах.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</a:rPr>
              <a:t>Точки, равномерно распределенные по области.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</a:rPr>
              <a:t>Точки, распределенные по алгоритму </a:t>
            </a:r>
            <a:r>
              <a:rPr lang="ru-RU" sz="1400" dirty="0" err="1">
                <a:effectLst/>
              </a:rPr>
              <a:t>Metropolis-Hastings</a:t>
            </a:r>
            <a:r>
              <a:rPr lang="ru-RU" sz="1400" dirty="0">
                <a:effectLst/>
              </a:rPr>
              <a:t> в сложных областях.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C984C69-275B-C7D2-4013-CC6F031F24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753" t="6067" r="674" b="2032"/>
          <a:stretch/>
        </p:blipFill>
        <p:spPr>
          <a:xfrm>
            <a:off x="276484" y="2291379"/>
            <a:ext cx="2326867" cy="21652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" name="Рисунок 21" descr="Изображение выглядит как снимок экрана, текст, диаграмма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D887EC2-2FFB-E89E-5AA4-26BD3B2DD0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5072" r="2197"/>
          <a:stretch/>
        </p:blipFill>
        <p:spPr>
          <a:xfrm>
            <a:off x="3140886" y="2258982"/>
            <a:ext cx="2323999" cy="219761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05BD72B-2DDA-0D0F-711A-B2AE6F46E8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939" t="1169" r="1465" b="2053"/>
          <a:stretch/>
        </p:blipFill>
        <p:spPr>
          <a:xfrm>
            <a:off x="6027218" y="2258982"/>
            <a:ext cx="2237591" cy="22031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7" name="Прямоугольник 26"/>
          <p:cNvSpPr/>
          <p:nvPr/>
        </p:nvSpPr>
        <p:spPr>
          <a:xfrm>
            <a:off x="569876" y="4594821"/>
            <a:ext cx="22057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Квадратичная функция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556337" y="4594821"/>
            <a:ext cx="1599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Функция Гаусса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321648" y="4594821"/>
            <a:ext cx="20473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Функция 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Corner Peak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FB5838-CB64-6488-304B-D1BD56666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015" y="179347"/>
            <a:ext cx="1302501" cy="38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035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817" y="97715"/>
            <a:ext cx="5839054" cy="552122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0D62B2"/>
                </a:solidFill>
                <a:latin typeface="Trebuchet MS"/>
                <a:cs typeface="Trebuchet MS"/>
              </a:rPr>
              <a:t>Полученные графики</a:t>
            </a:r>
            <a:endParaRPr lang="en-US" sz="24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52" name="Slide Number Placeholder 4">
            <a:extLst>
              <a:ext uri="{FF2B5EF4-FFF2-40B4-BE49-F238E27FC236}">
                <a16:creationId xmlns:a16="http://schemas.microsoft.com/office/drawing/2014/main" id="{BA5518EB-C28D-0E82-1D0A-F1054F123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6642" y="4663440"/>
            <a:ext cx="523078" cy="300713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chemeClr val="bg1"/>
                </a:solidFill>
                <a:latin typeface="Trebuchet MS"/>
                <a:cs typeface="Trebuchet MS"/>
              </a:rPr>
              <a:pPr algn="ctr"/>
              <a:t>6</a:t>
            </a:fld>
            <a:r>
              <a:rPr lang="ru-RU" dirty="0">
                <a:solidFill>
                  <a:schemeClr val="bg1"/>
                </a:solidFill>
                <a:latin typeface="Trebuchet MS"/>
                <a:cs typeface="Trebuchet MS"/>
              </a:rPr>
              <a:t>/1</a:t>
            </a:r>
            <a:r>
              <a:rPr lang="en-US" dirty="0">
                <a:solidFill>
                  <a:schemeClr val="bg1"/>
                </a:solidFill>
                <a:latin typeface="Trebuchet MS"/>
                <a:cs typeface="Trebuchet MS"/>
              </a:rPr>
              <a:t>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6484" y="3896054"/>
            <a:ext cx="8243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Зависимость метрики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Correct Digits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>
                <a:solidFill>
                  <a:srgbClr val="0D62B2"/>
                </a:solidFill>
                <a:latin typeface="Times New Roman" pitchFamily="18" charset="0"/>
                <a:cs typeface="Times New Roman" pitchFamily="18" charset="0"/>
              </a:rPr>
              <a:t>квадратичной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функции и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функции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D62B2"/>
                </a:solidFill>
                <a:latin typeface="Times New Roman" pitchFamily="18" charset="0"/>
                <a:cs typeface="Times New Roman" pitchFamily="18" charset="0"/>
              </a:rPr>
              <a:t>Corner Peak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4249" y="1090565"/>
            <a:ext cx="4153115" cy="266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492369" y="1065872"/>
            <a:ext cx="4255177" cy="274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210E12-0ABD-618E-4D51-4F3898D3C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015" y="179347"/>
            <a:ext cx="1302501" cy="38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727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07" y="105119"/>
            <a:ext cx="5839054" cy="552122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0D62B2"/>
                </a:solidFill>
                <a:latin typeface="Trebuchet MS"/>
                <a:cs typeface="Trebuchet MS"/>
              </a:rPr>
              <a:t>Полученные графики</a:t>
            </a:r>
            <a:endParaRPr lang="en-US" sz="24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52" name="Slide Number Placeholder 4">
            <a:extLst>
              <a:ext uri="{FF2B5EF4-FFF2-40B4-BE49-F238E27FC236}">
                <a16:creationId xmlns:a16="http://schemas.microsoft.com/office/drawing/2014/main" id="{BA5518EB-C28D-0E82-1D0A-F1054F123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6642" y="4663440"/>
            <a:ext cx="523078" cy="300713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chemeClr val="bg1"/>
                </a:solidFill>
                <a:latin typeface="Trebuchet MS"/>
                <a:cs typeface="Trebuchet MS"/>
              </a:rPr>
              <a:pPr algn="ctr"/>
              <a:t>7</a:t>
            </a:fld>
            <a:r>
              <a:rPr lang="ru-RU" dirty="0">
                <a:solidFill>
                  <a:schemeClr val="bg1"/>
                </a:solidFill>
                <a:latin typeface="Trebuchet MS"/>
                <a:cs typeface="Trebuchet MS"/>
              </a:rPr>
              <a:t>/1</a:t>
            </a:r>
            <a:r>
              <a:rPr lang="en-US" dirty="0">
                <a:solidFill>
                  <a:schemeClr val="bg1"/>
                </a:solidFill>
                <a:latin typeface="Trebuchet MS"/>
                <a:cs typeface="Trebuchet MS"/>
              </a:rPr>
              <a:t>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36130" y="4314997"/>
            <a:ext cx="8243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График сравнения нейросетевого подхода с другими методами на функции </a:t>
            </a:r>
            <a:r>
              <a:rPr lang="ru-RU" b="1" dirty="0">
                <a:solidFill>
                  <a:srgbClr val="0D62B2"/>
                </a:solidFill>
                <a:latin typeface="Times New Roman" pitchFamily="18" charset="0"/>
                <a:cs typeface="Times New Roman" pitchFamily="18" charset="0"/>
              </a:rPr>
              <a:t>синуса суммы квадратов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(n=2 𝜌=0.2)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4" cstate="print">
            <a:lum contras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017" t="1835" r="867" b="2263"/>
          <a:stretch>
            <a:fillRect/>
          </a:stretch>
        </p:blipFill>
        <p:spPr bwMode="auto">
          <a:xfrm>
            <a:off x="1624404" y="756549"/>
            <a:ext cx="5776857" cy="346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197E15-48B8-046F-6CDB-889D3D164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015" y="179347"/>
            <a:ext cx="1302501" cy="38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727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972" y="97715"/>
            <a:ext cx="5839054" cy="552122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0D62B2"/>
                </a:solidFill>
                <a:latin typeface="Trebuchet MS"/>
                <a:cs typeface="Trebuchet MS"/>
              </a:rPr>
              <a:t>Полученные графики</a:t>
            </a:r>
            <a:endParaRPr lang="en-US" sz="24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52" name="Slide Number Placeholder 4">
            <a:extLst>
              <a:ext uri="{FF2B5EF4-FFF2-40B4-BE49-F238E27FC236}">
                <a16:creationId xmlns:a16="http://schemas.microsoft.com/office/drawing/2014/main" id="{BA5518EB-C28D-0E82-1D0A-F1054F123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6642" y="4663440"/>
            <a:ext cx="523078" cy="300713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chemeClr val="bg1"/>
                </a:solidFill>
                <a:latin typeface="Trebuchet MS"/>
                <a:cs typeface="Trebuchet MS"/>
              </a:rPr>
              <a:pPr algn="ctr"/>
              <a:t>8</a:t>
            </a:fld>
            <a:r>
              <a:rPr lang="ru-RU" dirty="0">
                <a:solidFill>
                  <a:schemeClr val="bg1"/>
                </a:solidFill>
                <a:latin typeface="Trebuchet MS"/>
                <a:cs typeface="Trebuchet MS"/>
              </a:rPr>
              <a:t>/1</a:t>
            </a:r>
            <a:r>
              <a:rPr lang="en-US" dirty="0">
                <a:solidFill>
                  <a:schemeClr val="bg1"/>
                </a:solidFill>
                <a:latin typeface="Trebuchet MS"/>
                <a:cs typeface="Trebuchet MS"/>
              </a:rPr>
              <a:t>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20009" y="3711388"/>
            <a:ext cx="64438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на </a:t>
            </a:r>
            <a:r>
              <a:rPr lang="ru-RU" b="1" dirty="0">
                <a:solidFill>
                  <a:srgbClr val="0D62B2"/>
                </a:solidFill>
                <a:latin typeface="Times New Roman" pitchFamily="18" charset="0"/>
                <a:cs typeface="Times New Roman" pitchFamily="18" charset="0"/>
              </a:rPr>
              <a:t>квадратичной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функции</a:t>
            </a:r>
            <a:r>
              <a:rPr lang="ru-RU" b="1" dirty="0">
                <a:solidFill>
                  <a:srgbClr val="0D62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2 и 4 размерностей 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Объект 4" descr="Изображение выглядит как текст, График, диаграмма, лин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72055EC-CAC2-0420-2952-AE4411117F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939" y="1206859"/>
            <a:ext cx="4292251" cy="2360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Объект 5" descr="Изображение выглядит как График, диаграмма, линия, снимок экра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2527946-3B4C-E4C0-943B-B812169D36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4189" y="1206859"/>
            <a:ext cx="4318183" cy="2360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CFB733-C6BD-BEA3-3904-CBD08DB8D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015" y="179347"/>
            <a:ext cx="1302501" cy="38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727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07" y="179347"/>
            <a:ext cx="5839054" cy="552122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0D62B2"/>
                </a:solidFill>
                <a:latin typeface="Trebuchet MS"/>
                <a:cs typeface="Trebuchet MS"/>
              </a:rPr>
              <a:t>Полученные графики</a:t>
            </a:r>
            <a:endParaRPr lang="en-US" sz="24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52" name="Slide Number Placeholder 4">
            <a:extLst>
              <a:ext uri="{FF2B5EF4-FFF2-40B4-BE49-F238E27FC236}">
                <a16:creationId xmlns:a16="http://schemas.microsoft.com/office/drawing/2014/main" id="{BA5518EB-C28D-0E82-1D0A-F1054F123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6642" y="4663440"/>
            <a:ext cx="523078" cy="300713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chemeClr val="bg1"/>
                </a:solidFill>
                <a:latin typeface="Trebuchet MS"/>
                <a:cs typeface="Trebuchet MS"/>
              </a:rPr>
              <a:pPr algn="ctr"/>
              <a:t>9</a:t>
            </a:fld>
            <a:r>
              <a:rPr lang="ru-RU" dirty="0">
                <a:solidFill>
                  <a:schemeClr val="bg1"/>
                </a:solidFill>
                <a:latin typeface="Trebuchet MS"/>
                <a:cs typeface="Trebuchet MS"/>
              </a:rPr>
              <a:t>/1</a:t>
            </a:r>
            <a:r>
              <a:rPr lang="en-US" dirty="0">
                <a:solidFill>
                  <a:schemeClr val="bg1"/>
                </a:solidFill>
                <a:latin typeface="Trebuchet MS"/>
                <a:cs typeface="Trebuchet MS"/>
              </a:rPr>
              <a:t>2</a:t>
            </a:r>
          </a:p>
        </p:txBody>
      </p:sp>
      <p:pic>
        <p:nvPicPr>
          <p:cNvPr id="16" name="Рисунок 15" descr="Изображение выглядит как График, диаграмма, снимок экра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494F42E-3ECB-DF5D-C51A-1E0076DB06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484" y="1169036"/>
            <a:ext cx="4285192" cy="2325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Изображение выглядит как График, диаграмма, текст, лин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72B55FA-BD71-4D21-BB3F-7FBB32934B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831"/>
          <a:stretch/>
        </p:blipFill>
        <p:spPr>
          <a:xfrm>
            <a:off x="4561676" y="1169036"/>
            <a:ext cx="4285192" cy="2325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1420009" y="3711388"/>
            <a:ext cx="64438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для функции </a:t>
            </a:r>
            <a:r>
              <a:rPr lang="en-US" b="1" dirty="0">
                <a:solidFill>
                  <a:srgbClr val="0D62B2"/>
                </a:solidFill>
                <a:latin typeface="Times New Roman" pitchFamily="18" charset="0"/>
                <a:cs typeface="Times New Roman" pitchFamily="18" charset="0"/>
              </a:rPr>
              <a:t>Corner Peak</a:t>
            </a:r>
            <a:r>
              <a:rPr lang="ru-RU" b="1" dirty="0">
                <a:solidFill>
                  <a:srgbClr val="0D62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2 и 4 размерностей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99827E-ED12-28E6-74D1-742A5DF35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015" y="179347"/>
            <a:ext cx="1302501" cy="38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727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B2DE64EDB4C6D4EA4EDABE4DE2F3490" ma:contentTypeVersion="10" ma:contentTypeDescription="Создание документа." ma:contentTypeScope="" ma:versionID="e92cc5c476bb946f8c04ef9e0d1fc5ab">
  <xsd:schema xmlns:xsd="http://www.w3.org/2001/XMLSchema" xmlns:xs="http://www.w3.org/2001/XMLSchema" xmlns:p="http://schemas.microsoft.com/office/2006/metadata/properties" xmlns:ns2="2b6b7346-64f9-45d4-b630-a31e8bbd3618" xmlns:ns3="872fce1d-4625-4ca7-91ad-b9559264b67f" targetNamespace="http://schemas.microsoft.com/office/2006/metadata/properties" ma:root="true" ma:fieldsID="cb2f4d200113f04d3361fbae1b47147a" ns2:_="" ns3:_="">
    <xsd:import namespace="2b6b7346-64f9-45d4-b630-a31e8bbd3618"/>
    <xsd:import namespace="872fce1d-4625-4ca7-91ad-b9559264b6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6b7346-64f9-45d4-b630-a31e8bbd36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2fce1d-4625-4ca7-91ad-b9559264b67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E473FD-3CDF-4C6C-984F-6B564C42F5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C4D6A1-5759-4E16-847A-9C0C8B6990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6b7346-64f9-45d4-b630-a31e8bbd3618"/>
    <ds:schemaRef ds:uri="872fce1d-4625-4ca7-91ad-b9559264b6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5548</TotalTime>
  <Words>532</Words>
  <Application>Microsoft Office PowerPoint</Application>
  <PresentationFormat>Экран (16:9)</PresentationFormat>
  <Paragraphs>80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 Math</vt:lpstr>
      <vt:lpstr>Times New Roman</vt:lpstr>
      <vt:lpstr>Trebuchet MS</vt:lpstr>
      <vt:lpstr>Office Theme</vt:lpstr>
      <vt:lpstr>Презентация PowerPoint</vt:lpstr>
      <vt:lpstr>Почему это так важно?</vt:lpstr>
      <vt:lpstr>Поставленные задачи</vt:lpstr>
      <vt:lpstr>Параметр 𝜌 и нейросетевой метод</vt:lpstr>
      <vt:lpstr>Формирование обучающей выборки</vt:lpstr>
      <vt:lpstr>Полученные графики</vt:lpstr>
      <vt:lpstr>Полученные графики</vt:lpstr>
      <vt:lpstr>Полученные графики</vt:lpstr>
      <vt:lpstr>Полученные графики</vt:lpstr>
      <vt:lpstr>Дальнейшие планы </vt:lpstr>
      <vt:lpstr>Заключение </vt:lpstr>
      <vt:lpstr>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 В ДВЕ И БОЛЕЕ СТРОК</dc:title>
  <dc:creator>Непомнящий Евгений</dc:creator>
  <cp:lastModifiedBy>Щербак Маргарита Романовна</cp:lastModifiedBy>
  <cp:revision>85</cp:revision>
  <dcterms:created xsi:type="dcterms:W3CDTF">2017-01-25T11:18:17Z</dcterms:created>
  <dcterms:modified xsi:type="dcterms:W3CDTF">2025-04-03T21:16:13Z</dcterms:modified>
</cp:coreProperties>
</file>