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77" r:id="rId5"/>
    <p:sldId id="260" r:id="rId6"/>
    <p:sldId id="278" r:id="rId7"/>
    <p:sldId id="279" r:id="rId8"/>
    <p:sldId id="262" r:id="rId9"/>
    <p:sldId id="275" r:id="rId10"/>
    <p:sldId id="263" r:id="rId11"/>
    <p:sldId id="276" r:id="rId12"/>
    <p:sldId id="273" r:id="rId13"/>
    <p:sldId id="274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c2767271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c2767271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7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F008996-EE59-FCB1-9FB5-7262F7D0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c2767271a_0_199:notes">
            <a:extLst>
              <a:ext uri="{FF2B5EF4-FFF2-40B4-BE49-F238E27FC236}">
                <a16:creationId xmlns:a16="http://schemas.microsoft.com/office/drawing/2014/main" id="{FF7D18BC-AF8B-EFA6-01A4-21BAE275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c2767271a_0_199:notes">
            <a:extLst>
              <a:ext uri="{FF2B5EF4-FFF2-40B4-BE49-F238E27FC236}">
                <a16:creationId xmlns:a16="http://schemas.microsoft.com/office/drawing/2014/main" id="{95B310AD-6B0E-C652-211E-72F9F3C8A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c2767271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c2767271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c2767271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c2767271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395974FE-78D9-0693-29C4-00ADFF1D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c2767271a_0_171:notes">
            <a:extLst>
              <a:ext uri="{FF2B5EF4-FFF2-40B4-BE49-F238E27FC236}">
                <a16:creationId xmlns:a16="http://schemas.microsoft.com/office/drawing/2014/main" id="{D4533596-D3EC-124D-7ED6-A70147FA9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c2767271a_0_171:notes">
            <a:extLst>
              <a:ext uri="{FF2B5EF4-FFF2-40B4-BE49-F238E27FC236}">
                <a16:creationId xmlns:a16="http://schemas.microsoft.com/office/drawing/2014/main" id="{EF903832-FFB3-1062-B9E1-BA7C650AB7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2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c2767271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c2767271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c2767271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c2767271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D9479DD-80F8-299B-CA60-C0D3EFC37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c2767271a_0_235:notes">
            <a:extLst>
              <a:ext uri="{FF2B5EF4-FFF2-40B4-BE49-F238E27FC236}">
                <a16:creationId xmlns:a16="http://schemas.microsoft.com/office/drawing/2014/main" id="{5F42DC4F-40DC-F9CE-4FD6-BFE71551CB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c2767271a_0_235:notes">
            <a:extLst>
              <a:ext uri="{FF2B5EF4-FFF2-40B4-BE49-F238E27FC236}">
                <a16:creationId xmlns:a16="http://schemas.microsoft.com/office/drawing/2014/main" id="{54398D27-8579-028D-0ECF-9D59F2B21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3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c2767271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c2767271a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0960085C-513F-D14D-0551-8E2CB8E3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c2767271a_0_235:notes">
            <a:extLst>
              <a:ext uri="{FF2B5EF4-FFF2-40B4-BE49-F238E27FC236}">
                <a16:creationId xmlns:a16="http://schemas.microsoft.com/office/drawing/2014/main" id="{BD11EEF9-120B-718F-D21E-F17A35BF7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c2767271a_0_235:notes">
            <a:extLst>
              <a:ext uri="{FF2B5EF4-FFF2-40B4-BE49-F238E27FC236}">
                <a16:creationId xmlns:a16="http://schemas.microsoft.com/office/drawing/2014/main" id="{BEF7A0B1-6CEB-3E7C-B70E-D980FC3606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10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66894" y="855345"/>
            <a:ext cx="8210209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" sz="3200" dirty="0">
                <a:solidFill>
                  <a:schemeClr val="accent5">
                    <a:lumMod val="75000"/>
                  </a:schemeClr>
                </a:solidFill>
              </a:rPr>
              <a:t>Методы, технологии, алгоритмы управления помещениями и рабочими местами сотрудников ОИЯИ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061548" y="3103152"/>
            <a:ext cx="7325701" cy="1289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Научный руководитель: д.т.н. профессор Кореньков Владимир Васильевич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Консультант: инженер-программист Семашко Сергей Владимирович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Докладчик: Кузьмина Екатерина Константиновна</a:t>
            </a:r>
            <a:endParaRPr sz="16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542348" y="4695928"/>
            <a:ext cx="40593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/>
              <a:t>г</a:t>
            </a:r>
            <a:r>
              <a:rPr lang="ru" sz="1700" dirty="0"/>
              <a:t>. Дубна 2025</a:t>
            </a:r>
            <a:endParaRPr sz="17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E337BDC-67DB-BEA8-2073-E19004FF3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4CE2A2-C280-3097-E619-71BA23D7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Реализация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502547" y="4219309"/>
            <a:ext cx="613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Добавление сотрудника к рабочему месту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86DA18-4762-287C-75CA-2D6B3EC1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CD7A6-13FB-CF8C-F75A-A69F4FDA3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22" y="982266"/>
            <a:ext cx="7028556" cy="3178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60D15A9-6E41-12A9-B06A-B917BEE8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>
            <a:extLst>
              <a:ext uri="{FF2B5EF4-FFF2-40B4-BE49-F238E27FC236}">
                <a16:creationId xmlns:a16="http://schemas.microsoft.com/office/drawing/2014/main" id="{9C6C5C51-B8DA-E61B-C52C-95BE8B575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Реализация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Google Shape;107;p20">
            <a:extLst>
              <a:ext uri="{FF2B5EF4-FFF2-40B4-BE49-F238E27FC236}">
                <a16:creationId xmlns:a16="http://schemas.microsoft.com/office/drawing/2014/main" id="{73768F88-5E36-D58C-5DB4-F66CA1DA83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80776" y="4270108"/>
            <a:ext cx="613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Прикрепление комнаты к подразделению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A22421-8FE9-A9D6-C6C4-675867CE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8B702A-8C6F-1850-7B20-C9F8BFF1C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12" y="902106"/>
            <a:ext cx="7641447" cy="34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Заключение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872FB50-586D-D3B2-2FEB-22927818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0025"/>
            <a:ext cx="8258986" cy="4025803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Была разработана информационно-аналитическая система в рамках ЦЭС.</a:t>
            </a:r>
            <a:endParaRPr lang="ru-RU" dirty="0"/>
          </a:p>
          <a:p>
            <a:pPr marL="114300" indent="0">
              <a:lnSpc>
                <a:spcPct val="200000"/>
              </a:lnSpc>
              <a:buNone/>
            </a:pPr>
            <a:r>
              <a:rPr lang="ru-RU" dirty="0"/>
              <a:t>В работе был разработан следующий функционал:</a:t>
            </a:r>
          </a:p>
          <a:p>
            <a:pPr marL="449263" lvl="0" indent="376238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975" algn="l"/>
              </a:tabLst>
            </a:pP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структурированное отображение списка сотрудников, прикрепленных к рабочим местам в институте;</a:t>
            </a:r>
            <a:endParaRPr lang="ru-RU" sz="1800" u="none" strike="noStrike" dirty="0">
              <a:effectLst/>
              <a:latin typeface="Proxima Nova" panose="020B0604020202020204" charset="0"/>
              <a:ea typeface="Calibri" panose="020F0502020204030204" pitchFamily="34" charset="0"/>
            </a:endParaRPr>
          </a:p>
          <a:p>
            <a:pPr marL="449263" lvl="0" indent="376238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975" algn="l"/>
              </a:tabLst>
            </a:pP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з</a:t>
            </a: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акрепление сотрудников как в определенных помещениях, так и на </a:t>
            </a: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р</a:t>
            </a: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абочих местах.</a:t>
            </a:r>
            <a:endParaRPr lang="en-US" dirty="0">
              <a:latin typeface="Proxima Nova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B2442A-2500-944C-832B-CCA09D27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F9D3CAE-37AF-44AF-DF23-FC50EFD65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>
            <a:extLst>
              <a:ext uri="{FF2B5EF4-FFF2-40B4-BE49-F238E27FC236}">
                <a16:creationId xmlns:a16="http://schemas.microsoft.com/office/drawing/2014/main" id="{41140C80-5B50-35AA-6CFE-2F299B18A6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Дальнейшие планы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A91A8-226F-1A08-0DF8-6A88DB61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F2A0D7-19AC-BE80-8A40-AF55B57C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3" y="895802"/>
            <a:ext cx="2719704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rbjinr.ru">
            <a:extLst>
              <a:ext uri="{FF2B5EF4-FFF2-40B4-BE49-F238E27FC236}">
                <a16:creationId xmlns:a16="http://schemas.microsoft.com/office/drawing/2014/main" id="{40F2307B-5B9C-D747-8AFC-DA03B44E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" y="3524582"/>
            <a:ext cx="5791200" cy="6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9">
            <a:extLst>
              <a:ext uri="{FF2B5EF4-FFF2-40B4-BE49-F238E27FC236}">
                <a16:creationId xmlns:a16="http://schemas.microsoft.com/office/drawing/2014/main" id="{9D11D6C2-9FFF-B54E-3FB5-32723A79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878" y="1288643"/>
            <a:ext cx="5377900" cy="3060604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В дальнейшие перспективы развития проекта входит: привязка к уже разработанной ГИС, а также последующее интегрирование в ЦЭС, реализация данной системы в ЛРБ.</a:t>
            </a:r>
            <a:endParaRPr lang="en-US" dirty="0">
              <a:latin typeface="Proxima Nova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139A7-D318-07B6-BB5A-D6F51043CE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771" t="2889" r="52260" b="1"/>
          <a:stretch/>
        </p:blipFill>
        <p:spPr>
          <a:xfrm>
            <a:off x="6509657" y="1443945"/>
            <a:ext cx="1603829" cy="27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832CBC-1CCB-742B-9ACB-E09750B3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699" y="3739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Актуальность проблемы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062" y="874040"/>
            <a:ext cx="7241875" cy="399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062" y="885758"/>
            <a:ext cx="7241875" cy="38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Актуальность проблемы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281760" y="4285197"/>
            <a:ext cx="4580479" cy="4132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latin typeface="Proxima Nova" panose="020B0604020202020204" charset="0"/>
              </a:rPr>
              <a:t>План внутреннего устройства ЛИТ</a:t>
            </a:r>
            <a:endParaRPr dirty="0">
              <a:latin typeface="Proxima Nova" panose="020B060402020202020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20244-338F-8476-2450-2C2AAB4A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2025F-9AD9-3AA2-3A8C-EE2C27EB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5092"/>
            <a:ext cx="9144000" cy="2852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>
          <a:extLst>
            <a:ext uri="{FF2B5EF4-FFF2-40B4-BE49-F238E27FC236}">
              <a16:creationId xmlns:a16="http://schemas.microsoft.com/office/drawing/2014/main" id="{5FD7A566-A574-85D5-AF40-4861FCB5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3D874665-499E-79B3-7EB2-E2629A807C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Актуальность проблемы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E05D5E20-21FE-2910-BF7B-7270E9AB53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6280" y="4288680"/>
            <a:ext cx="3819287" cy="4132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Proxima Nova" panose="020B0604020202020204" charset="0"/>
              </a:rPr>
              <a:t>Начальное распределение ресурсов</a:t>
            </a:r>
            <a:endParaRPr dirty="0">
              <a:latin typeface="Proxima Nova" panose="020B060402020202020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7E344-C65C-C990-7493-5FD796C9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99AFA1-15CE-1C48-F58C-ED059A2F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12" y="1156168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18E616-E502-4ECA-6A20-33E4EB6F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3" y="1203793"/>
            <a:ext cx="27908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ABDF8B42-6A8B-947A-72FE-AA496F63D84A}"/>
              </a:ext>
            </a:extLst>
          </p:cNvPr>
          <p:cNvSpPr txBox="1">
            <a:spLocks/>
          </p:cNvSpPr>
          <p:nvPr/>
        </p:nvSpPr>
        <p:spPr>
          <a:xfrm>
            <a:off x="4613736" y="4288680"/>
            <a:ext cx="4048677" cy="41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Font typeface="Proxima Nova"/>
              <a:buNone/>
            </a:pPr>
            <a:r>
              <a:rPr lang="ru-RU" dirty="0">
                <a:latin typeface="Proxima Nova" panose="020B0604020202020204" charset="0"/>
              </a:rPr>
              <a:t>Окончательное распределение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6549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Постановка задачи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580571" y="515257"/>
            <a:ext cx="8026399" cy="43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Итак, сформулирована задача создать приложение для:</a:t>
            </a:r>
            <a:endParaRPr lang="ru-RU" sz="1800" dirty="0">
              <a:effectLst/>
              <a:latin typeface="Proxima Nova" panose="020B060402020202020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структурированного отображения списка сотрудников, прикрепленных к рабочим местам в институте;</a:t>
            </a:r>
            <a:endParaRPr lang="ru-RU" sz="1800" u="none" strike="noStrike" dirty="0">
              <a:effectLst/>
              <a:latin typeface="Proxima Nova" panose="020B060402020202020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з</a:t>
            </a: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акрепления сотрудников как в определенных помещениях, так и на </a:t>
            </a: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р</a:t>
            </a:r>
            <a:r>
              <a:rPr lang="ru-RU" sz="1800" u="none" strike="noStrike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абочих местах;</a:t>
            </a:r>
            <a:endParaRPr lang="en-US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Proxima Nova" panose="020B0604020202020204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Proxima Nova" panose="020B0604020202020204" charset="0"/>
                <a:ea typeface="Times New Roman" panose="02020603050405020304" pitchFamily="18" charset="0"/>
              </a:rPr>
              <a:t>риложение должно быть интегрируемо в ГИС ОИЯИ.</a:t>
            </a:r>
            <a:endParaRPr lang="ru-RU" sz="1600" dirty="0">
              <a:effectLst/>
              <a:latin typeface="Proxima Nova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D7B990-3B58-A82F-2BB1-B473EF62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E1CC9-5ACA-D08D-4DF1-FAA28FA3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Анализ уже существующих инструментов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89B78B-1EAD-6F77-E8C9-9734054D4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AF7A42-A1D1-331E-7A97-2215CED0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05" y="1078935"/>
            <a:ext cx="6338989" cy="35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311E878C-CED5-486F-A786-115F7C90B51F}"/>
              </a:ext>
            </a:extLst>
          </p:cNvPr>
          <p:cNvSpPr txBox="1">
            <a:spLocks/>
          </p:cNvSpPr>
          <p:nvPr/>
        </p:nvSpPr>
        <p:spPr>
          <a:xfrm>
            <a:off x="1502547" y="4219309"/>
            <a:ext cx="613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ctr">
              <a:spcAft>
                <a:spcPts val="1200"/>
              </a:spcAft>
              <a:buFont typeface="Proxima Nova"/>
              <a:buNone/>
            </a:pPr>
            <a:r>
              <a:rPr lang="en-US" sz="1600" dirty="0"/>
              <a:t>Workspace Management 365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649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A4581-F083-96AC-FBFE-E9195CA7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Анализ уже существующих инструментов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55F50-E3B8-15D8-155C-EA73DA12F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E9A887-256B-4900-B396-09E99BFE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5" y="942295"/>
            <a:ext cx="7570250" cy="33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E3F2B709-515B-2A47-D44B-0D809781D848}"/>
              </a:ext>
            </a:extLst>
          </p:cNvPr>
          <p:cNvSpPr txBox="1">
            <a:spLocks/>
          </p:cNvSpPr>
          <p:nvPr/>
        </p:nvSpPr>
        <p:spPr>
          <a:xfrm>
            <a:off x="1502547" y="4219309"/>
            <a:ext cx="613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ctr">
              <a:spcAft>
                <a:spcPts val="1200"/>
              </a:spcAft>
              <a:buFont typeface="Proxima Nova"/>
              <a:buNone/>
            </a:pPr>
            <a:r>
              <a:rPr lang="en-US" sz="1600" dirty="0" err="1"/>
              <a:t>FMS:Workplace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911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Реализация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630470" y="2742563"/>
            <a:ext cx="60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Таблица с данными о рабочих местах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557900" y="4323713"/>
            <a:ext cx="60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Таблица </a:t>
            </a:r>
            <a:r>
              <a:rPr lang="ru-RU" dirty="0"/>
              <a:t>с зарезервированными местами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59D02A-6B06-B334-CEB3-F9B3DEF1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EA8EA-47D2-B0A7-0DCE-279B5CC8C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932" y="950799"/>
            <a:ext cx="5806136" cy="17638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020B73-5B91-7126-388C-DDE3AC29D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135" y="3081729"/>
            <a:ext cx="5203584" cy="1282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0933B7E2-2F43-05E2-169A-CF5A9E04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>
            <a:extLst>
              <a:ext uri="{FF2B5EF4-FFF2-40B4-BE49-F238E27FC236}">
                <a16:creationId xmlns:a16="http://schemas.microsoft.com/office/drawing/2014/main" id="{8AE00496-B955-F55B-BFE5-717D06BB4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</a:rPr>
              <a:t>Реализация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Google Shape;107;p20">
            <a:extLst>
              <a:ext uri="{FF2B5EF4-FFF2-40B4-BE49-F238E27FC236}">
                <a16:creationId xmlns:a16="http://schemas.microsoft.com/office/drawing/2014/main" id="{DB98DEE8-1EA8-3120-5294-3F90D2D92F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02547" y="4219309"/>
            <a:ext cx="613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Структурированное отображение списка сотрудников, прикрепленных к рабочим местам в институте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EF97E-B1D4-DE16-A9A7-2E4D677B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19" y="4291"/>
            <a:ext cx="1974281" cy="881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E45E0A-E764-620E-DE5D-008FECBB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59" y="1017725"/>
            <a:ext cx="7386075" cy="3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788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216</Words>
  <Application>Microsoft Office PowerPoint</Application>
  <PresentationFormat>Экран (16:9)</PresentationFormat>
  <Paragraphs>36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Proxima Nova</vt:lpstr>
      <vt:lpstr>Arial</vt:lpstr>
      <vt:lpstr>Alfa Slab One</vt:lpstr>
      <vt:lpstr>Gameday</vt:lpstr>
      <vt:lpstr>Методы, технологии, алгоритмы управления помещениями и рабочими местами сотрудников ОИЯИ</vt:lpstr>
      <vt:lpstr>Актуальность проблемы</vt:lpstr>
      <vt:lpstr>Актуальность проблемы</vt:lpstr>
      <vt:lpstr>Актуальность проблемы</vt:lpstr>
      <vt:lpstr>Постановка задачи</vt:lpstr>
      <vt:lpstr>Анализ уже существующих инструментов</vt:lpstr>
      <vt:lpstr>Анализ уже существующих инструментов</vt:lpstr>
      <vt:lpstr>Реализация</vt:lpstr>
      <vt:lpstr>Реализация</vt:lpstr>
      <vt:lpstr>Реализация</vt:lpstr>
      <vt:lpstr>Реализация</vt:lpstr>
      <vt:lpstr>Заключение</vt:lpstr>
      <vt:lpstr>Дальнейшие планы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экосистема ОИЯИ. Бронирование конференц-залов для совещаний и рабочих мест прикомандированных сотрудников</dc:title>
  <cp:lastModifiedBy>Екатерина Кузьмина</cp:lastModifiedBy>
  <cp:revision>19</cp:revision>
  <dcterms:modified xsi:type="dcterms:W3CDTF">2025-04-09T23:51:34Z</dcterms:modified>
</cp:coreProperties>
</file>