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0" r:id="rId5"/>
    <p:sldId id="258" r:id="rId6"/>
    <p:sldId id="262" r:id="rId7"/>
    <p:sldId id="261" r:id="rId8"/>
    <p:sldId id="259" r:id="rId9"/>
    <p:sldId id="263" r:id="rId10"/>
    <p:sldId id="265" r:id="rId11"/>
    <p:sldId id="273" r:id="rId12"/>
    <p:sldId id="266" r:id="rId13"/>
    <p:sldId id="264" r:id="rId14"/>
    <p:sldId id="267" r:id="rId15"/>
    <p:sldId id="274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elesheit Tvitols" initials="ST" lastIdx="1" clrIdx="0">
    <p:extLst>
      <p:ext uri="{19B8F6BF-5375-455C-9EA6-DF929625EA0E}">
        <p15:presenceInfo xmlns:p15="http://schemas.microsoft.com/office/powerpoint/2012/main" userId="4a5be725553e45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49EC9-C039-40D3-B2A1-907B4C8D3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837614-16C8-44A0-836E-495D29E23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2BE24-54B7-44EE-99B4-BB28532F4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6DF2-DEF3-4B44-BA36-8726EC11443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CB5919-428D-43A3-B1A4-906A34FE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203C3-F355-4031-8D4C-C0514B7F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0199-1535-4490-9B77-A37501CD2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80C0E-F84C-4576-A8BE-A2D2A123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F07C5D-A3CC-40D5-B59C-771433778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6538B9-6165-4440-BEFD-8954BA5B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6DF2-DEF3-4B44-BA36-8726EC11443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6D00C2-4AAD-467F-8845-A90306C7C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19C246-9342-4CF4-9CD1-F34723AD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0199-1535-4490-9B77-A37501CD2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4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D992AB-B792-4B19-8F0E-296C104BF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725CC3-FFE9-468A-87DD-058E812A8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3B44BF-7EBA-442C-80E2-719BF3B8B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6DF2-DEF3-4B44-BA36-8726EC11443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E40C5-4476-40D8-9AE8-10385353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BC1B8E-110F-4B5D-BB84-EC5159DD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0199-1535-4490-9B77-A37501CD2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7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15387-7D29-4AC5-B73D-72A49B47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F75E96-605F-487C-88E2-476520F4F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772E06-CE41-4C26-9A2C-D3908CC60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6DF2-DEF3-4B44-BA36-8726EC11443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4BDE2E-26AF-4972-8093-4E55FF96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9C0044-820E-4538-8045-003DDA5A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0199-1535-4490-9B77-A37501CD2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94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7E744-1D88-4507-9BF9-0F95138B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48ECE7-5E9C-4EA9-AF98-0BA623F50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F0F7C-AA12-47B7-B5BD-B681000C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6DF2-DEF3-4B44-BA36-8726EC11443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7ABBC-CDD1-4116-A000-FFF668A2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3BE346-613C-45E0-93ED-D110A1B6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0199-1535-4490-9B77-A37501CD2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0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F71EF-CDF2-4A22-9D60-D0E27783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268BD5-7E92-4EB9-8186-8E542385C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A8077E-C019-421F-A38D-55449DCBE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ADB108-C22E-4C9D-AD28-4EC6AA26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6DF2-DEF3-4B44-BA36-8726EC11443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4E0661-D7C5-4093-BC8F-EDADAD114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2B8E20-B007-4556-BE4E-E462823C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0199-1535-4490-9B77-A37501CD2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BD084-6064-4BEC-8F18-746506B7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3BF096-D9E3-4DFC-8D62-96D35D80A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3704F3-808D-4B7B-86C6-8E965D2F6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B338C8-6694-4079-9E77-E75948C63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0750A3-518A-4843-8671-980466079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89571F-F194-4646-8F8E-C4DD3BDC7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6DF2-DEF3-4B44-BA36-8726EC11443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9141E8-2A70-4AD2-A657-999BBB715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EF7B79-CA55-4C98-822A-5D54ECA7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0199-1535-4490-9B77-A37501CD2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1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C4432-CAFA-4C2B-80F5-36CB6E17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A930C2-BE1A-4589-B77D-C8073776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6DF2-DEF3-4B44-BA36-8726EC11443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3BDB1E-F26D-419D-8BB8-D29E22942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AF498D-8EAE-47AD-87BE-736786D5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0199-1535-4490-9B77-A37501CD2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3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B89A55-5FB8-4C56-8C91-F19478B71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6DF2-DEF3-4B44-BA36-8726EC11443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C3190A-6EC6-4D35-823B-74BD7F725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53D6C0-50DF-4E34-916E-8E00D53D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0199-1535-4490-9B77-A37501CD2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0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A6F7E-C2E1-4C95-B004-FE5F7036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7C3707-D475-4BD5-873C-F0E221D75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29B1AF-F99B-4800-B085-6F73A232C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9F72D9-9E7E-4D57-8F63-E90EA5EB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6DF2-DEF3-4B44-BA36-8726EC11443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EF0B4-6EDB-4EAD-ACFB-00BF1E99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76603B-3630-4FBF-89CF-F0F3ABC92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0199-1535-4490-9B77-A37501CD2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8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5331B-EB3B-44A8-B7DA-0036C515E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05329C-C220-4AAE-9B4E-005632AF0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D6B70-85F1-4121-AB95-26314261D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6556C-A011-44DC-84C5-D831BEE3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6DF2-DEF3-4B44-BA36-8726EC11443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4FAB69-BF71-45F5-83AE-E3C391ED9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05AAD2-4B2E-4815-96FB-6AC2D015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0199-1535-4490-9B77-A37501CD2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66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C001D-5580-4994-8D9A-A91C10D48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5309EF-4F58-43F9-9A4B-6A7A510E9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1CD032-BDE7-4649-B8BC-426E109A4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56DF2-DEF3-4B44-BA36-8726EC11443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554CFA-1ECF-4D23-9A18-75824914F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EFAE57-558E-43D5-8765-9F711564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F0199-1535-4490-9B77-A37501CD2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6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3942F-48CD-48BF-92E1-B6187C2AF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Интеграция информации о публикациях сотрудников на примере сайта ЛТФ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F8D5E9-9F83-4863-8BC6-EFD2DD907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2525" y="5735637"/>
            <a:ext cx="7229475" cy="979488"/>
          </a:xfrm>
        </p:spPr>
        <p:txBody>
          <a:bodyPr>
            <a:normAutofit/>
          </a:bodyPr>
          <a:lstStyle/>
          <a:p>
            <a:pPr algn="r"/>
            <a:r>
              <a:rPr lang="ru-RU" dirty="0" err="1"/>
              <a:t>Данилец</a:t>
            </a:r>
            <a:r>
              <a:rPr lang="ru-RU" dirty="0"/>
              <a:t> Ярослав Александрович</a:t>
            </a:r>
          </a:p>
          <a:p>
            <a:pPr algn="r"/>
            <a:r>
              <a:rPr lang="ru-RU" dirty="0">
                <a:solidFill>
                  <a:srgbClr val="FF0000"/>
                </a:solidFill>
              </a:rPr>
              <a:t>Руководитель</a:t>
            </a:r>
            <a:r>
              <a:rPr lang="en-US" dirty="0"/>
              <a:t>: </a:t>
            </a:r>
            <a:r>
              <a:rPr lang="ru-RU" dirty="0"/>
              <a:t>Лукьянов Константин Валерьевич </a:t>
            </a:r>
          </a:p>
        </p:txBody>
      </p:sp>
    </p:spTree>
    <p:extLst>
      <p:ext uri="{BB962C8B-B14F-4D97-AF65-F5344CB8AC3E}">
        <p14:creationId xmlns:p14="http://schemas.microsoft.com/office/powerpoint/2010/main" val="550427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AF14-B3C8-425F-AC53-0B1EB7AC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7790"/>
            <a:ext cx="7991475" cy="1325563"/>
          </a:xfrm>
        </p:spPr>
        <p:txBody>
          <a:bodyPr/>
          <a:lstStyle/>
          <a:p>
            <a:r>
              <a:rPr lang="ru-RU" dirty="0"/>
              <a:t>Задача репликации</a:t>
            </a: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08489849-299F-4FDE-85A9-358F7D3130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4968"/>
            <a:ext cx="1862138" cy="18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2CB2652B-5DF6-47E0-A254-2652E50B6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056" y="4194968"/>
            <a:ext cx="1862138" cy="18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02C74C51-66FF-4A8A-92A4-EBE39C647625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700338" y="5126037"/>
            <a:ext cx="6639718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B65906-9C40-450D-A8B4-1E422AEC4FBE}"/>
              </a:ext>
            </a:extLst>
          </p:cNvPr>
          <p:cNvSpPr txBox="1"/>
          <p:nvPr/>
        </p:nvSpPr>
        <p:spPr>
          <a:xfrm>
            <a:off x="203598" y="1714621"/>
            <a:ext cx="221574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Удаление старых данных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04B6D0-7124-4928-966E-C929C1791029}"/>
              </a:ext>
            </a:extLst>
          </p:cNvPr>
          <p:cNvSpPr txBox="1"/>
          <p:nvPr/>
        </p:nvSpPr>
        <p:spPr>
          <a:xfrm>
            <a:off x="2849165" y="1714621"/>
            <a:ext cx="186213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Полное копирование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6F6AE-A28A-430D-A54A-BBCBECE804F1}"/>
              </a:ext>
            </a:extLst>
          </p:cNvPr>
          <p:cNvSpPr txBox="1"/>
          <p:nvPr/>
        </p:nvSpPr>
        <p:spPr>
          <a:xfrm>
            <a:off x="5675710" y="1724069"/>
            <a:ext cx="225504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Частичное копирование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E7A95C-227E-4EE7-95E3-07B481349437}"/>
              </a:ext>
            </a:extLst>
          </p:cNvPr>
          <p:cNvSpPr txBox="1"/>
          <p:nvPr/>
        </p:nvSpPr>
        <p:spPr>
          <a:xfrm>
            <a:off x="2852732" y="2940734"/>
            <a:ext cx="186213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Таблицы </a:t>
            </a:r>
            <a:r>
              <a:rPr lang="en-US" dirty="0" err="1"/>
              <a:t>d_x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BFDD4C-BF7C-4002-81D6-5E3B8E993125}"/>
              </a:ext>
            </a:extLst>
          </p:cNvPr>
          <p:cNvSpPr txBox="1"/>
          <p:nvPr/>
        </p:nvSpPr>
        <p:spPr>
          <a:xfrm>
            <a:off x="2815827" y="3758117"/>
            <a:ext cx="1928813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Таблицы</a:t>
            </a:r>
            <a:r>
              <a:rPr lang="en-US" dirty="0"/>
              <a:t> </a:t>
            </a:r>
            <a:r>
              <a:rPr lang="en-US" dirty="0" err="1"/>
              <a:t>e_subtypes</a:t>
            </a:r>
            <a:endParaRPr lang="ru-RU" dirty="0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1FF220D-2A93-4D4F-B07B-54DDA1D676E4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>
            <a:off x="3780234" y="2360952"/>
            <a:ext cx="3567" cy="57978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B670EDF1-86D8-4B14-9543-5310E9E2FC7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3780234" y="3310066"/>
            <a:ext cx="3567" cy="44805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006398D5-32AD-45C7-8705-CD7FEE88F681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2419346" y="2037787"/>
            <a:ext cx="429819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112EAD7-E6DB-4239-81B9-1F7D7089A0D4}"/>
              </a:ext>
            </a:extLst>
          </p:cNvPr>
          <p:cNvSpPr txBox="1"/>
          <p:nvPr/>
        </p:nvSpPr>
        <p:spPr>
          <a:xfrm>
            <a:off x="314325" y="6052916"/>
            <a:ext cx="4029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Удалённая база данных </a:t>
            </a:r>
            <a:r>
              <a:rPr lang="en-US" sz="2400" dirty="0">
                <a:solidFill>
                  <a:srgbClr val="FF0000"/>
                </a:solidFill>
              </a:rPr>
              <a:t>Pin2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7941E3-FF1A-400A-963C-18EADB6B0E7E}"/>
              </a:ext>
            </a:extLst>
          </p:cNvPr>
          <p:cNvSpPr txBox="1"/>
          <p:nvPr/>
        </p:nvSpPr>
        <p:spPr>
          <a:xfrm>
            <a:off x="6096000" y="6060974"/>
            <a:ext cx="596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Локальная (реплицированная) база данных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CF9CE5-D5F9-4DF8-883E-181EFA2FB092}"/>
              </a:ext>
            </a:extLst>
          </p:cNvPr>
          <p:cNvSpPr txBox="1"/>
          <p:nvPr/>
        </p:nvSpPr>
        <p:spPr>
          <a:xfrm>
            <a:off x="5675709" y="3036529"/>
            <a:ext cx="2255043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Копирование нужных </a:t>
            </a:r>
            <a:r>
              <a:rPr lang="en-US" dirty="0" err="1"/>
              <a:t>jinr_id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3DFBFC-18B1-443F-AC42-8E240DB3D867}"/>
              </a:ext>
            </a:extLst>
          </p:cNvPr>
          <p:cNvSpPr txBox="1"/>
          <p:nvPr/>
        </p:nvSpPr>
        <p:spPr>
          <a:xfrm>
            <a:off x="5675709" y="4081283"/>
            <a:ext cx="2255043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Копирование </a:t>
            </a:r>
            <a:r>
              <a:rPr lang="en-US" dirty="0"/>
              <a:t>types (</a:t>
            </a:r>
            <a:r>
              <a:rPr lang="ru-RU" dirty="0"/>
              <a:t>с типом статьи )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0EE5119-2337-49B2-8251-10D07B846570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4711303" y="2037787"/>
            <a:ext cx="964407" cy="944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3138379-B014-4FBE-AAC1-53C4CFCAA3F6}"/>
              </a:ext>
            </a:extLst>
          </p:cNvPr>
          <p:cNvSpPr txBox="1"/>
          <p:nvPr/>
        </p:nvSpPr>
        <p:spPr>
          <a:xfrm>
            <a:off x="8928495" y="3043886"/>
            <a:ext cx="2859882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Копирование</a:t>
            </a:r>
            <a:r>
              <a:rPr lang="en-US" dirty="0"/>
              <a:t> </a:t>
            </a:r>
            <a:r>
              <a:rPr lang="en-US" dirty="0" err="1"/>
              <a:t>person_event</a:t>
            </a:r>
            <a:r>
              <a:rPr lang="en-US" dirty="0"/>
              <a:t> (</a:t>
            </a:r>
            <a:r>
              <a:rPr lang="ru-RU" dirty="0"/>
              <a:t>только с</a:t>
            </a:r>
            <a:r>
              <a:rPr lang="en-US" dirty="0"/>
              <a:t> </a:t>
            </a:r>
            <a:r>
              <a:rPr lang="ru-RU" dirty="0"/>
              <a:t>нужным </a:t>
            </a:r>
            <a:r>
              <a:rPr lang="en-US" dirty="0" err="1"/>
              <a:t>jinr_id</a:t>
            </a:r>
            <a:r>
              <a:rPr lang="en-US" dirty="0"/>
              <a:t>)</a:t>
            </a:r>
            <a:endParaRPr lang="ru-RU" dirty="0"/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A318FF1A-6CA4-4469-98B1-9366DD55C375}"/>
              </a:ext>
            </a:extLst>
          </p:cNvPr>
          <p:cNvCxnSpPr>
            <a:cxnSpLocks/>
            <a:stCxn id="31" idx="3"/>
            <a:endCxn id="37" idx="1"/>
          </p:cNvCxnSpPr>
          <p:nvPr/>
        </p:nvCxnSpPr>
        <p:spPr>
          <a:xfrm>
            <a:off x="7930752" y="3359695"/>
            <a:ext cx="997743" cy="735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74D1B07C-E05E-4D74-93F9-FED578C9330E}"/>
              </a:ext>
            </a:extLst>
          </p:cNvPr>
          <p:cNvCxnSpPr>
            <a:cxnSpLocks/>
            <a:stCxn id="13" idx="2"/>
            <a:endCxn id="31" idx="0"/>
          </p:cNvCxnSpPr>
          <p:nvPr/>
        </p:nvCxnSpPr>
        <p:spPr>
          <a:xfrm flipH="1">
            <a:off x="6803231" y="2370400"/>
            <a:ext cx="1" cy="66612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5967611D-46A2-4817-BB71-CADB3988CDBB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>
            <a:off x="6803231" y="3682860"/>
            <a:ext cx="0" cy="39842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E510CA81-0B9D-4EFE-B51B-57F16E617177}"/>
              </a:ext>
            </a:extLst>
          </p:cNvPr>
          <p:cNvCxnSpPr>
            <a:cxnSpLocks/>
            <a:stCxn id="37" idx="0"/>
            <a:endCxn id="52" idx="2"/>
          </p:cNvCxnSpPr>
          <p:nvPr/>
        </p:nvCxnSpPr>
        <p:spPr>
          <a:xfrm flipV="1">
            <a:off x="10358436" y="2235013"/>
            <a:ext cx="0" cy="80887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FF39093-C63C-4547-B9C5-3A89FAFAE514}"/>
              </a:ext>
            </a:extLst>
          </p:cNvPr>
          <p:cNvSpPr txBox="1"/>
          <p:nvPr/>
        </p:nvSpPr>
        <p:spPr>
          <a:xfrm>
            <a:off x="8928495" y="1588682"/>
            <a:ext cx="2859882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Копирование</a:t>
            </a:r>
            <a:r>
              <a:rPr lang="en-US" dirty="0"/>
              <a:t> </a:t>
            </a:r>
            <a:r>
              <a:rPr lang="en-US" dirty="0" err="1"/>
              <a:t>e_list</a:t>
            </a:r>
            <a:r>
              <a:rPr lang="en-US" dirty="0"/>
              <a:t> (</a:t>
            </a:r>
            <a:r>
              <a:rPr lang="ru-RU" dirty="0"/>
              <a:t>только с</a:t>
            </a:r>
            <a:r>
              <a:rPr lang="en-US" dirty="0"/>
              <a:t> </a:t>
            </a:r>
            <a:r>
              <a:rPr lang="ru-RU" dirty="0"/>
              <a:t>нужным </a:t>
            </a:r>
            <a:r>
              <a:rPr lang="en-US" dirty="0" err="1"/>
              <a:t>jinr_id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 err="1"/>
              <a:t>e_types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829D34-96F9-4C04-AFD4-C2CB6008E371}"/>
              </a:ext>
            </a:extLst>
          </p:cNvPr>
          <p:cNvSpPr txBox="1"/>
          <p:nvPr/>
        </p:nvSpPr>
        <p:spPr>
          <a:xfrm>
            <a:off x="197575" y="2684118"/>
            <a:ext cx="221574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Полное удаление </a:t>
            </a:r>
            <a:r>
              <a:rPr lang="en-US" dirty="0" err="1"/>
              <a:t>d_x</a:t>
            </a:r>
            <a:r>
              <a:rPr lang="en-US" dirty="0"/>
              <a:t>  </a:t>
            </a:r>
            <a:r>
              <a:rPr lang="en-US" dirty="0" err="1"/>
              <a:t>e_subtypes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6FC0BF-EE55-4BDB-891F-114525A6CFA0}"/>
              </a:ext>
            </a:extLst>
          </p:cNvPr>
          <p:cNvSpPr txBox="1"/>
          <p:nvPr/>
        </p:nvSpPr>
        <p:spPr>
          <a:xfrm>
            <a:off x="187842" y="3653615"/>
            <a:ext cx="2215749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Удаление данных в остальных таблицах</a:t>
            </a: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7A5A3E80-579C-4C9A-9E11-EA065A0D7743}"/>
              </a:ext>
            </a:extLst>
          </p:cNvPr>
          <p:cNvCxnSpPr>
            <a:cxnSpLocks/>
            <a:stCxn id="11" idx="2"/>
            <a:endCxn id="25" idx="0"/>
          </p:cNvCxnSpPr>
          <p:nvPr/>
        </p:nvCxnSpPr>
        <p:spPr>
          <a:xfrm flipH="1">
            <a:off x="1305449" y="2360952"/>
            <a:ext cx="6023" cy="32316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D14C90FB-6919-4E83-93D4-474543CD870F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 flipH="1">
            <a:off x="1295717" y="3330449"/>
            <a:ext cx="9732" cy="32316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87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FC7FE4A-FAF9-49B9-BFDA-369BDD5CC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1912" y="0"/>
            <a:ext cx="12192000" cy="717580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3D73A-3DE7-4BA0-BC16-84629ABB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86" y="113194"/>
            <a:ext cx="4400550" cy="1325563"/>
          </a:xfrm>
        </p:spPr>
        <p:txBody>
          <a:bodyPr/>
          <a:lstStyle/>
          <a:p>
            <a:r>
              <a:rPr lang="ru-RU" dirty="0"/>
              <a:t>Структура данных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4EDD9-0C98-4129-8CC5-3871094351DA}"/>
              </a:ext>
            </a:extLst>
          </p:cNvPr>
          <p:cNvSpPr txBox="1"/>
          <p:nvPr/>
        </p:nvSpPr>
        <p:spPr>
          <a:xfrm>
            <a:off x="685800" y="4797575"/>
            <a:ext cx="26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Подтипы событий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B4D40F-8BDB-470D-9FDB-B5E3812B34B0}"/>
              </a:ext>
            </a:extLst>
          </p:cNvPr>
          <p:cNvSpPr txBox="1"/>
          <p:nvPr/>
        </p:nvSpPr>
        <p:spPr>
          <a:xfrm>
            <a:off x="919162" y="1486874"/>
            <a:ext cx="221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Типы событий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B4D00D-D03A-4934-AE1B-701E79E99023}"/>
              </a:ext>
            </a:extLst>
          </p:cNvPr>
          <p:cNvSpPr txBox="1"/>
          <p:nvPr/>
        </p:nvSpPr>
        <p:spPr>
          <a:xfrm>
            <a:off x="4938712" y="2801874"/>
            <a:ext cx="1738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События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D6BE2-770C-434B-A668-6BAEE299A7C9}"/>
              </a:ext>
            </a:extLst>
          </p:cNvPr>
          <p:cNvSpPr txBox="1"/>
          <p:nvPr/>
        </p:nvSpPr>
        <p:spPr>
          <a:xfrm>
            <a:off x="7510462" y="265915"/>
            <a:ext cx="2566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Необходимые Сотрудники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5F74BF-5A55-46CD-8549-89E8D88A004C}"/>
              </a:ext>
            </a:extLst>
          </p:cNvPr>
          <p:cNvSpPr txBox="1"/>
          <p:nvPr/>
        </p:nvSpPr>
        <p:spPr>
          <a:xfrm>
            <a:off x="7739062" y="1485937"/>
            <a:ext cx="370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Участие в событиях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71F28C-C323-4440-A479-BF5092D882B0}"/>
              </a:ext>
            </a:extLst>
          </p:cNvPr>
          <p:cNvSpPr txBox="1"/>
          <p:nvPr/>
        </p:nvSpPr>
        <p:spPr>
          <a:xfrm>
            <a:off x="8741568" y="3429000"/>
            <a:ext cx="298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Дополнительные данные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601BE00-E2BC-4F84-BF3E-CB956575DC65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7000875" y="5667377"/>
            <a:ext cx="1647825" cy="66130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1DB0FF7-4672-4656-BE8B-B31E58962EB8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3276601" y="6005517"/>
            <a:ext cx="1790700" cy="32316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691328A-9020-4E0C-A83B-17AA19191FC2}"/>
              </a:ext>
            </a:extLst>
          </p:cNvPr>
          <p:cNvSpPr txBox="1"/>
          <p:nvPr/>
        </p:nvSpPr>
        <p:spPr>
          <a:xfrm>
            <a:off x="5067301" y="6005513"/>
            <a:ext cx="193357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Полное копирование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5165E3-6478-4370-8332-65F7FBF70D37}"/>
              </a:ext>
            </a:extLst>
          </p:cNvPr>
          <p:cNvSpPr txBox="1"/>
          <p:nvPr/>
        </p:nvSpPr>
        <p:spPr>
          <a:xfrm>
            <a:off x="4324350" y="1832376"/>
            <a:ext cx="220027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Частичное копирование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2F2FAB7-7CF5-458D-B556-2261FA1431F4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3276602" y="2155542"/>
            <a:ext cx="1047748" cy="64633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229EFD2B-DE27-4CD6-9423-496F596E22F7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6524625" y="2155542"/>
            <a:ext cx="314325" cy="116955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CF460E7B-F9D6-420B-8C40-FF5D714E9635}"/>
              </a:ext>
            </a:extLst>
          </p:cNvPr>
          <p:cNvCxnSpPr>
            <a:cxnSpLocks/>
          </p:cNvCxnSpPr>
          <p:nvPr/>
        </p:nvCxnSpPr>
        <p:spPr>
          <a:xfrm>
            <a:off x="6524625" y="2155541"/>
            <a:ext cx="1585913" cy="3231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A3E7DE61-0FB7-42B3-852C-89FC84F062BC}"/>
              </a:ext>
            </a:extLst>
          </p:cNvPr>
          <p:cNvCxnSpPr>
            <a:cxnSpLocks/>
          </p:cNvCxnSpPr>
          <p:nvPr/>
        </p:nvCxnSpPr>
        <p:spPr>
          <a:xfrm>
            <a:off x="6524625" y="2155540"/>
            <a:ext cx="1585913" cy="32316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BCB51C0B-85AE-47E5-A4B4-34F3B48E963B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5424488" y="1058442"/>
            <a:ext cx="1100137" cy="77393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EEA7DF83-1DC0-4D30-80BD-530BDAC60BDC}"/>
              </a:ext>
            </a:extLst>
          </p:cNvPr>
          <p:cNvSpPr/>
          <p:nvPr/>
        </p:nvSpPr>
        <p:spPr>
          <a:xfrm>
            <a:off x="590549" y="2009157"/>
            <a:ext cx="2686051" cy="141984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A8595B0-F7ED-4542-93DF-74B31AD1ADE4}"/>
              </a:ext>
            </a:extLst>
          </p:cNvPr>
          <p:cNvSpPr/>
          <p:nvPr/>
        </p:nvSpPr>
        <p:spPr>
          <a:xfrm>
            <a:off x="5686425" y="446088"/>
            <a:ext cx="1676402" cy="64633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CAF318E-E154-484C-BB51-1C9BC2113292}"/>
              </a:ext>
            </a:extLst>
          </p:cNvPr>
          <p:cNvSpPr/>
          <p:nvPr/>
        </p:nvSpPr>
        <p:spPr>
          <a:xfrm>
            <a:off x="8042672" y="2009157"/>
            <a:ext cx="2387203" cy="125234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D17833F-3A0A-44B8-9CD6-BEFE72D81C05}"/>
              </a:ext>
            </a:extLst>
          </p:cNvPr>
          <p:cNvSpPr/>
          <p:nvPr/>
        </p:nvSpPr>
        <p:spPr>
          <a:xfrm>
            <a:off x="4324350" y="3325094"/>
            <a:ext cx="2847975" cy="227560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2A1535D-43CB-477C-A53C-5102CB2FD9A3}"/>
              </a:ext>
            </a:extLst>
          </p:cNvPr>
          <p:cNvSpPr/>
          <p:nvPr/>
        </p:nvSpPr>
        <p:spPr>
          <a:xfrm>
            <a:off x="590549" y="5335344"/>
            <a:ext cx="2686049" cy="1419843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2D846CE-7D0C-4B60-8484-572DB8ACF774}"/>
              </a:ext>
            </a:extLst>
          </p:cNvPr>
          <p:cNvSpPr/>
          <p:nvPr/>
        </p:nvSpPr>
        <p:spPr>
          <a:xfrm>
            <a:off x="8741568" y="4462897"/>
            <a:ext cx="2859883" cy="2033153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C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4573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BAB9D-364A-48D1-BE07-4FFA9A1D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77232"/>
            <a:ext cx="4857750" cy="1325563"/>
          </a:xfrm>
        </p:spPr>
        <p:txBody>
          <a:bodyPr/>
          <a:lstStyle/>
          <a:p>
            <a:r>
              <a:rPr lang="ru-RU" dirty="0"/>
              <a:t>Отображение</a:t>
            </a: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4FA46533-A3AE-4EB7-BBE8-BD71AFCD45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" y="4181475"/>
            <a:ext cx="2014538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57A0F93B-9482-4489-9824-379C3B17A606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2632869" y="5188744"/>
            <a:ext cx="5911055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FAD48A5-3C00-4C26-9ED3-D51061481173}"/>
              </a:ext>
            </a:extLst>
          </p:cNvPr>
          <p:cNvSpPr/>
          <p:nvPr/>
        </p:nvSpPr>
        <p:spPr>
          <a:xfrm>
            <a:off x="8543924" y="4369594"/>
            <a:ext cx="3133725" cy="16383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Требуемый вид данных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A48103-04A0-4ED2-A8D5-75FB28C305E5}"/>
              </a:ext>
            </a:extLst>
          </p:cNvPr>
          <p:cNvSpPr txBox="1"/>
          <p:nvPr/>
        </p:nvSpPr>
        <p:spPr>
          <a:xfrm>
            <a:off x="2928144" y="1630661"/>
            <a:ext cx="186213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Взятие данных с таблиц (</a:t>
            </a:r>
            <a:r>
              <a:rPr lang="en-US" dirty="0" err="1"/>
              <a:t>jinr_id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EE4B74-258A-437A-9123-1F7C03195689}"/>
              </a:ext>
            </a:extLst>
          </p:cNvPr>
          <p:cNvSpPr txBox="1"/>
          <p:nvPr/>
        </p:nvSpPr>
        <p:spPr>
          <a:xfrm>
            <a:off x="342900" y="6143922"/>
            <a:ext cx="596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Локальная (реплицированная) база данных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92585D-5A95-4A13-91B2-A64B3ED04186}"/>
              </a:ext>
            </a:extLst>
          </p:cNvPr>
          <p:cNvSpPr txBox="1"/>
          <p:nvPr/>
        </p:nvSpPr>
        <p:spPr>
          <a:xfrm>
            <a:off x="2928144" y="3079381"/>
            <a:ext cx="186213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Таблица </a:t>
            </a:r>
            <a:r>
              <a:rPr lang="en-US" dirty="0" err="1"/>
              <a:t>person_event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789D54-CA5F-4A16-8943-7A3490255082}"/>
              </a:ext>
            </a:extLst>
          </p:cNvPr>
          <p:cNvSpPr txBox="1"/>
          <p:nvPr/>
        </p:nvSpPr>
        <p:spPr>
          <a:xfrm>
            <a:off x="2928144" y="4135287"/>
            <a:ext cx="186213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Таблица </a:t>
            </a:r>
            <a:r>
              <a:rPr lang="en-US" dirty="0" err="1"/>
              <a:t>e_list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DE9FD7-8118-4C35-A8E0-3D0C4584C9B4}"/>
              </a:ext>
            </a:extLst>
          </p:cNvPr>
          <p:cNvSpPr txBox="1"/>
          <p:nvPr/>
        </p:nvSpPr>
        <p:spPr>
          <a:xfrm>
            <a:off x="5485607" y="3673622"/>
            <a:ext cx="209708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Таблица </a:t>
            </a:r>
            <a:r>
              <a:rPr lang="en-US" dirty="0" err="1"/>
              <a:t>e_types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4D4A30-EE38-4EB1-B229-C49C19289DDD}"/>
              </a:ext>
            </a:extLst>
          </p:cNvPr>
          <p:cNvSpPr txBox="1"/>
          <p:nvPr/>
        </p:nvSpPr>
        <p:spPr>
          <a:xfrm>
            <a:off x="5485607" y="4392987"/>
            <a:ext cx="209708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Таблица</a:t>
            </a:r>
            <a:r>
              <a:rPr lang="en-US" dirty="0"/>
              <a:t> </a:t>
            </a:r>
            <a:r>
              <a:rPr lang="en-US" dirty="0" err="1"/>
              <a:t>sub_types</a:t>
            </a:r>
            <a:endParaRPr lang="ru-RU" dirty="0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10446735-4F82-4BB8-B57C-59EC64B682CE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3859213" y="2276992"/>
            <a:ext cx="0" cy="80238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59477C5-83BC-44FD-8B05-992108430BCC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3859213" y="3725712"/>
            <a:ext cx="0" cy="40957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D757C3AF-9CF2-47C3-BFC5-3CB6BC457460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4790282" y="4319953"/>
            <a:ext cx="695325" cy="2577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C936507E-12F3-4F12-97C0-75B7D33E92AE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4790282" y="3858288"/>
            <a:ext cx="695325" cy="46166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372810F-F598-4FD3-AF23-31F6C967C018}"/>
              </a:ext>
            </a:extLst>
          </p:cNvPr>
          <p:cNvSpPr txBox="1"/>
          <p:nvPr/>
        </p:nvSpPr>
        <p:spPr>
          <a:xfrm>
            <a:off x="5485607" y="2877865"/>
            <a:ext cx="209708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Таблица </a:t>
            </a:r>
            <a:r>
              <a:rPr lang="en-US" dirty="0" err="1"/>
              <a:t>d_x</a:t>
            </a:r>
            <a:endParaRPr lang="ru-RU" dirty="0"/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465986A2-AF84-4F0D-81D9-2A305F6B07FD}"/>
              </a:ext>
            </a:extLst>
          </p:cNvPr>
          <p:cNvCxnSpPr>
            <a:cxnSpLocks/>
            <a:stCxn id="16" idx="0"/>
            <a:endCxn id="37" idx="2"/>
          </p:cNvCxnSpPr>
          <p:nvPr/>
        </p:nvCxnSpPr>
        <p:spPr>
          <a:xfrm flipV="1">
            <a:off x="6534151" y="3247197"/>
            <a:ext cx="0" cy="42642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380E6994-E0F2-497B-8479-0A7873F27337}"/>
              </a:ext>
            </a:extLst>
          </p:cNvPr>
          <p:cNvCxnSpPr>
            <a:cxnSpLocks/>
            <a:stCxn id="12" idx="3"/>
            <a:endCxn id="45" idx="1"/>
          </p:cNvCxnSpPr>
          <p:nvPr/>
        </p:nvCxnSpPr>
        <p:spPr>
          <a:xfrm flipV="1">
            <a:off x="4790282" y="1925989"/>
            <a:ext cx="3195637" cy="2783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FF33790-CFA2-4807-A15F-0219729A8C40}"/>
              </a:ext>
            </a:extLst>
          </p:cNvPr>
          <p:cNvSpPr txBox="1"/>
          <p:nvPr/>
        </p:nvSpPr>
        <p:spPr>
          <a:xfrm>
            <a:off x="7985919" y="1602823"/>
            <a:ext cx="3367881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Обработка на стороне серверной части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D26B61-18AB-470D-B59D-877511AEB8A9}"/>
              </a:ext>
            </a:extLst>
          </p:cNvPr>
          <p:cNvSpPr txBox="1"/>
          <p:nvPr/>
        </p:nvSpPr>
        <p:spPr>
          <a:xfrm>
            <a:off x="7891462" y="2894715"/>
            <a:ext cx="1552575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Json </a:t>
            </a:r>
            <a:r>
              <a:rPr lang="ru-RU" dirty="0"/>
              <a:t>формат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6FB717-A47B-48C4-B0DC-96F765F71055}"/>
              </a:ext>
            </a:extLst>
          </p:cNvPr>
          <p:cNvSpPr txBox="1"/>
          <p:nvPr/>
        </p:nvSpPr>
        <p:spPr>
          <a:xfrm>
            <a:off x="10327482" y="2789007"/>
            <a:ext cx="1552575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html </a:t>
            </a:r>
            <a:r>
              <a:rPr lang="ru-RU" dirty="0"/>
              <a:t>формат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D464A7-D1C3-46C7-92F6-D366E48D9A14}"/>
              </a:ext>
            </a:extLst>
          </p:cNvPr>
          <p:cNvSpPr txBox="1"/>
          <p:nvPr/>
        </p:nvSpPr>
        <p:spPr>
          <a:xfrm>
            <a:off x="8568928" y="3795470"/>
            <a:ext cx="2201861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Текстовый формат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1473E960-16F4-4BAE-A75B-38E49FC6FF0A}"/>
              </a:ext>
            </a:extLst>
          </p:cNvPr>
          <p:cNvCxnSpPr>
            <a:cxnSpLocks/>
            <a:stCxn id="45" idx="2"/>
            <a:endCxn id="51" idx="0"/>
          </p:cNvCxnSpPr>
          <p:nvPr/>
        </p:nvCxnSpPr>
        <p:spPr>
          <a:xfrm flipH="1">
            <a:off x="9669859" y="2249154"/>
            <a:ext cx="1" cy="154631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D8213385-4A02-40EB-A223-45A7232F8F93}"/>
              </a:ext>
            </a:extLst>
          </p:cNvPr>
          <p:cNvCxnSpPr>
            <a:cxnSpLocks/>
            <a:stCxn id="45" idx="2"/>
            <a:endCxn id="50" idx="0"/>
          </p:cNvCxnSpPr>
          <p:nvPr/>
        </p:nvCxnSpPr>
        <p:spPr>
          <a:xfrm>
            <a:off x="9669860" y="2249154"/>
            <a:ext cx="1433910" cy="53985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8A8935A8-E97E-4847-9F56-8AF648926A4D}"/>
              </a:ext>
            </a:extLst>
          </p:cNvPr>
          <p:cNvCxnSpPr>
            <a:cxnSpLocks/>
            <a:stCxn id="45" idx="2"/>
            <a:endCxn id="49" idx="0"/>
          </p:cNvCxnSpPr>
          <p:nvPr/>
        </p:nvCxnSpPr>
        <p:spPr>
          <a:xfrm flipH="1">
            <a:off x="8667750" y="2249154"/>
            <a:ext cx="1002110" cy="64556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038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1E00C-CD81-4A88-9EEB-FBE7C54A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1336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Итоговое решение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475C44-CA8D-423D-8B6E-64D78D06495A}"/>
              </a:ext>
            </a:extLst>
          </p:cNvPr>
          <p:cNvSpPr txBox="1"/>
          <p:nvPr/>
        </p:nvSpPr>
        <p:spPr>
          <a:xfrm>
            <a:off x="381000" y="1598057"/>
            <a:ext cx="3467100" cy="29854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Репликатор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Полностью копирует таблицы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</a:rPr>
              <a:t>Копирует только нужные данные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DBB9EB-B914-4990-A1D7-59EA50DF4D26}"/>
              </a:ext>
            </a:extLst>
          </p:cNvPr>
          <p:cNvSpPr txBox="1"/>
          <p:nvPr/>
        </p:nvSpPr>
        <p:spPr>
          <a:xfrm>
            <a:off x="7229475" y="1598057"/>
            <a:ext cx="4823403" cy="1261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Инициализатор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Автоматически создаёт таблицы данных</a:t>
            </a:r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DA42D2AB-A6F1-42D9-822C-895CB7C07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95" y="3826788"/>
            <a:ext cx="969080" cy="9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53040711-2EDB-40B8-880B-DDF8881A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86" y="1775683"/>
            <a:ext cx="969080" cy="9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239F4DD-394C-4812-B9AE-7BC4ED4435D9}"/>
              </a:ext>
            </a:extLst>
          </p:cNvPr>
          <p:cNvCxnSpPr>
            <a:cxnSpLocks/>
            <a:stCxn id="5" idx="1"/>
            <a:endCxn id="6" idx="0"/>
          </p:cNvCxnSpPr>
          <p:nvPr/>
        </p:nvCxnSpPr>
        <p:spPr>
          <a:xfrm flipH="1">
            <a:off x="5711035" y="2228999"/>
            <a:ext cx="1518440" cy="159778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D2C26D5-2926-4849-8E8E-770E240B22C4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>
            <a:off x="3848100" y="2260223"/>
            <a:ext cx="629886" cy="83055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BA591C-19F3-4894-B063-1BA7AC24018D}"/>
              </a:ext>
            </a:extLst>
          </p:cNvPr>
          <p:cNvSpPr txBox="1"/>
          <p:nvPr/>
        </p:nvSpPr>
        <p:spPr>
          <a:xfrm>
            <a:off x="4610100" y="1257300"/>
            <a:ext cx="134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Pin 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7893ED-6F29-4F66-AD0D-CDFF6BA974A3}"/>
              </a:ext>
            </a:extLst>
          </p:cNvPr>
          <p:cNvSpPr txBox="1"/>
          <p:nvPr/>
        </p:nvSpPr>
        <p:spPr>
          <a:xfrm>
            <a:off x="4345872" y="5275571"/>
            <a:ext cx="18681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Локальная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CA53F08-CCB7-4384-8B40-AB0A9B57C161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3848100" y="3090774"/>
            <a:ext cx="1378395" cy="122055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A900CD6-96A3-4DAE-8C8C-9EB2D98373BE}"/>
              </a:ext>
            </a:extLst>
          </p:cNvPr>
          <p:cNvSpPr txBox="1"/>
          <p:nvPr/>
        </p:nvSpPr>
        <p:spPr>
          <a:xfrm>
            <a:off x="7315200" y="3680386"/>
            <a:ext cx="3865914" cy="1261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Поставщик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Выдаёт данные в нужном формате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CC9C60A-AA76-4EB0-B65F-AC6EF64B6AB5}"/>
              </a:ext>
            </a:extLst>
          </p:cNvPr>
          <p:cNvCxnSpPr>
            <a:cxnSpLocks/>
            <a:stCxn id="6" idx="3"/>
            <a:endCxn id="23" idx="1"/>
          </p:cNvCxnSpPr>
          <p:nvPr/>
        </p:nvCxnSpPr>
        <p:spPr>
          <a:xfrm>
            <a:off x="6195575" y="4311328"/>
            <a:ext cx="1119625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8F9C852-D626-430C-AE50-0E8E7F7DA4B1}"/>
              </a:ext>
            </a:extLst>
          </p:cNvPr>
          <p:cNvSpPr txBox="1"/>
          <p:nvPr/>
        </p:nvSpPr>
        <p:spPr>
          <a:xfrm>
            <a:off x="6900244" y="5860346"/>
            <a:ext cx="4695825" cy="461665"/>
          </a:xfrm>
          <a:prstGeom prst="rect">
            <a:avLst/>
          </a:prstGeom>
          <a:ln w="31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Наши данные в удобном формате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63B73303-1F8C-4CB4-99B8-509D1A939580}"/>
              </a:ext>
            </a:extLst>
          </p:cNvPr>
          <p:cNvCxnSpPr>
            <a:cxnSpLocks/>
            <a:stCxn id="23" idx="2"/>
            <a:endCxn id="28" idx="0"/>
          </p:cNvCxnSpPr>
          <p:nvPr/>
        </p:nvCxnSpPr>
        <p:spPr>
          <a:xfrm>
            <a:off x="9248157" y="4942270"/>
            <a:ext cx="0" cy="91807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1CA018-8CBC-4415-88A4-0608FB4913D5}"/>
              </a:ext>
            </a:extLst>
          </p:cNvPr>
          <p:cNvSpPr txBox="1"/>
          <p:nvPr/>
        </p:nvSpPr>
        <p:spPr>
          <a:xfrm>
            <a:off x="384928" y="5075516"/>
            <a:ext cx="299446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Планировщик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Cron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каждые 24 часа выполняет репликацию</a:t>
            </a:r>
          </a:p>
        </p:txBody>
      </p:sp>
      <p:cxnSp>
        <p:nvCxnSpPr>
          <p:cNvPr id="13" name="Соединитель: изогнутый 12">
            <a:extLst>
              <a:ext uri="{FF2B5EF4-FFF2-40B4-BE49-F238E27FC236}">
                <a16:creationId xmlns:a16="http://schemas.microsoft.com/office/drawing/2014/main" id="{04C443C8-FB6F-45AE-8505-AADB45C5623D}"/>
              </a:ext>
            </a:extLst>
          </p:cNvPr>
          <p:cNvCxnSpPr>
            <a:cxnSpLocks/>
            <a:stCxn id="10" idx="1"/>
            <a:endCxn id="4" idx="1"/>
          </p:cNvCxnSpPr>
          <p:nvPr/>
        </p:nvCxnSpPr>
        <p:spPr>
          <a:xfrm rot="10800000">
            <a:off x="381000" y="3090774"/>
            <a:ext cx="3928" cy="2769572"/>
          </a:xfrm>
          <a:prstGeom prst="curvedConnector3">
            <a:avLst>
              <a:gd name="adj1" fmla="val 5919756"/>
            </a:avLst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33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4EB8D-4789-481F-AC05-042C9C3D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получилось сделать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9A7EC6-3141-48B1-A631-E3EE5B2D2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10450" cy="4351338"/>
          </a:xfrm>
        </p:spPr>
        <p:txBody>
          <a:bodyPr/>
          <a:lstStyle/>
          <a:p>
            <a:r>
              <a:rPr lang="ru-RU" dirty="0"/>
              <a:t>Полностью сделана </a:t>
            </a:r>
            <a:r>
              <a:rPr lang="ru-RU" b="1" dirty="0"/>
              <a:t>репликация</a:t>
            </a:r>
            <a:r>
              <a:rPr lang="ru-RU" dirty="0"/>
              <a:t> данных</a:t>
            </a:r>
          </a:p>
          <a:p>
            <a:endParaRPr lang="ru-RU" dirty="0"/>
          </a:p>
          <a:p>
            <a:r>
              <a:rPr lang="ru-RU" dirty="0"/>
              <a:t>Сделано </a:t>
            </a:r>
            <a:r>
              <a:rPr lang="ru-RU" b="1" dirty="0"/>
              <a:t>отображение</a:t>
            </a:r>
            <a:r>
              <a:rPr lang="ru-RU" dirty="0"/>
              <a:t> в формате </a:t>
            </a:r>
            <a:r>
              <a:rPr lang="en-US" dirty="0"/>
              <a:t>Json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130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14C13-4879-4A33-B29C-E19BDFC5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Формат </a:t>
            </a:r>
            <a:r>
              <a:rPr lang="en-US" dirty="0"/>
              <a:t>Json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466A0D-5E13-4647-A243-22025B57D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668" y="1857375"/>
            <a:ext cx="11806664" cy="4314825"/>
          </a:xfrm>
        </p:spPr>
      </p:pic>
    </p:spTree>
    <p:extLst>
      <p:ext uri="{BB962C8B-B14F-4D97-AF65-F5344CB8AC3E}">
        <p14:creationId xmlns:p14="http://schemas.microsoft.com/office/powerpoint/2010/main" val="547617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89594-CFAF-4444-A0B7-BFD84657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необходимо сделать дальше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6A3AF3-1DF5-42C0-8410-EDF710C1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Сделать </a:t>
            </a:r>
            <a:r>
              <a:rPr lang="ru-RU" b="1" dirty="0"/>
              <a:t>отображение</a:t>
            </a:r>
            <a:r>
              <a:rPr lang="ru-RU" dirty="0"/>
              <a:t> в формате </a:t>
            </a:r>
            <a:r>
              <a:rPr lang="en-US" dirty="0"/>
              <a:t>HTML</a:t>
            </a:r>
          </a:p>
          <a:p>
            <a:endParaRPr lang="en-US" dirty="0"/>
          </a:p>
          <a:p>
            <a:r>
              <a:rPr lang="ru-RU" dirty="0"/>
              <a:t>Сделать текстовое </a:t>
            </a:r>
            <a:r>
              <a:rPr lang="ru-RU" b="1" dirty="0"/>
              <a:t>отображение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43885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CD77-1674-4434-A2C2-70F3E481B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825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Текущее положение дел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7C0CA5-B077-4A3F-BDAE-93B3B8159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441503"/>
            <a:ext cx="10515600" cy="105404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рамках модернизации информационной инфраструктуры ОИЯИ был создан новый сайт ЛТФ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B16ECC-2560-40F8-A7F7-34D3C5447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5488"/>
            <a:ext cx="12192000" cy="619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9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89306-DE8C-495D-9307-D8939552E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C18CF5B-2CC9-42FC-AEFD-781A3662F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60B259-9E21-4F88-899B-0206306CF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0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7B0A8E-3508-49C9-B8F7-0025DD9D7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5" y="376238"/>
            <a:ext cx="10515600" cy="1501291"/>
          </a:xfr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50A0260-8662-4789-B38A-5F0532ECA052}"/>
              </a:ext>
            </a:extLst>
          </p:cNvPr>
          <p:cNvCxnSpPr>
            <a:cxnSpLocks/>
            <a:stCxn id="1026" idx="0"/>
            <a:endCxn id="5" idx="2"/>
          </p:cNvCxnSpPr>
          <p:nvPr/>
        </p:nvCxnSpPr>
        <p:spPr>
          <a:xfrm flipV="1">
            <a:off x="5915025" y="1877529"/>
            <a:ext cx="0" cy="8799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990DF87E-F257-4F3C-BBFF-DC383B9F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757488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9C9DB14-34F9-490E-8389-22EC4E5812B6}"/>
              </a:ext>
            </a:extLst>
          </p:cNvPr>
          <p:cNvCxnSpPr>
            <a:cxnSpLocks/>
            <a:stCxn id="1026" idx="2"/>
          </p:cNvCxnSpPr>
          <p:nvPr/>
        </p:nvCxnSpPr>
        <p:spPr>
          <a:xfrm>
            <a:off x="5915025" y="4510088"/>
            <a:ext cx="0" cy="85138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0875643-A2E8-4B3D-8EE7-9A678AA1F350}"/>
              </a:ext>
            </a:extLst>
          </p:cNvPr>
          <p:cNvSpPr txBox="1"/>
          <p:nvPr/>
        </p:nvSpPr>
        <p:spPr>
          <a:xfrm>
            <a:off x="7419973" y="4816789"/>
            <a:ext cx="372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Оригинальный сайт </a:t>
            </a:r>
            <a:r>
              <a:rPr lang="en-US" sz="2400" dirty="0">
                <a:solidFill>
                  <a:srgbClr val="C00000"/>
                </a:solidFill>
              </a:rPr>
              <a:t>JINR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DCC80F-7B9D-4452-8680-731B30F2AF2D}"/>
              </a:ext>
            </a:extLst>
          </p:cNvPr>
          <p:cNvSpPr txBox="1"/>
          <p:nvPr/>
        </p:nvSpPr>
        <p:spPr>
          <a:xfrm>
            <a:off x="8153400" y="1378415"/>
            <a:ext cx="225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Новый сайт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071A39-DC33-4B5F-BFA2-B3C507E429F0}"/>
              </a:ext>
            </a:extLst>
          </p:cNvPr>
          <p:cNvSpPr txBox="1"/>
          <p:nvPr/>
        </p:nvSpPr>
        <p:spPr>
          <a:xfrm>
            <a:off x="6953249" y="3231743"/>
            <a:ext cx="272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Базы данных </a:t>
            </a:r>
            <a:r>
              <a:rPr lang="en-US" sz="2400" dirty="0">
                <a:solidFill>
                  <a:srgbClr val="C00000"/>
                </a:solidFill>
              </a:rPr>
              <a:t>Pin 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EC6BEA-8D6B-4B00-84F1-69233C02123C}"/>
              </a:ext>
            </a:extLst>
          </p:cNvPr>
          <p:cNvSpPr txBox="1"/>
          <p:nvPr/>
        </p:nvSpPr>
        <p:spPr>
          <a:xfrm>
            <a:off x="6096000" y="1989122"/>
            <a:ext cx="140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данные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652D34-55A2-411E-B975-947A04DAFB81}"/>
              </a:ext>
            </a:extLst>
          </p:cNvPr>
          <p:cNvSpPr txBox="1"/>
          <p:nvPr/>
        </p:nvSpPr>
        <p:spPr>
          <a:xfrm>
            <a:off x="4636295" y="4724456"/>
            <a:ext cx="1052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данные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9C7C54-CC14-4408-9E8E-3DA28A622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757" y="5436396"/>
            <a:ext cx="9069066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3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63C11-C0C6-4F54-A3FF-ECAD1A302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75F1CA-4320-4016-B67C-71399F39B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350"/>
            <a:ext cx="10515600" cy="337185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Появляются потенциальные угрозы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  <a:endParaRPr lang="en-US" sz="3600" dirty="0"/>
          </a:p>
          <a:p>
            <a:r>
              <a:rPr lang="en-US" b="1" dirty="0" err="1"/>
              <a:t>Ddos</a:t>
            </a:r>
            <a:r>
              <a:rPr lang="en-US" b="1" dirty="0"/>
              <a:t>-</a:t>
            </a:r>
            <a:r>
              <a:rPr lang="ru-RU" b="1" dirty="0"/>
              <a:t>атак при массовых запросах</a:t>
            </a:r>
            <a:endParaRPr lang="en-US" b="1" dirty="0"/>
          </a:p>
          <a:p>
            <a:r>
              <a:rPr lang="ru-RU" b="1" dirty="0"/>
              <a:t>Внесение изменений в формат вывода требует определенного времени</a:t>
            </a:r>
          </a:p>
          <a:p>
            <a:r>
              <a:rPr lang="ru-RU" b="1" dirty="0"/>
              <a:t>Появляется нагрузка на сервис </a:t>
            </a:r>
            <a:r>
              <a:rPr lang="en-US" b="1" dirty="0"/>
              <a:t>Pin 2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46398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C42CE-D7DF-4593-8FEE-5F4A143A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Постановка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B59AE0-8893-4664-8150-90071E8BB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связи с вышеуказанными проблемами были сформулированы задачи:</a:t>
            </a:r>
            <a:r>
              <a:rPr lang="ru-RU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ru-RU" sz="24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r>
              <a:rPr lang="ru-RU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Локальное хранение данных о публикациях</a:t>
            </a:r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делать регулярную репликацию)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r>
              <a:rPr lang="ru-RU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Гибкое отображение информации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7B0A8E-3508-49C9-B8F7-0025DD9D7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5" y="376238"/>
            <a:ext cx="10515600" cy="150129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EF4E30-0ECD-4B03-B677-74329C6CB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5390047"/>
            <a:ext cx="10248900" cy="964641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50A0260-8662-4789-B38A-5F0532ECA052}"/>
              </a:ext>
            </a:extLst>
          </p:cNvPr>
          <p:cNvCxnSpPr>
            <a:cxnSpLocks/>
            <a:stCxn id="1026" idx="0"/>
            <a:endCxn id="5" idx="2"/>
          </p:cNvCxnSpPr>
          <p:nvPr/>
        </p:nvCxnSpPr>
        <p:spPr>
          <a:xfrm flipV="1">
            <a:off x="5915025" y="1877529"/>
            <a:ext cx="0" cy="8799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990DF87E-F257-4F3C-BBFF-DC383B9F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757488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9C9DB14-34F9-490E-8389-22EC4E5812B6}"/>
              </a:ext>
            </a:extLst>
          </p:cNvPr>
          <p:cNvCxnSpPr>
            <a:cxnSpLocks/>
            <a:stCxn id="1026" idx="2"/>
            <a:endCxn id="7" idx="0"/>
          </p:cNvCxnSpPr>
          <p:nvPr/>
        </p:nvCxnSpPr>
        <p:spPr>
          <a:xfrm>
            <a:off x="5915025" y="4510088"/>
            <a:ext cx="0" cy="8799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0875643-A2E8-4B3D-8EE7-9A678AA1F350}"/>
              </a:ext>
            </a:extLst>
          </p:cNvPr>
          <p:cNvSpPr txBox="1"/>
          <p:nvPr/>
        </p:nvSpPr>
        <p:spPr>
          <a:xfrm>
            <a:off x="7419973" y="4816789"/>
            <a:ext cx="372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Оригинальный сайт </a:t>
            </a:r>
            <a:r>
              <a:rPr lang="en-US" sz="2400" dirty="0"/>
              <a:t>JINR</a:t>
            </a:r>
            <a:endParaRPr lang="ru-RU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DCC80F-7B9D-4452-8680-731B30F2AF2D}"/>
              </a:ext>
            </a:extLst>
          </p:cNvPr>
          <p:cNvSpPr txBox="1"/>
          <p:nvPr/>
        </p:nvSpPr>
        <p:spPr>
          <a:xfrm>
            <a:off x="8153400" y="1378415"/>
            <a:ext cx="225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Новый сайт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071A39-DC33-4B5F-BFA2-B3C507E429F0}"/>
              </a:ext>
            </a:extLst>
          </p:cNvPr>
          <p:cNvSpPr txBox="1"/>
          <p:nvPr/>
        </p:nvSpPr>
        <p:spPr>
          <a:xfrm>
            <a:off x="6953249" y="3231743"/>
            <a:ext cx="272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Базы данных </a:t>
            </a:r>
            <a:r>
              <a:rPr lang="en-US" sz="2400" dirty="0">
                <a:solidFill>
                  <a:srgbClr val="C00000"/>
                </a:solidFill>
              </a:rPr>
              <a:t>Pin 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21A31C-04BC-4311-86CA-74827641257D}"/>
              </a:ext>
            </a:extLst>
          </p:cNvPr>
          <p:cNvSpPr txBox="1"/>
          <p:nvPr/>
        </p:nvSpPr>
        <p:spPr>
          <a:xfrm>
            <a:off x="364246" y="1976453"/>
            <a:ext cx="1572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Информация о сотрудниках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E1F7DF4-5F59-49B9-85EE-32E621671A44}"/>
              </a:ext>
            </a:extLst>
          </p:cNvPr>
          <p:cNvCxnSpPr>
            <a:cxnSpLocks/>
            <a:stCxn id="1026" idx="1"/>
            <a:endCxn id="14" idx="3"/>
          </p:cNvCxnSpPr>
          <p:nvPr/>
        </p:nvCxnSpPr>
        <p:spPr>
          <a:xfrm flipH="1">
            <a:off x="3512259" y="3633788"/>
            <a:ext cx="1526466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2" descr="Picture background">
            <a:extLst>
              <a:ext uri="{FF2B5EF4-FFF2-40B4-BE49-F238E27FC236}">
                <a16:creationId xmlns:a16="http://schemas.microsoft.com/office/drawing/2014/main" id="{D1B6FFF2-723E-46EF-87F6-EB4221754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9" y="3149248"/>
            <a:ext cx="969080" cy="9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09A975-6FA2-493B-8A00-7783B2E94F30}"/>
              </a:ext>
            </a:extLst>
          </p:cNvPr>
          <p:cNvSpPr txBox="1"/>
          <p:nvPr/>
        </p:nvSpPr>
        <p:spPr>
          <a:xfrm>
            <a:off x="41449" y="3837635"/>
            <a:ext cx="3621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Реплицированная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база данных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92D1F7C-1E71-4C97-9199-B63B1632FF89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3027719" y="1884970"/>
            <a:ext cx="0" cy="126427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DD03377-824B-49D2-9554-8857CF6E03B4}"/>
              </a:ext>
            </a:extLst>
          </p:cNvPr>
          <p:cNvSpPr txBox="1"/>
          <p:nvPr/>
        </p:nvSpPr>
        <p:spPr>
          <a:xfrm>
            <a:off x="6248399" y="1984562"/>
            <a:ext cx="1409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Остальные данные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12D97C-1F8F-4FE8-88EC-373B9B840625}"/>
              </a:ext>
            </a:extLst>
          </p:cNvPr>
          <p:cNvSpPr txBox="1"/>
          <p:nvPr/>
        </p:nvSpPr>
        <p:spPr>
          <a:xfrm>
            <a:off x="4724267" y="4734143"/>
            <a:ext cx="1190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данные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BC91DFA4-9F4B-40CA-8AB2-4D72AD4BF995}"/>
              </a:ext>
            </a:extLst>
          </p:cNvPr>
          <p:cNvCxnSpPr>
            <a:cxnSpLocks/>
            <a:stCxn id="14" idx="1"/>
            <a:endCxn id="2" idx="2"/>
          </p:cNvCxnSpPr>
          <p:nvPr/>
        </p:nvCxnSpPr>
        <p:spPr>
          <a:xfrm flipH="1" flipV="1">
            <a:off x="1150676" y="2622784"/>
            <a:ext cx="1392503" cy="101100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43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7685E-9179-4DF3-BCF4-7B323B21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effectLst/>
                <a:latin typeface="+mn-lt"/>
                <a:ea typeface="Times New Roman" panose="02020603050405020304" pitchFamily="18" charset="0"/>
              </a:rPr>
              <a:t>Технологический стек</a:t>
            </a: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D09F7A-D1D4-4191-8B40-372B01860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299"/>
            <a:ext cx="10515600" cy="4157663"/>
          </a:xfrm>
        </p:spPr>
        <p:txBody>
          <a:bodyPr/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Серверная часть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PHP 8.0 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PDO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встроенная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ORM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php)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База данных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MySQL</a:t>
            </a:r>
          </a:p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Планировщик задач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cron</a:t>
            </a:r>
            <a:endParaRPr lang="ru-RU" dirty="0"/>
          </a:p>
        </p:txBody>
      </p:sp>
      <p:pic>
        <p:nvPicPr>
          <p:cNvPr id="7" name="Picture 2" descr="Какая система типов используется в php опишите плюсы и минусы">
            <a:extLst>
              <a:ext uri="{FF2B5EF4-FFF2-40B4-BE49-F238E27FC236}">
                <a16:creationId xmlns:a16="http://schemas.microsoft.com/office/drawing/2014/main" id="{E07B882E-6738-4D8C-9FD9-CD38DE9DF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294902"/>
            <a:ext cx="3846512" cy="24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ySQL logo and symbol, meaning, history, PNG">
            <a:extLst>
              <a:ext uri="{FF2B5EF4-FFF2-40B4-BE49-F238E27FC236}">
                <a16:creationId xmlns:a16="http://schemas.microsoft.com/office/drawing/2014/main" id="{1D7587DA-BB12-4A30-B605-3241793EC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4391680"/>
            <a:ext cx="3125790" cy="195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334AA9-90A5-4625-8292-42D0320E6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088" y="4736045"/>
            <a:ext cx="3486637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8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FC7FE4A-FAF9-49B9-BFDA-369BDD5CC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7580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3D73A-3DE7-4BA0-BC16-84629ABB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65915"/>
            <a:ext cx="4400550" cy="1325563"/>
          </a:xfrm>
        </p:spPr>
        <p:txBody>
          <a:bodyPr/>
          <a:lstStyle/>
          <a:p>
            <a:r>
              <a:rPr lang="ru-RU" dirty="0"/>
              <a:t>Структура данных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4EDD9-0C98-4129-8CC5-3871094351DA}"/>
              </a:ext>
            </a:extLst>
          </p:cNvPr>
          <p:cNvSpPr txBox="1"/>
          <p:nvPr/>
        </p:nvSpPr>
        <p:spPr>
          <a:xfrm>
            <a:off x="685800" y="4797575"/>
            <a:ext cx="26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Подтипы событий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B4D40F-8BDB-470D-9FDB-B5E3812B34B0}"/>
              </a:ext>
            </a:extLst>
          </p:cNvPr>
          <p:cNvSpPr txBox="1"/>
          <p:nvPr/>
        </p:nvSpPr>
        <p:spPr>
          <a:xfrm>
            <a:off x="847725" y="1598760"/>
            <a:ext cx="221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Типы событий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B4D00D-D03A-4934-AE1B-701E79E99023}"/>
              </a:ext>
            </a:extLst>
          </p:cNvPr>
          <p:cNvSpPr txBox="1"/>
          <p:nvPr/>
        </p:nvSpPr>
        <p:spPr>
          <a:xfrm>
            <a:off x="4938712" y="2801874"/>
            <a:ext cx="1738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События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D6BE2-770C-434B-A668-6BAEE299A7C9}"/>
              </a:ext>
            </a:extLst>
          </p:cNvPr>
          <p:cNvSpPr txBox="1"/>
          <p:nvPr/>
        </p:nvSpPr>
        <p:spPr>
          <a:xfrm>
            <a:off x="7510462" y="265915"/>
            <a:ext cx="2566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Необходимые Сотрудники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5F74BF-5A55-46CD-8549-89E8D88A004C}"/>
              </a:ext>
            </a:extLst>
          </p:cNvPr>
          <p:cNvSpPr txBox="1"/>
          <p:nvPr/>
        </p:nvSpPr>
        <p:spPr>
          <a:xfrm>
            <a:off x="7739062" y="1485937"/>
            <a:ext cx="370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Участие в событиях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71F28C-C323-4440-A479-BF5092D882B0}"/>
              </a:ext>
            </a:extLst>
          </p:cNvPr>
          <p:cNvSpPr txBox="1"/>
          <p:nvPr/>
        </p:nvSpPr>
        <p:spPr>
          <a:xfrm>
            <a:off x="8741568" y="3429000"/>
            <a:ext cx="298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Дополнительные данные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09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358</Words>
  <Application>Microsoft Office PowerPoint</Application>
  <PresentationFormat>Широкоэкранный</PresentationFormat>
  <Paragraphs>95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Интеграция информации о публикациях сотрудников на примере сайта ЛТФ</vt:lpstr>
      <vt:lpstr>Текущее положение дел</vt:lpstr>
      <vt:lpstr>Презентация PowerPoint</vt:lpstr>
      <vt:lpstr>Презентация PowerPoint</vt:lpstr>
      <vt:lpstr>Проблематика</vt:lpstr>
      <vt:lpstr>Постановка задачи</vt:lpstr>
      <vt:lpstr>Презентация PowerPoint</vt:lpstr>
      <vt:lpstr>Технологический стек</vt:lpstr>
      <vt:lpstr>Структура данных</vt:lpstr>
      <vt:lpstr>Задача репликации</vt:lpstr>
      <vt:lpstr>Структура данных</vt:lpstr>
      <vt:lpstr>Отображение</vt:lpstr>
      <vt:lpstr>Итоговое решение</vt:lpstr>
      <vt:lpstr>Что получилось сделать?</vt:lpstr>
      <vt:lpstr>Формат Json</vt:lpstr>
      <vt:lpstr>Что необходимо сделать дальше?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информации о публикациях сотрудников на примере сайта ЛТФ</dc:title>
  <dc:creator>Skelesheit Tvitols</dc:creator>
  <cp:lastModifiedBy>Skelesheit Tvitols</cp:lastModifiedBy>
  <cp:revision>302</cp:revision>
  <dcterms:created xsi:type="dcterms:W3CDTF">2025-04-08T11:13:04Z</dcterms:created>
  <dcterms:modified xsi:type="dcterms:W3CDTF">2025-04-10T10:54:42Z</dcterms:modified>
</cp:coreProperties>
</file>