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7" r:id="rId2"/>
    <p:sldId id="292" r:id="rId3"/>
    <p:sldId id="293" r:id="rId4"/>
    <p:sldId id="279" r:id="rId5"/>
    <p:sldId id="284" r:id="rId6"/>
    <p:sldId id="285" r:id="rId7"/>
    <p:sldId id="281" r:id="rId8"/>
    <p:sldId id="283" r:id="rId9"/>
    <p:sldId id="288" r:id="rId10"/>
    <p:sldId id="290" r:id="rId11"/>
    <p:sldId id="289" r:id="rId12"/>
    <p:sldId id="291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11" autoAdjust="0"/>
    <p:restoredTop sz="82177" autoAdjust="0"/>
  </p:normalViewPr>
  <p:slideViewPr>
    <p:cSldViewPr snapToGrid="0">
      <p:cViewPr varScale="1">
        <p:scale>
          <a:sx n="54" d="100"/>
          <a:sy n="54" d="100"/>
        </p:scale>
        <p:origin x="796" y="52"/>
      </p:cViewPr>
      <p:guideLst>
        <p:guide pos="3840"/>
        <p:guide orient="horz" pos="2160"/>
      </p:guideLst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9;&#1095;&#1105;&#1073;&#1072;\4%20&#1082;&#1091;&#1088;&#1089;\&#1090;&#1072;&#1073;&#1083;&#1080;&#1094;&#1072;%20&#1076;&#1083;&#1103;%20&#1076;&#1080;&#1072;&#1075;&#1088;&#1072;&#1084;&#1084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Количество клеток</a:t>
            </a:r>
            <a:r>
              <a:rPr lang="en-US" dirty="0"/>
              <a:t> </a:t>
            </a:r>
            <a:r>
              <a:rPr lang="ru-RU" dirty="0"/>
              <a:t>на изображении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v>Релевантные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Лист1!$S$2:$S$56</c:f>
              <c:numCache>
                <c:formatCode>General</c:formatCode>
                <c:ptCount val="55"/>
                <c:pt idx="0">
                  <c:v>9</c:v>
                </c:pt>
                <c:pt idx="1">
                  <c:v>2</c:v>
                </c:pt>
                <c:pt idx="2">
                  <c:v>8</c:v>
                </c:pt>
                <c:pt idx="3">
                  <c:v>3</c:v>
                </c:pt>
                <c:pt idx="4">
                  <c:v>6</c:v>
                </c:pt>
                <c:pt idx="5">
                  <c:v>2</c:v>
                </c:pt>
                <c:pt idx="6">
                  <c:v>3</c:v>
                </c:pt>
                <c:pt idx="7">
                  <c:v>5</c:v>
                </c:pt>
                <c:pt idx="8">
                  <c:v>6</c:v>
                </c:pt>
                <c:pt idx="9">
                  <c:v>6</c:v>
                </c:pt>
                <c:pt idx="10">
                  <c:v>4</c:v>
                </c:pt>
                <c:pt idx="11">
                  <c:v>4</c:v>
                </c:pt>
                <c:pt idx="12">
                  <c:v>10</c:v>
                </c:pt>
                <c:pt idx="13">
                  <c:v>3</c:v>
                </c:pt>
                <c:pt idx="14">
                  <c:v>6</c:v>
                </c:pt>
                <c:pt idx="15">
                  <c:v>3</c:v>
                </c:pt>
                <c:pt idx="16">
                  <c:v>3</c:v>
                </c:pt>
                <c:pt idx="17">
                  <c:v>2</c:v>
                </c:pt>
                <c:pt idx="18">
                  <c:v>3</c:v>
                </c:pt>
                <c:pt idx="19">
                  <c:v>3</c:v>
                </c:pt>
                <c:pt idx="20">
                  <c:v>6</c:v>
                </c:pt>
                <c:pt idx="21">
                  <c:v>3</c:v>
                </c:pt>
                <c:pt idx="22">
                  <c:v>3</c:v>
                </c:pt>
                <c:pt idx="23">
                  <c:v>2</c:v>
                </c:pt>
                <c:pt idx="24">
                  <c:v>5</c:v>
                </c:pt>
                <c:pt idx="25">
                  <c:v>4</c:v>
                </c:pt>
                <c:pt idx="26">
                  <c:v>5</c:v>
                </c:pt>
                <c:pt idx="27">
                  <c:v>6</c:v>
                </c:pt>
                <c:pt idx="28">
                  <c:v>4</c:v>
                </c:pt>
                <c:pt idx="29">
                  <c:v>1</c:v>
                </c:pt>
                <c:pt idx="30">
                  <c:v>2</c:v>
                </c:pt>
                <c:pt idx="31">
                  <c:v>5</c:v>
                </c:pt>
                <c:pt idx="32">
                  <c:v>3</c:v>
                </c:pt>
                <c:pt idx="33">
                  <c:v>3</c:v>
                </c:pt>
                <c:pt idx="34">
                  <c:v>1</c:v>
                </c:pt>
                <c:pt idx="35">
                  <c:v>7</c:v>
                </c:pt>
                <c:pt idx="36">
                  <c:v>4</c:v>
                </c:pt>
                <c:pt idx="37">
                  <c:v>2</c:v>
                </c:pt>
                <c:pt idx="38">
                  <c:v>4</c:v>
                </c:pt>
                <c:pt idx="39">
                  <c:v>4</c:v>
                </c:pt>
                <c:pt idx="40">
                  <c:v>8</c:v>
                </c:pt>
                <c:pt idx="41">
                  <c:v>4</c:v>
                </c:pt>
                <c:pt idx="42">
                  <c:v>2</c:v>
                </c:pt>
                <c:pt idx="43">
                  <c:v>6</c:v>
                </c:pt>
                <c:pt idx="44">
                  <c:v>4</c:v>
                </c:pt>
                <c:pt idx="45">
                  <c:v>4</c:v>
                </c:pt>
                <c:pt idx="46">
                  <c:v>1</c:v>
                </c:pt>
                <c:pt idx="47">
                  <c:v>6</c:v>
                </c:pt>
                <c:pt idx="48">
                  <c:v>5</c:v>
                </c:pt>
                <c:pt idx="49">
                  <c:v>2</c:v>
                </c:pt>
                <c:pt idx="50">
                  <c:v>5</c:v>
                </c:pt>
                <c:pt idx="51">
                  <c:v>4</c:v>
                </c:pt>
                <c:pt idx="52">
                  <c:v>7</c:v>
                </c:pt>
                <c:pt idx="53">
                  <c:v>3</c:v>
                </c:pt>
                <c:pt idx="5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E3-48C3-B6E4-71D78F7FBB78}"/>
            </c:ext>
          </c:extLst>
        </c:ser>
        <c:ser>
          <c:idx val="0"/>
          <c:order val="1"/>
          <c:tx>
            <c:v>Пересекающие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Лист1!$Q$2:$Q$56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0</c:v>
                </c:pt>
                <c:pt idx="12">
                  <c:v>4</c:v>
                </c:pt>
                <c:pt idx="13">
                  <c:v>0</c:v>
                </c:pt>
                <c:pt idx="14">
                  <c:v>11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2</c:v>
                </c:pt>
                <c:pt idx="31">
                  <c:v>7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2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</c:v>
                </c:pt>
                <c:pt idx="43">
                  <c:v>4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2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E3-48C3-B6E4-71D78F7FBB78}"/>
            </c:ext>
          </c:extLst>
        </c:ser>
        <c:ser>
          <c:idx val="1"/>
          <c:order val="2"/>
          <c:tx>
            <c:v>Обрезанные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Лист1!$R$2:$R$56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4</c:v>
                </c:pt>
                <c:pt idx="9">
                  <c:v>3</c:v>
                </c:pt>
                <c:pt idx="10">
                  <c:v>0</c:v>
                </c:pt>
                <c:pt idx="11">
                  <c:v>0</c:v>
                </c:pt>
                <c:pt idx="12">
                  <c:v>3</c:v>
                </c:pt>
                <c:pt idx="13">
                  <c:v>1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3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2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2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2</c:v>
                </c:pt>
                <c:pt idx="41">
                  <c:v>0</c:v>
                </c:pt>
                <c:pt idx="42">
                  <c:v>1</c:v>
                </c:pt>
                <c:pt idx="43">
                  <c:v>5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1</c:v>
                </c:pt>
                <c:pt idx="49">
                  <c:v>0</c:v>
                </c:pt>
                <c:pt idx="50">
                  <c:v>0</c:v>
                </c:pt>
                <c:pt idx="51">
                  <c:v>1</c:v>
                </c:pt>
                <c:pt idx="52">
                  <c:v>4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E3-48C3-B6E4-71D78F7FBB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9642768"/>
        <c:axId val="519643248"/>
      </c:barChart>
      <c:catAx>
        <c:axId val="5196427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9643248"/>
        <c:crosses val="autoZero"/>
        <c:auto val="1"/>
        <c:lblAlgn val="ctr"/>
        <c:lblOffset val="100"/>
        <c:noMultiLvlLbl val="0"/>
      </c:catAx>
      <c:valAx>
        <c:axId val="51964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9642768"/>
        <c:crosses val="autoZero"/>
        <c:crossBetween val="between"/>
      </c:valAx>
      <c:spPr>
        <a:solidFill>
          <a:schemeClr val="tx2">
            <a:lumMod val="75000"/>
            <a:lumOff val="25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1B8FEED-3FEE-4866-B7FC-D7068D7F7017}" type="datetime1">
              <a:rPr lang="ru-RU" smtClean="0"/>
              <a:t>09.04.2025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FC9C95-8E68-4902-ADDF-74C1A65F7A95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712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47D6B-770E-297E-E6FD-D8CE169DF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04C6810-1EFA-4EBC-0037-E1EB23E3B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8394BA1-13B4-9AA8-2883-EC0F9E1EF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152788-8E1C-00A0-945B-9355291FA8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199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15F57-F72F-2A53-49FD-D04A2BC62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4167FE0-FA42-4F74-72BF-D1279B817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777C3EB-4D23-7CDE-09E6-106B7F9D2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B471BB-1F4E-C2C2-A358-6845F97A0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329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Распознавание ядер клеток на изображениях окрашенных биологических образцов является неотъемлемой частью анализа многих биологических исследований. В настоящее время детекция производится путём визуального осмотра оператором, что является крайне трудоёмким процессом, который подвержен влиянию человеческого фактора. Автоматическое распознавание отдельных ядер клеток с использованием современных нейросетевых подходов может стать эффективной альтернативой человеческого труда и дает возможность значительно увеличить производительность и результативность анализа биологических образцов. Однако данный подход представляет сложную задачу в силу естественных особенностей окрашивания клеток, которые могут иметь различные формы и размеры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данной работе представлен алгоритм на базе компьютерного зрения для детекции ядер клеток нормальных фибробластов кожи человека, предварительно облученных γ–квантами. Визуализация клеточных ядер выполнялась при помощи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иммуноцитохимического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окрашивания с использованием ДНК-связывающегося красителя (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DAPI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и флуоресцентной микроскопии. 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19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 моей работы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алгоритма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базе компьютерного зрения для детекции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ядер клеток нормальных фибробластов кожи человека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рамках совместного проекта ЛИТ и ЛРБ ОИЯИ .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Работа была разбита на следующие задачи:</a:t>
            </a:r>
            <a:b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Первое это детекция и анализ ядер клеток.</a:t>
            </a:r>
            <a:b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 свою очередь данная задача была разбита на две под задачи:</a:t>
            </a:r>
          </a:p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Это сравнение двух подходов компьютерного зрения и нейросетевого для выбора наилучшего решения задачи детекции ядер клеток</a:t>
            </a:r>
          </a:p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Создание алгоритма фильтрации нерелевантных клеток для обеспечения корректности анализа.</a:t>
            </a:r>
          </a:p>
          <a:p>
            <a:endParaRPr lang="ru-RU" sz="12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 вторая задача это создание прототипа веб-сервиса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08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BF62-70C8-B39C-E162-205BD552E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1A9260-BAB5-1304-A84B-C5AD6FEEA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7D3033D-7E12-633C-66E3-EE8715E0B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решения задачи нахождения контуров был разработан алгоритм с использованием библиотеки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OpenCV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мощного инструмента, широко применяемого для анализа, обработки и интерпретации изображений в реальном времени.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Обработка изображения осуществлялась поэтапно: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стадии предобработки применялось 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гауссово размытие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cv.GaussianBlur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()), направленное на подавление высокочастотного шума и снижение количества артефактов,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улучшения локального контраста изображения использовалась методика 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ограниченного адаптивного выравнивания гистограммы (CLAHE)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которая  обеспечивает локальное увеличение контрастности, делая слабовыраженные объекты более различимыми.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целью устранения малозначимых деталей и фрагментов была задействована 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морфологическая операция эрозии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cv.erode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()), за которой следовала процедура 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пороговой бинаризации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cv.threshold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()), обеспечивающая выделение объектов на основе интенсивности пикселей.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Финальным этапом обработки выступал 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контуров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посредством функции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cv.findContours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(), предоставляющей возможность детектирования и векторного представления границ объектов на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бинаризованном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изображении.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648ABD-6786-041C-84AB-1B4C4CA0CD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011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2E100-9568-6956-AD77-FC997A275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AA1B26C-285B-2986-36FB-BDDB8B94B7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A27502C-D6EA-D0F4-20AA-7606CD639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Перейдем к подзадаче  фильтрации нерелевантных клеток для обеспечения корректности анализа.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нерелевантными в данном контексте понимаются клеточные объекты, не удовлетворяющие критериям полноты и изолированности: а именно, 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клетки, частично выходящие за границы изображения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структуры, находящиеся в состоянии перекрытия или слияния с другими клетками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На выборке из 55 изображений был проведён анализ клеток мануальным способом и было выявлено, что 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32%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клеток относятся к нерелевантным. Из этого был сделан вывод, что требуется разработка дополнительных алгоритмов фильтрации.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исключения неполных контуров применялась пространственная маска, ограничивающая допустимую зону анализа, а также пороговая фильтрация по площади контуров на основе среднего значения, вычисленного по изображению.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63BD9-C5FF-D085-9F8E-D342A12DD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14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5BB74-495C-386F-B21A-C057C30D7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BA3A8E3-4648-F8C2-2DFC-4F1154E9A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4838020-E16E-2E44-3F19-97C829678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79354A-8F82-FE5B-1DF6-0BFB47E9D1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099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AB56-04D5-FE91-6435-B8BBDB77A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EA84440-4B9D-5E75-B2D5-8B7833834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F870B63-9464-D381-F2D4-0B4317AA8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4FC49F-009C-64B2-D5F4-C2B9A9AEF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578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52994-E09F-EE60-5653-0CD8F021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89C462B-179F-95C9-4152-552BA3878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CBE247F-4018-9A9E-4E7E-C8E93FBDB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4062E7-18BE-46BC-1C49-C4180176D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393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9B8A3-FFCC-8071-190B-8CD3516E9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09250CE-5E9D-61B4-54FF-6DE18447A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9BFEA1C-72E5-082E-9FCB-764950FB6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DA62E0-8FF4-9981-2158-2F830750D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57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6B320A-BD54-4C92-9987-9E2EF2BE371D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1DFE70-3834-4A13-B16B-E440CFCC2233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C90E83-3237-4553-9034-52B2294A4FBC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24CA39-D991-4A06-8FBE-64F98980513F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064587-7C19-49BB-A7A8-F5792E3E1D76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A263EF-A5CE-4F87-A8DB-101AFACD52AD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7BF6C9-2DFE-4565-BB86-1452B2BCEA06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B01B9A-110D-4327-B9E2-643E812EDA47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EC1FA3-DA07-467C-B2F6-0A6F464C9B0E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D7A5303-ED48-4ADC-9B38-CE8B8876ABB3}" type="datetime1">
              <a:rPr lang="ru-RU" noProof="0" smtClean="0"/>
              <a:t>09.04.2025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ebp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0933" y="1347356"/>
            <a:ext cx="11921067" cy="2743200"/>
          </a:xfrm>
        </p:spPr>
        <p:txBody>
          <a:bodyPr rtlCol="0">
            <a:normAutofit/>
          </a:bodyPr>
          <a:lstStyle/>
          <a:p>
            <a:pPr algn="ctr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Детекция ядер клеток фибробластов кожи человека на флуоресцентных изображениях окрашенных биологических образцов</a:t>
            </a:r>
            <a:b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</a:br>
            <a:b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5255" y="2716313"/>
            <a:ext cx="10058400" cy="1425374"/>
          </a:xfrm>
        </p:spPr>
        <p:txBody>
          <a:bodyPr rtlCol="0">
            <a:normAutofit/>
          </a:bodyPr>
          <a:lstStyle/>
          <a:p>
            <a:pPr algn="ctr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Ясько В.П.</a:t>
            </a:r>
            <a:r>
              <a:rPr lang="ru-RU" u="sng" kern="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Стрельцова О.И.</a:t>
            </a:r>
            <a:r>
              <a:rPr lang="ru-RU" sz="1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Бежанян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Т.Ж.</a:t>
            </a:r>
            <a:r>
              <a:rPr lang="ru-RU" sz="1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Шадмехри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</a:t>
            </a:r>
            <a:r>
              <a:rPr lang="ru-RU" sz="1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Храмко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Т.С.</a:t>
            </a:r>
            <a:r>
              <a:rPr lang="ru-RU" sz="1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10A834-416F-3A9A-8EF7-B16108B14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" b="1722"/>
          <a:stretch/>
        </p:blipFill>
        <p:spPr>
          <a:xfrm>
            <a:off x="538163" y="196314"/>
            <a:ext cx="1062258" cy="943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AFEEC7-FAB4-9079-4D9C-7A399D4E0CCD}"/>
              </a:ext>
            </a:extLst>
          </p:cNvPr>
          <p:cNvSpPr txBox="1"/>
          <p:nvPr/>
        </p:nvSpPr>
        <p:spPr>
          <a:xfrm>
            <a:off x="1" y="3577797"/>
            <a:ext cx="12192000" cy="1310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u="sng" kern="100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u="sng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информационных технологий, Объединенный институт ядерных исследований,  </a:t>
            </a:r>
            <a:endParaRPr lang="ru-RU" sz="14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u="sng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Дубна, Россия</a:t>
            </a:r>
            <a:endParaRPr lang="ru-RU" sz="14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u="sng" kern="100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u="sng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радиационной биологии, Объединенный институт ядерных исследований Дубна, Россия</a:t>
            </a:r>
            <a:endParaRPr lang="ru-RU" sz="14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u="sng" kern="100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400" u="sng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университет «Дубна», Дубна, Россия</a:t>
            </a:r>
            <a:endParaRPr lang="ru-RU" sz="14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1F774D-9305-0A88-FFB5-630E2E2B0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169" y="-48673"/>
            <a:ext cx="1646161" cy="1275195"/>
          </a:xfrm>
          <a:prstGeom prst="rect">
            <a:avLst/>
          </a:prstGeom>
        </p:spPr>
      </p:pic>
      <p:pic>
        <p:nvPicPr>
          <p:cNvPr id="9" name="Picture 55">
            <a:extLst>
              <a:ext uri="{FF2B5EF4-FFF2-40B4-BE49-F238E27FC236}">
                <a16:creationId xmlns:a16="http://schemas.microsoft.com/office/drawing/2014/main" id="{8DBB8DFD-6E35-6686-D585-A7CE1376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19" y="300214"/>
            <a:ext cx="1123097" cy="858708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1C4B6E4-B7AF-C687-300D-0FFB8DDB95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74" y="489037"/>
            <a:ext cx="1457042" cy="644936"/>
          </a:xfrm>
          <a:prstGeom prst="roundRect">
            <a:avLst>
              <a:gd name="adj" fmla="val 2562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A8CF8-F6E6-5149-8CAE-D4BA0D5A022C}"/>
              </a:ext>
            </a:extLst>
          </p:cNvPr>
          <p:cNvSpPr txBox="1"/>
          <p:nvPr/>
        </p:nvSpPr>
        <p:spPr>
          <a:xfrm>
            <a:off x="0" y="59964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Весенняя Школа по информационным технологиям ОИЯИ</a:t>
            </a:r>
          </a:p>
          <a:p>
            <a:pPr algn="ctr"/>
            <a:r>
              <a:rPr lang="ru-RU" b="1" dirty="0"/>
              <a:t> с 09 по 10 Апреля 2025</a:t>
            </a:r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83117-DEA1-50AC-DECC-E3AE8295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290DB577-B7F6-FEAC-516F-3616DADE962C}"/>
              </a:ext>
            </a:extLst>
          </p:cNvPr>
          <p:cNvSpPr txBox="1">
            <a:spLocks/>
          </p:cNvSpPr>
          <p:nvPr/>
        </p:nvSpPr>
        <p:spPr>
          <a:xfrm>
            <a:off x="1362777" y="405976"/>
            <a:ext cx="9706276" cy="680885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ПРОТОТИП Веб-сервиса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493F90-0E6C-0D70-989F-2A1FC6F9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8358" y="6419461"/>
            <a:ext cx="1993642" cy="308597"/>
          </a:xfrm>
        </p:spPr>
        <p:txBody>
          <a:bodyPr/>
          <a:lstStyle/>
          <a:p>
            <a:pPr rtl="0"/>
            <a:fld id="{E31375A4-56A4-47D6-9801-1991572033F7}" type="slidenum">
              <a:rPr lang="ru-RU" sz="2800" noProof="0" smtClean="0"/>
              <a:t>10</a:t>
            </a:fld>
            <a:endParaRPr lang="ru-RU" sz="2800" noProof="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97EE95-E8A7-B6FC-0E78-4C3D6095D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54" y="1615869"/>
            <a:ext cx="6282004" cy="362626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58FB7E-C7FE-B470-B8F0-5825F8C69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51" y="253184"/>
            <a:ext cx="2452364" cy="6808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645180-AAB0-BBDB-3616-A7E800B57310}"/>
              </a:ext>
            </a:extLst>
          </p:cNvPr>
          <p:cNvSpPr txBox="1"/>
          <p:nvPr/>
        </p:nvSpPr>
        <p:spPr>
          <a:xfrm>
            <a:off x="6672943" y="941039"/>
            <a:ext cx="54234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/>
              <a:t>На данный момент был разработан прототип веб-сервиса, основанный на платформе</a:t>
            </a:r>
            <a:r>
              <a:rPr lang="ru-RU" sz="1400" i="1" dirty="0"/>
              <a:t> </a:t>
            </a:r>
            <a:r>
              <a:rPr lang="ru-RU" sz="1400" i="1" dirty="0" err="1"/>
              <a:t>Streamlit</a:t>
            </a:r>
            <a:r>
              <a:rPr lang="ru-RU" sz="1400" dirty="0"/>
              <a:t>, для визуализации и анализа результатов поиска контуров с использованием нейросетевой модели </a:t>
            </a:r>
            <a:r>
              <a:rPr lang="ru-RU" sz="1400" i="1" dirty="0" err="1"/>
              <a:t>Segment</a:t>
            </a:r>
            <a:r>
              <a:rPr lang="ru-RU" sz="1400" i="1" dirty="0"/>
              <a:t> </a:t>
            </a:r>
            <a:r>
              <a:rPr lang="ru-RU" sz="1400" i="1" dirty="0" err="1"/>
              <a:t>Anything</a:t>
            </a:r>
            <a:r>
              <a:rPr lang="ru-RU" sz="1400" i="1" dirty="0"/>
              <a:t> Model (SAM). </a:t>
            </a:r>
            <a:r>
              <a:rPr lang="ru-RU" sz="1400" dirty="0"/>
              <a:t>Сервис позволяет пользователю загружать изображения различных форматов и применять алгоритмы сегментации для выделения ядер клеток на изображениях.</a:t>
            </a:r>
          </a:p>
          <a:p>
            <a:pPr>
              <a:buNone/>
            </a:pPr>
            <a:r>
              <a:rPr lang="ru-RU" sz="1400" dirty="0"/>
              <a:t>Прототип включает в себя несколько ключевых компонентов:</a:t>
            </a:r>
          </a:p>
          <a:p>
            <a:pPr>
              <a:buFont typeface="+mj-lt"/>
              <a:buAutoNum type="arabicPeriod"/>
            </a:pPr>
            <a:r>
              <a:rPr lang="ru-RU" sz="1400" b="1" dirty="0"/>
              <a:t>Загрузка изображений</a:t>
            </a:r>
            <a:r>
              <a:rPr lang="ru-RU" sz="1400" dirty="0"/>
              <a:t>: Пользователи могут загрузить изображение через интерфейс веб-сервиса. </a:t>
            </a:r>
          </a:p>
          <a:p>
            <a:pPr>
              <a:buFont typeface="+mj-lt"/>
              <a:buAutoNum type="arabicPeriod"/>
            </a:pPr>
            <a:r>
              <a:rPr lang="ru-RU" sz="1400" b="1" dirty="0"/>
              <a:t>Сегментация изображений</a:t>
            </a:r>
            <a:r>
              <a:rPr lang="ru-RU" sz="1400" dirty="0"/>
              <a:t>: С использованием предварительно обученной модели SAM, изображение сегментируется, что позволяет выделить различные объекты и структуры.</a:t>
            </a:r>
          </a:p>
          <a:p>
            <a:pPr>
              <a:buFont typeface="+mj-lt"/>
              <a:buAutoNum type="arabicPeriod"/>
            </a:pPr>
            <a:r>
              <a:rPr lang="ru-RU" sz="1400" b="1" dirty="0"/>
              <a:t>Отображение результатов сегментации</a:t>
            </a:r>
            <a:r>
              <a:rPr lang="ru-RU" sz="1400" dirty="0"/>
              <a:t>: Веб-сервис отображает исходное изображение с нанесёнными контурами объектов. Также предусмотрена возможность отображения только выбранных пользователем контуров через динамические чекбоксы. Для каждого контура предусмотрено отображение идентификатора, а также визуализация эллиптической формы и минимального ограничивающего прямоугольника.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33EFC8-15A1-66BB-968D-E35258B733A2}"/>
              </a:ext>
            </a:extLst>
          </p:cNvPr>
          <p:cNvSpPr txBox="1"/>
          <p:nvPr/>
        </p:nvSpPr>
        <p:spPr>
          <a:xfrm>
            <a:off x="303854" y="5242130"/>
            <a:ext cx="6282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Рисунок 17. Прототип веб-сервиса на базе</a:t>
            </a:r>
            <a:r>
              <a:rPr lang="en-US" sz="1600" dirty="0"/>
              <a:t> </a:t>
            </a:r>
            <a:r>
              <a:rPr lang="en-US" sz="1600" i="1" dirty="0" err="1"/>
              <a:t>Streamlit</a:t>
            </a:r>
            <a:r>
              <a:rPr lang="ru-RU" sz="16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7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46A89-7E16-4091-7058-D626AA77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03396"/>
            <a:ext cx="9601200" cy="1143000"/>
          </a:xfrm>
        </p:spPr>
        <p:txBody>
          <a:bodyPr/>
          <a:lstStyle/>
          <a:p>
            <a:r>
              <a:rPr lang="ru-RU" dirty="0"/>
              <a:t>Заключение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84334-1844-5CEF-AFC1-1F0E73A151B0}"/>
              </a:ext>
            </a:extLst>
          </p:cNvPr>
          <p:cNvSpPr txBox="1"/>
          <p:nvPr/>
        </p:nvSpPr>
        <p:spPr>
          <a:xfrm>
            <a:off x="1162878" y="1246396"/>
            <a:ext cx="107791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Проанализировав результаты, полученные с использованием различных методов для решения задачи детекции клеток, был сделан вывод, что нейросетевая модель 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продемонстрировала наилучшие результаты в контексте данной задачи.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написан алгоритм для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фильтрации нерелевантных клеток, для обеспечения корректности анализа.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уже готов прототип веб-сервиса на базе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Streamlit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/>
              <a:t> который позволяет пользователям загружать изображения и применять детекцию с помощью модели </a:t>
            </a:r>
            <a:r>
              <a:rPr lang="ru-RU" sz="2000" i="1" dirty="0"/>
              <a:t>SAM</a:t>
            </a:r>
            <a:r>
              <a:rPr lang="ru-RU" sz="2000" dirty="0"/>
              <a:t>.</a:t>
            </a:r>
          </a:p>
          <a:p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0A438B-3616-4D36-CF3A-C7202E755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8358" y="6419462"/>
            <a:ext cx="1993642" cy="230769"/>
          </a:xfrm>
        </p:spPr>
        <p:txBody>
          <a:bodyPr/>
          <a:lstStyle/>
          <a:p>
            <a:pPr rtl="0"/>
            <a:fld id="{E31375A4-56A4-47D6-9801-1991572033F7}" type="slidenum">
              <a:rPr lang="ru-RU" sz="2800" noProof="0" smtClean="0"/>
              <a:t>11</a:t>
            </a:fld>
            <a:endParaRPr lang="ru-RU" sz="2800" noProof="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61B5A44-EA29-73FA-1280-D14678AC6981}"/>
              </a:ext>
            </a:extLst>
          </p:cNvPr>
          <p:cNvSpPr txBox="1">
            <a:spLocks/>
          </p:cNvSpPr>
          <p:nvPr/>
        </p:nvSpPr>
        <p:spPr>
          <a:xfrm>
            <a:off x="469900" y="3787909"/>
            <a:ext cx="10559222" cy="47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Задачи дальнейшего исследования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5FC3D-89DD-811B-74B5-26D9886F4C31}"/>
              </a:ext>
            </a:extLst>
          </p:cNvPr>
          <p:cNvSpPr txBox="1"/>
          <p:nvPr/>
        </p:nvSpPr>
        <p:spPr>
          <a:xfrm>
            <a:off x="1150177" y="4537209"/>
            <a:ext cx="1079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Планируется совершенствование существующего алгоритма с целью повышения точности детекции и сегментации ядер клеток.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Разработка алгоритма для анализа ядер клеток как отдельных структурных единиц, что позволит более детально исследовать радиационно-индуцированные фокусы.</a:t>
            </a:r>
          </a:p>
        </p:txBody>
      </p:sp>
    </p:spTree>
    <p:extLst>
      <p:ext uri="{BB962C8B-B14F-4D97-AF65-F5344CB8AC3E}">
        <p14:creationId xmlns:p14="http://schemas.microsoft.com/office/powerpoint/2010/main" val="338950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8A570-248F-BB51-5FBD-48F68D676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24B497-A535-AC75-F4F2-9C1B5E9DB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" b="1722"/>
          <a:stretch/>
        </p:blipFill>
        <p:spPr>
          <a:xfrm>
            <a:off x="538163" y="196314"/>
            <a:ext cx="1062258" cy="9435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60DB1-1973-5A9F-68C9-F0CEAEDAB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169" y="-48673"/>
            <a:ext cx="1646161" cy="1275195"/>
          </a:xfrm>
          <a:prstGeom prst="rect">
            <a:avLst/>
          </a:prstGeom>
        </p:spPr>
      </p:pic>
      <p:pic>
        <p:nvPicPr>
          <p:cNvPr id="9" name="Picture 55">
            <a:extLst>
              <a:ext uri="{FF2B5EF4-FFF2-40B4-BE49-F238E27FC236}">
                <a16:creationId xmlns:a16="http://schemas.microsoft.com/office/drawing/2014/main" id="{85A9FB0A-F2C2-E740-8812-D271EA512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19" y="300214"/>
            <a:ext cx="1123097" cy="858708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32F813F-DADE-834E-1DF1-4FC1AAE2B9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74" y="489037"/>
            <a:ext cx="1457042" cy="644936"/>
          </a:xfrm>
          <a:prstGeom prst="roundRect">
            <a:avLst>
              <a:gd name="adj" fmla="val 2562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709C36-A057-C21F-63AF-BD8661C7B79F}"/>
              </a:ext>
            </a:extLst>
          </p:cNvPr>
          <p:cNvSpPr txBox="1"/>
          <p:nvPr/>
        </p:nvSpPr>
        <p:spPr>
          <a:xfrm>
            <a:off x="0" y="59964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Весенняя Школа по информационным технологиям ОИЯИ</a:t>
            </a:r>
          </a:p>
          <a:p>
            <a:pPr algn="ctr"/>
            <a:r>
              <a:rPr lang="ru-RU" b="1" dirty="0"/>
              <a:t> с 09 по 10 Апреля 2025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D0FDACFF-FF1D-BB27-0BA1-6B3E00FB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10487"/>
            <a:ext cx="11022530" cy="2743200"/>
          </a:xfrm>
        </p:spPr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854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22570"/>
            <a:ext cx="12192000" cy="680885"/>
          </a:xfrm>
        </p:spPr>
        <p:txBody>
          <a:bodyPr rtlCol="0">
            <a:normAutofit/>
          </a:bodyPr>
          <a:lstStyle/>
          <a:p>
            <a:pPr rtl="0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	Актуальность работы</a:t>
            </a:r>
          </a:p>
        </p:txBody>
      </p:sp>
      <p:sp>
        <p:nvSpPr>
          <p:cNvPr id="16" name="Номер слайда 24">
            <a:extLst>
              <a:ext uri="{FF2B5EF4-FFF2-40B4-BE49-F238E27FC236}">
                <a16:creationId xmlns:a16="http://schemas.microsoft.com/office/drawing/2014/main" id="{D57EF07B-4E3A-11D5-75C8-F83ED537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4338"/>
            <a:ext cx="12192000" cy="335385"/>
          </a:xfrm>
        </p:spPr>
        <p:txBody>
          <a:bodyPr/>
          <a:lstStyle/>
          <a:p>
            <a:pPr rtl="0"/>
            <a:fld id="{E31375A4-56A4-47D6-9801-1991572033F7}" type="slidenum">
              <a:rPr lang="ru-RU" sz="2400" noProof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pPr rtl="0"/>
              <a:t>2</a:t>
            </a:fld>
            <a:endParaRPr lang="ru-RU" sz="2400" noProof="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5182A6-2C57-F2B7-A5BF-67AC0D56DB81}"/>
              </a:ext>
            </a:extLst>
          </p:cNvPr>
          <p:cNvSpPr txBox="1"/>
          <p:nvPr/>
        </p:nvSpPr>
        <p:spPr>
          <a:xfrm>
            <a:off x="5181600" y="5347102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 </a:t>
            </a:r>
            <a:r>
              <a:rPr lang="ru-RU" sz="1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иммуноцитохимического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окрашивания для визуализации ДНК (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DAPI,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синий) и двунитевых разрывов ДНК (53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BP1,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красный) после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γ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облучения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5715000" y="3376830"/>
            <a:ext cx="5127497" cy="1950163"/>
            <a:chOff x="4457700" y="2789114"/>
            <a:chExt cx="4900112" cy="1801281"/>
          </a:xfrm>
        </p:grpSpPr>
        <p:pic>
          <p:nvPicPr>
            <p:cNvPr id="21" name="Объект 5">
              <a:extLst>
                <a:ext uri="{FF2B5EF4-FFF2-40B4-BE49-F238E27FC236}">
                  <a16:creationId xmlns:a16="http://schemas.microsoft.com/office/drawing/2014/main" id="{C7BFB7AB-7CFF-3080-FBB0-43F00F20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7700" y="2789114"/>
              <a:ext cx="2402854" cy="18012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6B2F80C-94C8-9612-803B-084F67A9D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6839" y="2789114"/>
              <a:ext cx="1910973" cy="17909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DD4ADB2E-04A7-F759-0993-2A19F550E750}"/>
                </a:ext>
              </a:extLst>
            </p:cNvPr>
            <p:cNvSpPr/>
            <p:nvPr/>
          </p:nvSpPr>
          <p:spPr>
            <a:xfrm>
              <a:off x="6187167" y="4043225"/>
              <a:ext cx="474304" cy="505148"/>
            </a:xfrm>
            <a:prstGeom prst="rect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F0B49F8-3A2C-D6DB-DE39-D51244593FE2}"/>
              </a:ext>
            </a:extLst>
          </p:cNvPr>
          <p:cNvSpPr txBox="1"/>
          <p:nvPr/>
        </p:nvSpPr>
        <p:spPr>
          <a:xfrm>
            <a:off x="381002" y="749300"/>
            <a:ext cx="115569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Детекция</a:t>
            </a:r>
            <a:r>
              <a:rPr lang="ru-RU" sz="19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радиационно-индуцированных фокусов (РИФ) повреждений ДНК в биологических образцах - крайне трудоёмкий процесс, зачастую выполняемый оператором, и потому подверженный влиянию человеческого фактора. </a:t>
            </a:r>
          </a:p>
          <a:p>
            <a:pPr algn="just"/>
            <a:endParaRPr lang="ru-RU" sz="1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современных </a:t>
            </a:r>
            <a:r>
              <a:rPr lang="ru-RU" sz="19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нейросетевых</a:t>
            </a:r>
            <a:r>
              <a:rPr lang="ru-RU" sz="19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подходов для автоматического анализа повреждений ДНК может стать эффективной альтернативой человеческого труда, дающей возможность значительно увеличить производительность и результативность.</a:t>
            </a:r>
          </a:p>
          <a:p>
            <a:endParaRPr lang="ru-RU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414523" y="2838388"/>
            <a:ext cx="4544533" cy="2662984"/>
            <a:chOff x="266700" y="1794613"/>
            <a:chExt cx="4544533" cy="266298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1CF819C-A38D-0DB6-4722-56A74899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1100" y="2599781"/>
              <a:ext cx="2590800" cy="18578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1C1F75-EFE4-E0B8-7B08-F03F60022D15}"/>
                </a:ext>
              </a:extLst>
            </p:cNvPr>
            <p:cNvSpPr txBox="1"/>
            <p:nvPr/>
          </p:nvSpPr>
          <p:spPr>
            <a:xfrm>
              <a:off x="266700" y="1794613"/>
              <a:ext cx="4544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Подготовка биологических образцов и флуоресцентная микроскопия</a:t>
              </a:r>
              <a:endPara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47665" y="2730500"/>
            <a:ext cx="3288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Флуоресцентное изображение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ядер клеток с РИФ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852754" y="2838388"/>
            <a:ext cx="1680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Клетка с РИФ</a:t>
            </a:r>
          </a:p>
        </p:txBody>
      </p:sp>
    </p:spTree>
    <p:extLst>
      <p:ext uri="{BB962C8B-B14F-4D97-AF65-F5344CB8AC3E}">
        <p14:creationId xmlns:p14="http://schemas.microsoft.com/office/powerpoint/2010/main" val="35192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1470"/>
            <a:ext cx="12192000" cy="774032"/>
          </a:xfrm>
        </p:spPr>
        <p:txBody>
          <a:bodyPr rtlCol="0"/>
          <a:lstStyle/>
          <a:p>
            <a:pPr rtl="0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	Цели и задачи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13181" y="852374"/>
            <a:ext cx="11485121" cy="4390813"/>
          </a:xfrm>
        </p:spPr>
        <p:txBody>
          <a:bodyPr rtlCol="0">
            <a:noAutofit/>
          </a:bodyPr>
          <a:lstStyle/>
          <a:p>
            <a:pPr marL="4572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разработка 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алгоритма 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базе компьютерного зрения для детекции 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ядер клеток нормальных фибробластов кожи человека 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рамках совместного проекта ЛИТ и ЛРБ ОИЯИ .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22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Задачи </a:t>
            </a:r>
          </a:p>
          <a:p>
            <a:pPr marL="50292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Детекция и анализ ядер клеток нормальных фибробластов кожи человека: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ru-RU" sz="2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Сравне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ние двух подходов 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компьютерного зрения и нейросетевого</a:t>
            </a: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для решения задачи детекции ядер клеток получаемых в экспериментах, проводимых в ЛРБ ОИЯИ;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Создание алгоритма фильтрации нерелевантных клеток для обеспечения корректности анализа.</a:t>
            </a:r>
          </a:p>
          <a:p>
            <a:pPr marL="546100" lvl="1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Создание прототипа веб-сервиса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B453C789-4C64-2064-A3E9-713BE74B8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9462"/>
            <a:ext cx="12192000" cy="273438"/>
          </a:xfrm>
        </p:spPr>
        <p:txBody>
          <a:bodyPr/>
          <a:lstStyle/>
          <a:p>
            <a:pPr rtl="0"/>
            <a:fld id="{E31375A4-56A4-47D6-9801-1991572033F7}" type="slidenum">
              <a:rPr lang="ru-RU" sz="2200" noProof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pPr rtl="0"/>
              <a:t>3</a:t>
            </a:fld>
            <a:endParaRPr lang="ru-RU" sz="2200" noProof="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D2B0F-44AD-27D3-8FA4-2863D13C9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DEB92-4ED0-E6E5-865C-4C67E45C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777" y="405976"/>
            <a:ext cx="9706276" cy="680885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/>
              <a:t>Методы компьютерного зрения </a:t>
            </a:r>
            <a:br>
              <a:rPr lang="ru-RU" dirty="0"/>
            </a:br>
            <a:r>
              <a:rPr lang="ru-RU" dirty="0"/>
              <a:t>для Решения задачи нахождения контуров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06ADD-E62A-AD3E-53F7-7744EEA4386F}"/>
              </a:ext>
            </a:extLst>
          </p:cNvPr>
          <p:cNvSpPr txBox="1"/>
          <p:nvPr/>
        </p:nvSpPr>
        <p:spPr>
          <a:xfrm>
            <a:off x="2373548" y="1146834"/>
            <a:ext cx="9525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OpenCV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компьютерного зрения, которая предназначена для анализа, классификации и обработки изображений.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B4560-CCAB-9164-281E-4B64F2B95F72}"/>
              </a:ext>
            </a:extLst>
          </p:cNvPr>
          <p:cNvSpPr txBox="1"/>
          <p:nvPr/>
        </p:nvSpPr>
        <p:spPr>
          <a:xfrm>
            <a:off x="2068031" y="1768817"/>
            <a:ext cx="103525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Сглаживание изображения путем уменьшения шума с помощью функции  </a:t>
            </a:r>
            <a:r>
              <a:rPr lang="en-US" sz="1600" b="0" i="1" dirty="0" err="1">
                <a:solidFill>
                  <a:srgbClr val="268B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cv.GaussianBlur</a:t>
            </a:r>
            <a:r>
              <a:rPr lang="en-US" sz="1600" b="0" i="1" dirty="0">
                <a:solidFill>
                  <a:srgbClr val="268B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endParaRPr lang="en-US" sz="1600" b="0" i="1" dirty="0">
              <a:solidFill>
                <a:srgbClr val="83949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контрастности для повышения видимости объектов с использованием метода </a:t>
            </a:r>
            <a:r>
              <a:rPr lang="en-US" sz="1600" b="0" i="1" dirty="0">
                <a:solidFill>
                  <a:srgbClr val="268B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CLAHE</a:t>
            </a:r>
            <a:endParaRPr lang="ru-RU" sz="1600" i="1" dirty="0">
              <a:solidFill>
                <a:srgbClr val="8394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Удаление незначительных элементов с изображения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морфологической операции </a:t>
            </a:r>
            <a:r>
              <a:rPr lang="en-US" sz="1600" i="1" dirty="0" err="1">
                <a:solidFill>
                  <a:srgbClr val="268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cv.e</a:t>
            </a:r>
            <a:r>
              <a:rPr lang="en-US" sz="1600" b="0" i="1" dirty="0" err="1">
                <a:solidFill>
                  <a:srgbClr val="268B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rode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i="1" dirty="0">
                <a:solidFill>
                  <a:srgbClr val="268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268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/>
              <a:t>после которой применяется бинаризация с использованием пороговой операции </a:t>
            </a:r>
            <a:r>
              <a:rPr lang="en-US" sz="1600" b="0" i="1" dirty="0" err="1">
                <a:solidFill>
                  <a:srgbClr val="268B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cv.threshold</a:t>
            </a:r>
            <a:r>
              <a:rPr lang="ru-RU" sz="1600" i="1" dirty="0">
                <a:solidFill>
                  <a:srgbClr val="268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endParaRPr lang="ru-RU" sz="1600" dirty="0">
              <a:solidFill>
                <a:srgbClr val="8394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контура в изображении с использованием функции </a:t>
            </a:r>
            <a:r>
              <a:rPr lang="en-US" sz="1600" b="0" i="1" dirty="0" err="1">
                <a:solidFill>
                  <a:srgbClr val="268B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cv.findContours</a:t>
            </a:r>
            <a:endParaRPr lang="en-US" sz="1600" b="0" dirty="0">
              <a:solidFill>
                <a:srgbClr val="839496"/>
              </a:solidFill>
              <a:effectLst/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839496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319277-3A12-DA9D-65F6-79F9699DD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292" y="3975435"/>
            <a:ext cx="2551507" cy="18702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23795B-6616-5837-0FC9-4BABE5511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91" y="3975435"/>
            <a:ext cx="2494858" cy="1870251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77067F35-B608-3C34-6B75-6C32D9C76887}"/>
              </a:ext>
            </a:extLst>
          </p:cNvPr>
          <p:cNvSpPr/>
          <p:nvPr/>
        </p:nvSpPr>
        <p:spPr>
          <a:xfrm>
            <a:off x="3668404" y="4746872"/>
            <a:ext cx="517105" cy="2074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F28884-BD41-2ECD-F492-F2BC1471C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" y="1146796"/>
            <a:ext cx="886507" cy="10391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2255DA-1FDA-C6D2-CC8B-258FCEFCE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208" y="3975435"/>
            <a:ext cx="1000265" cy="17623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12103D-5CC4-3C72-77F6-3B8AB02101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431" y="3978834"/>
            <a:ext cx="724001" cy="108600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AC66C53-91D6-1740-CAC2-60108A5979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" y="2245913"/>
            <a:ext cx="2061776" cy="41235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833F84C-0133-DBEA-E22F-C89AED48E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8" y="2748114"/>
            <a:ext cx="1903958" cy="680886"/>
          </a:xfrm>
          <a:prstGeom prst="rect">
            <a:avLst/>
          </a:prstGeom>
        </p:spPr>
      </p:pic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F5F82032-C549-4F3C-342A-E5F97A08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8358" y="6419462"/>
            <a:ext cx="1993642" cy="241220"/>
          </a:xfrm>
        </p:spPr>
        <p:txBody>
          <a:bodyPr/>
          <a:lstStyle/>
          <a:p>
            <a:pPr rtl="0"/>
            <a:fld id="{E31375A4-56A4-47D6-9801-1991572033F7}" type="slidenum">
              <a:rPr lang="ru-RU" sz="2800" noProof="0" smtClean="0"/>
              <a:t>4</a:t>
            </a:fld>
            <a:endParaRPr lang="ru-RU" sz="2800" noProof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E2ED0B-7FAD-62A7-0815-3B9A00797087}"/>
              </a:ext>
            </a:extLst>
          </p:cNvPr>
          <p:cNvSpPr txBox="1"/>
          <p:nvPr/>
        </p:nvSpPr>
        <p:spPr>
          <a:xfrm>
            <a:off x="834793" y="5845686"/>
            <a:ext cx="2855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Рисунок 4. Оригинально изображение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6A7B08-8EF1-F333-9AC1-D9C9030C69F7}"/>
              </a:ext>
            </a:extLst>
          </p:cNvPr>
          <p:cNvSpPr txBox="1"/>
          <p:nvPr/>
        </p:nvSpPr>
        <p:spPr>
          <a:xfrm>
            <a:off x="4273291" y="5797802"/>
            <a:ext cx="255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Рисунок 5. Найденный контур </a:t>
            </a:r>
            <a:br>
              <a:rPr lang="ru-RU" sz="1200" dirty="0"/>
            </a:br>
            <a:r>
              <a:rPr lang="ru-RU" sz="1200" dirty="0"/>
              <a:t>методами компьютерного зрения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E18A2C-8BFF-6A32-1F4B-93A32D2E57ED}"/>
              </a:ext>
            </a:extLst>
          </p:cNvPr>
          <p:cNvSpPr txBox="1"/>
          <p:nvPr/>
        </p:nvSpPr>
        <p:spPr>
          <a:xfrm>
            <a:off x="7596719" y="5780429"/>
            <a:ext cx="2810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Рисунок 6. Контур нерелевантных клеток</a:t>
            </a:r>
          </a:p>
        </p:txBody>
      </p:sp>
    </p:spTree>
    <p:extLst>
      <p:ext uri="{BB962C8B-B14F-4D97-AF65-F5344CB8AC3E}">
        <p14:creationId xmlns:p14="http://schemas.microsoft.com/office/powerpoint/2010/main" val="7573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9EC6B-297C-3BDC-1EED-A3C2023B2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39E1C-C10A-E636-652B-AC304C8E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38" y="291676"/>
            <a:ext cx="11172123" cy="680885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/>
              <a:t>Анализ клеток на изображении для удаления нерелевантных контуров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DAA78-7EDE-177D-3EA6-51FD41F98531}"/>
              </a:ext>
            </a:extLst>
          </p:cNvPr>
          <p:cNvSpPr txBox="1"/>
          <p:nvPr/>
        </p:nvSpPr>
        <p:spPr>
          <a:xfrm>
            <a:off x="8153400" y="236220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E3525-B916-1351-8A1A-6DB836C46196}"/>
              </a:ext>
            </a:extLst>
          </p:cNvPr>
          <p:cNvSpPr txBox="1"/>
          <p:nvPr/>
        </p:nvSpPr>
        <p:spPr>
          <a:xfrm>
            <a:off x="274397" y="4870632"/>
            <a:ext cx="5625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Диаграмма. Количество клеток</a:t>
            </a:r>
            <a:r>
              <a:rPr lang="en-US" sz="1600" dirty="0"/>
              <a:t> </a:t>
            </a:r>
            <a:r>
              <a:rPr lang="ru-RU" sz="1600" dirty="0"/>
              <a:t>на изображении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D1055AA-4C45-9D45-B379-134E2903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558264"/>
              </p:ext>
            </p:extLst>
          </p:nvPr>
        </p:nvGraphicFramePr>
        <p:xfrm>
          <a:off x="355375" y="1548837"/>
          <a:ext cx="5442150" cy="332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04C5767-82FB-B75A-1965-61E338120CD4}"/>
              </a:ext>
            </a:extLst>
          </p:cNvPr>
          <p:cNvSpPr txBox="1"/>
          <p:nvPr/>
        </p:nvSpPr>
        <p:spPr>
          <a:xfrm>
            <a:off x="6045303" y="1038449"/>
            <a:ext cx="56259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На выборке из 55 изображений был проведён анализ клеток мануальным способом и было выявлено, что </a:t>
            </a:r>
            <a:r>
              <a:rPr lang="ru-RU" sz="2000" b="1" dirty="0"/>
              <a:t>32% </a:t>
            </a:r>
            <a:r>
              <a:rPr lang="ru-RU" sz="2000" dirty="0"/>
              <a:t>клеток относятся к нерелевантным. Из этого был сделан вывод, что требуется разработка дополнительных алгоритмов фильтрации.</a:t>
            </a:r>
          </a:p>
          <a:p>
            <a:endParaRPr lang="ru-RU" sz="20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50CA6C9-C8CD-3676-2643-5893F077A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707" y="3429000"/>
            <a:ext cx="2693194" cy="20102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488393-C0DC-808C-40FA-6F362218A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260" y="3429000"/>
            <a:ext cx="2698701" cy="2010257"/>
          </a:xfrm>
          <a:prstGeom prst="rect">
            <a:avLst/>
          </a:prstGeom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8F232600-7263-2E23-0A84-F69EF04F237B}"/>
              </a:ext>
            </a:extLst>
          </p:cNvPr>
          <p:cNvCxnSpPr>
            <a:cxnSpLocks/>
          </p:cNvCxnSpPr>
          <p:nvPr/>
        </p:nvCxnSpPr>
        <p:spPr>
          <a:xfrm flipV="1">
            <a:off x="8807993" y="4426131"/>
            <a:ext cx="470915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910F626-8A86-7A04-890C-B9FAADC775BD}"/>
              </a:ext>
            </a:extLst>
          </p:cNvPr>
          <p:cNvSpPr txBox="1"/>
          <p:nvPr/>
        </p:nvSpPr>
        <p:spPr>
          <a:xfrm>
            <a:off x="6076331" y="5439257"/>
            <a:ext cx="262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Рисунок 7.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Контура ядер клеток до фильтрации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A208CF-F095-FDF9-CBAB-B3B2640C4C01}"/>
              </a:ext>
            </a:extLst>
          </p:cNvPr>
          <p:cNvSpPr txBox="1"/>
          <p:nvPr/>
        </p:nvSpPr>
        <p:spPr>
          <a:xfrm>
            <a:off x="9278908" y="5453188"/>
            <a:ext cx="2737993" cy="46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Рисунок 8.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Контура ядер клеток после фильтрации</a:t>
            </a:r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DCF8EB79-1881-8E0D-B46E-667D9672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8358" y="6429087"/>
            <a:ext cx="1993642" cy="270096"/>
          </a:xfrm>
        </p:spPr>
        <p:txBody>
          <a:bodyPr/>
          <a:lstStyle/>
          <a:p>
            <a:pPr rtl="0"/>
            <a:fld id="{E31375A4-56A4-47D6-9801-1991572033F7}" type="slidenum">
              <a:rPr lang="ru-RU" sz="2800" noProof="0" smtClean="0"/>
              <a:t>5</a:t>
            </a:fld>
            <a:endParaRPr lang="ru-RU" sz="2800" noProof="0" dirty="0"/>
          </a:p>
        </p:txBody>
      </p:sp>
    </p:spTree>
    <p:extLst>
      <p:ext uri="{BB962C8B-B14F-4D97-AF65-F5344CB8AC3E}">
        <p14:creationId xmlns:p14="http://schemas.microsoft.com/office/powerpoint/2010/main" val="9985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AE495-6A3F-1A17-31D6-6D5809C85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DDED8-09B5-AC42-668B-C0B507A0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32" y="396351"/>
            <a:ext cx="10491536" cy="69130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работы поиска контура с помощью методов компьютерного зрения</a:t>
            </a:r>
            <a:r>
              <a:rPr lang="ru-RU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A49F00-EDE2-DBD9-0337-00B24F209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81" y="1185668"/>
            <a:ext cx="2970095" cy="22124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2A1798-CDB7-C3F1-7B58-D6C0115B1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81" y="3786093"/>
            <a:ext cx="2932657" cy="2107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8EF5D7-5EA0-B89B-5E4D-8D2E5B6A6143}"/>
              </a:ext>
            </a:extLst>
          </p:cNvPr>
          <p:cNvSpPr txBox="1"/>
          <p:nvPr/>
        </p:nvSpPr>
        <p:spPr>
          <a:xfrm>
            <a:off x="4741403" y="1351284"/>
            <a:ext cx="70553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проведенного исследования было установлено, что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64%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 алгоритм компьютерного зрения демонстрирует некорректное определение границ объектов. Подобный уровень погрешности является критически неприемлемым для решения задач детекции ядер клеток.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проблемы визуализации границ включают: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Размытость и нечеткость контуров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Фрагментарное выделение объектов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Ложное слияние контура объектов</a:t>
            </a:r>
          </a:p>
          <a:p>
            <a:endParaRPr lang="ru-RU" dirty="0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FB95117-B2D0-728E-6E88-CF73BFBF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8358" y="6419461"/>
            <a:ext cx="1993642" cy="279721"/>
          </a:xfrm>
        </p:spPr>
        <p:txBody>
          <a:bodyPr/>
          <a:lstStyle/>
          <a:p>
            <a:pPr rtl="0"/>
            <a:fld id="{E31375A4-56A4-47D6-9801-1991572033F7}" type="slidenum">
              <a:rPr lang="ru-RU" sz="2800" noProof="0" smtClean="0"/>
              <a:t>6</a:t>
            </a:fld>
            <a:endParaRPr lang="ru-RU" sz="2800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FD19C-7775-80A4-A103-E81231A544B2}"/>
              </a:ext>
            </a:extLst>
          </p:cNvPr>
          <p:cNvSpPr txBox="1"/>
          <p:nvPr/>
        </p:nvSpPr>
        <p:spPr>
          <a:xfrm>
            <a:off x="850232" y="3324428"/>
            <a:ext cx="3110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Рисунок 8.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хорошо определённых границ объектов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936145-9072-3962-E715-B5291808263B}"/>
              </a:ext>
            </a:extLst>
          </p:cNvPr>
          <p:cNvSpPr txBox="1"/>
          <p:nvPr/>
        </p:nvSpPr>
        <p:spPr>
          <a:xfrm>
            <a:off x="850232" y="5846981"/>
            <a:ext cx="307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Рисунок 9.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плохо определённых границ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12709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14738-72F6-4E8B-1E92-6583BBE4B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8EFC5-4B3A-863A-2781-ACDCD969E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777" y="405976"/>
            <a:ext cx="9706276" cy="680885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/>
              <a:t>РЕЗУЛЬТАТ РАБОТ модели</a:t>
            </a:r>
            <a:r>
              <a:rPr lang="en-US" dirty="0"/>
              <a:t> </a:t>
            </a:r>
            <a:r>
              <a:rPr lang="en-US" i="1" dirty="0" err="1"/>
              <a:t>CELLdetection</a:t>
            </a:r>
            <a:r>
              <a:rPr lang="ru-RU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6E1E3-C3C4-721F-9BB0-37E89E1CAEE6}"/>
              </a:ext>
            </a:extLst>
          </p:cNvPr>
          <p:cNvSpPr txBox="1"/>
          <p:nvPr/>
        </p:nvSpPr>
        <p:spPr>
          <a:xfrm>
            <a:off x="509032" y="1325566"/>
            <a:ext cx="80863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/>
              <a:t>CellDetection</a:t>
            </a:r>
            <a:r>
              <a:rPr lang="ru-RU" b="1" dirty="0"/>
              <a:t> </a:t>
            </a:r>
            <a:r>
              <a:rPr lang="ru-RU" dirty="0"/>
              <a:t>– это специализированная модель для обнаружения и сегментации клеток, разработанная для работы с медицинскими изображениями, особенно для сегментации клеток на микроскопических изображениях. Эта модель использует архитектуру CpnResNeXt101UNet, которая является комбинацией нескольких передовых технологий:</a:t>
            </a:r>
            <a:r>
              <a:rPr lang="en-US" i="1" dirty="0" err="1"/>
              <a:t>CpnResNeXt</a:t>
            </a:r>
            <a:r>
              <a:rPr lang="en-US" dirty="0"/>
              <a:t>  </a:t>
            </a:r>
            <a:r>
              <a:rPr lang="ru-RU" dirty="0"/>
              <a:t>и </a:t>
            </a:r>
            <a:r>
              <a:rPr lang="en-US" i="1" dirty="0"/>
              <a:t>U-Net</a:t>
            </a:r>
            <a:endParaRPr lang="ru-RU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174DD2-9612-6B1F-37CD-F80917983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195" y="3150076"/>
            <a:ext cx="3552970" cy="26280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DCCBFB-2AE3-9036-A172-7840796C4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32" y="3150076"/>
            <a:ext cx="3435993" cy="2572497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C8DA472-59FA-31C0-9A1D-CF14E270BE4D}"/>
              </a:ext>
            </a:extLst>
          </p:cNvPr>
          <p:cNvCxnSpPr>
            <a:cxnSpLocks/>
          </p:cNvCxnSpPr>
          <p:nvPr/>
        </p:nvCxnSpPr>
        <p:spPr>
          <a:xfrm>
            <a:off x="8381766" y="1086861"/>
            <a:ext cx="0" cy="38834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EDF3A1-4F5B-5699-81C1-67F6089BC336}"/>
              </a:ext>
            </a:extLst>
          </p:cNvPr>
          <p:cNvSpPr txBox="1"/>
          <p:nvPr/>
        </p:nvSpPr>
        <p:spPr>
          <a:xfrm>
            <a:off x="8549997" y="1086861"/>
            <a:ext cx="34150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процессе решения задачи по детекции клеток перед работой модель было испробовано множество вариант обработки изображений . Однако, ни один из вариантов не дал удовлетворительных результатов в контексте нашей задачи. Нет ни одного изображения, где контуры был бы найден полностью. Из этого можно сделать вывод, что данная модель не пригодна для решения поставленной задачи.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21939F27-229A-08C0-ADB3-6B784980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8358" y="6419461"/>
            <a:ext cx="1993642" cy="308597"/>
          </a:xfrm>
        </p:spPr>
        <p:txBody>
          <a:bodyPr/>
          <a:lstStyle/>
          <a:p>
            <a:pPr rtl="0"/>
            <a:fld id="{E31375A4-56A4-47D6-9801-1991572033F7}" type="slidenum">
              <a:rPr lang="ru-RU" sz="2800" noProof="0" smtClean="0"/>
              <a:t>7</a:t>
            </a:fld>
            <a:endParaRPr lang="ru-RU" sz="2800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D4CF0-65C5-CB1A-4A63-33121AF88F2A}"/>
              </a:ext>
            </a:extLst>
          </p:cNvPr>
          <p:cNvSpPr txBox="1"/>
          <p:nvPr/>
        </p:nvSpPr>
        <p:spPr>
          <a:xfrm>
            <a:off x="509032" y="5722573"/>
            <a:ext cx="3435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Рисунок 10.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Оригинальное изображение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7EC95-D1BD-9A49-4DDF-5B1F9E52EAA1}"/>
              </a:ext>
            </a:extLst>
          </p:cNvPr>
          <p:cNvSpPr txBox="1"/>
          <p:nvPr/>
        </p:nvSpPr>
        <p:spPr>
          <a:xfrm>
            <a:off x="4610683" y="5778126"/>
            <a:ext cx="3435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Рисунок 11.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работы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celldetection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AE21421-83A0-3CEE-DC1B-EEE33BACD30E}"/>
              </a:ext>
            </a:extLst>
          </p:cNvPr>
          <p:cNvCxnSpPr>
            <a:cxnSpLocks/>
          </p:cNvCxnSpPr>
          <p:nvPr/>
        </p:nvCxnSpPr>
        <p:spPr>
          <a:xfrm>
            <a:off x="3993579" y="4401773"/>
            <a:ext cx="632209" cy="0"/>
          </a:xfrm>
          <a:prstGeom prst="straightConnector1">
            <a:avLst/>
          </a:prstGeom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6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C74D5-8746-7E18-8999-F60D4F20D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AF835-D3EF-EF1D-3050-9998175FA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777" y="303358"/>
            <a:ext cx="9706276" cy="680885"/>
          </a:xfrm>
        </p:spPr>
        <p:txBody>
          <a:bodyPr rtlCol="0">
            <a:noAutofit/>
          </a:bodyPr>
          <a:lstStyle/>
          <a:p>
            <a:pPr algn="ctr" rtl="0"/>
            <a:r>
              <a:rPr lang="ru-RU" dirty="0"/>
              <a:t>РЕЗУЛЬТАТ РАБОТ модели</a:t>
            </a:r>
            <a:r>
              <a:rPr lang="en-US" dirty="0"/>
              <a:t> </a:t>
            </a:r>
            <a:br>
              <a:rPr lang="ru-RU" dirty="0"/>
            </a:b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Segment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Anything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30375D-32F2-0FCB-B85D-5841CE0209D7}"/>
              </a:ext>
            </a:extLst>
          </p:cNvPr>
          <p:cNvSpPr txBox="1"/>
          <p:nvPr/>
        </p:nvSpPr>
        <p:spPr>
          <a:xfrm>
            <a:off x="402336" y="1086861"/>
            <a:ext cx="7040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Segment</a:t>
            </a:r>
            <a:r>
              <a:rPr lang="ru-RU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Anything</a:t>
            </a:r>
            <a:r>
              <a:rPr lang="ru-RU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Model (SAM) </a:t>
            </a: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модель для сегментации изображений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использует передовую архитектуру, включающую кодировщик изображений, кодировщик подсказок и легковесный декодер масок, чтобы генерировать высококачественные маски сегментации на основе различных подсказок, таких как пространственные маркеры или текстовые запросы. Обученная на обширном наборе данных </a:t>
            </a:r>
            <a:r>
              <a:rPr lang="ru-RU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SA-1B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который включает более 1 миллиарда масок на 11 миллионах изображений.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7CB5F-791D-7DD3-2077-ADC23518F2D6}"/>
              </a:ext>
            </a:extLst>
          </p:cNvPr>
          <p:cNvSpPr txBox="1"/>
          <p:nvPr/>
        </p:nvSpPr>
        <p:spPr>
          <a:xfrm>
            <a:off x="4392429" y="5705559"/>
            <a:ext cx="3902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Рисунок 1</a:t>
            </a:r>
            <a:r>
              <a:rPr lang="en-US" sz="1400" dirty="0"/>
              <a:t>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работы модели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алгоритмом фильтрации нерелевантных клеток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469563-FB10-0389-D82B-19DC21773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42" y="3136904"/>
            <a:ext cx="3435993" cy="25724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02D3E8-A97F-3899-238B-142AAC9FF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88" y="3136904"/>
            <a:ext cx="3435993" cy="25686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6D3028-6117-9112-A35D-562013A32E78}"/>
              </a:ext>
            </a:extLst>
          </p:cNvPr>
          <p:cNvSpPr txBox="1"/>
          <p:nvPr/>
        </p:nvSpPr>
        <p:spPr>
          <a:xfrm>
            <a:off x="8563833" y="966204"/>
            <a:ext cx="35038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Проведенный анализ 55 изображений выявил, что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51%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наблюдалось наличие неверного контура или контура нерелевантных клеточных объектов, требующих исключения из дальнейшего анализа.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алгоритма для удаления нерелевантных контуров значение снизилось до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27%.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8D45459-B9AC-A621-174C-A7E9D8817CD0}"/>
              </a:ext>
            </a:extLst>
          </p:cNvPr>
          <p:cNvCxnSpPr>
            <a:cxnSpLocks/>
          </p:cNvCxnSpPr>
          <p:nvPr/>
        </p:nvCxnSpPr>
        <p:spPr>
          <a:xfrm>
            <a:off x="8381766" y="1086861"/>
            <a:ext cx="0" cy="38834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323A17B-6064-75B9-7D4F-F34DB24E0175}"/>
              </a:ext>
            </a:extLst>
          </p:cNvPr>
          <p:cNvSpPr txBox="1"/>
          <p:nvPr/>
        </p:nvSpPr>
        <p:spPr>
          <a:xfrm>
            <a:off x="522642" y="5705560"/>
            <a:ext cx="3435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Рисунок 1</a:t>
            </a:r>
            <a:r>
              <a:rPr lang="en-US" sz="1400" dirty="0"/>
              <a:t>2</a:t>
            </a:r>
            <a:r>
              <a:rPr lang="ru-RU" sz="1400" dirty="0"/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Оригинальное изображение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DD980A0-A3ED-A8CA-3304-A8EBE916512D}"/>
              </a:ext>
            </a:extLst>
          </p:cNvPr>
          <p:cNvCxnSpPr>
            <a:cxnSpLocks/>
          </p:cNvCxnSpPr>
          <p:nvPr/>
        </p:nvCxnSpPr>
        <p:spPr>
          <a:xfrm>
            <a:off x="3993579" y="4401773"/>
            <a:ext cx="632209" cy="0"/>
          </a:xfrm>
          <a:prstGeom prst="straightConnector1">
            <a:avLst/>
          </a:prstGeom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C96BFA03-8D09-90AA-B057-809FAA79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8358" y="6419461"/>
            <a:ext cx="1993642" cy="260471"/>
          </a:xfrm>
        </p:spPr>
        <p:txBody>
          <a:bodyPr/>
          <a:lstStyle/>
          <a:p>
            <a:pPr rtl="0"/>
            <a:fld id="{E31375A4-56A4-47D6-9801-1991572033F7}" type="slidenum">
              <a:rPr lang="ru-RU" sz="2800" noProof="0" smtClean="0"/>
              <a:t>8</a:t>
            </a:fld>
            <a:endParaRPr lang="ru-RU" sz="2800" noProof="0" dirty="0"/>
          </a:p>
        </p:txBody>
      </p:sp>
    </p:spTree>
    <p:extLst>
      <p:ext uri="{BB962C8B-B14F-4D97-AF65-F5344CB8AC3E}">
        <p14:creationId xmlns:p14="http://schemas.microsoft.com/office/powerpoint/2010/main" val="9587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1D077-B9F5-6AD8-2EC7-BD4FED0C6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B25F330-2118-AAC8-C44F-C8E10E9B40E8}"/>
              </a:ext>
            </a:extLst>
          </p:cNvPr>
          <p:cNvSpPr txBox="1"/>
          <p:nvPr/>
        </p:nvSpPr>
        <p:spPr>
          <a:xfrm>
            <a:off x="4241799" y="6441554"/>
            <a:ext cx="505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/>
              <a:t>Рисунок 1</a:t>
            </a:r>
            <a:r>
              <a:rPr lang="en-US" dirty="0"/>
              <a:t>6</a:t>
            </a:r>
            <a:r>
              <a:rPr lang="ru-RU" sz="1800" dirty="0"/>
              <a:t>. </a:t>
            </a:r>
            <a:r>
              <a:rPr lang="ru-RU" dirty="0"/>
              <a:t>С</a:t>
            </a:r>
            <a:r>
              <a:rPr lang="en-US" dirty="0"/>
              <a:t> </a:t>
            </a:r>
            <a:r>
              <a:rPr lang="ru-RU" dirty="0"/>
              <a:t>обработкой  </a:t>
            </a:r>
            <a:r>
              <a:rPr lang="en-US" i="1" dirty="0" err="1"/>
              <a:t>Gaussian_blurred</a:t>
            </a:r>
            <a:r>
              <a:rPr lang="en-US" i="1" dirty="0"/>
              <a:t> </a:t>
            </a:r>
            <a:r>
              <a:rPr lang="ru-RU" i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74FF52-0C85-D3C4-EB59-0D174794A10C}"/>
              </a:ext>
            </a:extLst>
          </p:cNvPr>
          <p:cNvSpPr txBox="1"/>
          <p:nvPr/>
        </p:nvSpPr>
        <p:spPr>
          <a:xfrm>
            <a:off x="0" y="6425050"/>
            <a:ext cx="42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/>
              <a:t>Рисунок 1</a:t>
            </a:r>
            <a:r>
              <a:rPr lang="en-US" dirty="0"/>
              <a:t>5</a:t>
            </a:r>
            <a:r>
              <a:rPr lang="ru-RU" sz="1800" dirty="0"/>
              <a:t>. </a:t>
            </a:r>
            <a:r>
              <a:rPr lang="ru-RU" dirty="0"/>
              <a:t>Работа </a:t>
            </a:r>
            <a:r>
              <a:rPr lang="en-US" i="1" dirty="0"/>
              <a:t>SAM</a:t>
            </a:r>
            <a:r>
              <a:rPr lang="en-US" dirty="0"/>
              <a:t> </a:t>
            </a:r>
            <a:r>
              <a:rPr lang="ru-RU" dirty="0"/>
              <a:t>без обработки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30B6979-0680-0E25-5F40-2908ACA853A9}"/>
              </a:ext>
            </a:extLst>
          </p:cNvPr>
          <p:cNvCxnSpPr>
            <a:cxnSpLocks/>
          </p:cNvCxnSpPr>
          <p:nvPr/>
        </p:nvCxnSpPr>
        <p:spPr>
          <a:xfrm>
            <a:off x="3986081" y="5228858"/>
            <a:ext cx="691552" cy="7825"/>
          </a:xfrm>
          <a:prstGeom prst="straightConnector1">
            <a:avLst/>
          </a:prstGeom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11E77D1-2455-5144-1A3F-2869A9C82BA1}"/>
              </a:ext>
            </a:extLst>
          </p:cNvPr>
          <p:cNvSpPr txBox="1">
            <a:spLocks/>
          </p:cNvSpPr>
          <p:nvPr/>
        </p:nvSpPr>
        <p:spPr>
          <a:xfrm>
            <a:off x="1401278" y="96335"/>
            <a:ext cx="9706276" cy="68088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РЕЗУЛЬТАТ РАБОТ модели</a:t>
            </a:r>
            <a:r>
              <a:rPr lang="en-US" dirty="0"/>
              <a:t> </a:t>
            </a:r>
            <a:br>
              <a:rPr lang="ru-RU" dirty="0"/>
            </a:b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Segment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Anything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AD5D9B-567F-417B-876E-A477F2929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737" y="4005693"/>
            <a:ext cx="3473716" cy="24463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C40FCC-8138-A5DB-E4CA-F38A677C9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99" y="4013517"/>
            <a:ext cx="3320788" cy="24463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96241F-A1B8-C31B-BFEC-6A3F540349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223" y="0"/>
            <a:ext cx="886507" cy="1039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D3B165-4D5B-10AE-5B90-21CCD432A600}"/>
              </a:ext>
            </a:extLst>
          </p:cNvPr>
          <p:cNvSpPr txBox="1"/>
          <p:nvPr/>
        </p:nvSpPr>
        <p:spPr>
          <a:xfrm>
            <a:off x="8970442" y="1094220"/>
            <a:ext cx="32215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исследования было установлено, что предварительная обработка изображений с помощью гауссова размытия 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Gaussian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blur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параметрами ядра 5×5 позволила повысить точность детекции клеточных ядер  до 87%. Несмотря на достигнутое улучшение, анализ результатов выявил наличие изображений, требующих дополнительной обработки.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01DB95-66F8-2E4E-FC39-2E8F01141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87" y="1118166"/>
            <a:ext cx="3320788" cy="22731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DC6D9E-D3E6-FA68-DD34-16EB5C6DF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883" y="1118166"/>
            <a:ext cx="3473715" cy="2291804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B9B5371-B749-5A1A-F9F7-5DE54B792A0B}"/>
              </a:ext>
            </a:extLst>
          </p:cNvPr>
          <p:cNvCxnSpPr>
            <a:cxnSpLocks/>
          </p:cNvCxnSpPr>
          <p:nvPr/>
        </p:nvCxnSpPr>
        <p:spPr>
          <a:xfrm>
            <a:off x="4029953" y="2246913"/>
            <a:ext cx="691552" cy="7825"/>
          </a:xfrm>
          <a:prstGeom prst="straightConnector1">
            <a:avLst/>
          </a:prstGeom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E5F933-148B-2086-D187-7B5CE17FB5B3}"/>
              </a:ext>
            </a:extLst>
          </p:cNvPr>
          <p:cNvSpPr txBox="1"/>
          <p:nvPr/>
        </p:nvSpPr>
        <p:spPr>
          <a:xfrm>
            <a:off x="408787" y="3397681"/>
            <a:ext cx="329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/>
              <a:t>Рисунок 1</a:t>
            </a:r>
            <a:r>
              <a:rPr lang="en-US" dirty="0"/>
              <a:t>3</a:t>
            </a:r>
            <a:r>
              <a:rPr lang="ru-RU" sz="1800" dirty="0"/>
              <a:t>. </a:t>
            </a:r>
            <a:r>
              <a:rPr lang="ru-RU" dirty="0"/>
              <a:t>Работа </a:t>
            </a:r>
            <a:r>
              <a:rPr lang="en-US" i="1" dirty="0"/>
              <a:t>SAM</a:t>
            </a:r>
            <a:r>
              <a:rPr lang="en-US" dirty="0"/>
              <a:t> </a:t>
            </a:r>
            <a:r>
              <a:rPr lang="ru-RU" dirty="0"/>
              <a:t>без обработки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4D2A4-F706-88D2-5FD1-638128600242}"/>
              </a:ext>
            </a:extLst>
          </p:cNvPr>
          <p:cNvSpPr txBox="1"/>
          <p:nvPr/>
        </p:nvSpPr>
        <p:spPr>
          <a:xfrm>
            <a:off x="5021882" y="3355176"/>
            <a:ext cx="347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/>
              <a:t>Рисунок 1</a:t>
            </a:r>
            <a:r>
              <a:rPr lang="en-US" dirty="0"/>
              <a:t>4</a:t>
            </a:r>
            <a:r>
              <a:rPr lang="ru-RU" sz="1800" dirty="0"/>
              <a:t>. </a:t>
            </a:r>
            <a:r>
              <a:rPr lang="ru-RU" dirty="0"/>
              <a:t>С</a:t>
            </a:r>
            <a:r>
              <a:rPr lang="en-US" dirty="0"/>
              <a:t> </a:t>
            </a:r>
            <a:r>
              <a:rPr lang="ru-RU" dirty="0"/>
              <a:t>обработкой  </a:t>
            </a:r>
            <a:r>
              <a:rPr lang="en-US" i="1" dirty="0" err="1"/>
              <a:t>Gaussian_blurred</a:t>
            </a:r>
            <a:r>
              <a:rPr lang="en-US" i="1" dirty="0"/>
              <a:t> </a:t>
            </a:r>
            <a:r>
              <a:rPr lang="ru-RU" i="1" dirty="0"/>
              <a:t> 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686DE3C2-6F59-7081-594A-358043801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8358" y="6419461"/>
            <a:ext cx="1993642" cy="260471"/>
          </a:xfrm>
        </p:spPr>
        <p:txBody>
          <a:bodyPr/>
          <a:lstStyle/>
          <a:p>
            <a:pPr rtl="0"/>
            <a:fld id="{E31375A4-56A4-47D6-9801-1991572033F7}" type="slidenum">
              <a:rPr lang="ru-RU" sz="2800" noProof="0" smtClean="0"/>
              <a:t>9</a:t>
            </a:fld>
            <a:endParaRPr lang="ru-RU" sz="2800" noProof="0" dirty="0"/>
          </a:p>
        </p:txBody>
      </p:sp>
    </p:spTree>
    <p:extLst>
      <p:ext uri="{BB962C8B-B14F-4D97-AF65-F5344CB8AC3E}">
        <p14:creationId xmlns:p14="http://schemas.microsoft.com/office/powerpoint/2010/main" val="32073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изнес-презентация 16х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414_TF03031023.potx" id="{4C3B2409-532D-4AD1-AD7A-90A4CA81EAF2}" vid="{F12BCF30-C162-47D1-85FF-F1923DC5C4F4}"/>
    </a:ext>
  </a:extLst>
</a:theme>
</file>

<file path=ppt/theme/theme2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(широкоэкранный формат)</Template>
  <TotalTime>2874</TotalTime>
  <Words>1610</Words>
  <Application>Microsoft Office PowerPoint</Application>
  <PresentationFormat>Широкоэкранный</PresentationFormat>
  <Paragraphs>122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</vt:lpstr>
      <vt:lpstr>Consolas</vt:lpstr>
      <vt:lpstr>Sitka Banner</vt:lpstr>
      <vt:lpstr>Times New Roman</vt:lpstr>
      <vt:lpstr>Бизнес-презентация 16х9</vt:lpstr>
      <vt:lpstr>Детекция ядер клеток фибробластов кожи человека на флуоресцентных изображениях окрашенных биологических образцов  </vt:lpstr>
      <vt:lpstr> Актуальность работы</vt:lpstr>
      <vt:lpstr> Цели и задачи</vt:lpstr>
      <vt:lpstr>Методы компьютерного зрения  для Решения задачи нахождения контуров</vt:lpstr>
      <vt:lpstr>Анализ клеток на изображении для удаления нерелевантных контуров </vt:lpstr>
      <vt:lpstr>РЕЗУЛЬТАТ работы поиска контура с помощью методов компьютерного зрения </vt:lpstr>
      <vt:lpstr>РЕЗУЛЬТАТ РАБОТ модели CELLdetection  </vt:lpstr>
      <vt:lpstr>РЕЗУЛЬТАТ РАБОТ модели  Segment Anything Model </vt:lpstr>
      <vt:lpstr>Презентация PowerPoint</vt:lpstr>
      <vt:lpstr>Презентация PowerPoint</vt:lpstr>
      <vt:lpstr>Заключение 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Виктория Ясько</dc:creator>
  <cp:lastModifiedBy>Виктория Ясько</cp:lastModifiedBy>
  <cp:revision>38</cp:revision>
  <dcterms:created xsi:type="dcterms:W3CDTF">2025-03-28T12:11:39Z</dcterms:created>
  <dcterms:modified xsi:type="dcterms:W3CDTF">2025-04-09T09:35:31Z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