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0"/>
  </p:notesMasterIdLst>
  <p:sldIdLst>
    <p:sldId id="259" r:id="rId2"/>
    <p:sldId id="257" r:id="rId3"/>
    <p:sldId id="260" r:id="rId4"/>
    <p:sldId id="261" r:id="rId5"/>
    <p:sldId id="293" r:id="rId6"/>
    <p:sldId id="266" r:id="rId7"/>
    <p:sldId id="264" r:id="rId8"/>
    <p:sldId id="265" r:id="rId9"/>
    <p:sldId id="283" r:id="rId10"/>
    <p:sldId id="279" r:id="rId11"/>
    <p:sldId id="288" r:id="rId12"/>
    <p:sldId id="289" r:id="rId13"/>
    <p:sldId id="294" r:id="rId14"/>
    <p:sldId id="290" r:id="rId15"/>
    <p:sldId id="291" r:id="rId16"/>
    <p:sldId id="287" r:id="rId17"/>
    <p:sldId id="292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51"/>
    <a:srgbClr val="83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3BF2-7C66-4879-A53E-A5EE5242E75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56C6F-A8CB-4510-90BA-B8AEB50B5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1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56C6F-A8CB-4510-90BA-B8AEB50B58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1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56C6F-A8CB-4510-90BA-B8AEB50B58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7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56C6F-A8CB-4510-90BA-B8AEB50B58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Monday, April 7, 2025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Monday, April 7,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Monday, April 7,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Monday, April 7,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Monday, April 7,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Monday, April 7,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Monday, April 7,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Monday, April 7,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Monday, April 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Monday, April 7,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2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Monday, April 7,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Monday, April 7,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70295-1B20-6E05-69BF-36CDEE978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575" y="1606765"/>
            <a:ext cx="9144000" cy="1983720"/>
          </a:xfrm>
        </p:spPr>
        <p:txBody>
          <a:bodyPr>
            <a:noAutofit/>
          </a:bodyPr>
          <a:lstStyle/>
          <a:p>
            <a:r>
              <a:rPr lang="ru-RU" sz="3200" dirty="0"/>
              <a:t>Моделирование поведенческого теста «Водный лабиринт Морриса» при помощи обучения с подкреплением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91E2B5-1B28-BD71-2EB8-0D6B70478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407" y="3830627"/>
            <a:ext cx="5611394" cy="25261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Работу выполнила: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Драневич Юлия Романовна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Научный руководитель: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Ст. преп. Булякова Ирина Александровна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Консультант: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Доц. Стрельцова Оксана Ивановна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AB0DF15-3C7F-CD48-A516-2FC795AE1615}"/>
              </a:ext>
            </a:extLst>
          </p:cNvPr>
          <p:cNvSpPr txBox="1">
            <a:spLocks/>
          </p:cNvSpPr>
          <p:nvPr/>
        </p:nvSpPr>
        <p:spPr>
          <a:xfrm>
            <a:off x="1904377" y="638060"/>
            <a:ext cx="9144000" cy="728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Федеральное государственное бюджетное образовательное учреждение высшего образования «Университет «Дубна»</a:t>
            </a:r>
          </a:p>
        </p:txBody>
      </p:sp>
      <p:pic>
        <p:nvPicPr>
          <p:cNvPr id="11" name="Рисунок 10" descr="Изображение выглядит как зарисовка, рисунок, Штриховая графи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F7E706-DB27-149C-3E99-97A6A336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778"/>
            <a:ext cx="1505672" cy="92298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0715D49-0B69-C05C-E856-059E74E97823}"/>
              </a:ext>
            </a:extLst>
          </p:cNvPr>
          <p:cNvSpPr txBox="1">
            <a:spLocks/>
          </p:cNvSpPr>
          <p:nvPr/>
        </p:nvSpPr>
        <p:spPr>
          <a:xfrm>
            <a:off x="3690295" y="6356754"/>
            <a:ext cx="5300559" cy="43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Дубна, 2025</a:t>
            </a:r>
          </a:p>
        </p:txBody>
      </p:sp>
      <p:pic>
        <p:nvPicPr>
          <p:cNvPr id="5" name="Рисунок 4" descr="Изображение выглядит как логотип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1255987-5CA9-A84A-D2F0-2C067FED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/>
        </p:blipFill>
        <p:spPr>
          <a:xfrm>
            <a:off x="116597" y="1606765"/>
            <a:ext cx="1272478" cy="1059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2D10E0-59E8-1B1E-B464-0F740A0530CD}"/>
              </a:ext>
            </a:extLst>
          </p:cNvPr>
          <p:cNvSpPr/>
          <p:nvPr/>
        </p:nvSpPr>
        <p:spPr>
          <a:xfrm>
            <a:off x="1312752" y="1606765"/>
            <a:ext cx="309517" cy="1059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90F63C-0222-5A93-F81D-DC3A264BAD7F}"/>
              </a:ext>
            </a:extLst>
          </p:cNvPr>
          <p:cNvSpPr/>
          <p:nvPr/>
        </p:nvSpPr>
        <p:spPr>
          <a:xfrm>
            <a:off x="0" y="1606765"/>
            <a:ext cx="188424" cy="1059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зарисовка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0225BF-EE73-0303-19C2-1DB3E1C67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r="9570"/>
          <a:stretch/>
        </p:blipFill>
        <p:spPr>
          <a:xfrm>
            <a:off x="0" y="2666021"/>
            <a:ext cx="1655790" cy="92298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Графи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FC5938A-39B3-EE7E-CBC8-E2CAA517F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008"/>
            <a:ext cx="1505672" cy="10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E2A8A-F135-5BC3-3F13-2C92721A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01" y="553884"/>
            <a:ext cx="10515600" cy="1095202"/>
          </a:xfrm>
        </p:spPr>
        <p:txBody>
          <a:bodyPr/>
          <a:lstStyle/>
          <a:p>
            <a:r>
              <a:rPr lang="ru-RU" dirty="0"/>
              <a:t>Основные параметры модели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13B028-67E9-0BDA-7058-FB2EB83E0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029" y="2178966"/>
            <a:ext cx="9781697" cy="2500068"/>
          </a:xfrm>
        </p:spPr>
        <p:txBody>
          <a:bodyPr>
            <a:normAutofit/>
          </a:bodyPr>
          <a:lstStyle/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Класс </a:t>
            </a:r>
            <a:r>
              <a:rPr lang="en-US" sz="2000" dirty="0">
                <a:solidFill>
                  <a:schemeClr val="tx2"/>
                </a:solidFill>
              </a:rPr>
              <a:t>Mouse</a:t>
            </a:r>
            <a:r>
              <a:rPr lang="ru-RU" sz="2000" dirty="0">
                <a:solidFill>
                  <a:schemeClr val="tx2"/>
                </a:solidFill>
              </a:rPr>
              <a:t>: угол обзора, размер шага.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Класс </a:t>
            </a:r>
            <a:r>
              <a:rPr lang="en-US" sz="2000" dirty="0">
                <a:solidFill>
                  <a:schemeClr val="tx2"/>
                </a:solidFill>
              </a:rPr>
              <a:t>Experiment : </a:t>
            </a:r>
            <a:r>
              <a:rPr lang="ru-RU" sz="2000" dirty="0">
                <a:solidFill>
                  <a:schemeClr val="tx2"/>
                </a:solidFill>
              </a:rPr>
              <a:t>количество лучей «зрения», наличие/расположение постера, размер бассейна и платформы.</a:t>
            </a: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Класс </a:t>
            </a:r>
            <a:r>
              <a:rPr lang="en-US" sz="2000" dirty="0">
                <a:solidFill>
                  <a:schemeClr val="tx2"/>
                </a:solidFill>
              </a:rPr>
              <a:t>Learning :</a:t>
            </a:r>
            <a:r>
              <a:rPr lang="ru-RU" sz="2000" dirty="0">
                <a:solidFill>
                  <a:schemeClr val="tx2"/>
                </a:solidFill>
              </a:rPr>
              <a:t> размер «памяти» агента, количество агентов, максимальное количество шагов в эпизоде. 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27339-D45B-7C33-11C8-D032ED49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10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40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D5A2F-42E4-FFF5-3447-776B877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11</a:t>
            </a:fld>
            <a:endParaRPr lang="en-US" sz="28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E18A100-E659-482D-CA77-C00DECC04498}"/>
              </a:ext>
            </a:extLst>
          </p:cNvPr>
          <p:cNvSpPr/>
          <p:nvPr/>
        </p:nvSpPr>
        <p:spPr>
          <a:xfrm>
            <a:off x="7793353" y="24067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3AB2006-9849-E785-B784-678F907E5906}"/>
              </a:ext>
            </a:extLst>
          </p:cNvPr>
          <p:cNvSpPr/>
          <p:nvPr/>
        </p:nvSpPr>
        <p:spPr>
          <a:xfrm>
            <a:off x="7793352" y="2894089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84A6113-858A-4B38-7675-2E538B1625FF}"/>
              </a:ext>
            </a:extLst>
          </p:cNvPr>
          <p:cNvSpPr/>
          <p:nvPr/>
        </p:nvSpPr>
        <p:spPr>
          <a:xfrm>
            <a:off x="7793352" y="3381466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A8AE90B-C33C-2833-333B-1F021A69034E}"/>
              </a:ext>
            </a:extLst>
          </p:cNvPr>
          <p:cNvSpPr/>
          <p:nvPr/>
        </p:nvSpPr>
        <p:spPr>
          <a:xfrm>
            <a:off x="8554151" y="211639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9606E41-1D4D-56E4-414D-D91033FB04F8}"/>
              </a:ext>
            </a:extLst>
          </p:cNvPr>
          <p:cNvSpPr/>
          <p:nvPr/>
        </p:nvSpPr>
        <p:spPr>
          <a:xfrm>
            <a:off x="8554151" y="262399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55C124C-A53E-CF0D-B7A2-4DD6EE18F9F3}"/>
              </a:ext>
            </a:extLst>
          </p:cNvPr>
          <p:cNvSpPr/>
          <p:nvPr/>
        </p:nvSpPr>
        <p:spPr>
          <a:xfrm>
            <a:off x="8542184" y="3130988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FAAEF41-0C9C-A944-C335-485091D2C44E}"/>
              </a:ext>
            </a:extLst>
          </p:cNvPr>
          <p:cNvSpPr/>
          <p:nvPr/>
        </p:nvSpPr>
        <p:spPr>
          <a:xfrm>
            <a:off x="8557303" y="3639201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19B8F47-415F-805C-5741-45599CC2BC21}"/>
              </a:ext>
            </a:extLst>
          </p:cNvPr>
          <p:cNvSpPr/>
          <p:nvPr/>
        </p:nvSpPr>
        <p:spPr>
          <a:xfrm>
            <a:off x="9233162" y="238860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65A630-CF39-26BA-B605-8174B941FD1E}"/>
              </a:ext>
            </a:extLst>
          </p:cNvPr>
          <p:cNvSpPr/>
          <p:nvPr/>
        </p:nvSpPr>
        <p:spPr>
          <a:xfrm>
            <a:off x="9233161" y="341752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8F8A46-A8CB-7D4E-6636-E4F2FA6A6B05}"/>
              </a:ext>
            </a:extLst>
          </p:cNvPr>
          <p:cNvSpPr/>
          <p:nvPr/>
        </p:nvSpPr>
        <p:spPr>
          <a:xfrm>
            <a:off x="9233161" y="29093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2401201-C5C9-A5B5-ACC3-785BBC80DE24}"/>
              </a:ext>
            </a:extLst>
          </p:cNvPr>
          <p:cNvSpPr/>
          <p:nvPr/>
        </p:nvSpPr>
        <p:spPr>
          <a:xfrm>
            <a:off x="10024654" y="24067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4B11EF0-6F4E-1629-847A-BC6807D51608}"/>
              </a:ext>
            </a:extLst>
          </p:cNvPr>
          <p:cNvSpPr/>
          <p:nvPr/>
        </p:nvSpPr>
        <p:spPr>
          <a:xfrm>
            <a:off x="10024653" y="29093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E9DE00D-91E3-A592-50F7-9D71369B1584}"/>
              </a:ext>
            </a:extLst>
          </p:cNvPr>
          <p:cNvSpPr/>
          <p:nvPr/>
        </p:nvSpPr>
        <p:spPr>
          <a:xfrm>
            <a:off x="10024652" y="341752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85860020-E84E-BA75-AA3E-1F1EAB732DCE}"/>
              </a:ext>
            </a:extLst>
          </p:cNvPr>
          <p:cNvSpPr/>
          <p:nvPr/>
        </p:nvSpPr>
        <p:spPr>
          <a:xfrm>
            <a:off x="7490527" y="2263655"/>
            <a:ext cx="264539" cy="16567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8F488-4733-4037-F743-4C8C55C2EB8C}"/>
              </a:ext>
            </a:extLst>
          </p:cNvPr>
          <p:cNvSpPr txBox="1"/>
          <p:nvPr/>
        </p:nvSpPr>
        <p:spPr>
          <a:xfrm rot="16200000">
            <a:off x="7077615" y="2943173"/>
            <a:ext cx="41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24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C4032CE-6F9D-58BA-1613-EAB79B21B39C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8146438" y="2297461"/>
            <a:ext cx="407713" cy="29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569FC97-24EC-AE26-F841-2D94544AD82A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8146438" y="2587781"/>
            <a:ext cx="407713" cy="21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10630BD-32B0-DA1D-80F4-6A21333ED5E1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8146438" y="2587781"/>
            <a:ext cx="395746" cy="72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22E4902-B327-8BF7-A1B0-85F94D231E5C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8146438" y="2587781"/>
            <a:ext cx="410865" cy="1232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B330A42-902A-B1FB-5612-05F5A4592C58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146437" y="2297461"/>
            <a:ext cx="407714" cy="777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74C343F-020F-C512-65F2-01E742BC3338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8146437" y="2805064"/>
            <a:ext cx="407714" cy="27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F86599B-3CB6-F30E-F7D5-54B81AF4AEB3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146437" y="3075158"/>
            <a:ext cx="395747" cy="23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E1041FCE-C697-1A9A-1735-AEE8038450C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8146437" y="3075158"/>
            <a:ext cx="410866" cy="7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D71F9796-CBDC-1FBF-E3DF-70B6792444A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8146437" y="2297461"/>
            <a:ext cx="407714" cy="126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FA0FB1BA-AB58-FC3E-CA2F-C025FDF8FC58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8146437" y="2805064"/>
            <a:ext cx="407714" cy="757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51F03BDA-6953-E749-2F71-928595E8D146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8146437" y="3312057"/>
            <a:ext cx="395747" cy="25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57EE850B-9DE6-35A0-2623-0261951FC1E8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8146437" y="3562535"/>
            <a:ext cx="410866" cy="25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BA408A2F-0307-C4CD-BC79-D32476746045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8907236" y="2297461"/>
            <a:ext cx="325926" cy="272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CC9B75A-2C96-66F5-92D6-00B4514195A1}"/>
              </a:ext>
            </a:extLst>
          </p:cNvPr>
          <p:cNvCxnSpPr>
            <a:cxnSpLocks/>
            <a:stCxn id="10" idx="6"/>
            <a:endCxn id="16" idx="2"/>
          </p:cNvCxnSpPr>
          <p:nvPr/>
        </p:nvCxnSpPr>
        <p:spPr>
          <a:xfrm>
            <a:off x="8907236" y="2297461"/>
            <a:ext cx="325925" cy="79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83D0A767-01F2-8816-C0B3-DFBC2DA17237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>
            <a:off x="8907236" y="2297461"/>
            <a:ext cx="325925" cy="130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7647D02D-C320-28C9-504D-CA28917DDF39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8907236" y="2569674"/>
            <a:ext cx="325926" cy="23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1194EF35-D54D-E9A5-F654-9DC0FFE5A6C2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8907236" y="2805064"/>
            <a:ext cx="325925" cy="28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9181784B-F410-F7F7-CB98-6A636A4FEBA0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>
            <a:off x="8907236" y="2805064"/>
            <a:ext cx="325925" cy="79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93AA8047-5EB8-2646-D7C3-8F98CE0C6C38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 flipV="1">
            <a:off x="8895269" y="2569674"/>
            <a:ext cx="337893" cy="74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B6ED862-D5B9-774E-CEAB-3A3B6236232D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8895269" y="3090381"/>
            <a:ext cx="337892" cy="22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A4ECC3F6-DA3D-A174-2460-3D600628D318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>
            <a:off x="8895269" y="3312057"/>
            <a:ext cx="337892" cy="28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A1D55D7E-8452-17A7-8ED8-B6BAD8F245F1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910388" y="2569674"/>
            <a:ext cx="322774" cy="125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738719EA-A686-BE6F-B2A5-77D417C8E46B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8910388" y="3090381"/>
            <a:ext cx="322773" cy="72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90D5A95A-897D-DDE3-4CA0-738B7D0BF89F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 flipV="1">
            <a:off x="8910388" y="3598594"/>
            <a:ext cx="322773" cy="22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34FC8772-CC11-FBEE-4309-D4C53887DB44}"/>
              </a:ext>
            </a:extLst>
          </p:cNvPr>
          <p:cNvCxnSpPr>
            <a:cxnSpLocks/>
            <a:stCxn id="14" idx="6"/>
            <a:endCxn id="17" idx="2"/>
          </p:cNvCxnSpPr>
          <p:nvPr/>
        </p:nvCxnSpPr>
        <p:spPr>
          <a:xfrm>
            <a:off x="9586247" y="2569674"/>
            <a:ext cx="438407" cy="1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E2C9E39B-8717-5FA0-E7DC-57D7B127EE28}"/>
              </a:ext>
            </a:extLst>
          </p:cNvPr>
          <p:cNvCxnSpPr>
            <a:cxnSpLocks/>
            <a:stCxn id="14" idx="6"/>
            <a:endCxn id="18" idx="2"/>
          </p:cNvCxnSpPr>
          <p:nvPr/>
        </p:nvCxnSpPr>
        <p:spPr>
          <a:xfrm>
            <a:off x="9586247" y="2569674"/>
            <a:ext cx="438406" cy="520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A5E78DC0-5CF7-DDCB-15E6-CE6AA846F68F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>
            <a:off x="9586247" y="2569674"/>
            <a:ext cx="438405" cy="10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AE827F17-926D-428A-28DA-E0A2CEDB7057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9586246" y="2587781"/>
            <a:ext cx="438408" cy="50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64EA7F73-EC47-5FDF-8FB8-565E0C8ECD8C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>
            <a:off x="9586246" y="3090381"/>
            <a:ext cx="438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6227111B-3733-587D-97B1-33F10908B65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9586246" y="3090381"/>
            <a:ext cx="438406" cy="50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2A7B8DC5-9874-09F9-7EAF-335C8BF2DC1F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9586246" y="2623995"/>
            <a:ext cx="438406" cy="97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ED7CCD1A-DA43-7F75-DA0F-DA3ED4E8C7C6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 flipV="1">
            <a:off x="9586246" y="3090381"/>
            <a:ext cx="438407" cy="50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06AFE143-50FE-EE76-2827-B2CC858C5A9E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>
            <a:off x="9586246" y="3598594"/>
            <a:ext cx="43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Левая фигурная скобка 126">
            <a:extLst>
              <a:ext uri="{FF2B5EF4-FFF2-40B4-BE49-F238E27FC236}">
                <a16:creationId xmlns:a16="http://schemas.microsoft.com/office/drawing/2014/main" id="{7E58111B-B377-A91F-91E5-AD7C0F871DCC}"/>
              </a:ext>
            </a:extLst>
          </p:cNvPr>
          <p:cNvSpPr/>
          <p:nvPr/>
        </p:nvSpPr>
        <p:spPr>
          <a:xfrm rot="16200000">
            <a:off x="8875313" y="3559361"/>
            <a:ext cx="324551" cy="13865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0EF97B-2AD1-3563-2E36-BCA6162EE2B2}"/>
              </a:ext>
            </a:extLst>
          </p:cNvPr>
          <p:cNvSpPr txBox="1"/>
          <p:nvPr/>
        </p:nvSpPr>
        <p:spPr>
          <a:xfrm>
            <a:off x="8450000" y="4410048"/>
            <a:ext cx="122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Скрытые слои</a:t>
            </a:r>
          </a:p>
        </p:txBody>
      </p:sp>
      <p:sp>
        <p:nvSpPr>
          <p:cNvPr id="130" name="Левая фигурная скобка 129">
            <a:extLst>
              <a:ext uri="{FF2B5EF4-FFF2-40B4-BE49-F238E27FC236}">
                <a16:creationId xmlns:a16="http://schemas.microsoft.com/office/drawing/2014/main" id="{594F309B-538A-640B-96F0-6CF4836CE9F0}"/>
              </a:ext>
            </a:extLst>
          </p:cNvPr>
          <p:cNvSpPr/>
          <p:nvPr/>
        </p:nvSpPr>
        <p:spPr>
          <a:xfrm rot="16200000">
            <a:off x="7806739" y="3877343"/>
            <a:ext cx="317640" cy="757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Левая фигурная скобка 130">
            <a:extLst>
              <a:ext uri="{FF2B5EF4-FFF2-40B4-BE49-F238E27FC236}">
                <a16:creationId xmlns:a16="http://schemas.microsoft.com/office/drawing/2014/main" id="{9642850E-31AB-BD38-7820-EC52BC39F572}"/>
              </a:ext>
            </a:extLst>
          </p:cNvPr>
          <p:cNvSpPr/>
          <p:nvPr/>
        </p:nvSpPr>
        <p:spPr>
          <a:xfrm rot="16200000">
            <a:off x="9950799" y="3867457"/>
            <a:ext cx="317640" cy="757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BD51BD4-37A4-4210-0545-97CF084B1CB1}"/>
              </a:ext>
            </a:extLst>
          </p:cNvPr>
          <p:cNvSpPr txBox="1"/>
          <p:nvPr/>
        </p:nvSpPr>
        <p:spPr>
          <a:xfrm>
            <a:off x="7353327" y="4383463"/>
            <a:ext cx="122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Входной слой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0667022-6C7B-539E-15D0-0DC0B1BE8398}"/>
              </a:ext>
            </a:extLst>
          </p:cNvPr>
          <p:cNvSpPr txBox="1"/>
          <p:nvPr/>
        </p:nvSpPr>
        <p:spPr>
          <a:xfrm>
            <a:off x="9466359" y="4390355"/>
            <a:ext cx="13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Выходной слой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80FEDB0-61D8-E7FD-C36E-794962DC83C0}"/>
              </a:ext>
            </a:extLst>
          </p:cNvPr>
          <p:cNvSpPr txBox="1"/>
          <p:nvPr/>
        </p:nvSpPr>
        <p:spPr>
          <a:xfrm>
            <a:off x="7311361" y="5072028"/>
            <a:ext cx="352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Рисунок 8. Архитектура многослойного перцептрона</a:t>
            </a:r>
          </a:p>
        </p:txBody>
      </p:sp>
      <p:pic>
        <p:nvPicPr>
          <p:cNvPr id="135" name="Picture 4">
            <a:extLst>
              <a:ext uri="{FF2B5EF4-FFF2-40B4-BE49-F238E27FC236}">
                <a16:creationId xmlns:a16="http://schemas.microsoft.com/office/drawing/2014/main" id="{FFEFF57C-DB19-93A3-D64D-31440003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26" y="1745809"/>
            <a:ext cx="3162728" cy="31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Заголовок 1">
            <a:extLst>
              <a:ext uri="{FF2B5EF4-FFF2-40B4-BE49-F238E27FC236}">
                <a16:creationId xmlns:a16="http://schemas.microsoft.com/office/drawing/2014/main" id="{63FEF4BB-F017-BB0A-59B0-D81F7E64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230" y="763773"/>
            <a:ext cx="10203604" cy="805425"/>
          </a:xfrm>
        </p:spPr>
        <p:txBody>
          <a:bodyPr>
            <a:noAutofit/>
          </a:bodyPr>
          <a:lstStyle/>
          <a:p>
            <a:r>
              <a:rPr lang="ru-RU" sz="2800" dirty="0"/>
              <a:t>Стратегия, полученная с использованием нейронной сети многослойный перцептрон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9C7891-185A-860A-A320-E4D02ABDA9AD}"/>
                  </a:ext>
                </a:extLst>
              </p:cNvPr>
              <p:cNvSpPr txBox="1"/>
              <p:nvPr/>
            </p:nvSpPr>
            <p:spPr>
              <a:xfrm>
                <a:off x="2157777" y="5087959"/>
                <a:ext cx="3520826" cy="85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7. Стратегия, многослойный перцептрон, 175 эпизодо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C9C7891-185A-860A-A320-E4D02ABD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77" y="5087959"/>
                <a:ext cx="3520826" cy="852093"/>
              </a:xfrm>
              <a:prstGeom prst="rect">
                <a:avLst/>
              </a:prstGeom>
              <a:blipFill>
                <a:blip r:embed="rId3"/>
                <a:stretch>
                  <a:fillRect t="-3597" b="-5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889EF8C-2B52-6D9C-4D19-1D9C841B8356}"/>
                  </a:ext>
                </a:extLst>
              </p:cNvPr>
              <p:cNvSpPr txBox="1"/>
              <p:nvPr/>
            </p:nvSpPr>
            <p:spPr>
              <a:xfrm>
                <a:off x="1432231" y="6211141"/>
                <a:ext cx="102036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2"/>
                    </a:solidFill>
                  </a:rPr>
                  <a:t>Стратегия получена на </a:t>
                </a:r>
                <a:r>
                  <a:rPr lang="en-US" sz="1600" dirty="0">
                    <a:solidFill>
                      <a:schemeClr val="tx2"/>
                    </a:solidFill>
                  </a:rPr>
                  <a:t>175</a:t>
                </a:r>
                <a:r>
                  <a:rPr lang="ru-RU" sz="1600" dirty="0">
                    <a:solidFill>
                      <a:schemeClr val="tx2"/>
                    </a:solidFill>
                  </a:rPr>
                  <a:t> эпизоде обучения модели. Максимальное количество шагов = 200. Количество агентов = 1.  «Память» агента = </a:t>
                </a:r>
                <a:r>
                  <a:rPr lang="en-US" sz="1600" dirty="0">
                    <a:solidFill>
                      <a:schemeClr val="tx2"/>
                    </a:solidFill>
                  </a:rPr>
                  <a:t>50</a:t>
                </a:r>
                <a:r>
                  <a:rPr lang="ru-RU" sz="1600" dirty="0">
                    <a:solidFill>
                      <a:schemeClr val="tx2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889EF8C-2B52-6D9C-4D19-1D9C841B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31" y="6211141"/>
                <a:ext cx="10203603" cy="584775"/>
              </a:xfrm>
              <a:prstGeom prst="rect">
                <a:avLst/>
              </a:prstGeom>
              <a:blipFill>
                <a:blip r:embed="rId4"/>
                <a:stretch>
                  <a:fillRect l="-358" t="-5208" b="-13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0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B5C1D-0398-9FDC-EC16-566B3B14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12</a:t>
            </a:fld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D5040EA-80E7-80CC-0463-81C30D912D75}"/>
              </a:ext>
            </a:extLst>
          </p:cNvPr>
          <p:cNvSpPr/>
          <p:nvPr/>
        </p:nvSpPr>
        <p:spPr>
          <a:xfrm>
            <a:off x="7686767" y="2588364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FD785AC-7DE4-76C7-47F3-0605EBADCB88}"/>
              </a:ext>
            </a:extLst>
          </p:cNvPr>
          <p:cNvSpPr/>
          <p:nvPr/>
        </p:nvSpPr>
        <p:spPr>
          <a:xfrm>
            <a:off x="7686765" y="306537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405AC94-3EBA-CF5A-7AC7-2384FC3930E2}"/>
              </a:ext>
            </a:extLst>
          </p:cNvPr>
          <p:cNvSpPr/>
          <p:nvPr/>
        </p:nvSpPr>
        <p:spPr>
          <a:xfrm>
            <a:off x="7686766" y="3542387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6CFCCF4-777F-C16B-8EEA-143D358AC8C2}"/>
              </a:ext>
            </a:extLst>
          </p:cNvPr>
          <p:cNvSpPr/>
          <p:nvPr/>
        </p:nvSpPr>
        <p:spPr>
          <a:xfrm>
            <a:off x="8881982" y="2586810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E93D1CF-53C3-A17B-161F-1CAA6E42E60E}"/>
              </a:ext>
            </a:extLst>
          </p:cNvPr>
          <p:cNvSpPr/>
          <p:nvPr/>
        </p:nvSpPr>
        <p:spPr>
          <a:xfrm>
            <a:off x="8303224" y="388004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055A425-6567-0298-6F17-595890404E69}"/>
              </a:ext>
            </a:extLst>
          </p:cNvPr>
          <p:cNvSpPr/>
          <p:nvPr/>
        </p:nvSpPr>
        <p:spPr>
          <a:xfrm>
            <a:off x="8303224" y="3325788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D69B3F4-29F4-4CDB-9183-AD7A6C51F4B5}"/>
              </a:ext>
            </a:extLst>
          </p:cNvPr>
          <p:cNvSpPr/>
          <p:nvPr/>
        </p:nvSpPr>
        <p:spPr>
          <a:xfrm>
            <a:off x="8303224" y="274237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65E5579-3D8C-F7A8-FCBB-437FB19A1FD5}"/>
              </a:ext>
            </a:extLst>
          </p:cNvPr>
          <p:cNvSpPr/>
          <p:nvPr/>
        </p:nvSpPr>
        <p:spPr>
          <a:xfrm>
            <a:off x="8295997" y="2199168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14B7A4C-84F3-B65B-D4F1-3024CB665342}"/>
              </a:ext>
            </a:extLst>
          </p:cNvPr>
          <p:cNvSpPr/>
          <p:nvPr/>
        </p:nvSpPr>
        <p:spPr>
          <a:xfrm>
            <a:off x="8881980" y="3063821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1639761-6151-7E23-7172-A06FBE037D68}"/>
              </a:ext>
            </a:extLst>
          </p:cNvPr>
          <p:cNvSpPr/>
          <p:nvPr/>
        </p:nvSpPr>
        <p:spPr>
          <a:xfrm>
            <a:off x="8881980" y="3532361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758A3A-2E0D-7525-7542-AE093C180A12}"/>
              </a:ext>
            </a:extLst>
          </p:cNvPr>
          <p:cNvSpPr/>
          <p:nvPr/>
        </p:nvSpPr>
        <p:spPr>
          <a:xfrm>
            <a:off x="9498439" y="1948027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9ED3D55-98F3-183E-54A3-80F7BF094095}"/>
              </a:ext>
            </a:extLst>
          </p:cNvPr>
          <p:cNvSpPr/>
          <p:nvPr/>
        </p:nvSpPr>
        <p:spPr>
          <a:xfrm>
            <a:off x="9498439" y="237943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70AE7BD-F43F-2F4F-2A51-C12FAF1D2148}"/>
              </a:ext>
            </a:extLst>
          </p:cNvPr>
          <p:cNvSpPr/>
          <p:nvPr/>
        </p:nvSpPr>
        <p:spPr>
          <a:xfrm>
            <a:off x="9498438" y="3645048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0233BE5-F84F-177F-7F0E-1ECB47629349}"/>
              </a:ext>
            </a:extLst>
          </p:cNvPr>
          <p:cNvSpPr/>
          <p:nvPr/>
        </p:nvSpPr>
        <p:spPr>
          <a:xfrm>
            <a:off x="9498438" y="4134551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DB14588-2880-B438-EE0F-EC060ADCC1FB}"/>
              </a:ext>
            </a:extLst>
          </p:cNvPr>
          <p:cNvSpPr/>
          <p:nvPr/>
        </p:nvSpPr>
        <p:spPr>
          <a:xfrm>
            <a:off x="10077197" y="1681500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F443381-E4F4-EC9C-CEA4-A4AAA472D171}"/>
              </a:ext>
            </a:extLst>
          </p:cNvPr>
          <p:cNvSpPr/>
          <p:nvPr/>
        </p:nvSpPr>
        <p:spPr>
          <a:xfrm>
            <a:off x="10077196" y="2570556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34B6573-0B60-01C7-6E9E-4646BC95C82D}"/>
              </a:ext>
            </a:extLst>
          </p:cNvPr>
          <p:cNvSpPr/>
          <p:nvPr/>
        </p:nvSpPr>
        <p:spPr>
          <a:xfrm>
            <a:off x="10077196" y="21337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F055C53-647E-5924-7725-EF100367A71F}"/>
              </a:ext>
            </a:extLst>
          </p:cNvPr>
          <p:cNvSpPr/>
          <p:nvPr/>
        </p:nvSpPr>
        <p:spPr>
          <a:xfrm>
            <a:off x="10077194" y="388004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17C2EB2-1CA2-61BC-2DC7-39D17FF789AD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 flipV="1">
            <a:off x="8039852" y="2380237"/>
            <a:ext cx="256145" cy="389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755A869-68FA-8CE7-63ED-BEC910683E62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8039852" y="2769433"/>
            <a:ext cx="263372" cy="15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E4CD14F-F9A8-86C4-CE95-071151B70FE8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8039852" y="2769433"/>
            <a:ext cx="263372" cy="73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483F1A8-D840-0F71-4CF9-C15AFFC3392B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8039852" y="2769433"/>
            <a:ext cx="263372" cy="1291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40DFF87-CE95-F2A8-DB2B-23A15A45064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8039850" y="2380237"/>
            <a:ext cx="256147" cy="86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9A9ABCCD-7BAB-4E0A-0BE5-71C1DB034A20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 flipV="1">
            <a:off x="8039850" y="2923444"/>
            <a:ext cx="263374" cy="32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5A9E8B83-75F2-F6FD-B20A-1BBAB25D77F7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039850" y="3246444"/>
            <a:ext cx="263374" cy="260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219569C9-2B9A-BA76-F169-1B523F7568D8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039850" y="3246444"/>
            <a:ext cx="263374" cy="81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6336960F-E41A-90C5-0C15-E49DDA628A1E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039851" y="2380237"/>
            <a:ext cx="256146" cy="134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D784479-87C7-4A02-22B7-67574280A568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 flipV="1">
            <a:off x="8039851" y="2923444"/>
            <a:ext cx="263373" cy="800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DD1817DD-D7F5-4FA6-BF37-4349C2C24EB4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8039851" y="3506857"/>
            <a:ext cx="263373" cy="216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C71B88BE-BFB2-9B00-8F0B-E288A48B33B4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8039851" y="3723456"/>
            <a:ext cx="263373" cy="33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5AE49818-353E-CAF6-9DC2-AC1774522C13}"/>
              </a:ext>
            </a:extLst>
          </p:cNvPr>
          <p:cNvCxnSpPr>
            <a:cxnSpLocks/>
            <a:stCxn id="14" idx="6"/>
            <a:endCxn id="10" idx="2"/>
          </p:cNvCxnSpPr>
          <p:nvPr/>
        </p:nvCxnSpPr>
        <p:spPr>
          <a:xfrm>
            <a:off x="8649082" y="2380237"/>
            <a:ext cx="232900" cy="38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EF716748-4E98-4141-4D17-D107262364B2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8649082" y="2380237"/>
            <a:ext cx="232898" cy="86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4437DAFB-D263-3242-84F6-8D66CBC2C05A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8649082" y="2380237"/>
            <a:ext cx="232898" cy="86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D6DCF4A2-632C-73CE-0BCC-DF72C53D16C2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8649082" y="2380237"/>
            <a:ext cx="232898" cy="133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22530370-13A4-2FAE-F4D0-0650F849F7D3}"/>
              </a:ext>
            </a:extLst>
          </p:cNvPr>
          <p:cNvCxnSpPr>
            <a:cxnSpLocks/>
            <a:stCxn id="13" idx="6"/>
            <a:endCxn id="10" idx="2"/>
          </p:cNvCxnSpPr>
          <p:nvPr/>
        </p:nvCxnSpPr>
        <p:spPr>
          <a:xfrm flipV="1">
            <a:off x="8656309" y="2767879"/>
            <a:ext cx="225673" cy="15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E07C6000-6DF7-1903-A259-B08CA72CC688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8656309" y="2923444"/>
            <a:ext cx="225671" cy="321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BD4499D3-CB92-5740-0C5C-817A61A21595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8656309" y="2923444"/>
            <a:ext cx="225671" cy="789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B59283E3-2314-E583-1E4B-C676A7193729}"/>
              </a:ext>
            </a:extLst>
          </p:cNvPr>
          <p:cNvCxnSpPr>
            <a:cxnSpLocks/>
            <a:stCxn id="12" idx="6"/>
            <a:endCxn id="10" idx="2"/>
          </p:cNvCxnSpPr>
          <p:nvPr/>
        </p:nvCxnSpPr>
        <p:spPr>
          <a:xfrm flipV="1">
            <a:off x="8656309" y="2767879"/>
            <a:ext cx="225673" cy="7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DC184D94-3087-0D68-478A-5CF4EBED3CAC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 flipV="1">
            <a:off x="8656309" y="3244890"/>
            <a:ext cx="225671" cy="26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DE016756-7EEE-010E-6499-B320A7B2EEED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>
            <a:off x="8656309" y="3506857"/>
            <a:ext cx="225671" cy="20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00B3D39C-359D-3130-4FF4-F2C13520F1C8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 flipV="1">
            <a:off x="8656309" y="2767879"/>
            <a:ext cx="225673" cy="1293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0A47F5D0-DEA9-AA7D-965F-ECAA76FF0064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 flipV="1">
            <a:off x="8656309" y="3244890"/>
            <a:ext cx="225671" cy="81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30324AC8-0F9E-2FAE-F930-A42B3F06E641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8656309" y="3713430"/>
            <a:ext cx="225671" cy="34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C4CE0D55-5DD4-D7D1-C964-1865DE7DA55F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9235067" y="2129096"/>
            <a:ext cx="263372" cy="63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1FDA3FF5-3FCE-2D2A-F52C-8EF4E385AEBD}"/>
              </a:ext>
            </a:extLst>
          </p:cNvPr>
          <p:cNvCxnSpPr>
            <a:cxnSpLocks/>
            <a:stCxn id="10" idx="6"/>
            <a:endCxn id="18" idx="2"/>
          </p:cNvCxnSpPr>
          <p:nvPr/>
        </p:nvCxnSpPr>
        <p:spPr>
          <a:xfrm flipV="1">
            <a:off x="9235067" y="2560504"/>
            <a:ext cx="263372" cy="207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F26F8F15-2EBE-C7D3-39A4-DAFB3B058AD1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9235067" y="2767879"/>
            <a:ext cx="263371" cy="105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325B8E5A-674C-1C27-ABA7-F61CC7993540}"/>
              </a:ext>
            </a:extLst>
          </p:cNvPr>
          <p:cNvCxnSpPr>
            <a:cxnSpLocks/>
            <a:stCxn id="10" idx="6"/>
            <a:endCxn id="20" idx="2"/>
          </p:cNvCxnSpPr>
          <p:nvPr/>
        </p:nvCxnSpPr>
        <p:spPr>
          <a:xfrm>
            <a:off x="9235067" y="2767879"/>
            <a:ext cx="263371" cy="154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0149A94B-7DE7-6CEE-634E-D73804978B1D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9235065" y="2001061"/>
            <a:ext cx="315082" cy="124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6F246C6D-8AB3-E198-4F94-39A93CC04570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 flipV="1">
            <a:off x="9235065" y="2560504"/>
            <a:ext cx="263374" cy="68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CF6DA32D-917E-DB90-A41E-5F6542A0B130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>
            <a:off x="9235065" y="3244890"/>
            <a:ext cx="263373" cy="58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872204B1-F24F-042A-6712-92C16D5F222E}"/>
              </a:ext>
            </a:extLst>
          </p:cNvPr>
          <p:cNvCxnSpPr>
            <a:cxnSpLocks/>
            <a:stCxn id="15" idx="6"/>
            <a:endCxn id="20" idx="2"/>
          </p:cNvCxnSpPr>
          <p:nvPr/>
        </p:nvCxnSpPr>
        <p:spPr>
          <a:xfrm>
            <a:off x="9235065" y="3244890"/>
            <a:ext cx="263373" cy="107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70C64558-3DB3-B298-DBD1-B11A1D99221B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9235065" y="2129096"/>
            <a:ext cx="263374" cy="158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0C7CAEB1-C29F-A72F-201B-86E200D3243B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 flipV="1">
            <a:off x="9235065" y="2560504"/>
            <a:ext cx="263374" cy="115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>
            <a:extLst>
              <a:ext uri="{FF2B5EF4-FFF2-40B4-BE49-F238E27FC236}">
                <a16:creationId xmlns:a16="http://schemas.microsoft.com/office/drawing/2014/main" id="{019A31D7-3AC6-B8BA-1D37-5348B47DAC5E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9235065" y="3713430"/>
            <a:ext cx="263373" cy="11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5ADB4362-0A72-0341-0A05-B2F072FB0BEF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>
            <a:off x="9235065" y="3713430"/>
            <a:ext cx="263373" cy="60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ECFDFE06-0AB4-2EF2-417E-68ADEB972E70}"/>
              </a:ext>
            </a:extLst>
          </p:cNvPr>
          <p:cNvCxnSpPr>
            <a:cxnSpLocks/>
            <a:stCxn id="17" idx="6"/>
            <a:endCxn id="21" idx="2"/>
          </p:cNvCxnSpPr>
          <p:nvPr/>
        </p:nvCxnSpPr>
        <p:spPr>
          <a:xfrm flipV="1">
            <a:off x="9851524" y="1862569"/>
            <a:ext cx="225673" cy="266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5F84E81C-FEDD-4103-34AF-7AE4C2F13E56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9851524" y="2129096"/>
            <a:ext cx="225672" cy="18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1FB64D8A-A57D-2F5F-EDD7-B6513BCE35A1}"/>
              </a:ext>
            </a:extLst>
          </p:cNvPr>
          <p:cNvCxnSpPr>
            <a:cxnSpLocks/>
            <a:stCxn id="17" idx="6"/>
            <a:endCxn id="22" idx="2"/>
          </p:cNvCxnSpPr>
          <p:nvPr/>
        </p:nvCxnSpPr>
        <p:spPr>
          <a:xfrm>
            <a:off x="9851524" y="2129096"/>
            <a:ext cx="225672" cy="622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5DC564BC-04D9-E8ED-90BC-0C4000E658D9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V="1">
            <a:off x="9851524" y="1862569"/>
            <a:ext cx="225673" cy="69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AD887232-0534-8FA4-B28C-707BB2DE892C}"/>
              </a:ext>
            </a:extLst>
          </p:cNvPr>
          <p:cNvCxnSpPr>
            <a:cxnSpLocks/>
            <a:stCxn id="18" idx="6"/>
            <a:endCxn id="23" idx="2"/>
          </p:cNvCxnSpPr>
          <p:nvPr/>
        </p:nvCxnSpPr>
        <p:spPr>
          <a:xfrm flipV="1">
            <a:off x="9851524" y="2314781"/>
            <a:ext cx="225672" cy="24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>
            <a:extLst>
              <a:ext uri="{FF2B5EF4-FFF2-40B4-BE49-F238E27FC236}">
                <a16:creationId xmlns:a16="http://schemas.microsoft.com/office/drawing/2014/main" id="{5900CD9A-3656-A0B6-9E45-11859278645A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>
            <a:off x="9851524" y="2560504"/>
            <a:ext cx="225672" cy="191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1DE319CE-3E9B-09A5-66B9-9315C1DF373C}"/>
              </a:ext>
            </a:extLst>
          </p:cNvPr>
          <p:cNvCxnSpPr>
            <a:cxnSpLocks/>
            <a:stCxn id="19" idx="6"/>
            <a:endCxn id="24" idx="2"/>
          </p:cNvCxnSpPr>
          <p:nvPr/>
        </p:nvCxnSpPr>
        <p:spPr>
          <a:xfrm>
            <a:off x="9851523" y="3826117"/>
            <a:ext cx="225671" cy="23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>
            <a:extLst>
              <a:ext uri="{FF2B5EF4-FFF2-40B4-BE49-F238E27FC236}">
                <a16:creationId xmlns:a16="http://schemas.microsoft.com/office/drawing/2014/main" id="{896E9E82-02B3-1C2A-D274-BE3CEDEE2B1D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851523" y="4061111"/>
            <a:ext cx="225671" cy="25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Левая фигурная скобка 165">
            <a:extLst>
              <a:ext uri="{FF2B5EF4-FFF2-40B4-BE49-F238E27FC236}">
                <a16:creationId xmlns:a16="http://schemas.microsoft.com/office/drawing/2014/main" id="{469F1914-C80C-0F61-69B6-A566F868522A}"/>
              </a:ext>
            </a:extLst>
          </p:cNvPr>
          <p:cNvSpPr/>
          <p:nvPr/>
        </p:nvSpPr>
        <p:spPr>
          <a:xfrm>
            <a:off x="7370518" y="2490045"/>
            <a:ext cx="264539" cy="16567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994E337-FBB9-0650-DA88-F92230E87D02}"/>
              </a:ext>
            </a:extLst>
          </p:cNvPr>
          <p:cNvSpPr txBox="1"/>
          <p:nvPr/>
        </p:nvSpPr>
        <p:spPr>
          <a:xfrm rot="16200000">
            <a:off x="7002477" y="3150233"/>
            <a:ext cx="41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24</a:t>
            </a:r>
          </a:p>
        </p:txBody>
      </p:sp>
      <p:sp>
        <p:nvSpPr>
          <p:cNvPr id="169" name="Левая фигурная скобка 168">
            <a:extLst>
              <a:ext uri="{FF2B5EF4-FFF2-40B4-BE49-F238E27FC236}">
                <a16:creationId xmlns:a16="http://schemas.microsoft.com/office/drawing/2014/main" id="{8857C5B1-8D10-7036-0780-4BC0EFD2157F}"/>
              </a:ext>
            </a:extLst>
          </p:cNvPr>
          <p:cNvSpPr/>
          <p:nvPr/>
        </p:nvSpPr>
        <p:spPr>
          <a:xfrm rot="16200000">
            <a:off x="8653218" y="3912448"/>
            <a:ext cx="315014" cy="1137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894E0B4-C8C0-2820-D38D-01786B9BEEC5}"/>
              </a:ext>
            </a:extLst>
          </p:cNvPr>
          <p:cNvSpPr txBox="1"/>
          <p:nvPr/>
        </p:nvSpPr>
        <p:spPr>
          <a:xfrm>
            <a:off x="8267895" y="4654023"/>
            <a:ext cx="11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Общие слои</a:t>
            </a:r>
          </a:p>
        </p:txBody>
      </p:sp>
      <p:sp>
        <p:nvSpPr>
          <p:cNvPr id="171" name="Левая фигурная скобка 170">
            <a:extLst>
              <a:ext uri="{FF2B5EF4-FFF2-40B4-BE49-F238E27FC236}">
                <a16:creationId xmlns:a16="http://schemas.microsoft.com/office/drawing/2014/main" id="{2C223855-C697-B9C3-5552-BF4D8DD844CE}"/>
              </a:ext>
            </a:extLst>
          </p:cNvPr>
          <p:cNvSpPr/>
          <p:nvPr/>
        </p:nvSpPr>
        <p:spPr>
          <a:xfrm rot="16200000">
            <a:off x="7704487" y="4103027"/>
            <a:ext cx="317640" cy="757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Левая фигурная скобка 171">
            <a:extLst>
              <a:ext uri="{FF2B5EF4-FFF2-40B4-BE49-F238E27FC236}">
                <a16:creationId xmlns:a16="http://schemas.microsoft.com/office/drawing/2014/main" id="{2368CFAA-46C9-3079-8C52-38D9E3F17F03}"/>
              </a:ext>
            </a:extLst>
          </p:cNvPr>
          <p:cNvSpPr/>
          <p:nvPr/>
        </p:nvSpPr>
        <p:spPr>
          <a:xfrm rot="16200000">
            <a:off x="9805479" y="4309855"/>
            <a:ext cx="317640" cy="883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7D0A143-B30D-9831-AA10-3ABF24680384}"/>
              </a:ext>
            </a:extLst>
          </p:cNvPr>
          <p:cNvSpPr txBox="1"/>
          <p:nvPr/>
        </p:nvSpPr>
        <p:spPr>
          <a:xfrm>
            <a:off x="7233504" y="4654635"/>
            <a:ext cx="122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Входной слой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420FB02-3378-584B-A558-8B006D1F9CD9}"/>
              </a:ext>
            </a:extLst>
          </p:cNvPr>
          <p:cNvSpPr txBox="1"/>
          <p:nvPr/>
        </p:nvSpPr>
        <p:spPr>
          <a:xfrm>
            <a:off x="9309927" y="4869474"/>
            <a:ext cx="130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Слои </a:t>
            </a:r>
            <a:r>
              <a:rPr lang="en-US" sz="1400" dirty="0">
                <a:solidFill>
                  <a:schemeClr val="tx2"/>
                </a:solidFill>
              </a:rPr>
              <a:t>Critic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5" name="Левая фигурная скобка 174">
            <a:extLst>
              <a:ext uri="{FF2B5EF4-FFF2-40B4-BE49-F238E27FC236}">
                <a16:creationId xmlns:a16="http://schemas.microsoft.com/office/drawing/2014/main" id="{4B25F0A6-D557-702D-89D1-633168B43EC6}"/>
              </a:ext>
            </a:extLst>
          </p:cNvPr>
          <p:cNvSpPr/>
          <p:nvPr/>
        </p:nvSpPr>
        <p:spPr>
          <a:xfrm rot="5400000">
            <a:off x="9805479" y="1104041"/>
            <a:ext cx="317640" cy="883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3A27BC5-BC81-054F-0EB8-AA317D2BC595}"/>
              </a:ext>
            </a:extLst>
          </p:cNvPr>
          <p:cNvSpPr txBox="1"/>
          <p:nvPr/>
        </p:nvSpPr>
        <p:spPr>
          <a:xfrm>
            <a:off x="9290738" y="1111630"/>
            <a:ext cx="130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Слои </a:t>
            </a:r>
            <a:r>
              <a:rPr lang="en-US" sz="1400" dirty="0">
                <a:solidFill>
                  <a:schemeClr val="tx2"/>
                </a:solidFill>
              </a:rPr>
              <a:t>Actor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2479A28-2688-D990-6CEC-1AA4E28A5C7F}"/>
              </a:ext>
            </a:extLst>
          </p:cNvPr>
          <p:cNvSpPr txBox="1"/>
          <p:nvPr/>
        </p:nvSpPr>
        <p:spPr>
          <a:xfrm>
            <a:off x="7323925" y="5283446"/>
            <a:ext cx="3520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Рисунок 10. Архитектура </a:t>
            </a:r>
            <a:r>
              <a:rPr lang="en-US" sz="1600" dirty="0">
                <a:solidFill>
                  <a:schemeClr val="tx2"/>
                </a:solidFill>
              </a:rPr>
              <a:t>Actor-Critic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349BF030-DAAF-E519-6974-32AE8BA3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66" y="1812447"/>
            <a:ext cx="3236537" cy="32365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EA70AF8-47A6-D51B-AFB7-FDCB2AAB28FB}"/>
                  </a:ext>
                </a:extLst>
              </p:cNvPr>
              <p:cNvSpPr txBox="1"/>
              <p:nvPr/>
            </p:nvSpPr>
            <p:spPr>
              <a:xfrm>
                <a:off x="2295666" y="5283446"/>
                <a:ext cx="3520826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9. Стратегия,</a:t>
                </a:r>
                <a:r>
                  <a:rPr lang="en-US" sz="1600" dirty="0">
                    <a:solidFill>
                      <a:schemeClr val="tx2"/>
                    </a:solidFill>
                  </a:rPr>
                  <a:t>Actor-Critic</a:t>
                </a:r>
                <a:r>
                  <a:rPr lang="ru-RU" sz="1600" dirty="0">
                    <a:solidFill>
                      <a:schemeClr val="tx2"/>
                    </a:solidFill>
                  </a:rPr>
                  <a:t>, 1</a:t>
                </a:r>
                <a:r>
                  <a:rPr lang="en-US" sz="1600" dirty="0">
                    <a:solidFill>
                      <a:schemeClr val="tx2"/>
                    </a:solidFill>
                  </a:rPr>
                  <a:t>00</a:t>
                </a:r>
                <a:r>
                  <a:rPr lang="ru-RU" sz="1600" dirty="0">
                    <a:solidFill>
                      <a:schemeClr val="tx2"/>
                    </a:solidFill>
                  </a:rPr>
                  <a:t> эпизодо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EA70AF8-47A6-D51B-AFB7-FDCB2AAB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666" y="5283446"/>
                <a:ext cx="3520826" cy="605871"/>
              </a:xfrm>
              <a:prstGeom prst="rect">
                <a:avLst/>
              </a:prstGeom>
              <a:blipFill>
                <a:blip r:embed="rId3"/>
                <a:stretch>
                  <a:fillRect l="-693" t="-5051" r="-520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C1FAC335-CE5C-9537-0FD1-F86CF740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70" y="659997"/>
            <a:ext cx="10203604" cy="893551"/>
          </a:xfrm>
        </p:spPr>
        <p:txBody>
          <a:bodyPr>
            <a:noAutofit/>
          </a:bodyPr>
          <a:lstStyle/>
          <a:p>
            <a:r>
              <a:rPr lang="ru-RU" sz="2800" dirty="0"/>
              <a:t>Стратегия, полученная с использованием</a:t>
            </a:r>
            <a:r>
              <a:rPr lang="en-US" sz="2800" dirty="0"/>
              <a:t> </a:t>
            </a:r>
            <a:r>
              <a:rPr lang="ru-RU" sz="2800" dirty="0"/>
              <a:t>нейронной сети </a:t>
            </a:r>
            <a:r>
              <a:rPr lang="en-US" sz="2800" dirty="0"/>
              <a:t>Actor-Critic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2801D06-18CE-78BA-EE92-A1BEE021A86D}"/>
                  </a:ext>
                </a:extLst>
              </p:cNvPr>
              <p:cNvSpPr txBox="1"/>
              <p:nvPr/>
            </p:nvSpPr>
            <p:spPr>
              <a:xfrm>
                <a:off x="1432231" y="6211141"/>
                <a:ext cx="102036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2"/>
                    </a:solidFill>
                  </a:rPr>
                  <a:t>Стратегия получена на </a:t>
                </a:r>
                <a:r>
                  <a:rPr lang="en-US" sz="1600" dirty="0">
                    <a:solidFill>
                      <a:schemeClr val="tx2"/>
                    </a:solidFill>
                  </a:rPr>
                  <a:t>1</a:t>
                </a:r>
                <a:r>
                  <a:rPr lang="ru-RU" sz="1600" dirty="0">
                    <a:solidFill>
                      <a:schemeClr val="tx2"/>
                    </a:solidFill>
                  </a:rPr>
                  <a:t>00 эпизоде обучения модели. Максимальное количество шагов = 200. Количество агентов = 1.  «Память» агента = </a:t>
                </a:r>
                <a:r>
                  <a:rPr lang="en-US" sz="1600" dirty="0">
                    <a:solidFill>
                      <a:schemeClr val="tx2"/>
                    </a:solidFill>
                  </a:rPr>
                  <a:t>50</a:t>
                </a:r>
                <a:r>
                  <a:rPr lang="ru-RU" sz="1600" dirty="0">
                    <a:solidFill>
                      <a:schemeClr val="tx2"/>
                    </a:solidFill>
                  </a:rPr>
                  <a:t>0. </a:t>
                </a:r>
              </a:p>
            </p:txBody>
          </p:sp>
        </mc:Choice>
        <mc:Fallback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2801D06-18CE-78BA-EE92-A1BEE021A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31" y="6211141"/>
                <a:ext cx="10203603" cy="584775"/>
              </a:xfrm>
              <a:prstGeom prst="rect">
                <a:avLst/>
              </a:prstGeom>
              <a:blipFill>
                <a:blip r:embed="rId4"/>
                <a:stretch>
                  <a:fillRect l="-358" t="-5208" b="-13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28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272C0-49D9-DA3E-A7C5-9761EED0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13</a:t>
            </a:fld>
            <a:endParaRPr lang="en-US"/>
          </a:p>
        </p:txBody>
      </p:sp>
      <p:pic>
        <p:nvPicPr>
          <p:cNvPr id="8" name="Рисунок 7" descr="Изображение выглядит как текст, ванная, посуд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F8CBA-FBB6-C532-729E-E75F03BD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95" y="1824966"/>
            <a:ext cx="9353098" cy="320806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38786EB-5AF6-7BA7-EBA8-F2A771C0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712" y="759586"/>
            <a:ext cx="10203604" cy="685800"/>
          </a:xfrm>
        </p:spPr>
        <p:txBody>
          <a:bodyPr>
            <a:noAutofit/>
          </a:bodyPr>
          <a:lstStyle/>
          <a:p>
            <a:r>
              <a:rPr lang="ru-RU" sz="2800" dirty="0"/>
              <a:t>Стратегии, в зависимости от дня эксперимента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87AD6-2F1E-00D7-A203-6CAD16BE0544}"/>
                  </a:ext>
                </a:extLst>
              </p:cNvPr>
              <p:cNvSpPr txBox="1"/>
              <p:nvPr/>
            </p:nvSpPr>
            <p:spPr>
              <a:xfrm>
                <a:off x="4855101" y="5156698"/>
                <a:ext cx="3520826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11. Стратегии мыши на 1 и 8 испытани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и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87AD6-2F1E-00D7-A203-6CAD16BE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101" y="5156698"/>
                <a:ext cx="3520826" cy="605871"/>
              </a:xfrm>
              <a:prstGeom prst="rect">
                <a:avLst/>
              </a:prstGeom>
              <a:blipFill>
                <a:blip r:embed="rId3"/>
                <a:stretch>
                  <a:fillRect t="-5051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7A965B-FB8F-C305-7B7A-94600395A2DA}"/>
                  </a:ext>
                </a:extLst>
              </p:cNvPr>
              <p:cNvSpPr txBox="1"/>
              <p:nvPr/>
            </p:nvSpPr>
            <p:spPr>
              <a:xfrm>
                <a:off x="1432266" y="6274640"/>
                <a:ext cx="100455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chemeClr val="tx2"/>
                    </a:solidFill>
                  </a:rPr>
                  <a:t> Изображение с сайта </a:t>
                </a:r>
                <a:r>
                  <a:rPr lang="en-US" sz="1400" dirty="0">
                    <a:solidFill>
                      <a:schemeClr val="tx2"/>
                    </a:solidFill>
                  </a:rPr>
                  <a:t>https://scifundchallenge.org/firesidescience/2014/10/08/the-grids-of-nobel-medial-temporal-lobe-rific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7A965B-FB8F-C305-7B7A-94600395A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66" y="6274640"/>
                <a:ext cx="10045544" cy="307777"/>
              </a:xfrm>
              <a:prstGeom prst="rect">
                <a:avLst/>
              </a:prstGeom>
              <a:blipFill>
                <a:blip r:embed="rId4"/>
                <a:stretch>
                  <a:fillRect t="-5882" b="-2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25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AC47-1FAC-BB6A-658E-D0F180D51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0B130-8D93-3FE9-BC51-F4A9C59E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14</a:t>
            </a:fld>
            <a:endParaRPr lang="en-US" sz="28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D53EA7-0572-A52F-DEF9-5C341B93D971}"/>
              </a:ext>
            </a:extLst>
          </p:cNvPr>
          <p:cNvSpPr/>
          <p:nvPr/>
        </p:nvSpPr>
        <p:spPr>
          <a:xfrm>
            <a:off x="7793353" y="24067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68E6182-9621-9387-2CD8-6FADB5C9C3AD}"/>
              </a:ext>
            </a:extLst>
          </p:cNvPr>
          <p:cNvSpPr/>
          <p:nvPr/>
        </p:nvSpPr>
        <p:spPr>
          <a:xfrm>
            <a:off x="7793352" y="2894089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1AEB93B-C396-ABA0-9379-84F0E66BB5A0}"/>
              </a:ext>
            </a:extLst>
          </p:cNvPr>
          <p:cNvSpPr/>
          <p:nvPr/>
        </p:nvSpPr>
        <p:spPr>
          <a:xfrm>
            <a:off x="7793352" y="3381466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03E9DA3-640A-8E55-0B4D-675489443C91}"/>
              </a:ext>
            </a:extLst>
          </p:cNvPr>
          <p:cNvSpPr/>
          <p:nvPr/>
        </p:nvSpPr>
        <p:spPr>
          <a:xfrm>
            <a:off x="8554151" y="211639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7200E2-D40A-0671-BB9E-6C106F1CD913}"/>
              </a:ext>
            </a:extLst>
          </p:cNvPr>
          <p:cNvSpPr/>
          <p:nvPr/>
        </p:nvSpPr>
        <p:spPr>
          <a:xfrm>
            <a:off x="8554151" y="262399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F7F237-FAD3-BA63-7FF6-F41605644A5A}"/>
              </a:ext>
            </a:extLst>
          </p:cNvPr>
          <p:cNvSpPr/>
          <p:nvPr/>
        </p:nvSpPr>
        <p:spPr>
          <a:xfrm>
            <a:off x="8542184" y="3130988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5DEE896-F80B-50DD-D474-2165F76C4D7E}"/>
              </a:ext>
            </a:extLst>
          </p:cNvPr>
          <p:cNvSpPr/>
          <p:nvPr/>
        </p:nvSpPr>
        <p:spPr>
          <a:xfrm>
            <a:off x="8557303" y="3639201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AAEF440-1486-B3D9-6AD4-57F854E60063}"/>
              </a:ext>
            </a:extLst>
          </p:cNvPr>
          <p:cNvSpPr/>
          <p:nvPr/>
        </p:nvSpPr>
        <p:spPr>
          <a:xfrm>
            <a:off x="9233162" y="238860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B4C595C-F95A-1359-E2CC-448196334184}"/>
              </a:ext>
            </a:extLst>
          </p:cNvPr>
          <p:cNvSpPr/>
          <p:nvPr/>
        </p:nvSpPr>
        <p:spPr>
          <a:xfrm>
            <a:off x="9233161" y="341752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36BF90B-6C80-EAAD-6909-AB15CB4CB610}"/>
              </a:ext>
            </a:extLst>
          </p:cNvPr>
          <p:cNvSpPr/>
          <p:nvPr/>
        </p:nvSpPr>
        <p:spPr>
          <a:xfrm>
            <a:off x="9233161" y="29093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2F67D2C-900F-FF0C-41A1-DE429993F3BE}"/>
              </a:ext>
            </a:extLst>
          </p:cNvPr>
          <p:cNvSpPr/>
          <p:nvPr/>
        </p:nvSpPr>
        <p:spPr>
          <a:xfrm>
            <a:off x="10024654" y="24067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7DD75A4-E90B-09E9-560D-C09FAF37A535}"/>
              </a:ext>
            </a:extLst>
          </p:cNvPr>
          <p:cNvSpPr/>
          <p:nvPr/>
        </p:nvSpPr>
        <p:spPr>
          <a:xfrm>
            <a:off x="10024653" y="2909312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E3B6C5C-D125-3333-E15A-808BF1694421}"/>
              </a:ext>
            </a:extLst>
          </p:cNvPr>
          <p:cNvSpPr/>
          <p:nvPr/>
        </p:nvSpPr>
        <p:spPr>
          <a:xfrm>
            <a:off x="10024652" y="3417525"/>
            <a:ext cx="353085" cy="3621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1EE3B752-1486-154A-2DB9-44F531D1F234}"/>
              </a:ext>
            </a:extLst>
          </p:cNvPr>
          <p:cNvSpPr/>
          <p:nvPr/>
        </p:nvSpPr>
        <p:spPr>
          <a:xfrm>
            <a:off x="7420032" y="2297461"/>
            <a:ext cx="264539" cy="16567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4C6F59-D1A2-4A94-A99E-FA1DAD501FB8}"/>
              </a:ext>
            </a:extLst>
          </p:cNvPr>
          <p:cNvSpPr txBox="1"/>
          <p:nvPr/>
        </p:nvSpPr>
        <p:spPr>
          <a:xfrm rot="16200000">
            <a:off x="7035995" y="2962294"/>
            <a:ext cx="41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24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7E193D9-EF65-D4E1-7F0A-ED3135288184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8146438" y="2297461"/>
            <a:ext cx="407713" cy="29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9A78254-C953-BD77-D318-CD0B54655F4E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8146438" y="2587781"/>
            <a:ext cx="407713" cy="21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632FACC-DC21-4335-3B9A-65951FE1CDBB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8146438" y="2587781"/>
            <a:ext cx="395746" cy="72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EFF8364-E78E-8A9E-9307-28D7DC3A3333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8146438" y="2587781"/>
            <a:ext cx="410865" cy="1232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876EADC2-EA33-B088-CC12-C2DF3540700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146437" y="2297461"/>
            <a:ext cx="407714" cy="777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C1DF3F-0361-9E1E-E70B-6A5F215BA03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8146437" y="2805064"/>
            <a:ext cx="407714" cy="27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C31917D-3DBE-6A06-7B53-38250232EF90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146437" y="3075158"/>
            <a:ext cx="395747" cy="23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30C7FD78-94F2-7895-D381-9918148BF73C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8146437" y="3075158"/>
            <a:ext cx="410866" cy="7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CBC1C835-48A8-7BD1-17FB-A1413241BA42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8146437" y="2297461"/>
            <a:ext cx="407714" cy="126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EAEAA069-6F22-8EEC-F950-8734E8F4AF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8146437" y="2805064"/>
            <a:ext cx="407714" cy="757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ED8579E7-AED4-B92A-5DEE-C768C9F322A8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8146437" y="3312057"/>
            <a:ext cx="395747" cy="25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6F36985-1DC2-43BE-F723-5BAD7E112E0C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8146437" y="3562535"/>
            <a:ext cx="410866" cy="25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5E74BE45-3152-6B8D-CD15-C99ABBE86F8C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8907236" y="2297461"/>
            <a:ext cx="325926" cy="272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E63A29A-84DF-F04C-8D5F-4409C5C251AF}"/>
              </a:ext>
            </a:extLst>
          </p:cNvPr>
          <p:cNvCxnSpPr>
            <a:cxnSpLocks/>
            <a:stCxn id="10" idx="6"/>
            <a:endCxn id="16" idx="2"/>
          </p:cNvCxnSpPr>
          <p:nvPr/>
        </p:nvCxnSpPr>
        <p:spPr>
          <a:xfrm>
            <a:off x="8907236" y="2297461"/>
            <a:ext cx="325925" cy="79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410D474F-70D7-A621-16B1-6A1678FCDB44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>
            <a:off x="8907236" y="2297461"/>
            <a:ext cx="325925" cy="130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713DC095-4490-7A9A-F2F0-EEA367E10CFE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8907236" y="2569674"/>
            <a:ext cx="325926" cy="23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CC76CECC-988B-CA5F-5BE7-09BCD506D827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8907236" y="2805064"/>
            <a:ext cx="325925" cy="28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750CBCBC-2BE4-4664-81C3-12DD4267C6E2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>
            <a:off x="8907236" y="2805064"/>
            <a:ext cx="325925" cy="79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86250BCF-9C9F-EB9C-D9FC-625C36C8EB97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 flipV="1">
            <a:off x="8895269" y="2569674"/>
            <a:ext cx="337893" cy="74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54DA8BEE-384F-94ED-9FDC-53CEF72D1D53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8895269" y="3090381"/>
            <a:ext cx="337892" cy="22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DA9C26CF-6EB2-586D-D5B5-24421000AB30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>
            <a:off x="8895269" y="3312057"/>
            <a:ext cx="337892" cy="28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0FAD553-6822-0164-B106-C5105D673679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910388" y="2569674"/>
            <a:ext cx="322774" cy="125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8F1A8319-77B0-47B9-A51E-AA14EBE47613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8910388" y="3090381"/>
            <a:ext cx="322773" cy="72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97EC96BC-E18D-FB54-37C3-0D2E4882A60B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 flipV="1">
            <a:off x="8910388" y="3598594"/>
            <a:ext cx="322773" cy="22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1CB364B8-A540-D06E-831E-3F84FA8BC6F7}"/>
              </a:ext>
            </a:extLst>
          </p:cNvPr>
          <p:cNvCxnSpPr>
            <a:cxnSpLocks/>
            <a:stCxn id="14" idx="6"/>
            <a:endCxn id="17" idx="2"/>
          </p:cNvCxnSpPr>
          <p:nvPr/>
        </p:nvCxnSpPr>
        <p:spPr>
          <a:xfrm>
            <a:off x="9586247" y="2569674"/>
            <a:ext cx="438407" cy="1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77AA872D-C8DF-AA21-532A-97B064656608}"/>
              </a:ext>
            </a:extLst>
          </p:cNvPr>
          <p:cNvCxnSpPr>
            <a:cxnSpLocks/>
            <a:stCxn id="14" idx="6"/>
            <a:endCxn id="18" idx="2"/>
          </p:cNvCxnSpPr>
          <p:nvPr/>
        </p:nvCxnSpPr>
        <p:spPr>
          <a:xfrm>
            <a:off x="9586247" y="2569674"/>
            <a:ext cx="438406" cy="520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88746F24-8E80-33C5-6377-383B57D1FBDA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>
            <a:off x="9586247" y="2569674"/>
            <a:ext cx="438405" cy="10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C696ED20-7D2C-C79B-57A6-AAF983560A67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9586246" y="2587781"/>
            <a:ext cx="438408" cy="50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821DC446-7695-EA90-4ADA-B181C714B59B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>
            <a:off x="9586246" y="3090381"/>
            <a:ext cx="438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1F7F4561-0E77-FFFE-1FF3-8FC67A4ACBBB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9586246" y="3090381"/>
            <a:ext cx="438406" cy="50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2A539150-DBE2-2ED0-13B4-BE6C43438B54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9586246" y="2623995"/>
            <a:ext cx="438406" cy="97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26E4D17E-53B6-2E1F-72D8-81641FECE572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 flipV="1">
            <a:off x="9586246" y="3090381"/>
            <a:ext cx="438407" cy="50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D908C18B-CA4F-DE8A-ED3D-C97F6C77AF9B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>
            <a:off x="9586246" y="3598594"/>
            <a:ext cx="438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Левая фигурная скобка 126">
            <a:extLst>
              <a:ext uri="{FF2B5EF4-FFF2-40B4-BE49-F238E27FC236}">
                <a16:creationId xmlns:a16="http://schemas.microsoft.com/office/drawing/2014/main" id="{F6F8D0DA-B274-3A25-C3A1-95CD5E1CC9B1}"/>
              </a:ext>
            </a:extLst>
          </p:cNvPr>
          <p:cNvSpPr/>
          <p:nvPr/>
        </p:nvSpPr>
        <p:spPr>
          <a:xfrm rot="16200000">
            <a:off x="8875313" y="3559361"/>
            <a:ext cx="324551" cy="13865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ED7A89-F815-EA53-8969-ED95763E0BA2}"/>
              </a:ext>
            </a:extLst>
          </p:cNvPr>
          <p:cNvSpPr txBox="1"/>
          <p:nvPr/>
        </p:nvSpPr>
        <p:spPr>
          <a:xfrm>
            <a:off x="8450000" y="4410048"/>
            <a:ext cx="122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Скрытые слои</a:t>
            </a:r>
          </a:p>
        </p:txBody>
      </p:sp>
      <p:sp>
        <p:nvSpPr>
          <p:cNvPr id="130" name="Левая фигурная скобка 129">
            <a:extLst>
              <a:ext uri="{FF2B5EF4-FFF2-40B4-BE49-F238E27FC236}">
                <a16:creationId xmlns:a16="http://schemas.microsoft.com/office/drawing/2014/main" id="{B5A009EF-D044-8F18-6EBC-046DC7B9A2E8}"/>
              </a:ext>
            </a:extLst>
          </p:cNvPr>
          <p:cNvSpPr/>
          <p:nvPr/>
        </p:nvSpPr>
        <p:spPr>
          <a:xfrm rot="16200000">
            <a:off x="7806739" y="3877343"/>
            <a:ext cx="317640" cy="757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Левая фигурная скобка 130">
            <a:extLst>
              <a:ext uri="{FF2B5EF4-FFF2-40B4-BE49-F238E27FC236}">
                <a16:creationId xmlns:a16="http://schemas.microsoft.com/office/drawing/2014/main" id="{37FB254D-8F82-24D2-18BA-1F9A8D7507E7}"/>
              </a:ext>
            </a:extLst>
          </p:cNvPr>
          <p:cNvSpPr/>
          <p:nvPr/>
        </p:nvSpPr>
        <p:spPr>
          <a:xfrm rot="16200000">
            <a:off x="9950799" y="3867457"/>
            <a:ext cx="317640" cy="757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6235308-C74B-C6F2-EBE8-44D63439BC90}"/>
              </a:ext>
            </a:extLst>
          </p:cNvPr>
          <p:cNvSpPr txBox="1"/>
          <p:nvPr/>
        </p:nvSpPr>
        <p:spPr>
          <a:xfrm>
            <a:off x="7353327" y="4383463"/>
            <a:ext cx="122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Входной слой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38D523D-1EBD-6877-D80E-0FA06ECB9686}"/>
              </a:ext>
            </a:extLst>
          </p:cNvPr>
          <p:cNvSpPr txBox="1"/>
          <p:nvPr/>
        </p:nvSpPr>
        <p:spPr>
          <a:xfrm>
            <a:off x="9466359" y="4390355"/>
            <a:ext cx="13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Выходной слой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5FDAB60-9175-A737-8770-0602C6A6C15C}"/>
              </a:ext>
            </a:extLst>
          </p:cNvPr>
          <p:cNvSpPr txBox="1"/>
          <p:nvPr/>
        </p:nvSpPr>
        <p:spPr>
          <a:xfrm>
            <a:off x="7311361" y="5072028"/>
            <a:ext cx="352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Рисунок 13. Архитектура многослойного перцептрона</a:t>
            </a:r>
          </a:p>
        </p:txBody>
      </p:sp>
      <p:sp>
        <p:nvSpPr>
          <p:cNvPr id="137" name="Заголовок 1">
            <a:extLst>
              <a:ext uri="{FF2B5EF4-FFF2-40B4-BE49-F238E27FC236}">
                <a16:creationId xmlns:a16="http://schemas.microsoft.com/office/drawing/2014/main" id="{368FB728-0BA8-EA16-67C4-CD45FC3E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230" y="763773"/>
            <a:ext cx="10203604" cy="805425"/>
          </a:xfrm>
        </p:spPr>
        <p:txBody>
          <a:bodyPr>
            <a:noAutofit/>
          </a:bodyPr>
          <a:lstStyle/>
          <a:p>
            <a:r>
              <a:rPr lang="ru-RU" sz="2800" dirty="0"/>
              <a:t>Стратегия, полученная с использованием нейронной сети многослойный перцептрон (улучшение выбора действия)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5BD3F3D-65E1-CC7D-23CB-4FC54E1880EB}"/>
                  </a:ext>
                </a:extLst>
              </p:cNvPr>
              <p:cNvSpPr txBox="1"/>
              <p:nvPr/>
            </p:nvSpPr>
            <p:spPr>
              <a:xfrm>
                <a:off x="2157777" y="5087959"/>
                <a:ext cx="3520826" cy="85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12. Стратегия, многослойный перцептрон (улучшенный), 100 эпизодо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5BD3F3D-65E1-CC7D-23CB-4FC54E18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77" y="5087959"/>
                <a:ext cx="3520826" cy="852093"/>
              </a:xfrm>
              <a:prstGeom prst="rect">
                <a:avLst/>
              </a:prstGeom>
              <a:blipFill>
                <a:blip r:embed="rId2"/>
                <a:stretch>
                  <a:fillRect t="-3597" b="-7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B583832-7571-5E04-EE5E-A1FD7F0E00D3}"/>
                  </a:ext>
                </a:extLst>
              </p:cNvPr>
              <p:cNvSpPr txBox="1"/>
              <p:nvPr/>
            </p:nvSpPr>
            <p:spPr>
              <a:xfrm>
                <a:off x="1432231" y="6211141"/>
                <a:ext cx="10203603" cy="605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2"/>
                    </a:solidFill>
                  </a:rPr>
                  <a:t>Стратегия получена на 100 эпизоде обучения модели. Максимальное количество шагов = 200. Количество агентов = 1.  «Память» агента = 1000. </a:t>
                </a:r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BB583832-7571-5E04-EE5E-A1FD7F0E0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31" y="6211141"/>
                <a:ext cx="10203603" cy="605871"/>
              </a:xfrm>
              <a:prstGeom prst="rect">
                <a:avLst/>
              </a:prstGeom>
              <a:blipFill>
                <a:blip r:embed="rId3"/>
                <a:stretch>
                  <a:fillRect l="-358" t="-5051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17BD33-7184-2558-126A-7F59059F9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57" y="1866629"/>
            <a:ext cx="3141334" cy="31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77E11-D723-AF19-5161-8EA73056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15</a:t>
            </a:fld>
            <a:endParaRPr lang="en-US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D1041B-10B3-6397-3A82-E756129C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56" y="887303"/>
            <a:ext cx="2982267" cy="29822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8D461-6B53-9178-0471-B1489440D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409" y="2605043"/>
            <a:ext cx="2982267" cy="29822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845B33-A89F-C8AB-5455-92D61722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662" y="887302"/>
            <a:ext cx="2982267" cy="2982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AC1EB-5720-5D78-32AF-D84DCFE2B98C}"/>
              </a:ext>
            </a:extLst>
          </p:cNvPr>
          <p:cNvSpPr txBox="1"/>
          <p:nvPr/>
        </p:nvSpPr>
        <p:spPr>
          <a:xfrm>
            <a:off x="1421583" y="3944959"/>
            <a:ext cx="3520826" cy="85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Рисунок 14. Стратегия, многослойный перцептрон (улучшенный), 150 эпизодов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FE436-5470-B08C-BA64-87A43E95EB39}"/>
              </a:ext>
            </a:extLst>
          </p:cNvPr>
          <p:cNvSpPr txBox="1"/>
          <p:nvPr/>
        </p:nvSpPr>
        <p:spPr>
          <a:xfrm>
            <a:off x="4338358" y="5602495"/>
            <a:ext cx="4386542" cy="58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Рисунок 15. Стратегия, многослойный перцептрон (улучшенный), 200 эпизодов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989BC-BF60-FEB4-3B9A-EE8A1AC7FB62}"/>
              </a:ext>
            </a:extLst>
          </p:cNvPr>
          <p:cNvSpPr txBox="1"/>
          <p:nvPr/>
        </p:nvSpPr>
        <p:spPr>
          <a:xfrm>
            <a:off x="8063692" y="3944959"/>
            <a:ext cx="3520826" cy="85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Рисунок 16. Стратегия, многослойный перцептрон (улучшенный), 200 эпизодов</a:t>
            </a:r>
          </a:p>
        </p:txBody>
      </p:sp>
    </p:spTree>
    <p:extLst>
      <p:ext uri="{BB962C8B-B14F-4D97-AF65-F5344CB8AC3E}">
        <p14:creationId xmlns:p14="http://schemas.microsoft.com/office/powerpoint/2010/main" val="187112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5EF84-78B6-4490-703C-C52A1409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949" y="667512"/>
            <a:ext cx="10515600" cy="832584"/>
          </a:xfrm>
        </p:spPr>
        <p:txBody>
          <a:bodyPr>
            <a:normAutofit/>
          </a:bodyPr>
          <a:lstStyle/>
          <a:p>
            <a:r>
              <a:rPr lang="ru-RU" sz="4000" dirty="0"/>
              <a:t>Текущие результаты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2EF9F-29E9-4975-FF1D-6556363C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16</a:t>
            </a:fld>
            <a:endParaRPr lang="en-US" sz="280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3C6E2CC-02D7-96CA-C751-5C90B82E2A94}"/>
              </a:ext>
            </a:extLst>
          </p:cNvPr>
          <p:cNvSpPr txBox="1">
            <a:spLocks/>
          </p:cNvSpPr>
          <p:nvPr/>
        </p:nvSpPr>
        <p:spPr>
          <a:xfrm>
            <a:off x="1496949" y="1713631"/>
            <a:ext cx="10006203" cy="447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Познакомились с особенностями проведения поведенческого теста «Водный лабиринт Морриса».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Изучили основы машинного обучения с подкреплением и его применение для задач навигации.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Реализовали модель поведенческого теста «Водный лабиринт Морриса».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Подобрали параметры для обучения модели на разных нейронных сетях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Визуализировали полученные результаты в виде графических объектов.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Провели сравнительный анализ результатов моделирования на разных нейронных сетях.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3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4CD01-5E74-AA00-36F0-0B64E2A4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17</a:t>
            </a:fld>
            <a:endParaRPr lang="en-US" sz="280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4AABCE0-894E-F0DB-AC98-28BB74DA46E6}"/>
              </a:ext>
            </a:extLst>
          </p:cNvPr>
          <p:cNvSpPr txBox="1">
            <a:spLocks/>
          </p:cNvSpPr>
          <p:nvPr/>
        </p:nvSpPr>
        <p:spPr>
          <a:xfrm>
            <a:off x="1478843" y="1585734"/>
            <a:ext cx="10105791" cy="22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Попробовать улучшить архитектуру </a:t>
            </a:r>
            <a:r>
              <a:rPr lang="en-US" sz="2000" dirty="0">
                <a:solidFill>
                  <a:schemeClr val="tx2"/>
                </a:solidFill>
              </a:rPr>
              <a:t>Actor-Critic, </a:t>
            </a:r>
            <a:r>
              <a:rPr lang="ru-RU" sz="2000" dirty="0">
                <a:solidFill>
                  <a:schemeClr val="tx2"/>
                </a:solidFill>
              </a:rPr>
              <a:t>используя рекуррентные слои нейросети.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Сравнить полученные результаты с данными из реального эксперимента.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Подобрать параметры обучения для наилучшего совпадения результатов с реальными данными.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A075C8-0FBA-BF3A-AA27-B6C5CBFB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361" y="538319"/>
            <a:ext cx="10515600" cy="832584"/>
          </a:xfrm>
        </p:spPr>
        <p:txBody>
          <a:bodyPr>
            <a:normAutofit/>
          </a:bodyPr>
          <a:lstStyle/>
          <a:p>
            <a:r>
              <a:rPr lang="ru-RU" sz="4000" dirty="0"/>
              <a:t>Дальнейшие планы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CC0E3CD-BE12-D8E3-5C82-00189B05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57" y="3457001"/>
            <a:ext cx="3970979" cy="21575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D399B-0DA6-ABAE-9B33-D37AE9CE8DBC}"/>
              </a:ext>
            </a:extLst>
          </p:cNvPr>
          <p:cNvSpPr txBox="1"/>
          <p:nvPr/>
        </p:nvSpPr>
        <p:spPr>
          <a:xfrm>
            <a:off x="1478843" y="3503691"/>
            <a:ext cx="5872572" cy="23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+mj-lt"/>
              <a:buAutoNum type="arabicPeriod" startAt="4"/>
            </a:pPr>
            <a:r>
              <a:rPr lang="ru-RU" sz="2000" dirty="0">
                <a:solidFill>
                  <a:schemeClr val="tx2"/>
                </a:solidFill>
              </a:rPr>
              <a:t>Внедрить объяснительный искусственный интеллект для объяснения поведения агента в водном лабиринте Морриса.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 startAt="4"/>
            </a:pPr>
            <a:r>
              <a:rPr lang="ru-RU" sz="2000" dirty="0">
                <a:solidFill>
                  <a:schemeClr val="tx2"/>
                </a:solidFill>
              </a:rPr>
              <a:t>Добавить в модель возможность проведения эксперимента с агентами, имеющими нарушение когнитивных функций.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EB9395-F25D-02DA-0A9E-59BC7F27809A}"/>
                  </a:ext>
                </a:extLst>
              </p:cNvPr>
              <p:cNvSpPr txBox="1"/>
              <p:nvPr/>
            </p:nvSpPr>
            <p:spPr>
              <a:xfrm>
                <a:off x="7355058" y="5678645"/>
                <a:ext cx="39709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17. Сравнение стратеги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й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EB9395-F25D-02DA-0A9E-59BC7F27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058" y="5678645"/>
                <a:ext cx="3970978" cy="338554"/>
              </a:xfrm>
              <a:prstGeom prst="rect">
                <a:avLst/>
              </a:prstGeom>
              <a:blipFill>
                <a:blip r:embed="rId5"/>
                <a:stretch>
                  <a:fillRect t="-9091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3DB4F-39B2-4382-6547-BB03C7481AEF}"/>
                  </a:ext>
                </a:extLst>
              </p:cNvPr>
              <p:cNvSpPr txBox="1"/>
              <p:nvPr/>
            </p:nvSpPr>
            <p:spPr>
              <a:xfrm>
                <a:off x="1432266" y="6274640"/>
                <a:ext cx="10045544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chemeClr val="tx2"/>
                    </a:solidFill>
                  </a:rPr>
                  <a:t> Изображение с сайта </a:t>
                </a:r>
                <a:r>
                  <a:rPr lang="en-US" sz="1400" dirty="0">
                    <a:solidFill>
                      <a:schemeClr val="tx2"/>
                    </a:solidFill>
                  </a:rPr>
                  <a:t>https://slideplayer.com/slide/4960964</a:t>
                </a:r>
                <a:endParaRPr lang="ru-RU" sz="1400" dirty="0">
                  <a:solidFill>
                    <a:schemeClr val="tx2"/>
                  </a:solidFill>
                </a:endParaRPr>
              </a:p>
              <a:p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3DB4F-39B2-4382-6547-BB03C7481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66" y="6274640"/>
                <a:ext cx="10045544" cy="541623"/>
              </a:xfrm>
              <a:prstGeom prst="rect">
                <a:avLst/>
              </a:prstGeom>
              <a:blipFill>
                <a:blip r:embed="rId6"/>
                <a:stretch>
                  <a:fillRect t="-3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7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34747-6C17-B728-AD4B-8007A228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503" y="2676571"/>
            <a:ext cx="10515600" cy="1325563"/>
          </a:xfrm>
        </p:spPr>
        <p:txBody>
          <a:bodyPr/>
          <a:lstStyle/>
          <a:p>
            <a:r>
              <a:rPr lang="ru-RU" dirty="0"/>
              <a:t>Спасибо за внимание 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343AC-0254-F3C8-400A-57C490A8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18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78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FB70A0-8440-C4C7-AF54-B6781A20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56" y="1840661"/>
            <a:ext cx="9953696" cy="79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/>
              <a:t>Цель: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A1404-71F0-E49D-DB8A-D3463A10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2</a:t>
            </a:fld>
            <a:endParaRPr lang="en-US" sz="2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B86D9B6-5680-8785-73CA-A346DD56EC5C}"/>
              </a:ext>
            </a:extLst>
          </p:cNvPr>
          <p:cNvSpPr txBox="1">
            <a:spLocks/>
          </p:cNvSpPr>
          <p:nvPr/>
        </p:nvSpPr>
        <p:spPr>
          <a:xfrm>
            <a:off x="1703793" y="2556156"/>
            <a:ext cx="5324293" cy="239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>
              <a:buFont typeface="Wingdings 2" panose="05020102010507070707" pitchFamily="18" charset="2"/>
              <a:buNone/>
            </a:pPr>
            <a:r>
              <a:rPr lang="ru-RU" sz="2000" dirty="0"/>
              <a:t>Разработать модель поведенческого теста «Водный лабиринт Морриса» при помощи обучения с подкреплением и сравнить полученные результаты с данными из реального эксперимента.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C2D063E-057F-0074-C228-D946E6BA4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11418" r="51438" b="5804"/>
          <a:stretch/>
        </p:blipFill>
        <p:spPr bwMode="auto">
          <a:xfrm>
            <a:off x="6933057" y="2076322"/>
            <a:ext cx="4037845" cy="2869949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AC0873-3538-63BC-AD0C-1DE996D5759B}"/>
              </a:ext>
            </a:extLst>
          </p:cNvPr>
          <p:cNvSpPr txBox="1"/>
          <p:nvPr/>
        </p:nvSpPr>
        <p:spPr>
          <a:xfrm>
            <a:off x="8557957" y="1515975"/>
            <a:ext cx="209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tx2"/>
                </a:solidFill>
              </a:rPr>
              <a:t>Hidden platform</a:t>
            </a:r>
            <a:endParaRPr lang="ru-RU" sz="2000" u="sng" dirty="0">
              <a:solidFill>
                <a:schemeClr val="tx2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79D8E90-5B08-980A-B180-B8B574CD07A8}"/>
              </a:ext>
            </a:extLst>
          </p:cNvPr>
          <p:cNvCxnSpPr>
            <a:cxnSpLocks/>
          </p:cNvCxnSpPr>
          <p:nvPr/>
        </p:nvCxnSpPr>
        <p:spPr>
          <a:xfrm flipV="1">
            <a:off x="8951979" y="1813773"/>
            <a:ext cx="565647" cy="806640"/>
          </a:xfrm>
          <a:prstGeom prst="line">
            <a:avLst/>
          </a:prstGeom>
          <a:ln w="19050">
            <a:solidFill>
              <a:srgbClr val="455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88F7486-A352-8697-6659-3188086D8B2B}"/>
              </a:ext>
            </a:extLst>
          </p:cNvPr>
          <p:cNvCxnSpPr>
            <a:cxnSpLocks/>
          </p:cNvCxnSpPr>
          <p:nvPr/>
        </p:nvCxnSpPr>
        <p:spPr>
          <a:xfrm flipV="1">
            <a:off x="10772184" y="2396797"/>
            <a:ext cx="266424" cy="323202"/>
          </a:xfrm>
          <a:prstGeom prst="line">
            <a:avLst/>
          </a:prstGeom>
          <a:ln w="19050">
            <a:solidFill>
              <a:srgbClr val="455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49D776-9A0E-C4F3-692C-A83CB8688441}"/>
              </a:ext>
            </a:extLst>
          </p:cNvPr>
          <p:cNvSpPr txBox="1"/>
          <p:nvPr/>
        </p:nvSpPr>
        <p:spPr>
          <a:xfrm>
            <a:off x="10745079" y="2082073"/>
            <a:ext cx="85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tx2"/>
                </a:solidFill>
              </a:rPr>
              <a:t>Pool</a:t>
            </a:r>
            <a:endParaRPr lang="ru-RU" sz="2000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7D1A5B-F217-FA64-3448-28416196E9E4}"/>
                  </a:ext>
                </a:extLst>
              </p:cNvPr>
              <p:cNvSpPr txBox="1"/>
              <p:nvPr/>
            </p:nvSpPr>
            <p:spPr>
              <a:xfrm>
                <a:off x="6717462" y="5003471"/>
                <a:ext cx="4665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1. Водный бассейн Моррис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7D1A5B-F217-FA64-3448-28416196E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62" y="5003471"/>
                <a:ext cx="4665950" cy="338554"/>
              </a:xfrm>
              <a:prstGeom prst="rect">
                <a:avLst/>
              </a:prstGeom>
              <a:blipFill>
                <a:blip r:embed="rId4"/>
                <a:stretch>
                  <a:fillRect t="-9091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7B3CC0-0CE1-1420-B72D-F4EDAB7AAB75}"/>
                  </a:ext>
                </a:extLst>
              </p:cNvPr>
              <p:cNvSpPr txBox="1"/>
              <p:nvPr/>
            </p:nvSpPr>
            <p:spPr>
              <a:xfrm>
                <a:off x="1432266" y="6274640"/>
                <a:ext cx="100455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chemeClr val="tx2"/>
                    </a:solidFill>
                  </a:rPr>
                  <a:t> Изображение с сайта </a:t>
                </a:r>
                <a:r>
                  <a:rPr lang="en-US" sz="1400" dirty="0">
                    <a:solidFill>
                      <a:schemeClr val="tx2"/>
                    </a:solidFill>
                  </a:rPr>
                  <a:t>https://slideplayer.es/slide/3269564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7B3CC0-0CE1-1420-B72D-F4EDAB7A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66" y="6274640"/>
                <a:ext cx="10045544" cy="307777"/>
              </a:xfrm>
              <a:prstGeom prst="rect">
                <a:avLst/>
              </a:prstGeom>
              <a:blipFill>
                <a:blip r:embed="rId5"/>
                <a:stretch>
                  <a:fillRect t="-5882" b="-2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41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D2FB9D-E577-5833-2750-95C890FB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3</a:t>
            </a:fld>
            <a:endParaRPr lang="en-US" sz="28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7DA4271-A2EE-0444-1384-E20E33401BE3}"/>
              </a:ext>
            </a:extLst>
          </p:cNvPr>
          <p:cNvSpPr txBox="1">
            <a:spLocks/>
          </p:cNvSpPr>
          <p:nvPr/>
        </p:nvSpPr>
        <p:spPr>
          <a:xfrm>
            <a:off x="1432258" y="1337056"/>
            <a:ext cx="10070894" cy="4872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Познакомиться с </a:t>
            </a: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особенностями проведения </a:t>
            </a:r>
            <a:r>
              <a:rPr lang="ru-RU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поведенческого теста «Водный лабиринт Морриса».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Изучить основы машинного обучения с подкреплением и его применение для задач навигации.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Разработать алгоритм для обучения модели навигации в водном лабиринте Морриса при помощи машинного обучения с подкреплением.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Выбрать тип и архитектуру нейронной сети для реализации модели. Подобрать параметры для обучения нейронной сети.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Визуализировать результаты работы программы в виде графических объектов.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Проанализировать и сравнить </a:t>
            </a:r>
            <a:r>
              <a:rPr lang="ru-RU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полученные результаты с данными из реального эксперимента.</a:t>
            </a:r>
            <a:endParaRPr lang="ru-RU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9A0C4A7A-BA75-069F-E933-18026E194B4E}"/>
              </a:ext>
            </a:extLst>
          </p:cNvPr>
          <p:cNvSpPr txBox="1">
            <a:spLocks/>
          </p:cNvSpPr>
          <p:nvPr/>
        </p:nvSpPr>
        <p:spPr>
          <a:xfrm>
            <a:off x="1432258" y="667512"/>
            <a:ext cx="9866964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3400" dirty="0"/>
              <a:t>Задачи: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sz="3400" dirty="0"/>
          </a:p>
          <a:p>
            <a:pPr marL="0" indent="0">
              <a:buFont typeface="Wingdings 2" panose="05020102010507070707" pitchFamily="18" charset="2"/>
              <a:buNone/>
            </a:pPr>
            <a:endParaRPr lang="ru-RU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83CBD3-765E-49B4-B3A8-B29203D4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6C0B7-929F-44F9-9C4C-B0AD48DCB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7A692-E165-4BCD-842C-A9081974A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89F0E-6CE2-8C7D-9D52-B4C68AF7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68" y="2418647"/>
            <a:ext cx="5899430" cy="1334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Водный лабиринт </a:t>
            </a:r>
            <a:br>
              <a:rPr lang="ru-RU" sz="3400" dirty="0"/>
            </a:br>
            <a:r>
              <a:rPr lang="en-US" sz="3400" dirty="0"/>
              <a:t>Морриса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CC0797-69F2-DD2B-285E-F8B1D1BC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BE69E03-4804-4553-A1EC-F089884EF50F}" type="slidenum">
              <a:rPr lang="en-US" sz="2800" smtClean="0"/>
              <a:pPr defTabSz="914400">
                <a:spcAft>
                  <a:spcPts val="600"/>
                </a:spcAft>
              </a:pPr>
              <a:t>4</a:t>
            </a:fld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609B64-A36F-4F2F-BFC6-C751FDE27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09854" y="685796"/>
            <a:ext cx="5391685" cy="5492009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rat1 11-20-40">
            <a:hlinkClick r:id="" action="ppaction://media"/>
            <a:extLst>
              <a:ext uri="{FF2B5EF4-FFF2-40B4-BE49-F238E27FC236}">
                <a16:creationId xmlns:a16="http://schemas.microsoft.com/office/drawing/2014/main" id="{6EC27809-70FA-4D4C-A73A-EB89BDEEAF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5948" y="896294"/>
            <a:ext cx="4986344" cy="403784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D3937F-89B8-4A4C-BA42-C663D9B6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C3AED-6D36-45C0-95CD-A7378D9DD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>
            <a:extLst>
              <a:ext uri="{FF2B5EF4-FFF2-40B4-BE49-F238E27FC236}">
                <a16:creationId xmlns:a16="http://schemas.microsoft.com/office/drawing/2014/main" id="{E62BA0F2-ADB3-92B9-BF20-63402FF43724}"/>
              </a:ext>
            </a:extLst>
          </p:cNvPr>
          <p:cNvSpPr txBox="1">
            <a:spLocks/>
          </p:cNvSpPr>
          <p:nvPr/>
        </p:nvSpPr>
        <p:spPr>
          <a:xfrm>
            <a:off x="6255948" y="5081925"/>
            <a:ext cx="5410200" cy="141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1200" dirty="0"/>
              <a:t>Видеоданные предоставлены ЛРБ ОИЯИ при исследовании влияния ионизирующего излучения на центральную нервную систему мелких лабораторных животных с использованием тест-системы " Водный лабиринт Морриса". На видео отображается формируемая траектория движения- пример стратегии поиска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260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DA33E-BCB8-56A0-5161-E74747C0B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4A58-49F2-51EC-4E95-A7CEE0A2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68" y="2418647"/>
            <a:ext cx="5899430" cy="1334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Водный лабиринт </a:t>
            </a:r>
            <a:br>
              <a:rPr lang="ru-RU" sz="3400" dirty="0"/>
            </a:br>
            <a:r>
              <a:rPr lang="en-US" sz="3400" dirty="0"/>
              <a:t>Морриса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270F6-78C9-17A7-1906-9FE208F9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BE69E03-4804-4553-A1EC-F089884EF50F}" type="slidenum">
              <a:rPr lang="en-US" sz="2800" smtClean="0"/>
              <a:pPr defTabSz="914400">
                <a:spcAft>
                  <a:spcPts val="600"/>
                </a:spcAft>
              </a:pPr>
              <a:t>5</a:t>
            </a:fld>
            <a:endParaRPr lang="en-US" sz="2800" dirty="0"/>
          </a:p>
        </p:txBody>
      </p:sp>
      <p:pic>
        <p:nvPicPr>
          <p:cNvPr id="4" name="Рисунок 3" descr="Изображение выглядит как человек, одежда, вода, ванна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86FB09-C054-CB1A-79AE-52BAB94A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38" y="1440038"/>
            <a:ext cx="4765412" cy="35740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B4A296-0CB0-2574-78C5-0DB4A07A6EE1}"/>
                  </a:ext>
                </a:extLst>
              </p:cNvPr>
              <p:cNvSpPr txBox="1"/>
              <p:nvPr/>
            </p:nvSpPr>
            <p:spPr>
              <a:xfrm>
                <a:off x="6554500" y="5146006"/>
                <a:ext cx="4665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2. Водный бассейн Моррис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B4A296-0CB0-2574-78C5-0DB4A07A6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00" y="5146006"/>
                <a:ext cx="4665950" cy="338554"/>
              </a:xfrm>
              <a:prstGeom prst="rect">
                <a:avLst/>
              </a:prstGeom>
              <a:blipFill>
                <a:blip r:embed="rId3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BAED1-D1B6-72D1-9F41-FD77F30F93B4}"/>
                  </a:ext>
                </a:extLst>
              </p:cNvPr>
              <p:cNvSpPr txBox="1"/>
              <p:nvPr/>
            </p:nvSpPr>
            <p:spPr>
              <a:xfrm>
                <a:off x="1432266" y="6274640"/>
                <a:ext cx="100455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chemeClr val="tx2"/>
                    </a:solidFill>
                  </a:rPr>
                  <a:t> Изображение с сайта </a:t>
                </a:r>
                <a:r>
                  <a:rPr lang="en-US" sz="1400" dirty="0">
                    <a:solidFill>
                      <a:schemeClr val="tx2"/>
                    </a:solidFill>
                  </a:rPr>
                  <a:t>https://www.youtube.com/watch?v=leHLL4vcbCc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BAED1-D1B6-72D1-9F41-FD77F30F9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66" y="6274640"/>
                <a:ext cx="10045544" cy="307777"/>
              </a:xfrm>
              <a:prstGeom prst="rect">
                <a:avLst/>
              </a:prstGeom>
              <a:blipFill>
                <a:blip r:embed="rId4"/>
                <a:stretch>
                  <a:fillRect t="-5882" b="-2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64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02A8F-FADD-FF05-91D7-35769671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77" y="829985"/>
            <a:ext cx="7120950" cy="67603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Обучение с подкреплением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D29E1-CC54-1249-19FE-362817A5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6</a:t>
            </a:fld>
            <a:endParaRPr lang="en-US" sz="2800" dirty="0"/>
          </a:p>
        </p:txBody>
      </p:sp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id="{BBA88E89-F44D-3C7F-FCF7-F27ABA9F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7" y="1851264"/>
            <a:ext cx="6953812" cy="31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FF26E6-6B98-8D05-861C-A96DD2F99872}"/>
                  </a:ext>
                </a:extLst>
              </p:cNvPr>
              <p:cNvSpPr txBox="1"/>
              <p:nvPr/>
            </p:nvSpPr>
            <p:spPr>
              <a:xfrm>
                <a:off x="1385180" y="6246065"/>
                <a:ext cx="10045544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400" dirty="0">
                    <a:solidFill>
                      <a:schemeClr val="tx2"/>
                    </a:solidFill>
                  </a:rPr>
                  <a:t> https://habr.com/ru [Электронный ресурс]: Введение в обучение с подкреплением. URL:</a:t>
                </a:r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:r>
                  <a:rPr lang="ru-RU" sz="1400" dirty="0">
                    <a:solidFill>
                      <a:schemeClr val="tx2"/>
                    </a:solidFill>
                  </a:rPr>
                  <a:t>https://habr.com/ru/companies/otus/articles/429090 (дата обращения: 20.11.2024)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FF26E6-6B98-8D05-861C-A96DD2F99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80" y="6246065"/>
                <a:ext cx="10045544" cy="541623"/>
              </a:xfrm>
              <a:prstGeom prst="rect">
                <a:avLst/>
              </a:prstGeom>
              <a:blipFill>
                <a:blip r:embed="rId3"/>
                <a:stretch>
                  <a:fillRect l="-182" t="-454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4A8337-7578-6B28-0720-B3DD1CF50F5A}"/>
                  </a:ext>
                </a:extLst>
              </p:cNvPr>
              <p:cNvSpPr txBox="1"/>
              <p:nvPr/>
            </p:nvSpPr>
            <p:spPr>
              <a:xfrm>
                <a:off x="3953145" y="4837459"/>
                <a:ext cx="4665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3. Схема обучения с подкрепление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4A8337-7578-6B28-0720-B3DD1CF5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45" y="4837459"/>
                <a:ext cx="4665950" cy="338554"/>
              </a:xfrm>
              <a:prstGeom prst="rect">
                <a:avLst/>
              </a:prstGeom>
              <a:blipFill>
                <a:blip r:embed="rId4"/>
                <a:stretch>
                  <a:fillRect t="-9091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52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DDB25B-1207-E307-5317-F97DA4FE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7</a:t>
            </a:fld>
            <a:endParaRPr lang="en-US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788800-3CB8-FF23-9169-F5FD7D4E1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812" y="1834572"/>
            <a:ext cx="3290010" cy="33809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1251CA-CF7C-372C-1D40-76BF9CCA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67" y="1841362"/>
            <a:ext cx="3998694" cy="3380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Нижний колонтитул 3">
                <a:extLst>
                  <a:ext uri="{FF2B5EF4-FFF2-40B4-BE49-F238E27FC236}">
                    <a16:creationId xmlns:a16="http://schemas.microsoft.com/office/drawing/2014/main" id="{E499D0AC-08B4-E013-CFAD-1A9C364E5176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>
              <a:xfrm>
                <a:off x="1430448" y="6188044"/>
                <a:ext cx="10072704" cy="695061"/>
              </a:xfrm>
            </p:spPr>
            <p:txBody>
              <a:bodyPr vert="horz" lIns="91440" tIns="45720" rIns="91440" bIns="45720" rtlCol="0" anchor="ctr" anchorCtr="0">
                <a:normAutofit fontScale="62500" lnSpcReduction="20000"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i="1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Liu A, Borisyuk A. Investigating navigation strategies in the Morris Water Maze through deep reinforcement learning. Neural </a:t>
                </a:r>
                <a:r>
                  <a:rPr lang="en-US" sz="2300" i="1" kern="1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Netw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2024 </a:t>
                </a:r>
                <a:r>
                  <a:rPr lang="en-US" sz="2300" i="1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Apr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;172:106050. </a:t>
                </a:r>
                <a:r>
                  <a:rPr lang="en-US" sz="2300" i="1" kern="1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doi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10.1016/</a:t>
                </a:r>
                <a:r>
                  <a:rPr lang="en-US" sz="2300" i="1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j.neunet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.2023.12.004. </a:t>
                </a:r>
                <a:r>
                  <a:rPr lang="en-US" sz="2300" i="1" kern="1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Epub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2023 </a:t>
                </a:r>
                <a:r>
                  <a:rPr lang="en-US" sz="2300" i="1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Dec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14. </a:t>
                </a:r>
                <a:r>
                  <a:rPr lang="en-US" sz="2300" i="1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PMID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38232429.</a:t>
                </a:r>
                <a:endParaRPr lang="ru-RU" sz="2300" dirty="0"/>
              </a:p>
              <a:p>
                <a:pPr algn="l" defTabSz="914400">
                  <a:spcAft>
                    <a:spcPts val="600"/>
                  </a:spcAft>
                </a:pPr>
                <a:endParaRPr lang="en-US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Нижний колонтитул 3">
                <a:extLst>
                  <a:ext uri="{FF2B5EF4-FFF2-40B4-BE49-F238E27FC236}">
                    <a16:creationId xmlns:a16="http://schemas.microsoft.com/office/drawing/2014/main" id="{E499D0AC-08B4-E013-CFAD-1A9C364E5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xfrm>
                <a:off x="1430448" y="6188044"/>
                <a:ext cx="10072704" cy="695061"/>
              </a:xfrm>
              <a:blipFill>
                <a:blip r:embed="rId5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38664-C384-4003-9B89-BC8BF5A26699}"/>
                  </a:ext>
                </a:extLst>
              </p:cNvPr>
              <p:cNvSpPr txBox="1"/>
              <p:nvPr/>
            </p:nvSpPr>
            <p:spPr>
              <a:xfrm>
                <a:off x="7030736" y="5282407"/>
                <a:ext cx="3520826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5. Изображение нейронной сети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38664-C384-4003-9B89-BC8BF5A26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36" y="5282407"/>
                <a:ext cx="3520826" cy="605871"/>
              </a:xfrm>
              <a:prstGeom prst="rect">
                <a:avLst/>
              </a:prstGeom>
              <a:blipFill>
                <a:blip r:embed="rId6"/>
                <a:stretch>
                  <a:fillRect l="-346" t="-5051" r="-173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D05E9-ED7C-488E-2E81-C088FFC98A40}"/>
                  </a:ext>
                </a:extLst>
              </p:cNvPr>
              <p:cNvSpPr txBox="1"/>
              <p:nvPr/>
            </p:nvSpPr>
            <p:spPr>
              <a:xfrm>
                <a:off x="2389191" y="5282407"/>
                <a:ext cx="3706809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4. Визуализация модели теста  «Водный лабиринт Морриса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chemeClr val="tx2"/>
                            </a:solidFill>
                          </a:rPr>
                          <m:t>»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D05E9-ED7C-488E-2E81-C088FFC98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191" y="5282407"/>
                <a:ext cx="3706809" cy="605871"/>
              </a:xfrm>
              <a:prstGeom prst="rect">
                <a:avLst/>
              </a:prstGeom>
              <a:blipFill>
                <a:blip r:embed="rId7"/>
                <a:stretch>
                  <a:fillRect t="-5051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BC62A51-D0C2-FF21-FCD3-4AB86CDC81A7}"/>
              </a:ext>
            </a:extLst>
          </p:cNvPr>
          <p:cNvSpPr txBox="1"/>
          <p:nvPr/>
        </p:nvSpPr>
        <p:spPr>
          <a:xfrm>
            <a:off x="1614005" y="833710"/>
            <a:ext cx="541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455F51"/>
                </a:solidFill>
              </a:rPr>
              <a:t>Из материалов статьи</a:t>
            </a:r>
          </a:p>
        </p:txBody>
      </p:sp>
    </p:spTree>
    <p:extLst>
      <p:ext uri="{BB962C8B-B14F-4D97-AF65-F5344CB8AC3E}">
        <p14:creationId xmlns:p14="http://schemas.microsoft.com/office/powerpoint/2010/main" val="5188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1F277C-10E9-9D5D-542D-FEC4C9C9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z="2800" smtClean="0"/>
              <a:t>8</a:t>
            </a:fld>
            <a:endParaRPr lang="en-US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521F34-A496-24C3-C560-DC7A525E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04" y="1778762"/>
            <a:ext cx="9825706" cy="3530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F72BA-C258-4BA3-E372-BE456CD90F6D}"/>
                  </a:ext>
                </a:extLst>
              </p:cNvPr>
              <p:cNvSpPr txBox="1"/>
              <p:nvPr/>
            </p:nvSpPr>
            <p:spPr>
              <a:xfrm>
                <a:off x="4830745" y="5178808"/>
                <a:ext cx="3520826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</a:rPr>
                  <a:t>Рисунок 6. Изображения стратегий поведени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я</m:t>
                        </m:r>
                      </m:e>
                      <m:sup>
                        <m:r>
                          <a:rPr lang="ru-RU" sz="1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ru-RU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F72BA-C258-4BA3-E372-BE456CD90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45" y="5178808"/>
                <a:ext cx="3520826" cy="605871"/>
              </a:xfrm>
              <a:prstGeom prst="rect">
                <a:avLst/>
              </a:prstGeom>
              <a:blipFill>
                <a:blip r:embed="rId3"/>
                <a:stretch>
                  <a:fillRect t="-5051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5330F6B-7549-7371-8972-ABCB99F13B99}"/>
              </a:ext>
            </a:extLst>
          </p:cNvPr>
          <p:cNvSpPr txBox="1"/>
          <p:nvPr/>
        </p:nvSpPr>
        <p:spPr>
          <a:xfrm>
            <a:off x="1575304" y="840501"/>
            <a:ext cx="541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455F51"/>
                </a:solidFill>
              </a:rPr>
              <a:t>Из материалов статьи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Нижний колонтитул 3">
                <a:extLst>
                  <a:ext uri="{FF2B5EF4-FFF2-40B4-BE49-F238E27FC236}">
                    <a16:creationId xmlns:a16="http://schemas.microsoft.com/office/drawing/2014/main" id="{8805CC62-F97B-B976-FA02-3C9B92192BE8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>
              <a:xfrm>
                <a:off x="1430448" y="6188044"/>
                <a:ext cx="10072704" cy="695061"/>
              </a:xfrm>
            </p:spPr>
            <p:txBody>
              <a:bodyPr vert="horz" lIns="91440" tIns="45720" rIns="91440" bIns="45720" rtlCol="0" anchor="ctr" anchorCtr="0">
                <a:normAutofit fontScale="62500" lnSpcReduction="20000"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Liu A, Borisyuk A. Investigating navigation strategies in the Morris Water Maze through deep reinforcement learning. Neural </a:t>
                </a:r>
                <a:r>
                  <a:rPr lang="en-US" sz="2300" kern="1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Netw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2024 Apr;172:106050. </a:t>
                </a:r>
                <a:r>
                  <a:rPr lang="en-US" sz="2300" kern="1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doi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10.1016/j.neunet.2023.12.004. </a:t>
                </a:r>
                <a:r>
                  <a:rPr lang="en-US" sz="2300" kern="1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Epub</a:t>
                </a:r>
                <a:r>
                  <a:rPr lang="en-US" sz="2300" kern="1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2023 Dec 14. PMID: 38232429.</a:t>
                </a:r>
                <a:endParaRPr lang="ru-RU" sz="2300" dirty="0"/>
              </a:p>
              <a:p>
                <a:pPr algn="l" defTabSz="914400">
                  <a:spcAft>
                    <a:spcPts val="600"/>
                  </a:spcAft>
                </a:pPr>
                <a:endParaRPr lang="en-US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Нижний колонтитул 3">
                <a:extLst>
                  <a:ext uri="{FF2B5EF4-FFF2-40B4-BE49-F238E27FC236}">
                    <a16:creationId xmlns:a16="http://schemas.microsoft.com/office/drawing/2014/main" id="{8805CC62-F97B-B976-FA02-3C9B92192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xfrm>
                <a:off x="1430448" y="6188044"/>
                <a:ext cx="10072704" cy="695061"/>
              </a:xfrm>
              <a:blipFill>
                <a:blip r:embed="rId4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96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69F60-6321-4B99-F176-3D243D44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54" y="891820"/>
            <a:ext cx="8877285" cy="692538"/>
          </a:xfrm>
        </p:spPr>
        <p:txBody>
          <a:bodyPr>
            <a:normAutofit fontScale="90000"/>
          </a:bodyPr>
          <a:lstStyle/>
          <a:p>
            <a:r>
              <a:rPr lang="ru-RU" dirty="0"/>
              <a:t>Логика работы программы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9EDF0-6092-1B34-DE89-DE0BFEE4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2368D-275F-5581-4022-FF6A0C31F7DA}"/>
              </a:ext>
            </a:extLst>
          </p:cNvPr>
          <p:cNvSpPr txBox="1"/>
          <p:nvPr/>
        </p:nvSpPr>
        <p:spPr>
          <a:xfrm>
            <a:off x="1543254" y="1837854"/>
            <a:ext cx="9773578" cy="349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Создается эксперимент с определенными параметрами. 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 Инициализируется агент обучения с нейросетевой моделью.</a:t>
            </a:r>
          </a:p>
          <a:p>
            <a:pPr marL="457200" indent="-457200" defTabSz="914400">
              <a:spcBef>
                <a:spcPts val="1000"/>
              </a:spcBef>
              <a:spcAft>
                <a:spcPts val="300"/>
              </a:spcAft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 В цикле обучения:</a:t>
            </a:r>
          </a:p>
          <a:p>
            <a:pPr lvl="2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Агент получает информацию об окружении через «зрение» (лучи).</a:t>
            </a:r>
          </a:p>
          <a:p>
            <a:pPr lvl="2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Нейросеть выбирает действие .</a:t>
            </a:r>
          </a:p>
          <a:p>
            <a:pPr lvl="2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Агент получает награды в зависимости от результата действия.</a:t>
            </a:r>
          </a:p>
          <a:p>
            <a:pPr lvl="2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Происходит обновление весов нейросети на основе полученного опыта.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После обучения результаты визуализируются с помощью методов класса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7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Контур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3460</TotalTime>
  <Words>960</Words>
  <Application>Microsoft Office PowerPoint</Application>
  <PresentationFormat>Широкоэкранный</PresentationFormat>
  <Paragraphs>117</Paragraphs>
  <Slides>18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Aptos</vt:lpstr>
      <vt:lpstr>Arial</vt:lpstr>
      <vt:lpstr>Cambria</vt:lpstr>
      <vt:lpstr>Cambria Math</vt:lpstr>
      <vt:lpstr>Dante</vt:lpstr>
      <vt:lpstr>Dante (Headings)2</vt:lpstr>
      <vt:lpstr>Helvetica Neue Medium</vt:lpstr>
      <vt:lpstr>Times New Roman</vt:lpstr>
      <vt:lpstr>Wingdings 2</vt:lpstr>
      <vt:lpstr>OffsetVTI</vt:lpstr>
      <vt:lpstr>Моделирование поведенческого теста «Водный лабиринт Морриса» при помощи обучения с подкреплением</vt:lpstr>
      <vt:lpstr>Презентация PowerPoint</vt:lpstr>
      <vt:lpstr>Презентация PowerPoint</vt:lpstr>
      <vt:lpstr>Водный лабиринт  Морриса</vt:lpstr>
      <vt:lpstr>Водный лабиринт  Морриса</vt:lpstr>
      <vt:lpstr>Обучение с подкреплением</vt:lpstr>
      <vt:lpstr>Презентация PowerPoint</vt:lpstr>
      <vt:lpstr>Презентация PowerPoint</vt:lpstr>
      <vt:lpstr>Логика работы программы</vt:lpstr>
      <vt:lpstr>Основные параметры модели </vt:lpstr>
      <vt:lpstr>Стратегия, полученная с использованием нейронной сети многослойный перцептрон</vt:lpstr>
      <vt:lpstr>Стратегия, полученная с использованием нейронной сети Actor-Critic</vt:lpstr>
      <vt:lpstr>Стратегии, в зависимости от дня эксперимента</vt:lpstr>
      <vt:lpstr>Стратегия, полученная с использованием нейронной сети многослойный перцептрон (улучшение выбора действия)</vt:lpstr>
      <vt:lpstr>Презентация PowerPoint</vt:lpstr>
      <vt:lpstr>Текущие результаты</vt:lpstr>
      <vt:lpstr>Дальнейшие планы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Мещерякова</dc:creator>
  <cp:lastModifiedBy>Юлия Мещерякова</cp:lastModifiedBy>
  <cp:revision>25</cp:revision>
  <dcterms:created xsi:type="dcterms:W3CDTF">2024-10-31T18:11:29Z</dcterms:created>
  <dcterms:modified xsi:type="dcterms:W3CDTF">2025-04-07T18:48:49Z</dcterms:modified>
</cp:coreProperties>
</file>