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28" roundtripDataSignature="AMtx7mjIdH/fpx1y/s0yr+bzupFrEsqe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customschemas.google.com/relationships/presentationmetadata" Target="meta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4a11be720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4a11be720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FF0000"/>
                </a:solidFill>
              </a:rPr>
              <a:t>(7) Описать все методы оценки (их 5 BinaryIoU and AUC)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rPr lang="en-GB" sz="1800">
                <a:solidFill>
                  <a:srgbClr val="FF0000"/>
                </a:solidFill>
              </a:rPr>
              <a:t>(7) Описать все методы оценки (их 5 BinaryIoU and AUC)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FF0000"/>
                </a:solidFill>
              </a:rPr>
              <a:t>Использовали 8 различных вариантов обучения (разные маски функции инициализации и потерь ) описать и краткие обозначения этих вариантов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Неоднородная итоговая фотография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Сильный засвет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Плохо для дальнейшего анализа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Работаем с 25% плохих фотографий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4a11be7208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4a11be7208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4a11be7208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4a11be7208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FF0000"/>
                </a:solidFill>
              </a:rPr>
              <a:t>(3) Переписать пояснение под формулой. Формулу крупнее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2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2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2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2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30.png"/><Relationship Id="rId5" Type="http://schemas.openxmlformats.org/officeDocument/2006/relationships/image" Target="../media/image1.jpg"/><Relationship Id="rId6" Type="http://schemas.openxmlformats.org/officeDocument/2006/relationships/image" Target="../media/image3.png"/><Relationship Id="rId7" Type="http://schemas.openxmlformats.org/officeDocument/2006/relationships/image" Target="../media/image4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Relationship Id="rId7" Type="http://schemas.openxmlformats.org/officeDocument/2006/relationships/image" Target="../media/image27.png"/><Relationship Id="rId8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36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5" Type="http://schemas.openxmlformats.org/officeDocument/2006/relationships/image" Target="../media/image39.png"/><Relationship Id="rId6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Relationship Id="rId4" Type="http://schemas.openxmlformats.org/officeDocument/2006/relationships/image" Target="../media/image45.png"/><Relationship Id="rId5" Type="http://schemas.openxmlformats.org/officeDocument/2006/relationships/image" Target="../media/image44.png"/><Relationship Id="rId6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4a11be7208_0_0"/>
          <p:cNvSpPr txBox="1"/>
          <p:nvPr>
            <p:ph type="ctrTitle"/>
          </p:nvPr>
        </p:nvSpPr>
        <p:spPr>
          <a:xfrm>
            <a:off x="382650" y="308425"/>
            <a:ext cx="8089800" cy="135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Анализ фотографий рукописного текста при помощи нейросети U-net</a:t>
            </a:r>
            <a:endParaRPr sz="37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g34a11be7208_0_0"/>
          <p:cNvSpPr txBox="1"/>
          <p:nvPr/>
        </p:nvSpPr>
        <p:spPr>
          <a:xfrm>
            <a:off x="0" y="2065150"/>
            <a:ext cx="6813000" cy="26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Брусилова Ирина Владимировна</a:t>
            </a:r>
            <a:r>
              <a:rPr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студентка</a:t>
            </a:r>
            <a:r>
              <a:rPr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Государственного университета “Дубна”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Научный руководитель: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Дедович Татьяна Григорьевна</a:t>
            </a:r>
            <a:r>
              <a:rPr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доцент </a:t>
            </a:r>
            <a:r>
              <a:rPr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Государственного университета “Дубна”,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старший научный сотрудник ЛФВЭ ОИЯИ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" name="Google Shape;56;g34a11be720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5411" y="1987575"/>
            <a:ext cx="1202226" cy="11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g34a11be7208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8238" y="3360525"/>
            <a:ext cx="1976550" cy="139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g34a11be7208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42811" y="4041225"/>
            <a:ext cx="1257536" cy="8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g34a11be7208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0250" y="1382250"/>
            <a:ext cx="2202650" cy="11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g34a11be7208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99153" y="2629213"/>
            <a:ext cx="1944848" cy="116835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g34a11be7208_0_0"/>
          <p:cNvSpPr txBox="1"/>
          <p:nvPr/>
        </p:nvSpPr>
        <p:spPr>
          <a:xfrm>
            <a:off x="0" y="4269275"/>
            <a:ext cx="91440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Весенняя школа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 информационным технологиям ОИЯИ 2025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 txBox="1"/>
          <p:nvPr>
            <p:ph type="title"/>
          </p:nvPr>
        </p:nvSpPr>
        <p:spPr>
          <a:xfrm>
            <a:off x="382425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Функции потерь</a:t>
            </a:r>
            <a:endParaRPr b="1" sz="2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descr="2" id="154" name="Google Shape;154;p9"/>
          <p:cNvSpPr txBox="1"/>
          <p:nvPr>
            <p:ph idx="1" type="body"/>
          </p:nvPr>
        </p:nvSpPr>
        <p:spPr>
          <a:xfrm>
            <a:off x="311700" y="452800"/>
            <a:ext cx="8520600" cy="46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BinaryCrossentropy (BCE):</a:t>
            </a:r>
            <a:endParaRPr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GB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										                       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где  N – количество образцов,            ,             – истинная и  предсказанная маска</a:t>
            </a:r>
            <a:endParaRPr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 startAt="2"/>
            </a:pPr>
            <a:r>
              <a:rPr lang="en-GB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BinaryFocalCrossentropy (Focal BCE):</a:t>
            </a:r>
            <a:endParaRPr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GB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en-GB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0.25,        = 2.0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GB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вероятность принадлежности к целевому классу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GB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взвешивающий </a:t>
            </a:r>
            <a:r>
              <a:rPr lang="en-GB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коэффициент</a:t>
            </a:r>
            <a:r>
              <a:rPr lang="en-GB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для баланса классов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GB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– модулирующий параметр, увеличивающий важность трудных примеров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6" name="Google Shape;156;p9"/>
          <p:cNvPicPr preferRelativeResize="0"/>
          <p:nvPr/>
        </p:nvPicPr>
        <p:blipFill rotWithShape="1">
          <a:blip r:embed="rId3">
            <a:alphaModFix/>
          </a:blip>
          <a:srcRect b="9258" l="0" r="0" t="8368"/>
          <a:stretch/>
        </p:blipFill>
        <p:spPr>
          <a:xfrm>
            <a:off x="1868675" y="824775"/>
            <a:ext cx="5406625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57554" y="1484064"/>
            <a:ext cx="496625" cy="3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22576" y="1516687"/>
            <a:ext cx="496625" cy="25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9"/>
          <p:cNvPicPr preferRelativeResize="0"/>
          <p:nvPr/>
        </p:nvPicPr>
        <p:blipFill rotWithShape="1">
          <a:blip r:embed="rId6">
            <a:alphaModFix/>
          </a:blip>
          <a:srcRect b="24629" l="0" r="71968" t="22244"/>
          <a:stretch/>
        </p:blipFill>
        <p:spPr>
          <a:xfrm>
            <a:off x="734225" y="2486730"/>
            <a:ext cx="238382" cy="17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/>
          <p:cNvPicPr preferRelativeResize="0"/>
          <p:nvPr/>
        </p:nvPicPr>
        <p:blipFill rotWithShape="1">
          <a:blip r:embed="rId6">
            <a:alphaModFix/>
          </a:blip>
          <a:srcRect b="11636" l="71968" r="0" t="22247"/>
          <a:stretch/>
        </p:blipFill>
        <p:spPr>
          <a:xfrm>
            <a:off x="1868692" y="2465948"/>
            <a:ext cx="238382" cy="211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59704" y="2925675"/>
            <a:ext cx="2966046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9"/>
          <p:cNvPicPr preferRelativeResize="0"/>
          <p:nvPr/>
        </p:nvPicPr>
        <p:blipFill rotWithShape="1">
          <a:blip r:embed="rId8">
            <a:alphaModFix/>
          </a:blip>
          <a:srcRect b="0" l="11967" r="57362" t="12816"/>
          <a:stretch/>
        </p:blipFill>
        <p:spPr>
          <a:xfrm>
            <a:off x="438686" y="3780025"/>
            <a:ext cx="248314" cy="36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9"/>
          <p:cNvPicPr preferRelativeResize="0"/>
          <p:nvPr/>
        </p:nvPicPr>
        <p:blipFill rotWithShape="1">
          <a:blip r:embed="rId6">
            <a:alphaModFix/>
          </a:blip>
          <a:srcRect b="11636" l="71968" r="0" t="22247"/>
          <a:stretch/>
        </p:blipFill>
        <p:spPr>
          <a:xfrm>
            <a:off x="443642" y="4350148"/>
            <a:ext cx="238382" cy="211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9"/>
          <p:cNvPicPr preferRelativeResize="0"/>
          <p:nvPr/>
        </p:nvPicPr>
        <p:blipFill rotWithShape="1">
          <a:blip r:embed="rId8">
            <a:alphaModFix/>
          </a:blip>
          <a:srcRect b="0" l="63566" r="5762" t="21160"/>
          <a:stretch/>
        </p:blipFill>
        <p:spPr>
          <a:xfrm>
            <a:off x="485909" y="3378738"/>
            <a:ext cx="248314" cy="33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Оптимизатор Adam</a:t>
            </a:r>
            <a:endParaRPr b="1" sz="2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Google Shape;170;p10"/>
          <p:cNvSpPr txBox="1"/>
          <p:nvPr>
            <p:ph idx="1" type="body"/>
          </p:nvPr>
        </p:nvSpPr>
        <p:spPr>
          <a:xfrm>
            <a:off x="0" y="503100"/>
            <a:ext cx="9144000" cy="44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5298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262B"/>
              </a:buClr>
              <a:buSzPct val="117647"/>
              <a:buFont typeface="Times New Roman"/>
              <a:buChar char="●"/>
            </a:pPr>
            <a:r>
              <a:rPr b="1" lang="en-GB">
                <a:solidFill>
                  <a:srgbClr val="1D262B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Обновление веса (значений ядер сверток)</a:t>
            </a:r>
            <a:r>
              <a:rPr lang="en-GB">
                <a:solidFill>
                  <a:srgbClr val="1D262B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>
              <a:solidFill>
                <a:srgbClr val="1D262B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>
              <a:solidFill>
                <a:srgbClr val="1D262B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>
              <a:solidFill>
                <a:srgbClr val="1D262B"/>
              </a:solidFill>
              <a:highlight>
                <a:schemeClr val="lt1"/>
              </a:highlight>
            </a:endParaRPr>
          </a:p>
          <a:p>
            <a:pPr indent="-35298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D262B"/>
              </a:buClr>
              <a:buSzPct val="111455"/>
              <a:buChar char="●"/>
            </a:pPr>
            <a:r>
              <a:rPr b="1" lang="en-GB" sz="1900">
                <a:solidFill>
                  <a:srgbClr val="1D262B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Коррекция смещения</a:t>
            </a:r>
            <a:r>
              <a:rPr lang="en-GB" sz="1900">
                <a:solidFill>
                  <a:srgbClr val="1D262B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: поскольку и </a:t>
            </a:r>
            <a:r>
              <a:rPr i="1" lang="en-GB" sz="1900">
                <a:solidFill>
                  <a:srgbClr val="1D262B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mt</a:t>
            </a:r>
            <a:r>
              <a:rPr lang="en-GB" sz="1900">
                <a:solidFill>
                  <a:srgbClr val="1D262B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​, и </a:t>
            </a:r>
            <a:r>
              <a:rPr i="1" lang="en-GB" sz="1900">
                <a:solidFill>
                  <a:srgbClr val="1D262B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vt</a:t>
            </a:r>
            <a:r>
              <a:rPr lang="en-GB" sz="1900">
                <a:solidFill>
                  <a:srgbClr val="1D262B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​ инициализируются нулем, они, как правило, смещены в сторону нуля, особенно на начальных этапах. Чтобы скорректировать это смещение, Адам вычисляет оценки с учетом смещения:</a:t>
            </a:r>
            <a:endParaRPr sz="1900">
              <a:solidFill>
                <a:srgbClr val="1D262B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>
              <a:solidFill>
                <a:srgbClr val="1D262B"/>
              </a:solidFill>
              <a:highlight>
                <a:schemeClr val="lt1"/>
              </a:highlight>
            </a:endParaRPr>
          </a:p>
          <a:p>
            <a:pPr indent="-35298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D262B"/>
              </a:buClr>
              <a:buSzPct val="117647"/>
              <a:buChar char="●"/>
            </a:pPr>
            <a:r>
              <a:rPr i="1" lang="en-GB">
                <a:solidFill>
                  <a:srgbClr val="1D262B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vt</a:t>
            </a:r>
            <a:r>
              <a:rPr lang="en-GB">
                <a:solidFill>
                  <a:srgbClr val="1D262B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​</a:t>
            </a:r>
            <a:r>
              <a:rPr lang="en-GB">
                <a:solidFill>
                  <a:srgbClr val="1D262B"/>
                </a:solidFill>
                <a:highlight>
                  <a:schemeClr val="lt1"/>
                </a:highlight>
              </a:rPr>
              <a:t>  и </a:t>
            </a:r>
            <a:r>
              <a:rPr i="1" lang="en-GB">
                <a:solidFill>
                  <a:srgbClr val="1D262B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mt </a:t>
            </a:r>
            <a:r>
              <a:rPr lang="en-GB">
                <a:solidFill>
                  <a:srgbClr val="1D262B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рассчитываются по формулам</a:t>
            </a:r>
            <a:r>
              <a:rPr b="1" lang="en-GB">
                <a:solidFill>
                  <a:srgbClr val="1517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1">
              <a:solidFill>
                <a:srgbClr val="1517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 b="1">
              <a:solidFill>
                <a:srgbClr val="1517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ct val="111455"/>
              <a:buNone/>
            </a:pPr>
            <a:r>
              <a:rPr lang="en-GB" sz="1900">
                <a:solidFill>
                  <a:srgbClr val="1D262B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где L – функция потерь, </a:t>
            </a:r>
            <a:r>
              <a:rPr lang="en-GB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 =0.001 (скорость обучения).                        –  для предотвращения /0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5000"/>
              </a:lnSpc>
              <a:spcBef>
                <a:spcPts val="1600"/>
              </a:spcBef>
              <a:spcAft>
                <a:spcPts val="1200"/>
              </a:spcAft>
              <a:buSzPct val="111455"/>
              <a:buNone/>
            </a:pPr>
            <a:r>
              <a:rPr lang="en-GB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β1​=0.9 и β2=0.999 коэффициенты затухания для скользящих средних градиента и квадрата градиента</a:t>
            </a:r>
            <a:endParaRPr sz="1900">
              <a:solidFill>
                <a:srgbClr val="1D262B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Google Shape;17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72" name="Google Shape;17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6150" y="846475"/>
            <a:ext cx="1958300" cy="6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0"/>
          <p:cNvPicPr preferRelativeResize="0"/>
          <p:nvPr/>
        </p:nvPicPr>
        <p:blipFill rotWithShape="1">
          <a:blip r:embed="rId4">
            <a:alphaModFix/>
          </a:blip>
          <a:srcRect b="58467" l="0" r="0" t="4663"/>
          <a:stretch/>
        </p:blipFill>
        <p:spPr>
          <a:xfrm>
            <a:off x="2779625" y="2382875"/>
            <a:ext cx="1255600" cy="4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0"/>
          <p:cNvPicPr preferRelativeResize="0"/>
          <p:nvPr/>
        </p:nvPicPr>
        <p:blipFill rotWithShape="1">
          <a:blip r:embed="rId4">
            <a:alphaModFix/>
          </a:blip>
          <a:srcRect b="6030" l="0" r="0" t="57100"/>
          <a:stretch/>
        </p:blipFill>
        <p:spPr>
          <a:xfrm>
            <a:off x="5044025" y="2382875"/>
            <a:ext cx="1255600" cy="4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0749" y="3094579"/>
            <a:ext cx="2499899" cy="569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33125" y="3161901"/>
            <a:ext cx="2499900" cy="502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0"/>
          <p:cNvPicPr preferRelativeResize="0"/>
          <p:nvPr/>
        </p:nvPicPr>
        <p:blipFill rotWithShape="1">
          <a:blip r:embed="rId7">
            <a:alphaModFix/>
          </a:blip>
          <a:srcRect b="11842" l="5905" r="5809" t="7536"/>
          <a:stretch/>
        </p:blipFill>
        <p:spPr>
          <a:xfrm>
            <a:off x="5438289" y="3739302"/>
            <a:ext cx="964150" cy="2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"/>
          <p:cNvSpPr txBox="1"/>
          <p:nvPr>
            <p:ph type="title"/>
          </p:nvPr>
        </p:nvSpPr>
        <p:spPr>
          <a:xfrm>
            <a:off x="38245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Оценка эффективности предсказаний</a:t>
            </a:r>
            <a:endParaRPr b="1" sz="2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3" name="Google Shape;183;p11"/>
          <p:cNvSpPr txBox="1"/>
          <p:nvPr>
            <p:ph idx="1" type="body"/>
          </p:nvPr>
        </p:nvSpPr>
        <p:spPr>
          <a:xfrm>
            <a:off x="311700" y="572700"/>
            <a:ext cx="8520600" cy="45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2418"/>
              <a:buNone/>
            </a:pPr>
            <a:r>
              <a:rPr b="1" lang="en-GB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TP </a:t>
            </a:r>
            <a:r>
              <a:rPr lang="en-GB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(True Positive) — правильно предсказанные подходящие пиксели, 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2418"/>
              <a:buNone/>
            </a:pPr>
            <a:r>
              <a:rPr b="1" lang="en-GB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TN</a:t>
            </a:r>
            <a:r>
              <a:rPr lang="en-GB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(True Negative) — правильно предсказанные неподходящие пиксели, 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2418"/>
              <a:buNone/>
            </a:pPr>
            <a:r>
              <a:rPr b="1" lang="en-GB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FP</a:t>
            </a:r>
            <a:r>
              <a:rPr lang="en-GB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(False Positive) — неправильно предсказанные подходящие пиксели, 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2418"/>
              <a:buNone/>
            </a:pPr>
            <a:r>
              <a:rPr lang="en-GB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FN (False Negative) — неправильно предсказанные неподходящие пиксели.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2418"/>
              <a:buNone/>
            </a:pPr>
            <a:r>
              <a:rPr b="1" lang="en-GB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Подходящий пиксель </a:t>
            </a:r>
            <a:r>
              <a:rPr lang="en-GB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интенсивность &lt; 0.3 (принадлежит маске). 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2418"/>
              <a:buNone/>
            </a:pPr>
            <a:r>
              <a:rPr b="1" lang="en-GB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Неподходящий пиксель </a:t>
            </a:r>
            <a:r>
              <a:rPr lang="en-GB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интенсивность &gt; 0.3 (не принадлежит маске)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SzPct val="102418"/>
              <a:buNone/>
            </a:pPr>
            <a:r>
              <a:rPr lang="en-GB" sz="19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BinaryIoU предназначена для </a:t>
            </a:r>
            <a:r>
              <a:rPr lang="en-GB" sz="19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несбалансированных</a:t>
            </a:r>
            <a:r>
              <a:rPr lang="en-GB" sz="19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классов</a:t>
            </a:r>
            <a:endParaRPr sz="19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" name="Google Shape;184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85" name="Google Shape;18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1531875"/>
            <a:ext cx="3236050" cy="4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1511" y="810175"/>
            <a:ext cx="2205914" cy="4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5" y="810175"/>
            <a:ext cx="2166270" cy="4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71494" y="1531875"/>
            <a:ext cx="2837531" cy="48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"/>
          <p:cNvSpPr txBox="1"/>
          <p:nvPr>
            <p:ph type="title"/>
          </p:nvPr>
        </p:nvSpPr>
        <p:spPr>
          <a:xfrm>
            <a:off x="38245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Оценка эффективности предсказаний</a:t>
            </a:r>
            <a:endParaRPr b="1" sz="2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p12"/>
          <p:cNvSpPr txBox="1"/>
          <p:nvPr>
            <p:ph idx="1" type="body"/>
          </p:nvPr>
        </p:nvSpPr>
        <p:spPr>
          <a:xfrm>
            <a:off x="0" y="572700"/>
            <a:ext cx="9144000" cy="45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AUC-ROC (area under the curve ROC) это площадь под кривой ROC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Кривая ROC (ось X ложноположительная частота FPR, ось Y – 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истинноположительная частота, Recall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Чем ближе значение AUC к единице, тем точнее проведена классификация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AUC используется для несбалансированных классов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5" name="Google Shape;195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6" name="Google Shape;196;p12"/>
          <p:cNvPicPr preferRelativeResize="0"/>
          <p:nvPr/>
        </p:nvPicPr>
        <p:blipFill rotWithShape="1">
          <a:blip r:embed="rId3">
            <a:alphaModFix/>
          </a:blip>
          <a:srcRect b="0" l="0" r="0" t="56502"/>
          <a:stretch/>
        </p:blipFill>
        <p:spPr>
          <a:xfrm>
            <a:off x="2380550" y="2020225"/>
            <a:ext cx="4524401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3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Варианты обучения</a:t>
            </a:r>
            <a:endParaRPr b="1" sz="2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13"/>
          <p:cNvSpPr txBox="1"/>
          <p:nvPr>
            <p:ph idx="1" type="body"/>
          </p:nvPr>
        </p:nvSpPr>
        <p:spPr>
          <a:xfrm>
            <a:off x="311700" y="572700"/>
            <a:ext cx="8520600" cy="45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Black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черные маски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Black, HeNormal, BCE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Black, HeNormal, Focal BCE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Black, Glorot, BCE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Black, Glorot, Focal BCE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Glorot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Глорот инициализатор, </a:t>
            </a:r>
            <a:r>
              <a:rPr lang="en-GB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HeNormal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HeNormal инициализатор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-GB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BCE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Binary Cross-entropy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GB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Focal BCE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Focal Binary Cross-entropy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3" name="Google Shape;20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4" name="Google Shape;204;p13"/>
          <p:cNvSpPr txBox="1"/>
          <p:nvPr/>
        </p:nvSpPr>
        <p:spPr>
          <a:xfrm>
            <a:off x="4792250" y="572700"/>
            <a:ext cx="3650100" cy="27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Gray</a:t>
            </a: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серые маски</a:t>
            </a:r>
            <a:endParaRPr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Gray</a:t>
            </a: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HeNormal, BC</a:t>
            </a: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Gray</a:t>
            </a: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HeNormal, F</a:t>
            </a: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ocal </a:t>
            </a: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BCE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Gray</a:t>
            </a: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Glorot, BCE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Gray</a:t>
            </a: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Glorot, F</a:t>
            </a: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ocal </a:t>
            </a: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BCE	</a:t>
            </a:r>
            <a:endParaRPr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 txBox="1"/>
          <p:nvPr>
            <p:ph type="title"/>
          </p:nvPr>
        </p:nvSpPr>
        <p:spPr>
          <a:xfrm>
            <a:off x="5733150" y="1973075"/>
            <a:ext cx="3288000" cy="6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72839"/>
              <a:buNone/>
            </a:pPr>
            <a:r>
              <a:rPr b="1" lang="en-GB" sz="1800">
                <a:solidFill>
                  <a:srgbClr val="BF9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BinaryIoU</a:t>
            </a:r>
            <a:r>
              <a:rPr lang="en-GB" sz="1800">
                <a:latin typeface="Times New Roman"/>
                <a:ea typeface="Times New Roman"/>
                <a:cs typeface="Times New Roman"/>
                <a:sym typeface="Times New Roman"/>
              </a:rPr>
              <a:t> (     0.78) – </a:t>
            </a:r>
            <a:br>
              <a:rPr lang="en-GB" sz="18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GB" sz="1800">
                <a:latin typeface="Times New Roman"/>
                <a:ea typeface="Times New Roman"/>
                <a:cs typeface="Times New Roman"/>
                <a:sym typeface="Times New Roman"/>
              </a:rPr>
              <a:t>минимальная эффективность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72839"/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72839"/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0" name="Google Shape;210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1" name="Google Shape;21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1925" y="400209"/>
            <a:ext cx="5097864" cy="349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4"/>
          <p:cNvPicPr preferRelativeResize="0"/>
          <p:nvPr/>
        </p:nvPicPr>
        <p:blipFill rotWithShape="1">
          <a:blip r:embed="rId4">
            <a:alphaModFix/>
          </a:blip>
          <a:srcRect b="29152" l="0" r="30675" t="0"/>
          <a:stretch/>
        </p:blipFill>
        <p:spPr>
          <a:xfrm>
            <a:off x="6923253" y="2071223"/>
            <a:ext cx="217700" cy="19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4"/>
          <p:cNvPicPr preferRelativeResize="0"/>
          <p:nvPr/>
        </p:nvPicPr>
        <p:blipFill rotWithShape="1">
          <a:blip r:embed="rId4">
            <a:alphaModFix/>
          </a:blip>
          <a:srcRect b="29152" l="0" r="30675" t="0"/>
          <a:stretch/>
        </p:blipFill>
        <p:spPr>
          <a:xfrm>
            <a:off x="6624333" y="1614753"/>
            <a:ext cx="217700" cy="1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4"/>
          <p:cNvSpPr/>
          <p:nvPr/>
        </p:nvSpPr>
        <p:spPr>
          <a:xfrm>
            <a:off x="-122850" y="4222455"/>
            <a:ext cx="9144000" cy="1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Результаты визуального контроля: </a:t>
            </a:r>
            <a:endParaRPr sz="16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каждого набора присутствует хорошие и проблемные предсказания</a:t>
            </a:r>
            <a:r>
              <a:rPr lang="en-GB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Результаты ближе к</a:t>
            </a:r>
            <a:r>
              <a:rPr lang="en-GB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критерию AUC, а результат для черных масок по величине близок к BinaryIoU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5" name="Google Shape;215;p14"/>
          <p:cNvSpPr/>
          <p:nvPr/>
        </p:nvSpPr>
        <p:spPr>
          <a:xfrm>
            <a:off x="0" y="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0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Оценка эффективности обучения</a:t>
            </a:r>
            <a:endParaRPr b="1" i="0" sz="2000" u="none" cap="none" strike="noStrike">
              <a:solidFill>
                <a:srgbClr val="000000"/>
              </a:solidFill>
            </a:endParaRPr>
          </a:p>
        </p:txBody>
      </p:sp>
      <p:sp>
        <p:nvSpPr>
          <p:cNvPr id="216" name="Google Shape;216;p14"/>
          <p:cNvSpPr txBox="1"/>
          <p:nvPr>
            <p:ph type="title"/>
          </p:nvPr>
        </p:nvSpPr>
        <p:spPr>
          <a:xfrm>
            <a:off x="5671375" y="345125"/>
            <a:ext cx="3448500" cy="10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72839"/>
              <a:buNone/>
            </a:pPr>
            <a:r>
              <a:rPr b="1" lang="en-GB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Accuracy</a:t>
            </a:r>
            <a:r>
              <a:rPr lang="en-GB" sz="180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lang="en-GB" sz="1800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Precision</a:t>
            </a:r>
            <a:r>
              <a:rPr lang="en-GB" sz="1800"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b="1" lang="en-GB" sz="1800">
                <a:solidFill>
                  <a:srgbClr val="E691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Recall</a:t>
            </a:r>
            <a:r>
              <a:rPr lang="en-GB" sz="1800"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br>
              <a:rPr lang="en-GB" sz="18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GB" sz="1800">
                <a:latin typeface="Times New Roman"/>
                <a:ea typeface="Times New Roman"/>
                <a:cs typeface="Times New Roman"/>
                <a:sym typeface="Times New Roman"/>
              </a:rPr>
              <a:t>практически не зависят от набора и имеют высокое значение (      0.97)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7" name="Google Shape;217;p14"/>
          <p:cNvPicPr preferRelativeResize="0"/>
          <p:nvPr/>
        </p:nvPicPr>
        <p:blipFill rotWithShape="1">
          <a:blip r:embed="rId4">
            <a:alphaModFix/>
          </a:blip>
          <a:srcRect b="29153" l="0" r="30675" t="0"/>
          <a:stretch/>
        </p:blipFill>
        <p:spPr>
          <a:xfrm>
            <a:off x="8083957" y="942761"/>
            <a:ext cx="217700" cy="1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4"/>
          <p:cNvSpPr txBox="1"/>
          <p:nvPr>
            <p:ph type="title"/>
          </p:nvPr>
        </p:nvSpPr>
        <p:spPr>
          <a:xfrm>
            <a:off x="5733150" y="1240225"/>
            <a:ext cx="3288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72839"/>
              <a:buNone/>
            </a:pPr>
            <a:r>
              <a:rPr b="1" lang="en-GB" sz="1800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AUC</a:t>
            </a:r>
            <a:r>
              <a:rPr lang="en-GB" sz="1800">
                <a:latin typeface="Times New Roman"/>
                <a:ea typeface="Times New Roman"/>
                <a:cs typeface="Times New Roman"/>
                <a:sym typeface="Times New Roman"/>
              </a:rPr>
              <a:t> чувствительна к типу маски </a:t>
            </a:r>
            <a:br>
              <a:rPr lang="en-GB" sz="18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GB" sz="1800">
                <a:latin typeface="Times New Roman"/>
                <a:ea typeface="Times New Roman"/>
                <a:cs typeface="Times New Roman"/>
                <a:sym typeface="Times New Roman"/>
              </a:rPr>
              <a:t>(черные       0.85 и серые      0.95)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72839"/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9" name="Google Shape;219;p14"/>
          <p:cNvPicPr preferRelativeResize="0"/>
          <p:nvPr/>
        </p:nvPicPr>
        <p:blipFill rotWithShape="1">
          <a:blip r:embed="rId4">
            <a:alphaModFix/>
          </a:blip>
          <a:srcRect b="29153" l="0" r="30675" t="0"/>
          <a:stretch/>
        </p:blipFill>
        <p:spPr>
          <a:xfrm>
            <a:off x="8046558" y="1614753"/>
            <a:ext cx="217700" cy="1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4"/>
          <p:cNvSpPr txBox="1"/>
          <p:nvPr/>
        </p:nvSpPr>
        <p:spPr>
          <a:xfrm>
            <a:off x="5634450" y="2807200"/>
            <a:ext cx="3386700" cy="1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Визуальный контроль </a:t>
            </a:r>
            <a:r>
              <a:rPr lang="en-GB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(Хорошие/Проблемные – не содержат/содержат текст внутри бумаги)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1" name="Google Shape;221;p14"/>
          <p:cNvSpPr txBox="1"/>
          <p:nvPr/>
        </p:nvSpPr>
        <p:spPr>
          <a:xfrm>
            <a:off x="-88600" y="3828850"/>
            <a:ext cx="6417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Рисунок 4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Значения оценок эффективности для различных вариантов обучения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"/>
          <p:cNvSpPr txBox="1"/>
          <p:nvPr>
            <p:ph type="title"/>
          </p:nvPr>
        </p:nvSpPr>
        <p:spPr>
          <a:xfrm>
            <a:off x="-150" y="0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Выбор наилучшего набора для обучения на черных масках (</a:t>
            </a:r>
            <a:r>
              <a:rPr b="1" lang="en-GB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проблемный</a:t>
            </a: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b="1" sz="2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8" name="Google Shape;228;p15"/>
          <p:cNvPicPr preferRelativeResize="0"/>
          <p:nvPr/>
        </p:nvPicPr>
        <p:blipFill rotWithShape="1">
          <a:blip r:embed="rId3">
            <a:alphaModFix/>
          </a:blip>
          <a:srcRect b="0" l="66683" r="0" t="0"/>
          <a:stretch/>
        </p:blipFill>
        <p:spPr>
          <a:xfrm>
            <a:off x="1791300" y="557778"/>
            <a:ext cx="2139474" cy="218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5"/>
          <p:cNvPicPr preferRelativeResize="0"/>
          <p:nvPr/>
        </p:nvPicPr>
        <p:blipFill rotWithShape="1">
          <a:blip r:embed="rId4">
            <a:alphaModFix/>
          </a:blip>
          <a:srcRect b="0" l="66687" r="0" t="0"/>
          <a:stretch/>
        </p:blipFill>
        <p:spPr>
          <a:xfrm>
            <a:off x="1791300" y="2660100"/>
            <a:ext cx="2139474" cy="218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5"/>
          <p:cNvSpPr txBox="1"/>
          <p:nvPr/>
        </p:nvSpPr>
        <p:spPr>
          <a:xfrm>
            <a:off x="-1" y="890700"/>
            <a:ext cx="1913579" cy="14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HeNormal, BCE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Наилучший результат</a:t>
            </a:r>
            <a:endParaRPr b="1" i="0" sz="18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Google Shape;231;p15"/>
          <p:cNvSpPr txBox="1"/>
          <p:nvPr/>
        </p:nvSpPr>
        <p:spPr>
          <a:xfrm>
            <a:off x="0" y="3124775"/>
            <a:ext cx="17913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Glorot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BCE </a:t>
            </a:r>
            <a:endParaRPr b="1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" name="Google Shape;232;p15"/>
          <p:cNvSpPr txBox="1"/>
          <p:nvPr/>
        </p:nvSpPr>
        <p:spPr>
          <a:xfrm>
            <a:off x="7298875" y="890700"/>
            <a:ext cx="17913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HeNormal</a:t>
            </a:r>
            <a:endParaRPr b="1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FBCE </a:t>
            </a:r>
            <a:endParaRPr b="1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3" name="Google Shape;233;p15"/>
          <p:cNvSpPr txBox="1"/>
          <p:nvPr/>
        </p:nvSpPr>
        <p:spPr>
          <a:xfrm>
            <a:off x="7298875" y="3487950"/>
            <a:ext cx="1336452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Glorot</a:t>
            </a:r>
            <a:endParaRPr b="1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FBCE </a:t>
            </a:r>
            <a:endParaRPr b="1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4" name="Google Shape;234;p15"/>
          <p:cNvPicPr preferRelativeResize="0"/>
          <p:nvPr/>
        </p:nvPicPr>
        <p:blipFill rotWithShape="1">
          <a:blip r:embed="rId5">
            <a:alphaModFix/>
          </a:blip>
          <a:srcRect b="2110" l="68263" r="0" t="-2110"/>
          <a:stretch/>
        </p:blipFill>
        <p:spPr>
          <a:xfrm>
            <a:off x="4966443" y="2627800"/>
            <a:ext cx="2107484" cy="218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5"/>
          <p:cNvPicPr preferRelativeResize="0"/>
          <p:nvPr/>
        </p:nvPicPr>
        <p:blipFill rotWithShape="1">
          <a:blip r:embed="rId6">
            <a:alphaModFix/>
          </a:blip>
          <a:srcRect b="0" l="67291" r="0" t="0"/>
          <a:stretch/>
        </p:blipFill>
        <p:spPr>
          <a:xfrm>
            <a:off x="4966450" y="518438"/>
            <a:ext cx="2107474" cy="219593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5"/>
          <p:cNvSpPr txBox="1"/>
          <p:nvPr/>
        </p:nvSpPr>
        <p:spPr>
          <a:xfrm>
            <a:off x="-150" y="474990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Рисунок 5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Предсказания с использованием различных вариантов обучения на черных масках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2" name="Google Shape;242;p16"/>
          <p:cNvSpPr txBox="1"/>
          <p:nvPr/>
        </p:nvSpPr>
        <p:spPr>
          <a:xfrm>
            <a:off x="0" y="890700"/>
            <a:ext cx="2000556" cy="15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HeNormal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BCE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GB" sz="18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Наилучший результат</a:t>
            </a:r>
            <a:endParaRPr b="1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16"/>
          <p:cNvSpPr txBox="1"/>
          <p:nvPr/>
        </p:nvSpPr>
        <p:spPr>
          <a:xfrm>
            <a:off x="0" y="3124775"/>
            <a:ext cx="17913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Glorot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BCE </a:t>
            </a:r>
            <a:endParaRPr b="1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16"/>
          <p:cNvSpPr txBox="1"/>
          <p:nvPr/>
        </p:nvSpPr>
        <p:spPr>
          <a:xfrm>
            <a:off x="7298875" y="890700"/>
            <a:ext cx="17913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HeNormal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FBCE </a:t>
            </a:r>
            <a:endParaRPr b="1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16"/>
          <p:cNvSpPr txBox="1"/>
          <p:nvPr/>
        </p:nvSpPr>
        <p:spPr>
          <a:xfrm>
            <a:off x="7298875" y="3487950"/>
            <a:ext cx="17913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Glorot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FBCE </a:t>
            </a:r>
            <a:endParaRPr b="1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6" name="Google Shape;246;p16"/>
          <p:cNvPicPr preferRelativeResize="0"/>
          <p:nvPr/>
        </p:nvPicPr>
        <p:blipFill rotWithShape="1">
          <a:blip r:embed="rId3">
            <a:alphaModFix/>
          </a:blip>
          <a:srcRect b="0" l="66993" r="0" t="0"/>
          <a:stretch/>
        </p:blipFill>
        <p:spPr>
          <a:xfrm>
            <a:off x="1896500" y="2688100"/>
            <a:ext cx="2143898" cy="2115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6"/>
          <p:cNvPicPr preferRelativeResize="0"/>
          <p:nvPr/>
        </p:nvPicPr>
        <p:blipFill rotWithShape="1">
          <a:blip r:embed="rId4">
            <a:alphaModFix/>
          </a:blip>
          <a:srcRect b="0" l="67509" r="0" t="3025"/>
          <a:stretch/>
        </p:blipFill>
        <p:spPr>
          <a:xfrm>
            <a:off x="2000550" y="627625"/>
            <a:ext cx="2039859" cy="206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6"/>
          <p:cNvPicPr preferRelativeResize="0"/>
          <p:nvPr/>
        </p:nvPicPr>
        <p:blipFill rotWithShape="1">
          <a:blip r:embed="rId5">
            <a:alphaModFix/>
          </a:blip>
          <a:srcRect b="0" l="67827" r="0" t="0"/>
          <a:stretch/>
        </p:blipFill>
        <p:spPr>
          <a:xfrm>
            <a:off x="5300023" y="2767525"/>
            <a:ext cx="1912801" cy="195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6"/>
          <p:cNvPicPr preferRelativeResize="0"/>
          <p:nvPr/>
        </p:nvPicPr>
        <p:blipFill rotWithShape="1">
          <a:blip r:embed="rId6">
            <a:alphaModFix/>
          </a:blip>
          <a:srcRect b="0" l="67450" r="0" t="0"/>
          <a:stretch/>
        </p:blipFill>
        <p:spPr>
          <a:xfrm>
            <a:off x="5277325" y="627625"/>
            <a:ext cx="1980124" cy="201387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6"/>
          <p:cNvSpPr txBox="1"/>
          <p:nvPr>
            <p:ph type="title"/>
          </p:nvPr>
        </p:nvSpPr>
        <p:spPr>
          <a:xfrm>
            <a:off x="-150" y="0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Выбор наилучшего набора для обучения</a:t>
            </a: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 серых масках (</a:t>
            </a:r>
            <a:r>
              <a:rPr b="1" lang="en-GB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проблемный</a:t>
            </a: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b="1" sz="2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" name="Google Shape;251;p16"/>
          <p:cNvSpPr txBox="1"/>
          <p:nvPr/>
        </p:nvSpPr>
        <p:spPr>
          <a:xfrm>
            <a:off x="-150" y="474990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Рисунок 6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Предсказания с использованием различных вариантов обучения на серых масках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7"/>
          <p:cNvSpPr txBox="1"/>
          <p:nvPr>
            <p:ph type="title"/>
          </p:nvPr>
        </p:nvSpPr>
        <p:spPr>
          <a:xfrm>
            <a:off x="0" y="0"/>
            <a:ext cx="9074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Вычитание предсказания из оригинала (</a:t>
            </a:r>
            <a:r>
              <a:rPr b="1" lang="en-GB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проблемный случай</a:t>
            </a: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b="1" sz="2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7" name="Google Shape;257;p17"/>
          <p:cNvSpPr txBox="1"/>
          <p:nvPr>
            <p:ph idx="1" type="body"/>
          </p:nvPr>
        </p:nvSpPr>
        <p:spPr>
          <a:xfrm>
            <a:off x="208050" y="3900778"/>
            <a:ext cx="8727900" cy="13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Однородность итоговой фотографии не достигнута (вверху белая полоса и лист бумаги темнее, чем оригинал)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Требуется разработать процедуру вычитания предсказания из оригинала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8" name="Google Shape;25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9" name="Google Shape;259;p17"/>
          <p:cNvPicPr preferRelativeResize="0"/>
          <p:nvPr/>
        </p:nvPicPr>
        <p:blipFill rotWithShape="1">
          <a:blip r:embed="rId3">
            <a:alphaModFix/>
          </a:blip>
          <a:srcRect b="0" l="0" r="67138" t="0"/>
          <a:stretch/>
        </p:blipFill>
        <p:spPr>
          <a:xfrm>
            <a:off x="228717" y="802828"/>
            <a:ext cx="2889298" cy="286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7"/>
          <p:cNvSpPr txBox="1"/>
          <p:nvPr/>
        </p:nvSpPr>
        <p:spPr>
          <a:xfrm>
            <a:off x="3277125" y="501000"/>
            <a:ext cx="2327700" cy="4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GB" sz="1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предсказаний на основе серой маски</a:t>
            </a:r>
            <a:endParaRPr b="0" i="0" sz="1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1" name="Google Shape;261;p17"/>
          <p:cNvPicPr preferRelativeResize="0"/>
          <p:nvPr/>
        </p:nvPicPr>
        <p:blipFill rotWithShape="1">
          <a:blip r:embed="rId3">
            <a:alphaModFix/>
          </a:blip>
          <a:srcRect b="0" l="70610" r="0" t="6741"/>
          <a:stretch/>
        </p:blipFill>
        <p:spPr>
          <a:xfrm>
            <a:off x="3196750" y="993126"/>
            <a:ext cx="2584049" cy="267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7"/>
          <p:cNvPicPr preferRelativeResize="0"/>
          <p:nvPr/>
        </p:nvPicPr>
        <p:blipFill rotWithShape="1">
          <a:blip r:embed="rId4">
            <a:alphaModFix/>
          </a:blip>
          <a:srcRect b="0" l="70575" r="0" t="5294"/>
          <a:stretch/>
        </p:blipFill>
        <p:spPr>
          <a:xfrm>
            <a:off x="5943525" y="975518"/>
            <a:ext cx="2584049" cy="273309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7"/>
          <p:cNvSpPr txBox="1"/>
          <p:nvPr/>
        </p:nvSpPr>
        <p:spPr>
          <a:xfrm>
            <a:off x="6144750" y="451587"/>
            <a:ext cx="2327700" cy="4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GB" sz="1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предсказаний на основе черной маски</a:t>
            </a:r>
            <a:endParaRPr b="0" i="0" sz="1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4" name="Google Shape;264;p17"/>
          <p:cNvSpPr txBox="1"/>
          <p:nvPr/>
        </p:nvSpPr>
        <p:spPr>
          <a:xfrm>
            <a:off x="0" y="366750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Рисунок 7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Пример в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ычитания предсказания из оригинала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"/>
          <p:cNvSpPr txBox="1"/>
          <p:nvPr>
            <p:ph type="title"/>
          </p:nvPr>
        </p:nvSpPr>
        <p:spPr>
          <a:xfrm>
            <a:off x="438133" y="405368"/>
            <a:ext cx="16155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9009"/>
              <a:buNone/>
            </a:pPr>
            <a:r>
              <a:rPr lang="en-GB" sz="2020">
                <a:latin typeface="Times New Roman"/>
                <a:ea typeface="Times New Roman"/>
                <a:cs typeface="Times New Roman"/>
                <a:sym typeface="Times New Roman"/>
              </a:rPr>
              <a:t>Черные маски</a:t>
            </a:r>
            <a:endParaRPr sz="20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0" name="Google Shape;270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1" name="Google Shape;271;p18"/>
          <p:cNvPicPr preferRelativeResize="0"/>
          <p:nvPr/>
        </p:nvPicPr>
        <p:blipFill rotWithShape="1">
          <a:blip r:embed="rId3">
            <a:alphaModFix/>
          </a:blip>
          <a:srcRect b="0" l="67831" r="0" t="0"/>
          <a:stretch/>
        </p:blipFill>
        <p:spPr>
          <a:xfrm>
            <a:off x="258029" y="748336"/>
            <a:ext cx="2065818" cy="211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8"/>
          <p:cNvPicPr preferRelativeResize="0"/>
          <p:nvPr/>
        </p:nvPicPr>
        <p:blipFill rotWithShape="1">
          <a:blip r:embed="rId4">
            <a:alphaModFix/>
          </a:blip>
          <a:srcRect b="0" l="67830" r="0" t="0"/>
          <a:stretch/>
        </p:blipFill>
        <p:spPr>
          <a:xfrm>
            <a:off x="2765836" y="702363"/>
            <a:ext cx="2023542" cy="211721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8"/>
          <p:cNvSpPr txBox="1"/>
          <p:nvPr>
            <p:ph type="title"/>
          </p:nvPr>
        </p:nvSpPr>
        <p:spPr>
          <a:xfrm>
            <a:off x="2969876" y="369876"/>
            <a:ext cx="16155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Times New Roman"/>
                <a:ea typeface="Times New Roman"/>
                <a:cs typeface="Times New Roman"/>
                <a:sym typeface="Times New Roman"/>
              </a:rPr>
              <a:t>Серые маски</a:t>
            </a:r>
            <a:endParaRPr sz="20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4" name="Google Shape;274;p18"/>
          <p:cNvSpPr txBox="1"/>
          <p:nvPr/>
        </p:nvSpPr>
        <p:spPr>
          <a:xfrm>
            <a:off x="5716527" y="2764650"/>
            <a:ext cx="3137100" cy="23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Фон имеет среднее значение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Проблемные случаи</a:t>
            </a:r>
            <a:r>
              <a:rPr i="0" lang="en-GB" sz="18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0" lang="en-GB" sz="18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 лучше для черных мас</a:t>
            </a:r>
            <a:r>
              <a:rPr lang="en-GB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ках</a:t>
            </a:r>
            <a:r>
              <a:rPr i="0" lang="en-GB" sz="18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(меньше пропадает текст слева внизу)</a:t>
            </a:r>
            <a:endParaRPr i="0" sz="1800" u="none" cap="none" strike="noStrike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Хорошие случаи </a:t>
            </a: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80</a:t>
            </a: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%):</a:t>
            </a:r>
            <a:endParaRPr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 одинаков для серых и черных масок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5" name="Google Shape;275;p18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Модернизированное вычитание</a:t>
            </a:r>
            <a:endParaRPr b="1" sz="2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6" name="Google Shape;27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03813" y="2709246"/>
            <a:ext cx="2185563" cy="215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8"/>
          <p:cNvPicPr preferRelativeResize="0"/>
          <p:nvPr/>
        </p:nvPicPr>
        <p:blipFill rotWithShape="1">
          <a:blip r:embed="rId6">
            <a:alphaModFix/>
          </a:blip>
          <a:srcRect b="0" l="4058" r="0" t="0"/>
          <a:stretch/>
        </p:blipFill>
        <p:spPr>
          <a:xfrm>
            <a:off x="229600" y="2735566"/>
            <a:ext cx="2124425" cy="2102257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8"/>
          <p:cNvSpPr txBox="1"/>
          <p:nvPr>
            <p:ph idx="1" type="body"/>
          </p:nvPr>
        </p:nvSpPr>
        <p:spPr>
          <a:xfrm>
            <a:off x="5416595" y="761588"/>
            <a:ext cx="3654737" cy="16376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600">
                <a:latin typeface="Times New Roman"/>
                <a:ea typeface="Times New Roman"/>
                <a:cs typeface="Times New Roman"/>
                <a:sym typeface="Times New Roman"/>
              </a:rPr>
              <a:t>k = 2 * mean_pred - median_pred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latin typeface="Times New Roman"/>
                <a:ea typeface="Times New Roman"/>
                <a:cs typeface="Times New Roman"/>
                <a:sym typeface="Times New Roman"/>
              </a:rPr>
              <a:t>for i in range(512):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latin typeface="Times New Roman"/>
                <a:ea typeface="Times New Roman"/>
                <a:cs typeface="Times New Roman"/>
                <a:sym typeface="Times New Roman"/>
              </a:rPr>
              <a:t>                for j in range(512):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latin typeface="Times New Roman"/>
                <a:ea typeface="Times New Roman"/>
                <a:cs typeface="Times New Roman"/>
                <a:sym typeface="Times New Roman"/>
              </a:rPr>
              <a:t>                    if(pred[i][j] &lt; k):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600">
                <a:latin typeface="Times New Roman"/>
                <a:ea typeface="Times New Roman"/>
                <a:cs typeface="Times New Roman"/>
                <a:sym typeface="Times New Roman"/>
              </a:rPr>
              <a:t>                        photo[i][j] = mean_photo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9" name="Google Shape;279;p18"/>
          <p:cNvSpPr txBox="1"/>
          <p:nvPr/>
        </p:nvSpPr>
        <p:spPr>
          <a:xfrm>
            <a:off x="0" y="4749900"/>
            <a:ext cx="5191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Рисунок 8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Пример модернизированного вычитания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>
            <p:ph type="ctrTitle"/>
          </p:nvPr>
        </p:nvSpPr>
        <p:spPr>
          <a:xfrm>
            <a:off x="428630" y="4"/>
            <a:ext cx="78480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78"/>
              <a:buNone/>
            </a:pP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" name="Google Shape;67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1"/>
          <p:cNvSpPr txBox="1"/>
          <p:nvPr/>
        </p:nvSpPr>
        <p:spPr>
          <a:xfrm>
            <a:off x="1132402" y="1538400"/>
            <a:ext cx="7066919" cy="29609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Нейросетевая архитектура U-Net для задачи сегментации изображений  (разделение листа бумаги и фона).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Подготовка </a:t>
            </a:r>
            <a:r>
              <a:rPr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обучающей и</a:t>
            </a: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тестовой выборки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Описание процедуры обучения U-net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Оценка эффективности обучения нейросети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Процедура вычитания предсказаний (фона) из оригинал</a:t>
            </a:r>
            <a:r>
              <a:rPr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Итоги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 i="0" sz="2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Итоги</a:t>
            </a:r>
            <a:endParaRPr b="1" sz="2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5" name="Google Shape;285;p19"/>
          <p:cNvSpPr txBox="1"/>
          <p:nvPr>
            <p:ph idx="1" type="body"/>
          </p:nvPr>
        </p:nvSpPr>
        <p:spPr>
          <a:xfrm>
            <a:off x="0" y="470950"/>
            <a:ext cx="9144000" cy="46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U-net сеть применялась для анализа рукописного текста (100/20)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Использовались серые маски на основе компьютерного зрения и черные с ручной доработкой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обучения U-net использовались различные функции инициализации (HeNormal, Glorot) и потерь (BCE, FBCE)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оценки эффективности использовались стандартные характеристики и предназначенные для несбалансированных классов (BinaryIoU, AUC). Установлено, что AUC и BinaryIoU наиболее соответствует визуальному контролю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Показано, что инициализация HeNormal и функция потерь BCE показывает наилучшие результаты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Разработана процедура вычитания масок из оригинальных фотографий для достижения более однородного фона.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Черные маски показывают лучшие результаты в </a:t>
            </a: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проблемных</a:t>
            </a: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случаях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6" name="Google Shape;28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4a11be7208_0_8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Дальнейшее развитие</a:t>
            </a:r>
            <a:endParaRPr sz="2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2" name="Google Shape;292;g34a11be7208_0_85"/>
          <p:cNvSpPr txBox="1"/>
          <p:nvPr>
            <p:ph idx="1" type="body"/>
          </p:nvPr>
        </p:nvSpPr>
        <p:spPr>
          <a:xfrm>
            <a:off x="0" y="1657950"/>
            <a:ext cx="9144000" cy="18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Увеличить обучающую выборку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Подобрать более подходящую функцию потерь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Изменить количество фотографий в batch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Включить случайный элемент на выборку фотографий в batch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Доработать процедуру вычитания предсказания из оригинальной фотографии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3" name="Google Shape;293;g34a11be7208_0_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4a11be7208_0_75"/>
          <p:cNvSpPr txBox="1"/>
          <p:nvPr>
            <p:ph type="title"/>
          </p:nvPr>
        </p:nvSpPr>
        <p:spPr>
          <a:xfrm>
            <a:off x="311700" y="199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Спасибо за внимание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99" name="Google Shape;299;g34a11be7208_0_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Основные процедуры в U-net сети </a:t>
            </a:r>
            <a:endParaRPr b="1" sz="2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" name="Google Shape;74;p2"/>
          <p:cNvSpPr txBox="1"/>
          <p:nvPr>
            <p:ph idx="1" type="body"/>
          </p:nvPr>
        </p:nvSpPr>
        <p:spPr>
          <a:xfrm>
            <a:off x="0" y="473800"/>
            <a:ext cx="9144000" cy="43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GB" sz="1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Conv2D</a:t>
            </a:r>
            <a:r>
              <a:rPr lang="en-GB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Свертка карты признаков (текущего изображения) с ядром 3 x 3 и применение функции активации Relu.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GB" sz="1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MaxPool2D</a:t>
            </a:r>
            <a:r>
              <a:rPr lang="en-GB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Извлечение максимального значения в карте по ядру 2 x 2 и формирование одной ячейки (снижает линейный размер карты в два раза).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GB" sz="1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TrConv2D</a:t>
            </a:r>
            <a:r>
              <a:rPr lang="en-GB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обратная свертка с ядром 2 x 2 . </a:t>
            </a:r>
            <a:r>
              <a:rPr lang="en-GB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Увеличивает линейный размер в два раза.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GB" sz="1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Concat</a:t>
            </a:r>
            <a:r>
              <a:rPr lang="en-GB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 Объединяются карты, полученные после обратной свертки, и скопированные с понижающей ветки сети.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GB" sz="1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Conv</a:t>
            </a:r>
            <a:r>
              <a:rPr lang="en-GB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поточечная свертка ядром 1 x 1 находит нормированную сумму каналов и применяет сигмоидальную функцию активации (от 0 до 1)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" name="Google Shape;7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6" name="Google Shape;76;p2"/>
          <p:cNvPicPr preferRelativeResize="0"/>
          <p:nvPr/>
        </p:nvPicPr>
        <p:blipFill rotWithShape="1">
          <a:blip r:embed="rId3">
            <a:alphaModFix/>
          </a:blip>
          <a:srcRect b="56061" l="0" r="0" t="0"/>
          <a:stretch/>
        </p:blipFill>
        <p:spPr>
          <a:xfrm>
            <a:off x="4815500" y="2922625"/>
            <a:ext cx="2612194" cy="163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"/>
          <p:cNvPicPr preferRelativeResize="0"/>
          <p:nvPr/>
        </p:nvPicPr>
        <p:blipFill rotWithShape="1">
          <a:blip r:embed="rId3">
            <a:alphaModFix/>
          </a:blip>
          <a:srcRect b="5414" l="0" r="0" t="52314"/>
          <a:stretch/>
        </p:blipFill>
        <p:spPr>
          <a:xfrm>
            <a:off x="1780206" y="2984591"/>
            <a:ext cx="2612194" cy="157014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"/>
          <p:cNvSpPr txBox="1"/>
          <p:nvPr/>
        </p:nvSpPr>
        <p:spPr>
          <a:xfrm>
            <a:off x="0" y="4663225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Рисунок 1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Функции активации ReLU и Sigmoid (изображение взято с сайта https://www.researchgate.net/)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Структура, используемой U-net сети</a:t>
            </a:r>
            <a:endParaRPr b="1" sz="2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5" name="Google Shape;8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79865"/>
            <a:ext cx="9144000" cy="293704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3"/>
          <p:cNvSpPr txBox="1"/>
          <p:nvPr/>
        </p:nvSpPr>
        <p:spPr>
          <a:xfrm>
            <a:off x="640525" y="643525"/>
            <a:ext cx="348900" cy="1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"/>
          <p:cNvSpPr txBox="1"/>
          <p:nvPr/>
        </p:nvSpPr>
        <p:spPr>
          <a:xfrm>
            <a:off x="1069225" y="1123125"/>
            <a:ext cx="422100" cy="1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128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"/>
          <p:cNvSpPr txBox="1"/>
          <p:nvPr/>
        </p:nvSpPr>
        <p:spPr>
          <a:xfrm>
            <a:off x="1491325" y="1602725"/>
            <a:ext cx="422100" cy="1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256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3"/>
          <p:cNvSpPr txBox="1"/>
          <p:nvPr/>
        </p:nvSpPr>
        <p:spPr>
          <a:xfrm>
            <a:off x="0" y="4086475"/>
            <a:ext cx="9021000" cy="9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InputLayer</a:t>
            </a: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Оригинальные фотографии (512 x 512) </a:t>
            </a:r>
            <a:endParaRPr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OutputLayer</a:t>
            </a:r>
            <a:r>
              <a:rPr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На выходе предсказанные маски (вероятности)</a:t>
            </a:r>
            <a:endParaRPr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i="0" sz="1100" u="none" cap="none" strike="noStrik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3"/>
          <p:cNvSpPr txBox="1"/>
          <p:nvPr/>
        </p:nvSpPr>
        <p:spPr>
          <a:xfrm>
            <a:off x="1913425" y="2061088"/>
            <a:ext cx="422100" cy="1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595959"/>
                </a:solidFill>
              </a:rPr>
              <a:t>512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91" name="Google Shape;91;p3"/>
          <p:cNvSpPr txBox="1"/>
          <p:nvPr/>
        </p:nvSpPr>
        <p:spPr>
          <a:xfrm>
            <a:off x="2280875" y="2516500"/>
            <a:ext cx="476700" cy="1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595959"/>
                </a:solidFill>
              </a:rPr>
              <a:t>1024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2757575" y="3004625"/>
            <a:ext cx="476700" cy="1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595959"/>
                </a:solidFill>
              </a:rPr>
              <a:t>2048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93" name="Google Shape;93;p3"/>
          <p:cNvSpPr txBox="1"/>
          <p:nvPr/>
        </p:nvSpPr>
        <p:spPr>
          <a:xfrm>
            <a:off x="3144200" y="2516500"/>
            <a:ext cx="476700" cy="1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595959"/>
                </a:solidFill>
              </a:rPr>
              <a:t>2048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94" name="Google Shape;94;p3"/>
          <p:cNvSpPr txBox="1"/>
          <p:nvPr/>
        </p:nvSpPr>
        <p:spPr>
          <a:xfrm>
            <a:off x="7308200" y="643525"/>
            <a:ext cx="258000" cy="1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595959"/>
                </a:solidFill>
              </a:rPr>
              <a:t>1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95" name="Google Shape;95;p3"/>
          <p:cNvSpPr txBox="1"/>
          <p:nvPr/>
        </p:nvSpPr>
        <p:spPr>
          <a:xfrm>
            <a:off x="6893650" y="679875"/>
            <a:ext cx="348900" cy="1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"/>
          <p:cNvSpPr txBox="1"/>
          <p:nvPr/>
        </p:nvSpPr>
        <p:spPr>
          <a:xfrm>
            <a:off x="6471550" y="679875"/>
            <a:ext cx="422100" cy="1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128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"/>
          <p:cNvSpPr txBox="1"/>
          <p:nvPr/>
        </p:nvSpPr>
        <p:spPr>
          <a:xfrm>
            <a:off x="4039150" y="2061100"/>
            <a:ext cx="476700" cy="1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595959"/>
                </a:solidFill>
              </a:rPr>
              <a:t>1024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98" name="Google Shape;98;p3"/>
          <p:cNvSpPr txBox="1"/>
          <p:nvPr/>
        </p:nvSpPr>
        <p:spPr>
          <a:xfrm>
            <a:off x="4907575" y="1602713"/>
            <a:ext cx="422100" cy="1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595959"/>
                </a:solidFill>
              </a:rPr>
              <a:t>512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99" name="Google Shape;99;p3"/>
          <p:cNvSpPr txBox="1"/>
          <p:nvPr/>
        </p:nvSpPr>
        <p:spPr>
          <a:xfrm>
            <a:off x="5689875" y="1123125"/>
            <a:ext cx="422100" cy="1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256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"/>
          <p:cNvSpPr txBox="1"/>
          <p:nvPr/>
        </p:nvSpPr>
        <p:spPr>
          <a:xfrm>
            <a:off x="-50" y="3695550"/>
            <a:ext cx="91440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Рисунок 2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Структура U-net сети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Настраиваемые параметры сети </a:t>
            </a:r>
            <a:endParaRPr b="1" sz="2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4"/>
          <p:cNvSpPr txBox="1"/>
          <p:nvPr>
            <p:ph idx="1" type="body"/>
          </p:nvPr>
        </p:nvSpPr>
        <p:spPr>
          <a:xfrm>
            <a:off x="284615" y="423894"/>
            <a:ext cx="8547685" cy="45924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Элементы ядер-сверток и сдвига-прибавка (bias) на  каждом сверточном уровне.  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Количество</a:t>
            </a:r>
            <a:r>
              <a:rPr lang="en-GB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GB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параметров</a:t>
            </a:r>
            <a:r>
              <a:rPr lang="en-GB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N = (R * N_in + 1) * N_out = 124,361,025</a:t>
            </a:r>
            <a:r>
              <a:rPr lang="en-GB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где </a:t>
            </a:r>
            <a:r>
              <a:rPr lang="en-GB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-GB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размер ядра,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N_in, N_out</a:t>
            </a:r>
            <a:r>
              <a:rPr lang="en-GB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количество входных и выходных каналов, </a:t>
            </a:r>
            <a:r>
              <a:rPr lang="en-GB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единица</a:t>
            </a:r>
            <a:r>
              <a:rPr lang="en-GB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отвечает за параметр сдвига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" name="Google Shape;10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8" name="Google Shape;108;p4"/>
          <p:cNvPicPr preferRelativeResize="0"/>
          <p:nvPr/>
        </p:nvPicPr>
        <p:blipFill rotWithShape="1">
          <a:blip r:embed="rId3">
            <a:alphaModFix/>
          </a:blip>
          <a:srcRect b="49409" l="0" r="0" t="0"/>
          <a:stretch/>
        </p:blipFill>
        <p:spPr>
          <a:xfrm>
            <a:off x="467524" y="1729896"/>
            <a:ext cx="3816501" cy="328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"/>
          <p:cNvPicPr preferRelativeResize="0"/>
          <p:nvPr/>
        </p:nvPicPr>
        <p:blipFill rotWithShape="1">
          <a:blip r:embed="rId3">
            <a:alphaModFix/>
          </a:blip>
          <a:srcRect b="0" l="0" r="0" t="50315"/>
          <a:stretch/>
        </p:blipFill>
        <p:spPr>
          <a:xfrm>
            <a:off x="4245147" y="1729902"/>
            <a:ext cx="3885869" cy="328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"/>
          <p:cNvSpPr txBox="1"/>
          <p:nvPr/>
        </p:nvSpPr>
        <p:spPr>
          <a:xfrm>
            <a:off x="-13537" y="133630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Таблица</a:t>
            </a: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Расчет количества параметров сети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/>
          <p:nvPr>
            <p:ph idx="1" type="body"/>
          </p:nvPr>
        </p:nvSpPr>
        <p:spPr>
          <a:xfrm>
            <a:off x="73800" y="673675"/>
            <a:ext cx="8947500" cy="43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каждой 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RGB 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фотографии, используя методы библиотеки OpenCV, генерируется маска, определяющая фон: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Сглаживание шума (erode, dilate и blur).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lphaLcPeriod"/>
            </a:pPr>
            <a:r>
              <a:rPr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Dilate – увеличивает объект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lphaLcPeriod"/>
            </a:pPr>
            <a:r>
              <a:rPr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Erode – размывает границы переднего плана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lphaLcPeriod"/>
            </a:pPr>
            <a:r>
              <a:rPr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Blur – 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Размывает изображение с помощью усредняющего фильтра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Бинаризация RGB изображения (threshold, интенсивность = 100) – преобразует изображение в черно-белый формат, используя пороговое значение интенсивности пикселя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Google Shape;116;p5"/>
          <p:cNvSpPr txBox="1"/>
          <p:nvPr>
            <p:ph type="title"/>
          </p:nvPr>
        </p:nvSpPr>
        <p:spPr>
          <a:xfrm>
            <a:off x="0" y="0"/>
            <a:ext cx="91440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10"/>
              <a:buFont typeface="Arial"/>
              <a:buNone/>
            </a:pP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Подготовка обучающего и тестового набора фотографий </a:t>
            </a:r>
            <a:endParaRPr b="1" sz="2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" name="Google Shape;11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3" name="Google Shape;123;p6"/>
          <p:cNvSpPr txBox="1"/>
          <p:nvPr/>
        </p:nvSpPr>
        <p:spPr>
          <a:xfrm>
            <a:off x="5789949" y="749954"/>
            <a:ext cx="2591042" cy="10935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Gray: 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маска, полученная по процедуре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Google Shape;124;p6"/>
          <p:cNvSpPr txBox="1"/>
          <p:nvPr/>
        </p:nvSpPr>
        <p:spPr>
          <a:xfrm>
            <a:off x="5789948" y="1730845"/>
            <a:ext cx="2990700" cy="21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Black:  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серая маска переводится в черно-белую (любой оттенок серого делали черным) и выполняется ручная доработка 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5" name="Google Shape;125;p6"/>
          <p:cNvPicPr preferRelativeResize="0"/>
          <p:nvPr/>
        </p:nvPicPr>
        <p:blipFill rotWithShape="1">
          <a:blip r:embed="rId3">
            <a:alphaModFix/>
          </a:blip>
          <a:srcRect b="0" l="0" r="33519" t="0"/>
          <a:stretch/>
        </p:blipFill>
        <p:spPr>
          <a:xfrm>
            <a:off x="1014358" y="468600"/>
            <a:ext cx="4350423" cy="211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4354" y="2580650"/>
            <a:ext cx="4350425" cy="212370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6"/>
          <p:cNvSpPr txBox="1"/>
          <p:nvPr/>
        </p:nvSpPr>
        <p:spPr>
          <a:xfrm>
            <a:off x="-1" y="0"/>
            <a:ext cx="91440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Набор масок</a:t>
            </a:r>
            <a:endParaRPr b="1" i="0" sz="2000" u="none" cap="none" strike="noStrike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" name="Google Shape;128;p6"/>
          <p:cNvSpPr txBox="1"/>
          <p:nvPr/>
        </p:nvSpPr>
        <p:spPr>
          <a:xfrm>
            <a:off x="5789525" y="3685875"/>
            <a:ext cx="2990700" cy="1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FF"/>
                </a:solidFill>
              </a:rPr>
              <a:t>Обучение проводилось на серых и черных масках</a:t>
            </a:r>
            <a:endParaRPr sz="1800">
              <a:solidFill>
                <a:srgbClr val="0000FF"/>
              </a:solidFill>
            </a:endParaRPr>
          </a:p>
        </p:txBody>
      </p:sp>
      <p:sp>
        <p:nvSpPr>
          <p:cNvPr id="129" name="Google Shape;129;p6"/>
          <p:cNvSpPr txBox="1"/>
          <p:nvPr/>
        </p:nvSpPr>
        <p:spPr>
          <a:xfrm>
            <a:off x="1014475" y="4663225"/>
            <a:ext cx="4350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Рисунок 3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Пример выделения масок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/>
          <p:nvPr>
            <p:ph type="title"/>
          </p:nvPr>
        </p:nvSpPr>
        <p:spPr>
          <a:xfrm>
            <a:off x="382425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Процесс обучения нейросети</a:t>
            </a:r>
            <a:endParaRPr b="1" sz="2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Google Shape;135;p7"/>
          <p:cNvSpPr txBox="1"/>
          <p:nvPr>
            <p:ph idx="1" type="body"/>
          </p:nvPr>
        </p:nvSpPr>
        <p:spPr>
          <a:xfrm>
            <a:off x="311700" y="452800"/>
            <a:ext cx="8520600" cy="46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Инициализация настраиваемых параметров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процессе обучения минимизировалась функция потерь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каждой итерации функция потерь вычисляется как среднее на наборе (batch), состоящем из 20 случайных фотографий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Максимальное количество эпох для обучение = 25. Эпоха заканчивается, когда batch в итерациях покрывают весь набор фотографий. Пять итераций составляют одну эпоху. (Для 100 обучающих фотографий при размере batch = 20, одна эпоха составляет пять итераций.)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Используется оптимизатор Adam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остановки обучения использовалась функция EarlyStopping. Обучение останавливается когда функция потерь перестает уменьшаться на протяжении пяти эпох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Функции инициализации</a:t>
            </a:r>
            <a:endParaRPr b="1" sz="2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Google Shape;142;p8"/>
          <p:cNvSpPr txBox="1"/>
          <p:nvPr>
            <p:ph idx="1" type="body"/>
          </p:nvPr>
        </p:nvSpPr>
        <p:spPr>
          <a:xfrm>
            <a:off x="311700" y="452800"/>
            <a:ext cx="8520600" cy="46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HeNormal 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(усеченное нормальное распределение с центром в нуле и с стандартным отклонением σ).</a:t>
            </a:r>
            <a:r>
              <a:rPr lang="en-GB">
                <a:solidFill>
                  <a:schemeClr val="dk1"/>
                </a:solidFill>
              </a:rPr>
              <a:t>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где             – количество входных нейронов (элементов сверток) в слое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1143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Glorot</a:t>
            </a:r>
            <a:r>
              <a:rPr lang="en-GB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(равномерное распределение в пределах [-limit, limit])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где           – количество входных нейронов (элементов сверток) в слое,     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– количество выходных нейронов (элементов сверток).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4" name="Google Shape;144;p8"/>
          <p:cNvPicPr preferRelativeResize="0"/>
          <p:nvPr/>
        </p:nvPicPr>
        <p:blipFill rotWithShape="1">
          <a:blip r:embed="rId3">
            <a:alphaModFix/>
          </a:blip>
          <a:srcRect b="0" l="0" r="76078" t="0"/>
          <a:stretch/>
        </p:blipFill>
        <p:spPr>
          <a:xfrm>
            <a:off x="3857272" y="1153175"/>
            <a:ext cx="142945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8"/>
          <p:cNvPicPr preferRelativeResize="0"/>
          <p:nvPr/>
        </p:nvPicPr>
        <p:blipFill rotWithShape="1">
          <a:blip r:embed="rId4">
            <a:alphaModFix/>
          </a:blip>
          <a:srcRect b="57882" l="8486" r="62014" t="0"/>
          <a:stretch/>
        </p:blipFill>
        <p:spPr>
          <a:xfrm>
            <a:off x="3479224" y="3058525"/>
            <a:ext cx="2327025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8"/>
          <p:cNvPicPr preferRelativeResize="0"/>
          <p:nvPr/>
        </p:nvPicPr>
        <p:blipFill rotWithShape="1">
          <a:blip r:embed="rId5">
            <a:alphaModFix/>
          </a:blip>
          <a:srcRect b="0" l="8866" r="79609" t="0"/>
          <a:stretch/>
        </p:blipFill>
        <p:spPr>
          <a:xfrm>
            <a:off x="1262437" y="1781000"/>
            <a:ext cx="462476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8"/>
          <p:cNvPicPr preferRelativeResize="0"/>
          <p:nvPr/>
        </p:nvPicPr>
        <p:blipFill rotWithShape="1">
          <a:blip r:embed="rId4">
            <a:alphaModFix/>
          </a:blip>
          <a:srcRect b="27489" l="64488" r="28032" t="43562"/>
          <a:stretch/>
        </p:blipFill>
        <p:spPr>
          <a:xfrm>
            <a:off x="840574" y="4112750"/>
            <a:ext cx="589972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8"/>
          <p:cNvPicPr preferRelativeResize="0"/>
          <p:nvPr/>
        </p:nvPicPr>
        <p:blipFill rotWithShape="1">
          <a:blip r:embed="rId5">
            <a:alphaModFix/>
          </a:blip>
          <a:srcRect b="0" l="8866" r="79609" t="0"/>
          <a:stretch/>
        </p:blipFill>
        <p:spPr>
          <a:xfrm>
            <a:off x="1222350" y="3631225"/>
            <a:ext cx="462501" cy="393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Mama</dc:creator>
</cp:coreProperties>
</file>