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3"/>
  </p:notesMasterIdLst>
  <p:sldIdLst>
    <p:sldId id="292" r:id="rId2"/>
    <p:sldId id="294" r:id="rId3"/>
    <p:sldId id="295" r:id="rId4"/>
    <p:sldId id="297" r:id="rId5"/>
    <p:sldId id="298" r:id="rId6"/>
    <p:sldId id="299" r:id="rId7"/>
    <p:sldId id="309" r:id="rId8"/>
    <p:sldId id="302" r:id="rId9"/>
    <p:sldId id="293" r:id="rId10"/>
    <p:sldId id="290" r:id="rId11"/>
    <p:sldId id="303" r:id="rId12"/>
    <p:sldId id="308" r:id="rId13"/>
    <p:sldId id="305" r:id="rId14"/>
    <p:sldId id="306" r:id="rId15"/>
    <p:sldId id="307" r:id="rId16"/>
    <p:sldId id="310" r:id="rId17"/>
    <p:sldId id="311" r:id="rId18"/>
    <p:sldId id="312" r:id="rId19"/>
    <p:sldId id="279" r:id="rId20"/>
    <p:sldId id="313" r:id="rId21"/>
    <p:sldId id="31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885C815-5B01-43BB-8662-4DED41264660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88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0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0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0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0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0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85C815-5B01-43BB-8662-4DED41264660}" type="slidenum">
              <a:rPr lang="en-US" sz="1400" b="0" strike="noStrike" spc="-1" smtClean="0">
                <a:latin typeface="Times New Roman"/>
              </a:rPr>
              <a:pPr algn="r"/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0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Гаврищук О.П.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64228F5-49D2-43A5-8911-9DC07111A58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etallcleaner.com/marki-nerzhavejushhej-stali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201622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en-US" sz="2400" b="1" spc="-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ECAL SPD </a:t>
            </a:r>
            <a: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Февраль 2025</a:t>
            </a:r>
            <a:endParaRPr lang="en-US" sz="2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399084"/>
            <a:ext cx="4211960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 (ТД) может быть  составлена  из 5248 ячеек размером 40х40 мм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 ТД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внутри криостата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центру -  отверстие 32х32 см2, что соответствует 64-м ячейкам.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ТД состоит из 1312 модулей в виде сборок 2х2 из 4-х ячеек.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сборка помещается в раму – силовой каркас.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каркасе выделяются кластеры из 64 ячеек, составлены в виде сборок  4х4 из 16 модулей.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58581"/>
            <a:ext cx="4320480" cy="4251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106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59280" y="56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Сборка с  фиксацией  кевларовой нитью.</a:t>
            </a:r>
            <a:endParaRPr lang="ru-RU" sz="32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042201"/>
            <a:ext cx="6351386" cy="286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3" y="3906551"/>
            <a:ext cx="6351386" cy="2861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374583"/>
            <a:ext cx="3317437" cy="4406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1268760"/>
            <a:ext cx="34563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Stress test setup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29408" y="4052600"/>
            <a:ext cx="229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Center part Zoom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6539" y="1451253"/>
            <a:ext cx="279950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4-cells module assembled </a:t>
            </a:r>
            <a:r>
              <a:rPr lang="en-US" dirty="0"/>
              <a:t>and tied with a Kevlar rope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68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ЛФВЭ, корпус 205, год 2025.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774" y="1267520"/>
            <a:ext cx="4191930" cy="5589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1449626"/>
            <a:ext cx="279950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Сборка модуля в шаблон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Скорость сборки – 1 модуль в час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602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108012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установкой волокон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449626"/>
            <a:ext cx="279950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Сборка модуля в шаблон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Скорость сборки – 1 модуль в час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Выравнивание и стяжка модулей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76" y="1196752"/>
            <a:ext cx="41379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5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Ножницы для резки листа свинца 1020х435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заготовка 435х178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4181" y="1196752"/>
            <a:ext cx="2799509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Разрез заготовок производится в два этапа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Лист 1020х435 – режем на 7 полос 435х170 мм</a:t>
            </a:r>
            <a:r>
              <a:rPr lang="ru-RU" baseline="30000" dirty="0" smtClean="0"/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Потом каждая полоса режется на 5 </a:t>
            </a:r>
            <a:r>
              <a:rPr lang="ru-RU" dirty="0" err="1" smtClean="0"/>
              <a:t>стрипов</a:t>
            </a:r>
            <a:r>
              <a:rPr lang="ru-RU" dirty="0" smtClean="0"/>
              <a:t> 85х170 мм</a:t>
            </a:r>
            <a:r>
              <a:rPr lang="ru-RU" baseline="30000" dirty="0" smtClean="0"/>
              <a:t>2</a:t>
            </a:r>
            <a:r>
              <a:rPr lang="ru-RU" dirty="0" smtClean="0"/>
              <a:t>, которые и являются заковками для штампа.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Скорость производства – 500 кг в месяц – 1 человек.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" y="1196752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604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для резки листа свинца  435х178 мм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заготовки 85х168 мм</a:t>
            </a:r>
            <a:endParaRPr lang="ru-RU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4181" y="1196752"/>
            <a:ext cx="2799509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Разрез заготовок производится в два этапа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Лист 1020х435 – режем на 7 полос 435х170 мм</a:t>
            </a:r>
            <a:r>
              <a:rPr lang="ru-RU" baseline="30000" dirty="0" smtClean="0"/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Потом каждая полоса режется на 5 </a:t>
            </a:r>
            <a:r>
              <a:rPr lang="ru-RU" dirty="0" err="1" smtClean="0"/>
              <a:t>стрипов</a:t>
            </a:r>
            <a:r>
              <a:rPr lang="ru-RU" dirty="0" smtClean="0"/>
              <a:t> 85х170 мм</a:t>
            </a:r>
            <a:r>
              <a:rPr lang="ru-RU" baseline="30000" dirty="0" smtClean="0"/>
              <a:t>2</a:t>
            </a:r>
            <a:r>
              <a:rPr lang="ru-RU" dirty="0" smtClean="0"/>
              <a:t>, которые и являются заковками для штампа.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Скорость производства – 500 кг в месяц – 1 человек.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40" y="1196752"/>
            <a:ext cx="6299549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06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 для производства свинцовых пластин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«ООО МАРАЛ», 2024-2025.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96752"/>
            <a:ext cx="4029912" cy="5373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1449626"/>
            <a:ext cx="2799509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ru-RU" dirty="0" smtClean="0"/>
              <a:t>Станок – кривошипно-ударный механизм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Максимальная скорость  - 120 ударов в минуту.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Реально – возможно в рабочий день сделать 400 циклов.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1 человек + 1 станок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Стоимость 13 рублей один цикл.</a:t>
            </a:r>
          </a:p>
        </p:txBody>
      </p:sp>
    </p:spTree>
    <p:extLst>
      <p:ext uri="{BB962C8B-B14F-4D97-AF65-F5344CB8AC3E}">
        <p14:creationId xmlns:p14="http://schemas.microsoft.com/office/powerpoint/2010/main" xmlns="" val="173610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Чертеж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свинцовой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пластины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торцевой части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Электромагнитного калориметра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винцовая_пластина_80х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4856898" cy="49685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34600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Работы и планы 2025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9144000" cy="652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0" lvl="4" indent="-4572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Сделано: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Договор на  сцинтиллятор  - 400.000 ––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Унипласт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 р./шт.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Покраска граней пластин методом химического травления –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Унипласт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– штамповка свинцовых пластин–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ООО « МАРАЛ»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 р./шт.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Закупка свинца Москва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1.020.000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/тонна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ООО "СНАБТЕХМЕТ-МОСКВА"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Закупка свинца в Челябинска – первый заказ на 1000 кг – оплачен и находится в процессе производства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Р.О.С.Антикор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, Челябинск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415000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/тонна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Проведены расчеты – Илья Зимин, ЛЯП по влиянию длины затухания волокна на Е-разрешение калориметра.</a:t>
            </a:r>
          </a:p>
          <a:p>
            <a:pPr marL="1371600" lvl="2" indent="-45720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Планируется: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компонент для сборки модулей – сделан заказ на изготовление  стяжных  элементов (шпильки, гайки, шайбы)  из нержавеющей стали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AISI304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сталь немагнитная и применяется на МПД-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ООО "МЕТТРАНСТЕРМИНАЛ"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Сборка модулей на предприятии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Унипласт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 деталей модулей – стяжные пластины – методом литья под  давлением из пластика типа АВС 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Унипласт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 изготовлению Волокон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OSL8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проведено два семинара в ЛЯП с представителями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«Технологического центра полимерного оптического волокна» - Тверь.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Планируется изготовление пробной партии из К30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Тверь.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Проводятся работы по штамповке свинца 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ООО «АРМУЛ» - Мытищи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32 р./шт.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507288" cy="2506248"/>
          </a:xfrm>
        </p:spPr>
        <p:txBody>
          <a:bodyPr/>
          <a:lstStyle/>
          <a:p>
            <a:pPr algn="ctr"/>
            <a:r>
              <a:rPr lang="ru-RU" sz="2000" b="1" dirty="0" err="1"/>
              <a:t>Аустенитная</a:t>
            </a:r>
            <a:r>
              <a:rPr lang="ru-RU" sz="2000" b="1" dirty="0"/>
              <a:t> нержавеющая </a:t>
            </a:r>
            <a:r>
              <a:rPr lang="ru-RU" sz="2000" b="1" dirty="0" smtClean="0"/>
              <a:t>сталь</a:t>
            </a:r>
            <a:r>
              <a:rPr lang="en-US" sz="2000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/>
              <a:t>К </a:t>
            </a:r>
            <a:r>
              <a:rPr lang="ru-RU" dirty="0" err="1"/>
              <a:t>аустенитной</a:t>
            </a:r>
            <a:r>
              <a:rPr lang="ru-RU" dirty="0"/>
              <a:t> группе относятся сплавы с повышенным содержанием хрома и никеля. </a:t>
            </a:r>
            <a:r>
              <a:rPr lang="ru-RU" dirty="0" err="1"/>
              <a:t>Аустенитная</a:t>
            </a:r>
            <a:r>
              <a:rPr lang="ru-RU" dirty="0"/>
              <a:t> нержавейка отличается повышенной прочностью и гибкостью, легко поддается разным видам обработки и имеет повышенные антикоррозийные свойства. Нержавейка этого типа нашла свое применение в промышленности. </a:t>
            </a:r>
            <a:r>
              <a:rPr lang="ru-RU" dirty="0" err="1"/>
              <a:t>Аустенитная</a:t>
            </a:r>
            <a:r>
              <a:rPr lang="ru-RU" dirty="0"/>
              <a:t> сталь относится к немагнитным металлам.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Copyright</a:t>
            </a:r>
            <a:r>
              <a:rPr lang="ru-RU" dirty="0"/>
              <a:t>: </a:t>
            </a:r>
            <a:r>
              <a:rPr lang="ru-RU" dirty="0">
                <a:hlinkClick r:id="rId2"/>
              </a:rPr>
              <a:t>https://metallcleaner.com/marki-nerzhavejushhej-stali.html#part4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924944"/>
            <a:ext cx="8316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AISI 304 </a:t>
            </a:r>
            <a:r>
              <a:rPr lang="ru-RU" dirty="0" smtClean="0"/>
              <a:t>Нержавеющая сталь 304 прославилась за счет химического состава и характеристик, которые позволяют использовать сталь в пищевой промышленности. Помимо пищевой промышленности, сталь этой марки используют для фармацевтического, нефтяного, химического и текстильного производства. 304 нержавейка обладает высокими показателями </a:t>
            </a:r>
            <a:r>
              <a:rPr lang="ru-RU" dirty="0" err="1" smtClean="0"/>
              <a:t>антикоррозийности</a:t>
            </a:r>
            <a:r>
              <a:rPr lang="ru-RU" dirty="0" smtClean="0"/>
              <a:t> и может применяться в агрессивной среде. Химический состав и расшифровка AISI 304, % </a:t>
            </a:r>
            <a:r>
              <a:rPr lang="ru-RU" dirty="0" err="1" smtClean="0"/>
              <a:t>Cr</a:t>
            </a:r>
            <a:r>
              <a:rPr lang="ru-RU" dirty="0" smtClean="0"/>
              <a:t> — 18-20 </a:t>
            </a:r>
            <a:r>
              <a:rPr lang="ru-RU" dirty="0" err="1" smtClean="0"/>
              <a:t>Ni</a:t>
            </a:r>
            <a:r>
              <a:rPr lang="ru-RU" dirty="0" smtClean="0"/>
              <a:t> — 8-10,5 </a:t>
            </a:r>
            <a:r>
              <a:rPr lang="ru-RU" dirty="0" err="1" smtClean="0"/>
              <a:t>Mn</a:t>
            </a:r>
            <a:r>
              <a:rPr lang="ru-RU" dirty="0" smtClean="0"/>
              <a:t> — &lt;2 C — &lt;0,08 P — &lt;0,045 S — &lt;0,03 </a:t>
            </a:r>
            <a:endParaRPr lang="en-US" dirty="0" smtClean="0"/>
          </a:p>
          <a:p>
            <a:r>
              <a:rPr lang="ru-RU" dirty="0" smtClean="0"/>
              <a:t>Российский </a:t>
            </a:r>
            <a:r>
              <a:rPr lang="ru-RU" dirty="0" smtClean="0"/>
              <a:t>аналог </a:t>
            </a:r>
            <a:r>
              <a:rPr lang="ru-RU" b="1" dirty="0" smtClean="0"/>
              <a:t>AISI 304 — 08Х18Н10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Copyright</a:t>
            </a:r>
            <a:r>
              <a:rPr lang="ru-RU" dirty="0" smtClean="0"/>
              <a:t>: </a:t>
            </a:r>
            <a:r>
              <a:rPr lang="ru-RU" dirty="0" smtClean="0">
                <a:hlinkClick r:id="rId2"/>
              </a:rPr>
              <a:t>https://metallcleaner.com/marki-nerzhavejushhej-stali.html#part13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274680"/>
            <a:ext cx="8229240" cy="185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End of Report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356F0B2-2C18-4390-BC2E-21DBE2258882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2/27/2025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7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CC68F5-1AF5-4585-B4A0-E04D0F1D583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2" name="TextShape 5"/>
          <p:cNvSpPr txBox="1"/>
          <p:nvPr/>
        </p:nvSpPr>
        <p:spPr>
          <a:xfrm>
            <a:off x="395640" y="2349000"/>
            <a:ext cx="8229240" cy="964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FF0000"/>
                </a:solidFill>
                <a:latin typeface="Comic Sans MS"/>
              </a:rPr>
              <a:t>Thanks for attention to All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Схематическое представление рамы для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060848"/>
            <a:ext cx="4143375" cy="3896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8024" y="2060848"/>
            <a:ext cx="4248472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 (ТД) может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поддерживается силовым каркасом.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полных секций : 56.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углах секции не полные и пока не включены в расчет.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3584 ячейки 40х40 мм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 модулей 2х2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8960 кг – вес содержимого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409195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Шпилька из нерж. стали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50226_161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588224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Собранные модули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50225_174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1796818"/>
            <a:ext cx="3795886" cy="50611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4" y="1412776"/>
            <a:ext cx="7011704" cy="5394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84168" y="1431856"/>
            <a:ext cx="3059832" cy="418576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полных секций : 57 -1 (центр)=56.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углах секции не полные и пока не включены в расчет.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3584 ячейки 40х40 мм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 модулей 2х2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8960 кг – вес содержимого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вписан в цилиндр  3380 мм в диаметре – силовой каркас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ECAL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баррельной части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каркаса возможно в стороне от установки.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Наполненный каркас вставляется в установку.</a:t>
            </a:r>
          </a:p>
        </p:txBody>
      </p:sp>
    </p:spTree>
    <p:extLst>
      <p:ext uri="{BB962C8B-B14F-4D97-AF65-F5344CB8AC3E}">
        <p14:creationId xmlns:p14="http://schemas.microsoft.com/office/powerpoint/2010/main" xmlns="" val="44970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силового каркаса торцевой части 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диагональная ориентация секций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431856"/>
            <a:ext cx="3059832" cy="418576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полных секций : 57 -1 (центр)=56.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углах секции не полные и пока не включены в расчет.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3584 ячейки 40х40 мм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 модулей 2х2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8960 кг – вес содержимого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вписан в цилиндр  3380 мм в диаметре – силовой каркас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ECAL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баррельной части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каркаса возможно в стороне от установки.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Наполненный каркас вставляется в установку.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80" y="1396577"/>
            <a:ext cx="5664056" cy="54968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8112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растяжек (предварительно)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торцевой части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1431856"/>
            <a:ext cx="2051720" cy="224676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сформированы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растжками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0"/>
            <a:ext cx="7487903" cy="554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98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" y="1288045"/>
            <a:ext cx="7352340" cy="556995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86409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рамы силового каркая (предварительно)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торцевой части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Швецов Валерий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2708920"/>
            <a:ext cx="2051720" cy="224676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Торцевая часть детектора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разделен на секции, в который вставляются модули калориметра (2х2).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сформированы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растжками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98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80"/>
            <a:ext cx="8964488" cy="56203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000" b="1" dirty="0" smtClean="0"/>
              <a:t>Схема системы поддержки калориметра – версия Суховарова</a:t>
            </a:r>
            <a:endParaRPr lang="ru-RU" sz="2000" b="1" dirty="0"/>
          </a:p>
        </p:txBody>
      </p:sp>
      <p:sp>
        <p:nvSpPr>
          <p:cNvPr id="1026" name="AutoShape 2" descr="SPD_вид наопоры силового каркаса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SPD_вид наопоры силового каркаса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ecal_sup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836712"/>
            <a:ext cx="6480720" cy="58126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24744"/>
            <a:ext cx="3936933" cy="52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268760"/>
            <a:ext cx="4464496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Модуль состоит из 4-х ячеек 40х40 мм</a:t>
            </a:r>
            <a:r>
              <a:rPr lang="ru-RU" baseline="30000" dirty="0" smtClean="0"/>
              <a:t>2</a:t>
            </a:r>
            <a:r>
              <a:rPr lang="ru-RU" dirty="0" smtClean="0"/>
              <a:t>, объединенных обей свинцовой пластиной 80х80х0.5 мм</a:t>
            </a:r>
            <a:r>
              <a:rPr lang="ru-RU" baseline="30000" dirty="0" smtClean="0"/>
              <a:t>3</a:t>
            </a:r>
            <a:r>
              <a:rPr lang="ru-RU" dirty="0" smtClean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200 слоев с периодом 2.025 мм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405 мм высота активной части модуля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Толщина сцинтиллятора : 1.500 мм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Толщина свинца : 0.500</a:t>
            </a:r>
            <a:r>
              <a:rPr lang="ru-RU" baseline="30000" dirty="0" smtClean="0"/>
              <a:t>-0.005</a:t>
            </a:r>
            <a:r>
              <a:rPr lang="ru-RU" dirty="0" smtClean="0"/>
              <a:t> мм.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 идее существует воздушный зазор , равен 25 микрон с каждой сторон свинца.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Сцинтиллятор – окрашен по узкой гране белилам титановыми.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Свиней не окрашен.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 хорошему надо сделать тонкую покраску 25 микрон толщиной во избежание окисления.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Но пока свинец – светлый из-за сурьмы 0.5% </a:t>
            </a:r>
            <a:r>
              <a:rPr lang="ru-RU" b="1" i="1" dirty="0" err="1"/>
              <a:t>ССу</a:t>
            </a:r>
            <a:r>
              <a:rPr lang="ru-RU" b="1" i="1" dirty="0"/>
              <a:t> ГОСТ 9559-2021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7194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F712AB-CAE9-B298-07F3-835757E53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50598" y="1922200"/>
            <a:ext cx="5229200" cy="3936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1412776"/>
            <a:ext cx="4076303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Final stage of </a:t>
            </a:r>
            <a:r>
              <a:rPr lang="en-US" dirty="0" err="1" smtClean="0"/>
              <a:t>mdule</a:t>
            </a:r>
            <a:r>
              <a:rPr lang="en-US" dirty="0" smtClean="0"/>
              <a:t> stacking  with 200 layers of 1.5+0.5 mm scintillators</a:t>
            </a:r>
          </a:p>
          <a:p>
            <a:r>
              <a:rPr lang="en-US" dirty="0" smtClean="0"/>
              <a:t>And Led plates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Окончательная сборка в виде 200 слоев. Сжатие струбциной с усилием 80-100 кг .</a:t>
            </a:r>
          </a:p>
          <a:p>
            <a:endParaRPr lang="ru-RU" dirty="0"/>
          </a:p>
          <a:p>
            <a:r>
              <a:rPr lang="ru-RU" dirty="0" smtClean="0"/>
              <a:t>Измерения проводились с помощью </a:t>
            </a:r>
            <a:r>
              <a:rPr lang="ru-RU" dirty="0" err="1" smtClean="0"/>
              <a:t>тензосенсоров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380" y="116632"/>
            <a:ext cx="8229240" cy="99408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модулей торцевой части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калориметра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967</Words>
  <Application>Microsoft Office PowerPoint</Application>
  <PresentationFormat>Экран (4:3)</PresentationFormat>
  <Paragraphs>127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Статус ECAL SPD  , Февраль 2025</vt:lpstr>
      <vt:lpstr>Схематическое представление рамы для силового каркаса торцевой части электромагнитного калориметра SPD.</vt:lpstr>
      <vt:lpstr>Чертеж силового каркаса торцевой части электромагнитного калориметра SPD – Швецов Валерий.</vt:lpstr>
      <vt:lpstr>Чертеж силового каркаса торцевой части электромагнитного калориметра SPD – Швецов Валерий. Возможна диагональная ориентация секций</vt:lpstr>
      <vt:lpstr>Деформация растяжек (предварительно)  торцевой части калориметра SPD – Швецов Валерий.</vt:lpstr>
      <vt:lpstr>Деформация рамы силового каркая (предварительно)  торцевой части калориметра SPD – Швецов Валерий.</vt:lpstr>
      <vt:lpstr>Схема системы поддержки калориметра – версия Суховарова</vt:lpstr>
      <vt:lpstr>Сборка модулей торцевой части  электромагнитного калориметра SPD</vt:lpstr>
      <vt:lpstr> Сборка модулей торцевой части  электромагнитного калориметра SPD  </vt:lpstr>
      <vt:lpstr>Слайд 10</vt:lpstr>
      <vt:lpstr>Сборка модулей торцевой части электромагнитного калориметра SPD – ЛФВЭ, корпус 205, год 2025.</vt:lpstr>
      <vt:lpstr>Сборка модулей торцевой части электромагнитного калориметра SPD  перед установкой волокон </vt:lpstr>
      <vt:lpstr>Ножницы для резки листа свинца 1020х435  на заготовка 435х178</vt:lpstr>
      <vt:lpstr>Ножницы для резки листа свинца  435х178 мм  на заготовки 85х168 мм</vt:lpstr>
      <vt:lpstr>Штамп для производства свинцовых пластин Владимир «ООО МАРАЛ», 2024-2025.</vt:lpstr>
      <vt:lpstr>Чертеж свинцовой пластины для торцевой части  Электромагнитного калориметра</vt:lpstr>
      <vt:lpstr>Работы и планы 2025 года</vt:lpstr>
      <vt:lpstr>Аустенитная нержавеющая сталь.  К аустенитной группе относятся сплавы с повышенным содержанием хрома и никеля. Аустенитная нержавейка отличается повышенной прочностью и гибкостью, легко поддается разным видам обработки и имеет повышенные антикоррозийные свойства. Нержавейка этого типа нашла свое применение в промышленности. Аустенитная сталь относится к немагнитным металлам. Copyright: https://metallcleaner.com/marki-nerzhavejushhej-stali.html#part4</vt:lpstr>
      <vt:lpstr>Слайд 19</vt:lpstr>
      <vt:lpstr>Шпилька из нерж. стали</vt:lpstr>
      <vt:lpstr>Собранные модули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ECAL  , April 2023 Status Report Oleg Gavrishuk, LVHE, Dubna, Russia</dc:title>
  <dc:creator>oleg</dc:creator>
  <cp:lastModifiedBy>Gavrishchuk</cp:lastModifiedBy>
  <cp:revision>233</cp:revision>
  <dcterms:created xsi:type="dcterms:W3CDTF">2023-04-20T08:22:28Z</dcterms:created>
  <dcterms:modified xsi:type="dcterms:W3CDTF">2025-02-27T06:56:38Z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