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74" autoAdjust="0"/>
  </p:normalViewPr>
  <p:slideViewPr>
    <p:cSldViewPr snapToGrid="0">
      <p:cViewPr>
        <p:scale>
          <a:sx n="100" d="100"/>
          <a:sy n="100" d="100"/>
        </p:scale>
        <p:origin x="946" y="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75e4e6df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475e4e6df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2825ea9b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2825ea9b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6220c8ef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6220c8eff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475e4e6d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475e4e6d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6269c3bd7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6269c3bd7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62761e098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62761e0981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62761e09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62761e09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62761e09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62761e09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62761e0981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62761e0981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62761e098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62761e098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42ae8c3f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42ae8c3f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62761e09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62761e09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62761e098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62761e098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62761e0981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62761e0981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62761e0981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62761e0981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62761e098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62761e098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62761e0981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62761e0981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62761e0981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62761e0981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62761e0981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62761e0981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475e4e6df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475e4e6df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475e4e6df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475e4e6df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6bcf65c7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6bcf65c7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6b3a1cd73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6b3a1cd73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475e4e6d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475e4e6d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6289ea97b5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6289ea97b5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3475e4e6df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3475e4e6df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6289ea97b5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36289ea97b5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6b3003e77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6b3003e77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6bcf65c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6bcf65c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75e4e6df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75e4e6df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6c942983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6c942983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6bcf65c7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6bcf65c7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6bcf65c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6bcf65c7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6ec3749c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6ec3749c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77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18" Type="http://schemas.openxmlformats.org/officeDocument/2006/relationships/image" Target="../media/image195.png"/><Relationship Id="rId26" Type="http://schemas.openxmlformats.org/officeDocument/2006/relationships/image" Target="../media/image203.png"/><Relationship Id="rId3" Type="http://schemas.openxmlformats.org/officeDocument/2006/relationships/image" Target="../media/image9.png"/><Relationship Id="rId21" Type="http://schemas.openxmlformats.org/officeDocument/2006/relationships/image" Target="../media/image198.pn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5" Type="http://schemas.openxmlformats.org/officeDocument/2006/relationships/image" Target="../media/image20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24" Type="http://schemas.openxmlformats.org/officeDocument/2006/relationships/image" Target="../media/image201.png"/><Relationship Id="rId5" Type="http://schemas.openxmlformats.org/officeDocument/2006/relationships/image" Target="../media/image182.png"/><Relationship Id="rId15" Type="http://schemas.openxmlformats.org/officeDocument/2006/relationships/image" Target="../media/image192.png"/><Relationship Id="rId23" Type="http://schemas.openxmlformats.org/officeDocument/2006/relationships/image" Target="../media/image200.png"/><Relationship Id="rId10" Type="http://schemas.openxmlformats.org/officeDocument/2006/relationships/image" Target="../media/image187.png"/><Relationship Id="rId19" Type="http://schemas.openxmlformats.org/officeDocument/2006/relationships/image" Target="../media/image196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Relationship Id="rId22" Type="http://schemas.openxmlformats.org/officeDocument/2006/relationships/image" Target="../media/image199.png"/><Relationship Id="rId27" Type="http://schemas.openxmlformats.org/officeDocument/2006/relationships/image" Target="../media/image2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png"/><Relationship Id="rId11" Type="http://schemas.openxmlformats.org/officeDocument/2006/relationships/image" Target="../media/image210.png"/><Relationship Id="rId5" Type="http://schemas.openxmlformats.org/officeDocument/2006/relationships/image" Target="../media/image46.png"/><Relationship Id="rId10" Type="http://schemas.openxmlformats.org/officeDocument/2006/relationships/image" Target="../media/image223.png"/><Relationship Id="rId4" Type="http://schemas.openxmlformats.org/officeDocument/2006/relationships/image" Target="../media/image218.png"/><Relationship Id="rId9" Type="http://schemas.openxmlformats.org/officeDocument/2006/relationships/image" Target="../media/image2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3" Type="http://schemas.openxmlformats.org/officeDocument/2006/relationships/image" Target="../media/image224.png"/><Relationship Id="rId21" Type="http://schemas.openxmlformats.org/officeDocument/2006/relationships/image" Target="../media/image242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17" Type="http://schemas.openxmlformats.org/officeDocument/2006/relationships/image" Target="../media/image238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37.pn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24" Type="http://schemas.openxmlformats.org/officeDocument/2006/relationships/image" Target="../media/image245.png"/><Relationship Id="rId5" Type="http://schemas.openxmlformats.org/officeDocument/2006/relationships/image" Target="../media/image226.png"/><Relationship Id="rId15" Type="http://schemas.openxmlformats.org/officeDocument/2006/relationships/image" Target="../media/image236.png"/><Relationship Id="rId23" Type="http://schemas.openxmlformats.org/officeDocument/2006/relationships/image" Target="../media/image244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Relationship Id="rId22" Type="http://schemas.openxmlformats.org/officeDocument/2006/relationships/image" Target="../media/image2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3" Type="http://schemas.openxmlformats.org/officeDocument/2006/relationships/image" Target="../media/image246.jp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jpg"/><Relationship Id="rId9" Type="http://schemas.openxmlformats.org/officeDocument/2006/relationships/image" Target="../media/image2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49.png"/><Relationship Id="rId3" Type="http://schemas.openxmlformats.org/officeDocument/2006/relationships/image" Target="../media/image257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17" Type="http://schemas.openxmlformats.org/officeDocument/2006/relationships/image" Target="../media/image269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8.png"/><Relationship Id="rId11" Type="http://schemas.openxmlformats.org/officeDocument/2006/relationships/image" Target="../media/image264.png"/><Relationship Id="rId5" Type="http://schemas.openxmlformats.org/officeDocument/2006/relationships/image" Target="../media/image259.png"/><Relationship Id="rId15" Type="http://schemas.openxmlformats.org/officeDocument/2006/relationships/image" Target="../media/image267.png"/><Relationship Id="rId10" Type="http://schemas.openxmlformats.org/officeDocument/2006/relationships/image" Target="../media/image263.png"/><Relationship Id="rId4" Type="http://schemas.openxmlformats.org/officeDocument/2006/relationships/image" Target="../media/image258.png"/><Relationship Id="rId9" Type="http://schemas.openxmlformats.org/officeDocument/2006/relationships/image" Target="../media/image262.png"/><Relationship Id="rId14" Type="http://schemas.openxmlformats.org/officeDocument/2006/relationships/image" Target="../media/image2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13" Type="http://schemas.openxmlformats.org/officeDocument/2006/relationships/image" Target="../media/image280.png"/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5" Type="http://schemas.openxmlformats.org/officeDocument/2006/relationships/image" Target="../media/image272.png"/><Relationship Id="rId15" Type="http://schemas.openxmlformats.org/officeDocument/2006/relationships/image" Target="../media/image282.png"/><Relationship Id="rId10" Type="http://schemas.openxmlformats.org/officeDocument/2006/relationships/image" Target="../media/image277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2.png"/><Relationship Id="rId18" Type="http://schemas.openxmlformats.org/officeDocument/2006/relationships/image" Target="../media/image297.png"/><Relationship Id="rId3" Type="http://schemas.openxmlformats.org/officeDocument/2006/relationships/image" Target="../media/image283.png"/><Relationship Id="rId7" Type="http://schemas.openxmlformats.org/officeDocument/2006/relationships/image" Target="../media/image287.png"/><Relationship Id="rId12" Type="http://schemas.openxmlformats.org/officeDocument/2006/relationships/image" Target="../media/image291.png"/><Relationship Id="rId17" Type="http://schemas.openxmlformats.org/officeDocument/2006/relationships/image" Target="../media/image29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95.png"/><Relationship Id="rId20" Type="http://schemas.openxmlformats.org/officeDocument/2006/relationships/image" Target="../media/image2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6.png"/><Relationship Id="rId11" Type="http://schemas.openxmlformats.org/officeDocument/2006/relationships/image" Target="../media/image290.png"/><Relationship Id="rId5" Type="http://schemas.openxmlformats.org/officeDocument/2006/relationships/image" Target="../media/image285.png"/><Relationship Id="rId15" Type="http://schemas.openxmlformats.org/officeDocument/2006/relationships/image" Target="../media/image294.png"/><Relationship Id="rId10" Type="http://schemas.openxmlformats.org/officeDocument/2006/relationships/image" Target="../media/image289.png"/><Relationship Id="rId19" Type="http://schemas.openxmlformats.org/officeDocument/2006/relationships/image" Target="../media/image298.png"/><Relationship Id="rId4" Type="http://schemas.openxmlformats.org/officeDocument/2006/relationships/image" Target="../media/image284.png"/><Relationship Id="rId9" Type="http://schemas.openxmlformats.org/officeDocument/2006/relationships/image" Target="../media/image270.png"/><Relationship Id="rId14" Type="http://schemas.openxmlformats.org/officeDocument/2006/relationships/image" Target="../media/image2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09.png"/><Relationship Id="rId18" Type="http://schemas.openxmlformats.org/officeDocument/2006/relationships/image" Target="../media/image313.png"/><Relationship Id="rId3" Type="http://schemas.openxmlformats.org/officeDocument/2006/relationships/image" Target="../media/image300.png"/><Relationship Id="rId7" Type="http://schemas.openxmlformats.org/officeDocument/2006/relationships/image" Target="../media/image304.png"/><Relationship Id="rId12" Type="http://schemas.openxmlformats.org/officeDocument/2006/relationships/image" Target="../media/image279.png"/><Relationship Id="rId17" Type="http://schemas.openxmlformats.org/officeDocument/2006/relationships/image" Target="../media/image28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3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3.png"/><Relationship Id="rId11" Type="http://schemas.openxmlformats.org/officeDocument/2006/relationships/image" Target="../media/image308.png"/><Relationship Id="rId5" Type="http://schemas.openxmlformats.org/officeDocument/2006/relationships/image" Target="../media/image302.png"/><Relationship Id="rId15" Type="http://schemas.openxmlformats.org/officeDocument/2006/relationships/image" Target="../media/image311.png"/><Relationship Id="rId10" Type="http://schemas.openxmlformats.org/officeDocument/2006/relationships/image" Target="../media/image307.png"/><Relationship Id="rId19" Type="http://schemas.openxmlformats.org/officeDocument/2006/relationships/image" Target="../media/image314.png"/><Relationship Id="rId4" Type="http://schemas.openxmlformats.org/officeDocument/2006/relationships/image" Target="../media/image301.png"/><Relationship Id="rId9" Type="http://schemas.openxmlformats.org/officeDocument/2006/relationships/image" Target="../media/image306.png"/><Relationship Id="rId14" Type="http://schemas.openxmlformats.org/officeDocument/2006/relationships/image" Target="../media/image3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00"/>
              <a:t>Симметрийный анализ возникновения дираковских и вейлевских фаз в кристаллах</a:t>
            </a:r>
            <a:endParaRPr sz="3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З.З. Алисултанов (МФТИ)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2" y="3762425"/>
            <a:ext cx="1703174" cy="11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125" y="3465200"/>
            <a:ext cx="2483875" cy="16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Симметрийный анализ. Пересечение орбиталей в молекуле </a:t>
            </a:r>
            <a:endParaRPr sz="1800" b="1">
              <a:solidFill>
                <a:schemeClr val="lt1"/>
              </a:solidFill>
            </a:endParaRPr>
          </a:p>
        </p:txBody>
      </p:sp>
      <p:cxnSp>
        <p:nvCxnSpPr>
          <p:cNvPr id="213" name="Google Shape;213;p22"/>
          <p:cNvCxnSpPr/>
          <p:nvPr/>
        </p:nvCxnSpPr>
        <p:spPr>
          <a:xfrm>
            <a:off x="421600" y="1289600"/>
            <a:ext cx="3900" cy="16347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214" name="Google Shape;214;p22"/>
          <p:cNvCxnSpPr/>
          <p:nvPr/>
        </p:nvCxnSpPr>
        <p:spPr>
          <a:xfrm rot="10800000">
            <a:off x="421600" y="2924300"/>
            <a:ext cx="1591800" cy="600"/>
          </a:xfrm>
          <a:prstGeom prst="straightConnector1">
            <a:avLst/>
          </a:prstGeom>
          <a:noFill/>
          <a:ln w="9525" cap="flat" cmpd="sng">
            <a:solidFill>
              <a:srgbClr val="4242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22"/>
          <p:cNvSpPr/>
          <p:nvPr/>
        </p:nvSpPr>
        <p:spPr>
          <a:xfrm>
            <a:off x="521750" y="1356201"/>
            <a:ext cx="1141075" cy="673806"/>
          </a:xfrm>
          <a:custGeom>
            <a:avLst/>
            <a:gdLst/>
            <a:ahLst/>
            <a:cxnLst/>
            <a:rect l="l" t="t" r="r" b="b"/>
            <a:pathLst>
              <a:path w="45643" h="36129" extrusionOk="0">
                <a:moveTo>
                  <a:pt x="0" y="17793"/>
                </a:moveTo>
                <a:cubicBezTo>
                  <a:pt x="4610" y="20791"/>
                  <a:pt x="20050" y="38745"/>
                  <a:pt x="27657" y="35779"/>
                </a:cubicBezTo>
                <a:cubicBezTo>
                  <a:pt x="35264" y="32814"/>
                  <a:pt x="42645" y="5963"/>
                  <a:pt x="45643" y="0"/>
                </a:cubicBezTo>
              </a:path>
            </a:pathLst>
          </a:cu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Google Shape;216;p22"/>
          <p:cNvSpPr/>
          <p:nvPr/>
        </p:nvSpPr>
        <p:spPr>
          <a:xfrm>
            <a:off x="923379" y="2214238"/>
            <a:ext cx="931630" cy="513872"/>
          </a:xfrm>
          <a:custGeom>
            <a:avLst/>
            <a:gdLst/>
            <a:ahLst/>
            <a:cxnLst/>
            <a:rect l="l" t="t" r="r" b="b"/>
            <a:pathLst>
              <a:path w="27814" h="17988" extrusionOk="0">
                <a:moveTo>
                  <a:pt x="0" y="17989"/>
                </a:moveTo>
                <a:cubicBezTo>
                  <a:pt x="1980" y="15043"/>
                  <a:pt x="7243" y="2150"/>
                  <a:pt x="11879" y="315"/>
                </a:cubicBezTo>
                <a:cubicBezTo>
                  <a:pt x="16515" y="-1520"/>
                  <a:pt x="25158" y="5868"/>
                  <a:pt x="27814" y="6979"/>
                </a:cubicBezTo>
              </a:path>
            </a:pathLst>
          </a:custGeom>
          <a:noFill/>
          <a:ln w="28575" cap="flat" cmpd="sng">
            <a:solidFill>
              <a:srgbClr val="42424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17" name="Google Shape;217;p22"/>
          <p:cNvCxnSpPr/>
          <p:nvPr/>
        </p:nvCxnSpPr>
        <p:spPr>
          <a:xfrm>
            <a:off x="953225" y="1958900"/>
            <a:ext cx="677100" cy="3342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8" name="Google Shape;218;p22"/>
          <p:cNvCxnSpPr/>
          <p:nvPr/>
        </p:nvCxnSpPr>
        <p:spPr>
          <a:xfrm flipH="1">
            <a:off x="1074100" y="1804800"/>
            <a:ext cx="360900" cy="697200"/>
          </a:xfrm>
          <a:prstGeom prst="straightConnector1">
            <a:avLst/>
          </a:prstGeom>
          <a:noFill/>
          <a:ln w="19050" cap="flat" cmpd="sng">
            <a:solidFill>
              <a:srgbClr val="42424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9" name="Google Shape;219;p22"/>
          <p:cNvSpPr txBox="1"/>
          <p:nvPr/>
        </p:nvSpPr>
        <p:spPr>
          <a:xfrm>
            <a:off x="130175" y="1008550"/>
            <a:ext cx="36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endParaRPr sz="18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1882775" y="2761150"/>
            <a:ext cx="32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sz="18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511175" y="1389550"/>
            <a:ext cx="4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endParaRPr sz="9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663575" y="1541950"/>
            <a:ext cx="485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587375" y="2303950"/>
            <a:ext cx="4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endParaRPr sz="9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739775" y="2456350"/>
            <a:ext cx="485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6939600" y="476425"/>
            <a:ext cx="21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Ландау, Лифшиц, Том 3</a:t>
            </a:r>
            <a:endParaRPr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6681425" y="4688575"/>
            <a:ext cx="249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C. Herring, Phys. Rev. 52, 365 (1937)</a:t>
            </a:r>
            <a:endParaRPr sz="11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450" y="724225"/>
            <a:ext cx="3093899" cy="49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8293" y="1274874"/>
            <a:ext cx="1497807" cy="2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950" y="1274877"/>
            <a:ext cx="1500472" cy="2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0536" y="1556450"/>
            <a:ext cx="4786011" cy="5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2486" y="2271650"/>
            <a:ext cx="3205291" cy="2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2450" y="2164125"/>
            <a:ext cx="163037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31250" y="2614725"/>
            <a:ext cx="2670973" cy="5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52890" y="2758237"/>
            <a:ext cx="1284036" cy="2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35269" y="3146653"/>
            <a:ext cx="1982256" cy="4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68925" y="3091900"/>
            <a:ext cx="1982248" cy="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4110" y="3621100"/>
            <a:ext cx="3582989" cy="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71995" y="3630329"/>
            <a:ext cx="4315857" cy="5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/>
          <p:nvPr/>
        </p:nvSpPr>
        <p:spPr>
          <a:xfrm>
            <a:off x="4035125" y="3781325"/>
            <a:ext cx="326700" cy="22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551226" y="4290725"/>
            <a:ext cx="2498999" cy="49926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2"/>
          <p:cNvSpPr/>
          <p:nvPr/>
        </p:nvSpPr>
        <p:spPr>
          <a:xfrm>
            <a:off x="3886975" y="2190950"/>
            <a:ext cx="3270300" cy="384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4596050" y="3621050"/>
            <a:ext cx="4392000" cy="584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Пересечение энергетических зон в импульсном пространстве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48" name="Google Shape;248;p23"/>
          <p:cNvSpPr txBox="1"/>
          <p:nvPr/>
        </p:nvSpPr>
        <p:spPr>
          <a:xfrm>
            <a:off x="6605225" y="4688575"/>
            <a:ext cx="2499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C. Herring, Phys. Rev. 52, 365 (1937)</a:t>
            </a:r>
            <a:endParaRPr sz="11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9" name="Google Shape;249;p23"/>
          <p:cNvGrpSpPr/>
          <p:nvPr/>
        </p:nvGrpSpPr>
        <p:grpSpPr>
          <a:xfrm>
            <a:off x="166518" y="630100"/>
            <a:ext cx="2753688" cy="2363145"/>
            <a:chOff x="-51007" y="2158475"/>
            <a:chExt cx="2753688" cy="2363145"/>
          </a:xfrm>
        </p:grpSpPr>
        <p:sp>
          <p:nvSpPr>
            <p:cNvPr id="250" name="Google Shape;250;p23"/>
            <p:cNvSpPr/>
            <p:nvPr/>
          </p:nvSpPr>
          <p:spPr>
            <a:xfrm>
              <a:off x="865824" y="2776355"/>
              <a:ext cx="1342609" cy="260277"/>
            </a:xfrm>
            <a:custGeom>
              <a:avLst/>
              <a:gdLst/>
              <a:ahLst/>
              <a:cxnLst/>
              <a:rect l="l" t="t" r="r" b="b"/>
              <a:pathLst>
                <a:path w="3678382" h="373157" extrusionOk="0">
                  <a:moveTo>
                    <a:pt x="0" y="18837"/>
                  </a:moveTo>
                  <a:cubicBezTo>
                    <a:pt x="206952" y="-214"/>
                    <a:pt x="413905" y="-19264"/>
                    <a:pt x="737755" y="39618"/>
                  </a:cubicBezTo>
                  <a:cubicBezTo>
                    <a:pt x="1061605" y="98500"/>
                    <a:pt x="1508414" y="354809"/>
                    <a:pt x="1943100" y="372127"/>
                  </a:cubicBezTo>
                  <a:cubicBezTo>
                    <a:pt x="2377786" y="389445"/>
                    <a:pt x="3056659" y="183359"/>
                    <a:pt x="3345873" y="143527"/>
                  </a:cubicBezTo>
                  <a:cubicBezTo>
                    <a:pt x="3635087" y="103695"/>
                    <a:pt x="3656734" y="118416"/>
                    <a:pt x="3678382" y="133137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3"/>
            <p:cNvSpPr/>
            <p:nvPr/>
          </p:nvSpPr>
          <p:spPr>
            <a:xfrm>
              <a:off x="945383" y="3629462"/>
              <a:ext cx="1255378" cy="188833"/>
            </a:xfrm>
            <a:custGeom>
              <a:avLst/>
              <a:gdLst/>
              <a:ahLst/>
              <a:cxnLst/>
              <a:rect l="l" t="t" r="r" b="b"/>
              <a:pathLst>
                <a:path w="3439391" h="270728" extrusionOk="0">
                  <a:moveTo>
                    <a:pt x="0" y="270728"/>
                  </a:moveTo>
                  <a:cubicBezTo>
                    <a:pt x="465859" y="141707"/>
                    <a:pt x="931718" y="12687"/>
                    <a:pt x="1340427" y="564"/>
                  </a:cubicBezTo>
                  <a:cubicBezTo>
                    <a:pt x="1749136" y="-11559"/>
                    <a:pt x="2102428" y="175477"/>
                    <a:pt x="2452255" y="197991"/>
                  </a:cubicBezTo>
                  <a:cubicBezTo>
                    <a:pt x="2802082" y="220505"/>
                    <a:pt x="3120736" y="178075"/>
                    <a:pt x="3439391" y="135646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870192" y="2758257"/>
              <a:ext cx="1300890" cy="986784"/>
            </a:xfrm>
            <a:custGeom>
              <a:avLst/>
              <a:gdLst/>
              <a:ahLst/>
              <a:cxnLst/>
              <a:rect l="l" t="t" r="r" b="b"/>
              <a:pathLst>
                <a:path w="3564082" h="1414744" extrusionOk="0">
                  <a:moveTo>
                    <a:pt x="0" y="41459"/>
                  </a:moveTo>
                  <a:cubicBezTo>
                    <a:pt x="198293" y="2493"/>
                    <a:pt x="396586" y="-36473"/>
                    <a:pt x="685800" y="62240"/>
                  </a:cubicBezTo>
                  <a:cubicBezTo>
                    <a:pt x="975014" y="160953"/>
                    <a:pt x="1735282" y="633740"/>
                    <a:pt x="1735282" y="633740"/>
                  </a:cubicBezTo>
                  <a:cubicBezTo>
                    <a:pt x="2116282" y="843290"/>
                    <a:pt x="2667000" y="1193117"/>
                    <a:pt x="2971800" y="1319540"/>
                  </a:cubicBezTo>
                  <a:cubicBezTo>
                    <a:pt x="3276600" y="1445963"/>
                    <a:pt x="3420341" y="1419120"/>
                    <a:pt x="3564082" y="1392277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948954" y="2861934"/>
              <a:ext cx="1213658" cy="927700"/>
            </a:xfrm>
            <a:custGeom>
              <a:avLst/>
              <a:gdLst/>
              <a:ahLst/>
              <a:cxnLst/>
              <a:rect l="l" t="t" r="r" b="b"/>
              <a:pathLst>
                <a:path w="3325091" h="1330036" extrusionOk="0">
                  <a:moveTo>
                    <a:pt x="0" y="1330036"/>
                  </a:moveTo>
                  <a:cubicBezTo>
                    <a:pt x="333374" y="1279813"/>
                    <a:pt x="666749" y="1229590"/>
                    <a:pt x="1059872" y="1049481"/>
                  </a:cubicBezTo>
                  <a:cubicBezTo>
                    <a:pt x="1452995" y="869372"/>
                    <a:pt x="1981200" y="424294"/>
                    <a:pt x="2358736" y="249381"/>
                  </a:cubicBezTo>
                  <a:cubicBezTo>
                    <a:pt x="2736273" y="74467"/>
                    <a:pt x="3030682" y="37233"/>
                    <a:pt x="3325091" y="0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4" name="Google Shape;254;p23"/>
            <p:cNvCxnSpPr>
              <a:endCxn id="255" idx="6"/>
            </p:cNvCxnSpPr>
            <p:nvPr/>
          </p:nvCxnSpPr>
          <p:spPr>
            <a:xfrm rot="10800000">
              <a:off x="1609285" y="3294781"/>
              <a:ext cx="312600" cy="9870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55" name="Google Shape;255;p23"/>
            <p:cNvSpPr/>
            <p:nvPr/>
          </p:nvSpPr>
          <p:spPr>
            <a:xfrm>
              <a:off x="1573585" y="3261031"/>
              <a:ext cx="35700" cy="675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6" name="Google Shape;256;p23"/>
            <p:cNvCxnSpPr/>
            <p:nvPr/>
          </p:nvCxnSpPr>
          <p:spPr>
            <a:xfrm rot="10800000">
              <a:off x="555142" y="2256294"/>
              <a:ext cx="0" cy="19725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7" name="Google Shape;257;p23"/>
            <p:cNvCxnSpPr/>
            <p:nvPr/>
          </p:nvCxnSpPr>
          <p:spPr>
            <a:xfrm>
              <a:off x="555142" y="4228520"/>
              <a:ext cx="2062800" cy="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58" name="Google Shape;258;p23"/>
            <p:cNvSpPr txBox="1"/>
            <p:nvPr/>
          </p:nvSpPr>
          <p:spPr>
            <a:xfrm>
              <a:off x="1904075" y="3219150"/>
              <a:ext cx="49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b="1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k</a:t>
              </a:r>
              <a:r>
                <a:rPr lang="ru" sz="1800" b="1" baseline="-25000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W</a:t>
              </a:r>
              <a:endParaRPr sz="1800" b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2555381" y="4152320"/>
              <a:ext cx="147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b="1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k</a:t>
              </a:r>
              <a:endParaRPr sz="1800" b="1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702050" y="2376075"/>
              <a:ext cx="635400" cy="3864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10619" t="-123174" r="-81407" b="-18404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725900" y="3790125"/>
              <a:ext cx="635400" cy="386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11009" t="-124994" r="-85307" b="-18821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-51007" y="2158475"/>
              <a:ext cx="121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i="1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H</a:t>
              </a:r>
              <a:r>
                <a:rPr lang="ru" sz="1800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(</a:t>
              </a:r>
              <a:r>
                <a:rPr lang="ru" sz="1800" b="1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k</a:t>
              </a:r>
              <a:r>
                <a:rPr lang="ru" sz="1800">
                  <a:solidFill>
                    <a:srgbClr val="000000"/>
                  </a:solidFill>
                  <a:latin typeface="Cambria Math"/>
                  <a:ea typeface="Cambria Math"/>
                  <a:cs typeface="Cambria Math"/>
                  <a:sym typeface="Cambria Math"/>
                </a:rPr>
                <a:t>)</a:t>
              </a:r>
              <a:endParaRPr sz="1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endParaRPr>
            </a:p>
          </p:txBody>
        </p:sp>
      </p:grpSp>
      <p:pic>
        <p:nvPicPr>
          <p:cNvPr id="263" name="Google Shape;2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463" y="1404430"/>
            <a:ext cx="4277051" cy="6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7313" y="2745325"/>
            <a:ext cx="2628152" cy="5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3"/>
          <p:cNvGrpSpPr/>
          <p:nvPr/>
        </p:nvGrpSpPr>
        <p:grpSpPr>
          <a:xfrm>
            <a:off x="4114800" y="2131235"/>
            <a:ext cx="4692378" cy="461700"/>
            <a:chOff x="4114800" y="1978835"/>
            <a:chExt cx="4692378" cy="461700"/>
          </a:xfrm>
        </p:grpSpPr>
        <p:grpSp>
          <p:nvGrpSpPr>
            <p:cNvPr id="266" name="Google Shape;266;p23"/>
            <p:cNvGrpSpPr/>
            <p:nvPr/>
          </p:nvGrpSpPr>
          <p:grpSpPr>
            <a:xfrm>
              <a:off x="4114800" y="1978835"/>
              <a:ext cx="4692378" cy="461700"/>
              <a:chOff x="4267200" y="1369235"/>
              <a:chExt cx="4692378" cy="461700"/>
            </a:xfrm>
          </p:grpSpPr>
          <p:pic>
            <p:nvPicPr>
              <p:cNvPr id="267" name="Google Shape;267;p23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267200" y="1547651"/>
                <a:ext cx="1017899" cy="283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8" name="Google Shape;268;p2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781000" y="1369235"/>
                <a:ext cx="3178578" cy="461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2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311038" y="1582988"/>
                <a:ext cx="444025" cy="212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0" name="Google Shape;270;p23"/>
            <p:cNvSpPr/>
            <p:nvPr/>
          </p:nvSpPr>
          <p:spPr>
            <a:xfrm>
              <a:off x="6121875" y="2087150"/>
              <a:ext cx="130200" cy="4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211925" y="2087150"/>
              <a:ext cx="411300" cy="4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2" name="Google Shape;272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03470" y="2770423"/>
            <a:ext cx="1303704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7209" y="1053501"/>
            <a:ext cx="1947579" cy="2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3"/>
          <p:cNvSpPr txBox="1"/>
          <p:nvPr/>
        </p:nvSpPr>
        <p:spPr>
          <a:xfrm>
            <a:off x="606425" y="3657600"/>
            <a:ext cx="809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Пересечение зон, принадлежащих неэквивалентным неприводимым представлениям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">
                <a:solidFill>
                  <a:schemeClr val="dk1"/>
                </a:solidFill>
              </a:rPr>
              <a:t>Пересечение эквивалентных зон при наличии некоторых симметрий (например, ось второго порядка, плоскость отражения, без центра инверсии)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Случайные пересечения энергетических зон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280" name="Google Shape;2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7900"/>
            <a:ext cx="2130999" cy="15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/>
        </p:nvSpPr>
        <p:spPr>
          <a:xfrm>
            <a:off x="2480100" y="749775"/>
            <a:ext cx="6452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Защищены симморфными кристаллическими симметриями и/или непространственными дискретными симметриями.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Случайные пересечения зон характеризуются локальными топологическими зарядами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/>
              <a:t>Случайные пересечения зон устойчивы только пертурбативно</a:t>
            </a:r>
            <a:endParaRPr/>
          </a:p>
        </p:txBody>
      </p:sp>
      <p:pic>
        <p:nvPicPr>
          <p:cNvPr id="282" name="Google Shape;2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650" y="2186050"/>
            <a:ext cx="3943151" cy="12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6650" y="2239518"/>
            <a:ext cx="1426324" cy="5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2075" y="2898100"/>
            <a:ext cx="3628201" cy="33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1070" y="2172150"/>
            <a:ext cx="1170755" cy="6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0576" y="3527400"/>
            <a:ext cx="2343225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09800" y="3645575"/>
            <a:ext cx="486450" cy="2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/>
          <p:nvPr/>
        </p:nvSpPr>
        <p:spPr>
          <a:xfrm>
            <a:off x="3139800" y="3703938"/>
            <a:ext cx="243300" cy="108600"/>
          </a:xfrm>
          <a:prstGeom prst="rightArrow">
            <a:avLst>
              <a:gd name="adj1" fmla="val 50000"/>
              <a:gd name="adj2" fmla="val 126588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 txBox="1"/>
          <p:nvPr/>
        </p:nvSpPr>
        <p:spPr>
          <a:xfrm>
            <a:off x="152400" y="3992150"/>
            <a:ext cx="8833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(i) Пространственные и непространственные симметрии гамильтониана Блоха H(k).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(ii) Размерность                         пересечения зон, где         - размерность пересечения зон.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(iii) Как пересечение зон преобразуется под действием непространственных (антиунитарных) симметрий, которые отображают k → −k</a:t>
            </a:r>
            <a:endParaRPr/>
          </a:p>
        </p:txBody>
      </p:sp>
      <p:pic>
        <p:nvPicPr>
          <p:cNvPr id="290" name="Google Shape;290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23125" y="4309625"/>
            <a:ext cx="1061351" cy="19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4"/>
          <p:cNvPicPr preferRelativeResize="0"/>
          <p:nvPr/>
        </p:nvPicPr>
        <p:blipFill rotWithShape="1">
          <a:blip r:embed="rId10">
            <a:alphaModFix/>
          </a:blip>
          <a:srcRect l="66384"/>
          <a:stretch/>
        </p:blipFill>
        <p:spPr>
          <a:xfrm>
            <a:off x="4549925" y="4309625"/>
            <a:ext cx="356775" cy="19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4"/>
          <p:cNvSpPr txBox="1"/>
          <p:nvPr/>
        </p:nvSpPr>
        <p:spPr>
          <a:xfrm>
            <a:off x="6543300" y="461700"/>
            <a:ext cx="259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C. Herring, Phys. Rev. 52, 365 (1937)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Дискретные непространственные симметрии. T,C,S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298" name="Google Shape;298;p25"/>
          <p:cNvSpPr txBox="1"/>
          <p:nvPr/>
        </p:nvSpPr>
        <p:spPr>
          <a:xfrm>
            <a:off x="322775" y="598725"/>
            <a:ext cx="222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Time-reversal symmetry</a:t>
            </a:r>
            <a:endParaRPr/>
          </a:p>
        </p:txBody>
      </p:sp>
      <p:sp>
        <p:nvSpPr>
          <p:cNvPr id="299" name="Google Shape;299;p25"/>
          <p:cNvSpPr txBox="1"/>
          <p:nvPr/>
        </p:nvSpPr>
        <p:spPr>
          <a:xfrm>
            <a:off x="439775" y="1345013"/>
            <a:ext cx="211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Particle-hole symmetry</a:t>
            </a:r>
            <a:endParaRPr/>
          </a:p>
        </p:txBody>
      </p:sp>
      <p:sp>
        <p:nvSpPr>
          <p:cNvPr id="300" name="Google Shape;300;p25"/>
          <p:cNvSpPr txBox="1"/>
          <p:nvPr/>
        </p:nvSpPr>
        <p:spPr>
          <a:xfrm>
            <a:off x="446825" y="2091325"/>
            <a:ext cx="172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Chiral symmetry</a:t>
            </a:r>
            <a:endParaRPr/>
          </a:p>
        </p:txBody>
      </p:sp>
      <p:pic>
        <p:nvPicPr>
          <p:cNvPr id="301" name="Google Shape;3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775" y="898988"/>
            <a:ext cx="2227801" cy="31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775" y="1638900"/>
            <a:ext cx="2227800" cy="32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700" y="2385200"/>
            <a:ext cx="2161959" cy="3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950" y="3993200"/>
            <a:ext cx="1066326" cy="2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9825" y="3985588"/>
            <a:ext cx="912122" cy="2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3175" y="3996575"/>
            <a:ext cx="999324" cy="2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8449" y="4386174"/>
            <a:ext cx="999324" cy="25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9824" y="4390050"/>
            <a:ext cx="999324" cy="249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89050" y="4392275"/>
            <a:ext cx="1040516" cy="2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5700" y="3206275"/>
            <a:ext cx="2336889" cy="69058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5"/>
          <p:cNvSpPr txBox="1"/>
          <p:nvPr/>
        </p:nvSpPr>
        <p:spPr>
          <a:xfrm>
            <a:off x="5882175" y="3420475"/>
            <a:ext cx="15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Mirror symmetry</a:t>
            </a:r>
            <a:endParaRPr/>
          </a:p>
        </p:txBody>
      </p:sp>
      <p:pic>
        <p:nvPicPr>
          <p:cNvPr id="312" name="Google Shape;312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44397" y="3820677"/>
            <a:ext cx="2408526" cy="2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69474" y="4132500"/>
            <a:ext cx="1244990" cy="2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07125" y="4129100"/>
            <a:ext cx="1562698" cy="2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23875" y="4529162"/>
            <a:ext cx="1173073" cy="2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78525" y="4523525"/>
            <a:ext cx="1040524" cy="27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52921" y="4531477"/>
            <a:ext cx="957279" cy="259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25"/>
          <p:cNvGrpSpPr/>
          <p:nvPr/>
        </p:nvGrpSpPr>
        <p:grpSpPr>
          <a:xfrm>
            <a:off x="3624631" y="541425"/>
            <a:ext cx="4824763" cy="2664987"/>
            <a:chOff x="3624631" y="541425"/>
            <a:chExt cx="4824763" cy="2664987"/>
          </a:xfrm>
        </p:grpSpPr>
        <p:grpSp>
          <p:nvGrpSpPr>
            <p:cNvPr id="319" name="Google Shape;319;p25"/>
            <p:cNvGrpSpPr/>
            <p:nvPr/>
          </p:nvGrpSpPr>
          <p:grpSpPr>
            <a:xfrm>
              <a:off x="3624631" y="541425"/>
              <a:ext cx="4824763" cy="2664987"/>
              <a:chOff x="3091100" y="541400"/>
              <a:chExt cx="4421926" cy="2461200"/>
            </a:xfrm>
          </p:grpSpPr>
          <p:pic>
            <p:nvPicPr>
              <p:cNvPr id="320" name="Google Shape;320;p25"/>
              <p:cNvPicPr preferRelativeResize="0"/>
              <p:nvPr/>
            </p:nvPicPr>
            <p:blipFill rotWithShape="1">
              <a:blip r:embed="rId19">
                <a:alphaModFix/>
              </a:blip>
              <a:srcRect r="48752"/>
              <a:stretch/>
            </p:blipFill>
            <p:spPr>
              <a:xfrm>
                <a:off x="3091100" y="541400"/>
                <a:ext cx="3047223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Google Shape;321;p25"/>
              <p:cNvPicPr preferRelativeResize="0"/>
              <p:nvPr/>
            </p:nvPicPr>
            <p:blipFill rotWithShape="1">
              <a:blip r:embed="rId19">
                <a:alphaModFix/>
              </a:blip>
              <a:srcRect l="76703"/>
              <a:stretch/>
            </p:blipFill>
            <p:spPr>
              <a:xfrm>
                <a:off x="6127825" y="541400"/>
                <a:ext cx="1385201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2" name="Google Shape;322;p25"/>
            <p:cNvSpPr/>
            <p:nvPr/>
          </p:nvSpPr>
          <p:spPr>
            <a:xfrm>
              <a:off x="5118000" y="1865275"/>
              <a:ext cx="867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5118000" y="2077275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5654125" y="2284700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5654125" y="2077275"/>
              <a:ext cx="124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5631125" y="14672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6166625" y="166772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5096825" y="2933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6196950" y="2289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6196950" y="24967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6728250" y="2716150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6728250" y="25020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5"/>
            <p:cNvSpPr/>
            <p:nvPr/>
          </p:nvSpPr>
          <p:spPr>
            <a:xfrm>
              <a:off x="7186275" y="27234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6707125" y="18833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7211200" y="16506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7211200" y="18652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Как строится симметрийная классификация? 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342" name="Google Shape;3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9850" y="2914525"/>
            <a:ext cx="2021200" cy="16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6"/>
          <p:cNvSpPr txBox="1"/>
          <p:nvPr/>
        </p:nvSpPr>
        <p:spPr>
          <a:xfrm>
            <a:off x="92675" y="570475"/>
            <a:ext cx="4902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Симметрийный анализ точки пересечения: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ru" sz="1500">
                <a:solidFill>
                  <a:schemeClr val="dk2"/>
                </a:solidFill>
              </a:rPr>
              <a:t>Выбор симметрий гамильтониана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ru" sz="1500">
                <a:solidFill>
                  <a:schemeClr val="dk2"/>
                </a:solidFill>
              </a:rPr>
              <a:t>Записать безмассовый дираковский гамильтониан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ru" sz="1500">
                <a:solidFill>
                  <a:schemeClr val="dk2"/>
                </a:solidFill>
              </a:rPr>
              <a:t>Проверить, можно ли добавить к этому гамильтониану массовый член без нарушения Т, С, S симметрий.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85475" y="2602375"/>
            <a:ext cx="615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Если </a:t>
            </a:r>
            <a:r>
              <a:rPr lang="ru" sz="1500">
                <a:solidFill>
                  <a:schemeClr val="dk1"/>
                </a:solidFill>
              </a:rPr>
              <a:t>Да</a:t>
            </a:r>
            <a:r>
              <a:rPr lang="ru" sz="1500">
                <a:solidFill>
                  <a:schemeClr val="dk2"/>
                </a:solidFill>
              </a:rPr>
              <a:t>, то точка пересечения не топологическая - 0 в таблице.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Если </a:t>
            </a:r>
            <a:r>
              <a:rPr lang="ru" sz="1500">
                <a:solidFill>
                  <a:schemeClr val="dk1"/>
                </a:solidFill>
              </a:rPr>
              <a:t>Нет</a:t>
            </a:r>
            <a:r>
              <a:rPr lang="ru" sz="1500">
                <a:solidFill>
                  <a:schemeClr val="dk2"/>
                </a:solidFill>
              </a:rPr>
              <a:t>, то точка пересечения топологическая - Z/Z</a:t>
            </a:r>
            <a:r>
              <a:rPr lang="ru" sz="1000">
                <a:solidFill>
                  <a:schemeClr val="dk2"/>
                </a:solidFill>
              </a:rPr>
              <a:t>2</a:t>
            </a:r>
            <a:r>
              <a:rPr lang="ru" sz="1500">
                <a:solidFill>
                  <a:schemeClr val="dk2"/>
                </a:solidFill>
              </a:rPr>
              <a:t> в таблице</a:t>
            </a:r>
            <a:endParaRPr/>
          </a:p>
        </p:txBody>
      </p:sp>
      <p:sp>
        <p:nvSpPr>
          <p:cNvPr id="345" name="Google Shape;345;p26"/>
          <p:cNvSpPr txBox="1"/>
          <p:nvPr/>
        </p:nvSpPr>
        <p:spPr>
          <a:xfrm>
            <a:off x="92675" y="3161275"/>
            <a:ext cx="4902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  4) Z или Z</a:t>
            </a:r>
            <a:r>
              <a:rPr lang="ru" sz="1000">
                <a:solidFill>
                  <a:schemeClr val="dk2"/>
                </a:solidFill>
              </a:rPr>
              <a:t>2</a:t>
            </a:r>
            <a:r>
              <a:rPr lang="ru" sz="1500">
                <a:solidFill>
                  <a:schemeClr val="dk2"/>
                </a:solidFill>
              </a:rPr>
              <a:t> - как проверить?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46" name="Google Shape;3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299" y="3576778"/>
            <a:ext cx="3353052" cy="64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6"/>
          <p:cNvGrpSpPr/>
          <p:nvPr/>
        </p:nvGrpSpPr>
        <p:grpSpPr>
          <a:xfrm>
            <a:off x="5071288" y="533389"/>
            <a:ext cx="3996834" cy="2138919"/>
            <a:chOff x="3624631" y="541425"/>
            <a:chExt cx="4824763" cy="2664987"/>
          </a:xfrm>
        </p:grpSpPr>
        <p:grpSp>
          <p:nvGrpSpPr>
            <p:cNvPr id="348" name="Google Shape;348;p26"/>
            <p:cNvGrpSpPr/>
            <p:nvPr/>
          </p:nvGrpSpPr>
          <p:grpSpPr>
            <a:xfrm>
              <a:off x="3624631" y="541425"/>
              <a:ext cx="4824763" cy="2664987"/>
              <a:chOff x="3091100" y="541400"/>
              <a:chExt cx="4421926" cy="2461200"/>
            </a:xfrm>
          </p:grpSpPr>
          <p:pic>
            <p:nvPicPr>
              <p:cNvPr id="349" name="Google Shape;349;p26"/>
              <p:cNvPicPr preferRelativeResize="0"/>
              <p:nvPr/>
            </p:nvPicPr>
            <p:blipFill rotWithShape="1">
              <a:blip r:embed="rId5">
                <a:alphaModFix/>
              </a:blip>
              <a:srcRect r="48752"/>
              <a:stretch/>
            </p:blipFill>
            <p:spPr>
              <a:xfrm>
                <a:off x="3091100" y="541400"/>
                <a:ext cx="3047223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0" name="Google Shape;350;p26"/>
              <p:cNvPicPr preferRelativeResize="0"/>
              <p:nvPr/>
            </p:nvPicPr>
            <p:blipFill rotWithShape="1">
              <a:blip r:embed="rId5">
                <a:alphaModFix/>
              </a:blip>
              <a:srcRect l="76703"/>
              <a:stretch/>
            </p:blipFill>
            <p:spPr>
              <a:xfrm>
                <a:off x="6127825" y="541400"/>
                <a:ext cx="1385201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1" name="Google Shape;351;p26"/>
            <p:cNvSpPr/>
            <p:nvPr/>
          </p:nvSpPr>
          <p:spPr>
            <a:xfrm>
              <a:off x="5118000" y="1865275"/>
              <a:ext cx="867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6"/>
            <p:cNvSpPr/>
            <p:nvPr/>
          </p:nvSpPr>
          <p:spPr>
            <a:xfrm>
              <a:off x="5118000" y="2077275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6"/>
            <p:cNvSpPr/>
            <p:nvPr/>
          </p:nvSpPr>
          <p:spPr>
            <a:xfrm>
              <a:off x="5654125" y="2284700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6"/>
            <p:cNvSpPr/>
            <p:nvPr/>
          </p:nvSpPr>
          <p:spPr>
            <a:xfrm>
              <a:off x="5654125" y="2077275"/>
              <a:ext cx="124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6"/>
            <p:cNvSpPr/>
            <p:nvPr/>
          </p:nvSpPr>
          <p:spPr>
            <a:xfrm>
              <a:off x="5631125" y="14672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6"/>
            <p:cNvSpPr/>
            <p:nvPr/>
          </p:nvSpPr>
          <p:spPr>
            <a:xfrm>
              <a:off x="6166625" y="166772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6"/>
            <p:cNvSpPr/>
            <p:nvPr/>
          </p:nvSpPr>
          <p:spPr>
            <a:xfrm>
              <a:off x="5096825" y="2933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6"/>
            <p:cNvSpPr/>
            <p:nvPr/>
          </p:nvSpPr>
          <p:spPr>
            <a:xfrm>
              <a:off x="6196950" y="2289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6196950" y="24967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6"/>
            <p:cNvSpPr/>
            <p:nvPr/>
          </p:nvSpPr>
          <p:spPr>
            <a:xfrm>
              <a:off x="6728250" y="2716150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6"/>
            <p:cNvSpPr/>
            <p:nvPr/>
          </p:nvSpPr>
          <p:spPr>
            <a:xfrm>
              <a:off x="6728250" y="25020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6"/>
            <p:cNvSpPr/>
            <p:nvPr/>
          </p:nvSpPr>
          <p:spPr>
            <a:xfrm>
              <a:off x="7186275" y="27234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6"/>
            <p:cNvSpPr/>
            <p:nvPr/>
          </p:nvSpPr>
          <p:spPr>
            <a:xfrm>
              <a:off x="6707125" y="18833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6"/>
            <p:cNvSpPr/>
            <p:nvPr/>
          </p:nvSpPr>
          <p:spPr>
            <a:xfrm>
              <a:off x="7211200" y="16506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7211200" y="18652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Класс А в 2D и 3D. Нет никаких симметрий</a:t>
            </a:r>
            <a:endParaRPr sz="1800" b="1">
              <a:solidFill>
                <a:schemeClr val="lt1"/>
              </a:solidFill>
            </a:endParaRPr>
          </a:p>
        </p:txBody>
      </p:sp>
      <p:grpSp>
        <p:nvGrpSpPr>
          <p:cNvPr id="371" name="Google Shape;371;p27"/>
          <p:cNvGrpSpPr/>
          <p:nvPr/>
        </p:nvGrpSpPr>
        <p:grpSpPr>
          <a:xfrm>
            <a:off x="2159619" y="1086875"/>
            <a:ext cx="4824763" cy="2664987"/>
            <a:chOff x="3624631" y="541425"/>
            <a:chExt cx="4824763" cy="2664987"/>
          </a:xfrm>
        </p:grpSpPr>
        <p:grpSp>
          <p:nvGrpSpPr>
            <p:cNvPr id="372" name="Google Shape;372;p27"/>
            <p:cNvGrpSpPr/>
            <p:nvPr/>
          </p:nvGrpSpPr>
          <p:grpSpPr>
            <a:xfrm>
              <a:off x="3624631" y="541425"/>
              <a:ext cx="4824763" cy="2664987"/>
              <a:chOff x="3091100" y="541400"/>
              <a:chExt cx="4421926" cy="2461200"/>
            </a:xfrm>
          </p:grpSpPr>
          <p:pic>
            <p:nvPicPr>
              <p:cNvPr id="373" name="Google Shape;373;p27"/>
              <p:cNvPicPr preferRelativeResize="0"/>
              <p:nvPr/>
            </p:nvPicPr>
            <p:blipFill rotWithShape="1">
              <a:blip r:embed="rId3">
                <a:alphaModFix/>
              </a:blip>
              <a:srcRect r="48752"/>
              <a:stretch/>
            </p:blipFill>
            <p:spPr>
              <a:xfrm>
                <a:off x="3091100" y="541400"/>
                <a:ext cx="3047223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4" name="Google Shape;374;p27"/>
              <p:cNvPicPr preferRelativeResize="0"/>
              <p:nvPr/>
            </p:nvPicPr>
            <p:blipFill rotWithShape="1">
              <a:blip r:embed="rId3">
                <a:alphaModFix/>
              </a:blip>
              <a:srcRect l="76703"/>
              <a:stretch/>
            </p:blipFill>
            <p:spPr>
              <a:xfrm>
                <a:off x="6127825" y="541400"/>
                <a:ext cx="1385201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5" name="Google Shape;375;p27"/>
            <p:cNvSpPr/>
            <p:nvPr/>
          </p:nvSpPr>
          <p:spPr>
            <a:xfrm>
              <a:off x="5118000" y="1865275"/>
              <a:ext cx="867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5118000" y="2077275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5654125" y="2284700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5654125" y="2077275"/>
              <a:ext cx="124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5631125" y="14672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6166625" y="166772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5096825" y="2933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6196950" y="2289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6196950" y="24967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6728250" y="2716150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6728250" y="25020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7186275" y="27234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6707125" y="18833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7211200" y="16506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7211200" y="18652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27"/>
          <p:cNvSpPr/>
          <p:nvPr/>
        </p:nvSpPr>
        <p:spPr>
          <a:xfrm>
            <a:off x="2611825" y="1570625"/>
            <a:ext cx="4137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7"/>
          <p:cNvSpPr/>
          <p:nvPr/>
        </p:nvSpPr>
        <p:spPr>
          <a:xfrm>
            <a:off x="4565125" y="1570625"/>
            <a:ext cx="753300" cy="196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7"/>
          <p:cNvSpPr/>
          <p:nvPr/>
        </p:nvSpPr>
        <p:spPr>
          <a:xfrm>
            <a:off x="2272225" y="1168950"/>
            <a:ext cx="1113000" cy="1965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Класс А в 2D и 3D. Нет никаких симметрий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398" name="Google Shape;3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750" y="630925"/>
            <a:ext cx="2298252" cy="33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588" y="1388325"/>
            <a:ext cx="2264574" cy="3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3748" y="2073900"/>
            <a:ext cx="2298248" cy="3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1003" y="614100"/>
            <a:ext cx="2527622" cy="3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9835" y="1388325"/>
            <a:ext cx="3069951" cy="3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0801" y="2073900"/>
            <a:ext cx="4700322" cy="3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25600" y="2699525"/>
            <a:ext cx="911124" cy="2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49575" y="2681425"/>
            <a:ext cx="894450" cy="2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80562" y="3098325"/>
            <a:ext cx="4640801" cy="34264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8"/>
          <p:cNvSpPr txBox="1"/>
          <p:nvPr/>
        </p:nvSpPr>
        <p:spPr>
          <a:xfrm>
            <a:off x="4644163" y="3683550"/>
            <a:ext cx="411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Нет массового члена для такого гамильтониана. Значит классификация Z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155150" y="2800350"/>
            <a:ext cx="345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Вывод: Точка Дирака не защищена симметриями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Класс А+R в 2D. Только симметрия зеркального отражения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414" name="Google Shape;4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175" y="609888"/>
            <a:ext cx="2089775" cy="27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225" y="1118411"/>
            <a:ext cx="2097682" cy="3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063" y="1623150"/>
            <a:ext cx="4101992" cy="31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4625" y="2093850"/>
            <a:ext cx="736781" cy="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825" y="2477138"/>
            <a:ext cx="444025" cy="189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p29"/>
          <p:cNvCxnSpPr/>
          <p:nvPr/>
        </p:nvCxnSpPr>
        <p:spPr>
          <a:xfrm flipH="1">
            <a:off x="676925" y="2438150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29"/>
          <p:cNvCxnSpPr/>
          <p:nvPr/>
        </p:nvCxnSpPr>
        <p:spPr>
          <a:xfrm>
            <a:off x="646975" y="2444150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1" name="Google Shape;42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30442" y="2457650"/>
            <a:ext cx="1315382" cy="2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7675" y="3021175"/>
            <a:ext cx="3508774" cy="3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3765" y="3505450"/>
            <a:ext cx="1196599" cy="2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3024" y="3817850"/>
            <a:ext cx="1395827" cy="22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29"/>
          <p:cNvCxnSpPr/>
          <p:nvPr/>
        </p:nvCxnSpPr>
        <p:spPr>
          <a:xfrm flipH="1">
            <a:off x="481875" y="3806300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29"/>
          <p:cNvCxnSpPr/>
          <p:nvPr/>
        </p:nvCxnSpPr>
        <p:spPr>
          <a:xfrm>
            <a:off x="451925" y="3812300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7" name="Google Shape;427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03748" y="4204646"/>
            <a:ext cx="2536900" cy="2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9"/>
          <p:cNvSpPr txBox="1"/>
          <p:nvPr/>
        </p:nvSpPr>
        <p:spPr>
          <a:xfrm>
            <a:off x="189438" y="4522575"/>
            <a:ext cx="411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Невозможно ввести массу без нарушения симметрии. Классификация Z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38098" y="1130925"/>
            <a:ext cx="2583027" cy="28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29"/>
          <p:cNvCxnSpPr/>
          <p:nvPr/>
        </p:nvCxnSpPr>
        <p:spPr>
          <a:xfrm flipH="1">
            <a:off x="8714575" y="1130913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29"/>
          <p:cNvCxnSpPr/>
          <p:nvPr/>
        </p:nvCxnSpPr>
        <p:spPr>
          <a:xfrm>
            <a:off x="8684625" y="1136913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2" name="Google Shape;432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69954" y="1623150"/>
            <a:ext cx="3467922" cy="2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9"/>
          <p:cNvSpPr/>
          <p:nvPr/>
        </p:nvSpPr>
        <p:spPr>
          <a:xfrm>
            <a:off x="8772025" y="1644350"/>
            <a:ext cx="197222" cy="228192"/>
          </a:xfrm>
          <a:custGeom>
            <a:avLst/>
            <a:gdLst/>
            <a:ahLst/>
            <a:cxnLst/>
            <a:rect l="l" t="t" r="r" b="b"/>
            <a:pathLst>
              <a:path w="12246" h="13267" extrusionOk="0">
                <a:moveTo>
                  <a:pt x="0" y="5103"/>
                </a:moveTo>
                <a:lnTo>
                  <a:pt x="6123" y="13267"/>
                </a:lnTo>
                <a:lnTo>
                  <a:pt x="12246" y="0"/>
                </a:lnTo>
              </a:path>
            </a:pathLst>
          </a:cu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Google Shape;434;p29"/>
          <p:cNvSpPr txBox="1"/>
          <p:nvPr/>
        </p:nvSpPr>
        <p:spPr>
          <a:xfrm>
            <a:off x="6834263" y="609900"/>
            <a:ext cx="59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3D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35" name="Google Shape;435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31325" y="2087850"/>
            <a:ext cx="1196600" cy="28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92168" y="2565722"/>
            <a:ext cx="1505555" cy="2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9"/>
          <p:cNvSpPr/>
          <p:nvPr/>
        </p:nvSpPr>
        <p:spPr>
          <a:xfrm>
            <a:off x="5779550" y="2586925"/>
            <a:ext cx="197222" cy="228192"/>
          </a:xfrm>
          <a:custGeom>
            <a:avLst/>
            <a:gdLst/>
            <a:ahLst/>
            <a:cxnLst/>
            <a:rect l="l" t="t" r="r" b="b"/>
            <a:pathLst>
              <a:path w="12246" h="13267" extrusionOk="0">
                <a:moveTo>
                  <a:pt x="0" y="5103"/>
                </a:moveTo>
                <a:lnTo>
                  <a:pt x="6123" y="13267"/>
                </a:lnTo>
                <a:lnTo>
                  <a:pt x="12246" y="0"/>
                </a:lnTo>
              </a:path>
            </a:pathLst>
          </a:cu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38" name="Google Shape;438;p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615513" y="2970180"/>
            <a:ext cx="2353736" cy="2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9"/>
          <p:cNvSpPr txBox="1"/>
          <p:nvPr/>
        </p:nvSpPr>
        <p:spPr>
          <a:xfrm>
            <a:off x="6484370" y="3508300"/>
            <a:ext cx="242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Пересечение не стабильно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Класс АII в 2D. Только симметрия обращения времени (Т=-1)</a:t>
            </a:r>
            <a:endParaRPr sz="1800" b="1">
              <a:solidFill>
                <a:schemeClr val="lt1"/>
              </a:solidFill>
            </a:endParaRPr>
          </a:p>
        </p:txBody>
      </p:sp>
      <p:grpSp>
        <p:nvGrpSpPr>
          <p:cNvPr id="445" name="Google Shape;445;p30"/>
          <p:cNvGrpSpPr/>
          <p:nvPr/>
        </p:nvGrpSpPr>
        <p:grpSpPr>
          <a:xfrm>
            <a:off x="2159619" y="1086875"/>
            <a:ext cx="4824763" cy="2664987"/>
            <a:chOff x="3624631" y="541425"/>
            <a:chExt cx="4824763" cy="2664987"/>
          </a:xfrm>
        </p:grpSpPr>
        <p:grpSp>
          <p:nvGrpSpPr>
            <p:cNvPr id="446" name="Google Shape;446;p30"/>
            <p:cNvGrpSpPr/>
            <p:nvPr/>
          </p:nvGrpSpPr>
          <p:grpSpPr>
            <a:xfrm>
              <a:off x="3624631" y="541425"/>
              <a:ext cx="4824763" cy="2664987"/>
              <a:chOff x="3091100" y="541400"/>
              <a:chExt cx="4421926" cy="2461200"/>
            </a:xfrm>
          </p:grpSpPr>
          <p:pic>
            <p:nvPicPr>
              <p:cNvPr id="447" name="Google Shape;447;p30"/>
              <p:cNvPicPr preferRelativeResize="0"/>
              <p:nvPr/>
            </p:nvPicPr>
            <p:blipFill rotWithShape="1">
              <a:blip r:embed="rId3">
                <a:alphaModFix/>
              </a:blip>
              <a:srcRect r="48752"/>
              <a:stretch/>
            </p:blipFill>
            <p:spPr>
              <a:xfrm>
                <a:off x="3091100" y="541400"/>
                <a:ext cx="3047223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8" name="Google Shape;448;p30"/>
              <p:cNvPicPr preferRelativeResize="0"/>
              <p:nvPr/>
            </p:nvPicPr>
            <p:blipFill rotWithShape="1">
              <a:blip r:embed="rId3">
                <a:alphaModFix/>
              </a:blip>
              <a:srcRect l="76703"/>
              <a:stretch/>
            </p:blipFill>
            <p:spPr>
              <a:xfrm>
                <a:off x="6127825" y="541400"/>
                <a:ext cx="1385201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49" name="Google Shape;449;p30"/>
            <p:cNvSpPr/>
            <p:nvPr/>
          </p:nvSpPr>
          <p:spPr>
            <a:xfrm>
              <a:off x="5118000" y="1865275"/>
              <a:ext cx="867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5118000" y="2077275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5654125" y="2284700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5654125" y="2077275"/>
              <a:ext cx="124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5631125" y="14672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6166625" y="166772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5096825" y="2933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6196950" y="2289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6196950" y="24967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6728250" y="2716150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6728250" y="25020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7186275" y="27234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6707125" y="18833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7211200" y="16506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7211200" y="18652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30"/>
          <p:cNvSpPr/>
          <p:nvPr/>
        </p:nvSpPr>
        <p:spPr>
          <a:xfrm>
            <a:off x="2607825" y="2824000"/>
            <a:ext cx="4137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0"/>
          <p:cNvSpPr/>
          <p:nvPr/>
        </p:nvSpPr>
        <p:spPr>
          <a:xfrm>
            <a:off x="4572000" y="2824000"/>
            <a:ext cx="2805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0"/>
          <p:cNvSpPr/>
          <p:nvPr/>
        </p:nvSpPr>
        <p:spPr>
          <a:xfrm>
            <a:off x="2272225" y="1168950"/>
            <a:ext cx="1113000" cy="1965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1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Класс АII в 2D. Только симметрия обращения времени (Т)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472" name="Google Shape;4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850" y="999450"/>
            <a:ext cx="2149401" cy="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425" y="1039300"/>
            <a:ext cx="1231100" cy="2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475" y="999462"/>
            <a:ext cx="946049" cy="2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4375" y="1625150"/>
            <a:ext cx="4533523" cy="3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0849" y="2240825"/>
            <a:ext cx="528700" cy="219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7" name="Google Shape;477;p31"/>
          <p:cNvCxnSpPr/>
          <p:nvPr/>
        </p:nvCxnSpPr>
        <p:spPr>
          <a:xfrm flipH="1">
            <a:off x="1896125" y="2209550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31"/>
          <p:cNvCxnSpPr/>
          <p:nvPr/>
        </p:nvCxnSpPr>
        <p:spPr>
          <a:xfrm>
            <a:off x="1866175" y="2215550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79" name="Google Shape;47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9386" y="2177800"/>
            <a:ext cx="4937515" cy="3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95251" y="2771325"/>
            <a:ext cx="4019899" cy="59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7493" y="2937238"/>
            <a:ext cx="1989932" cy="2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95245" y="3762203"/>
            <a:ext cx="4139302" cy="5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94998" y="3951287"/>
            <a:ext cx="730577" cy="2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1"/>
          <p:cNvSpPr/>
          <p:nvPr/>
        </p:nvSpPr>
        <p:spPr>
          <a:xfrm>
            <a:off x="7137225" y="3866100"/>
            <a:ext cx="263687" cy="304345"/>
          </a:xfrm>
          <a:custGeom>
            <a:avLst/>
            <a:gdLst/>
            <a:ahLst/>
            <a:cxnLst/>
            <a:rect l="l" t="t" r="r" b="b"/>
            <a:pathLst>
              <a:path w="12246" h="13267" extrusionOk="0">
                <a:moveTo>
                  <a:pt x="0" y="5103"/>
                </a:moveTo>
                <a:lnTo>
                  <a:pt x="6123" y="13267"/>
                </a:lnTo>
                <a:lnTo>
                  <a:pt x="12246" y="0"/>
                </a:ln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Google Shape;485;p31"/>
          <p:cNvSpPr txBox="1"/>
          <p:nvPr/>
        </p:nvSpPr>
        <p:spPr>
          <a:xfrm>
            <a:off x="5460097" y="4498450"/>
            <a:ext cx="3214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Можно ввести массу в любую копию гамильтониана. Классификация Z2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486" name="Google Shape;486;p31"/>
          <p:cNvSpPr txBox="1"/>
          <p:nvPr/>
        </p:nvSpPr>
        <p:spPr>
          <a:xfrm>
            <a:off x="34700" y="530475"/>
            <a:ext cx="73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Пример: поверхностные состояния трехмерного топологического изолятора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О чем будем говорить?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299900"/>
            <a:ext cx="2615270" cy="19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574" y="1452300"/>
            <a:ext cx="1738000" cy="16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7875" y="1452300"/>
            <a:ext cx="1738000" cy="156546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3550305" y="2266487"/>
            <a:ext cx="171000" cy="1659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3740875" y="2167231"/>
            <a:ext cx="171000" cy="1659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2779935" y="2720775"/>
            <a:ext cx="171000" cy="1659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3722330" y="2629440"/>
            <a:ext cx="171000" cy="165900"/>
          </a:xfrm>
          <a:prstGeom prst="ellipse">
            <a:avLst/>
          </a:prstGeom>
          <a:noFill/>
          <a:ln w="9525" cap="flat" cmpd="sng">
            <a:solidFill>
              <a:srgbClr val="BF9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3779" y="602975"/>
            <a:ext cx="3516436" cy="41671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3149875" y="3509125"/>
            <a:ext cx="5908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>
                <a:solidFill>
                  <a:schemeClr val="dk1"/>
                </a:solidFill>
              </a:rPr>
              <a:t>Единственная пока реализация вейлевских фермионов, предсказанных в Стандартной модели;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>
                <a:solidFill>
                  <a:schemeClr val="dk1"/>
                </a:solidFill>
              </a:rPr>
              <a:t>Киральная аномалия;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>
                <a:solidFill>
                  <a:schemeClr val="dk1"/>
                </a:solidFill>
              </a:rPr>
              <a:t>Ферми-арочные поверхностные состояния;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>
                <a:solidFill>
                  <a:schemeClr val="dk1"/>
                </a:solidFill>
              </a:rPr>
              <a:t>Аномальный эффект Холла;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ru" sz="1500">
                <a:solidFill>
                  <a:schemeClr val="dk1"/>
                </a:solidFill>
              </a:rPr>
              <a:t>Отрицательное магнитосопротивление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500" y="2315900"/>
            <a:ext cx="646924" cy="2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624425" y="1384491"/>
            <a:ext cx="1392850" cy="1275750"/>
          </a:xfrm>
          <a:custGeom>
            <a:avLst/>
            <a:gdLst/>
            <a:ahLst/>
            <a:cxnLst/>
            <a:rect l="l" t="t" r="r" b="b"/>
            <a:pathLst>
              <a:path w="55714" h="51030" extrusionOk="0">
                <a:moveTo>
                  <a:pt x="0" y="51030"/>
                </a:moveTo>
                <a:cubicBezTo>
                  <a:pt x="5462" y="42716"/>
                  <a:pt x="23487" y="6909"/>
                  <a:pt x="32773" y="1143"/>
                </a:cubicBezTo>
                <a:cubicBezTo>
                  <a:pt x="42059" y="-4622"/>
                  <a:pt x="51891" y="13888"/>
                  <a:pt x="55714" y="1643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9375" y="1604298"/>
            <a:ext cx="599050" cy="24334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 rot="468650">
            <a:off x="429898" y="1719381"/>
            <a:ext cx="1474742" cy="421941"/>
          </a:xfrm>
          <a:custGeom>
            <a:avLst/>
            <a:gdLst/>
            <a:ahLst/>
            <a:cxnLst/>
            <a:rect l="l" t="t" r="r" b="b"/>
            <a:pathLst>
              <a:path w="58991" h="16878" extrusionOk="0">
                <a:moveTo>
                  <a:pt x="0" y="16879"/>
                </a:moveTo>
                <a:cubicBezTo>
                  <a:pt x="5887" y="14087"/>
                  <a:pt x="25489" y="1161"/>
                  <a:pt x="35321" y="129"/>
                </a:cubicBezTo>
                <a:cubicBezTo>
                  <a:pt x="45153" y="-903"/>
                  <a:pt x="55046" y="8929"/>
                  <a:pt x="58991" y="1068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6" name="Google Shape;76;p14"/>
          <p:cNvPicPr preferRelativeResize="0"/>
          <p:nvPr/>
        </p:nvPicPr>
        <p:blipFill rotWithShape="1">
          <a:blip r:embed="rId9">
            <a:alphaModFix/>
          </a:blip>
          <a:srcRect t="45991" b="5360"/>
          <a:stretch/>
        </p:blipFill>
        <p:spPr>
          <a:xfrm>
            <a:off x="163000" y="3656200"/>
            <a:ext cx="2397919" cy="127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Класс АII+R в 3D. Обращение времени + зеркальное отражение в 3D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492" name="Google Shape;4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000" y="790600"/>
            <a:ext cx="2741250" cy="287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p32"/>
          <p:cNvCxnSpPr/>
          <p:nvPr/>
        </p:nvCxnSpPr>
        <p:spPr>
          <a:xfrm flipH="1">
            <a:off x="3953525" y="761750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32"/>
          <p:cNvCxnSpPr/>
          <p:nvPr/>
        </p:nvCxnSpPr>
        <p:spPr>
          <a:xfrm>
            <a:off x="3923575" y="767750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5" name="Google Shape;4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7550" y="1242300"/>
            <a:ext cx="4783726" cy="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2"/>
          <p:cNvSpPr/>
          <p:nvPr/>
        </p:nvSpPr>
        <p:spPr>
          <a:xfrm>
            <a:off x="3915500" y="1267863"/>
            <a:ext cx="263687" cy="304345"/>
          </a:xfrm>
          <a:custGeom>
            <a:avLst/>
            <a:gdLst/>
            <a:ahLst/>
            <a:cxnLst/>
            <a:rect l="l" t="t" r="r" b="b"/>
            <a:pathLst>
              <a:path w="12246" h="13267" extrusionOk="0">
                <a:moveTo>
                  <a:pt x="0" y="5103"/>
                </a:moveTo>
                <a:lnTo>
                  <a:pt x="6123" y="13267"/>
                </a:lnTo>
                <a:lnTo>
                  <a:pt x="12246" y="0"/>
                </a:ln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97" name="Google Shape;49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226" y="1943138"/>
            <a:ext cx="1322126" cy="2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9583" y="1943025"/>
            <a:ext cx="4355141" cy="2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3232" y="2383400"/>
            <a:ext cx="2026343" cy="2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0000" y="2750925"/>
            <a:ext cx="4263774" cy="77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3852" y="4041600"/>
            <a:ext cx="1192098" cy="2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16975" y="4041600"/>
            <a:ext cx="1322125" cy="24194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2"/>
          <p:cNvSpPr/>
          <p:nvPr/>
        </p:nvSpPr>
        <p:spPr>
          <a:xfrm>
            <a:off x="8279275" y="3911713"/>
            <a:ext cx="263687" cy="304345"/>
          </a:xfrm>
          <a:custGeom>
            <a:avLst/>
            <a:gdLst/>
            <a:ahLst/>
            <a:cxnLst/>
            <a:rect l="l" t="t" r="r" b="b"/>
            <a:pathLst>
              <a:path w="12246" h="13267" extrusionOk="0">
                <a:moveTo>
                  <a:pt x="0" y="5103"/>
                </a:moveTo>
                <a:lnTo>
                  <a:pt x="6123" y="13267"/>
                </a:lnTo>
                <a:lnTo>
                  <a:pt x="12246" y="0"/>
                </a:ln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Google Shape;504;p32"/>
          <p:cNvSpPr txBox="1"/>
          <p:nvPr/>
        </p:nvSpPr>
        <p:spPr>
          <a:xfrm>
            <a:off x="4724297" y="4305550"/>
            <a:ext cx="3214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Можно ввести массу в любую копию гамильтониана. Классификация Z2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05" name="Google Shape;505;p32"/>
          <p:cNvSpPr txBox="1"/>
          <p:nvPr/>
        </p:nvSpPr>
        <p:spPr>
          <a:xfrm>
            <a:off x="102050" y="544625"/>
            <a:ext cx="3682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Пример: поверхностные электронные состояния на зеркально-симметричных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гранях SnTe (теллурид олова).</a:t>
            </a:r>
            <a:endParaRPr/>
          </a:p>
        </p:txBody>
      </p:sp>
      <p:grpSp>
        <p:nvGrpSpPr>
          <p:cNvPr id="506" name="Google Shape;506;p32"/>
          <p:cNvGrpSpPr/>
          <p:nvPr/>
        </p:nvGrpSpPr>
        <p:grpSpPr>
          <a:xfrm>
            <a:off x="6973249" y="2727850"/>
            <a:ext cx="2130000" cy="689800"/>
            <a:chOff x="6973249" y="2727850"/>
            <a:chExt cx="2130000" cy="689800"/>
          </a:xfrm>
        </p:grpSpPr>
        <p:pic>
          <p:nvPicPr>
            <p:cNvPr id="507" name="Google Shape;507;p32"/>
            <p:cNvPicPr preferRelativeResize="0"/>
            <p:nvPr/>
          </p:nvPicPr>
          <p:blipFill rotWithShape="1">
            <a:blip r:embed="rId10">
              <a:alphaModFix/>
            </a:blip>
            <a:srcRect r="38661" b="10"/>
            <a:stretch/>
          </p:blipFill>
          <p:spPr>
            <a:xfrm>
              <a:off x="7125650" y="3167375"/>
              <a:ext cx="810975" cy="241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8" name="Google Shape;508;p32"/>
            <p:cNvCxnSpPr/>
            <p:nvPr/>
          </p:nvCxnSpPr>
          <p:spPr>
            <a:xfrm flipH="1">
              <a:off x="8068325" y="3123950"/>
              <a:ext cx="197700" cy="287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32"/>
            <p:cNvCxnSpPr/>
            <p:nvPr/>
          </p:nvCxnSpPr>
          <p:spPr>
            <a:xfrm>
              <a:off x="8038375" y="3129950"/>
              <a:ext cx="263700" cy="287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0" name="Google Shape;510;p32"/>
            <p:cNvSpPr txBox="1"/>
            <p:nvPr/>
          </p:nvSpPr>
          <p:spPr>
            <a:xfrm>
              <a:off x="6973249" y="2727850"/>
              <a:ext cx="213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>
                  <a:solidFill>
                    <a:schemeClr val="dk1"/>
                  </a:solidFill>
                </a:rPr>
                <a:t>возможная форма массы</a:t>
              </a:r>
              <a:endParaRPr sz="13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3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Пересечение зон в невысокосимметричных точках зоны Бриллюэна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 rotWithShape="1">
          <a:blip r:embed="rId3">
            <a:alphaModFix/>
          </a:blip>
          <a:srcRect l="53384"/>
          <a:stretch/>
        </p:blipFill>
        <p:spPr>
          <a:xfrm>
            <a:off x="207425" y="558350"/>
            <a:ext cx="1943099" cy="133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7276" y="882213"/>
            <a:ext cx="3222852" cy="5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2637" y="1067313"/>
            <a:ext cx="1152174" cy="2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1150" y="1378738"/>
            <a:ext cx="2875150" cy="24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8125" y="1877450"/>
            <a:ext cx="3399999" cy="6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8492" y="2594067"/>
            <a:ext cx="2485249" cy="14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3"/>
          <p:cNvSpPr txBox="1"/>
          <p:nvPr/>
        </p:nvSpPr>
        <p:spPr>
          <a:xfrm>
            <a:off x="92475" y="2270100"/>
            <a:ext cx="60888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Симметрийный анализ точки пересечения: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Записать d-мерный гамильтониан Дирака, который удовлетворяет всем рассматриваемым симметриям. 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Проверить, существует ли </a:t>
            </a:r>
            <a:r>
              <a:rPr lang="ru" sz="1200">
                <a:solidFill>
                  <a:schemeClr val="dk1"/>
                </a:solidFill>
              </a:rPr>
              <a:t>инвариантный относительно всех симметрий</a:t>
            </a:r>
            <a:endParaRPr sz="1300"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ru" sz="1100">
                <a:solidFill>
                  <a:schemeClr val="dk1"/>
                </a:solidFill>
              </a:rPr>
              <a:t>дополнительный независимый от импульса массовый член;</a:t>
            </a:r>
            <a:endParaRPr sz="1100">
              <a:solidFill>
                <a:schemeClr val="dk1"/>
              </a:solidFill>
            </a:endParaRPr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ru" sz="1100">
                <a:solidFill>
                  <a:schemeClr val="dk1"/>
                </a:solidFill>
              </a:rPr>
              <a:t>дополнительный зависящий от импульса кинетический член;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Если ответ </a:t>
            </a:r>
            <a:r>
              <a:rPr lang="ru" sz="1200" b="1">
                <a:solidFill>
                  <a:schemeClr val="dk1"/>
                </a:solidFill>
              </a:rPr>
              <a:t>Да</a:t>
            </a:r>
            <a:r>
              <a:rPr lang="ru" sz="1200">
                <a:solidFill>
                  <a:schemeClr val="dk1"/>
                </a:solidFill>
              </a:rPr>
              <a:t>, то пересечение тривиально и может быть удалено (0 в таблице).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Если ответ </a:t>
            </a:r>
            <a:r>
              <a:rPr lang="ru" sz="1200" b="1">
                <a:solidFill>
                  <a:schemeClr val="dk1"/>
                </a:solidFill>
              </a:rPr>
              <a:t>Нет</a:t>
            </a:r>
            <a:r>
              <a:rPr lang="ru" sz="1200">
                <a:solidFill>
                  <a:schemeClr val="dk1"/>
                </a:solidFill>
              </a:rPr>
              <a:t> для обоих пунктов, то пересечение зон топологически устойчиво.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ru" sz="1200">
                <a:solidFill>
                  <a:schemeClr val="dk1"/>
                </a:solidFill>
              </a:rPr>
              <a:t>Используя метод расширенных гамильтонианов (как в случае точек высокой симметрии) можно показать, что только инварианты Z-типа могут обеспечить устойчивость пересечений полос вне точек высокой симметрии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Полуметалл с TRS и PHS (класс BDI в d = 2)</a:t>
            </a:r>
            <a:endParaRPr sz="1800" b="1">
              <a:solidFill>
                <a:schemeClr val="lt1"/>
              </a:solidFill>
            </a:endParaRPr>
          </a:p>
        </p:txBody>
      </p:sp>
      <p:grpSp>
        <p:nvGrpSpPr>
          <p:cNvPr id="528" name="Google Shape;528;p34"/>
          <p:cNvGrpSpPr/>
          <p:nvPr/>
        </p:nvGrpSpPr>
        <p:grpSpPr>
          <a:xfrm>
            <a:off x="2159619" y="1010675"/>
            <a:ext cx="4824763" cy="2664987"/>
            <a:chOff x="3624631" y="541425"/>
            <a:chExt cx="4824763" cy="2664987"/>
          </a:xfrm>
        </p:grpSpPr>
        <p:grpSp>
          <p:nvGrpSpPr>
            <p:cNvPr id="529" name="Google Shape;529;p34"/>
            <p:cNvGrpSpPr/>
            <p:nvPr/>
          </p:nvGrpSpPr>
          <p:grpSpPr>
            <a:xfrm>
              <a:off x="3624631" y="541425"/>
              <a:ext cx="4824763" cy="2664987"/>
              <a:chOff x="3091100" y="541400"/>
              <a:chExt cx="4421926" cy="2461200"/>
            </a:xfrm>
          </p:grpSpPr>
          <p:pic>
            <p:nvPicPr>
              <p:cNvPr id="530" name="Google Shape;530;p34"/>
              <p:cNvPicPr preferRelativeResize="0"/>
              <p:nvPr/>
            </p:nvPicPr>
            <p:blipFill rotWithShape="1">
              <a:blip r:embed="rId3">
                <a:alphaModFix/>
              </a:blip>
              <a:srcRect r="48752"/>
              <a:stretch/>
            </p:blipFill>
            <p:spPr>
              <a:xfrm>
                <a:off x="3091100" y="541400"/>
                <a:ext cx="3047223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1" name="Google Shape;531;p34"/>
              <p:cNvPicPr preferRelativeResize="0"/>
              <p:nvPr/>
            </p:nvPicPr>
            <p:blipFill rotWithShape="1">
              <a:blip r:embed="rId3">
                <a:alphaModFix/>
              </a:blip>
              <a:srcRect l="76703"/>
              <a:stretch/>
            </p:blipFill>
            <p:spPr>
              <a:xfrm>
                <a:off x="6127825" y="541400"/>
                <a:ext cx="1385201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32" name="Google Shape;532;p34"/>
            <p:cNvSpPr/>
            <p:nvPr/>
          </p:nvSpPr>
          <p:spPr>
            <a:xfrm>
              <a:off x="5118000" y="1865275"/>
              <a:ext cx="867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5118000" y="2077275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5654125" y="2284700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5654125" y="2077275"/>
              <a:ext cx="124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5631125" y="14672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6166625" y="166772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096825" y="2933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6196950" y="2289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6196950" y="24967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728250" y="2716150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6728250" y="25020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7186275" y="27234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6707125" y="18833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7211200" y="16506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7211200" y="18652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7" name="Google Shape;547;p34"/>
          <p:cNvSpPr/>
          <p:nvPr/>
        </p:nvSpPr>
        <p:spPr>
          <a:xfrm>
            <a:off x="2611825" y="2104025"/>
            <a:ext cx="4137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34"/>
          <p:cNvSpPr/>
          <p:nvPr/>
        </p:nvSpPr>
        <p:spPr>
          <a:xfrm>
            <a:off x="3498325" y="2104025"/>
            <a:ext cx="2136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4"/>
          <p:cNvSpPr/>
          <p:nvPr/>
        </p:nvSpPr>
        <p:spPr>
          <a:xfrm>
            <a:off x="2251100" y="1290775"/>
            <a:ext cx="1152000" cy="1965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5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Полуметалл с TRS и PHS (класс BDI в d = 2)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555" name="Google Shape;5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173" y="688100"/>
            <a:ext cx="3713152" cy="2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2726" y="1118675"/>
            <a:ext cx="3021251" cy="3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7800" y="554575"/>
            <a:ext cx="1319914" cy="118047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5"/>
          <p:cNvSpPr txBox="1"/>
          <p:nvPr/>
        </p:nvSpPr>
        <p:spPr>
          <a:xfrm>
            <a:off x="62500" y="1828200"/>
            <a:ext cx="5577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Гамильтониан принадлежит к классу симметрии BDI, поскольку он удовлетворяет как симметрии обращения времени, так и симметрии частица-дырка</a:t>
            </a:r>
            <a:endParaRPr sz="1300"/>
          </a:p>
        </p:txBody>
      </p:sp>
      <p:pic>
        <p:nvPicPr>
          <p:cNvPr id="559" name="Google Shape;55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3675" y="2718000"/>
            <a:ext cx="852699" cy="1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7675" y="2718000"/>
            <a:ext cx="801803" cy="1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96525" y="2709400"/>
            <a:ext cx="1555024" cy="2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51711" y="1181363"/>
            <a:ext cx="1133310" cy="2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98174" y="2036550"/>
            <a:ext cx="379499" cy="1559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4" name="Google Shape;564;p35"/>
          <p:cNvCxnSpPr/>
          <p:nvPr/>
        </p:nvCxnSpPr>
        <p:spPr>
          <a:xfrm flipH="1">
            <a:off x="6093400" y="1967688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35"/>
          <p:cNvCxnSpPr/>
          <p:nvPr/>
        </p:nvCxnSpPr>
        <p:spPr>
          <a:xfrm>
            <a:off x="6063450" y="1973688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6" name="Google Shape;566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18875" y="1998400"/>
            <a:ext cx="1645149" cy="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79025" y="2395000"/>
            <a:ext cx="524450" cy="17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89575" y="2376650"/>
            <a:ext cx="2370548" cy="23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9" name="Google Shape;569;p35"/>
          <p:cNvCxnSpPr/>
          <p:nvPr/>
        </p:nvCxnSpPr>
        <p:spPr>
          <a:xfrm flipH="1">
            <a:off x="5716500" y="2337425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35"/>
          <p:cNvCxnSpPr/>
          <p:nvPr/>
        </p:nvCxnSpPr>
        <p:spPr>
          <a:xfrm>
            <a:off x="5686550" y="2343425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1" name="Google Shape;571;p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23742" y="2748475"/>
            <a:ext cx="751722" cy="2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59481" y="3708607"/>
            <a:ext cx="2237043" cy="5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5"/>
          <p:cNvSpPr txBox="1"/>
          <p:nvPr/>
        </p:nvSpPr>
        <p:spPr>
          <a:xfrm>
            <a:off x="138700" y="3123600"/>
            <a:ext cx="4594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Число намотки, принимающее целочисленные значения гарантирует стабильность такого пересечения</a:t>
            </a:r>
            <a:endParaRPr sz="1300"/>
          </a:p>
        </p:txBody>
      </p:sp>
      <p:sp>
        <p:nvSpPr>
          <p:cNvPr id="574" name="Google Shape;574;p35"/>
          <p:cNvSpPr txBox="1"/>
          <p:nvPr/>
        </p:nvSpPr>
        <p:spPr>
          <a:xfrm>
            <a:off x="602950" y="4168075"/>
            <a:ext cx="536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интегрирование по замкнутому контуру в двумерной зоне Бриллюэна</a:t>
            </a:r>
            <a:endParaRPr sz="1200"/>
          </a:p>
        </p:txBody>
      </p:sp>
      <p:grpSp>
        <p:nvGrpSpPr>
          <p:cNvPr id="575" name="Google Shape;575;p35"/>
          <p:cNvGrpSpPr/>
          <p:nvPr/>
        </p:nvGrpSpPr>
        <p:grpSpPr>
          <a:xfrm>
            <a:off x="1829650" y="4627498"/>
            <a:ext cx="2755407" cy="434475"/>
            <a:chOff x="991450" y="4398898"/>
            <a:chExt cx="2755407" cy="434475"/>
          </a:xfrm>
        </p:grpSpPr>
        <p:pic>
          <p:nvPicPr>
            <p:cNvPr id="576" name="Google Shape;576;p3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991450" y="4497225"/>
              <a:ext cx="553100" cy="208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7" name="Google Shape;577;p35"/>
            <p:cNvCxnSpPr/>
            <p:nvPr/>
          </p:nvCxnSpPr>
          <p:spPr>
            <a:xfrm>
              <a:off x="1614400" y="4601325"/>
              <a:ext cx="2071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78" name="Google Shape;578;p3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631689" y="4398898"/>
              <a:ext cx="2036913" cy="17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3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553442" y="4625174"/>
              <a:ext cx="2193415" cy="208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0" name="Google Shape;580;p3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982025" y="3678775"/>
            <a:ext cx="1925699" cy="1180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6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Полуметалл Вейля (класс А при d = 3)</a:t>
            </a:r>
            <a:endParaRPr sz="1800" b="1">
              <a:solidFill>
                <a:schemeClr val="lt1"/>
              </a:solidFill>
            </a:endParaRPr>
          </a:p>
        </p:txBody>
      </p:sp>
      <p:grpSp>
        <p:nvGrpSpPr>
          <p:cNvPr id="586" name="Google Shape;586;p36"/>
          <p:cNvGrpSpPr/>
          <p:nvPr/>
        </p:nvGrpSpPr>
        <p:grpSpPr>
          <a:xfrm>
            <a:off x="2159619" y="1010675"/>
            <a:ext cx="4824763" cy="2664987"/>
            <a:chOff x="3624631" y="541425"/>
            <a:chExt cx="4824763" cy="2664987"/>
          </a:xfrm>
        </p:grpSpPr>
        <p:grpSp>
          <p:nvGrpSpPr>
            <p:cNvPr id="587" name="Google Shape;587;p36"/>
            <p:cNvGrpSpPr/>
            <p:nvPr/>
          </p:nvGrpSpPr>
          <p:grpSpPr>
            <a:xfrm>
              <a:off x="3624631" y="541425"/>
              <a:ext cx="4824763" cy="2664987"/>
              <a:chOff x="3091100" y="541400"/>
              <a:chExt cx="4421926" cy="2461200"/>
            </a:xfrm>
          </p:grpSpPr>
          <p:pic>
            <p:nvPicPr>
              <p:cNvPr id="588" name="Google Shape;588;p36"/>
              <p:cNvPicPr preferRelativeResize="0"/>
              <p:nvPr/>
            </p:nvPicPr>
            <p:blipFill rotWithShape="1">
              <a:blip r:embed="rId3">
                <a:alphaModFix/>
              </a:blip>
              <a:srcRect r="48752"/>
              <a:stretch/>
            </p:blipFill>
            <p:spPr>
              <a:xfrm>
                <a:off x="3091100" y="541400"/>
                <a:ext cx="3047223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9" name="Google Shape;589;p36"/>
              <p:cNvPicPr preferRelativeResize="0"/>
              <p:nvPr/>
            </p:nvPicPr>
            <p:blipFill rotWithShape="1">
              <a:blip r:embed="rId3">
                <a:alphaModFix/>
              </a:blip>
              <a:srcRect l="76703"/>
              <a:stretch/>
            </p:blipFill>
            <p:spPr>
              <a:xfrm>
                <a:off x="6127825" y="541400"/>
                <a:ext cx="1385201" cy="246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90" name="Google Shape;590;p36"/>
            <p:cNvSpPr/>
            <p:nvPr/>
          </p:nvSpPr>
          <p:spPr>
            <a:xfrm>
              <a:off x="5118000" y="1865275"/>
              <a:ext cx="867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5118000" y="2077275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5654125" y="2284700"/>
              <a:ext cx="157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5654125" y="2077275"/>
              <a:ext cx="1248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5631125" y="14672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6166625" y="166772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5096825" y="2933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6196950" y="228995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6196950" y="24967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6728250" y="2716150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6728250" y="25020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7186275" y="27234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6707125" y="1883375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7211200" y="1650600"/>
              <a:ext cx="984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7211200" y="1865275"/>
              <a:ext cx="144000" cy="10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605;p36"/>
          <p:cNvSpPr/>
          <p:nvPr/>
        </p:nvSpPr>
        <p:spPr>
          <a:xfrm>
            <a:off x="4031725" y="1494425"/>
            <a:ext cx="2136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/>
          <p:cNvSpPr/>
          <p:nvPr/>
        </p:nvSpPr>
        <p:spPr>
          <a:xfrm>
            <a:off x="2251100" y="1290775"/>
            <a:ext cx="1152000" cy="1965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6"/>
          <p:cNvSpPr/>
          <p:nvPr/>
        </p:nvSpPr>
        <p:spPr>
          <a:xfrm>
            <a:off x="2611825" y="1494425"/>
            <a:ext cx="413700" cy="23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7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Полуметалл Вейля (класс А при d = 3)</a:t>
            </a:r>
            <a:endParaRPr sz="1800" b="1">
              <a:solidFill>
                <a:schemeClr val="lt1"/>
              </a:solidFill>
            </a:endParaRPr>
          </a:p>
        </p:txBody>
      </p:sp>
      <p:grpSp>
        <p:nvGrpSpPr>
          <p:cNvPr id="613" name="Google Shape;613;p37"/>
          <p:cNvGrpSpPr/>
          <p:nvPr/>
        </p:nvGrpSpPr>
        <p:grpSpPr>
          <a:xfrm>
            <a:off x="228625" y="587550"/>
            <a:ext cx="4998937" cy="263500"/>
            <a:chOff x="762025" y="892350"/>
            <a:chExt cx="4998937" cy="263500"/>
          </a:xfrm>
        </p:grpSpPr>
        <p:pic>
          <p:nvPicPr>
            <p:cNvPr id="614" name="Google Shape;614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2025" y="892350"/>
              <a:ext cx="2354074" cy="26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46050" y="904300"/>
              <a:ext cx="2614912" cy="239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6" name="Google Shape;61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5500" y="3335400"/>
            <a:ext cx="1808100" cy="18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5949" y="622450"/>
            <a:ext cx="1076965" cy="2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7"/>
          <p:cNvPicPr preferRelativeResize="0"/>
          <p:nvPr/>
        </p:nvPicPr>
        <p:blipFill rotWithShape="1">
          <a:blip r:embed="rId7">
            <a:alphaModFix/>
          </a:blip>
          <a:srcRect l="29872" t="17578" r="1280" b="25441"/>
          <a:stretch/>
        </p:blipFill>
        <p:spPr>
          <a:xfrm>
            <a:off x="159475" y="3836675"/>
            <a:ext cx="2139552" cy="9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7"/>
          <p:cNvSpPr txBox="1"/>
          <p:nvPr/>
        </p:nvSpPr>
        <p:spPr>
          <a:xfrm>
            <a:off x="254888" y="3458630"/>
            <a:ext cx="756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Type-I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7"/>
          <p:cNvSpPr txBox="1"/>
          <p:nvPr/>
        </p:nvSpPr>
        <p:spPr>
          <a:xfrm>
            <a:off x="1268228" y="3458630"/>
            <a:ext cx="81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Type-II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1" name="Google Shape;621;p37"/>
          <p:cNvGrpSpPr/>
          <p:nvPr/>
        </p:nvGrpSpPr>
        <p:grpSpPr>
          <a:xfrm>
            <a:off x="2600775" y="3592300"/>
            <a:ext cx="3896023" cy="1193893"/>
            <a:chOff x="848175" y="3668500"/>
            <a:chExt cx="3896023" cy="1193893"/>
          </a:xfrm>
        </p:grpSpPr>
        <p:sp>
          <p:nvSpPr>
            <p:cNvPr id="622" name="Google Shape;622;p37"/>
            <p:cNvSpPr/>
            <p:nvPr/>
          </p:nvSpPr>
          <p:spPr>
            <a:xfrm>
              <a:off x="1357025" y="3767593"/>
              <a:ext cx="783608" cy="886296"/>
            </a:xfrm>
            <a:custGeom>
              <a:avLst/>
              <a:gdLst/>
              <a:ahLst/>
              <a:cxnLst/>
              <a:rect l="l" t="t" r="r" b="b"/>
              <a:pathLst>
                <a:path w="2800350" h="3571875" extrusionOk="0">
                  <a:moveTo>
                    <a:pt x="0" y="0"/>
                  </a:moveTo>
                  <a:cubicBezTo>
                    <a:pt x="164306" y="469106"/>
                    <a:pt x="328613" y="938213"/>
                    <a:pt x="704850" y="1371600"/>
                  </a:cubicBezTo>
                  <a:cubicBezTo>
                    <a:pt x="1081087" y="1804987"/>
                    <a:pt x="1908175" y="2233613"/>
                    <a:pt x="2257425" y="2600325"/>
                  </a:cubicBezTo>
                  <a:cubicBezTo>
                    <a:pt x="2606675" y="2967037"/>
                    <a:pt x="2703512" y="3269456"/>
                    <a:pt x="2800350" y="3571875"/>
                  </a:cubicBezTo>
                </a:path>
              </a:pathLst>
            </a:custGeom>
            <a:noFill/>
            <a:ln w="349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2292918" y="3821594"/>
              <a:ext cx="869736" cy="819564"/>
            </a:xfrm>
            <a:custGeom>
              <a:avLst/>
              <a:gdLst/>
              <a:ahLst/>
              <a:cxnLst/>
              <a:rect l="l" t="t" r="r" b="b"/>
              <a:pathLst>
                <a:path w="3086100" h="3429000" extrusionOk="0">
                  <a:moveTo>
                    <a:pt x="0" y="0"/>
                  </a:moveTo>
                  <a:cubicBezTo>
                    <a:pt x="219075" y="650081"/>
                    <a:pt x="438150" y="1300163"/>
                    <a:pt x="781050" y="1638300"/>
                  </a:cubicBezTo>
                  <a:cubicBezTo>
                    <a:pt x="1123950" y="1976437"/>
                    <a:pt x="1673225" y="1730375"/>
                    <a:pt x="2057400" y="2028825"/>
                  </a:cubicBezTo>
                  <a:cubicBezTo>
                    <a:pt x="2441575" y="2327275"/>
                    <a:pt x="2763837" y="2878137"/>
                    <a:pt x="3086100" y="3429000"/>
                  </a:cubicBezTo>
                </a:path>
              </a:pathLst>
            </a:custGeom>
            <a:noFill/>
            <a:ln w="349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3165099" y="3828965"/>
              <a:ext cx="1066133" cy="969017"/>
            </a:xfrm>
            <a:custGeom>
              <a:avLst/>
              <a:gdLst/>
              <a:ahLst/>
              <a:cxnLst/>
              <a:rect l="l" t="t" r="r" b="b"/>
              <a:pathLst>
                <a:path w="3810000" h="3905250" extrusionOk="0">
                  <a:moveTo>
                    <a:pt x="0" y="0"/>
                  </a:moveTo>
                  <a:cubicBezTo>
                    <a:pt x="285750" y="962819"/>
                    <a:pt x="571500" y="1925638"/>
                    <a:pt x="962025" y="2266950"/>
                  </a:cubicBezTo>
                  <a:cubicBezTo>
                    <a:pt x="1352550" y="2608262"/>
                    <a:pt x="1868488" y="1774825"/>
                    <a:pt x="2343150" y="2047875"/>
                  </a:cubicBezTo>
                  <a:cubicBezTo>
                    <a:pt x="2817812" y="2320925"/>
                    <a:pt x="3313906" y="3113087"/>
                    <a:pt x="3810000" y="3905250"/>
                  </a:cubicBezTo>
                </a:path>
              </a:pathLst>
            </a:custGeom>
            <a:noFill/>
            <a:ln w="349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5" name="Google Shape;625;p37"/>
            <p:cNvCxnSpPr/>
            <p:nvPr/>
          </p:nvCxnSpPr>
          <p:spPr>
            <a:xfrm rot="10800000" flipH="1">
              <a:off x="1206607" y="4231056"/>
              <a:ext cx="408225" cy="158732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626" name="Google Shape;626;p37"/>
            <p:cNvSpPr txBox="1"/>
            <p:nvPr/>
          </p:nvSpPr>
          <p:spPr>
            <a:xfrm>
              <a:off x="848175" y="4368975"/>
              <a:ext cx="577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Type I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7" name="Google Shape;627;p37"/>
            <p:cNvCxnSpPr/>
            <p:nvPr/>
          </p:nvCxnSpPr>
          <p:spPr>
            <a:xfrm rot="10800000">
              <a:off x="3677257" y="4377686"/>
              <a:ext cx="577079" cy="74877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628" name="Google Shape;628;p37"/>
            <p:cNvSpPr txBox="1"/>
            <p:nvPr/>
          </p:nvSpPr>
          <p:spPr>
            <a:xfrm>
              <a:off x="4046398" y="4413525"/>
              <a:ext cx="697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Type II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7"/>
            <p:cNvSpPr/>
            <p:nvPr/>
          </p:nvSpPr>
          <p:spPr>
            <a:xfrm>
              <a:off x="1445185" y="3827317"/>
              <a:ext cx="533067" cy="893387"/>
            </a:xfrm>
            <a:custGeom>
              <a:avLst/>
              <a:gdLst/>
              <a:ahLst/>
              <a:cxnLst/>
              <a:rect l="l" t="t" r="r" b="b"/>
              <a:pathLst>
                <a:path w="1905000" h="3600450" extrusionOk="0">
                  <a:moveTo>
                    <a:pt x="1905000" y="0"/>
                  </a:moveTo>
                  <a:cubicBezTo>
                    <a:pt x="1325562" y="852487"/>
                    <a:pt x="746125" y="1704975"/>
                    <a:pt x="428625" y="2305050"/>
                  </a:cubicBezTo>
                  <a:cubicBezTo>
                    <a:pt x="111125" y="2905125"/>
                    <a:pt x="55562" y="3252787"/>
                    <a:pt x="0" y="3600450"/>
                  </a:cubicBezTo>
                </a:path>
              </a:pathLst>
            </a:custGeom>
            <a:noFill/>
            <a:ln w="349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2349378" y="3856855"/>
              <a:ext cx="533067" cy="893387"/>
            </a:xfrm>
            <a:custGeom>
              <a:avLst/>
              <a:gdLst/>
              <a:ahLst/>
              <a:cxnLst/>
              <a:rect l="l" t="t" r="r" b="b"/>
              <a:pathLst>
                <a:path w="1905000" h="3600450" extrusionOk="0">
                  <a:moveTo>
                    <a:pt x="1905000" y="0"/>
                  </a:moveTo>
                  <a:cubicBezTo>
                    <a:pt x="1325562" y="852487"/>
                    <a:pt x="746125" y="1704975"/>
                    <a:pt x="428625" y="2305050"/>
                  </a:cubicBezTo>
                  <a:cubicBezTo>
                    <a:pt x="111125" y="2905125"/>
                    <a:pt x="55562" y="3252787"/>
                    <a:pt x="0" y="3600450"/>
                  </a:cubicBezTo>
                </a:path>
              </a:pathLst>
            </a:custGeom>
            <a:noFill/>
            <a:ln w="349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3394201" y="3969006"/>
              <a:ext cx="533067" cy="893387"/>
            </a:xfrm>
            <a:custGeom>
              <a:avLst/>
              <a:gdLst/>
              <a:ahLst/>
              <a:cxnLst/>
              <a:rect l="l" t="t" r="r" b="b"/>
              <a:pathLst>
                <a:path w="1905000" h="3600450" extrusionOk="0">
                  <a:moveTo>
                    <a:pt x="1905000" y="0"/>
                  </a:moveTo>
                  <a:cubicBezTo>
                    <a:pt x="1325562" y="852487"/>
                    <a:pt x="746125" y="1704975"/>
                    <a:pt x="428625" y="2305050"/>
                  </a:cubicBezTo>
                  <a:cubicBezTo>
                    <a:pt x="111125" y="2905125"/>
                    <a:pt x="55562" y="3252787"/>
                    <a:pt x="0" y="3600450"/>
                  </a:cubicBezTo>
                </a:path>
              </a:pathLst>
            </a:custGeom>
            <a:noFill/>
            <a:ln w="3492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7"/>
            <p:cNvSpPr txBox="1"/>
            <p:nvPr/>
          </p:nvSpPr>
          <p:spPr>
            <a:xfrm>
              <a:off x="3945174" y="3668500"/>
              <a:ext cx="756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 and h pockets </a:t>
              </a: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3" name="Google Shape;63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025" y="1357900"/>
            <a:ext cx="1586375" cy="3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3750" y="1810450"/>
            <a:ext cx="3439467" cy="48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7100" y="2384912"/>
            <a:ext cx="2139548" cy="21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64532" y="2613500"/>
            <a:ext cx="2544894" cy="2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7"/>
          <p:cNvPicPr preferRelativeResize="0"/>
          <p:nvPr/>
        </p:nvPicPr>
        <p:blipFill rotWithShape="1">
          <a:blip r:embed="rId12">
            <a:alphaModFix/>
          </a:blip>
          <a:srcRect r="39283"/>
          <a:stretch/>
        </p:blipFill>
        <p:spPr>
          <a:xfrm>
            <a:off x="6156050" y="1432425"/>
            <a:ext cx="2735800" cy="187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10638" y="1083175"/>
            <a:ext cx="1257411" cy="16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9" name="Google Shape;639;p37"/>
          <p:cNvGrpSpPr/>
          <p:nvPr/>
        </p:nvGrpSpPr>
        <p:grpSpPr>
          <a:xfrm>
            <a:off x="6559623" y="1088663"/>
            <a:ext cx="590178" cy="353463"/>
            <a:chOff x="6559623" y="936263"/>
            <a:chExt cx="590178" cy="353463"/>
          </a:xfrm>
        </p:grpSpPr>
        <p:pic>
          <p:nvPicPr>
            <p:cNvPr id="640" name="Google Shape;640;p3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559625" y="936263"/>
              <a:ext cx="590176" cy="156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3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559623" y="1142665"/>
              <a:ext cx="590175" cy="147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2" name="Google Shape;642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76974" y="1277952"/>
            <a:ext cx="590176" cy="14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8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Полуметалл с узловой линией Дирака (класс AI + R в d = 3)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648" name="Google Shape;648;p38"/>
          <p:cNvPicPr preferRelativeResize="0"/>
          <p:nvPr/>
        </p:nvPicPr>
        <p:blipFill rotWithShape="1">
          <a:blip r:embed="rId3">
            <a:alphaModFix/>
          </a:blip>
          <a:srcRect t="45991" r="50719" b="5360"/>
          <a:stretch/>
        </p:blipFill>
        <p:spPr>
          <a:xfrm>
            <a:off x="7875450" y="454325"/>
            <a:ext cx="1181726" cy="127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75" y="742725"/>
            <a:ext cx="4096823" cy="2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850" y="789025"/>
            <a:ext cx="458825" cy="183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38"/>
          <p:cNvGrpSpPr/>
          <p:nvPr/>
        </p:nvGrpSpPr>
        <p:grpSpPr>
          <a:xfrm>
            <a:off x="902501" y="1107500"/>
            <a:ext cx="4235200" cy="384975"/>
            <a:chOff x="902501" y="1107500"/>
            <a:chExt cx="4235200" cy="384975"/>
          </a:xfrm>
        </p:grpSpPr>
        <p:pic>
          <p:nvPicPr>
            <p:cNvPr id="652" name="Google Shape;652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81575" y="1107500"/>
              <a:ext cx="3656126" cy="384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02501" y="1198950"/>
              <a:ext cx="579074" cy="276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" name="Google Shape;65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4625" y="1370150"/>
            <a:ext cx="602975" cy="2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7063" y="1370149"/>
            <a:ext cx="702736" cy="239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" name="Google Shape;656;p38"/>
          <p:cNvGrpSpPr/>
          <p:nvPr/>
        </p:nvGrpSpPr>
        <p:grpSpPr>
          <a:xfrm>
            <a:off x="643050" y="1909675"/>
            <a:ext cx="3599475" cy="239900"/>
            <a:chOff x="247050" y="1985700"/>
            <a:chExt cx="3599475" cy="239900"/>
          </a:xfrm>
        </p:grpSpPr>
        <p:pic>
          <p:nvPicPr>
            <p:cNvPr id="657" name="Google Shape;657;p3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7050" y="1985700"/>
              <a:ext cx="1997350" cy="23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3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261575" y="1992050"/>
              <a:ext cx="1584950" cy="227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9" name="Google Shape;659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23625" y="1909673"/>
            <a:ext cx="815169" cy="2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050" y="2343150"/>
            <a:ext cx="1804927" cy="2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00024" y="2343150"/>
            <a:ext cx="897699" cy="2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23625" y="2361051"/>
            <a:ext cx="702725" cy="2403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p38"/>
          <p:cNvCxnSpPr/>
          <p:nvPr/>
        </p:nvCxnSpPr>
        <p:spPr>
          <a:xfrm flipH="1">
            <a:off x="7998400" y="1891488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38"/>
          <p:cNvCxnSpPr/>
          <p:nvPr/>
        </p:nvCxnSpPr>
        <p:spPr>
          <a:xfrm>
            <a:off x="7968450" y="1897488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5" name="Google Shape;665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15020" y="2284850"/>
            <a:ext cx="2287505" cy="3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291615" y="2693250"/>
            <a:ext cx="2803249" cy="3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04057" y="3824747"/>
            <a:ext cx="1332318" cy="2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2138" y="4173650"/>
            <a:ext cx="3062960" cy="3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8"/>
          <p:cNvSpPr/>
          <p:nvPr/>
        </p:nvSpPr>
        <p:spPr>
          <a:xfrm>
            <a:off x="4035175" y="4175850"/>
            <a:ext cx="263687" cy="304345"/>
          </a:xfrm>
          <a:custGeom>
            <a:avLst/>
            <a:gdLst/>
            <a:ahLst/>
            <a:cxnLst/>
            <a:rect l="l" t="t" r="r" b="b"/>
            <a:pathLst>
              <a:path w="12246" h="13267" extrusionOk="0">
                <a:moveTo>
                  <a:pt x="0" y="5103"/>
                </a:moveTo>
                <a:lnTo>
                  <a:pt x="6123" y="13267"/>
                </a:lnTo>
                <a:lnTo>
                  <a:pt x="12246" y="0"/>
                </a:ln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70" name="Google Shape;670;p3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6000" y="4195565"/>
            <a:ext cx="430603" cy="2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72145" y="4714700"/>
            <a:ext cx="2322001" cy="2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63675" y="4736638"/>
            <a:ext cx="200889" cy="1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6000" y="4736650"/>
            <a:ext cx="263675" cy="2868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Google Shape;674;p38"/>
          <p:cNvCxnSpPr/>
          <p:nvPr/>
        </p:nvCxnSpPr>
        <p:spPr>
          <a:xfrm flipH="1">
            <a:off x="4065100" y="4681550"/>
            <a:ext cx="197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5" name="Google Shape;675;p38"/>
          <p:cNvCxnSpPr/>
          <p:nvPr/>
        </p:nvCxnSpPr>
        <p:spPr>
          <a:xfrm>
            <a:off x="4035150" y="4687550"/>
            <a:ext cx="263700" cy="28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38"/>
          <p:cNvGrpSpPr/>
          <p:nvPr/>
        </p:nvGrpSpPr>
        <p:grpSpPr>
          <a:xfrm>
            <a:off x="152400" y="3002000"/>
            <a:ext cx="4607967" cy="721975"/>
            <a:chOff x="152400" y="2925800"/>
            <a:chExt cx="4607967" cy="721975"/>
          </a:xfrm>
        </p:grpSpPr>
        <p:pic>
          <p:nvPicPr>
            <p:cNvPr id="677" name="Google Shape;677;p38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152400" y="2925800"/>
              <a:ext cx="2803251" cy="3528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8" name="Google Shape;678;p38"/>
            <p:cNvGrpSpPr/>
            <p:nvPr/>
          </p:nvGrpSpPr>
          <p:grpSpPr>
            <a:xfrm>
              <a:off x="1224089" y="3294900"/>
              <a:ext cx="3536279" cy="352875"/>
              <a:chOff x="1071689" y="3294900"/>
              <a:chExt cx="3536279" cy="352875"/>
            </a:xfrm>
          </p:grpSpPr>
          <p:pic>
            <p:nvPicPr>
              <p:cNvPr id="679" name="Google Shape;679;p38"/>
              <p:cNvPicPr preferRelativeResize="0"/>
              <p:nvPr/>
            </p:nvPicPr>
            <p:blipFill>
              <a:blip r:embed="rId25">
                <a:alphaModFix/>
              </a:blip>
              <a:stretch>
                <a:fillRect/>
              </a:stretch>
            </p:blipFill>
            <p:spPr>
              <a:xfrm>
                <a:off x="1308050" y="3350775"/>
                <a:ext cx="3299917" cy="2649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0" name="Google Shape;680;p38"/>
              <p:cNvPicPr preferRelativeResize="0"/>
              <p:nvPr/>
            </p:nvPicPr>
            <p:blipFill rotWithShape="1">
              <a:blip r:embed="rId24">
                <a:alphaModFix/>
              </a:blip>
              <a:srcRect l="91837"/>
              <a:stretch/>
            </p:blipFill>
            <p:spPr>
              <a:xfrm>
                <a:off x="1071689" y="3294900"/>
                <a:ext cx="228826" cy="352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681" name="Google Shape;681;p3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674051" y="3948223"/>
            <a:ext cx="3404675" cy="590959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8"/>
          <p:cNvSpPr txBox="1"/>
          <p:nvPr/>
        </p:nvSpPr>
        <p:spPr>
          <a:xfrm>
            <a:off x="5674050" y="3599050"/>
            <a:ext cx="322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Топологический инвариант - фаза Берри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683" name="Google Shape;683;p3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694338" y="4618136"/>
            <a:ext cx="1181724" cy="26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8"/>
          <p:cNvPicPr preferRelativeResize="0"/>
          <p:nvPr/>
        </p:nvPicPr>
        <p:blipFill rotWithShape="1">
          <a:blip r:embed="rId16">
            <a:alphaModFix/>
          </a:blip>
          <a:srcRect l="76463"/>
          <a:stretch/>
        </p:blipFill>
        <p:spPr>
          <a:xfrm>
            <a:off x="7337650" y="1886975"/>
            <a:ext cx="538398" cy="3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9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</a:endParaRPr>
          </a:p>
        </p:txBody>
      </p:sp>
      <p:sp>
        <p:nvSpPr>
          <p:cNvPr id="690" name="Google Shape;690;p39"/>
          <p:cNvSpPr txBox="1"/>
          <p:nvPr/>
        </p:nvSpPr>
        <p:spPr>
          <a:xfrm>
            <a:off x="3822150" y="2294700"/>
            <a:ext cx="149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Часть 2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0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Симметрийный анализ. Пример 1. Атом в вакууме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696" name="Google Shape;6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11" y="614100"/>
            <a:ext cx="3913426" cy="53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598" y="1303627"/>
            <a:ext cx="3948660" cy="53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6850" y="503675"/>
            <a:ext cx="1745050" cy="17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100" y="2129775"/>
            <a:ext cx="1745050" cy="2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200" y="1871200"/>
            <a:ext cx="406200" cy="1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100" y="2445150"/>
            <a:ext cx="1986050" cy="19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0"/>
          <p:cNvSpPr txBox="1"/>
          <p:nvPr/>
        </p:nvSpPr>
        <p:spPr>
          <a:xfrm>
            <a:off x="2236125" y="1758025"/>
            <a:ext cx="2442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одномерное представление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трехмерное представление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пятимерное представление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703" name="Google Shape;70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213" y="3265800"/>
            <a:ext cx="2931375" cy="10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3099" y="2899274"/>
            <a:ext cx="4299702" cy="302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5" name="Google Shape;705;p40"/>
          <p:cNvGrpSpPr/>
          <p:nvPr/>
        </p:nvGrpSpPr>
        <p:grpSpPr>
          <a:xfrm>
            <a:off x="556438" y="4389950"/>
            <a:ext cx="3533024" cy="617087"/>
            <a:chOff x="4970025" y="2877800"/>
            <a:chExt cx="3533024" cy="617087"/>
          </a:xfrm>
        </p:grpSpPr>
        <p:pic>
          <p:nvPicPr>
            <p:cNvPr id="706" name="Google Shape;706;p40"/>
            <p:cNvPicPr preferRelativeResize="0"/>
            <p:nvPr/>
          </p:nvPicPr>
          <p:blipFill rotWithShape="1">
            <a:blip r:embed="rId11">
              <a:alphaModFix/>
            </a:blip>
            <a:srcRect b="70918"/>
            <a:stretch/>
          </p:blipFill>
          <p:spPr>
            <a:xfrm>
              <a:off x="4970025" y="2877800"/>
              <a:ext cx="3251199" cy="617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40"/>
            <p:cNvPicPr preferRelativeResize="0"/>
            <p:nvPr/>
          </p:nvPicPr>
          <p:blipFill rotWithShape="1">
            <a:blip r:embed="rId11">
              <a:alphaModFix/>
            </a:blip>
            <a:srcRect l="67512" t="79802"/>
            <a:stretch/>
          </p:blipFill>
          <p:spPr>
            <a:xfrm>
              <a:off x="7446825" y="3066337"/>
              <a:ext cx="1056224" cy="428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8" name="Google Shape;708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29497" y="902025"/>
            <a:ext cx="1348475" cy="12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65175" y="3522650"/>
            <a:ext cx="3948648" cy="25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58317" y="3852825"/>
            <a:ext cx="2762357" cy="5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1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Симметрийный анализ. Пример 2. Атом в кристаллической решетке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716" name="Google Shape;716;p41"/>
          <p:cNvSpPr txBox="1"/>
          <p:nvPr/>
        </p:nvSpPr>
        <p:spPr>
          <a:xfrm>
            <a:off x="5646300" y="4225675"/>
            <a:ext cx="3440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Соотношение совместимости - еще одна важная формула теории неприводимых представлений!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717" name="Google Shape;7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4400" y="511300"/>
            <a:ext cx="1452576" cy="13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5900" y="2132150"/>
            <a:ext cx="3351075" cy="199932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1"/>
          <p:cNvSpPr txBox="1"/>
          <p:nvPr/>
        </p:nvSpPr>
        <p:spPr>
          <a:xfrm>
            <a:off x="126725" y="614200"/>
            <a:ext cx="335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Полная вращательная симметрия SO(3)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20" name="Google Shape;720;p41"/>
          <p:cNvSpPr/>
          <p:nvPr/>
        </p:nvSpPr>
        <p:spPr>
          <a:xfrm>
            <a:off x="3541625" y="678100"/>
            <a:ext cx="245700" cy="2571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1"/>
          <p:cNvSpPr txBox="1"/>
          <p:nvPr/>
        </p:nvSpPr>
        <p:spPr>
          <a:xfrm>
            <a:off x="3851941" y="614200"/>
            <a:ext cx="237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Кубическая симметрия </a:t>
            </a:r>
            <a:r>
              <a:rPr lang="ru" sz="1300" i="1">
                <a:solidFill>
                  <a:schemeClr val="dk1"/>
                </a:solidFill>
              </a:rPr>
              <a:t>О</a:t>
            </a:r>
            <a:endParaRPr sz="1300" i="1">
              <a:solidFill>
                <a:schemeClr val="dk1"/>
              </a:solidFill>
            </a:endParaRPr>
          </a:p>
        </p:txBody>
      </p:sp>
      <p:sp>
        <p:nvSpPr>
          <p:cNvPr id="722" name="Google Shape;722;p41"/>
          <p:cNvSpPr txBox="1"/>
          <p:nvPr/>
        </p:nvSpPr>
        <p:spPr>
          <a:xfrm>
            <a:off x="126725" y="919000"/>
            <a:ext cx="320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Неприводимые представления SO(3)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23" name="Google Shape;723;p41"/>
          <p:cNvSpPr/>
          <p:nvPr/>
        </p:nvSpPr>
        <p:spPr>
          <a:xfrm>
            <a:off x="3541625" y="982900"/>
            <a:ext cx="245700" cy="2571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41"/>
          <p:cNvSpPr txBox="1"/>
          <p:nvPr/>
        </p:nvSpPr>
        <p:spPr>
          <a:xfrm>
            <a:off x="3851952" y="919000"/>
            <a:ext cx="2884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Приводимые представления </a:t>
            </a:r>
            <a:r>
              <a:rPr lang="ru" sz="1300" i="1">
                <a:solidFill>
                  <a:schemeClr val="dk1"/>
                </a:solidFill>
              </a:rPr>
              <a:t>О</a:t>
            </a:r>
            <a:endParaRPr sz="1300" i="1">
              <a:solidFill>
                <a:schemeClr val="dk1"/>
              </a:solidFill>
            </a:endParaRPr>
          </a:p>
        </p:txBody>
      </p:sp>
      <p:pic>
        <p:nvPicPr>
          <p:cNvPr id="725" name="Google Shape;72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525" y="1325275"/>
            <a:ext cx="2111600" cy="5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2800" y="3493550"/>
            <a:ext cx="2914650" cy="14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528" y="2360750"/>
            <a:ext cx="2322321" cy="38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8" name="Google Shape;728;p41"/>
          <p:cNvGrpSpPr/>
          <p:nvPr/>
        </p:nvGrpSpPr>
        <p:grpSpPr>
          <a:xfrm>
            <a:off x="2987513" y="1269227"/>
            <a:ext cx="2469670" cy="584939"/>
            <a:chOff x="152400" y="1986700"/>
            <a:chExt cx="7324052" cy="1730588"/>
          </a:xfrm>
        </p:grpSpPr>
        <p:pic>
          <p:nvPicPr>
            <p:cNvPr id="729" name="Google Shape;729;p41"/>
            <p:cNvPicPr preferRelativeResize="0"/>
            <p:nvPr/>
          </p:nvPicPr>
          <p:blipFill rotWithShape="1">
            <a:blip r:embed="rId8">
              <a:alphaModFix/>
            </a:blip>
            <a:srcRect l="89379"/>
            <a:stretch/>
          </p:blipFill>
          <p:spPr>
            <a:xfrm>
              <a:off x="6505352" y="2003088"/>
              <a:ext cx="971100" cy="171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41"/>
            <p:cNvPicPr preferRelativeResize="0"/>
            <p:nvPr/>
          </p:nvPicPr>
          <p:blipFill rotWithShape="1">
            <a:blip r:embed="rId8">
              <a:alphaModFix/>
            </a:blip>
            <a:srcRect r="30521"/>
            <a:stretch/>
          </p:blipFill>
          <p:spPr>
            <a:xfrm>
              <a:off x="152400" y="1986700"/>
              <a:ext cx="6352949" cy="1714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1" name="Google Shape;73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975" y="2745650"/>
            <a:ext cx="2375400" cy="75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38725" y="2481088"/>
            <a:ext cx="2375400" cy="75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900" y="2064150"/>
            <a:ext cx="1986050" cy="1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Два типа пересечений зон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37725" y="631400"/>
            <a:ext cx="710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ru" sz="1800">
                <a:solidFill>
                  <a:schemeClr val="dk1"/>
                </a:solidFill>
              </a:rPr>
              <a:t>Случайные пересечения зон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ru" sz="1800">
                <a:solidFill>
                  <a:schemeClr val="dk1"/>
                </a:solidFill>
              </a:rPr>
              <a:t>Пересечения, обусловленные несимморфной симметрией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83" name="Google Shape;83;p15" title="Annihilation-of-the-Weyl-nodes-A-schematic-bandstructure-containing-electron-like-Weyl_W6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700" y="1540000"/>
            <a:ext cx="4241974" cy="12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5767525" y="1540000"/>
            <a:ext cx="326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Случайные пересечения зон защищены симморфными кристаллическими симметриями и устойчивы только пертурбативно.</a:t>
            </a:r>
            <a:endParaRPr sz="1700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00" y="1490475"/>
            <a:ext cx="1151801" cy="11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3050" y="3180150"/>
            <a:ext cx="1056875" cy="157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5625" y="3319900"/>
            <a:ext cx="1796324" cy="12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5654475" y="3226925"/>
            <a:ext cx="3194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Пересечения зон, обусловленные несимморфной симметрией устойчивы глобально, то есть они не могут быть устранены даже большими деформациями гамильтониана</a:t>
            </a:r>
            <a:endParaRPr sz="1700"/>
          </a:p>
        </p:txBody>
      </p:sp>
      <p:sp>
        <p:nvSpPr>
          <p:cNvPr id="89" name="Google Shape;89;p15"/>
          <p:cNvSpPr txBox="1"/>
          <p:nvPr/>
        </p:nvSpPr>
        <p:spPr>
          <a:xfrm>
            <a:off x="1845125" y="4535250"/>
            <a:ext cx="173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Nature Materials 19, (2020)</a:t>
            </a:r>
            <a:endParaRPr sz="1000"/>
          </a:p>
        </p:txBody>
      </p:sp>
      <p:sp>
        <p:nvSpPr>
          <p:cNvPr id="90" name="Google Shape;90;p15"/>
          <p:cNvSpPr txBox="1"/>
          <p:nvPr/>
        </p:nvSpPr>
        <p:spPr>
          <a:xfrm>
            <a:off x="197695" y="2638375"/>
            <a:ext cx="173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Nature Physics 13, (2017)</a:t>
            </a:r>
            <a:endParaRPr sz="1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2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Симметрийный анализ уровней в зоне Бриллюэна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739" name="Google Shape;7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725" y="627300"/>
            <a:ext cx="1963876" cy="2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2"/>
          <p:cNvSpPr txBox="1"/>
          <p:nvPr/>
        </p:nvSpPr>
        <p:spPr>
          <a:xfrm>
            <a:off x="117675" y="836025"/>
            <a:ext cx="3830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элемент симметрии кристаллической решетки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741" name="Google Shape;7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262" y="620200"/>
            <a:ext cx="712000" cy="2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9650" y="887075"/>
            <a:ext cx="1105226" cy="1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2"/>
          <p:cNvSpPr txBox="1"/>
          <p:nvPr/>
        </p:nvSpPr>
        <p:spPr>
          <a:xfrm>
            <a:off x="5805500" y="461700"/>
            <a:ext cx="476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solidFill>
                  <a:schemeClr val="dk2"/>
                </a:solidFill>
              </a:rPr>
              <a:t>∊</a:t>
            </a:r>
            <a:endParaRPr sz="3500">
              <a:solidFill>
                <a:schemeClr val="dk2"/>
              </a:solidFill>
            </a:endParaRPr>
          </a:p>
        </p:txBody>
      </p:sp>
      <p:pic>
        <p:nvPicPr>
          <p:cNvPr id="744" name="Google Shape;744;p42"/>
          <p:cNvPicPr preferRelativeResize="0"/>
          <p:nvPr/>
        </p:nvPicPr>
        <p:blipFill rotWithShape="1">
          <a:blip r:embed="rId3">
            <a:alphaModFix/>
          </a:blip>
          <a:srcRect r="90306"/>
          <a:stretch/>
        </p:blipFill>
        <p:spPr>
          <a:xfrm>
            <a:off x="6281900" y="630900"/>
            <a:ext cx="280264" cy="3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42"/>
          <p:cNvSpPr txBox="1"/>
          <p:nvPr/>
        </p:nvSpPr>
        <p:spPr>
          <a:xfrm>
            <a:off x="6625550" y="630900"/>
            <a:ext cx="2198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группа волнового вектора</a:t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746" name="Google Shape;746;p42"/>
          <p:cNvGrpSpPr/>
          <p:nvPr/>
        </p:nvGrpSpPr>
        <p:grpSpPr>
          <a:xfrm>
            <a:off x="244490" y="1330372"/>
            <a:ext cx="5071708" cy="311047"/>
            <a:chOff x="2485268" y="2953700"/>
            <a:chExt cx="4381984" cy="261450"/>
          </a:xfrm>
        </p:grpSpPr>
        <p:pic>
          <p:nvPicPr>
            <p:cNvPr id="747" name="Google Shape;747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85268" y="2953700"/>
              <a:ext cx="2200655" cy="26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85919" y="2953700"/>
              <a:ext cx="2181333" cy="261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9" name="Google Shape;749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5449" y="1289175"/>
            <a:ext cx="2918476" cy="3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2"/>
          <p:cNvSpPr/>
          <p:nvPr/>
        </p:nvSpPr>
        <p:spPr>
          <a:xfrm>
            <a:off x="5457975" y="1357350"/>
            <a:ext cx="245700" cy="2571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1" name="Google Shape;751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9600" y="1680400"/>
            <a:ext cx="1963876" cy="1749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2" name="Google Shape;752;p42"/>
          <p:cNvGrpSpPr/>
          <p:nvPr/>
        </p:nvGrpSpPr>
        <p:grpSpPr>
          <a:xfrm>
            <a:off x="117580" y="2433845"/>
            <a:ext cx="3002742" cy="2472158"/>
            <a:chOff x="2549775" y="1750875"/>
            <a:chExt cx="3578527" cy="2857325"/>
          </a:xfrm>
        </p:grpSpPr>
        <p:pic>
          <p:nvPicPr>
            <p:cNvPr id="753" name="Google Shape;753;p4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139575" y="1750875"/>
              <a:ext cx="2988725" cy="133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4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159200" y="3031925"/>
              <a:ext cx="2969102" cy="838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4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159200" y="3870099"/>
              <a:ext cx="2969099" cy="714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42"/>
            <p:cNvPicPr preferRelativeResize="0"/>
            <p:nvPr/>
          </p:nvPicPr>
          <p:blipFill rotWithShape="1">
            <a:blip r:embed="rId13">
              <a:alphaModFix/>
            </a:blip>
            <a:srcRect b="7663"/>
            <a:stretch/>
          </p:blipFill>
          <p:spPr>
            <a:xfrm>
              <a:off x="2549775" y="1756600"/>
              <a:ext cx="589800" cy="132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42"/>
            <p:cNvPicPr preferRelativeResize="0"/>
            <p:nvPr/>
          </p:nvPicPr>
          <p:blipFill rotWithShape="1">
            <a:blip r:embed="rId14">
              <a:alphaModFix/>
            </a:blip>
            <a:srcRect t="6164"/>
            <a:stretch/>
          </p:blipFill>
          <p:spPr>
            <a:xfrm>
              <a:off x="2549775" y="3081450"/>
              <a:ext cx="575850" cy="828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42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577748" y="3870100"/>
              <a:ext cx="558601" cy="71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p42"/>
            <p:cNvSpPr/>
            <p:nvPr/>
          </p:nvSpPr>
          <p:spPr>
            <a:xfrm>
              <a:off x="2716575" y="2008000"/>
              <a:ext cx="342300" cy="53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2797600" y="2873250"/>
              <a:ext cx="342300" cy="60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2753900" y="3630250"/>
              <a:ext cx="342300" cy="46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2816900" y="4092800"/>
              <a:ext cx="342300" cy="515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3" name="Google Shape;763;p42"/>
          <p:cNvPicPr preferRelativeResize="0"/>
          <p:nvPr/>
        </p:nvPicPr>
        <p:blipFill rotWithShape="1">
          <a:blip r:embed="rId8">
            <a:alphaModFix/>
          </a:blip>
          <a:srcRect r="56084"/>
          <a:stretch/>
        </p:blipFill>
        <p:spPr>
          <a:xfrm>
            <a:off x="1104450" y="1972125"/>
            <a:ext cx="1281675" cy="3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67925" y="2072150"/>
            <a:ext cx="489500" cy="1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56250" y="1937952"/>
            <a:ext cx="553226" cy="2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685973" y="1974650"/>
            <a:ext cx="182899" cy="15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7" name="Google Shape;767;p42"/>
          <p:cNvGrpSpPr/>
          <p:nvPr/>
        </p:nvGrpSpPr>
        <p:grpSpPr>
          <a:xfrm>
            <a:off x="3851064" y="2319812"/>
            <a:ext cx="2665096" cy="1114081"/>
            <a:chOff x="4973700" y="3367550"/>
            <a:chExt cx="3873686" cy="1623551"/>
          </a:xfrm>
        </p:grpSpPr>
        <p:pic>
          <p:nvPicPr>
            <p:cNvPr id="768" name="Google Shape;768;p42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6280702" y="3367550"/>
              <a:ext cx="2566685" cy="1623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9" name="Google Shape;769;p42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4973700" y="3400675"/>
              <a:ext cx="1307000" cy="1590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42"/>
          <p:cNvSpPr/>
          <p:nvPr/>
        </p:nvSpPr>
        <p:spPr>
          <a:xfrm>
            <a:off x="598350" y="2440300"/>
            <a:ext cx="612600" cy="24723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2"/>
          <p:cNvSpPr/>
          <p:nvPr/>
        </p:nvSpPr>
        <p:spPr>
          <a:xfrm>
            <a:off x="1869175" y="2440300"/>
            <a:ext cx="280200" cy="24723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2"/>
          <p:cNvSpPr/>
          <p:nvPr/>
        </p:nvSpPr>
        <p:spPr>
          <a:xfrm>
            <a:off x="2427225" y="2440300"/>
            <a:ext cx="280200" cy="24723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3" name="Google Shape;773;p4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598671" y="4232400"/>
            <a:ext cx="730705" cy="1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2"/>
          <p:cNvSpPr/>
          <p:nvPr/>
        </p:nvSpPr>
        <p:spPr>
          <a:xfrm>
            <a:off x="5410200" y="3717375"/>
            <a:ext cx="3475800" cy="1227300"/>
          </a:xfrm>
          <a:prstGeom prst="bracePair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5" name="Google Shape;775;p4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688850" y="3792999"/>
            <a:ext cx="2918475" cy="25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751267" y="4223638"/>
            <a:ext cx="2793635" cy="2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709463" y="4572450"/>
            <a:ext cx="2885646" cy="2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3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Несимморфные симметрии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783" name="Google Shape;7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533400"/>
            <a:ext cx="10668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00" y="614113"/>
            <a:ext cx="2274275" cy="1519488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6781800" y="2286000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Скользящее отражение</a:t>
            </a:r>
            <a:endParaRPr/>
          </a:p>
        </p:txBody>
      </p:sp>
      <p:sp>
        <p:nvSpPr>
          <p:cNvPr id="786" name="Google Shape;786;p43"/>
          <p:cNvSpPr txBox="1"/>
          <p:nvPr/>
        </p:nvSpPr>
        <p:spPr>
          <a:xfrm>
            <a:off x="4876800" y="2286000"/>
            <a:ext cx="190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винтовое вращение</a:t>
            </a:r>
            <a:endParaRPr/>
          </a:p>
        </p:txBody>
      </p:sp>
      <p:sp>
        <p:nvSpPr>
          <p:cNvPr id="787" name="Google Shape;787;p43"/>
          <p:cNvSpPr txBox="1"/>
          <p:nvPr/>
        </p:nvSpPr>
        <p:spPr>
          <a:xfrm>
            <a:off x="76200" y="566700"/>
            <a:ext cx="46482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Пересечения зон, существование которых обусловлено исключительно симметрией, обладают следующими свойствами: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 sz="1300"/>
              <a:t>Защищены несимморфными кристаллическими симметриями, а также непространственными симметриями.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 sz="1300"/>
              <a:t>Характеризуются топологическим зарядом, равным числу намоток собственного значения G при обходе всей зоны Бриллюэна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 sz="1300"/>
              <a:t>Глобально стабильны, то есть их нельзя удалить даже большими деформациями, сохраняющими симметрию. </a:t>
            </a:r>
            <a:endParaRPr sz="1300"/>
          </a:p>
        </p:txBody>
      </p:sp>
      <p:pic>
        <p:nvPicPr>
          <p:cNvPr id="788" name="Google Shape;78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7800" y="2914800"/>
            <a:ext cx="990600" cy="2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3"/>
          <p:cNvSpPr txBox="1"/>
          <p:nvPr/>
        </p:nvSpPr>
        <p:spPr>
          <a:xfrm>
            <a:off x="6629400" y="2590800"/>
            <a:ext cx="220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симморфная, если </a:t>
            </a:r>
            <a:r>
              <a:rPr lang="ru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целое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0" name="Google Shape;790;p43"/>
          <p:cNvSpPr txBox="1"/>
          <p:nvPr/>
        </p:nvSpPr>
        <p:spPr>
          <a:xfrm>
            <a:off x="6629400" y="2971800"/>
            <a:ext cx="251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несимморфная, если </a:t>
            </a:r>
            <a:r>
              <a:rPr lang="ru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дробное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1" name="Google Shape;791;p43"/>
          <p:cNvCxnSpPr>
            <a:stCxn id="788" idx="3"/>
            <a:endCxn id="789" idx="1"/>
          </p:cNvCxnSpPr>
          <p:nvPr/>
        </p:nvCxnSpPr>
        <p:spPr>
          <a:xfrm rot="10800000" flipH="1">
            <a:off x="6248400" y="2790900"/>
            <a:ext cx="381000" cy="22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Google Shape;792;p43"/>
          <p:cNvCxnSpPr>
            <a:stCxn id="788" idx="3"/>
            <a:endCxn id="790" idx="1"/>
          </p:cNvCxnSpPr>
          <p:nvPr/>
        </p:nvCxnSpPr>
        <p:spPr>
          <a:xfrm>
            <a:off x="6248400" y="3019500"/>
            <a:ext cx="381000" cy="152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3" name="Google Shape;79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000" y="3581400"/>
            <a:ext cx="1981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023" y="3257700"/>
            <a:ext cx="632202" cy="2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3"/>
          <p:cNvSpPr txBox="1"/>
          <p:nvPr/>
        </p:nvSpPr>
        <p:spPr>
          <a:xfrm>
            <a:off x="1219200" y="3118200"/>
            <a:ext cx="426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трансляция </a:t>
            </a:r>
            <a:r>
              <a:rPr lang="ru" b="1" i="1"/>
              <a:t>t</a:t>
            </a:r>
            <a:r>
              <a:rPr lang="ru"/>
              <a:t> инвариантна относительно точечной части g</a:t>
            </a:r>
            <a:endParaRPr/>
          </a:p>
        </p:txBody>
      </p:sp>
      <p:pic>
        <p:nvPicPr>
          <p:cNvPr id="796" name="Google Shape;796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3733800"/>
            <a:ext cx="26670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6600" y="3733800"/>
            <a:ext cx="2133594" cy="23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200" y="4363484"/>
            <a:ext cx="1066800" cy="20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00200" y="4343400"/>
            <a:ext cx="838201" cy="197487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3"/>
          <p:cNvSpPr txBox="1"/>
          <p:nvPr/>
        </p:nvSpPr>
        <p:spPr>
          <a:xfrm>
            <a:off x="2895600" y="4248000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Скользящее отражение</a:t>
            </a:r>
            <a:endParaRPr/>
          </a:p>
        </p:txBody>
      </p:sp>
      <p:pic>
        <p:nvPicPr>
          <p:cNvPr id="801" name="Google Shape;801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200" y="4724400"/>
            <a:ext cx="1066801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50698" y="4693275"/>
            <a:ext cx="990602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43"/>
          <p:cNvSpPr txBox="1"/>
          <p:nvPr/>
        </p:nvSpPr>
        <p:spPr>
          <a:xfrm>
            <a:off x="2895600" y="4607475"/>
            <a:ext cx="190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Винтовое вращение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4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Несимморфная симметрия в зонной структуре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809" name="Google Shape;8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00" y="805650"/>
            <a:ext cx="862876" cy="2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44"/>
          <p:cNvSpPr txBox="1"/>
          <p:nvPr/>
        </p:nvSpPr>
        <p:spPr>
          <a:xfrm>
            <a:off x="1370000" y="727650"/>
            <a:ext cx="425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g-инвариантное пространство зоны Бриллюэна</a:t>
            </a:r>
            <a:endParaRPr/>
          </a:p>
        </p:txBody>
      </p:sp>
      <p:pic>
        <p:nvPicPr>
          <p:cNvPr id="811" name="Google Shape;81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9025" y="499050"/>
            <a:ext cx="2914326" cy="13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788" y="1241400"/>
            <a:ext cx="2778911" cy="2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25" y="1241400"/>
            <a:ext cx="1305662" cy="2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00" y="1670750"/>
            <a:ext cx="1658225" cy="8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8863" y="1814562"/>
            <a:ext cx="2580774" cy="60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9925" y="1952287"/>
            <a:ext cx="1305649" cy="32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48287" y="1952275"/>
            <a:ext cx="1658138" cy="3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591" y="2626400"/>
            <a:ext cx="3153009" cy="3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4"/>
          <p:cNvSpPr/>
          <p:nvPr/>
        </p:nvSpPr>
        <p:spPr>
          <a:xfrm>
            <a:off x="1856050" y="1952200"/>
            <a:ext cx="231600" cy="3294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4"/>
          <p:cNvSpPr/>
          <p:nvPr/>
        </p:nvSpPr>
        <p:spPr>
          <a:xfrm>
            <a:off x="4937075" y="1952200"/>
            <a:ext cx="231600" cy="3294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4"/>
          <p:cNvSpPr/>
          <p:nvPr/>
        </p:nvSpPr>
        <p:spPr>
          <a:xfrm>
            <a:off x="6731125" y="1952200"/>
            <a:ext cx="231600" cy="3294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2" name="Google Shape;822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599" y="3018975"/>
            <a:ext cx="3153002" cy="35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7600" y="3357950"/>
            <a:ext cx="2365976" cy="1455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Google Shape;824;p44"/>
          <p:cNvGrpSpPr/>
          <p:nvPr/>
        </p:nvGrpSpPr>
        <p:grpSpPr>
          <a:xfrm>
            <a:off x="609600" y="4774200"/>
            <a:ext cx="2286000" cy="369300"/>
            <a:chOff x="609600" y="4774200"/>
            <a:chExt cx="2286000" cy="369300"/>
          </a:xfrm>
        </p:grpSpPr>
        <p:cxnSp>
          <p:nvCxnSpPr>
            <p:cNvPr id="825" name="Google Shape;825;p44"/>
            <p:cNvCxnSpPr/>
            <p:nvPr/>
          </p:nvCxnSpPr>
          <p:spPr>
            <a:xfrm>
              <a:off x="609600" y="4876800"/>
              <a:ext cx="2286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26" name="Google Shape;826;p44"/>
            <p:cNvSpPr txBox="1"/>
            <p:nvPr/>
          </p:nvSpPr>
          <p:spPr>
            <a:xfrm>
              <a:off x="643950" y="4774200"/>
              <a:ext cx="30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0</a:t>
              </a: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7" name="Google Shape;827;p44"/>
            <p:cNvSpPr txBox="1"/>
            <p:nvPr/>
          </p:nvSpPr>
          <p:spPr>
            <a:xfrm>
              <a:off x="2432775" y="4774200"/>
              <a:ext cx="412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2π</a:t>
              </a: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828" name="Google Shape;828;p4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88702" y="3105962"/>
            <a:ext cx="1359027" cy="23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88700" y="3450600"/>
            <a:ext cx="1359025" cy="8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72650" y="3516912"/>
            <a:ext cx="2286002" cy="66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72424" y="4300036"/>
            <a:ext cx="1686225" cy="2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5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Линии Вейля защищенные скользящим отражением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837" name="Google Shape;83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4300" y="537900"/>
            <a:ext cx="1713500" cy="12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4300" y="2093750"/>
            <a:ext cx="1713500" cy="130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4300" y="3675125"/>
            <a:ext cx="1713500" cy="90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00" y="895425"/>
            <a:ext cx="2973925" cy="2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7095" y="871925"/>
            <a:ext cx="2702106" cy="28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/>
          <p:nvPr/>
        </p:nvSpPr>
        <p:spPr>
          <a:xfrm>
            <a:off x="3162563" y="862325"/>
            <a:ext cx="231600" cy="329400"/>
          </a:xfrm>
          <a:prstGeom prst="rightArrow">
            <a:avLst>
              <a:gd name="adj1" fmla="val 29584"/>
              <a:gd name="adj2" fmla="val 6327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3" name="Google Shape;84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7550" y="1482276"/>
            <a:ext cx="1841998" cy="2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5"/>
          <p:cNvSpPr txBox="1"/>
          <p:nvPr/>
        </p:nvSpPr>
        <p:spPr>
          <a:xfrm>
            <a:off x="75700" y="1404863"/>
            <a:ext cx="227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Т-симметрия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45" name="Google Shape;845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54025" y="1494486"/>
            <a:ext cx="838401" cy="2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45"/>
          <p:cNvSpPr txBox="1"/>
          <p:nvPr/>
        </p:nvSpPr>
        <p:spPr>
          <a:xfrm>
            <a:off x="75700" y="1785875"/>
            <a:ext cx="646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 Т-симметричных точках (красные и синие) есть крамерсово вырождение. Крамерсовы партнеры комплексно сопряжены друг другу.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47" name="Google Shape;847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8075" y="2474751"/>
            <a:ext cx="1713499" cy="27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34113" y="2798350"/>
            <a:ext cx="1781435" cy="2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3626" y="2516034"/>
            <a:ext cx="630550" cy="1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5538" y="2828487"/>
            <a:ext cx="646725" cy="2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5"/>
          <p:cNvSpPr txBox="1"/>
          <p:nvPr/>
        </p:nvSpPr>
        <p:spPr>
          <a:xfrm>
            <a:off x="2897500" y="2413450"/>
            <a:ext cx="38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точки Г и М,    крамерсовы пары: +i,-i</a:t>
            </a:r>
            <a:endParaRPr/>
          </a:p>
        </p:txBody>
      </p:sp>
      <p:sp>
        <p:nvSpPr>
          <p:cNvPr id="852" name="Google Shape;852;p45"/>
          <p:cNvSpPr txBox="1"/>
          <p:nvPr/>
        </p:nvSpPr>
        <p:spPr>
          <a:xfrm>
            <a:off x="2897500" y="2729850"/>
            <a:ext cx="38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точки A и L, крамерсовы пары: 1,1 или -1,-1</a:t>
            </a:r>
            <a:endParaRPr/>
          </a:p>
        </p:txBody>
      </p:sp>
      <p:pic>
        <p:nvPicPr>
          <p:cNvPr id="853" name="Google Shape;853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56550" y="3271294"/>
            <a:ext cx="2702098" cy="247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4" name="Google Shape;854;p45"/>
          <p:cNvCxnSpPr/>
          <p:nvPr/>
        </p:nvCxnSpPr>
        <p:spPr>
          <a:xfrm>
            <a:off x="2286000" y="3657600"/>
            <a:ext cx="2133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55" name="Google Shape;855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81200" y="3733800"/>
            <a:ext cx="630550" cy="1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11925" y="3729850"/>
            <a:ext cx="646725" cy="2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4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699" y="568096"/>
            <a:ext cx="1312949" cy="2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6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Узловая линия Вейля. Групповой анализ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863" name="Google Shape;863;p46"/>
          <p:cNvPicPr preferRelativeResize="0"/>
          <p:nvPr/>
        </p:nvPicPr>
        <p:blipFill rotWithShape="1">
          <a:blip r:embed="rId3">
            <a:alphaModFix/>
          </a:blip>
          <a:srcRect r="52642"/>
          <a:stretch/>
        </p:blipFill>
        <p:spPr>
          <a:xfrm>
            <a:off x="5812850" y="2061900"/>
            <a:ext cx="1541450" cy="15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175" y="3719952"/>
            <a:ext cx="3301625" cy="11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52" y="591252"/>
            <a:ext cx="1820599" cy="3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8874" y="619441"/>
            <a:ext cx="910174" cy="247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7" name="Google Shape;867;p46"/>
          <p:cNvGrpSpPr/>
          <p:nvPr/>
        </p:nvGrpSpPr>
        <p:grpSpPr>
          <a:xfrm>
            <a:off x="93550" y="1024450"/>
            <a:ext cx="1995501" cy="2181775"/>
            <a:chOff x="169750" y="1024450"/>
            <a:chExt cx="1995501" cy="2181775"/>
          </a:xfrm>
        </p:grpSpPr>
        <p:pic>
          <p:nvPicPr>
            <p:cNvPr id="868" name="Google Shape;868;p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776" y="1024450"/>
              <a:ext cx="1981942" cy="145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9" name="Google Shape;869;p4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69750" y="2482100"/>
              <a:ext cx="1995501" cy="724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0" name="Google Shape;870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4300" y="537900"/>
            <a:ext cx="1713500" cy="12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14972" y="591250"/>
            <a:ext cx="2309128" cy="2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38650" y="1080975"/>
            <a:ext cx="3301613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38650" y="1625150"/>
            <a:ext cx="1272024" cy="2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38652" y="1949951"/>
            <a:ext cx="2843332" cy="2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38650" y="2235175"/>
            <a:ext cx="3389084" cy="336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6" name="Google Shape;876;p46"/>
          <p:cNvGrpSpPr/>
          <p:nvPr/>
        </p:nvGrpSpPr>
        <p:grpSpPr>
          <a:xfrm>
            <a:off x="93549" y="3335775"/>
            <a:ext cx="3950324" cy="577975"/>
            <a:chOff x="93549" y="3335775"/>
            <a:chExt cx="3950324" cy="577975"/>
          </a:xfrm>
        </p:grpSpPr>
        <p:pic>
          <p:nvPicPr>
            <p:cNvPr id="877" name="Google Shape;877;p4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93549" y="3335775"/>
              <a:ext cx="3301624" cy="577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8" name="Google Shape;878;p4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434375" y="3335775"/>
              <a:ext cx="609499" cy="577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9" name="Google Shape;879;p4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3550" y="3967100"/>
            <a:ext cx="3630293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708700" y="3940188"/>
            <a:ext cx="361514" cy="4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3550" y="4516547"/>
            <a:ext cx="3950327" cy="48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238650" y="2684813"/>
            <a:ext cx="1807313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46"/>
          <p:cNvSpPr txBox="1"/>
          <p:nvPr/>
        </p:nvSpPr>
        <p:spPr>
          <a:xfrm>
            <a:off x="6714025" y="4762800"/>
            <a:ext cx="1905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Зонная структура ZrIrSn</a:t>
            </a:r>
            <a:endParaRPr sz="1000"/>
          </a:p>
        </p:txBody>
      </p:sp>
      <p:pic>
        <p:nvPicPr>
          <p:cNvPr id="884" name="Google Shape;884;p46"/>
          <p:cNvPicPr preferRelativeResize="0"/>
          <p:nvPr/>
        </p:nvPicPr>
        <p:blipFill rotWithShape="1">
          <a:blip r:embed="rId3">
            <a:alphaModFix/>
          </a:blip>
          <a:srcRect l="49104"/>
          <a:stretch/>
        </p:blipFill>
        <p:spPr>
          <a:xfrm>
            <a:off x="7411150" y="2061900"/>
            <a:ext cx="1656651" cy="154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7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Точки Вейля защищенные шестикратным винтовым вращением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890" name="Google Shape;8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925" y="461700"/>
            <a:ext cx="1611974" cy="122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47"/>
          <p:cNvPicPr preferRelativeResize="0"/>
          <p:nvPr/>
        </p:nvPicPr>
        <p:blipFill rotWithShape="1">
          <a:blip r:embed="rId4">
            <a:alphaModFix/>
          </a:blip>
          <a:srcRect l="10092" r="6706"/>
          <a:stretch/>
        </p:blipFill>
        <p:spPr>
          <a:xfrm>
            <a:off x="7288275" y="1831000"/>
            <a:ext cx="1795699" cy="14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8087" y="3343100"/>
            <a:ext cx="1611963" cy="17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537900"/>
            <a:ext cx="1144399" cy="180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4" name="Google Shape;894;p47"/>
          <p:cNvGrpSpPr/>
          <p:nvPr/>
        </p:nvGrpSpPr>
        <p:grpSpPr>
          <a:xfrm>
            <a:off x="512450" y="794124"/>
            <a:ext cx="4896325" cy="347800"/>
            <a:chOff x="228000" y="1077124"/>
            <a:chExt cx="4896325" cy="347800"/>
          </a:xfrm>
        </p:grpSpPr>
        <p:pic>
          <p:nvPicPr>
            <p:cNvPr id="895" name="Google Shape;895;p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8000" y="1087874"/>
              <a:ext cx="2158226" cy="337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4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86223" y="1087874"/>
              <a:ext cx="1519153" cy="33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905375" y="1077124"/>
              <a:ext cx="1218950" cy="337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8" name="Google Shape;898;p47"/>
          <p:cNvGrpSpPr/>
          <p:nvPr/>
        </p:nvGrpSpPr>
        <p:grpSpPr>
          <a:xfrm>
            <a:off x="360050" y="1277650"/>
            <a:ext cx="5771501" cy="324329"/>
            <a:chOff x="360050" y="1277650"/>
            <a:chExt cx="5771501" cy="324329"/>
          </a:xfrm>
        </p:grpSpPr>
        <p:pic>
          <p:nvPicPr>
            <p:cNvPr id="899" name="Google Shape;899;p4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0050" y="1277650"/>
              <a:ext cx="3999275" cy="32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" name="Google Shape;900;p4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854823" y="1327301"/>
              <a:ext cx="1276728" cy="225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1" name="Google Shape;901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000" y="2367298"/>
            <a:ext cx="721161" cy="2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90875" y="2241163"/>
            <a:ext cx="3431148" cy="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15550" y="2352438"/>
            <a:ext cx="2044575" cy="2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47"/>
          <p:cNvSpPr txBox="1"/>
          <p:nvPr/>
        </p:nvSpPr>
        <p:spPr>
          <a:xfrm>
            <a:off x="-9400" y="1843400"/>
            <a:ext cx="685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Точка                       Собственные функции                           Крамерсовы пары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05" name="Google Shape;905;p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90865" y="2715475"/>
            <a:ext cx="3235111" cy="3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28502" y="2763011"/>
            <a:ext cx="2561601" cy="2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4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202" y="2792673"/>
            <a:ext cx="710750" cy="2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47"/>
          <p:cNvSpPr txBox="1"/>
          <p:nvPr/>
        </p:nvSpPr>
        <p:spPr>
          <a:xfrm>
            <a:off x="-9400" y="3215000"/>
            <a:ext cx="685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Приведение к симметричному виду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909" name="Google Shape;909;p47"/>
          <p:cNvGrpSpPr/>
          <p:nvPr/>
        </p:nvGrpSpPr>
        <p:grpSpPr>
          <a:xfrm>
            <a:off x="1182100" y="3690737"/>
            <a:ext cx="3389900" cy="792976"/>
            <a:chOff x="990875" y="3439512"/>
            <a:chExt cx="3389900" cy="792976"/>
          </a:xfrm>
        </p:grpSpPr>
        <p:pic>
          <p:nvPicPr>
            <p:cNvPr id="910" name="Google Shape;910;p4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990875" y="3445549"/>
              <a:ext cx="1930775" cy="780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Google Shape;911;p47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2921652" y="3439512"/>
              <a:ext cx="1459123" cy="7929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Общая информация из теории групп 1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46675" y="602850"/>
            <a:ext cx="8848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</a:rPr>
              <a:t>Симметрия</a:t>
            </a:r>
            <a:r>
              <a:rPr lang="ru" sz="1600">
                <a:solidFill>
                  <a:schemeClr val="dk2"/>
                </a:solidFill>
              </a:rPr>
              <a:t> объекта (геометрическая фигура, формула, уравнение) определяется операциями над этим объектом, оставляющими его неизменным.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Множество всех преобразований симметрии образуют </a:t>
            </a:r>
            <a:r>
              <a:rPr lang="ru" sz="1600" b="1">
                <a:solidFill>
                  <a:schemeClr val="dk2"/>
                </a:solidFill>
              </a:rPr>
              <a:t>группу</a:t>
            </a:r>
            <a:r>
              <a:rPr lang="ru" sz="1600">
                <a:solidFill>
                  <a:schemeClr val="dk2"/>
                </a:solidFill>
              </a:rPr>
              <a:t>, т.е. обладает групповыми свойствами.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25" y="2540450"/>
            <a:ext cx="2312299" cy="13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405" y="2147985"/>
            <a:ext cx="2104619" cy="19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7575" y="2071775"/>
            <a:ext cx="3050804" cy="92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862" y="3214375"/>
            <a:ext cx="3374236" cy="10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550" y="4583224"/>
            <a:ext cx="1375449" cy="27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339575" y="4222950"/>
            <a:ext cx="124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Классы</a:t>
            </a:r>
            <a:endParaRPr sz="1600">
              <a:solidFill>
                <a:schemeClr val="dk2"/>
              </a:solidFill>
            </a:endParaRPr>
          </a:p>
        </p:txBody>
      </p:sp>
      <p:grpSp>
        <p:nvGrpSpPr>
          <p:cNvPr id="103" name="Google Shape;103;p16"/>
          <p:cNvGrpSpPr/>
          <p:nvPr/>
        </p:nvGrpSpPr>
        <p:grpSpPr>
          <a:xfrm>
            <a:off x="5013599" y="4379050"/>
            <a:ext cx="3955351" cy="635075"/>
            <a:chOff x="5013599" y="4379050"/>
            <a:chExt cx="3955351" cy="635075"/>
          </a:xfrm>
        </p:grpSpPr>
        <p:pic>
          <p:nvPicPr>
            <p:cNvPr id="104" name="Google Shape;104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013599" y="4379050"/>
              <a:ext cx="3955294" cy="612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6"/>
            <p:cNvSpPr/>
            <p:nvPr/>
          </p:nvSpPr>
          <p:spPr>
            <a:xfrm>
              <a:off x="5177375" y="4722600"/>
              <a:ext cx="4707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043300" y="4722600"/>
              <a:ext cx="2493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485575" y="4743225"/>
              <a:ext cx="5628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7790025" y="4722600"/>
              <a:ext cx="5628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8834850" y="4722600"/>
              <a:ext cx="134100" cy="27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Симметрия в квантовой механике. 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614100"/>
            <a:ext cx="3438775" cy="114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7"/>
          <p:cNvCxnSpPr/>
          <p:nvPr/>
        </p:nvCxnSpPr>
        <p:spPr>
          <a:xfrm>
            <a:off x="1981200" y="2286000"/>
            <a:ext cx="4800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1225" y="963775"/>
            <a:ext cx="1196693" cy="67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5700" y="907738"/>
            <a:ext cx="1711575" cy="95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6422" y="1009275"/>
            <a:ext cx="1252329" cy="67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3942850" y="484625"/>
            <a:ext cx="499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Пример: Лоренц-ковариантность уравнений Максвелла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0647" y="2459775"/>
            <a:ext cx="2113304" cy="2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8371" y="2892028"/>
            <a:ext cx="1577868" cy="2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510" y="3304113"/>
            <a:ext cx="2561077" cy="3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200" y="3741700"/>
            <a:ext cx="3982201" cy="30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4948" y="4179288"/>
            <a:ext cx="2485617" cy="3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84374" y="3989125"/>
            <a:ext cx="1682049" cy="2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80777" y="4260100"/>
            <a:ext cx="2729295" cy="2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559975" y="4633625"/>
            <a:ext cx="816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chemeClr val="dk2"/>
                </a:solidFill>
              </a:rPr>
              <a:t>R</a:t>
            </a:r>
            <a:r>
              <a:rPr lang="ru" sz="1800">
                <a:solidFill>
                  <a:schemeClr val="dk2"/>
                </a:solidFill>
              </a:rPr>
              <a:t> - повороты, отражения, сдвиги, обращение времени, инверсия и др.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64532" y="2459775"/>
            <a:ext cx="4703269" cy="13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5149750" y="3507400"/>
            <a:ext cx="3163500" cy="341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Симметрия в квантовой механике. Примеры 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76200" y="5289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Операция обращения времени </a:t>
            </a:r>
            <a:r>
              <a:rPr lang="ru" sz="1800" i="1">
                <a:solidFill>
                  <a:schemeClr val="dk2"/>
                </a:solidFill>
              </a:rPr>
              <a:t>T</a:t>
            </a:r>
            <a:r>
              <a:rPr lang="ru" sz="1800">
                <a:solidFill>
                  <a:schemeClr val="dk2"/>
                </a:solidFill>
              </a:rPr>
              <a:t>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76200" y="1062300"/>
            <a:ext cx="243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Свободная частица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401" y="671650"/>
            <a:ext cx="380999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00" y="1021038"/>
            <a:ext cx="872501" cy="5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76200" y="2129100"/>
            <a:ext cx="641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Свободная частица+спин-орбитальное взаимодействие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7100" y="2098200"/>
            <a:ext cx="2616025" cy="5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6918" y="1575075"/>
            <a:ext cx="3010156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2449" y="2676825"/>
            <a:ext cx="5199098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76200" y="3272100"/>
            <a:ext cx="717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Безмассовые и массивные электроны в графене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76200" y="36531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Операция инверсии в графене </a:t>
            </a:r>
            <a:r>
              <a:rPr lang="ru" sz="1800" i="1">
                <a:solidFill>
                  <a:schemeClr val="dk2"/>
                </a:solidFill>
              </a:rPr>
              <a:t>P</a:t>
            </a:r>
            <a:r>
              <a:rPr lang="ru" sz="1800">
                <a:solidFill>
                  <a:schemeClr val="dk2"/>
                </a:solidFill>
              </a:rPr>
              <a:t>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8300" y="3356538"/>
            <a:ext cx="2596701" cy="2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5275" y="3766950"/>
            <a:ext cx="3236347" cy="2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9351" y="4177350"/>
            <a:ext cx="5639000" cy="3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Общая информация из теории групп 2. Представления групп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350" y="536200"/>
            <a:ext cx="3484025" cy="24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550" y="653551"/>
            <a:ext cx="1966180" cy="18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25" y="880600"/>
            <a:ext cx="3050804" cy="92336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77125" y="2783425"/>
            <a:ext cx="34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Wonderful Orthogonality Theorem</a:t>
            </a:r>
            <a:endParaRPr b="1"/>
          </a:p>
        </p:txBody>
      </p:sp>
      <p:sp>
        <p:nvSpPr>
          <p:cNvPr id="158" name="Google Shape;158;p19"/>
          <p:cNvSpPr txBox="1"/>
          <p:nvPr/>
        </p:nvSpPr>
        <p:spPr>
          <a:xfrm>
            <a:off x="1064900" y="3107425"/>
            <a:ext cx="72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/>
              <a:t>Каждое представление с матрицами, имеющими ненулевые определители, можно привести к унитарному виду с помощью преобразования подобия.</a:t>
            </a:r>
            <a:endParaRPr i="1"/>
          </a:p>
        </p:txBody>
      </p:sp>
      <p:sp>
        <p:nvSpPr>
          <p:cNvPr id="159" name="Google Shape;159;p19"/>
          <p:cNvSpPr txBox="1"/>
          <p:nvPr/>
        </p:nvSpPr>
        <p:spPr>
          <a:xfrm>
            <a:off x="76200" y="3810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Характер представления</a:t>
            </a:r>
            <a:endParaRPr b="1"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8000" y="4210201"/>
            <a:ext cx="4044276" cy="7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5025" y="3685884"/>
            <a:ext cx="3000001" cy="1361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Общая информация из теории групп 3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46675" y="602850"/>
            <a:ext cx="8848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</a:rPr>
              <a:t>Неприводимые представления (irrep)</a:t>
            </a:r>
            <a:r>
              <a:rPr lang="ru" sz="1600">
                <a:solidFill>
                  <a:schemeClr val="dk2"/>
                </a:solidFill>
              </a:rPr>
              <a:t> содержат много ценной информации об особенностях спектра гамильтониана.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Число неприводимых представлений равно числу возможных различных состояний, а их размерность равна степени вырождения данного состояния.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</a:rPr>
              <a:t>Число неприводимых представлений равно числу классов группы!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99" y="2587650"/>
            <a:ext cx="3523375" cy="4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124075" y="2511450"/>
            <a:ext cx="3777900" cy="56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0"/>
          <p:cNvSpPr txBox="1"/>
          <p:nvPr/>
        </p:nvSpPr>
        <p:spPr>
          <a:xfrm>
            <a:off x="3152850" y="4533475"/>
            <a:ext cx="590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Три важные формулы теории представлений групп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71" name="Google Shape;171;p20"/>
          <p:cNvGrpSpPr/>
          <p:nvPr/>
        </p:nvGrpSpPr>
        <p:grpSpPr>
          <a:xfrm>
            <a:off x="657475" y="3273450"/>
            <a:ext cx="4030800" cy="807000"/>
            <a:chOff x="428875" y="3425850"/>
            <a:chExt cx="4030800" cy="807000"/>
          </a:xfrm>
        </p:grpSpPr>
        <p:sp>
          <p:nvSpPr>
            <p:cNvPr id="172" name="Google Shape;172;p20"/>
            <p:cNvSpPr/>
            <p:nvPr/>
          </p:nvSpPr>
          <p:spPr>
            <a:xfrm>
              <a:off x="428875" y="3425850"/>
              <a:ext cx="4030800" cy="807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3" name="Google Shape;173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4200" y="3512849"/>
              <a:ext cx="3877748" cy="649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4" name="Google Shape;174;p20"/>
          <p:cNvPicPr preferRelativeResize="0"/>
          <p:nvPr/>
        </p:nvPicPr>
        <p:blipFill rotWithShape="1">
          <a:blip r:embed="rId5">
            <a:alphaModFix/>
          </a:blip>
          <a:srcRect l="43642"/>
          <a:stretch/>
        </p:blipFill>
        <p:spPr>
          <a:xfrm>
            <a:off x="5436575" y="3349950"/>
            <a:ext cx="3621750" cy="11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" y="4274850"/>
            <a:ext cx="2614277" cy="6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/>
          <p:nvPr/>
        </p:nvSpPr>
        <p:spPr>
          <a:xfrm>
            <a:off x="352675" y="4264050"/>
            <a:ext cx="2715000" cy="738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4150" y="2622887"/>
            <a:ext cx="2614276" cy="3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7">
            <a:alphaModFix/>
          </a:blip>
          <a:srcRect r="71542"/>
          <a:stretch/>
        </p:blipFill>
        <p:spPr>
          <a:xfrm>
            <a:off x="4881400" y="3419625"/>
            <a:ext cx="593677" cy="27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</a:rPr>
              <a:t>Основная идея применения теории групп в квантовой теории</a:t>
            </a:r>
            <a:endParaRPr sz="1800" b="1">
              <a:solidFill>
                <a:schemeClr val="lt1"/>
              </a:solidFill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02" y="3768075"/>
            <a:ext cx="3391898" cy="118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/>
          <p:nvPr/>
        </p:nvSpPr>
        <p:spPr>
          <a:xfrm>
            <a:off x="5715000" y="1143000"/>
            <a:ext cx="609600" cy="609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/>
          <p:nvPr/>
        </p:nvSpPr>
        <p:spPr>
          <a:xfrm>
            <a:off x="7239000" y="685800"/>
            <a:ext cx="1524000" cy="1371600"/>
          </a:xfrm>
          <a:prstGeom prst="cube">
            <a:avLst>
              <a:gd name="adj" fmla="val 25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1"/>
          <p:cNvSpPr/>
          <p:nvPr/>
        </p:nvSpPr>
        <p:spPr>
          <a:xfrm>
            <a:off x="7162800" y="9144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1"/>
          <p:cNvSpPr/>
          <p:nvPr/>
        </p:nvSpPr>
        <p:spPr>
          <a:xfrm>
            <a:off x="8305800" y="9144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1"/>
          <p:cNvSpPr/>
          <p:nvPr/>
        </p:nvSpPr>
        <p:spPr>
          <a:xfrm>
            <a:off x="8610600" y="6096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1"/>
          <p:cNvSpPr/>
          <p:nvPr/>
        </p:nvSpPr>
        <p:spPr>
          <a:xfrm>
            <a:off x="8305800" y="19050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1" name="Google Shape;191;p21"/>
          <p:cNvCxnSpPr/>
          <p:nvPr/>
        </p:nvCxnSpPr>
        <p:spPr>
          <a:xfrm flipH="1">
            <a:off x="7586050" y="1713225"/>
            <a:ext cx="1179300" cy="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21"/>
          <p:cNvSpPr/>
          <p:nvPr/>
        </p:nvSpPr>
        <p:spPr>
          <a:xfrm>
            <a:off x="8686800" y="16002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1"/>
          <p:cNvSpPr/>
          <p:nvPr/>
        </p:nvSpPr>
        <p:spPr>
          <a:xfrm>
            <a:off x="7238325" y="687025"/>
            <a:ext cx="343025" cy="1369225"/>
          </a:xfrm>
          <a:custGeom>
            <a:avLst/>
            <a:gdLst/>
            <a:ahLst/>
            <a:cxnLst/>
            <a:rect l="l" t="t" r="r" b="b"/>
            <a:pathLst>
              <a:path w="13721" h="54769" extrusionOk="0">
                <a:moveTo>
                  <a:pt x="13721" y="0"/>
                </a:moveTo>
                <a:lnTo>
                  <a:pt x="13721" y="41161"/>
                </a:lnTo>
                <a:lnTo>
                  <a:pt x="0" y="54769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21"/>
          <p:cNvSpPr/>
          <p:nvPr/>
        </p:nvSpPr>
        <p:spPr>
          <a:xfrm>
            <a:off x="7469925" y="6096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"/>
          <p:cNvSpPr/>
          <p:nvPr/>
        </p:nvSpPr>
        <p:spPr>
          <a:xfrm>
            <a:off x="7162800" y="19050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7467600" y="1600200"/>
            <a:ext cx="228600" cy="2286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7620000" y="1143000"/>
            <a:ext cx="609600" cy="609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6553200" y="1390650"/>
            <a:ext cx="533400" cy="76200"/>
          </a:xfrm>
          <a:prstGeom prst="rightArrow">
            <a:avLst>
              <a:gd name="adj1" fmla="val 50000"/>
              <a:gd name="adj2" fmla="val 269291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t="57877"/>
          <a:stretch/>
        </p:blipFill>
        <p:spPr>
          <a:xfrm>
            <a:off x="5366950" y="2167875"/>
            <a:ext cx="3391898" cy="49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800" y="2971800"/>
            <a:ext cx="2042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1" y="685800"/>
            <a:ext cx="4572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802" y="685800"/>
            <a:ext cx="2362198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599" y="1323660"/>
            <a:ext cx="3505201" cy="73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10640" y="3276600"/>
            <a:ext cx="1584961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2090274"/>
            <a:ext cx="3600078" cy="4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609600" y="2571750"/>
            <a:ext cx="11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Непред1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2438400" y="2571750"/>
            <a:ext cx="112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</a:rPr>
              <a:t>Непред2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1133</Words>
  <Application>Microsoft Office PowerPoint</Application>
  <PresentationFormat>Экран (16:9)</PresentationFormat>
  <Paragraphs>167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Cambria Math</vt:lpstr>
      <vt:lpstr>Arial</vt:lpstr>
      <vt:lpstr>Times New Roman</vt:lpstr>
      <vt:lpstr>Roboto</vt:lpstr>
      <vt:lpstr>Calibri</vt:lpstr>
      <vt:lpstr>Simple Light</vt:lpstr>
      <vt:lpstr>Симметрийный анализ возникновения дираковских и вейлевских фаз в кристаллах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Симметрийный анализ возникновения дираковских и вейлевских фаз в кристаллах</dc:title>
  <cp:lastModifiedBy>User</cp:lastModifiedBy>
  <cp:revision>2</cp:revision>
  <dcterms:modified xsi:type="dcterms:W3CDTF">2025-06-30T07:36:02Z</dcterms:modified>
</cp:coreProperties>
</file>