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264" r:id="rId4"/>
    <p:sldId id="265" r:id="rId5"/>
    <p:sldId id="266" r:id="rId6"/>
    <p:sldId id="258" r:id="rId7"/>
    <p:sldId id="259" r:id="rId8"/>
    <p:sldId id="260" r:id="rId9"/>
    <p:sldId id="261" r:id="rId10"/>
    <p:sldId id="263" r:id="rId11"/>
    <p:sldId id="262" r:id="rId12"/>
    <p:sldId id="280" r:id="rId13"/>
    <p:sldId id="267" r:id="rId14"/>
    <p:sldId id="268" r:id="rId15"/>
    <p:sldId id="269" r:id="rId16"/>
    <p:sldId id="272" r:id="rId17"/>
    <p:sldId id="271" r:id="rId18"/>
    <p:sldId id="273" r:id="rId19"/>
    <p:sldId id="274" r:id="rId20"/>
    <p:sldId id="275" r:id="rId21"/>
    <p:sldId id="281" r:id="rId22"/>
    <p:sldId id="276" r:id="rId23"/>
    <p:sldId id="277" r:id="rId24"/>
    <p:sldId id="278" r:id="rId25"/>
    <p:sldId id="279" r:id="rId26"/>
    <p:sldId id="282" r:id="rId27"/>
    <p:sldId id="283" r:id="rId28"/>
    <p:sldId id="284" r:id="rId29"/>
    <p:sldId id="286" r:id="rId30"/>
    <p:sldId id="285" r:id="rId31"/>
    <p:sldId id="287" r:id="rId32"/>
    <p:sldId id="288" r:id="rId33"/>
    <p:sldId id="289" r:id="rId34"/>
    <p:sldId id="290" r:id="rId35"/>
    <p:sldId id="294" r:id="rId36"/>
    <p:sldId id="291" r:id="rId37"/>
    <p:sldId id="292" r:id="rId38"/>
    <p:sldId id="293" r:id="rId39"/>
    <p:sldId id="295" r:id="rId40"/>
    <p:sldId id="296" r:id="rId41"/>
    <p:sldId id="309" r:id="rId42"/>
    <p:sldId id="316" r:id="rId43"/>
    <p:sldId id="315" r:id="rId44"/>
    <p:sldId id="317" r:id="rId45"/>
    <p:sldId id="297" r:id="rId46"/>
    <p:sldId id="299" r:id="rId47"/>
    <p:sldId id="298" r:id="rId48"/>
    <p:sldId id="270" r:id="rId49"/>
    <p:sldId id="300" r:id="rId50"/>
    <p:sldId id="308" r:id="rId51"/>
    <p:sldId id="301" r:id="rId52"/>
    <p:sldId id="302" r:id="rId53"/>
    <p:sldId id="334" r:id="rId54"/>
    <p:sldId id="335" r:id="rId55"/>
    <p:sldId id="303" r:id="rId56"/>
    <p:sldId id="304" r:id="rId57"/>
    <p:sldId id="310" r:id="rId58"/>
    <p:sldId id="305" r:id="rId59"/>
    <p:sldId id="306" r:id="rId60"/>
    <p:sldId id="314" r:id="rId61"/>
    <p:sldId id="307" r:id="rId62"/>
    <p:sldId id="325" r:id="rId63"/>
    <p:sldId id="330" r:id="rId64"/>
    <p:sldId id="326" r:id="rId65"/>
    <p:sldId id="327" r:id="rId66"/>
    <p:sldId id="332" r:id="rId67"/>
    <p:sldId id="328" r:id="rId68"/>
    <p:sldId id="331" r:id="rId69"/>
    <p:sldId id="318" r:id="rId70"/>
    <p:sldId id="311" r:id="rId71"/>
    <p:sldId id="312" r:id="rId72"/>
    <p:sldId id="313" r:id="rId73"/>
    <p:sldId id="324" r:id="rId74"/>
    <p:sldId id="319" r:id="rId75"/>
    <p:sldId id="320" r:id="rId76"/>
    <p:sldId id="321" r:id="rId77"/>
    <p:sldId id="322" r:id="rId78"/>
    <p:sldId id="323" r:id="rId79"/>
    <p:sldId id="333" r:id="rId8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7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4"/>
    <p:restoredTop sz="94623"/>
  </p:normalViewPr>
  <p:slideViewPr>
    <p:cSldViewPr snapToGrid="0">
      <p:cViewPr varScale="1">
        <p:scale>
          <a:sx n="90" d="100"/>
          <a:sy n="90" d="100"/>
        </p:scale>
        <p:origin x="23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91439-ACCC-6F40-97C1-4AB17AB15C9A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FA415-6B59-F64F-8BCF-968B18579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896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A415-6B59-F64F-8BCF-968B1857979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26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B31E3-F7FD-4DCE-3946-1A681B7E1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CFBB05-5537-EDF9-CF5E-403F41231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19A1A4-A015-5661-DB3C-37097408A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917B-62C0-2340-B957-13C4DB55638C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0A0C1E-7890-8063-A240-CC0D7AB22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0D565F-056E-98E9-9B68-4477A637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8C1D-C7AF-314D-BFE3-BE3E20CB1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467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F5668-412B-2753-7068-FDAF561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2BC8AF-08D3-D325-0179-0C743D897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91DFE8-314C-832F-BC4E-BCC384824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917B-62C0-2340-B957-13C4DB55638C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0FFA7-7AF2-5759-5228-9BB6F115E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698F9C-400C-0DC4-28AD-303F25B21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8C1D-C7AF-314D-BFE3-BE3E20CB1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321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18F2EE-036A-8334-3148-925A7A7A56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6B7909-E462-8BAF-8DF7-FF778E093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2DF1A5-9FD9-D439-190B-1FF564701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917B-62C0-2340-B957-13C4DB55638C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F48B4D-A7C1-F1F4-FD6D-19215E5A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0593EC-962F-5C8A-AB53-8831AD7FF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8C1D-C7AF-314D-BFE3-BE3E20CB1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520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AD317-6B97-FA38-2093-D6F8628E8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EB6FA6-723C-AD1B-CC80-27B166D87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5FB669-7704-442C-EB26-913BBE79B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917B-62C0-2340-B957-13C4DB55638C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C531B-5ACA-1A8C-7AC9-6FF37AE2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68BEF8-A574-1443-8885-CD7CAEB1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8C1D-C7AF-314D-BFE3-BE3E20CB1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983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5DB79-E44E-25B8-A0A4-F3FB07BA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8F58C5-173A-2A37-EE5F-755E87F11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E14B4B-7609-82E4-F157-D21EA9AD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917B-62C0-2340-B957-13C4DB55638C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DCA909-817B-BE33-8285-F60376091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6CADD0-BB51-20BB-97F0-060D7F76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8C1D-C7AF-314D-BFE3-BE3E20CB1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347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CAE55-2D27-5DFA-E9DF-3C676A6E4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A78ED3-2884-8A60-AB93-E470CB9CC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787770-8702-D674-D94F-2323705A8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C8887-F79A-DAF4-7753-88C31AF83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917B-62C0-2340-B957-13C4DB55638C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EC42-F3CC-67B0-7938-D61B069F1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B09BC-069F-AAAC-B66F-9CF89477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8C1D-C7AF-314D-BFE3-BE3E20CB1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44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6383A-5A71-D70B-F3A6-2E16A6A1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36FD48-B846-C5C1-3854-865E403E3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3F1D4A-EADC-795C-EBEB-A7C4CE3DF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8C166F-63D9-647A-183B-5C1CF6AB3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35D5DE-35AF-F4B8-FF21-95DA45367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AB09D41-5687-EB8D-93FA-02D67C03D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917B-62C0-2340-B957-13C4DB55638C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08DD85D-DA65-2FD8-9075-AECA25859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63A57-3B1A-6379-0B7E-1FAA863F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8C1D-C7AF-314D-BFE3-BE3E20CB1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75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D1CA6-5AAB-F37F-5638-DA6D78EB6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315712-8362-B2A4-5E3B-E78C0055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917B-62C0-2340-B957-13C4DB55638C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315676-171A-6DAD-97F0-51911FC0B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85C00B-D60F-11D0-0C82-5A1F21EA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8C1D-C7AF-314D-BFE3-BE3E20CB1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7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A1A45A-33AE-C716-AB8F-099BD78F6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917B-62C0-2340-B957-13C4DB55638C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68B490-FB6A-BB6A-4B3C-623785A3D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CDCDE8E-B476-3EFC-B8E5-FAF2073D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8C1D-C7AF-314D-BFE3-BE3E20CB1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62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5D1DC-75D8-E4F2-71AC-1679E0530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C75CAC-CCF8-C9CA-4DAD-84B2EE4C7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BF5E7E-B245-6020-52C8-E776A6CED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FF7C49-D0D2-3936-5F72-E08DF8DA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917B-62C0-2340-B957-13C4DB55638C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536C8-4B9E-BB12-BC51-8623A4E0C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BDC485-6E07-AAD0-7ED5-F371E26F5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8C1D-C7AF-314D-BFE3-BE3E20CB1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180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F4890-BEC3-E9E9-2C5E-00F1CA8F3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E27253-E6D9-FA94-0988-F6836EAADD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6B4A58-1CB0-D2A4-5649-E8FE21EC2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6B965D-6032-D884-7523-D3CF8BB8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917B-62C0-2340-B957-13C4DB55638C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899D2F-E26F-4E36-6C9B-51A9416E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1AAC57-5286-6775-DC71-C4E7EB962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8C1D-C7AF-314D-BFE3-BE3E20CB1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769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46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CEED4-CEEE-6261-B6F0-C5E1B2CB7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94BD5D-6467-24E9-A56A-7D6D7D9FD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1B4726-B69D-63A1-36E5-054E1DA33D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02917B-62C0-2340-B957-13C4DB55638C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94F9B6-B2AC-704F-AB3B-26F8A5EE9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AC48FA-1909-826B-EBC0-FF51736A6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AD8C1D-C7AF-314D-BFE3-BE3E20CB1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77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17.xml"/><Relationship Id="rId7" Type="http://schemas.openxmlformats.org/officeDocument/2006/relationships/image" Target="../media/image21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63.gif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tags" Target="../tags/tag21.xml"/><Relationship Id="rId7" Type="http://schemas.openxmlformats.org/officeDocument/2006/relationships/image" Target="../media/image15.png"/><Relationship Id="rId12" Type="http://schemas.openxmlformats.org/officeDocument/2006/relationships/image" Target="../media/image6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7.png"/><Relationship Id="rId5" Type="http://schemas.openxmlformats.org/officeDocument/2006/relationships/tags" Target="../tags/tag23.xml"/><Relationship Id="rId15" Type="http://schemas.openxmlformats.org/officeDocument/2006/relationships/image" Target="../media/image71.emf"/><Relationship Id="rId10" Type="http://schemas.openxmlformats.org/officeDocument/2006/relationships/image" Target="../media/image66.png"/><Relationship Id="rId4" Type="http://schemas.openxmlformats.org/officeDocument/2006/relationships/tags" Target="../tags/tag22.xml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image" Target="../media/image84.emf"/><Relationship Id="rId3" Type="http://schemas.openxmlformats.org/officeDocument/2006/relationships/image" Target="../media/image69.png"/><Relationship Id="rId7" Type="http://schemas.openxmlformats.org/officeDocument/2006/relationships/image" Target="../media/image78.emf"/><Relationship Id="rId12" Type="http://schemas.openxmlformats.org/officeDocument/2006/relationships/image" Target="../media/image83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11" Type="http://schemas.openxmlformats.org/officeDocument/2006/relationships/image" Target="../media/image82.emf"/><Relationship Id="rId5" Type="http://schemas.openxmlformats.org/officeDocument/2006/relationships/image" Target="../media/image76.emf"/><Relationship Id="rId10" Type="http://schemas.openxmlformats.org/officeDocument/2006/relationships/image" Target="../media/image81.emf"/><Relationship Id="rId4" Type="http://schemas.openxmlformats.org/officeDocument/2006/relationships/image" Target="../media/image75.emf"/><Relationship Id="rId9" Type="http://schemas.openxmlformats.org/officeDocument/2006/relationships/image" Target="../media/image8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13" Type="http://schemas.openxmlformats.org/officeDocument/2006/relationships/image" Target="../media/image94.emf"/><Relationship Id="rId18" Type="http://schemas.openxmlformats.org/officeDocument/2006/relationships/image" Target="../media/image9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emf"/><Relationship Id="rId12" Type="http://schemas.openxmlformats.org/officeDocument/2006/relationships/image" Target="../media/image93.emf"/><Relationship Id="rId17" Type="http://schemas.openxmlformats.org/officeDocument/2006/relationships/image" Target="../media/image69.png"/><Relationship Id="rId2" Type="http://schemas.openxmlformats.org/officeDocument/2006/relationships/tags" Target="../tags/tag25.xml"/><Relationship Id="rId16" Type="http://schemas.openxmlformats.org/officeDocument/2006/relationships/image" Target="../media/image97.emf"/><Relationship Id="rId1" Type="http://schemas.openxmlformats.org/officeDocument/2006/relationships/tags" Target="../tags/tag24.xml"/><Relationship Id="rId6" Type="http://schemas.openxmlformats.org/officeDocument/2006/relationships/image" Target="../media/image87.emf"/><Relationship Id="rId11" Type="http://schemas.openxmlformats.org/officeDocument/2006/relationships/image" Target="../media/image92.emf"/><Relationship Id="rId5" Type="http://schemas.openxmlformats.org/officeDocument/2006/relationships/image" Target="../media/image86.emf"/><Relationship Id="rId15" Type="http://schemas.openxmlformats.org/officeDocument/2006/relationships/image" Target="../media/image96.emf"/><Relationship Id="rId10" Type="http://schemas.openxmlformats.org/officeDocument/2006/relationships/image" Target="../media/image91.emf"/><Relationship Id="rId19" Type="http://schemas.openxmlformats.org/officeDocument/2006/relationships/image" Target="../media/image99.png"/><Relationship Id="rId4" Type="http://schemas.openxmlformats.org/officeDocument/2006/relationships/image" Target="../media/image85.emf"/><Relationship Id="rId9" Type="http://schemas.openxmlformats.org/officeDocument/2006/relationships/image" Target="../media/image90.emf"/><Relationship Id="rId14" Type="http://schemas.openxmlformats.org/officeDocument/2006/relationships/image" Target="../media/image9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0.emf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103.png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emf"/><Relationship Id="rId12" Type="http://schemas.openxmlformats.org/officeDocument/2006/relationships/image" Target="../media/image97.emf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00.emf"/><Relationship Id="rId11" Type="http://schemas.openxmlformats.org/officeDocument/2006/relationships/image" Target="../media/image107.png"/><Relationship Id="rId5" Type="http://schemas.openxmlformats.org/officeDocument/2006/relationships/image" Target="../media/image86.emf"/><Relationship Id="rId10" Type="http://schemas.openxmlformats.org/officeDocument/2006/relationships/image" Target="../media/image106.emf"/><Relationship Id="rId4" Type="http://schemas.openxmlformats.org/officeDocument/2006/relationships/image" Target="../media/image105.png"/><Relationship Id="rId9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3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12.emf"/><Relationship Id="rId11" Type="http://schemas.openxmlformats.org/officeDocument/2006/relationships/image" Target="../media/image117.emf"/><Relationship Id="rId5" Type="http://schemas.openxmlformats.org/officeDocument/2006/relationships/image" Target="../media/image111.emf"/><Relationship Id="rId10" Type="http://schemas.openxmlformats.org/officeDocument/2006/relationships/image" Target="../media/image116.emf"/><Relationship Id="rId4" Type="http://schemas.openxmlformats.org/officeDocument/2006/relationships/image" Target="../media/image110.emf"/><Relationship Id="rId9" Type="http://schemas.openxmlformats.org/officeDocument/2006/relationships/image" Target="../media/image11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2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1.emf"/><Relationship Id="rId12" Type="http://schemas.openxmlformats.org/officeDocument/2006/relationships/image" Target="../media/image123.emf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20.emf"/><Relationship Id="rId11" Type="http://schemas.openxmlformats.org/officeDocument/2006/relationships/image" Target="../media/image117.emf"/><Relationship Id="rId5" Type="http://schemas.openxmlformats.org/officeDocument/2006/relationships/image" Target="../media/image119.emf"/><Relationship Id="rId10" Type="http://schemas.openxmlformats.org/officeDocument/2006/relationships/image" Target="../media/image122.png"/><Relationship Id="rId4" Type="http://schemas.openxmlformats.org/officeDocument/2006/relationships/image" Target="../media/image118.png"/><Relationship Id="rId9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9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image" Target="../media/image126.png"/><Relationship Id="rId7" Type="http://schemas.openxmlformats.org/officeDocument/2006/relationships/image" Target="../media/image13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131.emf"/><Relationship Id="rId11" Type="http://schemas.openxmlformats.org/officeDocument/2006/relationships/image" Target="../media/image136.emf"/><Relationship Id="rId5" Type="http://schemas.openxmlformats.org/officeDocument/2006/relationships/image" Target="../media/image130.png"/><Relationship Id="rId10" Type="http://schemas.openxmlformats.org/officeDocument/2006/relationships/image" Target="../media/image135.emf"/><Relationship Id="rId4" Type="http://schemas.openxmlformats.org/officeDocument/2006/relationships/image" Target="../media/image128.png"/><Relationship Id="rId9" Type="http://schemas.openxmlformats.org/officeDocument/2006/relationships/image" Target="../media/image134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18" Type="http://schemas.openxmlformats.org/officeDocument/2006/relationships/image" Target="../media/image138.png"/><Relationship Id="rId3" Type="http://schemas.openxmlformats.org/officeDocument/2006/relationships/tags" Target="../tags/tag38.xml"/><Relationship Id="rId21" Type="http://schemas.openxmlformats.org/officeDocument/2006/relationships/image" Target="../media/image141.png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image" Target="../media/image137.png"/><Relationship Id="rId2" Type="http://schemas.openxmlformats.org/officeDocument/2006/relationships/tags" Target="../tags/tag37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140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24" Type="http://schemas.openxmlformats.org/officeDocument/2006/relationships/image" Target="../media/image144.png"/><Relationship Id="rId5" Type="http://schemas.openxmlformats.org/officeDocument/2006/relationships/tags" Target="../tags/tag40.xml"/><Relationship Id="rId15" Type="http://schemas.openxmlformats.org/officeDocument/2006/relationships/tags" Target="../tags/tag50.xml"/><Relationship Id="rId23" Type="http://schemas.openxmlformats.org/officeDocument/2006/relationships/image" Target="../media/image143.png"/><Relationship Id="rId10" Type="http://schemas.openxmlformats.org/officeDocument/2006/relationships/tags" Target="../tags/tag45.xml"/><Relationship Id="rId19" Type="http://schemas.openxmlformats.org/officeDocument/2006/relationships/image" Target="../media/image139.pn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Relationship Id="rId22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13" Type="http://schemas.openxmlformats.org/officeDocument/2006/relationships/image" Target="../media/image156.emf"/><Relationship Id="rId3" Type="http://schemas.openxmlformats.org/officeDocument/2006/relationships/image" Target="../media/image146.emf"/><Relationship Id="rId7" Type="http://schemas.openxmlformats.org/officeDocument/2006/relationships/image" Target="../media/image150.emf"/><Relationship Id="rId12" Type="http://schemas.openxmlformats.org/officeDocument/2006/relationships/image" Target="../media/image155.emf"/><Relationship Id="rId17" Type="http://schemas.openxmlformats.org/officeDocument/2006/relationships/image" Target="../media/image160.emf"/><Relationship Id="rId2" Type="http://schemas.openxmlformats.org/officeDocument/2006/relationships/image" Target="../media/image145.emf"/><Relationship Id="rId16" Type="http://schemas.openxmlformats.org/officeDocument/2006/relationships/image" Target="../media/image1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emf"/><Relationship Id="rId11" Type="http://schemas.openxmlformats.org/officeDocument/2006/relationships/image" Target="../media/image154.emf"/><Relationship Id="rId5" Type="http://schemas.openxmlformats.org/officeDocument/2006/relationships/image" Target="../media/image148.emf"/><Relationship Id="rId15" Type="http://schemas.openxmlformats.org/officeDocument/2006/relationships/image" Target="../media/image158.png"/><Relationship Id="rId10" Type="http://schemas.openxmlformats.org/officeDocument/2006/relationships/image" Target="../media/image153.emf"/><Relationship Id="rId4" Type="http://schemas.openxmlformats.org/officeDocument/2006/relationships/image" Target="../media/image147.emf"/><Relationship Id="rId9" Type="http://schemas.openxmlformats.org/officeDocument/2006/relationships/image" Target="../media/image152.emf"/><Relationship Id="rId14" Type="http://schemas.openxmlformats.org/officeDocument/2006/relationships/image" Target="../media/image15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6.emf"/><Relationship Id="rId7" Type="http://schemas.openxmlformats.org/officeDocument/2006/relationships/image" Target="../media/image170.emf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emf"/><Relationship Id="rId5" Type="http://schemas.openxmlformats.org/officeDocument/2006/relationships/image" Target="../media/image168.emf"/><Relationship Id="rId10" Type="http://schemas.openxmlformats.org/officeDocument/2006/relationships/image" Target="../media/image172.emf"/><Relationship Id="rId4" Type="http://schemas.openxmlformats.org/officeDocument/2006/relationships/image" Target="../media/image167.emf"/><Relationship Id="rId9" Type="http://schemas.openxmlformats.org/officeDocument/2006/relationships/image" Target="../media/image17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emf"/><Relationship Id="rId3" Type="http://schemas.openxmlformats.org/officeDocument/2006/relationships/image" Target="../media/image178.tiff"/><Relationship Id="rId7" Type="http://schemas.openxmlformats.org/officeDocument/2006/relationships/image" Target="../media/image18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tiff"/><Relationship Id="rId9" Type="http://schemas.openxmlformats.org/officeDocument/2006/relationships/image" Target="../media/image184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7" Type="http://schemas.openxmlformats.org/officeDocument/2006/relationships/image" Target="../media/image194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emf"/><Relationship Id="rId5" Type="http://schemas.openxmlformats.org/officeDocument/2006/relationships/image" Target="../media/image192.emf"/><Relationship Id="rId4" Type="http://schemas.openxmlformats.org/officeDocument/2006/relationships/image" Target="../media/image19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emf"/><Relationship Id="rId3" Type="http://schemas.openxmlformats.org/officeDocument/2006/relationships/image" Target="../media/image202.emf"/><Relationship Id="rId7" Type="http://schemas.openxmlformats.org/officeDocument/2006/relationships/image" Target="../media/image205.emf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emf"/><Relationship Id="rId5" Type="http://schemas.openxmlformats.org/officeDocument/2006/relationships/image" Target="../media/image203.emf"/><Relationship Id="rId4" Type="http://schemas.openxmlformats.org/officeDocument/2006/relationships/image" Target="../media/image8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7" Type="http://schemas.openxmlformats.org/officeDocument/2006/relationships/image" Target="../media/image212.emf"/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emf"/><Relationship Id="rId5" Type="http://schemas.openxmlformats.org/officeDocument/2006/relationships/image" Target="../media/image210.emf"/><Relationship Id="rId4" Type="http://schemas.openxmlformats.org/officeDocument/2006/relationships/image" Target="../media/image20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2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emf"/><Relationship Id="rId12" Type="http://schemas.openxmlformats.org/officeDocument/2006/relationships/image" Target="../media/image22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emf"/><Relationship Id="rId11" Type="http://schemas.openxmlformats.org/officeDocument/2006/relationships/image" Target="../media/image21.png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emf"/><Relationship Id="rId3" Type="http://schemas.openxmlformats.org/officeDocument/2006/relationships/tags" Target="../tags/tag54.xml"/><Relationship Id="rId7" Type="http://schemas.openxmlformats.org/officeDocument/2006/relationships/image" Target="../media/image215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214.png"/><Relationship Id="rId5" Type="http://schemas.openxmlformats.org/officeDocument/2006/relationships/image" Target="../media/image213.emf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wmf"/><Relationship Id="rId2" Type="http://schemas.openxmlformats.org/officeDocument/2006/relationships/image" Target="../media/image21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4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223.emf"/><Relationship Id="rId5" Type="http://schemas.openxmlformats.org/officeDocument/2006/relationships/image" Target="../media/image222.emf"/><Relationship Id="rId10" Type="http://schemas.openxmlformats.org/officeDocument/2006/relationships/image" Target="../media/image227.emf"/><Relationship Id="rId4" Type="http://schemas.openxmlformats.org/officeDocument/2006/relationships/image" Target="../media/image221.emf"/><Relationship Id="rId9" Type="http://schemas.openxmlformats.org/officeDocument/2006/relationships/image" Target="../media/image22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emf"/><Relationship Id="rId13" Type="http://schemas.openxmlformats.org/officeDocument/2006/relationships/image" Target="../media/image237.emf"/><Relationship Id="rId18" Type="http://schemas.openxmlformats.org/officeDocument/2006/relationships/image" Target="../media/image242.emf"/><Relationship Id="rId3" Type="http://schemas.openxmlformats.org/officeDocument/2006/relationships/image" Target="../media/image22.emf"/><Relationship Id="rId7" Type="http://schemas.openxmlformats.org/officeDocument/2006/relationships/image" Target="../media/image231.emf"/><Relationship Id="rId12" Type="http://schemas.openxmlformats.org/officeDocument/2006/relationships/image" Target="../media/image236.emf"/><Relationship Id="rId17" Type="http://schemas.openxmlformats.org/officeDocument/2006/relationships/image" Target="../media/image241.emf"/><Relationship Id="rId2" Type="http://schemas.openxmlformats.org/officeDocument/2006/relationships/image" Target="../media/image228.emf"/><Relationship Id="rId16" Type="http://schemas.openxmlformats.org/officeDocument/2006/relationships/image" Target="../media/image2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emf"/><Relationship Id="rId11" Type="http://schemas.openxmlformats.org/officeDocument/2006/relationships/image" Target="../media/image235.emf"/><Relationship Id="rId5" Type="http://schemas.openxmlformats.org/officeDocument/2006/relationships/image" Target="../media/image229.emf"/><Relationship Id="rId15" Type="http://schemas.openxmlformats.org/officeDocument/2006/relationships/image" Target="../media/image239.emf"/><Relationship Id="rId10" Type="http://schemas.openxmlformats.org/officeDocument/2006/relationships/image" Target="../media/image234.emf"/><Relationship Id="rId19" Type="http://schemas.openxmlformats.org/officeDocument/2006/relationships/image" Target="../media/image243.emf"/><Relationship Id="rId4" Type="http://schemas.openxmlformats.org/officeDocument/2006/relationships/image" Target="../media/image23.emf"/><Relationship Id="rId9" Type="http://schemas.openxmlformats.org/officeDocument/2006/relationships/image" Target="../media/image233.emf"/><Relationship Id="rId14" Type="http://schemas.openxmlformats.org/officeDocument/2006/relationships/image" Target="../media/image23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8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image" Target="../media/image2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8.emf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57.emf"/><Relationship Id="rId11" Type="http://schemas.openxmlformats.org/officeDocument/2006/relationships/image" Target="../media/image262.png"/><Relationship Id="rId5" Type="http://schemas.openxmlformats.org/officeDocument/2006/relationships/image" Target="../media/image256.png"/><Relationship Id="rId10" Type="http://schemas.openxmlformats.org/officeDocument/2006/relationships/image" Target="../media/image261.emf"/><Relationship Id="rId4" Type="http://schemas.openxmlformats.org/officeDocument/2006/relationships/image" Target="../media/image255.png"/><Relationship Id="rId9" Type="http://schemas.openxmlformats.org/officeDocument/2006/relationships/image" Target="../media/image26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5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13" Type="http://schemas.openxmlformats.org/officeDocument/2006/relationships/image" Target="../media/image272.png"/><Relationship Id="rId3" Type="http://schemas.openxmlformats.org/officeDocument/2006/relationships/tags" Target="../tags/tag63.xml"/><Relationship Id="rId7" Type="http://schemas.openxmlformats.org/officeDocument/2006/relationships/image" Target="../media/image263.png"/><Relationship Id="rId12" Type="http://schemas.openxmlformats.org/officeDocument/2006/relationships/image" Target="../media/image271.emf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266.png"/><Relationship Id="rId11" Type="http://schemas.openxmlformats.org/officeDocument/2006/relationships/image" Target="../media/image270.e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74.emf"/><Relationship Id="rId10" Type="http://schemas.openxmlformats.org/officeDocument/2006/relationships/image" Target="../media/image269.png"/><Relationship Id="rId4" Type="http://schemas.openxmlformats.org/officeDocument/2006/relationships/tags" Target="../tags/tag64.xml"/><Relationship Id="rId9" Type="http://schemas.openxmlformats.org/officeDocument/2006/relationships/image" Target="../media/image268.png"/><Relationship Id="rId14" Type="http://schemas.openxmlformats.org/officeDocument/2006/relationships/image" Target="../media/image273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tiff"/><Relationship Id="rId3" Type="http://schemas.openxmlformats.org/officeDocument/2006/relationships/image" Target="../media/image277.tiff"/><Relationship Id="rId7" Type="http://schemas.openxmlformats.org/officeDocument/2006/relationships/image" Target="../media/image280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9.tiff"/><Relationship Id="rId4" Type="http://schemas.openxmlformats.org/officeDocument/2006/relationships/image" Target="../media/image278.tiff"/><Relationship Id="rId9" Type="http://schemas.openxmlformats.org/officeDocument/2006/relationships/image" Target="../media/image28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3" Type="http://schemas.openxmlformats.org/officeDocument/2006/relationships/tags" Target="../tags/tag68.xml"/><Relationship Id="rId7" Type="http://schemas.openxmlformats.org/officeDocument/2006/relationships/image" Target="../media/image284.emf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83.emf"/><Relationship Id="rId11" Type="http://schemas.openxmlformats.org/officeDocument/2006/relationships/image" Target="../media/image28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7.png"/><Relationship Id="rId4" Type="http://schemas.openxmlformats.org/officeDocument/2006/relationships/tags" Target="../tags/tag69.xml"/><Relationship Id="rId9" Type="http://schemas.openxmlformats.org/officeDocument/2006/relationships/image" Target="../media/image28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tags" Target="../tags/tag72.xml"/><Relationship Id="rId7" Type="http://schemas.openxmlformats.org/officeDocument/2006/relationships/image" Target="../media/image290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288.png"/><Relationship Id="rId5" Type="http://schemas.openxmlformats.org/officeDocument/2006/relationships/image" Target="../media/image289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2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.bin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4" Type="http://schemas.openxmlformats.org/officeDocument/2006/relationships/image" Target="../media/image293.png"/><Relationship Id="rId9" Type="http://schemas.openxmlformats.org/officeDocument/2006/relationships/image" Target="../media/image25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13" Type="http://schemas.openxmlformats.org/officeDocument/2006/relationships/image" Target="../media/image301.png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0.png"/><Relationship Id="rId2" Type="http://schemas.openxmlformats.org/officeDocument/2006/relationships/tags" Target="../tags/tag76.xml"/><Relationship Id="rId16" Type="http://schemas.openxmlformats.org/officeDocument/2006/relationships/image" Target="../media/image293.png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299.png"/><Relationship Id="rId5" Type="http://schemas.openxmlformats.org/officeDocument/2006/relationships/tags" Target="../tags/tag79.xml"/><Relationship Id="rId15" Type="http://schemas.openxmlformats.org/officeDocument/2006/relationships/image" Target="../media/image303.png"/><Relationship Id="rId10" Type="http://schemas.openxmlformats.org/officeDocument/2006/relationships/image" Target="../media/image298.png"/><Relationship Id="rId4" Type="http://schemas.openxmlformats.org/officeDocument/2006/relationships/tags" Target="../tags/tag78.xml"/><Relationship Id="rId9" Type="http://schemas.openxmlformats.org/officeDocument/2006/relationships/image" Target="../media/image297.png"/><Relationship Id="rId14" Type="http://schemas.openxmlformats.org/officeDocument/2006/relationships/image" Target="../media/image30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5.emf"/><Relationship Id="rId4" Type="http://schemas.openxmlformats.org/officeDocument/2006/relationships/image" Target="../media/image254.e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3" Type="http://schemas.openxmlformats.org/officeDocument/2006/relationships/tags" Target="../tags/tag83.xml"/><Relationship Id="rId7" Type="http://schemas.openxmlformats.org/officeDocument/2006/relationships/image" Target="../media/image308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307.png"/><Relationship Id="rId5" Type="http://schemas.openxmlformats.org/officeDocument/2006/relationships/image" Target="../media/image30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0.em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3" Type="http://schemas.openxmlformats.org/officeDocument/2006/relationships/image" Target="../media/image312.png"/><Relationship Id="rId7" Type="http://schemas.openxmlformats.org/officeDocument/2006/relationships/image" Target="../media/image316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png"/><Relationship Id="rId11" Type="http://schemas.openxmlformats.org/officeDocument/2006/relationships/image" Target="../media/image320.png"/><Relationship Id="rId5" Type="http://schemas.openxmlformats.org/officeDocument/2006/relationships/image" Target="../media/image314.png"/><Relationship Id="rId10" Type="http://schemas.openxmlformats.org/officeDocument/2006/relationships/image" Target="../media/image319.png"/><Relationship Id="rId4" Type="http://schemas.openxmlformats.org/officeDocument/2006/relationships/image" Target="../media/image313.png"/><Relationship Id="rId9" Type="http://schemas.openxmlformats.org/officeDocument/2006/relationships/image" Target="../media/image31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emf"/><Relationship Id="rId2" Type="http://schemas.openxmlformats.org/officeDocument/2006/relationships/image" Target="../media/image321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emf"/><Relationship Id="rId3" Type="http://schemas.openxmlformats.org/officeDocument/2006/relationships/image" Target="../media/image324.emf"/><Relationship Id="rId7" Type="http://schemas.openxmlformats.org/officeDocument/2006/relationships/image" Target="../media/image328.emf"/><Relationship Id="rId2" Type="http://schemas.openxmlformats.org/officeDocument/2006/relationships/image" Target="../media/image3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7.png"/><Relationship Id="rId11" Type="http://schemas.openxmlformats.org/officeDocument/2006/relationships/image" Target="../media/image332.png"/><Relationship Id="rId5" Type="http://schemas.openxmlformats.org/officeDocument/2006/relationships/image" Target="../media/image326.emf"/><Relationship Id="rId10" Type="http://schemas.openxmlformats.org/officeDocument/2006/relationships/image" Target="../media/image331.emf"/><Relationship Id="rId4" Type="http://schemas.openxmlformats.org/officeDocument/2006/relationships/image" Target="../media/image325.emf"/><Relationship Id="rId9" Type="http://schemas.openxmlformats.org/officeDocument/2006/relationships/image" Target="../media/image330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emf"/><Relationship Id="rId2" Type="http://schemas.openxmlformats.org/officeDocument/2006/relationships/image" Target="../media/image3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.emf"/><Relationship Id="rId5" Type="http://schemas.openxmlformats.org/officeDocument/2006/relationships/image" Target="../media/image336.emf"/><Relationship Id="rId4" Type="http://schemas.openxmlformats.org/officeDocument/2006/relationships/image" Target="../media/image335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6.xml"/><Relationship Id="rId7" Type="http://schemas.openxmlformats.org/officeDocument/2006/relationships/image" Target="../media/image4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tags" Target="../tags/tag8.xml"/><Relationship Id="rId16" Type="http://schemas.openxmlformats.org/officeDocument/2006/relationships/image" Target="../media/image51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46.png"/><Relationship Id="rId5" Type="http://schemas.openxmlformats.org/officeDocument/2006/relationships/tags" Target="../tags/tag11.xml"/><Relationship Id="rId15" Type="http://schemas.openxmlformats.org/officeDocument/2006/relationships/image" Target="../media/image50.emf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54.png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B0FBA1-1D97-7198-3C70-B56C983E8A7A}"/>
              </a:ext>
            </a:extLst>
          </p:cNvPr>
          <p:cNvSpPr txBox="1"/>
          <p:nvPr/>
        </p:nvSpPr>
        <p:spPr>
          <a:xfrm>
            <a:off x="0" y="1704217"/>
            <a:ext cx="12192000" cy="2827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Кулоновские комплексы в полупроводниках и полупроводниковых наноструктурах</a:t>
            </a:r>
            <a:endParaRPr lang="en-US" sz="4000" b="1" dirty="0">
              <a:ln w="31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4000" b="1" dirty="0">
              <a:ln w="31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ru-RU" sz="36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</a:rPr>
              <a:t>М.А. Семина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6BA91A-9F30-DE79-97FF-6E9F0E80EE2C}"/>
              </a:ext>
            </a:extLst>
          </p:cNvPr>
          <p:cNvSpPr/>
          <p:nvPr/>
        </p:nvSpPr>
        <p:spPr>
          <a:xfrm>
            <a:off x="2007930" y="4862601"/>
            <a:ext cx="62094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ФТИ им. </a:t>
            </a:r>
            <a:r>
              <a:rPr lang="ru-RU" sz="2000" dirty="0" err="1"/>
              <a:t>А.Ф.Иоффе</a:t>
            </a:r>
            <a:r>
              <a:rPr lang="ru-RU" sz="2000" dirty="0"/>
              <a:t>, Санкт-Петербург, Россия</a:t>
            </a:r>
            <a:endParaRPr lang="en-US" sz="2000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cs typeface="Arial" pitchFamily="34" charset="0"/>
              </a:rPr>
              <a:t>E-mail: </a:t>
            </a:r>
            <a:r>
              <a:rPr lang="en-US" sz="2000" i="1" dirty="0" err="1">
                <a:cs typeface="Arial" pitchFamily="34" charset="0"/>
              </a:rPr>
              <a:t>semina@mail.ioffe.ru</a:t>
            </a:r>
            <a:endParaRPr lang="ru-RU" sz="2000" i="1" dirty="0"/>
          </a:p>
        </p:txBody>
      </p:sp>
      <p:pic>
        <p:nvPicPr>
          <p:cNvPr id="10" name="Picture 18" descr="http://www.ioffe.ru/icons/ptilgold.jpg">
            <a:extLst>
              <a:ext uri="{FF2B5EF4-FFF2-40B4-BE49-F238E27FC236}">
                <a16:creationId xmlns:a16="http://schemas.microsoft.com/office/drawing/2014/main" id="{9183D3E0-077C-9B20-2BD4-AC4BD22C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357" y="4907934"/>
            <a:ext cx="1731645" cy="617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6131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6919A4A-D9CB-77B1-F262-19C3A3A2F3EF}"/>
              </a:ext>
            </a:extLst>
          </p:cNvPr>
          <p:cNvSpPr/>
          <p:nvPr/>
        </p:nvSpPr>
        <p:spPr>
          <a:xfrm>
            <a:off x="100836" y="1862001"/>
            <a:ext cx="9157464" cy="87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E11B95-573E-2AEB-A984-FA549A5D7F8F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38B7A9E-253B-0A85-5F64-6AEC5B14F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Волновые функции, подробности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6B6FD-91A7-520A-31B7-878A86C740EF}"/>
              </a:ext>
            </a:extLst>
          </p:cNvPr>
          <p:cNvSpPr txBox="1"/>
          <p:nvPr/>
        </p:nvSpPr>
        <p:spPr>
          <a:xfrm>
            <a:off x="167058" y="1367978"/>
            <a:ext cx="554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 данной модели экситон – аналог атома водорода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8EFEFF-0198-511F-D347-33C9F415B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1550" y="3200400"/>
            <a:ext cx="5168900" cy="457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0A6D469-5DA1-FFF8-4CD0-361C060CA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8" y="1976298"/>
            <a:ext cx="8780653" cy="672084"/>
          </a:xfrm>
          <a:prstGeom prst="rect">
            <a:avLst/>
          </a:prstGeom>
        </p:spPr>
      </p:pic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5139D7B5-4371-B958-C0D0-589A34127AC6}"/>
              </a:ext>
            </a:extLst>
          </p:cNvPr>
          <p:cNvCxnSpPr/>
          <p:nvPr/>
        </p:nvCxnSpPr>
        <p:spPr>
          <a:xfrm flipH="1" flipV="1">
            <a:off x="7023100" y="2635395"/>
            <a:ext cx="914400" cy="25198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6058E93-E3AC-AA92-D7FC-BC6D12EFC6BF}"/>
              </a:ext>
            </a:extLst>
          </p:cNvPr>
          <p:cNvSpPr txBox="1"/>
          <p:nvPr/>
        </p:nvSpPr>
        <p:spPr>
          <a:xfrm>
            <a:off x="7816034" y="2887376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обобщенные полиномы </a:t>
            </a:r>
            <a:r>
              <a:rPr lang="ru-RU" dirty="0" err="1"/>
              <a:t>Лагерра</a:t>
            </a:r>
            <a:endParaRPr lang="ru-RU" dirty="0"/>
          </a:p>
        </p:txBody>
      </p:sp>
      <p:pic>
        <p:nvPicPr>
          <p:cNvPr id="25" name="Рисунок 24" descr="Изображение выглядит как снимок экрана, текст, круг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301FA9F5-A7F1-FA5D-FF51-AFDDD2DCD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82" y="2887376"/>
            <a:ext cx="6858000" cy="38481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37D139-63B8-8EB5-660E-3C1A8D4CD4AB}"/>
              </a:ext>
            </a:extLst>
          </p:cNvPr>
          <p:cNvSpPr txBox="1"/>
          <p:nvPr/>
        </p:nvSpPr>
        <p:spPr>
          <a:xfrm>
            <a:off x="7023100" y="6060569"/>
            <a:ext cx="5168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https</a:t>
            </a:r>
            <a:r>
              <a:rPr lang="ru-RU" dirty="0"/>
              <a:t>://</a:t>
            </a:r>
            <a:r>
              <a:rPr lang="ru-RU" dirty="0" err="1"/>
              <a:t>www.reddit.com</a:t>
            </a:r>
            <a:r>
              <a:rPr lang="ru-RU" dirty="0"/>
              <a:t>/</a:t>
            </a:r>
            <a:r>
              <a:rPr lang="ru-RU" dirty="0" err="1"/>
              <a:t>r</a:t>
            </a:r>
            <a:r>
              <a:rPr lang="ru-RU" dirty="0"/>
              <a:t>/</a:t>
            </a:r>
            <a:r>
              <a:rPr lang="ru-RU" dirty="0" err="1"/>
              <a:t>dataisbeautiful</a:t>
            </a:r>
            <a:r>
              <a:rPr lang="ru-RU" dirty="0"/>
              <a:t>/</a:t>
            </a:r>
            <a:r>
              <a:rPr lang="ru-RU" dirty="0" err="1"/>
              <a:t>comments</a:t>
            </a:r>
            <a:r>
              <a:rPr lang="ru-RU" dirty="0"/>
              <a:t>/hqb8fd/oc_hydrogen_electron_clouds_in_2d/</a:t>
            </a:r>
          </a:p>
        </p:txBody>
      </p:sp>
    </p:spTree>
    <p:extLst>
      <p:ext uri="{BB962C8B-B14F-4D97-AF65-F5344CB8AC3E}">
        <p14:creationId xmlns:p14="http://schemas.microsoft.com/office/powerpoint/2010/main" val="2477670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862F7A-525E-FCF9-F89F-758D565D6CAD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D20765B-5F7B-8308-A868-3E60BA863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Многозонная модель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AC635DC-76E2-4CC2-6B1B-6DB29E1B4EAE}"/>
              </a:ext>
            </a:extLst>
          </p:cNvPr>
          <p:cNvGrpSpPr/>
          <p:nvPr/>
        </p:nvGrpSpPr>
        <p:grpSpPr>
          <a:xfrm>
            <a:off x="3045610" y="1985799"/>
            <a:ext cx="5630432" cy="545694"/>
            <a:chOff x="3045610" y="1985799"/>
            <a:chExt cx="5630432" cy="545694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E60BC179-923F-AF5A-D003-D5B907F1AF51}"/>
                </a:ext>
              </a:extLst>
            </p:cNvPr>
            <p:cNvSpPr/>
            <p:nvPr/>
          </p:nvSpPr>
          <p:spPr>
            <a:xfrm>
              <a:off x="3045610" y="1985799"/>
              <a:ext cx="5630432" cy="5456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B3A9396-14CD-03A4-5215-5FD7D88384B9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3212354" y="2132088"/>
              <a:ext cx="5278095" cy="262857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B706972-76BF-2A24-3B6D-9DC8BCDFCD3E}"/>
              </a:ext>
            </a:extLst>
          </p:cNvPr>
          <p:cNvGrpSpPr/>
          <p:nvPr/>
        </p:nvGrpSpPr>
        <p:grpSpPr>
          <a:xfrm>
            <a:off x="3036184" y="3336863"/>
            <a:ext cx="6107815" cy="726406"/>
            <a:chOff x="3036184" y="3336863"/>
            <a:chExt cx="6107815" cy="72640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ADE7FF98-5632-A26C-3852-8B250C0475C1}"/>
                </a:ext>
              </a:extLst>
            </p:cNvPr>
            <p:cNvSpPr/>
            <p:nvPr/>
          </p:nvSpPr>
          <p:spPr>
            <a:xfrm>
              <a:off x="3036184" y="3336863"/>
              <a:ext cx="6107815" cy="726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64C2AB5-9598-1672-CD91-84F46540E9EC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3104777" y="3411185"/>
              <a:ext cx="5880000" cy="565714"/>
            </a:xfrm>
            <a:prstGeom prst="rect">
              <a:avLst/>
            </a:prstGeom>
          </p:spPr>
        </p:pic>
      </p:grpSp>
      <p:pic>
        <p:nvPicPr>
          <p:cNvPr id="12" name="Picture 3">
            <a:extLst>
              <a:ext uri="{FF2B5EF4-FFF2-40B4-BE49-F238E27FC236}">
                <a16:creationId xmlns:a16="http://schemas.microsoft.com/office/drawing/2014/main" id="{397AE152-D891-2713-72BE-D0085C1D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849" y="1499138"/>
            <a:ext cx="2726722" cy="3393775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8D7ABA-741E-36B9-D20C-170E0312FCAB}"/>
              </a:ext>
            </a:extLst>
          </p:cNvPr>
          <p:cNvSpPr txBox="1"/>
          <p:nvPr/>
        </p:nvSpPr>
        <p:spPr>
          <a:xfrm>
            <a:off x="3045610" y="1463517"/>
            <a:ext cx="328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Базисные </a:t>
            </a:r>
            <a:r>
              <a:rPr lang="ru-RU" dirty="0" err="1"/>
              <a:t>блоховские</a:t>
            </a:r>
            <a:r>
              <a:rPr lang="ru-RU" dirty="0"/>
              <a:t> функции: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6ABC02-7D14-19D5-C508-E00A12125923}"/>
              </a:ext>
            </a:extLst>
          </p:cNvPr>
          <p:cNvSpPr txBox="1"/>
          <p:nvPr/>
        </p:nvSpPr>
        <p:spPr>
          <a:xfrm>
            <a:off x="3045610" y="2907307"/>
            <a:ext cx="4655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Волновая функция электрон-дырочной пары: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93E648-0023-391D-3AE0-3B0A25F8B22F}"/>
              </a:ext>
            </a:extLst>
          </p:cNvPr>
          <p:cNvSpPr txBox="1"/>
          <p:nvPr/>
        </p:nvSpPr>
        <p:spPr>
          <a:xfrm>
            <a:off x="59969" y="5071682"/>
            <a:ext cx="3141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Эффективный гамильтониан: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9BDF4BD-0D0B-1C11-01F8-1F1C192110EC}"/>
              </a:ext>
            </a:extLst>
          </p:cNvPr>
          <p:cNvGrpSpPr/>
          <p:nvPr/>
        </p:nvGrpSpPr>
        <p:grpSpPr>
          <a:xfrm>
            <a:off x="3643684" y="4933738"/>
            <a:ext cx="6373004" cy="790399"/>
            <a:chOff x="2443534" y="5549219"/>
            <a:chExt cx="6373004" cy="790399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0911E44-2485-7699-0FE7-8596857A96CA}"/>
                </a:ext>
              </a:extLst>
            </p:cNvPr>
            <p:cNvSpPr/>
            <p:nvPr/>
          </p:nvSpPr>
          <p:spPr>
            <a:xfrm>
              <a:off x="2443534" y="5567283"/>
              <a:ext cx="6373003" cy="609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2BA817D-2132-FD86-03E9-6B29BED9E9E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626062" y="5549219"/>
              <a:ext cx="6190476" cy="609524"/>
            </a:xfrm>
            <a:prstGeom prst="rect">
              <a:avLst/>
            </a:prstGeom>
          </p:spPr>
        </p:pic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DB648CB2-E14C-C393-3525-C4E8EE5BA6B7}"/>
                </a:ext>
              </a:extLst>
            </p:cNvPr>
            <p:cNvCxnSpPr/>
            <p:nvPr/>
          </p:nvCxnSpPr>
          <p:spPr>
            <a:xfrm flipV="1">
              <a:off x="8423238" y="5995373"/>
              <a:ext cx="252804" cy="34424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2432502-043D-68A7-E2F2-11A9F63B2EDC}"/>
              </a:ext>
            </a:extLst>
          </p:cNvPr>
          <p:cNvSpPr txBox="1"/>
          <p:nvPr/>
        </p:nvSpPr>
        <p:spPr>
          <a:xfrm>
            <a:off x="6295092" y="5687206"/>
            <a:ext cx="393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поправки, обменное взаимодействие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75C3FB-5C58-35DB-C413-ACAD6F1BDF9A}"/>
              </a:ext>
            </a:extLst>
          </p:cNvPr>
          <p:cNvSpPr txBox="1"/>
          <p:nvPr/>
        </p:nvSpPr>
        <p:spPr>
          <a:xfrm>
            <a:off x="4120966" y="6280582"/>
            <a:ext cx="7366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Г.Л. </a:t>
            </a:r>
            <a:r>
              <a:rPr lang="ru-RU" sz="1600" i="1" dirty="0" err="1"/>
              <a:t>Бир</a:t>
            </a:r>
            <a:r>
              <a:rPr lang="ru-RU" sz="1600" i="1" dirty="0"/>
              <a:t>, Г.Е. </a:t>
            </a:r>
            <a:r>
              <a:rPr lang="ru-RU" sz="1600" i="1" dirty="0" err="1"/>
              <a:t>Пикус</a:t>
            </a:r>
            <a:r>
              <a:rPr lang="ru-RU" sz="1600" i="1" dirty="0"/>
              <a:t>, Симметрия и деформационные эффекты в полупроводниках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474664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06FF82-6387-5FF7-0D4D-057A692FD948}"/>
              </a:ext>
            </a:extLst>
          </p:cNvPr>
          <p:cNvSpPr/>
          <p:nvPr/>
        </p:nvSpPr>
        <p:spPr>
          <a:xfrm>
            <a:off x="0" y="2143127"/>
            <a:ext cx="12192000" cy="1862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34AD1E4-6971-4928-E313-04638FF00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50"/>
            <a:ext cx="11857884" cy="116422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Экситоны в </a:t>
            </a:r>
            <a:r>
              <a:rPr lang="ru-RU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baseline="-25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b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структура состояний</a:t>
            </a:r>
            <a:b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baseline="30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206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C15734E-9D13-3DA4-0DB5-4026348DD28C}"/>
              </a:ext>
            </a:extLst>
          </p:cNvPr>
          <p:cNvSpPr txBox="1"/>
          <p:nvPr/>
        </p:nvSpPr>
        <p:spPr>
          <a:xfrm>
            <a:off x="0" y="1345771"/>
            <a:ext cx="8662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Cu</a:t>
            </a:r>
            <a:r>
              <a:rPr lang="en-US" sz="2000" b="1" baseline="-25000" dirty="0">
                <a:solidFill>
                  <a:srgbClr val="FF0000"/>
                </a:solidFill>
              </a:rPr>
              <a:t>2</a:t>
            </a:r>
            <a:r>
              <a:rPr lang="en-US" sz="2000" b="1" dirty="0">
                <a:solidFill>
                  <a:srgbClr val="FF0000"/>
                </a:solidFill>
              </a:rPr>
              <a:t>O</a:t>
            </a:r>
            <a:r>
              <a:rPr lang="en-US" sz="2000" dirty="0"/>
              <a:t> – </a:t>
            </a:r>
            <a:r>
              <a:rPr lang="ru-RU" sz="2000" dirty="0" err="1"/>
              <a:t>центросимметричный</a:t>
            </a:r>
            <a:r>
              <a:rPr lang="ru-RU" sz="2000" dirty="0"/>
              <a:t> кристалл с точечной группой симметрии </a:t>
            </a:r>
            <a:r>
              <a:rPr lang="en-US" sz="2000" b="1" i="1" dirty="0">
                <a:solidFill>
                  <a:srgbClr val="FF0000"/>
                </a:solidFill>
              </a:rPr>
              <a:t>O</a:t>
            </a:r>
            <a:r>
              <a:rPr lang="en-US" sz="2000" b="1" i="1" baseline="-25000" dirty="0">
                <a:solidFill>
                  <a:srgbClr val="FF0000"/>
                </a:solidFill>
              </a:rPr>
              <a:t>h</a:t>
            </a:r>
            <a:endParaRPr lang="ru-RU" sz="2000" b="1" i="1" baseline="-25000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addin_tmp.png">
            <a:extLst>
              <a:ext uri="{FF2B5EF4-FFF2-40B4-BE49-F238E27FC236}">
                <a16:creationId xmlns:a16="http://schemas.microsoft.com/office/drawing/2014/main" id="{4942375C-79A7-3D0F-3C00-399239C123F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077976" y="5159578"/>
            <a:ext cx="2996565" cy="25717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D93FDE4-45FF-1450-C648-366748E3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689" y="1754411"/>
            <a:ext cx="3030474" cy="3775075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AB3105-9888-DD6A-7BA4-1F9281AEF6F4}"/>
              </a:ext>
            </a:extLst>
          </p:cNvPr>
          <p:cNvSpPr txBox="1"/>
          <p:nvPr/>
        </p:nvSpPr>
        <p:spPr>
          <a:xfrm>
            <a:off x="3840543" y="5519344"/>
            <a:ext cx="39277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Зона проводимости и валентная зона </a:t>
            </a:r>
            <a:r>
              <a:rPr lang="ru-RU" b="1" dirty="0">
                <a:solidFill>
                  <a:srgbClr val="FF0000"/>
                </a:solidFill>
              </a:rPr>
              <a:t>одной четности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9AE8B-0A6A-FF05-9FCD-D3287BF5C72A}"/>
              </a:ext>
            </a:extLst>
          </p:cNvPr>
          <p:cNvSpPr txBox="1"/>
          <p:nvPr/>
        </p:nvSpPr>
        <p:spPr>
          <a:xfrm>
            <a:off x="3840542" y="6189568"/>
            <a:ext cx="39277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 дипольном приближении активны </a:t>
            </a:r>
            <a:r>
              <a:rPr lang="en-US" b="1" i="1" dirty="0">
                <a:solidFill>
                  <a:srgbClr val="FF0000"/>
                </a:solidFill>
              </a:rPr>
              <a:t>P-</a:t>
            </a:r>
            <a:r>
              <a:rPr lang="ru-RU" b="1" dirty="0">
                <a:solidFill>
                  <a:srgbClr val="FF0000"/>
                </a:solidFill>
              </a:rPr>
              <a:t>состояния </a:t>
            </a:r>
            <a:r>
              <a:rPr lang="ru-RU" dirty="0"/>
              <a:t>экситона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2B7B31-BD98-B74D-B793-B8CEF8486040}"/>
              </a:ext>
            </a:extLst>
          </p:cNvPr>
          <p:cNvSpPr txBox="1"/>
          <p:nvPr/>
        </p:nvSpPr>
        <p:spPr>
          <a:xfrm>
            <a:off x="48489" y="5624815"/>
            <a:ext cx="360911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Энергия связи экситона </a:t>
            </a:r>
            <a:r>
              <a:rPr lang="ru-RU" b="1" dirty="0">
                <a:solidFill>
                  <a:srgbClr val="FF0000"/>
                </a:solidFill>
              </a:rPr>
              <a:t>того же порядка величины</a:t>
            </a:r>
            <a:r>
              <a:rPr lang="ru-RU" dirty="0"/>
              <a:t>, что и спин</a:t>
            </a:r>
            <a:r>
              <a:rPr lang="en-US" dirty="0"/>
              <a:t>-</a:t>
            </a:r>
            <a:r>
              <a:rPr lang="ru-RU" dirty="0"/>
              <a:t>орбитальное расщепление валентной зоны</a:t>
            </a:r>
          </a:p>
        </p:txBody>
      </p:sp>
      <p:pic>
        <p:nvPicPr>
          <p:cNvPr id="16" name="Picture 2" descr="K:\Dropbox\4Marina\Гросс_Марина\Cu2O-1.gif">
            <a:extLst>
              <a:ext uri="{FF2B5EF4-FFF2-40B4-BE49-F238E27FC236}">
                <a16:creationId xmlns:a16="http://schemas.microsoft.com/office/drawing/2014/main" id="{DE7819D2-3A39-B2F5-C776-E3780E93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6220" y="1884956"/>
            <a:ext cx="3111500" cy="3111500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646892A-D112-6852-6923-EA5A460D2A50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CA2444A-27CA-E69F-97D8-70723CD9B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Структура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u2O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3486C3-4106-FF8F-7F5E-9823C195BE7A}"/>
              </a:ext>
            </a:extLst>
          </p:cNvPr>
          <p:cNvSpPr txBox="1"/>
          <p:nvPr/>
        </p:nvSpPr>
        <p:spPr>
          <a:xfrm>
            <a:off x="7382640" y="1884076"/>
            <a:ext cx="4684671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Верхняя валентная подзона двухкратно вырождена, поэтому в первом приближении экситоны в Сu</a:t>
            </a:r>
            <a:r>
              <a:rPr lang="ru-RU" baseline="-25000" dirty="0"/>
              <a:t>2</a:t>
            </a:r>
            <a:r>
              <a:rPr lang="ru-RU" dirty="0"/>
              <a:t>О можно рассматривать в модели простых зон.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Однако, в виду относительно малого спин-орбитального расщепления валентной зоны, проявляются также и эффекты сложной структуры валентной зоны.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Кубическая симметрия кристалла также проявляется в структуре экситонных состояний</a:t>
            </a:r>
          </a:p>
        </p:txBody>
      </p:sp>
    </p:spTree>
    <p:extLst>
      <p:ext uri="{BB962C8B-B14F-4D97-AF65-F5344CB8AC3E}">
        <p14:creationId xmlns:p14="http://schemas.microsoft.com/office/powerpoint/2010/main" val="3846136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4AA72B-F08D-6BC8-E599-07068BBC5BA2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AC6F2DE-69BE-9038-907D-CAEA6D7E0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«Запрещенные» оптические переходы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Изображение 14">
            <a:extLst>
              <a:ext uri="{FF2B5EF4-FFF2-40B4-BE49-F238E27FC236}">
                <a16:creationId xmlns:a16="http://schemas.microsoft.com/office/drawing/2014/main" id="{10686EA0-3333-8A33-7249-E4702D35E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43" y="5107333"/>
            <a:ext cx="5500688" cy="1524000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2A5E6C-503A-09BA-F356-634FB7F9FEAF}"/>
              </a:ext>
            </a:extLst>
          </p:cNvPr>
          <p:cNvSpPr txBox="1"/>
          <p:nvPr/>
        </p:nvSpPr>
        <p:spPr>
          <a:xfrm>
            <a:off x="-3175" y="2266848"/>
            <a:ext cx="463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Межзонный матричный элемент перехода: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244140-F3F2-4B87-6AFA-A6B727E4C9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76010" y="2831434"/>
            <a:ext cx="2137410" cy="3855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A82E8E-9D8A-35A2-2071-9C792888D5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686399" y="2839554"/>
            <a:ext cx="5314188" cy="37160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A375DF-FC85-523A-B796-545A82AD55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20018" y="3869519"/>
            <a:ext cx="7018528" cy="3827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B53FE4-2763-1E3F-9180-3DE5C12B5761}"/>
              </a:ext>
            </a:extLst>
          </p:cNvPr>
          <p:cNvSpPr txBox="1"/>
          <p:nvPr/>
        </p:nvSpPr>
        <p:spPr>
          <a:xfrm>
            <a:off x="100456" y="3372417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Возбуждение экситона: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766D99-0CB7-FED2-97D0-FDBCF7AE3F38}"/>
              </a:ext>
            </a:extLst>
          </p:cNvPr>
          <p:cNvSpPr txBox="1"/>
          <p:nvPr/>
        </p:nvSpPr>
        <p:spPr>
          <a:xfrm>
            <a:off x="191443" y="4582106"/>
            <a:ext cx="35804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Активны </a:t>
            </a:r>
            <a:r>
              <a:rPr lang="en-US" dirty="0"/>
              <a:t>P-</a:t>
            </a:r>
            <a:r>
              <a:rPr lang="ru-RU" dirty="0"/>
              <a:t>состояния с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269EBD-7793-3020-769D-C401E82D8C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04587" y="4669810"/>
            <a:ext cx="917143" cy="22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9BFECE-CC52-E7E5-E720-41133CE375B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33957" y="1749788"/>
            <a:ext cx="5659374" cy="4080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0FD09E-8B08-4E81-844A-F982CDE4D4DA}"/>
              </a:ext>
            </a:extLst>
          </p:cNvPr>
          <p:cNvSpPr txBox="1"/>
          <p:nvPr/>
        </p:nvSpPr>
        <p:spPr>
          <a:xfrm>
            <a:off x="0" y="1326022"/>
            <a:ext cx="2541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Оператор возмущения: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F971F2-8ECB-6378-31B4-B771E5489A25}"/>
              </a:ext>
            </a:extLst>
          </p:cNvPr>
          <p:cNvSpPr txBox="1"/>
          <p:nvPr/>
        </p:nvSpPr>
        <p:spPr>
          <a:xfrm>
            <a:off x="6571896" y="3223210"/>
            <a:ext cx="255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через далекие зоны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B47CE876-A2FF-C755-FF1B-B806B818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505601" y="2431264"/>
            <a:ext cx="2615184" cy="2212848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6B353D22-0498-1294-0322-9D89CC8612AE}"/>
              </a:ext>
            </a:extLst>
          </p:cNvPr>
          <p:cNvCxnSpPr>
            <a:cxnSpLocks/>
          </p:cNvCxnSpPr>
          <p:nvPr/>
        </p:nvCxnSpPr>
        <p:spPr>
          <a:xfrm flipH="1">
            <a:off x="6429382" y="2428755"/>
            <a:ext cx="488836" cy="2727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3A05A20-1575-98BF-2F79-41107BF4F151}"/>
              </a:ext>
            </a:extLst>
          </p:cNvPr>
          <p:cNvSpPr txBox="1"/>
          <p:nvPr/>
        </p:nvSpPr>
        <p:spPr>
          <a:xfrm>
            <a:off x="6560904" y="1394544"/>
            <a:ext cx="546403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вследствие одинаковой четности валентной зоны и зоны проводимости необходим учет волнового вектора относительного движения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FD9D12E-A157-3D66-0E42-A5A9C6B0EF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74968" y="4794272"/>
            <a:ext cx="2076450" cy="195186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FEE1F86-FFAB-D382-4B17-4987A7FABD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39039" y="5697883"/>
            <a:ext cx="3589020" cy="3429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71948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5A8E5A8B-AF40-29A3-964C-CAFEAB7F3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164" y="1329771"/>
            <a:ext cx="5030512" cy="5143769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2966FF-1581-B9E8-B83A-5AD33CDD1602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36125FB-5603-5DE0-41E3-D4D32982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Современные эксперименты 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15504-E30A-1BB3-47D2-7C45B21832D9}"/>
              </a:ext>
            </a:extLst>
          </p:cNvPr>
          <p:cNvSpPr txBox="1"/>
          <p:nvPr/>
        </p:nvSpPr>
        <p:spPr>
          <a:xfrm>
            <a:off x="1967136" y="6169395"/>
            <a:ext cx="2002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Photon energy (</a:t>
            </a:r>
            <a:r>
              <a:rPr lang="en-US" dirty="0" err="1"/>
              <a:t>eV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34EF9-9C8D-89E0-55F4-6979D8F64A91}"/>
              </a:ext>
            </a:extLst>
          </p:cNvPr>
          <p:cNvSpPr txBox="1"/>
          <p:nvPr/>
        </p:nvSpPr>
        <p:spPr>
          <a:xfrm>
            <a:off x="0" y="6535042"/>
            <a:ext cx="7979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T. </a:t>
            </a:r>
            <a:r>
              <a:rPr lang="en-US" sz="1600" i="1" dirty="0" err="1"/>
              <a:t>Kazimierczuk</a:t>
            </a:r>
            <a:r>
              <a:rPr lang="en-US" sz="1600" i="1" dirty="0"/>
              <a:t>, D. </a:t>
            </a:r>
            <a:r>
              <a:rPr lang="en-US" sz="1600" i="1" dirty="0" err="1"/>
              <a:t>Frohlich</a:t>
            </a:r>
            <a:r>
              <a:rPr lang="en-US" sz="1600" i="1" dirty="0"/>
              <a:t>, S. </a:t>
            </a:r>
            <a:r>
              <a:rPr lang="en-US" sz="1600" i="1" dirty="0" err="1"/>
              <a:t>Scheel</a:t>
            </a:r>
            <a:r>
              <a:rPr lang="en-US" sz="1600" i="1" dirty="0"/>
              <a:t>, H. </a:t>
            </a:r>
            <a:r>
              <a:rPr lang="en-US" sz="1600" i="1" dirty="0" err="1"/>
              <a:t>Stolz</a:t>
            </a:r>
            <a:r>
              <a:rPr lang="en-US" sz="1600" i="1" dirty="0"/>
              <a:t>,</a:t>
            </a:r>
            <a:r>
              <a:rPr lang="ru-RU" sz="1600" i="1" dirty="0"/>
              <a:t> </a:t>
            </a:r>
            <a:r>
              <a:rPr lang="en-US" sz="1600" i="1" dirty="0"/>
              <a:t>M. Bayer, Nature </a:t>
            </a:r>
            <a:r>
              <a:rPr lang="en-US" sz="1600" b="1" i="1" dirty="0"/>
              <a:t>514</a:t>
            </a:r>
            <a:r>
              <a:rPr lang="en-US" sz="1600" i="1" dirty="0"/>
              <a:t>, 343 (2014)</a:t>
            </a:r>
            <a:endParaRPr lang="ru-RU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537F17-5092-8E06-D6CE-3FC580D9BCA5}"/>
              </a:ext>
            </a:extLst>
          </p:cNvPr>
          <p:cNvSpPr txBox="1"/>
          <p:nvPr/>
        </p:nvSpPr>
        <p:spPr>
          <a:xfrm>
            <a:off x="5943601" y="2644383"/>
            <a:ext cx="5030512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/>
              <a:t>Наблюдение экситонов вплоть до </a:t>
            </a:r>
            <a:r>
              <a:rPr lang="en-US" sz="2000" dirty="0"/>
              <a:t>n=25</a:t>
            </a:r>
            <a:r>
              <a:rPr lang="ru-RU" sz="2000" dirty="0"/>
              <a:t>  (позже 28) 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/>
              <a:t>для </a:t>
            </a:r>
            <a:r>
              <a:rPr lang="en-US" sz="2000" dirty="0"/>
              <a:t>n</a:t>
            </a:r>
            <a:r>
              <a:rPr lang="ru-RU" sz="2000" dirty="0"/>
              <a:t>=24</a:t>
            </a:r>
            <a:r>
              <a:rPr lang="en-US" sz="2000" dirty="0"/>
              <a:t> </a:t>
            </a:r>
            <a:r>
              <a:rPr lang="ru-RU" sz="2000" dirty="0"/>
              <a:t>ширина линии составляет 3</a:t>
            </a:r>
            <a:r>
              <a:rPr lang="en-US" sz="2000" dirty="0" err="1">
                <a:latin typeface="Symbol" pitchFamily="18" charset="2"/>
              </a:rPr>
              <a:t>m</a:t>
            </a:r>
            <a:r>
              <a:rPr lang="en-US" sz="2000" dirty="0" err="1"/>
              <a:t>eV</a:t>
            </a:r>
            <a:r>
              <a:rPr lang="ru-RU" sz="2000" dirty="0"/>
              <a:t>,  при этом размер экситона </a:t>
            </a:r>
            <a:r>
              <a:rPr lang="en-US" sz="2000" dirty="0" err="1"/>
              <a:t>r</a:t>
            </a:r>
            <a:r>
              <a:rPr lang="en-US" sz="2000" baseline="-25000" dirty="0" err="1"/>
              <a:t>n</a:t>
            </a:r>
            <a:r>
              <a:rPr lang="en-US" sz="2000" baseline="-25000" dirty="0"/>
              <a:t>=24</a:t>
            </a:r>
            <a:r>
              <a:rPr lang="en-US" sz="2000" dirty="0"/>
              <a:t>≈ 1 </a:t>
            </a:r>
            <a:r>
              <a:rPr lang="en-US" sz="2000" dirty="0">
                <a:latin typeface="Symbol" pitchFamily="18" charset="2"/>
              </a:rPr>
              <a:t>m</a:t>
            </a:r>
            <a:r>
              <a:rPr lang="en-US" sz="2000" dirty="0"/>
              <a:t>m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/>
              <a:t>Есть</a:t>
            </a:r>
            <a:r>
              <a:rPr lang="en-US" sz="2000" dirty="0"/>
              <a:t> </a:t>
            </a:r>
            <a:r>
              <a:rPr lang="ru-RU" sz="2000" dirty="0"/>
              <a:t>небольшое отклонение от закона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v"/>
            </a:pPr>
            <a:endParaRPr lang="ru-RU" sz="2000" dirty="0"/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v"/>
            </a:pPr>
            <a:endParaRPr lang="ru-RU" sz="2000" dirty="0"/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v"/>
            </a:pPr>
            <a:endParaRPr lang="ru-RU" sz="2000" dirty="0"/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/>
              <a:t>Эти отклонения – это следствие сложной структуры валентной зоны и кубической симметрии кристалла</a:t>
            </a:r>
          </a:p>
        </p:txBody>
      </p:sp>
      <p:pic>
        <p:nvPicPr>
          <p:cNvPr id="11" name="Изображение 17" descr="latex-image-1.pdf">
            <a:extLst>
              <a:ext uri="{FF2B5EF4-FFF2-40B4-BE49-F238E27FC236}">
                <a16:creationId xmlns:a16="http://schemas.microsoft.com/office/drawing/2014/main" id="{505DBE50-F6C8-5A57-CF7E-CDA32AB8B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42" y="4673453"/>
            <a:ext cx="3093720" cy="571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633B50-1F2E-C34D-E84E-E361D58DCF5D}"/>
              </a:ext>
            </a:extLst>
          </p:cNvPr>
          <p:cNvSpPr txBox="1"/>
          <p:nvPr/>
        </p:nvSpPr>
        <p:spPr>
          <a:xfrm>
            <a:off x="6358823" y="1322374"/>
            <a:ext cx="411391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Большая</a:t>
            </a:r>
            <a:r>
              <a:rPr lang="en-US" sz="2000" dirty="0"/>
              <a:t> </a:t>
            </a:r>
            <a:r>
              <a:rPr lang="ru-RU" sz="2000" dirty="0"/>
              <a:t>энергия связи экситона</a:t>
            </a:r>
            <a:endParaRPr lang="en-US" sz="2000" dirty="0"/>
          </a:p>
          <a:p>
            <a:r>
              <a:rPr lang="ru-RU" sz="2000" dirty="0"/>
              <a:t>и высокое качество кристаллов</a:t>
            </a:r>
          </a:p>
          <a:p>
            <a:endParaRPr lang="ru-RU" sz="2000" dirty="0"/>
          </a:p>
        </p:txBody>
      </p:sp>
      <p:pic>
        <p:nvPicPr>
          <p:cNvPr id="13" name="Изображение 18" descr="latex-image-1.pdf">
            <a:extLst>
              <a:ext uri="{FF2B5EF4-FFF2-40B4-BE49-F238E27FC236}">
                <a16:creationId xmlns:a16="http://schemas.microsoft.com/office/drawing/2014/main" id="{27C90D3F-CDD9-A399-E0CD-BC2C34390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77" y="2059071"/>
            <a:ext cx="1661160" cy="22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46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DDEEB-0482-2D43-2344-07B24DDAD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B1E91CB-5739-2950-02B8-D884256A9EE1}"/>
              </a:ext>
            </a:extLst>
          </p:cNvPr>
          <p:cNvSpPr/>
          <p:nvPr/>
        </p:nvSpPr>
        <p:spPr>
          <a:xfrm>
            <a:off x="80205" y="6011340"/>
            <a:ext cx="9584425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CE7CE1-F28C-0F61-1CE7-C58E62C79F28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E94A306-B72F-205A-D4D4-7F647408F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Тонкая структура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остояний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эксперимент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285E5A-532D-7D5E-1F85-647114D2D2E0}"/>
              </a:ext>
            </a:extLst>
          </p:cNvPr>
          <p:cNvSpPr txBox="1"/>
          <p:nvPr/>
        </p:nvSpPr>
        <p:spPr>
          <a:xfrm>
            <a:off x="5671153" y="1641575"/>
            <a:ext cx="371573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Рядом с главным пиком, соответствующим </a:t>
            </a:r>
            <a:r>
              <a:rPr lang="en-US" b="1" dirty="0">
                <a:solidFill>
                  <a:srgbClr val="FF0000"/>
                </a:solidFill>
              </a:rPr>
              <a:t>P-</a:t>
            </a:r>
            <a:r>
              <a:rPr lang="ru-RU" dirty="0"/>
              <a:t>состояниям экситона, </a:t>
            </a:r>
            <a:r>
              <a:rPr lang="ru-RU" b="1" dirty="0">
                <a:solidFill>
                  <a:srgbClr val="FF0000"/>
                </a:solidFill>
              </a:rPr>
              <a:t>для</a:t>
            </a:r>
            <a:r>
              <a:rPr lang="en-US" b="1" dirty="0">
                <a:solidFill>
                  <a:srgbClr val="FF0000"/>
                </a:solidFill>
              </a:rPr>
              <a:t> n = 4 – 10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/>
              <a:t>можно разрешить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триплеты </a:t>
            </a:r>
            <a:r>
              <a:rPr lang="ru-RU" dirty="0"/>
              <a:t>с шириной линии порядка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eV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1C25A-F26F-C0A6-3E82-2D59F448DDEC}"/>
              </a:ext>
            </a:extLst>
          </p:cNvPr>
          <p:cNvSpPr txBox="1"/>
          <p:nvPr/>
        </p:nvSpPr>
        <p:spPr>
          <a:xfrm>
            <a:off x="5671152" y="3610027"/>
            <a:ext cx="347284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Для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n≥ 6 </a:t>
            </a:r>
            <a:r>
              <a:rPr lang="ru-RU" dirty="0"/>
              <a:t>наблюдаются линии, которые, по-видимому, связаны с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H-</a:t>
            </a:r>
            <a:r>
              <a:rPr lang="ru-RU" b="1" dirty="0">
                <a:solidFill>
                  <a:srgbClr val="FF0000"/>
                </a:solidFill>
              </a:rPr>
              <a:t>состояниями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4A94E5-3B2D-88FA-0517-762E1552B254}"/>
              </a:ext>
            </a:extLst>
          </p:cNvPr>
          <p:cNvSpPr txBox="1"/>
          <p:nvPr/>
        </p:nvSpPr>
        <p:spPr>
          <a:xfrm>
            <a:off x="88207" y="6380672"/>
            <a:ext cx="957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Наличие </a:t>
            </a:r>
            <a:r>
              <a:rPr lang="ru-RU" b="1" dirty="0">
                <a:solidFill>
                  <a:srgbClr val="FF0000"/>
                </a:solidFill>
              </a:rPr>
              <a:t>тонкой структуры </a:t>
            </a:r>
            <a:r>
              <a:rPr lang="en-US" dirty="0"/>
              <a:t>F-</a:t>
            </a:r>
            <a:r>
              <a:rPr lang="ru-RU" dirty="0"/>
              <a:t>состояний – проявление </a:t>
            </a:r>
            <a:r>
              <a:rPr lang="ru-RU" b="1" dirty="0">
                <a:solidFill>
                  <a:srgbClr val="FF0000"/>
                </a:solidFill>
              </a:rPr>
              <a:t>кубической симметрии </a:t>
            </a:r>
            <a:r>
              <a:rPr lang="ru-RU" dirty="0"/>
              <a:t>кристалла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01837D-A2C3-5D9A-47E5-F7E5175FF62C}"/>
              </a:ext>
            </a:extLst>
          </p:cNvPr>
          <p:cNvSpPr txBox="1"/>
          <p:nvPr/>
        </p:nvSpPr>
        <p:spPr>
          <a:xfrm>
            <a:off x="102621" y="6011340"/>
            <a:ext cx="7712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Расщепление</a:t>
            </a:r>
            <a:r>
              <a:rPr lang="ru-RU" dirty="0"/>
              <a:t> между </a:t>
            </a:r>
            <a:r>
              <a:rPr lang="en-US" dirty="0"/>
              <a:t>P- </a:t>
            </a:r>
            <a:r>
              <a:rPr lang="ru-RU" dirty="0"/>
              <a:t>и </a:t>
            </a:r>
            <a:r>
              <a:rPr lang="en-US" dirty="0"/>
              <a:t>F-</a:t>
            </a:r>
            <a:r>
              <a:rPr lang="ru-RU" dirty="0"/>
              <a:t>состояниями – эффект </a:t>
            </a:r>
            <a:r>
              <a:rPr lang="ru-RU" b="1" dirty="0">
                <a:solidFill>
                  <a:srgbClr val="FF0000"/>
                </a:solidFill>
              </a:rPr>
              <a:t>сложной валентной </a:t>
            </a:r>
            <a:r>
              <a:rPr lang="ru-RU" dirty="0"/>
              <a:t>зоны 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3950F-BC70-CCFA-D669-2FA28EDCFFE8}"/>
              </a:ext>
            </a:extLst>
          </p:cNvPr>
          <p:cNvSpPr txBox="1"/>
          <p:nvPr/>
        </p:nvSpPr>
        <p:spPr>
          <a:xfrm>
            <a:off x="80206" y="5380398"/>
            <a:ext cx="732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J. </a:t>
            </a:r>
            <a:r>
              <a:rPr lang="de-DE" sz="1400" dirty="0" err="1"/>
              <a:t>Thewes</a:t>
            </a:r>
            <a:r>
              <a:rPr lang="de-DE" sz="1400" dirty="0"/>
              <a:t>, J. </a:t>
            </a:r>
            <a:r>
              <a:rPr lang="de-DE" sz="1400" dirty="0" err="1"/>
              <a:t>Heckötter</a:t>
            </a:r>
            <a:r>
              <a:rPr lang="de-DE" sz="1400" dirty="0"/>
              <a:t>, T. </a:t>
            </a:r>
            <a:r>
              <a:rPr lang="de-DE" sz="1400" dirty="0" err="1"/>
              <a:t>Kazimierczuk</a:t>
            </a:r>
            <a:r>
              <a:rPr lang="de-DE" sz="1400" dirty="0"/>
              <a:t>, M. Aßmann, D. Fröhlich, M. Bayer, M. A. Semina, </a:t>
            </a:r>
            <a:endParaRPr lang="ru-RU" sz="1400" dirty="0"/>
          </a:p>
          <a:p>
            <a:r>
              <a:rPr lang="de-DE" sz="1400" dirty="0"/>
              <a:t>and M. M. </a:t>
            </a:r>
            <a:r>
              <a:rPr lang="de-DE" sz="1400" dirty="0" err="1"/>
              <a:t>Glazov</a:t>
            </a:r>
            <a:r>
              <a:rPr lang="de-DE" sz="1400" dirty="0"/>
              <a:t>,</a:t>
            </a:r>
            <a:r>
              <a:rPr lang="ru-RU" sz="1400" dirty="0"/>
              <a:t> </a:t>
            </a:r>
            <a:r>
              <a:rPr lang="de-DE" sz="1400" dirty="0"/>
              <a:t>Phys. </a:t>
            </a:r>
            <a:r>
              <a:rPr lang="de-DE" sz="1400" dirty="0" err="1"/>
              <a:t>Rev</a:t>
            </a:r>
            <a:r>
              <a:rPr lang="de-DE" sz="1400" dirty="0"/>
              <a:t>. </a:t>
            </a:r>
            <a:r>
              <a:rPr lang="de-DE" sz="1400" dirty="0" err="1"/>
              <a:t>Lett</a:t>
            </a:r>
            <a:r>
              <a:rPr lang="de-DE" sz="1400" dirty="0"/>
              <a:t>. 115, 027402 (2015)</a:t>
            </a:r>
            <a:endParaRPr lang="ru-RU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70DC3E8-DAF4-AF98-345C-88B04467D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07" y="1348701"/>
            <a:ext cx="5419481" cy="3883684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54D440D-39AE-C623-3C4E-C2FCB6D3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64631" y="2675738"/>
            <a:ext cx="2439162" cy="3038475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8431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D3EBD-354C-C7FB-81F1-0AC23C450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20693324-A876-FAD0-325C-0FD5D0C45457}"/>
              </a:ext>
            </a:extLst>
          </p:cNvPr>
          <p:cNvSpPr txBox="1"/>
          <p:nvPr/>
        </p:nvSpPr>
        <p:spPr>
          <a:xfrm>
            <a:off x="106647" y="3868091"/>
            <a:ext cx="851763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Состояние оптически активно (в дипольном приближении), если его представление</a:t>
            </a:r>
            <a:r>
              <a:rPr lang="en-US" dirty="0"/>
              <a:t>          </a:t>
            </a:r>
            <a:r>
              <a:rPr lang="ru-RU" dirty="0"/>
              <a:t> содержит представление </a:t>
            </a:r>
            <a:r>
              <a:rPr lang="en-US" dirty="0"/>
              <a:t>       </a:t>
            </a:r>
            <a:r>
              <a:rPr lang="ru-RU" dirty="0"/>
              <a:t>, отвечающее компонентам дипольного момента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18B8708-07E4-109C-E874-8602EA7C4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981" y="1349955"/>
            <a:ext cx="3929634" cy="6103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09900D-D705-1920-10C1-D19C4AA30AFA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CAC5FC2-0C59-C5C4-5648-B986210B0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Симметрийный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анализ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A5018E-A33A-DE6C-A495-53E456560A1B}"/>
              </a:ext>
            </a:extLst>
          </p:cNvPr>
          <p:cNvSpPr txBox="1"/>
          <p:nvPr/>
        </p:nvSpPr>
        <p:spPr>
          <a:xfrm>
            <a:off x="110002" y="3263820"/>
            <a:ext cx="87482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По аналогии с атомом водорода удобно характеризовать экситонные состояния </a:t>
            </a:r>
            <a:r>
              <a:rPr lang="ru-RU" b="1" dirty="0">
                <a:solidFill>
                  <a:srgbClr val="FF0000"/>
                </a:solidFill>
              </a:rPr>
              <a:t>симметрией волновой функции относительного движения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8CEEC5-8C21-8641-52B9-E8F3276E37D1}"/>
              </a:ext>
            </a:extLst>
          </p:cNvPr>
          <p:cNvSpPr txBox="1"/>
          <p:nvPr/>
        </p:nvSpPr>
        <p:spPr>
          <a:xfrm>
            <a:off x="102064" y="2559004"/>
            <a:ext cx="11570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Волновая функция экситона (</a:t>
            </a:r>
            <a:r>
              <a:rPr lang="en-US" b="1" dirty="0">
                <a:solidFill>
                  <a:srgbClr val="FF0000"/>
                </a:solidFill>
              </a:rPr>
              <a:t>K=0)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/>
              <a:t>преобразуется согласно прямому произведению                                       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A430DC-6B28-BB77-1FE6-4D0357792085}"/>
              </a:ext>
            </a:extLst>
          </p:cNvPr>
          <p:cNvSpPr txBox="1"/>
          <p:nvPr/>
        </p:nvSpPr>
        <p:spPr>
          <a:xfrm>
            <a:off x="99974" y="2199517"/>
            <a:ext cx="58063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Кристалл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en-US" dirty="0"/>
              <a:t>Cu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dirty="0"/>
              <a:t>имеет группу точечной симметрии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916072-42EE-2DC6-A36A-729CEB198CF4}"/>
              </a:ext>
            </a:extLst>
          </p:cNvPr>
          <p:cNvSpPr txBox="1"/>
          <p:nvPr/>
        </p:nvSpPr>
        <p:spPr>
          <a:xfrm>
            <a:off x="99975" y="4881191"/>
            <a:ext cx="84668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err="1"/>
              <a:t>Блоховские</a:t>
            </a:r>
            <a:r>
              <a:rPr lang="ru-RU" dirty="0"/>
              <a:t> амплитуды зоны проводимости и валентной зоны </a:t>
            </a:r>
            <a:r>
              <a:rPr lang="ru-RU" b="1" dirty="0">
                <a:solidFill>
                  <a:srgbClr val="FF0000"/>
                </a:solidFill>
              </a:rPr>
              <a:t>четные</a:t>
            </a:r>
            <a:r>
              <a:rPr lang="ru-RU" dirty="0"/>
              <a:t>, поэтому </a:t>
            </a:r>
            <a:r>
              <a:rPr lang="ru-RU" dirty="0">
                <a:solidFill>
                  <a:srgbClr val="0000FF"/>
                </a:solidFill>
              </a:rPr>
              <a:t>огибающая </a:t>
            </a:r>
            <a:r>
              <a:rPr lang="ru-RU" dirty="0"/>
              <a:t>относительного движения</a:t>
            </a:r>
            <a:r>
              <a:rPr lang="ru-RU" b="1" dirty="0"/>
              <a:t> </a:t>
            </a:r>
            <a:r>
              <a:rPr lang="ru-RU" dirty="0"/>
              <a:t>носителей должна быть </a:t>
            </a:r>
            <a:r>
              <a:rPr lang="ru-RU" dirty="0">
                <a:solidFill>
                  <a:srgbClr val="0000FF"/>
                </a:solidFill>
              </a:rPr>
              <a:t>нечетной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14CC16D-17EE-2EA8-7314-AC95F2E0273A}"/>
              </a:ext>
            </a:extLst>
          </p:cNvPr>
          <p:cNvSpPr txBox="1"/>
          <p:nvPr/>
        </p:nvSpPr>
        <p:spPr>
          <a:xfrm>
            <a:off x="5648446" y="3868091"/>
            <a:ext cx="31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C5858A19-26D5-B391-BC37-2AA4E7CEA9C5}"/>
              </a:ext>
            </a:extLst>
          </p:cNvPr>
          <p:cNvGrpSpPr/>
          <p:nvPr/>
        </p:nvGrpSpPr>
        <p:grpSpPr>
          <a:xfrm>
            <a:off x="8652855" y="3534665"/>
            <a:ext cx="3429143" cy="3111599"/>
            <a:chOff x="6372559" y="3956153"/>
            <a:chExt cx="2679194" cy="2267010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52CED657-17AB-6E73-8AF7-E245A7FF8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72559" y="3956153"/>
              <a:ext cx="2679194" cy="2267010"/>
            </a:xfrm>
            <a:prstGeom prst="rect">
              <a:avLst/>
            </a:prstGeom>
            <a:noFill/>
            <a:ln w="25400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9D49FA40-A9F6-ABE5-16AF-636323DD049C}"/>
                </a:ext>
              </a:extLst>
            </p:cNvPr>
            <p:cNvSpPr/>
            <p:nvPr/>
          </p:nvSpPr>
          <p:spPr>
            <a:xfrm>
              <a:off x="6401941" y="4307046"/>
              <a:ext cx="259807" cy="1486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AD9744E-E1A9-3DAE-7708-FA3002143A88}"/>
              </a:ext>
            </a:extLst>
          </p:cNvPr>
          <p:cNvSpPr txBox="1"/>
          <p:nvPr/>
        </p:nvSpPr>
        <p:spPr>
          <a:xfrm>
            <a:off x="183363" y="1480618"/>
            <a:ext cx="30822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Волновая функция экситона:</a:t>
            </a:r>
          </a:p>
        </p:txBody>
      </p: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44C0D1CD-71FD-448B-B9EB-1783129D4A85}"/>
              </a:ext>
            </a:extLst>
          </p:cNvPr>
          <p:cNvCxnSpPr/>
          <p:nvPr/>
        </p:nvCxnSpPr>
        <p:spPr>
          <a:xfrm flipH="1" flipV="1">
            <a:off x="6400153" y="1849950"/>
            <a:ext cx="825500" cy="3289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F366F9F6-12AF-80FD-6590-25672BE2AB44}"/>
              </a:ext>
            </a:extLst>
          </p:cNvPr>
          <p:cNvCxnSpPr/>
          <p:nvPr/>
        </p:nvCxnSpPr>
        <p:spPr>
          <a:xfrm flipH="1" flipV="1">
            <a:off x="7447582" y="1849950"/>
            <a:ext cx="825500" cy="3289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56BF3C70-4F36-0AF1-1F44-B269C069B50F}"/>
              </a:ext>
            </a:extLst>
          </p:cNvPr>
          <p:cNvCxnSpPr/>
          <p:nvPr/>
        </p:nvCxnSpPr>
        <p:spPr>
          <a:xfrm flipH="1" flipV="1">
            <a:off x="5906338" y="1833071"/>
            <a:ext cx="449432" cy="3289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257C25B-44FD-6A98-35B5-F77C3D65E3DA}"/>
              </a:ext>
            </a:extLst>
          </p:cNvPr>
          <p:cNvSpPr txBox="1"/>
          <p:nvPr/>
        </p:nvSpPr>
        <p:spPr>
          <a:xfrm>
            <a:off x="9337" y="5477652"/>
            <a:ext cx="3127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Анализ показывает, что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080AF2-BF86-F800-243B-DD3993725F6A}"/>
              </a:ext>
            </a:extLst>
          </p:cNvPr>
          <p:cNvSpPr txBox="1"/>
          <p:nvPr/>
        </p:nvSpPr>
        <p:spPr>
          <a:xfrm>
            <a:off x="71539" y="5873664"/>
            <a:ext cx="84668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dirty="0"/>
              <a:t>-</a:t>
            </a:r>
            <a:r>
              <a:rPr lang="ru-RU" dirty="0"/>
              <a:t>состояния – </a:t>
            </a:r>
            <a:r>
              <a:rPr lang="ru-RU" b="1" dirty="0">
                <a:solidFill>
                  <a:srgbClr val="FF0000"/>
                </a:solidFill>
              </a:rPr>
              <a:t>1</a:t>
            </a:r>
            <a:r>
              <a:rPr lang="ru-RU" dirty="0"/>
              <a:t> линия в спектре</a:t>
            </a:r>
          </a:p>
          <a:p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dirty="0"/>
              <a:t>-</a:t>
            </a:r>
            <a:r>
              <a:rPr lang="ru-RU" dirty="0"/>
              <a:t>состояния – </a:t>
            </a:r>
            <a:r>
              <a:rPr lang="ru-RU" b="1" dirty="0">
                <a:solidFill>
                  <a:srgbClr val="FF0000"/>
                </a:solidFill>
              </a:rPr>
              <a:t>4</a:t>
            </a:r>
            <a:r>
              <a:rPr lang="ru-RU" dirty="0"/>
              <a:t> линии</a:t>
            </a:r>
            <a:r>
              <a:rPr lang="en-US" dirty="0"/>
              <a:t> </a:t>
            </a:r>
            <a:r>
              <a:rPr lang="en-US" sz="1600" dirty="0"/>
              <a:t>(</a:t>
            </a:r>
            <a:r>
              <a:rPr lang="ru-RU" sz="1600" dirty="0"/>
              <a:t>одна слабая, так как, в основном, спин-запрещенный экситон)</a:t>
            </a:r>
            <a:endParaRPr lang="ru-RU" dirty="0"/>
          </a:p>
          <a:p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ru-RU" dirty="0"/>
              <a:t>-состояния – </a:t>
            </a:r>
            <a:r>
              <a:rPr lang="ru-RU" b="1" dirty="0">
                <a:solidFill>
                  <a:srgbClr val="FF0000"/>
                </a:solidFill>
              </a:rPr>
              <a:t>5</a:t>
            </a:r>
            <a:r>
              <a:rPr lang="ru-RU" dirty="0"/>
              <a:t> линий в спектре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38E5018-EDF1-AA34-9AC3-C7D0A5C20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807" y="2216962"/>
            <a:ext cx="312420" cy="23622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73C892A-5123-8DB6-B908-C288F691F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134" y="4215446"/>
            <a:ext cx="327660" cy="23622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A214F96-A3C2-D12B-7328-7F1DE04A0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3" y="2189271"/>
            <a:ext cx="1021080" cy="32004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D114F85-9B7A-F7C4-DD87-4F8DFD741E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2786" y="2135981"/>
            <a:ext cx="1043940" cy="32004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BC012DB-AAB0-D2FC-3E6C-41795B7AF3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1568" y="2651704"/>
            <a:ext cx="2330323" cy="23228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4AAC1A8-86E7-E958-3CA8-8B6101D37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693" y="3608888"/>
            <a:ext cx="312420" cy="23622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BFC7CE4-76CA-24B2-82AE-F175DCE81C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4181" y="2250874"/>
            <a:ext cx="320040" cy="24384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C705A0-8F08-74E9-C716-059487FE07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5264" y="4223135"/>
            <a:ext cx="320040" cy="2667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B61EA17-7E7D-2B87-ED5A-4C8BAEE43A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7377" y="1721801"/>
            <a:ext cx="2461260" cy="266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563B3FCD-8962-EE48-AC9A-02120D46FC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4351" y="2077707"/>
            <a:ext cx="2621280" cy="266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6110D2E-0135-EBC7-C0A7-6767C361D2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47377" y="1321281"/>
            <a:ext cx="1082040" cy="2667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60227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0D5F9-6E8C-9D05-367B-478BE8A5D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80D1EEF-3137-E2F3-EA19-B5E274CACECD}"/>
              </a:ext>
            </a:extLst>
          </p:cNvPr>
          <p:cNvSpPr/>
          <p:nvPr/>
        </p:nvSpPr>
        <p:spPr>
          <a:xfrm>
            <a:off x="195336" y="1727606"/>
            <a:ext cx="8485494" cy="164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345B5FB-7BCC-D66F-5B7F-6A9C3A20A2C7}"/>
              </a:ext>
            </a:extLst>
          </p:cNvPr>
          <p:cNvSpPr/>
          <p:nvPr/>
        </p:nvSpPr>
        <p:spPr>
          <a:xfrm>
            <a:off x="10186992" y="1348918"/>
            <a:ext cx="1950053" cy="2633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6D94D8-44A1-FE4E-EF28-8B97EB1C142E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B0FD46F-A71B-3541-8B7E-D6520148D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Гамильтониан системы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Изображение 7" descr="latex-image-1.pdf">
            <a:extLst>
              <a:ext uri="{FF2B5EF4-FFF2-40B4-BE49-F238E27FC236}">
                <a16:creationId xmlns:a16="http://schemas.microsoft.com/office/drawing/2014/main" id="{7BB90EA4-62A4-14F1-0482-C30C73CB2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63349"/>
            <a:ext cx="6051840" cy="573440"/>
          </a:xfrm>
          <a:prstGeom prst="rect">
            <a:avLst/>
          </a:prstGeom>
        </p:spPr>
      </p:pic>
      <p:pic>
        <p:nvPicPr>
          <p:cNvPr id="8" name="Изображение 8" descr="latex-image-1.pdf">
            <a:extLst>
              <a:ext uri="{FF2B5EF4-FFF2-40B4-BE49-F238E27FC236}">
                <a16:creationId xmlns:a16="http://schemas.microsoft.com/office/drawing/2014/main" id="{0FFFD0EA-361C-A095-88E3-03EC3CDD0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307869"/>
            <a:ext cx="6917486" cy="717897"/>
          </a:xfrm>
          <a:prstGeom prst="rect">
            <a:avLst/>
          </a:prstGeom>
        </p:spPr>
      </p:pic>
      <p:pic>
        <p:nvPicPr>
          <p:cNvPr id="9" name="Изображение 9" descr="latex-image-1.pdf">
            <a:extLst>
              <a:ext uri="{FF2B5EF4-FFF2-40B4-BE49-F238E27FC236}">
                <a16:creationId xmlns:a16="http://schemas.microsoft.com/office/drawing/2014/main" id="{0DCA52F1-1D97-C78B-AB4F-8E095BEE2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4" y="3551738"/>
            <a:ext cx="148114" cy="181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F8FB73-62F2-4105-82E3-F7BE7C2FC3AC}"/>
              </a:ext>
            </a:extLst>
          </p:cNvPr>
          <p:cNvSpPr txBox="1"/>
          <p:nvPr/>
        </p:nvSpPr>
        <p:spPr>
          <a:xfrm>
            <a:off x="395536" y="3453616"/>
            <a:ext cx="5016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импульс относительного движения электрона и дырки </a:t>
            </a:r>
          </a:p>
        </p:txBody>
      </p:sp>
      <p:pic>
        <p:nvPicPr>
          <p:cNvPr id="11" name="Изображение 11" descr="latex-image-1.pdf">
            <a:extLst>
              <a:ext uri="{FF2B5EF4-FFF2-40B4-BE49-F238E27FC236}">
                <a16:creationId xmlns:a16="http://schemas.microsoft.com/office/drawing/2014/main" id="{AC27ED43-6902-4A6E-D99F-4EF4466B0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53" y="4426676"/>
            <a:ext cx="235886" cy="1755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AF6EAF-DFCA-C7BC-3194-2515A132696A}"/>
              </a:ext>
            </a:extLst>
          </p:cNvPr>
          <p:cNvSpPr txBox="1"/>
          <p:nvPr/>
        </p:nvSpPr>
        <p:spPr>
          <a:xfrm>
            <a:off x="463349" y="4289642"/>
            <a:ext cx="292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оператор спина дырки</a:t>
            </a:r>
            <a:r>
              <a:rPr lang="en-US" sz="1600" dirty="0"/>
              <a:t>, </a:t>
            </a:r>
            <a:r>
              <a:rPr lang="en-US" i="1" dirty="0" err="1"/>
              <a:t>s</a:t>
            </a:r>
            <a:r>
              <a:rPr lang="en-US" i="1" baseline="-25000" dirty="0" err="1"/>
              <a:t>h</a:t>
            </a:r>
            <a:r>
              <a:rPr lang="en-US" sz="1600" dirty="0"/>
              <a:t>=1/2 </a:t>
            </a:r>
            <a:endParaRPr lang="ru-RU" sz="1600" dirty="0"/>
          </a:p>
        </p:txBody>
      </p:sp>
      <p:pic>
        <p:nvPicPr>
          <p:cNvPr id="13" name="Изображение 13" descr="latex-image-1.pdf">
            <a:extLst>
              <a:ext uri="{FF2B5EF4-FFF2-40B4-BE49-F238E27FC236}">
                <a16:creationId xmlns:a16="http://schemas.microsoft.com/office/drawing/2014/main" id="{840BFEE4-8E7C-5FBE-13FA-78B2A2C32A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956" y="3470779"/>
            <a:ext cx="1720850" cy="247650"/>
          </a:xfrm>
          <a:prstGeom prst="rect">
            <a:avLst/>
          </a:prstGeom>
        </p:spPr>
      </p:pic>
      <p:pic>
        <p:nvPicPr>
          <p:cNvPr id="14" name="Изображение 17" descr="latex-image-1.pdf">
            <a:extLst>
              <a:ext uri="{FF2B5EF4-FFF2-40B4-BE49-F238E27FC236}">
                <a16:creationId xmlns:a16="http://schemas.microsoft.com/office/drawing/2014/main" id="{6375F839-F84A-4DD8-6AC4-1DBF7BED9E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956" y="2993525"/>
            <a:ext cx="1416050" cy="533400"/>
          </a:xfrm>
          <a:prstGeom prst="rect">
            <a:avLst/>
          </a:prstGeom>
        </p:spPr>
      </p:pic>
      <p:pic>
        <p:nvPicPr>
          <p:cNvPr id="15" name="Изображение 18" descr="latex-image-1.pdf">
            <a:extLst>
              <a:ext uri="{FF2B5EF4-FFF2-40B4-BE49-F238E27FC236}">
                <a16:creationId xmlns:a16="http://schemas.microsoft.com/office/drawing/2014/main" id="{AE3CBA41-289A-CD81-80A1-08217AECE7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91" y="1420226"/>
            <a:ext cx="1453715" cy="571429"/>
          </a:xfrm>
          <a:prstGeom prst="rect">
            <a:avLst/>
          </a:prstGeom>
        </p:spPr>
      </p:pic>
      <p:pic>
        <p:nvPicPr>
          <p:cNvPr id="16" name="Изображение 19" descr="latex-image-1.pdf">
            <a:extLst>
              <a:ext uri="{FF2B5EF4-FFF2-40B4-BE49-F238E27FC236}">
                <a16:creationId xmlns:a16="http://schemas.microsoft.com/office/drawing/2014/main" id="{E9985BFE-3378-1855-0A91-E6DBD49C6C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945" y="2062228"/>
            <a:ext cx="1161143" cy="53942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56FB64F-B8C3-9BC5-4529-57AE6D7B3158}"/>
              </a:ext>
            </a:extLst>
          </p:cNvPr>
          <p:cNvGrpSpPr/>
          <p:nvPr/>
        </p:nvGrpSpPr>
        <p:grpSpPr>
          <a:xfrm>
            <a:off x="1628774" y="4590930"/>
            <a:ext cx="3934901" cy="584775"/>
            <a:chOff x="1711324" y="4802072"/>
            <a:chExt cx="3934901" cy="584775"/>
          </a:xfrm>
        </p:grpSpPr>
        <p:pic>
          <p:nvPicPr>
            <p:cNvPr id="18" name="Изображение 15" descr="latex-image-1.pdf">
              <a:extLst>
                <a:ext uri="{FF2B5EF4-FFF2-40B4-BE49-F238E27FC236}">
                  <a16:creationId xmlns:a16="http://schemas.microsoft.com/office/drawing/2014/main" id="{47125A55-32FE-EA66-3B20-DFF45F039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366" y="4846006"/>
              <a:ext cx="269715" cy="265143"/>
            </a:xfrm>
            <a:prstGeom prst="rect">
              <a:avLst/>
            </a:prstGeom>
          </p:spPr>
        </p:pic>
        <p:pic>
          <p:nvPicPr>
            <p:cNvPr id="19" name="Изображение 16" descr="latex-image-1.pdf">
              <a:extLst>
                <a:ext uri="{FF2B5EF4-FFF2-40B4-BE49-F238E27FC236}">
                  <a16:creationId xmlns:a16="http://schemas.microsoft.com/office/drawing/2014/main" id="{0AC732A7-2D1A-BC27-C1AE-9A1438AAE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0758" y="5062977"/>
              <a:ext cx="269715" cy="26514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D2D8DC-24C0-3BFD-521F-EFEAAAA6FC94}"/>
                </a:ext>
              </a:extLst>
            </p:cNvPr>
            <p:cNvSpPr txBox="1"/>
            <p:nvPr/>
          </p:nvSpPr>
          <p:spPr>
            <a:xfrm>
              <a:off x="1711324" y="4802072"/>
              <a:ext cx="3934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FF0000"/>
                  </a:solidFill>
                </a:rPr>
                <a:t>безразмерное</a:t>
              </a:r>
              <a:r>
                <a:rPr lang="ru-RU" sz="1600" dirty="0"/>
                <a:t> расщепление между           и</a:t>
              </a:r>
              <a:r>
                <a:rPr lang="en-US" sz="1600" dirty="0"/>
                <a:t>           </a:t>
              </a:r>
              <a:r>
                <a:rPr lang="ru-RU" sz="1600" dirty="0"/>
                <a:t> валентными подзонами</a:t>
              </a:r>
            </a:p>
          </p:txBody>
        </p:sp>
      </p:grpSp>
      <p:pic>
        <p:nvPicPr>
          <p:cNvPr id="21" name="Изображение 21" descr="latex-image-1.pdf">
            <a:extLst>
              <a:ext uri="{FF2B5EF4-FFF2-40B4-BE49-F238E27FC236}">
                <a16:creationId xmlns:a16="http://schemas.microsoft.com/office/drawing/2014/main" id="{34E6F561-A69C-C2DA-788B-BFAB03E8EC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3" y="3846717"/>
            <a:ext cx="115200" cy="1865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934EDB1-C0AA-F298-01AF-EBFE477F962C}"/>
              </a:ext>
            </a:extLst>
          </p:cNvPr>
          <p:cNvSpPr txBox="1"/>
          <p:nvPr/>
        </p:nvSpPr>
        <p:spPr>
          <a:xfrm>
            <a:off x="395536" y="3758082"/>
            <a:ext cx="6199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оператор углового момента </a:t>
            </a:r>
            <a:r>
              <a:rPr lang="en-US" sz="1600" dirty="0"/>
              <a:t>1</a:t>
            </a:r>
            <a:r>
              <a:rPr lang="ru-RU" sz="1600" dirty="0"/>
              <a:t>, действующий в базисе </a:t>
            </a:r>
            <a:br>
              <a:rPr lang="ru-RU" sz="1600" dirty="0"/>
            </a:br>
            <a:r>
              <a:rPr lang="ru-RU" sz="1600" dirty="0" err="1"/>
              <a:t>блоховских</a:t>
            </a:r>
            <a:r>
              <a:rPr lang="ru-RU" sz="1600" dirty="0"/>
              <a:t> функций</a:t>
            </a:r>
            <a:r>
              <a:rPr lang="en-US" sz="1600" dirty="0"/>
              <a:t> </a:t>
            </a:r>
            <a:r>
              <a:rPr lang="ru-RU" sz="1600" dirty="0"/>
              <a:t>представления           (</a:t>
            </a:r>
            <a:r>
              <a:rPr lang="en-US" sz="1600" i="1" dirty="0"/>
              <a:t>YZ</a:t>
            </a:r>
            <a:r>
              <a:rPr lang="en-US" sz="1600" dirty="0"/>
              <a:t>, </a:t>
            </a:r>
            <a:r>
              <a:rPr lang="en-US" sz="1600" i="1" dirty="0"/>
              <a:t>XZ</a:t>
            </a:r>
            <a:r>
              <a:rPr lang="en-US" sz="1600" dirty="0"/>
              <a:t>, </a:t>
            </a:r>
            <a:r>
              <a:rPr lang="en-US" sz="1600" i="1" dirty="0"/>
              <a:t>XY</a:t>
            </a:r>
            <a:r>
              <a:rPr lang="en-US" sz="1600" dirty="0"/>
              <a:t>)</a:t>
            </a:r>
            <a:endParaRPr lang="ru-RU" sz="1600" dirty="0"/>
          </a:p>
        </p:txBody>
      </p:sp>
      <p:pic>
        <p:nvPicPr>
          <p:cNvPr id="23" name="Изображение 23" descr="latex-image-1.pdf">
            <a:extLst>
              <a:ext uri="{FF2B5EF4-FFF2-40B4-BE49-F238E27FC236}">
                <a16:creationId xmlns:a16="http://schemas.microsoft.com/office/drawing/2014/main" id="{A2A0F707-9262-67D5-C21C-AD6AAF0241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25" y="4033234"/>
            <a:ext cx="269715" cy="265143"/>
          </a:xfrm>
          <a:prstGeom prst="rect">
            <a:avLst/>
          </a:prstGeom>
        </p:spPr>
      </p:pic>
      <p:pic>
        <p:nvPicPr>
          <p:cNvPr id="24" name="Изображение 24" descr="latex-image-1.pdf">
            <a:extLst>
              <a:ext uri="{FF2B5EF4-FFF2-40B4-BE49-F238E27FC236}">
                <a16:creationId xmlns:a16="http://schemas.microsoft.com/office/drawing/2014/main" id="{C2416C67-7DAA-2693-335F-A622D23EE8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945" y="2680332"/>
            <a:ext cx="1612900" cy="2476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CB56624-94BE-E826-98D9-7DEE109E73F8}"/>
              </a:ext>
            </a:extLst>
          </p:cNvPr>
          <p:cNvSpPr txBox="1"/>
          <p:nvPr/>
        </p:nvSpPr>
        <p:spPr>
          <a:xfrm>
            <a:off x="12316" y="1308202"/>
            <a:ext cx="992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Гамильтониан </a:t>
            </a:r>
            <a:r>
              <a:rPr lang="ru-RU" b="1" dirty="0">
                <a:solidFill>
                  <a:srgbClr val="0000FF"/>
                </a:solidFill>
              </a:rPr>
              <a:t>относительного движения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/>
              <a:t>носителей заряда (при неподвижном центре масс):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78BFA3-4A0E-E14C-BCA4-7082B9AB6EAE}"/>
              </a:ext>
            </a:extLst>
          </p:cNvPr>
          <p:cNvSpPr txBox="1"/>
          <p:nvPr/>
        </p:nvSpPr>
        <p:spPr>
          <a:xfrm>
            <a:off x="1628774" y="3001171"/>
            <a:ext cx="712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вклад от кубической симметрии (гофрировка валентной зоны)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287449B0-FDC5-900C-AE01-409CBCF355D0}"/>
              </a:ext>
            </a:extLst>
          </p:cNvPr>
          <p:cNvCxnSpPr>
            <a:cxnSpLocks/>
          </p:cNvCxnSpPr>
          <p:nvPr/>
        </p:nvCxnSpPr>
        <p:spPr>
          <a:xfrm flipH="1" flipV="1">
            <a:off x="647364" y="2833690"/>
            <a:ext cx="981411" cy="3678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C387196-4552-0794-DBC7-E207B5B9BF6B}"/>
              </a:ext>
            </a:extLst>
          </p:cNvPr>
          <p:cNvGrpSpPr/>
          <p:nvPr/>
        </p:nvGrpSpPr>
        <p:grpSpPr>
          <a:xfrm>
            <a:off x="8750069" y="3923220"/>
            <a:ext cx="3399739" cy="2876702"/>
            <a:chOff x="5704263" y="4076392"/>
            <a:chExt cx="3399739" cy="2876702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0759D1A-8B73-DA0B-A83D-E2C4351EA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5704263" y="4076392"/>
              <a:ext cx="3399739" cy="2876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9283EE00-ADE0-4855-9E1F-B39A7BC6A61D}"/>
                </a:ext>
              </a:extLst>
            </p:cNvPr>
            <p:cNvSpPr/>
            <p:nvPr/>
          </p:nvSpPr>
          <p:spPr>
            <a:xfrm>
              <a:off x="5712730" y="4507310"/>
              <a:ext cx="322430" cy="546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5C579670-04BD-E722-94E2-9B2AD179D19F}"/>
                </a:ext>
              </a:extLst>
            </p:cNvPr>
            <p:cNvSpPr/>
            <p:nvPr/>
          </p:nvSpPr>
          <p:spPr>
            <a:xfrm>
              <a:off x="5704263" y="5869924"/>
              <a:ext cx="483645" cy="546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" name="Рисунок 29" descr="addin_tmp.png">
            <a:extLst>
              <a:ext uri="{FF2B5EF4-FFF2-40B4-BE49-F238E27FC236}">
                <a16:creationId xmlns:a16="http://schemas.microsoft.com/office/drawing/2014/main" id="{D9691C01-AB00-828C-3B5F-86F9C80D2E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878132" y="4237341"/>
            <a:ext cx="1146810" cy="224790"/>
          </a:xfrm>
          <a:prstGeom prst="rect">
            <a:avLst/>
          </a:prstGeom>
        </p:spPr>
      </p:pic>
      <p:pic>
        <p:nvPicPr>
          <p:cNvPr id="31" name="Рисунок 30" descr="addin_tmp.png">
            <a:extLst>
              <a:ext uri="{FF2B5EF4-FFF2-40B4-BE49-F238E27FC236}">
                <a16:creationId xmlns:a16="http://schemas.microsoft.com/office/drawing/2014/main" id="{CDFF723D-58B3-60DE-ACCE-E5D4EE82099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12123" y="4862379"/>
            <a:ext cx="1329538" cy="26700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322E70E-C59D-1294-3252-13C707163E15}"/>
              </a:ext>
            </a:extLst>
          </p:cNvPr>
          <p:cNvSpPr txBox="1"/>
          <p:nvPr/>
        </p:nvSpPr>
        <p:spPr>
          <a:xfrm>
            <a:off x="167058" y="5231461"/>
            <a:ext cx="7802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Учитываются </a:t>
            </a:r>
            <a:r>
              <a:rPr lang="ru-RU" b="1" dirty="0">
                <a:solidFill>
                  <a:srgbClr val="FF0000"/>
                </a:solidFill>
              </a:rPr>
              <a:t>обе валентные </a:t>
            </a:r>
            <a:r>
              <a:rPr lang="ru-RU" dirty="0"/>
              <a:t>подзоны и </a:t>
            </a:r>
            <a:r>
              <a:rPr lang="ru-RU" b="1" dirty="0">
                <a:solidFill>
                  <a:srgbClr val="FF0000"/>
                </a:solidFill>
              </a:rPr>
              <a:t>нижняя</a:t>
            </a:r>
            <a:r>
              <a:rPr lang="ru-RU" dirty="0"/>
              <a:t> зона </a:t>
            </a:r>
            <a:r>
              <a:rPr lang="ru-RU" b="1" dirty="0">
                <a:solidFill>
                  <a:srgbClr val="FF0000"/>
                </a:solidFill>
              </a:rPr>
              <a:t>проводимости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A4E89F-106B-92AF-5229-F8F798AE0093}"/>
              </a:ext>
            </a:extLst>
          </p:cNvPr>
          <p:cNvSpPr txBox="1"/>
          <p:nvPr/>
        </p:nvSpPr>
        <p:spPr>
          <a:xfrm>
            <a:off x="167058" y="5719124"/>
            <a:ext cx="846870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Важно</a:t>
            </a:r>
            <a:r>
              <a:rPr lang="ru-RU" dirty="0"/>
              <a:t>: при ненулевом волновом векторе центра масс экситона </a:t>
            </a:r>
            <a:r>
              <a:rPr lang="ru-RU" dirty="0">
                <a:solidFill>
                  <a:srgbClr val="0000FF"/>
                </a:solidFill>
              </a:rPr>
              <a:t>переменные</a:t>
            </a:r>
            <a:r>
              <a:rPr lang="ru-RU" dirty="0"/>
              <a:t>, описывающие центр масс и относительное движение электрона и дырки </a:t>
            </a:r>
            <a:r>
              <a:rPr lang="ru-RU" dirty="0">
                <a:solidFill>
                  <a:srgbClr val="0000FF"/>
                </a:solidFill>
              </a:rPr>
              <a:t>не</a:t>
            </a:r>
            <a:r>
              <a:rPr lang="ru-RU" dirty="0">
                <a:solidFill>
                  <a:srgbClr val="007AFF"/>
                </a:solidFill>
              </a:rPr>
              <a:t> </a:t>
            </a:r>
            <a:r>
              <a:rPr lang="ru-RU" dirty="0">
                <a:solidFill>
                  <a:srgbClr val="0000FF"/>
                </a:solidFill>
              </a:rPr>
              <a:t>разделяются</a:t>
            </a:r>
          </a:p>
        </p:txBody>
      </p:sp>
    </p:spTree>
    <p:extLst>
      <p:ext uri="{BB962C8B-B14F-4D97-AF65-F5344CB8AC3E}">
        <p14:creationId xmlns:p14="http://schemas.microsoft.com/office/powerpoint/2010/main" val="797288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668F0-D40F-3F61-D657-BC9101548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1461BF-BB74-F591-19B3-535BBC0E432C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F9E47F1-5C75-9C40-074D-0C496FB6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Энергии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F-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остояний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экситона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E981D-94AE-D39D-FF98-EDE5262E36B4}"/>
              </a:ext>
            </a:extLst>
          </p:cNvPr>
          <p:cNvSpPr txBox="1"/>
          <p:nvPr/>
        </p:nvSpPr>
        <p:spPr>
          <a:xfrm>
            <a:off x="0" y="1751014"/>
            <a:ext cx="89024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Для вычисления </a:t>
            </a:r>
            <a:r>
              <a:rPr lang="en-US" b="1" dirty="0">
                <a:solidFill>
                  <a:srgbClr val="FF0000"/>
                </a:solidFill>
              </a:rPr>
              <a:t>F-P </a:t>
            </a:r>
            <a:r>
              <a:rPr lang="ru-RU" b="1" dirty="0">
                <a:solidFill>
                  <a:srgbClr val="FF0000"/>
                </a:solidFill>
              </a:rPr>
              <a:t>расщепления </a:t>
            </a:r>
            <a:r>
              <a:rPr lang="ru-RU" dirty="0"/>
              <a:t>в качестве </a:t>
            </a:r>
            <a:r>
              <a:rPr lang="ru-RU" b="1" dirty="0">
                <a:solidFill>
                  <a:srgbClr val="FF0000"/>
                </a:solidFill>
              </a:rPr>
              <a:t>энергии </a:t>
            </a:r>
            <a:r>
              <a:rPr lang="en-US" b="1" dirty="0">
                <a:solidFill>
                  <a:srgbClr val="FF0000"/>
                </a:solidFill>
              </a:rPr>
              <a:t>F-</a:t>
            </a:r>
            <a:r>
              <a:rPr lang="ru-RU" b="1" dirty="0">
                <a:solidFill>
                  <a:srgbClr val="FF0000"/>
                </a:solidFill>
              </a:rPr>
              <a:t>состояния </a:t>
            </a:r>
            <a:r>
              <a:rPr lang="ru-RU" dirty="0"/>
              <a:t>берется </a:t>
            </a:r>
            <a:r>
              <a:rPr lang="ru-RU" b="1" dirty="0">
                <a:solidFill>
                  <a:srgbClr val="FF0000"/>
                </a:solidFill>
              </a:rPr>
              <a:t>центр</a:t>
            </a:r>
            <a:r>
              <a:rPr lang="ru-RU" dirty="0"/>
              <a:t> наблюдаемого (или рассчитанного) триплета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E99549-51E6-8A2D-1184-94106DB999FD}"/>
              </a:ext>
            </a:extLst>
          </p:cNvPr>
          <p:cNvSpPr txBox="1"/>
          <p:nvPr/>
        </p:nvSpPr>
        <p:spPr>
          <a:xfrm>
            <a:off x="0" y="1324530"/>
            <a:ext cx="8902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Для расчета энергии </a:t>
            </a:r>
            <a:r>
              <a:rPr lang="en-US" b="1" dirty="0">
                <a:solidFill>
                  <a:srgbClr val="FF0000"/>
                </a:solidFill>
              </a:rPr>
              <a:t>P-</a:t>
            </a:r>
            <a:r>
              <a:rPr lang="ru-RU" b="1" dirty="0">
                <a:solidFill>
                  <a:srgbClr val="FF0000"/>
                </a:solidFill>
              </a:rPr>
              <a:t>состояний </a:t>
            </a:r>
            <a:r>
              <a:rPr lang="ru-RU" dirty="0"/>
              <a:t>можно пренебречь гофрировкой валентной зоны </a:t>
            </a:r>
          </a:p>
        </p:txBody>
      </p:sp>
      <p:pic>
        <p:nvPicPr>
          <p:cNvPr id="10" name="Изображение 10" descr="latex-image-1.pdf">
            <a:extLst>
              <a:ext uri="{FF2B5EF4-FFF2-40B4-BE49-F238E27FC236}">
                <a16:creationId xmlns:a16="http://schemas.microsoft.com/office/drawing/2014/main" id="{705B0479-E4DA-0891-CA9E-89F605934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031" y="1449662"/>
            <a:ext cx="1662172" cy="219428"/>
          </a:xfrm>
          <a:prstGeom prst="rect">
            <a:avLst/>
          </a:prstGeom>
        </p:spPr>
      </p:pic>
      <p:pic>
        <p:nvPicPr>
          <p:cNvPr id="11" name="Изображение 11" descr="latex-image-1.pdf">
            <a:extLst>
              <a:ext uri="{FF2B5EF4-FFF2-40B4-BE49-F238E27FC236}">
                <a16:creationId xmlns:a16="http://schemas.microsoft.com/office/drawing/2014/main" id="{E4311383-2C27-4222-A2B3-B77DCD33F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82" y="2215994"/>
            <a:ext cx="1009372" cy="252343"/>
          </a:xfrm>
          <a:prstGeom prst="rect">
            <a:avLst/>
          </a:prstGeom>
        </p:spPr>
      </p:pic>
      <p:pic>
        <p:nvPicPr>
          <p:cNvPr id="12" name="Изображение 12" descr="latex-image-1.pdf">
            <a:extLst>
              <a:ext uri="{FF2B5EF4-FFF2-40B4-BE49-F238E27FC236}">
                <a16:creationId xmlns:a16="http://schemas.microsoft.com/office/drawing/2014/main" id="{A95A77AC-20CA-9F0A-FB70-ECDD935BB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030" y="1809703"/>
            <a:ext cx="1667657" cy="21394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32F7BAE-D99F-0FAE-F1DB-D134D2FBF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90" y="2469546"/>
            <a:ext cx="8382254" cy="3222752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41F995-182F-3D4B-82E3-96C24FE1E290}"/>
              </a:ext>
            </a:extLst>
          </p:cNvPr>
          <p:cNvSpPr txBox="1"/>
          <p:nvPr/>
        </p:nvSpPr>
        <p:spPr>
          <a:xfrm>
            <a:off x="0" y="6173498"/>
            <a:ext cx="82424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F-P </a:t>
            </a:r>
            <a:r>
              <a:rPr lang="ru-RU" b="1" dirty="0">
                <a:solidFill>
                  <a:srgbClr val="FF0000"/>
                </a:solidFill>
              </a:rPr>
              <a:t>расщепление </a:t>
            </a:r>
            <a:r>
              <a:rPr lang="ru-RU" dirty="0"/>
              <a:t>– эффект сложной структуры валентной зоны,</a:t>
            </a:r>
            <a:endParaRPr lang="en-US" dirty="0"/>
          </a:p>
          <a:p>
            <a:r>
              <a:rPr lang="ru-RU" dirty="0"/>
              <a:t> оно присутствует и в сферическом приближении</a:t>
            </a:r>
          </a:p>
        </p:txBody>
      </p:sp>
      <p:pic>
        <p:nvPicPr>
          <p:cNvPr id="15" name="Рисунок 14" descr="addin_tmp.png">
            <a:extLst>
              <a:ext uri="{FF2B5EF4-FFF2-40B4-BE49-F238E27FC236}">
                <a16:creationId xmlns:a16="http://schemas.microsoft.com/office/drawing/2014/main" id="{9D57C114-FB9E-16B0-FCBC-22EC32EF16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169982" y="2589448"/>
            <a:ext cx="760095" cy="17907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E94C738-B699-B5C1-1D57-A09F1AEFC6F2}"/>
              </a:ext>
            </a:extLst>
          </p:cNvPr>
          <p:cNvSpPr/>
          <p:nvPr/>
        </p:nvSpPr>
        <p:spPr>
          <a:xfrm>
            <a:off x="10028317" y="2817258"/>
            <a:ext cx="1995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/>
              <a:t>C. </a:t>
            </a:r>
            <a:r>
              <a:rPr lang="de-DE" sz="1200" i="1" dirty="0" err="1"/>
              <a:t>Uihlein</a:t>
            </a:r>
            <a:r>
              <a:rPr lang="de-DE" sz="1200" i="1" dirty="0"/>
              <a:t>, D. Fröhlich,</a:t>
            </a:r>
          </a:p>
          <a:p>
            <a:r>
              <a:rPr lang="de-DE" sz="1200" i="1" dirty="0" err="1"/>
              <a:t>and</a:t>
            </a:r>
            <a:r>
              <a:rPr lang="de-DE" sz="1200" i="1" dirty="0"/>
              <a:t> R. </a:t>
            </a:r>
            <a:r>
              <a:rPr lang="de-DE" sz="1200" i="1" dirty="0" err="1"/>
              <a:t>Kenklies</a:t>
            </a:r>
            <a:r>
              <a:rPr lang="en-US" sz="1200" i="1" dirty="0"/>
              <a:t>, </a:t>
            </a:r>
          </a:p>
          <a:p>
            <a:r>
              <a:rPr lang="en-US" sz="1200" i="1" dirty="0"/>
              <a:t>Phys. Rev. B </a:t>
            </a:r>
            <a:r>
              <a:rPr lang="en-US" sz="1200" b="1" i="1" dirty="0"/>
              <a:t>23</a:t>
            </a:r>
            <a:r>
              <a:rPr lang="en-US" sz="1200" i="1" dirty="0"/>
              <a:t>, 2731 </a:t>
            </a:r>
            <a:r>
              <a:rPr lang="ru-RU" sz="1200" i="1" dirty="0"/>
              <a:t>(1981)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962C93C-37C7-F58E-9194-34C91B07F9A9}"/>
              </a:ext>
            </a:extLst>
          </p:cNvPr>
          <p:cNvSpPr/>
          <p:nvPr/>
        </p:nvSpPr>
        <p:spPr>
          <a:xfrm>
            <a:off x="0" y="5660163"/>
            <a:ext cx="8902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i="1" dirty="0"/>
              <a:t>J. Thewes, J. Heckötter, T. Kazimierczuk, M. Aßmann, D. Fröhlich, M. Bayer, M. A. Semina,</a:t>
            </a:r>
            <a:endParaRPr lang="ru-RU" sz="1600" i="1" dirty="0"/>
          </a:p>
          <a:p>
            <a:r>
              <a:rPr lang="de-DE" sz="1600" i="1" dirty="0"/>
              <a:t>and M. M. Glazov, Phys. Rev. Lett. </a:t>
            </a:r>
            <a:r>
              <a:rPr lang="de-DE" sz="1600" b="1" i="1" dirty="0"/>
              <a:t>115</a:t>
            </a:r>
            <a:r>
              <a:rPr lang="de-DE" sz="1600" i="1" dirty="0"/>
              <a:t>, 027402 (2015)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3C15B0-F4EA-090E-2763-193608FBF8CB}"/>
              </a:ext>
            </a:extLst>
          </p:cNvPr>
          <p:cNvSpPr txBox="1"/>
          <p:nvPr/>
        </p:nvSpPr>
        <p:spPr>
          <a:xfrm>
            <a:off x="10142518" y="3544687"/>
            <a:ext cx="18158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Без подгоночных параметров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41388E1C-CD80-951F-95B2-440913F6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90968" y="4180110"/>
            <a:ext cx="1995678" cy="2486025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2975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75E39D-17D3-DF1D-B8FF-623D4BD2630B}"/>
              </a:ext>
            </a:extLst>
          </p:cNvPr>
          <p:cNvSpPr/>
          <p:nvPr/>
        </p:nvSpPr>
        <p:spPr>
          <a:xfrm>
            <a:off x="0" y="0"/>
            <a:ext cx="12192000" cy="1128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D84E96A-6C85-630A-9614-1B9C0378F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План лекции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E8654F1-DB40-DFCC-8010-0D2D9B52F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58" y="1218990"/>
            <a:ext cx="11857883" cy="5545044"/>
          </a:xfrm>
          <a:prstGeom prst="rect">
            <a:avLst/>
          </a:prstGeom>
          <a:solidFill>
            <a:schemeClr val="bg1"/>
          </a:solidFill>
          <a:ln w="222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Экситоны в объемных полупроводниках </a:t>
            </a:r>
          </a:p>
          <a:p>
            <a:pPr marL="800100" lvl="1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Общие слова, аналогия с атомом водорода</a:t>
            </a:r>
          </a:p>
          <a:p>
            <a:pPr marL="800100" lvl="1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Экситоны в </a:t>
            </a:r>
            <a:r>
              <a:rPr lang="en-US" sz="2000" dirty="0">
                <a:cs typeface="Arial" pitchFamily="34" charset="0"/>
              </a:rPr>
              <a:t>Cu</a:t>
            </a:r>
            <a:r>
              <a:rPr lang="en-US" sz="2000" baseline="-25000" dirty="0">
                <a:cs typeface="Arial" pitchFamily="34" charset="0"/>
              </a:rPr>
              <a:t>2</a:t>
            </a:r>
            <a:r>
              <a:rPr lang="en-US" sz="2000" dirty="0">
                <a:cs typeface="Arial" pitchFamily="34" charset="0"/>
              </a:rPr>
              <a:t>O,</a:t>
            </a:r>
            <a:r>
              <a:rPr lang="ru-RU" sz="2000" dirty="0">
                <a:cs typeface="Arial" pitchFamily="34" charset="0"/>
              </a:rPr>
              <a:t> теория и эксперимент</a:t>
            </a:r>
          </a:p>
          <a:p>
            <a:pPr marL="1257300" lvl="2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Тонкая структура </a:t>
            </a:r>
            <a:r>
              <a:rPr lang="en-US" sz="2000" dirty="0">
                <a:cs typeface="Arial" pitchFamily="34" charset="0"/>
              </a:rPr>
              <a:t>F-</a:t>
            </a:r>
            <a:r>
              <a:rPr lang="ru-RU" sz="2000" dirty="0">
                <a:cs typeface="Arial" pitchFamily="34" charset="0"/>
              </a:rPr>
              <a:t>состояний</a:t>
            </a:r>
          </a:p>
          <a:p>
            <a:pPr marL="1257300" lvl="2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 err="1">
                <a:cs typeface="Arial" pitchFamily="34" charset="0"/>
              </a:rPr>
              <a:t>Скейлинг</a:t>
            </a:r>
            <a:r>
              <a:rPr lang="ru-RU" sz="2000" dirty="0">
                <a:cs typeface="Arial" pitchFamily="34" charset="0"/>
              </a:rPr>
              <a:t> экситонных параметров</a:t>
            </a:r>
          </a:p>
          <a:p>
            <a:pPr marL="1257300" lvl="2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Эффект Штарка и ионизация экситонов во внешнем электрическом поле</a:t>
            </a:r>
          </a:p>
          <a:p>
            <a:pPr marL="1257300" lvl="2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Генерация второй гармоники на экситонах в </a:t>
            </a:r>
            <a:r>
              <a:rPr lang="en-US" sz="2000" dirty="0">
                <a:cs typeface="Arial" pitchFamily="34" charset="0"/>
              </a:rPr>
              <a:t>Cu</a:t>
            </a:r>
            <a:r>
              <a:rPr lang="en-US" sz="2000" baseline="-25000" dirty="0">
                <a:cs typeface="Arial" pitchFamily="34" charset="0"/>
              </a:rPr>
              <a:t>2</a:t>
            </a:r>
            <a:r>
              <a:rPr lang="en-US" sz="2000" dirty="0">
                <a:cs typeface="Arial" pitchFamily="34" charset="0"/>
              </a:rPr>
              <a:t>O</a:t>
            </a:r>
          </a:p>
          <a:p>
            <a:pPr marL="342900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Сложная вершина валентной зоны</a:t>
            </a:r>
          </a:p>
          <a:p>
            <a:pPr marL="342900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Экситоны и </a:t>
            </a:r>
            <a:r>
              <a:rPr lang="ru-RU" sz="2000" b="1" dirty="0" err="1">
                <a:solidFill>
                  <a:srgbClr val="0000FF"/>
                </a:solidFill>
                <a:cs typeface="Arial" pitchFamily="34" charset="0"/>
              </a:rPr>
              <a:t>трионы</a:t>
            </a: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 в низкоразмерных системах</a:t>
            </a:r>
          </a:p>
          <a:p>
            <a:pPr marL="800100" lvl="1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Эффекты понижения размерности </a:t>
            </a:r>
          </a:p>
          <a:p>
            <a:pPr marL="800100" lvl="1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Экситоны в монослоях </a:t>
            </a:r>
            <a:r>
              <a:rPr lang="ru-RU" sz="2000" dirty="0" err="1">
                <a:cs typeface="Arial" pitchFamily="34" charset="0"/>
              </a:rPr>
              <a:t>дихалькогенидов</a:t>
            </a:r>
            <a:r>
              <a:rPr lang="ru-RU" sz="2000" dirty="0">
                <a:cs typeface="Arial" pitchFamily="34" charset="0"/>
              </a:rPr>
              <a:t> переходных металлов</a:t>
            </a:r>
          </a:p>
          <a:p>
            <a:pPr marL="1257300" lvl="2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Энергия связи</a:t>
            </a:r>
          </a:p>
          <a:p>
            <a:pPr marL="1257300" lvl="2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Эффекты диэлектрического окружения</a:t>
            </a:r>
          </a:p>
          <a:p>
            <a:pPr marL="800100" lvl="1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 err="1">
                <a:cs typeface="Arial" pitchFamily="34" charset="0"/>
              </a:rPr>
              <a:t>Трионы</a:t>
            </a:r>
            <a:r>
              <a:rPr lang="ru-RU" sz="2000" dirty="0">
                <a:cs typeface="Arial" pitchFamily="34" charset="0"/>
              </a:rPr>
              <a:t> в монослоях </a:t>
            </a:r>
            <a:r>
              <a:rPr lang="ru-RU" sz="2000" dirty="0" err="1">
                <a:cs typeface="Arial" pitchFamily="34" charset="0"/>
              </a:rPr>
              <a:t>дихалькогенидов</a:t>
            </a:r>
            <a:r>
              <a:rPr lang="ru-RU" sz="2000" dirty="0">
                <a:cs typeface="Arial" pitchFamily="34" charset="0"/>
              </a:rPr>
              <a:t> переходных металлов</a:t>
            </a:r>
          </a:p>
          <a:p>
            <a:pPr marL="1257300" lvl="2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Расчет энергии связи</a:t>
            </a:r>
          </a:p>
          <a:p>
            <a:pPr marL="1257300" lvl="2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Тонкая структура</a:t>
            </a:r>
          </a:p>
          <a:p>
            <a:pPr marL="1257300" lvl="2" indent="-342900" fontAlgn="base">
              <a:lnSpc>
                <a:spcPct val="105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Возбуждённые состояния трионов</a:t>
            </a:r>
            <a:endParaRPr lang="en-US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105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A782C-1763-7F6E-5238-0B8F90FCB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9BA4DB-2ECE-80C4-16E6-402CC54850A0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9C7E40-6B56-7F0D-FFA2-731221EF1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онкая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структура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состояний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FF4933D-E669-0BA2-0594-491451723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154" y="3123918"/>
            <a:ext cx="7854315" cy="2475738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52C8EBF-7514-8699-23F1-FDF78C8AE486}"/>
              </a:ext>
            </a:extLst>
          </p:cNvPr>
          <p:cNvSpPr/>
          <p:nvPr/>
        </p:nvSpPr>
        <p:spPr>
          <a:xfrm>
            <a:off x="6644443" y="3300608"/>
            <a:ext cx="283335" cy="281821"/>
          </a:xfrm>
          <a:prstGeom prst="rect">
            <a:avLst/>
          </a:prstGeom>
          <a:ln w="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Изображение 8" descr="latex-image-1.pdf">
            <a:extLst>
              <a:ext uri="{FF2B5EF4-FFF2-40B4-BE49-F238E27FC236}">
                <a16:creationId xmlns:a16="http://schemas.microsoft.com/office/drawing/2014/main" id="{9C09C53F-D307-780E-9A1A-4E23523DE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5" y="2097073"/>
            <a:ext cx="7320280" cy="76136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D46D69-353C-5570-03D3-D0EF59047ED7}"/>
              </a:ext>
            </a:extLst>
          </p:cNvPr>
          <p:cNvSpPr txBox="1"/>
          <p:nvPr/>
        </p:nvSpPr>
        <p:spPr>
          <a:xfrm>
            <a:off x="105243" y="1484293"/>
            <a:ext cx="116570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Для расчета </a:t>
            </a:r>
            <a:r>
              <a:rPr lang="ru-RU" b="1" dirty="0">
                <a:solidFill>
                  <a:srgbClr val="FF0000"/>
                </a:solidFill>
              </a:rPr>
              <a:t>тонкой структуры </a:t>
            </a:r>
            <a:r>
              <a:rPr lang="en-US" b="1" dirty="0">
                <a:solidFill>
                  <a:srgbClr val="FF0000"/>
                </a:solidFill>
              </a:rPr>
              <a:t>F-</a:t>
            </a:r>
            <a:r>
              <a:rPr lang="ru-RU" b="1" dirty="0">
                <a:solidFill>
                  <a:srgbClr val="FF0000"/>
                </a:solidFill>
              </a:rPr>
              <a:t>состояний </a:t>
            </a:r>
            <a:r>
              <a:rPr lang="ru-RU" dirty="0"/>
              <a:t>необходимо учесть </a:t>
            </a:r>
            <a:r>
              <a:rPr lang="ru-RU" b="1" dirty="0">
                <a:solidFill>
                  <a:srgbClr val="FF0000"/>
                </a:solidFill>
              </a:rPr>
              <a:t>кубическую симметрию </a:t>
            </a:r>
            <a:r>
              <a:rPr lang="ru-RU" dirty="0"/>
              <a:t>кристалла </a:t>
            </a:r>
            <a:r>
              <a:rPr lang="en-US" dirty="0"/>
              <a:t>Cu</a:t>
            </a:r>
            <a:r>
              <a:rPr lang="en-US" baseline="-25000" dirty="0"/>
              <a:t>2</a:t>
            </a:r>
            <a:r>
              <a:rPr lang="en-US" dirty="0"/>
              <a:t>O:</a:t>
            </a:r>
            <a:endParaRPr lang="ru-RU" dirty="0"/>
          </a:p>
        </p:txBody>
      </p:sp>
      <p:pic>
        <p:nvPicPr>
          <p:cNvPr id="10" name="Изображение 10" descr="latex-image-1.pdf">
            <a:extLst>
              <a:ext uri="{FF2B5EF4-FFF2-40B4-BE49-F238E27FC236}">
                <a16:creationId xmlns:a16="http://schemas.microsoft.com/office/drawing/2014/main" id="{B66C764E-51A7-341E-583F-19A172DAB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99" y="2217548"/>
            <a:ext cx="1661160" cy="220980"/>
          </a:xfrm>
          <a:prstGeom prst="rect">
            <a:avLst/>
          </a:prstGeom>
        </p:spPr>
      </p:pic>
      <p:pic>
        <p:nvPicPr>
          <p:cNvPr id="11" name="Изображение 11" descr="latex-image-1.pdf">
            <a:extLst>
              <a:ext uri="{FF2B5EF4-FFF2-40B4-BE49-F238E27FC236}">
                <a16:creationId xmlns:a16="http://schemas.microsoft.com/office/drawing/2014/main" id="{F24D3F05-EC0D-C49F-9B7C-05902EFAB3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406" y="2948639"/>
            <a:ext cx="1013460" cy="251460"/>
          </a:xfrm>
          <a:prstGeom prst="rect">
            <a:avLst/>
          </a:prstGeom>
        </p:spPr>
      </p:pic>
      <p:pic>
        <p:nvPicPr>
          <p:cNvPr id="12" name="Изображение 12" descr="latex-image-1.pdf">
            <a:extLst>
              <a:ext uri="{FF2B5EF4-FFF2-40B4-BE49-F238E27FC236}">
                <a16:creationId xmlns:a16="http://schemas.microsoft.com/office/drawing/2014/main" id="{4B089216-5834-79FB-9313-B0F9F6883B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400" y="2577591"/>
            <a:ext cx="1668780" cy="213360"/>
          </a:xfrm>
          <a:prstGeom prst="rect">
            <a:avLst/>
          </a:prstGeom>
        </p:spPr>
      </p:pic>
      <p:pic>
        <p:nvPicPr>
          <p:cNvPr id="13" name="Рисунок 12" descr="addin_tmp.png">
            <a:extLst>
              <a:ext uri="{FF2B5EF4-FFF2-40B4-BE49-F238E27FC236}">
                <a16:creationId xmlns:a16="http://schemas.microsoft.com/office/drawing/2014/main" id="{7EB45676-9D9D-0070-0E32-6F942E1E7EC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499417" y="3285838"/>
            <a:ext cx="985647" cy="232791"/>
          </a:xfrm>
          <a:prstGeom prst="rect">
            <a:avLst/>
          </a:prstGeom>
        </p:spPr>
      </p:pic>
      <p:pic>
        <p:nvPicPr>
          <p:cNvPr id="14" name="Изображение 13" descr="latex-image-1.pdf">
            <a:extLst>
              <a:ext uri="{FF2B5EF4-FFF2-40B4-BE49-F238E27FC236}">
                <a16:creationId xmlns:a16="http://schemas.microsoft.com/office/drawing/2014/main" id="{01756CC5-89DF-4130-AF21-E4CF2DC523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400" y="3639519"/>
            <a:ext cx="1053592" cy="216916"/>
          </a:xfrm>
          <a:prstGeom prst="rect">
            <a:avLst/>
          </a:prstGeom>
        </p:spPr>
      </p:pic>
      <p:pic>
        <p:nvPicPr>
          <p:cNvPr id="15" name="Рисунок 14" descr="addin_tmp.png">
            <a:extLst>
              <a:ext uri="{FF2B5EF4-FFF2-40B4-BE49-F238E27FC236}">
                <a16:creationId xmlns:a16="http://schemas.microsoft.com/office/drawing/2014/main" id="{A05B3005-CEEF-67C0-336A-8267A8575D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613963" y="3517121"/>
            <a:ext cx="1319784" cy="219456"/>
          </a:xfrm>
          <a:prstGeom prst="rect">
            <a:avLst/>
          </a:prstGeom>
        </p:spPr>
      </p:pic>
      <p:pic>
        <p:nvPicPr>
          <p:cNvPr id="16" name="Изображение 27" descr="latex-image-1.pdf">
            <a:extLst>
              <a:ext uri="{FF2B5EF4-FFF2-40B4-BE49-F238E27FC236}">
                <a16:creationId xmlns:a16="http://schemas.microsoft.com/office/drawing/2014/main" id="{BAF4C2FA-344E-CD0D-6C80-70D49E02E6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72" y="4032013"/>
            <a:ext cx="1935480" cy="29718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49112CA-365E-9079-3B61-B80E96FF13B9}"/>
              </a:ext>
            </a:extLst>
          </p:cNvPr>
          <p:cNvSpPr/>
          <p:nvPr/>
        </p:nvSpPr>
        <p:spPr>
          <a:xfrm>
            <a:off x="167058" y="5692900"/>
            <a:ext cx="8166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i="1" dirty="0"/>
              <a:t>J. Thewes, J. Heckötter, T. Kazimierczuk, M. Aßmann, D. Fröhlich, M. Bayer, M. A. Semina, and M. M. Glazov, Phys. Rev. Lett. </a:t>
            </a:r>
            <a:r>
              <a:rPr lang="de-DE" sz="1600" b="1" i="1" dirty="0"/>
              <a:t>115</a:t>
            </a:r>
            <a:r>
              <a:rPr lang="de-DE" sz="1600" i="1" dirty="0"/>
              <a:t>, 027402 (2015)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575F75-56BA-E61E-D700-618B7A5B08B9}"/>
              </a:ext>
            </a:extLst>
          </p:cNvPr>
          <p:cNvSpPr txBox="1"/>
          <p:nvPr/>
        </p:nvSpPr>
        <p:spPr>
          <a:xfrm>
            <a:off x="96230" y="6240637"/>
            <a:ext cx="8308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F. </a:t>
            </a:r>
            <a:r>
              <a:rPr lang="en-US" sz="1600" i="1" dirty="0" err="1"/>
              <a:t>Schweiner</a:t>
            </a:r>
            <a:r>
              <a:rPr lang="en-US" sz="1600" i="1" dirty="0"/>
              <a:t>, J. Main, M. </a:t>
            </a:r>
            <a:r>
              <a:rPr lang="en-US" sz="1600" i="1" dirty="0" err="1"/>
              <a:t>Feldmaier</a:t>
            </a:r>
            <a:r>
              <a:rPr lang="en-US" sz="1600" i="1" dirty="0"/>
              <a:t>, G. </a:t>
            </a:r>
            <a:r>
              <a:rPr lang="en-US" sz="1600" i="1" dirty="0" err="1"/>
              <a:t>Wunner</a:t>
            </a:r>
            <a:r>
              <a:rPr lang="en-US" sz="1600" i="1" dirty="0"/>
              <a:t>, and C. </a:t>
            </a:r>
            <a:r>
              <a:rPr lang="en-US" sz="1600" i="1" dirty="0" err="1"/>
              <a:t>Uihlein</a:t>
            </a:r>
            <a:r>
              <a:rPr lang="en-US" sz="1600" i="1" dirty="0"/>
              <a:t>, Phys. Rev. B 93, 195203 (2016)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5B3E1B-B349-5794-2F0D-282893DD73E1}"/>
              </a:ext>
            </a:extLst>
          </p:cNvPr>
          <p:cNvSpPr txBox="1"/>
          <p:nvPr/>
        </p:nvSpPr>
        <p:spPr>
          <a:xfrm>
            <a:off x="8404853" y="6240637"/>
            <a:ext cx="143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уточнили параметры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8AF0BA-8DBF-D910-D594-BDB45A058C18}"/>
              </a:ext>
            </a:extLst>
          </p:cNvPr>
          <p:cNvSpPr txBox="1"/>
          <p:nvPr/>
        </p:nvSpPr>
        <p:spPr>
          <a:xfrm>
            <a:off x="96230" y="6543824"/>
            <a:ext cx="6304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Может быть несколько </a:t>
            </a:r>
            <a:r>
              <a:rPr lang="ru-RU" sz="1400" dirty="0" err="1"/>
              <a:t>параметризаций</a:t>
            </a:r>
            <a:r>
              <a:rPr lang="ru-RU" sz="1400" dirty="0"/>
              <a:t>, требуются дальнейшие исследования </a:t>
            </a:r>
          </a:p>
        </p:txBody>
      </p:sp>
    </p:spTree>
    <p:extLst>
      <p:ext uri="{BB962C8B-B14F-4D97-AF65-F5344CB8AC3E}">
        <p14:creationId xmlns:p14="http://schemas.microsoft.com/office/powerpoint/2010/main" val="101070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38812-7B02-E2A3-AEB6-9EF990796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44A69E-D1C1-C2EB-057C-FEEEAD2DAC1E}"/>
              </a:ext>
            </a:extLst>
          </p:cNvPr>
          <p:cNvSpPr/>
          <p:nvPr/>
        </p:nvSpPr>
        <p:spPr>
          <a:xfrm>
            <a:off x="0" y="1814506"/>
            <a:ext cx="12192000" cy="2500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C8FD47A-0FF2-F6E2-739C-F4286121D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7830"/>
            <a:ext cx="11857884" cy="2036988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Экситоны в </a:t>
            </a:r>
            <a:r>
              <a:rPr lang="ru-RU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baseline="-25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b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скейлинг</a:t>
            </a:r>
            <a: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экситонных параметров, отличие от атома водорода</a:t>
            </a:r>
            <a:b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baseline="30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682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4DE1DC-A73F-0F4D-6781-8C3433DBEC1B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7AA637E-E340-5EE9-5D5A-2983138AF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Скейлинг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B320F-7238-3529-0418-A78A3DD43096}"/>
              </a:ext>
            </a:extLst>
          </p:cNvPr>
          <p:cNvSpPr txBox="1"/>
          <p:nvPr/>
        </p:nvSpPr>
        <p:spPr>
          <a:xfrm>
            <a:off x="107504" y="1534724"/>
            <a:ext cx="903649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Численный расчет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n</a:t>
            </a:r>
            <a:r>
              <a:rPr lang="en-US" b="1" dirty="0">
                <a:solidFill>
                  <a:srgbClr val="FF0000"/>
                </a:solidFill>
              </a:rPr>
              <a:t>&gt;&gt;1 </a:t>
            </a:r>
            <a:r>
              <a:rPr lang="ru-RU" b="1" dirty="0">
                <a:solidFill>
                  <a:srgbClr val="FF0000"/>
                </a:solidFill>
              </a:rPr>
              <a:t>сложен и ресурсоемок</a:t>
            </a:r>
            <a:r>
              <a:rPr lang="en-US" dirty="0"/>
              <a:t>,</a:t>
            </a:r>
            <a:r>
              <a:rPr lang="ru-RU" dirty="0"/>
              <a:t> причем для каждого мультиплета с заданным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 </a:t>
            </a:r>
            <a:r>
              <a:rPr lang="ru-RU" dirty="0"/>
              <a:t>свой набор параметров</a:t>
            </a:r>
            <a:r>
              <a:rPr lang="en-US" dirty="0"/>
              <a:t>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Различное вырождение</a:t>
            </a: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Различное расщепление уровней</a:t>
            </a: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Различное поведение во внешних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 полях</a:t>
            </a:r>
            <a:endParaRPr lang="en-US" dirty="0"/>
          </a:p>
        </p:txBody>
      </p:sp>
      <p:pic>
        <p:nvPicPr>
          <p:cNvPr id="10" name="Изображение 1" descr="H98-k001-n5.jpg">
            <a:extLst>
              <a:ext uri="{FF2B5EF4-FFF2-40B4-BE49-F238E27FC236}">
                <a16:creationId xmlns:a16="http://schemas.microsoft.com/office/drawing/2014/main" id="{9BC88349-79C8-00C5-4037-C8164F4306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262" y="2456492"/>
            <a:ext cx="2617538" cy="2880000"/>
          </a:xfrm>
          <a:prstGeom prst="rect">
            <a:avLst/>
          </a:prstGeom>
        </p:spPr>
      </p:pic>
      <p:pic>
        <p:nvPicPr>
          <p:cNvPr id="11" name="Изображение 3" descr="H98-k001-n4.jpg">
            <a:extLst>
              <a:ext uri="{FF2B5EF4-FFF2-40B4-BE49-F238E27FC236}">
                <a16:creationId xmlns:a16="http://schemas.microsoft.com/office/drawing/2014/main" id="{B9ABA575-F2E6-A9E4-D769-B84821EAD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433" y="2456492"/>
            <a:ext cx="2617828" cy="28803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CF2FBB-B321-0F3F-C3AD-6E031672C201}"/>
              </a:ext>
            </a:extLst>
          </p:cNvPr>
          <p:cNvSpPr txBox="1"/>
          <p:nvPr/>
        </p:nvSpPr>
        <p:spPr>
          <a:xfrm>
            <a:off x="112015" y="4898592"/>
            <a:ext cx="604523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Кулоновский потенциал </a:t>
            </a:r>
            <a:r>
              <a:rPr lang="en-US" dirty="0"/>
              <a:t>1/r </a:t>
            </a:r>
            <a:r>
              <a:rPr lang="ru-RU" dirty="0"/>
              <a:t>особенный (случайное вырождение)</a:t>
            </a:r>
            <a:r>
              <a:rPr lang="en-US" dirty="0"/>
              <a:t>,</a:t>
            </a:r>
            <a:r>
              <a:rPr lang="ru-RU" dirty="0"/>
              <a:t> следовательно,</a:t>
            </a:r>
            <a:r>
              <a:rPr lang="ru-RU" dirty="0">
                <a:solidFill>
                  <a:srgbClr val="0000FF"/>
                </a:solidFill>
              </a:rPr>
              <a:t> ожидаются простые </a:t>
            </a:r>
            <a:r>
              <a:rPr lang="ru-RU" dirty="0" err="1">
                <a:solidFill>
                  <a:srgbClr val="0000FF"/>
                </a:solidFill>
              </a:rPr>
              <a:t>скейлинговые</a:t>
            </a:r>
            <a:r>
              <a:rPr lang="ru-RU" dirty="0">
                <a:solidFill>
                  <a:srgbClr val="0000FF"/>
                </a:solidFill>
              </a:rPr>
              <a:t> зависимости </a:t>
            </a:r>
            <a:r>
              <a:rPr lang="ru-RU" dirty="0"/>
              <a:t>для различных параметров экситонных состояний</a:t>
            </a:r>
            <a:r>
              <a:rPr lang="en-US" dirty="0"/>
              <a:t>.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06A2BE-CA32-A38D-B5F4-FE7FB7361DCD}"/>
              </a:ext>
            </a:extLst>
          </p:cNvPr>
          <p:cNvSpPr txBox="1"/>
          <p:nvPr/>
        </p:nvSpPr>
        <p:spPr>
          <a:xfrm>
            <a:off x="6688644" y="5397063"/>
            <a:ext cx="5391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J. </a:t>
            </a:r>
            <a:r>
              <a:rPr lang="en-US" sz="1600" i="1" dirty="0" err="1"/>
              <a:t>Heckötter</a:t>
            </a:r>
            <a:r>
              <a:rPr lang="en-US" sz="1600" i="1" dirty="0"/>
              <a:t>, M. </a:t>
            </a:r>
            <a:r>
              <a:rPr lang="en-US" sz="1600" i="1" dirty="0" err="1"/>
              <a:t>Freitag</a:t>
            </a:r>
            <a:r>
              <a:rPr lang="en-US" sz="1600" i="1" dirty="0"/>
              <a:t>, D. </a:t>
            </a:r>
            <a:r>
              <a:rPr lang="en-US" sz="1600" i="1" dirty="0" err="1"/>
              <a:t>Fröhlich</a:t>
            </a:r>
            <a:r>
              <a:rPr lang="en-US" sz="1600" i="1" dirty="0"/>
              <a:t>, M. </a:t>
            </a:r>
            <a:r>
              <a:rPr lang="en-US" sz="1600" i="1" dirty="0" err="1"/>
              <a:t>Aßmann</a:t>
            </a:r>
            <a:r>
              <a:rPr lang="en-US" sz="1600" i="1" dirty="0"/>
              <a:t>, M. Bayer, M. A. </a:t>
            </a:r>
            <a:r>
              <a:rPr lang="en-US" sz="1600" i="1" dirty="0" err="1"/>
              <a:t>Semina</a:t>
            </a:r>
            <a:r>
              <a:rPr lang="en-US" sz="1600" i="1" dirty="0"/>
              <a:t>, and M. M. </a:t>
            </a:r>
            <a:r>
              <a:rPr lang="en-US" sz="1600" i="1" dirty="0" err="1"/>
              <a:t>Glazov</a:t>
            </a:r>
            <a:r>
              <a:rPr lang="en-US" sz="1600" i="1" dirty="0"/>
              <a:t>,</a:t>
            </a:r>
            <a:r>
              <a:rPr lang="ru-RU" sz="1600" i="1" dirty="0"/>
              <a:t> </a:t>
            </a:r>
            <a:r>
              <a:rPr lang="en-US" sz="1600" i="1" dirty="0"/>
              <a:t>Phys. Rev. B </a:t>
            </a:r>
            <a:r>
              <a:rPr lang="en-US" sz="1600" b="1" i="1" dirty="0"/>
              <a:t>95</a:t>
            </a:r>
            <a:r>
              <a:rPr lang="en-US" sz="1600" i="1" dirty="0"/>
              <a:t>, 035210 </a:t>
            </a:r>
            <a:r>
              <a:rPr lang="ru-RU" sz="1600" i="1" dirty="0"/>
              <a:t>(2017)</a:t>
            </a:r>
            <a:endParaRPr lang="en-US" sz="16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B9272-8C10-C76B-C68F-F5589C1830BC}"/>
              </a:ext>
            </a:extLst>
          </p:cNvPr>
          <p:cNvSpPr txBox="1"/>
          <p:nvPr/>
        </p:nvSpPr>
        <p:spPr>
          <a:xfrm>
            <a:off x="6986995" y="1913733"/>
            <a:ext cx="50975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E741E"/>
                </a:solidFill>
              </a:rPr>
              <a:t>Эффект Штарка для состояний с </a:t>
            </a:r>
            <a:r>
              <a:rPr lang="en-US" b="1" dirty="0">
                <a:solidFill>
                  <a:srgbClr val="1E741E"/>
                </a:solidFill>
              </a:rPr>
              <a:t>n=4 </a:t>
            </a:r>
            <a:r>
              <a:rPr lang="ru-RU" b="1" dirty="0">
                <a:solidFill>
                  <a:srgbClr val="1E741E"/>
                </a:solidFill>
              </a:rPr>
              <a:t>и </a:t>
            </a:r>
            <a:r>
              <a:rPr lang="en-US" b="1" dirty="0">
                <a:solidFill>
                  <a:srgbClr val="1E741E"/>
                </a:solidFill>
              </a:rPr>
              <a:t>n</a:t>
            </a:r>
            <a:r>
              <a:rPr lang="ru-RU" b="1" dirty="0">
                <a:solidFill>
                  <a:srgbClr val="1E741E"/>
                </a:solidFill>
              </a:rPr>
              <a:t>=5</a:t>
            </a:r>
          </a:p>
          <a:p>
            <a:pPr algn="ctr"/>
            <a:r>
              <a:rPr lang="ru-RU" sz="1400" dirty="0"/>
              <a:t>можно еще сделать подробный расчет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959CEA-B585-981E-E0A5-E63591AB9F80}"/>
              </a:ext>
            </a:extLst>
          </p:cNvPr>
          <p:cNvSpPr txBox="1"/>
          <p:nvPr/>
        </p:nvSpPr>
        <p:spPr>
          <a:xfrm>
            <a:off x="368401" y="6238390"/>
            <a:ext cx="661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pitchFamily="34" charset="0"/>
                <a:cs typeface="Arial" pitchFamily="34" charset="0"/>
              </a:rPr>
              <a:t>V.A.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Fock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, Z. Phys. 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98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, 145 (1935)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W. Pauli, Z. Phys. 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36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, 336 (1926)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F4F545C-7BFD-BF93-45B6-D7FFA1FF8675}"/>
              </a:ext>
            </a:extLst>
          </p:cNvPr>
          <p:cNvSpPr/>
          <p:nvPr/>
        </p:nvSpPr>
        <p:spPr>
          <a:xfrm>
            <a:off x="6688215" y="2456492"/>
            <a:ext cx="5243302" cy="2880320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CF2000-6E49-6CAC-7146-1B996D324DA1}"/>
              </a:ext>
            </a:extLst>
          </p:cNvPr>
          <p:cNvSpPr txBox="1"/>
          <p:nvPr/>
        </p:nvSpPr>
        <p:spPr>
          <a:xfrm>
            <a:off x="107504" y="3682777"/>
            <a:ext cx="619363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Для предсказаний и сравнения с экспериментом часто важны</a:t>
            </a:r>
            <a:r>
              <a:rPr lang="ru-RU" b="1" dirty="0">
                <a:solidFill>
                  <a:srgbClr val="FF0000"/>
                </a:solidFill>
              </a:rPr>
              <a:t> общие закономерности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29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AD55B-5B42-B294-291E-9A5178297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29" descr="latex-image-1.pdf">
            <a:extLst>
              <a:ext uri="{FF2B5EF4-FFF2-40B4-BE49-F238E27FC236}">
                <a16:creationId xmlns:a16="http://schemas.microsoft.com/office/drawing/2014/main" id="{BBD1790A-AEBD-50BE-FD7D-3F15F8C71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1" y="2908877"/>
            <a:ext cx="10743184" cy="7513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A04FEF-B6C9-8389-A7B7-0BC1AC081E12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A8C637C-47C2-4FC3-8025-8D8D2CB1B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Эффективный гамильтониан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-I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6C6A01-53FA-BE39-4816-5202EE2AA8B5}"/>
              </a:ext>
            </a:extLst>
          </p:cNvPr>
          <p:cNvSpPr txBox="1"/>
          <p:nvPr/>
        </p:nvSpPr>
        <p:spPr>
          <a:xfrm>
            <a:off x="31860" y="1383050"/>
            <a:ext cx="1210298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Для количественного описания тонкой структуры экситонных состояний необходимо учитывать особенности зонной структуры</a:t>
            </a:r>
            <a:r>
              <a:rPr lang="en-US" dirty="0"/>
              <a:t>. </a:t>
            </a:r>
            <a:r>
              <a:rPr lang="ru-RU" dirty="0"/>
              <a:t>Однако, для высоковозбужденных состояний, в особенности во внешних полях, такие расчеты становятся неоправданно громоздкими</a:t>
            </a:r>
            <a:r>
              <a:rPr lang="en-US" dirty="0"/>
              <a:t>. 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Для упрощения ситуации был предложен эффективный гамильтониан, учитывающий особенности зонной структуры по теории возмущений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E0D2F3-28F8-5FC8-295E-794A26C90BC5}"/>
              </a:ext>
            </a:extLst>
          </p:cNvPr>
          <p:cNvSpPr txBox="1"/>
          <p:nvPr/>
        </p:nvSpPr>
        <p:spPr>
          <a:xfrm>
            <a:off x="7009564" y="3873049"/>
            <a:ext cx="320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Короткодействующее обменное взаимодействие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1EAD1-A665-6E09-0E34-017B0D88A963}"/>
              </a:ext>
            </a:extLst>
          </p:cNvPr>
          <p:cNvSpPr txBox="1"/>
          <p:nvPr/>
        </p:nvSpPr>
        <p:spPr>
          <a:xfrm>
            <a:off x="4610350" y="3921605"/>
            <a:ext cx="235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спин - орбитальное</a:t>
            </a:r>
            <a:r>
              <a:rPr lang="en-US" dirty="0"/>
              <a:t> </a:t>
            </a:r>
            <a:r>
              <a:rPr lang="ru-RU" dirty="0"/>
              <a:t>взаимодействие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21713E-E8CD-97DF-2319-43848FE608B1}"/>
              </a:ext>
            </a:extLst>
          </p:cNvPr>
          <p:cNvSpPr txBox="1"/>
          <p:nvPr/>
        </p:nvSpPr>
        <p:spPr>
          <a:xfrm>
            <a:off x="102214" y="4078705"/>
            <a:ext cx="2093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водородоподобная</a:t>
            </a:r>
          </a:p>
          <a:p>
            <a:pPr algn="ctr"/>
            <a:r>
              <a:rPr lang="ru-RU" dirty="0"/>
              <a:t>часть</a:t>
            </a:r>
          </a:p>
        </p:txBody>
      </p:sp>
      <p:pic>
        <p:nvPicPr>
          <p:cNvPr id="10" name="Изображение 3" descr="latex-image-1.pdf">
            <a:extLst>
              <a:ext uri="{FF2B5EF4-FFF2-40B4-BE49-F238E27FC236}">
                <a16:creationId xmlns:a16="http://schemas.microsoft.com/office/drawing/2014/main" id="{4D238C10-4A11-9F0D-EB79-3A077B01F7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18" y="3875942"/>
            <a:ext cx="296814" cy="289747"/>
          </a:xfrm>
          <a:prstGeom prst="rect">
            <a:avLst/>
          </a:prstGeom>
        </p:spPr>
      </p:pic>
      <p:sp>
        <p:nvSpPr>
          <p:cNvPr id="11" name="Открывающая фигурная скобка 8">
            <a:extLst>
              <a:ext uri="{FF2B5EF4-FFF2-40B4-BE49-F238E27FC236}">
                <a16:creationId xmlns:a16="http://schemas.microsoft.com/office/drawing/2014/main" id="{ACCC5AEB-ABDA-705C-499C-B02231B1D300}"/>
              </a:ext>
            </a:extLst>
          </p:cNvPr>
          <p:cNvSpPr/>
          <p:nvPr/>
        </p:nvSpPr>
        <p:spPr>
          <a:xfrm rot="16200000">
            <a:off x="1233850" y="3083880"/>
            <a:ext cx="86959" cy="133154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BD2C9BE-7CCA-CDBA-B453-17119577FDEF}"/>
              </a:ext>
            </a:extLst>
          </p:cNvPr>
          <p:cNvCxnSpPr/>
          <p:nvPr/>
        </p:nvCxnSpPr>
        <p:spPr>
          <a:xfrm flipH="1" flipV="1">
            <a:off x="2391132" y="3560639"/>
            <a:ext cx="648072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5E9844E-23E2-B56F-F1F7-FB11B54A52B1}"/>
              </a:ext>
            </a:extLst>
          </p:cNvPr>
          <p:cNvSpPr txBox="1"/>
          <p:nvPr/>
        </p:nvSpPr>
        <p:spPr>
          <a:xfrm>
            <a:off x="2172912" y="4020815"/>
            <a:ext cx="2020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непараболичность</a:t>
            </a:r>
            <a:endParaRPr lang="ru-RU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41BEBC1-DE7A-F134-0B9E-CCE246CD05BB}"/>
              </a:ext>
            </a:extLst>
          </p:cNvPr>
          <p:cNvCxnSpPr/>
          <p:nvPr/>
        </p:nvCxnSpPr>
        <p:spPr>
          <a:xfrm flipH="1" flipV="1">
            <a:off x="4904128" y="3562974"/>
            <a:ext cx="216024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E9179C72-F746-58E1-A7DC-69E05730C879}"/>
              </a:ext>
            </a:extLst>
          </p:cNvPr>
          <p:cNvCxnSpPr/>
          <p:nvPr/>
        </p:nvCxnSpPr>
        <p:spPr>
          <a:xfrm flipH="1" flipV="1">
            <a:off x="7829762" y="3560639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FF183FF-8018-07EE-78B7-485B546AA6C7}"/>
              </a:ext>
            </a:extLst>
          </p:cNvPr>
          <p:cNvSpPr txBox="1"/>
          <p:nvPr/>
        </p:nvSpPr>
        <p:spPr>
          <a:xfrm>
            <a:off x="23302" y="5065699"/>
            <a:ext cx="121029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Выделенные вклады </a:t>
            </a:r>
            <a:r>
              <a:rPr lang="ru-RU" dirty="0"/>
              <a:t>масштабируются как</a:t>
            </a:r>
            <a:r>
              <a:rPr lang="en-US" dirty="0"/>
              <a:t> n</a:t>
            </a:r>
            <a:r>
              <a:rPr lang="en-US" baseline="30000" dirty="0"/>
              <a:t>-3</a:t>
            </a:r>
            <a:r>
              <a:rPr lang="ru-RU" dirty="0"/>
              <a:t>, поэтому можно ввести понятие  эффективного квантового дефекта </a:t>
            </a:r>
            <a:r>
              <a:rPr lang="en-US" dirty="0"/>
              <a:t>(</a:t>
            </a:r>
            <a:r>
              <a:rPr lang="ru-RU" dirty="0"/>
              <a:t>как в атомной физике</a:t>
            </a:r>
            <a:r>
              <a:rPr lang="en-US" dirty="0"/>
              <a:t>)</a:t>
            </a:r>
            <a:r>
              <a:rPr lang="ru-RU" dirty="0"/>
              <a:t>:</a:t>
            </a:r>
            <a:endParaRPr lang="ru-RU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2D609C-1F49-39EF-69CA-C59036FA17B7}"/>
              </a:ext>
            </a:extLst>
          </p:cNvPr>
          <p:cNvSpPr txBox="1"/>
          <p:nvPr/>
        </p:nvSpPr>
        <p:spPr>
          <a:xfrm>
            <a:off x="4205369" y="5690485"/>
            <a:ext cx="7986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Этого достаточно для описания расщепления состояний по орбитальному моменту</a:t>
            </a:r>
            <a:r>
              <a:rPr lang="en-US" dirty="0"/>
              <a:t> </a:t>
            </a:r>
            <a:r>
              <a:rPr lang="en-US" i="1" dirty="0"/>
              <a:t>L</a:t>
            </a:r>
          </a:p>
          <a:p>
            <a:r>
              <a:rPr lang="ru-RU" i="1" dirty="0">
                <a:solidFill>
                  <a:srgbClr val="FF0000"/>
                </a:solidFill>
              </a:rPr>
              <a:t>Основной вклад – </a:t>
            </a:r>
            <a:r>
              <a:rPr lang="ru-RU" i="1" dirty="0" err="1">
                <a:solidFill>
                  <a:srgbClr val="FF0000"/>
                </a:solidFill>
              </a:rPr>
              <a:t>непараболичность</a:t>
            </a:r>
            <a:endParaRPr lang="ru-RU" i="1" dirty="0">
              <a:solidFill>
                <a:srgbClr val="FF0000"/>
              </a:solidFill>
            </a:endParaRPr>
          </a:p>
          <a:p>
            <a:r>
              <a:rPr lang="ru-RU" i="1" dirty="0">
                <a:solidFill>
                  <a:srgbClr val="FF0000"/>
                </a:solidFill>
              </a:rPr>
              <a:t>валентной зоны</a:t>
            </a:r>
          </a:p>
        </p:txBody>
      </p:sp>
      <p:pic>
        <p:nvPicPr>
          <p:cNvPr id="20" name="Изображение 36" descr="latex-image-1.pdf">
            <a:extLst>
              <a:ext uri="{FF2B5EF4-FFF2-40B4-BE49-F238E27FC236}">
                <a16:creationId xmlns:a16="http://schemas.microsoft.com/office/drawing/2014/main" id="{A31D7A06-FE0B-2481-A70C-30CA6DFE92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711" y="6231581"/>
            <a:ext cx="1187831" cy="537210"/>
          </a:xfrm>
          <a:prstGeom prst="rect">
            <a:avLst/>
          </a:prstGeom>
        </p:spPr>
      </p:pic>
      <p:pic>
        <p:nvPicPr>
          <p:cNvPr id="21" name="Рисунок 20" descr="addin_tmp.png">
            <a:extLst>
              <a:ext uri="{FF2B5EF4-FFF2-40B4-BE49-F238E27FC236}">
                <a16:creationId xmlns:a16="http://schemas.microsoft.com/office/drawing/2014/main" id="{5CEA047C-D766-BF0D-7131-5D41A7969E5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0104641" y="6520361"/>
            <a:ext cx="853440" cy="213360"/>
          </a:xfrm>
          <a:prstGeom prst="rect">
            <a:avLst/>
          </a:prstGeom>
        </p:spPr>
      </p:pic>
      <p:pic>
        <p:nvPicPr>
          <p:cNvPr id="22" name="Рисунок 21" descr="addin_tmp.png">
            <a:extLst>
              <a:ext uri="{FF2B5EF4-FFF2-40B4-BE49-F238E27FC236}">
                <a16:creationId xmlns:a16="http://schemas.microsoft.com/office/drawing/2014/main" id="{C949D81C-A702-E553-6D85-85E0E39799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0104640" y="6304337"/>
            <a:ext cx="975360" cy="21336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457151-FD7F-6679-2B66-A8B2975393DB}"/>
              </a:ext>
            </a:extLst>
          </p:cNvPr>
          <p:cNvSpPr txBox="1"/>
          <p:nvPr/>
        </p:nvSpPr>
        <p:spPr>
          <a:xfrm>
            <a:off x="72008" y="4692053"/>
            <a:ext cx="724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Такой подход позволил количественно описать эффект Штарка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EE3136-5A62-61EB-0FE0-3F93DBF77BB7}"/>
              </a:ext>
            </a:extLst>
          </p:cNvPr>
          <p:cNvSpPr txBox="1"/>
          <p:nvPr/>
        </p:nvSpPr>
        <p:spPr>
          <a:xfrm>
            <a:off x="4717198" y="7417662"/>
            <a:ext cx="4606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/>
              <a:t>Phys. </a:t>
            </a:r>
            <a:r>
              <a:rPr lang="de-DE" sz="1200" i="1" dirty="0" err="1"/>
              <a:t>Rev</a:t>
            </a:r>
            <a:r>
              <a:rPr lang="de-DE" sz="1200" i="1" dirty="0"/>
              <a:t>. </a:t>
            </a:r>
            <a:r>
              <a:rPr lang="de-DE" sz="1200" i="1" dirty="0" err="1"/>
              <a:t>Lett</a:t>
            </a:r>
            <a:r>
              <a:rPr lang="de-DE" sz="1200" i="1" dirty="0"/>
              <a:t>. 115, 027402 (2015), </a:t>
            </a:r>
            <a:r>
              <a:rPr lang="en-US" sz="1200" i="1" dirty="0"/>
              <a:t>Phys. Rev. B 95, 035210 </a:t>
            </a:r>
            <a:r>
              <a:rPr lang="ru-RU" sz="1200" i="1" dirty="0"/>
              <a:t>(2017)</a:t>
            </a:r>
          </a:p>
        </p:txBody>
      </p:sp>
      <p:pic>
        <p:nvPicPr>
          <p:cNvPr id="27" name="Изображение 35" descr="latex-image-1.pdf">
            <a:extLst>
              <a:ext uri="{FF2B5EF4-FFF2-40B4-BE49-F238E27FC236}">
                <a16:creationId xmlns:a16="http://schemas.microsoft.com/office/drawing/2014/main" id="{F013B70B-A773-10E8-8CFF-0AAE7D4787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15" y="4440857"/>
            <a:ext cx="2475010" cy="25415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7EC493D-A475-1F1B-7119-FC1F0336B4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515" y="4776008"/>
            <a:ext cx="2418365" cy="27466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1CC1BD-CDC3-E9C1-2C27-F04F64447E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69" y="5977321"/>
            <a:ext cx="4015740" cy="6400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6310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82EC1-9F2E-D0F4-D2E7-04E0D5E34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6E9899-B265-54AC-0AB9-D53B9056E266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EFC8D9C-5D64-887B-7698-2DD58FB7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Скейлинг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ширины мультиплета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7DC71D3-164B-2874-6C1D-6F8651CB71A2}"/>
              </a:ext>
            </a:extLst>
          </p:cNvPr>
          <p:cNvSpPr/>
          <p:nvPr/>
        </p:nvSpPr>
        <p:spPr>
          <a:xfrm>
            <a:off x="0" y="1308103"/>
            <a:ext cx="11898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Число наблюдаемых линий зависит от геометрии эксперимента.</a:t>
            </a:r>
            <a:r>
              <a:rPr lang="en-US" dirty="0"/>
              <a:t> </a:t>
            </a:r>
            <a:r>
              <a:rPr lang="ru-RU" dirty="0"/>
              <a:t>Для </a:t>
            </a:r>
            <a:r>
              <a:rPr lang="en-US" dirty="0"/>
              <a:t>k||[110] </a:t>
            </a:r>
            <a:r>
              <a:rPr lang="ru-RU" dirty="0"/>
              <a:t>и поляризации света</a:t>
            </a:r>
            <a:r>
              <a:rPr lang="en-US" dirty="0"/>
              <a:t> </a:t>
            </a:r>
            <a:r>
              <a:rPr lang="en-US" b="1" i="1" dirty="0"/>
              <a:t>e</a:t>
            </a:r>
            <a:r>
              <a:rPr lang="en-US" dirty="0"/>
              <a:t>||[1</a:t>
            </a:r>
            <a:r>
              <a:rPr lang="ru-RU" dirty="0"/>
              <a:t>-1</a:t>
            </a:r>
            <a:r>
              <a:rPr lang="en-US" dirty="0"/>
              <a:t>0] </a:t>
            </a:r>
            <a:r>
              <a:rPr lang="ru-RU" dirty="0"/>
              <a:t>четные, квадрупольно-активные состояния </a:t>
            </a:r>
            <a:r>
              <a:rPr lang="en-US" dirty="0"/>
              <a:t>(</a:t>
            </a:r>
            <a:r>
              <a:rPr lang="ru-RU" dirty="0"/>
              <a:t>например</a:t>
            </a:r>
            <a:r>
              <a:rPr lang="en-US" dirty="0"/>
              <a:t>, S- </a:t>
            </a:r>
            <a:r>
              <a:rPr lang="ru-RU" dirty="0"/>
              <a:t>и </a:t>
            </a:r>
            <a:r>
              <a:rPr lang="en-US" dirty="0"/>
              <a:t>D-</a:t>
            </a:r>
            <a:r>
              <a:rPr lang="ru-RU" dirty="0"/>
              <a:t>экситоны</a:t>
            </a:r>
            <a:r>
              <a:rPr lang="en-US" dirty="0"/>
              <a:t>)</a:t>
            </a:r>
            <a:r>
              <a:rPr lang="ru-RU" dirty="0"/>
              <a:t> запрещены</a:t>
            </a:r>
            <a:r>
              <a:rPr lang="en-US" dirty="0"/>
              <a:t>, </a:t>
            </a:r>
            <a:r>
              <a:rPr lang="ru-RU" dirty="0"/>
              <a:t>для </a:t>
            </a:r>
            <a:r>
              <a:rPr lang="en-US" b="1" i="1" dirty="0"/>
              <a:t>e</a:t>
            </a:r>
            <a:r>
              <a:rPr lang="en-US" dirty="0"/>
              <a:t>||[001]  </a:t>
            </a:r>
            <a:r>
              <a:rPr lang="ru-RU" dirty="0"/>
              <a:t>они разрешены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B74B003-6F85-5D91-CAF6-06388C1AE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241" y="2257450"/>
            <a:ext cx="5045964" cy="17708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F2F1424A-D3D6-CB33-37D6-201440784D5D}"/>
              </a:ext>
            </a:extLst>
          </p:cNvPr>
          <p:cNvCxnSpPr/>
          <p:nvPr/>
        </p:nvCxnSpPr>
        <p:spPr>
          <a:xfrm flipH="1">
            <a:off x="1625737" y="4201666"/>
            <a:ext cx="216024" cy="0"/>
          </a:xfrm>
          <a:prstGeom prst="straightConnector1">
            <a:avLst/>
          </a:prstGeom>
          <a:ln w="2540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F8A1746-125B-8068-617D-095D7D3F71A1}"/>
              </a:ext>
            </a:extLst>
          </p:cNvPr>
          <p:cNvCxnSpPr/>
          <p:nvPr/>
        </p:nvCxnSpPr>
        <p:spPr>
          <a:xfrm flipH="1">
            <a:off x="1013321" y="4201666"/>
            <a:ext cx="216024" cy="0"/>
          </a:xfrm>
          <a:prstGeom prst="straightConnector1">
            <a:avLst/>
          </a:prstGeom>
          <a:ln w="25400">
            <a:solidFill>
              <a:srgbClr val="FF3399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3E11B5C-1CAF-5484-5770-90264C2A9331}"/>
              </a:ext>
            </a:extLst>
          </p:cNvPr>
          <p:cNvCxnSpPr/>
          <p:nvPr/>
        </p:nvCxnSpPr>
        <p:spPr>
          <a:xfrm>
            <a:off x="1625737" y="3769618"/>
            <a:ext cx="0" cy="50405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38F917A-5DD0-15CB-059E-D429C525740C}"/>
              </a:ext>
            </a:extLst>
          </p:cNvPr>
          <p:cNvCxnSpPr/>
          <p:nvPr/>
        </p:nvCxnSpPr>
        <p:spPr>
          <a:xfrm>
            <a:off x="1229345" y="3769618"/>
            <a:ext cx="0" cy="50405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трелка вниз 13">
            <a:extLst>
              <a:ext uri="{FF2B5EF4-FFF2-40B4-BE49-F238E27FC236}">
                <a16:creationId xmlns:a16="http://schemas.microsoft.com/office/drawing/2014/main" id="{05E3442D-14A6-D601-6606-0258EACCA27A}"/>
              </a:ext>
            </a:extLst>
          </p:cNvPr>
          <p:cNvSpPr/>
          <p:nvPr/>
        </p:nvSpPr>
        <p:spPr>
          <a:xfrm>
            <a:off x="2445372" y="5333873"/>
            <a:ext cx="216024" cy="43204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4B12B489-E2A1-BF2B-6B43-55E4FA998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556101"/>
              </p:ext>
            </p:extLst>
          </p:nvPr>
        </p:nvGraphicFramePr>
        <p:xfrm>
          <a:off x="8658399" y="2097785"/>
          <a:ext cx="3240360" cy="198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97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0.18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9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" name="Изображение 44" descr="latex-image-1.pdf">
            <a:extLst>
              <a:ext uri="{FF2B5EF4-FFF2-40B4-BE49-F238E27FC236}">
                <a16:creationId xmlns:a16="http://schemas.microsoft.com/office/drawing/2014/main" id="{4CF75ECD-D2E7-8EB6-82EE-E524EF3354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552" y="2141625"/>
            <a:ext cx="391160" cy="382270"/>
          </a:xfrm>
          <a:prstGeom prst="rect">
            <a:avLst/>
          </a:prstGeom>
        </p:spPr>
      </p:pic>
      <p:pic>
        <p:nvPicPr>
          <p:cNvPr id="18" name="Изображение 45" descr="latex-image-1.pdf">
            <a:extLst>
              <a:ext uri="{FF2B5EF4-FFF2-40B4-BE49-F238E27FC236}">
                <a16:creationId xmlns:a16="http://schemas.microsoft.com/office/drawing/2014/main" id="{1C006BDA-4F44-BBFE-03CB-BD6D525D3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487" y="2151308"/>
            <a:ext cx="542290" cy="355600"/>
          </a:xfrm>
          <a:prstGeom prst="rect">
            <a:avLst/>
          </a:prstGeom>
        </p:spPr>
      </p:pic>
      <p:pic>
        <p:nvPicPr>
          <p:cNvPr id="19" name="Изображение 47" descr="latex-image-1.pdf">
            <a:extLst>
              <a:ext uri="{FF2B5EF4-FFF2-40B4-BE49-F238E27FC236}">
                <a16:creationId xmlns:a16="http://schemas.microsoft.com/office/drawing/2014/main" id="{80A32F6B-B1F9-F8C0-FFC5-E918908FB6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448" y="2213633"/>
            <a:ext cx="80010" cy="231140"/>
          </a:xfrm>
          <a:prstGeom prst="rect">
            <a:avLst/>
          </a:prstGeom>
        </p:spPr>
      </p:pic>
      <p:pic>
        <p:nvPicPr>
          <p:cNvPr id="20" name="Рисунок 19" descr="addin_tmp.png">
            <a:extLst>
              <a:ext uri="{FF2B5EF4-FFF2-40B4-BE49-F238E27FC236}">
                <a16:creationId xmlns:a16="http://schemas.microsoft.com/office/drawing/2014/main" id="{535D7C01-1318-B1B9-9C20-3A27F70BE73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1322695" y="4822122"/>
            <a:ext cx="713232" cy="179832"/>
          </a:xfrm>
          <a:prstGeom prst="rect">
            <a:avLst/>
          </a:prstGeom>
        </p:spPr>
      </p:pic>
      <p:pic>
        <p:nvPicPr>
          <p:cNvPr id="21" name="Рисунок 46" descr="addin_tmp.png">
            <a:extLst>
              <a:ext uri="{FF2B5EF4-FFF2-40B4-BE49-F238E27FC236}">
                <a16:creationId xmlns:a16="http://schemas.microsoft.com/office/drawing/2014/main" id="{0647F595-0A0F-DB01-4247-F6AD47E5C4D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11322695" y="4474049"/>
            <a:ext cx="813816" cy="18288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D02FA0E-FDCB-E725-A4FD-ACAC5E754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74784" y="3762136"/>
            <a:ext cx="3715664" cy="3033979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35D7393-D860-AC51-9014-78547749A1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514" y="4594023"/>
            <a:ext cx="4015740" cy="6400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3D19DA4-3E78-4956-2EA7-E68D50CD1D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7571" y="4201562"/>
            <a:ext cx="434340" cy="20574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9559C20-C2F0-71AE-1544-30A88A1BB6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49253" y="5937128"/>
            <a:ext cx="1234440" cy="2514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91087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B3542-DFD1-7E92-8C4A-5B05A431A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D40BF7-F114-67D6-A576-793497F90339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3884A40-4A0E-857D-721F-73C9A801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кейлинг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в магнитном поле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05EE9B-543C-FBC8-D83C-B6C3EC36B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8" y="1352215"/>
            <a:ext cx="7531100" cy="54102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DF3341-B233-D02A-9CF1-994B64D13B7F}"/>
              </a:ext>
            </a:extLst>
          </p:cNvPr>
          <p:cNvSpPr txBox="1"/>
          <p:nvPr/>
        </p:nvSpPr>
        <p:spPr>
          <a:xfrm>
            <a:off x="7828987" y="1375693"/>
            <a:ext cx="4092608" cy="2551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000" b="1" dirty="0">
                <a:solidFill>
                  <a:srgbClr val="FF0000"/>
                </a:solidFill>
              </a:rPr>
              <a:t>Параметры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Размер экситона</a:t>
            </a:r>
            <a:endParaRPr lang="en-US" dirty="0"/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Пересечения линий, происходящих из мультиплетов с соседними </a:t>
            </a:r>
            <a:r>
              <a:rPr lang="en-US" i="1" dirty="0"/>
              <a:t>n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Переход от режима слабых магнитных полей к </a:t>
            </a:r>
            <a:r>
              <a:rPr lang="ru-RU" dirty="0" err="1"/>
              <a:t>магнитоэкситону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11095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10F122-3F10-2782-D5DE-3A43485D9D11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16176EA-8773-ED06-D35D-1E0B240B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кейлинг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в магнитном поле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DEA4EDD-49E3-8A2C-4323-5A6021CAE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837" y="1363262"/>
            <a:ext cx="4464558" cy="502203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5B90DCF-AD7A-03F3-6101-DE0D115F8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3610" y="3736329"/>
            <a:ext cx="3639312" cy="3026664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69756EB-36AC-9AD4-46E3-BF6F17E1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46778" y="866250"/>
            <a:ext cx="3447288" cy="2734056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9" descr="addin_tmp.png">
            <a:extLst>
              <a:ext uri="{FF2B5EF4-FFF2-40B4-BE49-F238E27FC236}">
                <a16:creationId xmlns:a16="http://schemas.microsoft.com/office/drawing/2014/main" id="{B666041A-076B-71B5-F9E9-9B8D993305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8623722" y="4080245"/>
            <a:ext cx="1163701" cy="287147"/>
          </a:xfrm>
          <a:prstGeom prst="rect">
            <a:avLst/>
          </a:prstGeom>
        </p:spPr>
      </p:pic>
      <p:pic>
        <p:nvPicPr>
          <p:cNvPr id="12" name="Рисунок 11" descr="addin_tmp.png">
            <a:extLst>
              <a:ext uri="{FF2B5EF4-FFF2-40B4-BE49-F238E27FC236}">
                <a16:creationId xmlns:a16="http://schemas.microsoft.com/office/drawing/2014/main" id="{463DDB30-5D93-D62D-C91C-BEF37488C79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491083" y="1125430"/>
            <a:ext cx="1104138" cy="277749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49162064-F229-12A1-CBC9-FC15A5029877}"/>
              </a:ext>
            </a:extLst>
          </p:cNvPr>
          <p:cNvSpPr/>
          <p:nvPr/>
        </p:nvSpPr>
        <p:spPr>
          <a:xfrm>
            <a:off x="2411760" y="4582215"/>
            <a:ext cx="504056" cy="504056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02A7D7-041E-A8CC-8489-8F61FB4FA8B9}"/>
              </a:ext>
            </a:extLst>
          </p:cNvPr>
          <p:cNvSpPr txBox="1"/>
          <p:nvPr/>
        </p:nvSpPr>
        <p:spPr>
          <a:xfrm>
            <a:off x="895075" y="5213188"/>
            <a:ext cx="60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~B</a:t>
            </a:r>
            <a:r>
              <a:rPr lang="en-US" sz="2400" baseline="30000" dirty="0">
                <a:solidFill>
                  <a:srgbClr val="0000FF"/>
                </a:solidFill>
              </a:rPr>
              <a:t>2</a:t>
            </a:r>
            <a:endParaRPr lang="ru-RU" sz="2400" baseline="30000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13B139-028B-2322-4FAC-045A195EDDC0}"/>
              </a:ext>
            </a:extLst>
          </p:cNvPr>
          <p:cNvSpPr txBox="1"/>
          <p:nvPr/>
        </p:nvSpPr>
        <p:spPr>
          <a:xfrm>
            <a:off x="3381162" y="1771613"/>
            <a:ext cx="505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~B</a:t>
            </a:r>
            <a:endParaRPr lang="ru-RU" sz="2400" baseline="30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3838B6-8FB8-256D-B387-D6DDDDA84CF9}"/>
              </a:ext>
            </a:extLst>
          </p:cNvPr>
          <p:cNvSpPr txBox="1"/>
          <p:nvPr/>
        </p:nvSpPr>
        <p:spPr>
          <a:xfrm>
            <a:off x="167058" y="6424318"/>
            <a:ext cx="636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Способ экспериментально оценить размер экситона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015D5C7-7DC1-8542-5357-A8872405F9BE}"/>
              </a:ext>
            </a:extLst>
          </p:cNvPr>
          <p:cNvCxnSpPr/>
          <p:nvPr/>
        </p:nvCxnSpPr>
        <p:spPr>
          <a:xfrm>
            <a:off x="6000745" y="3429000"/>
            <a:ext cx="685800" cy="4143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FDC9085-6371-5178-F973-53EEBE6A59B9}"/>
              </a:ext>
            </a:extLst>
          </p:cNvPr>
          <p:cNvSpPr txBox="1"/>
          <p:nvPr/>
        </p:nvSpPr>
        <p:spPr>
          <a:xfrm>
            <a:off x="4651958" y="2179976"/>
            <a:ext cx="2373724" cy="1298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ru-RU" dirty="0"/>
              <a:t>Пересечения линий, происходящих из мультиплетов с соседними </a:t>
            </a:r>
            <a:r>
              <a:rPr lang="en-US" i="1" dirty="0"/>
              <a:t>n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3450FFC3-2B7C-9DAC-D0C9-6B56F932C3F6}"/>
              </a:ext>
            </a:extLst>
          </p:cNvPr>
          <p:cNvCxnSpPr/>
          <p:nvPr/>
        </p:nvCxnSpPr>
        <p:spPr>
          <a:xfrm flipH="1" flipV="1">
            <a:off x="10715625" y="3429000"/>
            <a:ext cx="257175" cy="938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014B50A-37B4-A2A1-6AB1-3111E2CEEEFC}"/>
              </a:ext>
            </a:extLst>
          </p:cNvPr>
          <p:cNvSpPr txBox="1"/>
          <p:nvPr/>
        </p:nvSpPr>
        <p:spPr>
          <a:xfrm>
            <a:off x="10055345" y="4433687"/>
            <a:ext cx="2136655" cy="1298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ru-RU" dirty="0"/>
              <a:t>Переход от режима слабых магнитных полей к </a:t>
            </a:r>
            <a:r>
              <a:rPr lang="ru-RU" dirty="0" err="1"/>
              <a:t>магнитоэкситону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39726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0F32BE-792D-8FF2-553E-06FEDBD7CB4C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2119237-070A-43CD-8B1A-9EE183120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Оценка размера экситона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FA823F9-2447-882D-8BFD-B5D5B90A0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67" y="1355670"/>
            <a:ext cx="3800866" cy="4275471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3F722A-0558-7964-E87B-FEC4424C0EE9}"/>
              </a:ext>
            </a:extLst>
          </p:cNvPr>
          <p:cNvSpPr txBox="1"/>
          <p:nvPr/>
        </p:nvSpPr>
        <p:spPr>
          <a:xfrm>
            <a:off x="791095" y="4669517"/>
            <a:ext cx="60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~</a:t>
            </a:r>
            <a:r>
              <a:rPr lang="en-US" sz="2400" i="1" dirty="0">
                <a:solidFill>
                  <a:srgbClr val="0000FF"/>
                </a:solidFill>
              </a:rPr>
              <a:t>B</a:t>
            </a:r>
            <a:r>
              <a:rPr lang="en-US" sz="2400" baseline="30000" dirty="0">
                <a:solidFill>
                  <a:srgbClr val="0000FF"/>
                </a:solidFill>
              </a:rPr>
              <a:t>2</a:t>
            </a:r>
            <a:endParaRPr lang="ru-RU" sz="2400" baseline="30000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6FC1FB-F995-49AF-B70B-4668C77A77BB}"/>
              </a:ext>
            </a:extLst>
          </p:cNvPr>
          <p:cNvSpPr txBox="1"/>
          <p:nvPr/>
        </p:nvSpPr>
        <p:spPr>
          <a:xfrm>
            <a:off x="2891416" y="1713727"/>
            <a:ext cx="505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~</a:t>
            </a:r>
            <a:r>
              <a:rPr lang="en-US" sz="2400" i="1" dirty="0">
                <a:solidFill>
                  <a:schemeClr val="bg1"/>
                </a:solidFill>
              </a:rPr>
              <a:t>B</a:t>
            </a:r>
            <a:endParaRPr lang="ru-RU" sz="2400" i="1" baseline="30000" dirty="0">
              <a:solidFill>
                <a:schemeClr val="bg1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DABEE1A-B0A6-5678-277D-CA9F79E0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3289" y="1355669"/>
            <a:ext cx="4122379" cy="3269473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6" name="Рисунок 15" descr="addin_tmp.png">
            <a:extLst>
              <a:ext uri="{FF2B5EF4-FFF2-40B4-BE49-F238E27FC236}">
                <a16:creationId xmlns:a16="http://schemas.microsoft.com/office/drawing/2014/main" id="{9C0B1CED-DEA5-EB55-107C-54DA99B797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34352" y="1573187"/>
            <a:ext cx="1185926" cy="2983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7156F9-E08B-41AB-D3D7-9CCE2496228B}"/>
              </a:ext>
            </a:extLst>
          </p:cNvPr>
          <p:cNvSpPr txBox="1"/>
          <p:nvPr/>
        </p:nvSpPr>
        <p:spPr>
          <a:xfrm>
            <a:off x="10353331" y="3799219"/>
            <a:ext cx="177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для </a:t>
            </a:r>
            <a:r>
              <a:rPr lang="en-US" dirty="0"/>
              <a:t>P-</a:t>
            </a:r>
            <a:r>
              <a:rPr lang="ru-RU" dirty="0"/>
              <a:t>экситонов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BD5B9C-A90E-8F7F-097B-109E8E6CC096}"/>
              </a:ext>
            </a:extLst>
          </p:cNvPr>
          <p:cNvSpPr txBox="1"/>
          <p:nvPr/>
        </p:nvSpPr>
        <p:spPr>
          <a:xfrm>
            <a:off x="9793545" y="4131616"/>
            <a:ext cx="225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циклотронная длина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ABDBAA-77FC-8284-5181-4BB74A7D81B5}"/>
              </a:ext>
            </a:extLst>
          </p:cNvPr>
          <p:cNvSpPr txBox="1"/>
          <p:nvPr/>
        </p:nvSpPr>
        <p:spPr>
          <a:xfrm>
            <a:off x="9994844" y="5694708"/>
            <a:ext cx="202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для </a:t>
            </a:r>
            <a:r>
              <a:rPr lang="en-US" dirty="0"/>
              <a:t>n-</a:t>
            </a:r>
            <a:r>
              <a:rPr lang="ru-RU" dirty="0" err="1"/>
              <a:t>го</a:t>
            </a:r>
            <a:r>
              <a:rPr lang="ru-RU" dirty="0"/>
              <a:t> состояния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2F6481-AD6B-D150-8208-CC793CD8C585}"/>
              </a:ext>
            </a:extLst>
          </p:cNvPr>
          <p:cNvSpPr txBox="1"/>
          <p:nvPr/>
        </p:nvSpPr>
        <p:spPr>
          <a:xfrm>
            <a:off x="2130130" y="5868000"/>
            <a:ext cx="31848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изменение зависимости от </a:t>
            </a:r>
            <a:r>
              <a:rPr lang="en-US" dirty="0"/>
              <a:t>B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502F5E-F741-7A41-BF2E-F6D0460EF32B}"/>
              </a:ext>
            </a:extLst>
          </p:cNvPr>
          <p:cNvSpPr txBox="1"/>
          <p:nvPr/>
        </p:nvSpPr>
        <p:spPr>
          <a:xfrm>
            <a:off x="139567" y="6392278"/>
            <a:ext cx="37476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Сравнение с экспериментом дает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5E3ACF-EA8B-3546-1DED-D08D62037C96}"/>
              </a:ext>
            </a:extLst>
          </p:cNvPr>
          <p:cNvSpPr txBox="1"/>
          <p:nvPr/>
        </p:nvSpPr>
        <p:spPr>
          <a:xfrm>
            <a:off x="7343034" y="6418850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для 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ru-RU" b="1" dirty="0">
                <a:solidFill>
                  <a:srgbClr val="FF0000"/>
                </a:solidFill>
              </a:rPr>
              <a:t>=</a:t>
            </a:r>
            <a:r>
              <a:rPr lang="en-US" b="1" dirty="0">
                <a:solidFill>
                  <a:srgbClr val="FF0000"/>
                </a:solidFill>
              </a:rPr>
              <a:t>20 r≈700 nm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EF1339-7297-9078-04F9-F68B07B1F304}"/>
              </a:ext>
            </a:extLst>
          </p:cNvPr>
          <p:cNvSpPr txBox="1"/>
          <p:nvPr/>
        </p:nvSpPr>
        <p:spPr>
          <a:xfrm>
            <a:off x="8315735" y="2745841"/>
            <a:ext cx="3547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размер экситона в нулевом поле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DF73C81-BBE9-5049-D56E-5F3BA1395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06" y="3229402"/>
            <a:ext cx="3984498" cy="5074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6B6E8CB-D412-287D-310E-D68B4A24D8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7224" y="4759931"/>
            <a:ext cx="4637659" cy="5855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1C738C3-7B05-D30B-9882-A153D33D9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2494" y="4147689"/>
            <a:ext cx="1551051" cy="337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7A4ABED-3383-EDDC-70AB-7326C7FAB4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7224" y="5476760"/>
            <a:ext cx="2547620" cy="6518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63B59F5-52A0-3EE1-EFC7-F57BEFB8B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341" y="5868000"/>
            <a:ext cx="1902789" cy="3708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FCD6D1-9AE1-5523-12DA-CB182A15B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3297" y="6299973"/>
            <a:ext cx="3349371" cy="48704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24485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34BE70-B94E-AF37-EC8E-660EDCF79588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BBCA657-3F9A-0FDC-3DFC-B9F8183C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кейлинг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обобщение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045E2994-1E3D-6E4B-0DF7-5B82303CD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052867"/>
              </p:ext>
            </p:extLst>
          </p:nvPr>
        </p:nvGraphicFramePr>
        <p:xfrm>
          <a:off x="323528" y="1660695"/>
          <a:ext cx="892048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1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величина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Атом водорода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Ридберговские</a:t>
                      </a:r>
                      <a:r>
                        <a:rPr lang="ru-RU" dirty="0"/>
                        <a:t> экситоны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>
                          <a:solidFill>
                            <a:srgbClr val="FF0000"/>
                          </a:solidFill>
                        </a:rPr>
                        <a:t>Нулевое поле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600" dirty="0"/>
                        <a:t>расщепление внутри мультиплета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>
                          <a:solidFill>
                            <a:srgbClr val="FF0000"/>
                          </a:solidFill>
                        </a:rPr>
                        <a:t>Электрическое</a:t>
                      </a:r>
                      <a:r>
                        <a:rPr lang="ru-RU" sz="1600" i="1" baseline="0" dirty="0">
                          <a:solidFill>
                            <a:srgbClr val="FF0000"/>
                          </a:solidFill>
                        </a:rPr>
                        <a:t> поле</a:t>
                      </a:r>
                      <a:endParaRPr lang="en-US" sz="1600" i="1" baseline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поляризуемость</a:t>
                      </a:r>
                      <a:endParaRPr lang="en-US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поле первого резонанса  уровней с </a:t>
                      </a:r>
                      <a:r>
                        <a:rPr lang="en-US" sz="1600" i="1" baseline="0" dirty="0"/>
                        <a:t>n </a:t>
                      </a:r>
                      <a:r>
                        <a:rPr lang="ru-RU" sz="1600" baseline="0" dirty="0"/>
                        <a:t>и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i="1" baseline="0" dirty="0"/>
                        <a:t>n+1</a:t>
                      </a:r>
                    </a:p>
                    <a:p>
                      <a:pPr algn="ctr"/>
                      <a:r>
                        <a:rPr lang="ru-RU" sz="1600" baseline="0" dirty="0"/>
                        <a:t>энергия </a:t>
                      </a:r>
                      <a:r>
                        <a:rPr lang="ru-RU" sz="1600" baseline="0" dirty="0" err="1"/>
                        <a:t>антикроссинга</a:t>
                      </a:r>
                      <a:r>
                        <a:rPr lang="ru-RU" sz="1600" baseline="0" dirty="0"/>
                        <a:t> для первого резонанса</a:t>
                      </a:r>
                      <a:endParaRPr lang="en-US" sz="1600" baseline="0" dirty="0"/>
                    </a:p>
                    <a:p>
                      <a:pPr algn="ctr"/>
                      <a:r>
                        <a:rPr lang="ru-RU" sz="1600" baseline="0" dirty="0"/>
                        <a:t>напряжение ионизации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>
                          <a:solidFill>
                            <a:srgbClr val="FF0000"/>
                          </a:solidFill>
                        </a:rPr>
                        <a:t>магнитное поле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600" dirty="0"/>
                        <a:t>поле перехода к </a:t>
                      </a:r>
                      <a:r>
                        <a:rPr lang="ru-RU" sz="1600" dirty="0" err="1"/>
                        <a:t>магнитоэкситону</a:t>
                      </a:r>
                      <a:r>
                        <a:rPr lang="ru-RU" sz="1600" baseline="0" dirty="0"/>
                        <a:t> </a:t>
                      </a:r>
                      <a:endParaRPr lang="en-US" sz="1600" baseline="0" dirty="0"/>
                    </a:p>
                    <a:p>
                      <a:pPr algn="ctr"/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поле первого резонанса  уровней с </a:t>
                      </a:r>
                      <a:r>
                        <a:rPr lang="en-US" sz="1600" baseline="0" dirty="0"/>
                        <a:t>n </a:t>
                      </a:r>
                      <a:r>
                        <a:rPr lang="ru-RU" sz="1600" baseline="0" dirty="0"/>
                        <a:t>и</a:t>
                      </a:r>
                      <a:r>
                        <a:rPr lang="en-US" sz="1600" baseline="0" dirty="0"/>
                        <a:t> n+1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Рисунок 8" descr="addin_tmp.png">
            <a:extLst>
              <a:ext uri="{FF2B5EF4-FFF2-40B4-BE49-F238E27FC236}">
                <a16:creationId xmlns:a16="http://schemas.microsoft.com/office/drawing/2014/main" id="{0B32B5AE-E31E-7334-16B8-A0E72FEA02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847602" y="2574897"/>
            <a:ext cx="524256" cy="172212"/>
          </a:xfrm>
          <a:prstGeom prst="rect">
            <a:avLst/>
          </a:prstGeom>
        </p:spPr>
      </p:pic>
      <p:pic>
        <p:nvPicPr>
          <p:cNvPr id="10" name="Рисунок 9" descr="addin_tmp.png">
            <a:extLst>
              <a:ext uri="{FF2B5EF4-FFF2-40B4-BE49-F238E27FC236}">
                <a16:creationId xmlns:a16="http://schemas.microsoft.com/office/drawing/2014/main" id="{E3EAC969-2AD0-6D39-F4BD-6A69900C892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844554" y="3180675"/>
            <a:ext cx="528828" cy="173736"/>
          </a:xfrm>
          <a:prstGeom prst="rect">
            <a:avLst/>
          </a:prstGeom>
        </p:spPr>
      </p:pic>
      <p:pic>
        <p:nvPicPr>
          <p:cNvPr id="14" name="Рисунок 13" descr="addin_tmp.png">
            <a:extLst>
              <a:ext uri="{FF2B5EF4-FFF2-40B4-BE49-F238E27FC236}">
                <a16:creationId xmlns:a16="http://schemas.microsoft.com/office/drawing/2014/main" id="{7700C6BF-30B8-18A3-A059-EF70FA5EA21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7844554" y="3426223"/>
            <a:ext cx="522732" cy="172212"/>
          </a:xfrm>
          <a:prstGeom prst="rect">
            <a:avLst/>
          </a:prstGeom>
        </p:spPr>
      </p:pic>
      <p:pic>
        <p:nvPicPr>
          <p:cNvPr id="17" name="Рисунок 16" descr="addin_tmp.png">
            <a:extLst>
              <a:ext uri="{FF2B5EF4-FFF2-40B4-BE49-F238E27FC236}">
                <a16:creationId xmlns:a16="http://schemas.microsoft.com/office/drawing/2014/main" id="{BCB3A9F5-4D7F-D255-B882-744AC7C6B15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7844554" y="3727214"/>
            <a:ext cx="527304" cy="173736"/>
          </a:xfrm>
          <a:prstGeom prst="rect">
            <a:avLst/>
          </a:prstGeom>
        </p:spPr>
      </p:pic>
      <p:pic>
        <p:nvPicPr>
          <p:cNvPr id="18" name="Рисунок 17" descr="addin_tmp.png">
            <a:extLst>
              <a:ext uri="{FF2B5EF4-FFF2-40B4-BE49-F238E27FC236}">
                <a16:creationId xmlns:a16="http://schemas.microsoft.com/office/drawing/2014/main" id="{BCDD0A23-5863-097E-DF1B-12D071BC69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7844554" y="4085541"/>
            <a:ext cx="527304" cy="173736"/>
          </a:xfrm>
          <a:prstGeom prst="rect">
            <a:avLst/>
          </a:prstGeom>
        </p:spPr>
      </p:pic>
      <p:pic>
        <p:nvPicPr>
          <p:cNvPr id="19" name="Рисунок 18" descr="addin_tmp.png">
            <a:extLst>
              <a:ext uri="{FF2B5EF4-FFF2-40B4-BE49-F238E27FC236}">
                <a16:creationId xmlns:a16="http://schemas.microsoft.com/office/drawing/2014/main" id="{E63D8538-EE46-78FA-0583-43935E68978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888001" y="4921447"/>
            <a:ext cx="527304" cy="173736"/>
          </a:xfrm>
          <a:prstGeom prst="rect">
            <a:avLst/>
          </a:prstGeom>
        </p:spPr>
      </p:pic>
      <p:pic>
        <p:nvPicPr>
          <p:cNvPr id="21" name="Рисунок 20" descr="addin_tmp.png">
            <a:extLst>
              <a:ext uri="{FF2B5EF4-FFF2-40B4-BE49-F238E27FC236}">
                <a16:creationId xmlns:a16="http://schemas.microsoft.com/office/drawing/2014/main" id="{EC32A106-F2C2-A313-0EB6-001BB595847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7867802" y="4633415"/>
            <a:ext cx="524256" cy="1722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2BE322-1AD2-88F4-C52C-03CF2E52DFAC}"/>
              </a:ext>
            </a:extLst>
          </p:cNvPr>
          <p:cNvSpPr txBox="1"/>
          <p:nvPr/>
        </p:nvSpPr>
        <p:spPr>
          <a:xfrm>
            <a:off x="117764" y="6068291"/>
            <a:ext cx="9612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J. </a:t>
            </a:r>
            <a:r>
              <a:rPr lang="en-US" i="1" dirty="0" err="1"/>
              <a:t>Heckötter</a:t>
            </a:r>
            <a:r>
              <a:rPr lang="en-US" i="1" dirty="0"/>
              <a:t>, M. </a:t>
            </a:r>
            <a:r>
              <a:rPr lang="en-US" i="1" dirty="0" err="1"/>
              <a:t>Freitag</a:t>
            </a:r>
            <a:r>
              <a:rPr lang="en-US" i="1" dirty="0"/>
              <a:t>, D. </a:t>
            </a:r>
            <a:r>
              <a:rPr lang="en-US" i="1" dirty="0" err="1"/>
              <a:t>Fröhlich</a:t>
            </a:r>
            <a:r>
              <a:rPr lang="en-US" i="1" dirty="0"/>
              <a:t>, M. </a:t>
            </a:r>
            <a:r>
              <a:rPr lang="en-US" i="1" dirty="0" err="1"/>
              <a:t>Aßmann</a:t>
            </a:r>
            <a:r>
              <a:rPr lang="en-US" i="1" dirty="0"/>
              <a:t>, M. Bayer, M. A. </a:t>
            </a:r>
            <a:r>
              <a:rPr lang="en-US" i="1" dirty="0" err="1"/>
              <a:t>Semina</a:t>
            </a:r>
            <a:r>
              <a:rPr lang="en-US" i="1" dirty="0"/>
              <a:t>, and M. M. </a:t>
            </a:r>
            <a:r>
              <a:rPr lang="en-US" i="1" dirty="0" err="1"/>
              <a:t>Glazov</a:t>
            </a:r>
            <a:r>
              <a:rPr lang="en-US" i="1" dirty="0"/>
              <a:t>, Scaling laws of </a:t>
            </a:r>
            <a:r>
              <a:rPr lang="en-US" i="1" dirty="0" err="1"/>
              <a:t>Rydberg</a:t>
            </a:r>
            <a:r>
              <a:rPr lang="en-US" i="1" dirty="0"/>
              <a:t> </a:t>
            </a:r>
            <a:r>
              <a:rPr lang="en-US" i="1" dirty="0" err="1"/>
              <a:t>excitons</a:t>
            </a:r>
            <a:r>
              <a:rPr lang="en-US" i="1" dirty="0"/>
              <a:t>, Phys. Rev. B </a:t>
            </a:r>
            <a:r>
              <a:rPr lang="en-US" b="1" i="1" dirty="0"/>
              <a:t>96</a:t>
            </a:r>
            <a:r>
              <a:rPr lang="en-US" i="1" dirty="0"/>
              <a:t>, 125142 (2017)</a:t>
            </a:r>
          </a:p>
        </p:txBody>
      </p:sp>
      <p:pic>
        <p:nvPicPr>
          <p:cNvPr id="33" name="Рисунок 32" descr="addin_tmp.png">
            <a:extLst>
              <a:ext uri="{FF2B5EF4-FFF2-40B4-BE49-F238E27FC236}">
                <a16:creationId xmlns:a16="http://schemas.microsoft.com/office/drawing/2014/main" id="{4559303E-E9E8-7CAC-BC25-46A66E6E00C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5631920" y="2356326"/>
            <a:ext cx="524256" cy="172212"/>
          </a:xfrm>
          <a:prstGeom prst="rect">
            <a:avLst/>
          </a:prstGeom>
        </p:spPr>
      </p:pic>
      <p:pic>
        <p:nvPicPr>
          <p:cNvPr id="34" name="Рисунок 33" descr="addin_tmp.png">
            <a:extLst>
              <a:ext uri="{FF2B5EF4-FFF2-40B4-BE49-F238E27FC236}">
                <a16:creationId xmlns:a16="http://schemas.microsoft.com/office/drawing/2014/main" id="{0EBA47F5-EB73-FCF9-E0C4-14970CE5DE6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/>
          <a:stretch>
            <a:fillRect/>
          </a:stretch>
        </p:blipFill>
        <p:spPr>
          <a:xfrm>
            <a:off x="4716016" y="3189570"/>
            <a:ext cx="528828" cy="173736"/>
          </a:xfrm>
          <a:prstGeom prst="rect">
            <a:avLst/>
          </a:prstGeom>
        </p:spPr>
      </p:pic>
      <p:pic>
        <p:nvPicPr>
          <p:cNvPr id="35" name="Рисунок 34" descr="addin_tmp.png">
            <a:extLst>
              <a:ext uri="{FF2B5EF4-FFF2-40B4-BE49-F238E27FC236}">
                <a16:creationId xmlns:a16="http://schemas.microsoft.com/office/drawing/2014/main" id="{6C5579ED-5D9C-DFEB-A489-C0E544007F6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5292080" y="3189568"/>
            <a:ext cx="524256" cy="172212"/>
          </a:xfrm>
          <a:prstGeom prst="rect">
            <a:avLst/>
          </a:prstGeom>
        </p:spPr>
      </p:pic>
      <p:pic>
        <p:nvPicPr>
          <p:cNvPr id="36" name="Рисунок 35" descr="addin_tmp.png">
            <a:extLst>
              <a:ext uri="{FF2B5EF4-FFF2-40B4-BE49-F238E27FC236}">
                <a16:creationId xmlns:a16="http://schemas.microsoft.com/office/drawing/2014/main" id="{F45CC03A-2F7F-719C-3F4F-5E30D36E37A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5559912" y="4958913"/>
            <a:ext cx="524256" cy="172212"/>
          </a:xfrm>
          <a:prstGeom prst="rect">
            <a:avLst/>
          </a:prstGeom>
        </p:spPr>
      </p:pic>
      <p:pic>
        <p:nvPicPr>
          <p:cNvPr id="37" name="Рисунок 36" descr="addin_tmp.png">
            <a:extLst>
              <a:ext uri="{FF2B5EF4-FFF2-40B4-BE49-F238E27FC236}">
                <a16:creationId xmlns:a16="http://schemas.microsoft.com/office/drawing/2014/main" id="{EC38739A-54DF-476E-8462-A7FA538F0A1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5580112" y="3477978"/>
            <a:ext cx="522732" cy="172212"/>
          </a:xfrm>
          <a:prstGeom prst="rect">
            <a:avLst/>
          </a:prstGeom>
        </p:spPr>
      </p:pic>
      <p:pic>
        <p:nvPicPr>
          <p:cNvPr id="38" name="Рисунок 37" descr="addin_tmp.png">
            <a:extLst>
              <a:ext uri="{FF2B5EF4-FFF2-40B4-BE49-F238E27FC236}">
                <a16:creationId xmlns:a16="http://schemas.microsoft.com/office/drawing/2014/main" id="{2BE4BBEF-7354-4962-C298-1D0BA5F2331D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5580112" y="3850212"/>
            <a:ext cx="527304" cy="173736"/>
          </a:xfrm>
          <a:prstGeom prst="rect">
            <a:avLst/>
          </a:prstGeom>
        </p:spPr>
      </p:pic>
      <p:pic>
        <p:nvPicPr>
          <p:cNvPr id="39" name="Рисунок 38" descr="addin_tmp.png">
            <a:extLst>
              <a:ext uri="{FF2B5EF4-FFF2-40B4-BE49-F238E27FC236}">
                <a16:creationId xmlns:a16="http://schemas.microsoft.com/office/drawing/2014/main" id="{9A3EFB88-EECD-EF35-1808-39C23C594519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5580112" y="4138820"/>
            <a:ext cx="527304" cy="173736"/>
          </a:xfrm>
          <a:prstGeom prst="rect">
            <a:avLst/>
          </a:prstGeom>
        </p:spPr>
      </p:pic>
      <p:pic>
        <p:nvPicPr>
          <p:cNvPr id="40" name="Рисунок 39" descr="addin_tmp.png">
            <a:extLst>
              <a:ext uri="{FF2B5EF4-FFF2-40B4-BE49-F238E27FC236}">
                <a16:creationId xmlns:a16="http://schemas.microsoft.com/office/drawing/2014/main" id="{466917BC-4B5E-855A-EC41-8A5C4176D422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5559912" y="4699456"/>
            <a:ext cx="524256" cy="17221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B96D817-CB90-1BE8-C061-1647A89E8CC6}"/>
              </a:ext>
            </a:extLst>
          </p:cNvPr>
          <p:cNvSpPr txBox="1"/>
          <p:nvPr/>
        </p:nvSpPr>
        <p:spPr>
          <a:xfrm>
            <a:off x="5154649" y="3118244"/>
            <a:ext cx="2124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             </a:t>
            </a:r>
            <a:r>
              <a:rPr lang="ru-RU" sz="1600" dirty="0"/>
              <a:t>для водорода</a:t>
            </a:r>
            <a:r>
              <a:rPr lang="en-US" sz="1600" dirty="0"/>
              <a:t>)</a:t>
            </a:r>
            <a:endParaRPr lang="ru-RU" sz="1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F8774D-90C7-37DF-E30B-E0EA85297DFF}"/>
              </a:ext>
            </a:extLst>
          </p:cNvPr>
          <p:cNvSpPr txBox="1"/>
          <p:nvPr/>
        </p:nvSpPr>
        <p:spPr>
          <a:xfrm>
            <a:off x="4972591" y="2500342"/>
            <a:ext cx="1731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(0 </a:t>
            </a:r>
            <a:r>
              <a:rPr lang="en-US" sz="1600" dirty="0" err="1"/>
              <a:t>д</a:t>
            </a:r>
            <a:r>
              <a:rPr lang="ru-RU" sz="1600" dirty="0"/>
              <a:t>ля водорода</a:t>
            </a:r>
            <a:r>
              <a:rPr lang="en-US" sz="1600" dirty="0"/>
              <a:t>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00581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0B86AD-DCCB-04BB-A7C4-7A3EFD359F5E}"/>
              </a:ext>
            </a:extLst>
          </p:cNvPr>
          <p:cNvSpPr/>
          <p:nvPr/>
        </p:nvSpPr>
        <p:spPr>
          <a:xfrm>
            <a:off x="0" y="2277829"/>
            <a:ext cx="12192000" cy="1665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0235CF2-9420-3FC5-F7B5-D23950FCE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7830"/>
            <a:ext cx="11857884" cy="2036988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Экситоны в </a:t>
            </a:r>
            <a:r>
              <a:rPr lang="ru-RU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baseline="-25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b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внешнее электрическое поле</a:t>
            </a:r>
            <a:b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baseline="30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423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C5A4B6-8937-1B90-94E9-8E32D1598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093" y="4417660"/>
            <a:ext cx="5457124" cy="23107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EBBEF3-A6E0-0AB4-5141-623A37A57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847" y="4313174"/>
            <a:ext cx="899095" cy="12598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7F5C7D-43DC-3E0B-FAC7-0F918736C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" y="3152996"/>
            <a:ext cx="5465130" cy="20659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301D2-CE6F-6A86-BC35-4537833BC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700" y="3084791"/>
            <a:ext cx="1108960" cy="1375110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359D64C-3911-9661-3370-35159861CC1D}"/>
              </a:ext>
            </a:extLst>
          </p:cNvPr>
          <p:cNvGrpSpPr/>
          <p:nvPr/>
        </p:nvGrpSpPr>
        <p:grpSpPr>
          <a:xfrm>
            <a:off x="6728880" y="1559177"/>
            <a:ext cx="5061021" cy="2655636"/>
            <a:chOff x="4630198" y="2193740"/>
            <a:chExt cx="4321605" cy="228851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A835A1F-4349-A47E-033D-68A0B5B9A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28267" y="2193740"/>
              <a:ext cx="4123536" cy="2288511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FFF402E-B5B3-7CE0-0460-147AFF839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30198" y="2446736"/>
              <a:ext cx="838773" cy="1196283"/>
            </a:xfrm>
            <a:prstGeom prst="rect">
              <a:avLst/>
            </a:prstGeom>
          </p:spPr>
        </p:pic>
      </p:grpSp>
      <p:pic>
        <p:nvPicPr>
          <p:cNvPr id="11" name="Picture 6" descr="G:\Disser\Data\FIAN\X1.wmf">
            <a:extLst>
              <a:ext uri="{FF2B5EF4-FFF2-40B4-BE49-F238E27FC236}">
                <a16:creationId xmlns:a16="http://schemas.microsoft.com/office/drawing/2014/main" id="{C34D575B-F2C6-F9E6-5273-D58F79AA6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97806" y="5376061"/>
            <a:ext cx="1418971" cy="1352314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C08176-46FB-0F7C-9314-78ED9BB6EAB5}"/>
              </a:ext>
            </a:extLst>
          </p:cNvPr>
          <p:cNvSpPr txBox="1"/>
          <p:nvPr/>
        </p:nvSpPr>
        <p:spPr>
          <a:xfrm>
            <a:off x="204031" y="1648416"/>
            <a:ext cx="506102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 кристаллах возможно поглощение света без появления проводимости – фотоэлектроны и дырки связываются в пары - экситоны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80B1604-847D-415E-E818-FE41861E40D0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F86534E-5D63-6DA9-DCC2-6A2C29742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Экситоны в полупроводниках (история)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06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DBEDE6B-AAB7-0BDB-3C6A-7552C74F125C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F0216A4-10D1-05FF-2D94-02E3DFDD0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Эффективный гамильтониан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-II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84125C-3743-4FD2-80F0-7AD587F761C8}"/>
              </a:ext>
            </a:extLst>
          </p:cNvPr>
          <p:cNvSpPr txBox="1"/>
          <p:nvPr/>
        </p:nvSpPr>
        <p:spPr>
          <a:xfrm>
            <a:off x="11893" y="1340285"/>
            <a:ext cx="3480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Эффективный гамильтониан: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26B9DF-067A-7B1B-874F-86C3B0B767A9}"/>
              </a:ext>
            </a:extLst>
          </p:cNvPr>
          <p:cNvSpPr txBox="1"/>
          <p:nvPr/>
        </p:nvSpPr>
        <p:spPr>
          <a:xfrm>
            <a:off x="1282497" y="3620128"/>
            <a:ext cx="783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</a:t>
            </a:r>
            <a:r>
              <a:rPr lang="en-US" dirty="0"/>
              <a:t> </a:t>
            </a:r>
            <a:r>
              <a:rPr lang="ru-RU" dirty="0"/>
              <a:t>имеет </a:t>
            </a:r>
            <a:r>
              <a:rPr lang="ru-RU" b="1" dirty="0">
                <a:solidFill>
                  <a:srgbClr val="FF0000"/>
                </a:solidFill>
              </a:rPr>
              <a:t>сферическую симметрию</a:t>
            </a:r>
            <a:r>
              <a:rPr lang="ru-RU" dirty="0"/>
              <a:t>, позволяет классифицировать состояния по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23DF40-ADA3-58D1-2DAF-ABC33BE37D44}"/>
              </a:ext>
            </a:extLst>
          </p:cNvPr>
          <p:cNvSpPr txBox="1"/>
          <p:nvPr/>
        </p:nvSpPr>
        <p:spPr>
          <a:xfrm>
            <a:off x="2461841" y="2927240"/>
            <a:ext cx="956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Спин-орбитальное взаимодействие, происходит от сложной структуры валентной зоны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D3D368-9EDC-4F21-F341-1CC73F5A9994}"/>
              </a:ext>
            </a:extLst>
          </p:cNvPr>
          <p:cNvSpPr txBox="1"/>
          <p:nvPr/>
        </p:nvSpPr>
        <p:spPr>
          <a:xfrm>
            <a:off x="1975525" y="4806595"/>
            <a:ext cx="494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  <a:r>
              <a:rPr lang="ru-RU" dirty="0"/>
              <a:t>специфично для экситонов в полупроводниках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C1B8DC-3C1E-E0F4-1AC1-893A8613C9F7}"/>
              </a:ext>
            </a:extLst>
          </p:cNvPr>
          <p:cNvSpPr txBox="1"/>
          <p:nvPr/>
        </p:nvSpPr>
        <p:spPr>
          <a:xfrm>
            <a:off x="4244786" y="585189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для </a:t>
            </a:r>
            <a:r>
              <a:rPr lang="en-US" dirty="0"/>
              <a:t>D</a:t>
            </a:r>
            <a:r>
              <a:rPr lang="en-US" baseline="-25000" dirty="0"/>
              <a:t>5/2</a:t>
            </a:r>
            <a:r>
              <a:rPr lang="ru-RU" baseline="-25000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2AD26E-DCF6-242B-6A11-B21C00431055}"/>
              </a:ext>
            </a:extLst>
          </p:cNvPr>
          <p:cNvSpPr txBox="1"/>
          <p:nvPr/>
        </p:nvSpPr>
        <p:spPr>
          <a:xfrm>
            <a:off x="68577" y="6414660"/>
            <a:ext cx="530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Возникает вследствие </a:t>
            </a:r>
            <a:r>
              <a:rPr lang="ru-RU" b="1" dirty="0">
                <a:solidFill>
                  <a:srgbClr val="FF0000"/>
                </a:solidFill>
              </a:rPr>
              <a:t>гофрировки валентной зоны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B770D9B-CDCB-2315-81AB-B4752B127781}"/>
              </a:ext>
            </a:extLst>
          </p:cNvPr>
          <p:cNvCxnSpPr/>
          <p:nvPr/>
        </p:nvCxnSpPr>
        <p:spPr>
          <a:xfrm flipH="1" flipV="1">
            <a:off x="781050" y="6403186"/>
            <a:ext cx="1524536" cy="1293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ADC401E-BAD2-898F-4C5C-AAEEF1F09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350548"/>
            <a:ext cx="4572000" cy="312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AEA651-A722-DF99-28A3-B43FA0382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58" y="2180070"/>
            <a:ext cx="6035040" cy="6400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BA6E502-AA13-7619-A2DA-191121B29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95" y="1791040"/>
            <a:ext cx="6819900" cy="2819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FA9E5F8-B02E-0CCE-01BA-9039F8DC94CD}"/>
              </a:ext>
            </a:extLst>
          </p:cNvPr>
          <p:cNvSpPr txBox="1"/>
          <p:nvPr/>
        </p:nvSpPr>
        <p:spPr>
          <a:xfrm>
            <a:off x="31568" y="1745993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Базис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77C48DC-CE2E-DA2C-D967-49A8BCC81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319" y="2851222"/>
            <a:ext cx="2232660" cy="5029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DBBE835-3BF5-6FA6-728C-726A66556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189" y="3338065"/>
            <a:ext cx="1022350" cy="2349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40CE569-1512-BFDA-CEA1-F46DDC305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319" y="3643736"/>
            <a:ext cx="1112520" cy="312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CAEFE80-3544-E347-E268-A35C07850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6217" y="3620128"/>
            <a:ext cx="2004060" cy="320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21861B7-4BDF-9925-8AC1-B9BF19DF85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8628" y="4546269"/>
            <a:ext cx="4922520" cy="5935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78ECDF7-83A7-AECB-80B4-A616DE6A18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83" y="3998878"/>
            <a:ext cx="5463540" cy="6705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CFAE55D-F166-09E3-7403-B0E1041EB5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583" y="4821711"/>
            <a:ext cx="1752600" cy="312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99C31FD-B449-924C-9866-92996C5BAC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158" y="5251153"/>
            <a:ext cx="2186940" cy="3352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992BF58-64CC-8A44-2AF1-888EC2EBD9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61841" y="5247843"/>
            <a:ext cx="9227820" cy="3733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CA5E71-21D5-9444-B9F9-71FAE62A63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158" y="5746999"/>
            <a:ext cx="4145280" cy="579120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8F1BE46-7AD7-B19E-9428-5A31F0767DF5}"/>
                  </a:ext>
                </a:extLst>
              </p:cNvPr>
              <p:cNvSpPr txBox="1"/>
              <p:nvPr/>
            </p:nvSpPr>
            <p:spPr>
              <a:xfrm>
                <a:off x="5198893" y="5837176"/>
                <a:ext cx="43220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Расщепляет только состояния с </a:t>
                </a:r>
                <a:r>
                  <a:rPr lang="en-US" i="1" dirty="0"/>
                  <a:t>f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5/2</m:t>
                    </m:r>
                  </m:oMath>
                </a14:m>
                <a:r>
                  <a:rPr lang="ru-RU" dirty="0"/>
                  <a:t> 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8F1BE46-7AD7-B19E-9428-5A31F0767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893" y="5837176"/>
                <a:ext cx="4322017" cy="369332"/>
              </a:xfrm>
              <a:prstGeom prst="rect">
                <a:avLst/>
              </a:prstGeom>
              <a:blipFill>
                <a:blip r:embed="rId15"/>
                <a:stretch>
                  <a:fillRect l="-1173" t="-6667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995BBA-76D7-33D2-E5A3-C9C03D77D9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0910" y="4024199"/>
            <a:ext cx="2392680" cy="2971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C3343E-88EB-DF8B-2CAD-91258A84EB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91442" y="6409450"/>
            <a:ext cx="1333500" cy="3200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63829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91045F-589B-8AD4-A25A-44237BBD948A}"/>
              </a:ext>
            </a:extLst>
          </p:cNvPr>
          <p:cNvSpPr txBox="1"/>
          <p:nvPr/>
        </p:nvSpPr>
        <p:spPr>
          <a:xfrm>
            <a:off x="6462714" y="2200275"/>
            <a:ext cx="5605092" cy="2027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rgbClr val="FF0000"/>
                </a:solidFill>
              </a:rPr>
              <a:t>Внешнее электрическое поле</a:t>
            </a:r>
            <a:r>
              <a:rPr lang="en-US" sz="1900" b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смешивает состояния экситона</a:t>
            </a:r>
            <a:r>
              <a:rPr lang="en-US" dirty="0"/>
              <a:t> </a:t>
            </a:r>
            <a:r>
              <a:rPr lang="ru-RU" dirty="0"/>
              <a:t>разной четности</a:t>
            </a:r>
            <a:endParaRPr lang="en-US" dirty="0"/>
          </a:p>
          <a:p>
            <a:pPr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делает </a:t>
            </a:r>
            <a:r>
              <a:rPr lang="ru-RU" dirty="0" err="1"/>
              <a:t>дипольно</a:t>
            </a:r>
            <a:r>
              <a:rPr lang="ru-RU" dirty="0"/>
              <a:t> запрещенные состояния</a:t>
            </a:r>
            <a:r>
              <a:rPr lang="en-US" dirty="0"/>
              <a:t> (S-, D-, </a:t>
            </a:r>
            <a:r>
              <a:rPr lang="ru-RU" dirty="0"/>
              <a:t>и т.д.</a:t>
            </a:r>
            <a:r>
              <a:rPr lang="en-US" dirty="0"/>
              <a:t>) </a:t>
            </a:r>
            <a:r>
              <a:rPr lang="ru-RU" dirty="0"/>
              <a:t>оптически</a:t>
            </a:r>
            <a:r>
              <a:rPr lang="en-US" dirty="0"/>
              <a:t> </a:t>
            </a:r>
            <a:r>
              <a:rPr lang="ru-RU" dirty="0"/>
              <a:t>активными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приводит к сдвигам и расщеплениям состояний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Приводит к диссоциации состояний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50FB53D-ACB9-C2C5-B0DF-89B5DF866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337901"/>
            <a:ext cx="6298435" cy="4138182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A63E47-98E4-AC76-0340-4B2376CA58FE}"/>
              </a:ext>
            </a:extLst>
          </p:cNvPr>
          <p:cNvSpPr txBox="1"/>
          <p:nvPr/>
        </p:nvSpPr>
        <p:spPr>
          <a:xfrm>
            <a:off x="104776" y="5572127"/>
            <a:ext cx="5664966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 работах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sz="1400" dirty="0"/>
              <a:t>V.T. </a:t>
            </a:r>
            <a:r>
              <a:rPr lang="en-US" sz="1400" dirty="0" err="1"/>
              <a:t>Agekyan</a:t>
            </a:r>
            <a:r>
              <a:rPr lang="en-US" sz="1400" dirty="0"/>
              <a:t> </a:t>
            </a:r>
            <a:r>
              <a:rPr lang="en-US" sz="1400" i="1" dirty="0"/>
              <a:t>el al., The fine structure of </a:t>
            </a:r>
            <a:r>
              <a:rPr lang="en-US" sz="1400" i="1" dirty="0" err="1"/>
              <a:t>Wannier</a:t>
            </a:r>
            <a:r>
              <a:rPr lang="en-US" sz="1400" i="1" dirty="0"/>
              <a:t>-Mott </a:t>
            </a:r>
            <a:r>
              <a:rPr lang="en-US" sz="1400" i="1" dirty="0" err="1"/>
              <a:t>excitons</a:t>
            </a:r>
            <a:r>
              <a:rPr lang="en-US" sz="1400" i="1" dirty="0"/>
              <a:t> in a cubic crystal and its behavior in electric field, </a:t>
            </a:r>
            <a:r>
              <a:rPr lang="en-US" sz="1400" i="1" dirty="0" err="1"/>
              <a:t>phys.stat</a:t>
            </a:r>
            <a:r>
              <a:rPr lang="en-US" sz="1400" i="1" dirty="0"/>
              <a:t>. sol. (a) </a:t>
            </a:r>
            <a:r>
              <a:rPr lang="en-US" sz="1400" b="1" i="1" dirty="0"/>
              <a:t>66</a:t>
            </a:r>
            <a:r>
              <a:rPr lang="en-US" sz="1400" i="1" dirty="0"/>
              <a:t>, 359 (1974); V.T. </a:t>
            </a:r>
            <a:r>
              <a:rPr lang="en-US" sz="1400" i="1" dirty="0" err="1"/>
              <a:t>Agekyan</a:t>
            </a:r>
            <a:r>
              <a:rPr lang="en-US" sz="1400" i="1" dirty="0"/>
              <a:t>, Spectroscopic properties of semiconductor crystals with direct forbidden energy gap, phys. stat. sol. (a) </a:t>
            </a:r>
            <a:r>
              <a:rPr lang="en-US" sz="1400" b="1" i="1" dirty="0"/>
              <a:t>43</a:t>
            </a:r>
            <a:r>
              <a:rPr lang="en-US" sz="1400" i="1" dirty="0"/>
              <a:t>, 11 (1977).</a:t>
            </a:r>
            <a:endParaRPr lang="ru-RU" sz="1400" i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208D90-BB1B-010F-72A1-F9DB4BB859A3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340D0D6-7167-75FF-ABD2-0A57AF2C8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Влияние электрического поля(1970е)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337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337BC9-D720-4AAF-EC5F-54A3F7584172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564EB2A-6A60-8F6A-7D4B-06B79809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Влияние электрического поля, современный эксперимент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B5029EE-9BCD-0295-20DF-F554C9DBE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5893" y="4677129"/>
            <a:ext cx="3839049" cy="201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arina.Marina-Home\Dropbox\my\Cu2O\nano2016\template\Final\exp001n3.png">
            <a:extLst>
              <a:ext uri="{FF2B5EF4-FFF2-40B4-BE49-F238E27FC236}">
                <a16:creationId xmlns:a16="http://schemas.microsoft.com/office/drawing/2014/main" id="{3460B9A2-1495-C01A-1B64-C1C8B8D93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546755"/>
            <a:ext cx="5269172" cy="490325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FD4285-2C34-5DA6-0C68-2600436E0C1E}"/>
              </a:ext>
            </a:extLst>
          </p:cNvPr>
          <p:cNvSpPr txBox="1"/>
          <p:nvPr/>
        </p:nvSpPr>
        <p:spPr>
          <a:xfrm>
            <a:off x="-45299" y="6482177"/>
            <a:ext cx="904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Электрическое поле направлено вдоль направления распространения света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1A07F-B601-FBB4-EEEA-54895CE37C1E}"/>
              </a:ext>
            </a:extLst>
          </p:cNvPr>
          <p:cNvSpPr txBox="1"/>
          <p:nvPr/>
        </p:nvSpPr>
        <p:spPr>
          <a:xfrm>
            <a:off x="863600" y="1226072"/>
            <a:ext cx="152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F </a:t>
            </a:r>
            <a:r>
              <a:rPr lang="en-US" dirty="0">
                <a:solidFill>
                  <a:srgbClr val="FF0000"/>
                </a:solidFill>
              </a:rPr>
              <a:t>|| </a:t>
            </a:r>
            <a:r>
              <a:rPr lang="en-US" b="1" i="1" dirty="0">
                <a:solidFill>
                  <a:srgbClr val="FF0000"/>
                </a:solidFill>
              </a:rPr>
              <a:t>k </a:t>
            </a:r>
            <a:r>
              <a:rPr lang="en-US" dirty="0">
                <a:solidFill>
                  <a:srgbClr val="FF0000"/>
                </a:solidFill>
              </a:rPr>
              <a:t>|| [110]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9D875B-D727-C77D-36EF-0B4FC0A97A23}"/>
              </a:ext>
            </a:extLst>
          </p:cNvPr>
          <p:cNvSpPr txBox="1"/>
          <p:nvPr/>
        </p:nvSpPr>
        <p:spPr>
          <a:xfrm>
            <a:off x="2548466" y="1219757"/>
            <a:ext cx="244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поляризация </a:t>
            </a:r>
            <a:r>
              <a:rPr lang="en-US" b="1" i="1" dirty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FF0000"/>
                </a:solidFill>
              </a:rPr>
              <a:t> || [001]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B98466-9369-0697-AB63-FDA2BC837A49}"/>
              </a:ext>
            </a:extLst>
          </p:cNvPr>
          <p:cNvSpPr txBox="1"/>
          <p:nvPr/>
        </p:nvSpPr>
        <p:spPr>
          <a:xfrm>
            <a:off x="2980266" y="1625613"/>
            <a:ext cx="2126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Эксперимент</a:t>
            </a:r>
            <a:r>
              <a:rPr lang="en-US" sz="2000" dirty="0"/>
              <a:t>, n=3</a:t>
            </a:r>
            <a:endParaRPr lang="ru-RU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80F78D-C4A5-D22D-DA2D-C23B4492809C}"/>
              </a:ext>
            </a:extLst>
          </p:cNvPr>
          <p:cNvSpPr txBox="1"/>
          <p:nvPr/>
        </p:nvSpPr>
        <p:spPr>
          <a:xfrm>
            <a:off x="1274639" y="4232247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</a:t>
            </a:r>
            <a:endParaRPr lang="ru-RU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0EEC68-3700-E9C4-2448-E7973D420D62}"/>
              </a:ext>
            </a:extLst>
          </p:cNvPr>
          <p:cNvSpPr txBox="1"/>
          <p:nvPr/>
        </p:nvSpPr>
        <p:spPr>
          <a:xfrm>
            <a:off x="1274639" y="3172482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</a:t>
            </a:r>
            <a:endParaRPr lang="ru-RU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18CE7D-39FF-4CDB-4EF1-D386DED9ED1F}"/>
              </a:ext>
            </a:extLst>
          </p:cNvPr>
          <p:cNvSpPr txBox="1"/>
          <p:nvPr/>
        </p:nvSpPr>
        <p:spPr>
          <a:xfrm>
            <a:off x="1239327" y="2315232"/>
            <a:ext cx="69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S-D</a:t>
            </a:r>
            <a:endParaRPr lang="ru-RU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EFE7BC-CBE7-DBE9-F6FD-FDC5F49B3EF5}"/>
              </a:ext>
            </a:extLst>
          </p:cNvPr>
          <p:cNvSpPr txBox="1"/>
          <p:nvPr/>
        </p:nvSpPr>
        <p:spPr>
          <a:xfrm>
            <a:off x="1239327" y="5137152"/>
            <a:ext cx="69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S-D</a:t>
            </a:r>
            <a:endParaRPr lang="ru-RU" sz="2800" b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8FD1E5-7B62-526A-1CC9-8CEE2202F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697" y="1550110"/>
            <a:ext cx="4487291" cy="3110937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6650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4B88BA-215F-4CF9-36C7-3F989FFE39F3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A7BF6D2-6815-5209-6EFD-7F36EAB7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Правила отбора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C9450F-BBDA-5EF2-B755-E4581D5E3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031" y="1635035"/>
            <a:ext cx="4770120" cy="701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E147F0-C377-EA9F-4FDD-3A7FD1797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031" y="2477045"/>
            <a:ext cx="4762500" cy="701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BF4ED0-8301-24CF-E74F-CA13EA839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542" y="1411674"/>
            <a:ext cx="3200400" cy="2819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33F790-0831-6E3E-EEEB-9CAF5B7AF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79" y="1669691"/>
            <a:ext cx="2133600" cy="320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CF86A9-7DA9-0409-3BE8-DD98EDD60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79" y="2139010"/>
            <a:ext cx="2133600" cy="3200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150EDF-0006-03F1-9C92-94CF8F2B7A84}"/>
              </a:ext>
            </a:extLst>
          </p:cNvPr>
          <p:cNvSpPr txBox="1"/>
          <p:nvPr/>
        </p:nvSpPr>
        <p:spPr>
          <a:xfrm>
            <a:off x="38500" y="127293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Зона проводимости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CF54F5-D9A7-0E29-3E50-C70B2A5451D8}"/>
              </a:ext>
            </a:extLst>
          </p:cNvPr>
          <p:cNvSpPr txBox="1"/>
          <p:nvPr/>
        </p:nvSpPr>
        <p:spPr>
          <a:xfrm>
            <a:off x="3075031" y="1258928"/>
            <a:ext cx="182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Валентная зона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1DD4EEB-40A9-51BC-5B44-A7B17316DA70}"/>
              </a:ext>
            </a:extLst>
          </p:cNvPr>
          <p:cNvSpPr/>
          <p:nvPr/>
        </p:nvSpPr>
        <p:spPr>
          <a:xfrm>
            <a:off x="102779" y="6423055"/>
            <a:ext cx="117726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J. </a:t>
            </a:r>
            <a:r>
              <a:rPr lang="en-US" sz="1400" i="1" dirty="0" err="1"/>
              <a:t>Heckötter</a:t>
            </a:r>
            <a:r>
              <a:rPr lang="en-US" sz="1400" i="1" dirty="0"/>
              <a:t>, M. Freitag, D. Fröhlich, M. </a:t>
            </a:r>
            <a:r>
              <a:rPr lang="en-US" sz="1400" i="1" dirty="0" err="1"/>
              <a:t>Aßmann</a:t>
            </a:r>
            <a:r>
              <a:rPr lang="en-US" sz="1400" i="1" dirty="0"/>
              <a:t>, M. Bayer, M. A. </a:t>
            </a:r>
            <a:r>
              <a:rPr lang="en-US" sz="1400" i="1" dirty="0" err="1"/>
              <a:t>Semina</a:t>
            </a:r>
            <a:r>
              <a:rPr lang="en-US" sz="1400" i="1" dirty="0"/>
              <a:t>, and M. M. </a:t>
            </a:r>
            <a:r>
              <a:rPr lang="en-US" sz="1400" i="1" dirty="0" err="1"/>
              <a:t>Glazov</a:t>
            </a:r>
            <a:r>
              <a:rPr lang="en-US" sz="1400" i="1" dirty="0"/>
              <a:t>,</a:t>
            </a:r>
            <a:r>
              <a:rPr lang="ru-RU" sz="1400" i="1" dirty="0"/>
              <a:t> </a:t>
            </a:r>
            <a:r>
              <a:rPr lang="en-US" sz="1400" i="1" dirty="0"/>
              <a:t>Rev. B </a:t>
            </a:r>
            <a:r>
              <a:rPr lang="en-US" sz="1400" b="1" i="1" dirty="0"/>
              <a:t>95</a:t>
            </a:r>
            <a:r>
              <a:rPr lang="en-US" sz="1400" i="1" dirty="0"/>
              <a:t>, 035210 (2017).</a:t>
            </a:r>
            <a:endParaRPr lang="ru-RU" sz="14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CF871-EDC8-B0C1-37C6-02031E669331}"/>
              </a:ext>
            </a:extLst>
          </p:cNvPr>
          <p:cNvSpPr txBox="1"/>
          <p:nvPr/>
        </p:nvSpPr>
        <p:spPr>
          <a:xfrm>
            <a:off x="102779" y="6154658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подробности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DEF9FD-8139-F759-F896-05C75C218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506" y="3315035"/>
            <a:ext cx="1760220" cy="2438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2658A0-AEE4-378D-7E02-C46C1A897570}"/>
              </a:ext>
            </a:extLst>
          </p:cNvPr>
          <p:cNvSpPr txBox="1"/>
          <p:nvPr/>
        </p:nvSpPr>
        <p:spPr>
          <a:xfrm>
            <a:off x="1998582" y="3277319"/>
            <a:ext cx="5508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Преобразуются как </a:t>
            </a:r>
            <a:r>
              <a:rPr lang="en-US" dirty="0" err="1"/>
              <a:t>yz</a:t>
            </a:r>
            <a:r>
              <a:rPr lang="en-US" dirty="0"/>
              <a:t>, </a:t>
            </a:r>
            <a:r>
              <a:rPr lang="en-US" dirty="0" err="1"/>
              <a:t>xz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ru-RU" dirty="0"/>
              <a:t> </a:t>
            </a:r>
            <a:r>
              <a:rPr lang="en-US" dirty="0" err="1"/>
              <a:t>xy</a:t>
            </a:r>
            <a:r>
              <a:rPr lang="en-US" dirty="0"/>
              <a:t> </a:t>
            </a:r>
            <a:r>
              <a:rPr lang="ru-RU" dirty="0"/>
              <a:t>в точечной группе </a:t>
            </a:r>
            <a:r>
              <a:rPr lang="en-US" dirty="0"/>
              <a:t>O</a:t>
            </a:r>
            <a:r>
              <a:rPr lang="en-US" baseline="-25000" dirty="0"/>
              <a:t>h</a:t>
            </a:r>
            <a:endParaRPr lang="ru-RU" baseline="-25000" dirty="0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101CB82D-6BB7-A5F1-25D7-0474CC660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94468" y="1829711"/>
            <a:ext cx="3030474" cy="3775075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EA4E1D5-7449-E74F-5795-75E9612DE0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506" y="4378227"/>
            <a:ext cx="4602480" cy="6781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2BE4B33-EFF3-7FDB-3A8A-0DAA34925C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578" y="5651527"/>
            <a:ext cx="3893820" cy="3505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27F256-D958-8F71-2A96-85D9727571B5}"/>
              </a:ext>
            </a:extLst>
          </p:cNvPr>
          <p:cNvSpPr txBox="1"/>
          <p:nvPr/>
        </p:nvSpPr>
        <p:spPr>
          <a:xfrm>
            <a:off x="102779" y="3937522"/>
            <a:ext cx="387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Дипольные переходы, </a:t>
            </a:r>
            <a:r>
              <a:rPr lang="en-US" dirty="0"/>
              <a:t>P- </a:t>
            </a:r>
            <a:r>
              <a:rPr lang="ru-RU" dirty="0"/>
              <a:t>состояния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466A73-D737-8101-E4F9-623F37534518}"/>
              </a:ext>
            </a:extLst>
          </p:cNvPr>
          <p:cNvSpPr txBox="1"/>
          <p:nvPr/>
        </p:nvSpPr>
        <p:spPr>
          <a:xfrm>
            <a:off x="167058" y="5242092"/>
            <a:ext cx="4328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Квадрупольные переходы, S</a:t>
            </a:r>
            <a:r>
              <a:rPr lang="en-US" dirty="0"/>
              <a:t>- </a:t>
            </a:r>
            <a:r>
              <a:rPr lang="ru-RU" dirty="0"/>
              <a:t>состояния</a:t>
            </a:r>
          </a:p>
        </p:txBody>
      </p:sp>
    </p:spTree>
    <p:extLst>
      <p:ext uri="{BB962C8B-B14F-4D97-AF65-F5344CB8AC3E}">
        <p14:creationId xmlns:p14="http://schemas.microsoft.com/office/powerpoint/2010/main" val="2804554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0A8FB-444B-9067-C997-909696556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4A5D4B-54B9-5A38-E3D0-4A767FA8CEC2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7D10EFF-141D-898A-1281-E096F35C4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Правила отбора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A0637E-3B92-03C4-3C33-1A5B79714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6" y="1552644"/>
            <a:ext cx="4064000" cy="4693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FDBF2E-8A99-5D42-8588-A18856256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072" y="1544001"/>
            <a:ext cx="3962400" cy="47548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ACD09D-D746-B55B-AE9E-BA017DF45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028" y="1961831"/>
            <a:ext cx="4043680" cy="193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5E1E5B-F055-3AA9-D677-F7608CD8E0B5}"/>
              </a:ext>
            </a:extLst>
          </p:cNvPr>
          <p:cNvSpPr txBox="1"/>
          <p:nvPr/>
        </p:nvSpPr>
        <p:spPr>
          <a:xfrm>
            <a:off x="8126028" y="3950431"/>
            <a:ext cx="42098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Зависимость правил отбора от геометрии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43FA7-E405-38AF-B17D-8FD6FD4AA053}"/>
              </a:ext>
            </a:extLst>
          </p:cNvPr>
          <p:cNvSpPr txBox="1"/>
          <p:nvPr/>
        </p:nvSpPr>
        <p:spPr>
          <a:xfrm>
            <a:off x="8126028" y="4654962"/>
            <a:ext cx="373819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Для </a:t>
            </a:r>
            <a:r>
              <a:rPr lang="ru-RU" dirty="0" err="1"/>
              <a:t>k</a:t>
            </a:r>
            <a:r>
              <a:rPr lang="en-US" dirty="0"/>
              <a:t>|| [110] </a:t>
            </a:r>
            <a:r>
              <a:rPr lang="en-US" dirty="0" err="1"/>
              <a:t>к</a:t>
            </a:r>
            <a:r>
              <a:rPr lang="ru-RU" dirty="0" err="1"/>
              <a:t>вадрупольные</a:t>
            </a:r>
            <a:r>
              <a:rPr lang="ru-RU" dirty="0"/>
              <a:t> переходы разрешены только вдоль </a:t>
            </a:r>
            <a:r>
              <a:rPr lang="en-US" dirty="0"/>
              <a:t>x’|| [001] – </a:t>
            </a:r>
            <a:r>
              <a:rPr lang="en-US" dirty="0" err="1"/>
              <a:t>п</a:t>
            </a:r>
            <a:r>
              <a:rPr lang="ru-RU" dirty="0" err="1"/>
              <a:t>роявление</a:t>
            </a:r>
            <a:r>
              <a:rPr lang="ru-RU" dirty="0"/>
              <a:t> кубической симметрии</a:t>
            </a:r>
          </a:p>
        </p:txBody>
      </p:sp>
    </p:spTree>
    <p:extLst>
      <p:ext uri="{BB962C8B-B14F-4D97-AF65-F5344CB8AC3E}">
        <p14:creationId xmlns:p14="http://schemas.microsoft.com/office/powerpoint/2010/main" val="2057879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C99529-F365-9AFD-0C81-27C0756CE04B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9E17D2C-9355-8BC8-E0DD-BD91F312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Результаты расчета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=4, 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k||[110]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Изображение 3" descr="H93-k110e1-10-n4.jpg">
            <a:extLst>
              <a:ext uri="{FF2B5EF4-FFF2-40B4-BE49-F238E27FC236}">
                <a16:creationId xmlns:a16="http://schemas.microsoft.com/office/drawing/2014/main" id="{F9F5A185-2856-64EE-CEB9-E886E645C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683"/>
            <a:ext cx="4945380" cy="5441315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Изображение 4" descr="H93-k110e001-n4.jpg">
            <a:extLst>
              <a:ext uri="{FF2B5EF4-FFF2-40B4-BE49-F238E27FC236}">
                <a16:creationId xmlns:a16="http://schemas.microsoft.com/office/drawing/2014/main" id="{DC56898A-2578-43F1-F29D-985B9E7B2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62" y="1332682"/>
            <a:ext cx="4945380" cy="5441315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39B6A0-F5E6-E2E6-0B43-8F46FD14F9B2}"/>
              </a:ext>
            </a:extLst>
          </p:cNvPr>
          <p:cNvSpPr txBox="1"/>
          <p:nvPr/>
        </p:nvSpPr>
        <p:spPr>
          <a:xfrm>
            <a:off x="10011143" y="1728788"/>
            <a:ext cx="21808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Хорошее согласие с экспериментом</a:t>
            </a:r>
          </a:p>
          <a:p>
            <a:r>
              <a:rPr lang="ru-RU" dirty="0"/>
              <a:t>Видна зависимость от </a:t>
            </a:r>
            <a:r>
              <a:rPr lang="ru-RU" b="1" dirty="0">
                <a:solidFill>
                  <a:srgbClr val="FF0000"/>
                </a:solidFill>
              </a:rPr>
              <a:t>геометрии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6E79AA-D213-21B6-E4F2-EB57C52CDB88}"/>
              </a:ext>
            </a:extLst>
          </p:cNvPr>
          <p:cNvSpPr txBox="1"/>
          <p:nvPr/>
        </p:nvSpPr>
        <p:spPr>
          <a:xfrm>
            <a:off x="10011142" y="3206116"/>
            <a:ext cx="21808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S-D</a:t>
            </a:r>
            <a:r>
              <a:rPr lang="ru-RU" b="1" dirty="0"/>
              <a:t>  </a:t>
            </a:r>
            <a:r>
              <a:rPr lang="ru-RU" dirty="0"/>
              <a:t>состояния, смешанные   обменным взаимодействием, становятся </a:t>
            </a:r>
            <a:r>
              <a:rPr lang="ru-RU" b="1" dirty="0">
                <a:solidFill>
                  <a:srgbClr val="FF0000"/>
                </a:solidFill>
              </a:rPr>
              <a:t>активными</a:t>
            </a:r>
          </a:p>
        </p:txBody>
      </p:sp>
    </p:spTree>
    <p:extLst>
      <p:ext uri="{BB962C8B-B14F-4D97-AF65-F5344CB8AC3E}">
        <p14:creationId xmlns:p14="http://schemas.microsoft.com/office/powerpoint/2010/main" val="3623835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452D6-F5DF-458C-3973-AF6B12C89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DF2E3D-B8D0-7081-CB3E-87E92BB737F3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914E06C-2C77-6602-CC7D-6802EA0EF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Диссоциация экситона  в электрическом поле, история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4A19C46A-E7B3-8F88-4DA2-45B1C5876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5" y="1317071"/>
            <a:ext cx="4728464" cy="5433187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614738CD-5F89-B644-AA61-A927C0D0E3E1}"/>
              </a:ext>
            </a:extLst>
          </p:cNvPr>
          <p:cNvSpPr/>
          <p:nvPr/>
        </p:nvSpPr>
        <p:spPr>
          <a:xfrm>
            <a:off x="5377484" y="6277826"/>
            <a:ext cx="4833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Е. Ф. Гросс. Спектр возбуждения экситонов в кристаллической решетке, УФН </a:t>
            </a:r>
            <a:r>
              <a:rPr lang="ru-RU" sz="1600" b="1" i="1" dirty="0"/>
              <a:t>63</a:t>
            </a:r>
            <a:r>
              <a:rPr lang="ru-RU" sz="1600" i="1" dirty="0"/>
              <a:t>, 575, (1957)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EA34E54B-13FC-2A4B-7D65-50D3C4AD1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095" y="1412941"/>
            <a:ext cx="6149815" cy="1067615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9AC39C-9610-9A65-8768-B2B050D11A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09244" y="5351819"/>
            <a:ext cx="1252557" cy="3531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9B308E-0506-0873-7E92-5FF493BAD048}"/>
              </a:ext>
            </a:extLst>
          </p:cNvPr>
          <p:cNvSpPr txBox="1"/>
          <p:nvPr/>
        </p:nvSpPr>
        <p:spPr>
          <a:xfrm>
            <a:off x="5523383" y="2635999"/>
            <a:ext cx="63352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С ростом внешнего электрического поля экситонные линии исчезают начиная с состояний с большим номером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DBDD8D6-1AFC-2F05-18C5-3611E9800A10}"/>
              </a:ext>
            </a:extLst>
          </p:cNvPr>
          <p:cNvGrpSpPr/>
          <p:nvPr/>
        </p:nvGrpSpPr>
        <p:grpSpPr>
          <a:xfrm>
            <a:off x="5509095" y="3364213"/>
            <a:ext cx="2659244" cy="2952557"/>
            <a:chOff x="147747" y="1290658"/>
            <a:chExt cx="4229100" cy="487680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F459D80D-F6BD-E117-A0D9-5ADEC7D14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747" y="1290658"/>
              <a:ext cx="4229100" cy="4876800"/>
            </a:xfrm>
            <a:prstGeom prst="rect">
              <a:avLst/>
            </a:prstGeom>
          </p:spPr>
        </p:pic>
        <p:cxnSp>
          <p:nvCxnSpPr>
            <p:cNvPr id="12" name="Straight Connector 4">
              <a:extLst>
                <a:ext uri="{FF2B5EF4-FFF2-40B4-BE49-F238E27FC236}">
                  <a16:creationId xmlns:a16="http://schemas.microsoft.com/office/drawing/2014/main" id="{3AF6A431-941A-E63F-BF44-E3AF24771736}"/>
                </a:ext>
              </a:extLst>
            </p:cNvPr>
            <p:cNvCxnSpPr>
              <a:cxnSpLocks/>
            </p:cNvCxnSpPr>
            <p:nvPr/>
          </p:nvCxnSpPr>
          <p:spPr>
            <a:xfrm>
              <a:off x="2077102" y="5103552"/>
              <a:ext cx="22107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2">
              <a:extLst>
                <a:ext uri="{FF2B5EF4-FFF2-40B4-BE49-F238E27FC236}">
                  <a16:creationId xmlns:a16="http://schemas.microsoft.com/office/drawing/2014/main" id="{D33C65FB-0B00-C216-6F5C-324E9DCC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36553" y="3706762"/>
              <a:ext cx="489673" cy="158424"/>
            </a:xfrm>
            <a:prstGeom prst="rect">
              <a:avLst/>
            </a:prstGeom>
          </p:spPr>
        </p:pic>
        <p:cxnSp>
          <p:nvCxnSpPr>
            <p:cNvPr id="14" name="Straight Connector 25">
              <a:extLst>
                <a:ext uri="{FF2B5EF4-FFF2-40B4-BE49-F238E27FC236}">
                  <a16:creationId xmlns:a16="http://schemas.microsoft.com/office/drawing/2014/main" id="{660BF0A9-E43E-7856-2ED4-6F8D19083D3D}"/>
                </a:ext>
              </a:extLst>
            </p:cNvPr>
            <p:cNvCxnSpPr>
              <a:cxnSpLocks/>
            </p:cNvCxnSpPr>
            <p:nvPr/>
          </p:nvCxnSpPr>
          <p:spPr>
            <a:xfrm>
              <a:off x="2783161" y="3876633"/>
              <a:ext cx="0" cy="1053296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34">
              <a:extLst>
                <a:ext uri="{FF2B5EF4-FFF2-40B4-BE49-F238E27FC236}">
                  <a16:creationId xmlns:a16="http://schemas.microsoft.com/office/drawing/2014/main" id="{841A6477-5A5C-08F7-105C-55911CB60D3D}"/>
                </a:ext>
              </a:extLst>
            </p:cNvPr>
            <p:cNvCxnSpPr>
              <a:cxnSpLocks/>
            </p:cNvCxnSpPr>
            <p:nvPr/>
          </p:nvCxnSpPr>
          <p:spPr>
            <a:xfrm>
              <a:off x="2077102" y="4700367"/>
              <a:ext cx="2210764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2D10AC-6C2E-E75F-F983-EAF0A42904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9950" y="3462821"/>
            <a:ext cx="3261360" cy="6781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BD0598-8487-7974-826D-95376E810E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9244" y="4388267"/>
            <a:ext cx="1409700" cy="6324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98857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24DB0-F804-C9A0-E3C1-C626A697A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9AF47E-A776-251D-0574-90706A2D9665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6536AA0-E4EB-508E-669C-BA5BB213D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Современный эксперимент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D671FA-CA80-19DD-CE12-A5335E679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94" y="1323994"/>
            <a:ext cx="8759190" cy="4791710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5B95F0-D393-1CCA-AC54-42CC8758CF29}"/>
              </a:ext>
            </a:extLst>
          </p:cNvPr>
          <p:cNvSpPr txBox="1"/>
          <p:nvPr/>
        </p:nvSpPr>
        <p:spPr>
          <a:xfrm>
            <a:off x="9038854" y="1552644"/>
            <a:ext cx="29860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 электрическом поле экситонные линии уширяются, при некотором поле исчезают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B8E78-A8A0-136C-7262-84A3B037F4BA}"/>
              </a:ext>
            </a:extLst>
          </p:cNvPr>
          <p:cNvSpPr txBox="1"/>
          <p:nvPr/>
        </p:nvSpPr>
        <p:spPr>
          <a:xfrm>
            <a:off x="0" y="6168111"/>
            <a:ext cx="119934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 отличие от атомов для экситонов </a:t>
            </a:r>
            <a:r>
              <a:rPr lang="ru-RU" b="1" dirty="0">
                <a:solidFill>
                  <a:srgbClr val="FF0000"/>
                </a:solidFill>
              </a:rPr>
              <a:t>режим сильного поля </a:t>
            </a:r>
            <a:r>
              <a:rPr lang="en-US" dirty="0"/>
              <a:t>(</a:t>
            </a:r>
            <a:r>
              <a:rPr lang="ru-RU" dirty="0"/>
              <a:t>взаимодействие с полем больше кулоновского взаимодействия</a:t>
            </a:r>
            <a:r>
              <a:rPr lang="en-US" dirty="0"/>
              <a:t>) </a:t>
            </a:r>
            <a:r>
              <a:rPr lang="ru-RU" b="1" dirty="0">
                <a:solidFill>
                  <a:srgbClr val="FF0000"/>
                </a:solidFill>
              </a:rPr>
              <a:t>легко достижим. </a:t>
            </a:r>
            <a:r>
              <a:rPr lang="ru-RU" dirty="0"/>
              <a:t>С увеличением </a:t>
            </a:r>
            <a:r>
              <a:rPr lang="en-US" b="1" i="1" dirty="0">
                <a:solidFill>
                  <a:srgbClr val="FF0000"/>
                </a:solidFill>
              </a:rPr>
              <a:t>n</a:t>
            </a:r>
            <a:r>
              <a:rPr lang="en-US" dirty="0"/>
              <a:t> </a:t>
            </a:r>
            <a:r>
              <a:rPr lang="ru-RU" dirty="0"/>
              <a:t>поле ионизации быстро убывает  </a:t>
            </a:r>
          </a:p>
        </p:txBody>
      </p:sp>
    </p:spTree>
    <p:extLst>
      <p:ext uri="{BB962C8B-B14F-4D97-AF65-F5344CB8AC3E}">
        <p14:creationId xmlns:p14="http://schemas.microsoft.com/office/powerpoint/2010/main" val="4165499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EAA91-2EE9-5439-19E3-CDA2508E1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792E51-DAED-DE06-FC7B-1644FF7394A7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F9CECAF-B524-0AAC-5407-7FF9A5D61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Зависимость поля ионизации от положения линии внутри мультиплета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4B893A2-D95D-66E9-9C42-AB815971B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49" y="1986210"/>
            <a:ext cx="4833938" cy="4153878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4E803-4F32-2BB6-5525-32A6AE27DA34}"/>
              </a:ext>
            </a:extLst>
          </p:cNvPr>
          <p:cNvSpPr txBox="1"/>
          <p:nvPr/>
        </p:nvSpPr>
        <p:spPr>
          <a:xfrm>
            <a:off x="5180261" y="1387838"/>
            <a:ext cx="1625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эксперимент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8B18FBD-7D65-C0FE-6D54-DC3C9F5D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058" y="1928476"/>
            <a:ext cx="5556250" cy="4182745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7F4C11-8204-DD21-F39C-AA848453411D}"/>
              </a:ext>
            </a:extLst>
          </p:cNvPr>
          <p:cNvSpPr txBox="1"/>
          <p:nvPr/>
        </p:nvSpPr>
        <p:spPr>
          <a:xfrm>
            <a:off x="167058" y="6392278"/>
            <a:ext cx="1106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Внутри мультиплета </a:t>
            </a:r>
            <a:r>
              <a:rPr lang="ru-RU" b="1" dirty="0">
                <a:solidFill>
                  <a:srgbClr val="FF0000"/>
                </a:solidFill>
              </a:rPr>
              <a:t>более высокие </a:t>
            </a:r>
            <a:r>
              <a:rPr lang="ru-RU" dirty="0"/>
              <a:t>по энергии состояния </a:t>
            </a:r>
            <a:r>
              <a:rPr lang="ru-RU" b="1" dirty="0">
                <a:solidFill>
                  <a:srgbClr val="FF0000"/>
                </a:solidFill>
              </a:rPr>
              <a:t>более стабильны </a:t>
            </a:r>
            <a:r>
              <a:rPr lang="ru-RU" dirty="0"/>
              <a:t>в электрическом поле</a:t>
            </a:r>
          </a:p>
        </p:txBody>
      </p:sp>
    </p:spTree>
    <p:extLst>
      <p:ext uri="{BB962C8B-B14F-4D97-AF65-F5344CB8AC3E}">
        <p14:creationId xmlns:p14="http://schemas.microsoft.com/office/powerpoint/2010/main" val="2532470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1" descr="Fig_scheme1.pdf">
            <a:extLst>
              <a:ext uri="{FF2B5EF4-FFF2-40B4-BE49-F238E27FC236}">
                <a16:creationId xmlns:a16="http://schemas.microsoft.com/office/drawing/2014/main" id="{4113F097-8AF9-504D-2A4D-68DD99256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8" y="1400175"/>
            <a:ext cx="7430478" cy="5011124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40D79-527F-01EC-34A1-B189B54C31C0}"/>
              </a:ext>
            </a:extLst>
          </p:cNvPr>
          <p:cNvSpPr txBox="1"/>
          <p:nvPr/>
        </p:nvSpPr>
        <p:spPr>
          <a:xfrm>
            <a:off x="7788993" y="1580908"/>
            <a:ext cx="4235950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Зависимость поля ионизации от положения линии в мультиплете: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чем выше линия, тем сложнее диссоциация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Состояние с дипольным моментом, ориентированным по полю – электронная плотность ближе к барьеру 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Волновые функции, соответствующие более высоко расположенным по энергии состояниям, находятся дальше от барьера. Поэтому эти состояния диссоциируют в больших электрических полях.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48B5F-F0F9-84D0-A27D-B58D10887013}"/>
              </a:ext>
            </a:extLst>
          </p:cNvPr>
          <p:cNvSpPr txBox="1"/>
          <p:nvPr/>
        </p:nvSpPr>
        <p:spPr>
          <a:xfrm>
            <a:off x="0" y="6488512"/>
            <a:ext cx="8657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H. Rausch von </a:t>
            </a:r>
            <a:r>
              <a:rPr lang="en-US" sz="1600" i="1" dirty="0" err="1"/>
              <a:t>Traubenberg</a:t>
            </a:r>
            <a:r>
              <a:rPr lang="en-US" sz="1600" i="1" dirty="0"/>
              <a:t>, R. </a:t>
            </a:r>
            <a:r>
              <a:rPr lang="en-US" sz="1600" i="1" dirty="0" err="1"/>
              <a:t>Gebauer</a:t>
            </a:r>
            <a:r>
              <a:rPr lang="en-US" sz="1600" i="1" dirty="0"/>
              <a:t>, Z. </a:t>
            </a:r>
            <a:r>
              <a:rPr lang="en-US" sz="1600" i="1" dirty="0" err="1"/>
              <a:t>Physik</a:t>
            </a:r>
            <a:r>
              <a:rPr lang="en-US" sz="1600" i="1" dirty="0"/>
              <a:t>, </a:t>
            </a:r>
            <a:r>
              <a:rPr lang="en-US" sz="1600" b="1" i="1" dirty="0"/>
              <a:t>54</a:t>
            </a:r>
            <a:r>
              <a:rPr lang="en-US" sz="1600" i="1" dirty="0"/>
              <a:t>, 307 (1929); </a:t>
            </a:r>
            <a:r>
              <a:rPr lang="en-US" sz="1600" b="1" i="1" dirty="0"/>
              <a:t>62</a:t>
            </a:r>
            <a:r>
              <a:rPr lang="en-US" sz="1600" i="1" dirty="0"/>
              <a:t>, 289 (1930); </a:t>
            </a:r>
            <a:r>
              <a:rPr lang="en-US" sz="1600" b="1" i="1" dirty="0"/>
              <a:t>71</a:t>
            </a:r>
            <a:r>
              <a:rPr lang="en-US" sz="1600" i="1" dirty="0"/>
              <a:t>, 291 (1931)</a:t>
            </a:r>
            <a:endParaRPr lang="ru-RU" sz="1600" i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094744E-9C18-A406-C1EC-5935CF8E0F0B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508F4AD-7C24-C238-A629-ED286A613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Качественные соображения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829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D596ED-1E8F-2194-B036-FEE1E1BBE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85" y="1805035"/>
            <a:ext cx="4136979" cy="2339352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84BAE7-FDA3-D096-FC2C-E6637AF50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68" y="4570152"/>
            <a:ext cx="3621597" cy="2113877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E4D2E1-25EF-9324-EF6F-FA1650E72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176" y="2149381"/>
            <a:ext cx="3570071" cy="2031266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E7DC35-04F2-084E-729A-22FFF6AAB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091" y="4272398"/>
            <a:ext cx="4268934" cy="2451131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5D9151-90E9-6DB2-837B-B0D89A5B40FE}"/>
              </a:ext>
            </a:extLst>
          </p:cNvPr>
          <p:cNvSpPr txBox="1"/>
          <p:nvPr/>
        </p:nvSpPr>
        <p:spPr>
          <a:xfrm>
            <a:off x="379545" y="1422702"/>
            <a:ext cx="310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Сверхчистые кристаллы </a:t>
            </a:r>
            <a:r>
              <a:rPr lang="en-US" b="1" dirty="0">
                <a:solidFill>
                  <a:srgbClr val="FF0000"/>
                </a:solidFill>
              </a:rPr>
              <a:t>Cu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E768E-615F-1006-DFE6-91D3DC3CEE1A}"/>
              </a:ext>
            </a:extLst>
          </p:cNvPr>
          <p:cNvSpPr txBox="1"/>
          <p:nvPr/>
        </p:nvSpPr>
        <p:spPr>
          <a:xfrm>
            <a:off x="7672404" y="1440855"/>
            <a:ext cx="2869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Квантовые ямы и </a:t>
            </a:r>
          </a:p>
          <a:p>
            <a:r>
              <a:rPr lang="ru-RU" b="1" dirty="0">
                <a:solidFill>
                  <a:srgbClr val="FF0000"/>
                </a:solidFill>
              </a:rPr>
              <a:t>двойные квантовые ямы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0B7DA-F851-AD2A-ABBC-15B0F39CAF86}"/>
              </a:ext>
            </a:extLst>
          </p:cNvPr>
          <p:cNvSpPr txBox="1"/>
          <p:nvPr/>
        </p:nvSpPr>
        <p:spPr>
          <a:xfrm>
            <a:off x="4652174" y="3815178"/>
            <a:ext cx="2627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Дефекты упаковки </a:t>
            </a:r>
            <a:r>
              <a:rPr lang="en-US" b="1" dirty="0">
                <a:solidFill>
                  <a:srgbClr val="FF0000"/>
                </a:solidFill>
              </a:rPr>
              <a:t>GaAs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5DDC05-04CD-992C-7700-C0AD1C5867CA}"/>
              </a:ext>
            </a:extLst>
          </p:cNvPr>
          <p:cNvSpPr txBox="1"/>
          <p:nvPr/>
        </p:nvSpPr>
        <p:spPr>
          <a:xfrm>
            <a:off x="136400" y="417587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Монослои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MX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endParaRPr lang="ru-RU" b="1" baseline="-250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1967029-41B0-1D68-0684-6CC348ABAC8A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54928F5-5679-27F7-DF82-63DFA63C6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Экситоны в полупроводниках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e 96">
            <a:extLst>
              <a:ext uri="{FF2B5EF4-FFF2-40B4-BE49-F238E27FC236}">
                <a16:creationId xmlns:a16="http://schemas.microsoft.com/office/drawing/2014/main" id="{DEEA4DF8-1DF7-CF76-F755-6B6470A93601}"/>
              </a:ext>
            </a:extLst>
          </p:cNvPr>
          <p:cNvGrpSpPr>
            <a:grpSpLocks/>
          </p:cNvGrpSpPr>
          <p:nvPr/>
        </p:nvGrpSpPr>
        <p:grpSpPr bwMode="auto">
          <a:xfrm>
            <a:off x="9000786" y="5172074"/>
            <a:ext cx="2757827" cy="1739237"/>
            <a:chOff x="5592968" y="2819734"/>
            <a:chExt cx="3705405" cy="2183634"/>
          </a:xfrm>
        </p:grpSpPr>
        <p:grpSp>
          <p:nvGrpSpPr>
            <p:cNvPr id="15" name="Groupe 13">
              <a:extLst>
                <a:ext uri="{FF2B5EF4-FFF2-40B4-BE49-F238E27FC236}">
                  <a16:creationId xmlns:a16="http://schemas.microsoft.com/office/drawing/2014/main" id="{5646DCA1-2862-6080-8542-6A9B0D9525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92968" y="2819734"/>
              <a:ext cx="3300023" cy="2164980"/>
              <a:chOff x="4234052" y="1355707"/>
              <a:chExt cx="3751286" cy="2820590"/>
            </a:xfrm>
          </p:grpSpPr>
          <p:grpSp>
            <p:nvGrpSpPr>
              <p:cNvPr id="18" name="Group 301">
                <a:extLst>
                  <a:ext uri="{FF2B5EF4-FFF2-40B4-BE49-F238E27FC236}">
                    <a16:creationId xmlns:a16="http://schemas.microsoft.com/office/drawing/2014/main" id="{5AD0758B-97A6-AC11-084C-0D4760ABDC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4052" y="1355707"/>
                <a:ext cx="3751286" cy="2820590"/>
                <a:chOff x="2436" y="1730"/>
                <a:chExt cx="2622" cy="1957"/>
              </a:xfrm>
            </p:grpSpPr>
            <p:pic>
              <p:nvPicPr>
                <p:cNvPr id="20" name="Picture 297" descr="Fluorescence_in_various_sized_CdSe_quantum_dots">
                  <a:extLst>
                    <a:ext uri="{FF2B5EF4-FFF2-40B4-BE49-F238E27FC236}">
                      <a16:creationId xmlns:a16="http://schemas.microsoft.com/office/drawing/2014/main" id="{D217A7A9-9B51-8D71-E87E-71569CD0E6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932" b="2855"/>
                <a:stretch>
                  <a:fillRect/>
                </a:stretch>
              </p:blipFill>
              <p:spPr bwMode="auto">
                <a:xfrm>
                  <a:off x="2436" y="1730"/>
                  <a:ext cx="2622" cy="1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" name="Text Box 299">
                  <a:extLst>
                    <a:ext uri="{FF2B5EF4-FFF2-40B4-BE49-F238E27FC236}">
                      <a16:creationId xmlns:a16="http://schemas.microsoft.com/office/drawing/2014/main" id="{E3F637FE-F251-0B82-7418-AB2FF865B7D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21" y="3307"/>
                  <a:ext cx="409" cy="3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1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1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1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1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fr-FR" sz="1400" dirty="0"/>
                    <a:t>R</a:t>
                  </a:r>
                </a:p>
              </p:txBody>
            </p:sp>
          </p:grpSp>
          <p:sp>
            <p:nvSpPr>
              <p:cNvPr id="19" name="Triangle rectangle 85">
                <a:extLst>
                  <a:ext uri="{FF2B5EF4-FFF2-40B4-BE49-F238E27FC236}">
                    <a16:creationId xmlns:a16="http://schemas.microsoft.com/office/drawing/2014/main" id="{463B56D3-6184-377A-D1A2-4C56FAD0ED30}"/>
                  </a:ext>
                </a:extLst>
              </p:cNvPr>
              <p:cNvSpPr/>
              <p:nvPr/>
            </p:nvSpPr>
            <p:spPr bwMode="auto">
              <a:xfrm rot="10800000">
                <a:off x="4325211" y="3436801"/>
                <a:ext cx="3480145" cy="170836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sp>
          <p:nvSpPr>
            <p:cNvPr id="16" name="Text Box 299">
              <a:extLst>
                <a:ext uri="{FF2B5EF4-FFF2-40B4-BE49-F238E27FC236}">
                  <a16:creationId xmlns:a16="http://schemas.microsoft.com/office/drawing/2014/main" id="{08E27D89-B06B-2912-382F-92A4E7D1EE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6466" y="4578237"/>
              <a:ext cx="961907" cy="420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400" dirty="0"/>
                <a:t>5 nm</a:t>
              </a:r>
            </a:p>
          </p:txBody>
        </p:sp>
        <p:sp>
          <p:nvSpPr>
            <p:cNvPr id="17" name="Text Box 299">
              <a:extLst>
                <a:ext uri="{FF2B5EF4-FFF2-40B4-BE49-F238E27FC236}">
                  <a16:creationId xmlns:a16="http://schemas.microsoft.com/office/drawing/2014/main" id="{D3244BEA-6FC3-B646-DEF6-E890AB039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7699" y="4582640"/>
              <a:ext cx="961907" cy="420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400" dirty="0"/>
                <a:t>1 nm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3E28583-6A47-D056-6131-003F2AC78A6E}"/>
              </a:ext>
            </a:extLst>
          </p:cNvPr>
          <p:cNvSpPr txBox="1"/>
          <p:nvPr/>
        </p:nvSpPr>
        <p:spPr>
          <a:xfrm>
            <a:off x="8925047" y="4512040"/>
            <a:ext cx="2483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Полупроводниковые</a:t>
            </a:r>
          </a:p>
          <a:p>
            <a:r>
              <a:rPr lang="ru-RU" b="1" dirty="0">
                <a:solidFill>
                  <a:srgbClr val="FF0000"/>
                </a:solidFill>
              </a:rPr>
              <a:t> нанокристаллы</a:t>
            </a:r>
          </a:p>
        </p:txBody>
      </p:sp>
    </p:spTree>
    <p:extLst>
      <p:ext uri="{BB962C8B-B14F-4D97-AF65-F5344CB8AC3E}">
        <p14:creationId xmlns:p14="http://schemas.microsoft.com/office/powerpoint/2010/main" val="2115920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B2D8E8-575C-ED39-DA33-70FDF837D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" y="1383865"/>
            <a:ext cx="5894547" cy="5407981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A941E-AC7A-9E14-6410-B245CA0ECF3D}"/>
              </a:ext>
            </a:extLst>
          </p:cNvPr>
          <p:cNvSpPr txBox="1"/>
          <p:nvPr/>
        </p:nvSpPr>
        <p:spPr>
          <a:xfrm>
            <a:off x="6515099" y="1397675"/>
            <a:ext cx="5272087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При величинах электрического поля, в которых существенен эффект диссоциации, детали зонной структуры не важны. Метод учета диссоциации: в параболических координатах добавление на диагональ</a:t>
            </a:r>
            <a:r>
              <a:rPr lang="en-US" dirty="0"/>
              <a:t> </a:t>
            </a:r>
            <a:r>
              <a:rPr lang="ru-RU" dirty="0"/>
              <a:t>матрицы гамильтониана затуханий </a:t>
            </a:r>
            <a:r>
              <a:rPr lang="en-US" dirty="0" err="1">
                <a:solidFill>
                  <a:srgbClr val="0000FF"/>
                </a:solidFill>
              </a:rPr>
              <a:t>i</a:t>
            </a:r>
            <a:r>
              <a:rPr lang="en-US" dirty="0" err="1">
                <a:solidFill>
                  <a:srgbClr val="0000FF"/>
                </a:solidFill>
                <a:latin typeface="Symbol" panose="05050102010706020507" pitchFamily="18" charset="2"/>
              </a:rPr>
              <a:t>G</a:t>
            </a:r>
            <a:r>
              <a:rPr lang="ru-RU" dirty="0">
                <a:latin typeface="Symbol" panose="05050102010706020507" pitchFamily="18" charset="2"/>
              </a:rPr>
              <a:t>, </a:t>
            </a:r>
            <a:r>
              <a:rPr lang="ru-RU" dirty="0"/>
              <a:t>а также поправок к водородоподобной модели.</a:t>
            </a:r>
            <a:endParaRPr lang="ru-RU" dirty="0">
              <a:latin typeface="Symbol" panose="05050102010706020507" pitchFamily="18" charset="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BBFF695-1813-CEA9-54AB-D146C885C61F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7B21CE4-970C-026C-0FE9-8429BAC66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Расчет и эксперимент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95066D-9603-A6F6-E70A-4EF14CF0B29B}"/>
              </a:ext>
            </a:extLst>
          </p:cNvPr>
          <p:cNvSpPr txBox="1"/>
          <p:nvPr/>
        </p:nvSpPr>
        <p:spPr>
          <a:xfrm>
            <a:off x="4020258" y="1609797"/>
            <a:ext cx="1625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эксперимент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33B41-D955-125F-8195-F175652941D4}"/>
              </a:ext>
            </a:extLst>
          </p:cNvPr>
          <p:cNvSpPr txBox="1"/>
          <p:nvPr/>
        </p:nvSpPr>
        <p:spPr>
          <a:xfrm>
            <a:off x="4517067" y="4021367"/>
            <a:ext cx="910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расчет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24C360-843A-7353-70DD-0347ABD0F65F}"/>
              </a:ext>
            </a:extLst>
          </p:cNvPr>
          <p:cNvSpPr txBox="1"/>
          <p:nvPr/>
        </p:nvSpPr>
        <p:spPr>
          <a:xfrm>
            <a:off x="6547013" y="5820589"/>
            <a:ext cx="5567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J. </a:t>
            </a:r>
            <a:r>
              <a:rPr lang="en-US" sz="1600" i="1" dirty="0" err="1"/>
              <a:t>Heckötter</a:t>
            </a:r>
            <a:r>
              <a:rPr lang="en-US" sz="1600" i="1" dirty="0"/>
              <a:t>, M. Freitag, D. Fröhlich, M. </a:t>
            </a:r>
            <a:r>
              <a:rPr lang="en-US" sz="1600" i="1" dirty="0" err="1"/>
              <a:t>Aßmann</a:t>
            </a:r>
            <a:r>
              <a:rPr lang="en-US" sz="1600" i="1" dirty="0"/>
              <a:t>, M. Bayer, M. A. Semina, and M. M. </a:t>
            </a:r>
            <a:r>
              <a:rPr lang="en-US" sz="1600" i="1" dirty="0" err="1"/>
              <a:t>Glazov</a:t>
            </a:r>
            <a:r>
              <a:rPr lang="en-US" sz="1600" i="1" dirty="0"/>
              <a:t>, Dissociation of excitons in Cu2O by an electric field, Phys. Rev. B 98, 035150 (2018)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176772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49DDAC2-BC93-37E6-88E5-AC784584D780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F4CEFCA-5DFB-F8F7-F0B0-CB1DBA57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Генерация второй гармоники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D3BDBE-909C-EE99-DE5F-85C2A13516B4}"/>
              </a:ext>
            </a:extLst>
          </p:cNvPr>
          <p:cNvSpPr txBox="1"/>
          <p:nvPr/>
        </p:nvSpPr>
        <p:spPr>
          <a:xfrm>
            <a:off x="47281" y="2104266"/>
            <a:ext cx="456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Простейшее феноменологическое описание</a:t>
            </a:r>
          </a:p>
        </p:txBody>
      </p:sp>
      <p:pic>
        <p:nvPicPr>
          <p:cNvPr id="12" name="Изображение 8" descr="index.jpg">
            <a:extLst>
              <a:ext uri="{FF2B5EF4-FFF2-40B4-BE49-F238E27FC236}">
                <a16:creationId xmlns:a16="http://schemas.microsoft.com/office/drawing/2014/main" id="{F8A14B5B-ACBC-C6EE-B0E6-CF562F02B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55" y="3528093"/>
            <a:ext cx="1405917" cy="1399668"/>
          </a:xfrm>
          <a:prstGeom prst="rect">
            <a:avLst/>
          </a:prstGeom>
          <a:ln w="28575">
            <a:noFill/>
          </a:ln>
        </p:spPr>
      </p:pic>
      <p:sp>
        <p:nvSpPr>
          <p:cNvPr id="13" name="Стрелка вправо 1">
            <a:extLst>
              <a:ext uri="{FF2B5EF4-FFF2-40B4-BE49-F238E27FC236}">
                <a16:creationId xmlns:a16="http://schemas.microsoft.com/office/drawing/2014/main" id="{B703E200-5B8F-1462-85F9-24E563AC9A6B}"/>
              </a:ext>
            </a:extLst>
          </p:cNvPr>
          <p:cNvSpPr/>
          <p:nvPr/>
        </p:nvSpPr>
        <p:spPr>
          <a:xfrm rot="1200000">
            <a:off x="333894" y="3507401"/>
            <a:ext cx="1319296" cy="476072"/>
          </a:xfrm>
          <a:prstGeom prst="rightArrow">
            <a:avLst/>
          </a:prstGeom>
          <a:solidFill>
            <a:srgbClr val="75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>
            <a:extLst>
              <a:ext uri="{FF2B5EF4-FFF2-40B4-BE49-F238E27FC236}">
                <a16:creationId xmlns:a16="http://schemas.microsoft.com/office/drawing/2014/main" id="{272EB0A9-F0E6-C1D5-CC85-8D8DADEEE4E4}"/>
              </a:ext>
            </a:extLst>
          </p:cNvPr>
          <p:cNvSpPr/>
          <p:nvPr/>
        </p:nvSpPr>
        <p:spPr>
          <a:xfrm rot="20400000">
            <a:off x="355304" y="4201263"/>
            <a:ext cx="1319296" cy="476072"/>
          </a:xfrm>
          <a:prstGeom prst="rightArrow">
            <a:avLst/>
          </a:prstGeom>
          <a:solidFill>
            <a:srgbClr val="75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>
            <a:extLst>
              <a:ext uri="{FF2B5EF4-FFF2-40B4-BE49-F238E27FC236}">
                <a16:creationId xmlns:a16="http://schemas.microsoft.com/office/drawing/2014/main" id="{2ED6B8E5-C02F-ECB1-9912-BC6BD3915DBF}"/>
              </a:ext>
            </a:extLst>
          </p:cNvPr>
          <p:cNvSpPr/>
          <p:nvPr/>
        </p:nvSpPr>
        <p:spPr>
          <a:xfrm>
            <a:off x="3385147" y="3929171"/>
            <a:ext cx="1319296" cy="47607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Изображение 2" descr="textcolor_Maroon.pdf">
            <a:extLst>
              <a:ext uri="{FF2B5EF4-FFF2-40B4-BE49-F238E27FC236}">
                <a16:creationId xmlns:a16="http://schemas.microsoft.com/office/drawing/2014/main" id="{8399EFF0-539D-3608-997E-5F71612BD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0">
            <a:off x="782304" y="3186098"/>
            <a:ext cx="424059" cy="292454"/>
          </a:xfrm>
          <a:prstGeom prst="rect">
            <a:avLst/>
          </a:prstGeom>
        </p:spPr>
      </p:pic>
      <p:pic>
        <p:nvPicPr>
          <p:cNvPr id="17" name="Изображение 11" descr="textcolor_Maroon.pdf">
            <a:extLst>
              <a:ext uri="{FF2B5EF4-FFF2-40B4-BE49-F238E27FC236}">
                <a16:creationId xmlns:a16="http://schemas.microsoft.com/office/drawing/2014/main" id="{6F831F0B-1E2D-FBFA-70D0-A097FDD6E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0000">
            <a:off x="632917" y="3958528"/>
            <a:ext cx="424059" cy="292454"/>
          </a:xfrm>
          <a:prstGeom prst="rect">
            <a:avLst/>
          </a:prstGeom>
        </p:spPr>
      </p:pic>
      <p:pic>
        <p:nvPicPr>
          <p:cNvPr id="18" name="Изображение 10" descr="textcolor_Yellow.pdf">
            <a:extLst>
              <a:ext uri="{FF2B5EF4-FFF2-40B4-BE49-F238E27FC236}">
                <a16:creationId xmlns:a16="http://schemas.microsoft.com/office/drawing/2014/main" id="{12060E3D-465A-161E-5D22-6BA9FAB08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47" y="3555957"/>
            <a:ext cx="1725483" cy="33632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758CF6-075A-53C3-2435-DFF7E9476E58}"/>
              </a:ext>
            </a:extLst>
          </p:cNvPr>
          <p:cNvSpPr txBox="1"/>
          <p:nvPr/>
        </p:nvSpPr>
        <p:spPr>
          <a:xfrm>
            <a:off x="6770832" y="3744506"/>
            <a:ext cx="42876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Cu</a:t>
            </a:r>
            <a:r>
              <a:rPr lang="en-US" b="1" baseline="-25000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O</a:t>
            </a:r>
            <a:r>
              <a:rPr lang="en-US" dirty="0"/>
              <a:t> </a:t>
            </a:r>
            <a:r>
              <a:rPr lang="ru-RU" dirty="0" err="1"/>
              <a:t>центросимметричный</a:t>
            </a:r>
            <a:r>
              <a:rPr lang="ru-RU" dirty="0"/>
              <a:t> кристалл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C0BB65-5240-8285-993C-121CC74C4447}"/>
              </a:ext>
            </a:extLst>
          </p:cNvPr>
          <p:cNvSpPr txBox="1"/>
          <p:nvPr/>
        </p:nvSpPr>
        <p:spPr>
          <a:xfrm>
            <a:off x="259154" y="5360076"/>
            <a:ext cx="116423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Необходимо учесть </a:t>
            </a:r>
            <a:r>
              <a:rPr lang="ru-RU" dirty="0">
                <a:solidFill>
                  <a:srgbClr val="0000FF"/>
                </a:solidFill>
              </a:rPr>
              <a:t>волновой вектор света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ru-RU" dirty="0"/>
              <a:t>или</a:t>
            </a:r>
            <a:r>
              <a:rPr lang="en-US" dirty="0"/>
              <a:t> </a:t>
            </a:r>
            <a:r>
              <a:rPr lang="ru-RU" dirty="0">
                <a:solidFill>
                  <a:srgbClr val="0000FF"/>
                </a:solidFill>
              </a:rPr>
              <a:t>магнитное поле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ru-RU" dirty="0"/>
              <a:t>электромагнитной волны (      </a:t>
            </a:r>
            <a:r>
              <a:rPr lang="en-US" dirty="0"/>
              <a:t> </a:t>
            </a:r>
            <a:r>
              <a:rPr lang="ru-RU" dirty="0"/>
              <a:t>                            )</a:t>
            </a:r>
          </a:p>
        </p:txBody>
      </p:sp>
      <p:pic>
        <p:nvPicPr>
          <p:cNvPr id="21" name="Изображение 17" descr="textcolor_Sepia_.pdf">
            <a:extLst>
              <a:ext uri="{FF2B5EF4-FFF2-40B4-BE49-F238E27FC236}">
                <a16:creationId xmlns:a16="http://schemas.microsoft.com/office/drawing/2014/main" id="{40352F26-1296-5900-EFDC-8D8B49BD2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777" y="5441372"/>
            <a:ext cx="1472184" cy="2880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62110D-8E56-DD4B-C06D-3BBD5FC14A96}"/>
              </a:ext>
            </a:extLst>
          </p:cNvPr>
          <p:cNvSpPr txBox="1"/>
          <p:nvPr/>
        </p:nvSpPr>
        <p:spPr>
          <a:xfrm>
            <a:off x="426107" y="6002882"/>
            <a:ext cx="61526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Вторая гармоника в </a:t>
            </a:r>
            <a:r>
              <a:rPr lang="ru-RU" b="1" dirty="0" err="1">
                <a:solidFill>
                  <a:srgbClr val="FF0000"/>
                </a:solidFill>
              </a:rPr>
              <a:t>центросимметричном</a:t>
            </a:r>
            <a:r>
              <a:rPr lang="ru-RU" b="1" dirty="0">
                <a:solidFill>
                  <a:srgbClr val="FF0000"/>
                </a:solidFill>
              </a:rPr>
              <a:t> кристалле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0659BC-D86C-B84B-01EE-59CB0B629632}"/>
              </a:ext>
            </a:extLst>
          </p:cNvPr>
          <p:cNvSpPr txBox="1"/>
          <p:nvPr/>
        </p:nvSpPr>
        <p:spPr>
          <a:xfrm>
            <a:off x="313672" y="7122261"/>
            <a:ext cx="2768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q</a:t>
            </a:r>
            <a:r>
              <a:rPr lang="en-US" i="1" dirty="0"/>
              <a:t> </a:t>
            </a:r>
            <a:r>
              <a:rPr lang="ru-RU" dirty="0"/>
              <a:t>– волновой вектор света</a:t>
            </a:r>
          </a:p>
        </p:txBody>
      </p:sp>
      <p:pic>
        <p:nvPicPr>
          <p:cNvPr id="24" name="Изображение 9" descr="textcolor_Sepia_.pdf">
            <a:extLst>
              <a:ext uri="{FF2B5EF4-FFF2-40B4-BE49-F238E27FC236}">
                <a16:creationId xmlns:a16="http://schemas.microsoft.com/office/drawing/2014/main" id="{797A0EE0-E6EA-15E7-1104-1902352E0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85" y="2187446"/>
            <a:ext cx="2628900" cy="3429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Изображение 16" descr="textcolor_Sepia_.pdf">
            <a:extLst>
              <a:ext uri="{FF2B5EF4-FFF2-40B4-BE49-F238E27FC236}">
                <a16:creationId xmlns:a16="http://schemas.microsoft.com/office/drawing/2014/main" id="{6C825836-31B8-412B-4F61-6CAAD8D462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32" y="6029314"/>
            <a:ext cx="2946400" cy="3429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1F9D8015-2487-218F-139F-53B8FCC13DD3}"/>
              </a:ext>
            </a:extLst>
          </p:cNvPr>
          <p:cNvCxnSpPr/>
          <p:nvPr/>
        </p:nvCxnSpPr>
        <p:spPr>
          <a:xfrm flipV="1">
            <a:off x="6235891" y="2530346"/>
            <a:ext cx="367748" cy="41430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64E5536-EE85-6F0A-EB54-F9479491D4C8}"/>
              </a:ext>
            </a:extLst>
          </p:cNvPr>
          <p:cNvSpPr txBox="1"/>
          <p:nvPr/>
        </p:nvSpPr>
        <p:spPr>
          <a:xfrm>
            <a:off x="4348311" y="2944954"/>
            <a:ext cx="55146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Возможно </a:t>
            </a:r>
            <a:r>
              <a:rPr lang="ru-RU" b="1" dirty="0">
                <a:solidFill>
                  <a:srgbClr val="FF0000"/>
                </a:solidFill>
              </a:rPr>
              <a:t>только</a:t>
            </a:r>
            <a:r>
              <a:rPr lang="ru-RU" dirty="0"/>
              <a:t> при отсутствии центра инверсии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5503D5-CDC3-AA40-FBC1-BFC2698C77F7}"/>
              </a:ext>
            </a:extLst>
          </p:cNvPr>
          <p:cNvSpPr txBox="1"/>
          <p:nvPr/>
        </p:nvSpPr>
        <p:spPr>
          <a:xfrm>
            <a:off x="47281" y="1431291"/>
            <a:ext cx="119776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Генерация второй гармоники: когерентная комбинация </a:t>
            </a:r>
            <a:r>
              <a:rPr lang="ru-RU" b="1" dirty="0" err="1">
                <a:solidFill>
                  <a:srgbClr val="FF0000"/>
                </a:solidFill>
              </a:rPr>
              <a:t>двухфотонного</a:t>
            </a:r>
            <a:r>
              <a:rPr lang="ru-RU" b="1" dirty="0">
                <a:solidFill>
                  <a:srgbClr val="FF0000"/>
                </a:solidFill>
              </a:rPr>
              <a:t> поглощения и излучения  фотона на двойной частоте</a:t>
            </a:r>
          </a:p>
        </p:txBody>
      </p:sp>
    </p:spTree>
    <p:extLst>
      <p:ext uri="{BB962C8B-B14F-4D97-AF65-F5344CB8AC3E}">
        <p14:creationId xmlns:p14="http://schemas.microsoft.com/office/powerpoint/2010/main" val="1204018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B764D4-15DC-5FC7-07D4-5F5F4DABC6F1}"/>
              </a:ext>
            </a:extLst>
          </p:cNvPr>
          <p:cNvSpPr txBox="1"/>
          <p:nvPr/>
        </p:nvSpPr>
        <p:spPr>
          <a:xfrm>
            <a:off x="78290" y="1841462"/>
            <a:ext cx="22103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Две возможности: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340A70B-15DC-25E7-966D-EF21BC646872}"/>
              </a:ext>
            </a:extLst>
          </p:cNvPr>
          <p:cNvCxnSpPr>
            <a:cxnSpLocks noChangeAspect="1"/>
          </p:cNvCxnSpPr>
          <p:nvPr/>
        </p:nvCxnSpPr>
        <p:spPr>
          <a:xfrm>
            <a:off x="350471" y="5321064"/>
            <a:ext cx="41700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C15A2F3-F112-CE23-F744-169B817DD2B7}"/>
              </a:ext>
            </a:extLst>
          </p:cNvPr>
          <p:cNvCxnSpPr>
            <a:cxnSpLocks noChangeAspect="1"/>
          </p:cNvCxnSpPr>
          <p:nvPr/>
        </p:nvCxnSpPr>
        <p:spPr>
          <a:xfrm>
            <a:off x="350471" y="2781903"/>
            <a:ext cx="41700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D2A1EF0-4B66-87D4-EF5B-787030641C1B}"/>
              </a:ext>
            </a:extLst>
          </p:cNvPr>
          <p:cNvCxnSpPr>
            <a:cxnSpLocks noChangeAspect="1"/>
          </p:cNvCxnSpPr>
          <p:nvPr/>
        </p:nvCxnSpPr>
        <p:spPr>
          <a:xfrm>
            <a:off x="350471" y="4042699"/>
            <a:ext cx="41700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Стрелка вправо 18">
            <a:extLst>
              <a:ext uri="{FF2B5EF4-FFF2-40B4-BE49-F238E27FC236}">
                <a16:creationId xmlns:a16="http://schemas.microsoft.com/office/drawing/2014/main" id="{87A3290E-D9D0-C7DC-B5E3-31FF592847D1}"/>
              </a:ext>
            </a:extLst>
          </p:cNvPr>
          <p:cNvSpPr>
            <a:spLocks noChangeAspect="1"/>
          </p:cNvSpPr>
          <p:nvPr/>
        </p:nvSpPr>
        <p:spPr>
          <a:xfrm rot="16200000">
            <a:off x="59991" y="4536670"/>
            <a:ext cx="1111271" cy="351453"/>
          </a:xfrm>
          <a:prstGeom prst="rightArrow">
            <a:avLst/>
          </a:prstGeom>
          <a:solidFill>
            <a:srgbClr val="75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19">
            <a:extLst>
              <a:ext uri="{FF2B5EF4-FFF2-40B4-BE49-F238E27FC236}">
                <a16:creationId xmlns:a16="http://schemas.microsoft.com/office/drawing/2014/main" id="{7E5EF548-8BE6-6C6F-FBAB-DE8DAE3AC392}"/>
              </a:ext>
            </a:extLst>
          </p:cNvPr>
          <p:cNvSpPr>
            <a:spLocks noChangeAspect="1"/>
          </p:cNvSpPr>
          <p:nvPr/>
        </p:nvSpPr>
        <p:spPr>
          <a:xfrm rot="16200000">
            <a:off x="44980" y="3251017"/>
            <a:ext cx="1141294" cy="351453"/>
          </a:xfrm>
          <a:prstGeom prst="rightArrow">
            <a:avLst/>
          </a:prstGeom>
          <a:solidFill>
            <a:srgbClr val="75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20">
            <a:extLst>
              <a:ext uri="{FF2B5EF4-FFF2-40B4-BE49-F238E27FC236}">
                <a16:creationId xmlns:a16="http://schemas.microsoft.com/office/drawing/2014/main" id="{6B8D0BA4-D434-8705-0635-D948EFA85CE5}"/>
              </a:ext>
            </a:extLst>
          </p:cNvPr>
          <p:cNvSpPr>
            <a:spLocks noChangeAspect="1"/>
          </p:cNvSpPr>
          <p:nvPr/>
        </p:nvSpPr>
        <p:spPr>
          <a:xfrm rot="16200000">
            <a:off x="2247804" y="3243318"/>
            <a:ext cx="1125896" cy="351453"/>
          </a:xfrm>
          <a:prstGeom prst="rightArrow">
            <a:avLst/>
          </a:prstGeom>
          <a:solidFill>
            <a:srgbClr val="75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21">
            <a:extLst>
              <a:ext uri="{FF2B5EF4-FFF2-40B4-BE49-F238E27FC236}">
                <a16:creationId xmlns:a16="http://schemas.microsoft.com/office/drawing/2014/main" id="{7A763D1D-18B1-CF93-EB21-C503E9240B77}"/>
              </a:ext>
            </a:extLst>
          </p:cNvPr>
          <p:cNvSpPr>
            <a:spLocks noChangeAspect="1"/>
          </p:cNvSpPr>
          <p:nvPr/>
        </p:nvSpPr>
        <p:spPr>
          <a:xfrm rot="16200000">
            <a:off x="2248631" y="4512431"/>
            <a:ext cx="1166363" cy="393575"/>
          </a:xfrm>
          <a:prstGeom prst="rightArrow">
            <a:avLst/>
          </a:prstGeom>
          <a:solidFill>
            <a:srgbClr val="75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22">
            <a:extLst>
              <a:ext uri="{FF2B5EF4-FFF2-40B4-BE49-F238E27FC236}">
                <a16:creationId xmlns:a16="http://schemas.microsoft.com/office/drawing/2014/main" id="{4CDB7461-F0AE-558A-AC15-C0C7C00E7F6F}"/>
              </a:ext>
            </a:extLst>
          </p:cNvPr>
          <p:cNvSpPr>
            <a:spLocks noChangeAspect="1"/>
          </p:cNvSpPr>
          <p:nvPr/>
        </p:nvSpPr>
        <p:spPr>
          <a:xfrm rot="5400000">
            <a:off x="25038" y="3886339"/>
            <a:ext cx="2411936" cy="35145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23">
            <a:extLst>
              <a:ext uri="{FF2B5EF4-FFF2-40B4-BE49-F238E27FC236}">
                <a16:creationId xmlns:a16="http://schemas.microsoft.com/office/drawing/2014/main" id="{F922713F-BD99-C662-F936-D550E4BF7FD2}"/>
              </a:ext>
            </a:extLst>
          </p:cNvPr>
          <p:cNvSpPr>
            <a:spLocks noChangeAspect="1"/>
          </p:cNvSpPr>
          <p:nvPr/>
        </p:nvSpPr>
        <p:spPr>
          <a:xfrm rot="5400000">
            <a:off x="3022776" y="3886340"/>
            <a:ext cx="2411935" cy="35145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126DB-57D5-36C1-9202-0BB0CF5E874E}"/>
              </a:ext>
            </a:extLst>
          </p:cNvPr>
          <p:cNvSpPr txBox="1"/>
          <p:nvPr/>
        </p:nvSpPr>
        <p:spPr>
          <a:xfrm>
            <a:off x="189735" y="2316342"/>
            <a:ext cx="16819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S-</a:t>
            </a:r>
            <a:r>
              <a:rPr lang="ru-RU" sz="2000" dirty="0">
                <a:solidFill>
                  <a:srgbClr val="0000FF"/>
                </a:solidFill>
              </a:rPr>
              <a:t>состояние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F6A108-6EDA-9CFC-534C-0E1970021399}"/>
              </a:ext>
            </a:extLst>
          </p:cNvPr>
          <p:cNvSpPr txBox="1"/>
          <p:nvPr/>
        </p:nvSpPr>
        <p:spPr>
          <a:xfrm>
            <a:off x="2583643" y="2325749"/>
            <a:ext cx="16819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P-</a:t>
            </a:r>
            <a:r>
              <a:rPr lang="ru-RU" sz="2000" dirty="0">
                <a:solidFill>
                  <a:srgbClr val="0000FF"/>
                </a:solidFill>
              </a:rPr>
              <a:t>состояние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3B2822-4058-8522-A087-205EA8A698A5}"/>
              </a:ext>
            </a:extLst>
          </p:cNvPr>
          <p:cNvSpPr txBox="1"/>
          <p:nvPr/>
        </p:nvSpPr>
        <p:spPr>
          <a:xfrm>
            <a:off x="133957" y="3195847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  <a:endParaRPr lang="ru-RU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E99D09-2653-E074-E1B3-A6AD282C6801}"/>
              </a:ext>
            </a:extLst>
          </p:cNvPr>
          <p:cNvSpPr txBox="1"/>
          <p:nvPr/>
        </p:nvSpPr>
        <p:spPr>
          <a:xfrm>
            <a:off x="108835" y="4559134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  <a:endParaRPr lang="ru-RU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39F01E-C704-51AF-42D5-13583873234B}"/>
              </a:ext>
            </a:extLst>
          </p:cNvPr>
          <p:cNvSpPr txBox="1"/>
          <p:nvPr/>
        </p:nvSpPr>
        <p:spPr>
          <a:xfrm>
            <a:off x="2288656" y="3195847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  <a:endParaRPr lang="ru-RU" sz="2400" dirty="0"/>
          </a:p>
        </p:txBody>
      </p:sp>
      <p:sp>
        <p:nvSpPr>
          <p:cNvPr id="19" name="Стрелка вправо 38">
            <a:extLst>
              <a:ext uri="{FF2B5EF4-FFF2-40B4-BE49-F238E27FC236}">
                <a16:creationId xmlns:a16="http://schemas.microsoft.com/office/drawing/2014/main" id="{332C3116-8EEC-C62F-C53F-1452071EF831}"/>
              </a:ext>
            </a:extLst>
          </p:cNvPr>
          <p:cNvSpPr>
            <a:spLocks noChangeAspect="1"/>
          </p:cNvSpPr>
          <p:nvPr/>
        </p:nvSpPr>
        <p:spPr>
          <a:xfrm rot="16200000">
            <a:off x="3084718" y="3243318"/>
            <a:ext cx="1125896" cy="351453"/>
          </a:xfrm>
          <a:prstGeom prst="rightArrow">
            <a:avLst/>
          </a:prstGeom>
          <a:solidFill>
            <a:srgbClr val="75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39">
            <a:extLst>
              <a:ext uri="{FF2B5EF4-FFF2-40B4-BE49-F238E27FC236}">
                <a16:creationId xmlns:a16="http://schemas.microsoft.com/office/drawing/2014/main" id="{A6F1F9D6-3D75-968F-5C64-623FAE8DC321}"/>
              </a:ext>
            </a:extLst>
          </p:cNvPr>
          <p:cNvSpPr>
            <a:spLocks noChangeAspect="1"/>
          </p:cNvSpPr>
          <p:nvPr/>
        </p:nvSpPr>
        <p:spPr>
          <a:xfrm rot="16200000">
            <a:off x="3085545" y="4522673"/>
            <a:ext cx="1166363" cy="393575"/>
          </a:xfrm>
          <a:prstGeom prst="rightArrow">
            <a:avLst/>
          </a:prstGeom>
          <a:solidFill>
            <a:srgbClr val="75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247CE2-5150-F151-2C7B-354703B78184}"/>
              </a:ext>
            </a:extLst>
          </p:cNvPr>
          <p:cNvSpPr txBox="1"/>
          <p:nvPr/>
        </p:nvSpPr>
        <p:spPr>
          <a:xfrm>
            <a:off x="1755155" y="5303054"/>
            <a:ext cx="591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или</a:t>
            </a:r>
            <a:endParaRPr lang="ru-RU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E358B-661A-894E-22C0-44B18FAB9E91}"/>
              </a:ext>
            </a:extLst>
          </p:cNvPr>
          <p:cNvSpPr txBox="1"/>
          <p:nvPr/>
        </p:nvSpPr>
        <p:spPr>
          <a:xfrm>
            <a:off x="4404470" y="3563677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  <a:endParaRPr lang="ru-RU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DA853E-1633-8E06-7A7B-CC645D374692}"/>
              </a:ext>
            </a:extLst>
          </p:cNvPr>
          <p:cNvSpPr txBox="1"/>
          <p:nvPr/>
        </p:nvSpPr>
        <p:spPr>
          <a:xfrm>
            <a:off x="3180190" y="4630592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  <a:endParaRPr lang="ru-RU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217D55-27DC-86C2-E17A-A0E6099E84F7}"/>
              </a:ext>
            </a:extLst>
          </p:cNvPr>
          <p:cNvSpPr txBox="1"/>
          <p:nvPr/>
        </p:nvSpPr>
        <p:spPr>
          <a:xfrm>
            <a:off x="1406732" y="4217505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</a:t>
            </a:r>
            <a:endParaRPr lang="ru-RU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B418AB-6550-1AD9-0689-D514C58F266E}"/>
              </a:ext>
            </a:extLst>
          </p:cNvPr>
          <p:cNvSpPr txBox="1"/>
          <p:nvPr/>
        </p:nvSpPr>
        <p:spPr>
          <a:xfrm>
            <a:off x="2288656" y="4606928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</a:t>
            </a:r>
            <a:endParaRPr lang="ru-RU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CC130E-68D8-5236-5084-419574832717}"/>
              </a:ext>
            </a:extLst>
          </p:cNvPr>
          <p:cNvSpPr txBox="1"/>
          <p:nvPr/>
        </p:nvSpPr>
        <p:spPr>
          <a:xfrm>
            <a:off x="3163390" y="3195847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</a:t>
            </a:r>
            <a:endParaRPr lang="ru-RU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B2ECA5-5B34-C41F-21A0-DA30BEA19B1B}"/>
              </a:ext>
            </a:extLst>
          </p:cNvPr>
          <p:cNvSpPr txBox="1"/>
          <p:nvPr/>
        </p:nvSpPr>
        <p:spPr>
          <a:xfrm>
            <a:off x="4985426" y="2299314"/>
            <a:ext cx="34441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Какой вариант эффективнее?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19806C7-0E51-1921-D100-4DCEAA322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030" y="3689591"/>
            <a:ext cx="4177030" cy="832485"/>
          </a:xfrm>
          <a:prstGeom prst="rect">
            <a:avLst/>
          </a:prstGeom>
          <a:ln w="28575"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21F1F39-71CB-BDA2-8366-DCDCAE72CF33}"/>
              </a:ext>
            </a:extLst>
          </p:cNvPr>
          <p:cNvSpPr txBox="1"/>
          <p:nvPr/>
        </p:nvSpPr>
        <p:spPr>
          <a:xfrm>
            <a:off x="5024337" y="2933620"/>
            <a:ext cx="64342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Анализ показывает, что на </a:t>
            </a:r>
            <a:r>
              <a:rPr lang="en-US" dirty="0"/>
              <a:t>S-</a:t>
            </a:r>
            <a:r>
              <a:rPr lang="ru-RU" dirty="0"/>
              <a:t>состояниях эффективность генерации второй гармоники значительно выше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087137-99D8-7A7C-292E-92C7F1DE86D9}"/>
              </a:ext>
            </a:extLst>
          </p:cNvPr>
          <p:cNvSpPr txBox="1"/>
          <p:nvPr/>
        </p:nvSpPr>
        <p:spPr>
          <a:xfrm>
            <a:off x="189736" y="5808834"/>
            <a:ext cx="619195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Внешнее магнитное поле:</a:t>
            </a:r>
          </a:p>
          <a:p>
            <a:pPr marL="342900" indent="-342900">
              <a:buAutoNum type="arabicPeriod"/>
            </a:pPr>
            <a:r>
              <a:rPr lang="ru-RU" dirty="0"/>
              <a:t>Может смешать состояния разной четности за счет </a:t>
            </a:r>
          </a:p>
          <a:p>
            <a:pPr marL="342900" indent="-342900">
              <a:buAutoNum type="arabicPeriod"/>
            </a:pPr>
            <a:r>
              <a:rPr lang="ru-RU" dirty="0"/>
              <a:t>Может смешать состояния одной четности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F7168A-09E5-EF5E-12D1-1AE02EAA06C1}"/>
              </a:ext>
            </a:extLst>
          </p:cNvPr>
          <p:cNvSpPr txBox="1"/>
          <p:nvPr/>
        </p:nvSpPr>
        <p:spPr>
          <a:xfrm>
            <a:off x="5032755" y="4730095"/>
            <a:ext cx="67193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Для </a:t>
            </a:r>
            <a:r>
              <a:rPr lang="en-US" dirty="0"/>
              <a:t>P-</a:t>
            </a:r>
            <a:r>
              <a:rPr lang="ru-RU" dirty="0"/>
              <a:t>состояний квадрупольный переход </a:t>
            </a:r>
            <a:r>
              <a:rPr lang="ru-RU" dirty="0" err="1"/>
              <a:t>внутризонный</a:t>
            </a:r>
            <a:r>
              <a:rPr lang="ru-RU" dirty="0"/>
              <a:t> и это дает дополнительную малость </a:t>
            </a:r>
          </a:p>
        </p:txBody>
      </p:sp>
      <p:pic>
        <p:nvPicPr>
          <p:cNvPr id="32" name="Изображение 16" descr="textcolor_Sepia_.pdf">
            <a:extLst>
              <a:ext uri="{FF2B5EF4-FFF2-40B4-BE49-F238E27FC236}">
                <a16:creationId xmlns:a16="http://schemas.microsoft.com/office/drawing/2014/main" id="{8450832B-EE02-A710-5ABB-2DCA77B0F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92" y="6048600"/>
            <a:ext cx="3521583" cy="5116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0519BA4-BA5D-0EED-8CCD-44D8ECCA5BBB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7B97CE56-633F-DD97-9FC7-DAB30EF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Упрощенные правила отбора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33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C2FDFB-1123-FFCD-1A3C-B7CC77C107B8}"/>
              </a:ext>
            </a:extLst>
          </p:cNvPr>
          <p:cNvSpPr txBox="1"/>
          <p:nvPr/>
        </p:nvSpPr>
        <p:spPr>
          <a:xfrm>
            <a:off x="73478" y="6466959"/>
            <a:ext cx="7184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J</a:t>
            </a:r>
            <a:r>
              <a:rPr lang="ru-RU" sz="1400" i="1" dirty="0"/>
              <a:t>. </a:t>
            </a:r>
            <a:r>
              <a:rPr lang="en-US" sz="1400" i="1" dirty="0" err="1"/>
              <a:t>Mund</a:t>
            </a:r>
            <a:r>
              <a:rPr lang="en-US" sz="1400" i="1" dirty="0"/>
              <a:t>, D</a:t>
            </a:r>
            <a:r>
              <a:rPr lang="ru-RU" sz="1400" i="1" dirty="0"/>
              <a:t>.</a:t>
            </a:r>
            <a:r>
              <a:rPr lang="en-US" sz="1400" i="1" dirty="0"/>
              <a:t> Fröhlich, D</a:t>
            </a:r>
            <a:r>
              <a:rPr lang="ru-RU" sz="1400" i="1" dirty="0"/>
              <a:t>.</a:t>
            </a:r>
            <a:r>
              <a:rPr lang="en-US" sz="1400" i="1" dirty="0"/>
              <a:t> R. Yakovlev, and M</a:t>
            </a:r>
            <a:r>
              <a:rPr lang="ru-RU" sz="1400" i="1" dirty="0"/>
              <a:t>.</a:t>
            </a:r>
            <a:r>
              <a:rPr lang="en-US" sz="1400" i="1" dirty="0"/>
              <a:t> Bayer</a:t>
            </a:r>
            <a:r>
              <a:rPr lang="ru-RU" sz="1400" i="1" dirty="0"/>
              <a:t>, </a:t>
            </a:r>
            <a:r>
              <a:rPr lang="en-US" sz="1400" i="1" dirty="0"/>
              <a:t>Phys. Rev. B 98, </a:t>
            </a:r>
            <a:r>
              <a:rPr lang="ru-RU" sz="1400" i="1" dirty="0"/>
              <a:t>085203</a:t>
            </a:r>
            <a:r>
              <a:rPr lang="en-US" sz="1400" i="1" dirty="0"/>
              <a:t> (2018)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5A3248-CC2E-9761-FDB0-1B6E42E62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4" y="1708910"/>
            <a:ext cx="8899071" cy="4509181"/>
          </a:xfrm>
          <a:prstGeom prst="rect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9A0E2C-AE5E-53BE-74CF-20BD5AE3F90B}"/>
              </a:ext>
            </a:extLst>
          </p:cNvPr>
          <p:cNvSpPr txBox="1"/>
          <p:nvPr/>
        </p:nvSpPr>
        <p:spPr>
          <a:xfrm>
            <a:off x="0" y="1275376"/>
            <a:ext cx="547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Разрешенная геометрия</a:t>
            </a:r>
            <a:r>
              <a:rPr lang="en-US" dirty="0"/>
              <a:t> (</a:t>
            </a:r>
            <a:r>
              <a:rPr lang="ru-RU" dirty="0"/>
              <a:t>есть сигнал в нулевом поле)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248D9E-DFE4-BC5D-C0B6-226876646FA2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FD2DEDB-26A5-798A-F872-55FC41E5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Генерация второй гармоники в отсутствие внешних полей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010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E8DDDBB-8222-D81F-9973-0E9A9E768A1E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0F01055-8CEE-967D-BF14-3827070C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Влияние внешнего магнитного поля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2DEA7C-7EA0-5A43-FC3A-49EEE33F7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018" y="2130041"/>
            <a:ext cx="3867745" cy="2872400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7D5919-B4AE-D35D-A20F-FC5E030F6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97" y="2130568"/>
            <a:ext cx="3867744" cy="2878592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AE51CF-5493-C5DA-5ED6-6F0BB400FA2E}"/>
              </a:ext>
            </a:extLst>
          </p:cNvPr>
          <p:cNvSpPr txBox="1"/>
          <p:nvPr/>
        </p:nvSpPr>
        <p:spPr>
          <a:xfrm>
            <a:off x="189144" y="1351722"/>
            <a:ext cx="84781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Запрещенная геометрия (при </a:t>
            </a:r>
            <a:r>
              <a:rPr lang="en-US" b="1" dirty="0">
                <a:solidFill>
                  <a:srgbClr val="FF0000"/>
                </a:solidFill>
              </a:rPr>
              <a:t>B=0 </a:t>
            </a:r>
            <a:r>
              <a:rPr lang="ru-RU" b="1" dirty="0">
                <a:solidFill>
                  <a:srgbClr val="FF0000"/>
                </a:solidFill>
              </a:rPr>
              <a:t>генерация второй гармоники запрещена)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201780-1A82-0D14-02B3-C96B3893A36F}"/>
              </a:ext>
            </a:extLst>
          </p:cNvPr>
          <p:cNvSpPr txBox="1"/>
          <p:nvPr/>
        </p:nvSpPr>
        <p:spPr>
          <a:xfrm>
            <a:off x="189144" y="5411955"/>
            <a:ext cx="1133767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При приложении внешнего магнитного поля появляется сигнал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Выбором геометрии можно разделить два вклада, магнито-</a:t>
            </a:r>
            <a:r>
              <a:rPr lang="ru-RU" dirty="0" err="1"/>
              <a:t>штарковский</a:t>
            </a:r>
            <a:r>
              <a:rPr lang="ru-RU" dirty="0"/>
              <a:t> и </a:t>
            </a:r>
            <a:r>
              <a:rPr lang="ru-RU" dirty="0" err="1"/>
              <a:t>зеемановский</a:t>
            </a:r>
            <a:endParaRPr lang="ru-RU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С ростом главного квантового числа </a:t>
            </a:r>
            <a:r>
              <a:rPr lang="en-US" i="1" dirty="0"/>
              <a:t>n</a:t>
            </a:r>
            <a:r>
              <a:rPr lang="ru-RU" dirty="0"/>
              <a:t> относительный вклад магнито-</a:t>
            </a:r>
            <a:r>
              <a:rPr lang="ru-RU" dirty="0" err="1"/>
              <a:t>штарковского</a:t>
            </a:r>
            <a:r>
              <a:rPr lang="ru-RU" dirty="0"/>
              <a:t> механизма в интенсивность сигнала второй гармоники растет как </a:t>
            </a:r>
            <a:r>
              <a:rPr lang="en-US" i="1" dirty="0"/>
              <a:t>n</a:t>
            </a:r>
            <a:r>
              <a:rPr lang="en-US" baseline="30000" dirty="0"/>
              <a:t>4</a:t>
            </a:r>
            <a:endParaRPr lang="ru-RU" baseline="30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B246E9-ADB4-0B31-0C18-07993019C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440" y="2500313"/>
            <a:ext cx="3989854" cy="1557016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9182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48018265-D59E-CAEE-0C49-2CF0626FC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58" y="1365242"/>
            <a:ext cx="11454794" cy="43645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lang="ru-RU" sz="2000" dirty="0">
                <a:cs typeface="Arial" pitchFamily="34" charset="0"/>
              </a:rPr>
              <a:t>В закиси меди наблюдается </a:t>
            </a:r>
            <a:r>
              <a:rPr lang="ru-RU" sz="2000" dirty="0" err="1">
                <a:cs typeface="Arial" pitchFamily="34" charset="0"/>
              </a:rPr>
              <a:t>ридберговская</a:t>
            </a:r>
            <a:r>
              <a:rPr lang="ru-RU" sz="2000" dirty="0">
                <a:cs typeface="Arial" pitchFamily="34" charset="0"/>
              </a:rPr>
              <a:t> серия экситонов с </a:t>
            </a:r>
            <a:r>
              <a:rPr lang="en-US" sz="2000" i="1" dirty="0">
                <a:cs typeface="Arial" pitchFamily="34" charset="0"/>
              </a:rPr>
              <a:t>n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ru-RU" sz="2000" dirty="0">
                <a:cs typeface="Arial" pitchFamily="34" charset="0"/>
              </a:rPr>
              <a:t>вплоть до 28 и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ru-RU" sz="2000" dirty="0">
                <a:cs typeface="Arial" pitchFamily="34" charset="0"/>
              </a:rPr>
              <a:t>характерным радиусом до </a:t>
            </a:r>
            <a:r>
              <a:rPr lang="en-US" sz="2000" dirty="0">
                <a:cs typeface="Arial" pitchFamily="34" charset="0"/>
              </a:rPr>
              <a:t>~1</a:t>
            </a:r>
            <a:r>
              <a:rPr lang="ru-RU" sz="2000" dirty="0">
                <a:cs typeface="Arial" pitchFamily="34" charset="0"/>
              </a:rPr>
              <a:t> </a:t>
            </a:r>
            <a:r>
              <a:rPr lang="en-US" sz="2000" dirty="0">
                <a:latin typeface="Symbol" pitchFamily="2" charset="2"/>
                <a:cs typeface="Arial" pitchFamily="34" charset="0"/>
              </a:rPr>
              <a:t>m</a:t>
            </a:r>
            <a:r>
              <a:rPr lang="en-US" sz="2000" dirty="0">
                <a:cs typeface="Arial" pitchFamily="34" charset="0"/>
              </a:rPr>
              <a:t>m</a:t>
            </a:r>
            <a:endParaRPr lang="ru-RU" sz="2000" dirty="0">
              <a:cs typeface="Arial" pitchFamily="34" charset="0"/>
            </a:endParaRPr>
          </a:p>
          <a:p>
            <a:pPr marL="342900" marR="0" lvl="0" indent="-342900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lang="ru-RU" sz="2000" dirty="0">
                <a:cs typeface="Arial" pitchFamily="34" charset="0"/>
              </a:rPr>
              <a:t>Имеются отклонения от водородоподобной модели, связанные как с особенностями зонной структуры (</a:t>
            </a:r>
            <a:r>
              <a:rPr lang="ru-RU" sz="2000" dirty="0" err="1">
                <a:cs typeface="Arial" pitchFamily="34" charset="0"/>
              </a:rPr>
              <a:t>непараболичность</a:t>
            </a:r>
            <a:r>
              <a:rPr lang="ru-RU" sz="2000" dirty="0">
                <a:cs typeface="Arial" pitchFamily="34" charset="0"/>
              </a:rPr>
              <a:t> спектра, спин-орбитальное и обменное взаимодействия), так и кубической симметрией кристалла (тонкая структура </a:t>
            </a:r>
            <a:r>
              <a:rPr lang="en-US" sz="2000" dirty="0">
                <a:cs typeface="Arial" pitchFamily="34" charset="0"/>
              </a:rPr>
              <a:t>F </a:t>
            </a:r>
            <a:r>
              <a:rPr lang="ru-RU" sz="2000" dirty="0">
                <a:cs typeface="Arial" pitchFamily="34" charset="0"/>
              </a:rPr>
              <a:t>экситонов, анизотропия </a:t>
            </a:r>
            <a:r>
              <a:rPr lang="ru-RU" sz="2000" dirty="0" err="1">
                <a:cs typeface="Arial" pitchFamily="34" charset="0"/>
              </a:rPr>
              <a:t>спекторов</a:t>
            </a:r>
            <a:r>
              <a:rPr lang="ru-RU" sz="2000" dirty="0">
                <a:cs typeface="Arial" pitchFamily="34" charset="0"/>
              </a:rPr>
              <a:t> поглощения света).</a:t>
            </a:r>
          </a:p>
          <a:p>
            <a:pPr marL="342900" lvl="0" indent="-342900" defTabSz="9144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Для ряда экситонных характеристик существуют </a:t>
            </a:r>
            <a:r>
              <a:rPr lang="ru-RU" sz="2000" dirty="0" err="1">
                <a:cs typeface="Arial" pitchFamily="34" charset="0"/>
              </a:rPr>
              <a:t>скейлинговые</a:t>
            </a:r>
            <a:r>
              <a:rPr lang="ru-RU" sz="2000" dirty="0">
                <a:cs typeface="Arial" pitchFamily="34" charset="0"/>
              </a:rPr>
              <a:t> зависимости от главного квантового числа </a:t>
            </a:r>
            <a:r>
              <a:rPr lang="en-US" sz="2000" i="1" dirty="0">
                <a:cs typeface="Arial" pitchFamily="34" charset="0"/>
              </a:rPr>
              <a:t>n</a:t>
            </a:r>
            <a:r>
              <a:rPr lang="ru-RU" sz="2000" dirty="0">
                <a:cs typeface="Arial" pitchFamily="34" charset="0"/>
              </a:rPr>
              <a:t>, подобные атомным. Отличия связаны с особенностями правил отбора в </a:t>
            </a:r>
            <a:r>
              <a:rPr lang="en-US" sz="2000" dirty="0">
                <a:cs typeface="Arial" pitchFamily="34" charset="0"/>
              </a:rPr>
              <a:t>Cu</a:t>
            </a:r>
            <a:r>
              <a:rPr lang="en-US" sz="2000" baseline="-25000" dirty="0">
                <a:cs typeface="Arial" pitchFamily="34" charset="0"/>
              </a:rPr>
              <a:t>2</a:t>
            </a:r>
            <a:r>
              <a:rPr lang="en-US" sz="2000" dirty="0">
                <a:cs typeface="Arial" pitchFamily="34" charset="0"/>
              </a:rPr>
              <a:t>O</a:t>
            </a:r>
            <a:endParaRPr lang="ru-RU" sz="2000" dirty="0">
              <a:cs typeface="Arial" pitchFamily="34" charset="0"/>
            </a:endParaRPr>
          </a:p>
          <a:p>
            <a:pPr marL="342900" lvl="0" indent="-342900" defTabSz="9144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Основные особенности теоретического описания связаны с учетом эффектов кристаллической решетки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02588CD-3DB4-0EB3-5497-2A02586BD2B9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AE8C0CA-43D6-035D-89CD-BB6328095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Промежуточные итоги, экситоны в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Сu</a:t>
            </a:r>
            <a:r>
              <a:rPr lang="en-US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248EAD-C922-2591-AD95-22B0A6DAE643}"/>
              </a:ext>
            </a:extLst>
          </p:cNvPr>
          <p:cNvSpPr txBox="1"/>
          <p:nvPr/>
        </p:nvSpPr>
        <p:spPr>
          <a:xfrm>
            <a:off x="167058" y="609489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Обзор: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9C878A-E8E6-447B-3007-025B9C2A573B}"/>
              </a:ext>
            </a:extLst>
          </p:cNvPr>
          <p:cNvSpPr txBox="1"/>
          <p:nvPr/>
        </p:nvSpPr>
        <p:spPr>
          <a:xfrm>
            <a:off x="1285876" y="5864062"/>
            <a:ext cx="1010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Heckötter</a:t>
            </a:r>
            <a:r>
              <a:rPr lang="en-US" dirty="0"/>
              <a:t>, A. </a:t>
            </a:r>
            <a:r>
              <a:rPr lang="en-US" dirty="0" err="1"/>
              <a:t>Farenbruch</a:t>
            </a:r>
            <a:r>
              <a:rPr lang="en-US" dirty="0"/>
              <a:t>, D. Fröhlich, M. </a:t>
            </a:r>
            <a:r>
              <a:rPr lang="en-US" dirty="0" err="1"/>
              <a:t>Aßmann</a:t>
            </a:r>
            <a:r>
              <a:rPr lang="en-US" dirty="0"/>
              <a:t>, D.R. Yakovlev, M. Bayer, M.A. </a:t>
            </a:r>
            <a:r>
              <a:rPr lang="en-US" dirty="0" err="1"/>
              <a:t>Semina</a:t>
            </a:r>
            <a:r>
              <a:rPr lang="en-US" dirty="0"/>
              <a:t>,</a:t>
            </a:r>
            <a:endParaRPr lang="ru-RU" dirty="0"/>
          </a:p>
          <a:p>
            <a:r>
              <a:rPr lang="en-US" dirty="0"/>
              <a:t>M.M. Glazov, P. Rommel, J. </a:t>
            </a:r>
            <a:r>
              <a:rPr lang="en-US" dirty="0" err="1"/>
              <a:t>Ertl</a:t>
            </a:r>
            <a:r>
              <a:rPr lang="en-US" dirty="0"/>
              <a:t>, J. Main, H. Stolz,</a:t>
            </a:r>
            <a:r>
              <a:rPr lang="ru-RU" dirty="0"/>
              <a:t> </a:t>
            </a:r>
            <a:r>
              <a:rPr lang="en-US" dirty="0"/>
              <a:t>The energy level spectrum of the yellow excitons</a:t>
            </a:r>
            <a:endParaRPr lang="ru-RU" dirty="0"/>
          </a:p>
          <a:p>
            <a:r>
              <a:rPr lang="en-US" dirty="0"/>
              <a:t> in cuprous oxide,</a:t>
            </a:r>
            <a:r>
              <a:rPr lang="ru-RU" dirty="0"/>
              <a:t> </a:t>
            </a:r>
            <a:r>
              <a:rPr lang="en-US" dirty="0"/>
              <a:t>Physics Reports,</a:t>
            </a:r>
            <a:r>
              <a:rPr lang="ru-RU" dirty="0"/>
              <a:t> </a:t>
            </a:r>
            <a:r>
              <a:rPr lang="en-US" dirty="0"/>
              <a:t>1100,</a:t>
            </a:r>
            <a:r>
              <a:rPr lang="ru-RU" dirty="0"/>
              <a:t> </a:t>
            </a:r>
            <a:r>
              <a:rPr lang="en-US" dirty="0"/>
              <a:t>1-69</a:t>
            </a:r>
            <a:r>
              <a:rPr lang="ru-RU" dirty="0"/>
              <a:t> (2025).</a:t>
            </a:r>
          </a:p>
        </p:txBody>
      </p:sp>
    </p:spTree>
    <p:extLst>
      <p:ext uri="{BB962C8B-B14F-4D97-AF65-F5344CB8AC3E}">
        <p14:creationId xmlns:p14="http://schemas.microsoft.com/office/powerpoint/2010/main" val="1211504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C67B5-0B22-355B-B664-655E63972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E4F04B-5708-82AA-3649-F5217BBE981A}"/>
              </a:ext>
            </a:extLst>
          </p:cNvPr>
          <p:cNvSpPr/>
          <p:nvPr/>
        </p:nvSpPr>
        <p:spPr>
          <a:xfrm>
            <a:off x="0" y="2277829"/>
            <a:ext cx="12192000" cy="1665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00CAFBC-36C1-3496-56A6-8566EACE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7830"/>
            <a:ext cx="11857884" cy="2036988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Полупроводники с 4-х кратно вырожденной вершиной валентной зоны</a:t>
            </a:r>
            <a:b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8951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B79D7C-E1DE-2F72-227E-CC33785D3B86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9165578-B2AB-9BDF-67D5-DF9BBBAC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Сложная валентная зона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FB1960-50A6-6C5C-D7E3-DE4FBA9F5BD8}"/>
              </a:ext>
            </a:extLst>
          </p:cNvPr>
          <p:cNvGrpSpPr/>
          <p:nvPr/>
        </p:nvGrpSpPr>
        <p:grpSpPr>
          <a:xfrm>
            <a:off x="167058" y="1552644"/>
            <a:ext cx="3147642" cy="4119494"/>
            <a:chOff x="254000" y="1231900"/>
            <a:chExt cx="2595880" cy="34117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237B64E-FD3F-23FB-3504-7EC90CC17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000" y="1231900"/>
              <a:ext cx="2595880" cy="3411728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CC5C85B0-A742-41DC-6A0F-F8B76337D23D}"/>
                </a:ext>
              </a:extLst>
            </p:cNvPr>
            <p:cNvSpPr/>
            <p:nvPr/>
          </p:nvSpPr>
          <p:spPr>
            <a:xfrm>
              <a:off x="2429191" y="3257550"/>
              <a:ext cx="407989" cy="1250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D1B0D55E-7C38-0DD6-F7CD-C4D163759048}"/>
                </a:ext>
              </a:extLst>
            </p:cNvPr>
            <p:cNvSpPr/>
            <p:nvPr/>
          </p:nvSpPr>
          <p:spPr>
            <a:xfrm>
              <a:off x="2295525" y="1658938"/>
              <a:ext cx="541655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E62C61A-E40C-4FE1-7E9B-16F9603C06B9}"/>
                </a:ext>
              </a:extLst>
            </p:cNvPr>
            <p:cNvSpPr/>
            <p:nvPr/>
          </p:nvSpPr>
          <p:spPr>
            <a:xfrm>
              <a:off x="262729" y="1246188"/>
              <a:ext cx="257971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0FA4F2-1B76-4059-0E7F-70B2F89263B7}"/>
              </a:ext>
            </a:extLst>
          </p:cNvPr>
          <p:cNvSpPr txBox="1"/>
          <p:nvPr/>
        </p:nvSpPr>
        <p:spPr>
          <a:xfrm>
            <a:off x="3296708" y="1790168"/>
            <a:ext cx="802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Если вершина валентной зоны четырехкратно вырождена, то экситон уже нельзя рассматривать как водородоподобный с поправками (как в </a:t>
            </a:r>
            <a:r>
              <a:rPr lang="ru-RU" dirty="0" err="1"/>
              <a:t>Сu</a:t>
            </a:r>
            <a:r>
              <a:rPr lang="en-US" baseline="-25000" dirty="0"/>
              <a:t>2</a:t>
            </a:r>
            <a:r>
              <a:rPr lang="en-US" dirty="0"/>
              <a:t>O)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178605-AE09-48C7-A4C4-F58F423C74F3}"/>
              </a:ext>
            </a:extLst>
          </p:cNvPr>
          <p:cNvSpPr txBox="1"/>
          <p:nvPr/>
        </p:nvSpPr>
        <p:spPr>
          <a:xfrm>
            <a:off x="8615362" y="4061086"/>
            <a:ext cx="3576637" cy="30777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effectLst/>
              </a:rPr>
              <a:t>J. M. </a:t>
            </a:r>
            <a:r>
              <a:rPr lang="en-US" sz="1400" i="1" dirty="0" err="1">
                <a:effectLst/>
              </a:rPr>
              <a:t>Luttinger</a:t>
            </a:r>
            <a:r>
              <a:rPr lang="en-US" sz="1400" i="1" dirty="0">
                <a:effectLst/>
              </a:rPr>
              <a:t>, Phys. Rev. </a:t>
            </a:r>
            <a:r>
              <a:rPr lang="en-US" sz="1400" b="1" i="1" dirty="0">
                <a:effectLst/>
              </a:rPr>
              <a:t>102</a:t>
            </a:r>
            <a:r>
              <a:rPr lang="en-US" sz="1400" i="1" dirty="0">
                <a:effectLst/>
              </a:rPr>
              <a:t>, 1030</a:t>
            </a:r>
            <a:r>
              <a:rPr lang="ru-RU" sz="1400" i="1" dirty="0">
                <a:effectLst/>
              </a:rPr>
              <a:t> </a:t>
            </a:r>
            <a:r>
              <a:rPr lang="en-US" sz="1400" i="1" dirty="0">
                <a:effectLst/>
              </a:rPr>
              <a:t>(1956).</a:t>
            </a:r>
            <a:endParaRPr lang="ru-RU" sz="1400" i="1" dirty="0">
              <a:effectLst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6AEFB07-6C7A-8613-AF46-6C47C6978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126" y="3168600"/>
            <a:ext cx="8806874" cy="84618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</p:pic>
      <p:pic>
        <p:nvPicPr>
          <p:cNvPr id="23" name="Изображение 13" descr="latex-image-1.pdf">
            <a:extLst>
              <a:ext uri="{FF2B5EF4-FFF2-40B4-BE49-F238E27FC236}">
                <a16:creationId xmlns:a16="http://schemas.microsoft.com/office/drawing/2014/main" id="{8F5C64AC-7ED3-523D-316B-850C98597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78" y="4060055"/>
            <a:ext cx="2065020" cy="297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4A49C42-EE0F-D8AA-1BDD-0F257546A33F}"/>
              </a:ext>
            </a:extLst>
          </p:cNvPr>
          <p:cNvSpPr txBox="1"/>
          <p:nvPr/>
        </p:nvSpPr>
        <p:spPr>
          <a:xfrm>
            <a:off x="3314700" y="4531741"/>
            <a:ext cx="623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Это уравнение верно, если центр масс экситона покоится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3CC3FD-92A1-788A-3A91-A8DBA6DB23AF}"/>
              </a:ext>
            </a:extLst>
          </p:cNvPr>
          <p:cNvSpPr txBox="1"/>
          <p:nvPr/>
        </p:nvSpPr>
        <p:spPr>
          <a:xfrm>
            <a:off x="3296708" y="1420543"/>
            <a:ext cx="431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Например, </a:t>
            </a:r>
            <a:r>
              <a:rPr lang="en-US" dirty="0"/>
              <a:t>GaAs,  </a:t>
            </a:r>
            <a:r>
              <a:rPr lang="en-US" dirty="0" err="1"/>
              <a:t>CdSe</a:t>
            </a:r>
            <a:r>
              <a:rPr lang="en-US" dirty="0"/>
              <a:t>, </a:t>
            </a:r>
            <a:r>
              <a:rPr lang="en-US" dirty="0" err="1"/>
              <a:t>CdS</a:t>
            </a:r>
            <a:r>
              <a:rPr lang="en-US" dirty="0"/>
              <a:t>, </a:t>
            </a:r>
            <a:r>
              <a:rPr lang="en-US" dirty="0" err="1"/>
              <a:t>ZnSe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ru-RU" dirty="0"/>
              <a:t> т.д.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C19902C-AACD-BB20-FFA5-DBF52286F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043" y="2534717"/>
            <a:ext cx="1630680" cy="6172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EB47959-C7F3-C6D5-F3A9-FCFFC68CD32E}"/>
              </a:ext>
            </a:extLst>
          </p:cNvPr>
          <p:cNvSpPr txBox="1"/>
          <p:nvPr/>
        </p:nvSpPr>
        <p:spPr>
          <a:xfrm>
            <a:off x="3412684" y="5033539"/>
            <a:ext cx="10198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П</a:t>
            </a:r>
            <a:r>
              <a:rPr lang="ru-RU" dirty="0"/>
              <a:t>редел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69164B9-C187-11C3-7A01-187325133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7105" y="4901073"/>
            <a:ext cx="1074420" cy="6172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150FA2E-711C-683D-5006-984C389B0DF8}"/>
              </a:ext>
            </a:extLst>
          </p:cNvPr>
          <p:cNvSpPr txBox="1"/>
          <p:nvPr/>
        </p:nvSpPr>
        <p:spPr>
          <a:xfrm>
            <a:off x="5762191" y="5002396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ru-RU" dirty="0"/>
              <a:t>акцептор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66803E-68B5-4E3A-0A42-DF9EC6867217}"/>
              </a:ext>
            </a:extLst>
          </p:cNvPr>
          <p:cNvSpPr txBox="1"/>
          <p:nvPr/>
        </p:nvSpPr>
        <p:spPr>
          <a:xfrm>
            <a:off x="177642" y="5925365"/>
            <a:ext cx="4331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Задача об акцепторе решена в работах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9A1F07-8D48-A968-5061-1244D8DC475B}"/>
              </a:ext>
            </a:extLst>
          </p:cNvPr>
          <p:cNvSpPr txBox="1"/>
          <p:nvPr/>
        </p:nvSpPr>
        <p:spPr>
          <a:xfrm>
            <a:off x="4587105" y="5930613"/>
            <a:ext cx="725399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 err="1">
                <a:effectLst/>
              </a:rPr>
              <a:t>Baldereschi</a:t>
            </a:r>
            <a:r>
              <a:rPr lang="en-US" i="1" dirty="0">
                <a:effectLst/>
              </a:rPr>
              <a:t> and N</a:t>
            </a:r>
            <a:r>
              <a:rPr lang="en-US" i="1" dirty="0"/>
              <a:t>. O. Lipari, Phys. Rev. B </a:t>
            </a:r>
            <a:r>
              <a:rPr lang="ru-RU" b="1" i="1" dirty="0"/>
              <a:t>8</a:t>
            </a:r>
            <a:r>
              <a:rPr lang="ru-RU" i="1" dirty="0"/>
              <a:t>, 2697</a:t>
            </a:r>
            <a:r>
              <a:rPr lang="en-US" i="1" dirty="0"/>
              <a:t> (1973).</a:t>
            </a:r>
          </a:p>
          <a:p>
            <a:r>
              <a:rPr lang="ru-RU" i="1" dirty="0" err="1"/>
              <a:t>Гельмонт</a:t>
            </a:r>
            <a:r>
              <a:rPr lang="ru-RU" i="1" dirty="0"/>
              <a:t> Б. Л., Дьяконов М. И., ФТП,  </a:t>
            </a:r>
            <a:r>
              <a:rPr lang="ru-RU" b="1" i="1" dirty="0"/>
              <a:t>5</a:t>
            </a:r>
            <a:r>
              <a:rPr lang="ru-RU" i="1" dirty="0"/>
              <a:t> (11) 2191 (1971). </a:t>
            </a:r>
            <a:endParaRPr lang="en-US" i="1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9DEC52B-A701-24AA-F07B-E9D416F3AC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6420" y="2677993"/>
            <a:ext cx="1196340" cy="25146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C11D84F-FF7B-BD03-E857-76B45F1303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0885" y="3372044"/>
            <a:ext cx="60960" cy="1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23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E1A45-EED3-C9DF-18F0-DE63B26D0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D6FC1B-9872-0C11-516F-66D781AF7556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DBE7DA7-A4ED-5958-0495-EA00E018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Волновая функция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171E59-D48C-5FBC-CA05-5B43400AB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58" y="2391146"/>
            <a:ext cx="9479280" cy="7696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61C0C1-1A4A-6D90-BB84-5E990CAEFA7C}"/>
              </a:ext>
            </a:extLst>
          </p:cNvPr>
          <p:cNvSpPr txBox="1"/>
          <p:nvPr/>
        </p:nvSpPr>
        <p:spPr>
          <a:xfrm>
            <a:off x="167058" y="1938410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 общем виде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940866-1472-5934-36BA-7313588C3F70}"/>
              </a:ext>
            </a:extLst>
          </p:cNvPr>
          <p:cNvSpPr txBox="1"/>
          <p:nvPr/>
        </p:nvSpPr>
        <p:spPr>
          <a:xfrm>
            <a:off x="167058" y="3287032"/>
            <a:ext cx="18293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Состояние 1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baseline="-25000" dirty="0">
                <a:solidFill>
                  <a:srgbClr val="FF0000"/>
                </a:solidFill>
              </a:rPr>
              <a:t>3/2</a:t>
            </a:r>
            <a:endParaRPr lang="ru-RU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46D958-582A-6015-38EB-1D9B0CD2A333}"/>
              </a:ext>
            </a:extLst>
          </p:cNvPr>
          <p:cNvSpPr txBox="1"/>
          <p:nvPr/>
        </p:nvSpPr>
        <p:spPr>
          <a:xfrm>
            <a:off x="167058" y="1354992"/>
            <a:ext cx="71865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Состояния классифицируется по полному моменту и его проекции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5CCC5-96F2-8CD2-4365-AEEF9739B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58" y="3827588"/>
            <a:ext cx="9075420" cy="7696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0A85A8-BD38-A49F-9FDE-E8997F9F333C}"/>
              </a:ext>
            </a:extLst>
          </p:cNvPr>
          <p:cNvSpPr txBox="1"/>
          <p:nvPr/>
        </p:nvSpPr>
        <p:spPr>
          <a:xfrm>
            <a:off x="167058" y="4754780"/>
            <a:ext cx="9114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R</a:t>
            </a:r>
            <a:r>
              <a:rPr lang="en-US" i="1" baseline="-25000" dirty="0"/>
              <a:t>0</a:t>
            </a:r>
            <a:r>
              <a:rPr lang="en-US" i="1" dirty="0"/>
              <a:t>(r) </a:t>
            </a:r>
            <a:r>
              <a:rPr lang="en-US" dirty="0" err="1"/>
              <a:t>и</a:t>
            </a:r>
            <a:r>
              <a:rPr lang="ru-RU" dirty="0"/>
              <a:t> </a:t>
            </a:r>
            <a:r>
              <a:rPr lang="en-US" i="1" dirty="0"/>
              <a:t>R</a:t>
            </a:r>
            <a:r>
              <a:rPr lang="en-US" i="1" baseline="-25000" dirty="0"/>
              <a:t>2</a:t>
            </a:r>
            <a:r>
              <a:rPr lang="en-US" i="1" dirty="0"/>
              <a:t>(r) – </a:t>
            </a:r>
            <a:r>
              <a:rPr lang="en-US" dirty="0" err="1"/>
              <a:t>р</a:t>
            </a:r>
            <a:r>
              <a:rPr lang="ru-RU" dirty="0" err="1"/>
              <a:t>адиальные</a:t>
            </a:r>
            <a:r>
              <a:rPr lang="ru-RU" dirty="0"/>
              <a:t> функции. Могут быть также найдены из системы уравнений: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AD1B85-67E5-DB1C-5A60-C0E25E37C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38" y="5281684"/>
            <a:ext cx="6043486" cy="15003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05A7FC-D912-1531-DCE7-CDD4DCFB6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287" y="5534458"/>
            <a:ext cx="640080" cy="2819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E77BE9E-75E4-8C81-350B-D9F88266D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192" y="6342983"/>
            <a:ext cx="629412" cy="2772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310EB7-457D-A878-8319-F2F877043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016" y="5264030"/>
            <a:ext cx="967740" cy="6400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29658F-1A40-5656-2863-A73A5B023EF8}"/>
              </a:ext>
            </a:extLst>
          </p:cNvPr>
          <p:cNvSpPr txBox="1"/>
          <p:nvPr/>
        </p:nvSpPr>
        <p:spPr>
          <a:xfrm>
            <a:off x="7689448" y="5095616"/>
            <a:ext cx="4335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Если заменить кулоновский потенциал на сферически-симметричный  потенциал нанокристалла, а из параметров </a:t>
            </a:r>
            <a:r>
              <a:rPr lang="ru-RU" dirty="0" err="1"/>
              <a:t>Латтинжера</a:t>
            </a:r>
            <a:r>
              <a:rPr lang="ru-RU" dirty="0"/>
              <a:t> убрать вклад электрона, то получится задача о дырке в сферическом нанокристалле</a:t>
            </a:r>
          </a:p>
        </p:txBody>
      </p:sp>
    </p:spTree>
    <p:extLst>
      <p:ext uri="{BB962C8B-B14F-4D97-AF65-F5344CB8AC3E}">
        <p14:creationId xmlns:p14="http://schemas.microsoft.com/office/powerpoint/2010/main" val="36201314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3A8BF-327E-2B79-F44B-848B5A8E0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F052820-5B32-3A93-358B-CC2F3E1C2F2F}"/>
              </a:ext>
            </a:extLst>
          </p:cNvPr>
          <p:cNvSpPr/>
          <p:nvPr/>
        </p:nvSpPr>
        <p:spPr>
          <a:xfrm>
            <a:off x="0" y="1634885"/>
            <a:ext cx="12192000" cy="3522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1659E2F-5553-29FE-4817-ADB4E44EB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6373"/>
            <a:ext cx="12544425" cy="2137008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Кулоновские комплексы в низкоразмерных системах</a:t>
            </a:r>
            <a:b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Эффекты от понижения размерности. Тонкие квантовые ямы</a:t>
            </a:r>
          </a:p>
        </p:txBody>
      </p:sp>
    </p:spTree>
    <p:extLst>
      <p:ext uri="{BB962C8B-B14F-4D97-AF65-F5344CB8AC3E}">
        <p14:creationId xmlns:p14="http://schemas.microsoft.com/office/powerpoint/2010/main" val="113207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E7960EF-4FBD-570E-86B5-81866C8C3C4F}"/>
              </a:ext>
            </a:extLst>
          </p:cNvPr>
          <p:cNvSpPr/>
          <p:nvPr/>
        </p:nvSpPr>
        <p:spPr>
          <a:xfrm>
            <a:off x="67978" y="1612506"/>
            <a:ext cx="6977382" cy="1574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A24073C-9F19-D445-6721-434001B57165}"/>
              </a:ext>
            </a:extLst>
          </p:cNvPr>
          <p:cNvSpPr/>
          <p:nvPr/>
        </p:nvSpPr>
        <p:spPr>
          <a:xfrm>
            <a:off x="10561469" y="2793972"/>
            <a:ext cx="1428750" cy="2058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1C3992-53BE-F912-E719-427EB850F10A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4E4BA9B-2D73-B35F-4B04-9A4C7D96A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</a:t>
            </a:r>
            <a:r>
              <a:rPr lang="en-US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–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ервые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наблюдения экситонов большого радиуса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Изображение 14">
            <a:extLst>
              <a:ext uri="{FF2B5EF4-FFF2-40B4-BE49-F238E27FC236}">
                <a16:creationId xmlns:a16="http://schemas.microsoft.com/office/drawing/2014/main" id="{1F527E0D-86B6-0264-C04B-10DB3C69C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4" y="3879819"/>
            <a:ext cx="6336792" cy="1755648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11" name="Изображение 8" descr="index.jpg">
            <a:extLst>
              <a:ext uri="{FF2B5EF4-FFF2-40B4-BE49-F238E27FC236}">
                <a16:creationId xmlns:a16="http://schemas.microsoft.com/office/drawing/2014/main" id="{772800AB-187F-14F7-5ADB-DF89681E4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619" y="1076980"/>
            <a:ext cx="1663578" cy="1656184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F887FD-0707-1FC4-B8E0-0C47B5D14495}"/>
              </a:ext>
            </a:extLst>
          </p:cNvPr>
          <p:cNvSpPr txBox="1"/>
          <p:nvPr/>
        </p:nvSpPr>
        <p:spPr>
          <a:xfrm>
            <a:off x="251520" y="1681960"/>
            <a:ext cx="697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Закись меди </a:t>
            </a:r>
            <a:r>
              <a:rPr lang="ru-RU" dirty="0"/>
              <a:t>– первый материал, в котором были сделаны экспериментальные наблюдения экситонов большого радиуса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EB6B5F-5F0F-F63E-0C04-0867B0391BB9}"/>
              </a:ext>
            </a:extLst>
          </p:cNvPr>
          <p:cNvSpPr txBox="1"/>
          <p:nvPr/>
        </p:nvSpPr>
        <p:spPr>
          <a:xfrm>
            <a:off x="251520" y="2330168"/>
            <a:ext cx="3421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Большая</a:t>
            </a:r>
            <a:r>
              <a:rPr lang="en-US" dirty="0"/>
              <a:t> </a:t>
            </a:r>
            <a:r>
              <a:rPr lang="ru-RU" dirty="0"/>
              <a:t>энергия связи экситона</a:t>
            </a:r>
            <a:endParaRPr lang="en-US" dirty="0"/>
          </a:p>
          <a:p>
            <a:r>
              <a:rPr lang="ru-RU" b="1" dirty="0">
                <a:solidFill>
                  <a:srgbClr val="0000FF"/>
                </a:solidFill>
              </a:rPr>
              <a:t>и высокое качество кристаллов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0DE6BD-8B52-D8CF-5352-9CDF6F051BC2}"/>
              </a:ext>
            </a:extLst>
          </p:cNvPr>
          <p:cNvSpPr txBox="1"/>
          <p:nvPr/>
        </p:nvSpPr>
        <p:spPr>
          <a:xfrm>
            <a:off x="201781" y="3195728"/>
            <a:ext cx="642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Е</a:t>
            </a:r>
            <a:r>
              <a:rPr lang="en-US" i="1" dirty="0"/>
              <a:t>.</a:t>
            </a:r>
            <a:r>
              <a:rPr lang="ru-RU" i="1" dirty="0"/>
              <a:t>Ф</a:t>
            </a:r>
            <a:r>
              <a:rPr lang="en-US" i="1" dirty="0"/>
              <a:t>. </a:t>
            </a:r>
            <a:r>
              <a:rPr lang="ru-RU" i="1" dirty="0"/>
              <a:t>Гросс</a:t>
            </a:r>
            <a:r>
              <a:rPr lang="en-US" i="1" dirty="0"/>
              <a:t> </a:t>
            </a:r>
            <a:r>
              <a:rPr lang="ru-RU" i="1" dirty="0"/>
              <a:t>и</a:t>
            </a:r>
            <a:r>
              <a:rPr lang="en-US" i="1" dirty="0"/>
              <a:t> </a:t>
            </a:r>
            <a:r>
              <a:rPr lang="ru-RU" i="1" dirty="0"/>
              <a:t>Н</a:t>
            </a:r>
            <a:r>
              <a:rPr lang="en-US" i="1" dirty="0"/>
              <a:t>.</a:t>
            </a:r>
            <a:r>
              <a:rPr lang="ru-RU" i="1" dirty="0"/>
              <a:t>А.</a:t>
            </a:r>
            <a:r>
              <a:rPr lang="en-US" i="1" dirty="0"/>
              <a:t> </a:t>
            </a:r>
            <a:r>
              <a:rPr lang="ru-RU" i="1" dirty="0" err="1"/>
              <a:t>Каррыев</a:t>
            </a:r>
            <a:r>
              <a:rPr lang="en-US" i="1" dirty="0"/>
              <a:t>, </a:t>
            </a:r>
            <a:r>
              <a:rPr lang="ru-RU" i="1" dirty="0"/>
              <a:t> ДАН</a:t>
            </a:r>
            <a:r>
              <a:rPr lang="en-US" i="1" dirty="0"/>
              <a:t> </a:t>
            </a:r>
            <a:r>
              <a:rPr lang="ru-RU" i="1" dirty="0"/>
              <a:t>СССР</a:t>
            </a:r>
            <a:r>
              <a:rPr lang="en-US" i="1" dirty="0"/>
              <a:t> </a:t>
            </a:r>
            <a:r>
              <a:rPr lang="en-US" b="1" i="1" dirty="0"/>
              <a:t>84</a:t>
            </a:r>
            <a:r>
              <a:rPr lang="en-US" i="1" dirty="0"/>
              <a:t>, 471 (1952) </a:t>
            </a:r>
            <a:endParaRPr lang="ru-RU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562E9F-8B91-9F8C-30B1-846E506EAD26}"/>
              </a:ext>
            </a:extLst>
          </p:cNvPr>
          <p:cNvSpPr txBox="1"/>
          <p:nvPr/>
        </p:nvSpPr>
        <p:spPr>
          <a:xfrm>
            <a:off x="251520" y="5658432"/>
            <a:ext cx="56206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Спектрограмма «желтой» экситонной серии в </a:t>
            </a:r>
            <a:r>
              <a:rPr lang="en-US" dirty="0"/>
              <a:t> Cu</a:t>
            </a:r>
            <a:r>
              <a:rPr lang="en-US" baseline="-25000" dirty="0"/>
              <a:t>2</a:t>
            </a:r>
            <a:r>
              <a:rPr lang="en-US" dirty="0"/>
              <a:t>O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FDFCB6-1FE2-CF20-0050-2D2E7DB861C0}"/>
              </a:ext>
            </a:extLst>
          </p:cNvPr>
          <p:cNvSpPr txBox="1"/>
          <p:nvPr/>
        </p:nvSpPr>
        <p:spPr>
          <a:xfrm>
            <a:off x="260752" y="6185091"/>
            <a:ext cx="5021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E.F. Gross, </a:t>
            </a:r>
            <a:r>
              <a:rPr lang="en-US" i="1" dirty="0" err="1"/>
              <a:t>Nuovo</a:t>
            </a:r>
            <a:r>
              <a:rPr lang="en-US" i="1" dirty="0"/>
              <a:t> </a:t>
            </a:r>
            <a:r>
              <a:rPr lang="en-US" i="1" dirty="0" err="1"/>
              <a:t>Cimento</a:t>
            </a:r>
            <a:r>
              <a:rPr lang="en-US" i="1" dirty="0"/>
              <a:t> Suppl. </a:t>
            </a:r>
            <a:r>
              <a:rPr lang="en-US" b="1" i="1" dirty="0"/>
              <a:t>3</a:t>
            </a:r>
            <a:r>
              <a:rPr lang="en-US" i="1" dirty="0"/>
              <a:t>, 672-701 (1956) </a:t>
            </a:r>
            <a:endParaRPr lang="ru-RU" i="1" dirty="0"/>
          </a:p>
        </p:txBody>
      </p:sp>
      <p:pic>
        <p:nvPicPr>
          <p:cNvPr id="17" name="Изображение 17" descr="latex-image-1.pdf">
            <a:extLst>
              <a:ext uri="{FF2B5EF4-FFF2-40B4-BE49-F238E27FC236}">
                <a16:creationId xmlns:a16="http://schemas.microsoft.com/office/drawing/2014/main" id="{51BA6F69-A80D-317A-3B5D-EE27555DD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61" y="3281185"/>
            <a:ext cx="3351530" cy="619125"/>
          </a:xfrm>
          <a:prstGeom prst="rect">
            <a:avLst/>
          </a:prstGeom>
          <a:ln w="0">
            <a:noFill/>
          </a:ln>
        </p:spPr>
      </p:pic>
      <p:pic>
        <p:nvPicPr>
          <p:cNvPr id="18" name="Изображение 18" descr="latex-image-1.pdf">
            <a:extLst>
              <a:ext uri="{FF2B5EF4-FFF2-40B4-BE49-F238E27FC236}">
                <a16:creationId xmlns:a16="http://schemas.microsoft.com/office/drawing/2014/main" id="{589A2FD7-DEB2-EA7B-FBB2-3FD437BAEE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553" y="2398038"/>
            <a:ext cx="1661160" cy="220980"/>
          </a:xfrm>
          <a:prstGeom prst="rect">
            <a:avLst/>
          </a:prstGeom>
        </p:spPr>
      </p:pic>
      <p:pic>
        <p:nvPicPr>
          <p:cNvPr id="19" name="Picture 6" descr="G:\Disser\Data\FIAN\X1.wmf">
            <a:extLst>
              <a:ext uri="{FF2B5EF4-FFF2-40B4-BE49-F238E27FC236}">
                <a16:creationId xmlns:a16="http://schemas.microsoft.com/office/drawing/2014/main" id="{F5633336-083A-45D6-EC43-752749504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84137" y="3010747"/>
            <a:ext cx="1091063" cy="1039810"/>
          </a:xfrm>
          <a:prstGeom prst="rect">
            <a:avLst/>
          </a:prstGeom>
          <a:noFill/>
        </p:spPr>
      </p:pic>
      <p:pic>
        <p:nvPicPr>
          <p:cNvPr id="20" name="Рисунок 19" descr="addin_tmp.png">
            <a:extLst>
              <a:ext uri="{FF2B5EF4-FFF2-40B4-BE49-F238E27FC236}">
                <a16:creationId xmlns:a16="http://schemas.microsoft.com/office/drawing/2014/main" id="{1FAF31F3-61C1-9B6A-C0B1-6B3151E481A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594083" y="4281558"/>
            <a:ext cx="1363523" cy="229591"/>
          </a:xfrm>
          <a:prstGeom prst="rect">
            <a:avLst/>
          </a:prstGeom>
        </p:spPr>
      </p:pic>
      <p:pic>
        <p:nvPicPr>
          <p:cNvPr id="21" name="Рисунок 20" descr="addin_tmp.png">
            <a:extLst>
              <a:ext uri="{FF2B5EF4-FFF2-40B4-BE49-F238E27FC236}">
                <a16:creationId xmlns:a16="http://schemas.microsoft.com/office/drawing/2014/main" id="{1CA1AFDA-EF53-89B0-4815-B8108FEA503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599445" y="4597598"/>
            <a:ext cx="1372286" cy="198044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17F305B2-4D07-9A81-F7E4-A6459878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616827" y="4908924"/>
            <a:ext cx="1421042" cy="1768679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3" name="Изображение 33" descr="latex-image-1.pdf">
            <a:extLst>
              <a:ext uri="{FF2B5EF4-FFF2-40B4-BE49-F238E27FC236}">
                <a16:creationId xmlns:a16="http://schemas.microsoft.com/office/drawing/2014/main" id="{70E93623-6546-F587-777D-5D909E23E4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018" y="5553599"/>
            <a:ext cx="1174857" cy="512000"/>
          </a:xfrm>
          <a:prstGeom prst="rect">
            <a:avLst/>
          </a:prstGeom>
        </p:spPr>
      </p:pic>
      <p:pic>
        <p:nvPicPr>
          <p:cNvPr id="24" name="Изображение 34" descr="latex-image-1.pdf">
            <a:extLst>
              <a:ext uri="{FF2B5EF4-FFF2-40B4-BE49-F238E27FC236}">
                <a16:creationId xmlns:a16="http://schemas.microsoft.com/office/drawing/2014/main" id="{5890F6BF-C8FB-0EB6-C548-CFF8D24248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454" y="6147060"/>
            <a:ext cx="950857" cy="5257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F09791D-EB7F-7E6A-6F74-0BA7B8A204E4}"/>
              </a:ext>
            </a:extLst>
          </p:cNvPr>
          <p:cNvSpPr txBox="1"/>
          <p:nvPr/>
        </p:nvSpPr>
        <p:spPr>
          <a:xfrm>
            <a:off x="30825" y="6474839"/>
            <a:ext cx="944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Экситонная серия начинается с 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ru-RU" b="1" dirty="0">
                <a:solidFill>
                  <a:srgbClr val="FF0000"/>
                </a:solidFill>
              </a:rPr>
              <a:t>=2 вследствие особенностей зонной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40138821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62653-A354-7B8D-1383-8D38DB4D5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4D1EC49-25FC-5C53-D765-0042CA1338B5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03CB43F1-0742-2848-2FEF-38D8AE707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Эффекты понижения размерности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992C51-D939-0DB6-D3BF-1CFDDD59892F}"/>
              </a:ext>
            </a:extLst>
          </p:cNvPr>
          <p:cNvSpPr/>
          <p:nvPr/>
        </p:nvSpPr>
        <p:spPr>
          <a:xfrm>
            <a:off x="3899237" y="4438852"/>
            <a:ext cx="3042849" cy="2141707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E0F80EE-A8E3-D41C-5B3F-18CE959F3323}"/>
              </a:ext>
            </a:extLst>
          </p:cNvPr>
          <p:cNvSpPr/>
          <p:nvPr/>
        </p:nvSpPr>
        <p:spPr>
          <a:xfrm>
            <a:off x="134304" y="4438853"/>
            <a:ext cx="3042849" cy="2141707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CC221C-B25E-BDFF-8C81-A1F86608872A}"/>
              </a:ext>
            </a:extLst>
          </p:cNvPr>
          <p:cNvSpPr txBox="1"/>
          <p:nvPr/>
        </p:nvSpPr>
        <p:spPr>
          <a:xfrm>
            <a:off x="106765" y="1433594"/>
            <a:ext cx="4748416" cy="40011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Можно выделить два главных эффекта: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BC757-14B4-A168-3377-3632FB257E19}"/>
              </a:ext>
            </a:extLst>
          </p:cNvPr>
          <p:cNvSpPr txBox="1"/>
          <p:nvPr/>
        </p:nvSpPr>
        <p:spPr>
          <a:xfrm>
            <a:off x="106765" y="1976036"/>
            <a:ext cx="11919920" cy="1477328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Усиление взаимодействия между носителями заряда. Как следствие, увеличение энергий связи кулоновских комплексов</a:t>
            </a:r>
            <a:r>
              <a:rPr lang="en-US" dirty="0"/>
              <a:t>. </a:t>
            </a:r>
            <a:r>
              <a:rPr lang="ru-RU" dirty="0"/>
              <a:t>Наблюдение более сложных комплексов, таких как </a:t>
            </a:r>
            <a:r>
              <a:rPr lang="ru-RU" b="1" dirty="0" err="1">
                <a:solidFill>
                  <a:srgbClr val="FF0000"/>
                </a:solidFill>
              </a:rPr>
              <a:t>трионы</a:t>
            </a:r>
            <a:r>
              <a:rPr lang="ru-RU" b="1" dirty="0">
                <a:solidFill>
                  <a:srgbClr val="FF0000"/>
                </a:solidFill>
              </a:rPr>
              <a:t> и </a:t>
            </a:r>
            <a:r>
              <a:rPr lang="ru-RU" b="1" dirty="0" err="1">
                <a:solidFill>
                  <a:srgbClr val="FF0000"/>
                </a:solidFill>
              </a:rPr>
              <a:t>биэкситоны</a:t>
            </a:r>
            <a:r>
              <a:rPr lang="ru-RU" dirty="0"/>
              <a:t>. </a:t>
            </a:r>
            <a:r>
              <a:rPr lang="ru-RU" dirty="0">
                <a:solidFill>
                  <a:srgbClr val="0000FF"/>
                </a:solidFill>
              </a:rPr>
              <a:t>В лекции я буду говорить про </a:t>
            </a:r>
            <a:r>
              <a:rPr lang="ru-RU" dirty="0" err="1">
                <a:solidFill>
                  <a:srgbClr val="0000FF"/>
                </a:solidFill>
              </a:rPr>
              <a:t>трионы</a:t>
            </a:r>
            <a:endParaRPr lang="ru-RU" dirty="0">
              <a:solidFill>
                <a:srgbClr val="0000FF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Появление роли окружения. В частности, модификация эффективного потенциала взаимодействия между носителями заряда за счет диэлектрической экранировки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CAD752-9DEC-4972-1ECF-6DF169479025}"/>
              </a:ext>
            </a:extLst>
          </p:cNvPr>
          <p:cNvSpPr txBox="1"/>
          <p:nvPr/>
        </p:nvSpPr>
        <p:spPr>
          <a:xfrm>
            <a:off x="106764" y="3516868"/>
            <a:ext cx="11919920" cy="64633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ru-RU" dirty="0"/>
              <a:t>Энергия связи двумерного экситона в 4 раза больше чем объемного, при дальнейшем понижении размерности происходит дальнейший рост энергии связи  </a:t>
            </a:r>
          </a:p>
        </p:txBody>
      </p:sp>
      <p:sp>
        <p:nvSpPr>
          <p:cNvPr id="7" name="Цилиндр 6">
            <a:extLst>
              <a:ext uri="{FF2B5EF4-FFF2-40B4-BE49-F238E27FC236}">
                <a16:creationId xmlns:a16="http://schemas.microsoft.com/office/drawing/2014/main" id="{D1FD305D-BA5B-6B0C-703D-FF5F07B1E2C6}"/>
              </a:ext>
            </a:extLst>
          </p:cNvPr>
          <p:cNvSpPr/>
          <p:nvPr/>
        </p:nvSpPr>
        <p:spPr>
          <a:xfrm>
            <a:off x="1237951" y="4254317"/>
            <a:ext cx="642942" cy="2443180"/>
          </a:xfrm>
          <a:prstGeom prst="can">
            <a:avLst/>
          </a:prstGeom>
          <a:gradFill>
            <a:gsLst>
              <a:gs pos="0">
                <a:srgbClr val="BBE0E3">
                  <a:shade val="30000"/>
                  <a:satMod val="115000"/>
                </a:srgbClr>
              </a:gs>
              <a:gs pos="50000">
                <a:srgbClr val="BBE0E3">
                  <a:shade val="67500"/>
                  <a:satMod val="115000"/>
                </a:srgbClr>
              </a:gs>
              <a:gs pos="100000">
                <a:srgbClr val="BBE0E3">
                  <a:shade val="100000"/>
                  <a:satMod val="115000"/>
                </a:srgbClr>
              </a:gs>
            </a:gsLst>
            <a:lin ang="0" scaled="0"/>
          </a:gra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E54025-B16E-712E-211F-055EA7990E30}"/>
              </a:ext>
            </a:extLst>
          </p:cNvPr>
          <p:cNvSpPr txBox="1"/>
          <p:nvPr/>
        </p:nvSpPr>
        <p:spPr>
          <a:xfrm>
            <a:off x="1459409" y="5234648"/>
            <a:ext cx="48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1D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2635F2B0-06E0-7652-232C-12CBE44EECB3}"/>
              </a:ext>
            </a:extLst>
          </p:cNvPr>
          <p:cNvCxnSpPr/>
          <p:nvPr/>
        </p:nvCxnSpPr>
        <p:spPr>
          <a:xfrm rot="5400000">
            <a:off x="2546618" y="5298683"/>
            <a:ext cx="367156" cy="679"/>
          </a:xfrm>
          <a:prstGeom prst="straightConnector1">
            <a:avLst/>
          </a:prstGeom>
          <a:noFill/>
          <a:ln w="25400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pic>
        <p:nvPicPr>
          <p:cNvPr id="10" name="Рисунок 9" descr="tmpTexFile.eps">
            <a:extLst>
              <a:ext uri="{FF2B5EF4-FFF2-40B4-BE49-F238E27FC236}">
                <a16:creationId xmlns:a16="http://schemas.microsoft.com/office/drawing/2014/main" id="{B3208B8E-AC0F-3FCC-1246-C00D36E3888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91616" y="5184008"/>
            <a:ext cx="260860" cy="211574"/>
          </a:xfrm>
          <a:prstGeom prst="rect">
            <a:avLst/>
          </a:prstGeom>
        </p:spPr>
      </p:pic>
      <p:sp>
        <p:nvSpPr>
          <p:cNvPr id="11" name="Стрелка вправо 10">
            <a:extLst>
              <a:ext uri="{FF2B5EF4-FFF2-40B4-BE49-F238E27FC236}">
                <a16:creationId xmlns:a16="http://schemas.microsoft.com/office/drawing/2014/main" id="{9FB5AB0F-7CDA-75C3-CF05-245E095391A2}"/>
              </a:ext>
            </a:extLst>
          </p:cNvPr>
          <p:cNvSpPr/>
          <p:nvPr/>
        </p:nvSpPr>
        <p:spPr>
          <a:xfrm>
            <a:off x="1070786" y="5929095"/>
            <a:ext cx="305397" cy="183238"/>
          </a:xfrm>
          <a:prstGeom prst="rightArrow">
            <a:avLst/>
          </a:prstGeom>
          <a:solidFill>
            <a:srgbClr val="FF0B0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" name="Рисунок 11" descr="addin_tmp.png">
            <a:extLst>
              <a:ext uri="{FF2B5EF4-FFF2-40B4-BE49-F238E27FC236}">
                <a16:creationId xmlns:a16="http://schemas.microsoft.com/office/drawing/2014/main" id="{6C43FA7B-2742-2011-207C-E345424436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44164" y="5919793"/>
            <a:ext cx="627507" cy="162878"/>
          </a:xfrm>
          <a:prstGeom prst="rect">
            <a:avLst/>
          </a:prstGeom>
        </p:spPr>
      </p:pic>
      <p:pic>
        <p:nvPicPr>
          <p:cNvPr id="13" name="Рисунок 12" descr="addin_tmp.png">
            <a:extLst>
              <a:ext uri="{FF2B5EF4-FFF2-40B4-BE49-F238E27FC236}">
                <a16:creationId xmlns:a16="http://schemas.microsoft.com/office/drawing/2014/main" id="{E4560CC2-3B0E-745D-AB3C-73D805F926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468300" y="5847785"/>
            <a:ext cx="1388745" cy="425196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2F8CD15-30D8-EBC2-C381-4897816A960E}"/>
              </a:ext>
            </a:extLst>
          </p:cNvPr>
          <p:cNvGrpSpPr/>
          <p:nvPr/>
        </p:nvGrpSpPr>
        <p:grpSpPr>
          <a:xfrm>
            <a:off x="4026116" y="4538987"/>
            <a:ext cx="1485951" cy="1481727"/>
            <a:chOff x="4610048" y="4578330"/>
            <a:chExt cx="1485951" cy="1481727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C6EDBEC-1A79-3A6B-688D-0951A957BE83}"/>
                </a:ext>
              </a:extLst>
            </p:cNvPr>
            <p:cNvSpPr/>
            <p:nvPr/>
          </p:nvSpPr>
          <p:spPr>
            <a:xfrm>
              <a:off x="4610048" y="4578330"/>
              <a:ext cx="1485951" cy="148172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8AD19B06-788B-B357-119C-2F92CFC63070}"/>
                </a:ext>
              </a:extLst>
            </p:cNvPr>
            <p:cNvCxnSpPr>
              <a:endCxn id="15" idx="7"/>
            </p:cNvCxnSpPr>
            <p:nvPr/>
          </p:nvCxnSpPr>
          <p:spPr>
            <a:xfrm flipV="1">
              <a:off x="5362414" y="4795324"/>
              <a:ext cx="515973" cy="479461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Рисунок 18" descr="tmpTexFile.eps">
              <a:extLst>
                <a:ext uri="{FF2B5EF4-FFF2-40B4-BE49-F238E27FC236}">
                  <a16:creationId xmlns:a16="http://schemas.microsoft.com/office/drawing/2014/main" id="{C37C9BF8-73B3-2599-402B-7CD4EF167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20925" y="4684379"/>
              <a:ext cx="399475" cy="324000"/>
            </a:xfrm>
            <a:prstGeom prst="rect">
              <a:avLst/>
            </a:prstGeom>
          </p:spPr>
        </p:pic>
      </p:grpSp>
      <p:sp>
        <p:nvSpPr>
          <p:cNvPr id="20" name="Стрелка вправо 19">
            <a:extLst>
              <a:ext uri="{FF2B5EF4-FFF2-40B4-BE49-F238E27FC236}">
                <a16:creationId xmlns:a16="http://schemas.microsoft.com/office/drawing/2014/main" id="{6CB781CD-C213-6C12-7894-526FE010C4B2}"/>
              </a:ext>
            </a:extLst>
          </p:cNvPr>
          <p:cNvSpPr/>
          <p:nvPr/>
        </p:nvSpPr>
        <p:spPr>
          <a:xfrm>
            <a:off x="4977326" y="6212331"/>
            <a:ext cx="305397" cy="183238"/>
          </a:xfrm>
          <a:prstGeom prst="rightArrow">
            <a:avLst/>
          </a:prstGeom>
          <a:solidFill>
            <a:srgbClr val="FF0B0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1" name="Рисунок 20" descr="addin_tmp.png">
            <a:extLst>
              <a:ext uri="{FF2B5EF4-FFF2-40B4-BE49-F238E27FC236}">
                <a16:creationId xmlns:a16="http://schemas.microsoft.com/office/drawing/2014/main" id="{3C855347-15DD-5F6E-F3BB-BB5C21BA835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4150704" y="6203029"/>
            <a:ext cx="627507" cy="1628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6D3E80-D6AA-E874-F243-E604C5ED1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9086" y="6041540"/>
            <a:ext cx="1121070" cy="4569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31BBDE7-CBCB-5A32-998F-5A7E7683CE94}"/>
              </a:ext>
            </a:extLst>
          </p:cNvPr>
          <p:cNvSpPr txBox="1"/>
          <p:nvPr/>
        </p:nvSpPr>
        <p:spPr>
          <a:xfrm>
            <a:off x="7281031" y="4394245"/>
            <a:ext cx="4618510" cy="2308324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432FF"/>
                </a:solidFill>
              </a:rPr>
              <a:t>В лекции я буду рассматривать двумерные системы.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Начну с квантовых ям, потом перейду к системам, в которых важно учесть диэлектрический контраст </a:t>
            </a:r>
          </a:p>
        </p:txBody>
      </p:sp>
    </p:spTree>
    <p:extLst>
      <p:ext uri="{BB962C8B-B14F-4D97-AF65-F5344CB8AC3E}">
        <p14:creationId xmlns:p14="http://schemas.microsoft.com/office/powerpoint/2010/main" val="74076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8E310-E796-EA82-C54D-AF913757B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691B2ED-2827-356E-ADEB-058214D0AE8E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12C46EE-07D0-04B8-A669-AB68687B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Трионы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в полупроводниках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B8A9C7-33F3-3334-B149-D59D1762D06A}"/>
              </a:ext>
            </a:extLst>
          </p:cNvPr>
          <p:cNvSpPr txBox="1"/>
          <p:nvPr/>
        </p:nvSpPr>
        <p:spPr>
          <a:xfrm>
            <a:off x="61992" y="1346370"/>
            <a:ext cx="120761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cs typeface="Arial" pitchFamily="34" charset="0"/>
              </a:rPr>
              <a:t>Трионы</a:t>
            </a:r>
            <a:r>
              <a:rPr lang="ru-RU" dirty="0">
                <a:cs typeface="Arial" pitchFamily="34" charset="0"/>
              </a:rPr>
              <a:t> (заряженные экситоны) – состоят из двух электронов и одной дырки или из двух дырок и одного электрона. Получаются, если возбудить экситон в структуре с резидентными носителями заряда</a:t>
            </a:r>
          </a:p>
        </p:txBody>
      </p:sp>
      <p:pic>
        <p:nvPicPr>
          <p:cNvPr id="3" name="Picture 2" descr="H:\Disser\Data\FIAN\trion.wmf">
            <a:extLst>
              <a:ext uri="{FF2B5EF4-FFF2-40B4-BE49-F238E27FC236}">
                <a16:creationId xmlns:a16="http://schemas.microsoft.com/office/drawing/2014/main" id="{799D99D5-0164-8800-40A4-171435131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535" y="2240342"/>
            <a:ext cx="1357610" cy="22159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1" descr="G:\Disser\Data\FIAN\Xminus.wmf">
            <a:extLst>
              <a:ext uri="{FF2B5EF4-FFF2-40B4-BE49-F238E27FC236}">
                <a16:creationId xmlns:a16="http://schemas.microsoft.com/office/drawing/2014/main" id="{3D4D83AF-C1B4-7385-A2A8-25A80DAF4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320" y="2258489"/>
            <a:ext cx="1289761" cy="12948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2" descr="G:\Disser\Data\FIAN\Xplus.wmf">
            <a:extLst>
              <a:ext uri="{FF2B5EF4-FFF2-40B4-BE49-F238E27FC236}">
                <a16:creationId xmlns:a16="http://schemas.microsoft.com/office/drawing/2014/main" id="{9FD045F0-E7B3-88B6-CB1E-AA1B39F7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3261" y="2246347"/>
            <a:ext cx="2050817" cy="12475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E5C706-0E30-423B-9BAA-4A71E9F37D06}"/>
              </a:ext>
            </a:extLst>
          </p:cNvPr>
          <p:cNvSpPr txBox="1"/>
          <p:nvPr/>
        </p:nvSpPr>
        <p:spPr>
          <a:xfrm>
            <a:off x="183389" y="3660045"/>
            <a:ext cx="129234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cs typeface="Arial" pitchFamily="34" charset="0"/>
              </a:rPr>
              <a:t>Х</a:t>
            </a:r>
            <a:r>
              <a:rPr lang="ru-RU" sz="2000" baseline="30000" dirty="0">
                <a:cs typeface="Arial" pitchFamily="34" charset="0"/>
              </a:rPr>
              <a:t>-</a:t>
            </a:r>
            <a:r>
              <a:rPr lang="ru-RU" dirty="0">
                <a:cs typeface="Arial" pitchFamily="34" charset="0"/>
              </a:rPr>
              <a:t> </a:t>
            </a:r>
            <a:r>
              <a:rPr lang="ru-RU" dirty="0" err="1">
                <a:cs typeface="Arial" pitchFamily="34" charset="0"/>
              </a:rPr>
              <a:t>трион</a:t>
            </a:r>
            <a:endParaRPr lang="ru-RU" dirty="0">
              <a:cs typeface="Arial" pitchFamily="34" charset="0"/>
            </a:endParaRPr>
          </a:p>
          <a:p>
            <a:pPr algn="ctr"/>
            <a:r>
              <a:rPr lang="ru-RU" dirty="0">
                <a:cs typeface="Arial" pitchFamily="34" charset="0"/>
              </a:rPr>
              <a:t> (аналог Н</a:t>
            </a:r>
            <a:r>
              <a:rPr lang="ru-RU" sz="2000" baseline="30000" dirty="0">
                <a:cs typeface="Arial" pitchFamily="34" charset="0"/>
              </a:rPr>
              <a:t>-</a:t>
            </a:r>
            <a:r>
              <a:rPr lang="ru-RU" dirty="0">
                <a:cs typeface="Arial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DD7FB-2965-767E-9D1C-E9860BB46D81}"/>
              </a:ext>
            </a:extLst>
          </p:cNvPr>
          <p:cNvSpPr txBox="1"/>
          <p:nvPr/>
        </p:nvSpPr>
        <p:spPr>
          <a:xfrm>
            <a:off x="2430865" y="3660045"/>
            <a:ext cx="14029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cs typeface="Arial" pitchFamily="34" charset="0"/>
              </a:rPr>
              <a:t>Х</a:t>
            </a:r>
            <a:r>
              <a:rPr lang="ru-RU" sz="2000" baseline="30000" dirty="0">
                <a:cs typeface="Arial" pitchFamily="34" charset="0"/>
              </a:rPr>
              <a:t>+</a:t>
            </a:r>
            <a:r>
              <a:rPr lang="ru-RU" dirty="0">
                <a:cs typeface="Arial" pitchFamily="34" charset="0"/>
              </a:rPr>
              <a:t> </a:t>
            </a:r>
            <a:r>
              <a:rPr lang="ru-RU" dirty="0" err="1">
                <a:cs typeface="Arial" pitchFamily="34" charset="0"/>
              </a:rPr>
              <a:t>трион</a:t>
            </a:r>
            <a:endParaRPr lang="ru-RU" dirty="0">
              <a:cs typeface="Arial" pitchFamily="34" charset="0"/>
            </a:endParaRPr>
          </a:p>
          <a:p>
            <a:pPr algn="ctr"/>
            <a:r>
              <a:rPr lang="ru-RU" dirty="0">
                <a:cs typeface="Arial" pitchFamily="34" charset="0"/>
              </a:rPr>
              <a:t> (аналог Н</a:t>
            </a:r>
            <a:r>
              <a:rPr lang="ru-RU" baseline="-25000" dirty="0">
                <a:cs typeface="Arial" pitchFamily="34" charset="0"/>
              </a:rPr>
              <a:t>2</a:t>
            </a:r>
            <a:r>
              <a:rPr lang="ru-RU" sz="2000" baseline="30000" dirty="0">
                <a:cs typeface="Arial" pitchFamily="34" charset="0"/>
              </a:rPr>
              <a:t>+</a:t>
            </a:r>
            <a:r>
              <a:rPr lang="ru-RU" dirty="0">
                <a:cs typeface="Arial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45368D-0A0A-9BFA-D65C-361E593DB740}"/>
              </a:ext>
            </a:extLst>
          </p:cNvPr>
          <p:cNvSpPr txBox="1"/>
          <p:nvPr/>
        </p:nvSpPr>
        <p:spPr>
          <a:xfrm>
            <a:off x="142627" y="4649477"/>
            <a:ext cx="5249647" cy="10002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rgbClr val="FF0B0B"/>
                </a:solidFill>
                <a:cs typeface="Arial" pitchFamily="34" charset="0"/>
              </a:rPr>
              <a:t>Предсказаны</a:t>
            </a:r>
            <a:r>
              <a:rPr lang="ru-RU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ru-RU" dirty="0">
                <a:cs typeface="Arial" pitchFamily="34" charset="0"/>
              </a:rPr>
              <a:t>в 1958 г. М. </a:t>
            </a:r>
            <a:r>
              <a:rPr lang="ru-RU" dirty="0" err="1">
                <a:cs typeface="Arial" pitchFamily="34" charset="0"/>
              </a:rPr>
              <a:t>Лампертом</a:t>
            </a:r>
            <a:endParaRPr lang="ru-RU" dirty="0"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cs typeface="Arial" pitchFamily="34" charset="0"/>
              </a:rPr>
              <a:t>Энергия связи в объеме мала</a:t>
            </a:r>
            <a:endParaRPr lang="en-US" dirty="0"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>
                <a:cs typeface="Arial" pitchFamily="34" charset="0"/>
              </a:rPr>
              <a:t>Первые</a:t>
            </a:r>
            <a:r>
              <a:rPr lang="ru-RU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ru-RU" dirty="0">
                <a:solidFill>
                  <a:srgbClr val="FF0B0B"/>
                </a:solidFill>
                <a:cs typeface="Arial" pitchFamily="34" charset="0"/>
              </a:rPr>
              <a:t>наблюдения</a:t>
            </a:r>
            <a:r>
              <a:rPr lang="ru-RU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ru-RU" dirty="0">
                <a:cs typeface="Arial" pitchFamily="34" charset="0"/>
              </a:rPr>
              <a:t>в 1993 г. в квантовых ямах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2E11C5-7AF2-3C94-4E79-F3B692553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317" y="2206704"/>
            <a:ext cx="3749970" cy="31451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3B92A1-5131-7BA2-4A54-A0FD46E57B16}"/>
              </a:ext>
            </a:extLst>
          </p:cNvPr>
          <p:cNvSpPr txBox="1"/>
          <p:nvPr/>
        </p:nvSpPr>
        <p:spPr>
          <a:xfrm>
            <a:off x="6393317" y="5521558"/>
            <a:ext cx="374997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effectLst/>
              </a:rPr>
              <a:t>R. </a:t>
            </a:r>
            <a:r>
              <a:rPr lang="en-US" sz="1400" i="1" dirty="0" err="1">
                <a:effectLst/>
              </a:rPr>
              <a:t>Suris</a:t>
            </a:r>
            <a:r>
              <a:rPr lang="en-US" sz="1400" i="1" dirty="0">
                <a:effectLst/>
              </a:rPr>
              <a:t>, V. </a:t>
            </a:r>
            <a:r>
              <a:rPr lang="en-US" sz="1400" i="1" dirty="0" err="1">
                <a:effectLst/>
              </a:rPr>
              <a:t>Kochereshko</a:t>
            </a:r>
            <a:r>
              <a:rPr lang="en-US" sz="1400" i="1" dirty="0">
                <a:effectLst/>
              </a:rPr>
              <a:t>, G. Astakhov, et al., </a:t>
            </a:r>
            <a:r>
              <a:rPr lang="en-US" sz="1400" i="1" dirty="0" err="1">
                <a:effectLst/>
              </a:rPr>
              <a:t>Physica</a:t>
            </a:r>
            <a:r>
              <a:rPr lang="en-US" sz="1400" i="1" dirty="0">
                <a:effectLst/>
              </a:rPr>
              <a:t> Status Solidi (b) 227, 343 (2001).</a:t>
            </a:r>
            <a:endParaRPr lang="en-US" sz="1400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B4E89-21F3-F5CE-2C03-11603BCF1466}"/>
              </a:ext>
            </a:extLst>
          </p:cNvPr>
          <p:cNvSpPr txBox="1"/>
          <p:nvPr/>
        </p:nvSpPr>
        <p:spPr>
          <a:xfrm>
            <a:off x="61992" y="6124780"/>
            <a:ext cx="104015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</a:lstStyle>
          <a:p>
            <a:r>
              <a:rPr lang="ru-RU" dirty="0"/>
              <a:t>Ниже представлено описание для малых концентраций носителей заряда. </a:t>
            </a:r>
            <a:endParaRPr lang="en-US" dirty="0"/>
          </a:p>
          <a:p>
            <a:r>
              <a:rPr lang="ru-RU" dirty="0"/>
              <a:t>Для общего случая см., например </a:t>
            </a:r>
            <a:r>
              <a:rPr lang="en-US" dirty="0"/>
              <a:t>[</a:t>
            </a:r>
            <a:r>
              <a:rPr lang="en-US" i="1" dirty="0"/>
              <a:t>M. M. Glazov, The Journal of Chemical Physics 153, 034703 (2020)</a:t>
            </a:r>
            <a:r>
              <a:rPr lang="en-US" dirty="0"/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37756336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849C2-7E70-4CA6-AE14-38CA3D7C4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0EC67BB-F4AD-382A-8C5F-BB2BB0C37AE8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89264D42-EED5-8E1C-8329-FDF706D9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Тонкая квантовая яма. Разделение переменных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FC092D-2B67-91E2-15F6-9E7E98A0DD7B}"/>
              </a:ext>
            </a:extLst>
          </p:cNvPr>
          <p:cNvSpPr/>
          <p:nvPr/>
        </p:nvSpPr>
        <p:spPr>
          <a:xfrm>
            <a:off x="114758" y="4806992"/>
            <a:ext cx="4720713" cy="71487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0C65F0-D88B-294D-C3B1-B7A4E2EF73FF}"/>
              </a:ext>
            </a:extLst>
          </p:cNvPr>
          <p:cNvSpPr/>
          <p:nvPr/>
        </p:nvSpPr>
        <p:spPr>
          <a:xfrm>
            <a:off x="2800413" y="2222762"/>
            <a:ext cx="6948024" cy="184724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88F019-783D-F6E6-8177-259D7B6B0C5A}"/>
              </a:ext>
            </a:extLst>
          </p:cNvPr>
          <p:cNvSpPr/>
          <p:nvPr/>
        </p:nvSpPr>
        <p:spPr>
          <a:xfrm>
            <a:off x="43106" y="1678619"/>
            <a:ext cx="2669100" cy="1779156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244A794-7055-0084-7B6D-8A51798CDFA1}"/>
              </a:ext>
            </a:extLst>
          </p:cNvPr>
          <p:cNvGrpSpPr/>
          <p:nvPr/>
        </p:nvGrpSpPr>
        <p:grpSpPr>
          <a:xfrm>
            <a:off x="473751" y="1846335"/>
            <a:ext cx="1832384" cy="1343749"/>
            <a:chOff x="3491880" y="2461009"/>
            <a:chExt cx="1832384" cy="1343749"/>
          </a:xfrm>
        </p:grpSpPr>
        <p:sp>
          <p:nvSpPr>
            <p:cNvPr id="6" name="Куб 5">
              <a:extLst>
                <a:ext uri="{FF2B5EF4-FFF2-40B4-BE49-F238E27FC236}">
                  <a16:creationId xmlns:a16="http://schemas.microsoft.com/office/drawing/2014/main" id="{DD3DC606-E9B9-008B-F274-2CCDD9AACB7B}"/>
                </a:ext>
              </a:extLst>
            </p:cNvPr>
            <p:cNvSpPr/>
            <p:nvPr/>
          </p:nvSpPr>
          <p:spPr>
            <a:xfrm>
              <a:off x="3491880" y="3244863"/>
              <a:ext cx="1832384" cy="559895"/>
            </a:xfrm>
            <a:prstGeom prst="cube">
              <a:avLst/>
            </a:prstGeom>
            <a:gradFill>
              <a:gsLst>
                <a:gs pos="0">
                  <a:srgbClr val="BBE0E3">
                    <a:shade val="30000"/>
                    <a:satMod val="115000"/>
                  </a:srgbClr>
                </a:gs>
                <a:gs pos="50000">
                  <a:srgbClr val="BBE0E3">
                    <a:shade val="67500"/>
                    <a:satMod val="115000"/>
                  </a:srgbClr>
                </a:gs>
                <a:gs pos="100000">
                  <a:srgbClr val="BBE0E3">
                    <a:shade val="100000"/>
                    <a:satMod val="115000"/>
                  </a:srgbClr>
                </a:gs>
              </a:gsLst>
              <a:lin ang="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Куб 6">
              <a:extLst>
                <a:ext uri="{FF2B5EF4-FFF2-40B4-BE49-F238E27FC236}">
                  <a16:creationId xmlns:a16="http://schemas.microsoft.com/office/drawing/2014/main" id="{8ECD9FB6-D01D-BA4C-6986-13973CD7296C}"/>
                </a:ext>
              </a:extLst>
            </p:cNvPr>
            <p:cNvSpPr/>
            <p:nvPr/>
          </p:nvSpPr>
          <p:spPr>
            <a:xfrm>
              <a:off x="3491880" y="2852936"/>
              <a:ext cx="1832384" cy="559895"/>
            </a:xfrm>
            <a:prstGeom prst="cube">
              <a:avLst/>
            </a:prstGeom>
            <a:solidFill>
              <a:srgbClr val="33339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Куб 7">
              <a:extLst>
                <a:ext uri="{FF2B5EF4-FFF2-40B4-BE49-F238E27FC236}">
                  <a16:creationId xmlns:a16="http://schemas.microsoft.com/office/drawing/2014/main" id="{8B4CD492-1E68-98FA-09E5-AEFF5A504E39}"/>
                </a:ext>
              </a:extLst>
            </p:cNvPr>
            <p:cNvSpPr/>
            <p:nvPr/>
          </p:nvSpPr>
          <p:spPr>
            <a:xfrm>
              <a:off x="3491880" y="2461009"/>
              <a:ext cx="1832384" cy="559895"/>
            </a:xfrm>
            <a:prstGeom prst="cube">
              <a:avLst/>
            </a:prstGeom>
            <a:gradFill>
              <a:gsLst>
                <a:gs pos="0">
                  <a:srgbClr val="BBE0E3">
                    <a:shade val="30000"/>
                    <a:satMod val="115000"/>
                  </a:srgbClr>
                </a:gs>
                <a:gs pos="50000">
                  <a:srgbClr val="BBE0E3">
                    <a:shade val="67500"/>
                    <a:satMod val="115000"/>
                  </a:srgbClr>
                </a:gs>
                <a:gs pos="100000">
                  <a:srgbClr val="BBE0E3">
                    <a:shade val="100000"/>
                    <a:satMod val="11500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40CFA0-A802-C8C9-3758-F2AF3901897B}"/>
                </a:ext>
              </a:extLst>
            </p:cNvPr>
            <p:cNvSpPr txBox="1"/>
            <p:nvPr/>
          </p:nvSpPr>
          <p:spPr>
            <a:xfrm>
              <a:off x="4125873" y="3039657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2D</a:t>
              </a: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A9AD79F-C5EE-C710-FF48-8189029A40E7}"/>
              </a:ext>
            </a:extLst>
          </p:cNvPr>
          <p:cNvSpPr txBox="1"/>
          <p:nvPr/>
        </p:nvSpPr>
        <p:spPr>
          <a:xfrm>
            <a:off x="2800414" y="1674994"/>
            <a:ext cx="3011452" cy="40011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Гамильтониан экситона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51473B-4E38-4F07-E588-CF8EB3ECC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899" y="2238259"/>
            <a:ext cx="6743700" cy="64770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A04504-EABA-E533-7B88-37352ABA7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899" y="3049114"/>
            <a:ext cx="3611880" cy="28194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F659A3-B171-41BA-2E1B-5A83549C8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285" y="3457775"/>
            <a:ext cx="3970020" cy="58674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8F0FCB-749B-7326-0D95-1A3F55EB02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56840" y="4874619"/>
            <a:ext cx="2418969" cy="64008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3A689F-A17B-2940-55FE-24C256D9FB29}"/>
              </a:ext>
            </a:extLst>
          </p:cNvPr>
          <p:cNvSpPr txBox="1"/>
          <p:nvPr/>
        </p:nvSpPr>
        <p:spPr>
          <a:xfrm>
            <a:off x="143001" y="4375886"/>
            <a:ext cx="4389014" cy="40011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Гамильтониан двумерного экситона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290F98-0F0A-E490-5AC1-21F63A3E8C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0377" y="4875633"/>
            <a:ext cx="1421638" cy="640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5974CB-401B-2630-656D-9CF5F747C50A}"/>
              </a:ext>
            </a:extLst>
          </p:cNvPr>
          <p:cNvSpPr txBox="1"/>
          <p:nvPr/>
        </p:nvSpPr>
        <p:spPr>
          <a:xfrm>
            <a:off x="148124" y="5672113"/>
            <a:ext cx="4222397" cy="40011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Гамильтониан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д</a:t>
            </a:r>
            <a:r>
              <a:rPr lang="ru-RU" sz="2000" dirty="0" err="1">
                <a:solidFill>
                  <a:srgbClr val="FF0000"/>
                </a:solidFill>
              </a:rPr>
              <a:t>вумерного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триона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6B0CB49-6E74-E705-C767-9EB5B20987D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6840" y="6131482"/>
            <a:ext cx="7773333" cy="620952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2A57DF-D80B-9ABD-EF5B-02A1E1479A0C}"/>
              </a:ext>
            </a:extLst>
          </p:cNvPr>
          <p:cNvSpPr txBox="1"/>
          <p:nvPr/>
        </p:nvSpPr>
        <p:spPr>
          <a:xfrm>
            <a:off x="8508570" y="5988233"/>
            <a:ext cx="3640324" cy="707886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432FF"/>
                </a:solidFill>
              </a:rPr>
              <a:t>Волновую функцию </a:t>
            </a:r>
            <a:r>
              <a:rPr lang="ru-RU" sz="2000" b="1" dirty="0" err="1">
                <a:solidFill>
                  <a:srgbClr val="0432FF"/>
                </a:solidFill>
              </a:rPr>
              <a:t>триона</a:t>
            </a:r>
            <a:r>
              <a:rPr lang="ru-RU" sz="2000" b="1" dirty="0">
                <a:solidFill>
                  <a:srgbClr val="0432FF"/>
                </a:solidFill>
              </a:rPr>
              <a:t> аналитически не записать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7D926D-DE78-3CF1-CF94-5F7C9352A789}"/>
              </a:ext>
            </a:extLst>
          </p:cNvPr>
          <p:cNvSpPr txBox="1"/>
          <p:nvPr/>
        </p:nvSpPr>
        <p:spPr>
          <a:xfrm>
            <a:off x="9810429" y="1307575"/>
            <a:ext cx="2338465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Если яма слишком тонкая, то носители заряда будут сильнее проникать в барьер из-за его конечности. Тогда эффективная ширина ямы будет рести с уменьшением ее толщины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317E974-9E93-635C-6B1E-9F6D0A00D4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8719" y="4832262"/>
            <a:ext cx="4373880" cy="66294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9ABCFAC-53F3-8180-3FFC-5A0DDBF8B584}"/>
              </a:ext>
            </a:extLst>
          </p:cNvPr>
          <p:cNvSpPr txBox="1"/>
          <p:nvPr/>
        </p:nvSpPr>
        <p:spPr>
          <a:xfrm>
            <a:off x="7097019" y="2885959"/>
            <a:ext cx="2614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432FF"/>
                </a:solidFill>
              </a:rPr>
              <a:t>Тяжелые и легкие дырки расщеплены размерным квантованием вдоль </a:t>
            </a:r>
            <a:r>
              <a:rPr lang="en-US" dirty="0">
                <a:solidFill>
                  <a:srgbClr val="0432FF"/>
                </a:solidFill>
              </a:rPr>
              <a:t>z</a:t>
            </a:r>
            <a:endParaRPr lang="ru-RU" dirty="0">
              <a:solidFill>
                <a:srgbClr val="0432FF"/>
              </a:solidFill>
            </a:endParaRP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825149EC-8026-9B8F-7A5E-E9C8D799F6F0}"/>
              </a:ext>
            </a:extLst>
          </p:cNvPr>
          <p:cNvCxnSpPr/>
          <p:nvPr/>
        </p:nvCxnSpPr>
        <p:spPr>
          <a:xfrm flipV="1">
            <a:off x="371957" y="1846335"/>
            <a:ext cx="0" cy="13000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C1A7993-1474-6B72-E197-A2449EBC38B4}"/>
              </a:ext>
            </a:extLst>
          </p:cNvPr>
          <p:cNvSpPr txBox="1"/>
          <p:nvPr/>
        </p:nvSpPr>
        <p:spPr>
          <a:xfrm>
            <a:off x="78885" y="2311692"/>
            <a:ext cx="276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z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742865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32D438-EE6A-457A-1AB9-C5883142F7CE}"/>
              </a:ext>
            </a:extLst>
          </p:cNvPr>
          <p:cNvSpPr txBox="1"/>
          <p:nvPr/>
        </p:nvSpPr>
        <p:spPr>
          <a:xfrm>
            <a:off x="-7262" y="1371708"/>
            <a:ext cx="579678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Общий смысл вариационного метода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695958AB-70E2-599E-DB7E-3B426792D2E8}"/>
              </a:ext>
            </a:extLst>
          </p:cNvPr>
          <p:cNvSpPr/>
          <p:nvPr/>
        </p:nvSpPr>
        <p:spPr>
          <a:xfrm>
            <a:off x="356460" y="1863488"/>
            <a:ext cx="1642821" cy="16428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HH</a:t>
            </a:r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2670D187-C109-6367-10CA-987665CE4B24}"/>
              </a:ext>
            </a:extLst>
          </p:cNvPr>
          <p:cNvSpPr/>
          <p:nvPr/>
        </p:nvSpPr>
        <p:spPr>
          <a:xfrm>
            <a:off x="3407043" y="1863488"/>
            <a:ext cx="1642821" cy="16428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B6561BA-999D-8ED8-5CC4-27E791FF1DD1}"/>
              </a:ext>
            </a:extLst>
          </p:cNvPr>
          <p:cNvSpPr/>
          <p:nvPr/>
        </p:nvSpPr>
        <p:spPr>
          <a:xfrm>
            <a:off x="9466878" y="1484294"/>
            <a:ext cx="2401208" cy="24012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B16B2-0D48-F02A-5E63-6695D7FD24CA}"/>
              </a:ext>
            </a:extLst>
          </p:cNvPr>
          <p:cNvSpPr txBox="1"/>
          <p:nvPr/>
        </p:nvSpPr>
        <p:spPr>
          <a:xfrm>
            <a:off x="382268" y="2485944"/>
            <a:ext cx="1639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Гамильтониан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016CC1-0DF6-BFC8-CC19-591055244B06}"/>
              </a:ext>
            </a:extLst>
          </p:cNvPr>
          <p:cNvSpPr txBox="1"/>
          <p:nvPr/>
        </p:nvSpPr>
        <p:spPr>
          <a:xfrm>
            <a:off x="3541018" y="2219433"/>
            <a:ext cx="1490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Усреднение с пробной функцией</a:t>
            </a:r>
          </a:p>
        </p:txBody>
      </p:sp>
      <p:sp>
        <p:nvSpPr>
          <p:cNvPr id="10" name="Плюс 9">
            <a:extLst>
              <a:ext uri="{FF2B5EF4-FFF2-40B4-BE49-F238E27FC236}">
                <a16:creationId xmlns:a16="http://schemas.microsoft.com/office/drawing/2014/main" id="{9C6EC87F-9B49-4029-0AE4-65A48F6B74E7}"/>
              </a:ext>
            </a:extLst>
          </p:cNvPr>
          <p:cNvSpPr/>
          <p:nvPr/>
        </p:nvSpPr>
        <p:spPr>
          <a:xfrm>
            <a:off x="1881751" y="1956917"/>
            <a:ext cx="1642822" cy="164282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 10">
            <a:extLst>
              <a:ext uri="{FF2B5EF4-FFF2-40B4-BE49-F238E27FC236}">
                <a16:creationId xmlns:a16="http://schemas.microsoft.com/office/drawing/2014/main" id="{9F392C41-745A-D6C8-0C94-B4F468ED5EEC}"/>
              </a:ext>
            </a:extLst>
          </p:cNvPr>
          <p:cNvSpPr/>
          <p:nvPr/>
        </p:nvSpPr>
        <p:spPr>
          <a:xfrm>
            <a:off x="7963543" y="2002973"/>
            <a:ext cx="1503336" cy="150333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5C029-4785-6CE8-13AF-8ECA42B80E49}"/>
              </a:ext>
            </a:extLst>
          </p:cNvPr>
          <p:cNvSpPr txBox="1"/>
          <p:nvPr/>
        </p:nvSpPr>
        <p:spPr>
          <a:xfrm>
            <a:off x="9384643" y="2366107"/>
            <a:ext cx="2565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Хорошая оценка для энергии основного состояния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91AAD-8003-0E04-FBFA-E697F28ADD3D}"/>
              </a:ext>
            </a:extLst>
          </p:cNvPr>
          <p:cNvSpPr txBox="1"/>
          <p:nvPr/>
        </p:nvSpPr>
        <p:spPr>
          <a:xfrm>
            <a:off x="40745" y="5074028"/>
            <a:ext cx="118273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Для атома водорода (экситона) можно получить </a:t>
            </a:r>
            <a:r>
              <a:rPr lang="ru-RU" dirty="0">
                <a:solidFill>
                  <a:srgbClr val="FF0000"/>
                </a:solidFill>
              </a:rPr>
              <a:t>точное </a:t>
            </a:r>
            <a:r>
              <a:rPr lang="ru-RU" dirty="0"/>
              <a:t>решение</a:t>
            </a:r>
            <a:r>
              <a:rPr lang="en-US" dirty="0"/>
              <a:t> </a:t>
            </a:r>
            <a:r>
              <a:rPr lang="ru-RU" dirty="0"/>
              <a:t> взяв </a:t>
            </a:r>
            <a:r>
              <a:rPr lang="ru-RU" dirty="0">
                <a:solidFill>
                  <a:srgbClr val="FF0000"/>
                </a:solidFill>
              </a:rPr>
              <a:t>экспоненту</a:t>
            </a:r>
            <a:r>
              <a:rPr lang="en-US" dirty="0"/>
              <a:t> </a:t>
            </a:r>
            <a:r>
              <a:rPr lang="ru-RU" dirty="0"/>
              <a:t>в качестве пробной функции. Есть надежда, что вариационный метод будет хорошо работать для кулоновских комплексов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D223FE-41CC-1B2B-9BA2-8F5EF5E5FA80}"/>
              </a:ext>
            </a:extLst>
          </p:cNvPr>
          <p:cNvSpPr txBox="1"/>
          <p:nvPr/>
        </p:nvSpPr>
        <p:spPr>
          <a:xfrm>
            <a:off x="40746" y="4050949"/>
            <a:ext cx="1183554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Вариационный метод с </a:t>
            </a:r>
            <a:r>
              <a:rPr lang="ru-RU" dirty="0">
                <a:solidFill>
                  <a:srgbClr val="FF0000"/>
                </a:solidFill>
              </a:rPr>
              <a:t>хорошо подобранной</a:t>
            </a:r>
            <a:r>
              <a:rPr lang="en-US" dirty="0"/>
              <a:t> </a:t>
            </a:r>
            <a:r>
              <a:rPr lang="ru-RU" dirty="0"/>
              <a:t>пробной функцией </a:t>
            </a:r>
            <a:r>
              <a:rPr lang="ru-RU" dirty="0">
                <a:solidFill>
                  <a:srgbClr val="FF0000"/>
                </a:solidFill>
              </a:rPr>
              <a:t>–хороший компромисс</a:t>
            </a:r>
            <a:r>
              <a:rPr lang="en-US" dirty="0"/>
              <a:t>: </a:t>
            </a:r>
            <a:r>
              <a:rPr lang="ru-RU" dirty="0"/>
              <a:t>относительная</a:t>
            </a:r>
            <a:r>
              <a:rPr lang="en-US" dirty="0"/>
              <a:t> </a:t>
            </a:r>
            <a:r>
              <a:rPr lang="ru-RU" dirty="0">
                <a:solidFill>
                  <a:srgbClr val="FF0000"/>
                </a:solidFill>
              </a:rPr>
              <a:t>простота</a:t>
            </a:r>
            <a:r>
              <a:rPr lang="en-US" dirty="0"/>
              <a:t> </a:t>
            </a:r>
            <a:r>
              <a:rPr lang="ru-RU" dirty="0"/>
              <a:t>расчета</a:t>
            </a:r>
            <a:r>
              <a:rPr lang="en-US" dirty="0"/>
              <a:t> </a:t>
            </a:r>
            <a:r>
              <a:rPr lang="ru-RU" dirty="0"/>
              <a:t>ценой</a:t>
            </a:r>
            <a:r>
              <a:rPr lang="en-US" dirty="0"/>
              <a:t> </a:t>
            </a:r>
            <a:r>
              <a:rPr lang="ru-RU" dirty="0">
                <a:solidFill>
                  <a:srgbClr val="FF0000"/>
                </a:solidFill>
              </a:rPr>
              <a:t>некоторой потери точности</a:t>
            </a:r>
            <a:r>
              <a:rPr lang="en-US" dirty="0"/>
              <a:t>. </a:t>
            </a:r>
          </a:p>
          <a:p>
            <a:r>
              <a:rPr lang="ru-RU" dirty="0">
                <a:solidFill>
                  <a:srgbClr val="FF0000"/>
                </a:solidFill>
              </a:rPr>
              <a:t>В качестве бонуса</a:t>
            </a:r>
            <a:r>
              <a:rPr lang="en-US" dirty="0"/>
              <a:t>: </a:t>
            </a:r>
            <a:r>
              <a:rPr lang="ru-RU" dirty="0"/>
              <a:t>хорошо выбранная пробная функция позволяет понять внутреннюю структуру системы.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6A3C71-31F7-D7A5-99C8-A088536C522B}"/>
              </a:ext>
            </a:extLst>
          </p:cNvPr>
          <p:cNvSpPr txBox="1"/>
          <p:nvPr/>
        </p:nvSpPr>
        <p:spPr>
          <a:xfrm>
            <a:off x="2575637" y="6068427"/>
            <a:ext cx="68090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Выбор хорошей пробной функции - искусство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4907AAF-42DF-BEB4-6736-632E00B20B89}"/>
              </a:ext>
            </a:extLst>
          </p:cNvPr>
          <p:cNvSpPr/>
          <p:nvPr/>
        </p:nvSpPr>
        <p:spPr>
          <a:xfrm>
            <a:off x="6442125" y="1860907"/>
            <a:ext cx="1642821" cy="16428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6F3827-9E02-C08C-DC50-D6DE0AD0B0FD}"/>
              </a:ext>
            </a:extLst>
          </p:cNvPr>
          <p:cNvSpPr txBox="1"/>
          <p:nvPr/>
        </p:nvSpPr>
        <p:spPr>
          <a:xfrm>
            <a:off x="6384709" y="2366107"/>
            <a:ext cx="168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Оптимизация параметров</a:t>
            </a:r>
          </a:p>
        </p:txBody>
      </p:sp>
      <p:sp>
        <p:nvSpPr>
          <p:cNvPr id="18" name="Плюс 17">
            <a:extLst>
              <a:ext uri="{FF2B5EF4-FFF2-40B4-BE49-F238E27FC236}">
                <a16:creationId xmlns:a16="http://schemas.microsoft.com/office/drawing/2014/main" id="{9DB70314-C888-D8A6-C972-891C1485D30F}"/>
              </a:ext>
            </a:extLst>
          </p:cNvPr>
          <p:cNvSpPr/>
          <p:nvPr/>
        </p:nvSpPr>
        <p:spPr>
          <a:xfrm>
            <a:off x="4916833" y="1954336"/>
            <a:ext cx="1642822" cy="164282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EA979BA-426E-4E86-A6DD-0DE834E48F75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4685D19F-E11A-7285-9920-F5BD3FC52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Вариационный метод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8143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7F1FE9B-7C43-444C-0C48-F3467DF38548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F9496A7-9FF9-97FD-0D5A-783B4375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Вариационный метод. Простейшие примеры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C7926D-A52B-8E85-F573-71B3E6B84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58" y="1895543"/>
            <a:ext cx="3436620" cy="6172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Изображение 33" descr="latex-image-1.pdf">
            <a:extLst>
              <a:ext uri="{FF2B5EF4-FFF2-40B4-BE49-F238E27FC236}">
                <a16:creationId xmlns:a16="http://schemas.microsoft.com/office/drawing/2014/main" id="{72A2DAC5-08A1-ECA8-6AB2-701E4F09C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2" y="5653005"/>
            <a:ext cx="1174857" cy="51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Изображение 34" descr="latex-image-1.pdf">
            <a:extLst>
              <a:ext uri="{FF2B5EF4-FFF2-40B4-BE49-F238E27FC236}">
                <a16:creationId xmlns:a16="http://schemas.microsoft.com/office/drawing/2014/main" id="{DAD52628-F3FC-82D6-B9BC-3CD752E1E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8" y="6246466"/>
            <a:ext cx="950857" cy="5257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C08192-C27B-385F-A6CE-784DBA268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615" y="2793819"/>
            <a:ext cx="1905000" cy="2819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D335EB-F582-2FC4-853F-D3C7020D4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50" y="2750955"/>
            <a:ext cx="2217420" cy="3657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63B7FE-B614-A10F-E698-8606F4BD8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615" y="3401030"/>
            <a:ext cx="2004060" cy="312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09E99AB-9939-EB3C-EFC1-08DB2D76D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615" y="3941878"/>
            <a:ext cx="1074420" cy="312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03DF94-F4FA-5E8E-D619-C1E1C4D4C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615" y="4482025"/>
            <a:ext cx="1341120" cy="312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8ACD7D-26D6-026F-6E45-D1E89368FE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7750" y="3331563"/>
            <a:ext cx="2567940" cy="3276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07242E-94DF-CE19-85E5-9DE948616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7750" y="3834165"/>
            <a:ext cx="1150620" cy="4953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4868A26-C20C-70F7-A799-F0B06E38BA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7750" y="4482025"/>
            <a:ext cx="2430780" cy="3124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54F0B20-B36C-DAA3-23A2-34D0E38FCB08}"/>
              </a:ext>
            </a:extLst>
          </p:cNvPr>
          <p:cNvSpPr txBox="1"/>
          <p:nvPr/>
        </p:nvSpPr>
        <p:spPr>
          <a:xfrm>
            <a:off x="167058" y="5031036"/>
            <a:ext cx="27334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Погрешность около 20%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59F151-E769-10AC-5159-E99014089C69}"/>
              </a:ext>
            </a:extLst>
          </p:cNvPr>
          <p:cNvSpPr txBox="1"/>
          <p:nvPr/>
        </p:nvSpPr>
        <p:spPr>
          <a:xfrm>
            <a:off x="97433" y="1410226"/>
            <a:ext cx="22653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Двумерный экситон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1C2A29-0700-F41A-92BA-681EBF4DD9C1}"/>
              </a:ext>
            </a:extLst>
          </p:cNvPr>
          <p:cNvSpPr txBox="1"/>
          <p:nvPr/>
        </p:nvSpPr>
        <p:spPr>
          <a:xfrm>
            <a:off x="5936258" y="1477352"/>
            <a:ext cx="43300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Двумерный гармонический осциллятор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9FF66C3-279A-074D-2F1B-85DA518F1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766681"/>
            <a:ext cx="1905000" cy="2819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6E3F784-82D1-CD43-96D6-9B43809AF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2075" y="2708619"/>
            <a:ext cx="2217420" cy="3657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7C8ED87-C7DF-5405-78A8-39C05411A3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2053513"/>
            <a:ext cx="3497580" cy="3276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A03E426-8814-C8AA-827D-4823D9C982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0" y="3275300"/>
            <a:ext cx="2171700" cy="5638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2D7D307-B9CA-DA23-3EBB-4E8A66F520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67545" y="3995106"/>
            <a:ext cx="1889760" cy="7391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6C805AD-E0DA-D7B2-D82E-6F6F0522FF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84570" y="4994419"/>
            <a:ext cx="2194560" cy="3276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9E42792-99F4-949B-E588-19418833AC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42075" y="3263249"/>
            <a:ext cx="2065020" cy="5638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EA29712-C4A5-C485-3F48-0FC32E0C38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68559" y="3995106"/>
            <a:ext cx="1127760" cy="5638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27E73E3-38B1-6D43-AF40-D8BA663ECA1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38530" y="4994419"/>
            <a:ext cx="1127760" cy="3124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766FEE9-849B-DA75-6295-5BD24D4B6FA6}"/>
              </a:ext>
            </a:extLst>
          </p:cNvPr>
          <p:cNvSpPr txBox="1"/>
          <p:nvPr/>
        </p:nvSpPr>
        <p:spPr>
          <a:xfrm>
            <a:off x="7048500" y="5868289"/>
            <a:ext cx="27334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Погрешность около 2</a:t>
            </a:r>
            <a:r>
              <a:rPr lang="en-US" dirty="0"/>
              <a:t>2</a:t>
            </a:r>
            <a:r>
              <a:rPr lang="ru-RU" dirty="0"/>
              <a:t>%</a:t>
            </a: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9D4A3CD4-42F9-2103-E4C9-8CD9ED8A6B20}"/>
              </a:ext>
            </a:extLst>
          </p:cNvPr>
          <p:cNvCxnSpPr/>
          <p:nvPr/>
        </p:nvCxnSpPr>
        <p:spPr>
          <a:xfrm flipH="1" flipV="1">
            <a:off x="8207575" y="5468865"/>
            <a:ext cx="290513" cy="252637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A512144-8AE1-4C24-A368-69C0548E1D28}"/>
              </a:ext>
            </a:extLst>
          </p:cNvPr>
          <p:cNvCxnSpPr>
            <a:cxnSpLocks/>
          </p:cNvCxnSpPr>
          <p:nvPr/>
        </p:nvCxnSpPr>
        <p:spPr>
          <a:xfrm flipV="1">
            <a:off x="3046063" y="4947005"/>
            <a:ext cx="1125887" cy="359834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4755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A5316-3F3B-BB04-EE3C-DA98FBAE5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255BF43-729E-B24D-A939-8E189DC68D2F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8D0AC556-542E-A891-A23E-2478935D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Вариационный метод расчета энергии двумерного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триона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2EBEFA-DA8F-2BCC-CFAB-65087122D334}"/>
              </a:ext>
            </a:extLst>
          </p:cNvPr>
          <p:cNvSpPr txBox="1"/>
          <p:nvPr/>
        </p:nvSpPr>
        <p:spPr>
          <a:xfrm>
            <a:off x="29108" y="3885331"/>
            <a:ext cx="7686142" cy="64633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Пробная функция для  симметричного состояния </a:t>
            </a:r>
            <a:r>
              <a:rPr lang="en-US" dirty="0">
                <a:solidFill>
                  <a:srgbClr val="FF0000"/>
                </a:solidFill>
              </a:rPr>
              <a:t>2D </a:t>
            </a:r>
            <a:r>
              <a:rPr lang="ru-RU" dirty="0" err="1">
                <a:solidFill>
                  <a:srgbClr val="FF0000"/>
                </a:solidFill>
              </a:rPr>
              <a:t>триона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en-US" dirty="0"/>
              <a:t> </a:t>
            </a:r>
            <a:endParaRPr lang="ru-RU" dirty="0"/>
          </a:p>
          <a:p>
            <a:r>
              <a:rPr lang="en-US" dirty="0"/>
              <a:t>(</a:t>
            </a:r>
            <a:r>
              <a:rPr lang="ru-RU" dirty="0">
                <a:solidFill>
                  <a:srgbClr val="0432FF"/>
                </a:solidFill>
              </a:rPr>
              <a:t>простейшая функция из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i="1" dirty="0">
                <a:solidFill>
                  <a:srgbClr val="0432FF"/>
                </a:solidFill>
              </a:rPr>
              <a:t>S. Chandrasekhar. </a:t>
            </a:r>
            <a:r>
              <a:rPr lang="en-US" i="1" dirty="0" err="1">
                <a:solidFill>
                  <a:srgbClr val="0432FF"/>
                </a:solidFill>
              </a:rPr>
              <a:t>Astrophys</a:t>
            </a:r>
            <a:r>
              <a:rPr lang="en-US" i="1" dirty="0">
                <a:solidFill>
                  <a:srgbClr val="0432FF"/>
                </a:solidFill>
              </a:rPr>
              <a:t>. J. 100, 176 (1944))</a:t>
            </a:r>
            <a:r>
              <a:rPr lang="ru-RU" i="1" dirty="0">
                <a:solidFill>
                  <a:srgbClr val="0432FF"/>
                </a:solidFill>
              </a:rPr>
              <a:t>.</a:t>
            </a:r>
            <a:endParaRPr lang="en-US" i="1" dirty="0">
              <a:solidFill>
                <a:srgbClr val="0432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C76208-7A19-0AA0-5A04-1144F756CC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418" y="4714052"/>
            <a:ext cx="9198095" cy="598095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7CC75D-30AF-7F02-AE75-255D81BFF1B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418" y="5862570"/>
            <a:ext cx="9954286" cy="619048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939DF7-C325-E024-81A6-34DDC0B73C95}"/>
              </a:ext>
            </a:extLst>
          </p:cNvPr>
          <p:cNvSpPr txBox="1"/>
          <p:nvPr/>
        </p:nvSpPr>
        <p:spPr>
          <a:xfrm>
            <a:off x="42143" y="5386632"/>
            <a:ext cx="698560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Пробная функция для  антисимметричного состояния </a:t>
            </a:r>
            <a:r>
              <a:rPr lang="en-US" dirty="0">
                <a:solidFill>
                  <a:srgbClr val="FF0000"/>
                </a:solidFill>
              </a:rPr>
              <a:t>2D </a:t>
            </a:r>
            <a:r>
              <a:rPr lang="ru-RU" dirty="0" err="1">
                <a:solidFill>
                  <a:srgbClr val="FF0000"/>
                </a:solidFill>
              </a:rPr>
              <a:t>триона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C12736-78B8-41D2-1C43-1878815876E4}"/>
              </a:ext>
            </a:extLst>
          </p:cNvPr>
          <p:cNvSpPr txBox="1"/>
          <p:nvPr/>
        </p:nvSpPr>
        <p:spPr>
          <a:xfrm>
            <a:off x="7027753" y="5420780"/>
            <a:ext cx="518732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/>
              <a:t>R. </a:t>
            </a:r>
            <a:r>
              <a:rPr lang="en-US" sz="1400" i="1" dirty="0" err="1"/>
              <a:t>Sergeev</a:t>
            </a:r>
            <a:r>
              <a:rPr lang="en-US" sz="1400" i="1" dirty="0"/>
              <a:t> and R. </a:t>
            </a:r>
            <a:r>
              <a:rPr lang="en-US" sz="1400" i="1" dirty="0" err="1"/>
              <a:t>Suris</a:t>
            </a:r>
            <a:r>
              <a:rPr lang="en-US" sz="1400" i="1" dirty="0"/>
              <a:t>, Physics of the Solid State </a:t>
            </a:r>
            <a:r>
              <a:rPr lang="en-US" sz="1400" b="1" i="1" dirty="0"/>
              <a:t>43</a:t>
            </a:r>
            <a:r>
              <a:rPr lang="en-US" sz="1400" i="1" dirty="0"/>
              <a:t>, 746 (2001).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FE11A-A553-A36E-D939-05C5C8462FF7}"/>
              </a:ext>
            </a:extLst>
          </p:cNvPr>
          <p:cNvSpPr txBox="1"/>
          <p:nvPr/>
        </p:nvSpPr>
        <p:spPr>
          <a:xfrm>
            <a:off x="6814173" y="6501650"/>
            <a:ext cx="518732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effectLst/>
              </a:rPr>
              <a:t>R. Sergeev and R. </a:t>
            </a:r>
            <a:r>
              <a:rPr lang="en-US" sz="1400" i="1" dirty="0" err="1">
                <a:effectLst/>
              </a:rPr>
              <a:t>Suris</a:t>
            </a:r>
            <a:r>
              <a:rPr lang="en-US" sz="1400" i="1" dirty="0">
                <a:effectLst/>
              </a:rPr>
              <a:t>, </a:t>
            </a:r>
            <a:r>
              <a:rPr lang="en-US" sz="1400" i="1" dirty="0" err="1">
                <a:effectLst/>
              </a:rPr>
              <a:t>Physica</a:t>
            </a:r>
            <a:r>
              <a:rPr lang="en-US" sz="1400" i="1" dirty="0">
                <a:effectLst/>
              </a:rPr>
              <a:t> Status Solidi (b) 227, 387 (2001).</a:t>
            </a:r>
            <a:endParaRPr lang="en-US" sz="140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7324A-FE46-45E4-D9E9-71A2269B5078}"/>
              </a:ext>
            </a:extLst>
          </p:cNvPr>
          <p:cNvSpPr txBox="1"/>
          <p:nvPr/>
        </p:nvSpPr>
        <p:spPr>
          <a:xfrm>
            <a:off x="60103" y="2515114"/>
            <a:ext cx="11185851" cy="1067343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 Содержит небольшое число подгоночных параметров</a:t>
            </a:r>
          </a:p>
          <a:p>
            <a:pPr marL="285750" indent="-285750"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 При определенных условиях структура известна из физических соображений</a:t>
            </a:r>
          </a:p>
          <a:p>
            <a:pPr marL="285750" indent="-285750"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 Плавно интерполирует между соответствующими формами при изменении подгоночных параметров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BE99C-5490-36CE-6201-B12CE65DCA32}"/>
              </a:ext>
            </a:extLst>
          </p:cNvPr>
          <p:cNvSpPr txBox="1"/>
          <p:nvPr/>
        </p:nvSpPr>
        <p:spPr>
          <a:xfrm>
            <a:off x="60103" y="2061701"/>
            <a:ext cx="2825971" cy="40011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B0B"/>
                </a:solidFill>
              </a:rPr>
              <a:t>Пробная функция: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46FDC7-4A0A-4870-5FDC-43A4527C4705}"/>
              </a:ext>
            </a:extLst>
          </p:cNvPr>
          <p:cNvSpPr txBox="1"/>
          <p:nvPr/>
        </p:nvSpPr>
        <p:spPr>
          <a:xfrm>
            <a:off x="29108" y="1336978"/>
            <a:ext cx="11813038" cy="64633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ru-RU" dirty="0"/>
              <a:t>Прямого численного расчета никто не отменял, но, если у нас что-то сложнее идеального двумерного </a:t>
            </a:r>
            <a:r>
              <a:rPr lang="ru-RU" dirty="0" err="1"/>
              <a:t>триона</a:t>
            </a:r>
            <a:r>
              <a:rPr lang="ru-RU" dirty="0"/>
              <a:t>, такой расчет может быть весьма громоздким. Поэтому я буду говорить про вариационный метод</a:t>
            </a:r>
          </a:p>
        </p:txBody>
      </p:sp>
    </p:spTree>
    <p:extLst>
      <p:ext uri="{BB962C8B-B14F-4D97-AF65-F5344CB8AC3E}">
        <p14:creationId xmlns:p14="http://schemas.microsoft.com/office/powerpoint/2010/main" val="21373520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BBF2C-86A7-1DBA-631C-1FB44725B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DEEC24F-9FBD-9D41-F31F-308F8B0B09C4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2574D2AC-3BD3-F370-EA72-3A9F89C3B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Результаты вариационного расчета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0E5B50-6D4C-0A0F-2F7D-C7D5D6D9E0B3}"/>
              </a:ext>
            </a:extLst>
          </p:cNvPr>
          <p:cNvSpPr txBox="1"/>
          <p:nvPr/>
        </p:nvSpPr>
        <p:spPr>
          <a:xfrm>
            <a:off x="308335" y="5474824"/>
            <a:ext cx="471402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i="1" dirty="0"/>
              <a:t>Р</a:t>
            </a:r>
            <a:r>
              <a:rPr lang="ru-RU" i="1" dirty="0">
                <a:effectLst/>
              </a:rPr>
              <a:t>.А. Сергеев, Р.А. Сурис, ФТТ </a:t>
            </a:r>
            <a:r>
              <a:rPr lang="en-US" i="1" dirty="0">
                <a:effectLst/>
              </a:rPr>
              <a:t>43, 714 (2001).</a:t>
            </a:r>
            <a:endParaRPr lang="en-US" dirty="0"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F49A6-B42D-D0F4-9C5B-E7A5F3723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35" y="2245722"/>
            <a:ext cx="5474984" cy="3088070"/>
          </a:xfrm>
          <a:prstGeom prst="rect">
            <a:avLst/>
          </a:prstGeom>
          <a:ln w="22225">
            <a:solidFill>
              <a:schemeClr val="accent3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5963D7-BC26-C344-512B-4E1F86FA9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641" y="2222292"/>
            <a:ext cx="4673600" cy="3111500"/>
          </a:xfrm>
          <a:prstGeom prst="rect">
            <a:avLst/>
          </a:prstGeom>
          <a:ln w="22225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5BFC16-1517-C9ED-4CBC-077DA12F3B45}"/>
              </a:ext>
            </a:extLst>
          </p:cNvPr>
          <p:cNvSpPr txBox="1"/>
          <p:nvPr/>
        </p:nvSpPr>
        <p:spPr>
          <a:xfrm>
            <a:off x="5783319" y="5474824"/>
            <a:ext cx="63402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effectLst/>
              </a:rPr>
              <a:t>R. Sergeev and R. </a:t>
            </a:r>
            <a:r>
              <a:rPr lang="en-US" i="1" dirty="0" err="1">
                <a:effectLst/>
              </a:rPr>
              <a:t>Suris</a:t>
            </a:r>
            <a:r>
              <a:rPr lang="en-US" i="1" dirty="0">
                <a:effectLst/>
              </a:rPr>
              <a:t>, </a:t>
            </a:r>
            <a:r>
              <a:rPr lang="en-US" i="1" dirty="0" err="1">
                <a:effectLst/>
              </a:rPr>
              <a:t>Physica</a:t>
            </a:r>
            <a:r>
              <a:rPr lang="en-US" i="1" dirty="0">
                <a:effectLst/>
              </a:rPr>
              <a:t> Status Solidi (b) 227, 387 (2001).</a:t>
            </a:r>
            <a:endParaRPr lang="en-US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B142C7-EF71-5187-E816-61EDF4159D0A}"/>
              </a:ext>
            </a:extLst>
          </p:cNvPr>
          <p:cNvSpPr txBox="1"/>
          <p:nvPr/>
        </p:nvSpPr>
        <p:spPr>
          <a:xfrm>
            <a:off x="191146" y="5987466"/>
            <a:ext cx="118097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Сравнение с прямым численным расчетом показывает, что точность вычисления энергии связи </a:t>
            </a:r>
            <a:r>
              <a:rPr lang="ru-RU" dirty="0" err="1"/>
              <a:t>триона</a:t>
            </a:r>
            <a:r>
              <a:rPr lang="ru-RU" dirty="0"/>
              <a:t> вариационным методом составляет 5-10</a:t>
            </a:r>
            <a:r>
              <a:rPr lang="en-US" dirty="0"/>
              <a:t>%</a:t>
            </a:r>
            <a:r>
              <a:rPr lang="ru-RU" dirty="0"/>
              <a:t>, точность вычисления энергии связи 15-30%.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0059A-5127-A9A5-8651-87A634E858FC}"/>
              </a:ext>
            </a:extLst>
          </p:cNvPr>
          <p:cNvSpPr txBox="1"/>
          <p:nvPr/>
        </p:nvSpPr>
        <p:spPr>
          <a:xfrm>
            <a:off x="1735810" y="1734219"/>
            <a:ext cx="257371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Симметричный </a:t>
            </a:r>
            <a:r>
              <a:rPr lang="ru-RU" sz="2000" dirty="0" err="1">
                <a:solidFill>
                  <a:srgbClr val="FF0000"/>
                </a:solidFill>
              </a:rPr>
              <a:t>трион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12399-DE8D-87C5-6DC7-A9C9056CAC75}"/>
              </a:ext>
            </a:extLst>
          </p:cNvPr>
          <p:cNvSpPr txBox="1"/>
          <p:nvPr/>
        </p:nvSpPr>
        <p:spPr>
          <a:xfrm>
            <a:off x="7882474" y="1774059"/>
            <a:ext cx="310461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sz="1800" dirty="0">
                <a:solidFill>
                  <a:srgbClr val="FF0000"/>
                </a:solidFill>
              </a:rPr>
              <a:t>нтисимметричный </a:t>
            </a:r>
            <a:r>
              <a:rPr lang="ru-RU" sz="1800" dirty="0" err="1">
                <a:solidFill>
                  <a:srgbClr val="FF0000"/>
                </a:solidFill>
              </a:rPr>
              <a:t>трион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E9B463A-21C9-F0CC-01B1-113E548D563E}"/>
              </a:ext>
            </a:extLst>
          </p:cNvPr>
          <p:cNvSpPr/>
          <p:nvPr/>
        </p:nvSpPr>
        <p:spPr>
          <a:xfrm>
            <a:off x="1526495" y="4191559"/>
            <a:ext cx="1976121" cy="456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96CF31-2F40-D3D9-86FB-14F15A8C8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986" y="4238054"/>
            <a:ext cx="1848866" cy="30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422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5A944-DCD6-4ABC-D497-0D424D4FC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57E37E-D766-AFE3-AC6B-8E24C175CDA8}"/>
              </a:ext>
            </a:extLst>
          </p:cNvPr>
          <p:cNvSpPr/>
          <p:nvPr/>
        </p:nvSpPr>
        <p:spPr>
          <a:xfrm>
            <a:off x="0" y="2299855"/>
            <a:ext cx="12192000" cy="152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8070252-D505-A471-9DC7-38787512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4948"/>
            <a:ext cx="12544425" cy="1694102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Атомарно-тонкие полупроводники</a:t>
            </a:r>
            <a:b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Эффективный потенциал взаимодействия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11211350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D0905-4EBA-D1AE-AB45-648B05EE9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F25945E-803D-30BC-8CE8-28F20B3EC0E0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C92B3DA-9EC2-4ADB-E9DF-4B0EB3CB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Атомарно-тонкие полупроводники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92C83A1-0F8C-E14E-218B-7A0E8DE25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9821"/>
          <a:stretch>
            <a:fillRect/>
          </a:stretch>
        </p:blipFill>
        <p:spPr bwMode="auto">
          <a:xfrm>
            <a:off x="9535136" y="929325"/>
            <a:ext cx="2463836" cy="1731010"/>
          </a:xfrm>
          <a:prstGeom prst="rect">
            <a:avLst/>
          </a:prstGeom>
          <a:noFill/>
          <a:ln w="222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AB2345-416A-88A9-6566-E27D85B4D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8" y="929325"/>
            <a:ext cx="9400275" cy="5884051"/>
          </a:xfrm>
          <a:prstGeom prst="rect">
            <a:avLst/>
          </a:prstGeom>
          <a:ln w="222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08912C-E39E-7CA2-331E-4FB185ECD4D3}"/>
              </a:ext>
            </a:extLst>
          </p:cNvPr>
          <p:cNvSpPr txBox="1"/>
          <p:nvPr/>
        </p:nvSpPr>
        <p:spPr>
          <a:xfrm>
            <a:off x="1423071" y="3241054"/>
            <a:ext cx="445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Объемные материалы  - </a:t>
            </a:r>
            <a:r>
              <a:rPr lang="ru-RU" dirty="0" err="1">
                <a:solidFill>
                  <a:srgbClr val="FF0000"/>
                </a:solidFill>
              </a:rPr>
              <a:t>непрямозонные</a:t>
            </a:r>
            <a:r>
              <a:rPr lang="ru-RU" dirty="0">
                <a:solidFill>
                  <a:srgbClr val="FF0000"/>
                </a:solidFill>
              </a:rPr>
              <a:t> полупроводники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01FEE0-4002-87B5-9E92-95926C30FFB8}"/>
              </a:ext>
            </a:extLst>
          </p:cNvPr>
          <p:cNvSpPr txBox="1"/>
          <p:nvPr/>
        </p:nvSpPr>
        <p:spPr>
          <a:xfrm>
            <a:off x="4276992" y="2273468"/>
            <a:ext cx="52701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Монослои</a:t>
            </a:r>
            <a:r>
              <a:rPr lang="ru-RU" dirty="0">
                <a:solidFill>
                  <a:srgbClr val="FF0000"/>
                </a:solidFill>
              </a:rPr>
              <a:t> - прямозонные полупроводники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B4A5B9F-7804-62BD-09B4-679D6A431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47093" y="3054958"/>
            <a:ext cx="2463836" cy="1603350"/>
          </a:xfrm>
          <a:prstGeom prst="rect">
            <a:avLst/>
          </a:prstGeom>
          <a:noFill/>
          <a:ln w="222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B2853AB-C1A7-A0C6-C39E-A57833326B27}"/>
              </a:ext>
            </a:extLst>
          </p:cNvPr>
          <p:cNvSpPr/>
          <p:nvPr/>
        </p:nvSpPr>
        <p:spPr>
          <a:xfrm>
            <a:off x="10559083" y="1436476"/>
            <a:ext cx="360040" cy="288032"/>
          </a:xfrm>
          <a:prstGeom prst="rect">
            <a:avLst/>
          </a:prstGeom>
          <a:solidFill>
            <a:srgbClr val="DED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W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92238D9-37ED-5B4E-2F0A-33F5E42D19E9}"/>
              </a:ext>
            </a:extLst>
          </p:cNvPr>
          <p:cNvSpPr/>
          <p:nvPr/>
        </p:nvSpPr>
        <p:spPr>
          <a:xfrm>
            <a:off x="10991131" y="1364468"/>
            <a:ext cx="432048" cy="288032"/>
          </a:xfrm>
          <a:prstGeom prst="rect">
            <a:avLst/>
          </a:prstGeom>
          <a:solidFill>
            <a:srgbClr val="DED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Se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BE6C31-126F-D2CF-0971-318C09BC036E}"/>
              </a:ext>
            </a:extLst>
          </p:cNvPr>
          <p:cNvSpPr txBox="1"/>
          <p:nvPr/>
        </p:nvSpPr>
        <p:spPr>
          <a:xfrm>
            <a:off x="2743597" y="1067144"/>
            <a:ext cx="554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0432FF"/>
                </a:solidFill>
              </a:rPr>
              <a:t>Дихалькогениды</a:t>
            </a:r>
            <a:r>
              <a:rPr lang="ru-RU" sz="2400" b="1" dirty="0">
                <a:solidFill>
                  <a:srgbClr val="0432FF"/>
                </a:solidFill>
              </a:rPr>
              <a:t> переходных металлов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13FBA-A007-0F1C-1CBE-C5866FDD2402}"/>
              </a:ext>
            </a:extLst>
          </p:cNvPr>
          <p:cNvSpPr txBox="1"/>
          <p:nvPr/>
        </p:nvSpPr>
        <p:spPr>
          <a:xfrm>
            <a:off x="9547093" y="5160935"/>
            <a:ext cx="245187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Почти идеальный двумерный полупроводник</a:t>
            </a:r>
          </a:p>
        </p:txBody>
      </p:sp>
    </p:spTree>
    <p:extLst>
      <p:ext uri="{BB962C8B-B14F-4D97-AF65-F5344CB8AC3E}">
        <p14:creationId xmlns:p14="http://schemas.microsoft.com/office/powerpoint/2010/main" val="8974997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A8D74-18EB-88BC-1461-F7DC2D49A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706BB39-CFEE-CC2E-7D86-44C5D82AA4C4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317074AB-97B9-91B2-A31B-D8446712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Кристаллическая и зонная структура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C2BB8A-E021-1A0B-2231-75A7D7D1F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3" y="1338486"/>
            <a:ext cx="3823201" cy="3303721"/>
          </a:xfrm>
          <a:prstGeom prst="rect">
            <a:avLst/>
          </a:prstGeom>
          <a:ln w="22225">
            <a:solidFill>
              <a:schemeClr val="accent3">
                <a:lumMod val="7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AB7D0B-F650-39DE-FEA3-1F2B2B72D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3" y="4722862"/>
            <a:ext cx="3839131" cy="2134651"/>
          </a:xfrm>
          <a:prstGeom prst="rect">
            <a:avLst/>
          </a:prstGeom>
          <a:ln w="22225">
            <a:solidFill>
              <a:schemeClr val="accent3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63F47D-8B27-CE49-0729-911BECDFA607}"/>
              </a:ext>
            </a:extLst>
          </p:cNvPr>
          <p:cNvSpPr txBox="1"/>
          <p:nvPr/>
        </p:nvSpPr>
        <p:spPr>
          <a:xfrm>
            <a:off x="6429523" y="1318173"/>
            <a:ext cx="3100240" cy="40011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На основе вольфрама</a:t>
            </a: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A4D0953B-73AE-F4AC-F73D-61E3FF39D0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275787"/>
              </p:ext>
            </p:extLst>
          </p:nvPr>
        </p:nvGraphicFramePr>
        <p:xfrm>
          <a:off x="5176567" y="1839014"/>
          <a:ext cx="5737412" cy="3835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74266" imgH="6133991" progId="AcroExch.Document.11">
                  <p:embed/>
                </p:oleObj>
              </mc:Choice>
              <mc:Fallback>
                <p:oleObj name="Acrobat Document" r:id="rId4" imgW="9174266" imgH="6133991" progId="AcroExch.Document.11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2F2DBAFA-AE3D-70AC-15FC-91A939D2F5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6567" y="1839014"/>
                        <a:ext cx="5737412" cy="3835854"/>
                      </a:xfrm>
                      <a:prstGeom prst="rect">
                        <a:avLst/>
                      </a:prstGeom>
                      <a:noFill/>
                      <a:ln w="22225">
                        <a:solidFill>
                          <a:schemeClr val="accent3">
                            <a:lumMod val="75000"/>
                          </a:schemeClr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E18A49-2001-385C-6D11-986A2A8FE4DA}"/>
              </a:ext>
            </a:extLst>
          </p:cNvPr>
          <p:cNvSpPr txBox="1"/>
          <p:nvPr/>
        </p:nvSpPr>
        <p:spPr>
          <a:xfrm>
            <a:off x="4000501" y="6017409"/>
            <a:ext cx="8024441" cy="707886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/>
              <a:t>Почти идеальная двумерная полупроводниковая система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/>
              <a:t>Важны диэлектрические свойства окружения</a:t>
            </a:r>
          </a:p>
        </p:txBody>
      </p:sp>
    </p:spTree>
    <p:extLst>
      <p:ext uri="{BB962C8B-B14F-4D97-AF65-F5344CB8AC3E}">
        <p14:creationId xmlns:p14="http://schemas.microsoft.com/office/powerpoint/2010/main" val="4127011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B9D5B0-E6EC-A79E-4BA8-22151E3A983C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280A053-21FC-9747-E5DA-2562CBC1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k∙p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еория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возмущений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7CA039-78E4-8C87-C2E1-1D80DA870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46262"/>
            <a:ext cx="1885950" cy="5905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BBD39A-6FC5-66C0-8EBF-97F2CDC16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073042"/>
            <a:ext cx="4591050" cy="571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F3BB4F-F0E7-1B2A-D619-A067152AB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850" y="3224423"/>
            <a:ext cx="2019300" cy="3238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742FF5-7A4F-817B-186E-460D27736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7042" y="1428750"/>
            <a:ext cx="2247900" cy="4000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807C7E-F5FB-6F5F-48FE-E4B20284A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937" y="4070628"/>
            <a:ext cx="2857500" cy="5905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FB0FC2-A23D-74A2-77A8-228B348AC5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937" y="4950382"/>
            <a:ext cx="2990850" cy="68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74022C-8F13-DB73-C2F5-714502A42E6F}"/>
              </a:ext>
            </a:extLst>
          </p:cNvPr>
          <p:cNvSpPr txBox="1"/>
          <p:nvPr/>
        </p:nvSpPr>
        <p:spPr>
          <a:xfrm>
            <a:off x="381000" y="1344611"/>
            <a:ext cx="45624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Электрон в периодическом потенциале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8B2E3106-0A93-DA82-6861-C92E3529AE74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2266950" y="2014538"/>
            <a:ext cx="619125" cy="126999"/>
          </a:xfrm>
          <a:prstGeom prst="straightConnector1">
            <a:avLst/>
          </a:prstGeom>
          <a:ln w="222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AACF579-E245-DC8D-6CCE-52880508363E}"/>
              </a:ext>
            </a:extLst>
          </p:cNvPr>
          <p:cNvSpPr txBox="1"/>
          <p:nvPr/>
        </p:nvSpPr>
        <p:spPr>
          <a:xfrm>
            <a:off x="3014663" y="1846262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блоховская</a:t>
            </a:r>
            <a:r>
              <a:rPr lang="ru-RU" dirty="0"/>
              <a:t> амплитуда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854F78-570B-1EA7-57DC-D5162BEDB572}"/>
              </a:ext>
            </a:extLst>
          </p:cNvPr>
          <p:cNvSpPr txBox="1"/>
          <p:nvPr/>
        </p:nvSpPr>
        <p:spPr>
          <a:xfrm>
            <a:off x="388937" y="2643188"/>
            <a:ext cx="28119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Уравнение Шредингера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19B3794-991E-A1C3-42AC-55F84E35E968}"/>
              </a:ext>
            </a:extLst>
          </p:cNvPr>
          <p:cNvCxnSpPr>
            <a:cxnSpLocks/>
          </p:cNvCxnSpPr>
          <p:nvPr/>
        </p:nvCxnSpPr>
        <p:spPr>
          <a:xfrm flipH="1">
            <a:off x="5959289" y="2961303"/>
            <a:ext cx="619125" cy="126999"/>
          </a:xfrm>
          <a:prstGeom prst="straightConnector1">
            <a:avLst/>
          </a:prstGeom>
          <a:ln w="222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11EE048-2970-665E-B844-5A71C3DDD93D}"/>
              </a:ext>
            </a:extLst>
          </p:cNvPr>
          <p:cNvSpPr txBox="1"/>
          <p:nvPr/>
        </p:nvSpPr>
        <p:spPr>
          <a:xfrm>
            <a:off x="5739129" y="2562117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полный базис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A68F50B-C5EB-066F-5933-FBE334C2BA9E}"/>
              </a:ext>
            </a:extLst>
          </p:cNvPr>
          <p:cNvGrpSpPr/>
          <p:nvPr/>
        </p:nvGrpSpPr>
        <p:grpSpPr>
          <a:xfrm>
            <a:off x="305444" y="6067029"/>
            <a:ext cx="6299048" cy="620952"/>
            <a:chOff x="307974" y="5967018"/>
            <a:chExt cx="6299048" cy="62095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F978717-A41F-3AB8-D0A5-50F766A5257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307974" y="5967018"/>
              <a:ext cx="6299048" cy="620952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249109-F804-2213-3FE8-109D0FF58CB4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5100646" y="6133488"/>
                  <a:ext cx="699881" cy="31206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249109-F804-2213-3FE8-109D0FF58C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0646" y="6133488"/>
                  <a:ext cx="699881" cy="312069"/>
                </a:xfrm>
                <a:prstGeom prst="rect">
                  <a:avLst/>
                </a:prstGeom>
                <a:blipFill>
                  <a:blip r:embed="rId10"/>
                  <a:stretch>
                    <a:fillRect l="-3571" t="-4000" r="-7143" b="-20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471AA988-3956-AC46-70AE-E8684A08F4E3}"/>
              </a:ext>
            </a:extLst>
          </p:cNvPr>
          <p:cNvCxnSpPr>
            <a:cxnSpLocks/>
          </p:cNvCxnSpPr>
          <p:nvPr/>
        </p:nvCxnSpPr>
        <p:spPr>
          <a:xfrm flipH="1">
            <a:off x="1817687" y="5766674"/>
            <a:ext cx="2790234" cy="15748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C34DC21-10A6-3A96-2C7C-FAB6FA9A05DF}"/>
              </a:ext>
            </a:extLst>
          </p:cNvPr>
          <p:cNvSpPr txBox="1"/>
          <p:nvPr/>
        </p:nvSpPr>
        <p:spPr>
          <a:xfrm>
            <a:off x="4757738" y="5622016"/>
            <a:ext cx="310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учет по теории возмущений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9DCD04E-B83E-1418-6046-94D0C2EE21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8627" y="4470957"/>
            <a:ext cx="1104900" cy="3429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E0DCF17-6682-B42E-584F-699C8A8117D1}"/>
              </a:ext>
            </a:extLst>
          </p:cNvPr>
          <p:cNvSpPr txBox="1"/>
          <p:nvPr/>
        </p:nvSpPr>
        <p:spPr>
          <a:xfrm>
            <a:off x="5396495" y="4457741"/>
            <a:ext cx="4142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 действует на </a:t>
            </a:r>
            <a:r>
              <a:rPr lang="ru-RU" dirty="0" err="1"/>
              <a:t>блоховские</a:t>
            </a:r>
            <a:r>
              <a:rPr lang="ru-RU" dirty="0"/>
              <a:t> амплитуды </a:t>
            </a:r>
          </a:p>
        </p:txBody>
      </p:sp>
    </p:spTree>
    <p:extLst>
      <p:ext uri="{BB962C8B-B14F-4D97-AF65-F5344CB8AC3E}">
        <p14:creationId xmlns:p14="http://schemas.microsoft.com/office/powerpoint/2010/main" val="28481104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48CFF-AE3B-FAEB-B33C-D5F32F25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EA92201-08E8-6C7E-9F22-4240624FAE96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7F318D14-F7FE-B6D4-8E9E-4C2C421C0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Эффективный потенциал взаимодействия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ED2C13-86DE-AAA4-236B-326B1FAE6242}"/>
              </a:ext>
            </a:extLst>
          </p:cNvPr>
          <p:cNvSpPr txBox="1"/>
          <p:nvPr/>
        </p:nvSpPr>
        <p:spPr>
          <a:xfrm>
            <a:off x="40829" y="1501936"/>
            <a:ext cx="44540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Монослой, потенциал Рытовой-Келдыша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C80F9A-D8D5-3525-20BE-62A4160240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22458" y="1352118"/>
            <a:ext cx="4367619" cy="6209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834D8A-23D0-2D57-9F52-9B2FB1593471}"/>
              </a:ext>
            </a:extLst>
          </p:cNvPr>
          <p:cNvSpPr/>
          <p:nvPr/>
        </p:nvSpPr>
        <p:spPr>
          <a:xfrm>
            <a:off x="7066560" y="6064075"/>
            <a:ext cx="4630016" cy="73866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>
            <a:spAutoFit/>
          </a:bodyPr>
          <a:lstStyle/>
          <a:p>
            <a:r>
              <a:rPr lang="en-US" sz="1400" i="1" dirty="0"/>
              <a:t>N. S. </a:t>
            </a:r>
            <a:r>
              <a:rPr lang="en-US" sz="1400" i="1" dirty="0" err="1"/>
              <a:t>Rytova</a:t>
            </a:r>
            <a:r>
              <a:rPr lang="en-US" sz="1400" i="1" dirty="0"/>
              <a:t>, Bull. MSU, Phys., Astron. </a:t>
            </a:r>
            <a:r>
              <a:rPr lang="en-US" sz="1400" b="1" i="1" dirty="0"/>
              <a:t>3</a:t>
            </a:r>
            <a:r>
              <a:rPr lang="en-US" sz="1400" i="1" dirty="0"/>
              <a:t>, 30 (1967).</a:t>
            </a:r>
          </a:p>
          <a:p>
            <a:r>
              <a:rPr lang="en-US" sz="1400" i="1" dirty="0"/>
              <a:t>L. V. </a:t>
            </a:r>
            <a:r>
              <a:rPr lang="en-US" sz="1400" i="1" dirty="0" err="1"/>
              <a:t>Keldysh</a:t>
            </a:r>
            <a:r>
              <a:rPr lang="en-US" sz="1400" i="1" dirty="0"/>
              <a:t>, JETP </a:t>
            </a:r>
            <a:r>
              <a:rPr lang="en-US" sz="1400" i="1" dirty="0" err="1"/>
              <a:t>Lett</a:t>
            </a:r>
            <a:r>
              <a:rPr lang="en-US" sz="1400" i="1" dirty="0"/>
              <a:t>. </a:t>
            </a:r>
            <a:r>
              <a:rPr lang="en-US" sz="1400" b="1" i="1" dirty="0"/>
              <a:t>29</a:t>
            </a:r>
            <a:r>
              <a:rPr lang="en-US" sz="1400" i="1" dirty="0"/>
              <a:t>, 658 (1979).</a:t>
            </a:r>
          </a:p>
          <a:p>
            <a:r>
              <a:rPr lang="en-US" sz="1400" i="1" dirty="0"/>
              <a:t>A. </a:t>
            </a:r>
            <a:r>
              <a:rPr lang="en-US" sz="1400" i="1" dirty="0" err="1"/>
              <a:t>Chernikov</a:t>
            </a:r>
            <a:r>
              <a:rPr lang="en-US" sz="1400" i="1" dirty="0"/>
              <a:t>, et. al., Phys. Rev. </a:t>
            </a:r>
            <a:r>
              <a:rPr lang="en-US" sz="1400" i="1" dirty="0" err="1"/>
              <a:t>Lett</a:t>
            </a:r>
            <a:r>
              <a:rPr lang="en-US" sz="1400" i="1" dirty="0"/>
              <a:t>. </a:t>
            </a:r>
            <a:r>
              <a:rPr lang="en-US" sz="1400" b="1" i="1" dirty="0"/>
              <a:t>113</a:t>
            </a:r>
            <a:r>
              <a:rPr lang="en-US" sz="1400" i="1" dirty="0"/>
              <a:t>, 076802 (2014).</a:t>
            </a:r>
            <a:endParaRPr lang="ru-RU" sz="1400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3CF072-A818-1301-C29B-11F6FEFAF9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18725" y="2534812"/>
            <a:ext cx="1426667" cy="5619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A4846-1ACD-1426-0D6A-B18C8EC07C94}"/>
              </a:ext>
            </a:extLst>
          </p:cNvPr>
          <p:cNvSpPr txBox="1"/>
          <p:nvPr/>
        </p:nvSpPr>
        <p:spPr>
          <a:xfrm>
            <a:off x="64689" y="2725393"/>
            <a:ext cx="44540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 пределе</a:t>
            </a:r>
            <a:r>
              <a:rPr lang="en-US" dirty="0">
                <a:solidFill>
                  <a:srgbClr val="FF0000"/>
                </a:solidFill>
              </a:rPr>
              <a:t> r&gt;&gt;r</a:t>
            </a:r>
            <a:r>
              <a:rPr lang="en-US" baseline="-25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кулоновский потенциал</a:t>
            </a:r>
            <a:r>
              <a:rPr lang="en-US" dirty="0">
                <a:solidFill>
                  <a:srgbClr val="FF0000"/>
                </a:solidFill>
              </a:rPr>
              <a:t>: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4634FF1-6AEA-1C69-BADE-471A36A4349D}"/>
              </a:ext>
            </a:extLst>
          </p:cNvPr>
          <p:cNvGrpSpPr>
            <a:grpSpLocks noChangeAspect="1"/>
          </p:cNvGrpSpPr>
          <p:nvPr/>
        </p:nvGrpSpPr>
        <p:grpSpPr>
          <a:xfrm>
            <a:off x="40829" y="3169306"/>
            <a:ext cx="5245546" cy="3643680"/>
            <a:chOff x="7616959" y="236525"/>
            <a:chExt cx="4196854" cy="2915234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E2483470-796B-DB22-104A-6E163B27C13E}"/>
                </a:ext>
              </a:extLst>
            </p:cNvPr>
            <p:cNvGrpSpPr/>
            <p:nvPr/>
          </p:nvGrpSpPr>
          <p:grpSpPr>
            <a:xfrm>
              <a:off x="7616959" y="236525"/>
              <a:ext cx="4196854" cy="2915234"/>
              <a:chOff x="3305484" y="10741231"/>
              <a:chExt cx="3798168" cy="2565082"/>
            </a:xfrm>
            <a:solidFill>
              <a:schemeClr val="bg1"/>
            </a:solidFill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04ED54E9-D5D8-FEB4-1A12-D23946AD9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05484" y="10741231"/>
                <a:ext cx="3798168" cy="2565082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D55F8E59-64FF-2002-5150-AB3793A3F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02094" y="11137008"/>
                <a:ext cx="1009650" cy="552450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757755D8-1667-EFF4-0AA2-7EAA92DE4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27918" y="12308713"/>
                <a:ext cx="552450" cy="469900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64E17F40-2338-009D-7070-C4566949B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08939" y="11795775"/>
                <a:ext cx="704850" cy="234950"/>
              </a:xfrm>
              <a:prstGeom prst="rect">
                <a:avLst/>
              </a:prstGeom>
              <a:grpFill/>
              <a:ln>
                <a:noFill/>
              </a:ln>
            </p:spPr>
          </p:pic>
          <p:cxnSp>
            <p:nvCxnSpPr>
              <p:cNvPr id="16" name="Прямая со стрелкой 15">
                <a:extLst>
                  <a:ext uri="{FF2B5EF4-FFF2-40B4-BE49-F238E27FC236}">
                    <a16:creationId xmlns:a16="http://schemas.microsoft.com/office/drawing/2014/main" id="{09C26A28-C867-AA44-FDF5-02A159CA4D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99204" y="11063160"/>
                <a:ext cx="505481" cy="384290"/>
              </a:xfrm>
              <a:prstGeom prst="straightConnector1">
                <a:avLst/>
              </a:prstGeom>
              <a:grpFill/>
              <a:ln>
                <a:noFill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 стрелкой 18">
                <a:extLst>
                  <a:ext uri="{FF2B5EF4-FFF2-40B4-BE49-F238E27FC236}">
                    <a16:creationId xmlns:a16="http://schemas.microsoft.com/office/drawing/2014/main" id="{7B131A26-029B-3729-881B-483AAF9500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10442" y="11479386"/>
                <a:ext cx="505481" cy="384290"/>
              </a:xfrm>
              <a:prstGeom prst="straightConnector1">
                <a:avLst/>
              </a:prstGeom>
              <a:grpFill/>
              <a:ln>
                <a:noFill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 стрелкой 19">
                <a:extLst>
                  <a:ext uri="{FF2B5EF4-FFF2-40B4-BE49-F238E27FC236}">
                    <a16:creationId xmlns:a16="http://schemas.microsoft.com/office/drawing/2014/main" id="{439DD5D1-D92C-4DA7-364D-917228FF41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46463" y="12255509"/>
                <a:ext cx="423104" cy="202041"/>
              </a:xfrm>
              <a:prstGeom prst="straightConnector1">
                <a:avLst/>
              </a:prstGeom>
              <a:grpFill/>
              <a:ln>
                <a:noFill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6F921CA0-B0B4-581F-8CE7-5335C044B5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83547" y="497674"/>
              <a:ext cx="259314" cy="40554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3EAE847C-4955-6C8B-5B96-29AB23348C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35717" y="1075443"/>
              <a:ext cx="268822" cy="43674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AF617F63-F821-1510-AAF3-91A2DFF667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94255" y="1700254"/>
              <a:ext cx="268822" cy="43674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F44A66C-E140-88A6-42ED-085DC3AF23C2}"/>
              </a:ext>
            </a:extLst>
          </p:cNvPr>
          <p:cNvSpPr txBox="1"/>
          <p:nvPr/>
        </p:nvSpPr>
        <p:spPr>
          <a:xfrm>
            <a:off x="68559" y="2105247"/>
            <a:ext cx="48761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 пределе</a:t>
            </a:r>
            <a:r>
              <a:rPr lang="en-US" dirty="0">
                <a:solidFill>
                  <a:srgbClr val="FF0000"/>
                </a:solidFill>
              </a:rPr>
              <a:t> r&lt;&lt;r</a:t>
            </a:r>
            <a:r>
              <a:rPr lang="en-US" baseline="-25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логарифмически расходится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4C4F621-D612-3786-9579-A4116EC299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0852" y="1929868"/>
            <a:ext cx="1211580" cy="6629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C89D826-D3F2-CA73-5CF7-A5D3DAB11860}"/>
              </a:ext>
            </a:extLst>
          </p:cNvPr>
          <p:cNvSpPr txBox="1"/>
          <p:nvPr/>
        </p:nvSpPr>
        <p:spPr>
          <a:xfrm>
            <a:off x="6268619" y="2188615"/>
            <a:ext cx="59233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D </a:t>
            </a:r>
            <a:r>
              <a:rPr lang="ru-RU" dirty="0">
                <a:solidFill>
                  <a:srgbClr val="FF0000"/>
                </a:solidFill>
              </a:rPr>
              <a:t>экситонная серия отличается от водородоподобной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4700C35C-11D8-F225-4A36-06C813AB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81811" y="2623592"/>
            <a:ext cx="2979725" cy="3055315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52E9078-D6C8-88E6-407E-FB0311D26DEF}"/>
              </a:ext>
            </a:extLst>
          </p:cNvPr>
          <p:cNvSpPr txBox="1"/>
          <p:nvPr/>
        </p:nvSpPr>
        <p:spPr>
          <a:xfrm>
            <a:off x="7435046" y="5709102"/>
            <a:ext cx="316452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/>
              <a:t>Phys. Rev. Materials </a:t>
            </a:r>
            <a:r>
              <a:rPr lang="en-US" sz="1400" b="1" i="1" dirty="0"/>
              <a:t>2</a:t>
            </a:r>
            <a:r>
              <a:rPr lang="en-US" sz="1400" i="1" dirty="0"/>
              <a:t>, 011001(R) (2018).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775621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62FD4-46D0-8E44-054D-34D008F61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2FB167E-9B82-3EE2-DC6E-5D98975B2FA0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328B9D0A-CA56-8E7B-50E2-3EA25113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Применимость потенциала Рытовой-Келдыша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BE31DBA-0745-932B-2CB0-33974D246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707" y="1332160"/>
            <a:ext cx="1894865" cy="3400882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196C75-E5BA-847E-C2C5-87D13B7913B5}"/>
              </a:ext>
            </a:extLst>
          </p:cNvPr>
          <p:cNvSpPr/>
          <p:nvPr/>
        </p:nvSpPr>
        <p:spPr>
          <a:xfrm>
            <a:off x="72531" y="5100221"/>
            <a:ext cx="12046937" cy="1200329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Существенные отклонения от водородоподобной серии описываются в рамках потенциала Рытовой-Келдыша, который позволяет с единым набором параметров описать всю серию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Возбужденные состояния обладают «огромной» силой осциллятора, для описания необходимо учесть интерференционные эффекты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A3701A7-0780-9C42-40D4-DD3986FEDC2C}"/>
              </a:ext>
            </a:extLst>
          </p:cNvPr>
          <p:cNvGrpSpPr/>
          <p:nvPr/>
        </p:nvGrpSpPr>
        <p:grpSpPr>
          <a:xfrm>
            <a:off x="2834882" y="1212783"/>
            <a:ext cx="4948107" cy="3849238"/>
            <a:chOff x="2834882" y="912745"/>
            <a:chExt cx="4948107" cy="3849238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40920070-9064-C861-5D4C-0E8D8D250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34882" y="912745"/>
              <a:ext cx="4948107" cy="3849238"/>
            </a:xfrm>
            <a:prstGeom prst="rect">
              <a:avLst/>
            </a:prstGeom>
            <a:noFill/>
            <a:ln w="25400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F738E46E-B55B-5A15-CC09-4A8F8695FEE1}"/>
                </a:ext>
              </a:extLst>
            </p:cNvPr>
            <p:cNvCxnSpPr/>
            <p:nvPr/>
          </p:nvCxnSpPr>
          <p:spPr>
            <a:xfrm>
              <a:off x="4491066" y="1199036"/>
              <a:ext cx="0" cy="28083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1B044B7E-A3F4-66C1-D19A-90886F70B9AA}"/>
                </a:ext>
              </a:extLst>
            </p:cNvPr>
            <p:cNvCxnSpPr/>
            <p:nvPr/>
          </p:nvCxnSpPr>
          <p:spPr>
            <a:xfrm>
              <a:off x="6147250" y="1199036"/>
              <a:ext cx="0" cy="20162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77FAC26D-BF7C-EFA0-A22A-C73C144AC88C}"/>
                </a:ext>
              </a:extLst>
            </p:cNvPr>
            <p:cNvCxnSpPr/>
            <p:nvPr/>
          </p:nvCxnSpPr>
          <p:spPr>
            <a:xfrm>
              <a:off x="6453034" y="1199036"/>
              <a:ext cx="0" cy="23762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97035C7E-DF38-EF12-FD57-23D0371C37D7}"/>
                </a:ext>
              </a:extLst>
            </p:cNvPr>
            <p:cNvCxnSpPr/>
            <p:nvPr/>
          </p:nvCxnSpPr>
          <p:spPr>
            <a:xfrm>
              <a:off x="6777034" y="1199036"/>
              <a:ext cx="18288" cy="15121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70376B-6094-0129-816A-DC1DD316C9CC}"/>
                </a:ext>
              </a:extLst>
            </p:cNvPr>
            <p:cNvSpPr txBox="1"/>
            <p:nvPr/>
          </p:nvSpPr>
          <p:spPr>
            <a:xfrm>
              <a:off x="3842994" y="1271044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A:1S</a:t>
              </a:r>
              <a:endParaRPr lang="ru-R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556755-2C43-8AC2-F8C9-D86849B009BF}"/>
                </a:ext>
              </a:extLst>
            </p:cNvPr>
            <p:cNvSpPr txBox="1"/>
            <p:nvPr/>
          </p:nvSpPr>
          <p:spPr>
            <a:xfrm>
              <a:off x="6147250" y="3503292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A:2S</a:t>
              </a:r>
              <a:endParaRPr lang="ru-RU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6A6E68-F76C-5758-A618-F53A68B099D1}"/>
                </a:ext>
              </a:extLst>
            </p:cNvPr>
            <p:cNvSpPr txBox="1"/>
            <p:nvPr/>
          </p:nvSpPr>
          <p:spPr>
            <a:xfrm>
              <a:off x="5499178" y="2999236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B:1S</a:t>
              </a:r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69445B-65E8-DD9A-F2BE-3102A8B1E257}"/>
                </a:ext>
              </a:extLst>
            </p:cNvPr>
            <p:cNvSpPr txBox="1"/>
            <p:nvPr/>
          </p:nvSpPr>
          <p:spPr>
            <a:xfrm>
              <a:off x="6651306" y="2711204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A:3S</a:t>
              </a:r>
              <a:endParaRPr lang="ru-RU" dirty="0"/>
            </a:p>
          </p:txBody>
        </p: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9336C350-139E-96A3-827C-4DD9A420A533}"/>
                </a:ext>
              </a:extLst>
            </p:cNvPr>
            <p:cNvCxnSpPr/>
            <p:nvPr/>
          </p:nvCxnSpPr>
          <p:spPr>
            <a:xfrm>
              <a:off x="4491066" y="1631084"/>
              <a:ext cx="2304256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55D17AE2-E6BD-9F34-E567-AE478198C50A}"/>
                </a:ext>
              </a:extLst>
            </p:cNvPr>
            <p:cNvCxnSpPr/>
            <p:nvPr/>
          </p:nvCxnSpPr>
          <p:spPr>
            <a:xfrm>
              <a:off x="4491066" y="1991124"/>
              <a:ext cx="1944216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1F85C3-EA10-8A3C-B6B5-12F17AE4B569}"/>
                </a:ext>
              </a:extLst>
            </p:cNvPr>
            <p:cNvSpPr txBox="1"/>
            <p:nvPr/>
          </p:nvSpPr>
          <p:spPr>
            <a:xfrm>
              <a:off x="4923114" y="1261752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 </a:t>
              </a:r>
              <a:r>
                <a:rPr lang="en-US" dirty="0" err="1"/>
                <a:t>meV</a:t>
              </a:r>
              <a:endParaRPr lang="ru-RU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F57351-9DEE-EDEA-909C-A2906A3EAB9B}"/>
                </a:ext>
              </a:extLst>
            </p:cNvPr>
            <p:cNvSpPr txBox="1"/>
            <p:nvPr/>
          </p:nvSpPr>
          <p:spPr>
            <a:xfrm>
              <a:off x="4923114" y="1631084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175 </a:t>
              </a:r>
              <a:r>
                <a:rPr lang="en-US" dirty="0" err="1"/>
                <a:t>meV</a:t>
              </a:r>
              <a:endParaRPr lang="ru-RU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2D52036-052F-D937-46E3-77E4F02B4884}"/>
              </a:ext>
            </a:extLst>
          </p:cNvPr>
          <p:cNvSpPr txBox="1"/>
          <p:nvPr/>
        </p:nvSpPr>
        <p:spPr>
          <a:xfrm>
            <a:off x="145063" y="6364176"/>
            <a:ext cx="11889935" cy="52322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/>
              <a:t>C. Robert, M. A. Semina, F. Cadiz, M. </a:t>
            </a:r>
            <a:r>
              <a:rPr lang="en-US" sz="1400" i="1" dirty="0" err="1"/>
              <a:t>Manca</a:t>
            </a:r>
            <a:r>
              <a:rPr lang="en-US" sz="1400" i="1" dirty="0"/>
              <a:t>, E. </a:t>
            </a:r>
            <a:r>
              <a:rPr lang="en-US" sz="1400" i="1" dirty="0" err="1"/>
              <a:t>Courtade</a:t>
            </a:r>
            <a:r>
              <a:rPr lang="en-US" sz="1400" i="1" dirty="0"/>
              <a:t>, T. Taniguchi, K. Watanabe, H. Cai, S. </a:t>
            </a:r>
            <a:r>
              <a:rPr lang="en-US" sz="1400" i="1" dirty="0" err="1"/>
              <a:t>Tongay</a:t>
            </a:r>
            <a:r>
              <a:rPr lang="en-US" sz="1400" i="1" dirty="0"/>
              <a:t>, B. </a:t>
            </a:r>
            <a:r>
              <a:rPr lang="en-US" sz="1400" i="1" dirty="0" err="1"/>
              <a:t>Lassagne</a:t>
            </a:r>
            <a:r>
              <a:rPr lang="en-US" sz="1400" i="1" dirty="0"/>
              <a:t>, P. </a:t>
            </a:r>
            <a:r>
              <a:rPr lang="en-US" sz="1400" i="1" dirty="0" err="1"/>
              <a:t>Renucci</a:t>
            </a:r>
            <a:r>
              <a:rPr lang="en-US" sz="1400" i="1" dirty="0"/>
              <a:t>, T. </a:t>
            </a:r>
            <a:r>
              <a:rPr lang="en-US" sz="1400" i="1" dirty="0" err="1"/>
              <a:t>Amand</a:t>
            </a:r>
            <a:r>
              <a:rPr lang="en-US" sz="1400" i="1" dirty="0"/>
              <a:t>, X. Marie, M. M. Glazov, and B. </a:t>
            </a:r>
            <a:r>
              <a:rPr lang="en-US" sz="1400" i="1" dirty="0" err="1"/>
              <a:t>Urbaszek</a:t>
            </a:r>
            <a:r>
              <a:rPr lang="en-US" sz="1400" i="1" dirty="0"/>
              <a:t>, Phys. Rev. Materials 2, 011001(R) (2018).</a:t>
            </a:r>
            <a:endParaRPr lang="ru-RU" sz="1400" i="1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FED5D4D-CCE3-142A-5B10-12DE8F328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716" y="1206935"/>
            <a:ext cx="2837626" cy="3812166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56243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7A1FA-C8AB-C2DE-8772-34DB1A5DC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EE7C94-2A94-40D4-0CBD-46F3456282DF}"/>
              </a:ext>
            </a:extLst>
          </p:cNvPr>
          <p:cNvSpPr/>
          <p:nvPr/>
        </p:nvSpPr>
        <p:spPr>
          <a:xfrm>
            <a:off x="0" y="2620724"/>
            <a:ext cx="12192000" cy="1694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D6B6819-E7C9-6FAD-71B7-93F9F5246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20724"/>
            <a:ext cx="12192000" cy="1694102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Атомарно-тонкие полупроводники</a:t>
            </a:r>
            <a:b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Эффект Парселла</a:t>
            </a:r>
          </a:p>
        </p:txBody>
      </p:sp>
    </p:spTree>
    <p:extLst>
      <p:ext uri="{BB962C8B-B14F-4D97-AF65-F5344CB8AC3E}">
        <p14:creationId xmlns:p14="http://schemas.microsoft.com/office/powerpoint/2010/main" val="4222601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1FA4A-C3A9-9BD7-EDB9-FDBE50472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DF999CD-8B31-42E0-C863-164BD3CE05D7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ECC861B0-B5A2-C77A-E8FC-7D63646FB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«Гигантская» сила осциллятора возбужденных состояний экситона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1BE3DD-78AC-75C3-93F4-7C1308C2E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" y="1350545"/>
            <a:ext cx="4948107" cy="3849238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8781044-E785-3C09-3B9B-5D2DBEFF36ED}"/>
              </a:ext>
            </a:extLst>
          </p:cNvPr>
          <p:cNvCxnSpPr/>
          <p:nvPr/>
        </p:nvCxnSpPr>
        <p:spPr>
          <a:xfrm>
            <a:off x="1778104" y="1636836"/>
            <a:ext cx="0" cy="2808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8A5EAB2-5AB0-1383-61E2-58B7144204EF}"/>
              </a:ext>
            </a:extLst>
          </p:cNvPr>
          <p:cNvCxnSpPr/>
          <p:nvPr/>
        </p:nvCxnSpPr>
        <p:spPr>
          <a:xfrm>
            <a:off x="3434288" y="1636836"/>
            <a:ext cx="0" cy="2016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8FE5AA8-EC79-F788-F2DE-B8F5FA79C307}"/>
              </a:ext>
            </a:extLst>
          </p:cNvPr>
          <p:cNvCxnSpPr/>
          <p:nvPr/>
        </p:nvCxnSpPr>
        <p:spPr>
          <a:xfrm>
            <a:off x="3740072" y="1636836"/>
            <a:ext cx="0" cy="2376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2656AD2-95A8-7663-10E5-7CF731763425}"/>
              </a:ext>
            </a:extLst>
          </p:cNvPr>
          <p:cNvCxnSpPr/>
          <p:nvPr/>
        </p:nvCxnSpPr>
        <p:spPr>
          <a:xfrm>
            <a:off x="4064072" y="1636836"/>
            <a:ext cx="18288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2415488-D0A9-EFF2-5C67-56C7783A44CD}"/>
              </a:ext>
            </a:extLst>
          </p:cNvPr>
          <p:cNvSpPr txBox="1"/>
          <p:nvPr/>
        </p:nvSpPr>
        <p:spPr>
          <a:xfrm>
            <a:off x="1130032" y="1708844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A:1S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AC5A99-24EA-E497-D370-0653F341B8AD}"/>
              </a:ext>
            </a:extLst>
          </p:cNvPr>
          <p:cNvSpPr txBox="1"/>
          <p:nvPr/>
        </p:nvSpPr>
        <p:spPr>
          <a:xfrm>
            <a:off x="3434288" y="3941092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A:2S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08F127-58BA-1F3B-21D9-92EB28103BDA}"/>
              </a:ext>
            </a:extLst>
          </p:cNvPr>
          <p:cNvSpPr txBox="1"/>
          <p:nvPr/>
        </p:nvSpPr>
        <p:spPr>
          <a:xfrm>
            <a:off x="2786216" y="343703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B:1S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FB1F9-DE6F-9DD5-AF26-1668230D02AE}"/>
              </a:ext>
            </a:extLst>
          </p:cNvPr>
          <p:cNvSpPr txBox="1"/>
          <p:nvPr/>
        </p:nvSpPr>
        <p:spPr>
          <a:xfrm>
            <a:off x="3938344" y="3149004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A:3S</a:t>
            </a:r>
            <a:endParaRPr lang="ru-RU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D7AF47C-7828-0C7E-17B9-AB053C7E316C}"/>
              </a:ext>
            </a:extLst>
          </p:cNvPr>
          <p:cNvCxnSpPr/>
          <p:nvPr/>
        </p:nvCxnSpPr>
        <p:spPr>
          <a:xfrm>
            <a:off x="1778104" y="2068884"/>
            <a:ext cx="230425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29B6404-3518-FEC6-45CC-923D19AEC6F2}"/>
              </a:ext>
            </a:extLst>
          </p:cNvPr>
          <p:cNvCxnSpPr/>
          <p:nvPr/>
        </p:nvCxnSpPr>
        <p:spPr>
          <a:xfrm>
            <a:off x="1778104" y="2428924"/>
            <a:ext cx="194421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DA1820-B144-CA62-7B09-07C4A51336DE}"/>
              </a:ext>
            </a:extLst>
          </p:cNvPr>
          <p:cNvSpPr txBox="1"/>
          <p:nvPr/>
        </p:nvSpPr>
        <p:spPr>
          <a:xfrm>
            <a:off x="2210152" y="1699552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 </a:t>
            </a:r>
            <a:r>
              <a:rPr lang="en-US" dirty="0" err="1"/>
              <a:t>meV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CECF28-1AD0-B374-4760-439E8432E367}"/>
              </a:ext>
            </a:extLst>
          </p:cNvPr>
          <p:cNvSpPr txBox="1"/>
          <p:nvPr/>
        </p:nvSpPr>
        <p:spPr>
          <a:xfrm>
            <a:off x="2210152" y="2068884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175 </a:t>
            </a:r>
            <a:r>
              <a:rPr lang="en-US" dirty="0" err="1"/>
              <a:t>meV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163E50-E2C4-B282-AE6C-9318B3C7DDC0}"/>
              </a:ext>
            </a:extLst>
          </p:cNvPr>
          <p:cNvSpPr txBox="1"/>
          <p:nvPr/>
        </p:nvSpPr>
        <p:spPr>
          <a:xfrm>
            <a:off x="22061" y="5908133"/>
            <a:ext cx="49357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Разгадка - интерференционные эффекты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604431B-86E2-6092-1669-7746833B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5363" y="1337031"/>
            <a:ext cx="2120126" cy="3805177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6FB1AD-3480-CD5E-691F-45AA668E49FF}"/>
              </a:ext>
            </a:extLst>
          </p:cNvPr>
          <p:cNvSpPr txBox="1"/>
          <p:nvPr/>
        </p:nvSpPr>
        <p:spPr>
          <a:xfrm>
            <a:off x="22061" y="5244462"/>
            <a:ext cx="12002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Позиции линий описываются хорошо при помощи потенциала Рытовой-Келдыша, однако сила осциллятора возбужденных состояний слишком большая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93B1B9-DAD8-64D6-AAD8-55B8188EB3F9}"/>
              </a:ext>
            </a:extLst>
          </p:cNvPr>
          <p:cNvSpPr txBox="1"/>
          <p:nvPr/>
        </p:nvSpPr>
        <p:spPr>
          <a:xfrm>
            <a:off x="0" y="6313742"/>
            <a:ext cx="10158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Для описания эффекта необходимо учесть интерференцию света отраженного от границ слоев</a:t>
            </a:r>
          </a:p>
        </p:txBody>
      </p:sp>
    </p:spTree>
    <p:extLst>
      <p:ext uri="{BB962C8B-B14F-4D97-AF65-F5344CB8AC3E}">
        <p14:creationId xmlns:p14="http://schemas.microsoft.com/office/powerpoint/2010/main" val="13540797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A714A-52F7-0BA0-C865-33E10AE4D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4FA81B9-7C20-4A6F-E29A-0334B8B8BE3C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2170048A-F7E8-A046-EB7A-B53D536AF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Расчет методом матриц переноса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44097B1-0A58-1E9D-A710-AFA4610C4F1D}"/>
              </a:ext>
            </a:extLst>
          </p:cNvPr>
          <p:cNvSpPr/>
          <p:nvPr/>
        </p:nvSpPr>
        <p:spPr>
          <a:xfrm>
            <a:off x="102139" y="3710522"/>
            <a:ext cx="8056880" cy="16461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 descr="addin_tmp.png">
            <a:extLst>
              <a:ext uri="{FF2B5EF4-FFF2-40B4-BE49-F238E27FC236}">
                <a16:creationId xmlns:a16="http://schemas.microsoft.com/office/drawing/2014/main" id="{6D119BE3-4D71-DDC0-37A0-DA9714C039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02139" y="6035881"/>
            <a:ext cx="8056880" cy="7127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C968CC8-45A2-C541-96D8-847BD5834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29813" y="707419"/>
            <a:ext cx="2139535" cy="3840012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044147-EAB6-7472-03C8-94803C1A6797}"/>
              </a:ext>
            </a:extLst>
          </p:cNvPr>
          <p:cNvSpPr txBox="1"/>
          <p:nvPr/>
        </p:nvSpPr>
        <p:spPr>
          <a:xfrm>
            <a:off x="122652" y="5462867"/>
            <a:ext cx="6515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Амплитуда коэффициента отражения монослоя</a:t>
            </a:r>
            <a:r>
              <a:rPr lang="en-US" b="1" dirty="0">
                <a:solidFill>
                  <a:srgbClr val="FF0000"/>
                </a:solidFill>
              </a:rPr>
              <a:t> MoS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D58898-0C03-5D5A-D7EB-FDCE754F0C3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1" y="3901432"/>
            <a:ext cx="3025902" cy="6649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64E3E6-131F-1F91-9801-0E8062D55D6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93" y="3816687"/>
            <a:ext cx="4640834" cy="7012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86C0D1-E3E2-5F3A-37FB-CBA7B6B956B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44" y="4694773"/>
            <a:ext cx="4459224" cy="3129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B57801-6E8D-A92C-789B-2B9F53A720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652" y="1501298"/>
            <a:ext cx="6936508" cy="2071958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E17E3D-63C2-B4F0-2B89-F0CA732CDD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7068" y="5429364"/>
            <a:ext cx="3002280" cy="6629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8BEC72-73B2-CE87-8271-BFD111F305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25524" y="4606387"/>
            <a:ext cx="3040888" cy="7498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75386AB-7C21-63A6-E321-894E8BE8C8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67068" y="6239754"/>
            <a:ext cx="1874520" cy="5410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5C2893-3811-63E2-5D9F-CB08F9F902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06773" y="4870033"/>
            <a:ext cx="2202180" cy="3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388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54D7C-5EC5-11EB-9D2D-104A2CC79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728AC91-739E-3F08-1106-D8913ABF71D4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2937AAF-A8A3-9471-3213-94417240D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Сравнение с экспериментом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9F92711-50DE-4A4A-4137-D74D1DF4B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1420" y="1334068"/>
            <a:ext cx="4663535" cy="3742585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9DCB2-4DCA-BBF5-05A0-29A1A9B981F0}"/>
              </a:ext>
            </a:extLst>
          </p:cNvPr>
          <p:cNvSpPr txBox="1"/>
          <p:nvPr/>
        </p:nvSpPr>
        <p:spPr>
          <a:xfrm>
            <a:off x="81552" y="5698638"/>
            <a:ext cx="118300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Предсказание: при изменении толщин слоев будет меняться радиационное время жизни экситона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796ED5A-4E49-CB56-D78F-39F9F50C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045" y="1410772"/>
            <a:ext cx="3883265" cy="2611830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30477ED-8792-0034-633C-664F9F82B470}"/>
              </a:ext>
            </a:extLst>
          </p:cNvPr>
          <p:cNvSpPr/>
          <p:nvPr/>
        </p:nvSpPr>
        <p:spPr>
          <a:xfrm>
            <a:off x="49987" y="6202176"/>
            <a:ext cx="119749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i="1" dirty="0" err="1">
                <a:solidFill>
                  <a:srgbClr val="000000"/>
                </a:solidFill>
              </a:rPr>
              <a:t>C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Robert</a:t>
            </a:r>
            <a:r>
              <a:rPr lang="ru-RU" altLang="ru-RU" sz="1400" i="1" dirty="0">
                <a:solidFill>
                  <a:srgbClr val="000000"/>
                </a:solidFill>
              </a:rPr>
              <a:t>, </a:t>
            </a:r>
            <a:r>
              <a:rPr lang="ru-RU" altLang="ru-RU" sz="1400" i="1" dirty="0" err="1">
                <a:solidFill>
                  <a:srgbClr val="000000"/>
                </a:solidFill>
              </a:rPr>
              <a:t>M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A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Semina</a:t>
            </a:r>
            <a:r>
              <a:rPr lang="ru-RU" altLang="ru-RU" sz="1400" i="1" dirty="0">
                <a:solidFill>
                  <a:srgbClr val="000000"/>
                </a:solidFill>
              </a:rPr>
              <a:t>, </a:t>
            </a:r>
            <a:r>
              <a:rPr lang="ru-RU" altLang="ru-RU" sz="1400" i="1" dirty="0" err="1">
                <a:solidFill>
                  <a:srgbClr val="000000"/>
                </a:solidFill>
              </a:rPr>
              <a:t>F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Cadiz</a:t>
            </a:r>
            <a:r>
              <a:rPr lang="ru-RU" altLang="ru-RU" sz="1400" i="1" dirty="0">
                <a:solidFill>
                  <a:srgbClr val="000000"/>
                </a:solidFill>
              </a:rPr>
              <a:t>, </a:t>
            </a:r>
            <a:r>
              <a:rPr lang="ru-RU" altLang="ru-RU" sz="1400" i="1" dirty="0" err="1">
                <a:solidFill>
                  <a:srgbClr val="000000"/>
                </a:solidFill>
              </a:rPr>
              <a:t>M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Manca</a:t>
            </a:r>
            <a:r>
              <a:rPr lang="ru-RU" altLang="ru-RU" sz="1400" i="1" dirty="0">
                <a:solidFill>
                  <a:srgbClr val="000000"/>
                </a:solidFill>
              </a:rPr>
              <a:t>, </a:t>
            </a:r>
            <a:r>
              <a:rPr lang="ru-RU" altLang="ru-RU" sz="1400" i="1" dirty="0" err="1">
                <a:solidFill>
                  <a:srgbClr val="000000"/>
                </a:solidFill>
              </a:rPr>
              <a:t>E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Courtade</a:t>
            </a:r>
            <a:r>
              <a:rPr lang="ru-RU" altLang="ru-RU" sz="1400" i="1" dirty="0">
                <a:solidFill>
                  <a:srgbClr val="000000"/>
                </a:solidFill>
              </a:rPr>
              <a:t>, </a:t>
            </a:r>
            <a:r>
              <a:rPr lang="ru-RU" altLang="ru-RU" sz="1400" i="1" dirty="0" err="1">
                <a:solidFill>
                  <a:srgbClr val="000000"/>
                </a:solidFill>
              </a:rPr>
              <a:t>T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Taniguchi</a:t>
            </a:r>
            <a:r>
              <a:rPr lang="ru-RU" altLang="ru-RU" sz="1400" i="1" dirty="0">
                <a:solidFill>
                  <a:srgbClr val="000000"/>
                </a:solidFill>
              </a:rPr>
              <a:t>, </a:t>
            </a:r>
            <a:r>
              <a:rPr lang="ru-RU" altLang="ru-RU" sz="1400" i="1" dirty="0" err="1">
                <a:solidFill>
                  <a:srgbClr val="000000"/>
                </a:solidFill>
              </a:rPr>
              <a:t>K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Watanabe</a:t>
            </a:r>
            <a:r>
              <a:rPr lang="ru-RU" altLang="ru-RU" sz="1400" i="1" dirty="0">
                <a:solidFill>
                  <a:srgbClr val="000000"/>
                </a:solidFill>
              </a:rPr>
              <a:t>, </a:t>
            </a:r>
            <a:r>
              <a:rPr lang="ru-RU" altLang="ru-RU" sz="1400" i="1" dirty="0" err="1">
                <a:solidFill>
                  <a:srgbClr val="000000"/>
                </a:solidFill>
              </a:rPr>
              <a:t>H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Cai</a:t>
            </a:r>
            <a:r>
              <a:rPr lang="ru-RU" altLang="ru-RU" sz="1400" i="1" dirty="0">
                <a:solidFill>
                  <a:srgbClr val="000000"/>
                </a:solidFill>
              </a:rPr>
              <a:t>, </a:t>
            </a:r>
            <a:r>
              <a:rPr lang="ru-RU" altLang="ru-RU" sz="1400" i="1" dirty="0" err="1">
                <a:solidFill>
                  <a:srgbClr val="000000"/>
                </a:solidFill>
              </a:rPr>
              <a:t>S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Tongay</a:t>
            </a:r>
            <a:r>
              <a:rPr lang="ru-RU" altLang="ru-RU" sz="1400" i="1" dirty="0">
                <a:solidFill>
                  <a:srgbClr val="000000"/>
                </a:solidFill>
              </a:rPr>
              <a:t>, </a:t>
            </a:r>
            <a:r>
              <a:rPr lang="ru-RU" altLang="ru-RU" sz="1400" i="1" dirty="0" err="1">
                <a:solidFill>
                  <a:srgbClr val="000000"/>
                </a:solidFill>
              </a:rPr>
              <a:t>B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Lassagne</a:t>
            </a:r>
            <a:r>
              <a:rPr lang="ru-RU" altLang="ru-RU" sz="1400" i="1" dirty="0">
                <a:solidFill>
                  <a:srgbClr val="000000"/>
                </a:solidFill>
              </a:rPr>
              <a:t>, </a:t>
            </a:r>
            <a:r>
              <a:rPr lang="ru-RU" altLang="ru-RU" sz="1400" i="1" dirty="0" err="1">
                <a:solidFill>
                  <a:srgbClr val="000000"/>
                </a:solidFill>
              </a:rPr>
              <a:t>P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Renucci</a:t>
            </a:r>
            <a:r>
              <a:rPr lang="ru-RU" altLang="ru-RU" sz="1400" i="1" dirty="0">
                <a:solidFill>
                  <a:srgbClr val="000000"/>
                </a:solidFill>
              </a:rPr>
              <a:t>, </a:t>
            </a:r>
            <a:r>
              <a:rPr lang="ru-RU" altLang="ru-RU" sz="1400" i="1" dirty="0" err="1">
                <a:solidFill>
                  <a:srgbClr val="000000"/>
                </a:solidFill>
              </a:rPr>
              <a:t>T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Amand</a:t>
            </a:r>
            <a:r>
              <a:rPr lang="ru-RU" altLang="ru-RU" sz="1400" i="1" dirty="0">
                <a:solidFill>
                  <a:srgbClr val="000000"/>
                </a:solidFill>
              </a:rPr>
              <a:t>, </a:t>
            </a:r>
            <a:r>
              <a:rPr lang="ru-RU" altLang="ru-RU" sz="1400" i="1" dirty="0" err="1">
                <a:solidFill>
                  <a:srgbClr val="000000"/>
                </a:solidFill>
              </a:rPr>
              <a:t>X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Marie</a:t>
            </a:r>
            <a:r>
              <a:rPr lang="ru-RU" altLang="ru-RU" sz="1400" i="1" dirty="0">
                <a:solidFill>
                  <a:srgbClr val="000000"/>
                </a:solidFill>
              </a:rPr>
              <a:t>, </a:t>
            </a:r>
            <a:r>
              <a:rPr lang="ru-RU" altLang="ru-RU" sz="1400" i="1" dirty="0" err="1">
                <a:solidFill>
                  <a:srgbClr val="000000"/>
                </a:solidFill>
              </a:rPr>
              <a:t>M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M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Glazov</a:t>
            </a:r>
            <a:r>
              <a:rPr lang="ru-RU" altLang="ru-RU" sz="1400" i="1" dirty="0">
                <a:solidFill>
                  <a:srgbClr val="000000"/>
                </a:solidFill>
              </a:rPr>
              <a:t>, </a:t>
            </a:r>
            <a:r>
              <a:rPr lang="ru-RU" altLang="ru-RU" sz="1400" i="1" dirty="0" err="1">
                <a:solidFill>
                  <a:srgbClr val="000000"/>
                </a:solidFill>
              </a:rPr>
              <a:t>and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ru-RU" altLang="ru-RU" sz="1400" i="1" dirty="0" err="1">
                <a:solidFill>
                  <a:srgbClr val="000000"/>
                </a:solidFill>
              </a:rPr>
              <a:t>B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Urbaszek</a:t>
            </a:r>
            <a:r>
              <a:rPr lang="ru-RU" altLang="ru-RU" sz="1400" i="1" dirty="0">
                <a:solidFill>
                  <a:srgbClr val="000000"/>
                </a:solidFill>
              </a:rPr>
              <a:t>, </a:t>
            </a:r>
            <a:r>
              <a:rPr lang="ru-RU" altLang="ru-RU" sz="1400" i="1" dirty="0" err="1">
                <a:solidFill>
                  <a:srgbClr val="000000"/>
                </a:solidFill>
              </a:rPr>
              <a:t>Optical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ru-RU" altLang="ru-RU" sz="1400" i="1" dirty="0" err="1">
                <a:solidFill>
                  <a:srgbClr val="000000"/>
                </a:solidFill>
              </a:rPr>
              <a:t>spectroscopy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ru-RU" altLang="ru-RU" sz="1400" i="1" dirty="0" err="1">
                <a:solidFill>
                  <a:srgbClr val="000000"/>
                </a:solidFill>
              </a:rPr>
              <a:t>of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ru-RU" altLang="ru-RU" sz="1400" i="1" dirty="0" err="1">
                <a:solidFill>
                  <a:srgbClr val="000000"/>
                </a:solidFill>
              </a:rPr>
              <a:t>excited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ru-RU" altLang="ru-RU" sz="1400" i="1" dirty="0" err="1">
                <a:solidFill>
                  <a:srgbClr val="000000"/>
                </a:solidFill>
              </a:rPr>
              <a:t>exciton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ru-RU" altLang="ru-RU" sz="1400" i="1" dirty="0" err="1">
                <a:solidFill>
                  <a:srgbClr val="000000"/>
                </a:solidFill>
              </a:rPr>
              <a:t>states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ru-RU" altLang="ru-RU" sz="1400" i="1" dirty="0" err="1">
                <a:solidFill>
                  <a:srgbClr val="000000"/>
                </a:solidFill>
              </a:rPr>
              <a:t>in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ru-RU" altLang="ru-RU" sz="1400" i="1" dirty="0" err="1">
                <a:solidFill>
                  <a:srgbClr val="000000"/>
                </a:solidFill>
              </a:rPr>
              <a:t>MoS</a:t>
            </a:r>
            <a:r>
              <a:rPr lang="en-US" altLang="ru-RU" sz="1400" i="1" baseline="-25000" dirty="0"/>
              <a:t>2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ru-RU" altLang="ru-RU" sz="1400" i="1" dirty="0" err="1">
                <a:solidFill>
                  <a:srgbClr val="000000"/>
                </a:solidFill>
              </a:rPr>
              <a:t>monolayers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ru-RU" altLang="ru-RU" sz="1400" i="1" dirty="0" err="1">
                <a:solidFill>
                  <a:srgbClr val="000000"/>
                </a:solidFill>
              </a:rPr>
              <a:t>in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ru-RU" altLang="ru-RU" sz="1400" i="1" dirty="0" err="1">
                <a:solidFill>
                  <a:srgbClr val="000000"/>
                </a:solidFill>
              </a:rPr>
              <a:t>van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ru-RU" altLang="ru-RU" sz="1400" i="1" dirty="0" err="1">
                <a:solidFill>
                  <a:srgbClr val="000000"/>
                </a:solidFill>
              </a:rPr>
              <a:t>der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ru-RU" altLang="ru-RU" sz="1400" i="1" dirty="0" err="1">
                <a:solidFill>
                  <a:srgbClr val="000000"/>
                </a:solidFill>
              </a:rPr>
              <a:t>Waals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ru-RU" altLang="ru-RU" sz="1400" i="1" dirty="0" err="1">
                <a:solidFill>
                  <a:srgbClr val="000000"/>
                </a:solidFill>
              </a:rPr>
              <a:t>heterostructures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en-US" altLang="ru-RU" sz="1400" i="1" dirty="0">
                <a:solidFill>
                  <a:srgbClr val="000000"/>
                </a:solidFill>
              </a:rPr>
              <a:t>,</a:t>
            </a:r>
            <a:r>
              <a:rPr lang="ru-RU" altLang="ru-RU" sz="1400" i="1" dirty="0">
                <a:solidFill>
                  <a:srgbClr val="000000"/>
                </a:solidFill>
              </a:rPr>
              <a:t> </a:t>
            </a:r>
            <a:r>
              <a:rPr lang="ru-RU" altLang="ru-RU" sz="1400" i="1" dirty="0" err="1">
                <a:solidFill>
                  <a:srgbClr val="000000"/>
                </a:solidFill>
              </a:rPr>
              <a:t>Phys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Rev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err="1">
                <a:solidFill>
                  <a:srgbClr val="000000"/>
                </a:solidFill>
              </a:rPr>
              <a:t>Materials</a:t>
            </a:r>
            <a:r>
              <a:rPr lang="ru-RU" altLang="ru-RU" sz="1400" i="1" dirty="0">
                <a:solidFill>
                  <a:srgbClr val="000000"/>
                </a:solidFill>
              </a:rPr>
              <a:t>  </a:t>
            </a:r>
            <a:r>
              <a:rPr lang="ru-RU" altLang="ru-RU" sz="1400" b="1" i="1" dirty="0">
                <a:solidFill>
                  <a:srgbClr val="000000"/>
                </a:solidFill>
              </a:rPr>
              <a:t>2</a:t>
            </a:r>
            <a:r>
              <a:rPr lang="ru-RU" altLang="ru-RU" sz="1400" i="1" dirty="0">
                <a:solidFill>
                  <a:srgbClr val="000000"/>
                </a:solidFill>
              </a:rPr>
              <a:t>, 011001(</a:t>
            </a:r>
            <a:r>
              <a:rPr lang="ru-RU" altLang="ru-RU" sz="1400" i="1" dirty="0" err="1">
                <a:solidFill>
                  <a:srgbClr val="000000"/>
                </a:solidFill>
              </a:rPr>
              <a:t>R</a:t>
            </a:r>
            <a:r>
              <a:rPr lang="ru-RU" altLang="ru-RU" sz="1400" i="1" dirty="0">
                <a:solidFill>
                  <a:srgbClr val="000000"/>
                </a:solidFill>
              </a:rPr>
              <a:t>) (2018).</a:t>
            </a:r>
            <a:r>
              <a:rPr lang="ru-RU" altLang="ru-RU" sz="1400" i="1" dirty="0"/>
              <a:t> </a:t>
            </a:r>
            <a:endParaRPr lang="en-US" altLang="ru-RU" sz="1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352023-7F47-8FF2-EC0D-B1131A90DEE7}"/>
              </a:ext>
            </a:extLst>
          </p:cNvPr>
          <p:cNvSpPr txBox="1"/>
          <p:nvPr/>
        </p:nvSpPr>
        <p:spPr>
          <a:xfrm>
            <a:off x="81552" y="4220168"/>
            <a:ext cx="68907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Относительная интенсивность экситонных линий модулируется при изменении толщины слоев, входящих в структуру. При этом меняется и форма линий. Лучшее согласие при толщине слоев, измеренных при помощи </a:t>
            </a:r>
            <a:r>
              <a:rPr lang="ru-RU" dirty="0" err="1"/>
              <a:t>A</a:t>
            </a:r>
            <a:r>
              <a:rPr lang="en-US" dirty="0"/>
              <a:t>FM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3660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5F287-11F9-01F1-15B8-5FF5695AA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1880806-B70B-1471-50E1-657909BFAD7E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14D531AD-1E64-6672-E938-8548C58E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Структура с переменной толщиной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BN</a:t>
            </a:r>
            <a:br>
              <a:rPr lang="ru-RU" sz="4400" b="1" baseline="30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3">
            <a:extLst>
              <a:ext uri="{FF2B5EF4-FFF2-40B4-BE49-F238E27FC236}">
                <a16:creationId xmlns:a16="http://schemas.microsoft.com/office/drawing/2014/main" id="{1791DA54-1D81-D8FD-8829-D2F532A03410}"/>
              </a:ext>
            </a:extLst>
          </p:cNvPr>
          <p:cNvSpPr txBox="1"/>
          <p:nvPr/>
        </p:nvSpPr>
        <p:spPr>
          <a:xfrm>
            <a:off x="2074359" y="6083663"/>
            <a:ext cx="779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fr-FR" sz="2400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6" name="ZoneTexte 16">
            <a:extLst>
              <a:ext uri="{FF2B5EF4-FFF2-40B4-BE49-F238E27FC236}">
                <a16:creationId xmlns:a16="http://schemas.microsoft.com/office/drawing/2014/main" id="{AA93F9A2-FE4A-E51B-CEAC-1E185E56807E}"/>
              </a:ext>
            </a:extLst>
          </p:cNvPr>
          <p:cNvSpPr txBox="1"/>
          <p:nvPr/>
        </p:nvSpPr>
        <p:spPr>
          <a:xfrm>
            <a:off x="2092635" y="4972563"/>
            <a:ext cx="29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ZoneTexte 17">
            <a:extLst>
              <a:ext uri="{FF2B5EF4-FFF2-40B4-BE49-F238E27FC236}">
                <a16:creationId xmlns:a16="http://schemas.microsoft.com/office/drawing/2014/main" id="{B448DCDF-6BDC-18B3-416B-05493B560F52}"/>
              </a:ext>
            </a:extLst>
          </p:cNvPr>
          <p:cNvSpPr txBox="1"/>
          <p:nvPr/>
        </p:nvSpPr>
        <p:spPr>
          <a:xfrm>
            <a:off x="1383211" y="4898554"/>
            <a:ext cx="30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20" name="Connecteur droit 10">
            <a:extLst>
              <a:ext uri="{FF2B5EF4-FFF2-40B4-BE49-F238E27FC236}">
                <a16:creationId xmlns:a16="http://schemas.microsoft.com/office/drawing/2014/main" id="{1397E426-DDA8-01F3-ED2F-3D4564F7AEFE}"/>
              </a:ext>
            </a:extLst>
          </p:cNvPr>
          <p:cNvCxnSpPr>
            <a:cxnSpLocks/>
          </p:cNvCxnSpPr>
          <p:nvPr/>
        </p:nvCxnSpPr>
        <p:spPr>
          <a:xfrm>
            <a:off x="1366092" y="5547660"/>
            <a:ext cx="1084360" cy="11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13">
            <a:extLst>
              <a:ext uri="{FF2B5EF4-FFF2-40B4-BE49-F238E27FC236}">
                <a16:creationId xmlns:a16="http://schemas.microsoft.com/office/drawing/2014/main" id="{858B7B3F-141B-C342-ABB3-5434673655A9}"/>
              </a:ext>
            </a:extLst>
          </p:cNvPr>
          <p:cNvSpPr txBox="1"/>
          <p:nvPr/>
        </p:nvSpPr>
        <p:spPr>
          <a:xfrm>
            <a:off x="1677325" y="5603928"/>
            <a:ext cx="644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fr-FR" sz="2400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2" name="ZoneTexte 15">
            <a:extLst>
              <a:ext uri="{FF2B5EF4-FFF2-40B4-BE49-F238E27FC236}">
                <a16:creationId xmlns:a16="http://schemas.microsoft.com/office/drawing/2014/main" id="{0F20D32B-1054-E7EB-0520-3E32A112C895}"/>
              </a:ext>
            </a:extLst>
          </p:cNvPr>
          <p:cNvSpPr txBox="1"/>
          <p:nvPr/>
        </p:nvSpPr>
        <p:spPr>
          <a:xfrm>
            <a:off x="2028236" y="4859382"/>
            <a:ext cx="23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" name="ZoneTexte 16">
            <a:extLst>
              <a:ext uri="{FF2B5EF4-FFF2-40B4-BE49-F238E27FC236}">
                <a16:creationId xmlns:a16="http://schemas.microsoft.com/office/drawing/2014/main" id="{D8EAF12F-FDD2-2F82-5796-E69DDF827001}"/>
              </a:ext>
            </a:extLst>
          </p:cNvPr>
          <p:cNvSpPr txBox="1"/>
          <p:nvPr/>
        </p:nvSpPr>
        <p:spPr>
          <a:xfrm>
            <a:off x="1625418" y="4872183"/>
            <a:ext cx="23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ZoneTexte 17">
            <a:extLst>
              <a:ext uri="{FF2B5EF4-FFF2-40B4-BE49-F238E27FC236}">
                <a16:creationId xmlns:a16="http://schemas.microsoft.com/office/drawing/2014/main" id="{66723B54-49BC-361A-B1F6-189E6BBFC033}"/>
              </a:ext>
            </a:extLst>
          </p:cNvPr>
          <p:cNvSpPr txBox="1"/>
          <p:nvPr/>
        </p:nvSpPr>
        <p:spPr>
          <a:xfrm>
            <a:off x="1172848" y="4847721"/>
            <a:ext cx="250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59B237B-085F-6F56-4293-38CB3E1E6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34" y="3850018"/>
            <a:ext cx="2874386" cy="2957036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167D0E7-3BAC-91D3-E4C6-C9207FC127C0}"/>
              </a:ext>
            </a:extLst>
          </p:cNvPr>
          <p:cNvSpPr/>
          <p:nvPr/>
        </p:nvSpPr>
        <p:spPr>
          <a:xfrm>
            <a:off x="257889" y="3850018"/>
            <a:ext cx="567615" cy="375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5130F1E-23FF-2EEF-F81F-769A0D52E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430" y="3921246"/>
            <a:ext cx="3734613" cy="2867083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D0EF685-BB2D-33C6-2B5D-BCD65CC02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235" y="1292033"/>
            <a:ext cx="2818939" cy="2455584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graphicFrame>
        <p:nvGraphicFramePr>
          <p:cNvPr id="29" name="Objet 7">
            <a:extLst>
              <a:ext uri="{FF2B5EF4-FFF2-40B4-BE49-F238E27FC236}">
                <a16:creationId xmlns:a16="http://schemas.microsoft.com/office/drawing/2014/main" id="{940A3343-D553-7047-9F01-CB73D4BB98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110669"/>
              </p:ext>
            </p:extLst>
          </p:nvPr>
        </p:nvGraphicFramePr>
        <p:xfrm>
          <a:off x="3288360" y="1054154"/>
          <a:ext cx="4240381" cy="2803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920760" imgH="2592000" progId="Origin50.Graph">
                  <p:embed/>
                </p:oleObj>
              </mc:Choice>
              <mc:Fallback>
                <p:oleObj name="Graph" r:id="rId6" imgW="3920760" imgH="2592000" progId="Origin50.Graph">
                  <p:embed/>
                  <p:pic>
                    <p:nvPicPr>
                      <p:cNvPr id="19" name="Objet 7">
                        <a:extLst>
                          <a:ext uri="{FF2B5EF4-FFF2-40B4-BE49-F238E27FC236}">
                            <a16:creationId xmlns:a16="http://schemas.microsoft.com/office/drawing/2014/main" id="{C95E30A1-7CE3-6B47-8F7E-ECE91F6924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88360" y="1054154"/>
                        <a:ext cx="4240381" cy="2803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332091A-8FA8-7930-789E-9FD94EDC66B9}"/>
              </a:ext>
            </a:extLst>
          </p:cNvPr>
          <p:cNvCxnSpPr/>
          <p:nvPr/>
        </p:nvCxnSpPr>
        <p:spPr>
          <a:xfrm>
            <a:off x="3829045" y="1617475"/>
            <a:ext cx="2454965" cy="0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481C7FD-605E-D030-E8FB-11A3526E6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0283" y="1338717"/>
            <a:ext cx="5071717" cy="2738727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B96BB38-0CFB-5F4F-5CE9-23447EA4E6C3}"/>
              </a:ext>
            </a:extLst>
          </p:cNvPr>
          <p:cNvSpPr/>
          <p:nvPr/>
        </p:nvSpPr>
        <p:spPr>
          <a:xfrm>
            <a:off x="7388640" y="3896056"/>
            <a:ext cx="357809" cy="181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2AABB7-29B6-03A3-018B-B433F7CC2E31}"/>
              </a:ext>
            </a:extLst>
          </p:cNvPr>
          <p:cNvSpPr txBox="1"/>
          <p:nvPr/>
        </p:nvSpPr>
        <p:spPr>
          <a:xfrm>
            <a:off x="7120283" y="4077444"/>
            <a:ext cx="468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Образцы отличаются лишь толщиной слоя </a:t>
            </a:r>
            <a:r>
              <a:rPr lang="en-US" dirty="0"/>
              <a:t>BN</a:t>
            </a:r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2B6C5E-4320-5989-F082-72EEF25E1765}"/>
              </a:ext>
            </a:extLst>
          </p:cNvPr>
          <p:cNvSpPr txBox="1"/>
          <p:nvPr/>
        </p:nvSpPr>
        <p:spPr>
          <a:xfrm>
            <a:off x="7281552" y="4503620"/>
            <a:ext cx="474338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Время </a:t>
            </a:r>
            <a:r>
              <a:rPr lang="ru-RU" b="1" dirty="0">
                <a:solidFill>
                  <a:srgbClr val="FF0000"/>
                </a:solidFill>
              </a:rPr>
              <a:t>возгорания</a:t>
            </a:r>
            <a:r>
              <a:rPr lang="en-US" dirty="0"/>
              <a:t> </a:t>
            </a:r>
            <a:r>
              <a:rPr lang="ru-RU" dirty="0"/>
              <a:t>фотолюминесценции</a:t>
            </a:r>
            <a:r>
              <a:rPr lang="en-US" dirty="0"/>
              <a:t> </a:t>
            </a:r>
            <a:r>
              <a:rPr lang="ru-RU" dirty="0"/>
              <a:t>определяется радиационным временем жизни экситона  и </a:t>
            </a:r>
            <a:r>
              <a:rPr lang="ru-RU" b="1" dirty="0">
                <a:solidFill>
                  <a:srgbClr val="FF0000"/>
                </a:solidFill>
              </a:rPr>
              <a:t>меняется</a:t>
            </a:r>
            <a:r>
              <a:rPr lang="en-US" dirty="0"/>
              <a:t> </a:t>
            </a:r>
            <a:r>
              <a:rPr lang="ru-RU" dirty="0"/>
              <a:t>от образца к образцу</a:t>
            </a:r>
            <a:r>
              <a:rPr lang="en-US" dirty="0"/>
              <a:t>. </a:t>
            </a:r>
          </a:p>
          <a:p>
            <a:r>
              <a:rPr lang="ru-RU" dirty="0"/>
              <a:t>Время </a:t>
            </a:r>
            <a:r>
              <a:rPr lang="ru-RU" b="1" dirty="0">
                <a:solidFill>
                  <a:srgbClr val="FF0000"/>
                </a:solidFill>
              </a:rPr>
              <a:t>распада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dirty="0"/>
              <a:t>определено временем рассеяния и </a:t>
            </a:r>
            <a:r>
              <a:rPr lang="ru-RU" b="1" dirty="0">
                <a:solidFill>
                  <a:srgbClr val="FF0000"/>
                </a:solidFill>
              </a:rPr>
              <a:t>одинаково</a:t>
            </a:r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255A3B8-BEC7-017C-DE1D-63AC3C66AC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41" y="5970315"/>
            <a:ext cx="1584198" cy="2266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046683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CB684-31FE-5E30-5BF6-1CE0304FF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5E4C0AA-FA56-75A1-853E-15C9C22E6FEC}"/>
              </a:ext>
            </a:extLst>
          </p:cNvPr>
          <p:cNvSpPr/>
          <p:nvPr/>
        </p:nvSpPr>
        <p:spPr>
          <a:xfrm>
            <a:off x="3720830" y="2850113"/>
            <a:ext cx="4694508" cy="1893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C3682A0-1E42-1899-DB50-DF948FD4D43F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9FA64B3-A642-52F6-437B-48EA2AFF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Результаты эксперимента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40E14D-E573-FD1B-FE76-FA85D5EE3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93" y="1315362"/>
            <a:ext cx="3543258" cy="3861682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55A1B7-6135-C171-CC38-E085D9E4245B}"/>
              </a:ext>
            </a:extLst>
          </p:cNvPr>
          <p:cNvSpPr/>
          <p:nvPr/>
        </p:nvSpPr>
        <p:spPr>
          <a:xfrm>
            <a:off x="729104" y="1315362"/>
            <a:ext cx="2620297" cy="191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0A3FAE-1274-7623-2D1F-476711A20A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9446" y="4623519"/>
            <a:ext cx="6194323" cy="2135680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446D11-21B3-38F9-4E3B-D8785A2F1A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18" y="2939211"/>
            <a:ext cx="1270952" cy="2072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9FAFEB-EB27-B6C8-660F-9DC551683E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33" y="3325302"/>
            <a:ext cx="393429" cy="1813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C0D79F-2BEB-FC50-219B-9CABEF0D1CE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509" y="3649717"/>
            <a:ext cx="173238" cy="1732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916410-2D95-CA18-2950-5DC44683C061}"/>
              </a:ext>
            </a:extLst>
          </p:cNvPr>
          <p:cNvSpPr txBox="1"/>
          <p:nvPr/>
        </p:nvSpPr>
        <p:spPr>
          <a:xfrm>
            <a:off x="3821558" y="2850113"/>
            <a:ext cx="27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Неоднородное уширение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F68DE-F151-11A7-BD7B-DDF0B735A183}"/>
              </a:ext>
            </a:extLst>
          </p:cNvPr>
          <p:cNvSpPr txBox="1"/>
          <p:nvPr/>
        </p:nvSpPr>
        <p:spPr>
          <a:xfrm>
            <a:off x="4396629" y="3203707"/>
            <a:ext cx="278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  <a:r>
              <a:rPr lang="ru-RU" dirty="0"/>
              <a:t>Радиационное затухание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85B7C-D42C-4C96-3C67-13A49265E40E}"/>
              </a:ext>
            </a:extLst>
          </p:cNvPr>
          <p:cNvSpPr txBox="1"/>
          <p:nvPr/>
        </p:nvSpPr>
        <p:spPr>
          <a:xfrm>
            <a:off x="4396629" y="3573039"/>
            <a:ext cx="310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  <a:r>
              <a:rPr lang="ru-RU" dirty="0"/>
              <a:t> Нерадиационное затухание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3DA0AF-6A8E-19C8-748F-34026542DEB6}"/>
              </a:ext>
            </a:extLst>
          </p:cNvPr>
          <p:cNvSpPr txBox="1"/>
          <p:nvPr/>
        </p:nvSpPr>
        <p:spPr>
          <a:xfrm>
            <a:off x="3882799" y="3798022"/>
            <a:ext cx="4708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Образец</a:t>
            </a:r>
            <a:r>
              <a:rPr lang="en-US" dirty="0"/>
              <a:t> II: </a:t>
            </a:r>
            <a:r>
              <a:rPr lang="ru-RU" dirty="0"/>
              <a:t>в основном, нерадиационное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’=1.1 </a:t>
            </a:r>
            <a:r>
              <a:rPr lang="en-US" dirty="0" err="1"/>
              <a:t>meV</a:t>
            </a:r>
            <a:r>
              <a:rPr lang="en-US" dirty="0"/>
              <a:t> (FWHW)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036C15-235A-45CE-DB09-A6EDE10C7E27}"/>
              </a:ext>
            </a:extLst>
          </p:cNvPr>
          <p:cNvSpPr txBox="1"/>
          <p:nvPr/>
        </p:nvSpPr>
        <p:spPr>
          <a:xfrm>
            <a:off x="3742796" y="1315527"/>
            <a:ext cx="827163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Наблюдается </a:t>
            </a:r>
            <a:r>
              <a:rPr lang="ru-RU" b="1" dirty="0">
                <a:solidFill>
                  <a:srgbClr val="FF0000"/>
                </a:solidFill>
              </a:rPr>
              <a:t>существенная модуляция (почти на порядок)</a:t>
            </a:r>
            <a:r>
              <a:rPr lang="ru-RU" dirty="0"/>
              <a:t> радиационного времени жизни экситона при изменении нижнего слоя нитрида бора</a:t>
            </a:r>
          </a:p>
          <a:p>
            <a:endParaRPr lang="ru-RU" dirty="0"/>
          </a:p>
          <a:p>
            <a:r>
              <a:rPr lang="ru-RU" dirty="0"/>
              <a:t>Причина заключается в </a:t>
            </a:r>
            <a:r>
              <a:rPr lang="ru-RU" b="1" dirty="0">
                <a:solidFill>
                  <a:srgbClr val="FF0000"/>
                </a:solidFill>
              </a:rPr>
              <a:t>эффекте </a:t>
            </a:r>
            <a:r>
              <a:rPr lang="ru-RU" b="1" dirty="0" err="1">
                <a:solidFill>
                  <a:srgbClr val="FF0000"/>
                </a:solidFill>
              </a:rPr>
              <a:t>Парселла</a:t>
            </a:r>
            <a:r>
              <a:rPr lang="ru-RU" b="1" dirty="0">
                <a:solidFill>
                  <a:srgbClr val="FF0000"/>
                </a:solidFill>
              </a:rPr>
              <a:t> – </a:t>
            </a:r>
            <a:r>
              <a:rPr lang="ru-RU" dirty="0"/>
              <a:t>изменении времени спонтанной эмиссии источника, помещенного в резонатор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16BB2E-2902-1944-990E-97AD8350F27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8" y="1552644"/>
            <a:ext cx="1229883" cy="45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087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1EEEB-4BDF-57CA-48CA-2DA503FE8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BF44766-4F37-8641-8EDB-1F0AB591E974}"/>
              </a:ext>
            </a:extLst>
          </p:cNvPr>
          <p:cNvSpPr/>
          <p:nvPr/>
        </p:nvSpPr>
        <p:spPr>
          <a:xfrm>
            <a:off x="5724725" y="1389517"/>
            <a:ext cx="2475378" cy="1488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A383190-03AA-53C4-E593-8C88AF8534DE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12CFA654-5AAE-A1CA-F6BA-500B5B81A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Расчет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53EB4F-0527-FEF3-87F3-BD621F5E7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54" y="1386905"/>
            <a:ext cx="5228617" cy="3828768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C412F9-3079-6A5C-E912-FBEAB8D46AA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99" y="1418043"/>
            <a:ext cx="1592381" cy="5904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A4CA2B-7F3F-0E92-2EF2-BD77DD959E03}"/>
              </a:ext>
            </a:extLst>
          </p:cNvPr>
          <p:cNvSpPr txBox="1"/>
          <p:nvPr/>
        </p:nvSpPr>
        <p:spPr>
          <a:xfrm flipH="1">
            <a:off x="5753343" y="2449185"/>
            <a:ext cx="244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толщина </a:t>
            </a:r>
            <a:r>
              <a:rPr lang="en-US" dirty="0"/>
              <a:t>SiO</a:t>
            </a:r>
            <a:r>
              <a:rPr lang="en-US" baseline="-25000" dirty="0"/>
              <a:t>2</a:t>
            </a:r>
            <a:r>
              <a:rPr lang="en-US" dirty="0"/>
              <a:t> 83 nm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E01498-46AA-E721-E9C0-B3CE805674B2}"/>
              </a:ext>
            </a:extLst>
          </p:cNvPr>
          <p:cNvSpPr txBox="1"/>
          <p:nvPr/>
        </p:nvSpPr>
        <p:spPr>
          <a:xfrm>
            <a:off x="5724725" y="4695223"/>
            <a:ext cx="43674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Хорошее согласие с экспериментом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DEC91-D609-4A2D-6E6B-649DD3984428}"/>
              </a:ext>
            </a:extLst>
          </p:cNvPr>
          <p:cNvSpPr txBox="1"/>
          <p:nvPr/>
        </p:nvSpPr>
        <p:spPr>
          <a:xfrm>
            <a:off x="167058" y="5282769"/>
            <a:ext cx="926269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Темно-синяя кривая показывает результаты расчета методом матриц переноса</a:t>
            </a:r>
          </a:p>
          <a:p>
            <a:r>
              <a:rPr lang="ru-RU" dirty="0"/>
              <a:t>(с учетом покрывающего слоя </a:t>
            </a:r>
            <a:r>
              <a:rPr lang="en-US" dirty="0" err="1"/>
              <a:t>hBN</a:t>
            </a:r>
            <a:r>
              <a:rPr lang="en-US" dirty="0"/>
              <a:t> </a:t>
            </a:r>
            <a:r>
              <a:rPr lang="ru-RU" dirty="0"/>
              <a:t>толщиной </a:t>
            </a:r>
            <a:r>
              <a:rPr lang="en-US" dirty="0"/>
              <a:t> 5 nm</a:t>
            </a:r>
            <a:r>
              <a:rPr lang="ru-RU" dirty="0"/>
              <a:t>), </a:t>
            </a:r>
            <a:br>
              <a:rPr lang="en-US" dirty="0"/>
            </a:br>
            <a:r>
              <a:rPr lang="ru-RU" dirty="0"/>
              <a:t>фиолетовая – упрощенный аналитический расчет, точки – экспериментальные данные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F65AE-8404-B7BE-01B7-23A3ADA760E1}"/>
              </a:ext>
            </a:extLst>
          </p:cNvPr>
          <p:cNvSpPr txBox="1"/>
          <p:nvPr/>
        </p:nvSpPr>
        <p:spPr>
          <a:xfrm>
            <a:off x="83820" y="6230361"/>
            <a:ext cx="11789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i="1" dirty="0" err="1">
                <a:solidFill>
                  <a:srgbClr val="000000"/>
                </a:solidFill>
              </a:rPr>
              <a:t>H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H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Fang</a:t>
            </a:r>
            <a:r>
              <a:rPr lang="ru-RU" altLang="ru-RU" sz="1600" i="1" dirty="0">
                <a:solidFill>
                  <a:srgbClr val="000000"/>
                </a:solidFill>
              </a:rPr>
              <a:t>, </a:t>
            </a:r>
            <a:r>
              <a:rPr lang="ru-RU" altLang="ru-RU" sz="1600" i="1" dirty="0" err="1">
                <a:solidFill>
                  <a:srgbClr val="000000"/>
                </a:solidFill>
              </a:rPr>
              <a:t>B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Han</a:t>
            </a:r>
            <a:r>
              <a:rPr lang="ru-RU" altLang="ru-RU" sz="1600" i="1" dirty="0">
                <a:solidFill>
                  <a:srgbClr val="000000"/>
                </a:solidFill>
              </a:rPr>
              <a:t>, </a:t>
            </a:r>
            <a:r>
              <a:rPr lang="ru-RU" altLang="ru-RU" sz="1600" i="1" dirty="0" err="1">
                <a:solidFill>
                  <a:srgbClr val="000000"/>
                </a:solidFill>
              </a:rPr>
              <a:t>C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Robert</a:t>
            </a:r>
            <a:r>
              <a:rPr lang="ru-RU" altLang="ru-RU" sz="1600" i="1" dirty="0">
                <a:solidFill>
                  <a:srgbClr val="000000"/>
                </a:solidFill>
              </a:rPr>
              <a:t>, </a:t>
            </a:r>
            <a:r>
              <a:rPr lang="ru-RU" altLang="ru-RU" sz="1600" i="1" dirty="0" err="1">
                <a:solidFill>
                  <a:srgbClr val="000000"/>
                </a:solidFill>
              </a:rPr>
              <a:t>M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A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Semina</a:t>
            </a:r>
            <a:r>
              <a:rPr lang="ru-RU" altLang="ru-RU" sz="1600" i="1" dirty="0">
                <a:solidFill>
                  <a:srgbClr val="000000"/>
                </a:solidFill>
              </a:rPr>
              <a:t>, </a:t>
            </a:r>
            <a:r>
              <a:rPr lang="ru-RU" altLang="ru-RU" sz="1600" i="1" dirty="0" err="1">
                <a:solidFill>
                  <a:srgbClr val="000000"/>
                </a:solidFill>
              </a:rPr>
              <a:t>D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Lagarde</a:t>
            </a:r>
            <a:r>
              <a:rPr lang="ru-RU" altLang="ru-RU" sz="1600" i="1" dirty="0">
                <a:solidFill>
                  <a:srgbClr val="000000"/>
                </a:solidFill>
              </a:rPr>
              <a:t>, </a:t>
            </a:r>
            <a:r>
              <a:rPr lang="ru-RU" altLang="ru-RU" sz="1600" i="1" dirty="0" err="1">
                <a:solidFill>
                  <a:srgbClr val="000000"/>
                </a:solidFill>
              </a:rPr>
              <a:t>E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Courtade</a:t>
            </a:r>
            <a:r>
              <a:rPr lang="ru-RU" altLang="ru-RU" sz="1600" i="1" dirty="0">
                <a:solidFill>
                  <a:srgbClr val="000000"/>
                </a:solidFill>
              </a:rPr>
              <a:t>, </a:t>
            </a:r>
            <a:r>
              <a:rPr lang="ru-RU" altLang="ru-RU" sz="1600" i="1" dirty="0" err="1">
                <a:solidFill>
                  <a:srgbClr val="000000"/>
                </a:solidFill>
              </a:rPr>
              <a:t>T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Taniguchi</a:t>
            </a:r>
            <a:r>
              <a:rPr lang="ru-RU" altLang="ru-RU" sz="1600" i="1" dirty="0">
                <a:solidFill>
                  <a:srgbClr val="000000"/>
                </a:solidFill>
              </a:rPr>
              <a:t>, </a:t>
            </a:r>
            <a:r>
              <a:rPr lang="ru-RU" altLang="ru-RU" sz="1600" i="1" dirty="0" err="1">
                <a:solidFill>
                  <a:srgbClr val="000000"/>
                </a:solidFill>
              </a:rPr>
              <a:t>K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Watanabe</a:t>
            </a:r>
            <a:r>
              <a:rPr lang="ru-RU" altLang="ru-RU" sz="1600" i="1" dirty="0">
                <a:solidFill>
                  <a:srgbClr val="000000"/>
                </a:solidFill>
              </a:rPr>
              <a:t>, </a:t>
            </a:r>
            <a:r>
              <a:rPr lang="ru-RU" altLang="ru-RU" sz="1600" i="1" dirty="0" err="1">
                <a:solidFill>
                  <a:srgbClr val="000000"/>
                </a:solidFill>
              </a:rPr>
              <a:t>T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Amand</a:t>
            </a:r>
            <a:r>
              <a:rPr lang="ru-RU" altLang="ru-RU" sz="1600" i="1" dirty="0">
                <a:solidFill>
                  <a:srgbClr val="000000"/>
                </a:solidFill>
              </a:rPr>
              <a:t>, </a:t>
            </a:r>
            <a:r>
              <a:rPr lang="ru-RU" altLang="ru-RU" sz="1600" i="1" dirty="0" err="1">
                <a:solidFill>
                  <a:srgbClr val="000000"/>
                </a:solidFill>
              </a:rPr>
              <a:t>B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Urbaszek</a:t>
            </a:r>
            <a:r>
              <a:rPr lang="ru-RU" altLang="ru-RU" sz="1600" i="1" dirty="0">
                <a:solidFill>
                  <a:srgbClr val="000000"/>
                </a:solidFill>
              </a:rPr>
              <a:t>, </a:t>
            </a:r>
            <a:r>
              <a:rPr lang="ru-RU" altLang="ru-RU" sz="1600" i="1" dirty="0" err="1">
                <a:solidFill>
                  <a:srgbClr val="000000"/>
                </a:solidFill>
              </a:rPr>
              <a:t>M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M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Glazov</a:t>
            </a:r>
            <a:r>
              <a:rPr lang="ru-RU" altLang="ru-RU" sz="1600" i="1" dirty="0">
                <a:solidFill>
                  <a:srgbClr val="000000"/>
                </a:solidFill>
              </a:rPr>
              <a:t>, </a:t>
            </a:r>
            <a:r>
              <a:rPr lang="ru-RU" altLang="ru-RU" sz="1600" i="1" dirty="0" err="1">
                <a:solidFill>
                  <a:srgbClr val="000000"/>
                </a:solidFill>
              </a:rPr>
              <a:t>X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Marie</a:t>
            </a:r>
            <a:r>
              <a:rPr lang="ru-RU" altLang="ru-RU" sz="1600" i="1" dirty="0">
                <a:solidFill>
                  <a:srgbClr val="000000"/>
                </a:solidFill>
              </a:rPr>
              <a:t>, </a:t>
            </a:r>
            <a:r>
              <a:rPr lang="ru-RU" altLang="ru-RU" sz="1600" i="1" dirty="0" err="1">
                <a:solidFill>
                  <a:srgbClr val="000000"/>
                </a:solidFill>
              </a:rPr>
              <a:t>Control</a:t>
            </a:r>
            <a:r>
              <a:rPr lang="ru-RU" altLang="ru-RU" sz="1600" i="1" dirty="0">
                <a:solidFill>
                  <a:srgbClr val="000000"/>
                </a:solidFill>
              </a:rPr>
              <a:t> </a:t>
            </a:r>
            <a:r>
              <a:rPr lang="ru-RU" altLang="ru-RU" sz="1600" i="1" dirty="0" err="1">
                <a:solidFill>
                  <a:srgbClr val="000000"/>
                </a:solidFill>
              </a:rPr>
              <a:t>of</a:t>
            </a:r>
            <a:r>
              <a:rPr lang="ru-RU" altLang="ru-RU" sz="1600" i="1" dirty="0">
                <a:solidFill>
                  <a:srgbClr val="000000"/>
                </a:solidFill>
              </a:rPr>
              <a:t> </a:t>
            </a:r>
            <a:r>
              <a:rPr lang="ru-RU" altLang="ru-RU" sz="1600" i="1" dirty="0" err="1">
                <a:solidFill>
                  <a:srgbClr val="000000"/>
                </a:solidFill>
              </a:rPr>
              <a:t>the</a:t>
            </a:r>
            <a:r>
              <a:rPr lang="ru-RU" altLang="ru-RU" sz="1600" i="1" dirty="0">
                <a:solidFill>
                  <a:srgbClr val="000000"/>
                </a:solidFill>
              </a:rPr>
              <a:t> </a:t>
            </a:r>
            <a:r>
              <a:rPr lang="ru-RU" altLang="ru-RU" sz="1600" i="1" dirty="0" err="1">
                <a:solidFill>
                  <a:srgbClr val="000000"/>
                </a:solidFill>
              </a:rPr>
              <a:t>Exciton</a:t>
            </a:r>
            <a:r>
              <a:rPr lang="ru-RU" altLang="ru-RU" sz="1600" i="1" dirty="0">
                <a:solidFill>
                  <a:srgbClr val="000000"/>
                </a:solidFill>
              </a:rPr>
              <a:t> </a:t>
            </a:r>
            <a:r>
              <a:rPr lang="ru-RU" altLang="ru-RU" sz="1600" i="1" dirty="0" err="1">
                <a:solidFill>
                  <a:srgbClr val="000000"/>
                </a:solidFill>
              </a:rPr>
              <a:t>Radiative</a:t>
            </a:r>
            <a:r>
              <a:rPr lang="ru-RU" altLang="ru-RU" sz="1600" i="1" dirty="0">
                <a:solidFill>
                  <a:srgbClr val="000000"/>
                </a:solidFill>
              </a:rPr>
              <a:t> </a:t>
            </a:r>
            <a:r>
              <a:rPr lang="ru-RU" altLang="ru-RU" sz="1600" i="1" dirty="0" err="1">
                <a:solidFill>
                  <a:srgbClr val="000000"/>
                </a:solidFill>
              </a:rPr>
              <a:t>Lifetime</a:t>
            </a:r>
            <a:r>
              <a:rPr lang="ru-RU" altLang="ru-RU" sz="1600" i="1" dirty="0">
                <a:solidFill>
                  <a:srgbClr val="000000"/>
                </a:solidFill>
              </a:rPr>
              <a:t> </a:t>
            </a:r>
            <a:r>
              <a:rPr lang="ru-RU" altLang="ru-RU" sz="1600" i="1" dirty="0" err="1">
                <a:solidFill>
                  <a:srgbClr val="000000"/>
                </a:solidFill>
              </a:rPr>
              <a:t>in</a:t>
            </a:r>
            <a:r>
              <a:rPr lang="ru-RU" altLang="ru-RU" sz="1600" i="1" dirty="0">
                <a:solidFill>
                  <a:srgbClr val="000000"/>
                </a:solidFill>
              </a:rPr>
              <a:t> </a:t>
            </a:r>
            <a:r>
              <a:rPr lang="ru-RU" altLang="ru-RU" sz="1600" i="1" dirty="0" err="1">
                <a:solidFill>
                  <a:srgbClr val="000000"/>
                </a:solidFill>
              </a:rPr>
              <a:t>van</a:t>
            </a:r>
            <a:r>
              <a:rPr lang="ru-RU" altLang="ru-RU" sz="1600" i="1" dirty="0">
                <a:solidFill>
                  <a:srgbClr val="000000"/>
                </a:solidFill>
              </a:rPr>
              <a:t> </a:t>
            </a:r>
            <a:r>
              <a:rPr lang="ru-RU" altLang="ru-RU" sz="1600" i="1" dirty="0" err="1">
                <a:solidFill>
                  <a:srgbClr val="000000"/>
                </a:solidFill>
              </a:rPr>
              <a:t>der</a:t>
            </a:r>
            <a:r>
              <a:rPr lang="ru-RU" altLang="ru-RU" sz="1600" i="1" dirty="0">
                <a:solidFill>
                  <a:srgbClr val="000000"/>
                </a:solidFill>
              </a:rPr>
              <a:t> </a:t>
            </a:r>
            <a:r>
              <a:rPr lang="ru-RU" altLang="ru-RU" sz="1600" i="1" dirty="0" err="1">
                <a:solidFill>
                  <a:srgbClr val="000000"/>
                </a:solidFill>
              </a:rPr>
              <a:t>Waals</a:t>
            </a:r>
            <a:r>
              <a:rPr lang="ru-RU" altLang="ru-RU" sz="1600" i="1" dirty="0">
                <a:solidFill>
                  <a:srgbClr val="000000"/>
                </a:solidFill>
              </a:rPr>
              <a:t> </a:t>
            </a:r>
            <a:r>
              <a:rPr lang="ru-RU" altLang="ru-RU" sz="1600" i="1" dirty="0" err="1">
                <a:solidFill>
                  <a:srgbClr val="000000"/>
                </a:solidFill>
              </a:rPr>
              <a:t>Heterostructures</a:t>
            </a:r>
            <a:r>
              <a:rPr lang="ru-RU" altLang="ru-RU" sz="1600" i="1" dirty="0">
                <a:solidFill>
                  <a:srgbClr val="000000"/>
                </a:solidFill>
              </a:rPr>
              <a:t> </a:t>
            </a:r>
            <a:r>
              <a:rPr lang="en-US" altLang="ru-RU" sz="1600" i="1" dirty="0">
                <a:solidFill>
                  <a:srgbClr val="000000"/>
                </a:solidFill>
              </a:rPr>
              <a:t>,</a:t>
            </a:r>
            <a:r>
              <a:rPr lang="ru-RU" altLang="ru-RU" sz="1600" i="1" dirty="0">
                <a:solidFill>
                  <a:srgbClr val="000000"/>
                </a:solidFill>
              </a:rPr>
              <a:t> </a:t>
            </a:r>
            <a:r>
              <a:rPr lang="ru-RU" altLang="ru-RU" sz="1600" i="1" dirty="0" err="1">
                <a:solidFill>
                  <a:srgbClr val="000000"/>
                </a:solidFill>
              </a:rPr>
              <a:t>Phys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Rev</a:t>
            </a:r>
            <a:r>
              <a:rPr lang="ru-RU" altLang="ru-RU" sz="1600" i="1" dirty="0">
                <a:solidFill>
                  <a:srgbClr val="000000"/>
                </a:solidFill>
              </a:rPr>
              <a:t>. </a:t>
            </a:r>
            <a:r>
              <a:rPr lang="ru-RU" altLang="ru-RU" sz="1600" i="1" dirty="0" err="1">
                <a:solidFill>
                  <a:srgbClr val="000000"/>
                </a:solidFill>
              </a:rPr>
              <a:t>Lett</a:t>
            </a:r>
            <a:r>
              <a:rPr lang="ru-RU" altLang="ru-RU" sz="1600" i="1" dirty="0">
                <a:solidFill>
                  <a:srgbClr val="000000"/>
                </a:solidFill>
              </a:rPr>
              <a:t>.  </a:t>
            </a:r>
            <a:r>
              <a:rPr lang="ru-RU" altLang="ru-RU" sz="1600" b="1" i="1" dirty="0">
                <a:solidFill>
                  <a:srgbClr val="000000"/>
                </a:solidFill>
              </a:rPr>
              <a:t>123</a:t>
            </a:r>
            <a:r>
              <a:rPr lang="ru-RU" altLang="ru-RU" sz="1600" i="1" dirty="0">
                <a:solidFill>
                  <a:srgbClr val="000000"/>
                </a:solidFill>
              </a:rPr>
              <a:t>, 067401 (2019).</a:t>
            </a:r>
            <a:r>
              <a:rPr lang="ru-RU" altLang="ru-RU" sz="1600" i="1" dirty="0"/>
              <a:t> </a:t>
            </a:r>
            <a:endParaRPr lang="en-US" altLang="ru-RU" sz="1600" i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FE7EE4-5191-B009-41DC-BFC92EF91C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1" y="3043050"/>
            <a:ext cx="4720590" cy="6374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F76E05-E728-2042-3C24-948F072225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25" y="3923417"/>
            <a:ext cx="1186180" cy="635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F9C673-0D3A-3FB1-93B0-09D1BAF5CD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599" y="2109038"/>
            <a:ext cx="170688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824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78354-F178-EF25-7995-012B7A21A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D3CD95-C0A5-4927-11EA-749C77AD2DA0}"/>
              </a:ext>
            </a:extLst>
          </p:cNvPr>
          <p:cNvSpPr/>
          <p:nvPr/>
        </p:nvSpPr>
        <p:spPr>
          <a:xfrm>
            <a:off x="0" y="2620724"/>
            <a:ext cx="12192000" cy="1694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3457B5D-B1C7-05CB-0887-777377E6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20724"/>
            <a:ext cx="12192000" cy="1694102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Атомарно-тонкие полупроводники</a:t>
            </a:r>
            <a:b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Особенности трионов</a:t>
            </a:r>
          </a:p>
        </p:txBody>
      </p:sp>
    </p:spTree>
    <p:extLst>
      <p:ext uri="{BB962C8B-B14F-4D97-AF65-F5344CB8AC3E}">
        <p14:creationId xmlns:p14="http://schemas.microsoft.com/office/powerpoint/2010/main" val="3446387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37559F-F1E2-11CF-7C42-2C5908F7775B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936FFB-7BA9-285A-4924-E1E5800BB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12" y="2025654"/>
            <a:ext cx="4267200" cy="68580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4424081-2CD5-CFB6-2010-2AFF8ED15CAA}"/>
              </a:ext>
            </a:extLst>
          </p:cNvPr>
          <p:cNvGrpSpPr/>
          <p:nvPr/>
        </p:nvGrpSpPr>
        <p:grpSpPr>
          <a:xfrm>
            <a:off x="167058" y="4376746"/>
            <a:ext cx="8579829" cy="862806"/>
            <a:chOff x="2521559" y="5286375"/>
            <a:chExt cx="8579829" cy="862806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B2330DF-55DF-969D-550F-63989D436FF3}"/>
                </a:ext>
              </a:extLst>
            </p:cNvPr>
            <p:cNvSpPr/>
            <p:nvPr/>
          </p:nvSpPr>
          <p:spPr>
            <a:xfrm>
              <a:off x="2521559" y="5286375"/>
              <a:ext cx="8579829" cy="862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B66910D-544D-27F8-BA62-7D93771C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7313" y="5406231"/>
              <a:ext cx="5734050" cy="74295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A96E3B9-DD84-C370-F1D3-2603DB310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61363" y="5425281"/>
              <a:ext cx="2571750" cy="723900"/>
            </a:xfrm>
            <a:prstGeom prst="rect">
              <a:avLst/>
            </a:prstGeom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A4672B-4377-68C5-FA39-EBC987CE7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4562" y="4376746"/>
            <a:ext cx="838200" cy="228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136CB7-F8E0-E10F-C92E-9956E39FDCE1}"/>
              </a:ext>
            </a:extLst>
          </p:cNvPr>
          <p:cNvSpPr txBox="1"/>
          <p:nvPr/>
        </p:nvSpPr>
        <p:spPr>
          <a:xfrm>
            <a:off x="167058" y="3812153"/>
            <a:ext cx="682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Второй порядок теории возмущений вблизи экстремума зоны </a:t>
            </a:r>
            <a:r>
              <a:rPr lang="ru-RU" dirty="0" err="1"/>
              <a:t>n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6BA3B8-EAB5-863C-AF05-235B07E7CDA0}"/>
              </a:ext>
            </a:extLst>
          </p:cNvPr>
          <p:cNvSpPr txBox="1"/>
          <p:nvPr/>
        </p:nvSpPr>
        <p:spPr>
          <a:xfrm>
            <a:off x="272812" y="1560833"/>
            <a:ext cx="3779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Эффективный </a:t>
            </a:r>
            <a:r>
              <a:rPr lang="en-US" b="1" dirty="0">
                <a:solidFill>
                  <a:srgbClr val="FF0000"/>
                </a:solidFill>
              </a:rPr>
              <a:t>k</a:t>
            </a:r>
            <a:r>
              <a:rPr lang="ru-RU" b="1" dirty="0">
                <a:solidFill>
                  <a:srgbClr val="FF0000"/>
                </a:solidFill>
              </a:rPr>
              <a:t>∙</a:t>
            </a:r>
            <a:r>
              <a:rPr lang="en-US" b="1" dirty="0">
                <a:solidFill>
                  <a:srgbClr val="FF0000"/>
                </a:solidFill>
              </a:rPr>
              <a:t>p-</a:t>
            </a:r>
            <a:r>
              <a:rPr lang="ru-RU" b="1" dirty="0">
                <a:solidFill>
                  <a:srgbClr val="FF0000"/>
                </a:solidFill>
              </a:rPr>
              <a:t>гамильтониан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D88AE40-C3A9-DF55-D4B4-D969C5264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58" y="5898131"/>
            <a:ext cx="6210300" cy="8191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6CC251-1B6E-58B9-6098-392F3AF5CF48}"/>
              </a:ext>
            </a:extLst>
          </p:cNvPr>
          <p:cNvSpPr txBox="1"/>
          <p:nvPr/>
        </p:nvSpPr>
        <p:spPr>
          <a:xfrm>
            <a:off x="167058" y="5464463"/>
            <a:ext cx="306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Тензор эффективной массы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7DB4339-CF2E-E296-B0F9-DF6DE152B4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1386" y="6069581"/>
            <a:ext cx="1809750" cy="6477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99A16AA-4A66-C36D-7716-49D89FF8FBC0}"/>
              </a:ext>
            </a:extLst>
          </p:cNvPr>
          <p:cNvSpPr txBox="1"/>
          <p:nvPr/>
        </p:nvSpPr>
        <p:spPr>
          <a:xfrm>
            <a:off x="6825961" y="5649129"/>
            <a:ext cx="273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кубическом кристалле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51B9102-6C45-905B-153B-369B566F8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5164" y="6069581"/>
            <a:ext cx="1638300" cy="7239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C172897-0F5B-FAFB-6F6E-6650E261D58F}"/>
              </a:ext>
            </a:extLst>
          </p:cNvPr>
          <p:cNvSpPr txBox="1"/>
          <p:nvPr/>
        </p:nvSpPr>
        <p:spPr>
          <a:xfrm>
            <a:off x="9801225" y="5649129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Двузонная модель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5CFC4F8C-8245-0825-55FD-4A3F30E7F33E}"/>
              </a:ext>
            </a:extLst>
          </p:cNvPr>
          <p:cNvSpPr txBox="1">
            <a:spLocks/>
          </p:cNvSpPr>
          <p:nvPr/>
        </p:nvSpPr>
        <p:spPr>
          <a:xfrm>
            <a:off x="167058" y="281056"/>
            <a:ext cx="11857884" cy="7094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k∙p –т</a:t>
            </a:r>
            <a:r>
              <a:rPr lang="ru-RU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еория возмущений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D2B0E2D-E383-33B6-A1F8-F08E8F463A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2687" y="3101478"/>
            <a:ext cx="1104900" cy="3429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232BAB3-5DEF-23FC-A736-90BD74311E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123" y="2964405"/>
            <a:ext cx="5962650" cy="6858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32DBF52-AF86-A460-CC6F-0183AA8D6A18}"/>
              </a:ext>
            </a:extLst>
          </p:cNvPr>
          <p:cNvSpPr txBox="1"/>
          <p:nvPr/>
        </p:nvSpPr>
        <p:spPr>
          <a:xfrm>
            <a:off x="7660555" y="3088262"/>
            <a:ext cx="4142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 действует на </a:t>
            </a:r>
            <a:r>
              <a:rPr lang="ru-RU" dirty="0" err="1"/>
              <a:t>блоховские</a:t>
            </a:r>
            <a:r>
              <a:rPr lang="ru-RU" dirty="0"/>
              <a:t> амплитуды </a:t>
            </a:r>
          </a:p>
        </p:txBody>
      </p:sp>
    </p:spTree>
    <p:extLst>
      <p:ext uri="{BB962C8B-B14F-4D97-AF65-F5344CB8AC3E}">
        <p14:creationId xmlns:p14="http://schemas.microsoft.com/office/powerpoint/2010/main" val="17989790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D848C-0DAE-75CB-4718-973266BE9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D7750F4-217E-E77F-A00D-20A9503EB9D6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D69F23A-6F12-B387-9983-44D5B1BB3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Трионы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1E0D542-B414-3022-D0D7-F4E23DFF51A3}"/>
              </a:ext>
            </a:extLst>
          </p:cNvPr>
          <p:cNvGrpSpPr>
            <a:grpSpLocks noChangeAspect="1"/>
          </p:cNvGrpSpPr>
          <p:nvPr/>
        </p:nvGrpSpPr>
        <p:grpSpPr>
          <a:xfrm>
            <a:off x="118554" y="1212021"/>
            <a:ext cx="4404736" cy="3352037"/>
            <a:chOff x="6123437" y="4312900"/>
            <a:chExt cx="2778902" cy="21141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0593EB-9DBE-B7B1-D89B-C513F1EE6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23437" y="4312900"/>
              <a:ext cx="2778902" cy="2114155"/>
            </a:xfrm>
            <a:prstGeom prst="rect">
              <a:avLst/>
            </a:prstGeom>
            <a:noFill/>
            <a:ln w="25400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034F7A95-5F56-FBA8-5878-63E939CEDE91}"/>
                </a:ext>
              </a:extLst>
            </p:cNvPr>
            <p:cNvSpPr/>
            <p:nvPr/>
          </p:nvSpPr>
          <p:spPr>
            <a:xfrm>
              <a:off x="6159026" y="4437822"/>
              <a:ext cx="112565" cy="240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 descr="addin_tmp.png">
            <a:extLst>
              <a:ext uri="{FF2B5EF4-FFF2-40B4-BE49-F238E27FC236}">
                <a16:creationId xmlns:a16="http://schemas.microsoft.com/office/drawing/2014/main" id="{28A72C56-6A64-31E3-3CAE-F9AE8B97A2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45171" y="5654796"/>
            <a:ext cx="5364988" cy="3746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 descr="addin_tmp.png">
            <a:extLst>
              <a:ext uri="{FF2B5EF4-FFF2-40B4-BE49-F238E27FC236}">
                <a16:creationId xmlns:a16="http://schemas.microsoft.com/office/drawing/2014/main" id="{04EAB6E1-1C64-DB21-DCFD-87A4DF28F2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45171" y="6111675"/>
            <a:ext cx="4915408" cy="7043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15ECD7-7EFF-FC14-A7BC-05C50A101528}"/>
              </a:ext>
            </a:extLst>
          </p:cNvPr>
          <p:cNvSpPr txBox="1"/>
          <p:nvPr/>
        </p:nvSpPr>
        <p:spPr>
          <a:xfrm>
            <a:off x="105197" y="5153469"/>
            <a:ext cx="27550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Волновая функция </a:t>
            </a:r>
            <a:r>
              <a:rPr lang="ru-RU" dirty="0" err="1">
                <a:solidFill>
                  <a:srgbClr val="FF0000"/>
                </a:solidFill>
              </a:rPr>
              <a:t>триона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12CF5-8E68-91BD-F742-77E4EF1BE033}"/>
              </a:ext>
            </a:extLst>
          </p:cNvPr>
          <p:cNvSpPr txBox="1"/>
          <p:nvPr/>
        </p:nvSpPr>
        <p:spPr>
          <a:xfrm>
            <a:off x="5536047" y="5775377"/>
            <a:ext cx="665595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Важно: </a:t>
            </a:r>
            <a:r>
              <a:rPr lang="ru-RU" dirty="0"/>
              <a:t>кроме спиновых индексов есть и долинные</a:t>
            </a:r>
          </a:p>
          <a:p>
            <a:r>
              <a:rPr lang="ru-RU" b="1" dirty="0">
                <a:solidFill>
                  <a:srgbClr val="FF0000"/>
                </a:solidFill>
              </a:rPr>
              <a:t>Например: </a:t>
            </a:r>
            <a:r>
              <a:rPr lang="ru-RU" dirty="0"/>
              <a:t>при симметричной координатной части спиновая часть может быть симметрична, а долинная антисимметрична 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D5844326-7015-A4D5-2BA7-55068DE511E1}"/>
              </a:ext>
            </a:extLst>
          </p:cNvPr>
          <p:cNvCxnSpPr>
            <a:cxnSpLocks/>
          </p:cNvCxnSpPr>
          <p:nvPr/>
        </p:nvCxnSpPr>
        <p:spPr>
          <a:xfrm flipH="1">
            <a:off x="2986933" y="5454632"/>
            <a:ext cx="1233441" cy="2640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542ED95-2AAC-A609-31BC-213E6009849E}"/>
              </a:ext>
            </a:extLst>
          </p:cNvPr>
          <p:cNvCxnSpPr>
            <a:cxnSpLocks/>
          </p:cNvCxnSpPr>
          <p:nvPr/>
        </p:nvCxnSpPr>
        <p:spPr>
          <a:xfrm flipH="1">
            <a:off x="3297184" y="5454632"/>
            <a:ext cx="923190" cy="30265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878CA03-43AA-B949-FE50-6E924892EEFC}"/>
              </a:ext>
            </a:extLst>
          </p:cNvPr>
          <p:cNvSpPr txBox="1"/>
          <p:nvPr/>
        </p:nvSpPr>
        <p:spPr>
          <a:xfrm>
            <a:off x="4220374" y="5192476"/>
            <a:ext cx="69878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координаты «парных» носителей заряда относительно «непарного» </a:t>
            </a:r>
          </a:p>
        </p:txBody>
      </p: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BB471F9B-150A-BF66-BE31-59BBBFEDE8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904955"/>
              </p:ext>
            </p:extLst>
          </p:nvPr>
        </p:nvGraphicFramePr>
        <p:xfrm>
          <a:off x="4656132" y="1360649"/>
          <a:ext cx="4630592" cy="3095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9174266" imgH="6133991" progId="AcroExch.Document.11">
                  <p:embed/>
                </p:oleObj>
              </mc:Choice>
              <mc:Fallback>
                <p:oleObj name="Acrobat Document" r:id="rId7" imgW="9174266" imgH="6133991" progId="AcroExch.Document.11">
                  <p:embed/>
                  <p:pic>
                    <p:nvPicPr>
                      <p:cNvPr id="14" name="Object 2">
                        <a:extLst>
                          <a:ext uri="{FF2B5EF4-FFF2-40B4-BE49-F238E27FC236}">
                            <a16:creationId xmlns:a16="http://schemas.microsoft.com/office/drawing/2014/main" id="{74AE2785-C549-905F-F4C8-77B704BA7B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6132" y="1360649"/>
                        <a:ext cx="4630592" cy="3095869"/>
                      </a:xfrm>
                      <a:prstGeom prst="rect">
                        <a:avLst/>
                      </a:prstGeom>
                      <a:noFill/>
                      <a:ln w="22225">
                        <a:solidFill>
                          <a:schemeClr val="accent3">
                            <a:lumMod val="75000"/>
                          </a:schemeClr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CEEBDA4-9C57-AF94-46CE-369B0DAC926F}"/>
              </a:ext>
            </a:extLst>
          </p:cNvPr>
          <p:cNvSpPr txBox="1"/>
          <p:nvPr/>
        </p:nvSpPr>
        <p:spPr>
          <a:xfrm>
            <a:off x="145171" y="4565450"/>
            <a:ext cx="626991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i="1" dirty="0">
                <a:effectLst/>
              </a:rPr>
              <a:t>E. </a:t>
            </a:r>
            <a:r>
              <a:rPr lang="en-US" sz="1400" i="1" dirty="0" err="1">
                <a:effectLst/>
              </a:rPr>
              <a:t>Courtade</a:t>
            </a:r>
            <a:r>
              <a:rPr lang="en-US" sz="1400" i="1" dirty="0">
                <a:effectLst/>
              </a:rPr>
              <a:t>, M. </a:t>
            </a:r>
            <a:r>
              <a:rPr lang="en-US" sz="1400" i="1" dirty="0" err="1">
                <a:effectLst/>
              </a:rPr>
              <a:t>Semina</a:t>
            </a:r>
            <a:r>
              <a:rPr lang="en-US" sz="1400" i="1" dirty="0">
                <a:effectLst/>
              </a:rPr>
              <a:t>, M. </a:t>
            </a:r>
            <a:r>
              <a:rPr lang="en-US" sz="1400" i="1" dirty="0" err="1">
                <a:effectLst/>
              </a:rPr>
              <a:t>Manca</a:t>
            </a:r>
            <a:r>
              <a:rPr lang="en-US" sz="1400" i="1" dirty="0">
                <a:effectLst/>
              </a:rPr>
              <a:t>, M. M. Glazov, C. Robert, F. Cadiz, G. Wang,</a:t>
            </a:r>
          </a:p>
          <a:p>
            <a:r>
              <a:rPr lang="en-US" sz="1400" i="1" dirty="0">
                <a:effectLst/>
              </a:rPr>
              <a:t>T. Taniguchi, K. Watanabe, M. Pierre, et al., Phys. Rev. B </a:t>
            </a:r>
            <a:r>
              <a:rPr lang="en-US" sz="1400" b="1" i="1" dirty="0">
                <a:effectLst/>
              </a:rPr>
              <a:t>96</a:t>
            </a:r>
            <a:r>
              <a:rPr lang="en-US" sz="1400" i="1" dirty="0">
                <a:effectLst/>
              </a:rPr>
              <a:t>, 085302 (2017).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45FF36F-4426-AB6C-207B-4E4C1F94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448430" y="1846808"/>
            <a:ext cx="2576512" cy="1676674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45195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7019C-42D9-B85F-12D2-A5991E283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33FD3D1-632A-D83A-F10B-4F74C58E5BFE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4AFB074D-6E2F-1773-A3D4-CFB6085F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Трион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расчет энергии связи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8CC0E7-4B2D-83D4-9122-90D3D14EF2F1}"/>
              </a:ext>
            </a:extLst>
          </p:cNvPr>
          <p:cNvSpPr/>
          <p:nvPr/>
        </p:nvSpPr>
        <p:spPr>
          <a:xfrm>
            <a:off x="52443" y="6038623"/>
            <a:ext cx="11992806" cy="819377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addin_tmp.png">
            <a:extLst>
              <a:ext uri="{FF2B5EF4-FFF2-40B4-BE49-F238E27FC236}">
                <a16:creationId xmlns:a16="http://schemas.microsoft.com/office/drawing/2014/main" id="{307F6758-0662-00BE-1242-338879908E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48994" y="2384506"/>
            <a:ext cx="8150352" cy="48006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9B076F-DE36-C091-C243-A846CEE761B3}"/>
              </a:ext>
            </a:extLst>
          </p:cNvPr>
          <p:cNvSpPr txBox="1"/>
          <p:nvPr/>
        </p:nvSpPr>
        <p:spPr>
          <a:xfrm>
            <a:off x="33857" y="1985095"/>
            <a:ext cx="47355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Пробная функция для симметричного </a:t>
            </a:r>
            <a:r>
              <a:rPr lang="ru-RU" dirty="0" err="1">
                <a:solidFill>
                  <a:srgbClr val="FF0000"/>
                </a:solidFill>
              </a:rPr>
              <a:t>триона</a:t>
            </a:r>
            <a:r>
              <a:rPr lang="ru-RU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5" name="Рисунок 4" descr="addin_tmp.png">
            <a:extLst>
              <a:ext uri="{FF2B5EF4-FFF2-40B4-BE49-F238E27FC236}">
                <a16:creationId xmlns:a16="http://schemas.microsoft.com/office/drawing/2014/main" id="{E891CC49-49DE-4644-36F9-29DC9AF8171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3582143" y="3009423"/>
            <a:ext cx="3230880" cy="224028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3E22B7-704E-4836-D023-045DB863E622}"/>
              </a:ext>
            </a:extLst>
          </p:cNvPr>
          <p:cNvSpPr txBox="1"/>
          <p:nvPr/>
        </p:nvSpPr>
        <p:spPr>
          <a:xfrm>
            <a:off x="48994" y="2925225"/>
            <a:ext cx="33872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для антисимметричного </a:t>
            </a:r>
            <a:r>
              <a:rPr lang="ru-RU" dirty="0" err="1">
                <a:solidFill>
                  <a:srgbClr val="FF0000"/>
                </a:solidFill>
              </a:rPr>
              <a:t>триона</a:t>
            </a:r>
            <a:r>
              <a:rPr lang="ru-RU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EF87A1-7901-1697-CC97-8738E9CFC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3898" y="3374863"/>
            <a:ext cx="3342132" cy="2616708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950745-C5DC-5E27-2EEE-61894AEA0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19893" y="3404051"/>
            <a:ext cx="3356555" cy="262800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9C9595-553B-B259-86FD-F2B10EF45AFF}"/>
              </a:ext>
            </a:extLst>
          </p:cNvPr>
          <p:cNvSpPr txBox="1"/>
          <p:nvPr/>
        </p:nvSpPr>
        <p:spPr>
          <a:xfrm>
            <a:off x="56219" y="6072889"/>
            <a:ext cx="18996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Расчет дает при   </a:t>
            </a:r>
          </a:p>
        </p:txBody>
      </p:sp>
      <p:pic>
        <p:nvPicPr>
          <p:cNvPr id="10" name="Рисунок 9" descr="addin_tmp.png">
            <a:extLst>
              <a:ext uri="{FF2B5EF4-FFF2-40B4-BE49-F238E27FC236}">
                <a16:creationId xmlns:a16="http://schemas.microsoft.com/office/drawing/2014/main" id="{50E76584-12EA-8944-7140-3C05C7DC78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6275571" y="6137159"/>
            <a:ext cx="2490216" cy="2407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A093FE-8321-0C9F-C39F-8E73744A2F76}"/>
              </a:ext>
            </a:extLst>
          </p:cNvPr>
          <p:cNvSpPr txBox="1"/>
          <p:nvPr/>
        </p:nvSpPr>
        <p:spPr>
          <a:xfrm>
            <a:off x="158947" y="6279831"/>
            <a:ext cx="2906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Измеренные значения</a:t>
            </a:r>
            <a:r>
              <a:rPr lang="en-US" sz="1600" b="1" dirty="0">
                <a:solidFill>
                  <a:srgbClr val="FF0000"/>
                </a:solidFill>
              </a:rPr>
              <a:t>: </a:t>
            </a:r>
            <a:endParaRPr lang="ru-RU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21 </a:t>
            </a:r>
            <a:r>
              <a:rPr lang="en-US" sz="1600" b="1" dirty="0" err="1">
                <a:solidFill>
                  <a:srgbClr val="FF0000"/>
                </a:solidFill>
              </a:rPr>
              <a:t>meV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>
                <a:solidFill>
                  <a:srgbClr val="FF0000"/>
                </a:solidFill>
              </a:rPr>
              <a:t>для</a:t>
            </a:r>
            <a:r>
              <a:rPr lang="en-US" sz="1600" b="1" dirty="0">
                <a:solidFill>
                  <a:srgbClr val="FF0000"/>
                </a:solidFill>
              </a:rPr>
              <a:t> X</a:t>
            </a:r>
            <a:r>
              <a:rPr lang="en-US" sz="1600" b="1" baseline="30000" dirty="0">
                <a:solidFill>
                  <a:srgbClr val="FF0000"/>
                </a:solidFill>
              </a:rPr>
              <a:t>+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>
                <a:solidFill>
                  <a:srgbClr val="FF0000"/>
                </a:solidFill>
              </a:rPr>
              <a:t>и</a:t>
            </a:r>
            <a:r>
              <a:rPr lang="en-US" sz="1600" b="1" dirty="0">
                <a:solidFill>
                  <a:srgbClr val="FF0000"/>
                </a:solidFill>
              </a:rPr>
              <a:t> 32 </a:t>
            </a:r>
            <a:r>
              <a:rPr lang="en-US" sz="1600" b="1" dirty="0" err="1">
                <a:solidFill>
                  <a:srgbClr val="FF0000"/>
                </a:solidFill>
              </a:rPr>
              <a:t>meV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>
                <a:solidFill>
                  <a:srgbClr val="FF0000"/>
                </a:solidFill>
              </a:rPr>
              <a:t>для</a:t>
            </a:r>
            <a:r>
              <a:rPr lang="en-US" sz="1600" b="1" dirty="0">
                <a:solidFill>
                  <a:srgbClr val="FF0000"/>
                </a:solidFill>
              </a:rPr>
              <a:t> X</a:t>
            </a:r>
            <a:r>
              <a:rPr lang="en-US" sz="1600" b="1" baseline="30000" dirty="0">
                <a:solidFill>
                  <a:srgbClr val="FF0000"/>
                </a:solidFill>
              </a:rPr>
              <a:t>-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 descr="addin_tmp.png">
            <a:extLst>
              <a:ext uri="{FF2B5EF4-FFF2-40B4-BE49-F238E27FC236}">
                <a16:creationId xmlns:a16="http://schemas.microsoft.com/office/drawing/2014/main" id="{88E5A636-67A9-49A3-0F63-82EC75C3DAE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876683" y="6132272"/>
            <a:ext cx="4273296" cy="2255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3122C4-A0A2-2A47-0C9A-BC1F4633E1F0}"/>
              </a:ext>
            </a:extLst>
          </p:cNvPr>
          <p:cNvSpPr txBox="1"/>
          <p:nvPr/>
        </p:nvSpPr>
        <p:spPr>
          <a:xfrm>
            <a:off x="7246048" y="2810376"/>
            <a:ext cx="44171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432FF"/>
                </a:solidFill>
              </a:rPr>
              <a:t>a</a:t>
            </a:r>
            <a:r>
              <a:rPr lang="en-US" baseline="-25000" dirty="0">
                <a:solidFill>
                  <a:srgbClr val="0432FF"/>
                </a:solidFill>
              </a:rPr>
              <a:t>1</a:t>
            </a:r>
            <a:r>
              <a:rPr lang="en-US" dirty="0"/>
              <a:t>,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i="1" dirty="0">
                <a:solidFill>
                  <a:srgbClr val="0432FF"/>
                </a:solidFill>
              </a:rPr>
              <a:t>a</a:t>
            </a:r>
            <a:r>
              <a:rPr lang="en-US" baseline="-25000" dirty="0">
                <a:solidFill>
                  <a:srgbClr val="0432FF"/>
                </a:solidFill>
              </a:rPr>
              <a:t>2</a:t>
            </a:r>
            <a:r>
              <a:rPr lang="en-US" dirty="0">
                <a:solidFill>
                  <a:srgbClr val="0432FF"/>
                </a:solidFill>
              </a:rPr>
              <a:t>, </a:t>
            </a:r>
            <a:r>
              <a:rPr lang="en-US" i="1" dirty="0">
                <a:solidFill>
                  <a:srgbClr val="0432FF"/>
                </a:solidFill>
              </a:rPr>
              <a:t>c</a:t>
            </a:r>
            <a:r>
              <a:rPr lang="en-US" dirty="0"/>
              <a:t>, </a:t>
            </a:r>
            <a:r>
              <a:rPr lang="en-US" i="1" dirty="0">
                <a:solidFill>
                  <a:srgbClr val="FF0000"/>
                </a:solidFill>
              </a:rPr>
              <a:t>R</a:t>
            </a:r>
            <a:r>
              <a:rPr lang="en-US" baseline="-25000" dirty="0">
                <a:solidFill>
                  <a:srgbClr val="FF0000"/>
                </a:solidFill>
              </a:rPr>
              <a:t>0</a:t>
            </a:r>
            <a:r>
              <a:rPr lang="en-US" dirty="0"/>
              <a:t>,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– </a:t>
            </a:r>
            <a:r>
              <a:rPr lang="ru-RU" dirty="0"/>
              <a:t>подгоночные параметры</a:t>
            </a:r>
            <a:r>
              <a:rPr lang="en-US" dirty="0"/>
              <a:t> </a:t>
            </a:r>
            <a:endParaRPr lang="ru-RU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4D12922-B1B1-2ABF-2596-8DB0632DEB00}"/>
              </a:ext>
            </a:extLst>
          </p:cNvPr>
          <p:cNvGrpSpPr/>
          <p:nvPr/>
        </p:nvGrpSpPr>
        <p:grpSpPr>
          <a:xfrm>
            <a:off x="33857" y="1300278"/>
            <a:ext cx="7096573" cy="614696"/>
            <a:chOff x="309000" y="1372299"/>
            <a:chExt cx="7096573" cy="61469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D49A343-A3B7-D073-C856-0D8386B081B1}"/>
                </a:ext>
              </a:extLst>
            </p:cNvPr>
            <p:cNvSpPr/>
            <p:nvPr/>
          </p:nvSpPr>
          <p:spPr>
            <a:xfrm>
              <a:off x="309000" y="1372299"/>
              <a:ext cx="7096573" cy="614696"/>
            </a:xfrm>
            <a:prstGeom prst="rect">
              <a:avLst/>
            </a:prstGeom>
            <a:solidFill>
              <a:schemeClr val="bg1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6774B66-F9A1-82E3-A4E3-F4820641E421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99" y="1445150"/>
              <a:ext cx="6980047" cy="526796"/>
            </a:xfrm>
            <a:prstGeom prst="rect">
              <a:avLst/>
            </a:prstGeom>
            <a:ln w="22225">
              <a:noFill/>
            </a:ln>
          </p:spPr>
        </p:pic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BC6342B-8E7A-C409-1CCA-877534BAF562}"/>
              </a:ext>
            </a:extLst>
          </p:cNvPr>
          <p:cNvSpPr/>
          <p:nvPr/>
        </p:nvSpPr>
        <p:spPr>
          <a:xfrm>
            <a:off x="3086799" y="6358967"/>
            <a:ext cx="8997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200" i="1" dirty="0" err="1">
                <a:solidFill>
                  <a:srgbClr val="000000"/>
                </a:solidFill>
              </a:rPr>
              <a:t>E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Courtade</a:t>
            </a:r>
            <a:r>
              <a:rPr lang="ru-RU" altLang="ru-RU" sz="1200" i="1" dirty="0">
                <a:solidFill>
                  <a:srgbClr val="000000"/>
                </a:solidFill>
              </a:rPr>
              <a:t>, </a:t>
            </a:r>
            <a:r>
              <a:rPr lang="ru-RU" altLang="ru-RU" sz="1200" i="1" dirty="0" err="1">
                <a:solidFill>
                  <a:srgbClr val="000000"/>
                </a:solidFill>
              </a:rPr>
              <a:t>M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Semina</a:t>
            </a:r>
            <a:r>
              <a:rPr lang="ru-RU" altLang="ru-RU" sz="1200" i="1" dirty="0">
                <a:solidFill>
                  <a:srgbClr val="000000"/>
                </a:solidFill>
              </a:rPr>
              <a:t>, </a:t>
            </a:r>
            <a:r>
              <a:rPr lang="ru-RU" altLang="ru-RU" sz="1200" i="1" dirty="0" err="1">
                <a:solidFill>
                  <a:srgbClr val="000000"/>
                </a:solidFill>
              </a:rPr>
              <a:t>M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Manca</a:t>
            </a:r>
            <a:r>
              <a:rPr lang="ru-RU" altLang="ru-RU" sz="1200" i="1" dirty="0">
                <a:solidFill>
                  <a:srgbClr val="000000"/>
                </a:solidFill>
              </a:rPr>
              <a:t>, </a:t>
            </a:r>
            <a:r>
              <a:rPr lang="ru-RU" altLang="ru-RU" sz="1200" i="1" dirty="0" err="1">
                <a:solidFill>
                  <a:srgbClr val="000000"/>
                </a:solidFill>
              </a:rPr>
              <a:t>M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M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Glazov</a:t>
            </a:r>
            <a:r>
              <a:rPr lang="ru-RU" altLang="ru-RU" sz="1200" i="1" dirty="0">
                <a:solidFill>
                  <a:srgbClr val="000000"/>
                </a:solidFill>
              </a:rPr>
              <a:t>, </a:t>
            </a:r>
            <a:r>
              <a:rPr lang="ru-RU" altLang="ru-RU" sz="1200" i="1" dirty="0" err="1">
                <a:solidFill>
                  <a:srgbClr val="000000"/>
                </a:solidFill>
              </a:rPr>
              <a:t>C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Robert</a:t>
            </a:r>
            <a:r>
              <a:rPr lang="ru-RU" altLang="ru-RU" sz="1200" i="1" dirty="0">
                <a:solidFill>
                  <a:srgbClr val="000000"/>
                </a:solidFill>
              </a:rPr>
              <a:t>, </a:t>
            </a:r>
            <a:r>
              <a:rPr lang="ru-RU" altLang="ru-RU" sz="1200" i="1" dirty="0" err="1">
                <a:solidFill>
                  <a:srgbClr val="000000"/>
                </a:solidFill>
              </a:rPr>
              <a:t>F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Cadiz</a:t>
            </a:r>
            <a:r>
              <a:rPr lang="ru-RU" altLang="ru-RU" sz="1200" i="1" dirty="0">
                <a:solidFill>
                  <a:srgbClr val="000000"/>
                </a:solidFill>
              </a:rPr>
              <a:t>, </a:t>
            </a:r>
            <a:r>
              <a:rPr lang="ru-RU" altLang="ru-RU" sz="1200" i="1" dirty="0" err="1">
                <a:solidFill>
                  <a:srgbClr val="000000"/>
                </a:solidFill>
              </a:rPr>
              <a:t>G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Wang</a:t>
            </a:r>
            <a:r>
              <a:rPr lang="ru-RU" altLang="ru-RU" sz="1200" i="1" dirty="0">
                <a:solidFill>
                  <a:srgbClr val="000000"/>
                </a:solidFill>
              </a:rPr>
              <a:t>, </a:t>
            </a:r>
            <a:r>
              <a:rPr lang="ru-RU" altLang="ru-RU" sz="1200" i="1" dirty="0" err="1">
                <a:solidFill>
                  <a:srgbClr val="000000"/>
                </a:solidFill>
              </a:rPr>
              <a:t>T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Taniguchi</a:t>
            </a:r>
            <a:r>
              <a:rPr lang="ru-RU" altLang="ru-RU" sz="1200" i="1" dirty="0">
                <a:solidFill>
                  <a:srgbClr val="000000"/>
                </a:solidFill>
              </a:rPr>
              <a:t>, </a:t>
            </a:r>
          </a:p>
          <a:p>
            <a:r>
              <a:rPr lang="ru-RU" altLang="ru-RU" sz="1200" i="1" dirty="0" err="1">
                <a:solidFill>
                  <a:srgbClr val="000000"/>
                </a:solidFill>
              </a:rPr>
              <a:t>K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Watanabe</a:t>
            </a:r>
            <a:r>
              <a:rPr lang="ru-RU" altLang="ru-RU" sz="1200" i="1" dirty="0">
                <a:solidFill>
                  <a:srgbClr val="000000"/>
                </a:solidFill>
              </a:rPr>
              <a:t>, </a:t>
            </a:r>
            <a:r>
              <a:rPr lang="ru-RU" altLang="ru-RU" sz="1200" i="1" dirty="0" err="1">
                <a:solidFill>
                  <a:srgbClr val="000000"/>
                </a:solidFill>
              </a:rPr>
              <a:t>M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Pierre</a:t>
            </a:r>
            <a:r>
              <a:rPr lang="ru-RU" altLang="ru-RU" sz="1200" i="1" dirty="0">
                <a:solidFill>
                  <a:srgbClr val="000000"/>
                </a:solidFill>
              </a:rPr>
              <a:t>, </a:t>
            </a:r>
            <a:r>
              <a:rPr lang="ru-RU" altLang="ru-RU" sz="1200" i="1" dirty="0" err="1">
                <a:solidFill>
                  <a:srgbClr val="000000"/>
                </a:solidFill>
              </a:rPr>
              <a:t>W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Escoffier</a:t>
            </a:r>
            <a:r>
              <a:rPr lang="ru-RU" altLang="ru-RU" sz="1200" i="1" dirty="0">
                <a:solidFill>
                  <a:srgbClr val="000000"/>
                </a:solidFill>
              </a:rPr>
              <a:t>, </a:t>
            </a:r>
            <a:r>
              <a:rPr lang="ru-RU" altLang="ru-RU" sz="1200" i="1" dirty="0" err="1">
                <a:solidFill>
                  <a:srgbClr val="000000"/>
                </a:solidFill>
              </a:rPr>
              <a:t>E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L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Ivchenko</a:t>
            </a:r>
            <a:r>
              <a:rPr lang="ru-RU" altLang="ru-RU" sz="1200" i="1" dirty="0">
                <a:solidFill>
                  <a:srgbClr val="000000"/>
                </a:solidFill>
              </a:rPr>
              <a:t>, </a:t>
            </a:r>
            <a:r>
              <a:rPr lang="ru-RU" altLang="ru-RU" sz="1200" i="1" dirty="0" err="1">
                <a:solidFill>
                  <a:srgbClr val="000000"/>
                </a:solidFill>
              </a:rPr>
              <a:t>P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Renucci</a:t>
            </a:r>
            <a:r>
              <a:rPr lang="ru-RU" altLang="ru-RU" sz="1200" i="1" dirty="0">
                <a:solidFill>
                  <a:srgbClr val="000000"/>
                </a:solidFill>
              </a:rPr>
              <a:t>, </a:t>
            </a:r>
            <a:r>
              <a:rPr lang="ru-RU" altLang="ru-RU" sz="1200" i="1" dirty="0" err="1">
                <a:solidFill>
                  <a:srgbClr val="000000"/>
                </a:solidFill>
              </a:rPr>
              <a:t>X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Marie</a:t>
            </a:r>
            <a:r>
              <a:rPr lang="ru-RU" altLang="ru-RU" sz="1200" i="1" dirty="0">
                <a:solidFill>
                  <a:srgbClr val="000000"/>
                </a:solidFill>
              </a:rPr>
              <a:t>, </a:t>
            </a:r>
            <a:r>
              <a:rPr lang="ru-RU" altLang="ru-RU" sz="1200" i="1" dirty="0" err="1">
                <a:solidFill>
                  <a:srgbClr val="000000"/>
                </a:solidFill>
              </a:rPr>
              <a:t>T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Amand</a:t>
            </a:r>
            <a:r>
              <a:rPr lang="ru-RU" altLang="ru-RU" sz="1200" i="1" dirty="0">
                <a:solidFill>
                  <a:srgbClr val="000000"/>
                </a:solidFill>
              </a:rPr>
              <a:t>, </a:t>
            </a:r>
            <a:r>
              <a:rPr lang="ru-RU" altLang="ru-RU" sz="1200" i="1" dirty="0" err="1">
                <a:solidFill>
                  <a:srgbClr val="000000"/>
                </a:solidFill>
              </a:rPr>
              <a:t>and</a:t>
            </a:r>
            <a:r>
              <a:rPr lang="ru-RU" altLang="ru-RU" sz="1200" i="1" dirty="0">
                <a:solidFill>
                  <a:srgbClr val="000000"/>
                </a:solidFill>
              </a:rPr>
              <a:t> </a:t>
            </a:r>
            <a:r>
              <a:rPr lang="ru-RU" altLang="ru-RU" sz="1200" i="1" dirty="0" err="1">
                <a:solidFill>
                  <a:srgbClr val="000000"/>
                </a:solidFill>
              </a:rPr>
              <a:t>B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Urbaszek</a:t>
            </a:r>
            <a:r>
              <a:rPr lang="ru-RU" altLang="ru-RU" sz="1200" i="1" dirty="0">
                <a:solidFill>
                  <a:srgbClr val="000000"/>
                </a:solidFill>
              </a:rPr>
              <a:t>,</a:t>
            </a:r>
            <a:r>
              <a:rPr lang="en-US" altLang="ru-RU" sz="1200" i="1" dirty="0">
                <a:solidFill>
                  <a:srgbClr val="000000"/>
                </a:solidFill>
              </a:rPr>
              <a:t>,</a:t>
            </a:r>
            <a:r>
              <a:rPr lang="ru-RU" altLang="ru-RU" sz="1200" i="1" dirty="0">
                <a:solidFill>
                  <a:srgbClr val="000000"/>
                </a:solidFill>
              </a:rPr>
              <a:t> </a:t>
            </a:r>
            <a:r>
              <a:rPr lang="ru-RU" altLang="ru-RU" sz="1200" i="1" dirty="0" err="1">
                <a:solidFill>
                  <a:srgbClr val="000000"/>
                </a:solidFill>
              </a:rPr>
              <a:t>Phys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Rev</a:t>
            </a:r>
            <a:r>
              <a:rPr lang="ru-RU" altLang="ru-RU" sz="1200" i="1" dirty="0">
                <a:solidFill>
                  <a:srgbClr val="000000"/>
                </a:solidFill>
              </a:rPr>
              <a:t>. </a:t>
            </a:r>
            <a:r>
              <a:rPr lang="ru-RU" altLang="ru-RU" sz="1200" i="1" dirty="0" err="1">
                <a:solidFill>
                  <a:srgbClr val="000000"/>
                </a:solidFill>
              </a:rPr>
              <a:t>B</a:t>
            </a:r>
            <a:r>
              <a:rPr lang="ru-RU" altLang="ru-RU" sz="1200" i="1" dirty="0">
                <a:solidFill>
                  <a:srgbClr val="000000"/>
                </a:solidFill>
              </a:rPr>
              <a:t> </a:t>
            </a:r>
            <a:r>
              <a:rPr lang="ru-RU" altLang="ru-RU" sz="1200" b="1" i="1" dirty="0">
                <a:solidFill>
                  <a:srgbClr val="000000"/>
                </a:solidFill>
              </a:rPr>
              <a:t>96</a:t>
            </a:r>
            <a:r>
              <a:rPr lang="ru-RU" altLang="ru-RU" sz="1200" i="1" dirty="0">
                <a:solidFill>
                  <a:srgbClr val="000000"/>
                </a:solidFill>
              </a:rPr>
              <a:t>, 085302 (2017).</a:t>
            </a:r>
            <a:r>
              <a:rPr lang="ru-RU" altLang="ru-RU" sz="1200" i="1" dirty="0"/>
              <a:t> </a:t>
            </a:r>
            <a:endParaRPr lang="ru-RU" sz="1200" i="1" dirty="0"/>
          </a:p>
        </p:txBody>
      </p:sp>
      <p:pic>
        <p:nvPicPr>
          <p:cNvPr id="19" name="Рисунок 18" descr="addin_tmp.png">
            <a:extLst>
              <a:ext uri="{FF2B5EF4-FFF2-40B4-BE49-F238E27FC236}">
                <a16:creationId xmlns:a16="http://schemas.microsoft.com/office/drawing/2014/main" id="{AE036B71-BB19-20B6-D707-AA2D2FEC262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8125361" y="1837653"/>
            <a:ext cx="3537796" cy="233904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F98D1A7-5E15-11A0-7F41-85F9BD2411BF}"/>
              </a:ext>
            </a:extLst>
          </p:cNvPr>
          <p:cNvSpPr txBox="1"/>
          <p:nvPr/>
        </p:nvSpPr>
        <p:spPr>
          <a:xfrm>
            <a:off x="8125361" y="1299009"/>
            <a:ext cx="3537796" cy="369332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ru-RU" dirty="0"/>
              <a:t>Пробная функция для экситона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FEE5A7E-CE90-6FB8-91B4-B0452F1E34B8}"/>
              </a:ext>
            </a:extLst>
          </p:cNvPr>
          <p:cNvGrpSpPr>
            <a:grpSpLocks noChangeAspect="1"/>
          </p:cNvGrpSpPr>
          <p:nvPr/>
        </p:nvGrpSpPr>
        <p:grpSpPr>
          <a:xfrm>
            <a:off x="8690422" y="3460172"/>
            <a:ext cx="3511328" cy="2672147"/>
            <a:chOff x="6123437" y="4312900"/>
            <a:chExt cx="2778902" cy="2114155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161D67C8-C447-458E-B701-B16263E3C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123437" y="4312900"/>
              <a:ext cx="2778902" cy="2114155"/>
            </a:xfrm>
            <a:prstGeom prst="rect">
              <a:avLst/>
            </a:prstGeom>
            <a:noFill/>
            <a:ln w="25400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1A63A559-15B6-FC14-1906-D75B23B1777F}"/>
                </a:ext>
              </a:extLst>
            </p:cNvPr>
            <p:cNvSpPr/>
            <p:nvPr/>
          </p:nvSpPr>
          <p:spPr>
            <a:xfrm>
              <a:off x="6159026" y="4437822"/>
              <a:ext cx="112565" cy="240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08CD2DE-BC58-C799-319F-4FFEEC9D8ED0}"/>
              </a:ext>
            </a:extLst>
          </p:cNvPr>
          <p:cNvSpPr txBox="1"/>
          <p:nvPr/>
        </p:nvSpPr>
        <p:spPr>
          <a:xfrm>
            <a:off x="8439497" y="3117808"/>
            <a:ext cx="358214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Тонкая структура Х</a:t>
            </a:r>
            <a:r>
              <a:rPr lang="ru-RU" sz="2000" b="1" baseline="30000" dirty="0">
                <a:solidFill>
                  <a:srgbClr val="FF0000"/>
                </a:solidFill>
              </a:rPr>
              <a:t>-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триона</a:t>
            </a:r>
            <a:r>
              <a:rPr lang="ru-RU" sz="2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213512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1EFF8-A957-A3C6-03BF-677131685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35BC3F2-1A47-2C3A-4963-3A7D244700A3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22A2152-646D-6156-8621-5C35E141E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Тонкая структура Х</a:t>
            </a:r>
            <a:r>
              <a:rPr lang="ru-RU" baseline="3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триона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3EE968-6767-418D-EE47-BF0898E6F8B6}"/>
              </a:ext>
            </a:extLst>
          </p:cNvPr>
          <p:cNvSpPr txBox="1"/>
          <p:nvPr/>
        </p:nvSpPr>
        <p:spPr>
          <a:xfrm>
            <a:off x="200526" y="1346639"/>
            <a:ext cx="11790948" cy="64633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ru-RU" dirty="0"/>
              <a:t>Дырки занимают только верхнюю валентную </a:t>
            </a:r>
            <a:r>
              <a:rPr lang="ru-RU" dirty="0" err="1"/>
              <a:t>подзону</a:t>
            </a:r>
            <a:r>
              <a:rPr lang="en-US" dirty="0"/>
              <a:t>. </a:t>
            </a:r>
            <a:r>
              <a:rPr lang="ru-RU" dirty="0"/>
              <a:t>Дырочная функция симметричного </a:t>
            </a:r>
            <a:r>
              <a:rPr lang="ru-RU" dirty="0" err="1"/>
              <a:t>триона</a:t>
            </a:r>
            <a:r>
              <a:rPr lang="ru-RU" dirty="0"/>
              <a:t> преобразуется как  инвариантное представление  </a:t>
            </a:r>
            <a:r>
              <a:rPr lang="en-US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/>
              <a:t> </a:t>
            </a:r>
            <a:r>
              <a:rPr lang="ru-RU" dirty="0"/>
              <a:t>группы</a:t>
            </a:r>
            <a:r>
              <a:rPr lang="en-US" dirty="0"/>
              <a:t> D</a:t>
            </a:r>
            <a:r>
              <a:rPr lang="en-US" baseline="-25000" dirty="0"/>
              <a:t>3h</a:t>
            </a:r>
            <a:r>
              <a:rPr lang="en-US" dirty="0"/>
              <a:t>.</a:t>
            </a:r>
            <a:r>
              <a:rPr lang="ru-RU" dirty="0"/>
              <a:t> </a:t>
            </a:r>
            <a:r>
              <a:rPr lang="ru-RU" b="1" dirty="0">
                <a:solidFill>
                  <a:srgbClr val="0000FF"/>
                </a:solidFill>
              </a:rPr>
              <a:t>Токая структура определяется электронами.</a:t>
            </a:r>
            <a:endParaRPr lang="ru-RU" b="1" baseline="-25000" dirty="0">
              <a:solidFill>
                <a:srgbClr val="0000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C6EE8D-29A8-CB11-F11C-D48CDD89A613}"/>
              </a:ext>
            </a:extLst>
          </p:cNvPr>
          <p:cNvSpPr txBox="1"/>
          <p:nvPr/>
        </p:nvSpPr>
        <p:spPr>
          <a:xfrm>
            <a:off x="7183961" y="2502722"/>
            <a:ext cx="358736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WSe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схема зонной структуры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6EAE4-C0EB-725B-D4FD-80FF715CA5CE}"/>
              </a:ext>
            </a:extLst>
          </p:cNvPr>
          <p:cNvSpPr txBox="1"/>
          <p:nvPr/>
        </p:nvSpPr>
        <p:spPr>
          <a:xfrm>
            <a:off x="479671" y="4230061"/>
            <a:ext cx="5323519" cy="369332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ru-RU" dirty="0"/>
              <a:t>Два светлых состояния. </a:t>
            </a:r>
            <a:r>
              <a:rPr lang="ru-RU" b="1" dirty="0">
                <a:solidFill>
                  <a:srgbClr val="FF0000"/>
                </a:solidFill>
              </a:rPr>
              <a:t>Одна линия в спектре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8FD1638-E2BE-1992-8E99-7159B21E5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671" y="4629372"/>
            <a:ext cx="5070256" cy="1774050"/>
          </a:xfrm>
          <a:prstGeom prst="rect">
            <a:avLst/>
          </a:prstGeom>
          <a:noFill/>
          <a:ln w="222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graphicFrame>
        <p:nvGraphicFramePr>
          <p:cNvPr id="14" name="Object 2">
            <a:extLst>
              <a:ext uri="{FF2B5EF4-FFF2-40B4-BE49-F238E27FC236}">
                <a16:creationId xmlns:a16="http://schemas.microsoft.com/office/drawing/2014/main" id="{D0A11201-1294-D0D7-7176-DBF7EA07C5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957751"/>
              </p:ext>
            </p:extLst>
          </p:nvPr>
        </p:nvGraphicFramePr>
        <p:xfrm>
          <a:off x="6388811" y="2919329"/>
          <a:ext cx="5169825" cy="3456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9174266" imgH="6133991" progId="AcroExch.Document.11">
                  <p:embed/>
                </p:oleObj>
              </mc:Choice>
              <mc:Fallback>
                <p:oleObj name="Acrobat Document" r:id="rId3" imgW="9174266" imgH="6133991" progId="AcroExch.Document.11">
                  <p:embed/>
                  <p:pic>
                    <p:nvPicPr>
                      <p:cNvPr id="9" name="Object 2">
                        <a:extLst>
                          <a:ext uri="{FF2B5EF4-FFF2-40B4-BE49-F238E27FC236}">
                            <a16:creationId xmlns:a16="http://schemas.microsoft.com/office/drawing/2014/main" id="{89311E18-AC5C-2BB4-21F7-29507A1F30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8811" y="2919329"/>
                        <a:ext cx="5169825" cy="3456383"/>
                      </a:xfrm>
                      <a:prstGeom prst="rect">
                        <a:avLst/>
                      </a:prstGeom>
                      <a:noFill/>
                      <a:ln w="22225">
                        <a:solidFill>
                          <a:schemeClr val="accent3">
                            <a:lumMod val="75000"/>
                          </a:schemeClr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CD931B8-24B1-63C1-619F-7FCEC455452B}"/>
              </a:ext>
            </a:extLst>
          </p:cNvPr>
          <p:cNvSpPr txBox="1"/>
          <p:nvPr/>
        </p:nvSpPr>
        <p:spPr>
          <a:xfrm>
            <a:off x="200525" y="6444198"/>
            <a:ext cx="11790948" cy="368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/>
              <a:t>Темные состояния могут активироваться в процессах с участием фононов или при локализации </a:t>
            </a:r>
            <a:r>
              <a:rPr lang="ru-RU" dirty="0" err="1"/>
              <a:t>трионов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96C123-BD0D-25A9-4485-9449A7FE7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71" y="2047393"/>
            <a:ext cx="5259352" cy="2134178"/>
          </a:xfrm>
          <a:prstGeom prst="rect">
            <a:avLst/>
          </a:prstGeom>
          <a:ln w="22225">
            <a:solidFill>
              <a:schemeClr val="accent3">
                <a:lumMod val="75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9E589B-ECD9-2153-CF6D-4059C9275343}"/>
              </a:ext>
            </a:extLst>
          </p:cNvPr>
          <p:cNvSpPr txBox="1"/>
          <p:nvPr/>
        </p:nvSpPr>
        <p:spPr>
          <a:xfrm>
            <a:off x="5809203" y="2065206"/>
            <a:ext cx="6202685" cy="369332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Не только спиновые, но и долинные степени свободы!</a:t>
            </a:r>
          </a:p>
        </p:txBody>
      </p:sp>
    </p:spTree>
    <p:extLst>
      <p:ext uri="{BB962C8B-B14F-4D97-AF65-F5344CB8AC3E}">
        <p14:creationId xmlns:p14="http://schemas.microsoft.com/office/powerpoint/2010/main" val="2788235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011B4F-908F-CD71-6AA5-7C4745BC8BBA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DE3D0E0-526D-A317-A7B5-17FF61B6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Тонкая структура Х</a:t>
            </a:r>
            <a:r>
              <a:rPr lang="ru-RU" baseline="3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триона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(в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0EBC58-9499-9C9C-8F57-48EF19AC7710}"/>
              </a:ext>
            </a:extLst>
          </p:cNvPr>
          <p:cNvSpPr/>
          <p:nvPr/>
        </p:nvSpPr>
        <p:spPr>
          <a:xfrm>
            <a:off x="19380" y="5030077"/>
            <a:ext cx="12141944" cy="1827923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6235AE-FC86-957B-3F06-A2720D037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2" y="1330611"/>
            <a:ext cx="4636894" cy="3519432"/>
          </a:xfrm>
          <a:prstGeom prst="rect">
            <a:avLst/>
          </a:prstGeom>
          <a:noFill/>
          <a:ln w="222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3DD0E2-4620-B8E5-A238-022B684C6D1A}"/>
              </a:ext>
            </a:extLst>
          </p:cNvPr>
          <p:cNvSpPr txBox="1"/>
          <p:nvPr/>
        </p:nvSpPr>
        <p:spPr>
          <a:xfrm>
            <a:off x="170554" y="1268344"/>
            <a:ext cx="36103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Всего возможно 12 конфигурация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AEDF2-BB3B-9025-4FB9-987608E1C931}"/>
              </a:ext>
            </a:extLst>
          </p:cNvPr>
          <p:cNvSpPr txBox="1"/>
          <p:nvPr/>
        </p:nvSpPr>
        <p:spPr>
          <a:xfrm>
            <a:off x="85179" y="4943076"/>
            <a:ext cx="1197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Всего 6 светлых состояний, два выше по энергии и при низких температурах и умеренной концентрации электронов не проявляются в эксперименте – 2 линии (4 состояния)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3734E7-134C-F9A1-D49A-943C30E52026}"/>
              </a:ext>
            </a:extLst>
          </p:cNvPr>
          <p:cNvSpPr txBox="1"/>
          <p:nvPr/>
        </p:nvSpPr>
        <p:spPr>
          <a:xfrm>
            <a:off x="85179" y="5516427"/>
            <a:ext cx="7695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Расщепление за счет короткодействующего обменного взаимодействия:</a:t>
            </a:r>
            <a:r>
              <a:rPr lang="ru-RU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0747AD-5C96-50A1-2B61-9480BBC827E4}"/>
              </a:ext>
            </a:extLst>
          </p:cNvPr>
          <p:cNvSpPr txBox="1"/>
          <p:nvPr/>
        </p:nvSpPr>
        <p:spPr>
          <a:xfrm>
            <a:off x="85179" y="5832776"/>
            <a:ext cx="347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Оценка с упрощенной функцией</a:t>
            </a:r>
          </a:p>
        </p:txBody>
      </p:sp>
      <p:pic>
        <p:nvPicPr>
          <p:cNvPr id="12" name="Рисунок 11" descr="addin_tmp.png">
            <a:extLst>
              <a:ext uri="{FF2B5EF4-FFF2-40B4-BE49-F238E27FC236}">
                <a16:creationId xmlns:a16="http://schemas.microsoft.com/office/drawing/2014/main" id="{E5A53FB3-977C-C629-4545-4782B35C902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780901" y="5881397"/>
            <a:ext cx="5197993" cy="200845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524AB1-8FDE-740A-6095-FDBB4BF0C2E0}"/>
              </a:ext>
            </a:extLst>
          </p:cNvPr>
          <p:cNvSpPr txBox="1"/>
          <p:nvPr/>
        </p:nvSpPr>
        <p:spPr>
          <a:xfrm>
            <a:off x="45438" y="6202734"/>
            <a:ext cx="2651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Короткодействующий вклад</a:t>
            </a:r>
          </a:p>
        </p:txBody>
      </p:sp>
      <p:pic>
        <p:nvPicPr>
          <p:cNvPr id="14" name="Рисунок 13" descr="addin_tmp.png">
            <a:extLst>
              <a:ext uri="{FF2B5EF4-FFF2-40B4-BE49-F238E27FC236}">
                <a16:creationId xmlns:a16="http://schemas.microsoft.com/office/drawing/2014/main" id="{A34BE627-D287-4E23-3749-163722835C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060283" y="6115728"/>
            <a:ext cx="3782695" cy="52578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</p:pic>
      <p:pic>
        <p:nvPicPr>
          <p:cNvPr id="15" name="Рисунок 14" descr="addin_tmp.png">
            <a:extLst>
              <a:ext uri="{FF2B5EF4-FFF2-40B4-BE49-F238E27FC236}">
                <a16:creationId xmlns:a16="http://schemas.microsoft.com/office/drawing/2014/main" id="{A8ECD6D7-F271-DEC4-E7AB-BEE9CE0CF62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7054625" y="6116882"/>
            <a:ext cx="2541270" cy="481965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9130E6-4604-39DA-2B4F-23F8FD2785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554" y="1661334"/>
            <a:ext cx="5011046" cy="3296691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48050C4-C487-313D-37CB-BC9B9336C939}"/>
              </a:ext>
            </a:extLst>
          </p:cNvPr>
          <p:cNvSpPr/>
          <p:nvPr/>
        </p:nvSpPr>
        <p:spPr>
          <a:xfrm>
            <a:off x="9981325" y="6120121"/>
            <a:ext cx="2320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ср. с  Н. С. Аверкиев, Г. Е. </a:t>
            </a:r>
            <a:r>
              <a:rPr lang="ru-RU" sz="1400" i="1" dirty="0" err="1"/>
              <a:t>Пикус</a:t>
            </a:r>
            <a:r>
              <a:rPr lang="ru-RU" sz="1400" i="1" dirty="0"/>
              <a:t>, Письма в ЖЭТФ, </a:t>
            </a:r>
            <a:r>
              <a:rPr lang="ru-RU" sz="1400" b="1" i="1" dirty="0"/>
              <a:t>34</a:t>
            </a:r>
            <a:r>
              <a:rPr lang="ru-RU" sz="1400" i="1" dirty="0"/>
              <a:t>, 28 (1981)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3FAD12-7768-6852-5CFB-ED9B09A75AD4}"/>
              </a:ext>
            </a:extLst>
          </p:cNvPr>
          <p:cNvSpPr txBox="1"/>
          <p:nvPr/>
        </p:nvSpPr>
        <p:spPr>
          <a:xfrm>
            <a:off x="4618" y="6584160"/>
            <a:ext cx="10206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J. Zipfel, K. Wagner, J. D. Ziegler, T. Taniguchi, K. Watanabe, M. A.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Semina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Alexey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Chernikov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J. Chem. Phys. 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153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034706 (2020).</a:t>
            </a:r>
            <a:r>
              <a:rPr lang="ru-RU" sz="1400" i="1" dirty="0">
                <a:effectLst/>
              </a:rPr>
              <a:t> 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3224963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5E482-C697-F0AB-3A83-26109CD21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7B79A6F-33E2-9C36-3EF7-A73CAD6F712A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CCB55A9-46E4-CD8B-DE57-8CD24FCD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Тонкая структура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триона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продолжение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BFF492-075F-3019-1D10-D10CEDD84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58" y="1347074"/>
            <a:ext cx="3889248" cy="4419600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65C06F-3C99-642E-F2F6-812D0605C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60" y="1856513"/>
            <a:ext cx="2266950" cy="41021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1DB21E3-29CB-38D7-0837-0A563C011D03}"/>
              </a:ext>
            </a:extLst>
          </p:cNvPr>
          <p:cNvGrpSpPr/>
          <p:nvPr/>
        </p:nvGrpSpPr>
        <p:grpSpPr>
          <a:xfrm>
            <a:off x="4324943" y="2747063"/>
            <a:ext cx="5894070" cy="571097"/>
            <a:chOff x="5327646" y="3219507"/>
            <a:chExt cx="5894070" cy="571097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C3D26D4-8654-E416-AFF1-457B104D1134}"/>
                </a:ext>
              </a:extLst>
            </p:cNvPr>
            <p:cNvSpPr/>
            <p:nvPr/>
          </p:nvSpPr>
          <p:spPr>
            <a:xfrm>
              <a:off x="5327646" y="3219507"/>
              <a:ext cx="5894070" cy="571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7109ABAA-8982-1E39-A973-DF07FCFE23E4}"/>
                </a:ext>
              </a:extLst>
            </p:cNvPr>
            <p:cNvGrpSpPr/>
            <p:nvPr/>
          </p:nvGrpSpPr>
          <p:grpSpPr>
            <a:xfrm>
              <a:off x="5327646" y="3316605"/>
              <a:ext cx="5894070" cy="367030"/>
              <a:chOff x="5327646" y="3316605"/>
              <a:chExt cx="5894070" cy="367030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50655823-5793-D807-D84C-F61D816E5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27646" y="3327400"/>
                <a:ext cx="1576070" cy="345440"/>
              </a:xfrm>
              <a:prstGeom prst="rect">
                <a:avLst/>
              </a:prstGeom>
            </p:spPr>
          </p:pic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FCE7705B-90F6-F9EA-7953-F6A99745D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03716" y="3316605"/>
                <a:ext cx="4318000" cy="367030"/>
              </a:xfrm>
              <a:prstGeom prst="rect">
                <a:avLst/>
              </a:prstGeom>
            </p:spPr>
          </p:pic>
        </p:grp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4DDDA0-DD08-487B-E233-ED891BFF5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001" y="3785247"/>
            <a:ext cx="3130550" cy="8204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F1A17C-2874-36D0-94CD-50943E7E0348}"/>
              </a:ext>
            </a:extLst>
          </p:cNvPr>
          <p:cNvSpPr txBox="1"/>
          <p:nvPr/>
        </p:nvSpPr>
        <p:spPr>
          <a:xfrm>
            <a:off x="4359001" y="1407771"/>
            <a:ext cx="63450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Модель короткодействующего обменного взаимодействия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BDCB4D-179C-F525-187A-099AA0F51075}"/>
              </a:ext>
            </a:extLst>
          </p:cNvPr>
          <p:cNvSpPr txBox="1"/>
          <p:nvPr/>
        </p:nvSpPr>
        <p:spPr>
          <a:xfrm>
            <a:off x="4359001" y="2319120"/>
            <a:ext cx="29129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Простая пробная функция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D7ABA4-A69E-FAAA-371D-8A4FB720181B}"/>
              </a:ext>
            </a:extLst>
          </p:cNvPr>
          <p:cNvSpPr txBox="1"/>
          <p:nvPr/>
        </p:nvSpPr>
        <p:spPr>
          <a:xfrm>
            <a:off x="4336429" y="3372208"/>
            <a:ext cx="17155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Сдвиг энергии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7F1630-385E-367C-4ECD-0543CAB2FD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013" y="3429000"/>
            <a:ext cx="3886200" cy="3152140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6960BD-F766-DAE5-17A2-079C3F1FAC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6083" y="1873463"/>
            <a:ext cx="2310130" cy="2590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3CC62EC-EFD6-540C-82AF-C70C4A3E5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2863" y="2158773"/>
            <a:ext cx="1403350" cy="2159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2E186C5-C365-DB5D-D2C9-092DDB5708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04203" y="2485513"/>
            <a:ext cx="842010" cy="32385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49E0991-C8B6-9E66-8C57-E4E3576AE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0228" y="2886360"/>
            <a:ext cx="885190" cy="2159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D90456C-8FD7-798A-B5F4-3D726166AF2B}"/>
              </a:ext>
            </a:extLst>
          </p:cNvPr>
          <p:cNvSpPr txBox="1"/>
          <p:nvPr/>
        </p:nvSpPr>
        <p:spPr>
          <a:xfrm>
            <a:off x="0" y="5863772"/>
            <a:ext cx="786726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Отношение сил осциллятора линий внутри дублета линейно зависит от энергии  расщепления  между ними. Более высокая по энергии линия имеет большую силу осциллятора</a:t>
            </a:r>
          </a:p>
        </p:txBody>
      </p:sp>
    </p:spTree>
    <p:extLst>
      <p:ext uri="{BB962C8B-B14F-4D97-AF65-F5344CB8AC3E}">
        <p14:creationId xmlns:p14="http://schemas.microsoft.com/office/powerpoint/2010/main" val="7957890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9EE13-64DF-0DFB-D11D-55683BA25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8C3CEC2-7987-14B0-025D-375305B639DE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B96F985-0A47-16EC-FDB5-63E2FBDE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Возбужденные состояния трионов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F1C1E0-6050-A304-759B-C8CF6F801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7" y="1338412"/>
            <a:ext cx="5412164" cy="2556248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E63AAB-670F-17D7-620D-D3ECC40ED4D8}"/>
              </a:ext>
            </a:extLst>
          </p:cNvPr>
          <p:cNvSpPr txBox="1"/>
          <p:nvPr/>
        </p:nvSpPr>
        <p:spPr>
          <a:xfrm>
            <a:off x="157655" y="3905003"/>
            <a:ext cx="5625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1" u="none" strike="noStrike" baseline="0" dirty="0">
                <a:latin typeface="SFRM1095"/>
              </a:rPr>
              <a:t>A. Arora, T. </a:t>
            </a:r>
            <a:r>
              <a:rPr lang="en-US" sz="1400" b="0" i="1" u="none" strike="noStrike" baseline="0" dirty="0" err="1">
                <a:latin typeface="SFRM1095"/>
              </a:rPr>
              <a:t>Deilmann</a:t>
            </a:r>
            <a:r>
              <a:rPr lang="en-US" sz="1400" b="0" i="1" u="none" strike="noStrike" baseline="0" dirty="0">
                <a:latin typeface="SFRM1095"/>
              </a:rPr>
              <a:t>, T. </a:t>
            </a:r>
            <a:r>
              <a:rPr lang="en-US" sz="1400" b="0" i="1" u="none" strike="noStrike" baseline="0" dirty="0" err="1">
                <a:latin typeface="SFRM1095"/>
              </a:rPr>
              <a:t>Reichenauer</a:t>
            </a:r>
            <a:r>
              <a:rPr lang="en-US" sz="1400" b="0" i="1" u="none" strike="noStrike" baseline="0" dirty="0">
                <a:latin typeface="SFRM1095"/>
              </a:rPr>
              <a:t>, J. Kern, S. Michaelis de Vasconcellos, M. </a:t>
            </a:r>
            <a:r>
              <a:rPr lang="en-US" sz="1400" b="0" i="1" u="none" strike="noStrike" baseline="0" dirty="0" err="1">
                <a:latin typeface="SFRM1095"/>
              </a:rPr>
              <a:t>Rohlfing,and</a:t>
            </a:r>
            <a:r>
              <a:rPr lang="en-US" sz="1400" b="0" i="1" u="none" strike="noStrike" baseline="0" dirty="0">
                <a:latin typeface="SFRM1095"/>
              </a:rPr>
              <a:t> R. </a:t>
            </a:r>
            <a:r>
              <a:rPr lang="en-US" sz="1400" b="0" i="1" u="none" strike="noStrike" baseline="0" dirty="0" err="1">
                <a:latin typeface="SFRM1095"/>
              </a:rPr>
              <a:t>Bratschitsch</a:t>
            </a:r>
            <a:r>
              <a:rPr lang="en-US" sz="1400" b="0" i="1" u="none" strike="noStrike" baseline="0" dirty="0">
                <a:latin typeface="SFRM1095"/>
              </a:rPr>
              <a:t>, Phys. Rev. Lett. </a:t>
            </a:r>
            <a:r>
              <a:rPr lang="en-US" sz="1400" b="1" i="1" u="none" strike="noStrike" baseline="0" dirty="0">
                <a:latin typeface="SFBX1095"/>
              </a:rPr>
              <a:t>123</a:t>
            </a:r>
            <a:r>
              <a:rPr lang="en-US" sz="1400" b="0" i="1" u="none" strike="noStrike" baseline="0" dirty="0">
                <a:latin typeface="SFRM1095"/>
              </a:rPr>
              <a:t>, 167401 (2019).</a:t>
            </a:r>
            <a:endParaRPr lang="ru-RU" sz="1400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6FE05A-EA6F-66D6-E4A1-317C6AC31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193411"/>
            <a:ext cx="3902019" cy="4690951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0E4179-E0CA-EBCC-522A-37F82AA14293}"/>
              </a:ext>
            </a:extLst>
          </p:cNvPr>
          <p:cNvSpPr txBox="1"/>
          <p:nvPr/>
        </p:nvSpPr>
        <p:spPr>
          <a:xfrm>
            <a:off x="8361218" y="5903893"/>
            <a:ext cx="3611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1" u="none" strike="noStrike" baseline="0" dirty="0">
                <a:latin typeface="SFRM1000"/>
              </a:rPr>
              <a:t>K. Wagner,</a:t>
            </a:r>
            <a:r>
              <a:rPr lang="en-US" sz="1400" b="0" i="1" u="none" strike="noStrike" baseline="0" dirty="0">
                <a:latin typeface="SFRM0700"/>
              </a:rPr>
              <a:t> </a:t>
            </a:r>
            <a:r>
              <a:rPr lang="en-US" sz="1400" b="0" i="1" u="none" strike="noStrike" baseline="0" dirty="0">
                <a:latin typeface="SFRM1000"/>
              </a:rPr>
              <a:t>E. </a:t>
            </a:r>
            <a:r>
              <a:rPr lang="en-US" sz="1400" b="0" i="1" u="none" strike="noStrike" baseline="0" dirty="0" err="1">
                <a:latin typeface="SFRM1000"/>
              </a:rPr>
              <a:t>Wietek</a:t>
            </a:r>
            <a:r>
              <a:rPr lang="en-US" sz="1400" b="0" i="1" u="none" strike="noStrike" baseline="0" dirty="0">
                <a:latin typeface="SFRM1000"/>
              </a:rPr>
              <a:t>,</a:t>
            </a:r>
            <a:r>
              <a:rPr lang="en-US" sz="1400" i="1" dirty="0">
                <a:latin typeface="SFRM0700"/>
              </a:rPr>
              <a:t> </a:t>
            </a:r>
            <a:r>
              <a:rPr lang="en-US" sz="1400" b="0" i="1" u="none" strike="noStrike" baseline="0" dirty="0">
                <a:latin typeface="SFRM1000"/>
              </a:rPr>
              <a:t>J. D. Ziegler,</a:t>
            </a:r>
            <a:r>
              <a:rPr lang="en-US" sz="1400" b="0" i="1" u="none" strike="noStrike" baseline="0" dirty="0">
                <a:latin typeface="SFRM0700"/>
              </a:rPr>
              <a:t> </a:t>
            </a:r>
            <a:r>
              <a:rPr lang="en-US" sz="1400" b="0" i="1" u="none" strike="noStrike" baseline="0" dirty="0">
                <a:latin typeface="SFRM1000"/>
              </a:rPr>
              <a:t>M. Semina,</a:t>
            </a:r>
            <a:r>
              <a:rPr lang="en-US" sz="1400" b="0" i="1" u="none" strike="noStrike" baseline="0" dirty="0">
                <a:latin typeface="SFRM0700"/>
              </a:rPr>
              <a:t> </a:t>
            </a:r>
            <a:r>
              <a:rPr lang="en-US" sz="1400" b="0" i="1" u="none" strike="noStrike" baseline="0" dirty="0">
                <a:latin typeface="SFRM1000"/>
              </a:rPr>
              <a:t>T. Taniguchi,</a:t>
            </a:r>
            <a:r>
              <a:rPr lang="en-US" sz="1400" b="0" i="1" u="none" strike="noStrike" baseline="0" dirty="0">
                <a:latin typeface="SFRM0700"/>
              </a:rPr>
              <a:t> </a:t>
            </a:r>
            <a:r>
              <a:rPr lang="en-US" sz="1400" b="0" i="1" u="none" strike="noStrike" baseline="0" dirty="0">
                <a:latin typeface="SFRM1000"/>
              </a:rPr>
              <a:t>K. Watanabe,</a:t>
            </a:r>
            <a:r>
              <a:rPr lang="en-US" sz="1400" b="0" i="1" u="none" strike="noStrike" baseline="0" dirty="0">
                <a:latin typeface="SFRM0700"/>
              </a:rPr>
              <a:t> </a:t>
            </a:r>
            <a:r>
              <a:rPr lang="en-US" sz="1400" b="0" i="1" u="none" strike="noStrike" baseline="0" dirty="0">
                <a:latin typeface="SFRM1000"/>
              </a:rPr>
              <a:t>J. Zipfel,</a:t>
            </a:r>
            <a:r>
              <a:rPr lang="en-US" sz="1400" b="0" i="1" u="none" strike="noStrike" baseline="0" dirty="0">
                <a:latin typeface="SFRM0700"/>
              </a:rPr>
              <a:t> </a:t>
            </a:r>
            <a:r>
              <a:rPr lang="en-US" sz="1400" b="0" i="1" u="none" strike="noStrike" baseline="0" dirty="0">
                <a:latin typeface="SFRM1000"/>
              </a:rPr>
              <a:t>M. M. Glazov,</a:t>
            </a:r>
            <a:r>
              <a:rPr lang="en-US" sz="1400" b="0" i="1" u="none" strike="noStrike" baseline="0" dirty="0">
                <a:latin typeface="SFRM0700"/>
              </a:rPr>
              <a:t> </a:t>
            </a:r>
            <a:r>
              <a:rPr lang="en-US" sz="1400" b="0" i="1" u="none" strike="noStrike" baseline="0" dirty="0">
                <a:latin typeface="SFRM1000"/>
              </a:rPr>
              <a:t>and A. </a:t>
            </a:r>
            <a:r>
              <a:rPr lang="en-US" sz="1400" b="0" i="1" u="none" strike="noStrike" baseline="0" dirty="0" err="1">
                <a:latin typeface="SFRM1000"/>
              </a:rPr>
              <a:t>Chernikov</a:t>
            </a:r>
            <a:r>
              <a:rPr lang="en-US" sz="1400" i="1" dirty="0">
                <a:latin typeface="SFRM0700"/>
              </a:rPr>
              <a:t>, </a:t>
            </a:r>
            <a:r>
              <a:rPr lang="en-US" sz="1400" i="1" dirty="0"/>
              <a:t>Phys. Rev. Lett. </a:t>
            </a:r>
            <a:r>
              <a:rPr lang="en-US" sz="1400" b="1" i="1" dirty="0"/>
              <a:t>125</a:t>
            </a:r>
            <a:r>
              <a:rPr lang="en-US" sz="1400" i="1" dirty="0"/>
              <a:t>, 267401</a:t>
            </a:r>
            <a:r>
              <a:rPr lang="ru-RU" sz="1400" i="1" dirty="0"/>
              <a:t> (2020).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5A1A4-DF65-8704-1850-963E639F5869}"/>
              </a:ext>
            </a:extLst>
          </p:cNvPr>
          <p:cNvSpPr txBox="1"/>
          <p:nvPr/>
        </p:nvSpPr>
        <p:spPr>
          <a:xfrm>
            <a:off x="0" y="4435665"/>
            <a:ext cx="816921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В спектрах монослоев ДПМ наблюдается особенность на </a:t>
            </a:r>
            <a:r>
              <a:rPr lang="en-US" dirty="0"/>
              <a:t>14-18 </a:t>
            </a:r>
            <a:r>
              <a:rPr lang="en-US" dirty="0" err="1"/>
              <a:t>meV</a:t>
            </a:r>
            <a:r>
              <a:rPr lang="en-US" dirty="0"/>
              <a:t> </a:t>
            </a:r>
            <a:r>
              <a:rPr lang="ru-RU" dirty="0"/>
              <a:t>ниже </a:t>
            </a:r>
            <a:r>
              <a:rPr lang="ru-RU" dirty="0" err="1"/>
              <a:t>энеригии</a:t>
            </a:r>
            <a:r>
              <a:rPr lang="ru-RU" dirty="0"/>
              <a:t> </a:t>
            </a:r>
            <a:r>
              <a:rPr lang="en-US" dirty="0"/>
              <a:t> 2S </a:t>
            </a:r>
            <a:r>
              <a:rPr lang="ru-RU" dirty="0"/>
              <a:t>экситона</a:t>
            </a:r>
            <a:r>
              <a:rPr lang="en-US" dirty="0"/>
              <a:t>. 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Можно интерпретировать как электрон (дырку) связанный с </a:t>
            </a:r>
            <a:r>
              <a:rPr lang="en-US" dirty="0"/>
              <a:t>2S</a:t>
            </a:r>
            <a:r>
              <a:rPr lang="ru-RU" dirty="0"/>
              <a:t>-экситоном и назвать </a:t>
            </a:r>
            <a:r>
              <a:rPr lang="ru-RU" dirty="0" err="1"/>
              <a:t>трионом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50D55-77EE-17E0-B18A-AD05DB95E0B7}"/>
              </a:ext>
            </a:extLst>
          </p:cNvPr>
          <p:cNvSpPr txBox="1"/>
          <p:nvPr/>
        </p:nvSpPr>
        <p:spPr>
          <a:xfrm>
            <a:off x="17417" y="5643436"/>
            <a:ext cx="8096262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Однако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ru-RU" dirty="0">
                <a:solidFill>
                  <a:srgbClr val="FF0000"/>
                </a:solidFill>
              </a:rPr>
              <a:t>  </a:t>
            </a:r>
            <a:r>
              <a:rPr lang="en-US" dirty="0"/>
              <a:t>we </a:t>
            </a:r>
            <a:r>
              <a:rPr lang="ru-RU" dirty="0"/>
              <a:t>связанное состояние </a:t>
            </a:r>
            <a:r>
              <a:rPr lang="en-US" dirty="0"/>
              <a:t>2S-</a:t>
            </a:r>
            <a:r>
              <a:rPr lang="ru-RU" dirty="0" err="1"/>
              <a:t>триона</a:t>
            </a:r>
            <a:r>
              <a:rPr lang="ru-RU" dirty="0"/>
              <a:t> вариационным методом не </a:t>
            </a:r>
            <a:r>
              <a:rPr lang="ru-RU" dirty="0" err="1"/>
              <a:t>получитью</a:t>
            </a:r>
            <a:r>
              <a:rPr lang="ru-RU" dirty="0"/>
              <a:t> Ион</a:t>
            </a:r>
            <a:r>
              <a:rPr lang="en-US" dirty="0"/>
              <a:t> H</a:t>
            </a:r>
            <a:r>
              <a:rPr lang="en-US" baseline="30000" dirty="0"/>
              <a:t>-</a:t>
            </a:r>
            <a:r>
              <a:rPr lang="en-US" dirty="0"/>
              <a:t> ion </a:t>
            </a:r>
            <a:r>
              <a:rPr lang="ru-RU" dirty="0"/>
              <a:t> не имеет возбужденных состояний ни в</a:t>
            </a:r>
            <a:r>
              <a:rPr lang="en-US" dirty="0"/>
              <a:t> 2D </a:t>
            </a:r>
            <a:r>
              <a:rPr lang="ru-RU" dirty="0"/>
              <a:t>ни в</a:t>
            </a:r>
            <a:r>
              <a:rPr lang="en-US" dirty="0"/>
              <a:t> 3D:</a:t>
            </a:r>
            <a:r>
              <a:rPr lang="ru-RU" dirty="0"/>
              <a:t> </a:t>
            </a:r>
            <a:r>
              <a:rPr lang="en-US" sz="1600" i="1" dirty="0">
                <a:latin typeface="SFRM1095"/>
              </a:rPr>
              <a:t>R. N. Hill, Phys. Rev. Lett. </a:t>
            </a:r>
            <a:r>
              <a:rPr lang="en-US" sz="1600" b="1" i="1" dirty="0">
                <a:latin typeface="SFBX1095"/>
              </a:rPr>
              <a:t>38</a:t>
            </a:r>
            <a:r>
              <a:rPr lang="en-US" sz="1600" i="1" dirty="0">
                <a:latin typeface="SFRM1095"/>
              </a:rPr>
              <a:t>, 643 (1977); D. M. Larsen and S. Y. McCann, Phys. Rev. B </a:t>
            </a:r>
            <a:r>
              <a:rPr lang="en-US" sz="1600" b="1" i="1" dirty="0">
                <a:latin typeface="SFBX1095"/>
              </a:rPr>
              <a:t>45</a:t>
            </a:r>
            <a:r>
              <a:rPr lang="en-US" sz="1600" i="1" dirty="0">
                <a:latin typeface="SFRM1095"/>
              </a:rPr>
              <a:t>, 3485 (1992).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8165299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043E7-8E0F-C108-9FB8-291A3142D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3589905-8FDC-C184-E055-C58DCF0BE0FF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46EE74EC-D353-C824-A292-88F295D1C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Концепция Ферми-полярона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C76127-17F0-3677-2EF3-766A7E020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54" y="1399767"/>
            <a:ext cx="7487019" cy="4970374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57A0FE-CFC7-9CCE-8DF0-1217FBEB225F}"/>
              </a:ext>
            </a:extLst>
          </p:cNvPr>
          <p:cNvSpPr txBox="1"/>
          <p:nvPr/>
        </p:nvSpPr>
        <p:spPr>
          <a:xfrm>
            <a:off x="236331" y="6488668"/>
            <a:ext cx="641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u="none" strike="noStrike" baseline="0" dirty="0">
                <a:latin typeface="SFRM1095"/>
              </a:rPr>
              <a:t>M. M. Glazov, The Journal of Chemical Physics </a:t>
            </a:r>
            <a:r>
              <a:rPr lang="en-US" sz="1800" b="1" i="1" u="none" strike="noStrike" baseline="0" dirty="0">
                <a:latin typeface="SFBX1095"/>
              </a:rPr>
              <a:t>153</a:t>
            </a:r>
            <a:r>
              <a:rPr lang="en-US" sz="1800" b="0" i="1" u="none" strike="noStrike" baseline="0" dirty="0">
                <a:latin typeface="SFRM1095"/>
              </a:rPr>
              <a:t>, 034703 (2020).</a:t>
            </a:r>
            <a:endParaRPr lang="ru-RU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9577D-48FA-2E98-3483-E7D141B7CEE1}"/>
              </a:ext>
            </a:extLst>
          </p:cNvPr>
          <p:cNvSpPr txBox="1"/>
          <p:nvPr/>
        </p:nvSpPr>
        <p:spPr>
          <a:xfrm>
            <a:off x="7923997" y="1802636"/>
            <a:ext cx="4100945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 err="1"/>
              <a:t>Фотовозбуженный</a:t>
            </a:r>
            <a:r>
              <a:rPr lang="ru-RU" dirty="0"/>
              <a:t> экситон взаимодействует с Ферми-морем носителей заряда (на рисунке с электронами)</a:t>
            </a: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 Такой подход позволяет учесть ненулевую концентрацию носителей заряда</a:t>
            </a: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ru-RU" dirty="0"/>
              <a:t>Концепция Ферми-поляронов дает тот же результат при малых концентрациях носителей заряда, что и </a:t>
            </a:r>
            <a:r>
              <a:rPr lang="ru-RU" dirty="0" err="1"/>
              <a:t>трионный</a:t>
            </a:r>
            <a:r>
              <a:rPr lang="ru-RU" dirty="0"/>
              <a:t> подход.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54D6C-32BA-33AD-9AEF-598E40C80177}"/>
              </a:ext>
            </a:extLst>
          </p:cNvPr>
          <p:cNvSpPr txBox="1"/>
          <p:nvPr/>
        </p:nvSpPr>
        <p:spPr>
          <a:xfrm>
            <a:off x="7923997" y="5191449"/>
            <a:ext cx="4100945" cy="14773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ru-RU" sz="1800" b="1" i="0" u="none" strike="noStrike" baseline="0" dirty="0">
                <a:solidFill>
                  <a:srgbClr val="FF0000"/>
                </a:solidFill>
              </a:rPr>
              <a:t>Модель расширена для учета возбужденных состояний при описании электрон-экситонного взаимодействия при помощи короткодействующего потенциала</a:t>
            </a:r>
            <a:r>
              <a:rPr lang="en-US" sz="1800" b="1" i="0" u="none" strike="noStrike" baseline="0" dirty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037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25F80-D1A3-80DD-E165-D84B1EE1B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9F6539D-4DA3-C542-C7A3-BE3CB45A2B5B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4D775055-E481-4E9A-1171-76D584F62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Немного теории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8F231F-18CA-A7C7-FF99-B83B6A3D5EE7}"/>
              </a:ext>
            </a:extLst>
          </p:cNvPr>
          <p:cNvSpPr txBox="1"/>
          <p:nvPr/>
        </p:nvSpPr>
        <p:spPr>
          <a:xfrm>
            <a:off x="47297" y="1323542"/>
            <a:ext cx="8382742" cy="3840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sz="1800" b="0" i="0" u="none" strike="noStrike" baseline="0" dirty="0">
                <a:solidFill>
                  <a:srgbClr val="000000"/>
                </a:solidFill>
                <a:latin typeface="SFRM1000"/>
              </a:rPr>
              <a:t>Применяется формализм Ферми-полярона для возбужденного состояния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SFRM1000"/>
              </a:rPr>
              <a:t>триона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SFRM1000"/>
              </a:rPr>
              <a:t>.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0C2F11-11CB-DD1A-A898-BD92164E9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928" y="1821556"/>
            <a:ext cx="3861780" cy="4634136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0B03EA-CA00-1D64-1C78-6AF8A4946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0" y="1738428"/>
            <a:ext cx="2445026" cy="576470"/>
          </a:xfrm>
          <a:prstGeom prst="rect">
            <a:avLst/>
          </a:prstGeom>
          <a:ln w="28575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C302FF-B8F6-BF66-7B83-F0259B05D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60" y="2389574"/>
            <a:ext cx="5049078" cy="551622"/>
          </a:xfrm>
          <a:prstGeom prst="rect">
            <a:avLst/>
          </a:prstGeom>
          <a:ln w="28575"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045C84-820C-983F-FCA2-F6AD3767F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60" y="3061460"/>
            <a:ext cx="2862470" cy="526774"/>
          </a:xfrm>
          <a:prstGeom prst="rect">
            <a:avLst/>
          </a:prstGeom>
          <a:ln w="28575"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417ABD-D37B-BF84-AB4B-93C02CE1F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88" y="3702413"/>
            <a:ext cx="1776222" cy="384048"/>
          </a:xfrm>
          <a:prstGeom prst="rect">
            <a:avLst/>
          </a:prstGeom>
          <a:ln w="28575"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8ADC2D-3450-54B3-659E-53A33FE820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60" y="4881354"/>
            <a:ext cx="5347253" cy="541682"/>
          </a:xfrm>
          <a:prstGeom prst="rect">
            <a:avLst/>
          </a:prstGeom>
          <a:ln w="28575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5B8FAC-F5E7-6BF9-C40F-D7C1595830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88" y="4202114"/>
            <a:ext cx="5466522" cy="551622"/>
          </a:xfrm>
          <a:prstGeom prst="rect">
            <a:avLst/>
          </a:prstGeom>
          <a:ln w="28575"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733676-70AB-25F6-5238-4E1BC9BD62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60" y="5550654"/>
            <a:ext cx="2862470" cy="588397"/>
          </a:xfrm>
          <a:prstGeom prst="rect">
            <a:avLst/>
          </a:prstGeom>
          <a:ln w="2857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845861-799C-34E0-6E6D-B795AC473AD4}"/>
              </a:ext>
            </a:extLst>
          </p:cNvPr>
          <p:cNvSpPr txBox="1"/>
          <p:nvPr/>
        </p:nvSpPr>
        <p:spPr>
          <a:xfrm>
            <a:off x="2525024" y="1879908"/>
            <a:ext cx="590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  <a:r>
              <a:rPr lang="ru-RU" dirty="0"/>
              <a:t>запаздывающая функция Грина </a:t>
            </a:r>
            <a:r>
              <a:rPr lang="en-US" dirty="0"/>
              <a:t>j-</a:t>
            </a:r>
            <a:r>
              <a:rPr lang="ru-RU" dirty="0"/>
              <a:t>состояния экситона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D8B3D8-2C59-5FB6-3874-67382D74DD9C}"/>
              </a:ext>
            </a:extLst>
          </p:cNvPr>
          <p:cNvSpPr txBox="1"/>
          <p:nvPr/>
        </p:nvSpPr>
        <p:spPr>
          <a:xfrm>
            <a:off x="5310598" y="2506215"/>
            <a:ext cx="2534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ru-RU" dirty="0"/>
              <a:t>амплитуда рассеяния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B7936A-5C5F-C0CC-B647-AC680C0B504A}"/>
              </a:ext>
            </a:extLst>
          </p:cNvPr>
          <p:cNvSpPr txBox="1"/>
          <p:nvPr/>
        </p:nvSpPr>
        <p:spPr>
          <a:xfrm>
            <a:off x="5411561" y="4305414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-</a:t>
            </a:r>
            <a:r>
              <a:rPr lang="ru-RU" dirty="0"/>
              <a:t>энергия полюса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DC2924-96CB-9A77-D6C5-86AF92AB1871}"/>
              </a:ext>
            </a:extLst>
          </p:cNvPr>
          <p:cNvSpPr txBox="1"/>
          <p:nvPr/>
        </p:nvSpPr>
        <p:spPr>
          <a:xfrm>
            <a:off x="5431480" y="4995240"/>
            <a:ext cx="293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ru-RU" dirty="0"/>
              <a:t>энергия связи 2</a:t>
            </a:r>
            <a:r>
              <a:rPr lang="en-US" dirty="0"/>
              <a:t>s -</a:t>
            </a:r>
            <a:r>
              <a:rPr lang="ru-RU" dirty="0" err="1"/>
              <a:t>триона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2CBBC-7752-B654-435D-3C252F953B63}"/>
              </a:ext>
            </a:extLst>
          </p:cNvPr>
          <p:cNvSpPr txBox="1"/>
          <p:nvPr/>
        </p:nvSpPr>
        <p:spPr>
          <a:xfrm>
            <a:off x="-24692" y="6337278"/>
            <a:ext cx="509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Важно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ru-RU" b="1" dirty="0">
                <a:solidFill>
                  <a:srgbClr val="0432FF"/>
                </a:solidFill>
              </a:rPr>
              <a:t>энергия полюса имеет мнимую часть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F87BFB-377A-A1BB-E5D5-13A5307DB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8763" y="6328726"/>
            <a:ext cx="3328946" cy="455874"/>
          </a:xfrm>
          <a:prstGeom prst="rect">
            <a:avLst/>
          </a:prstGeom>
          <a:ln w="28575"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CDF7F25-27A0-C512-478B-7FB4718D06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0092" y="5693272"/>
            <a:ext cx="1695640" cy="427196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0637167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A99D3-BDAD-E06A-92A8-0918AD81B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DB53E87-2AB5-4817-EA93-C8D3C8998FB4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018818C4-CBC1-2F07-46F1-A9E6C9A9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Возбужденные состояния трионов - резонансы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20A932-3AB0-F1B4-9F5C-708330E08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815" y="1370879"/>
            <a:ext cx="1886844" cy="5543649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573DFA-5846-F535-E492-F5A95F5C7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785" y="1368179"/>
            <a:ext cx="3798915" cy="5544000"/>
          </a:xfrm>
          <a:prstGeom prst="rect">
            <a:avLst/>
          </a:prstGeom>
          <a:ln w="25400">
            <a:solidFill>
              <a:schemeClr val="bg2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C145C2-F8DC-F36E-4E7E-35886CDDF579}"/>
              </a:ext>
            </a:extLst>
          </p:cNvPr>
          <p:cNvSpPr txBox="1"/>
          <p:nvPr/>
        </p:nvSpPr>
        <p:spPr>
          <a:xfrm>
            <a:off x="-33719" y="2646623"/>
            <a:ext cx="612972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Оптическая </a:t>
            </a:r>
            <a:r>
              <a:rPr lang="ru-RU" b="1" dirty="0" err="1">
                <a:solidFill>
                  <a:srgbClr val="FF0000"/>
                </a:solidFill>
              </a:rPr>
              <a:t>воспримчивость</a:t>
            </a:r>
            <a:r>
              <a:rPr lang="ru-RU" b="1" dirty="0">
                <a:solidFill>
                  <a:srgbClr val="FF0000"/>
                </a:solidFill>
              </a:rPr>
              <a:t> монослоя ДПМ имеет полюс вблизи энергии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4FD2CE-922E-7E82-4E55-332C6FA5C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7" y="3383226"/>
            <a:ext cx="6342507" cy="685038"/>
          </a:xfrm>
          <a:prstGeom prst="rect">
            <a:avLst/>
          </a:prstGeom>
          <a:ln w="28575"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5B16A3-372E-A9FE-0CA6-8F69D5377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33" y="2083832"/>
            <a:ext cx="5740400" cy="406400"/>
          </a:xfrm>
          <a:prstGeom prst="rect">
            <a:avLst/>
          </a:prstGeom>
          <a:ln w="2857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02690-EBC5-9FD6-9DD2-C8364D85F39E}"/>
              </a:ext>
            </a:extLst>
          </p:cNvPr>
          <p:cNvSpPr txBox="1"/>
          <p:nvPr/>
        </p:nvSpPr>
        <p:spPr>
          <a:xfrm>
            <a:off x="-33720" y="1306689"/>
            <a:ext cx="6102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Процесс </a:t>
            </a:r>
            <a:r>
              <a:rPr lang="ru-RU" b="1" dirty="0" err="1">
                <a:solidFill>
                  <a:srgbClr val="FF0000"/>
                </a:solidFill>
              </a:rPr>
              <a:t>автоионизации</a:t>
            </a:r>
            <a:r>
              <a:rPr lang="ru-RU" b="1" dirty="0">
                <a:solidFill>
                  <a:srgbClr val="FF0000"/>
                </a:solidFill>
              </a:rPr>
              <a:t>  (известно в атомной физике)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F829A3-0ADC-D1D2-107A-FF465E17D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58" y="4574190"/>
            <a:ext cx="5121402" cy="811784"/>
          </a:xfrm>
          <a:prstGeom prst="rect">
            <a:avLst/>
          </a:prstGeom>
          <a:ln w="2857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22330C-B316-9D4A-F506-751F9DBC01C0}"/>
              </a:ext>
            </a:extLst>
          </p:cNvPr>
          <p:cNvSpPr txBox="1"/>
          <p:nvPr/>
        </p:nvSpPr>
        <p:spPr>
          <a:xfrm>
            <a:off x="0" y="4097849"/>
            <a:ext cx="40286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Приобретаемая сила осциллятора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3F202-BA50-565F-9A76-C7E4970A7519}"/>
              </a:ext>
            </a:extLst>
          </p:cNvPr>
          <p:cNvSpPr txBox="1"/>
          <p:nvPr/>
        </p:nvSpPr>
        <p:spPr>
          <a:xfrm>
            <a:off x="8341" y="5404592"/>
            <a:ext cx="599720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На рисунках видно, что возбужденные состояния </a:t>
            </a:r>
            <a:r>
              <a:rPr lang="ru-RU" dirty="0" err="1"/>
              <a:t>триона</a:t>
            </a:r>
            <a:r>
              <a:rPr lang="ru-RU" dirty="0"/>
              <a:t> имеют существенно большую ширину линии при малых концентрациях носителей заряда по сравнению с основными состояниями экситона и трионов</a:t>
            </a:r>
          </a:p>
        </p:txBody>
      </p:sp>
    </p:spTree>
    <p:extLst>
      <p:ext uri="{BB962C8B-B14F-4D97-AF65-F5344CB8AC3E}">
        <p14:creationId xmlns:p14="http://schemas.microsoft.com/office/powerpoint/2010/main" val="24709314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077E4-05BD-CFCC-0C76-B3D3C2FD6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CF60C5E0-0397-93E1-F0E7-8F1D69D8C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58" y="1991750"/>
            <a:ext cx="11454794" cy="36258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lang="ru-RU" sz="2000" dirty="0">
                <a:cs typeface="Arial" pitchFamily="34" charset="0"/>
              </a:rPr>
              <a:t>В атомарно-тонких полупроводниках экситонные эффекты очень сильны. Важно диэлектрическое окружение. Потенциал взаимодействия существенно отличается от кулоновского</a:t>
            </a:r>
          </a:p>
          <a:p>
            <a:pPr marL="342900" marR="0" lvl="0" indent="-342900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lang="ru-RU" sz="2000" dirty="0">
                <a:cs typeface="Arial" pitchFamily="34" charset="0"/>
              </a:rPr>
              <a:t>В ван-дер-ваальсовых структурах важны интерференционные эффекты</a:t>
            </a:r>
          </a:p>
          <a:p>
            <a:pPr marL="342900" lvl="0" indent="-342900" defTabSz="9144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 err="1">
                <a:cs typeface="Arial" pitchFamily="34" charset="0"/>
              </a:rPr>
              <a:t>Трионы</a:t>
            </a:r>
            <a:r>
              <a:rPr lang="ru-RU" sz="2000" dirty="0">
                <a:cs typeface="Arial" pitchFamily="34" charset="0"/>
              </a:rPr>
              <a:t> ярко проявляются в спектрах атомарно-тонких полупроводников. Для описания тонкой структуры </a:t>
            </a:r>
            <a:r>
              <a:rPr lang="ru-RU" sz="2000" dirty="0" err="1">
                <a:cs typeface="Arial" pitchFamily="34" charset="0"/>
              </a:rPr>
              <a:t>трионных</a:t>
            </a:r>
            <a:r>
              <a:rPr lang="ru-RU" sz="2000" dirty="0">
                <a:cs typeface="Arial" pitchFamily="34" charset="0"/>
              </a:rPr>
              <a:t> состояний необходимо учесть долинную степень свободы. За расщепление </a:t>
            </a:r>
            <a:r>
              <a:rPr lang="ru-RU" sz="2000" dirty="0" err="1">
                <a:cs typeface="Arial" pitchFamily="34" charset="0"/>
              </a:rPr>
              <a:t>трионных</a:t>
            </a:r>
            <a:r>
              <a:rPr lang="ru-RU" sz="2000" dirty="0">
                <a:cs typeface="Arial" pitchFamily="34" charset="0"/>
              </a:rPr>
              <a:t> состояний отвечает обменное взаимодействие.</a:t>
            </a:r>
          </a:p>
          <a:p>
            <a:pPr marL="342900" lvl="0" indent="-342900" defTabSz="9144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2000" dirty="0">
                <a:cs typeface="Arial" pitchFamily="34" charset="0"/>
              </a:rPr>
              <a:t>Наблюдаются возбужденные состояния трионов, которые, по сути, являются резонансами, а не связанными состояниями в общепринятом смысле.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1A80D49-8B48-A9F7-4D78-80BE48294BA9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D3E4804-B073-855E-DCA9-2D8BFBDA4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Промежуточные итоги, атомарно-тонкие полупроводники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038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2449DC-A0A8-CFF1-1EBE-A2D2DB0DC9AF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E2FBB1-168C-ABBC-0A94-A0D715BAB6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15758" y="4104230"/>
            <a:ext cx="3640455" cy="4880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6A13AF-5678-9203-3C74-CAB39CC6FCB9}"/>
              </a:ext>
            </a:extLst>
          </p:cNvPr>
          <p:cNvSpPr txBox="1"/>
          <p:nvPr/>
        </p:nvSpPr>
        <p:spPr>
          <a:xfrm>
            <a:off x="149336" y="4152898"/>
            <a:ext cx="334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Учет внешних полей </a:t>
            </a:r>
            <a:r>
              <a:rPr lang="en-US" b="1" i="1" dirty="0">
                <a:solidFill>
                  <a:srgbClr val="FF0000"/>
                </a:solidFill>
              </a:rPr>
              <a:t>F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b="1" i="1" dirty="0">
                <a:solidFill>
                  <a:srgbClr val="FF0000"/>
                </a:solidFill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=rot </a:t>
            </a:r>
            <a:r>
              <a:rPr lang="en-US" b="1" i="1" dirty="0">
                <a:solidFill>
                  <a:srgbClr val="FF0000"/>
                </a:solidFill>
              </a:rPr>
              <a:t>A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44A24B9-EF02-F94A-3701-EAD4B5B02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k∙p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еория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возмущений, сложная зона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F4BDC4D-7366-B385-AB64-145A583C1CB2}"/>
              </a:ext>
            </a:extLst>
          </p:cNvPr>
          <p:cNvGrpSpPr/>
          <p:nvPr/>
        </p:nvGrpSpPr>
        <p:grpSpPr>
          <a:xfrm>
            <a:off x="167058" y="1915435"/>
            <a:ext cx="9400129" cy="877472"/>
            <a:chOff x="0" y="1914525"/>
            <a:chExt cx="9400129" cy="877472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39DB34B-9E1B-4DA1-E233-3383F9B40B17}"/>
                </a:ext>
              </a:extLst>
            </p:cNvPr>
            <p:cNvSpPr/>
            <p:nvPr/>
          </p:nvSpPr>
          <p:spPr>
            <a:xfrm>
              <a:off x="0" y="1914525"/>
              <a:ext cx="9400129" cy="877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9CA54BC-33F4-1E43-3370-2D0E2230140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228700" y="2068187"/>
              <a:ext cx="5154286" cy="6209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38492FA-597D-AB04-5FFE-A5D45B47111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5382986" y="2068187"/>
              <a:ext cx="4017143" cy="723810"/>
            </a:xfrm>
            <a:prstGeom prst="rect">
              <a:avLst/>
            </a:prstGeom>
            <a:solidFill>
              <a:schemeClr val="bg1"/>
            </a:solidFill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1AB30F-24F6-2747-4DA7-A7C9C0D3D3D7}"/>
                  </a:ext>
                </a:extLst>
              </p:cNvPr>
              <p:cNvSpPr txBox="1"/>
              <p:nvPr/>
            </p:nvSpPr>
            <p:spPr>
              <a:xfrm>
                <a:off x="76798" y="3103769"/>
                <a:ext cx="48831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Дисперсия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d>
                  </m:oMath>
                </a14:m>
                <a:r>
                  <a:rPr lang="ru-RU" dirty="0"/>
                  <a:t> находится и</a:t>
                </a:r>
                <a:r>
                  <a:rPr lang="en-US" dirty="0" err="1"/>
                  <a:t>з</a:t>
                </a:r>
                <a:r>
                  <a:rPr lang="ru-RU" dirty="0"/>
                  <a:t> соотношения 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1AB30F-24F6-2747-4DA7-A7C9C0D3D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8" y="3103769"/>
                <a:ext cx="4883132" cy="369332"/>
              </a:xfrm>
              <a:prstGeom prst="rect">
                <a:avLst/>
              </a:prstGeom>
              <a:blipFill>
                <a:blip r:embed="rId8"/>
                <a:stretch>
                  <a:fillRect l="-1299" t="-6667" r="-519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EA70E08-D041-0BE6-FFFA-FE255BBF81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4450" y="3154812"/>
            <a:ext cx="3511296" cy="3007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8A64FF-3C72-8CF7-A84A-C53EDB913AB6}"/>
              </a:ext>
            </a:extLst>
          </p:cNvPr>
          <p:cNvSpPr txBox="1"/>
          <p:nvPr/>
        </p:nvSpPr>
        <p:spPr>
          <a:xfrm>
            <a:off x="261225" y="5718948"/>
            <a:ext cx="11365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Теперь перейдем к рассмотрению электрон-дырочной пары</a:t>
            </a:r>
          </a:p>
        </p:txBody>
      </p:sp>
    </p:spTree>
    <p:extLst>
      <p:ext uri="{BB962C8B-B14F-4D97-AF65-F5344CB8AC3E}">
        <p14:creationId xmlns:p14="http://schemas.microsoft.com/office/powerpoint/2010/main" val="4169305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A466ADD-E6A6-9B4E-4DB7-70DF5C251F36}"/>
              </a:ext>
            </a:extLst>
          </p:cNvPr>
          <p:cNvSpPr/>
          <p:nvPr/>
        </p:nvSpPr>
        <p:spPr>
          <a:xfrm>
            <a:off x="100836" y="1638419"/>
            <a:ext cx="7129249" cy="680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9900E29-4C1E-0368-3BCE-4E662295F4D6}"/>
              </a:ext>
            </a:extLst>
          </p:cNvPr>
          <p:cNvSpPr/>
          <p:nvPr/>
        </p:nvSpPr>
        <p:spPr>
          <a:xfrm>
            <a:off x="3619754" y="5465442"/>
            <a:ext cx="5881123" cy="633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7BA0F28-D88B-330E-F34F-FB68BB050965}"/>
              </a:ext>
            </a:extLst>
          </p:cNvPr>
          <p:cNvSpPr/>
          <p:nvPr/>
        </p:nvSpPr>
        <p:spPr>
          <a:xfrm>
            <a:off x="3978579" y="4045542"/>
            <a:ext cx="4961293" cy="51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0094569-10A3-3E44-A64D-2B6C4B316159}"/>
              </a:ext>
            </a:extLst>
          </p:cNvPr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CB70905-6314-3FF6-193B-0C15F0271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8" y="281056"/>
            <a:ext cx="11857884" cy="709475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Экситоны в полупроводниках, двузонная модель</a:t>
            </a:r>
            <a:endParaRPr lang="ru-RU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A6BB4-9B61-A6C5-3958-9E1B4B6A18BB}"/>
              </a:ext>
            </a:extLst>
          </p:cNvPr>
          <p:cNvSpPr txBox="1"/>
          <p:nvPr/>
        </p:nvSpPr>
        <p:spPr>
          <a:xfrm>
            <a:off x="0" y="1255738"/>
            <a:ext cx="614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Электрон и дырка формируют экситон (двузонная модель)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9F65D1-40C3-A263-BE03-2CC5FDA2021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56816" y="1797184"/>
            <a:ext cx="6987540" cy="299720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67FF0FA-BD83-A673-9219-7E7931BC6583}"/>
              </a:ext>
            </a:extLst>
          </p:cNvPr>
          <p:cNvGrpSpPr/>
          <p:nvPr/>
        </p:nvGrpSpPr>
        <p:grpSpPr>
          <a:xfrm>
            <a:off x="3497288" y="2733627"/>
            <a:ext cx="8584411" cy="646331"/>
            <a:chOff x="3831941" y="2277059"/>
            <a:chExt cx="8584411" cy="64633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30DD856-83B4-A551-71BC-09F209FCCC4F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3831941" y="2354221"/>
              <a:ext cx="1385143" cy="2280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5150E90-233D-3875-3D87-D8C3496F7AD6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8595657" y="2352332"/>
              <a:ext cx="672000" cy="2280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C7AD616-BCC9-5A89-14AA-7EAA8515A9A1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1404923" y="2625054"/>
              <a:ext cx="1011429" cy="2533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80508D-CB2D-11C7-A7A8-0D216AD069D9}"/>
                </a:ext>
              </a:extLst>
            </p:cNvPr>
            <p:cNvSpPr txBox="1"/>
            <p:nvPr/>
          </p:nvSpPr>
          <p:spPr>
            <a:xfrm>
              <a:off x="5225025" y="2277059"/>
              <a:ext cx="6913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</a:t>
              </a:r>
              <a:r>
                <a:rPr lang="ru-RU" dirty="0"/>
                <a:t>волновая функция с занятным                  состоянием в зоне проводимости и свободным состоянием в валентной зоне</a:t>
              </a: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487A38F-8E10-25DF-3E99-18EA14DA9C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217" y="2580003"/>
            <a:ext cx="3232912" cy="3994150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61CEFF-4526-B1A0-83F5-DE403804BC2A}"/>
              </a:ext>
            </a:extLst>
          </p:cNvPr>
          <p:cNvSpPr txBox="1"/>
          <p:nvPr/>
        </p:nvSpPr>
        <p:spPr>
          <a:xfrm>
            <a:off x="3800164" y="3591234"/>
            <a:ext cx="313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Волновая функция экситона: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CC5723-FEFB-C177-7221-876DD85A7F9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978580" y="4080862"/>
            <a:ext cx="4869942" cy="4107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54EE47A-FD39-CE38-880D-4DDBFCCCAA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949143" y="4762463"/>
            <a:ext cx="622857" cy="2533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5564D7-575A-4206-5F96-7E4D7C2C65E1}"/>
              </a:ext>
            </a:extLst>
          </p:cNvPr>
          <p:cNvSpPr txBox="1"/>
          <p:nvPr/>
        </p:nvSpPr>
        <p:spPr>
          <a:xfrm>
            <a:off x="4572000" y="4710262"/>
            <a:ext cx="5700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ru-RU" dirty="0"/>
              <a:t>водородоподобная огибающая волновая функция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953FA0A-37BA-F8ED-6E0A-6155C75381F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607386" y="5085813"/>
            <a:ext cx="1259048" cy="2171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D2531D-6BBE-5436-4BBF-33E9F4753069}"/>
              </a:ext>
            </a:extLst>
          </p:cNvPr>
          <p:cNvSpPr txBox="1"/>
          <p:nvPr/>
        </p:nvSpPr>
        <p:spPr>
          <a:xfrm>
            <a:off x="3619754" y="6053457"/>
            <a:ext cx="8591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Экситонные состояния часто удобно классифицировать по орбитальному моменту несмотря на отклонения от водородоподобной модели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270F7D6-F0FE-549B-4C1C-A844CD47783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742926" y="5615054"/>
            <a:ext cx="5648706" cy="402717"/>
          </a:xfrm>
          <a:prstGeom prst="rect">
            <a:avLst/>
          </a:prstGeom>
        </p:spPr>
      </p:pic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D7EF309C-3FB7-6D43-21B5-1D165505261C}"/>
              </a:ext>
            </a:extLst>
          </p:cNvPr>
          <p:cNvCxnSpPr>
            <a:cxnSpLocks/>
          </p:cNvCxnSpPr>
          <p:nvPr/>
        </p:nvCxnSpPr>
        <p:spPr>
          <a:xfrm flipV="1">
            <a:off x="11272650" y="3420679"/>
            <a:ext cx="360486" cy="4617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BFBF948-2586-F102-CA9D-863D569712AC}"/>
              </a:ext>
            </a:extLst>
          </p:cNvPr>
          <p:cNvSpPr txBox="1"/>
          <p:nvPr/>
        </p:nvSpPr>
        <p:spPr>
          <a:xfrm>
            <a:off x="10033806" y="3902125"/>
            <a:ext cx="204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оператор инверсии времени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0187F1-6D88-85E9-0CB8-6D6F2D370320}"/>
              </a:ext>
            </a:extLst>
          </p:cNvPr>
          <p:cNvSpPr txBox="1"/>
          <p:nvPr/>
        </p:nvSpPr>
        <p:spPr>
          <a:xfrm>
            <a:off x="7286064" y="1497556"/>
            <a:ext cx="4738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Рассмотрим полупроводник при нулевой температуре. Поместим электрон из валентной зоны в зону проводимости</a:t>
            </a:r>
          </a:p>
        </p:txBody>
      </p:sp>
    </p:spTree>
    <p:extLst>
      <p:ext uri="{BB962C8B-B14F-4D97-AF65-F5344CB8AC3E}">
        <p14:creationId xmlns:p14="http://schemas.microsoft.com/office/powerpoint/2010/main" val="20881897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$\textcolor{blue}{E_g\approx 2.17~ eV}$&#10;&#10;\end{document}"/>
  <p:tag name="IGUANATEXSIZE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${\color{blue}\nu=0,1,2...}$&#10;&#10;&#10;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&#10;&#10;$&#10;-\frac{\hbar^2}{2{\color{blue}\mu}} \Delta_{\bm \rho} \Phi(\bm \rho)- \frac{e^2}{\varepsilon \rho} \Phi(\bm \rho) = E \Phi(\bm \rho), &#10;\quad {\color{blue} \frac{1}{\mu} = \frac{1}{m_e} + \frac{1}{m_h}}&#10;$&#10;&#10;\end{document}"/>
  <p:tag name="IGUANATEXSIZE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|\bm k_e, n_e;\bm k_h, n_h\rangle$&#10;&#10;\end{document}"/>
  <p:tag name="IGUANATEXSIZE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|\bm k_e, n_e\rangle$&#10;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$\mathcal{K}|\bm k_h, n_h\rangle$&#10;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$\textcolor{red}{\mathcal{H}^e_{n_e n'_e}(\hat{\bm k}_e)&#10;\delta_{n_h n'_h}+\mathcal{H}^h_{n_h n'_h}(\hat{\bm k}_h)&#10;\delta_{n_e n'_e}}\textcolor{blue}{-\frac{e^2}{\varkappa\rho}&#10;\delta_{n_e n'_e}\delta_{n_h n'_h}}+\delta \hat{V}$$&#10;&#10;&#10;&#10;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$\Psi(\bm r_e,\bm r_h)=\sum_{n_e,n_h}\textcolor{blue}{C_{n_e\bm k_e&#10;,n_h\bm k_h}}e^{\mathrm{i}\bm k_e\bm r_e+\mathrm{i}\bm k_h\bm r_h}&#10;\textcolor{red}{U_{n_e,n_h}(\bm r_e,\bm r_h)}$$&#10;&#10;&#10;&#10;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$\textcolor{red}{U_{n_e,n_h}(\bm r_e,\bm r_h)}=u_{n_e,0}(\bm r_e)&#10;\tilde{u}_{n_h,0}(\bm r_h)~~~\left(N_e\times N_h\right)$$&#10;&#10;&#10;&#10;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E_g\approx 2.172 eV,~\Delta\approx 0.13 eV$&#10;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$\hat{ V}_{dip} = -\frac{e}{m_0c} \bm A \cdot \hat{\bm p}$&#10;&#10;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textcolor{blue}{E_b\approx 90~ meV}$&#10;&#10;\end{document}"/>
  <p:tag name="IGUANATEXSIZE" val="2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&#10;&#10;$p_{cv,\alpha} = -\mathrm i \hbar&#10; \int d\bm r u_{c,\bm k}^*(\bm r)\frac{\partial}{\partial x_{\alpha}}&#10; u_{v,\bm k}(\bm r)&#10; \ne 0 \propto  \textcolor{blue}{k_{\beta}}$&#10;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&#10;&#10;$&#10;\langle exc|\hat{V}_{dip}|0\rangle \propto \sum_{\bm k_e, \bm k_h} C_{\bm k_e, \bm k_h} e^{\mathrm i \bm k_e \bm r_e + \mathrm i k_h \bm r_h}  \textcolor{blue}{k_\beta} \delta_{\bm k_e,-\bm k_h} \propto \Phi'(0)&#10;$&#10;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&#10;&#10;$&#10; \Phi'(0)\neq 0&#10;$&#10;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&#10;&#10;$&#10; H_0 = \frac{\hbar^2\hat{p}^2}{2m_0} + V_0(\bm r), \quad \hat{\bm p} \to \hat{\bm p} - \frac{e}{c}\bm A, \quad \bm E = - \frac{1}{c}\frac{\partial \bm A}{\partial t}&#10;$&#10;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textcolor{red}{\Delta_{SO}\sim \mathcal{R^*}}$&#10;&#10;\end{document}"/>
  <p:tag name="IGUANATEXSIZE" val="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bar\Delta=\Delta_{so}/\mathcal R^*$&#10;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varepsilon=7.5$&#10;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varepsilon=7.5$&#10;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Delta\propto n^{-3}(l+1)$&#10;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gamma_2=0.8  $&#10;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$$\left[\frac{\hat{p}^2}{2m_0}+\textcolor{red}{\frac{\hbar}{m_0}\bm k\cdot\bm{\hat{p}}}&#10;+\frac{\hbar^2 k^2}{2m_0}&#10;+V_0(\bm r)\right]&#10;u_{n,\bm k}(\bm r)=\mathcal{E}_n(\bm k) u_{n,\bm k}(\bm r)$$&#10;&#10;&#10;\end{document}"/>
  <p:tag name="IGUANATEXSIZE" val="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gamma_1=1.79  $&#10;&#10;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gamma_2=0.8  $&#10;&#10;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gamma_1=1.79  $&#10;&#10;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textcolor{blue}{B_r(\textcolor{red}{n})\propto \frac{1}{\textcolor{red}{n^4}} } $&#10;&#10;&#10;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textcolor{blue}{B_c(\textcolor{red}{n})\propto \frac{1}{\textcolor{red}{n^3}} } $&#10;&#10;&#10;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textcolor{blue}{B_c(\textcolor{red}{n})\propto \frac{1}{\textcolor{red}{n^3}} } $&#10;&#10;&#10;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textcolor{red}{\propto n^{-3}}  $&#10;&#10;&#10;\end{document}"/>
  <p:tag name="IGUANATEXSIZE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textcolor{red}{\propto n^{-7} } $&#10;&#10;&#10;\end{document}"/>
  <p:tag name="IGUANATEXSIZE" val="2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propto n^{-5}  $&#10;&#10;&#10;\end{document}"/>
  <p:tag name="IGUANATEXSIZE" val="2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propto n^{-4}  $&#10;&#10;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$$\mathcal{H}(\bm k)\rightarrow \mathcal{H}&#10;\left(\bm k-\textcolor{red}{\frac{e}{c\hbar}\bm A}\right)&#10;+e\textcolor{red}{\bm F}\cdot \bm r $$&#10;&#10;&#10;&#10;&#10;\end{document}"/>
  <p:tag name="IGUANATEXSIZE" val="2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propto n^{-4}  $&#10;&#10;&#10;\end{document}"/>
  <p:tag name="IGUANATEXSIZE" val="2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textcolor{red}{\propto n^{-4}}  $&#10;&#10;&#10;\end{document}"/>
  <p:tag name="IGUANATEXSIZE" val="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propto n^{-3}  $&#10;&#10;&#10;\end{document}"/>
  <p:tag name="IGUANATEXSIZE" val="2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propto n^{-3}  $&#10;&#10;&#10;\end{document}"/>
  <p:tag name="IGUANATEXSIZE" val="2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propto n^{-7}  $&#10;&#10;&#10;\end{document}"/>
  <p:tag name="IGUANATEXSIZE" val="2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propto n^{-6}  $&#10;&#10;&#10;\end{document}"/>
  <p:tag name="IGUANATEXSIZE" val="2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propto n^{-6}  $&#10;&#10;&#10;\end{document}"/>
  <p:tag name="IGUANATEXSIZE" val="2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propto n^{-5}  $&#10;&#10;&#10;\end{document}"/>
  <p:tag name="IGUANATEXSIZE" val="2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propto n^{-4}  $&#10;&#10;&#10;\end{document}"/>
  <p:tag name="IGUANATEXSIZE" val="2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propto n^{-4}  $&#10;&#10;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$$\mathcal{H}_{nn'}(k)=\left(E_n+\frac{\hbar^2k^2}{2m_0}\right)\delta_{nn'}&#10;+\frac{\hbar}{m_0}\langle n|\bm k\cdot\hat{\bm p}  |n'\rangle$$&#10;&#10;\end{document}"/>
  <p:tag name="IGUANATEXSIZE" val="2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propto n^{-3}  $&#10;&#10;&#10;\end{document}"/>
  <p:tag name="IGUANATEXSIZE" val="2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textcolor{red}{F_{\text{diss}}\propto \frac{1}{n^4}}$&#10;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$$\textcolor{blue}{R\rightarrow 0}$$&#10;&#10;\end{document}"/>
  <p:tag name="IGUANATEXSIZE" val="2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$$\textcolor{blue}{E\propto ln^2 \left(\frac{a_B}{R}\right)}$$&#10;&#10;\end{document}"/>
  <p:tag name="IGUANATEXSIZE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$$\textcolor{blue}{R\rightarrow 0}$$&#10;&#10;\end{document}"/>
  <p:tag name="IGUANATEXSIZE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$$\mathcal H_{X} = - \frac{\hbar^2}{2\mu}\Delta + V(\rho)$$&#10;&#10;\end{document}"/>
  <p:tag name="IGUANATEXSIZE" val="2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$$\mathcal H_{tr} = - \frac{\hbar^2}{2\mu}\left[\Delta_1 + \Delta_2 + \frac{2\sigma}{\sigma+1} \nabla_1 \nabla_2 \right] \\&#10;+ V( \rho_1) + V( \rho_2) - V(|\bm \rho_1 - \bm \rho_2|)$$&#10;&#10;\end{document}"/>
  <p:tag name="IGUANATEXSIZE" val="2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$$\Psi_{tr}=\textcolor{blue}{\left(\exp(-\alpha_1 r_1-\alpha_2 r_2)+\exp(-\alpha_1 r_2-\alpha_2 r_1)\right)}\frac{\textcolor{blue}{(1+cR)}}{1+d(R-R_0)^2}e^{-sR},~R=|\bm r_1-\bm r_2|$$&#10;&#10;\end{document}"/>
  <p:tag name="IGUANATEXSIZE" val="2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$$ \Psi_{tr}=\left(\exp(-\alpha_1 r_1-\alpha_2 r_2)+\exp(-\alpha_1 r_2-\alpha_2 r_1)\right)\frac{e^{-sR}}{1+d(R-R_0)^2} R \exp(\mathrm i \Theta_R),~R=|\bm r_1-\bm r_2|$$&#10;&#10;\end{document}"/>
  <p:tag name="IGUANATEXSIZE" val="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$V_{RK}(r)=-\frac{\pi e^{2}}{2 r_0 }  \left[ \mathbf H_0\left( \frac{\varepsilon r}{r_0} \right) -  Y_0 \left( \frac{\varepsilon r}{r_0} \right)   \right]$$&#10;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$$+\frac{\hbar^2}{m_0^2}\sum_{n_1\neq n, n'}&#10;\frac{\langle n |\bm k\cdot\hat{\bm p}  |n_1 \rangle &#10;\langle n_1 |\bm k\cdot\hat{\bm p}  |n' \rangle }{E_n-E_{n'}}$$&#10;&#10;&#10;\end{document}"/>
  <p:tag name="IGUANATEXSIZE" val="2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$V_C(r) = - \frac{e^2}{\varepsilon r}$$&#10;&#10;\end{document}"/>
  <p:tag name="IGUANATEXSIZE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$$r(\hbar\omega) =\sum_{n=1}^3 \frac{{\mathrm i} \Gamma_{0,A:ns}}{E_{A:nS}-\hbar\omega-{\mathrm i}(\Gamma_{0,A:ns}+\Gamma_A)}&#10;+\frac{{\mathrm i} \Gamma_{0,B:1s}}{E_{B:1S}-\hbar\omega-{\mathrm i}(\Gamma_{0,B:1s}+\Gamma_B)}&#10;$$&#10;\end{document}"/>
  <p:tag name="IGUANATEXSIZE" val="2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$\hat T_{\rm MoSe_2} = \frac{1}{t}\begin{pmatrix}&#10;{t^2-r^2} &amp; r\\&#10;-r &amp; 1&#10;\end{pmatrix}$$&#10;&#10;&#10;\end{document}"/>
  <p:tag name="IGUANATEXSIZE" val="2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$$r = \frac{\mathrm i \Gamma_0^{\rm hBN}}{\omega_0 - \omega - \mathrm i (\Gamma_0^{\rm hBN}+\Gamma)},\quad t = 1+r$$&#10;&#10;&#10;&#10;\end{document}"/>
  <p:tag name="IGUANATEXSIZE" val="2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&#10;&#10;$$\mathcal A(\omega) = 1- |r_{tot}(\omega)|^2 - |t_{tot}(\omega)|^2/n_{\rm Si}$$&#10;&#10;&#10;\end{document}"/>
  <p:tag name="IGUANATEXSIZE" val="2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$\tau_{relax}=18~ps$$&#10;&#10;&#10;\end{document}"/>
  <p:tag name="IGUANATEXSIZE" val="2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$\Gamma=\Gamma_{rad}+\Gamma'$$&#10;&#10;&#10;\end{document}"/>
  <p:tag name="IGUANATEXSIZE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$\Gamma_{rad}$$&#10;&#10;&#10;\end{document}"/>
  <p:tag name="IGUANATEXSIZE" val="2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$\Gamma'$$&#10;&#10;&#10;\end{document}"/>
  <p:tag name="IGUANATEXSIZE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&#10;&#10;$$\frac{\hbar}{2\Gamma_0^{\text{vac}}}=2.7 ~\text{ps}$$&#10;&#10;&#10;&#10;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&#10;\Psi_{\rm exc}= \sum_{\bm k_e, \bm k_h}&#10; {\color{blue} C_{\bm k_e, \bm k_h}} &#10;{\color{red}|\bm k_e, n_e; \bm k_h, n_h\rangle }&#10; = \sum_{\bm k_e, \bm k_h} {\color{blue} C_{\bm k_e, \bm k_h}} &#10;{\color{red}\mathcal U_\mu (\bm k_e, \bm k_h)}&#10;$&#10;&#10;\end{document}"/>
  <p:tag name="IGUANATEXSIZE" val="2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&#10;&#10;$$\frac{\hbar}{2\Gamma_0^{\text{vac}}}=2.7 ~\text{ps}$$&#10;&#10;&#10;&#10;&#10;\end{document}"/>
  <p:tag name="IGUANATEXSIZE" val="2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&#10;$$\mathcal A(\omega) \approx \frac{\mathcal A_0}{(\omega_0^{\rm eff} - \omega)^2+(\Gamma_0^{\rm eff}+ \Gamma)^2},&#10;~\Gamma\rightarrow 0$$&#10;&#10;&#10;&#10;&#10;\end{document}"/>
  <p:tag name="IGUANATEXSIZE" val="2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$$\tau_X=\frac{\hbar^2}{2\Gamma_0^{\rm eff}}$$&#10;&#10;&#10;&#10;&#10;\end{document}"/>
  <p:tag name="IGUANATEXSIZE" val="2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$\Psi_{i,j;k}(\bm r_{i}, \bm r_{j}, \bm r_k) = \frac{e^{\mathrm i \bm K \bm R}}{\sqrt{S}} \varphi(\bm \rho_{i}, \bm \rho_{j}) &#10; \mathcal U^{(2)}_{ij}(\bm r_{i},\bm r_{j}) \mathcal U^{(1)}_{k}(\bm r_k)$&#10;&#10;&#10;&#10;\end{document}"/>
  <p:tag name="IGUANATEXSIZE" val="2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$\mathcal U^{(2)}_{ij}(\bm r_{i},\bm r_{j}) = \frac{1}{\sqrt{2}}&#10;\begin{cases}&#10;\mathcal U_{i}(\bm r_{i})\mathcal U_{j}(\bm r_{j}) - \mathcal U_{i}(\bm r_{j})\mathcal U_{j}(\bm r_{i}),\\&#10;\mathcal U_{i}(\bm r_{i})\mathcal U_{j}(\bm r_{j}) + \mathcal U_{i}(\bm r_{j})\mathcal U_{j}(\bm r_{i}).&#10;\end{cases}$&#10;&#10;&#10;\end{document}"/>
  <p:tag name="IGUANATEXSIZE" val="2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$$\varphi_s(\bm \rho_1, \bm \rho_2) \propto&#10; \frac{\textcolor{blue}{\exp{(-\rho_1/a_1 - \rho_2/a_2)} + \exp{(-\rho_1/a_2 - \rho_2/a_1)}}}{\textcolor{red}{1 + d(|\bm \rho_1 - \bm \rho_2| - R_0){^2}}}&#10;\textcolor{blue}{\left(1+c|\bm \rho_1 - \bm \rho_2|\right)}\textcolor{red}{{\exp\left(-s |\bm \rho_1 - \bm \rho_2| \right)}}$$&#10;&#10;\end{document}"/>
  <p:tag name="IGUANATEXSIZE" val="2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$\varphi_{a}(\bm \rho_1, \bm \rho_2) \propto |\bm \rho_1 - \bm \rho_2| e^{\mathrm i \vartheta_{12}}\varphi_s(\bm \rho_1, \bm \rho_2)$&#10;&#10;\end{document}"/>
  <p:tag name="IGUANATEXSIZE" val="2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usepackage{graphicx}% Include figure files&#10;\usepackage{dcolumn}% Align table columns on decimal point&#10;\usepackage{bm}% bold math&#10;\usepackage{multirow}&#10;\usepackage{color}&#10;\usepackage{amsmath}&#10;\usepackage{gensymb}&#10;\usepackage[colorlinks=true]{hyperref}&#10;\pagestyle{empty}&#10;&#10;&#10;&#10;\begin{document}&#10;&#10;&#10;&#10;$E^b_{\mathrm X^-} \approx E^b_{\mathrm X^+} = (26\pm 1)$~meV&#10;&#10;&#10;&#10;\end{document}"/>
  <p:tag name="IGUANATEXSIZE" val="2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usepackage{graphicx}% Include figure files&#10;\usepackage{dcolumn}% Align table columns on decimal point&#10;\usepackage{bm}% bold math&#10;\usepackage{multirow}&#10;\usepackage{color}&#10;\usepackage{amsmath}&#10;\usepackage{gensymb}&#10;\usepackage[colorlinks=true]{hyperref}&#10;\pagestyle{empty}&#10;&#10;&#10;&#10;\begin{document}&#10;&#10;&#10;&#10;$m_e = 0.28~m_0$, $m_h = 0.36~m_0$, $\varepsilon^*=1$, $r_0=40$~\AA&#10;&#10;&#10;&#10;&#10;\end{document}"/>
  <p:tag name="IGUANATEXSIZE" val="2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$\varphi_{ex}(\rho) \propto \exp{(-\alpha \rho)} + \delta \rho\exp{(-\beta\rho)}$&#10;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$\Psi_{\bm K;\nu,\mu} (\bm r_e, \bm r_h) = &#10;\frac{\exp{(\mathrm i \bm K \bm R)}}{\sqrt{S}} &#10;{\color{blue}\Phi_\nu(\bm \rho)} &#10;{\color{red}\mathcal U_{\mu}(\bm r_e,\bm r_h)}$&#10;&#10;&#10;&#10;\end{document}"/>
  <p:tag name="IGUANATEXSIZE" val="2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$$&#10;\label{H:tr} \widehat H_{tr} = - \frac{\hbar^2}{2\mu}\left[\Delta_1 + &#10;\Delta_2 + \frac{2\sigma}{\sigma+1} \nabla_1 \nabla_2 \right] + V_{eh}( &#10;\rho_1) + V_{eh}(\rho_2) + V_{ee}(|\boldsymbol\rho_1 - &#10;\boldsymbol\rho_2|)$$&#10;&#10;&#10;\end{document}"/>
  <p:tag name="IGUANATEXSIZE" val="2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usepackage{graphicx}% Include figure files&#10;\usepackage{dcolumn}% Align table columns on decimal point&#10;\usepackage{bm}% bold math&#10;\usepackage{multirow}&#10;\usepackage{color}&#10;\usepackage{amsmath}&#10;\usepackage{gensymb}&#10;\usepackage[colorlinks=true]{hyperref}&#10;\pagestyle{empty}&#10;&#10;&#10;&#10;\begin{document}&#10;&#10;&#10;$&#10;\varphi_s(\bm \rho_1, \bm \rho_2) \propto&#10;\left[\exp{(-\rho_1/a_1 - \rho_2/a_2)} + \exp{(-\rho_1/a_2 - \rho_2/a_1)}\right]&#10;$&#10;&#10;\end{document}"/>
  <p:tag name="IGUANATEXSIZE" val="2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usepackage{graphicx}% Include figure files&#10;\usepackage{dcolumn}% Align table columns on decimal point&#10;\usepackage{bm}% bold math&#10;\usepackage{multirow}&#10;\usepackage{color}&#10;\usepackage{amsmath}&#10;\usepackage{gensymb}&#10;\usepackage[colorlinks=true]{hyperref}&#10;\pagestyle{empty}&#10;&#10;&#10;&#10;\begin{document}&#10;&#10;&#10;$\delta E_{sr} = \frac{1}{2\pi} \frac{E_\nu a_0^2}{2\left(\frac{a_1a_2}{a_1+a_2}\right)^2 + \frac{(a_1+a_2)^2}{8}} = \frac{E_\nu a_0^2}{2\pi a_{\rm eff}^2}&#10;$&#10;&#10;&#10;\end{document}"/>
  <p:tag name="IGUANATEXSIZE" val="2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usepackage{graphicx}% Include figure files&#10;\usepackage{dcolumn}% Align table columns on decimal point&#10;\usepackage{bm}% bold math&#10;\usepackage{multirow}&#10;\usepackage{color}&#10;\usepackage{amsmath}&#10;\usepackage{gensymb}&#10;\usepackage[colorlinks=true]{hyperref}&#10;\pagestyle{empty}&#10;&#10;&#10;&#10;\begin{document}&#10;&#10;&#10;\[&#10;a_{\rm eff} = \sqrt{2\left(\frac{a_1a_2}{a_1+a_2}\right)^2 + \frac{(a_1+a_2)^2}{8}}&#10;\]&#10;&#10;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bm}&#10;\usepackage{color}&#10;\usepackage [cp1251]{inputenc}&#10;\usepackage [russian]{babel}&#10;\pagestyle{empty}&#10;\begin{document}&#10;&#10;&#10;&#10;&#10;${\color{blue}\Phi_\nu(\bm \rho)}$&#10;&#10;&#10;&#10;\end{document}"/>
  <p:tag name="IGUANATEXSIZE" val="2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18680</TotalTime>
  <Words>5251</Words>
  <Application>Microsoft Macintosh PowerPoint</Application>
  <PresentationFormat>Широкоэкранный</PresentationFormat>
  <Paragraphs>559</Paragraphs>
  <Slides>79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79</vt:i4>
      </vt:variant>
    </vt:vector>
  </HeadingPairs>
  <TitlesOfParts>
    <vt:vector size="94" baseType="lpstr">
      <vt:lpstr>Aptos</vt:lpstr>
      <vt:lpstr>Aptos Display</vt:lpstr>
      <vt:lpstr>Arial</vt:lpstr>
      <vt:lpstr>Calibri</vt:lpstr>
      <vt:lpstr>Cambria Math</vt:lpstr>
      <vt:lpstr>SFBX1095</vt:lpstr>
      <vt:lpstr>SFRM0700</vt:lpstr>
      <vt:lpstr>SFRM1000</vt:lpstr>
      <vt:lpstr>SFRM1095</vt:lpstr>
      <vt:lpstr>Symbol</vt:lpstr>
      <vt:lpstr>Times New Roman</vt:lpstr>
      <vt:lpstr>Wingdings</vt:lpstr>
      <vt:lpstr>Тема Office</vt:lpstr>
      <vt:lpstr>Acrobat Document</vt:lpstr>
      <vt:lpstr>Graph</vt:lpstr>
      <vt:lpstr>Презентация PowerPoint</vt:lpstr>
      <vt:lpstr>План лекции</vt:lpstr>
      <vt:lpstr>Экситоны в полупроводниках (история)</vt:lpstr>
      <vt:lpstr>Экситоны в полупроводниках</vt:lpstr>
      <vt:lpstr>Cu2O – первые наблюдения экситонов большого радиуса</vt:lpstr>
      <vt:lpstr>k∙p –теория возмущений</vt:lpstr>
      <vt:lpstr>Презентация PowerPoint</vt:lpstr>
      <vt:lpstr>k∙p –теория возмущений, сложная зона</vt:lpstr>
      <vt:lpstr>Экситоны в полупроводниках, двузонная модель</vt:lpstr>
      <vt:lpstr>Волновые функции, подробности</vt:lpstr>
      <vt:lpstr>Многозонная модель</vt:lpstr>
      <vt:lpstr>Экситоны в Cu2O структура состояний </vt:lpstr>
      <vt:lpstr>Структура Cu2O</vt:lpstr>
      <vt:lpstr>«Запрещенные» оптические переходы </vt:lpstr>
      <vt:lpstr>Современные эксперименты </vt:lpstr>
      <vt:lpstr>Тонкая структура F-состояний, эксперимент</vt:lpstr>
      <vt:lpstr>Симметрийный анализ</vt:lpstr>
      <vt:lpstr>Гамильтониан системы</vt:lpstr>
      <vt:lpstr>Энергии P- и F-состояний экситона</vt:lpstr>
      <vt:lpstr>Тонкая структура F-состояний</vt:lpstr>
      <vt:lpstr>Экситоны в Cu2O скейлинг экситонных параметров, отличие от атома водорода </vt:lpstr>
      <vt:lpstr>Скейлинг</vt:lpstr>
      <vt:lpstr>Эффективный гамильтониан-I</vt:lpstr>
      <vt:lpstr>Скейлинг ширины мультиплета</vt:lpstr>
      <vt:lpstr>Скейлинг в магнитном поле</vt:lpstr>
      <vt:lpstr>Скейлинг в магнитном поле</vt:lpstr>
      <vt:lpstr>Оценка размера экситона</vt:lpstr>
      <vt:lpstr>Скейлинг, обобщение</vt:lpstr>
      <vt:lpstr>Экситоны в Cu2O внешнее электрическое поле </vt:lpstr>
      <vt:lpstr>Эффективный гамильтониан-II</vt:lpstr>
      <vt:lpstr>Влияние электрического поля(1970е)</vt:lpstr>
      <vt:lpstr>Влияние электрического поля, современный эксперимент</vt:lpstr>
      <vt:lpstr>Правила отбора</vt:lpstr>
      <vt:lpstr>Правила отбора</vt:lpstr>
      <vt:lpstr>Результаты расчета, n=4,  k||[110]</vt:lpstr>
      <vt:lpstr>Диссоциация экситона  в электрическом поле, история</vt:lpstr>
      <vt:lpstr>Современный эксперимент</vt:lpstr>
      <vt:lpstr>Зависимость поля ионизации от положения линии внутри мультиплета</vt:lpstr>
      <vt:lpstr>Качественные соображения</vt:lpstr>
      <vt:lpstr>Расчет и эксперимент</vt:lpstr>
      <vt:lpstr>Генерация второй гармоники</vt:lpstr>
      <vt:lpstr>Упрощенные правила отбора</vt:lpstr>
      <vt:lpstr>Генерация второй гармоники в отсутствие внешних полей</vt:lpstr>
      <vt:lpstr>Влияние внешнего магнитного поля</vt:lpstr>
      <vt:lpstr>Промежуточные итоги, экситоны в Сu2O</vt:lpstr>
      <vt:lpstr>Полупроводники с 4-х кратно вырожденной вершиной валентной зоны </vt:lpstr>
      <vt:lpstr>Сложная валентная зона</vt:lpstr>
      <vt:lpstr>Волновая функция</vt:lpstr>
      <vt:lpstr>Кулоновские комплексы в низкоразмерных системах Эффекты от понижения размерности. Тонкие квантовые ямы</vt:lpstr>
      <vt:lpstr>Эффекты понижения размерности</vt:lpstr>
      <vt:lpstr>Трионы в полупроводниках</vt:lpstr>
      <vt:lpstr>Тонкая квантовая яма. Разделение переменных</vt:lpstr>
      <vt:lpstr>Вариационный метод</vt:lpstr>
      <vt:lpstr>Вариационный метод. Простейшие примеры</vt:lpstr>
      <vt:lpstr>Вариационный метод расчета энергии двумерного триона</vt:lpstr>
      <vt:lpstr>Результаты вариационного расчета</vt:lpstr>
      <vt:lpstr>Атомарно-тонкие полупроводники Эффективный потенциал взаимодействия</vt:lpstr>
      <vt:lpstr>Атомарно-тонкие полупроводники</vt:lpstr>
      <vt:lpstr>Кристаллическая и зонная структура</vt:lpstr>
      <vt:lpstr>Эффективный потенциал взаимодействия</vt:lpstr>
      <vt:lpstr>Применимость потенциала Рытовой-Келдыша</vt:lpstr>
      <vt:lpstr>Атомарно-тонкие полупроводники Эффект Парселла</vt:lpstr>
      <vt:lpstr>«Гигантская» сила осциллятора возбужденных состояний экситона</vt:lpstr>
      <vt:lpstr>Расчет методом матриц переноса</vt:lpstr>
      <vt:lpstr>Сравнение с экспериментом</vt:lpstr>
      <vt:lpstr>Структура с переменной толщиной hBN </vt:lpstr>
      <vt:lpstr>Результаты эксперимента</vt:lpstr>
      <vt:lpstr>Расчет</vt:lpstr>
      <vt:lpstr>Атомарно-тонкие полупроводники Особенности трионов</vt:lpstr>
      <vt:lpstr>Трионы</vt:lpstr>
      <vt:lpstr>Трион, расчет энергии связи</vt:lpstr>
      <vt:lpstr>Тонкая структура Х+ триона</vt:lpstr>
      <vt:lpstr>Тонкая структура Х- триона (в WX2)</vt:lpstr>
      <vt:lpstr>Тонкая структура триона, продолжение</vt:lpstr>
      <vt:lpstr>Возбужденные состояния трионов</vt:lpstr>
      <vt:lpstr>Концепция Ферми-полярона</vt:lpstr>
      <vt:lpstr>Немного теории</vt:lpstr>
      <vt:lpstr>Возбужденные состояния трионов - резонансы</vt:lpstr>
      <vt:lpstr>Промежуточные итоги, атомарно-тонкие полупроводники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 Marina</dc:creator>
  <cp:lastModifiedBy>S Marina</cp:lastModifiedBy>
  <cp:revision>284</cp:revision>
  <dcterms:created xsi:type="dcterms:W3CDTF">2025-06-19T09:38:44Z</dcterms:created>
  <dcterms:modified xsi:type="dcterms:W3CDTF">2025-07-02T08:59:04Z</dcterms:modified>
</cp:coreProperties>
</file>