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439" r:id="rId4"/>
    <p:sldId id="1704" r:id="rId5"/>
    <p:sldId id="1715" r:id="rId6"/>
    <p:sldId id="1713" r:id="rId7"/>
    <p:sldId id="440" r:id="rId8"/>
    <p:sldId id="268" r:id="rId9"/>
    <p:sldId id="1716" r:id="rId10"/>
    <p:sldId id="261" r:id="rId11"/>
    <p:sldId id="438" r:id="rId12"/>
    <p:sldId id="17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E95D9"/>
    <a:srgbClr val="FF3300"/>
    <a:srgbClr val="FFC000"/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7" autoAdjust="0"/>
    <p:restoredTop sz="94660"/>
  </p:normalViewPr>
  <p:slideViewPr>
    <p:cSldViewPr snapToGrid="0">
      <p:cViewPr>
        <p:scale>
          <a:sx n="92" d="100"/>
          <a:sy n="92" d="100"/>
        </p:scale>
        <p:origin x="561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4:59:21.52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11 289,'0'0,"-5"-119,-1 55,6-28,4 91,2-6,-6 6,3 0,0 0,0 1,0-1,0 0,0 1,0 0,0 0,0 0,0 0,6 1,2 0,-6 0,-1 0,1 1,-1-1,1 1,-1 0,0 0,0 1,1-1,6 6,6 4,17 8,-2 1,0 1,30 29,51 42,-84-71,59 46,28 29,-90-76,35 23,1 0,-5 8,-9-9,69 47,-41-34,-60-43,136 109,-95-66,-22-20,38 36,-73-72,2 2,0 0,-1-1,1 1,0-1,0 1,1-1,-1 1,4 1,-4-3,-1 0,0 0,0-1,1 1,-1 0,0 0,0-1,1 1,-1 0,0-1,0 1,0-1,0 0,0 1,0-1,0 0,0 0,0 0,2-1,3-4,0 0,-1-1,1 1,-1-1,-1-1,1 1,-1 0,0-1,3-11,-1 4,0 1,11-19,-14 26,-3 6,0 1,0-1,0 1,0-1,0 1,1-1,-1 1,0-1,0 1,0-1,1 1,-1-1,0 1,1 0,-1-1,0 1,1 0,-1-1,0 1,1 0,-1-1,1 1,-1-1,1-1,-1 1,0 0,0 0,1 0,-1 0,0 0,1 0,-1 0,1 0,0 0,1-2,-2 3,0 0,1 0,-1 0,1 0,-1 0,1 0,-1 0,0 0,1 0,-1 0,1 0,-1 0,1 0,-1 0,0 0,1 0,-1 1,1-1,-1 0,0 0,1 0,-1 1,1-1,-1 0,1 1,12 7,58 57,-55-49,25 18,-32-26,0 0,-1 0,0 1,8 10,-7-8,0 0,18 16,41 40,-28-29,15 14,-41-41,-2 1,17 21,17 18,-18-23,-26-26,0-1,0 0,1 0,-1 0,0-1,0 1,1-1,-1 1,0-1,1 0,-1 0,0 0,1 0,-1 0,1 0,-1-1,0 1,0-1,1 1,-1-1,0 0,3-2,-1 1,0 0,0 0,0-1,-1 0,1 0,-1 0,1 0,-1 0,0-1,0 1,2-5,1-2,0 1,0 1,1-1,0 1,0 0,1 1,0 0,0 0,1 0,-1 1,19-8,19-10,-40 22,-5 1,0 1,1-1,-1 1,0 0,1-1,-1 1,1 0,-1 0,0 0,3 0,1 0,-5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3:12.74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55,'2'-1,"0"1,0 0,0-1,0 1,0 0,0 0,0 0,3 1,4 0,157-9,-56 4,10-2,59-10,-144 13,67 0,34-4,-48 0,91 7,-79 1,984-1,-1059 2,0 0,26 7,-31-5,34 2,1-1,85-5,-57-2,-60 3,7-1,-1 0,1-2,0-1,46-10,-51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4:13.33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28,'0'0,"0"0,0 0,0 0,0 0,0 0,0 0,0 0,0 0,0 0,0 0,0 0,0 0,0 0,0 0,5 0,198-14,1 0,748 15,-911 1,-1 2,47 11,-47-8,0-1,49 1,63 2,-90-4,-5 0,59 2,-83-8,-1-2,38-9,-48 8,43-5,1 2,82 2,136 6,-258-1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4:29.20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40,'14'0,"614"0,-496-8,-2 1,45 1,3 0,842 6,-899 7,2-1,-95-5,0-2,0-1,0-1,42-10,-44 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4:30.31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59,'371'9,"185"-4,-270-25,55-1,-60 8,5 0,314 13,-552-2,-27-1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4:51.31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1,'16'0,"865"0,-769 7,-8 0,252-7,-337-1,27-4,-27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5:08.171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0 132,'0'0,"0"0,0 0,0 0,0 0,0 0,0 0,0 0,0 0,0 0,0 0,0 0,0 0,0 0,0 0,0 0,0 0,0 0,8 0,29 0,53 8,-36-3,106-3,-78-4,1090 2,-1077-7,-3 0,1526 6,-772 3,329-2,-1077-7,-1 1,31-3,-114 7,170-10,4 6,3 0,-55-2,-14 2,73 2,-52 2,-48-4,38-2,-8 10,92-3,-134-5,40-1,-52 7,180-8,41 1,-180 9,406-2,-509-1,-1 1,1-1,-1-1,0 1,1-1,-1-1,9-3,1-2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5:44.10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0 109,'71'-4,"119"-21,-46 5,163-12,2 19,34 5,61 1,-255 9,-95 0,0 3,-1 3,76 20,-105-23,0-1,41 1,51-7,-39 1,33 7,-77-3,1-1,-1-1,45-6,-60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6:13.15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54,'232'-8,"19"-5,-136 3,249-12,197 21,-284 2,-166 6,-2 1,-1 0,-74-4,38 8,-48-7,48 4,66-9,-123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6:14.20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39,'14'0,"1317"0,-1191-7,-11 0,123 8,105-2,-335 0,-1-1,1-1,30-8,-28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6:29.7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14,'0'0,"0"0,0 0,0 0,0 0,0 0,0 0,0 0,0 0,0 0,0 0,0 0,5 0,160-8,96 2,-162 7,331-1,-345 7,-12-1,47-7,36 2,-87 6,30 0,699-7,-785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5:02:48.049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2241 2260,'0'-27,"0"18,1-1,0 1,3-13,-3 18,1-11,-1 0,0 0,-3-26,1 1,5 14,0 12,-5-9,1 20,0 0,-1 1,1-1,1 0,-1 0,1-5,2-1,1-10,0 4,0-1,-6 12,0 1,0-1,0 0,0 1,-1-1,1 1,-1 0,-3-4,-23-20,-42-31,-59-62,95 85,16 17,-1 2,0 0,-35-19,53 33,-29-16,-41-33,29 11,-48-56,-19-8,19 20,78 71,3 2,-16-19,14 16,-1 0,-27-23,14 14,-2-4,-5-2,1-3,-49-61,69 78,-1 0,-21-18,-12-14,33 34,-1 0,0 1,0 1,-30-17,-18-14,-21-32,29 23,29 32,-29-19,-24-18,-74-76,123 108,0 2,-63-35,-1 1,74 45,11 6,1 1,-1-1,0 2,-10-4,-39-10,45 9,-5 1,12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8:07.4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0 123,'0'0,"0"0,0 0,0 0,0 0,0 0,0 0,0 0,0 0,0 0,0 0,0 0,0 0,4 0,37-2,58-10,-9 0,105-8,149-11,3 27,-195 6,872-2,-982-2,0-2,42-10,-66 11,34-12,-37 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8:08.9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0 100,'36'0,"61"0,162-19,-126 1,231 0,606 18,-846-6,2-1,-126 7,49 1,67-10,-80 5,-19 2,1 0,30-9,-36 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8:11.3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13,'16'0,"182"1,220-2,-261-5,77-1,910 8,-1035 4,-71-2,0-1,69-7,-72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8:12.2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28,'0'0,"0"0,0 0,0 0,0 0,0 0,0 0,0 0,0 0,0 0,4 0,167 1,192-2,-152-12,23 0,-178 12,248 4,-146 16,44 1,224-20,-198-1,-198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8:23.4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35,'0'0,"0"0,0 0,0 0,0 0,0 0,0 0,0 0,0 0,0 0,0 0,0 0,0 0,0 0,0 0,5 0,102 1,123-3,-121-4,45-2,1743 9,-1884-2,-1 0,0-1,0 0,22-8,-19 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3:00:59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1,'50'0,"65"11,-96-7,0 0,0 2,20 9,27 7,-35-15,0-2,37 2,-23-2,-27-2,27 1,-20-3,46 6,-29-2,0-2,61-4,-33 0,517 1,-566-1,32-6,1 0,-3 2,71-3,135 9,-241-2,29-5,-28 3,27-1,-12 4,-20 1,0 0,-1-2,1 1,0-2,0 1,22-7,-22 4,1 0,-1 1,1 0,24-1,51 4,-61 2,0-2,49-6,-54 2,30 0,-40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3:01:17.7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42,'2'-1,"0"1,1 0,-1-1,0 1,0 0,0 1,3-1,1 1,143 6,-80-1,94-6,-75-1,164-15,-170 8,43-3,-59 6,95 4,-75 2,42-8,6 1,-43 13,0-1,-52-5,52 6,-36-1,109-5,-79-2,689 1,-759-1,1 0,-1-1,0-1,26-8,-29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5:02:53.954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4305 1,'-2'1,"0"-1,-1 1,1 1,0-1,0 0,0 0,-3 3,-3 1,-125 57,3-1,92-41,-128 75,37-14,-55 36,17-14,16-11,-66 45,142-92,-91 61,-144 83,101-63,-54 39,93-62,-92 53,55-44,-72 33,272-141,-107 60,46-28,-54 25,-110 52,-38 56,223-138,-10 3,32-21,-24 18,43-26,3-4,1 1,-1-1,1 1,0 0,0 0,0 0,0 0,-3 3,5-3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5:03:04.303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3162 0,'0'0,"12"15,50 54,11 13,-24-24,-37-42,1 0,30 28,40 28,-16-15,115 127,-156-153,2-2,1-1,51 40,16-1,-29-23,8 6,-33-15,51 54,-81-77,1 0,21 14,-33-25,84 57,-20-17,-57-33,-8-7,0-1,0 1,0-1,1 0,-1 1,0-1,0 1,1-1,-1 0,0 1,1-1,-1 0,0 1,1-1,-1 0,1 0,-1 1,0-1,1 0,-1 0,1 0,-1 0,1 1,-1-1,0 0,1 0,0 0,-5 2,1 0,-1 0,1 0,-1 1,1 0,0 0,-4 4,-18 14,-43 23,15-4,27-19,-48 28,-42 16,-116 87,164-104,-78 41,27-29,-32 18,32 4,9-6,-187 82,266-142,0 0,1 3,-51 39,62-43,-1-1,-1 0,-29 13,-71 26,-24 13,78-31,32-18,-61 41,65-36,-111 74,-17-17,104-52,-66 44,78-44,-10 8,-25 14,49-33,-111 57,-81 23,-49 58,168-96,42-28,-43 22,-35 32,91-53,33-20,-28 15,-175 95,210-118,0 1,1 0,0 0,0 1,0 0,-8 8,12-10,0 0,-1 0,1 0,0 0,1 0,-1 0,0 1,1-1,0 1,0-1,0 1,0-1,0 1,1 0,0 5,1 5,1 0,1 0,1 0,0 0,0 0,2-1,-1 0,2 0,8 14,-4-9,1-1,0-1,1 0,1 0,0-2,19 15,85 65,-95-76,-1 0,35 40,14 13,17-7,-78-58,17 12,-1 1,0 1,26 28,3 17,9 9,-51-62,1 0,0-2,1 1,25 12,1 1,-16-8,0 1,-1 2,-1 0,0 1,31 38,-35-36,1-1,1-1,1 0,41 26,-37-29,-3-2,33 28,-31-19,38 48,-42-47,1 0,28 25,72 43,-100-73,-1 1,30 38,-36-41,1-1,30 25,-11-12,5 12,-28-32,13 15,-23-21,1 0,0 0,0-1,0 1,0-1,6 5,-2-1,-6-7,-1 1,0 0,1-1,-1 1,1-1,-1 1,0-1,1 1,-1-1,1 1,-1-1,1 0,0 1,-1-1,1 1,-1-1,1 0,0 0,-1 0,1 1,0-1,-1 0,1 0,0 0,0 0,-1 0,0 0,0 1,0-1,0 0,0 0,0 1,0-1,0 0,0 0,0 1,0-1,0 0,0 0,0 1,0-1,0 0,0 0,0 1,0-1,0 0,0 0,0 0,1 1,-1-1,0 0,0 0,0 0,0 1,1-1,-1 0,0 0,0 0,0 0,0 1,1-1,-1 0,0 0,0 0,1 0,-1 0,0 0,0 0,1 0,-1 0,0 0,0 0,1 0,-1 0,0 0,1 0,2 0,0-1,0 0,0 0,0 0,0 0,0 0,0-1,0 1,0-1,0 0,-1 1,1-2,-1 1,4-3,4-6,17-24,-11 13,59-75,-59 80,-11 14,-1-1,0 0,0 0,-1-1,4-5,-6 10,-1-1,0 0,1 1,-1-1,1 1,-1-1,1 0,0 1,-1-1,1 1,-1-1,1 1,0 0,-1-1,1 1,0 0,0-1,-1 1,1 0,0 0,0 0,1 0,0 0,0 0,0 0,0 0,0 1,1-1,-1 1,0 0,2 1,2 0,-1 1,1 1,-1-1,0 1,7 6,-2 1,1 0,-2 1,1 0,-2 1,10 17,-6-10,0-1,1-1,1 0,25 24,20 10,-45-39,-2 1,0 0,0 1,17 31,-27-42,-2-3,1 1,0-1,-1 0,1 1,0-1,0 0,0 0,-1 0,1 0,1 0,-1 0,1 1,1 4,-3-6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6:47:06.5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6:48:10.87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0 864,'8'-1,"-1"1,1-2,8-1,14-3,-18 5,-1-1,0-1,-1 0,19-8,-16 6,0 0,21-4,-29 8,-1 0,0-1,0 1,0-1,0 1,0-1,0-1,0 1,0 0,-1-1,5-4,0 1,1 0,0 1,0 0,1 1,0 0,16-5,16-6,31-18,-71 32,0 0,0-1,0 1,-1-1,1 1,0-1,-1 0,2-1,13-12,17 1,-27 12,-1 0,1 0,-1 0,0 0,0-1,0 0,-1 0,8-6,-9 6,0 1,0 0,1 0,-1 0,0 0,1 0,0 0,-1 1,1 0,0 0,5-1,-5 1,1 0,0-1,-1 1,0-1,1 0,-1 0,0 0,6-4,4-5,0 1,1 1,20-9,18-11,-30 17,-18 9,0 1,0-1,-1 1,1-1,-1-1,6-4,-2 1,0 0,0 1,1 0,12-6,-13 8,0-1,0 0,-1 0,1-1,-1 0,9-10,-11 9,1 1,0-1,0 1,0 0,1 1,0-1,0 2,1-1,-1 1,1 0,0 0,10-3,-8 5,0-1,-1 0,1-1,-1 0,0 0,0-1,0 0,-1-1,1 0,9-10,-12 11,0 0,0 0,0 0,0 1,1 0,7-3,15-10,28-23,-49 35,1 0,12-6,-1 1,-7 4,24-8,-29 11,0 1,0-1,0-1,-1 1,1-1,-1-1,0 1,8-8,8-10,36-26,-59 48,1-1,-1 1,1-1,-1 1,1 0,-1-1,1 1,-1 0,1-1,-1 1,1 0,0 0,-1 0,1 0,-1-1,1 1,0 0,-1 0,1 0,0 0,-1 0,1 0,-1 0,1 1,0-1,-1 0,1 0,-1 0,1 1,0-1,-1 0,1 1,-1-1,1 0,-1 1,1-1,-1 1,0-1,1 0,-1 1,1-1,-1 1,0-1,1 1,-1 0,0-1,0 1,1 0,1 5,-1 0,1 0,-1 0,0 8,1 1,2 15,-1-1,-1 1,-3 45,-1-14,3-42,-1-13,1-1,-1 1,0-1,0 1,-1 0,0-1,0 1,0-1,0 1,-1-1,-3 7,0-6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2:21.08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0,'0'0,"53"0,68 9,-63-4,101-4,-78-2,969 1,-970 7,-6-1,304-5,-182-2,-177 2,30 5,-29-3,23 1,33 3,7 0,30-1,9 0,276-6,-393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2:28.46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42,'568'0,"-484"-6,-8 0,2-1,7-1,-70 8,31 0,58-7,-43 1,110 5,-84 2,405-1,-476 1,31 5,-30-3,28 2,41 2,4-1,336-6,-406 1,27 4,-25-2,23 1,213-5,-254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12:52:58.1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16,'17'0,"650"0,-555-7,-2 1,-28 5,161 3,-109 11,-79-6,56-1,-74-6,25-1,84 10,-82-3,106-5,-81-2,394 1,-462-1,34-7,-10 2,-2 0,-16 3,36-2,-36 6,20 0,-43-1,0 0,0-1,-1 1,1-1,0 0,-1 0,1-1,-1 1,6-3,-2-2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EA2A0-E96F-4DAB-922F-F9EB3263A5E3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760A-FEE1-422D-AE06-EF9265FA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8760A-FEE1-422D-AE06-EF9265FA4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8760A-FEE1-422D-AE06-EF9265FA4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6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6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8760A-FEE1-422D-AE06-EF9265FA4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4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8760A-FEE1-422D-AE06-EF9265FA4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8760A-FEE1-422D-AE06-EF9265FA4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cs typeface="Arial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69BF9-C51F-4C21-B659-9C084AC8292B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5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DB182-FC46-F303-F47A-2946E066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2986A-4EF5-63B5-AE78-E1F0A9789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7E9D0-3DC0-9463-4339-2375A9AC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63718-6E8B-8F62-CE0E-E1420675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C46A0-318A-0BEC-DD88-1C45E438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5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6DE4E-6980-5D88-F0EE-B71FD51F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711AD3-66AC-BDA7-C24F-8A627631D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FA02B-BDAF-341E-445D-4016E4BD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C00D2-561D-8332-597E-4EB02350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0FD76-ECFD-4B9F-41CC-D7D39748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CC8A09-C857-7804-B6F0-D3F06A63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26F40-4B59-0A5F-9915-0F5181C0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64DAC-0489-B9B0-3387-1A034242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8F964-0E2E-E085-D24B-49914D03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9F5FE-CBDD-312E-D904-082871CC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9C1F8-5C0D-D6B7-273E-58A16D53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7AF86-8A82-A0F3-ED32-59DC89F4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12AD1-4C44-D004-6628-68452C28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4948D-9027-567E-359A-785A88D0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C14D9-F0F5-E8E4-8A92-D62565DC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4883-831D-9189-E8FC-BCE97BAA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96081-4E9C-0802-1E85-C5783E57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11AFC-9407-C86B-EEA2-A9642F60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25BE3-9858-59C6-0BB7-3EDD5A22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58BF9-9D5F-9802-9B8E-28065633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9456B-C2A3-C6D2-EFDD-D5AA43E0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089CD-169A-736C-3732-CF1F9290E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1B51D6-1440-08FE-A1D7-E77A77A9F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DFA1A-98E1-5B1C-BFB4-1169CA43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1A077F-4047-BC6A-FDE2-70FA2EC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1381D-3383-D1FB-C043-E52514DA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6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02F12-C397-63AF-DA6C-AA819F6F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7F7908-8CF7-AF4F-0486-73CADED9F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909B5-079E-F93E-8800-2A2763FD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8080C-6EF5-E7C6-3339-59604C384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08C322-FABE-64B3-D437-DCFA57041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94B285-40CA-F82B-DB00-A4A265E8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880691-C480-5E55-25FD-04FCA942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FF45FF-E44F-5C63-332F-C02442E6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FC0B-E82A-DF0A-52C0-8096FA4A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BFF0DC-4865-0C25-31CE-DA66B582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1CEA1B-5F81-591E-548B-417C2E3D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DC0B82-0455-0232-9267-656867A7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58EDA0-00D5-9649-2ABD-1DA09CF7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7EBBC3-13F7-7448-B2CC-A450F8AA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B31CD-2C67-8874-43C2-045EFC75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438E7-2AF3-FE2B-845B-B7D57F0F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2FECE-1C51-1DBF-8882-FD5EF388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D0CC45-5591-D9F9-84B7-68F1B8E53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77F903-8418-3C96-1E63-4BC3171D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BCEBEA-8C55-FBB7-24F1-7CBA55E9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28F09-7DB2-3A9E-9F96-A77AF461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B6720-F69A-C547-C567-76BDA8F9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59265E-F5A2-F196-9B98-79507AB8E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C30D0-2536-2987-B52F-DEA234FF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C5068-7C41-3B30-0683-FA1D5623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FF27A3-B77B-E622-ABF6-F4C00A0E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32746-2DC9-6B3D-E0A3-B38903D1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26E62-2C50-82EB-E90C-EAC1F8B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5066C-3FD6-3113-9555-F1EED07D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F7183-96C3-5A8F-FA42-5F53E688C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2A407-6C8B-4B27-BD9E-1D51D8255B6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17413-6A6B-741A-41A3-DF5FEA109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1548A-62F9-14B2-D80B-C8AD2779D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BB447-ED13-41E7-BC41-AA734FDC6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7" Type="http://schemas.openxmlformats.org/officeDocument/2006/relationships/customXml" Target="../ink/ink9.xml"/><Relationship Id="rId2" Type="http://schemas.openxmlformats.org/officeDocument/2006/relationships/image" Target="../media/image3.emf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11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24.xml"/><Relationship Id="rId40" Type="http://schemas.openxmlformats.org/officeDocument/2006/relationships/image" Target="../media/image79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image" Target="../media/image61.png"/><Relationship Id="rId9" Type="http://schemas.openxmlformats.org/officeDocument/2006/relationships/customXml" Target="../ink/ink10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19.xml"/><Relationship Id="rId30" Type="http://schemas.openxmlformats.org/officeDocument/2006/relationships/image" Target="../media/image74.png"/><Relationship Id="rId35" Type="http://schemas.openxmlformats.org/officeDocument/2006/relationships/customXml" Target="../ink/ink23.xml"/><Relationship Id="rId8" Type="http://schemas.openxmlformats.org/officeDocument/2006/relationships/image" Target="../media/image63.png"/><Relationship Id="rId3" Type="http://schemas.openxmlformats.org/officeDocument/2006/relationships/customXml" Target="../ink/ink7.xml"/><Relationship Id="rId12" Type="http://schemas.openxmlformats.org/officeDocument/2006/relationships/image" Target="../media/image65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48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0.png"/><Relationship Id="rId5" Type="http://schemas.openxmlformats.org/officeDocument/2006/relationships/image" Target="../media/image47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23611-213F-3EE4-BC74-CD4F963E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159" y="1316020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/>
              <a:t>Планы проведения сеансов на комплексе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C0E88-7385-0E95-0819-14ABD4A8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567" y="3938287"/>
            <a:ext cx="9144000" cy="2171583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/>
              <a:t>Заседание Координационного Комитета проекта </a:t>
            </a:r>
            <a:r>
              <a:rPr lang="en-US" sz="3200" b="1" dirty="0"/>
              <a:t>NICA</a:t>
            </a:r>
            <a:endParaRPr lang="ru-RU" sz="3200" b="1" dirty="0"/>
          </a:p>
          <a:p>
            <a:endParaRPr lang="ru-RU" sz="2800" dirty="0"/>
          </a:p>
          <a:p>
            <a:r>
              <a:rPr lang="ru-RU" sz="2800" dirty="0"/>
              <a:t>Март  04  2025 г.</a:t>
            </a:r>
          </a:p>
          <a:p>
            <a:endParaRPr lang="ru-RU" sz="2800" dirty="0"/>
          </a:p>
          <a:p>
            <a:r>
              <a:rPr lang="ru-RU" sz="2800" dirty="0"/>
              <a:t>Бутенко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347131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1158-AC35-401E-BD9C-2723355A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DF475-DF54-4DD1-AB40-C4BD3624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8" y="365125"/>
            <a:ext cx="10886172" cy="6334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4823-F247-4291-8F00-C599195E576D}"/>
              </a:ext>
            </a:extLst>
          </p:cNvPr>
          <p:cNvSpPr txBox="1"/>
          <p:nvPr/>
        </p:nvSpPr>
        <p:spPr>
          <a:xfrm>
            <a:off x="670159" y="249621"/>
            <a:ext cx="8887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Из решения  Наблюдательного совета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ED982E-4DD8-4EF1-A2F3-7CACFC730048}"/>
                  </a:ext>
                </a:extLst>
              </p14:cNvPr>
              <p14:cNvContentPartPr/>
              <p14:nvPr/>
            </p14:nvContentPartPr>
            <p14:xfrm>
              <a:off x="8488857" y="2170156"/>
              <a:ext cx="114444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ED982E-4DD8-4EF1-A2F3-7CACFC7300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2857" y="2098156"/>
                <a:ext cx="121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08D10F-FACE-4B25-B6CD-A69D351724CA}"/>
                  </a:ext>
                </a:extLst>
              </p14:cNvPr>
              <p14:cNvContentPartPr/>
              <p14:nvPr/>
            </p14:nvContentPartPr>
            <p14:xfrm>
              <a:off x="8522697" y="2342596"/>
              <a:ext cx="1076760" cy="1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08D10F-FACE-4B25-B6CD-A69D351724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7057" y="2270956"/>
                <a:ext cx="114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842907-3154-4D29-AD3D-394FC6979181}"/>
                  </a:ext>
                </a:extLst>
              </p14:cNvPr>
              <p14:cNvContentPartPr/>
              <p14:nvPr/>
            </p14:nvContentPartPr>
            <p14:xfrm>
              <a:off x="8464737" y="2554276"/>
              <a:ext cx="106560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842907-3154-4D29-AD3D-394FC69791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8737" y="2482276"/>
                <a:ext cx="1137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7B1DAD6-736A-429D-A98E-600528AA20EC}"/>
                  </a:ext>
                </a:extLst>
              </p14:cNvPr>
              <p14:cNvContentPartPr/>
              <p14:nvPr/>
            </p14:nvContentPartPr>
            <p14:xfrm>
              <a:off x="8436297" y="2727796"/>
              <a:ext cx="108900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7B1DAD6-736A-429D-A98E-600528AA20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00297" y="2656156"/>
                <a:ext cx="1160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88CCD1-7499-4D5F-AF7F-3945EC64BF76}"/>
                  </a:ext>
                </a:extLst>
              </p14:cNvPr>
              <p14:cNvContentPartPr/>
              <p14:nvPr/>
            </p14:nvContentPartPr>
            <p14:xfrm>
              <a:off x="8450697" y="2915716"/>
              <a:ext cx="1020600" cy="24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88CCD1-7499-4D5F-AF7F-3945EC64BF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15057" y="2843716"/>
                <a:ext cx="1092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71F086-3AB2-43A3-9D9A-C1F40D63DDD9}"/>
                  </a:ext>
                </a:extLst>
              </p14:cNvPr>
              <p14:cNvContentPartPr/>
              <p14:nvPr/>
            </p14:nvContentPartPr>
            <p14:xfrm>
              <a:off x="8527377" y="4629676"/>
              <a:ext cx="982800" cy="14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71F086-3AB2-43A3-9D9A-C1F40D63DD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1377" y="4557676"/>
                <a:ext cx="1054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43252B-ED86-45F4-8965-537AD8FF6570}"/>
                  </a:ext>
                </a:extLst>
              </p14:cNvPr>
              <p14:cNvContentPartPr/>
              <p14:nvPr/>
            </p14:nvContentPartPr>
            <p14:xfrm>
              <a:off x="8522697" y="4742716"/>
              <a:ext cx="1005120" cy="26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43252B-ED86-45F4-8965-537AD8FF65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87057" y="4671076"/>
                <a:ext cx="1076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25669E-D970-473E-9A2D-FE5B9891A12F}"/>
                  </a:ext>
                </a:extLst>
              </p14:cNvPr>
              <p14:cNvContentPartPr/>
              <p14:nvPr/>
            </p14:nvContentPartPr>
            <p14:xfrm>
              <a:off x="7223457" y="5057356"/>
              <a:ext cx="559080" cy="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25669E-D970-473E-9A2D-FE5B9891A1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87457" y="4985716"/>
                <a:ext cx="6307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BA1413-C677-4CD2-953F-B70BBD1CDB3E}"/>
                  </a:ext>
                </a:extLst>
              </p14:cNvPr>
              <p14:cNvContentPartPr/>
              <p14:nvPr/>
            </p14:nvContentPartPr>
            <p14:xfrm>
              <a:off x="1482177" y="5188396"/>
              <a:ext cx="3254400" cy="5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BA1413-C677-4CD2-953F-B70BBD1CDB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6177" y="5116756"/>
                <a:ext cx="33260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629544-64E5-4367-B690-19CBCD287B47}"/>
                  </a:ext>
                </a:extLst>
              </p14:cNvPr>
              <p14:cNvContentPartPr/>
              <p14:nvPr/>
            </p14:nvContentPartPr>
            <p14:xfrm>
              <a:off x="8488857" y="5081116"/>
              <a:ext cx="1015200" cy="3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629544-64E5-4367-B690-19CBCD287B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2857" y="5009116"/>
                <a:ext cx="1086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98C5198-5C93-49A9-BFA3-30B408BB74C3}"/>
                  </a:ext>
                </a:extLst>
              </p14:cNvPr>
              <p14:cNvContentPartPr/>
              <p14:nvPr/>
            </p14:nvContentPartPr>
            <p14:xfrm>
              <a:off x="8460057" y="5567476"/>
              <a:ext cx="894240" cy="1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98C5198-5C93-49A9-BFA3-30B408BB74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24417" y="5495476"/>
                <a:ext cx="965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091F8B-9B28-4FED-B935-71C1C2EE51BD}"/>
                  </a:ext>
                </a:extLst>
              </p14:cNvPr>
              <p14:cNvContentPartPr/>
              <p14:nvPr/>
            </p14:nvContentPartPr>
            <p14:xfrm>
              <a:off x="8527377" y="5616436"/>
              <a:ext cx="851040" cy="14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091F8B-9B28-4FED-B935-71C1C2EE51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91377" y="5544436"/>
                <a:ext cx="922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24C2C41-8FB8-4173-9188-0749E841757E}"/>
                  </a:ext>
                </a:extLst>
              </p14:cNvPr>
              <p14:cNvContentPartPr/>
              <p14:nvPr/>
            </p14:nvContentPartPr>
            <p14:xfrm>
              <a:off x="8450697" y="5812996"/>
              <a:ext cx="8550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24C2C41-8FB8-4173-9188-0749E84175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15057" y="5740996"/>
                <a:ext cx="92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41CFA7-EF68-48BC-95EA-64FA102F00F1}"/>
                  </a:ext>
                </a:extLst>
              </p14:cNvPr>
              <p14:cNvContentPartPr/>
              <p14:nvPr/>
            </p14:nvContentPartPr>
            <p14:xfrm>
              <a:off x="8469777" y="6038356"/>
              <a:ext cx="917640" cy="44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41CFA7-EF68-48BC-95EA-64FA102F00F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33777" y="5966356"/>
                <a:ext cx="98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5A1D998-0FAB-44BC-8F6D-76F5AF40F328}"/>
                  </a:ext>
                </a:extLst>
              </p14:cNvPr>
              <p14:cNvContentPartPr/>
              <p14:nvPr/>
            </p14:nvContentPartPr>
            <p14:xfrm>
              <a:off x="8474817" y="6080836"/>
              <a:ext cx="866160" cy="36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5A1D998-0FAB-44BC-8F6D-76F5AF40F3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38817" y="6009196"/>
                <a:ext cx="937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484B3D-0EEE-4B76-A0F1-7471A4E8C11A}"/>
                  </a:ext>
                </a:extLst>
              </p14:cNvPr>
              <p14:cNvContentPartPr/>
              <p14:nvPr/>
            </p14:nvContentPartPr>
            <p14:xfrm>
              <a:off x="8436297" y="6241396"/>
              <a:ext cx="897840" cy="5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484B3D-0EEE-4B76-A0F1-7471A4E8C11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00297" y="6169396"/>
                <a:ext cx="9694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F07309-91C0-4E71-AACA-B8B30EFA1729}"/>
                  </a:ext>
                </a:extLst>
              </p14:cNvPr>
              <p14:cNvContentPartPr/>
              <p14:nvPr/>
            </p14:nvContentPartPr>
            <p14:xfrm>
              <a:off x="8532417" y="6241036"/>
              <a:ext cx="85968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F07309-91C0-4E71-AACA-B8B30EFA17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96417" y="6169396"/>
                <a:ext cx="931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262F613-8ED1-470F-8B4B-5BE91A5D064A}"/>
                  </a:ext>
                </a:extLst>
              </p14:cNvPr>
              <p14:cNvContentPartPr/>
              <p14:nvPr/>
            </p14:nvContentPartPr>
            <p14:xfrm>
              <a:off x="8450697" y="6460276"/>
              <a:ext cx="936360" cy="12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262F613-8ED1-470F-8B4B-5BE91A5D06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15057" y="6388636"/>
                <a:ext cx="1008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453F61-7A35-4B78-AC06-33855037F7DC}"/>
                  </a:ext>
                </a:extLst>
              </p14:cNvPr>
              <p14:cNvContentPartPr/>
              <p14:nvPr/>
            </p14:nvContentPartPr>
            <p14:xfrm>
              <a:off x="8388417" y="2974036"/>
              <a:ext cx="976680" cy="39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453F61-7A35-4B78-AC06-33855037F7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79417" y="2965396"/>
                <a:ext cx="994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82264D-34F1-4A1E-9465-AE96AB6C6AF6}"/>
                  </a:ext>
                </a:extLst>
              </p14:cNvPr>
              <p14:cNvContentPartPr/>
              <p14:nvPr/>
            </p14:nvContentPartPr>
            <p14:xfrm>
              <a:off x="8474817" y="4744516"/>
              <a:ext cx="1092240" cy="2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82264D-34F1-4A1E-9465-AE96AB6C6A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65817" y="4735876"/>
                <a:ext cx="1109880" cy="378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CB22AB4-2AD3-4C64-9928-D4B9014FFCFF}"/>
              </a:ext>
            </a:extLst>
          </p:cNvPr>
          <p:cNvSpPr txBox="1"/>
          <p:nvPr/>
        </p:nvSpPr>
        <p:spPr>
          <a:xfrm>
            <a:off x="9865894" y="2554276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Июль 2025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07787F-EA65-4AB0-9A3C-57BC23DD0C40}"/>
              </a:ext>
            </a:extLst>
          </p:cNvPr>
          <p:cNvSpPr txBox="1"/>
          <p:nvPr/>
        </p:nvSpPr>
        <p:spPr>
          <a:xfrm>
            <a:off x="9865894" y="2737696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Август 2025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B369B1-8335-4000-9735-8391AE79EF82}"/>
              </a:ext>
            </a:extLst>
          </p:cNvPr>
          <p:cNvSpPr txBox="1"/>
          <p:nvPr/>
        </p:nvSpPr>
        <p:spPr>
          <a:xfrm>
            <a:off x="9791908" y="4460399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Август 2025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07709D-E723-4357-AE6E-EE86508A21D4}"/>
              </a:ext>
            </a:extLst>
          </p:cNvPr>
          <p:cNvSpPr txBox="1"/>
          <p:nvPr/>
        </p:nvSpPr>
        <p:spPr>
          <a:xfrm>
            <a:off x="4478954" y="2393099"/>
            <a:ext cx="306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Начат технологический цикл 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8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ucloweb.jinr.ru/nucloserv/img/2021-collider.jpg">
            <a:extLst>
              <a:ext uri="{FF2B5EF4-FFF2-40B4-BE49-F238E27FC236}">
                <a16:creationId xmlns:a16="http://schemas.microsoft.com/office/drawing/2014/main" id="{D4EB12DE-D282-E26D-CFEB-113E13D8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9757"/>
            <a:ext cx="9144000" cy="6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">
            <a:extLst>
              <a:ext uri="{FF2B5EF4-FFF2-40B4-BE49-F238E27FC236}">
                <a16:creationId xmlns:a16="http://schemas.microsoft.com/office/drawing/2014/main" id="{D34AD0FC-B541-470E-9202-738AC0013898}"/>
              </a:ext>
            </a:extLst>
          </p:cNvPr>
          <p:cNvGrpSpPr>
            <a:grpSpLocks/>
          </p:cNvGrpSpPr>
          <p:nvPr/>
        </p:nvGrpSpPr>
        <p:grpSpPr bwMode="auto">
          <a:xfrm>
            <a:off x="1689101" y="6278564"/>
            <a:ext cx="8797925" cy="568325"/>
            <a:chOff x="0" y="0"/>
            <a:chExt cx="8799077" cy="567611"/>
          </a:xfrm>
        </p:grpSpPr>
        <p:pic>
          <p:nvPicPr>
            <p:cNvPr id="9" name="JINR_logo_alpha.png" descr="JINR_logo_alpha.png">
              <a:extLst>
                <a:ext uri="{FF2B5EF4-FFF2-40B4-BE49-F238E27FC236}">
                  <a16:creationId xmlns:a16="http://schemas.microsoft.com/office/drawing/2014/main" id="{9D9C7058-DE49-410E-8FA6-978DD2EF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0" name="NICA_logo_alpha.png" descr="NICA_logo_alpha.png">
              <a:extLst>
                <a:ext uri="{FF2B5EF4-FFF2-40B4-BE49-F238E27FC236}">
                  <a16:creationId xmlns:a16="http://schemas.microsoft.com/office/drawing/2014/main" id="{F1BD40C3-4E63-4333-9361-9486149EC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8069757F-FF5B-4F0F-909F-0AC9AED562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/>
          <a:srcRect b="13030"/>
          <a:stretch/>
        </p:blipFill>
        <p:spPr bwMode="auto">
          <a:xfrm>
            <a:off x="5268866" y="5241373"/>
            <a:ext cx="1757343" cy="10371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114300" dist="177800" dir="11400000" sx="103000" sy="103000" kx="110000" ky="200000" algn="tl" rotWithShape="0">
              <a:srgbClr val="000000">
                <a:alpha val="31000"/>
              </a:srgbClr>
            </a:outerShdw>
            <a:softEdge rad="596900"/>
          </a:effectLst>
          <a:scene3d>
            <a:camera prst="perspectiveRelaxed" fov="5100000">
              <a:rot lat="18900000" lon="0" rev="0"/>
            </a:camera>
            <a:lightRig rig="twoPt" dir="t">
              <a:rot lat="0" lon="0" rev="7200000"/>
            </a:lightRig>
          </a:scene3d>
          <a:sp3d extrusionH="127000" prstMaterial="powder">
            <a:bevelT w="22860" h="12700"/>
            <a:contourClr>
              <a:srgbClr val="FFFFFF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26360" y="483466"/>
            <a:ext cx="5406501" cy="609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9688" algn="ctr">
              <a:spcBef>
                <a:spcPts val="3050"/>
              </a:spcBef>
              <a:defRPr/>
            </a:pPr>
            <a:r>
              <a:rPr lang="ru-RU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Спасибо за внимание</a:t>
            </a:r>
            <a:endParaRPr lang="en-US" sz="40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9720-A466-4F6E-9130-3BEB6ABF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 еженедельного отчета…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38738-EE58-4FE6-8214-13B0E56A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8" y="1825625"/>
            <a:ext cx="11242964" cy="4351338"/>
          </a:xfrm>
        </p:spPr>
        <p:txBody>
          <a:bodyPr/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Среднее время прохождения закупочной заявки с даты регистрации заявки на закупку до даты подписания договора ОИЯИ по данным информационно-справочной системы (в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календарных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днях):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indent="449580" algn="l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 конкурентным закупкам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449580" indent="449580" algn="l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i) уровня ЛЗК (локальные закупочные комиссии)        –  </a:t>
            </a:r>
            <a:r>
              <a:rPr lang="ru-RU" sz="2400" b="1" i="0" dirty="0">
                <a:solidFill>
                  <a:srgbClr val="ED7D31"/>
                </a:solidFill>
                <a:effectLst/>
                <a:latin typeface="arial" panose="020B0604020202020204" pitchFamily="34" charset="0"/>
              </a:rPr>
              <a:t>49 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дней;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449580" indent="449580" algn="l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уровня ЦЗК (центральная закупочная комиссия)     – </a:t>
            </a:r>
            <a:r>
              <a:rPr lang="ru-RU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>
                <a:solidFill>
                  <a:srgbClr val="ED7D31"/>
                </a:solidFill>
                <a:effectLst/>
                <a:latin typeface="arial" panose="020B0604020202020204" pitchFamily="34" charset="0"/>
              </a:rPr>
              <a:t>59</a:t>
            </a:r>
            <a:r>
              <a:rPr lang="ru-RU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дней;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449580" indent="449580" algn="l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уровня ОЗК (объединенная закупочная комиссия)  –  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51 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(+1) день;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indent="449580" algn="l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 прямым закупкам                                                        –  </a:t>
            </a:r>
            <a:r>
              <a:rPr lang="ru-RU" sz="2400" b="1" i="0" dirty="0">
                <a:solidFill>
                  <a:srgbClr val="ED7D31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ru-RU" sz="2400" b="0" i="0" dirty="0">
                <a:solidFill>
                  <a:srgbClr val="ED7D3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дней.</a:t>
            </a:r>
            <a:endParaRPr lang="ru-RU" sz="2400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EC7F-8CDF-4B31-3317-05BF605C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Сеанс пусконаладочных работ на комплексе </a:t>
            </a:r>
            <a:r>
              <a:rPr lang="en-US" sz="4900" b="1" dirty="0"/>
              <a:t>NICA</a:t>
            </a:r>
            <a:r>
              <a:rPr lang="ru-RU" sz="4900" b="1" dirty="0"/>
              <a:t> 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3BF08-2A44-9912-3144-3F73ED1197A9}"/>
              </a:ext>
            </a:extLst>
          </p:cNvPr>
          <p:cNvSpPr txBox="1"/>
          <p:nvPr/>
        </p:nvSpPr>
        <p:spPr>
          <a:xfrm>
            <a:off x="9033468" y="922919"/>
            <a:ext cx="3084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С 25.12.2024 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0AB41C-23BF-639A-7F20-AB6F9B812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02749"/>
              </p:ext>
            </p:extLst>
          </p:nvPr>
        </p:nvGraphicFramePr>
        <p:xfrm>
          <a:off x="355115" y="1474725"/>
          <a:ext cx="11323043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619">
                  <a:extLst>
                    <a:ext uri="{9D8B030D-6E8A-4147-A177-3AD203B41FA5}">
                      <a16:colId xmlns:a16="http://schemas.microsoft.com/office/drawing/2014/main" val="1291790801"/>
                    </a:ext>
                  </a:extLst>
                </a:gridCol>
                <a:gridCol w="657691">
                  <a:extLst>
                    <a:ext uri="{9D8B030D-6E8A-4147-A177-3AD203B41FA5}">
                      <a16:colId xmlns:a16="http://schemas.microsoft.com/office/drawing/2014/main" val="156645652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586411525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30801158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80772291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234429609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655223253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19939589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20120129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717241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90275304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dirty="0"/>
                        <a:t>Дек.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Февр.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Апрель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Сент.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2562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/>
                        <a:t>Комплексные испытания систем коллайдера: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5524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западной арки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7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восточной арки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2004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Бустера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96967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Бустере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10715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 </a:t>
                      </a:r>
                      <a:r>
                        <a:rPr lang="ru-RU" sz="1400" dirty="0" err="1"/>
                        <a:t>Нуклотрона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91768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</a:t>
                      </a:r>
                      <a:r>
                        <a:rPr lang="ru-RU" sz="1400" dirty="0" err="1"/>
                        <a:t>Нуклотроне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29344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Настройка каналов в Колл.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39351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Инжекция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пучка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Коллайдер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63609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в Колл.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2594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работы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MPD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мишень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67323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ABB489EA-059A-4B93-86B9-8553139696D3}"/>
              </a:ext>
            </a:extLst>
          </p:cNvPr>
          <p:cNvGrpSpPr/>
          <p:nvPr/>
        </p:nvGrpSpPr>
        <p:grpSpPr>
          <a:xfrm>
            <a:off x="3533779" y="2106682"/>
            <a:ext cx="8148569" cy="3954780"/>
            <a:chOff x="3533779" y="2106682"/>
            <a:chExt cx="8148569" cy="39547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738CC6-BAA9-4223-A973-2E82CBDA9BEF}"/>
                </a:ext>
              </a:extLst>
            </p:cNvPr>
            <p:cNvGrpSpPr/>
            <p:nvPr/>
          </p:nvGrpSpPr>
          <p:grpSpPr>
            <a:xfrm>
              <a:off x="3533779" y="2106682"/>
              <a:ext cx="8148569" cy="3954780"/>
              <a:chOff x="3529175" y="2308860"/>
              <a:chExt cx="8148569" cy="395478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5B36B91A-7A31-4D63-FA27-42FC3B164361}"/>
                  </a:ext>
                </a:extLst>
              </p:cNvPr>
              <p:cNvCxnSpPr/>
              <p:nvPr/>
            </p:nvCxnSpPr>
            <p:spPr>
              <a:xfrm>
                <a:off x="6203423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2A0AD5C7-BABC-4BEB-C2C4-257CC8711AE9}"/>
                  </a:ext>
                </a:extLst>
              </p:cNvPr>
              <p:cNvCxnSpPr/>
              <p:nvPr/>
            </p:nvCxnSpPr>
            <p:spPr>
              <a:xfrm>
                <a:off x="9910990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7BB7334A-AAED-00B5-10CA-721090C6CAD8}"/>
                  </a:ext>
                </a:extLst>
              </p:cNvPr>
              <p:cNvCxnSpPr/>
              <p:nvPr/>
            </p:nvCxnSpPr>
            <p:spPr>
              <a:xfrm>
                <a:off x="3529175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8">
                <a:extLst>
                  <a:ext uri="{FF2B5EF4-FFF2-40B4-BE49-F238E27FC236}">
                    <a16:creationId xmlns:a16="http://schemas.microsoft.com/office/drawing/2014/main" id="{81BD9750-92E4-464B-8FB3-9748F424527E}"/>
                  </a:ext>
                </a:extLst>
              </p:cNvPr>
              <p:cNvGrpSpPr/>
              <p:nvPr/>
            </p:nvGrpSpPr>
            <p:grpSpPr>
              <a:xfrm>
                <a:off x="3555820" y="2437713"/>
                <a:ext cx="8121924" cy="3625499"/>
                <a:chOff x="2693853" y="2451968"/>
                <a:chExt cx="8121924" cy="3625499"/>
              </a:xfrm>
            </p:grpSpPr>
            <p:sp>
              <p:nvSpPr>
                <p:cNvPr id="31" name="Прямоугольник 6">
                  <a:extLst>
                    <a:ext uri="{FF2B5EF4-FFF2-40B4-BE49-F238E27FC236}">
                      <a16:creationId xmlns:a16="http://schemas.microsoft.com/office/drawing/2014/main" id="{210D061B-088A-41AE-84E4-1F206CCA2B76}"/>
                    </a:ext>
                  </a:extLst>
                </p:cNvPr>
                <p:cNvSpPr/>
                <p:nvPr/>
              </p:nvSpPr>
              <p:spPr>
                <a:xfrm>
                  <a:off x="2693853" y="2451968"/>
                  <a:ext cx="5418157" cy="20295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Прямоугольник 7">
                  <a:extLst>
                    <a:ext uri="{FF2B5EF4-FFF2-40B4-BE49-F238E27FC236}">
                      <a16:creationId xmlns:a16="http://schemas.microsoft.com/office/drawing/2014/main" id="{4C3AD64D-EE7F-4905-83B7-54E2359CF1A8}"/>
                    </a:ext>
                  </a:extLst>
                </p:cNvPr>
                <p:cNvSpPr/>
                <p:nvPr/>
              </p:nvSpPr>
              <p:spPr>
                <a:xfrm>
                  <a:off x="4157610" y="2861022"/>
                  <a:ext cx="6653977" cy="20295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Прямоугольник 8">
                  <a:extLst>
                    <a:ext uri="{FF2B5EF4-FFF2-40B4-BE49-F238E27FC236}">
                      <a16:creationId xmlns:a16="http://schemas.microsoft.com/office/drawing/2014/main" id="{DFB9089F-8016-4674-B399-7FD2995C9756}"/>
                    </a:ext>
                  </a:extLst>
                </p:cNvPr>
                <p:cNvSpPr/>
                <p:nvPr/>
              </p:nvSpPr>
              <p:spPr>
                <a:xfrm>
                  <a:off x="5556898" y="3217634"/>
                  <a:ext cx="5229206" cy="1886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рямоугольник 9">
                  <a:extLst>
                    <a:ext uri="{FF2B5EF4-FFF2-40B4-BE49-F238E27FC236}">
                      <a16:creationId xmlns:a16="http://schemas.microsoft.com/office/drawing/2014/main" id="{0DAEBEA5-A292-4B4B-9EA4-1F019B705DA4}"/>
                    </a:ext>
                  </a:extLst>
                </p:cNvPr>
                <p:cNvSpPr/>
                <p:nvPr/>
              </p:nvSpPr>
              <p:spPr>
                <a:xfrm>
                  <a:off x="4022490" y="3878079"/>
                  <a:ext cx="6789097" cy="197896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Прямоугольник 10">
                  <a:extLst>
                    <a:ext uri="{FF2B5EF4-FFF2-40B4-BE49-F238E27FC236}">
                      <a16:creationId xmlns:a16="http://schemas.microsoft.com/office/drawing/2014/main" id="{A38E18F2-4F57-45D5-9742-B7CDB9336A7F}"/>
                    </a:ext>
                  </a:extLst>
                </p:cNvPr>
                <p:cNvSpPr/>
                <p:nvPr/>
              </p:nvSpPr>
              <p:spPr>
                <a:xfrm>
                  <a:off x="7685169" y="4881540"/>
                  <a:ext cx="393765" cy="18868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1">
                  <a:extLst>
                    <a:ext uri="{FF2B5EF4-FFF2-40B4-BE49-F238E27FC236}">
                      <a16:creationId xmlns:a16="http://schemas.microsoft.com/office/drawing/2014/main" id="{F676ED13-F772-4FEB-8FC2-1C233FCCD716}"/>
                    </a:ext>
                  </a:extLst>
                </p:cNvPr>
                <p:cNvSpPr/>
                <p:nvPr/>
              </p:nvSpPr>
              <p:spPr>
                <a:xfrm>
                  <a:off x="6017130" y="4211612"/>
                  <a:ext cx="4789845" cy="17625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Прямоугольник 12">
                  <a:extLst>
                    <a:ext uri="{FF2B5EF4-FFF2-40B4-BE49-F238E27FC236}">
                      <a16:creationId xmlns:a16="http://schemas.microsoft.com/office/drawing/2014/main" id="{AC5D80E2-3336-49CD-8A9D-85DE8D9FBDE9}"/>
                    </a:ext>
                  </a:extLst>
                </p:cNvPr>
                <p:cNvSpPr/>
                <p:nvPr/>
              </p:nvSpPr>
              <p:spPr>
                <a:xfrm>
                  <a:off x="3706932" y="3555880"/>
                  <a:ext cx="7100058" cy="18166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Прямоугольник 13">
                  <a:extLst>
                    <a:ext uri="{FF2B5EF4-FFF2-40B4-BE49-F238E27FC236}">
                      <a16:creationId xmlns:a16="http://schemas.microsoft.com/office/drawing/2014/main" id="{2ADD252A-C417-4C02-A0B0-A28F91126EBA}"/>
                    </a:ext>
                  </a:extLst>
                </p:cNvPr>
                <p:cNvSpPr/>
                <p:nvPr/>
              </p:nvSpPr>
              <p:spPr>
                <a:xfrm>
                  <a:off x="6697423" y="4547732"/>
                  <a:ext cx="4109564" cy="20417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Прямоугольник 15">
                  <a:extLst>
                    <a:ext uri="{FF2B5EF4-FFF2-40B4-BE49-F238E27FC236}">
                      <a16:creationId xmlns:a16="http://schemas.microsoft.com/office/drawing/2014/main" id="{390E7EC9-3941-45D6-89BB-CB6CBEC4BD80}"/>
                    </a:ext>
                  </a:extLst>
                </p:cNvPr>
                <p:cNvSpPr/>
                <p:nvPr/>
              </p:nvSpPr>
              <p:spPr>
                <a:xfrm>
                  <a:off x="5349836" y="4214655"/>
                  <a:ext cx="662661" cy="17321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ик 16">
                  <a:extLst>
                    <a:ext uri="{FF2B5EF4-FFF2-40B4-BE49-F238E27FC236}">
                      <a16:creationId xmlns:a16="http://schemas.microsoft.com/office/drawing/2014/main" id="{907E9B38-D41D-41A4-90D2-0AA7E5540204}"/>
                    </a:ext>
                  </a:extLst>
                </p:cNvPr>
                <p:cNvSpPr/>
                <p:nvPr/>
              </p:nvSpPr>
              <p:spPr>
                <a:xfrm>
                  <a:off x="8078933" y="4881540"/>
                  <a:ext cx="2728053" cy="188688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17">
                  <a:extLst>
                    <a:ext uri="{FF2B5EF4-FFF2-40B4-BE49-F238E27FC236}">
                      <a16:creationId xmlns:a16="http://schemas.microsoft.com/office/drawing/2014/main" id="{4F0ACAAF-AE6D-4C35-8E1B-476C94A16638}"/>
                    </a:ext>
                  </a:extLst>
                </p:cNvPr>
                <p:cNvSpPr/>
                <p:nvPr/>
              </p:nvSpPr>
              <p:spPr>
                <a:xfrm>
                  <a:off x="8570934" y="5217366"/>
                  <a:ext cx="1142662" cy="188688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3" name="Прямоугольник 18">
                  <a:extLst>
                    <a:ext uri="{FF2B5EF4-FFF2-40B4-BE49-F238E27FC236}">
                      <a16:creationId xmlns:a16="http://schemas.microsoft.com/office/drawing/2014/main" id="{789A6A3C-F58F-4639-B434-BA1F6DB6214E}"/>
                    </a:ext>
                  </a:extLst>
                </p:cNvPr>
                <p:cNvSpPr/>
                <p:nvPr/>
              </p:nvSpPr>
              <p:spPr>
                <a:xfrm>
                  <a:off x="9426182" y="5885676"/>
                  <a:ext cx="1380793" cy="19179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4" name="Прямоугольник 23">
                  <a:extLst>
                    <a:ext uri="{FF2B5EF4-FFF2-40B4-BE49-F238E27FC236}">
                      <a16:creationId xmlns:a16="http://schemas.microsoft.com/office/drawing/2014/main" id="{32C988C9-F601-4D16-A9F0-A72D1A76BB81}"/>
                    </a:ext>
                  </a:extLst>
                </p:cNvPr>
                <p:cNvSpPr/>
                <p:nvPr/>
              </p:nvSpPr>
              <p:spPr>
                <a:xfrm>
                  <a:off x="9030621" y="5549850"/>
                  <a:ext cx="1785156" cy="19179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5" name="Прямоугольник 15">
                <a:extLst>
                  <a:ext uri="{FF2B5EF4-FFF2-40B4-BE49-F238E27FC236}">
                    <a16:creationId xmlns:a16="http://schemas.microsoft.com/office/drawing/2014/main" id="{E3D0C0F5-E7F9-40E1-BDF2-56A6C17F47C8}"/>
                  </a:ext>
                </a:extLst>
              </p:cNvPr>
              <p:cNvSpPr/>
              <p:nvPr/>
            </p:nvSpPr>
            <p:spPr>
              <a:xfrm>
                <a:off x="4578014" y="3541625"/>
                <a:ext cx="306443" cy="18166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 15">
                <a:extLst>
                  <a:ext uri="{FF2B5EF4-FFF2-40B4-BE49-F238E27FC236}">
                    <a16:creationId xmlns:a16="http://schemas.microsoft.com/office/drawing/2014/main" id="{298A4F48-15CB-4C4A-A203-99D9CBCAB192}"/>
                  </a:ext>
                </a:extLst>
              </p:cNvPr>
              <p:cNvSpPr/>
              <p:nvPr/>
            </p:nvSpPr>
            <p:spPr>
              <a:xfrm>
                <a:off x="5019568" y="2846767"/>
                <a:ext cx="508182" cy="202953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15">
                <a:extLst>
                  <a:ext uri="{FF2B5EF4-FFF2-40B4-BE49-F238E27FC236}">
                    <a16:creationId xmlns:a16="http://schemas.microsoft.com/office/drawing/2014/main" id="{42114F44-D69D-4E19-8E5F-C05EB23BBB8F}"/>
                  </a:ext>
                </a:extLst>
              </p:cNvPr>
              <p:cNvSpPr/>
              <p:nvPr/>
            </p:nvSpPr>
            <p:spPr>
              <a:xfrm>
                <a:off x="6426810" y="3203380"/>
                <a:ext cx="481509" cy="188688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15">
                <a:extLst>
                  <a:ext uri="{FF2B5EF4-FFF2-40B4-BE49-F238E27FC236}">
                    <a16:creationId xmlns:a16="http://schemas.microsoft.com/office/drawing/2014/main" id="{4C8FC0A1-F3CE-4502-B24E-9FACD576FFB3}"/>
                  </a:ext>
                </a:extLst>
              </p:cNvPr>
              <p:cNvSpPr/>
              <p:nvPr/>
            </p:nvSpPr>
            <p:spPr>
              <a:xfrm>
                <a:off x="6879086" y="4199807"/>
                <a:ext cx="317063" cy="16352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7221D-6A2F-4F63-B8D2-E1422B9C1C40}"/>
                </a:ext>
              </a:extLst>
            </p:cNvPr>
            <p:cNvSpPr txBox="1"/>
            <p:nvPr/>
          </p:nvSpPr>
          <p:spPr>
            <a:xfrm>
              <a:off x="3600209" y="4538366"/>
              <a:ext cx="4859135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</a:t>
              </a:r>
              <a:r>
                <a:rPr lang="en-US" dirty="0"/>
                <a:t> (</a:t>
              </a:r>
              <a:r>
                <a:rPr lang="ru-RU" dirty="0"/>
                <a:t>замена устройств </a:t>
              </a:r>
              <a:r>
                <a:rPr lang="en-US" dirty="0"/>
                <a:t>Sigma-Phi</a:t>
              </a:r>
              <a:r>
                <a:rPr lang="ru-RU" dirty="0"/>
                <a:t>)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521A88-6A44-4DC3-BDF1-6CA526FD9E61}"/>
                </a:ext>
              </a:extLst>
            </p:cNvPr>
            <p:cNvSpPr txBox="1"/>
            <p:nvPr/>
          </p:nvSpPr>
          <p:spPr>
            <a:xfrm>
              <a:off x="3608588" y="4896826"/>
              <a:ext cx="5723806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 (замена импортных узлов) 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EA454B-7384-4911-BEC4-480B51829679}"/>
                </a:ext>
              </a:extLst>
            </p:cNvPr>
            <p:cNvSpPr txBox="1"/>
            <p:nvPr/>
          </p:nvSpPr>
          <p:spPr>
            <a:xfrm>
              <a:off x="3608586" y="5215029"/>
              <a:ext cx="6220063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/>
                <a:t>Критический путь (диагностика пучков </a:t>
              </a:r>
              <a:r>
                <a:rPr lang="en-US" dirty="0"/>
                <a:t>Libera</a:t>
              </a:r>
              <a:r>
                <a:rPr lang="ru-RU" dirty="0"/>
                <a:t>, логистика)</a:t>
              </a:r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3EDC0E-ACD0-4142-8F73-2DDE606FDA1D}"/>
              </a:ext>
            </a:extLst>
          </p:cNvPr>
          <p:cNvGrpSpPr/>
          <p:nvPr/>
        </p:nvGrpSpPr>
        <p:grpSpPr>
          <a:xfrm>
            <a:off x="3232720" y="5976658"/>
            <a:ext cx="7494655" cy="665379"/>
            <a:chOff x="3232720" y="5976658"/>
            <a:chExt cx="7494655" cy="6653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474A80-B296-479C-8567-79E2AC4E4305}"/>
                </a:ext>
              </a:extLst>
            </p:cNvPr>
            <p:cNvSpPr txBox="1"/>
            <p:nvPr/>
          </p:nvSpPr>
          <p:spPr>
            <a:xfrm>
              <a:off x="5826464" y="5983031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24 мар. пуск комплекса на эксперимент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EEE285-389D-4CB0-BA11-1FE83D1C4945}"/>
                </a:ext>
              </a:extLst>
            </p:cNvPr>
            <p:cNvSpPr txBox="1"/>
            <p:nvPr/>
          </p:nvSpPr>
          <p:spPr>
            <a:xfrm>
              <a:off x="3232720" y="5976658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25 дек. старт комплексных испытаний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D83DE1-BC07-49B0-978C-04A056CB87C6}"/>
                </a:ext>
              </a:extLst>
            </p:cNvPr>
            <p:cNvSpPr txBox="1"/>
            <p:nvPr/>
          </p:nvSpPr>
          <p:spPr>
            <a:xfrm>
              <a:off x="9600721" y="5995706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Август</a:t>
              </a:r>
            </a:p>
            <a:p>
              <a:r>
                <a:rPr lang="ru-RU" sz="1200" dirty="0">
                  <a:solidFill>
                    <a:srgbClr val="FF0000"/>
                  </a:solidFill>
                </a:rPr>
                <a:t> Пучки в коллайдере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81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EC7F-8CDF-4B31-3317-05BF605C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Сеанс пусконаладочных работ на комплексе </a:t>
            </a:r>
            <a:r>
              <a:rPr lang="en-US" sz="4900" b="1" dirty="0"/>
              <a:t>NICA</a:t>
            </a:r>
            <a:r>
              <a:rPr lang="ru-RU" sz="4900" b="1" dirty="0"/>
              <a:t> 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3BF08-2A44-9912-3144-3F73ED1197A9}"/>
              </a:ext>
            </a:extLst>
          </p:cNvPr>
          <p:cNvSpPr txBox="1"/>
          <p:nvPr/>
        </p:nvSpPr>
        <p:spPr>
          <a:xfrm>
            <a:off x="7609279" y="922919"/>
            <a:ext cx="450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highlight>
                  <a:srgbClr val="FFFF00"/>
                </a:highlight>
              </a:rPr>
              <a:t>Состояние на 04.03.2025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0AB41C-23BF-639A-7F20-AB6F9B812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60789"/>
              </p:ext>
            </p:extLst>
          </p:nvPr>
        </p:nvGraphicFramePr>
        <p:xfrm>
          <a:off x="355115" y="1474725"/>
          <a:ext cx="11323043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619">
                  <a:extLst>
                    <a:ext uri="{9D8B030D-6E8A-4147-A177-3AD203B41FA5}">
                      <a16:colId xmlns:a16="http://schemas.microsoft.com/office/drawing/2014/main" val="1291790801"/>
                    </a:ext>
                  </a:extLst>
                </a:gridCol>
                <a:gridCol w="657691">
                  <a:extLst>
                    <a:ext uri="{9D8B030D-6E8A-4147-A177-3AD203B41FA5}">
                      <a16:colId xmlns:a16="http://schemas.microsoft.com/office/drawing/2014/main" val="156645652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586411525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30801158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80772291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234429609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655223253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19939589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20120129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717241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90275304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dirty="0"/>
                        <a:t>Дек.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Февр.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Апрель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Сент.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2562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/>
                        <a:t>Комплексные испытания систем коллайдера: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5524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западной арки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7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восточной арки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2004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Бустера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96967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Бустере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10715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 </a:t>
                      </a:r>
                      <a:r>
                        <a:rPr lang="ru-RU" sz="1400" dirty="0" err="1"/>
                        <a:t>Нуклотрона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91768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</a:t>
                      </a:r>
                      <a:r>
                        <a:rPr lang="ru-RU" sz="1400" dirty="0" err="1"/>
                        <a:t>Нуклотроне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29344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Настройка каналов в Колл.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39351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Инжекция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пучка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Коллайдер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63609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в Колл.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2594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работы «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MPD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мишень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67323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ABB489EA-059A-4B93-86B9-8553139696D3}"/>
              </a:ext>
            </a:extLst>
          </p:cNvPr>
          <p:cNvGrpSpPr/>
          <p:nvPr/>
        </p:nvGrpSpPr>
        <p:grpSpPr>
          <a:xfrm>
            <a:off x="3529589" y="2102087"/>
            <a:ext cx="8148569" cy="3954780"/>
            <a:chOff x="3533779" y="2106682"/>
            <a:chExt cx="8148569" cy="39547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738CC6-BAA9-4223-A973-2E82CBDA9BEF}"/>
                </a:ext>
              </a:extLst>
            </p:cNvPr>
            <p:cNvGrpSpPr/>
            <p:nvPr/>
          </p:nvGrpSpPr>
          <p:grpSpPr>
            <a:xfrm>
              <a:off x="3533779" y="2106682"/>
              <a:ext cx="8148569" cy="3954780"/>
              <a:chOff x="3529175" y="2308860"/>
              <a:chExt cx="8148569" cy="395478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5B36B91A-7A31-4D63-FA27-42FC3B164361}"/>
                  </a:ext>
                </a:extLst>
              </p:cNvPr>
              <p:cNvCxnSpPr/>
              <p:nvPr/>
            </p:nvCxnSpPr>
            <p:spPr>
              <a:xfrm>
                <a:off x="6203423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2A0AD5C7-BABC-4BEB-C2C4-257CC8711AE9}"/>
                  </a:ext>
                </a:extLst>
              </p:cNvPr>
              <p:cNvCxnSpPr/>
              <p:nvPr/>
            </p:nvCxnSpPr>
            <p:spPr>
              <a:xfrm>
                <a:off x="9910990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7BB7334A-AAED-00B5-10CA-721090C6CAD8}"/>
                  </a:ext>
                </a:extLst>
              </p:cNvPr>
              <p:cNvCxnSpPr/>
              <p:nvPr/>
            </p:nvCxnSpPr>
            <p:spPr>
              <a:xfrm>
                <a:off x="3529175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8">
                <a:extLst>
                  <a:ext uri="{FF2B5EF4-FFF2-40B4-BE49-F238E27FC236}">
                    <a16:creationId xmlns:a16="http://schemas.microsoft.com/office/drawing/2014/main" id="{81BD9750-92E4-464B-8FB3-9748F424527E}"/>
                  </a:ext>
                </a:extLst>
              </p:cNvPr>
              <p:cNvGrpSpPr/>
              <p:nvPr/>
            </p:nvGrpSpPr>
            <p:grpSpPr>
              <a:xfrm>
                <a:off x="3555820" y="2437713"/>
                <a:ext cx="8121924" cy="3625499"/>
                <a:chOff x="2693853" y="2451968"/>
                <a:chExt cx="8121924" cy="3625499"/>
              </a:xfrm>
            </p:grpSpPr>
            <p:sp>
              <p:nvSpPr>
                <p:cNvPr id="31" name="Прямоугольник 6">
                  <a:extLst>
                    <a:ext uri="{FF2B5EF4-FFF2-40B4-BE49-F238E27FC236}">
                      <a16:creationId xmlns:a16="http://schemas.microsoft.com/office/drawing/2014/main" id="{210D061B-088A-41AE-84E4-1F206CCA2B76}"/>
                    </a:ext>
                  </a:extLst>
                </p:cNvPr>
                <p:cNvSpPr/>
                <p:nvPr/>
              </p:nvSpPr>
              <p:spPr>
                <a:xfrm>
                  <a:off x="2693853" y="2451968"/>
                  <a:ext cx="5418157" cy="20295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Прямоугольник 7">
                  <a:extLst>
                    <a:ext uri="{FF2B5EF4-FFF2-40B4-BE49-F238E27FC236}">
                      <a16:creationId xmlns:a16="http://schemas.microsoft.com/office/drawing/2014/main" id="{4C3AD64D-EE7F-4905-83B7-54E2359CF1A8}"/>
                    </a:ext>
                  </a:extLst>
                </p:cNvPr>
                <p:cNvSpPr/>
                <p:nvPr/>
              </p:nvSpPr>
              <p:spPr>
                <a:xfrm>
                  <a:off x="4157610" y="2861022"/>
                  <a:ext cx="6653977" cy="20295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Прямоугольник 8">
                  <a:extLst>
                    <a:ext uri="{FF2B5EF4-FFF2-40B4-BE49-F238E27FC236}">
                      <a16:creationId xmlns:a16="http://schemas.microsoft.com/office/drawing/2014/main" id="{DFB9089F-8016-4674-B399-7FD2995C9756}"/>
                    </a:ext>
                  </a:extLst>
                </p:cNvPr>
                <p:cNvSpPr/>
                <p:nvPr/>
              </p:nvSpPr>
              <p:spPr>
                <a:xfrm>
                  <a:off x="5556898" y="3217634"/>
                  <a:ext cx="5229206" cy="1886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рямоугольник 9">
                  <a:extLst>
                    <a:ext uri="{FF2B5EF4-FFF2-40B4-BE49-F238E27FC236}">
                      <a16:creationId xmlns:a16="http://schemas.microsoft.com/office/drawing/2014/main" id="{0DAEBEA5-A292-4B4B-9EA4-1F019B705DA4}"/>
                    </a:ext>
                  </a:extLst>
                </p:cNvPr>
                <p:cNvSpPr/>
                <p:nvPr/>
              </p:nvSpPr>
              <p:spPr>
                <a:xfrm>
                  <a:off x="4022490" y="3878079"/>
                  <a:ext cx="6789097" cy="197896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Прямоугольник 10">
                  <a:extLst>
                    <a:ext uri="{FF2B5EF4-FFF2-40B4-BE49-F238E27FC236}">
                      <a16:creationId xmlns:a16="http://schemas.microsoft.com/office/drawing/2014/main" id="{A38E18F2-4F57-45D5-9742-B7CDB9336A7F}"/>
                    </a:ext>
                  </a:extLst>
                </p:cNvPr>
                <p:cNvSpPr/>
                <p:nvPr/>
              </p:nvSpPr>
              <p:spPr>
                <a:xfrm>
                  <a:off x="7685169" y="4881540"/>
                  <a:ext cx="393765" cy="18868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1">
                  <a:extLst>
                    <a:ext uri="{FF2B5EF4-FFF2-40B4-BE49-F238E27FC236}">
                      <a16:creationId xmlns:a16="http://schemas.microsoft.com/office/drawing/2014/main" id="{F676ED13-F772-4FEB-8FC2-1C233FCCD716}"/>
                    </a:ext>
                  </a:extLst>
                </p:cNvPr>
                <p:cNvSpPr/>
                <p:nvPr/>
              </p:nvSpPr>
              <p:spPr>
                <a:xfrm>
                  <a:off x="6017130" y="4211612"/>
                  <a:ext cx="4789845" cy="17625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Прямоугольник 12">
                  <a:extLst>
                    <a:ext uri="{FF2B5EF4-FFF2-40B4-BE49-F238E27FC236}">
                      <a16:creationId xmlns:a16="http://schemas.microsoft.com/office/drawing/2014/main" id="{AC5D80E2-3336-49CD-8A9D-85DE8D9FBDE9}"/>
                    </a:ext>
                  </a:extLst>
                </p:cNvPr>
                <p:cNvSpPr/>
                <p:nvPr/>
              </p:nvSpPr>
              <p:spPr>
                <a:xfrm>
                  <a:off x="3706932" y="3555880"/>
                  <a:ext cx="7100058" cy="18166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Прямоугольник 13">
                  <a:extLst>
                    <a:ext uri="{FF2B5EF4-FFF2-40B4-BE49-F238E27FC236}">
                      <a16:creationId xmlns:a16="http://schemas.microsoft.com/office/drawing/2014/main" id="{2ADD252A-C417-4C02-A0B0-A28F91126EBA}"/>
                    </a:ext>
                  </a:extLst>
                </p:cNvPr>
                <p:cNvSpPr/>
                <p:nvPr/>
              </p:nvSpPr>
              <p:spPr>
                <a:xfrm>
                  <a:off x="6697423" y="4547732"/>
                  <a:ext cx="4109564" cy="20417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Прямоугольник 15">
                  <a:extLst>
                    <a:ext uri="{FF2B5EF4-FFF2-40B4-BE49-F238E27FC236}">
                      <a16:creationId xmlns:a16="http://schemas.microsoft.com/office/drawing/2014/main" id="{390E7EC9-3941-45D6-89BB-CB6CBEC4BD80}"/>
                    </a:ext>
                  </a:extLst>
                </p:cNvPr>
                <p:cNvSpPr/>
                <p:nvPr/>
              </p:nvSpPr>
              <p:spPr>
                <a:xfrm>
                  <a:off x="5349836" y="4214655"/>
                  <a:ext cx="662661" cy="17321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ик 16">
                  <a:extLst>
                    <a:ext uri="{FF2B5EF4-FFF2-40B4-BE49-F238E27FC236}">
                      <a16:creationId xmlns:a16="http://schemas.microsoft.com/office/drawing/2014/main" id="{907E9B38-D41D-41A4-90D2-0AA7E5540204}"/>
                    </a:ext>
                  </a:extLst>
                </p:cNvPr>
                <p:cNvSpPr/>
                <p:nvPr/>
              </p:nvSpPr>
              <p:spPr>
                <a:xfrm>
                  <a:off x="8078933" y="4881540"/>
                  <a:ext cx="2728053" cy="188688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17">
                  <a:extLst>
                    <a:ext uri="{FF2B5EF4-FFF2-40B4-BE49-F238E27FC236}">
                      <a16:creationId xmlns:a16="http://schemas.microsoft.com/office/drawing/2014/main" id="{4F0ACAAF-AE6D-4C35-8E1B-476C94A16638}"/>
                    </a:ext>
                  </a:extLst>
                </p:cNvPr>
                <p:cNvSpPr/>
                <p:nvPr/>
              </p:nvSpPr>
              <p:spPr>
                <a:xfrm>
                  <a:off x="8600607" y="5217366"/>
                  <a:ext cx="2215170" cy="18844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3" name="Прямоугольник 18">
                  <a:extLst>
                    <a:ext uri="{FF2B5EF4-FFF2-40B4-BE49-F238E27FC236}">
                      <a16:creationId xmlns:a16="http://schemas.microsoft.com/office/drawing/2014/main" id="{789A6A3C-F58F-4639-B434-BA1F6DB6214E}"/>
                    </a:ext>
                  </a:extLst>
                </p:cNvPr>
                <p:cNvSpPr/>
                <p:nvPr/>
              </p:nvSpPr>
              <p:spPr>
                <a:xfrm>
                  <a:off x="9426182" y="5885676"/>
                  <a:ext cx="1380793" cy="19179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4" name="Прямоугольник 23">
                  <a:extLst>
                    <a:ext uri="{FF2B5EF4-FFF2-40B4-BE49-F238E27FC236}">
                      <a16:creationId xmlns:a16="http://schemas.microsoft.com/office/drawing/2014/main" id="{32C988C9-F601-4D16-A9F0-A72D1A76BB81}"/>
                    </a:ext>
                  </a:extLst>
                </p:cNvPr>
                <p:cNvSpPr/>
                <p:nvPr/>
              </p:nvSpPr>
              <p:spPr>
                <a:xfrm>
                  <a:off x="9030621" y="5549850"/>
                  <a:ext cx="1785156" cy="19179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5" name="Прямоугольник 15">
                <a:extLst>
                  <a:ext uri="{FF2B5EF4-FFF2-40B4-BE49-F238E27FC236}">
                    <a16:creationId xmlns:a16="http://schemas.microsoft.com/office/drawing/2014/main" id="{E3D0C0F5-E7F9-40E1-BDF2-56A6C17F47C8}"/>
                  </a:ext>
                </a:extLst>
              </p:cNvPr>
              <p:cNvSpPr/>
              <p:nvPr/>
            </p:nvSpPr>
            <p:spPr>
              <a:xfrm>
                <a:off x="4578014" y="3541625"/>
                <a:ext cx="306443" cy="18166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 15">
                <a:extLst>
                  <a:ext uri="{FF2B5EF4-FFF2-40B4-BE49-F238E27FC236}">
                    <a16:creationId xmlns:a16="http://schemas.microsoft.com/office/drawing/2014/main" id="{298A4F48-15CB-4C4A-A203-99D9CBCAB192}"/>
                  </a:ext>
                </a:extLst>
              </p:cNvPr>
              <p:cNvSpPr/>
              <p:nvPr/>
            </p:nvSpPr>
            <p:spPr>
              <a:xfrm>
                <a:off x="5019566" y="2846767"/>
                <a:ext cx="2387117" cy="20295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15">
                <a:extLst>
                  <a:ext uri="{FF2B5EF4-FFF2-40B4-BE49-F238E27FC236}">
                    <a16:creationId xmlns:a16="http://schemas.microsoft.com/office/drawing/2014/main" id="{42114F44-D69D-4E19-8E5F-C05EB23BBB8F}"/>
                  </a:ext>
                </a:extLst>
              </p:cNvPr>
              <p:cNvSpPr/>
              <p:nvPr/>
            </p:nvSpPr>
            <p:spPr>
              <a:xfrm>
                <a:off x="6426809" y="3203380"/>
                <a:ext cx="1564078" cy="18624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15">
                <a:extLst>
                  <a:ext uri="{FF2B5EF4-FFF2-40B4-BE49-F238E27FC236}">
                    <a16:creationId xmlns:a16="http://schemas.microsoft.com/office/drawing/2014/main" id="{4C8FC0A1-F3CE-4502-B24E-9FACD576FFB3}"/>
                  </a:ext>
                </a:extLst>
              </p:cNvPr>
              <p:cNvSpPr/>
              <p:nvPr/>
            </p:nvSpPr>
            <p:spPr>
              <a:xfrm>
                <a:off x="6495373" y="4174308"/>
                <a:ext cx="479386" cy="224822"/>
              </a:xfrm>
              <a:prstGeom prst="rect">
                <a:avLst/>
              </a:prstGeom>
              <a:solidFill>
                <a:srgbClr val="4E95D9">
                  <a:alpha val="58039"/>
                </a:srgb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7221D-6A2F-4F63-B8D2-E1422B9C1C40}"/>
                </a:ext>
              </a:extLst>
            </p:cNvPr>
            <p:cNvSpPr txBox="1"/>
            <p:nvPr/>
          </p:nvSpPr>
          <p:spPr>
            <a:xfrm>
              <a:off x="3600209" y="4538366"/>
              <a:ext cx="4859135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</a:t>
              </a:r>
              <a:r>
                <a:rPr lang="en-US" dirty="0"/>
                <a:t> (</a:t>
              </a:r>
              <a:r>
                <a:rPr lang="ru-RU" dirty="0"/>
                <a:t>замена устройств </a:t>
              </a:r>
              <a:r>
                <a:rPr lang="en-US" dirty="0"/>
                <a:t>Sigma-Phi</a:t>
              </a:r>
              <a:r>
                <a:rPr lang="ru-RU" dirty="0"/>
                <a:t>)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521A88-6A44-4DC3-BDF1-6CA526FD9E61}"/>
                </a:ext>
              </a:extLst>
            </p:cNvPr>
            <p:cNvSpPr txBox="1"/>
            <p:nvPr/>
          </p:nvSpPr>
          <p:spPr>
            <a:xfrm>
              <a:off x="3608588" y="4896826"/>
              <a:ext cx="5723806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 (замена импортных узлов) 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EA454B-7384-4911-BEC4-480B51829679}"/>
                </a:ext>
              </a:extLst>
            </p:cNvPr>
            <p:cNvSpPr txBox="1"/>
            <p:nvPr/>
          </p:nvSpPr>
          <p:spPr>
            <a:xfrm>
              <a:off x="3608587" y="5247607"/>
              <a:ext cx="6220062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/>
                <a:t>Критический путь (диагностика пучков </a:t>
              </a:r>
              <a:r>
                <a:rPr lang="en-US" dirty="0"/>
                <a:t>Libera</a:t>
              </a:r>
              <a:r>
                <a:rPr lang="ru-RU" dirty="0"/>
                <a:t>, логистика)</a:t>
              </a:r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3EDC0E-ACD0-4142-8F73-2DDE606FDA1D}"/>
              </a:ext>
            </a:extLst>
          </p:cNvPr>
          <p:cNvGrpSpPr/>
          <p:nvPr/>
        </p:nvGrpSpPr>
        <p:grpSpPr>
          <a:xfrm>
            <a:off x="3232720" y="5976658"/>
            <a:ext cx="7494655" cy="665379"/>
            <a:chOff x="3232720" y="5976658"/>
            <a:chExt cx="7494655" cy="6653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474A80-B296-479C-8567-79E2AC4E4305}"/>
                </a:ext>
              </a:extLst>
            </p:cNvPr>
            <p:cNvSpPr txBox="1"/>
            <p:nvPr/>
          </p:nvSpPr>
          <p:spPr>
            <a:xfrm>
              <a:off x="5826464" y="5983031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24 мар. пуск комплекса на эксперимент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EEE285-389D-4CB0-BA11-1FE83D1C4945}"/>
                </a:ext>
              </a:extLst>
            </p:cNvPr>
            <p:cNvSpPr txBox="1"/>
            <p:nvPr/>
          </p:nvSpPr>
          <p:spPr>
            <a:xfrm>
              <a:off x="3232720" y="5976658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25 дек. старт комплексных испытаний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D83DE1-BC07-49B0-978C-04A056CB87C6}"/>
                </a:ext>
              </a:extLst>
            </p:cNvPr>
            <p:cNvSpPr txBox="1"/>
            <p:nvPr/>
          </p:nvSpPr>
          <p:spPr>
            <a:xfrm>
              <a:off x="9600721" y="5995706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Август</a:t>
              </a:r>
            </a:p>
            <a:p>
              <a:r>
                <a:rPr lang="ru-RU" sz="1200" dirty="0">
                  <a:solidFill>
                    <a:srgbClr val="FF0000"/>
                  </a:solidFill>
                </a:rPr>
                <a:t> Пучки в коллайдере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Прямоугольник 15">
            <a:extLst>
              <a:ext uri="{FF2B5EF4-FFF2-40B4-BE49-F238E27FC236}">
                <a16:creationId xmlns:a16="http://schemas.microsoft.com/office/drawing/2014/main" id="{13F65EB2-9EA9-4391-BB93-58634F5C57C3}"/>
              </a:ext>
            </a:extLst>
          </p:cNvPr>
          <p:cNvSpPr/>
          <p:nvPr/>
        </p:nvSpPr>
        <p:spPr>
          <a:xfrm>
            <a:off x="6975172" y="4320146"/>
            <a:ext cx="576962" cy="228163"/>
          </a:xfrm>
          <a:prstGeom prst="rect">
            <a:avLst/>
          </a:prstGeom>
          <a:solidFill>
            <a:srgbClr val="FF3300">
              <a:alpha val="50980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F4427-970E-4602-96BA-16AF38CE1279}"/>
              </a:ext>
            </a:extLst>
          </p:cNvPr>
          <p:cNvCxnSpPr/>
          <p:nvPr/>
        </p:nvCxnSpPr>
        <p:spPr>
          <a:xfrm>
            <a:off x="5551366" y="1359373"/>
            <a:ext cx="41355" cy="506442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6BD36EB-9D8B-4D84-A77F-88DAE4A029CF}"/>
              </a:ext>
            </a:extLst>
          </p:cNvPr>
          <p:cNvSpPr txBox="1"/>
          <p:nvPr/>
        </p:nvSpPr>
        <p:spPr>
          <a:xfrm>
            <a:off x="3011797" y="2872923"/>
            <a:ext cx="3269532" cy="369332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Крит. путь гелиевая магистраль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251727-C6F7-4F36-8A9E-FECB6770C636}"/>
              </a:ext>
            </a:extLst>
          </p:cNvPr>
          <p:cNvCxnSpPr>
            <a:cxnSpLocks/>
            <a:stCxn id="48" idx="3"/>
            <a:endCxn id="48" idx="1"/>
          </p:cNvCxnSpPr>
          <p:nvPr/>
        </p:nvCxnSpPr>
        <p:spPr>
          <a:xfrm flipH="1">
            <a:off x="6495787" y="4079946"/>
            <a:ext cx="4793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215525-1365-4EBF-9BB0-2B99EF42370A}"/>
              </a:ext>
            </a:extLst>
          </p:cNvPr>
          <p:cNvCxnSpPr>
            <a:cxnSpLocks/>
            <a:stCxn id="54" idx="3"/>
            <a:endCxn id="54" idx="1"/>
          </p:cNvCxnSpPr>
          <p:nvPr/>
        </p:nvCxnSpPr>
        <p:spPr>
          <a:xfrm flipH="1">
            <a:off x="6975172" y="4434228"/>
            <a:ext cx="5769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A98238-496A-4811-BFA4-4A0D8655523A}"/>
              </a:ext>
            </a:extLst>
          </p:cNvPr>
          <p:cNvSpPr txBox="1"/>
          <p:nvPr/>
        </p:nvSpPr>
        <p:spPr>
          <a:xfrm>
            <a:off x="42863" y="2159094"/>
            <a:ext cx="437168" cy="376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/>
              <a:t>1</a:t>
            </a:r>
            <a:endParaRPr lang="en-US" sz="1400" dirty="0"/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2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3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4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5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6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7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8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9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10</a:t>
            </a:r>
            <a:endParaRPr lang="en-US" sz="1400" dirty="0"/>
          </a:p>
          <a:p>
            <a:pPr>
              <a:lnSpc>
                <a:spcPts val="1300"/>
              </a:lnSpc>
            </a:pPr>
            <a:endParaRPr lang="en-US" sz="1400" dirty="0"/>
          </a:p>
          <a:p>
            <a:pPr>
              <a:lnSpc>
                <a:spcPts val="1300"/>
              </a:lnSpc>
            </a:pPr>
            <a:r>
              <a:rPr lang="en-US" sz="1400" dirty="0"/>
              <a:t>11</a:t>
            </a:r>
            <a:endParaRPr lang="ru-RU" sz="1400" dirty="0"/>
          </a:p>
        </p:txBody>
      </p:sp>
      <p:sp>
        <p:nvSpPr>
          <p:cNvPr id="57" name="Прямоугольник 15">
            <a:extLst>
              <a:ext uri="{FF2B5EF4-FFF2-40B4-BE49-F238E27FC236}">
                <a16:creationId xmlns:a16="http://schemas.microsoft.com/office/drawing/2014/main" id="{DF71B060-5084-455D-8FD5-30E7C7BDCA32}"/>
              </a:ext>
            </a:extLst>
          </p:cNvPr>
          <p:cNvSpPr/>
          <p:nvPr/>
        </p:nvSpPr>
        <p:spPr>
          <a:xfrm>
            <a:off x="8023212" y="4319933"/>
            <a:ext cx="741826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15">
            <a:extLst>
              <a:ext uri="{FF2B5EF4-FFF2-40B4-BE49-F238E27FC236}">
                <a16:creationId xmlns:a16="http://schemas.microsoft.com/office/drawing/2014/main" id="{4458A4EA-62B8-4FE5-9FE4-BB4A3A108EF1}"/>
              </a:ext>
            </a:extLst>
          </p:cNvPr>
          <p:cNvSpPr/>
          <p:nvPr/>
        </p:nvSpPr>
        <p:spPr>
          <a:xfrm>
            <a:off x="7991301" y="3633683"/>
            <a:ext cx="486157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15">
            <a:extLst>
              <a:ext uri="{FF2B5EF4-FFF2-40B4-BE49-F238E27FC236}">
                <a16:creationId xmlns:a16="http://schemas.microsoft.com/office/drawing/2014/main" id="{716F6DA1-88C2-4BD5-974C-F4C0508169C7}"/>
              </a:ext>
            </a:extLst>
          </p:cNvPr>
          <p:cNvSpPr/>
          <p:nvPr/>
        </p:nvSpPr>
        <p:spPr>
          <a:xfrm>
            <a:off x="8017790" y="3967302"/>
            <a:ext cx="676981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id="{A279BE7B-DBF8-4806-A7EC-8C2837FD65AF}"/>
              </a:ext>
            </a:extLst>
          </p:cNvPr>
          <p:cNvSpPr/>
          <p:nvPr/>
        </p:nvSpPr>
        <p:spPr>
          <a:xfrm>
            <a:off x="7991397" y="3328865"/>
            <a:ext cx="486157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4D32CC-C81F-47F3-A908-D9FACF085C46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5019980" y="2741470"/>
            <a:ext cx="2396309" cy="10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A99C669-093E-48CA-8A79-7B20AB5F4235}"/>
              </a:ext>
            </a:extLst>
          </p:cNvPr>
          <p:cNvCxnSpPr>
            <a:cxnSpLocks/>
            <a:stCxn id="47" idx="1"/>
            <a:endCxn id="47" idx="3"/>
          </p:cNvCxnSpPr>
          <p:nvPr/>
        </p:nvCxnSpPr>
        <p:spPr>
          <a:xfrm>
            <a:off x="6427223" y="3089732"/>
            <a:ext cx="15640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15">
            <a:extLst>
              <a:ext uri="{FF2B5EF4-FFF2-40B4-BE49-F238E27FC236}">
                <a16:creationId xmlns:a16="http://schemas.microsoft.com/office/drawing/2014/main" id="{C20363A4-C8F7-4869-BE39-2B69409F4ADF}"/>
              </a:ext>
            </a:extLst>
          </p:cNvPr>
          <p:cNvSpPr/>
          <p:nvPr/>
        </p:nvSpPr>
        <p:spPr>
          <a:xfrm>
            <a:off x="8424492" y="2627131"/>
            <a:ext cx="502762" cy="245007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15">
            <a:extLst>
              <a:ext uri="{FF2B5EF4-FFF2-40B4-BE49-F238E27FC236}">
                <a16:creationId xmlns:a16="http://schemas.microsoft.com/office/drawing/2014/main" id="{FF2C3BF7-42CC-460C-BB0F-BFDF4499DEEA}"/>
              </a:ext>
            </a:extLst>
          </p:cNvPr>
          <p:cNvSpPr/>
          <p:nvPr/>
        </p:nvSpPr>
        <p:spPr>
          <a:xfrm>
            <a:off x="8604908" y="2971052"/>
            <a:ext cx="395494" cy="24348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63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40011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СЛОЖНОСТИ ПРИ ПОДГОТОВКЕ И ПРОВЕДЕНИИ СЕАНСОВ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87534"/>
              </p:ext>
            </p:extLst>
          </p:nvPr>
        </p:nvGraphicFramePr>
        <p:xfrm>
          <a:off x="390573" y="764297"/>
          <a:ext cx="11556361" cy="590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177">
                  <a:extLst>
                    <a:ext uri="{9D8B030D-6E8A-4147-A177-3AD203B41FA5}">
                      <a16:colId xmlns:a16="http://schemas.microsoft.com/office/drawing/2014/main" val="1600282001"/>
                    </a:ext>
                  </a:extLst>
                </a:gridCol>
                <a:gridCol w="3258122">
                  <a:extLst>
                    <a:ext uri="{9D8B030D-6E8A-4147-A177-3AD203B41FA5}">
                      <a16:colId xmlns:a16="http://schemas.microsoft.com/office/drawing/2014/main" val="2532491386"/>
                    </a:ext>
                  </a:extLst>
                </a:gridCol>
                <a:gridCol w="1442882">
                  <a:extLst>
                    <a:ext uri="{9D8B030D-6E8A-4147-A177-3AD203B41FA5}">
                      <a16:colId xmlns:a16="http://schemas.microsoft.com/office/drawing/2014/main" val="2242736915"/>
                    </a:ext>
                  </a:extLst>
                </a:gridCol>
                <a:gridCol w="3617180">
                  <a:extLst>
                    <a:ext uri="{9D8B030D-6E8A-4147-A177-3AD203B41FA5}">
                      <a16:colId xmlns:a16="http://schemas.microsoft.com/office/drawing/2014/main" val="3846253566"/>
                    </a:ext>
                  </a:extLst>
                </a:gridCol>
              </a:tblGrid>
              <a:tr h="94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Проблема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Срок, 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ЛФВЭ и Службы ОИЯИ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010676691"/>
                  </a:ext>
                </a:extLst>
              </a:tr>
              <a:tr h="3383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Пучковый сеанс на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Нуклотроне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25 марта</a:t>
                      </a:r>
                    </a:p>
                  </a:txBody>
                  <a:tcPr marL="36163" marR="3616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3170758764"/>
                  </a:ext>
                </a:extLst>
              </a:tr>
              <a:tr h="861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 Монтаж структурных эл-</a:t>
                      </a:r>
                      <a:r>
                        <a:rPr lang="ru-RU" sz="1800" dirty="0" err="1">
                          <a:effectLst/>
                        </a:rPr>
                        <a:t>ов</a:t>
                      </a:r>
                      <a:r>
                        <a:rPr lang="ru-RU" sz="1800" dirty="0">
                          <a:effectLst/>
                        </a:rPr>
                        <a:t> у системы Б. вывода </a:t>
                      </a:r>
                      <a:r>
                        <a:rPr lang="ru-RU" sz="1800" dirty="0" err="1">
                          <a:effectLst/>
                        </a:rPr>
                        <a:t>Нуклотрона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Задержки с выпуском переработанных диполей и линз</a:t>
                      </a: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марта</a:t>
                      </a: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583023114"/>
                  </a:ext>
                </a:extLst>
              </a:tr>
              <a:tr h="861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Монтаж системы Б. вывода </a:t>
                      </a:r>
                      <a:r>
                        <a:rPr lang="ru-RU" sz="1800" dirty="0" err="1">
                          <a:effectLst/>
                        </a:rPr>
                        <a:t>Нуклотрона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Сложности со сборкой магнита </a:t>
                      </a:r>
                      <a:r>
                        <a:rPr lang="ru-RU" sz="1800" dirty="0" err="1">
                          <a:effectLst/>
                        </a:rPr>
                        <a:t>Ламбертсона</a:t>
                      </a:r>
                      <a:r>
                        <a:rPr lang="ru-RU" sz="1800" dirty="0">
                          <a:effectLst/>
                        </a:rPr>
                        <a:t>, задержка КД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марта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656608354"/>
                  </a:ext>
                </a:extLst>
              </a:tr>
              <a:tr h="9459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Криомагнитные испытания арки  </a:t>
                      </a:r>
                      <a:r>
                        <a:rPr lang="en-US" sz="1800" dirty="0">
                          <a:effectLst/>
                        </a:rPr>
                        <a:t>W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36726"/>
                  </a:ext>
                </a:extLst>
              </a:tr>
              <a:tr h="472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Поставка из </a:t>
                      </a:r>
                      <a:r>
                        <a:rPr lang="en-US" sz="1800" dirty="0" err="1">
                          <a:effectLst/>
                        </a:rPr>
                        <a:t>FracoTerm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 электрощитовых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Полностью пропал контакт с поставщиком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Помощь Дирекции – в восстановлении контакта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Организовать оплату во </a:t>
                      </a:r>
                      <a:r>
                        <a:rPr lang="en-US" sz="1800" dirty="0" err="1">
                          <a:effectLst/>
                        </a:rPr>
                        <a:t>FracoTerm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договору (по гот. обор.)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84387126"/>
                  </a:ext>
                </a:extLst>
              </a:tr>
              <a:tr h="472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Монтаж </a:t>
                      </a:r>
                      <a:r>
                        <a:rPr lang="ru-RU" sz="1800" dirty="0" err="1">
                          <a:effectLst/>
                        </a:rPr>
                        <a:t>магнито-криостатной</a:t>
                      </a:r>
                      <a:r>
                        <a:rPr lang="ru-RU" sz="1800" dirty="0">
                          <a:effectLst/>
                        </a:rPr>
                        <a:t> системы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Течь вакуумной камеры арки, проблемы при сборке пустых секций арки, их доработка.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 апреля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71215869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Монтаж кабельных трасс,  систем контроля и  управления ускорительного оборудования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Большой объем небольших, незапланированных работ, недоработанный проект.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Март-май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Согласие на увеличение работ по счетам (бухгалтерия?)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309946736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Электроснабжение </a:t>
                      </a: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проектного решения! </a:t>
                      </a: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ЛФВЭ+ ОКС+ Комета+ ТЭС решение?</a:t>
                      </a: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101916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4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93996"/>
              </p:ext>
            </p:extLst>
          </p:nvPr>
        </p:nvGraphicFramePr>
        <p:xfrm>
          <a:off x="390573" y="764297"/>
          <a:ext cx="11556361" cy="5797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177">
                  <a:extLst>
                    <a:ext uri="{9D8B030D-6E8A-4147-A177-3AD203B41FA5}">
                      <a16:colId xmlns:a16="http://schemas.microsoft.com/office/drawing/2014/main" val="1600282001"/>
                    </a:ext>
                  </a:extLst>
                </a:gridCol>
                <a:gridCol w="3258122">
                  <a:extLst>
                    <a:ext uri="{9D8B030D-6E8A-4147-A177-3AD203B41FA5}">
                      <a16:colId xmlns:a16="http://schemas.microsoft.com/office/drawing/2014/main" val="2532491386"/>
                    </a:ext>
                  </a:extLst>
                </a:gridCol>
                <a:gridCol w="1442882">
                  <a:extLst>
                    <a:ext uri="{9D8B030D-6E8A-4147-A177-3AD203B41FA5}">
                      <a16:colId xmlns:a16="http://schemas.microsoft.com/office/drawing/2014/main" val="2242736915"/>
                    </a:ext>
                  </a:extLst>
                </a:gridCol>
                <a:gridCol w="3617180">
                  <a:extLst>
                    <a:ext uri="{9D8B030D-6E8A-4147-A177-3AD203B41FA5}">
                      <a16:colId xmlns:a16="http://schemas.microsoft.com/office/drawing/2014/main" val="3846253566"/>
                    </a:ext>
                  </a:extLst>
                </a:gridCol>
              </a:tblGrid>
              <a:tr h="331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Проблема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Срок, 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ЛФВЭ и Службы ОИЯИ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010676691"/>
                  </a:ext>
                </a:extLst>
              </a:tr>
              <a:tr h="3310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Криомагнитные испытания Арки 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38437"/>
                  </a:ext>
                </a:extLst>
              </a:tr>
              <a:tr h="1024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Провал сроков ИЯФ при изготовлении гелиевого трубопровода к арке 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Заготовки не переданы на завод в течение 2 месяцев!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Конец марта- середина апреля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давление на ИЯФ со всех сторон (Дирекция, службы, ЛФВЭ…)</a:t>
                      </a: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2931722895"/>
                  </a:ext>
                </a:extLst>
              </a:tr>
              <a:tr h="1024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Монтаж </a:t>
                      </a:r>
                      <a:r>
                        <a:rPr lang="ru-RU" sz="1800" dirty="0" err="1">
                          <a:effectLst/>
                        </a:rPr>
                        <a:t>магнито-криостатной</a:t>
                      </a:r>
                      <a:r>
                        <a:rPr lang="ru-RU" sz="1800" dirty="0">
                          <a:effectLst/>
                        </a:rPr>
                        <a:t> системы арки Е + инжекция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Секция инжекции, </a:t>
                      </a:r>
                      <a:r>
                        <a:rPr lang="ru-RU" sz="1800" dirty="0" err="1">
                          <a:effectLst/>
                        </a:rPr>
                        <a:t>септумы</a:t>
                      </a:r>
                      <a:r>
                        <a:rPr lang="ru-RU" sz="1800" dirty="0">
                          <a:effectLst/>
                        </a:rPr>
                        <a:t> и кикеры, большой объем монтажных работ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Средина-конец мая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3543139950"/>
                  </a:ext>
                </a:extLst>
              </a:tr>
              <a:tr h="1370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Завершение ТЭС первой очереди временного силового электропитания для криогенного сеанса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начаты закупки части кабелей и лотков арки 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Ограничения в кадрах ТЭС для выполнения работ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 апреля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Обеспечить контроль и минимальные сроки согласования работ  со стороны ОИЯИ (ОКС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1403054889"/>
                  </a:ext>
                </a:extLst>
              </a:tr>
              <a:tr h="17169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разрешительных документов для проведения ПНР в ходе технологического сеанса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документации на инженерное и ускорительное оборудование и организация безопасного проведения работ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Обеспечить передачу помещений и инженерного оборудования  во временное пользование (СГИ + поддержка ОКС) Сдача в РТН </a:t>
                      </a:r>
                      <a:r>
                        <a:rPr lang="ru-RU" sz="1800" dirty="0" err="1">
                          <a:effectLst/>
                        </a:rPr>
                        <a:t>посистемно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3" marR="36163" marT="0" marB="0"/>
                </a:tc>
                <a:extLst>
                  <a:ext uri="{0D108BD9-81ED-4DB2-BD59-A6C34878D82A}">
                    <a16:rowId xmlns:a16="http://schemas.microsoft.com/office/drawing/2014/main" val="144624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F4F748-2778-4BFA-82AB-9977E066DA2A}"/>
              </a:ext>
            </a:extLst>
          </p:cNvPr>
          <p:cNvSpPr txBox="1"/>
          <p:nvPr/>
        </p:nvSpPr>
        <p:spPr>
          <a:xfrm>
            <a:off x="605918" y="174608"/>
            <a:ext cx="11182119" cy="40011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СЛОЖНОСТИ ПРИ ПОДГОТОВКЕ И ПРОВЕДЕНИИ СЕАНСОВ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4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40011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РИСКИ ПРИ ПОДГОТВКЕ К ПУЧКОВОМУ СЕАНСУ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26409"/>
              </p:ext>
            </p:extLst>
          </p:nvPr>
        </p:nvGraphicFramePr>
        <p:xfrm>
          <a:off x="191365" y="689268"/>
          <a:ext cx="11893262" cy="586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147">
                  <a:extLst>
                    <a:ext uri="{9D8B030D-6E8A-4147-A177-3AD203B41FA5}">
                      <a16:colId xmlns:a16="http://schemas.microsoft.com/office/drawing/2014/main" val="16482316"/>
                    </a:ext>
                  </a:extLst>
                </a:gridCol>
                <a:gridCol w="3308413">
                  <a:extLst>
                    <a:ext uri="{9D8B030D-6E8A-4147-A177-3AD203B41FA5}">
                      <a16:colId xmlns:a16="http://schemas.microsoft.com/office/drawing/2014/main" val="2425753966"/>
                    </a:ext>
                  </a:extLst>
                </a:gridCol>
                <a:gridCol w="1647433">
                  <a:extLst>
                    <a:ext uri="{9D8B030D-6E8A-4147-A177-3AD203B41FA5}">
                      <a16:colId xmlns:a16="http://schemas.microsoft.com/office/drawing/2014/main" val="1471374743"/>
                    </a:ext>
                  </a:extLst>
                </a:gridCol>
                <a:gridCol w="2974269">
                  <a:extLst>
                    <a:ext uri="{9D8B030D-6E8A-4147-A177-3AD203B41FA5}">
                      <a16:colId xmlns:a16="http://schemas.microsoft.com/office/drawing/2014/main" val="3976391404"/>
                    </a:ext>
                  </a:extLst>
                </a:gridCol>
              </a:tblGrid>
              <a:tr h="302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Работы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Проблема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Срок, 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ЛФВЭ и Службы ОИЯИ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2758930267"/>
                  </a:ext>
                </a:extLst>
              </a:tr>
              <a:tr h="477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Ввод в строй криогенной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компрессорной</a:t>
                      </a:r>
                      <a:r>
                        <a:rPr lang="ru-RU" sz="1800" dirty="0">
                          <a:effectLst/>
                        </a:rPr>
                        <a:t> станции + ОГ 1000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Невозможность одновременной работы трех ускорителей,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828375973"/>
                  </a:ext>
                </a:extLst>
              </a:tr>
              <a:tr h="966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Канал транспортировки пучков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Изготовление источников питания, системы синхронизации, контроля и управления ИП + диагностика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1754810901"/>
                  </a:ext>
                </a:extLst>
              </a:tr>
              <a:tr h="966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Проектная система силового электропитания (Е арки)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Завершение работ по 29 РЩ из </a:t>
                      </a:r>
                      <a:r>
                        <a:rPr lang="ru-RU" sz="1800" dirty="0" err="1">
                          <a:effectLst/>
                        </a:rPr>
                        <a:t>Фракотерм</a:t>
                      </a:r>
                      <a:endParaRPr lang="ru-RU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Завершение работ по проектному электроснабжению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 Апреля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 Мая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ОКС-контроль работ на основе  недельного графика ТЭС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2714111062"/>
                  </a:ext>
                </a:extLst>
              </a:tr>
              <a:tr h="1455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Система </a:t>
                      </a:r>
                      <a:r>
                        <a:rPr lang="ru-RU" sz="1800" dirty="0" err="1">
                          <a:effectLst/>
                        </a:rPr>
                        <a:t>водоохлаждения</a:t>
                      </a:r>
                      <a:r>
                        <a:rPr lang="ru-RU" sz="1800" dirty="0">
                          <a:effectLst/>
                        </a:rPr>
                        <a:t> ХС1, ХС2 и ХС3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Готовность ХС1 и ХС2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Отсутствие автоматизированной системы управления ХС1 и ХС2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начаты работы по ХС-3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Готовность ХС3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Средина июня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Обеспечить завершение работ по ХС1 и ХС2, частично выполнить АСУ (ОКС)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Обеспечение взаимодействия  ТЭС и </a:t>
                      </a:r>
                      <a:r>
                        <a:rPr lang="ru-RU" sz="1800" dirty="0" err="1">
                          <a:effectLst/>
                        </a:rPr>
                        <a:t>Альстрамерия</a:t>
                      </a:r>
                      <a:r>
                        <a:rPr lang="ru-RU" sz="1800" dirty="0">
                          <a:effectLst/>
                        </a:rPr>
                        <a:t>  (ОКС)</a:t>
                      </a: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1130870747"/>
                  </a:ext>
                </a:extLst>
              </a:tr>
              <a:tr h="920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разрешительных документов из ФМБА и РТН для  проведения ПНР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документации и организацию безопасного проведения работ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Конец июня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ru-RU" sz="1800" dirty="0" err="1">
                          <a:effectLst/>
                        </a:rPr>
                        <a:t>одействие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СГИ, ОРБ при подготовке документации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1" marR="39081" marT="0" marB="0"/>
                </a:tc>
                <a:extLst>
                  <a:ext uri="{0D108BD9-81ED-4DB2-BD59-A6C34878D82A}">
                    <a16:rowId xmlns:a16="http://schemas.microsoft.com/office/drawing/2014/main" val="316125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63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959CF-0D3F-4442-BA09-55732A6CC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96" t="21393" r="12346" b="18022"/>
          <a:stretch/>
        </p:blipFill>
        <p:spPr>
          <a:xfrm>
            <a:off x="5911559" y="413886"/>
            <a:ext cx="6247476" cy="6444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1FA82-FE43-4CF2-B02B-76D303DCFCAD}"/>
              </a:ext>
            </a:extLst>
          </p:cNvPr>
          <p:cNvSpPr txBox="1"/>
          <p:nvPr/>
        </p:nvSpPr>
        <p:spPr>
          <a:xfrm>
            <a:off x="464167" y="34804"/>
            <a:ext cx="1137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Сборка МКС западная арка (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W)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430F5-68E2-45DF-9322-F132E85C8CCA}"/>
              </a:ext>
            </a:extLst>
          </p:cNvPr>
          <p:cNvSpPr txBox="1"/>
          <p:nvPr/>
        </p:nvSpPr>
        <p:spPr>
          <a:xfrm>
            <a:off x="68925" y="975588"/>
            <a:ext cx="6148076" cy="521681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r>
              <a:rPr lang="ru-RU" sz="2400" b="1" i="1" dirty="0"/>
              <a:t>1. Регулярная часть – участки №1 и №2:</a:t>
            </a:r>
          </a:p>
          <a:p>
            <a:r>
              <a:rPr lang="ru-RU" sz="2400" dirty="0"/>
              <a:t>       полностью собраны и протестированы</a:t>
            </a:r>
          </a:p>
          <a:p>
            <a:r>
              <a:rPr lang="ru-RU" sz="2400" dirty="0"/>
              <a:t>       все подсистемы. </a:t>
            </a:r>
            <a:r>
              <a:rPr lang="ru-RU" sz="2400" dirty="0">
                <a:highlight>
                  <a:srgbClr val="FFFF00"/>
                </a:highlight>
              </a:rPr>
              <a:t>Проблема: фоновые испытания показали заметную течь –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ru-RU" sz="2400" dirty="0">
                <a:highlight>
                  <a:srgbClr val="FFFF00"/>
                </a:highlight>
              </a:rPr>
              <a:t>ищем!  </a:t>
            </a:r>
            <a:endParaRPr lang="ru-RU" sz="2400" b="1" i="1" dirty="0"/>
          </a:p>
          <a:p>
            <a:r>
              <a:rPr lang="ru-RU" sz="2400" b="1" i="1" dirty="0"/>
              <a:t>2. Участки №3 и №4:</a:t>
            </a:r>
          </a:p>
          <a:p>
            <a:r>
              <a:rPr lang="ru-RU" sz="2400" dirty="0"/>
              <a:t>       «пустышки» </a:t>
            </a:r>
            <a:r>
              <a:rPr lang="ru-RU" sz="2400" dirty="0">
                <a:highlight>
                  <a:srgbClr val="FFFF00"/>
                </a:highlight>
              </a:rPr>
              <a:t>на переделку</a:t>
            </a:r>
            <a:r>
              <a:rPr lang="ru-RU" sz="2400" dirty="0"/>
              <a:t>! Ошибка в КД.</a:t>
            </a:r>
          </a:p>
          <a:p>
            <a:r>
              <a:rPr lang="ru-RU" sz="2400" b="1" i="1" dirty="0"/>
              <a:t>3. Участки №5, 6, 7, 8:</a:t>
            </a:r>
          </a:p>
          <a:p>
            <a:r>
              <a:rPr lang="ru-RU" sz="2400" dirty="0"/>
              <a:t>       Отъюстированы, идет сборка и    </a:t>
            </a:r>
          </a:p>
          <a:p>
            <a:r>
              <a:rPr lang="ru-RU" sz="2400" dirty="0"/>
              <a:t>       поэтапное тестирование соединений! </a:t>
            </a:r>
          </a:p>
          <a:p>
            <a:r>
              <a:rPr lang="ru-RU" sz="2400" dirty="0"/>
              <a:t> </a:t>
            </a:r>
            <a:r>
              <a:rPr lang="ru-RU" sz="2400" b="1" i="1" dirty="0"/>
              <a:t>4. Участки №9 и №10 (байпасы)</a:t>
            </a:r>
          </a:p>
          <a:p>
            <a:r>
              <a:rPr lang="ru-RU" sz="2400" dirty="0"/>
              <a:t>       Есть задержки по сборке элементов!</a:t>
            </a:r>
          </a:p>
          <a:p>
            <a:r>
              <a:rPr lang="ru-RU" sz="2400" dirty="0"/>
              <a:t> </a:t>
            </a:r>
            <a:r>
              <a:rPr lang="en-US" sz="2400" b="1" i="1" dirty="0"/>
              <a:t>5</a:t>
            </a:r>
            <a:r>
              <a:rPr lang="ru-RU" sz="2400" b="1" i="1" dirty="0"/>
              <a:t>. Участок №</a:t>
            </a:r>
            <a:r>
              <a:rPr lang="en-US" sz="2400" b="1" i="1" dirty="0"/>
              <a:t>11</a:t>
            </a:r>
            <a:r>
              <a:rPr lang="ru-RU" sz="2400" b="1" i="1" dirty="0"/>
              <a:t> – измерительный период</a:t>
            </a:r>
          </a:p>
          <a:p>
            <a:r>
              <a:rPr lang="ru-RU" sz="2400" dirty="0"/>
              <a:t>       Идет монтаж элементов с небольшой</a:t>
            </a:r>
          </a:p>
          <a:p>
            <a:r>
              <a:rPr lang="ru-RU" sz="2400" dirty="0"/>
              <a:t>       задержкой!</a:t>
            </a:r>
          </a:p>
        </p:txBody>
      </p:sp>
    </p:spTree>
    <p:extLst>
      <p:ext uri="{BB962C8B-B14F-4D97-AF65-F5344CB8AC3E}">
        <p14:creationId xmlns:p14="http://schemas.microsoft.com/office/powerpoint/2010/main" val="6152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69AC5C3-D861-4F90-801B-718ABBBD4663}"/>
              </a:ext>
            </a:extLst>
          </p:cNvPr>
          <p:cNvGrpSpPr/>
          <p:nvPr/>
        </p:nvGrpSpPr>
        <p:grpSpPr>
          <a:xfrm>
            <a:off x="427055" y="1160586"/>
            <a:ext cx="10175416" cy="5352724"/>
            <a:chOff x="647884" y="1340733"/>
            <a:chExt cx="9527532" cy="4926391"/>
          </a:xfrm>
        </p:grpSpPr>
        <p:pic>
          <p:nvPicPr>
            <p:cNvPr id="4" name="Picture 1" descr="NICA_scheme_v_2.1.png">
              <a:extLst>
                <a:ext uri="{FF2B5EF4-FFF2-40B4-BE49-F238E27FC236}">
                  <a16:creationId xmlns:a16="http://schemas.microsoft.com/office/drawing/2014/main" id="{DB52F3E4-6D44-49D4-9526-9F4084C0E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833" t="30176" r="7285" b="37683"/>
            <a:stretch/>
          </p:blipFill>
          <p:spPr>
            <a:xfrm>
              <a:off x="1483301" y="1340733"/>
              <a:ext cx="8692115" cy="492639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9DA875-0754-46F4-81E7-57DBA559F9D9}"/>
                    </a:ext>
                  </a:extLst>
                </p14:cNvPr>
                <p14:cNvContentPartPr/>
                <p14:nvPr/>
              </p14:nvContentPartPr>
              <p14:xfrm>
                <a:off x="3651848" y="4201737"/>
                <a:ext cx="801720" cy="47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9DA875-0754-46F4-81E7-57DBA559F9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18134" y="4168945"/>
                  <a:ext cx="868811" cy="542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249A92-0421-44AF-A564-EF544D989ADE}"/>
                    </a:ext>
                  </a:extLst>
                </p14:cNvPr>
                <p14:cNvContentPartPr/>
                <p14:nvPr/>
              </p14:nvContentPartPr>
              <p14:xfrm>
                <a:off x="6280925" y="1734024"/>
                <a:ext cx="765720" cy="74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249A92-0421-44AF-A564-EF544D989A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47560" y="1700891"/>
                  <a:ext cx="832788" cy="81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5D02C2-13CB-4242-B0EF-E0313E83C7BA}"/>
                    </a:ext>
                  </a:extLst>
                </p14:cNvPr>
                <p14:cNvContentPartPr/>
                <p14:nvPr/>
              </p14:nvContentPartPr>
              <p14:xfrm>
                <a:off x="4813925" y="1716384"/>
                <a:ext cx="1451160" cy="83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5D02C2-13CB-4242-B0EF-E0313E83C7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80561" y="1683592"/>
                  <a:ext cx="1518225" cy="898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6DAF7B-6F25-4CAB-8778-4439DAC3747E}"/>
                    </a:ext>
                  </a:extLst>
                </p14:cNvPr>
                <p14:cNvContentPartPr/>
                <p14:nvPr/>
              </p14:nvContentPartPr>
              <p14:xfrm>
                <a:off x="3745805" y="2594424"/>
                <a:ext cx="1524600" cy="1982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6DAF7B-6F25-4CAB-8778-4439DAC374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2434" y="2561288"/>
                  <a:ext cx="1591678" cy="204882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EAAB87-A6D3-4B7B-8C6E-816F8CF34A73}"/>
                </a:ext>
              </a:extLst>
            </p:cNvPr>
            <p:cNvSpPr txBox="1"/>
            <p:nvPr/>
          </p:nvSpPr>
          <p:spPr>
            <a:xfrm>
              <a:off x="2731437" y="1630464"/>
              <a:ext cx="3097921" cy="161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solidFill>
                    <a:schemeClr val="accent5"/>
                  </a:solidFill>
                  <a:highlight>
                    <a:srgbClr val="FFFF00"/>
                  </a:highlight>
                </a:rPr>
                <a:t>Гелиепровод</a:t>
              </a:r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 в </a:t>
              </a:r>
              <a:r>
                <a:rPr lang="en-US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W-</a:t>
              </a:r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арку </a:t>
              </a:r>
            </a:p>
            <a:p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ООО «</a:t>
              </a:r>
              <a:r>
                <a:rPr lang="ru-RU" b="1" dirty="0" err="1">
                  <a:solidFill>
                    <a:schemeClr val="accent5"/>
                  </a:solidFill>
                  <a:highlight>
                    <a:srgbClr val="FFFF00"/>
                  </a:highlight>
                </a:rPr>
                <a:t>Криосервис</a:t>
              </a:r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»</a:t>
              </a:r>
            </a:p>
            <a:p>
              <a:endParaRPr lang="ru-RU" b="1" dirty="0">
                <a:solidFill>
                  <a:schemeClr val="accent5"/>
                </a:solidFill>
                <a:highlight>
                  <a:srgbClr val="FFFF00"/>
                </a:highlight>
              </a:endParaRPr>
            </a:p>
            <a:p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Испытания начаты </a:t>
              </a:r>
            </a:p>
            <a:p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В январе 2025, </a:t>
              </a:r>
            </a:p>
            <a:p>
              <a:r>
                <a:rPr lang="ru-RU" b="1" dirty="0">
                  <a:solidFill>
                    <a:schemeClr val="accent5"/>
                  </a:solidFill>
                  <a:highlight>
                    <a:srgbClr val="FFFF00"/>
                  </a:highlight>
                </a:rPr>
                <a:t>Запуск в апреле 25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CD2E17-3E7A-4B81-A708-12230A2EE9D2}"/>
                </a:ext>
              </a:extLst>
            </p:cNvPr>
            <p:cNvSpPr txBox="1"/>
            <p:nvPr/>
          </p:nvSpPr>
          <p:spPr>
            <a:xfrm>
              <a:off x="647884" y="3759493"/>
              <a:ext cx="3097921" cy="212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solidFill>
                    <a:srgbClr val="FF0000"/>
                  </a:solidFill>
                  <a:highlight>
                    <a:srgbClr val="FFFF00"/>
                  </a:highlight>
                </a:rPr>
                <a:t>Гелиепровод</a:t>
              </a:r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 в 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E-</a:t>
              </a:r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арку 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~</a:t>
              </a:r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60 м</a:t>
              </a:r>
            </a:p>
            <a:p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ИЯФ СО РАН</a:t>
              </a:r>
            </a:p>
            <a:p>
              <a:endParaRPr lang="ru-RU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Критичное отставание от графика по договору с ИЯФ</a:t>
              </a:r>
              <a:endParaRPr lang="en-US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endParaRPr lang="ru-RU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ru-RU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Необходимо было начать испытания к середине января.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19AB91D-8B66-4FD1-958E-D5865308CB15}"/>
              </a:ext>
            </a:extLst>
          </p:cNvPr>
          <p:cNvSpPr txBox="1"/>
          <p:nvPr/>
        </p:nvSpPr>
        <p:spPr>
          <a:xfrm>
            <a:off x="464167" y="34804"/>
            <a:ext cx="11377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Криогенные трубопроводы жидкого гелия. </a:t>
            </a:r>
          </a:p>
          <a:p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	критическая инфраструктура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88DCEA-0A01-40C1-B369-69BA7EA82B9D}"/>
                  </a:ext>
                </a:extLst>
              </p14:cNvPr>
              <p14:cNvContentPartPr/>
              <p14:nvPr/>
            </p14:nvContentPartPr>
            <p14:xfrm>
              <a:off x="6134411" y="32255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88DCEA-0A01-40C1-B369-69BA7EA82B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8411" y="315358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3B37D0-C1BE-457A-A29E-14386441679E}"/>
                  </a:ext>
                </a:extLst>
              </p14:cNvPr>
              <p14:cNvContentPartPr/>
              <p14:nvPr/>
            </p14:nvContentPartPr>
            <p14:xfrm>
              <a:off x="3652931" y="4054306"/>
              <a:ext cx="585000" cy="31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3B37D0-C1BE-457A-A29E-1438644167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6931" y="4018306"/>
                <a:ext cx="656640" cy="3830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4C9428E-AC51-4E84-8D31-5288715817FE}"/>
              </a:ext>
            </a:extLst>
          </p:cNvPr>
          <p:cNvSpPr txBox="1"/>
          <p:nvPr/>
        </p:nvSpPr>
        <p:spPr>
          <a:xfrm>
            <a:off x="5913508" y="3798546"/>
            <a:ext cx="6211904" cy="2739211"/>
          </a:xfrm>
          <a:prstGeom prst="rect">
            <a:avLst/>
          </a:prstGeom>
          <a:solidFill>
            <a:srgbClr val="FFC000">
              <a:alpha val="72941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50% трубы в ОИЯИ на сборке </a:t>
            </a:r>
          </a:p>
          <a:p>
            <a:r>
              <a:rPr lang="ru-RU" sz="2800" b="1" dirty="0"/>
              <a:t>	по ДС к дог. с ИЯФ СО РАН</a:t>
            </a:r>
          </a:p>
          <a:p>
            <a:r>
              <a:rPr lang="ru-RU" sz="2800" b="1" dirty="0"/>
              <a:t>50% в ИЯФ в виде материалов на </a:t>
            </a:r>
          </a:p>
          <a:p>
            <a:r>
              <a:rPr lang="ru-RU" sz="2800" b="1" dirty="0"/>
              <a:t>	складе,  в работу не запущены!</a:t>
            </a:r>
          </a:p>
          <a:p>
            <a:r>
              <a:rPr lang="ru-RU" sz="2800" b="1" dirty="0"/>
              <a:t>	Последние детали обещаны </a:t>
            </a:r>
          </a:p>
          <a:p>
            <a:r>
              <a:rPr lang="ru-RU" sz="2800" b="1" dirty="0"/>
              <a:t>	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середине апреля</a:t>
            </a:r>
            <a:r>
              <a:rPr lang="ru-RU" sz="2800" b="1" dirty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861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EC7F-8CDF-4B31-3317-05BF605C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Сеанс пусконаладочных работ на комплексе </a:t>
            </a:r>
            <a:r>
              <a:rPr lang="en-US" sz="4900" b="1" dirty="0"/>
              <a:t>NICA</a:t>
            </a:r>
            <a:r>
              <a:rPr lang="ru-RU" sz="4900" b="1" dirty="0"/>
              <a:t> 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3BF08-2A44-9912-3144-3F73ED1197A9}"/>
              </a:ext>
            </a:extLst>
          </p:cNvPr>
          <p:cNvSpPr txBox="1"/>
          <p:nvPr/>
        </p:nvSpPr>
        <p:spPr>
          <a:xfrm>
            <a:off x="7609279" y="922919"/>
            <a:ext cx="450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highlight>
                  <a:srgbClr val="FFFF00"/>
                </a:highlight>
              </a:rPr>
              <a:t>Состояние на 04.03.2025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0AB41C-23BF-639A-7F20-AB6F9B8126A8}"/>
              </a:ext>
            </a:extLst>
          </p:cNvPr>
          <p:cNvGraphicFramePr>
            <a:graphicFrameLocks noGrp="1"/>
          </p:cNvGraphicFramePr>
          <p:nvPr/>
        </p:nvGraphicFramePr>
        <p:xfrm>
          <a:off x="355115" y="1474725"/>
          <a:ext cx="11323043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619">
                  <a:extLst>
                    <a:ext uri="{9D8B030D-6E8A-4147-A177-3AD203B41FA5}">
                      <a16:colId xmlns:a16="http://schemas.microsoft.com/office/drawing/2014/main" val="1291790801"/>
                    </a:ext>
                  </a:extLst>
                </a:gridCol>
                <a:gridCol w="657691">
                  <a:extLst>
                    <a:ext uri="{9D8B030D-6E8A-4147-A177-3AD203B41FA5}">
                      <a16:colId xmlns:a16="http://schemas.microsoft.com/office/drawing/2014/main" val="156645652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586411525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30801158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807722910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234429609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655223253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2199395891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320120129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7172412"/>
                    </a:ext>
                  </a:extLst>
                </a:gridCol>
                <a:gridCol w="892637">
                  <a:extLst>
                    <a:ext uri="{9D8B030D-6E8A-4147-A177-3AD203B41FA5}">
                      <a16:colId xmlns:a16="http://schemas.microsoft.com/office/drawing/2014/main" val="190275304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dirty="0"/>
                        <a:t>Дек.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Январь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Февр.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Апрель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Июль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Сент.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2562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/>
                        <a:t>Комплексные испытания систем коллайдера: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5524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западной арки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7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Охл</a:t>
                      </a:r>
                      <a:r>
                        <a:rPr lang="ru-RU" sz="1400" dirty="0"/>
                        <a:t>. восточной арки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20040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Бустера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96967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Бустере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10715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Охлаждение  </a:t>
                      </a:r>
                      <a:r>
                        <a:rPr lang="ru-RU" sz="1400" dirty="0" err="1"/>
                        <a:t>Нуклотрона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91768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Пучки</a:t>
                      </a:r>
                      <a:r>
                        <a:rPr lang="ru-RU" sz="1400" dirty="0"/>
                        <a:t> в </a:t>
                      </a:r>
                      <a:r>
                        <a:rPr lang="ru-RU" sz="1400" dirty="0" err="1"/>
                        <a:t>Нуклотроне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29344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Настройка каналов в Колл.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39351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Инжекция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пучка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Коллайдер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63609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в Колл.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25945"/>
                  </a:ext>
                </a:extLst>
              </a:tr>
              <a:tr h="14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работы «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MPD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мишень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67323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ABB489EA-059A-4B93-86B9-8553139696D3}"/>
              </a:ext>
            </a:extLst>
          </p:cNvPr>
          <p:cNvGrpSpPr/>
          <p:nvPr/>
        </p:nvGrpSpPr>
        <p:grpSpPr>
          <a:xfrm>
            <a:off x="3529589" y="2102087"/>
            <a:ext cx="8148569" cy="3954780"/>
            <a:chOff x="3533779" y="2106682"/>
            <a:chExt cx="8148569" cy="39547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738CC6-BAA9-4223-A973-2E82CBDA9BEF}"/>
                </a:ext>
              </a:extLst>
            </p:cNvPr>
            <p:cNvGrpSpPr/>
            <p:nvPr/>
          </p:nvGrpSpPr>
          <p:grpSpPr>
            <a:xfrm>
              <a:off x="3533779" y="2106682"/>
              <a:ext cx="8148569" cy="3954780"/>
              <a:chOff x="3529175" y="2308860"/>
              <a:chExt cx="8148569" cy="395478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5B36B91A-7A31-4D63-FA27-42FC3B164361}"/>
                  </a:ext>
                </a:extLst>
              </p:cNvPr>
              <p:cNvCxnSpPr/>
              <p:nvPr/>
            </p:nvCxnSpPr>
            <p:spPr>
              <a:xfrm>
                <a:off x="6203423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2A0AD5C7-BABC-4BEB-C2C4-257CC8711AE9}"/>
                  </a:ext>
                </a:extLst>
              </p:cNvPr>
              <p:cNvCxnSpPr/>
              <p:nvPr/>
            </p:nvCxnSpPr>
            <p:spPr>
              <a:xfrm>
                <a:off x="9910990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7BB7334A-AAED-00B5-10CA-721090C6CAD8}"/>
                  </a:ext>
                </a:extLst>
              </p:cNvPr>
              <p:cNvCxnSpPr/>
              <p:nvPr/>
            </p:nvCxnSpPr>
            <p:spPr>
              <a:xfrm>
                <a:off x="3529175" y="2308860"/>
                <a:ext cx="0" cy="39547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8">
                <a:extLst>
                  <a:ext uri="{FF2B5EF4-FFF2-40B4-BE49-F238E27FC236}">
                    <a16:creationId xmlns:a16="http://schemas.microsoft.com/office/drawing/2014/main" id="{81BD9750-92E4-464B-8FB3-9748F424527E}"/>
                  </a:ext>
                </a:extLst>
              </p:cNvPr>
              <p:cNvGrpSpPr/>
              <p:nvPr/>
            </p:nvGrpSpPr>
            <p:grpSpPr>
              <a:xfrm>
                <a:off x="3555820" y="2437713"/>
                <a:ext cx="8121924" cy="3625499"/>
                <a:chOff x="2693853" y="2451968"/>
                <a:chExt cx="8121924" cy="3625499"/>
              </a:xfrm>
            </p:grpSpPr>
            <p:sp>
              <p:nvSpPr>
                <p:cNvPr id="31" name="Прямоугольник 6">
                  <a:extLst>
                    <a:ext uri="{FF2B5EF4-FFF2-40B4-BE49-F238E27FC236}">
                      <a16:creationId xmlns:a16="http://schemas.microsoft.com/office/drawing/2014/main" id="{210D061B-088A-41AE-84E4-1F206CCA2B76}"/>
                    </a:ext>
                  </a:extLst>
                </p:cNvPr>
                <p:cNvSpPr/>
                <p:nvPr/>
              </p:nvSpPr>
              <p:spPr>
                <a:xfrm>
                  <a:off x="2693853" y="2451968"/>
                  <a:ext cx="5418157" cy="20295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Прямоугольник 7">
                  <a:extLst>
                    <a:ext uri="{FF2B5EF4-FFF2-40B4-BE49-F238E27FC236}">
                      <a16:creationId xmlns:a16="http://schemas.microsoft.com/office/drawing/2014/main" id="{4C3AD64D-EE7F-4905-83B7-54E2359CF1A8}"/>
                    </a:ext>
                  </a:extLst>
                </p:cNvPr>
                <p:cNvSpPr/>
                <p:nvPr/>
              </p:nvSpPr>
              <p:spPr>
                <a:xfrm>
                  <a:off x="4157610" y="2861022"/>
                  <a:ext cx="6653977" cy="20295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Прямоугольник 8">
                  <a:extLst>
                    <a:ext uri="{FF2B5EF4-FFF2-40B4-BE49-F238E27FC236}">
                      <a16:creationId xmlns:a16="http://schemas.microsoft.com/office/drawing/2014/main" id="{DFB9089F-8016-4674-B399-7FD2995C9756}"/>
                    </a:ext>
                  </a:extLst>
                </p:cNvPr>
                <p:cNvSpPr/>
                <p:nvPr/>
              </p:nvSpPr>
              <p:spPr>
                <a:xfrm>
                  <a:off x="5556898" y="3217634"/>
                  <a:ext cx="5229206" cy="1886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рямоугольник 9">
                  <a:extLst>
                    <a:ext uri="{FF2B5EF4-FFF2-40B4-BE49-F238E27FC236}">
                      <a16:creationId xmlns:a16="http://schemas.microsoft.com/office/drawing/2014/main" id="{0DAEBEA5-A292-4B4B-9EA4-1F019B705DA4}"/>
                    </a:ext>
                  </a:extLst>
                </p:cNvPr>
                <p:cNvSpPr/>
                <p:nvPr/>
              </p:nvSpPr>
              <p:spPr>
                <a:xfrm>
                  <a:off x="4022490" y="3878079"/>
                  <a:ext cx="6789097" cy="197896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Прямоугольник 10">
                  <a:extLst>
                    <a:ext uri="{FF2B5EF4-FFF2-40B4-BE49-F238E27FC236}">
                      <a16:creationId xmlns:a16="http://schemas.microsoft.com/office/drawing/2014/main" id="{A38E18F2-4F57-45D5-9742-B7CDB9336A7F}"/>
                    </a:ext>
                  </a:extLst>
                </p:cNvPr>
                <p:cNvSpPr/>
                <p:nvPr/>
              </p:nvSpPr>
              <p:spPr>
                <a:xfrm>
                  <a:off x="7685169" y="4881540"/>
                  <a:ext cx="393765" cy="18868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1">
                  <a:extLst>
                    <a:ext uri="{FF2B5EF4-FFF2-40B4-BE49-F238E27FC236}">
                      <a16:creationId xmlns:a16="http://schemas.microsoft.com/office/drawing/2014/main" id="{F676ED13-F772-4FEB-8FC2-1C233FCCD716}"/>
                    </a:ext>
                  </a:extLst>
                </p:cNvPr>
                <p:cNvSpPr/>
                <p:nvPr/>
              </p:nvSpPr>
              <p:spPr>
                <a:xfrm>
                  <a:off x="6017130" y="4211612"/>
                  <a:ext cx="4789845" cy="17625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Прямоугольник 12">
                  <a:extLst>
                    <a:ext uri="{FF2B5EF4-FFF2-40B4-BE49-F238E27FC236}">
                      <a16:creationId xmlns:a16="http://schemas.microsoft.com/office/drawing/2014/main" id="{AC5D80E2-3336-49CD-8A9D-85DE8D9FBDE9}"/>
                    </a:ext>
                  </a:extLst>
                </p:cNvPr>
                <p:cNvSpPr/>
                <p:nvPr/>
              </p:nvSpPr>
              <p:spPr>
                <a:xfrm>
                  <a:off x="3706932" y="3555880"/>
                  <a:ext cx="7100058" cy="18166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Прямоугольник 13">
                  <a:extLst>
                    <a:ext uri="{FF2B5EF4-FFF2-40B4-BE49-F238E27FC236}">
                      <a16:creationId xmlns:a16="http://schemas.microsoft.com/office/drawing/2014/main" id="{2ADD252A-C417-4C02-A0B0-A28F91126EBA}"/>
                    </a:ext>
                  </a:extLst>
                </p:cNvPr>
                <p:cNvSpPr/>
                <p:nvPr/>
              </p:nvSpPr>
              <p:spPr>
                <a:xfrm>
                  <a:off x="6697423" y="4547732"/>
                  <a:ext cx="4109564" cy="20417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Прямоугольник 15">
                  <a:extLst>
                    <a:ext uri="{FF2B5EF4-FFF2-40B4-BE49-F238E27FC236}">
                      <a16:creationId xmlns:a16="http://schemas.microsoft.com/office/drawing/2014/main" id="{390E7EC9-3941-45D6-89BB-CB6CBEC4BD80}"/>
                    </a:ext>
                  </a:extLst>
                </p:cNvPr>
                <p:cNvSpPr/>
                <p:nvPr/>
              </p:nvSpPr>
              <p:spPr>
                <a:xfrm>
                  <a:off x="5349836" y="4214655"/>
                  <a:ext cx="662661" cy="17321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ик 16">
                  <a:extLst>
                    <a:ext uri="{FF2B5EF4-FFF2-40B4-BE49-F238E27FC236}">
                      <a16:creationId xmlns:a16="http://schemas.microsoft.com/office/drawing/2014/main" id="{907E9B38-D41D-41A4-90D2-0AA7E5540204}"/>
                    </a:ext>
                  </a:extLst>
                </p:cNvPr>
                <p:cNvSpPr/>
                <p:nvPr/>
              </p:nvSpPr>
              <p:spPr>
                <a:xfrm>
                  <a:off x="8078933" y="4881540"/>
                  <a:ext cx="2728053" cy="188688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17">
                  <a:extLst>
                    <a:ext uri="{FF2B5EF4-FFF2-40B4-BE49-F238E27FC236}">
                      <a16:creationId xmlns:a16="http://schemas.microsoft.com/office/drawing/2014/main" id="{4F0ACAAF-AE6D-4C35-8E1B-476C94A16638}"/>
                    </a:ext>
                  </a:extLst>
                </p:cNvPr>
                <p:cNvSpPr/>
                <p:nvPr/>
              </p:nvSpPr>
              <p:spPr>
                <a:xfrm>
                  <a:off x="8600607" y="5217366"/>
                  <a:ext cx="2215170" cy="18844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3" name="Прямоугольник 18">
                  <a:extLst>
                    <a:ext uri="{FF2B5EF4-FFF2-40B4-BE49-F238E27FC236}">
                      <a16:creationId xmlns:a16="http://schemas.microsoft.com/office/drawing/2014/main" id="{789A6A3C-F58F-4639-B434-BA1F6DB6214E}"/>
                    </a:ext>
                  </a:extLst>
                </p:cNvPr>
                <p:cNvSpPr/>
                <p:nvPr/>
              </p:nvSpPr>
              <p:spPr>
                <a:xfrm>
                  <a:off x="9426182" y="5885676"/>
                  <a:ext cx="1380793" cy="19179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4" name="Прямоугольник 23">
                  <a:extLst>
                    <a:ext uri="{FF2B5EF4-FFF2-40B4-BE49-F238E27FC236}">
                      <a16:creationId xmlns:a16="http://schemas.microsoft.com/office/drawing/2014/main" id="{32C988C9-F601-4D16-A9F0-A72D1A76BB81}"/>
                    </a:ext>
                  </a:extLst>
                </p:cNvPr>
                <p:cNvSpPr/>
                <p:nvPr/>
              </p:nvSpPr>
              <p:spPr>
                <a:xfrm>
                  <a:off x="9030621" y="5549850"/>
                  <a:ext cx="1785156" cy="19179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5" name="Прямоугольник 15">
                <a:extLst>
                  <a:ext uri="{FF2B5EF4-FFF2-40B4-BE49-F238E27FC236}">
                    <a16:creationId xmlns:a16="http://schemas.microsoft.com/office/drawing/2014/main" id="{E3D0C0F5-E7F9-40E1-BDF2-56A6C17F47C8}"/>
                  </a:ext>
                </a:extLst>
              </p:cNvPr>
              <p:cNvSpPr/>
              <p:nvPr/>
            </p:nvSpPr>
            <p:spPr>
              <a:xfrm>
                <a:off x="4578014" y="3541625"/>
                <a:ext cx="306443" cy="18166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 15">
                <a:extLst>
                  <a:ext uri="{FF2B5EF4-FFF2-40B4-BE49-F238E27FC236}">
                    <a16:creationId xmlns:a16="http://schemas.microsoft.com/office/drawing/2014/main" id="{298A4F48-15CB-4C4A-A203-99D9CBCAB192}"/>
                  </a:ext>
                </a:extLst>
              </p:cNvPr>
              <p:cNvSpPr/>
              <p:nvPr/>
            </p:nvSpPr>
            <p:spPr>
              <a:xfrm>
                <a:off x="5019566" y="2846767"/>
                <a:ext cx="2387117" cy="20295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15">
                <a:extLst>
                  <a:ext uri="{FF2B5EF4-FFF2-40B4-BE49-F238E27FC236}">
                    <a16:creationId xmlns:a16="http://schemas.microsoft.com/office/drawing/2014/main" id="{42114F44-D69D-4E19-8E5F-C05EB23BBB8F}"/>
                  </a:ext>
                </a:extLst>
              </p:cNvPr>
              <p:cNvSpPr/>
              <p:nvPr/>
            </p:nvSpPr>
            <p:spPr>
              <a:xfrm>
                <a:off x="6426809" y="3203380"/>
                <a:ext cx="1564078" cy="18624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15">
                <a:extLst>
                  <a:ext uri="{FF2B5EF4-FFF2-40B4-BE49-F238E27FC236}">
                    <a16:creationId xmlns:a16="http://schemas.microsoft.com/office/drawing/2014/main" id="{4C8FC0A1-F3CE-4502-B24E-9FACD576FFB3}"/>
                  </a:ext>
                </a:extLst>
              </p:cNvPr>
              <p:cNvSpPr/>
              <p:nvPr/>
            </p:nvSpPr>
            <p:spPr>
              <a:xfrm>
                <a:off x="6495373" y="4174308"/>
                <a:ext cx="479386" cy="224822"/>
              </a:xfrm>
              <a:prstGeom prst="rect">
                <a:avLst/>
              </a:prstGeom>
              <a:solidFill>
                <a:srgbClr val="4E95D9">
                  <a:alpha val="58039"/>
                </a:srgb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7221D-6A2F-4F63-B8D2-E1422B9C1C40}"/>
                </a:ext>
              </a:extLst>
            </p:cNvPr>
            <p:cNvSpPr txBox="1"/>
            <p:nvPr/>
          </p:nvSpPr>
          <p:spPr>
            <a:xfrm>
              <a:off x="3600209" y="4538366"/>
              <a:ext cx="4859135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</a:t>
              </a:r>
              <a:r>
                <a:rPr lang="en-US" dirty="0"/>
                <a:t> (</a:t>
              </a:r>
              <a:r>
                <a:rPr lang="ru-RU" dirty="0"/>
                <a:t>замена устройств </a:t>
              </a:r>
              <a:r>
                <a:rPr lang="en-US" dirty="0"/>
                <a:t>Sigma-Phi</a:t>
              </a:r>
              <a:r>
                <a:rPr lang="ru-RU" dirty="0"/>
                <a:t>)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521A88-6A44-4DC3-BDF1-6CA526FD9E61}"/>
                </a:ext>
              </a:extLst>
            </p:cNvPr>
            <p:cNvSpPr txBox="1"/>
            <p:nvPr/>
          </p:nvSpPr>
          <p:spPr>
            <a:xfrm>
              <a:off x="3608588" y="4896826"/>
              <a:ext cx="5723806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ru-RU" dirty="0"/>
                <a:t>Критический путь (замена импортных узлов) 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EA454B-7384-4911-BEC4-480B51829679}"/>
                </a:ext>
              </a:extLst>
            </p:cNvPr>
            <p:cNvSpPr txBox="1"/>
            <p:nvPr/>
          </p:nvSpPr>
          <p:spPr>
            <a:xfrm>
              <a:off x="3608587" y="5247607"/>
              <a:ext cx="6220062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/>
                <a:t>Критический путь (диагностика пучков </a:t>
              </a:r>
              <a:r>
                <a:rPr lang="en-US" dirty="0"/>
                <a:t>Libera</a:t>
              </a:r>
              <a:r>
                <a:rPr lang="ru-RU" dirty="0"/>
                <a:t>, логистика)</a:t>
              </a:r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3EDC0E-ACD0-4142-8F73-2DDE606FDA1D}"/>
              </a:ext>
            </a:extLst>
          </p:cNvPr>
          <p:cNvGrpSpPr/>
          <p:nvPr/>
        </p:nvGrpSpPr>
        <p:grpSpPr>
          <a:xfrm>
            <a:off x="3232720" y="5976658"/>
            <a:ext cx="7494655" cy="665379"/>
            <a:chOff x="3232720" y="5976658"/>
            <a:chExt cx="7494655" cy="6653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474A80-B296-479C-8567-79E2AC4E4305}"/>
                </a:ext>
              </a:extLst>
            </p:cNvPr>
            <p:cNvSpPr txBox="1"/>
            <p:nvPr/>
          </p:nvSpPr>
          <p:spPr>
            <a:xfrm>
              <a:off x="5826464" y="5983031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24 мар. пуск комплекса на эксперимент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EEE285-389D-4CB0-BA11-1FE83D1C4945}"/>
                </a:ext>
              </a:extLst>
            </p:cNvPr>
            <p:cNvSpPr txBox="1"/>
            <p:nvPr/>
          </p:nvSpPr>
          <p:spPr>
            <a:xfrm>
              <a:off x="3232720" y="5976658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25 дек. старт комплексных испытаний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D83DE1-BC07-49B0-978C-04A056CB87C6}"/>
                </a:ext>
              </a:extLst>
            </p:cNvPr>
            <p:cNvSpPr txBox="1"/>
            <p:nvPr/>
          </p:nvSpPr>
          <p:spPr>
            <a:xfrm>
              <a:off x="9600721" y="5995706"/>
              <a:ext cx="112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Август</a:t>
              </a:r>
            </a:p>
            <a:p>
              <a:r>
                <a:rPr lang="ru-RU" sz="1200" dirty="0">
                  <a:solidFill>
                    <a:srgbClr val="FF0000"/>
                  </a:solidFill>
                </a:rPr>
                <a:t> Пучки в коллайдере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Прямоугольник 15">
            <a:extLst>
              <a:ext uri="{FF2B5EF4-FFF2-40B4-BE49-F238E27FC236}">
                <a16:creationId xmlns:a16="http://schemas.microsoft.com/office/drawing/2014/main" id="{13F65EB2-9EA9-4391-BB93-58634F5C57C3}"/>
              </a:ext>
            </a:extLst>
          </p:cNvPr>
          <p:cNvSpPr/>
          <p:nvPr/>
        </p:nvSpPr>
        <p:spPr>
          <a:xfrm>
            <a:off x="6975172" y="4320146"/>
            <a:ext cx="576962" cy="228163"/>
          </a:xfrm>
          <a:prstGeom prst="rect">
            <a:avLst/>
          </a:prstGeom>
          <a:solidFill>
            <a:srgbClr val="FF3300">
              <a:alpha val="50980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F4427-970E-4602-96BA-16AF38CE1279}"/>
              </a:ext>
            </a:extLst>
          </p:cNvPr>
          <p:cNvCxnSpPr/>
          <p:nvPr/>
        </p:nvCxnSpPr>
        <p:spPr>
          <a:xfrm>
            <a:off x="5551366" y="1359373"/>
            <a:ext cx="41355" cy="506442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6BD36EB-9D8B-4D84-A77F-88DAE4A029CF}"/>
              </a:ext>
            </a:extLst>
          </p:cNvPr>
          <p:cNvSpPr txBox="1"/>
          <p:nvPr/>
        </p:nvSpPr>
        <p:spPr>
          <a:xfrm>
            <a:off x="3011797" y="2872923"/>
            <a:ext cx="3269532" cy="369332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Крит. путь гелиевая магистраль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251727-C6F7-4F36-8A9E-FECB6770C636}"/>
              </a:ext>
            </a:extLst>
          </p:cNvPr>
          <p:cNvCxnSpPr>
            <a:cxnSpLocks/>
            <a:stCxn id="48" idx="3"/>
            <a:endCxn id="48" idx="1"/>
          </p:cNvCxnSpPr>
          <p:nvPr/>
        </p:nvCxnSpPr>
        <p:spPr>
          <a:xfrm flipH="1">
            <a:off x="6495787" y="4079946"/>
            <a:ext cx="4793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215525-1365-4EBF-9BB0-2B99EF42370A}"/>
              </a:ext>
            </a:extLst>
          </p:cNvPr>
          <p:cNvCxnSpPr>
            <a:cxnSpLocks/>
            <a:stCxn id="54" idx="3"/>
            <a:endCxn id="54" idx="1"/>
          </p:cNvCxnSpPr>
          <p:nvPr/>
        </p:nvCxnSpPr>
        <p:spPr>
          <a:xfrm flipH="1">
            <a:off x="6975172" y="4434228"/>
            <a:ext cx="5769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A98238-496A-4811-BFA4-4A0D8655523A}"/>
              </a:ext>
            </a:extLst>
          </p:cNvPr>
          <p:cNvSpPr txBox="1"/>
          <p:nvPr/>
        </p:nvSpPr>
        <p:spPr>
          <a:xfrm>
            <a:off x="42863" y="2159094"/>
            <a:ext cx="437168" cy="376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/>
              <a:t>1</a:t>
            </a:r>
            <a:endParaRPr lang="en-US" sz="1400" dirty="0"/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2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3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4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5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6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7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8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9</a:t>
            </a:r>
          </a:p>
          <a:p>
            <a:pPr>
              <a:lnSpc>
                <a:spcPts val="1300"/>
              </a:lnSpc>
            </a:pPr>
            <a:endParaRPr lang="ru-RU" sz="1400" dirty="0"/>
          </a:p>
          <a:p>
            <a:pPr>
              <a:lnSpc>
                <a:spcPts val="1300"/>
              </a:lnSpc>
            </a:pPr>
            <a:r>
              <a:rPr lang="ru-RU" sz="1400" dirty="0"/>
              <a:t>10</a:t>
            </a:r>
            <a:endParaRPr lang="en-US" sz="1400" dirty="0"/>
          </a:p>
          <a:p>
            <a:pPr>
              <a:lnSpc>
                <a:spcPts val="1300"/>
              </a:lnSpc>
            </a:pPr>
            <a:endParaRPr lang="en-US" sz="1400" dirty="0"/>
          </a:p>
          <a:p>
            <a:pPr>
              <a:lnSpc>
                <a:spcPts val="1300"/>
              </a:lnSpc>
            </a:pPr>
            <a:r>
              <a:rPr lang="en-US" sz="1400" dirty="0"/>
              <a:t>11</a:t>
            </a:r>
            <a:endParaRPr lang="ru-RU" sz="1400" dirty="0"/>
          </a:p>
        </p:txBody>
      </p:sp>
      <p:sp>
        <p:nvSpPr>
          <p:cNvPr id="57" name="Прямоугольник 15">
            <a:extLst>
              <a:ext uri="{FF2B5EF4-FFF2-40B4-BE49-F238E27FC236}">
                <a16:creationId xmlns:a16="http://schemas.microsoft.com/office/drawing/2014/main" id="{DF71B060-5084-455D-8FD5-30E7C7BDCA32}"/>
              </a:ext>
            </a:extLst>
          </p:cNvPr>
          <p:cNvSpPr/>
          <p:nvPr/>
        </p:nvSpPr>
        <p:spPr>
          <a:xfrm>
            <a:off x="8023212" y="4319933"/>
            <a:ext cx="741826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15">
            <a:extLst>
              <a:ext uri="{FF2B5EF4-FFF2-40B4-BE49-F238E27FC236}">
                <a16:creationId xmlns:a16="http://schemas.microsoft.com/office/drawing/2014/main" id="{4458A4EA-62B8-4FE5-9FE4-BB4A3A108EF1}"/>
              </a:ext>
            </a:extLst>
          </p:cNvPr>
          <p:cNvSpPr/>
          <p:nvPr/>
        </p:nvSpPr>
        <p:spPr>
          <a:xfrm>
            <a:off x="7991301" y="3633683"/>
            <a:ext cx="486157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15">
            <a:extLst>
              <a:ext uri="{FF2B5EF4-FFF2-40B4-BE49-F238E27FC236}">
                <a16:creationId xmlns:a16="http://schemas.microsoft.com/office/drawing/2014/main" id="{716F6DA1-88C2-4BD5-974C-F4C0508169C7}"/>
              </a:ext>
            </a:extLst>
          </p:cNvPr>
          <p:cNvSpPr/>
          <p:nvPr/>
        </p:nvSpPr>
        <p:spPr>
          <a:xfrm>
            <a:off x="8017790" y="3967302"/>
            <a:ext cx="676981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id="{A279BE7B-DBF8-4806-A7EC-8C2837FD65AF}"/>
              </a:ext>
            </a:extLst>
          </p:cNvPr>
          <p:cNvSpPr/>
          <p:nvPr/>
        </p:nvSpPr>
        <p:spPr>
          <a:xfrm>
            <a:off x="7991397" y="3328865"/>
            <a:ext cx="486157" cy="22816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4D32CC-C81F-47F3-A908-D9FACF085C46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5019980" y="2741470"/>
            <a:ext cx="2396309" cy="10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A99C669-093E-48CA-8A79-7B20AB5F4235}"/>
              </a:ext>
            </a:extLst>
          </p:cNvPr>
          <p:cNvCxnSpPr>
            <a:cxnSpLocks/>
            <a:stCxn id="47" idx="1"/>
            <a:endCxn id="47" idx="3"/>
          </p:cNvCxnSpPr>
          <p:nvPr/>
        </p:nvCxnSpPr>
        <p:spPr>
          <a:xfrm>
            <a:off x="6427223" y="3089732"/>
            <a:ext cx="15640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15">
            <a:extLst>
              <a:ext uri="{FF2B5EF4-FFF2-40B4-BE49-F238E27FC236}">
                <a16:creationId xmlns:a16="http://schemas.microsoft.com/office/drawing/2014/main" id="{C20363A4-C8F7-4869-BE39-2B69409F4ADF}"/>
              </a:ext>
            </a:extLst>
          </p:cNvPr>
          <p:cNvSpPr/>
          <p:nvPr/>
        </p:nvSpPr>
        <p:spPr>
          <a:xfrm>
            <a:off x="8424492" y="2627131"/>
            <a:ext cx="502762" cy="245007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15">
            <a:extLst>
              <a:ext uri="{FF2B5EF4-FFF2-40B4-BE49-F238E27FC236}">
                <a16:creationId xmlns:a16="http://schemas.microsoft.com/office/drawing/2014/main" id="{FF2C3BF7-42CC-460C-BB0F-BFDF4499DEEA}"/>
              </a:ext>
            </a:extLst>
          </p:cNvPr>
          <p:cNvSpPr/>
          <p:nvPr/>
        </p:nvSpPr>
        <p:spPr>
          <a:xfrm>
            <a:off x="8604908" y="2971052"/>
            <a:ext cx="395494" cy="24348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328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8237</TotalTime>
  <Words>1185</Words>
  <Application>Microsoft Office PowerPoint</Application>
  <PresentationFormat>Widescreen</PresentationFormat>
  <Paragraphs>324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</vt:lpstr>
      <vt:lpstr>Calibri</vt:lpstr>
      <vt:lpstr>YS Text</vt:lpstr>
      <vt:lpstr>Тема Office</vt:lpstr>
      <vt:lpstr>Планы проведения сеансов на комплексе </vt:lpstr>
      <vt:lpstr>Сеанс пусконаладочных работ на комплексе NICA   </vt:lpstr>
      <vt:lpstr>Сеанс пусконаладочных работ на комплексе NICA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Сеанс пусконаладочных работ на комплексе NICA   </vt:lpstr>
      <vt:lpstr>PowerPoint Presentation</vt:lpstr>
      <vt:lpstr>PowerPoint Presentation</vt:lpstr>
      <vt:lpstr>Из еженедельного отчета…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планах проведения сеансов на комплексе NICA</dc:title>
  <dc:creator>Andrey Butenko</dc:creator>
  <cp:lastModifiedBy>Andrey</cp:lastModifiedBy>
  <cp:revision>76</cp:revision>
  <dcterms:created xsi:type="dcterms:W3CDTF">2024-05-30T08:57:58Z</dcterms:created>
  <dcterms:modified xsi:type="dcterms:W3CDTF">2025-03-04T09:41:11Z</dcterms:modified>
</cp:coreProperties>
</file>