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8"/>
  </p:notesMasterIdLst>
  <p:sldIdLst>
    <p:sldId id="923" r:id="rId2"/>
    <p:sldId id="1710" r:id="rId3"/>
    <p:sldId id="1724" r:id="rId4"/>
    <p:sldId id="1725" r:id="rId5"/>
    <p:sldId id="1728" r:id="rId6"/>
    <p:sldId id="1726" r:id="rId7"/>
    <p:sldId id="1727" r:id="rId8"/>
    <p:sldId id="1720" r:id="rId9"/>
    <p:sldId id="1719" r:id="rId10"/>
    <p:sldId id="1721" r:id="rId11"/>
    <p:sldId id="1722" r:id="rId12"/>
    <p:sldId id="1723" r:id="rId13"/>
    <p:sldId id="1596" r:id="rId14"/>
    <p:sldId id="1714" r:id="rId15"/>
    <p:sldId id="1712" r:id="rId16"/>
    <p:sldId id="170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FFF"/>
    <a:srgbClr val="F2FFF3"/>
    <a:srgbClr val="A3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74"/>
    <p:restoredTop sz="95952"/>
  </p:normalViewPr>
  <p:slideViewPr>
    <p:cSldViewPr snapToGrid="0" snapToObjects="1">
      <p:cViewPr>
        <p:scale>
          <a:sx n="110" d="100"/>
          <a:sy n="110" d="100"/>
        </p:scale>
        <p:origin x="416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9CC7-60BA-6343-A550-E21C2A6A9238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5E2D9-497A-E344-9811-2212BED50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2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79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6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3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75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5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4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6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6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7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9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0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9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5E2D9-497A-E344-9811-2212BED50C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6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5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3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6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5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9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June 13,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5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June 13,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V. Kekelidze, CC NICA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7870-207A-2545-9764-4A45D888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69819" y="879458"/>
            <a:ext cx="6151419" cy="1384995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стоимости базовой конфигурации проекта комплекса </a:t>
            </a:r>
            <a:r>
              <a:rPr lang="e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648464"/>
            <a:ext cx="3596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Координационный комитет</a:t>
            </a:r>
            <a:endParaRPr lang="en-US" sz="2000" i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марта, 2025</a:t>
            </a:r>
            <a:endParaRPr lang="en-US" sz="2000" i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A8048-7676-C042-9459-F955154FCB70}"/>
              </a:ext>
            </a:extLst>
          </p:cNvPr>
          <p:cNvSpPr txBox="1"/>
          <p:nvPr/>
        </p:nvSpPr>
        <p:spPr>
          <a:xfrm>
            <a:off x="7268061" y="2397522"/>
            <a:ext cx="177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Морозов</a:t>
            </a:r>
          </a:p>
        </p:txBody>
      </p:sp>
    </p:spTree>
    <p:extLst>
      <p:ext uri="{BB962C8B-B14F-4D97-AF65-F5344CB8AC3E}">
        <p14:creationId xmlns:p14="http://schemas.microsoft.com/office/powerpoint/2010/main" val="233228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461665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компьютерного информационного комплекса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ED703C2-6DC2-513A-C871-119F68219214}"/>
              </a:ext>
            </a:extLst>
          </p:cNvPr>
          <p:cNvSpPr/>
          <p:nvPr/>
        </p:nvSpPr>
        <p:spPr>
          <a:xfrm rot="10800000" flipV="1">
            <a:off x="6452452" y="1833731"/>
            <a:ext cx="5311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 экономии средств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активным развитием технологий и переходу к более эффективным решениям существующих производителей компьютерного оборудования, удельная стоимость хранения данных и производительности процессоров в расчете на единицу продукции, существенно снизилась, что позволило реализовать объекты компьютерного кластера за существенно меньший объем финансирования в сравнении с запланированными на эти цели средствами</a:t>
            </a:r>
            <a:r>
              <a:rPr lang="ru-RU" sz="1400" dirty="0">
                <a:effectLst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7A1F9A7-B1C3-815A-7392-D05F36C9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8530"/>
              </p:ext>
            </p:extLst>
          </p:nvPr>
        </p:nvGraphicFramePr>
        <p:xfrm>
          <a:off x="6526599" y="1033187"/>
          <a:ext cx="5580521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3305">
                  <a:extLst>
                    <a:ext uri="{9D8B030D-6E8A-4147-A177-3AD203B41FA5}">
                      <a16:colId xmlns:a16="http://schemas.microsoft.com/office/drawing/2014/main" val="2198393417"/>
                    </a:ext>
                  </a:extLst>
                </a:gridCol>
                <a:gridCol w="1113608">
                  <a:extLst>
                    <a:ext uri="{9D8B030D-6E8A-4147-A177-3AD203B41FA5}">
                      <a16:colId xmlns:a16="http://schemas.microsoft.com/office/drawing/2014/main" val="2660903864"/>
                    </a:ext>
                  </a:extLst>
                </a:gridCol>
                <a:gridCol w="1113608">
                  <a:extLst>
                    <a:ext uri="{9D8B030D-6E8A-4147-A177-3AD203B41FA5}">
                      <a16:colId xmlns:a16="http://schemas.microsoft.com/office/drawing/2014/main" val="25224098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ru-RU" sz="1600" kern="100">
                          <a:effectLst/>
                        </a:rPr>
                        <a:t>Создание компьютерного информационного комплекса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 dirty="0">
                          <a:effectLst/>
                        </a:rPr>
                        <a:t>ПЛАН         1 199,00 млн. руб.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 dirty="0">
                          <a:effectLst/>
                        </a:rPr>
                        <a:t> ПЛАН</a:t>
                      </a:r>
                      <a:r>
                        <a:rPr lang="en-US" sz="1600" kern="100" dirty="0">
                          <a:effectLst/>
                        </a:rPr>
                        <a:t> new</a:t>
                      </a:r>
                      <a:r>
                        <a:rPr lang="ru-RU" sz="1600" kern="100" dirty="0">
                          <a:effectLst/>
                        </a:rPr>
                        <a:t> 800</a:t>
                      </a:r>
                      <a:r>
                        <a:rPr lang="en-US" sz="1600" kern="100" dirty="0">
                          <a:effectLst/>
                        </a:rPr>
                        <a:t>,0</a:t>
                      </a:r>
                      <a:r>
                        <a:rPr lang="ru-RU" sz="1600" kern="100" dirty="0">
                          <a:effectLst/>
                        </a:rPr>
                        <a:t> млн. руб.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012442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940A45-C5C1-B0B1-58B5-BC86569D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48" y="1043452"/>
            <a:ext cx="6098204" cy="50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584775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каналов и установок для прикладных и инновационных исследований</a:t>
            </a:r>
            <a:r>
              <a:rPr lang="ru-RU" sz="3200" dirty="0">
                <a:solidFill>
                  <a:srgbClr val="7030A0"/>
                </a:solidFill>
                <a:effectLst/>
              </a:rPr>
              <a:t> 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ED703C2-6DC2-513A-C871-119F68219214}"/>
              </a:ext>
            </a:extLst>
          </p:cNvPr>
          <p:cNvSpPr/>
          <p:nvPr/>
        </p:nvSpPr>
        <p:spPr>
          <a:xfrm rot="10800000" flipV="1">
            <a:off x="6452451" y="1833731"/>
            <a:ext cx="5654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 экономии средств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птимизация стоимости создаваемого оборудования и инженерной инфраструктуры без снижения проектных параметров вышеуказанных установок. Значимое уменьшение затрат связано с оптимизацией инженерной инфраструктуры каналов и снижением стоимости серийного оборудования, а также приобретением аналогичного оборудования у отечественных поставщиков и партнеров из КНР, взамен ушедшим с российского рынка западных производителей</a:t>
            </a:r>
            <a:r>
              <a:rPr lang="ru-RU" dirty="0">
                <a:effectLst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7A1F9A7-B1C3-815A-7392-D05F36C9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69789"/>
              </p:ext>
            </p:extLst>
          </p:nvPr>
        </p:nvGraphicFramePr>
        <p:xfrm>
          <a:off x="6526599" y="1033187"/>
          <a:ext cx="5580521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3305">
                  <a:extLst>
                    <a:ext uri="{9D8B030D-6E8A-4147-A177-3AD203B41FA5}">
                      <a16:colId xmlns:a16="http://schemas.microsoft.com/office/drawing/2014/main" val="2198393417"/>
                    </a:ext>
                  </a:extLst>
                </a:gridCol>
                <a:gridCol w="1113608">
                  <a:extLst>
                    <a:ext uri="{9D8B030D-6E8A-4147-A177-3AD203B41FA5}">
                      <a16:colId xmlns:a16="http://schemas.microsoft.com/office/drawing/2014/main" val="2660903864"/>
                    </a:ext>
                  </a:extLst>
                </a:gridCol>
                <a:gridCol w="1113608">
                  <a:extLst>
                    <a:ext uri="{9D8B030D-6E8A-4147-A177-3AD203B41FA5}">
                      <a16:colId xmlns:a16="http://schemas.microsoft.com/office/drawing/2014/main" val="25224098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ru-RU" sz="1600" kern="100" dirty="0">
                          <a:effectLst/>
                        </a:rPr>
                        <a:t>Создание каналов и установок для прикладных и инновационных исследований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 dirty="0">
                          <a:effectLst/>
                        </a:rPr>
                        <a:t>ПЛАН         1 010,5 млн. руб.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 dirty="0">
                          <a:effectLst/>
                        </a:rPr>
                        <a:t> ПЛАН</a:t>
                      </a:r>
                      <a:r>
                        <a:rPr lang="en-US" sz="1600" kern="100" dirty="0">
                          <a:effectLst/>
                        </a:rPr>
                        <a:t> new</a:t>
                      </a:r>
                      <a:r>
                        <a:rPr lang="ru-RU" sz="1600" kern="100" dirty="0">
                          <a:effectLst/>
                        </a:rPr>
                        <a:t> 600</a:t>
                      </a:r>
                      <a:r>
                        <a:rPr lang="en-US" sz="1600" kern="100" dirty="0">
                          <a:effectLst/>
                        </a:rPr>
                        <a:t>,0</a:t>
                      </a:r>
                      <a:r>
                        <a:rPr lang="ru-RU" sz="1600" kern="100" dirty="0">
                          <a:effectLst/>
                        </a:rPr>
                        <a:t> млн. руб.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012442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B36982-6211-3F9B-9A30-F99B5AB6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7" y="1033188"/>
            <a:ext cx="6084705" cy="42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954107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Актуализированная стоимость базовой конфигурации проекта комплекса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2B1174C-6A18-3C41-EB49-56A0BE0FE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79367"/>
              </p:ext>
            </p:extLst>
          </p:nvPr>
        </p:nvGraphicFramePr>
        <p:xfrm>
          <a:off x="2209800" y="1449886"/>
          <a:ext cx="7721279" cy="4706776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4639675">
                  <a:extLst>
                    <a:ext uri="{9D8B030D-6E8A-4147-A177-3AD203B41FA5}">
                      <a16:colId xmlns:a16="http://schemas.microsoft.com/office/drawing/2014/main" val="1696187616"/>
                    </a:ext>
                  </a:extLst>
                </a:gridCol>
                <a:gridCol w="1540802">
                  <a:extLst>
                    <a:ext uri="{9D8B030D-6E8A-4147-A177-3AD203B41FA5}">
                      <a16:colId xmlns:a16="http://schemas.microsoft.com/office/drawing/2014/main" val="1951258868"/>
                    </a:ext>
                  </a:extLst>
                </a:gridCol>
                <a:gridCol w="1540802">
                  <a:extLst>
                    <a:ext uri="{9D8B030D-6E8A-4147-A177-3AD203B41FA5}">
                      <a16:colId xmlns:a16="http://schemas.microsoft.com/office/drawing/2014/main" val="1730423447"/>
                    </a:ext>
                  </a:extLst>
                </a:gridCol>
              </a:tblGrid>
              <a:tr h="1576033"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effectLst/>
                        </a:rPr>
                        <a:t>Наименование объекта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>
                          <a:effectLst/>
                        </a:rPr>
                        <a:t>Утвержденная стоимость базовой конфигурации проекта комплекса </a:t>
                      </a:r>
                      <a:r>
                        <a:rPr lang="en-US" sz="1400" kern="100">
                          <a:effectLst/>
                        </a:rPr>
                        <a:t>NICA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Актуальная стоимость базовой конфигурации проекта комплекса </a:t>
                      </a:r>
                      <a:r>
                        <a:rPr lang="en-US" sz="1400" kern="100" dirty="0">
                          <a:effectLst/>
                        </a:rPr>
                        <a:t>NICA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9553951"/>
                  </a:ext>
                </a:extLst>
              </a:tr>
              <a:tr h="544959">
                <a:tc>
                  <a:txBody>
                    <a:bodyPr/>
                    <a:lstStyle/>
                    <a:p>
                      <a:r>
                        <a:rPr lang="ru-RU" sz="1600" b="0" kern="100" dirty="0">
                          <a:effectLst/>
                        </a:rPr>
                        <a:t>Создание ускорительного комплекса, включающего бустерный синхротрон и коллайдер</a:t>
                      </a:r>
                      <a:endParaRPr lang="ru-RU" sz="18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00" dirty="0">
                          <a:solidFill>
                            <a:srgbClr val="00B050"/>
                          </a:solidFill>
                          <a:effectLst/>
                        </a:rPr>
                        <a:t>9 467,50</a:t>
                      </a:r>
                      <a:endParaRPr lang="ru-RU" sz="28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00" dirty="0">
                          <a:solidFill>
                            <a:srgbClr val="7030A0"/>
                          </a:solidFill>
                          <a:effectLst/>
                        </a:rPr>
                        <a:t>9 700,0</a:t>
                      </a:r>
                      <a:endParaRPr lang="ru-RU" sz="28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6247720"/>
                  </a:ext>
                </a:extLst>
              </a:tr>
              <a:tr h="562868">
                <a:tc>
                  <a:txBody>
                    <a:bodyPr/>
                    <a:lstStyle/>
                    <a:p>
                      <a:r>
                        <a:rPr lang="ru-RU" sz="1600" b="0" kern="100" dirty="0">
                          <a:effectLst/>
                        </a:rPr>
                        <a:t>Создание экспериментальных установок (MPD, BM@N, SPD)</a:t>
                      </a:r>
                      <a:endParaRPr lang="ru-RU" sz="18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00" dirty="0">
                          <a:solidFill>
                            <a:srgbClr val="00B050"/>
                          </a:solidFill>
                          <a:effectLst/>
                        </a:rPr>
                        <a:t>6 215,10</a:t>
                      </a:r>
                      <a:endParaRPr lang="ru-RU" sz="28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00" dirty="0">
                          <a:solidFill>
                            <a:srgbClr val="7030A0"/>
                          </a:solidFill>
                          <a:effectLst/>
                        </a:rPr>
                        <a:t>6 600,0</a:t>
                      </a:r>
                      <a:endParaRPr lang="ru-RU" sz="28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76787"/>
                  </a:ext>
                </a:extLst>
              </a:tr>
              <a:tr h="512552">
                <a:tc>
                  <a:txBody>
                    <a:bodyPr/>
                    <a:lstStyle/>
                    <a:p>
                      <a:r>
                        <a:rPr lang="ru-RU" sz="1600" b="0" kern="100" dirty="0">
                          <a:effectLst/>
                        </a:rPr>
                        <a:t>Создание научно-исследовательской и инженерной инфраструктуры</a:t>
                      </a:r>
                      <a:endParaRPr lang="ru-RU" sz="18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00" dirty="0">
                          <a:solidFill>
                            <a:srgbClr val="00B050"/>
                          </a:solidFill>
                          <a:effectLst/>
                        </a:rPr>
                        <a:t>14 207,90</a:t>
                      </a:r>
                      <a:endParaRPr lang="ru-RU" sz="28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00" dirty="0">
                          <a:solidFill>
                            <a:srgbClr val="7030A0"/>
                          </a:solidFill>
                          <a:effectLst/>
                        </a:rPr>
                        <a:t>16 300,0</a:t>
                      </a:r>
                      <a:endParaRPr lang="ru-RU" sz="28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0813350"/>
                  </a:ext>
                </a:extLst>
              </a:tr>
              <a:tr h="562868">
                <a:tc>
                  <a:txBody>
                    <a:bodyPr/>
                    <a:lstStyle/>
                    <a:p>
                      <a:r>
                        <a:rPr lang="ru-RU" sz="1600" b="0" kern="100">
                          <a:effectLst/>
                        </a:rPr>
                        <a:t>Создание компьютерного информационного комплекса</a:t>
                      </a:r>
                      <a:endParaRPr lang="ru-RU" sz="18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00" dirty="0">
                          <a:solidFill>
                            <a:srgbClr val="00B050"/>
                          </a:solidFill>
                          <a:effectLst/>
                        </a:rPr>
                        <a:t>1 199,00</a:t>
                      </a:r>
                      <a:endParaRPr lang="ru-RU" sz="28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00" dirty="0">
                          <a:solidFill>
                            <a:srgbClr val="7030A0"/>
                          </a:solidFill>
                          <a:effectLst/>
                        </a:rPr>
                        <a:t>800</a:t>
                      </a:r>
                      <a:r>
                        <a:rPr lang="en-US" sz="2400" b="1" kern="100" dirty="0">
                          <a:solidFill>
                            <a:srgbClr val="7030A0"/>
                          </a:solidFill>
                          <a:effectLst/>
                        </a:rPr>
                        <a:t>,0</a:t>
                      </a:r>
                      <a:endParaRPr lang="ru-RU" sz="28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9945455"/>
                  </a:ext>
                </a:extLst>
              </a:tr>
              <a:tr h="504024">
                <a:tc>
                  <a:txBody>
                    <a:bodyPr/>
                    <a:lstStyle/>
                    <a:p>
                      <a:r>
                        <a:rPr lang="ru-RU" sz="1600" b="0" kern="100" dirty="0">
                          <a:effectLst/>
                        </a:rPr>
                        <a:t>Создание каналов и установок для прикладных и инновационных исследований</a:t>
                      </a:r>
                      <a:endParaRPr lang="ru-RU" sz="18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00" dirty="0">
                          <a:solidFill>
                            <a:srgbClr val="00B050"/>
                          </a:solidFill>
                          <a:effectLst/>
                        </a:rPr>
                        <a:t>1 010,50</a:t>
                      </a:r>
                      <a:endParaRPr lang="ru-RU" sz="2800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solidFill>
                            <a:srgbClr val="7030A0"/>
                          </a:solidFill>
                          <a:effectLst/>
                        </a:rPr>
                        <a:t>600,0</a:t>
                      </a:r>
                      <a:endParaRPr lang="ru-RU" sz="28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0423400"/>
                  </a:ext>
                </a:extLst>
              </a:tr>
              <a:tr h="443472">
                <a:tc>
                  <a:txBody>
                    <a:bodyPr/>
                    <a:lstStyle/>
                    <a:p>
                      <a:pPr algn="ctr"/>
                      <a:r>
                        <a:rPr lang="ru-RU" sz="1600" kern="100" dirty="0">
                          <a:effectLst/>
                        </a:rPr>
                        <a:t>ИТОГО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00" dirty="0">
                          <a:solidFill>
                            <a:srgbClr val="00B050"/>
                          </a:solidFill>
                          <a:effectLst/>
                        </a:rPr>
                        <a:t>32 100,00</a:t>
                      </a:r>
                      <a:endParaRPr lang="ru-RU" sz="2800" b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>
                          <a:solidFill>
                            <a:srgbClr val="7030A0"/>
                          </a:solidFill>
                          <a:effectLst/>
                        </a:rPr>
                        <a:t>3</a:t>
                      </a:r>
                      <a:r>
                        <a:rPr lang="ru-RU" sz="2400" b="1" kern="100" dirty="0">
                          <a:solidFill>
                            <a:srgbClr val="7030A0"/>
                          </a:solidFill>
                          <a:effectLst/>
                        </a:rPr>
                        <a:t>4 000,00</a:t>
                      </a:r>
                      <a:endParaRPr lang="ru-RU" sz="28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947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89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E76F-E899-4C4E-98AF-951AE468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</a:t>
            </a:r>
            <a:r>
              <a:rPr lang="ru-RU" dirty="0"/>
              <a:t> </a:t>
            </a:r>
            <a:r>
              <a:rPr lang="en-US" dirty="0"/>
              <a:t>25</a:t>
            </a:r>
            <a:r>
              <a:rPr lang="ru-RU" dirty="0"/>
              <a:t>, 202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0167-1092-8D43-9754-89A8917F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V. </a:t>
            </a:r>
            <a:r>
              <a:rPr lang="en-US" dirty="0"/>
              <a:t>Morozov</a:t>
            </a:r>
            <a:r>
              <a:rPr lang="en-GB" dirty="0"/>
              <a:t>, CC NICA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DB0D4-4E8E-E64D-874B-E2FF74A0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13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B64CB-9BC1-A14D-ACEA-3987EAEC39BF}"/>
              </a:ext>
            </a:extLst>
          </p:cNvPr>
          <p:cNvSpPr txBox="1"/>
          <p:nvPr/>
        </p:nvSpPr>
        <p:spPr>
          <a:xfrm>
            <a:off x="3581400" y="2434441"/>
            <a:ext cx="5440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2788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E76F-E899-4C4E-98AF-951AE468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</a:t>
            </a:r>
            <a:r>
              <a:rPr lang="ru-RU" dirty="0"/>
              <a:t> </a:t>
            </a:r>
            <a:r>
              <a:rPr lang="en-US" dirty="0"/>
              <a:t>25</a:t>
            </a:r>
            <a:r>
              <a:rPr lang="ru-RU" dirty="0"/>
              <a:t>, 202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0167-1092-8D43-9754-89A8917F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V. </a:t>
            </a:r>
            <a:r>
              <a:rPr lang="en-US" dirty="0"/>
              <a:t>Morozov</a:t>
            </a:r>
            <a:r>
              <a:rPr lang="en-GB" dirty="0"/>
              <a:t>, CC NICA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DB0D4-4E8E-E64D-874B-E2FF74A0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7870-207A-2545-9764-4A45D888C558}" type="slidenum">
              <a:rPr lang="ru-RU" smtClean="0"/>
              <a:t>14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B64CB-9BC1-A14D-ACEA-3987EAEC39BF}"/>
              </a:ext>
            </a:extLst>
          </p:cNvPr>
          <p:cNvSpPr txBox="1"/>
          <p:nvPr/>
        </p:nvSpPr>
        <p:spPr>
          <a:xfrm>
            <a:off x="3581400" y="2434441"/>
            <a:ext cx="5443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слайды</a:t>
            </a:r>
          </a:p>
        </p:txBody>
      </p:sp>
    </p:spTree>
    <p:extLst>
      <p:ext uri="{BB962C8B-B14F-4D97-AF65-F5344CB8AC3E}">
        <p14:creationId xmlns:p14="http://schemas.microsoft.com/office/powerpoint/2010/main" val="88269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October</a:t>
            </a:r>
            <a:r>
              <a:rPr lang="ru-RU" dirty="0"/>
              <a:t> </a:t>
            </a:r>
            <a:r>
              <a:rPr lang="en-US" dirty="0"/>
              <a:t>25</a:t>
            </a:r>
            <a:r>
              <a:rPr lang="ru-RU" dirty="0"/>
              <a:t>, 202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52322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Фактические расходы (Средства ОИЯИ + РФ)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5CB01F-2E6D-95F1-7776-9F5A745B7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0228"/>
              </p:ext>
            </p:extLst>
          </p:nvPr>
        </p:nvGraphicFramePr>
        <p:xfrm>
          <a:off x="605918" y="903153"/>
          <a:ext cx="11182118" cy="5014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261">
                  <a:extLst>
                    <a:ext uri="{9D8B030D-6E8A-4147-A177-3AD203B41FA5}">
                      <a16:colId xmlns:a16="http://schemas.microsoft.com/office/drawing/2014/main" val="3819020712"/>
                    </a:ext>
                  </a:extLst>
                </a:gridCol>
                <a:gridCol w="2403496">
                  <a:extLst>
                    <a:ext uri="{9D8B030D-6E8A-4147-A177-3AD203B41FA5}">
                      <a16:colId xmlns:a16="http://schemas.microsoft.com/office/drawing/2014/main" val="1019474573"/>
                    </a:ext>
                  </a:extLst>
                </a:gridCol>
                <a:gridCol w="2154353">
                  <a:extLst>
                    <a:ext uri="{9D8B030D-6E8A-4147-A177-3AD203B41FA5}">
                      <a16:colId xmlns:a16="http://schemas.microsoft.com/office/drawing/2014/main" val="886597456"/>
                    </a:ext>
                  </a:extLst>
                </a:gridCol>
                <a:gridCol w="2169008">
                  <a:extLst>
                    <a:ext uri="{9D8B030D-6E8A-4147-A177-3AD203B41FA5}">
                      <a16:colId xmlns:a16="http://schemas.microsoft.com/office/drawing/2014/main" val="3615338643"/>
                    </a:ext>
                  </a:extLst>
                </a:gridCol>
              </a:tblGrid>
              <a:tr h="2795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ОИЯИ + РФ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91903"/>
                  </a:ext>
                </a:extLst>
              </a:tr>
              <a:tr h="279571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1757513"/>
                  </a:ext>
                </a:extLst>
              </a:tr>
              <a:tr h="1065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Законтрактовано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оплачено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500016"/>
                  </a:ext>
                </a:extLst>
              </a:tr>
              <a:tr h="803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ускорительного комплекса, включающего бустерный синхротрон и коллайдер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9 467,5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8 490,53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7 959,68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9950719"/>
                  </a:ext>
                </a:extLst>
              </a:tr>
              <a:tr h="541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экспериментальных установок (</a:t>
                      </a:r>
                      <a:r>
                        <a:rPr lang="e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MPD, BM@N, SPD)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6 215,1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6 142,59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5 960,52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4467139"/>
                  </a:ext>
                </a:extLst>
              </a:tr>
              <a:tr h="541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Содание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научно-исследовательской и инженерной инфраструктуры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14 091,00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13 184,76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209851"/>
                  </a:ext>
                </a:extLst>
              </a:tr>
              <a:tr h="541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компьютерного информационного комплекса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1 199,0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762,04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762,04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582651"/>
                  </a:ext>
                </a:extLst>
              </a:tr>
              <a:tr h="559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каналов и установок для прикладных и инновационных исследований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569,50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501,90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8275036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30 052,46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28 368,90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546977"/>
                  </a:ext>
                </a:extLst>
              </a:tr>
            </a:tbl>
          </a:graphicData>
        </a:graphic>
      </p:graphicFrame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5AB6FC1-989F-C88A-1830-9BB798B036EC}"/>
              </a:ext>
            </a:extLst>
          </p:cNvPr>
          <p:cNvSpPr/>
          <p:nvPr/>
        </p:nvSpPr>
        <p:spPr>
          <a:xfrm rot="10800000" flipV="1">
            <a:off x="8002323" y="2256684"/>
            <a:ext cx="1350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Committed money</a:t>
            </a:r>
            <a:endParaRPr lang="ru-RU" sz="12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2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October</a:t>
            </a:r>
            <a:r>
              <a:rPr lang="ru-RU" dirty="0"/>
              <a:t> </a:t>
            </a:r>
            <a:r>
              <a:rPr lang="en-US" dirty="0"/>
              <a:t>25</a:t>
            </a:r>
            <a:r>
              <a:rPr lang="ru-RU" dirty="0"/>
              <a:t>, 202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52322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</a:rPr>
              <a:t>Хронология изменения стоимости проекта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45C65-78B3-3CA6-89B9-6EC17C3529B2}"/>
              </a:ext>
            </a:extLst>
          </p:cNvPr>
          <p:cNvSpPr txBox="1"/>
          <p:nvPr/>
        </p:nvSpPr>
        <p:spPr>
          <a:xfrm>
            <a:off x="605921" y="856053"/>
            <a:ext cx="11182119" cy="830997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- 17 500 млн. руб. в ценах 2013г . Соглашение с РФ. 2016 год.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РФ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8700 ОИЯИ</a:t>
            </a:r>
          </a:p>
          <a:p>
            <a:pPr lvl="0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5582F-EE1E-E550-39BF-F7CB676B318E}"/>
              </a:ext>
            </a:extLst>
          </p:cNvPr>
          <p:cNvSpPr txBox="1"/>
          <p:nvPr/>
        </p:nvSpPr>
        <p:spPr>
          <a:xfrm>
            <a:off x="605920" y="3565479"/>
            <a:ext cx="11182119" cy="707886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- 28 158,9 млн. руб. в текущих ценах. Решение Наблюдательного совета           (протокол №3). 2019 год.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14 400 РФ (+5600)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13 758,9 ОИЯИ (+5058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9EBB24-C351-B288-BA6F-01FEC8CA1A06}"/>
              </a:ext>
            </a:extLst>
          </p:cNvPr>
          <p:cNvSpPr txBox="1"/>
          <p:nvPr/>
        </p:nvSpPr>
        <p:spPr>
          <a:xfrm>
            <a:off x="605918" y="4467214"/>
            <a:ext cx="11182119" cy="707886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Включение проекта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Национальный проект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финансированием в размере 5 600 млн. рублей.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9A0F9-70F6-3764-106B-ADAF2D900F64}"/>
              </a:ext>
            </a:extLst>
          </p:cNvPr>
          <p:cNvSpPr txBox="1"/>
          <p:nvPr/>
        </p:nvSpPr>
        <p:spPr>
          <a:xfrm>
            <a:off x="605919" y="2643822"/>
            <a:ext cx="11182119" cy="707886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Решение ФК и КПП ОИЯИ об увеличении стоимости проекта с учетом пересчета стоимости в текущие цены. 2017 год.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финансирования со стороны ОИЯИ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39CCD9-C96A-6532-71E3-2B43BFFD1EAC}"/>
              </a:ext>
            </a:extLst>
          </p:cNvPr>
          <p:cNvSpPr txBox="1"/>
          <p:nvPr/>
        </p:nvSpPr>
        <p:spPr>
          <a:xfrm>
            <a:off x="605919" y="1777711"/>
            <a:ext cx="11182119" cy="707886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Согласование МИНЭК РФ разработанной методики по пересчету стоимости проекта в текущие цены. 2017 год. 28 158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14 400 РФ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13 758,9 ОИЯИ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D303C-2849-4AB0-8F07-076B78B61A01}"/>
              </a:ext>
            </a:extLst>
          </p:cNvPr>
          <p:cNvSpPr txBox="1"/>
          <p:nvPr/>
        </p:nvSpPr>
        <p:spPr>
          <a:xfrm>
            <a:off x="605918" y="5324460"/>
            <a:ext cx="11182119" cy="707886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- 32 100 млн. руб. Решение Наблюдательного совета (протокол №3). 2021 год.                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14 400 РФ,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17 700 ОИЯИ (+3941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,1)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4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52322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комплекса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5CB01F-2E6D-95F1-7776-9F5A745B7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91224"/>
              </p:ext>
            </p:extLst>
          </p:nvPr>
        </p:nvGraphicFramePr>
        <p:xfrm>
          <a:off x="1218982" y="1415258"/>
          <a:ext cx="9013110" cy="4917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261">
                  <a:extLst>
                    <a:ext uri="{9D8B030D-6E8A-4147-A177-3AD203B41FA5}">
                      <a16:colId xmlns:a16="http://schemas.microsoft.com/office/drawing/2014/main" val="3819020712"/>
                    </a:ext>
                  </a:extLst>
                </a:gridCol>
                <a:gridCol w="2403496">
                  <a:extLst>
                    <a:ext uri="{9D8B030D-6E8A-4147-A177-3AD203B41FA5}">
                      <a16:colId xmlns:a16="http://schemas.microsoft.com/office/drawing/2014/main" val="1019474573"/>
                    </a:ext>
                  </a:extLst>
                </a:gridCol>
                <a:gridCol w="2154353">
                  <a:extLst>
                    <a:ext uri="{9D8B030D-6E8A-4147-A177-3AD203B41FA5}">
                      <a16:colId xmlns:a16="http://schemas.microsoft.com/office/drawing/2014/main" val="886597456"/>
                    </a:ext>
                  </a:extLst>
                </a:gridCol>
              </a:tblGrid>
              <a:tr h="279571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91903"/>
                  </a:ext>
                </a:extLst>
              </a:tr>
              <a:tr h="1065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ОИЯИ + другие страны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500016"/>
                  </a:ext>
                </a:extLst>
              </a:tr>
              <a:tr h="803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ускорительного комплекса, включающего бустерный синхротрон и коллайдер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3 930,4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5 537,1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9950719"/>
                  </a:ext>
                </a:extLst>
              </a:tr>
              <a:tr h="541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экспериментальных установок (</a:t>
                      </a:r>
                      <a:r>
                        <a:rPr lang="e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MPD, BM@N, SPD)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1 193,60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5 021,5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4467139"/>
                  </a:ext>
                </a:extLst>
              </a:tr>
              <a:tr h="541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научно-исследовательской и инженерной инфраструктуры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7 196,60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7 011,3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209851"/>
                  </a:ext>
                </a:extLst>
              </a:tr>
              <a:tr h="541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компьютерного информационного комплекса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1 068,90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582651"/>
                  </a:ext>
                </a:extLst>
              </a:tr>
              <a:tr h="559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каналов и установок для прикладных и инновационных исследований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1 010,50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8275036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17 700,00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5469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18B7FA-8CF5-1B83-487D-71F839E67B25}"/>
              </a:ext>
            </a:extLst>
          </p:cNvPr>
          <p:cNvSpPr txBox="1"/>
          <p:nvPr/>
        </p:nvSpPr>
        <p:spPr>
          <a:xfrm>
            <a:off x="605918" y="701337"/>
            <a:ext cx="11182119" cy="646331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Текущая стоимость проекта комплекса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NICA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размере 32 100 млн. рублей определена протоколом №6 заседания Наблюдательного Совета от 15 марта 2021 года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DD3992-94B2-B56E-02E5-F20CBC128390}"/>
              </a:ext>
            </a:extLst>
          </p:cNvPr>
          <p:cNvSpPr/>
          <p:nvPr/>
        </p:nvSpPr>
        <p:spPr>
          <a:xfrm rot="10800000" flipV="1">
            <a:off x="10232092" y="5961348"/>
            <a:ext cx="2029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32 100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7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954107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изменения стоимости проекта комплекса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8B7FA-8CF5-1B83-487D-71F839E67B25}"/>
              </a:ext>
            </a:extLst>
          </p:cNvPr>
          <p:cNvSpPr txBox="1"/>
          <p:nvPr/>
        </p:nvSpPr>
        <p:spPr>
          <a:xfrm>
            <a:off x="605917" y="2303427"/>
            <a:ext cx="11283096" cy="2123658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Экономические условия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Пандемия 2019</a:t>
            </a:r>
          </a:p>
          <a:p>
            <a:pPr lvl="0"/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Геополитическая напряженность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Рост стоимости наукоемкого оборудования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Сильная волатильность и девальвация рубля по отношению к мировым валютам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Высокие инфляционные показатели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Перестройка производственно-логистических цепочек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Санкционные ограничения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70A2CF-B278-757E-8094-D14CE0662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9" y="4540603"/>
            <a:ext cx="5952612" cy="22104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CDD2EB-6F44-BE85-9E6E-30C530B63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80" y="3876765"/>
            <a:ext cx="4487879" cy="2806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0EC9CF-8B2A-48AE-9153-8C7FD6408B7A}"/>
              </a:ext>
            </a:extLst>
          </p:cNvPr>
          <p:cNvSpPr txBox="1"/>
          <p:nvPr/>
        </p:nvSpPr>
        <p:spPr>
          <a:xfrm>
            <a:off x="605917" y="1112691"/>
            <a:ext cx="11182119" cy="1077218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условия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Соблюдение конкурентоспособности установки на мировом уровне, соответствие мировым стандартам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Новые проектные и технические решения технологического оборудования (международные экспертизы)</a:t>
            </a:r>
          </a:p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Новые проектные и технические решения инженерного оборудования и капитального строительства</a:t>
            </a:r>
          </a:p>
        </p:txBody>
      </p:sp>
      <p:sp>
        <p:nvSpPr>
          <p:cNvPr id="13" name="Стрелка углом 12">
            <a:extLst>
              <a:ext uri="{FF2B5EF4-FFF2-40B4-BE49-F238E27FC236}">
                <a16:creationId xmlns:a16="http://schemas.microsoft.com/office/drawing/2014/main" id="{F6E01202-0C99-31BD-BD5F-7B7C84440CA3}"/>
              </a:ext>
            </a:extLst>
          </p:cNvPr>
          <p:cNvSpPr/>
          <p:nvPr/>
        </p:nvSpPr>
        <p:spPr>
          <a:xfrm rot="5400000" flipV="1">
            <a:off x="168474" y="2922481"/>
            <a:ext cx="497712" cy="37717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>
            <a:extLst>
              <a:ext uri="{FF2B5EF4-FFF2-40B4-BE49-F238E27FC236}">
                <a16:creationId xmlns:a16="http://schemas.microsoft.com/office/drawing/2014/main" id="{EC7FEEB7-E3D7-4A0C-2C13-997AE101BBF2}"/>
              </a:ext>
            </a:extLst>
          </p:cNvPr>
          <p:cNvSpPr/>
          <p:nvPr/>
        </p:nvSpPr>
        <p:spPr>
          <a:xfrm rot="5400000" flipV="1">
            <a:off x="155108" y="1579757"/>
            <a:ext cx="497712" cy="37717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4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954107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изменения стоимости проекта комплекса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(яркие примеры контрактов и текущих закупок)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48B79A1-1C3E-FCCA-2E6D-8630390CC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00269"/>
              </p:ext>
            </p:extLst>
          </p:nvPr>
        </p:nvGraphicFramePr>
        <p:xfrm>
          <a:off x="722862" y="1253331"/>
          <a:ext cx="11065175" cy="5061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257">
                  <a:extLst>
                    <a:ext uri="{9D8B030D-6E8A-4147-A177-3AD203B41FA5}">
                      <a16:colId xmlns:a16="http://schemas.microsoft.com/office/drawing/2014/main" val="1004756620"/>
                    </a:ext>
                  </a:extLst>
                </a:gridCol>
                <a:gridCol w="1892718">
                  <a:extLst>
                    <a:ext uri="{9D8B030D-6E8A-4147-A177-3AD203B41FA5}">
                      <a16:colId xmlns:a16="http://schemas.microsoft.com/office/drawing/2014/main" val="3993850542"/>
                    </a:ext>
                  </a:extLst>
                </a:gridCol>
                <a:gridCol w="1372780">
                  <a:extLst>
                    <a:ext uri="{9D8B030D-6E8A-4147-A177-3AD203B41FA5}">
                      <a16:colId xmlns:a16="http://schemas.microsoft.com/office/drawing/2014/main" val="727467506"/>
                    </a:ext>
                  </a:extLst>
                </a:gridCol>
                <a:gridCol w="1328875">
                  <a:extLst>
                    <a:ext uri="{9D8B030D-6E8A-4147-A177-3AD203B41FA5}">
                      <a16:colId xmlns:a16="http://schemas.microsoft.com/office/drawing/2014/main" val="2695048661"/>
                    </a:ext>
                  </a:extLst>
                </a:gridCol>
                <a:gridCol w="1421565">
                  <a:extLst>
                    <a:ext uri="{9D8B030D-6E8A-4147-A177-3AD203B41FA5}">
                      <a16:colId xmlns:a16="http://schemas.microsoft.com/office/drawing/2014/main" val="3688453305"/>
                    </a:ext>
                  </a:extLst>
                </a:gridCol>
                <a:gridCol w="2808980">
                  <a:extLst>
                    <a:ext uri="{9D8B030D-6E8A-4147-A177-3AD203B41FA5}">
                      <a16:colId xmlns:a16="http://schemas.microsoft.com/office/drawing/2014/main" val="1889138137"/>
                    </a:ext>
                  </a:extLst>
                </a:gridCol>
              </a:tblGrid>
              <a:tr h="358627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Номенклатура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Планируемая стоимость, тыс. евро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Фактическая стоимость, тыс. евро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Увеличение стоимости, тыс. евро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solidFill>
                            <a:srgbClr val="FF0000"/>
                          </a:solidFill>
                          <a:effectLst/>
                        </a:rPr>
                        <a:t>Увеличение,%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Причины удорожания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ctr"/>
                </a:tc>
                <a:extLst>
                  <a:ext uri="{0D108BD9-81ED-4DB2-BD59-A6C34878D82A}">
                    <a16:rowId xmlns:a16="http://schemas.microsoft.com/office/drawing/2014/main" val="3853117680"/>
                  </a:ext>
                </a:extLst>
              </a:tr>
              <a:tr h="358627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Канал перехода Нуклотрон-Коллайдер, Sigmaphi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7 834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13 085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5 251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67,0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Финансовые потери по контракту и замена оборудования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306084034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Соленоидальный магнит + ПО + ПНР, ASG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14 781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15 262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481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3,3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Финансовые потери по контракту и замена оборудования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3847149739"/>
                  </a:ext>
                </a:extLst>
              </a:tr>
              <a:tr h="278932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Изготовление систем АСУ  Libera Hadron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300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600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300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100,0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Поставка оборудования через отечественного поставщика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3253160618"/>
                  </a:ext>
                </a:extLst>
              </a:tr>
              <a:tr h="231115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Датчики тока LEM (Швейцария)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13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36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23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176,9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Поставка оборудования через отечественного поставщика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902403677"/>
                  </a:ext>
                </a:extLst>
              </a:tr>
              <a:tr h="510047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Система охлаждения электроники TPC и ECAL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560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1130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 dirty="0">
                          <a:effectLst/>
                        </a:rPr>
                        <a:t>570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101,8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Удорожание оборудование в связи с планируемой поставкой компании Siemens и заменой на отечественных и белорусских поставщиков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3547718466"/>
                  </a:ext>
                </a:extLst>
              </a:tr>
              <a:tr h="478169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Азотные резервуары для криогенной инфраструктуры MPD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160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240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80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50,0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Изготовление оборудования отечественным поставщиком, изначально планировалась западная фирма Ferox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3441681822"/>
                  </a:ext>
                </a:extLst>
              </a:tr>
              <a:tr h="478169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Поставка трубопроводов для жидкого гелия и азота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80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140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60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Изготовление оборудования отечественным поставщиком, изначально планировалась британская компания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3655615058"/>
                  </a:ext>
                </a:extLst>
              </a:tr>
              <a:tr h="486138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Прецизионные источники ИП500-15 для магнитов сведения (BV1,2) коллайдера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110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190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80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72,7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Изготовление отечественным поставщиком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4254665080"/>
                  </a:ext>
                </a:extLst>
              </a:tr>
              <a:tr h="486138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Сильфонные вставки пучковой камеры коллайдера NICA Vakuum Praha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197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295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98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Удорожание поставки оборудования в связи с изменением логистики 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3183044875"/>
                  </a:ext>
                </a:extLst>
              </a:tr>
              <a:tr h="374566">
                <a:tc>
                  <a:txBody>
                    <a:bodyPr/>
                    <a:lstStyle/>
                    <a:p>
                      <a:r>
                        <a:rPr lang="ru-RU" sz="1100" kern="100">
                          <a:effectLst/>
                        </a:rPr>
                        <a:t>Элементы системы коллимации пучка Коллайдера, Revol TT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264,8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303,5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kern="100">
                          <a:effectLst/>
                        </a:rPr>
                        <a:t>38,7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14,6</a:t>
                      </a:r>
                      <a:endParaRPr lang="ru-RU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tc>
                  <a:txBody>
                    <a:bodyPr/>
                    <a:lstStyle/>
                    <a:p>
                      <a:r>
                        <a:rPr lang="ru-RU" sz="1100" kern="100" dirty="0">
                          <a:effectLst/>
                        </a:rPr>
                        <a:t>Удорожание поставки оборудования в связи с изменением логистики 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35" marR="43035" marT="0" marB="0" anchor="b"/>
                </a:tc>
                <a:extLst>
                  <a:ext uri="{0D108BD9-81ED-4DB2-BD59-A6C34878D82A}">
                    <a16:rowId xmlns:a16="http://schemas.microsoft.com/office/drawing/2014/main" val="256405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7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954107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0" dirty="0">
                <a:effectLst/>
              </a:rPr>
              <a:t>Прогноз индексов цен производителей и индексов-дефляторов по видам экономической </a:t>
            </a:r>
            <a:r>
              <a:rPr lang="ru-RU" sz="2800" b="1" kern="100" dirty="0" err="1">
                <a:effectLst/>
              </a:rPr>
              <a:t>деятельноcти</a:t>
            </a:r>
            <a:r>
              <a:rPr lang="ru-RU" sz="2800" b="1" kern="100" dirty="0">
                <a:effectLst/>
              </a:rPr>
              <a:t> с 2018 года до 2024 года</a:t>
            </a:r>
            <a:endParaRPr lang="ru-RU" sz="4000" b="1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27F81D-78AA-EC33-464D-62E217243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29653"/>
              </p:ext>
            </p:extLst>
          </p:nvPr>
        </p:nvGraphicFramePr>
        <p:xfrm>
          <a:off x="3547652" y="1608881"/>
          <a:ext cx="8472667" cy="4663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394">
                  <a:extLst>
                    <a:ext uri="{9D8B030D-6E8A-4147-A177-3AD203B41FA5}">
                      <a16:colId xmlns:a16="http://schemas.microsoft.com/office/drawing/2014/main" val="114806423"/>
                    </a:ext>
                  </a:extLst>
                </a:gridCol>
                <a:gridCol w="940399">
                  <a:extLst>
                    <a:ext uri="{9D8B030D-6E8A-4147-A177-3AD203B41FA5}">
                      <a16:colId xmlns:a16="http://schemas.microsoft.com/office/drawing/2014/main" val="693488861"/>
                    </a:ext>
                  </a:extLst>
                </a:gridCol>
                <a:gridCol w="940399">
                  <a:extLst>
                    <a:ext uri="{9D8B030D-6E8A-4147-A177-3AD203B41FA5}">
                      <a16:colId xmlns:a16="http://schemas.microsoft.com/office/drawing/2014/main" val="886645436"/>
                    </a:ext>
                  </a:extLst>
                </a:gridCol>
                <a:gridCol w="819137">
                  <a:extLst>
                    <a:ext uri="{9D8B030D-6E8A-4147-A177-3AD203B41FA5}">
                      <a16:colId xmlns:a16="http://schemas.microsoft.com/office/drawing/2014/main" val="1134474135"/>
                    </a:ext>
                  </a:extLst>
                </a:gridCol>
                <a:gridCol w="818312">
                  <a:extLst>
                    <a:ext uri="{9D8B030D-6E8A-4147-A177-3AD203B41FA5}">
                      <a16:colId xmlns:a16="http://schemas.microsoft.com/office/drawing/2014/main" val="3440878480"/>
                    </a:ext>
                  </a:extLst>
                </a:gridCol>
                <a:gridCol w="768817">
                  <a:extLst>
                    <a:ext uri="{9D8B030D-6E8A-4147-A177-3AD203B41FA5}">
                      <a16:colId xmlns:a16="http://schemas.microsoft.com/office/drawing/2014/main" val="3922991055"/>
                    </a:ext>
                  </a:extLst>
                </a:gridCol>
                <a:gridCol w="785317">
                  <a:extLst>
                    <a:ext uri="{9D8B030D-6E8A-4147-A177-3AD203B41FA5}">
                      <a16:colId xmlns:a16="http://schemas.microsoft.com/office/drawing/2014/main" val="3035334727"/>
                    </a:ext>
                  </a:extLst>
                </a:gridCol>
                <a:gridCol w="777892">
                  <a:extLst>
                    <a:ext uri="{9D8B030D-6E8A-4147-A177-3AD203B41FA5}">
                      <a16:colId xmlns:a16="http://schemas.microsoft.com/office/drawing/2014/main" val="1276641383"/>
                    </a:ext>
                  </a:extLst>
                </a:gridCol>
              </a:tblGrid>
              <a:tr h="875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Прогноз индексов цен производителей и индексов-дефляторов по видам экономической </a:t>
                      </a:r>
                      <a:r>
                        <a:rPr lang="ru-RU" sz="1400" b="1" kern="100" dirty="0" err="1">
                          <a:effectLst/>
                        </a:rPr>
                        <a:t>деятельноcти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00" dirty="0">
                          <a:effectLst/>
                        </a:rPr>
                        <a:t>2018 </a:t>
                      </a:r>
                      <a:endParaRPr lang="ru-RU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00" dirty="0">
                          <a:effectLst/>
                        </a:rPr>
                        <a:t>2019 </a:t>
                      </a:r>
                      <a:endParaRPr lang="ru-RU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00" dirty="0">
                          <a:effectLst/>
                        </a:rPr>
                        <a:t>2020 </a:t>
                      </a:r>
                      <a:endParaRPr lang="ru-RU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00" dirty="0">
                          <a:effectLst/>
                        </a:rPr>
                        <a:t>2021 </a:t>
                      </a:r>
                      <a:endParaRPr lang="ru-RU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00" dirty="0">
                          <a:effectLst/>
                        </a:rPr>
                        <a:t>2022 </a:t>
                      </a:r>
                      <a:endParaRPr lang="ru-RU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00" dirty="0">
                          <a:effectLst/>
                        </a:rPr>
                        <a:t>2023 </a:t>
                      </a:r>
                      <a:endParaRPr lang="ru-RU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00" dirty="0">
                          <a:effectLst/>
                        </a:rPr>
                        <a:t>2024 </a:t>
                      </a:r>
                      <a:endParaRPr lang="ru-RU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397108"/>
                  </a:ext>
                </a:extLst>
              </a:tr>
              <a:tr h="6911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 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оценка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прогноз</a:t>
                      </a:r>
                    </a:p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400" b="1" kern="100" dirty="0">
                          <a:effectLst/>
                        </a:rPr>
                        <a:t> 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539023"/>
                  </a:ext>
                </a:extLst>
              </a:tr>
              <a:tr h="437825">
                <a:tc>
                  <a:txBody>
                    <a:bodyPr/>
                    <a:lstStyle/>
                    <a:p>
                      <a:r>
                        <a:rPr lang="ru-RU" sz="1800" b="1" kern="100" dirty="0">
                          <a:effectLst/>
                        </a:rPr>
                        <a:t>Промышленные товары, дефлятор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effectLst/>
                        </a:rPr>
                        <a:t>104,4 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105,4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104,2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103,8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104,1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104,3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104,3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60098"/>
                  </a:ext>
                </a:extLst>
              </a:tr>
              <a:tr h="437825"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00">
                          <a:effectLst/>
                        </a:rPr>
                        <a:t>Фактический индекс (отчет + оценка 2024)</a:t>
                      </a:r>
                      <a:endParaRPr lang="ru-RU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effectLst/>
                        </a:rPr>
                        <a:t> 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effectLst/>
                        </a:rPr>
                        <a:t>103.9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103,4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117,8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108,6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103,3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110,1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866642"/>
                  </a:ext>
                </a:extLst>
              </a:tr>
              <a:tr h="310126">
                <a:tc>
                  <a:txBody>
                    <a:bodyPr/>
                    <a:lstStyle/>
                    <a:p>
                      <a:r>
                        <a:rPr lang="ru-RU" sz="1800" b="1" kern="100" dirty="0">
                          <a:effectLst/>
                        </a:rPr>
                        <a:t>Строительство, дефлятор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105,2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effectLst/>
                        </a:rPr>
                        <a:t>107,2 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effectLst/>
                        </a:rPr>
                        <a:t>104,2 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104,1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105,1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104,3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104,4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621490"/>
                  </a:ext>
                </a:extLst>
              </a:tr>
              <a:tr h="437825"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00">
                          <a:effectLst/>
                        </a:rPr>
                        <a:t>Фактический индекс (отчет + оценка 2024)</a:t>
                      </a:r>
                      <a:endParaRPr lang="ru-RU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 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103,2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effectLst/>
                        </a:rPr>
                        <a:t>103,8 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107,0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110,8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106,4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107,4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476587"/>
                  </a:ext>
                </a:extLst>
              </a:tr>
              <a:tr h="310126">
                <a:tc>
                  <a:txBody>
                    <a:bodyPr/>
                    <a:lstStyle/>
                    <a:p>
                      <a:r>
                        <a:rPr lang="ru-RU" sz="1400" b="1" kern="100" dirty="0">
                          <a:effectLst/>
                        </a:rPr>
                        <a:t>  </a:t>
                      </a:r>
                      <a:r>
                        <a:rPr lang="ru-RU" sz="1800" b="1" kern="100" dirty="0">
                          <a:effectLst/>
                        </a:rPr>
                        <a:t>ИПЦ на услуги</a:t>
                      </a:r>
                      <a:endParaRPr lang="ru-RU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103,9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104,8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103,4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effectLst/>
                        </a:rPr>
                        <a:t>104,3 </a:t>
                      </a:r>
                      <a:endParaRPr lang="ru-RU" sz="2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104,0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104,3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00B0F0"/>
                          </a:solidFill>
                          <a:effectLst/>
                        </a:rPr>
                        <a:t>104,3 </a:t>
                      </a:r>
                      <a:endParaRPr lang="ru-RU" sz="2800" b="1" kern="1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633958"/>
                  </a:ext>
                </a:extLst>
              </a:tr>
              <a:tr h="437825"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00">
                          <a:effectLst/>
                        </a:rPr>
                        <a:t>Фактический индекс (отчет + оценка 2024)</a:t>
                      </a:r>
                      <a:endParaRPr lang="ru-RU" sz="2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 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104,6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102,7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>
                          <a:effectLst/>
                        </a:rPr>
                        <a:t>103,8 </a:t>
                      </a:r>
                      <a:endParaRPr lang="ru-RU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110,1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110,4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00" dirty="0">
                          <a:solidFill>
                            <a:srgbClr val="FF0000"/>
                          </a:solidFill>
                          <a:effectLst/>
                        </a:rPr>
                        <a:t>109,8 </a:t>
                      </a:r>
                      <a:endParaRPr lang="ru-RU" sz="2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4855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0536A6-0294-6D2A-F4FB-D7EF6CE9B8AE}"/>
              </a:ext>
            </a:extLst>
          </p:cNvPr>
          <p:cNvSpPr txBox="1"/>
          <p:nvPr/>
        </p:nvSpPr>
        <p:spPr>
          <a:xfrm>
            <a:off x="137933" y="2305615"/>
            <a:ext cx="3409719" cy="2246769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0" dirty="0">
                <a:effectLst/>
                <a:highlight>
                  <a:srgbClr val="00FF00"/>
                </a:highlight>
              </a:rPr>
              <a:t>До 30% контрактов и самостоятельных счетов до порогового значения</a:t>
            </a:r>
            <a:endParaRPr lang="ru-RU" sz="4000" b="1" kern="1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6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584775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000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ускорительного</a:t>
            </a:r>
            <a:r>
              <a:rPr lang="ru-RU" sz="20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комплекса, включающего бустерный синхротрон и коллайдер</a:t>
            </a:r>
            <a:r>
              <a:rPr lang="ru-RU" sz="3200" b="1" dirty="0">
                <a:solidFill>
                  <a:srgbClr val="7030A0"/>
                </a:solidFill>
                <a:effectLst/>
              </a:rPr>
              <a:t> 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ED703C2-6DC2-513A-C871-119F68219214}"/>
              </a:ext>
            </a:extLst>
          </p:cNvPr>
          <p:cNvSpPr/>
          <p:nvPr/>
        </p:nvSpPr>
        <p:spPr>
          <a:xfrm rot="10800000" flipV="1">
            <a:off x="6340361" y="759383"/>
            <a:ext cx="45411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увеличения стоимости договора подсистем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Финансовые потери и замена с существенным удорожанием оборудования по контракту с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Sigma Phi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чем на 500 млн. рублей.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Увеличение стоимости оборудования элементов коллимации пучка Коллайдера, автоматизированной системы диагностики пучка Коллайдера (АСУ), магнитно-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криостатной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системы Коллайдера на сумму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70 млн. рублей.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Наряду с этим, Дирекцией проекта принято решение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ократить часть технологического оборудования ускорительного комплекса и снизить требования к необходимой продукции, учитывая минимальную достаточность уже введенных в эксплуатацию систем для осуществления начальной части программы пуско-наладочных работ комплекса, вводу в эксплуатацию главных его установок и доведения их до проектных параметров, заложенных в базовую конфигурацию проекта</a:t>
            </a:r>
            <a:r>
              <a:rPr lang="ru-RU" sz="1100" dirty="0">
                <a:effectLst/>
              </a:rPr>
              <a:t> 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0545C9-9190-3D92-6AC3-DD40E50F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2" y="985299"/>
            <a:ext cx="5620448" cy="37914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541B78-5548-906E-9111-DFF8A0794BC6}"/>
              </a:ext>
            </a:extLst>
          </p:cNvPr>
          <p:cNvSpPr txBox="1"/>
          <p:nvPr/>
        </p:nvSpPr>
        <p:spPr>
          <a:xfrm>
            <a:off x="504940" y="5110623"/>
            <a:ext cx="5620447" cy="646331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стоимости подсистемы более чем на 230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0209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22319"/>
            <a:ext cx="11182119" cy="461665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экспериментальных установок (MPD, BM@N, SPD)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8B7FA-8CF5-1B83-487D-71F839E67B25}"/>
              </a:ext>
            </a:extLst>
          </p:cNvPr>
          <p:cNvSpPr txBox="1"/>
          <p:nvPr/>
        </p:nvSpPr>
        <p:spPr>
          <a:xfrm>
            <a:off x="605918" y="700937"/>
            <a:ext cx="11182119" cy="369332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ED703C2-6DC2-513A-C871-119F68219214}"/>
              </a:ext>
            </a:extLst>
          </p:cNvPr>
          <p:cNvSpPr/>
          <p:nvPr/>
        </p:nvSpPr>
        <p:spPr>
          <a:xfrm rot="10800000" flipV="1">
            <a:off x="6196977" y="617085"/>
            <a:ext cx="45411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увеличения стоимости договора подсистем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Финансовые потери и замена с существенным удорожанием оборудования по контракту с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российских поставщиков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(более чем 35 млн. рублей)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Замена услуг ЦЕРН по измерению магнитного поля на российского поставщика – ИЯФ СО РАН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(более 20 млн. рублей)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Существенное удорожание микроэлектроники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(некоторые позиции до 240%)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Замена с существенным удорожанием оборудования компании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Siemens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системы охлаждения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TPC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ECAL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отечественных поставщиков и компании Республики Беларусь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(более чем 50 млн. рублей)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Изготовление модулей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ECAL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ОИЯИ. Изначально планировалось получить указанные модули по соглашению с Министерством науки и технологий КНР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(более чем 250 млн. рублей)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41B78-5548-906E-9111-DFF8A0794BC6}"/>
              </a:ext>
            </a:extLst>
          </p:cNvPr>
          <p:cNvSpPr txBox="1"/>
          <p:nvPr/>
        </p:nvSpPr>
        <p:spPr>
          <a:xfrm>
            <a:off x="504941" y="5110623"/>
            <a:ext cx="5346700" cy="646331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стоимости подсистемы более чем на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D28336-E0BE-1DF0-C321-11EFE074C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3" y="1101046"/>
            <a:ext cx="4267024" cy="39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6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52322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8B7FA-8CF5-1B83-487D-71F839E67B25}"/>
              </a:ext>
            </a:extLst>
          </p:cNvPr>
          <p:cNvSpPr txBox="1"/>
          <p:nvPr/>
        </p:nvSpPr>
        <p:spPr>
          <a:xfrm>
            <a:off x="605918" y="700937"/>
            <a:ext cx="11182119" cy="92333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Договор цессии о переуступке прав и передачи обязанностей новому генеральному подрядчику ООО ТЭС согласовано заседанием Наблюдательного совета (протокол №9 от 28.06.2023 г.) и одобрено решением мартовской сессии КПП ОИЯИ в 2024 году.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DD3992-94B2-B56E-02E5-F20CBC128390}"/>
              </a:ext>
            </a:extLst>
          </p:cNvPr>
          <p:cNvSpPr/>
          <p:nvPr/>
        </p:nvSpPr>
        <p:spPr>
          <a:xfrm rot="10800000" flipV="1">
            <a:off x="1162291" y="1615533"/>
            <a:ext cx="42992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Цена Договора на момент подписания 01.03.2024 Соглашения об уступке прав и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обязанностей по Договору генерального подряда между ОИЯИ, АО «ШТРАБАГ» и ООО «ТЭС»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составляла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7 818 млн. руб.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85C9370-90B4-0C5A-2186-6D2B18E782EC}"/>
              </a:ext>
            </a:extLst>
          </p:cNvPr>
          <p:cNvSpPr/>
          <p:nvPr/>
        </p:nvSpPr>
        <p:spPr>
          <a:xfrm rot="10800000" flipV="1">
            <a:off x="6196977" y="1615533"/>
            <a:ext cx="4299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Общая стоимость Договора генерального подряда в редакции Дополнительного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соглашения № 13 от 25.12.24 составляет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8 539 млн. руб. 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ED703C2-6DC2-513A-C871-119F68219214}"/>
              </a:ext>
            </a:extLst>
          </p:cNvPr>
          <p:cNvSpPr/>
          <p:nvPr/>
        </p:nvSpPr>
        <p:spPr>
          <a:xfrm rot="10800000" flipV="1">
            <a:off x="8254377" y="2989016"/>
            <a:ext cx="37633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увеличения стоимости договора генерального подряда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Ранее неучтенные работы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Новые проектные решения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Новые технические или временные решения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Удорожание строительных материалов, оборудования и работ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Расходы на содержание строительной площадки и персонала в связи с продлением срока строительства</a:t>
            </a: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1CB9A3-3588-6A66-DA0C-23761483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67197"/>
            <a:ext cx="7772400" cy="2452623"/>
          </a:xfrm>
          <a:prstGeom prst="rect">
            <a:avLst/>
          </a:prstGeom>
        </p:spPr>
      </p:pic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5260C847-ECE5-4107-2EC2-E549CBF97678}"/>
              </a:ext>
            </a:extLst>
          </p:cNvPr>
          <p:cNvSpPr/>
          <p:nvPr/>
        </p:nvSpPr>
        <p:spPr>
          <a:xfrm>
            <a:off x="5116010" y="2049529"/>
            <a:ext cx="979990" cy="460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9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V. Morozov, CC NICA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5918" y="174608"/>
            <a:ext cx="11182119" cy="523220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8B7FA-8CF5-1B83-487D-71F839E67B25}"/>
              </a:ext>
            </a:extLst>
          </p:cNvPr>
          <p:cNvSpPr txBox="1"/>
          <p:nvPr/>
        </p:nvSpPr>
        <p:spPr>
          <a:xfrm>
            <a:off x="605918" y="701337"/>
            <a:ext cx="11182119" cy="646331"/>
          </a:xfrm>
          <a:prstGeom prst="rect">
            <a:avLst/>
          </a:prstGeom>
          <a:solidFill>
            <a:srgbClr val="EFFCFD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Предварительная сметная стоимость проекта Центр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NICA,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рассчитанная генеральным проектировщиком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Спецатомсервис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 аналогичным проектам = 2 018 млн. руб.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8DD3992-94B2-B56E-02E5-F20CBC128390}"/>
              </a:ext>
            </a:extLst>
          </p:cNvPr>
          <p:cNvSpPr/>
          <p:nvPr/>
        </p:nvSpPr>
        <p:spPr>
          <a:xfrm rot="10800000" flipV="1">
            <a:off x="6837527" y="3984881"/>
            <a:ext cx="42992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1 138,8 млн. руб.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Стоимость Центр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Протоколом №3 от 21.02.2019 г.</a:t>
            </a: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F2AC9-5E1B-871F-F9E9-6E04BBAA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March</a:t>
            </a:r>
            <a:r>
              <a:rPr lang="ru-RU" dirty="0"/>
              <a:t> </a:t>
            </a:r>
            <a:r>
              <a:rPr lang="en-US" dirty="0"/>
              <a:t>04</a:t>
            </a:r>
            <a:r>
              <a:rPr lang="ru-RU" dirty="0"/>
              <a:t>, 202</a:t>
            </a:r>
            <a:r>
              <a:rPr lang="en-US" dirty="0"/>
              <a:t>5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F2F312-603E-EF19-C1EE-E7B43D28F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53" y="1347668"/>
            <a:ext cx="5544218" cy="4925648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A85C9370-90B4-0C5A-2186-6D2B18E782EC}"/>
              </a:ext>
            </a:extLst>
          </p:cNvPr>
          <p:cNvSpPr/>
          <p:nvPr/>
        </p:nvSpPr>
        <p:spPr>
          <a:xfrm rot="10800000" flipV="1">
            <a:off x="6837527" y="5057904"/>
            <a:ext cx="4299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2 004,0 млн. руб.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Пересчет стоимости СМР Центр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индексами пересчета стоимости СМР Московской области из 1 квартала 2019 год в 1 квартал 2025 года</a:t>
            </a: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ED703C2-6DC2-513A-C871-119F68219214}"/>
              </a:ext>
            </a:extLst>
          </p:cNvPr>
          <p:cNvSpPr/>
          <p:nvPr/>
        </p:nvSpPr>
        <p:spPr>
          <a:xfrm rot="10800000" flipV="1">
            <a:off x="6837527" y="1280641"/>
            <a:ext cx="429921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сдвига сроков проектирования сооружения Центр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NICA 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в определенности в количестве пользователей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Постоянное формирование международных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коллабораций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(MPD,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BM@n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ARIADNA)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Развитие инфраструктуру ОИЯИ (планируемое строительства кондоминимума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Ратмино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Оптимизация офисного пространства площадки ЛФВЭ</a:t>
            </a: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{159C97D1-2B06-2B48-814D-755BB0DF0F87}tf10001119</Template>
  <TotalTime>38997</TotalTime>
  <Words>1818</Words>
  <Application>Microsoft Macintosh PowerPoint</Application>
  <PresentationFormat>Широкоэкранный</PresentationFormat>
  <Paragraphs>358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Kekelidze</dc:creator>
  <cp:lastModifiedBy>Vladimir Morozov</cp:lastModifiedBy>
  <cp:revision>930</cp:revision>
  <dcterms:created xsi:type="dcterms:W3CDTF">2020-12-19T09:09:15Z</dcterms:created>
  <dcterms:modified xsi:type="dcterms:W3CDTF">2025-03-04T09:38:39Z</dcterms:modified>
</cp:coreProperties>
</file>