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0"/>
  </p:notesMasterIdLst>
  <p:sldIdLst>
    <p:sldId id="256" r:id="rId2"/>
    <p:sldId id="278" r:id="rId3"/>
    <p:sldId id="258" r:id="rId4"/>
    <p:sldId id="264" r:id="rId5"/>
    <p:sldId id="259" r:id="rId6"/>
    <p:sldId id="265" r:id="rId7"/>
    <p:sldId id="263" r:id="rId8"/>
    <p:sldId id="273" r:id="rId9"/>
    <p:sldId id="266" r:id="rId10"/>
    <p:sldId id="267" r:id="rId11"/>
    <p:sldId id="268" r:id="rId12"/>
    <p:sldId id="269" r:id="rId13"/>
    <p:sldId id="277" r:id="rId14"/>
    <p:sldId id="271" r:id="rId15"/>
    <p:sldId id="272" r:id="rId16"/>
    <p:sldId id="270" r:id="rId17"/>
    <p:sldId id="276" r:id="rId18"/>
    <p:sldId id="279" r:id="rId19"/>
    <p:sldId id="280" r:id="rId20"/>
    <p:sldId id="281" r:id="rId21"/>
    <p:sldId id="282" r:id="rId22"/>
    <p:sldId id="283" r:id="rId23"/>
    <p:sldId id="284" r:id="rId24"/>
    <p:sldId id="286" r:id="rId25"/>
    <p:sldId id="285" r:id="rId26"/>
    <p:sldId id="287" r:id="rId27"/>
    <p:sldId id="288" r:id="rId28"/>
    <p:sldId id="28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FFB1"/>
    <a:srgbClr val="97E4FF"/>
    <a:srgbClr val="FFFFE7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934" y="-7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SPD\1%20&#1084;%20&#1087;&#1088;&#1086;&#1090;&#1086;\&#1048;&#1079;&#1084;&#1077;&#1088;&#1077;&#1085;&#1080;&#1103;\&#1085;&#1072;&#1090;&#1103;&#1078;&#1077;&#1085;&#1080;&#1077;\&#1050;&#1086;&#1083;&#1077;&#1089;&#1086;%201%20&#1084;\&#1053;&#1072;&#1090;&#1103;&#1078;&#1077;&#1085;&#1080;&#1077;%20Straw%20&#1074;%20&#1050;&#1086;&#1083;&#1077;&#1089;&#1077;%20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SPD\1%20&#1084;%20&#1087;&#1088;&#1086;&#1090;&#1086;\&#1048;&#1079;&#1084;&#1077;&#1088;&#1077;&#1085;&#1080;&#1103;\&#1085;&#1072;&#1090;&#1103;&#1078;&#1077;&#1085;&#1080;&#1077;\&#1050;&#1086;&#1083;&#1077;&#1089;&#1086;%201%20&#1084;\&#1053;&#1072;&#1090;&#1103;&#1078;&#1077;&#1085;&#1080;&#1077;%20Straw%20&#1074;%20&#1050;&#1086;&#1083;&#1077;&#1089;&#1077;%20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SPD\1%20&#1084;%20&#1087;&#1088;&#1086;&#1090;&#1086;\&#1048;&#1079;&#1084;&#1077;&#1088;&#1077;&#1085;&#1080;&#1103;\&#1085;&#1072;&#1090;&#1103;&#1078;&#1077;&#1085;&#1080;&#1077;\&#1050;&#1086;&#1083;&#1077;&#1089;&#1086;%201%20&#1084;\&#1053;&#1072;&#1090;&#1103;&#1078;&#1077;&#1085;&#1080;&#1077;%20Straw%20&#1074;%20&#1050;&#1086;&#1083;&#1077;&#1089;&#1077;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/>
              <a:t>1м прототип, натяжение анодных проволочек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'15.10.2024'!$U$3:$U$39</c:f>
              <c:numCache>
                <c:formatCode>General</c:formatCode>
                <c:ptCount val="37"/>
                <c:pt idx="0">
                  <c:v>37</c:v>
                </c:pt>
                <c:pt idx="1">
                  <c:v>36</c:v>
                </c:pt>
                <c:pt idx="2">
                  <c:v>35</c:v>
                </c:pt>
                <c:pt idx="3">
                  <c:v>34</c:v>
                </c:pt>
                <c:pt idx="4">
                  <c:v>33</c:v>
                </c:pt>
                <c:pt idx="5">
                  <c:v>32</c:v>
                </c:pt>
                <c:pt idx="6">
                  <c:v>31</c:v>
                </c:pt>
                <c:pt idx="7">
                  <c:v>30</c:v>
                </c:pt>
                <c:pt idx="8">
                  <c:v>29</c:v>
                </c:pt>
                <c:pt idx="9">
                  <c:v>28</c:v>
                </c:pt>
                <c:pt idx="10">
                  <c:v>27</c:v>
                </c:pt>
                <c:pt idx="11">
                  <c:v>26</c:v>
                </c:pt>
                <c:pt idx="12">
                  <c:v>25</c:v>
                </c:pt>
                <c:pt idx="13">
                  <c:v>24</c:v>
                </c:pt>
                <c:pt idx="14">
                  <c:v>23</c:v>
                </c:pt>
                <c:pt idx="15">
                  <c:v>22</c:v>
                </c:pt>
                <c:pt idx="16">
                  <c:v>21</c:v>
                </c:pt>
                <c:pt idx="17">
                  <c:v>20</c:v>
                </c:pt>
                <c:pt idx="18">
                  <c:v>19</c:v>
                </c:pt>
                <c:pt idx="19">
                  <c:v>18</c:v>
                </c:pt>
                <c:pt idx="20">
                  <c:v>17</c:v>
                </c:pt>
                <c:pt idx="21">
                  <c:v>16</c:v>
                </c:pt>
                <c:pt idx="22">
                  <c:v>15</c:v>
                </c:pt>
                <c:pt idx="23">
                  <c:v>14</c:v>
                </c:pt>
                <c:pt idx="24">
                  <c:v>13</c:v>
                </c:pt>
                <c:pt idx="25">
                  <c:v>12</c:v>
                </c:pt>
                <c:pt idx="26">
                  <c:v>11</c:v>
                </c:pt>
                <c:pt idx="27">
                  <c:v>10</c:v>
                </c:pt>
                <c:pt idx="28">
                  <c:v>9</c:v>
                </c:pt>
                <c:pt idx="29">
                  <c:v>8</c:v>
                </c:pt>
                <c:pt idx="30">
                  <c:v>7</c:v>
                </c:pt>
                <c:pt idx="31">
                  <c:v>6</c:v>
                </c:pt>
                <c:pt idx="32">
                  <c:v>5</c:v>
                </c:pt>
                <c:pt idx="33">
                  <c:v>4</c:v>
                </c:pt>
                <c:pt idx="34">
                  <c:v>3</c:v>
                </c:pt>
                <c:pt idx="35">
                  <c:v>2</c:v>
                </c:pt>
                <c:pt idx="36">
                  <c:v>1</c:v>
                </c:pt>
              </c:numCache>
            </c:numRef>
          </c:xVal>
          <c:yVal>
            <c:numRef>
              <c:f>'15.10.2024'!$Y$3:$Y$39</c:f>
              <c:numCache>
                <c:formatCode>General</c:formatCode>
                <c:ptCount val="37"/>
                <c:pt idx="1">
                  <c:v>85.5</c:v>
                </c:pt>
                <c:pt idx="2">
                  <c:v>94</c:v>
                </c:pt>
                <c:pt idx="3">
                  <c:v>93.3</c:v>
                </c:pt>
                <c:pt idx="4">
                  <c:v>98.3</c:v>
                </c:pt>
                <c:pt idx="5">
                  <c:v>91.3</c:v>
                </c:pt>
                <c:pt idx="6">
                  <c:v>96</c:v>
                </c:pt>
                <c:pt idx="7">
                  <c:v>90.1</c:v>
                </c:pt>
                <c:pt idx="8">
                  <c:v>99</c:v>
                </c:pt>
                <c:pt idx="9">
                  <c:v>98.1</c:v>
                </c:pt>
                <c:pt idx="10">
                  <c:v>95.6</c:v>
                </c:pt>
                <c:pt idx="11">
                  <c:v>94.1</c:v>
                </c:pt>
                <c:pt idx="12">
                  <c:v>93.5</c:v>
                </c:pt>
                <c:pt idx="13">
                  <c:v>91.5</c:v>
                </c:pt>
                <c:pt idx="14">
                  <c:v>97.3</c:v>
                </c:pt>
                <c:pt idx="15">
                  <c:v>97</c:v>
                </c:pt>
                <c:pt idx="16">
                  <c:v>92</c:v>
                </c:pt>
                <c:pt idx="17">
                  <c:v>98.6</c:v>
                </c:pt>
                <c:pt idx="18">
                  <c:v>95.5</c:v>
                </c:pt>
                <c:pt idx="19">
                  <c:v>91.9</c:v>
                </c:pt>
                <c:pt idx="20">
                  <c:v>96</c:v>
                </c:pt>
                <c:pt idx="21">
                  <c:v>94.9</c:v>
                </c:pt>
                <c:pt idx="22">
                  <c:v>94.1</c:v>
                </c:pt>
                <c:pt idx="23">
                  <c:v>94.7</c:v>
                </c:pt>
                <c:pt idx="24">
                  <c:v>94.1</c:v>
                </c:pt>
                <c:pt idx="25">
                  <c:v>98.3</c:v>
                </c:pt>
                <c:pt idx="26">
                  <c:v>102.6</c:v>
                </c:pt>
                <c:pt idx="27">
                  <c:v>91.7</c:v>
                </c:pt>
                <c:pt idx="28">
                  <c:v>93.7</c:v>
                </c:pt>
                <c:pt idx="29">
                  <c:v>94.1</c:v>
                </c:pt>
                <c:pt idx="30">
                  <c:v>95.9</c:v>
                </c:pt>
                <c:pt idx="31">
                  <c:v>97.6</c:v>
                </c:pt>
                <c:pt idx="32">
                  <c:v>99.1</c:v>
                </c:pt>
                <c:pt idx="33">
                  <c:v>101.7</c:v>
                </c:pt>
                <c:pt idx="34">
                  <c:v>107</c:v>
                </c:pt>
                <c:pt idx="35">
                  <c:v>101.8</c:v>
                </c:pt>
                <c:pt idx="36">
                  <c:v>107.9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97E-4794-B02B-7870807017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111552"/>
        <c:axId val="149113856"/>
      </c:scatterChart>
      <c:valAx>
        <c:axId val="149111552"/>
        <c:scaling>
          <c:orientation val="minMax"/>
          <c:max val="4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Номер </a:t>
                </a:r>
                <a:r>
                  <a:rPr lang="en-US"/>
                  <a:t>straw</a:t>
                </a:r>
                <a:endParaRPr lang="ru-RU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113856"/>
        <c:crosses val="autoZero"/>
        <c:crossBetween val="midCat"/>
      </c:valAx>
      <c:valAx>
        <c:axId val="149113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Натяжение, грамм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1115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 baseline="0">
                <a:effectLst/>
              </a:rPr>
              <a:t>1м прототип</a:t>
            </a:r>
            <a:r>
              <a:rPr lang="ru-RU" sz="1200"/>
              <a:t>, натяжение</a:t>
            </a:r>
            <a:r>
              <a:rPr lang="en-US" sz="1200"/>
              <a:t> </a:t>
            </a:r>
            <a:r>
              <a:rPr lang="ru-RU" sz="1200" b="1" i="0" u="none" strike="noStrike" baseline="0">
                <a:effectLst/>
              </a:rPr>
              <a:t>анодных проволочек в месте отверстия</a:t>
            </a:r>
            <a:endParaRPr lang="ru-RU" sz="1200"/>
          </a:p>
        </c:rich>
      </c:tx>
      <c:layout>
        <c:manualLayout>
          <c:xMode val="edge"/>
          <c:yMode val="edge"/>
          <c:x val="0.14369841052657048"/>
          <c:y val="4.6189712423577844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524667126179535"/>
          <c:y val="0.1538117423705142"/>
          <c:w val="0.82243960221516899"/>
          <c:h val="0.6549475728579066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'15.10.2024'!$C$41</c:f>
              <c:strCache>
                <c:ptCount val="1"/>
                <c:pt idx="0">
                  <c:v>низ</c:v>
                </c:pt>
              </c:strCache>
            </c:strRef>
          </c:tx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'15.10.2024'!$A$43:$A$57</c:f>
              <c:numCache>
                <c:formatCode>General</c:formatCode>
                <c:ptCount val="15"/>
                <c:pt idx="0">
                  <c:v>36</c:v>
                </c:pt>
                <c:pt idx="1">
                  <c:v>37</c:v>
                </c:pt>
                <c:pt idx="2">
                  <c:v>38</c:v>
                </c:pt>
                <c:pt idx="3">
                  <c:v>39</c:v>
                </c:pt>
                <c:pt idx="4">
                  <c:v>40</c:v>
                </c:pt>
                <c:pt idx="5">
                  <c:v>41</c:v>
                </c:pt>
                <c:pt idx="6">
                  <c:v>42</c:v>
                </c:pt>
                <c:pt idx="7">
                  <c:v>43</c:v>
                </c:pt>
                <c:pt idx="8">
                  <c:v>44</c:v>
                </c:pt>
                <c:pt idx="9">
                  <c:v>45</c:v>
                </c:pt>
                <c:pt idx="10">
                  <c:v>46</c:v>
                </c:pt>
                <c:pt idx="11">
                  <c:v>47</c:v>
                </c:pt>
                <c:pt idx="12">
                  <c:v>48</c:v>
                </c:pt>
                <c:pt idx="13">
                  <c:v>49</c:v>
                </c:pt>
              </c:numCache>
            </c:numRef>
          </c:xVal>
          <c:yVal>
            <c:numRef>
              <c:f>'15.10.2024'!$C$43:$C$57</c:f>
              <c:numCache>
                <c:formatCode>General</c:formatCode>
                <c:ptCount val="15"/>
                <c:pt idx="0">
                  <c:v>86.7</c:v>
                </c:pt>
                <c:pt idx="1">
                  <c:v>86.4</c:v>
                </c:pt>
                <c:pt idx="2">
                  <c:v>84.3</c:v>
                </c:pt>
                <c:pt idx="3">
                  <c:v>81.7</c:v>
                </c:pt>
                <c:pt idx="4">
                  <c:v>84.1</c:v>
                </c:pt>
                <c:pt idx="5">
                  <c:v>83.5</c:v>
                </c:pt>
                <c:pt idx="6">
                  <c:v>80</c:v>
                </c:pt>
                <c:pt idx="7">
                  <c:v>85.6</c:v>
                </c:pt>
                <c:pt idx="8">
                  <c:v>77.7</c:v>
                </c:pt>
                <c:pt idx="9">
                  <c:v>81.2</c:v>
                </c:pt>
                <c:pt idx="10">
                  <c:v>78.400000000000006</c:v>
                </c:pt>
                <c:pt idx="11">
                  <c:v>86.7</c:v>
                </c:pt>
                <c:pt idx="12">
                  <c:v>90.2</c:v>
                </c:pt>
                <c:pt idx="13">
                  <c:v>90.4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050-4712-8336-793C8087A50E}"/>
            </c:ext>
          </c:extLst>
        </c:ser>
        <c:ser>
          <c:idx val="1"/>
          <c:order val="1"/>
          <c:tx>
            <c:strRef>
              <c:f>'15.10.2024'!$D$41</c:f>
              <c:strCache>
                <c:ptCount val="1"/>
                <c:pt idx="0">
                  <c:v>верх</c:v>
                </c:pt>
              </c:strCache>
            </c:strRef>
          </c:tx>
          <c:xVal>
            <c:numRef>
              <c:f>'15.10.2024'!$A$43:$A$57</c:f>
              <c:numCache>
                <c:formatCode>General</c:formatCode>
                <c:ptCount val="15"/>
                <c:pt idx="0">
                  <c:v>36</c:v>
                </c:pt>
                <c:pt idx="1">
                  <c:v>37</c:v>
                </c:pt>
                <c:pt idx="2">
                  <c:v>38</c:v>
                </c:pt>
                <c:pt idx="3">
                  <c:v>39</c:v>
                </c:pt>
                <c:pt idx="4">
                  <c:v>40</c:v>
                </c:pt>
                <c:pt idx="5">
                  <c:v>41</c:v>
                </c:pt>
                <c:pt idx="6">
                  <c:v>42</c:v>
                </c:pt>
                <c:pt idx="7">
                  <c:v>43</c:v>
                </c:pt>
                <c:pt idx="8">
                  <c:v>44</c:v>
                </c:pt>
                <c:pt idx="9">
                  <c:v>45</c:v>
                </c:pt>
                <c:pt idx="10">
                  <c:v>46</c:v>
                </c:pt>
                <c:pt idx="11">
                  <c:v>47</c:v>
                </c:pt>
                <c:pt idx="12">
                  <c:v>48</c:v>
                </c:pt>
                <c:pt idx="13">
                  <c:v>49</c:v>
                </c:pt>
              </c:numCache>
            </c:numRef>
          </c:xVal>
          <c:yVal>
            <c:numRef>
              <c:f>'15.10.2024'!$D$43:$D$57</c:f>
              <c:numCache>
                <c:formatCode>General</c:formatCode>
                <c:ptCount val="15"/>
                <c:pt idx="0">
                  <c:v>82</c:v>
                </c:pt>
                <c:pt idx="1">
                  <c:v>83.2</c:v>
                </c:pt>
                <c:pt idx="2">
                  <c:v>82.7</c:v>
                </c:pt>
                <c:pt idx="3">
                  <c:v>82.5</c:v>
                </c:pt>
                <c:pt idx="4">
                  <c:v>81.599999999999994</c:v>
                </c:pt>
                <c:pt idx="5">
                  <c:v>81.3</c:v>
                </c:pt>
                <c:pt idx="6">
                  <c:v>85.2</c:v>
                </c:pt>
                <c:pt idx="7">
                  <c:v>80</c:v>
                </c:pt>
                <c:pt idx="8">
                  <c:v>81.099999999999994</c:v>
                </c:pt>
                <c:pt idx="9">
                  <c:v>83.1</c:v>
                </c:pt>
                <c:pt idx="10">
                  <c:v>82.6</c:v>
                </c:pt>
                <c:pt idx="11">
                  <c:v>82.4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0050-4712-8336-793C8087A5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136128"/>
        <c:axId val="149138048"/>
      </c:scatterChart>
      <c:valAx>
        <c:axId val="149136128"/>
        <c:scaling>
          <c:orientation val="minMax"/>
          <c:max val="50"/>
          <c:min val="3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Номер </a:t>
                </a:r>
                <a:r>
                  <a:rPr lang="en-US"/>
                  <a:t>straw</a:t>
                </a:r>
                <a:endParaRPr lang="ru-RU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138048"/>
        <c:crosses val="autoZero"/>
        <c:crossBetween val="midCat"/>
      </c:valAx>
      <c:valAx>
        <c:axId val="149138048"/>
        <c:scaling>
          <c:orientation val="minMax"/>
          <c:max val="1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Натяжение, грамм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1361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 baseline="0">
                <a:effectLst/>
              </a:rPr>
              <a:t>1м прототип</a:t>
            </a:r>
            <a:r>
              <a:rPr lang="ru-RU" sz="1200"/>
              <a:t>, натяжение</a:t>
            </a:r>
            <a:r>
              <a:rPr lang="en-US" sz="1200"/>
              <a:t> </a:t>
            </a:r>
            <a:r>
              <a:rPr lang="ru-RU" sz="1200" b="1" i="0" u="none" strike="noStrike" baseline="0">
                <a:effectLst/>
              </a:rPr>
              <a:t>анодных проволочек </a:t>
            </a:r>
            <a:r>
              <a:rPr lang="ru-RU" sz="1200"/>
              <a:t>со</a:t>
            </a:r>
            <a:r>
              <a:rPr lang="ru-RU" sz="1200" baseline="0"/>
              <a:t> спейсерами</a:t>
            </a:r>
            <a:endParaRPr lang="ru-RU" sz="1200"/>
          </a:p>
        </c:rich>
      </c:tx>
      <c:layout>
        <c:manualLayout>
          <c:xMode val="edge"/>
          <c:yMode val="edge"/>
          <c:x val="0.14369841052657048"/>
          <c:y val="4.6189712423577844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524667126179535"/>
          <c:y val="0.1538117423705142"/>
          <c:w val="0.82243960221516899"/>
          <c:h val="0.65494757285790661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'15.10.2024'!$G$3:$G$17</c:f>
              <c:numCache>
                <c:formatCode>General</c:formatCode>
                <c:ptCount val="15"/>
                <c:pt idx="0">
                  <c:v>62</c:v>
                </c:pt>
                <c:pt idx="1">
                  <c:v>61</c:v>
                </c:pt>
                <c:pt idx="2">
                  <c:v>60</c:v>
                </c:pt>
                <c:pt idx="3">
                  <c:v>59</c:v>
                </c:pt>
                <c:pt idx="4">
                  <c:v>58</c:v>
                </c:pt>
                <c:pt idx="5">
                  <c:v>57</c:v>
                </c:pt>
                <c:pt idx="6">
                  <c:v>56</c:v>
                </c:pt>
                <c:pt idx="7">
                  <c:v>55</c:v>
                </c:pt>
                <c:pt idx="8">
                  <c:v>54</c:v>
                </c:pt>
                <c:pt idx="9">
                  <c:v>53</c:v>
                </c:pt>
                <c:pt idx="10">
                  <c:v>52</c:v>
                </c:pt>
                <c:pt idx="11">
                  <c:v>51</c:v>
                </c:pt>
                <c:pt idx="12">
                  <c:v>50</c:v>
                </c:pt>
                <c:pt idx="13">
                  <c:v>49</c:v>
                </c:pt>
                <c:pt idx="14">
                  <c:v>48</c:v>
                </c:pt>
              </c:numCache>
            </c:numRef>
          </c:xVal>
          <c:yVal>
            <c:numRef>
              <c:f>'15.10.2024'!$K$3:$K$17</c:f>
              <c:numCache>
                <c:formatCode>General</c:formatCode>
                <c:ptCount val="15"/>
                <c:pt idx="0">
                  <c:v>91.7</c:v>
                </c:pt>
                <c:pt idx="1">
                  <c:v>89.1</c:v>
                </c:pt>
                <c:pt idx="2">
                  <c:v>91.5</c:v>
                </c:pt>
                <c:pt idx="3">
                  <c:v>93.7</c:v>
                </c:pt>
                <c:pt idx="4">
                  <c:v>92</c:v>
                </c:pt>
                <c:pt idx="5">
                  <c:v>93.6</c:v>
                </c:pt>
                <c:pt idx="6">
                  <c:v>91</c:v>
                </c:pt>
                <c:pt idx="7">
                  <c:v>90.6</c:v>
                </c:pt>
                <c:pt idx="8">
                  <c:v>94.1</c:v>
                </c:pt>
                <c:pt idx="9">
                  <c:v>96.6</c:v>
                </c:pt>
                <c:pt idx="10">
                  <c:v>91.7</c:v>
                </c:pt>
                <c:pt idx="11">
                  <c:v>95.5</c:v>
                </c:pt>
                <c:pt idx="12">
                  <c:v>96.4</c:v>
                </c:pt>
                <c:pt idx="13">
                  <c:v>94.4</c:v>
                </c:pt>
                <c:pt idx="14">
                  <c:v>91.3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F4E-444A-9273-DF0AD07BEB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674752"/>
        <c:axId val="185677312"/>
      </c:scatterChart>
      <c:valAx>
        <c:axId val="185674752"/>
        <c:scaling>
          <c:orientation val="minMax"/>
          <c:max val="65"/>
          <c:min val="4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Номер </a:t>
                </a:r>
                <a:r>
                  <a:rPr lang="en-US"/>
                  <a:t>straw</a:t>
                </a:r>
                <a:endParaRPr lang="ru-RU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677312"/>
        <c:crosses val="autoZero"/>
        <c:crossBetween val="midCat"/>
      </c:valAx>
      <c:valAx>
        <c:axId val="185677312"/>
        <c:scaling>
          <c:orientation val="minMax"/>
          <c:max val="1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Натяжение, грамм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674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baseline="0">
                <a:effectLst/>
              </a:rPr>
              <a:t>1м прототип, натяжение анодных проволочек</a:t>
            </a:r>
            <a:endParaRPr lang="en-US" sz="120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659738800942822"/>
          <c:y val="0.15299600474450245"/>
          <c:w val="0.82066629570221172"/>
          <c:h val="0.66019394500716833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'15.10.2024'!$A$3:$A$23</c:f>
              <c:numCache>
                <c:formatCode>General</c:formatCode>
                <c:ptCount val="21"/>
                <c:pt idx="0">
                  <c:v>83</c:v>
                </c:pt>
                <c:pt idx="1">
                  <c:v>82</c:v>
                </c:pt>
                <c:pt idx="2">
                  <c:v>81</c:v>
                </c:pt>
                <c:pt idx="3">
                  <c:v>80</c:v>
                </c:pt>
                <c:pt idx="4">
                  <c:v>79</c:v>
                </c:pt>
                <c:pt idx="5">
                  <c:v>78</c:v>
                </c:pt>
                <c:pt idx="6">
                  <c:v>77</c:v>
                </c:pt>
                <c:pt idx="7">
                  <c:v>76</c:v>
                </c:pt>
                <c:pt idx="8">
                  <c:v>75</c:v>
                </c:pt>
                <c:pt idx="9">
                  <c:v>74</c:v>
                </c:pt>
                <c:pt idx="10">
                  <c:v>73</c:v>
                </c:pt>
                <c:pt idx="11">
                  <c:v>72</c:v>
                </c:pt>
                <c:pt idx="12">
                  <c:v>71</c:v>
                </c:pt>
                <c:pt idx="13">
                  <c:v>70</c:v>
                </c:pt>
                <c:pt idx="14">
                  <c:v>69</c:v>
                </c:pt>
                <c:pt idx="15">
                  <c:v>68</c:v>
                </c:pt>
                <c:pt idx="16">
                  <c:v>67</c:v>
                </c:pt>
                <c:pt idx="17">
                  <c:v>66</c:v>
                </c:pt>
                <c:pt idx="18">
                  <c:v>65</c:v>
                </c:pt>
                <c:pt idx="19">
                  <c:v>64</c:v>
                </c:pt>
                <c:pt idx="20">
                  <c:v>63</c:v>
                </c:pt>
              </c:numCache>
            </c:numRef>
          </c:xVal>
          <c:yVal>
            <c:numRef>
              <c:f>'15.10.2024'!$E$3:$E$23</c:f>
              <c:numCache>
                <c:formatCode>General</c:formatCode>
                <c:ptCount val="21"/>
                <c:pt idx="0">
                  <c:v>79</c:v>
                </c:pt>
                <c:pt idx="1">
                  <c:v>83.1</c:v>
                </c:pt>
                <c:pt idx="2">
                  <c:v>84</c:v>
                </c:pt>
                <c:pt idx="3">
                  <c:v>87.3</c:v>
                </c:pt>
                <c:pt idx="4">
                  <c:v>86.5</c:v>
                </c:pt>
                <c:pt idx="5">
                  <c:v>97.6</c:v>
                </c:pt>
                <c:pt idx="6">
                  <c:v>80</c:v>
                </c:pt>
                <c:pt idx="7">
                  <c:v>87.1</c:v>
                </c:pt>
                <c:pt idx="8">
                  <c:v>88.7</c:v>
                </c:pt>
                <c:pt idx="9">
                  <c:v>88.4</c:v>
                </c:pt>
                <c:pt idx="10">
                  <c:v>86.8</c:v>
                </c:pt>
                <c:pt idx="11">
                  <c:v>95.8</c:v>
                </c:pt>
                <c:pt idx="12">
                  <c:v>85.7</c:v>
                </c:pt>
                <c:pt idx="13">
                  <c:v>91.4</c:v>
                </c:pt>
                <c:pt idx="14">
                  <c:v>86.1</c:v>
                </c:pt>
                <c:pt idx="15">
                  <c:v>91</c:v>
                </c:pt>
                <c:pt idx="16">
                  <c:v>92.5</c:v>
                </c:pt>
                <c:pt idx="17">
                  <c:v>91.4</c:v>
                </c:pt>
                <c:pt idx="18">
                  <c:v>90.3</c:v>
                </c:pt>
                <c:pt idx="19">
                  <c:v>93</c:v>
                </c:pt>
                <c:pt idx="20">
                  <c:v>93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F4E-444A-9273-DF0AD07BEB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687424"/>
        <c:axId val="185721600"/>
      </c:scatterChart>
      <c:valAx>
        <c:axId val="185687424"/>
        <c:scaling>
          <c:orientation val="minMax"/>
          <c:min val="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Номер </a:t>
                </a:r>
                <a:r>
                  <a:rPr lang="en-US"/>
                  <a:t>straw</a:t>
                </a:r>
                <a:endParaRPr lang="ru-RU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21600"/>
        <c:crosses val="autoZero"/>
        <c:crossBetween val="midCat"/>
      </c:valAx>
      <c:valAx>
        <c:axId val="185721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Натяжение, грамм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6874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100A3-113E-4DDA-8742-C454561D96A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57F02-2F16-475C-B5C6-E186E6453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24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EE5A-5684-41C0-8B09-A8B5FA54BD76}" type="datetime1">
              <a:rPr lang="ru-RU" smtClean="0"/>
              <a:t>19.03.2025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1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322C2-6577-42DB-8A1C-120ED0B0F107}" type="datetime1">
              <a:rPr lang="ru-RU" smtClean="0"/>
              <a:t>19.03.2025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2B1FB-E98A-4497-83A5-CD2BAAB67D78}" type="datetime1">
              <a:rPr lang="ru-RU" smtClean="0"/>
              <a:t>19.03.2025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8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34D7-48A7-49DB-BABC-1106577EF9FF}" type="datetime1">
              <a:rPr lang="ru-RU" smtClean="0"/>
              <a:t>19.03.2025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97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9DDE-7669-41B2-A9EC-7F50B3ECA3BA}" type="datetime1">
              <a:rPr lang="ru-RU" smtClean="0"/>
              <a:t>19.03.2025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03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1117-888C-412B-9EDA-A626F0839F0D}" type="datetime1">
              <a:rPr lang="ru-RU" smtClean="0"/>
              <a:t>19.03.2025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8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AE376-2286-4E29-B164-2EA129CC9947}" type="datetime1">
              <a:rPr lang="ru-RU" smtClean="0"/>
              <a:t>19.03.2025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6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FB1B-9B8E-4EC4-9701-FD79403CE90E}" type="datetime1">
              <a:rPr lang="ru-RU" smtClean="0"/>
              <a:t>19.03.2025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5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562A-B5DB-4AB9-B9A5-2A9E6991CE08}" type="datetime1">
              <a:rPr lang="ru-RU" smtClean="0"/>
              <a:t>19.03.2025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2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85D1-494B-4C34-ABF2-512F463D12E9}" type="datetime1">
              <a:rPr lang="ru-RU" smtClean="0"/>
              <a:t>19.03.2025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91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EEA0A-38D0-486B-94BD-AF84C399A5B5}" type="datetime1">
              <a:rPr lang="ru-RU" smtClean="0"/>
              <a:t>19.03.2025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05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2ECD0-0462-4120-BDFD-8F35B4738893}" type="datetime1">
              <a:rPr lang="ru-RU" smtClean="0"/>
              <a:t>19.03.2025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Крамаренко В.А.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8FE7D-009A-4A96-83FF-7E214F32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187674"/>
          </a:xfrm>
        </p:spPr>
        <p:txBody>
          <a:bodyPr>
            <a:normAutofit/>
          </a:bodyPr>
          <a:lstStyle/>
          <a:p>
            <a:r>
              <a:rPr lang="ru-RU" dirty="0" smtClean="0"/>
              <a:t>Статус работ по созданию прототипа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Straw End-cap SPD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201688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Башарина</a:t>
            </a:r>
            <a:r>
              <a:rPr lang="ru-RU" sz="2000" dirty="0" smtClean="0"/>
              <a:t> К. </a:t>
            </a:r>
            <a:r>
              <a:rPr lang="ru-RU" sz="2000" dirty="0" err="1" smtClean="0"/>
              <a:t>Кекелидзе</a:t>
            </a:r>
            <a:r>
              <a:rPr lang="ru-RU" sz="2000" dirty="0" smtClean="0"/>
              <a:t> Г. Крамаренко В. Кузмин В.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319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l="3277" b="15047"/>
          <a:stretch/>
        </p:blipFill>
        <p:spPr>
          <a:xfrm>
            <a:off x="1798068" y="3698199"/>
            <a:ext cx="5544616" cy="24720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solidFill>
            <a:srgbClr val="FFFFE7"/>
          </a:solidFill>
        </p:spPr>
        <p:txBody>
          <a:bodyPr>
            <a:normAutofit/>
          </a:bodyPr>
          <a:lstStyle/>
          <a:p>
            <a:r>
              <a:rPr lang="ru-RU" sz="2000" i="1" dirty="0" smtClean="0"/>
              <a:t>Работы по созданию 1 метрового прототипа слоя </a:t>
            </a:r>
            <a:r>
              <a:rPr lang="en-US" sz="2000" i="1" dirty="0" smtClean="0"/>
              <a:t>End-cap</a:t>
            </a:r>
            <a:endParaRPr lang="ru-RU" sz="2000" i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187623" y="836712"/>
            <a:ext cx="6765506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ru-RU" i="1" dirty="0" smtClean="0"/>
              <a:t>Разработка нового облегченного </a:t>
            </a:r>
            <a:r>
              <a:rPr lang="en-US" i="1" dirty="0" smtClean="0"/>
              <a:t>End plug</a:t>
            </a:r>
            <a:r>
              <a:rPr lang="ru-RU" i="1" dirty="0" smtClean="0"/>
              <a:t> для центральной зоны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1D33-532F-4C87-873D-3D7A8FAAFA39}" type="datetime1">
              <a:rPr lang="ru-RU" smtClean="0"/>
              <a:t>19.03.2025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10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9" r="4259" b="33645"/>
          <a:stretch/>
        </p:blipFill>
        <p:spPr>
          <a:xfrm flipH="1">
            <a:off x="1798068" y="1216935"/>
            <a:ext cx="5544616" cy="247037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79712" y="3875086"/>
            <a:ext cx="309565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FFFF00"/>
                </a:solidFill>
              </a:rPr>
              <a:t>Новый облегченный </a:t>
            </a:r>
            <a:r>
              <a:rPr lang="en-US" i="1" dirty="0" smtClean="0">
                <a:solidFill>
                  <a:srgbClr val="FFFF00"/>
                </a:solidFill>
              </a:rPr>
              <a:t>End plug </a:t>
            </a:r>
            <a:endParaRPr lang="ru-RU" i="1" dirty="0" smtClean="0">
              <a:solidFill>
                <a:srgbClr val="FFFF00"/>
              </a:solidFill>
            </a:endParaRPr>
          </a:p>
          <a:p>
            <a:r>
              <a:rPr lang="ru-RU" i="1" dirty="0" smtClean="0">
                <a:solidFill>
                  <a:srgbClr val="FFFF00"/>
                </a:solidFill>
              </a:rPr>
              <a:t>из 3 элементов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3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solidFill>
            <a:srgbClr val="FFFFE7"/>
          </a:solidFill>
        </p:spPr>
        <p:txBody>
          <a:bodyPr>
            <a:normAutofit/>
          </a:bodyPr>
          <a:lstStyle/>
          <a:p>
            <a:r>
              <a:rPr lang="ru-RU" sz="2000" i="1" dirty="0" smtClean="0"/>
              <a:t>Работы по созданию 1 метрового прототипа слоя </a:t>
            </a:r>
            <a:r>
              <a:rPr lang="en-US" sz="2000" i="1" dirty="0" smtClean="0"/>
              <a:t>End-cap</a:t>
            </a:r>
            <a:endParaRPr lang="ru-RU" sz="2000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187623" y="836712"/>
            <a:ext cx="6036589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ru-RU" i="1" dirty="0" smtClean="0"/>
              <a:t>Результаты измерений натяжения анодных проволочек, 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F175-0DDB-40B8-8CBE-66488B18A808}" type="datetime1">
              <a:rPr lang="ru-RU" smtClean="0"/>
              <a:t>19.03.2025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00000000-0008-0000-02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4906010"/>
              </p:ext>
            </p:extLst>
          </p:nvPr>
        </p:nvGraphicFramePr>
        <p:xfrm>
          <a:off x="179512" y="1340768"/>
          <a:ext cx="4519373" cy="2759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00000000-0008-0000-02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1373477"/>
              </p:ext>
            </p:extLst>
          </p:nvPr>
        </p:nvGraphicFramePr>
        <p:xfrm>
          <a:off x="1619672" y="1773043"/>
          <a:ext cx="4652873" cy="2772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00000000-0008-0000-02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1599029"/>
              </p:ext>
            </p:extLst>
          </p:nvPr>
        </p:nvGraphicFramePr>
        <p:xfrm>
          <a:off x="3063461" y="2240617"/>
          <a:ext cx="4652873" cy="2749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5645334"/>
              </p:ext>
            </p:extLst>
          </p:nvPr>
        </p:nvGraphicFramePr>
        <p:xfrm>
          <a:off x="4427984" y="2681957"/>
          <a:ext cx="4588124" cy="2747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9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1" grpId="0">
        <p:bldAsOne/>
      </p:bldGraphic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solidFill>
            <a:srgbClr val="FFFFE7"/>
          </a:solidFill>
        </p:spPr>
        <p:txBody>
          <a:bodyPr>
            <a:normAutofit/>
          </a:bodyPr>
          <a:lstStyle/>
          <a:p>
            <a:r>
              <a:rPr lang="ru-RU" sz="2000" i="1" dirty="0" smtClean="0"/>
              <a:t>Работы по созданию 1 метрового прототипа слоя </a:t>
            </a:r>
            <a:r>
              <a:rPr lang="en-US" sz="2000" i="1" dirty="0" smtClean="0"/>
              <a:t>End-cap</a:t>
            </a:r>
            <a:endParaRPr lang="ru-RU" sz="20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187623" y="1124744"/>
            <a:ext cx="3240361" cy="2031325"/>
          </a:xfrm>
          <a:prstGeom prst="rect">
            <a:avLst/>
          </a:prstGeom>
          <a:solidFill>
            <a:srgbClr val="71FFB1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ru-RU" i="1" dirty="0" smtClean="0"/>
              <a:t>Проверка </a:t>
            </a:r>
            <a:r>
              <a:rPr lang="ru-RU" i="1" dirty="0" smtClean="0"/>
              <a:t>герметичности </a:t>
            </a:r>
            <a:r>
              <a:rPr lang="ru-RU" i="1" dirty="0" smtClean="0"/>
              <a:t>сборки </a:t>
            </a:r>
            <a:r>
              <a:rPr lang="ru-RU" i="1" dirty="0" smtClean="0"/>
              <a:t>прототипа проводилась по всем </a:t>
            </a:r>
            <a:r>
              <a:rPr lang="en-US" i="1" dirty="0" smtClean="0"/>
              <a:t>straw</a:t>
            </a:r>
            <a:r>
              <a:rPr lang="ru-RU" i="1" dirty="0" smtClean="0"/>
              <a:t> трубкам отдельно. </a:t>
            </a:r>
          </a:p>
          <a:p>
            <a:endParaRPr lang="ru-RU" i="1" dirty="0"/>
          </a:p>
          <a:p>
            <a:r>
              <a:rPr lang="ru-RU" i="1" dirty="0" smtClean="0"/>
              <a:t>Утечки газа в каждой трубке не превысили 0,004 литра/час</a:t>
            </a:r>
            <a:endParaRPr lang="en-US" i="1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BE6E-4EC7-42B8-BBC5-546735326ED6}" type="datetime1">
              <a:rPr lang="ru-RU" smtClean="0"/>
              <a:t>19.03.2025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592314"/>
              </p:ext>
            </p:extLst>
          </p:nvPr>
        </p:nvGraphicFramePr>
        <p:xfrm>
          <a:off x="4660304" y="1556792"/>
          <a:ext cx="3937000" cy="1552575"/>
        </p:xfrm>
        <a:graphic>
          <a:graphicData uri="http://schemas.openxmlformats.org/drawingml/2006/table">
            <a:tbl>
              <a:tblPr/>
              <a:tblGrid>
                <a:gridCol w="610092">
                  <a:extLst>
                    <a:ext uri="{9D8B030D-6E8A-4147-A177-3AD203B41FA5}">
                      <a16:colId xmlns:a16="http://schemas.microsoft.com/office/drawing/2014/main" xmlns="" val="940920883"/>
                    </a:ext>
                  </a:extLst>
                </a:gridCol>
                <a:gridCol w="610092">
                  <a:extLst>
                    <a:ext uri="{9D8B030D-6E8A-4147-A177-3AD203B41FA5}">
                      <a16:colId xmlns:a16="http://schemas.microsoft.com/office/drawing/2014/main" xmlns="" val="1356073538"/>
                    </a:ext>
                  </a:extLst>
                </a:gridCol>
                <a:gridCol w="610092">
                  <a:extLst>
                    <a:ext uri="{9D8B030D-6E8A-4147-A177-3AD203B41FA5}">
                      <a16:colId xmlns:a16="http://schemas.microsoft.com/office/drawing/2014/main" xmlns="" val="481746959"/>
                    </a:ext>
                  </a:extLst>
                </a:gridCol>
                <a:gridCol w="610092">
                  <a:extLst>
                    <a:ext uri="{9D8B030D-6E8A-4147-A177-3AD203B41FA5}">
                      <a16:colId xmlns:a16="http://schemas.microsoft.com/office/drawing/2014/main" xmlns="" val="4130923345"/>
                    </a:ext>
                  </a:extLst>
                </a:gridCol>
                <a:gridCol w="610092">
                  <a:extLst>
                    <a:ext uri="{9D8B030D-6E8A-4147-A177-3AD203B41FA5}">
                      <a16:colId xmlns:a16="http://schemas.microsoft.com/office/drawing/2014/main" xmlns="" val="2822558870"/>
                    </a:ext>
                  </a:extLst>
                </a:gridCol>
                <a:gridCol w="886540">
                  <a:extLst>
                    <a:ext uri="{9D8B030D-6E8A-4147-A177-3AD203B41FA5}">
                      <a16:colId xmlns:a16="http://schemas.microsoft.com/office/drawing/2014/main" xmlns="" val="786378779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Время минуты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Давление бар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Утечка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∆P/P0*V</a:t>
                      </a:r>
                      <a:r>
                        <a:rPr lang="ru-RU" sz="1100" b="1" i="1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камеры</a:t>
                      </a:r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16471243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см3/мин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л/час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36792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Объем одной трубки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80098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литра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07342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Утечка, (см3/мин)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2461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см3/мин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64824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л/час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02384035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Утечка для 83 трубок 1м прототипа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литр/час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830362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15616" y="3573016"/>
            <a:ext cx="708937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Проверка на электрическую изоляцию проведена при 2100 Вольт</a:t>
            </a:r>
          </a:p>
          <a:p>
            <a:r>
              <a:rPr lang="ru-RU" dirty="0" smtClean="0"/>
              <a:t>При относительной влажности 45%</a:t>
            </a:r>
          </a:p>
          <a:p>
            <a:r>
              <a:rPr lang="ru-RU" dirty="0" smtClean="0"/>
              <a:t>Подача напряжения была на все аноды прототипа в течение 30 минут</a:t>
            </a:r>
          </a:p>
          <a:p>
            <a:r>
              <a:rPr lang="ru-RU" dirty="0" smtClean="0"/>
              <a:t>Токи утечки не превышали 1 мкА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7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solidFill>
            <a:srgbClr val="FFFFE7"/>
          </a:solidFill>
        </p:spPr>
        <p:txBody>
          <a:bodyPr>
            <a:normAutofit/>
          </a:bodyPr>
          <a:lstStyle/>
          <a:p>
            <a:r>
              <a:rPr lang="ru-RU" sz="2000" i="1" dirty="0" smtClean="0"/>
              <a:t>Работы по созданию 1 метрового прототипа слоя </a:t>
            </a:r>
            <a:r>
              <a:rPr lang="en-US" sz="2000" i="1" dirty="0" smtClean="0"/>
              <a:t>End-cap</a:t>
            </a:r>
            <a:endParaRPr lang="ru-RU" sz="2000" i="1" dirty="0" smtClean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602C-F000-4954-AEDE-761D4294A67B}" type="datetime1">
              <a:rPr lang="ru-RU" smtClean="0"/>
              <a:t>19.03.2025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4044" y="1063438"/>
            <a:ext cx="252028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Изготовлены первые образцы накамерной электроники для кольцевых детекторов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66965"/>
            <a:ext cx="5618076" cy="4213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2689" y="5157192"/>
            <a:ext cx="252028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Платы будут получены и установлены на 1 м  прототип в марте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4044" y="2420888"/>
            <a:ext cx="2520280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Платы двух типов, усилительная 16 канальная АСТ-1   и</a:t>
            </a:r>
          </a:p>
          <a:p>
            <a:r>
              <a:rPr lang="ru-RU" dirty="0"/>
              <a:t>в</a:t>
            </a:r>
            <a:r>
              <a:rPr lang="ru-RU" dirty="0" smtClean="0"/>
              <a:t>ысоковольтная плата.</a:t>
            </a:r>
          </a:p>
          <a:p>
            <a:endParaRPr lang="ru-RU" dirty="0"/>
          </a:p>
          <a:p>
            <a:r>
              <a:rPr lang="ru-RU" dirty="0" smtClean="0"/>
              <a:t> Платы будут установлены с противоположных сторон </a:t>
            </a:r>
            <a:r>
              <a:rPr lang="en-US" dirty="0" smtClean="0"/>
              <a:t>straw </a:t>
            </a:r>
            <a:r>
              <a:rPr lang="ru-RU" dirty="0" smtClean="0"/>
              <a:t>трубок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5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20470" t="63300" r="20074" b="5901"/>
          <a:stretch/>
        </p:blipFill>
        <p:spPr>
          <a:xfrm>
            <a:off x="4229472" y="4301778"/>
            <a:ext cx="4735016" cy="20545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41761" t="15701" r="2553" b="26900"/>
          <a:stretch/>
        </p:blipFill>
        <p:spPr>
          <a:xfrm>
            <a:off x="3995936" y="1170430"/>
            <a:ext cx="4968552" cy="31313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solidFill>
            <a:srgbClr val="FFFFE7"/>
          </a:solidFill>
        </p:spPr>
        <p:txBody>
          <a:bodyPr>
            <a:normAutofit/>
          </a:bodyPr>
          <a:lstStyle/>
          <a:p>
            <a:r>
              <a:rPr lang="ru-RU" sz="2000" i="1" dirty="0"/>
              <a:t>Работы по созданию полномасштабного прототипа </a:t>
            </a:r>
            <a:r>
              <a:rPr lang="en-US" sz="2000" i="1" dirty="0" smtClean="0"/>
              <a:t>End-cap</a:t>
            </a:r>
            <a:endParaRPr lang="ru-RU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157860" y="764704"/>
            <a:ext cx="6828280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ru-RU" i="1" dirty="0" smtClean="0"/>
              <a:t>Кольцевая рама </a:t>
            </a:r>
            <a:r>
              <a:rPr lang="ru-RU" i="1" dirty="0"/>
              <a:t>из стеклотекстолита и элементов </a:t>
            </a:r>
            <a:r>
              <a:rPr lang="ru-RU" i="1" dirty="0" err="1" smtClean="0"/>
              <a:t>манифолда</a:t>
            </a:r>
            <a:endParaRPr lang="en-US" i="1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8A5C5-2240-42B2-880E-905FA7B8723C}" type="datetime1">
              <a:rPr lang="ru-RU" smtClean="0"/>
              <a:t>19.03.2025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14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476" t="16665" r="59843" b="26899"/>
          <a:stretch/>
        </p:blipFill>
        <p:spPr>
          <a:xfrm>
            <a:off x="179512" y="2274810"/>
            <a:ext cx="4201870" cy="40815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7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4200" y="908720"/>
            <a:ext cx="5692056" cy="49006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1800" i="1" dirty="0"/>
              <a:t>Монтажный стол  и рама для монтажа </a:t>
            </a:r>
            <a:r>
              <a:rPr lang="en-US" sz="1800" i="1" dirty="0"/>
              <a:t>straw </a:t>
            </a:r>
            <a:r>
              <a:rPr lang="ru-RU" sz="1800" i="1" dirty="0" smtClean="0"/>
              <a:t>трубок</a:t>
            </a:r>
            <a:endParaRPr lang="en-US" sz="1800" i="1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6BDFC-2FBF-49FB-9FB7-8E09D37AC309}" type="datetime1">
              <a:rPr lang="ru-RU" smtClean="0"/>
              <a:t>19.03.2025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15</a:t>
            </a:fld>
            <a:endParaRPr lang="en-US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  <a:solidFill>
            <a:srgbClr val="FFFFE7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 smtClean="0"/>
              <a:t>Работы по созданию полномасштабного прототипа </a:t>
            </a:r>
            <a:r>
              <a:rPr lang="en-US" sz="2000" i="1" dirty="0" smtClean="0"/>
              <a:t>End-cap</a:t>
            </a:r>
            <a:endParaRPr lang="ru-RU" sz="2000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12924" t="15700" r="14234" b="11501"/>
          <a:stretch/>
        </p:blipFill>
        <p:spPr>
          <a:xfrm>
            <a:off x="215516" y="1377330"/>
            <a:ext cx="8645160" cy="4859982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EFBF-EBCA-4136-BAD8-B1B2182F5E9C}" type="datetime1">
              <a:rPr lang="ru-RU" smtClean="0"/>
              <a:t>19.03.2025</a:t>
            </a:fld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16</a:t>
            </a:fld>
            <a:endParaRPr lang="en-US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  <a:solidFill>
            <a:srgbClr val="FFFFE7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 smtClean="0"/>
              <a:t>Планы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791580" y="1305342"/>
            <a:ext cx="75608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ru-RU" dirty="0" smtClean="0"/>
              <a:t>31 марта 2025 года будут получены рамы</a:t>
            </a:r>
          </a:p>
          <a:p>
            <a:pPr marL="342900" indent="-342900">
              <a:buAutoNum type="arabicPeriod"/>
            </a:pPr>
            <a:r>
              <a:rPr lang="ru-RU" dirty="0" smtClean="0"/>
              <a:t>2-11 апреля – будет проведена проверка рам на точность изготовления рам и их деформацию под нагрузкой.</a:t>
            </a:r>
          </a:p>
          <a:p>
            <a:pPr marL="342900" indent="-342900">
              <a:buAutoNum type="arabicPeriod"/>
            </a:pPr>
            <a:r>
              <a:rPr lang="ru-RU" dirty="0" smtClean="0"/>
              <a:t>14.04-31.06. Разработка и изготовление технологических приспособлений для сборки</a:t>
            </a:r>
          </a:p>
          <a:p>
            <a:pPr marL="342900" indent="-342900">
              <a:buAutoNum type="arabicPeriod"/>
            </a:pPr>
            <a:r>
              <a:rPr lang="ru-RU" dirty="0" smtClean="0"/>
              <a:t>1.07 -31.10 Сборка прототипа</a:t>
            </a:r>
          </a:p>
          <a:p>
            <a:pPr marL="342900" indent="-342900">
              <a:buAutoNum type="arabicPeriod"/>
            </a:pPr>
            <a:r>
              <a:rPr lang="ru-RU" dirty="0" smtClean="0"/>
              <a:t>03.11-28.11 Установка считывающей электроники (Аналог электроники для </a:t>
            </a:r>
            <a:r>
              <a:rPr lang="en-US" dirty="0" smtClean="0"/>
              <a:t>NA64</a:t>
            </a:r>
            <a:r>
              <a:rPr lang="ru-RU" dirty="0" smtClean="0"/>
              <a:t>)</a:t>
            </a:r>
          </a:p>
          <a:p>
            <a:pPr marL="342900" indent="-342900">
              <a:buAutoNum type="arabicPeriod"/>
            </a:pPr>
            <a:r>
              <a:rPr lang="ru-RU" dirty="0" smtClean="0"/>
              <a:t>01.12 -29.12 Тестирование прототипа</a:t>
            </a:r>
            <a:endParaRPr lang="ru-RU" dirty="0"/>
          </a:p>
          <a:p>
            <a:r>
              <a:rPr lang="ru-RU" dirty="0" smtClean="0"/>
              <a:t>Окончание работ с прототипом предполагается к концу 2025.</a:t>
            </a:r>
          </a:p>
          <a:p>
            <a:endParaRPr lang="ru-RU" dirty="0"/>
          </a:p>
          <a:p>
            <a:r>
              <a:rPr lang="ru-RU" dirty="0" smtClean="0"/>
              <a:t>В 2026 году предполагается заказывать рамы рабочего детектора и начать проводить предварительные работы сборки (изготовление строу, концевых втулок, рамки для физической дыры </a:t>
            </a:r>
            <a:r>
              <a:rPr lang="ru-RU" dirty="0" err="1" smtClean="0"/>
              <a:t>и.т.д</a:t>
            </a:r>
            <a:r>
              <a:rPr lang="ru-RU" dirty="0" smtClean="0"/>
              <a:t>.)</a:t>
            </a:r>
            <a:endParaRPr lang="ru-RU" dirty="0"/>
          </a:p>
          <a:p>
            <a:pPr marL="342900" indent="-342900">
              <a:buAutoNum type="arabicPeriod"/>
            </a:pPr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3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59632" y="1916832"/>
            <a:ext cx="6010620" cy="6463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ru-RU" i="1" dirty="0" smtClean="0"/>
              <a:t>Разработка т</a:t>
            </a:r>
            <a:r>
              <a:rPr lang="ru-RU" i="1" dirty="0" smtClean="0"/>
              <a:t>ехнологии </a:t>
            </a:r>
            <a:r>
              <a:rPr lang="ru-RU" i="1" dirty="0"/>
              <a:t>сборки одного слоя </a:t>
            </a:r>
            <a:r>
              <a:rPr lang="en-US" i="1" dirty="0"/>
              <a:t>straw </a:t>
            </a:r>
            <a:r>
              <a:rPr lang="ru-RU" i="1" dirty="0" smtClean="0"/>
              <a:t>трубок</a:t>
            </a:r>
          </a:p>
          <a:p>
            <a:r>
              <a:rPr lang="ru-RU" i="1" dirty="0" smtClean="0"/>
              <a:t>Монтажный стол и приспособления для сборки</a:t>
            </a:r>
            <a:endParaRPr lang="en-US" i="1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DFA8-DD54-417A-8715-37DA00A2934A}" type="datetime1">
              <a:rPr lang="ru-RU" smtClean="0"/>
              <a:t>19.03.2025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17</a:t>
            </a:fld>
            <a:endParaRPr lang="en-US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  <a:solidFill>
            <a:srgbClr val="FFFFE7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 smtClean="0"/>
              <a:t>Дополнительные слайды</a:t>
            </a:r>
            <a:endParaRPr lang="ru-RU" sz="2000" i="1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5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9650" y="-1697566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-171450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0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1B459-94CA-4BFD-BF60-C029A8372F0A}" type="datetime1">
              <a:rPr lang="ru-RU" smtClean="0"/>
              <a:t>19.03.2025</a:t>
            </a:fld>
            <a:endParaRPr 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7584" y="692696"/>
            <a:ext cx="7920880" cy="507831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ru-RU" i="1" dirty="0" smtClean="0"/>
              <a:t>Работы по оптимизации эффективности работы </a:t>
            </a:r>
            <a:r>
              <a:rPr lang="en-US" i="1" dirty="0" smtClean="0"/>
              <a:t>End-cap</a:t>
            </a:r>
            <a:endParaRPr lang="ru-RU" i="1" dirty="0" smtClean="0"/>
          </a:p>
          <a:p>
            <a:r>
              <a:rPr lang="ru-RU" i="1" dirty="0"/>
              <a:t>Моделирование геометрии слоев и эффективности работы </a:t>
            </a:r>
            <a:r>
              <a:rPr lang="en-US" i="1" dirty="0" smtClean="0"/>
              <a:t>End-cap</a:t>
            </a:r>
            <a:endParaRPr lang="ru-RU" i="1" dirty="0" smtClean="0"/>
          </a:p>
          <a:p>
            <a:endParaRPr lang="en-US" i="1" dirty="0"/>
          </a:p>
          <a:p>
            <a:r>
              <a:rPr lang="ru-RU" i="1" dirty="0"/>
              <a:t>Работы по созданию 1 метрового прототипа слоя </a:t>
            </a:r>
            <a:r>
              <a:rPr lang="en-US" i="1" dirty="0"/>
              <a:t>End-cap</a:t>
            </a:r>
            <a:endParaRPr lang="ru-RU" i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/>
              <a:t>Создание прямоугольного выреза для пучковой трубы,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/>
              <a:t>Резка </a:t>
            </a:r>
            <a:r>
              <a:rPr lang="en-US" i="1" dirty="0"/>
              <a:t>straw</a:t>
            </a:r>
            <a:r>
              <a:rPr lang="ru-RU" i="1" dirty="0"/>
              <a:t> трубок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/>
              <a:t>Разработка нового облегченного </a:t>
            </a:r>
            <a:r>
              <a:rPr lang="en-US" i="1" dirty="0"/>
              <a:t>End plug</a:t>
            </a:r>
            <a:r>
              <a:rPr lang="ru-RU" i="1" dirty="0"/>
              <a:t> для центральной зоны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/>
              <a:t>Результаты измерений натяжения анодных проволочек,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/>
              <a:t>Проверка высоковольтных тестов и герметичности сборки </a:t>
            </a:r>
            <a:r>
              <a:rPr lang="ru-RU" i="1" dirty="0" smtClean="0"/>
              <a:t>прототипа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 smtClean="0"/>
              <a:t>Разработка варианта усилительной электроники для кольцевых  детекторов</a:t>
            </a:r>
          </a:p>
          <a:p>
            <a:endParaRPr lang="en-US" i="1" dirty="0"/>
          </a:p>
          <a:p>
            <a:r>
              <a:rPr lang="ru-RU" i="1" dirty="0"/>
              <a:t>Работы по созданию полномасштабного прототипа </a:t>
            </a:r>
            <a:r>
              <a:rPr lang="en-US" i="1" dirty="0"/>
              <a:t>End-cap</a:t>
            </a:r>
            <a:endParaRPr lang="ru-RU" i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 smtClean="0"/>
              <a:t>Кольцевая рама </a:t>
            </a:r>
            <a:r>
              <a:rPr lang="ru-RU" i="1" dirty="0"/>
              <a:t>из стеклотекстолита и элементов </a:t>
            </a:r>
            <a:r>
              <a:rPr lang="ru-RU" i="1" dirty="0" err="1"/>
              <a:t>манифолда</a:t>
            </a:r>
            <a:endParaRPr lang="ru-RU" i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/>
              <a:t>Монтажный стол  и рама для монтажа </a:t>
            </a:r>
            <a:r>
              <a:rPr lang="en-US" i="1" dirty="0"/>
              <a:t>straw </a:t>
            </a:r>
            <a:r>
              <a:rPr lang="ru-RU" i="1" dirty="0"/>
              <a:t>трубок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/>
              <a:t>Технология сборки одного слоя </a:t>
            </a:r>
            <a:r>
              <a:rPr lang="en-US" i="1" dirty="0"/>
              <a:t>straw </a:t>
            </a:r>
            <a:r>
              <a:rPr lang="ru-RU" i="1" dirty="0" smtClean="0"/>
              <a:t>трубок</a:t>
            </a:r>
          </a:p>
          <a:p>
            <a:endParaRPr lang="en-US" i="1" dirty="0"/>
          </a:p>
          <a:p>
            <a:r>
              <a:rPr lang="ru-RU" i="1" dirty="0" smtClean="0"/>
              <a:t>Планы дальнейших работ работ</a:t>
            </a:r>
            <a:endParaRPr lang="en-US" i="1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2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-171450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1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-171450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9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-171450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5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-171450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5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-1697566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0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-171450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-171450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-171450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6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-171450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4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solidFill>
            <a:srgbClr val="97E4FF"/>
          </a:solidFill>
        </p:spPr>
        <p:txBody>
          <a:bodyPr>
            <a:normAutofit/>
          </a:bodyPr>
          <a:lstStyle/>
          <a:p>
            <a:r>
              <a:rPr lang="ru-RU" sz="2000" i="1" dirty="0" smtClean="0"/>
              <a:t>Работы по оптимизации эффективности работы </a:t>
            </a:r>
            <a:r>
              <a:rPr lang="en-US" sz="2000" i="1" dirty="0" smtClean="0"/>
              <a:t>End-cap</a:t>
            </a:r>
            <a:endParaRPr lang="en-US" sz="20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t="9023" r="9932" b="7473"/>
          <a:stretch/>
        </p:blipFill>
        <p:spPr bwMode="auto">
          <a:xfrm>
            <a:off x="539552" y="836712"/>
            <a:ext cx="36671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extBox 67"/>
          <p:cNvSpPr txBox="1"/>
          <p:nvPr/>
        </p:nvSpPr>
        <p:spPr>
          <a:xfrm rot="20033739">
            <a:off x="3723616" y="1255521"/>
            <a:ext cx="168337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i="1" dirty="0" smtClean="0"/>
              <a:t>Расстояние между любыми соседними слоями принято 18,64 мм</a:t>
            </a:r>
            <a:endParaRPr lang="en-US" sz="1000" b="1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27037" r="10417" b="15740"/>
          <a:stretch/>
        </p:blipFill>
        <p:spPr bwMode="auto">
          <a:xfrm>
            <a:off x="1475656" y="3484662"/>
            <a:ext cx="6552727" cy="299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73" y="4581128"/>
            <a:ext cx="524083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5580112" y="908719"/>
                <a:ext cx="3024336" cy="2462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i="1" dirty="0" smtClean="0"/>
                  <a:t>     Диаметр </a:t>
                </a:r>
                <a:r>
                  <a:rPr lang="ru-RU" sz="1400" i="1" dirty="0"/>
                  <a:t>отверстия для пучковой трубы – 154 </a:t>
                </a:r>
                <a:r>
                  <a:rPr lang="ru-RU" sz="1400" i="1" dirty="0" smtClean="0"/>
                  <a:t>мм соответствует </a:t>
                </a:r>
                <a:r>
                  <a:rPr lang="ru-RU" sz="1400" i="1" dirty="0"/>
                  <a:t>16 </a:t>
                </a:r>
                <a:r>
                  <a:rPr lang="en-US" sz="1400" i="1" dirty="0" smtClean="0"/>
                  <a:t>straw</a:t>
                </a:r>
                <a:r>
                  <a:rPr lang="ru-RU" sz="1400" i="1" dirty="0" smtClean="0"/>
                  <a:t>.Зона нечувствительности квадратной рамки 186 х 186 мм..</a:t>
                </a:r>
                <a:endParaRPr lang="en-US" sz="1400" i="1" dirty="0"/>
              </a:p>
              <a:p>
                <a:r>
                  <a:rPr lang="ru-RU" sz="1400" i="1" dirty="0" smtClean="0"/>
                  <a:t>     Минимальный </a:t>
                </a:r>
                <a:r>
                  <a:rPr lang="ru-RU" sz="1400" i="1" dirty="0"/>
                  <a:t>Угол регистрации – 4 град иди 0,07 рад. </a:t>
                </a:r>
                <a:endParaRPr lang="ru-RU" sz="1400" i="1" dirty="0" smtClean="0"/>
              </a:p>
              <a:p>
                <a:r>
                  <a:rPr lang="ru-RU" sz="1400" i="1" dirty="0"/>
                  <a:t> </a:t>
                </a:r>
                <a:r>
                  <a:rPr lang="ru-RU" sz="1400" i="1" dirty="0" smtClean="0"/>
                  <a:t>    Максимальный </a:t>
                </a:r>
                <a:r>
                  <a:rPr lang="ru-RU" sz="1400" i="1" dirty="0"/>
                  <a:t>угол регистрации – 29.8 град или 0.522 рад. </a:t>
                </a:r>
                <a14:m>
                  <m:oMath xmlns:m="http://schemas.openxmlformats.org/officeDocument/2006/math">
                    <m:r>
                      <a:rPr lang="ru-RU" sz="1400" i="1">
                        <a:latin typeface="Cambria Math"/>
                      </a:rPr>
                      <m:t>(Диаметр колеса </m:t>
                    </m:r>
                  </m:oMath>
                </a14:m>
                <a:r>
                  <a:rPr lang="ru-RU" sz="1400" i="1" dirty="0" smtClean="0"/>
                  <a:t>1373мм</a:t>
                </a:r>
                <a:r>
                  <a:rPr lang="ru-RU" sz="1400" i="1" dirty="0"/>
                  <a:t>. Длина по </a:t>
                </a:r>
                <a:r>
                  <a:rPr lang="en-US" sz="1400" i="1" dirty="0"/>
                  <a:t>Z </a:t>
                </a:r>
                <a:r>
                  <a:rPr lang="ru-RU" sz="1400" i="1" dirty="0"/>
                  <a:t>1200мм.)</a:t>
                </a:r>
                <a:endParaRPr lang="en-US" sz="1400" i="1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908719"/>
                <a:ext cx="3024336" cy="2462213"/>
              </a:xfrm>
              <a:prstGeom prst="rect">
                <a:avLst/>
              </a:prstGeom>
              <a:blipFill rotWithShape="1">
                <a:blip r:embed="rId5"/>
                <a:stretch>
                  <a:fillRect l="-403" t="-248" r="-1210" b="-1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3DFA-C13C-4E15-972D-1A1E63C2C2F3}" type="datetime1">
              <a:rPr lang="ru-RU" smtClean="0"/>
              <a:t>19.03.2025</a:t>
            </a:fld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5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9" t="23889" r="25416" b="13148"/>
          <a:stretch/>
        </p:blipFill>
        <p:spPr bwMode="auto">
          <a:xfrm>
            <a:off x="2240854" y="6053"/>
            <a:ext cx="6936010" cy="477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9239" y="1268760"/>
            <a:ext cx="168337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i="1" dirty="0" smtClean="0"/>
              <a:t>Геометрия слоев как в </a:t>
            </a:r>
            <a:r>
              <a:rPr lang="en-US" sz="1000" b="1" i="1" dirty="0" smtClean="0"/>
              <a:t>TDR.</a:t>
            </a:r>
            <a:endParaRPr lang="ru-RU" sz="1000" b="1" i="1" dirty="0" smtClean="0"/>
          </a:p>
          <a:p>
            <a:pPr algn="ctr"/>
            <a:r>
              <a:rPr lang="ru-RU" sz="1000" b="1" i="1" dirty="0" smtClean="0"/>
              <a:t>Два слоя со смещением ¼ трубки образуют 8 блоков, которые последовательно смещаются на 45 градусов</a:t>
            </a:r>
            <a:endParaRPr lang="en-US" sz="1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39239" y="2457449"/>
            <a:ext cx="168337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i="1" dirty="0" smtClean="0"/>
              <a:t>Геометрия слоев как в </a:t>
            </a:r>
            <a:r>
              <a:rPr lang="en-US" sz="1000" b="1" i="1" dirty="0" smtClean="0"/>
              <a:t>TDR.</a:t>
            </a:r>
            <a:endParaRPr lang="ru-RU" sz="1000" b="1" i="1" dirty="0" smtClean="0"/>
          </a:p>
          <a:p>
            <a:pPr algn="ctr"/>
            <a:r>
              <a:rPr lang="ru-RU" sz="1000" b="1" i="1" dirty="0" smtClean="0"/>
              <a:t>Два слоя со смещением ¼ трубки образуют 8 блоков, которые последовательно смещаются на 45 градусов</a:t>
            </a:r>
            <a:endParaRPr lang="en-US" sz="1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39239" y="3573016"/>
            <a:ext cx="168337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i="1" dirty="0" smtClean="0"/>
              <a:t>Каждый слой последовательно смещается на 22,5 образуют 16 слоев</a:t>
            </a:r>
            <a:endParaRPr lang="en-US" sz="1000" b="1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23889" r="9062" b="7037"/>
          <a:stretch/>
        </p:blipFill>
        <p:spPr bwMode="auto">
          <a:xfrm>
            <a:off x="719572" y="4778778"/>
            <a:ext cx="3528392" cy="164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право 6"/>
          <p:cNvSpPr/>
          <p:nvPr/>
        </p:nvSpPr>
        <p:spPr>
          <a:xfrm>
            <a:off x="374992" y="5397335"/>
            <a:ext cx="360040" cy="68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Стрелка вправо 7"/>
          <p:cNvSpPr/>
          <p:nvPr/>
        </p:nvSpPr>
        <p:spPr>
          <a:xfrm>
            <a:off x="374992" y="5537964"/>
            <a:ext cx="360040" cy="68833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Стрелка вправо 1"/>
          <p:cNvSpPr/>
          <p:nvPr/>
        </p:nvSpPr>
        <p:spPr>
          <a:xfrm>
            <a:off x="971600" y="5991534"/>
            <a:ext cx="360040" cy="72008"/>
          </a:xfrm>
          <a:prstGeom prst="rightArrow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Стрелка вправо 9"/>
          <p:cNvSpPr/>
          <p:nvPr/>
        </p:nvSpPr>
        <p:spPr>
          <a:xfrm>
            <a:off x="2483768" y="1268760"/>
            <a:ext cx="360040" cy="68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Стрелка вправо 10"/>
          <p:cNvSpPr/>
          <p:nvPr/>
        </p:nvSpPr>
        <p:spPr>
          <a:xfrm>
            <a:off x="2468190" y="2457449"/>
            <a:ext cx="360040" cy="68833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CCEF-3398-4395-93A6-FBD078F41689}" type="datetime1">
              <a:rPr lang="ru-RU" smtClean="0"/>
              <a:t>19.03.2025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4</a:t>
            </a:fld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2240854" y="4562754"/>
            <a:ext cx="103500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8626498" y="4562754"/>
            <a:ext cx="517501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27985" y="4950686"/>
            <a:ext cx="4392488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Предварительные результаты по моделированию докладывались </a:t>
            </a:r>
          </a:p>
          <a:p>
            <a:r>
              <a:rPr lang="ru-RU" dirty="0" smtClean="0"/>
              <a:t>на митинге 18,03,2025</a:t>
            </a:r>
          </a:p>
          <a:p>
            <a:r>
              <a:rPr lang="ru-RU" dirty="0" smtClean="0"/>
              <a:t>Ссылка </a:t>
            </a:r>
            <a:r>
              <a:rPr lang="en-US" dirty="0"/>
              <a:t>https://indico.jinr.ru/event/5231/</a:t>
            </a:r>
          </a:p>
          <a:p>
            <a:endParaRPr lang="en-US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0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24004" r="23175" b="6861"/>
          <a:stretch/>
        </p:blipFill>
        <p:spPr bwMode="auto">
          <a:xfrm>
            <a:off x="-20973" y="38722"/>
            <a:ext cx="9164973" cy="633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ьная выноска 2"/>
          <p:cNvSpPr/>
          <p:nvPr/>
        </p:nvSpPr>
        <p:spPr>
          <a:xfrm>
            <a:off x="6660232" y="1340768"/>
            <a:ext cx="942590" cy="432048"/>
          </a:xfrm>
          <a:prstGeom prst="wedgeEllipseCallout">
            <a:avLst>
              <a:gd name="adj1" fmla="val -156975"/>
              <a:gd name="adj2" fmla="val 5827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</a:rPr>
              <a:t>50000</a:t>
            </a:r>
            <a:r>
              <a:rPr lang="en-US" sz="1400" b="1" i="1" dirty="0" err="1" smtClean="0">
                <a:solidFill>
                  <a:schemeClr val="tx1"/>
                </a:solidFill>
              </a:rPr>
              <a:t>ev</a:t>
            </a:r>
            <a:endParaRPr lang="en-US" sz="1400" b="1" i="1" dirty="0">
              <a:solidFill>
                <a:schemeClr val="tx1"/>
              </a:solidFill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179512" y="1484784"/>
            <a:ext cx="942590" cy="432048"/>
          </a:xfrm>
          <a:prstGeom prst="wedgeEllipseCallout">
            <a:avLst>
              <a:gd name="adj1" fmla="val 228284"/>
              <a:gd name="adj2" fmla="val -5305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i="1" dirty="0" smtClean="0">
                <a:solidFill>
                  <a:schemeClr val="tx1"/>
                </a:solidFill>
              </a:rPr>
              <a:t>25</a:t>
            </a:r>
            <a:r>
              <a:rPr lang="ru-RU" sz="1400" b="1" i="1" dirty="0" smtClean="0">
                <a:solidFill>
                  <a:schemeClr val="tx1"/>
                </a:solidFill>
              </a:rPr>
              <a:t>000</a:t>
            </a:r>
            <a:r>
              <a:rPr lang="en-US" sz="1400" b="1" i="1" dirty="0" err="1" smtClean="0">
                <a:solidFill>
                  <a:schemeClr val="tx1"/>
                </a:solidFill>
              </a:rPr>
              <a:t>ev</a:t>
            </a:r>
            <a:endParaRPr lang="en-US" sz="1400" b="1" i="1" dirty="0">
              <a:solidFill>
                <a:schemeClr val="tx1"/>
              </a:solidFill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6660232" y="3933056"/>
            <a:ext cx="942590" cy="432048"/>
          </a:xfrm>
          <a:prstGeom prst="wedgeEllipseCallout">
            <a:avLst>
              <a:gd name="adj1" fmla="val -156975"/>
              <a:gd name="adj2" fmla="val 5827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i="1" dirty="0" smtClean="0">
                <a:solidFill>
                  <a:schemeClr val="tx1"/>
                </a:solidFill>
              </a:rPr>
              <a:t>62</a:t>
            </a:r>
            <a:r>
              <a:rPr lang="ru-RU" sz="1400" b="1" i="1" dirty="0" smtClean="0">
                <a:solidFill>
                  <a:schemeClr val="tx1"/>
                </a:solidFill>
              </a:rPr>
              <a:t>000</a:t>
            </a:r>
            <a:r>
              <a:rPr lang="en-US" sz="1400" b="1" i="1" dirty="0" err="1" smtClean="0">
                <a:solidFill>
                  <a:schemeClr val="tx1"/>
                </a:solidFill>
              </a:rPr>
              <a:t>ev</a:t>
            </a:r>
            <a:endParaRPr lang="en-US" sz="1400" b="1" i="1" dirty="0">
              <a:solidFill>
                <a:schemeClr val="tx1"/>
              </a:solidFill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179512" y="4077072"/>
            <a:ext cx="942590" cy="432048"/>
          </a:xfrm>
          <a:prstGeom prst="wedgeEllipseCallout">
            <a:avLst>
              <a:gd name="adj1" fmla="val 204537"/>
              <a:gd name="adj2" fmla="val -3266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3</a:t>
            </a:r>
            <a:r>
              <a:rPr lang="en-US" sz="1400" b="1" i="1" dirty="0" smtClean="0">
                <a:solidFill>
                  <a:schemeClr val="tx1"/>
                </a:solidFill>
              </a:rPr>
              <a:t>5</a:t>
            </a:r>
            <a:r>
              <a:rPr lang="ru-RU" sz="1400" b="1" i="1" dirty="0" smtClean="0">
                <a:solidFill>
                  <a:schemeClr val="tx1"/>
                </a:solidFill>
              </a:rPr>
              <a:t>000</a:t>
            </a:r>
            <a:r>
              <a:rPr lang="en-US" sz="1400" b="1" i="1" dirty="0" err="1" smtClean="0">
                <a:solidFill>
                  <a:schemeClr val="tx1"/>
                </a:solidFill>
              </a:rPr>
              <a:t>ev</a:t>
            </a:r>
            <a:endParaRPr lang="en-US" sz="1400" b="1" i="1" dirty="0">
              <a:solidFill>
                <a:schemeClr val="tx1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435" y="4581128"/>
            <a:ext cx="3098552" cy="145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Двойная стрелка вверх/вниз 5"/>
          <p:cNvSpPr/>
          <p:nvPr/>
        </p:nvSpPr>
        <p:spPr>
          <a:xfrm>
            <a:off x="2156370" y="3356120"/>
            <a:ext cx="229907" cy="52994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Двойная стрелка вверх/вниз 14"/>
          <p:cNvSpPr/>
          <p:nvPr/>
        </p:nvSpPr>
        <p:spPr>
          <a:xfrm>
            <a:off x="4499992" y="3356120"/>
            <a:ext cx="242316" cy="529946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8364-6526-47D5-AD5E-D131821F04AA}" type="datetime1">
              <a:rPr lang="ru-RU" smtClean="0"/>
              <a:t>19.03.2025</a:t>
            </a:fld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5</a:t>
            </a:fld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388423" y="6096466"/>
            <a:ext cx="748563" cy="28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36993" y="6096466"/>
            <a:ext cx="1294647" cy="28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8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268760"/>
            <a:ext cx="7488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Было разработано математическое и программное обеспечение для моделирования откликов различных геометрических схем </a:t>
            </a:r>
            <a:r>
              <a:rPr lang="en-US" dirty="0" smtClean="0"/>
              <a:t>End-cap </a:t>
            </a:r>
            <a:r>
              <a:rPr lang="ru-RU" dirty="0" smtClean="0"/>
              <a:t>и </a:t>
            </a:r>
            <a:r>
              <a:rPr lang="ru-RU" dirty="0"/>
              <a:t>оценки точности восстановленных детектором </a:t>
            </a:r>
            <a:r>
              <a:rPr lang="ru-RU" dirty="0" smtClean="0"/>
              <a:t>треков. </a:t>
            </a:r>
          </a:p>
          <a:p>
            <a:r>
              <a:rPr lang="ru-RU" dirty="0"/>
              <a:t> </a:t>
            </a:r>
            <a:r>
              <a:rPr lang="ru-RU" dirty="0" smtClean="0"/>
              <a:t>  ● </a:t>
            </a:r>
            <a:r>
              <a:rPr lang="ru-RU" dirty="0"/>
              <a:t>Вариант детектора с отсутствием </a:t>
            </a:r>
            <a:r>
              <a:rPr lang="ru-RU" dirty="0" smtClean="0"/>
              <a:t>трубок в полосе для пучка, </a:t>
            </a:r>
            <a:r>
              <a:rPr lang="ru-RU" b="1" i="1" dirty="0" smtClean="0">
                <a:solidFill>
                  <a:srgbClr val="FF0000"/>
                </a:solidFill>
              </a:rPr>
              <a:t>«</a:t>
            </a:r>
            <a:r>
              <a:rPr lang="en-US" b="1" i="1" dirty="0" smtClean="0">
                <a:solidFill>
                  <a:srgbClr val="FF0000"/>
                </a:solidFill>
              </a:rPr>
              <a:t>strip</a:t>
            </a:r>
            <a:r>
              <a:rPr lang="ru-RU" b="1" i="1" dirty="0" smtClean="0">
                <a:solidFill>
                  <a:srgbClr val="FF0000"/>
                </a:solidFill>
              </a:rPr>
              <a:t>» </a:t>
            </a:r>
            <a:r>
              <a:rPr lang="ru-RU" dirty="0" smtClean="0"/>
              <a:t>приводит </a:t>
            </a:r>
            <a:r>
              <a:rPr lang="ru-RU" dirty="0"/>
              <a:t>к неоднородной сложной структуре распознавания треков устройством в плоскости X-Y. </a:t>
            </a:r>
            <a:endParaRPr lang="ru-RU" dirty="0" smtClean="0"/>
          </a:p>
          <a:p>
            <a:r>
              <a:rPr lang="ru-RU" dirty="0" smtClean="0"/>
              <a:t>   ● </a:t>
            </a:r>
            <a:r>
              <a:rPr lang="ru-RU" dirty="0"/>
              <a:t>Предлагаемый </a:t>
            </a:r>
            <a:r>
              <a:rPr lang="ru-RU" dirty="0" smtClean="0"/>
              <a:t>вариант с квадратным отверстием </a:t>
            </a:r>
            <a:r>
              <a:rPr lang="ru-RU" dirty="0"/>
              <a:t>для пучка </a:t>
            </a:r>
            <a:r>
              <a:rPr lang="ru-RU" b="1" i="1" dirty="0" smtClean="0">
                <a:solidFill>
                  <a:srgbClr val="C00000"/>
                </a:solidFill>
              </a:rPr>
              <a:t>«</a:t>
            </a:r>
            <a:r>
              <a:rPr lang="en-US" b="1" i="1" dirty="0" smtClean="0">
                <a:solidFill>
                  <a:srgbClr val="C00000"/>
                </a:solidFill>
              </a:rPr>
              <a:t>square</a:t>
            </a:r>
            <a:r>
              <a:rPr lang="ru-RU" b="1" i="1" dirty="0" smtClean="0">
                <a:solidFill>
                  <a:srgbClr val="C00000"/>
                </a:solidFill>
              </a:rPr>
              <a:t>» </a:t>
            </a:r>
            <a:r>
              <a:rPr lang="ru-RU" dirty="0" smtClean="0"/>
              <a:t>во </a:t>
            </a:r>
            <a:r>
              <a:rPr lang="ru-RU" dirty="0" smtClean="0"/>
              <a:t>всех слоях детектора позволяет увеличить эффективность реконструкции треков. </a:t>
            </a:r>
            <a:r>
              <a:rPr lang="ru-RU" dirty="0"/>
              <a:t>Точность восстановления трека в области </a:t>
            </a:r>
            <a:r>
              <a:rPr lang="ru-RU" dirty="0" smtClean="0"/>
              <a:t>чувствительности </a:t>
            </a:r>
            <a:r>
              <a:rPr lang="en-US" dirty="0" smtClean="0"/>
              <a:t>End-cap </a:t>
            </a:r>
            <a:r>
              <a:rPr lang="ru-RU" dirty="0" smtClean="0"/>
              <a:t>улучшается почти </a:t>
            </a:r>
            <a:r>
              <a:rPr lang="ru-RU" dirty="0"/>
              <a:t>в 2 раза. </a:t>
            </a:r>
            <a:r>
              <a:rPr lang="ru-RU" dirty="0" smtClean="0"/>
              <a:t> </a:t>
            </a:r>
          </a:p>
          <a:p>
            <a:r>
              <a:rPr lang="ru-RU" dirty="0" smtClean="0"/>
              <a:t>   ● </a:t>
            </a:r>
            <a:r>
              <a:rPr lang="ru-RU" dirty="0"/>
              <a:t>Существует очень сильная зависимость точности восстановления параметров трека от качества начального приближения. </a:t>
            </a:r>
            <a:r>
              <a:rPr lang="ru-RU" dirty="0" smtClean="0"/>
              <a:t>Использование </a:t>
            </a:r>
            <a:r>
              <a:rPr lang="ru-RU" dirty="0"/>
              <a:t>координат точки взаимодействия для начального приближения значительно повышает качество восстановления. </a:t>
            </a:r>
          </a:p>
          <a:p>
            <a:r>
              <a:rPr lang="ru-RU" dirty="0" smtClean="0"/>
              <a:t>   ● Мы намерены продолжить работу по моделированию отклика детектора и реконструкции событий в </a:t>
            </a:r>
            <a:r>
              <a:rPr lang="en-US" dirty="0" smtClean="0"/>
              <a:t>End-cap</a:t>
            </a:r>
            <a:r>
              <a:rPr lang="ru-RU" dirty="0" smtClean="0"/>
              <a:t>. </a:t>
            </a:r>
            <a:endParaRPr lang="en-US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  <a:solidFill>
            <a:srgbClr val="97E4FF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smtClean="0"/>
              <a:t>Работы по оптимизации эффективности работы </a:t>
            </a:r>
            <a:r>
              <a:rPr lang="en-US" sz="2000" i="1" smtClean="0"/>
              <a:t>End-cap</a:t>
            </a:r>
            <a:endParaRPr lang="en-US" sz="2000" i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1BFFC-A3EE-48C9-BDCD-172CE8DD8A6B}" type="datetime1">
              <a:rPr lang="ru-RU" smtClean="0"/>
              <a:t>19.03.2025</a:t>
            </a:fld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solidFill>
            <a:srgbClr val="FFFFE7"/>
          </a:solidFill>
        </p:spPr>
        <p:txBody>
          <a:bodyPr>
            <a:normAutofit/>
          </a:bodyPr>
          <a:lstStyle/>
          <a:p>
            <a:r>
              <a:rPr lang="ru-RU" sz="2000" i="1" dirty="0" smtClean="0"/>
              <a:t>Работы по созданию 1 метрового прототипа слоя </a:t>
            </a:r>
            <a:r>
              <a:rPr lang="en-US" sz="2000" i="1" dirty="0" smtClean="0"/>
              <a:t>End-cap</a:t>
            </a:r>
            <a:endParaRPr lang="ru-RU" sz="2000" i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187623" y="836712"/>
            <a:ext cx="5740226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ru-RU" i="1" dirty="0" smtClean="0"/>
              <a:t>Создание прямоугольного выреза для пучковой трубы, 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A8DA4-1557-4268-A4E4-90F8F3B51D5A}" type="datetime1">
              <a:rPr lang="ru-RU" smtClean="0"/>
              <a:t>19.03.2025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7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t="24800" r="47970" b="12500"/>
          <a:stretch/>
        </p:blipFill>
        <p:spPr bwMode="auto">
          <a:xfrm>
            <a:off x="5372606" y="1412776"/>
            <a:ext cx="3563888" cy="258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44" y="1700808"/>
            <a:ext cx="417854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7" t="34815" r="27812" b="8334"/>
          <a:stretch/>
        </p:blipFill>
        <p:spPr bwMode="auto">
          <a:xfrm>
            <a:off x="5372605" y="4159976"/>
            <a:ext cx="356388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solidFill>
            <a:srgbClr val="FFFFE7"/>
          </a:solidFill>
        </p:spPr>
        <p:txBody>
          <a:bodyPr>
            <a:normAutofit/>
          </a:bodyPr>
          <a:lstStyle/>
          <a:p>
            <a:r>
              <a:rPr lang="ru-RU" sz="2000" i="1" dirty="0" smtClean="0"/>
              <a:t>Работы по созданию 1 метрового прототипа слоя </a:t>
            </a:r>
            <a:r>
              <a:rPr lang="en-US" sz="2000" i="1" dirty="0" smtClean="0"/>
              <a:t>End-cap</a:t>
            </a:r>
            <a:endParaRPr lang="ru-RU" sz="2000" i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187623" y="836712"/>
            <a:ext cx="5740226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ru-RU" i="1" dirty="0" smtClean="0"/>
              <a:t>Создание прямоугольного выреза для пучковой трубы, 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52865-E02B-4337-8F19-D23A90B6BC1B}" type="datetime1">
              <a:rPr lang="ru-RU" smtClean="0"/>
              <a:t>19.03.2025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2" descr="F:\SPD\Доклад\Колесо с обратной стороны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10505" r="-372" b="17682"/>
          <a:stretch/>
        </p:blipFill>
        <p:spPr bwMode="auto">
          <a:xfrm>
            <a:off x="539552" y="1206044"/>
            <a:ext cx="2376263" cy="252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6842" r="35789" b="40263"/>
          <a:stretch/>
        </p:blipFill>
        <p:spPr bwMode="auto">
          <a:xfrm>
            <a:off x="575555" y="3934720"/>
            <a:ext cx="2304255" cy="241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t="12052" r="5263" b="15599"/>
          <a:stretch/>
        </p:blipFill>
        <p:spPr bwMode="auto">
          <a:xfrm>
            <a:off x="3275856" y="1206045"/>
            <a:ext cx="5028677" cy="488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9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solidFill>
            <a:srgbClr val="FFFFE7"/>
          </a:solidFill>
        </p:spPr>
        <p:txBody>
          <a:bodyPr>
            <a:normAutofit/>
          </a:bodyPr>
          <a:lstStyle/>
          <a:p>
            <a:r>
              <a:rPr lang="ru-RU" sz="2000" i="1" dirty="0" smtClean="0"/>
              <a:t>Работы по созданию 1 метрового прототипа слоя </a:t>
            </a:r>
            <a:r>
              <a:rPr lang="en-US" sz="2000" i="1" dirty="0" smtClean="0"/>
              <a:t>End-cap</a:t>
            </a:r>
            <a:endParaRPr lang="ru-RU" sz="2000" i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187623" y="836712"/>
            <a:ext cx="2168479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ru-RU" i="1" dirty="0" smtClean="0"/>
              <a:t> Резка </a:t>
            </a:r>
            <a:r>
              <a:rPr lang="en-US" i="1" dirty="0" smtClean="0"/>
              <a:t>straw</a:t>
            </a:r>
            <a:r>
              <a:rPr lang="ru-RU" i="1" dirty="0" smtClean="0"/>
              <a:t> трубок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7044-352B-4675-BB1E-66BC5D56996F}" type="datetime1">
              <a:rPr lang="ru-RU" smtClean="0"/>
              <a:t>19.03.2025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FE7D-009A-4A96-83FF-7E214F325F07}" type="slidenum">
              <a:rPr lang="en-US" smtClean="0"/>
              <a:t>9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24" y="1206044"/>
            <a:ext cx="4139952" cy="2603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06044"/>
            <a:ext cx="4091947" cy="2603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79345" y="3809358"/>
            <a:ext cx="1910244" cy="25469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4851" r="6601" b="3801"/>
          <a:stretch/>
        </p:blipFill>
        <p:spPr>
          <a:xfrm rot="16200000">
            <a:off x="1083731" y="3441977"/>
            <a:ext cx="2376264" cy="33344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0" t="22700" r="34600" b="58400"/>
          <a:stretch/>
        </p:blipFill>
        <p:spPr>
          <a:xfrm>
            <a:off x="4283968" y="4548674"/>
            <a:ext cx="1800200" cy="1296144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Крамаренко В.А.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8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979</TotalTime>
  <Words>869</Words>
  <Application>Microsoft Office PowerPoint</Application>
  <PresentationFormat>Экран (4:3)</PresentationFormat>
  <Paragraphs>181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Статус работ по созданию прототипа  Straw End-cap SPD</vt:lpstr>
      <vt:lpstr>Презентация PowerPoint</vt:lpstr>
      <vt:lpstr>Работы по оптимизации эффективности работы End-cap</vt:lpstr>
      <vt:lpstr>Презентация PowerPoint</vt:lpstr>
      <vt:lpstr>Презентация PowerPoint</vt:lpstr>
      <vt:lpstr>Презентация PowerPoint</vt:lpstr>
      <vt:lpstr>Работы по созданию 1 метрового прототипа слоя End-cap</vt:lpstr>
      <vt:lpstr>Работы по созданию 1 метрового прототипа слоя End-cap</vt:lpstr>
      <vt:lpstr>Работы по созданию 1 метрового прототипа слоя End-cap</vt:lpstr>
      <vt:lpstr>Работы по созданию 1 метрового прототипа слоя End-cap</vt:lpstr>
      <vt:lpstr>Работы по созданию 1 метрового прототипа слоя End-cap</vt:lpstr>
      <vt:lpstr>Работы по созданию 1 метрового прототипа слоя End-cap</vt:lpstr>
      <vt:lpstr>Работы по созданию 1 метрового прототипа слоя End-cap</vt:lpstr>
      <vt:lpstr>Работы по созданию полномасштабного прототипа End-cap</vt:lpstr>
      <vt:lpstr>Монтажный стол  и рама для монтажа straw трубок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Статус работ по созданию прототипа End-cap SPD</dc:title>
  <dc:creator>Виктор Крамаренко</dc:creator>
  <cp:lastModifiedBy>Виктор Крамаренко</cp:lastModifiedBy>
  <cp:revision>66</cp:revision>
  <dcterms:created xsi:type="dcterms:W3CDTF">2025-03-16T08:07:33Z</dcterms:created>
  <dcterms:modified xsi:type="dcterms:W3CDTF">2025-03-19T18:26:23Z</dcterms:modified>
</cp:coreProperties>
</file>