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341" r:id="rId3"/>
    <p:sldId id="371" r:id="rId4"/>
    <p:sldId id="370" r:id="rId5"/>
    <p:sldId id="373" r:id="rId6"/>
    <p:sldId id="382" r:id="rId7"/>
    <p:sldId id="374" r:id="rId8"/>
    <p:sldId id="338" r:id="rId9"/>
    <p:sldId id="375" r:id="rId10"/>
    <p:sldId id="372" r:id="rId11"/>
    <p:sldId id="376" r:id="rId12"/>
    <p:sldId id="379" r:id="rId13"/>
    <p:sldId id="386" r:id="rId14"/>
    <p:sldId id="380" r:id="rId15"/>
    <p:sldId id="377" r:id="rId16"/>
    <p:sldId id="378" r:id="rId17"/>
    <p:sldId id="369" r:id="rId18"/>
    <p:sldId id="383" r:id="rId19"/>
    <p:sldId id="384" r:id="rId20"/>
    <p:sldId id="385" r:id="rId21"/>
    <p:sldId id="36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CBD5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72" autoAdjust="0"/>
    <p:restoredTop sz="94614" autoAdjust="0"/>
  </p:normalViewPr>
  <p:slideViewPr>
    <p:cSldViewPr>
      <p:cViewPr varScale="1">
        <p:scale>
          <a:sx n="111" d="100"/>
          <a:sy n="111" d="100"/>
        </p:scale>
        <p:origin x="188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12CEF-6316-45EE-A5EF-077CEC4E0727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CE7627-AD5D-44B1-8FAC-425CD099A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A79C7-8F5A-4ACE-843A-A1006F9B9237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33C75E-C0DD-4784-9E6F-57891256A7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3C75E-C0DD-4784-9E6F-57891256A734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A5EE0-F776-4CD1-8698-639311C0278E}" type="datetime1">
              <a:rPr lang="ru-RU" smtClean="0"/>
              <a:pPr/>
              <a:t>04.03.2025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86B57-80DC-4375-AD35-8920C48348FC}" type="datetime1">
              <a:rPr lang="ru-RU" smtClean="0"/>
              <a:pPr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D67E2-B231-4E0E-8384-2CA5CDF4B790}" type="datetime1">
              <a:rPr lang="ru-RU" smtClean="0"/>
              <a:pPr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35302-B452-4AD3-B1D4-AFCE384E3CB4}" type="datetime1">
              <a:rPr lang="ru-RU" smtClean="0"/>
              <a:pPr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A3F5-C515-4F7A-BD2C-E00933CAC9BE}" type="datetime1">
              <a:rPr lang="ru-RU" smtClean="0"/>
              <a:pPr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82613-708F-45C5-85AF-5590E467E560}" type="datetime1">
              <a:rPr lang="ru-RU" smtClean="0"/>
              <a:pPr/>
              <a:t>04.03.2025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B7F7-BB2F-4D24-B457-6715FB572249}" type="datetime1">
              <a:rPr lang="ru-RU" smtClean="0"/>
              <a:pPr/>
              <a:t>04.03.2025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3FB38-AF75-4E28-B550-23ACF0781349}" type="datetime1">
              <a:rPr lang="ru-RU" smtClean="0"/>
              <a:pPr/>
              <a:t>04.03.2025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8C90B-C081-47DE-A4FA-38A0CFB62C46}" type="datetime1">
              <a:rPr lang="ru-RU" smtClean="0"/>
              <a:pPr/>
              <a:t>04.03.2025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36A54-CF2A-4B23-B5FC-FB196CD53386}" type="datetime1">
              <a:rPr lang="ru-RU" smtClean="0"/>
              <a:pPr/>
              <a:t>04.03.2025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560FB-931F-4B66-8946-2F04CBD6848A}" type="datetime1">
              <a:rPr lang="ru-RU" smtClean="0"/>
              <a:pPr/>
              <a:t>04.03.2025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A8FEAC8-447B-4874-921D-D3FBFA36D808}" type="datetime1">
              <a:rPr lang="ru-RU" smtClean="0"/>
              <a:pPr/>
              <a:t>04.03.2025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"/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5816" y="3933056"/>
            <a:ext cx="3312368" cy="432048"/>
          </a:xfrm>
          <a:solidFill>
            <a:schemeClr val="bg1"/>
          </a:solidFill>
        </p:spPr>
        <p:txBody>
          <a:bodyPr>
            <a:normAutofit fontScale="85000" lnSpcReduction="10000"/>
          </a:bodyPr>
          <a:lstStyle/>
          <a:p>
            <a:r>
              <a:rPr lang="ru-RU" sz="2000" dirty="0"/>
              <a:t>В.Л. Смирнов, И.Ю. Николайчук</a:t>
            </a:r>
            <a:endParaRPr lang="ru-RU" sz="2000" baseline="30000" dirty="0"/>
          </a:p>
        </p:txBody>
      </p:sp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7584405" y="188640"/>
            <a:ext cx="1303562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lang="ru-RU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марта</a:t>
            </a:r>
            <a:r>
              <a:rPr lang="en-US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</a:t>
            </a:r>
            <a:r>
              <a:rPr lang="en-US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Статус измерений оптических функций и коррекции</a:t>
            </a:r>
            <a:br>
              <a:rPr lang="ru-RU" sz="2800" dirty="0"/>
            </a:br>
            <a:r>
              <a:rPr lang="ru-RU" sz="2800" dirty="0"/>
              <a:t>магнитного поля Бустера</a:t>
            </a: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1315418B-FB54-42CE-8787-BE01B83F1D2E}"/>
              </a:ext>
            </a:extLst>
          </p:cNvPr>
          <p:cNvSpPr txBox="1">
            <a:spLocks/>
          </p:cNvSpPr>
          <p:nvPr/>
        </p:nvSpPr>
        <p:spPr>
          <a:xfrm>
            <a:off x="3419872" y="4725144"/>
            <a:ext cx="2304256" cy="288032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85000" lnSpcReduction="20000"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/>
              <a:t>ОИЯИ, Дубна</a:t>
            </a:r>
            <a:endParaRPr lang="ru-RU" sz="1800" baseline="300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58B131E-24ED-4D6B-8209-79B502B5C2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3" y="197755"/>
            <a:ext cx="1075607" cy="948685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68E1C92-7DE0-4706-BEE5-E4129B05E0B7}"/>
              </a:ext>
            </a:extLst>
          </p:cNvPr>
          <p:cNvSpPr/>
          <p:nvPr/>
        </p:nvSpPr>
        <p:spPr>
          <a:xfrm>
            <a:off x="1879878" y="6237312"/>
            <a:ext cx="54183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Рабочее совещание по ПНР-5</a:t>
            </a:r>
          </a:p>
        </p:txBody>
      </p:sp>
    </p:spTree>
    <p:extLst>
      <p:ext uri="{BB962C8B-B14F-4D97-AF65-F5344CB8AC3E}">
        <p14:creationId xmlns:p14="http://schemas.microsoft.com/office/powerpoint/2010/main" val="387256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99C3AF-896E-48D0-9A72-CA2966194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274637"/>
            <a:ext cx="8083296" cy="1238907"/>
          </a:xfrm>
        </p:spPr>
        <p:txBody>
          <a:bodyPr anchor="ctr"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Измерение дисперсии в ПНР-5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B21D360-EDCC-46C2-9CDB-4FD525C3D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E40D6034-38FB-41E7-8479-625F360C7EF3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556792"/>
            <a:ext cx="4397663" cy="2280270"/>
          </a:xfr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24A3FFC-2B78-4D45-9E5B-6BBAC3955F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789040"/>
            <a:ext cx="4788024" cy="2494770"/>
          </a:xfrm>
          <a:prstGeom prst="rect">
            <a:avLst/>
          </a:prstGeom>
        </p:spPr>
      </p:pic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190B3392-CE3F-4BFB-9CAA-B207B395A8EC}"/>
              </a:ext>
            </a:extLst>
          </p:cNvPr>
          <p:cNvSpPr/>
          <p:nvPr/>
        </p:nvSpPr>
        <p:spPr>
          <a:xfrm>
            <a:off x="6516216" y="4509120"/>
            <a:ext cx="2232248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Отличие результатов измерений от проектных значений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∙10</a:t>
            </a:r>
            <a:r>
              <a:rPr lang="en-US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–2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6F40014D-A163-4C92-BD03-E599B1793A04}"/>
              </a:ext>
            </a:extLst>
          </p:cNvPr>
          <p:cNvSpPr/>
          <p:nvPr/>
        </p:nvSpPr>
        <p:spPr>
          <a:xfrm>
            <a:off x="3563888" y="2629984"/>
            <a:ext cx="288032" cy="1115807"/>
          </a:xfrm>
          <a:prstGeom prst="ellipse">
            <a:avLst/>
          </a:prstGeom>
          <a:noFill/>
          <a:ln w="158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DCD46AD0-5747-4B36-A47B-050CAD0F8537}"/>
              </a:ext>
            </a:extLst>
          </p:cNvPr>
          <p:cNvCxnSpPr>
            <a:cxnSpLocks/>
            <a:stCxn id="9" idx="2"/>
            <a:endCxn id="7" idx="1"/>
          </p:cNvCxnSpPr>
          <p:nvPr/>
        </p:nvCxnSpPr>
        <p:spPr>
          <a:xfrm>
            <a:off x="1063008" y="2168542"/>
            <a:ext cx="2543061" cy="624848"/>
          </a:xfrm>
          <a:prstGeom prst="straightConnector1">
            <a:avLst/>
          </a:prstGeom>
          <a:ln w="158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B8A485E2-82C8-4E50-8098-6C8FF17846DD}"/>
              </a:ext>
            </a:extLst>
          </p:cNvPr>
          <p:cNvSpPr/>
          <p:nvPr/>
        </p:nvSpPr>
        <p:spPr>
          <a:xfrm>
            <a:off x="146304" y="1342291"/>
            <a:ext cx="1833408" cy="826251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Пикап №10 используется для </a:t>
            </a:r>
            <a:r>
              <a:rPr lang="ru-RU" sz="16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Шоттки</a:t>
            </a:r>
            <a:r>
              <a:rPr lang="ru-RU" sz="1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-шума</a:t>
            </a:r>
          </a:p>
        </p:txBody>
      </p:sp>
    </p:spTree>
    <p:extLst>
      <p:ext uri="{BB962C8B-B14F-4D97-AF65-F5344CB8AC3E}">
        <p14:creationId xmlns:p14="http://schemas.microsoft.com/office/powerpoint/2010/main" val="3319339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99C3AF-896E-48D0-9A72-CA2966194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274637"/>
            <a:ext cx="8083296" cy="1238907"/>
          </a:xfrm>
        </p:spPr>
        <p:txBody>
          <a:bodyPr anchor="ctr"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Измерение оптики используя метод независимых компонент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(256 оборотов пучка)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B21D360-EDCC-46C2-9CDB-4FD525C3D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1EE36422-33E1-4910-B40A-2762DF9F3E02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576" y="1573396"/>
            <a:ext cx="7772399" cy="4320807"/>
          </a:xfrm>
        </p:spPr>
      </p:pic>
    </p:spTree>
    <p:extLst>
      <p:ext uri="{BB962C8B-B14F-4D97-AF65-F5344CB8AC3E}">
        <p14:creationId xmlns:p14="http://schemas.microsoft.com/office/powerpoint/2010/main" val="1948824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99C3AF-896E-48D0-9A72-CA2966194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274637"/>
            <a:ext cx="8083296" cy="1238907"/>
          </a:xfrm>
        </p:spPr>
        <p:txBody>
          <a:bodyPr anchor="ctr"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Измерение оптики используя метод независимых компонент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(256 оборотов пучка)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B21D360-EDCC-46C2-9CDB-4FD525C3D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2F556AE5-1E02-4F89-B01A-EB3558849572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8764" y="1431308"/>
            <a:ext cx="6699620" cy="5094036"/>
          </a:xfrm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3294D9BA-3C6A-4E8A-8818-70121F743E54}"/>
              </a:ext>
            </a:extLst>
          </p:cNvPr>
          <p:cNvSpPr/>
          <p:nvPr/>
        </p:nvSpPr>
        <p:spPr>
          <a:xfrm>
            <a:off x="4932040" y="1486272"/>
            <a:ext cx="2952328" cy="934616"/>
          </a:xfrm>
          <a:prstGeom prst="roundRect">
            <a:avLst/>
          </a:prstGeom>
          <a:noFill/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2016188F-1346-42AE-BD44-4450CEF3E9D4}"/>
              </a:ext>
            </a:extLst>
          </p:cNvPr>
          <p:cNvSpPr/>
          <p:nvPr/>
        </p:nvSpPr>
        <p:spPr>
          <a:xfrm>
            <a:off x="4932040" y="2708920"/>
            <a:ext cx="2952328" cy="934616"/>
          </a:xfrm>
          <a:prstGeom prst="roundRect">
            <a:avLst/>
          </a:prstGeom>
          <a:noFill/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A998195B-1D95-4CEA-A24A-AADE87B571AD}"/>
              </a:ext>
            </a:extLst>
          </p:cNvPr>
          <p:cNvSpPr/>
          <p:nvPr/>
        </p:nvSpPr>
        <p:spPr>
          <a:xfrm>
            <a:off x="1691680" y="1486272"/>
            <a:ext cx="2952328" cy="934616"/>
          </a:xfrm>
          <a:prstGeom prst="roundRect">
            <a:avLst/>
          </a:prstGeom>
          <a:noFill/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A362A468-C83B-4928-B6CB-9785D74FB8F7}"/>
              </a:ext>
            </a:extLst>
          </p:cNvPr>
          <p:cNvSpPr/>
          <p:nvPr/>
        </p:nvSpPr>
        <p:spPr>
          <a:xfrm>
            <a:off x="1619672" y="4006552"/>
            <a:ext cx="2952328" cy="934616"/>
          </a:xfrm>
          <a:prstGeom prst="roundRect">
            <a:avLst/>
          </a:prstGeom>
          <a:noFill/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A86A16BD-26B7-49F7-ADBD-3118204ED26B}"/>
              </a:ext>
            </a:extLst>
          </p:cNvPr>
          <p:cNvSpPr/>
          <p:nvPr/>
        </p:nvSpPr>
        <p:spPr>
          <a:xfrm>
            <a:off x="4860032" y="5230688"/>
            <a:ext cx="2952328" cy="934616"/>
          </a:xfrm>
          <a:prstGeom prst="roundRect">
            <a:avLst/>
          </a:prstGeom>
          <a:noFill/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FFAD5E75-98FE-4E00-9EDC-F72EE80F2573}"/>
              </a:ext>
            </a:extLst>
          </p:cNvPr>
          <p:cNvSpPr/>
          <p:nvPr/>
        </p:nvSpPr>
        <p:spPr>
          <a:xfrm>
            <a:off x="1619672" y="5229200"/>
            <a:ext cx="2952328" cy="934616"/>
          </a:xfrm>
          <a:prstGeom prst="roundRect">
            <a:avLst/>
          </a:prstGeom>
          <a:noFill/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B599B9ED-CA46-4E43-BE67-F464DB1650B0}"/>
              </a:ext>
            </a:extLst>
          </p:cNvPr>
          <p:cNvCxnSpPr>
            <a:cxnSpLocks/>
            <a:stCxn id="16" idx="3"/>
          </p:cNvCxnSpPr>
          <p:nvPr/>
        </p:nvCxnSpPr>
        <p:spPr>
          <a:xfrm flipV="1">
            <a:off x="1595085" y="2420888"/>
            <a:ext cx="240611" cy="96051"/>
          </a:xfrm>
          <a:prstGeom prst="straightConnector1">
            <a:avLst/>
          </a:prstGeom>
          <a:ln w="158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8E2CD28E-5672-4525-9DEF-CD131D8EF3C1}"/>
              </a:ext>
            </a:extLst>
          </p:cNvPr>
          <p:cNvSpPr/>
          <p:nvPr/>
        </p:nvSpPr>
        <p:spPr>
          <a:xfrm>
            <a:off x="118444" y="2214265"/>
            <a:ext cx="1476641" cy="605347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Синхротронное колебание</a:t>
            </a:r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C93E5AAE-48CB-4B86-B9FA-9FE5DA8D40FC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1584145" y="3659666"/>
            <a:ext cx="131245" cy="346886"/>
          </a:xfrm>
          <a:prstGeom prst="straightConnector1">
            <a:avLst/>
          </a:prstGeom>
          <a:ln w="158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096997A2-42AD-4D88-8407-C7478BB3AE6C}"/>
              </a:ext>
            </a:extLst>
          </p:cNvPr>
          <p:cNvSpPr/>
          <p:nvPr/>
        </p:nvSpPr>
        <p:spPr>
          <a:xfrm>
            <a:off x="107504" y="3356992"/>
            <a:ext cx="1476641" cy="605347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Бетатронное колебание</a:t>
            </a:r>
          </a:p>
        </p:txBody>
      </p: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FEB73D1F-B6D6-40D5-98DB-81DEB90860D5}"/>
              </a:ext>
            </a:extLst>
          </p:cNvPr>
          <p:cNvCxnSpPr>
            <a:cxnSpLocks/>
            <a:stCxn id="22" idx="0"/>
          </p:cNvCxnSpPr>
          <p:nvPr/>
        </p:nvCxnSpPr>
        <p:spPr>
          <a:xfrm flipH="1" flipV="1">
            <a:off x="7884368" y="1865602"/>
            <a:ext cx="518562" cy="354566"/>
          </a:xfrm>
          <a:prstGeom prst="straightConnector1">
            <a:avLst/>
          </a:prstGeom>
          <a:ln w="158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2F3FC8E1-4A64-4CEA-9A2C-A110AB807E90}"/>
              </a:ext>
            </a:extLst>
          </p:cNvPr>
          <p:cNvSpPr/>
          <p:nvPr/>
        </p:nvSpPr>
        <p:spPr>
          <a:xfrm>
            <a:off x="7780304" y="2220168"/>
            <a:ext cx="1245252" cy="605347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Бетатронные колебания</a:t>
            </a:r>
          </a:p>
        </p:txBody>
      </p: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28286F05-7FE6-4961-A30E-1418C357CC3C}"/>
              </a:ext>
            </a:extLst>
          </p:cNvPr>
          <p:cNvCxnSpPr>
            <a:cxnSpLocks/>
          </p:cNvCxnSpPr>
          <p:nvPr/>
        </p:nvCxnSpPr>
        <p:spPr>
          <a:xfrm flipH="1">
            <a:off x="7612365" y="5102880"/>
            <a:ext cx="272003" cy="126320"/>
          </a:xfrm>
          <a:prstGeom prst="straightConnector1">
            <a:avLst/>
          </a:prstGeom>
          <a:ln w="158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269CB8C0-43A9-4345-A806-C9E42003ED54}"/>
              </a:ext>
            </a:extLst>
          </p:cNvPr>
          <p:cNvSpPr/>
          <p:nvPr/>
        </p:nvSpPr>
        <p:spPr>
          <a:xfrm>
            <a:off x="7780304" y="4497533"/>
            <a:ext cx="1245253" cy="605347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Бетатронное колебание</a:t>
            </a: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8005A28D-A83F-4827-AB83-9E0F82679033}"/>
              </a:ext>
            </a:extLst>
          </p:cNvPr>
          <p:cNvSpPr/>
          <p:nvPr/>
        </p:nvSpPr>
        <p:spPr>
          <a:xfrm>
            <a:off x="146304" y="4818081"/>
            <a:ext cx="1221260" cy="389323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Наводка ?</a:t>
            </a:r>
          </a:p>
        </p:txBody>
      </p: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7A30C9BD-9DC2-455B-A706-770726E7FD0A}"/>
              </a:ext>
            </a:extLst>
          </p:cNvPr>
          <p:cNvCxnSpPr>
            <a:cxnSpLocks/>
          </p:cNvCxnSpPr>
          <p:nvPr/>
        </p:nvCxnSpPr>
        <p:spPr>
          <a:xfrm>
            <a:off x="1373949" y="5012742"/>
            <a:ext cx="493841" cy="216458"/>
          </a:xfrm>
          <a:prstGeom prst="straightConnector1">
            <a:avLst/>
          </a:prstGeom>
          <a:ln w="158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7999E3AE-B4DB-4796-AFAF-E18D018A6C30}"/>
              </a:ext>
            </a:extLst>
          </p:cNvPr>
          <p:cNvCxnSpPr>
            <a:cxnSpLocks/>
            <a:stCxn id="22" idx="2"/>
          </p:cNvCxnSpPr>
          <p:nvPr/>
        </p:nvCxnSpPr>
        <p:spPr>
          <a:xfrm flipH="1">
            <a:off x="7919895" y="2825515"/>
            <a:ext cx="483035" cy="360047"/>
          </a:xfrm>
          <a:prstGeom prst="straightConnector1">
            <a:avLst/>
          </a:prstGeom>
          <a:ln w="158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1622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99C3AF-896E-48D0-9A72-CA2966194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274637"/>
            <a:ext cx="8083296" cy="1238907"/>
          </a:xfrm>
        </p:spPr>
        <p:txBody>
          <a:bodyPr anchor="ctr"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Измерение оптики используя метод независимых компонент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(256 оборотов пучка)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B21D360-EDCC-46C2-9CDB-4FD525C3D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2F556AE5-1E02-4F89-B01A-EB3558849572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93304"/>
            <a:ext cx="7269932" cy="4572000"/>
          </a:xfr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01A108E9-BD30-42BA-9CE0-82E4E61A6EE7}"/>
              </a:ext>
            </a:extLst>
          </p:cNvPr>
          <p:cNvSpPr/>
          <p:nvPr/>
        </p:nvSpPr>
        <p:spPr>
          <a:xfrm>
            <a:off x="1281622" y="3718520"/>
            <a:ext cx="3168352" cy="1152128"/>
          </a:xfrm>
          <a:prstGeom prst="roundRect">
            <a:avLst/>
          </a:prstGeom>
          <a:noFill/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3294D9BA-3C6A-4E8A-8818-70121F743E54}"/>
              </a:ext>
            </a:extLst>
          </p:cNvPr>
          <p:cNvSpPr/>
          <p:nvPr/>
        </p:nvSpPr>
        <p:spPr>
          <a:xfrm>
            <a:off x="4738006" y="1486272"/>
            <a:ext cx="3168352" cy="1152128"/>
          </a:xfrm>
          <a:prstGeom prst="roundRect">
            <a:avLst/>
          </a:prstGeom>
          <a:noFill/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88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99C3AF-896E-48D0-9A72-CA2966194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274637"/>
            <a:ext cx="8083296" cy="1238907"/>
          </a:xfrm>
        </p:spPr>
        <p:txBody>
          <a:bodyPr anchor="ctr"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Измерение связи и матрицы отклика орбиты от «косых» квадруполей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Отклики орбиты на включение горизонтального корректора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B21D360-EDCC-46C2-9CDB-4FD525C3D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D52FEDF2-FCA0-49A7-B78B-A2BC7DF66121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800" y="1906357"/>
            <a:ext cx="7704400" cy="3852200"/>
          </a:xfrm>
        </p:spPr>
      </p:pic>
    </p:spTree>
    <p:extLst>
      <p:ext uri="{BB962C8B-B14F-4D97-AF65-F5344CB8AC3E}">
        <p14:creationId xmlns:p14="http://schemas.microsoft.com/office/powerpoint/2010/main" val="4167697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99C3AF-896E-48D0-9A72-CA2966194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274637"/>
            <a:ext cx="8083296" cy="1238907"/>
          </a:xfrm>
        </p:spPr>
        <p:txBody>
          <a:bodyPr anchor="ctr"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Отклики орбиты на включение «косых» квадруполей</a:t>
            </a:r>
            <a:endParaRPr lang="ru-RU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B21D360-EDCC-46C2-9CDB-4FD525C3D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D52FEDF2-FCA0-49A7-B78B-A2BC7DF66121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9672" y="2276319"/>
            <a:ext cx="5472608" cy="2845194"/>
          </a:xfrm>
        </p:spPr>
      </p:pic>
    </p:spTree>
    <p:extLst>
      <p:ext uri="{BB962C8B-B14F-4D97-AF65-F5344CB8AC3E}">
        <p14:creationId xmlns:p14="http://schemas.microsoft.com/office/powerpoint/2010/main" val="4178193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99C3AF-896E-48D0-9A72-CA2966194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274637"/>
            <a:ext cx="8083296" cy="1238907"/>
          </a:xfrm>
        </p:spPr>
        <p:txBody>
          <a:bodyPr anchor="ctr"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Попытки оптимизации согласования частоты ВЧ с ведущим магнитным полем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B21D360-EDCC-46C2-9CDB-4FD525C3D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A85ED50D-A0FC-4A2C-B0B7-0F16DC4D7878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578" y="1827019"/>
            <a:ext cx="5353742" cy="4042472"/>
          </a:xfrm>
        </p:spPr>
      </p:pic>
    </p:spTree>
    <p:extLst>
      <p:ext uri="{BB962C8B-B14F-4D97-AF65-F5344CB8AC3E}">
        <p14:creationId xmlns:p14="http://schemas.microsoft.com/office/powerpoint/2010/main" val="1704323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24BCF5-7A37-46FC-9E81-C4148AD09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Планы. Бустер.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23A9A93-F309-4FA5-B5C2-28849D6244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B26D44A-9956-4C56-B0A4-F5D663BC5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246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99C3AF-896E-48D0-9A72-CA2966194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274637"/>
            <a:ext cx="8083296" cy="994123"/>
          </a:xfrm>
        </p:spPr>
        <p:txBody>
          <a:bodyPr anchor="ctr"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Коррекция орбиты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B21D360-EDCC-46C2-9CDB-4FD525C3D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D928AC37-7DAA-427C-BC27-A6EF31922B1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3504" y="1412776"/>
            <a:ext cx="8083296" cy="4607023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Коррекция орбиты в динамическом режиме</a:t>
            </a:r>
          </a:p>
          <a:p>
            <a:pPr lvl="1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Целесообразность под вопросом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Коррекция СЭО</a:t>
            </a:r>
          </a:p>
          <a:p>
            <a:pPr lvl="1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Необходима плотная работа с командой СЭО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8958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99C3AF-896E-48D0-9A72-CA2966194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274637"/>
            <a:ext cx="8083296" cy="490067"/>
          </a:xfrm>
        </p:spPr>
        <p:txBody>
          <a:bodyPr anchor="ctr"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Измерение бетатронных функций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B21D360-EDCC-46C2-9CDB-4FD525C3D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D928AC37-7DAA-427C-BC27-A6EF31922B1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3504" y="764704"/>
            <a:ext cx="8083296" cy="3528393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Алгоритмы, основанные на использовании матриц отклика орбиты</a:t>
            </a:r>
          </a:p>
          <a:p>
            <a:pPr lvl="1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уметь измерять бетатронные частоты!</a:t>
            </a:r>
          </a:p>
          <a:p>
            <a:pPr lvl="1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Требуется более точное вычисление откликов орбит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Алгоритмы восстановления оптики с помощью метода независимых компонент</a:t>
            </a:r>
          </a:p>
          <a:p>
            <a:pPr lvl="1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Видимо, придется переходить на чтение данных с пластин пикапов и последующее вычисление орбиты пучка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FB75043-408F-4FD9-987D-FE98BA483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3564" y="4221088"/>
            <a:ext cx="4838242" cy="23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6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4FAF0A-FA3E-4FEB-A1EE-F6F678BD9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850106"/>
          </a:xfrm>
        </p:spPr>
        <p:txBody>
          <a:bodyPr anchor="ctr"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Начальные планы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54E0020-9E93-4219-BB47-F760FB62F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7F13543-EC0C-4FF3-B261-AE790CF37100}"/>
              </a:ext>
            </a:extLst>
          </p:cNvPr>
          <p:cNvSpPr/>
          <p:nvPr/>
        </p:nvSpPr>
        <p:spPr>
          <a:xfrm>
            <a:off x="457200" y="1075775"/>
            <a:ext cx="8229600" cy="5449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Бустер: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ru-RU" sz="16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без пучка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Проверка работоспособности программ и оборудования и отладка их совместного функционирования.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Отладка совместной работы с корректорами СЭО.  </a:t>
            </a:r>
          </a:p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ru-RU" sz="16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с пучком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Отладка работы программ в условиях рассогласования частоты ВЧ с ведущим магнитным полем.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Тестовые коррекции орбиты в различных режимах.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Измерение оптимальной орбиты для проводки пучка на инжекции («золотой» орбиты).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Измерение дисперсии при варьировании частоты ВЧ. Необходимо измерить минимум 100 орбит.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Измерение матрицы отклика орбиты. Необходимо проведение максимально возможного количества измерений.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Тестирование методов коррекции связи поперечных движений. Требуются измерения матрицы отклика косых квадруполей.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Измерение хроматизма с помощью измерения бетатронных частот. Проверка программного обеспечения коррекции хроматизма.  </a:t>
            </a:r>
          </a:p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9938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99C3AF-896E-48D0-9A72-CA2966194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274637"/>
            <a:ext cx="8083296" cy="994123"/>
          </a:xfrm>
        </p:spPr>
        <p:txBody>
          <a:bodyPr anchor="ctr"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Измерение хроматизма и программы его коррекции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B21D360-EDCC-46C2-9CDB-4FD525C3D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D928AC37-7DAA-427C-BC27-A6EF31922B1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3504" y="1412776"/>
            <a:ext cx="8083296" cy="4607023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измерение бетатронных частот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0710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F74DD6-6985-4425-9735-C1485C0B7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BCAD5E0-7506-4E95-9F58-65E6D872A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5CFBB4C-6D87-4A2F-8531-9539A68F0A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772816"/>
            <a:ext cx="6131371" cy="368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600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4FAF0A-FA3E-4FEB-A1EE-F6F678BD9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850106"/>
          </a:xfrm>
        </p:spPr>
        <p:txBody>
          <a:bodyPr anchor="ctr"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Начальные планы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54E0020-9E93-4219-BB47-F760FB62F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7F13543-EC0C-4FF3-B261-AE790CF37100}"/>
              </a:ext>
            </a:extLst>
          </p:cNvPr>
          <p:cNvSpPr/>
          <p:nvPr/>
        </p:nvSpPr>
        <p:spPr>
          <a:xfrm>
            <a:off x="457200" y="1075775"/>
            <a:ext cx="8229600" cy="5449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Бустер: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ru-RU" sz="16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без пучка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Проверка работоспособности программ и оборудования и отладка их совместного функционирования.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Отладка совместной работы с корректорами СЭО.  </a:t>
            </a:r>
          </a:p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ru-RU" sz="16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с пучком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highlight>
                  <a:srgbClr val="FFFF66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Отладка работы программ в условиях рассогласования частоты ВЧ с ведущим магнитным полем.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highlight>
                  <a:srgbClr val="FFFF66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Тестовые коррекции орбиты в различных режимах.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Измерение оптимальной орбиты для проводки пучка на инжекции («золотой» орбиты).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Измерение дисперсии при варьировании частоты ВЧ. Необходимо измерить минимум 100 орбит.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Измерение матрицы отклика орбиты. Необходимо проведение максимально возможного количества измерений.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Тестирование методов коррекции связи поперечных движений. Требуются измерения матрицы отклика косых квадруполей.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Измерение хроматизма с помощью измерения бетатронных частот. Проверка программного обеспечения коррекции хроматизма.  </a:t>
            </a:r>
          </a:p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7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4FAF0A-FA3E-4FEB-A1EE-F6F678BD9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850106"/>
          </a:xfrm>
        </p:spPr>
        <p:txBody>
          <a:bodyPr anchor="ctr"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Начальные планы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54E0020-9E93-4219-BB47-F760FB62F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7F13543-EC0C-4FF3-B261-AE790CF37100}"/>
              </a:ext>
            </a:extLst>
          </p:cNvPr>
          <p:cNvSpPr/>
          <p:nvPr/>
        </p:nvSpPr>
        <p:spPr>
          <a:xfrm>
            <a:off x="539552" y="998890"/>
            <a:ext cx="8208912" cy="5166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Канал Бустер-Нуклотрон: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ru-RU" sz="16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без пучка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Отладка программы управления каналом.</a:t>
            </a:r>
          </a:p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ru-RU" sz="16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с пучком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Измерение матрицы отклика траектории пучка.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Изучение и коррекция траектории пучка.  </a:t>
            </a:r>
          </a:p>
          <a:p>
            <a:pPr indent="180340" algn="just">
              <a:lnSpc>
                <a:spcPct val="115000"/>
              </a:lnSpc>
              <a:spcAft>
                <a:spcPts val="0"/>
              </a:spcAft>
            </a:pPr>
            <a:endParaRPr lang="ru-RU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Нуклотрон: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ru-RU" sz="16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без пучка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Проверка работоспособности программ и оборудования и отладка их совместного функционирования. </a:t>
            </a:r>
          </a:p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ru-RU" sz="16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с пучком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Оптимизация инжекции пучка.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Проверка полярности корректоров.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Тестовая коррекция орбиты.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Бетатронное согласование канала инжекции с Нуклотроном. Необходимы онлайн данные о размерах пучка на первых оборотах с ионизационного профилометра.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Измерение матрицы отклика орбиты. </a:t>
            </a:r>
          </a:p>
        </p:txBody>
      </p:sp>
    </p:spTree>
    <p:extLst>
      <p:ext uri="{BB962C8B-B14F-4D97-AF65-F5344CB8AC3E}">
        <p14:creationId xmlns:p14="http://schemas.microsoft.com/office/powerpoint/2010/main" val="1532471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99C3AF-896E-48D0-9A72-CA2966194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274637"/>
            <a:ext cx="8083296" cy="1238907"/>
          </a:xfrm>
        </p:spPr>
        <p:txBody>
          <a:bodyPr anchor="ctr"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Центрирование пучка по апертурам («золотая» орбита)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B21D360-EDCC-46C2-9CDB-4FD525C3D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graphicFrame>
        <p:nvGraphicFramePr>
          <p:cNvPr id="16" name="Таблица 16">
            <a:extLst>
              <a:ext uri="{FF2B5EF4-FFF2-40B4-BE49-F238E27FC236}">
                <a16:creationId xmlns:a16="http://schemas.microsoft.com/office/drawing/2014/main" id="{B624A3BF-953F-49C1-96F2-E5A92C1167A1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96770012"/>
              </p:ext>
            </p:extLst>
          </p:nvPr>
        </p:nvGraphicFramePr>
        <p:xfrm>
          <a:off x="891125" y="2288336"/>
          <a:ext cx="777239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0342">
                  <a:extLst>
                    <a:ext uri="{9D8B030D-6E8A-4147-A177-3AD203B41FA5}">
                      <a16:colId xmlns:a16="http://schemas.microsoft.com/office/drawing/2014/main" val="3138047587"/>
                    </a:ext>
                  </a:extLst>
                </a:gridCol>
                <a:gridCol w="1110342">
                  <a:extLst>
                    <a:ext uri="{9D8B030D-6E8A-4147-A177-3AD203B41FA5}">
                      <a16:colId xmlns:a16="http://schemas.microsoft.com/office/drawing/2014/main" val="3079953594"/>
                    </a:ext>
                  </a:extLst>
                </a:gridCol>
                <a:gridCol w="1110342">
                  <a:extLst>
                    <a:ext uri="{9D8B030D-6E8A-4147-A177-3AD203B41FA5}">
                      <a16:colId xmlns:a16="http://schemas.microsoft.com/office/drawing/2014/main" val="3257551145"/>
                    </a:ext>
                  </a:extLst>
                </a:gridCol>
                <a:gridCol w="1110342">
                  <a:extLst>
                    <a:ext uri="{9D8B030D-6E8A-4147-A177-3AD203B41FA5}">
                      <a16:colId xmlns:a16="http://schemas.microsoft.com/office/drawing/2014/main" val="3811482053"/>
                    </a:ext>
                  </a:extLst>
                </a:gridCol>
                <a:gridCol w="1110342">
                  <a:extLst>
                    <a:ext uri="{9D8B030D-6E8A-4147-A177-3AD203B41FA5}">
                      <a16:colId xmlns:a16="http://schemas.microsoft.com/office/drawing/2014/main" val="1807885829"/>
                    </a:ext>
                  </a:extLst>
                </a:gridCol>
                <a:gridCol w="1110342">
                  <a:extLst>
                    <a:ext uri="{9D8B030D-6E8A-4147-A177-3AD203B41FA5}">
                      <a16:colId xmlns:a16="http://schemas.microsoft.com/office/drawing/2014/main" val="611714533"/>
                    </a:ext>
                  </a:extLst>
                </a:gridCol>
                <a:gridCol w="1110342">
                  <a:extLst>
                    <a:ext uri="{9D8B030D-6E8A-4147-A177-3AD203B41FA5}">
                      <a16:colId xmlns:a16="http://schemas.microsoft.com/office/drawing/2014/main" val="17350734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№ </a:t>
                      </a:r>
                      <a:r>
                        <a:rPr lang="en-US" dirty="0"/>
                        <a:t>BPM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25989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X, mm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461399"/>
                  </a:ext>
                </a:extLst>
              </a:tr>
            </a:tbl>
          </a:graphicData>
        </a:graphic>
      </p:graphicFrame>
      <p:graphicFrame>
        <p:nvGraphicFramePr>
          <p:cNvPr id="18" name="Таблица 16">
            <a:extLst>
              <a:ext uri="{FF2B5EF4-FFF2-40B4-BE49-F238E27FC236}">
                <a16:creationId xmlns:a16="http://schemas.microsoft.com/office/drawing/2014/main" id="{C5264ECC-9501-4462-B34B-E2C8C9E910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4295635"/>
              </p:ext>
            </p:extLst>
          </p:nvPr>
        </p:nvGraphicFramePr>
        <p:xfrm>
          <a:off x="2001467" y="3261424"/>
          <a:ext cx="666205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0342">
                  <a:extLst>
                    <a:ext uri="{9D8B030D-6E8A-4147-A177-3AD203B41FA5}">
                      <a16:colId xmlns:a16="http://schemas.microsoft.com/office/drawing/2014/main" val="3079953594"/>
                    </a:ext>
                  </a:extLst>
                </a:gridCol>
                <a:gridCol w="1110342">
                  <a:extLst>
                    <a:ext uri="{9D8B030D-6E8A-4147-A177-3AD203B41FA5}">
                      <a16:colId xmlns:a16="http://schemas.microsoft.com/office/drawing/2014/main" val="3257551145"/>
                    </a:ext>
                  </a:extLst>
                </a:gridCol>
                <a:gridCol w="1110342">
                  <a:extLst>
                    <a:ext uri="{9D8B030D-6E8A-4147-A177-3AD203B41FA5}">
                      <a16:colId xmlns:a16="http://schemas.microsoft.com/office/drawing/2014/main" val="3811482053"/>
                    </a:ext>
                  </a:extLst>
                </a:gridCol>
                <a:gridCol w="1110342">
                  <a:extLst>
                    <a:ext uri="{9D8B030D-6E8A-4147-A177-3AD203B41FA5}">
                      <a16:colId xmlns:a16="http://schemas.microsoft.com/office/drawing/2014/main" val="1807885829"/>
                    </a:ext>
                  </a:extLst>
                </a:gridCol>
                <a:gridCol w="1110342">
                  <a:extLst>
                    <a:ext uri="{9D8B030D-6E8A-4147-A177-3AD203B41FA5}">
                      <a16:colId xmlns:a16="http://schemas.microsoft.com/office/drawing/2014/main" val="611714533"/>
                    </a:ext>
                  </a:extLst>
                </a:gridCol>
                <a:gridCol w="1110342">
                  <a:extLst>
                    <a:ext uri="{9D8B030D-6E8A-4147-A177-3AD203B41FA5}">
                      <a16:colId xmlns:a16="http://schemas.microsoft.com/office/drawing/2014/main" val="17350734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25989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461399"/>
                  </a:ext>
                </a:extLst>
              </a:tr>
            </a:tbl>
          </a:graphicData>
        </a:graphic>
      </p:graphicFrame>
      <p:graphicFrame>
        <p:nvGraphicFramePr>
          <p:cNvPr id="19" name="Таблица 16">
            <a:extLst>
              <a:ext uri="{FF2B5EF4-FFF2-40B4-BE49-F238E27FC236}">
                <a16:creationId xmlns:a16="http://schemas.microsoft.com/office/drawing/2014/main" id="{C58058E0-3471-4393-94EA-DDAB7BDC3A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9234216"/>
              </p:ext>
            </p:extLst>
          </p:nvPr>
        </p:nvGraphicFramePr>
        <p:xfrm>
          <a:off x="2014404" y="4234512"/>
          <a:ext cx="666205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0342">
                  <a:extLst>
                    <a:ext uri="{9D8B030D-6E8A-4147-A177-3AD203B41FA5}">
                      <a16:colId xmlns:a16="http://schemas.microsoft.com/office/drawing/2014/main" val="3079953594"/>
                    </a:ext>
                  </a:extLst>
                </a:gridCol>
                <a:gridCol w="1110342">
                  <a:extLst>
                    <a:ext uri="{9D8B030D-6E8A-4147-A177-3AD203B41FA5}">
                      <a16:colId xmlns:a16="http://schemas.microsoft.com/office/drawing/2014/main" val="3257551145"/>
                    </a:ext>
                  </a:extLst>
                </a:gridCol>
                <a:gridCol w="1110342">
                  <a:extLst>
                    <a:ext uri="{9D8B030D-6E8A-4147-A177-3AD203B41FA5}">
                      <a16:colId xmlns:a16="http://schemas.microsoft.com/office/drawing/2014/main" val="3811482053"/>
                    </a:ext>
                  </a:extLst>
                </a:gridCol>
                <a:gridCol w="1110342">
                  <a:extLst>
                    <a:ext uri="{9D8B030D-6E8A-4147-A177-3AD203B41FA5}">
                      <a16:colId xmlns:a16="http://schemas.microsoft.com/office/drawing/2014/main" val="1807885829"/>
                    </a:ext>
                  </a:extLst>
                </a:gridCol>
                <a:gridCol w="1110342">
                  <a:extLst>
                    <a:ext uri="{9D8B030D-6E8A-4147-A177-3AD203B41FA5}">
                      <a16:colId xmlns:a16="http://schemas.microsoft.com/office/drawing/2014/main" val="611714533"/>
                    </a:ext>
                  </a:extLst>
                </a:gridCol>
                <a:gridCol w="1110342">
                  <a:extLst>
                    <a:ext uri="{9D8B030D-6E8A-4147-A177-3AD203B41FA5}">
                      <a16:colId xmlns:a16="http://schemas.microsoft.com/office/drawing/2014/main" val="17350734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25989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461399"/>
                  </a:ext>
                </a:extLst>
              </a:tr>
            </a:tbl>
          </a:graphicData>
        </a:graphic>
      </p:graphicFrame>
      <p:graphicFrame>
        <p:nvGraphicFramePr>
          <p:cNvPr id="20" name="Таблица 16">
            <a:extLst>
              <a:ext uri="{FF2B5EF4-FFF2-40B4-BE49-F238E27FC236}">
                <a16:creationId xmlns:a16="http://schemas.microsoft.com/office/drawing/2014/main" id="{62C1DC3A-AFD9-442B-B3C2-024E7AB2E3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4363167"/>
              </p:ext>
            </p:extLst>
          </p:nvPr>
        </p:nvGraphicFramePr>
        <p:xfrm>
          <a:off x="2014404" y="5207600"/>
          <a:ext cx="666205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0342">
                  <a:extLst>
                    <a:ext uri="{9D8B030D-6E8A-4147-A177-3AD203B41FA5}">
                      <a16:colId xmlns:a16="http://schemas.microsoft.com/office/drawing/2014/main" val="3079953594"/>
                    </a:ext>
                  </a:extLst>
                </a:gridCol>
                <a:gridCol w="1110342">
                  <a:extLst>
                    <a:ext uri="{9D8B030D-6E8A-4147-A177-3AD203B41FA5}">
                      <a16:colId xmlns:a16="http://schemas.microsoft.com/office/drawing/2014/main" val="3257551145"/>
                    </a:ext>
                  </a:extLst>
                </a:gridCol>
                <a:gridCol w="1110342">
                  <a:extLst>
                    <a:ext uri="{9D8B030D-6E8A-4147-A177-3AD203B41FA5}">
                      <a16:colId xmlns:a16="http://schemas.microsoft.com/office/drawing/2014/main" val="3811482053"/>
                    </a:ext>
                  </a:extLst>
                </a:gridCol>
                <a:gridCol w="1110342">
                  <a:extLst>
                    <a:ext uri="{9D8B030D-6E8A-4147-A177-3AD203B41FA5}">
                      <a16:colId xmlns:a16="http://schemas.microsoft.com/office/drawing/2014/main" val="1807885829"/>
                    </a:ext>
                  </a:extLst>
                </a:gridCol>
                <a:gridCol w="1110342">
                  <a:extLst>
                    <a:ext uri="{9D8B030D-6E8A-4147-A177-3AD203B41FA5}">
                      <a16:colId xmlns:a16="http://schemas.microsoft.com/office/drawing/2014/main" val="611714533"/>
                    </a:ext>
                  </a:extLst>
                </a:gridCol>
                <a:gridCol w="1110342">
                  <a:extLst>
                    <a:ext uri="{9D8B030D-6E8A-4147-A177-3AD203B41FA5}">
                      <a16:colId xmlns:a16="http://schemas.microsoft.com/office/drawing/2014/main" val="17350734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25989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461399"/>
                  </a:ext>
                </a:extLst>
              </a:tr>
            </a:tbl>
          </a:graphicData>
        </a:graphic>
      </p:graphicFrame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CDA1F124-4186-43E2-8E8C-B5ED904E2CB7}"/>
              </a:ext>
            </a:extLst>
          </p:cNvPr>
          <p:cNvSpPr/>
          <p:nvPr/>
        </p:nvSpPr>
        <p:spPr>
          <a:xfrm>
            <a:off x="1979712" y="1744952"/>
            <a:ext cx="1152128" cy="3708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Инжекция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D7CBC34A-83AD-425D-A590-830782EAE8BB}"/>
              </a:ext>
            </a:extLst>
          </p:cNvPr>
          <p:cNvSpPr/>
          <p:nvPr/>
        </p:nvSpPr>
        <p:spPr>
          <a:xfrm>
            <a:off x="891124" y="3212976"/>
            <a:ext cx="1016579" cy="3708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ВЧ</a:t>
            </a: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9EFCE35E-2856-4FF4-9F72-0D25F1CDCF7D}"/>
              </a:ext>
            </a:extLst>
          </p:cNvPr>
          <p:cNvSpPr/>
          <p:nvPr/>
        </p:nvSpPr>
        <p:spPr>
          <a:xfrm>
            <a:off x="899592" y="4210288"/>
            <a:ext cx="1016579" cy="3708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3F3F8946-80E4-4582-AF8F-05376052A713}"/>
              </a:ext>
            </a:extLst>
          </p:cNvPr>
          <p:cNvSpPr/>
          <p:nvPr/>
        </p:nvSpPr>
        <p:spPr>
          <a:xfrm>
            <a:off x="899592" y="5146392"/>
            <a:ext cx="1016579" cy="3708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СЭО</a:t>
            </a:r>
          </a:p>
        </p:txBody>
      </p:sp>
    </p:spTree>
    <p:extLst>
      <p:ext uri="{BB962C8B-B14F-4D97-AF65-F5344CB8AC3E}">
        <p14:creationId xmlns:p14="http://schemas.microsoft.com/office/powerpoint/2010/main" val="1918806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F2AEEC-2778-4B9F-ABBA-6FFEE487E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 anchor="ctr"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Измерение интенсивности пучка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8DC8EF6-9BC7-4BAE-8D03-AD1A083C7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6B9E751-694A-4CCB-A1A6-F92D85E0B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124744"/>
            <a:ext cx="7315200" cy="49739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2AFB74D-28AA-428C-8BBB-F639507374EF}"/>
              </a:ext>
            </a:extLst>
          </p:cNvPr>
          <p:cNvSpPr txBox="1"/>
          <p:nvPr/>
        </p:nvSpPr>
        <p:spPr>
          <a:xfrm>
            <a:off x="1031082" y="6269623"/>
            <a:ext cx="7056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*Программа измерения интенсивности разработана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Шпаковым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В.С.</a:t>
            </a:r>
          </a:p>
        </p:txBody>
      </p:sp>
    </p:spTree>
    <p:extLst>
      <p:ext uri="{BB962C8B-B14F-4D97-AF65-F5344CB8AC3E}">
        <p14:creationId xmlns:p14="http://schemas.microsoft.com/office/powerpoint/2010/main" val="3644146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99C3AF-896E-48D0-9A72-CA2966194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274637"/>
            <a:ext cx="8083296" cy="1238907"/>
          </a:xfrm>
        </p:spPr>
        <p:txBody>
          <a:bodyPr anchor="ctr"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Коррекция горизонтальной орбиты (к «золотой»)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B21D360-EDCC-46C2-9CDB-4FD525C3D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16D8D4E8-DD9F-458B-9563-753104D5EF53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3648" y="1805489"/>
            <a:ext cx="5853996" cy="2670958"/>
          </a:xfr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E4E7D407-5ED4-40BE-AFDB-870E2C23F5C4}"/>
              </a:ext>
            </a:extLst>
          </p:cNvPr>
          <p:cNvSpPr/>
          <p:nvPr/>
        </p:nvSpPr>
        <p:spPr>
          <a:xfrm>
            <a:off x="6372200" y="4509120"/>
            <a:ext cx="2376264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коррекции ±20 мм,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коррекции ±2 мм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A57EF6AC-979A-409E-A2C7-4EC84ADA9DC8}"/>
              </a:ext>
            </a:extLst>
          </p:cNvPr>
          <p:cNvSpPr/>
          <p:nvPr/>
        </p:nvSpPr>
        <p:spPr>
          <a:xfrm>
            <a:off x="2771800" y="2492896"/>
            <a:ext cx="792088" cy="936104"/>
          </a:xfrm>
          <a:prstGeom prst="ellipse">
            <a:avLst/>
          </a:prstGeom>
          <a:noFill/>
          <a:ln w="158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F53B1FAF-D715-4872-8A31-649A3406CACF}"/>
              </a:ext>
            </a:extLst>
          </p:cNvPr>
          <p:cNvCxnSpPr>
            <a:cxnSpLocks/>
            <a:stCxn id="12" idx="0"/>
            <a:endCxn id="4" idx="3"/>
          </p:cNvCxnSpPr>
          <p:nvPr/>
        </p:nvCxnSpPr>
        <p:spPr>
          <a:xfrm flipV="1">
            <a:off x="2303748" y="3291911"/>
            <a:ext cx="584051" cy="1217209"/>
          </a:xfrm>
          <a:prstGeom prst="straightConnector1">
            <a:avLst/>
          </a:prstGeom>
          <a:ln w="158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3B4D89C9-E94B-4497-A652-0E5AE77EEBF9}"/>
              </a:ext>
            </a:extLst>
          </p:cNvPr>
          <p:cNvSpPr/>
          <p:nvPr/>
        </p:nvSpPr>
        <p:spPr>
          <a:xfrm>
            <a:off x="1331640" y="4509120"/>
            <a:ext cx="1944216" cy="864096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Отсутствует корректор в кольце</a:t>
            </a:r>
          </a:p>
        </p:txBody>
      </p:sp>
    </p:spTree>
    <p:extLst>
      <p:ext uri="{BB962C8B-B14F-4D97-AF65-F5344CB8AC3E}">
        <p14:creationId xmlns:p14="http://schemas.microsoft.com/office/powerpoint/2010/main" val="2530711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99C3AF-896E-48D0-9A72-CA2966194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274637"/>
            <a:ext cx="8083296" cy="1238907"/>
          </a:xfrm>
        </p:spPr>
        <p:txBody>
          <a:bodyPr anchor="ctr"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Измерение полярности подключения корректоров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B21D360-EDCC-46C2-9CDB-4FD525C3D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D52FEDF2-FCA0-49A7-B78B-A2BC7DF66121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88840"/>
            <a:ext cx="8094824" cy="3356238"/>
          </a:xfrm>
        </p:spPr>
      </p:pic>
    </p:spTree>
    <p:extLst>
      <p:ext uri="{BB962C8B-B14F-4D97-AF65-F5344CB8AC3E}">
        <p14:creationId xmlns:p14="http://schemas.microsoft.com/office/powerpoint/2010/main" val="3015101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99C3AF-896E-48D0-9A72-CA2966194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274637"/>
            <a:ext cx="8083296" cy="1238907"/>
          </a:xfrm>
        </p:spPr>
        <p:txBody>
          <a:bodyPr anchor="ctr"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Измерение дисперсии в ПНР-4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B21D360-EDCC-46C2-9CDB-4FD525C3D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981EF750-A158-44C8-9F69-8129E2D635A7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4327" y="1340768"/>
            <a:ext cx="6402049" cy="5115610"/>
          </a:xfrm>
        </p:spPr>
      </p:pic>
    </p:spTree>
    <p:extLst>
      <p:ext uri="{BB962C8B-B14F-4D97-AF65-F5344CB8AC3E}">
        <p14:creationId xmlns:p14="http://schemas.microsoft.com/office/powerpoint/2010/main" val="32807143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Другая 2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0070C0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227321</TotalTime>
  <Words>361</Words>
  <Application>Microsoft Office PowerPoint</Application>
  <PresentationFormat>Экран (4:3)</PresentationFormat>
  <Paragraphs>163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Calibri</vt:lpstr>
      <vt:lpstr>Cambria</vt:lpstr>
      <vt:lpstr>Franklin Gothic Book</vt:lpstr>
      <vt:lpstr>Perpetua</vt:lpstr>
      <vt:lpstr>Symbol</vt:lpstr>
      <vt:lpstr>Times New Roman</vt:lpstr>
      <vt:lpstr>Wingdings 2</vt:lpstr>
      <vt:lpstr>Справедливость</vt:lpstr>
      <vt:lpstr>Статус измерений оптических функций и коррекции магнитного поля Бустера</vt:lpstr>
      <vt:lpstr>Начальные планы</vt:lpstr>
      <vt:lpstr>Начальные планы</vt:lpstr>
      <vt:lpstr>Начальные планы</vt:lpstr>
      <vt:lpstr>Центрирование пучка по апертурам («золотая» орбита)</vt:lpstr>
      <vt:lpstr>Измерение интенсивности пучка</vt:lpstr>
      <vt:lpstr>Коррекция горизонтальной орбиты (к «золотой»)</vt:lpstr>
      <vt:lpstr>Измерение полярности подключения корректоров</vt:lpstr>
      <vt:lpstr>Измерение дисперсии в ПНР-4</vt:lpstr>
      <vt:lpstr>Измерение дисперсии в ПНР-5</vt:lpstr>
      <vt:lpstr>Измерение оптики используя метод независимых компонент (256 оборотов пучка)</vt:lpstr>
      <vt:lpstr>Измерение оптики используя метод независимых компонент (256 оборотов пучка)</vt:lpstr>
      <vt:lpstr>Измерение оптики используя метод независимых компонент (256 оборотов пучка)</vt:lpstr>
      <vt:lpstr>Измерение связи и матрицы отклика орбиты от «косых» квадруполей Отклики орбиты на включение горизонтального корректора</vt:lpstr>
      <vt:lpstr>Отклики орбиты на включение «косых» квадруполей</vt:lpstr>
      <vt:lpstr>Попытки оптимизации согласования частоты ВЧ с ведущим магнитным полем</vt:lpstr>
      <vt:lpstr>Планы. Бустер.</vt:lpstr>
      <vt:lpstr>Коррекция орбиты</vt:lpstr>
      <vt:lpstr>Измерение бетатронных функций</vt:lpstr>
      <vt:lpstr>Измерение хроматизма и программы его коррекции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Victor</dc:creator>
  <cp:lastModifiedBy>Admin</cp:lastModifiedBy>
  <cp:revision>5191</cp:revision>
  <dcterms:created xsi:type="dcterms:W3CDTF">2014-10-21T13:06:24Z</dcterms:created>
  <dcterms:modified xsi:type="dcterms:W3CDTF">2025-03-05T06:01:18Z</dcterms:modified>
</cp:coreProperties>
</file>