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7" r:id="rId5"/>
    <p:sldId id="259" r:id="rId6"/>
    <p:sldId id="260" r:id="rId7"/>
    <p:sldId id="262" r:id="rId8"/>
    <p:sldId id="272" r:id="rId9"/>
    <p:sldId id="264" r:id="rId10"/>
    <p:sldId id="269" r:id="rId11"/>
    <p:sldId id="270" r:id="rId12"/>
    <p:sldId id="271" r:id="rId13"/>
    <p:sldId id="263" r:id="rId14"/>
    <p:sldId id="274" r:id="rId15"/>
    <p:sldId id="273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0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AAFD34-99C0-A418-0B96-677386E29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B2F1D6C-42F1-1A5B-34FB-CCAF65B4AA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0E31AD-4BE0-4C17-0F52-082B7C743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B916EF-1C2D-D035-5DB1-6EFA17223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69F4C9-8104-7B92-59B8-D8C1935F2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5893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1877D9-448F-845F-DA02-09DBE4E6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C4C43B4-D001-E788-5C38-CDFF0EEF2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A2F862-A18B-478D-775D-02376DDB6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540C0F-62CF-9D6E-6EED-42E0F836B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291E67-A516-0E57-A000-BFB1625F6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472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43AC54F-92AC-4061-8304-B03538D505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FD7DB7F-2A98-8A93-CF2C-7735DE497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FB76C3-0197-7A38-EFD7-4599349B2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C66ACE-5A9A-5263-DC91-3B7621F14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4F7341-65AD-FA07-8E35-57998B6DC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19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AFAA5-F8EF-B8E4-F9AD-739750F27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32543"/>
          </a:xfrm>
        </p:spPr>
        <p:txBody>
          <a:bodyPr>
            <a:normAutofit/>
          </a:bodyPr>
          <a:lstStyle>
            <a:lvl1pPr>
              <a:defRPr sz="2800" b="1">
                <a:solidFill>
                  <a:schemeClr val="tx2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339B1B-5B42-A853-450B-EFB226C3EF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945"/>
            <a:ext cx="10515600" cy="5282018"/>
          </a:xfrm>
        </p:spPr>
        <p:txBody>
          <a:bodyPr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076B9F-9510-DE43-AFF9-540A633CF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DF44DF-EFFE-1C05-2030-E0567E91A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3C8A2F-3DA7-DD8B-213C-937C59FE2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94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A6C5A6-B9F8-84A0-203D-953C80508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4B2910-A9F6-E8FF-D081-01DA88BF4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98F9E5-6B06-165C-DA80-8017CAD02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A0B4C4-7E99-6CFF-35DC-1532AE903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EC6DB4-926B-6C82-9229-77AE4D333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80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D06D64-6EFE-0F45-26DE-9A29B8D79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F050F77-2DE5-A71B-00C7-145229E603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BCED5F3-1809-84DB-8E46-1FD79EBA0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CAE3F0-C263-EC70-376D-6E45A22F5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BD2398A-D549-04A5-7584-C7377D08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5B05B5E-ACE9-21BE-9762-0CA930DAB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421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DEBC2C-9D40-B4BD-82BC-14AE821EAB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C67A782-D31E-078F-24ED-3BF139D8C0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AE6A5C-A784-2F50-39D0-6FB7E50378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D8422C76-2429-4406-31C5-8A7398DBC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70CAC48-7BC6-5899-5897-78D8F63E12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372A6C2-A419-AB24-B4A3-27D4B2021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4E72598-D381-AB6E-0C44-993369D32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15F7235-1C06-6363-4FF0-41809C254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6595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FED6E7-679A-814F-490F-10842D480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055DDC8-3247-2E8E-FF86-3B2DE0B9B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7C23F0F-1D1A-3549-2E73-67FA9A7D4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D24C32A-D82C-D7D3-BA1C-49D57A80B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290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35D98FD-1B18-2467-DB81-BF7FB21A4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85E9881-9190-4361-1026-8A278EE23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ECC0773-3ADB-9DA6-CAE1-BA3DE16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7305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976E78-0461-BEE3-6299-7AF70565B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20175B-0ACF-3B2B-5B79-10551A4BC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FC069A8-3BE9-53BF-C6DB-4259BAB7D6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D8A975E-9F31-F8B2-2F82-A5A8BCD6D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36D8BC5-77B6-5214-63BA-7092C59EF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6301EA-A2BF-A2DE-48AE-BAC128CAB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527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3BD7A8-9F46-0D9B-DE4C-94E0D0A03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8832FAC-6AFA-ED0A-67D0-D2F5201FCE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C56C02-2C92-E3D2-45EC-169577D4E7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04E95D4-7333-A887-D6BC-0901536C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296173-00F0-970C-AF20-12D60EA9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7F95D9-5BF7-9779-F374-4796F13D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344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F1055C5-A73F-762E-7A90-9F749216C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2898E32-7807-A796-443E-FB17841432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3287BA0-79DA-276E-7331-141D928952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5D1E7-100D-47C0-A7B9-9066E328BA9D}" type="datetimeFigureOut">
              <a:rPr lang="ru-RU" smtClean="0"/>
              <a:t>05.03.2025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350BDE-02E7-0148-5452-215C1D3DDB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DB721A-1C26-065F-C1E3-A74AE46F4A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1991E6-B5B7-4426-99A3-D813A07ADE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43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F7B1C9-24E8-7719-7397-B749A64E8D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98451"/>
            <a:ext cx="9144000" cy="1311512"/>
          </a:xfrm>
        </p:spPr>
        <p:txBody>
          <a:bodyPr>
            <a:normAutofit/>
          </a:bodyPr>
          <a:lstStyle/>
          <a:p>
            <a:r>
              <a:rPr lang="ru-RU" sz="4400" b="1" i="1" dirty="0">
                <a:solidFill>
                  <a:schemeClr val="tx2"/>
                </a:solidFill>
                <a:latin typeface="+mn-lt"/>
              </a:rPr>
              <a:t>Работы по системе управления Бустера, статус и планы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084B99B-C993-35B8-C2CF-8FAE6389DF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2115" y="6406785"/>
            <a:ext cx="9144000" cy="38087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Е. Горбачев от коллектива</a:t>
            </a:r>
          </a:p>
        </p:txBody>
      </p:sp>
    </p:spTree>
    <p:extLst>
      <p:ext uri="{BB962C8B-B14F-4D97-AF65-F5344CB8AC3E}">
        <p14:creationId xmlns:p14="http://schemas.microsoft.com/office/powerpoint/2010/main" val="948497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29843E-973F-7DF7-49A8-C009ED79FA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014A59-8822-82A7-14C3-7B90C5485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Клиентские приложения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E850BC-01CF-93BA-EDC8-5AB891C8E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1794" y="1211431"/>
            <a:ext cx="10515600" cy="432543"/>
          </a:xfrm>
        </p:spPr>
        <p:txBody>
          <a:bodyPr>
            <a:normAutofit/>
          </a:bodyPr>
          <a:lstStyle/>
          <a:p>
            <a:r>
              <a:rPr lang="ru-RU" sz="2400" dirty="0"/>
              <a:t>Приложения управления инжекцией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FBD07ACF-99DD-4505-17B2-DB99580A8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857" y="1643974"/>
            <a:ext cx="8793009" cy="5304803"/>
          </a:xfrm>
          <a:prstGeom prst="rect">
            <a:avLst/>
          </a:prstGeom>
        </p:spPr>
      </p:pic>
      <p:sp>
        <p:nvSpPr>
          <p:cNvPr id="4" name="Объект 2">
            <a:extLst>
              <a:ext uri="{FF2B5EF4-FFF2-40B4-BE49-F238E27FC236}">
                <a16:creationId xmlns:a16="http://schemas.microsoft.com/office/drawing/2014/main" id="{1645B1E7-040B-97F3-77FD-F6424A4AB908}"/>
              </a:ext>
            </a:extLst>
          </p:cNvPr>
          <p:cNvSpPr txBox="1">
            <a:spLocks/>
          </p:cNvSpPr>
          <p:nvPr/>
        </p:nvSpPr>
        <p:spPr>
          <a:xfrm>
            <a:off x="576561" y="562616"/>
            <a:ext cx="10515600" cy="4325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400" dirty="0"/>
              <a:t>Внедрена авторизация приложений через </a:t>
            </a:r>
            <a:r>
              <a:rPr lang="en-US" sz="2400" dirty="0"/>
              <a:t>JINR SSO</a:t>
            </a:r>
            <a:r>
              <a:rPr lang="ru-RU" sz="2400" dirty="0"/>
              <a:t> или локальные учетные записи.</a:t>
            </a:r>
          </a:p>
        </p:txBody>
      </p:sp>
    </p:spTree>
    <p:extLst>
      <p:ext uri="{BB962C8B-B14F-4D97-AF65-F5344CB8AC3E}">
        <p14:creationId xmlns:p14="http://schemas.microsoft.com/office/powerpoint/2010/main" val="1482450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72E41F-C421-FAE3-D809-95C2CA0452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47F40D-C744-53E0-C30A-C1A3DD0A1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Клиентские приложения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0B2ACF-7C79-D48D-D9E8-BA06DA5815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005" y="500080"/>
            <a:ext cx="10515600" cy="432543"/>
          </a:xfrm>
        </p:spPr>
        <p:txBody>
          <a:bodyPr>
            <a:normAutofit/>
          </a:bodyPr>
          <a:lstStyle/>
          <a:p>
            <a:r>
              <a:rPr lang="ru-RU" sz="2400" dirty="0"/>
              <a:t>Приложения управления</a:t>
            </a:r>
            <a:r>
              <a:rPr lang="en-US" sz="2400" dirty="0"/>
              <a:t> </a:t>
            </a:r>
            <a:r>
              <a:rPr lang="ru-RU" sz="2400" dirty="0"/>
              <a:t>измерения орбиты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F917B5F-01F7-BC0E-A106-1F11251C7A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807" y="932623"/>
            <a:ext cx="9821646" cy="5925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4390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BB4816-F21D-051A-29D6-72202E391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783066-EE04-A7D5-9F11-29AEF3D63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Клиентские приложения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F6B43DE-B3DF-E718-F8BA-D50C51E45B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005" y="500080"/>
            <a:ext cx="10515600" cy="432543"/>
          </a:xfrm>
        </p:spPr>
        <p:txBody>
          <a:bodyPr>
            <a:normAutofit/>
          </a:bodyPr>
          <a:lstStyle/>
          <a:p>
            <a:r>
              <a:rPr lang="ru-RU" sz="2400" dirty="0"/>
              <a:t>Приложения настройки </a:t>
            </a:r>
            <a:r>
              <a:rPr lang="en-US" sz="2400" dirty="0"/>
              <a:t>q-</a:t>
            </a:r>
            <a:r>
              <a:rPr lang="en-US" sz="2400" dirty="0" err="1"/>
              <a:t>metra</a:t>
            </a:r>
            <a:endParaRPr lang="ru-RU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0652535-6F46-E239-C904-279F1C8AB4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611" y="1058785"/>
            <a:ext cx="9612525" cy="5799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920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576FAD-6864-4AFD-2F48-4C92FBA15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Инфраструктура системы управления	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FB8B8F1-6C5C-1C59-4224-941F31B31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94944"/>
            <a:ext cx="10515600" cy="4523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Значительные улучшения в производительности кластера при сравнительно небольших вложениях</a:t>
            </a:r>
            <a:r>
              <a:rPr lang="en-US" sz="2400" dirty="0"/>
              <a:t>:</a:t>
            </a:r>
            <a:endParaRPr lang="ru-RU" sz="2400" dirty="0"/>
          </a:p>
          <a:p>
            <a:r>
              <a:rPr lang="ru-RU" sz="2400" dirty="0"/>
              <a:t>Добавление памяти до 256Гб на каждом сервере.</a:t>
            </a:r>
          </a:p>
          <a:p>
            <a:r>
              <a:rPr lang="ru-RU" sz="2400" dirty="0"/>
              <a:t>Кластер перешел на новые сетевые коммутаторы, что дало  50Gb/s для распределенного хранилища данных CEPH и 20Gb/s (освободившиеся сетевые платы) для публичного интерфейса вместо 20Gb/s и 2Gbs.</a:t>
            </a:r>
            <a:endParaRPr lang="en-US" sz="2400" dirty="0"/>
          </a:p>
          <a:p>
            <a:r>
              <a:rPr lang="ru-RU" sz="2400" dirty="0"/>
              <a:t>Прямое подключение серверов кластера в технологическую сеть коллайдера, что дает разделение различных систем по подсетям, а также более простая процедура регистрации</a:t>
            </a:r>
            <a:r>
              <a:rPr lang="en-US" sz="2400" dirty="0"/>
              <a:t>/</a:t>
            </a:r>
            <a:r>
              <a:rPr lang="ru-RU" sz="2400" dirty="0"/>
              <a:t>модификации сетевых элементов.</a:t>
            </a:r>
          </a:p>
        </p:txBody>
      </p:sp>
    </p:spTree>
    <p:extLst>
      <p:ext uri="{BB962C8B-B14F-4D97-AF65-F5344CB8AC3E}">
        <p14:creationId xmlns:p14="http://schemas.microsoft.com/office/powerpoint/2010/main" val="95973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54E607-DCE7-03B6-3C27-E0E98038B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Ближайшие планы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153B2E4-CF2D-20CD-5E08-682FE6A86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Добавление оцифрованных сигналов разбаланса  системы питания Бустера в ЦЗА и архивы.</a:t>
            </a:r>
          </a:p>
          <a:p>
            <a:r>
              <a:rPr lang="ru-RU" sz="2400" dirty="0"/>
              <a:t>Настройка сбора данных с пикапов синхронно с ударами раскачки для измерений бетатронных частот в течении цикла.</a:t>
            </a:r>
          </a:p>
          <a:p>
            <a:r>
              <a:rPr lang="ru-RU" sz="2400" dirty="0"/>
              <a:t>Интеграция клиентских приложений.</a:t>
            </a:r>
          </a:p>
          <a:p>
            <a:r>
              <a:rPr lang="ru-RU" sz="2400" dirty="0"/>
              <a:t>Дальнейшая реализация системы </a:t>
            </a:r>
            <a:r>
              <a:rPr lang="en-US" sz="2400" dirty="0"/>
              <a:t>Save-Restore </a:t>
            </a:r>
            <a:r>
              <a:rPr lang="ru-RU" sz="2400" dirty="0"/>
              <a:t>на основе сценариев.</a:t>
            </a:r>
          </a:p>
        </p:txBody>
      </p:sp>
    </p:spTree>
    <p:extLst>
      <p:ext uri="{BB962C8B-B14F-4D97-AF65-F5344CB8AC3E}">
        <p14:creationId xmlns:p14="http://schemas.microsoft.com/office/powerpoint/2010/main" val="662083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8151BD-FA27-4254-1A90-B10BF43DA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96457"/>
            <a:ext cx="10515600" cy="432543"/>
          </a:xfrm>
        </p:spPr>
        <p:txBody>
          <a:bodyPr>
            <a:noAutofit/>
          </a:bodyPr>
          <a:lstStyle/>
          <a:p>
            <a:pPr algn="ctr"/>
            <a:r>
              <a:rPr lang="ru-RU" sz="40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1197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8501FD-25EF-FC44-C469-A4AD50C93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0"/>
            <a:ext cx="10515600" cy="496521"/>
          </a:xfrm>
        </p:spPr>
        <p:txBody>
          <a:bodyPr>
            <a:normAutofit/>
          </a:bodyPr>
          <a:lstStyle/>
          <a:p>
            <a:r>
              <a:rPr lang="ru-RU" sz="2800" dirty="0"/>
              <a:t>Корректоры орбиты	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1351B25-2A6C-995A-14B9-92584D360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8213"/>
            <a:ext cx="10515600" cy="88521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Борьба с возбуждением источников на низких токах – последовательно включенная пара встречно-параллельных мощных диодов на радиаторе.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FE20409-C56A-F27E-40A7-050E6FFB27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69" y="1780162"/>
            <a:ext cx="5771441" cy="4786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124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09EA89-EEE0-2459-AA9C-F2ECB411F6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E0C0FB-517E-4C8F-B895-F2AE3C75A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0"/>
            <a:ext cx="10515600" cy="496521"/>
          </a:xfrm>
        </p:spPr>
        <p:txBody>
          <a:bodyPr>
            <a:normAutofit/>
          </a:bodyPr>
          <a:lstStyle/>
          <a:p>
            <a:r>
              <a:rPr lang="ru-RU" sz="2800" dirty="0"/>
              <a:t>Корректоры орбиты	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817695-8E98-14AE-319B-9A73B2666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2297"/>
            <a:ext cx="10515600" cy="6225703"/>
          </a:xfrm>
        </p:spPr>
        <p:txBody>
          <a:bodyPr>
            <a:normAutofit/>
          </a:bodyPr>
          <a:lstStyle/>
          <a:p>
            <a:r>
              <a:rPr lang="ru-RU" sz="2400" dirty="0"/>
              <a:t>Добавлены источники для управления 16 </a:t>
            </a:r>
            <a:r>
              <a:rPr lang="ru-RU" sz="2400" dirty="0" err="1"/>
              <a:t>мультипольными</a:t>
            </a:r>
            <a:r>
              <a:rPr lang="ru-RU" sz="2400" dirty="0"/>
              <a:t> корректорами (2 косых квадруполя+ 2 прямых </a:t>
            </a:r>
            <a:r>
              <a:rPr lang="ru-RU" sz="2400" dirty="0" err="1"/>
              <a:t>секступоля</a:t>
            </a:r>
            <a:r>
              <a:rPr lang="ru-RU" sz="2400" dirty="0"/>
              <a:t> на квадрант).</a:t>
            </a:r>
          </a:p>
          <a:p>
            <a:r>
              <a:rPr lang="ru-RU" sz="2400" dirty="0"/>
              <a:t>Исправлены многочисленные ошибки</a:t>
            </a:r>
            <a:r>
              <a:rPr lang="en-US" sz="2400" dirty="0"/>
              <a:t>: </a:t>
            </a:r>
          </a:p>
          <a:p>
            <a:pPr lvl="1"/>
            <a:r>
              <a:rPr lang="ru-RU" sz="2000" dirty="0"/>
              <a:t>Был установлен неправильный протокол связи </a:t>
            </a:r>
            <a:r>
              <a:rPr lang="en-US" sz="2000" dirty="0"/>
              <a:t>RS-485 4-wire </a:t>
            </a:r>
            <a:r>
              <a:rPr lang="ru-RU" sz="2000" dirty="0"/>
              <a:t>на</a:t>
            </a:r>
            <a:r>
              <a:rPr lang="en-US" sz="2000" dirty="0"/>
              <a:t> </a:t>
            </a:r>
            <a:r>
              <a:rPr lang="ru-RU" sz="2000" dirty="0"/>
              <a:t>3 квадранте</a:t>
            </a:r>
          </a:p>
          <a:p>
            <a:pPr lvl="1"/>
            <a:r>
              <a:rPr lang="ru-RU" sz="2000" dirty="0"/>
              <a:t>Перепутаны адреса источников на 1 квадранте</a:t>
            </a:r>
          </a:p>
          <a:p>
            <a:pPr lvl="1"/>
            <a:r>
              <a:rPr lang="ru-RU" sz="2000" dirty="0"/>
              <a:t>Перепутаны силовые кабели </a:t>
            </a:r>
            <a:r>
              <a:rPr lang="en-US" sz="2000" dirty="0"/>
              <a:t>1S1H</a:t>
            </a:r>
            <a:r>
              <a:rPr lang="ru-RU" sz="2000" dirty="0"/>
              <a:t> и </a:t>
            </a:r>
            <a:r>
              <a:rPr lang="en-US" sz="2000" dirty="0"/>
              <a:t>1S1V</a:t>
            </a:r>
            <a:endParaRPr lang="ru-RU" sz="2000" dirty="0"/>
          </a:p>
          <a:p>
            <a:pPr lvl="1"/>
            <a:r>
              <a:rPr lang="ru-RU" sz="2000" dirty="0"/>
              <a:t>Перепутанная полярность у трех вертикальных корректоров: 1S3V, 3S1V и 4S6V</a:t>
            </a:r>
          </a:p>
          <a:p>
            <a:pPr lvl="1"/>
            <a:r>
              <a:rPr lang="ru-RU" sz="2000" dirty="0"/>
              <a:t>Перепутанные кабели измерений в </a:t>
            </a:r>
            <a:r>
              <a:rPr lang="ru-RU" sz="2000" dirty="0" err="1"/>
              <a:t>мультипольных</a:t>
            </a:r>
            <a:r>
              <a:rPr lang="ru-RU" sz="2000" dirty="0"/>
              <a:t> корректорах 1</a:t>
            </a:r>
            <a:r>
              <a:rPr lang="ru-RU" sz="2000"/>
              <a:t>, уставок 4 </a:t>
            </a:r>
            <a:r>
              <a:rPr lang="ru-RU" sz="2000" dirty="0"/>
              <a:t>квадранта</a:t>
            </a:r>
          </a:p>
          <a:p>
            <a:r>
              <a:rPr lang="ru-RU" sz="2400" dirty="0"/>
              <a:t>Улучшения в программном обеспечении</a:t>
            </a:r>
            <a:r>
              <a:rPr lang="en-US" sz="2400" dirty="0"/>
              <a:t>:</a:t>
            </a:r>
            <a:endParaRPr lang="ru-RU" sz="2400" dirty="0"/>
          </a:p>
          <a:p>
            <a:pPr lvl="1"/>
            <a:r>
              <a:rPr lang="ru-RU" sz="2000" dirty="0" err="1"/>
              <a:t>Tango</a:t>
            </a:r>
            <a:r>
              <a:rPr lang="ru-RU" sz="2000" dirty="0"/>
              <a:t> устройства </a:t>
            </a:r>
            <a:r>
              <a:rPr lang="ru-RU" sz="2000" dirty="0" err="1"/>
              <a:t>NIDAQmxAIVisual</a:t>
            </a:r>
            <a:r>
              <a:rPr lang="ru-RU" sz="2000" dirty="0"/>
              <a:t> и </a:t>
            </a:r>
            <a:r>
              <a:rPr lang="ru-RU" sz="2000" dirty="0" err="1"/>
              <a:t>NIDAQmxAOVisual</a:t>
            </a:r>
            <a:r>
              <a:rPr lang="en-US" sz="2000" dirty="0"/>
              <a:t>: </a:t>
            </a:r>
            <a:r>
              <a:rPr lang="ru-RU" sz="2000" dirty="0"/>
              <a:t>дают возможность чтения и записи отдельных каналов ЦАП/АЦП, а так-же отслеживают изменение длительности цикла главного магнитного поля Бустера, и автоматически синхронизируют с ним количество сэмплов.</a:t>
            </a:r>
          </a:p>
          <a:p>
            <a:pPr lvl="1"/>
            <a:r>
              <a:rPr lang="ru-RU" sz="2000" dirty="0"/>
              <a:t>Устройства </a:t>
            </a:r>
            <a:r>
              <a:rPr lang="ru-RU" sz="2000" dirty="0" err="1"/>
              <a:t>CorrectorDS</a:t>
            </a:r>
            <a:r>
              <a:rPr lang="ru-RU" sz="2000" dirty="0"/>
              <a:t> являются программным отображением корректирующего магнитов. Они отображают состояние, статус источника, измеренный и установленный ток, а так-же представляют простые команды для установки статического или динамического тока.</a:t>
            </a:r>
          </a:p>
          <a:p>
            <a:pPr lvl="1"/>
            <a:r>
              <a:rPr lang="ru-RU" sz="2000" dirty="0"/>
              <a:t>Улучшена стабильность ПО при перестройке цикла</a:t>
            </a:r>
          </a:p>
        </p:txBody>
      </p:sp>
    </p:spTree>
    <p:extLst>
      <p:ext uri="{BB962C8B-B14F-4D97-AF65-F5344CB8AC3E}">
        <p14:creationId xmlns:p14="http://schemas.microsoft.com/office/powerpoint/2010/main" val="2000792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68F89D-7165-A816-F1E8-26F95310A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Система синхронизации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5261986-8A89-5BF7-94CE-BBB3CED6A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399715"/>
            <a:ext cx="10515600" cy="3123354"/>
          </a:xfrm>
        </p:spPr>
        <p:txBody>
          <a:bodyPr>
            <a:normAutofit lnSpcReduction="10000"/>
          </a:bodyPr>
          <a:lstStyle/>
          <a:p>
            <a:r>
              <a:rPr lang="ru-RU" sz="2400" dirty="0"/>
              <a:t>Передача событий многократной инжекции через MRF в виде событий, их привязка к фазе ВЧ. 5 серий для реализации гибкой настройки системы инжекции в бустер и диагностики пучка.</a:t>
            </a:r>
          </a:p>
          <a:p>
            <a:r>
              <a:rPr lang="ru-RU" sz="2400" dirty="0"/>
              <a:t>Обход выяснившихся багов и ограничений </a:t>
            </a:r>
            <a:r>
              <a:rPr lang="en-US" sz="2400" dirty="0"/>
              <a:t>MRF</a:t>
            </a:r>
            <a:r>
              <a:rPr lang="ru-RU" sz="2400" dirty="0"/>
              <a:t>.</a:t>
            </a:r>
          </a:p>
          <a:p>
            <a:endParaRPr lang="ru-RU" sz="2400" dirty="0"/>
          </a:p>
          <a:p>
            <a:pPr marL="0" indent="0">
              <a:buNone/>
            </a:pPr>
            <a:r>
              <a:rPr lang="ru-RU" sz="2400" dirty="0"/>
              <a:t>Планы: настройка выводного кикера из Бустера через MRF:</a:t>
            </a:r>
          </a:p>
          <a:p>
            <a:r>
              <a:rPr lang="ru-RU" sz="2400" dirty="0"/>
              <a:t>события конфигурации и выполнения  процедуры </a:t>
            </a:r>
            <a:r>
              <a:rPr lang="en-US" sz="2400" dirty="0" err="1"/>
              <a:t>PhaseAlignment</a:t>
            </a:r>
            <a:r>
              <a:rPr lang="ru-RU" sz="2400" dirty="0"/>
              <a:t> на </a:t>
            </a:r>
            <a:r>
              <a:rPr lang="en-US" sz="2400" dirty="0" err="1"/>
              <a:t>llrf</a:t>
            </a:r>
            <a:r>
              <a:rPr lang="ru-RU" sz="2400" dirty="0"/>
              <a:t> Бустера и </a:t>
            </a:r>
            <a:r>
              <a:rPr lang="ru-RU" sz="2400" dirty="0" err="1"/>
              <a:t>Нуклотрона</a:t>
            </a:r>
            <a:r>
              <a:rPr lang="ru-RU" sz="2400" dirty="0"/>
              <a:t>, событие вывода пучка для кикера.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362AF70-A799-31BC-D3F3-469458FF9B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58" y="681038"/>
            <a:ext cx="6238240" cy="212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2671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XIe-5170">
            <a:extLst>
              <a:ext uri="{FF2B5EF4-FFF2-40B4-BE49-F238E27FC236}">
                <a16:creationId xmlns:a16="http://schemas.microsoft.com/office/drawing/2014/main" id="{95B45BC5-41C7-C295-22D0-2F5ECA117C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7" t="4605" r="7154" b="6122"/>
          <a:stretch/>
        </p:blipFill>
        <p:spPr bwMode="auto">
          <a:xfrm>
            <a:off x="7714649" y="-194553"/>
            <a:ext cx="3060108" cy="327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8607EA-B509-4C49-A0DF-F1641EAA9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Система диагностики пучка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3AC8CA-0DA3-6798-D3F4-B3189D2C8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81" y="632368"/>
            <a:ext cx="7654662" cy="6225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Новые программные реализации для </a:t>
            </a:r>
            <a:r>
              <a:rPr lang="ru-RU" sz="2000" dirty="0" err="1"/>
              <a:t>переконфигурируемых</a:t>
            </a:r>
            <a:r>
              <a:rPr lang="ru-RU" sz="2000" dirty="0"/>
              <a:t> дигитайзеров </a:t>
            </a:r>
            <a:r>
              <a:rPr lang="en-US" sz="2000" dirty="0"/>
              <a:t>NI</a:t>
            </a:r>
            <a:r>
              <a:rPr lang="ru-RU" sz="2000" dirty="0"/>
              <a:t> для поддержки многократной инжекции</a:t>
            </a:r>
            <a:r>
              <a:rPr lang="en-US" sz="2000" dirty="0"/>
              <a:t>:</a:t>
            </a:r>
          </a:p>
          <a:p>
            <a:r>
              <a:rPr lang="ru-RU" sz="2000" dirty="0"/>
              <a:t>Прошивка ПЛИС на </a:t>
            </a:r>
            <a:r>
              <a:rPr lang="en-US" sz="2000" dirty="0"/>
              <a:t>Labview FPGA/VHDL</a:t>
            </a:r>
            <a:r>
              <a:rPr lang="ru-RU" sz="2000" dirty="0"/>
              <a:t> – реализация различных схем синхронизации, </a:t>
            </a:r>
            <a:r>
              <a:rPr lang="en-US" sz="2000" dirty="0"/>
              <a:t>DSP (</a:t>
            </a:r>
            <a:r>
              <a:rPr lang="ru-RU" sz="2000" dirty="0"/>
              <a:t>децимация, фильтрация, </a:t>
            </a:r>
            <a:r>
              <a:rPr lang="en-US" sz="2000" dirty="0"/>
              <a:t>FFT)</a:t>
            </a:r>
            <a:r>
              <a:rPr lang="ru-RU" sz="2000" dirty="0"/>
              <a:t>. Набор данных в буфер </a:t>
            </a:r>
            <a:r>
              <a:rPr lang="en-US" sz="2000" dirty="0"/>
              <a:t>DRAM.</a:t>
            </a:r>
          </a:p>
          <a:p>
            <a:r>
              <a:rPr lang="ru-RU" sz="2000" dirty="0"/>
              <a:t>Танго устройство интерфейса к ПЛИС – настройка каналов, импеданса, </a:t>
            </a:r>
            <a:r>
              <a:rPr lang="en-US" sz="2000" dirty="0"/>
              <a:t>antialiasing filters,</a:t>
            </a:r>
            <a:r>
              <a:rPr lang="ru-RU" sz="2000" dirty="0"/>
              <a:t> триггеров, частоты дискретизации, количество окон, сэмплов. Сбор данных из буфера </a:t>
            </a:r>
            <a:r>
              <a:rPr lang="en-US" sz="2000" dirty="0"/>
              <a:t>DRAM </a:t>
            </a:r>
            <a:r>
              <a:rPr lang="ru-RU" sz="2000" dirty="0"/>
              <a:t>на плате в память контроллера через </a:t>
            </a:r>
            <a:r>
              <a:rPr lang="en-US" sz="2000" dirty="0"/>
              <a:t>DMA</a:t>
            </a:r>
            <a:r>
              <a:rPr lang="ru-RU" sz="2000" dirty="0"/>
              <a:t>.</a:t>
            </a:r>
          </a:p>
          <a:p>
            <a:r>
              <a:rPr lang="ru-RU" sz="2000" dirty="0"/>
              <a:t>Танго устройство(-а) для раздачи набранных данных клиентам.</a:t>
            </a:r>
            <a:r>
              <a:rPr lang="en-US" sz="2000" dirty="0"/>
              <a:t> </a:t>
            </a:r>
            <a:r>
              <a:rPr lang="ru-RU" sz="2000" dirty="0"/>
              <a:t>Данные делятся между клиентами без копирования и уничтожаются при отсутствии пользователей – принципиальное отличие от предыдущей реализации, значительно более быстрое и эффективное в потреблении памяти.</a:t>
            </a:r>
          </a:p>
          <a:p>
            <a:pPr marL="0" indent="0">
              <a:buNone/>
            </a:pPr>
            <a:r>
              <a:rPr lang="ru-RU" sz="2000" dirty="0"/>
              <a:t>Дигитайзеры задействованы в измерении тока с </a:t>
            </a:r>
            <a:r>
              <a:rPr lang="en-US" sz="2000" dirty="0"/>
              <a:t>FCT, </a:t>
            </a:r>
            <a:r>
              <a:rPr lang="ru-RU" sz="2000" dirty="0"/>
              <a:t>ВЧ, амплитуды ВЧ,  делителей с </a:t>
            </a:r>
            <a:r>
              <a:rPr lang="ru-RU" sz="2000" dirty="0" err="1"/>
              <a:t>инфлекторных</a:t>
            </a:r>
            <a:r>
              <a:rPr lang="ru-RU" sz="2000" dirty="0"/>
              <a:t> пластин. Сигналы запуска (первая инжекция, инжекционная серия) поступают через</a:t>
            </a:r>
            <a:r>
              <a:rPr lang="en-US" sz="2000" dirty="0"/>
              <a:t> </a:t>
            </a:r>
            <a:r>
              <a:rPr lang="ru-RU" sz="2000" dirty="0"/>
              <a:t>события </a:t>
            </a:r>
            <a:r>
              <a:rPr lang="en-US" sz="2000" dirty="0"/>
              <a:t>MRF </a:t>
            </a:r>
            <a:r>
              <a:rPr lang="ru-RU" sz="2000" dirty="0"/>
              <a:t>от инжектора.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B7CA770-3035-DC28-C9F6-6774E1A9F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5445" y="836579"/>
            <a:ext cx="3498474" cy="589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585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6627BD-C98C-2533-302C-0157612B3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Новая система питания ИП3 для многооборотной инжекции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15F89D8-A023-5A84-A157-874C6714F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362" y="680936"/>
            <a:ext cx="4200728" cy="5963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Новая схема запитки </a:t>
            </a:r>
            <a:r>
              <a:rPr lang="ru-RU" sz="2400" dirty="0" err="1"/>
              <a:t>инфлекторных</a:t>
            </a:r>
            <a:r>
              <a:rPr lang="ru-RU" sz="2400" dirty="0"/>
              <a:t> платин ИП3 (ранее была импульсная зарядка пластины)</a:t>
            </a:r>
            <a:r>
              <a:rPr lang="en-US" sz="2400" dirty="0"/>
              <a:t>:</a:t>
            </a:r>
            <a:endParaRPr lang="ru-RU" sz="2400" dirty="0"/>
          </a:p>
          <a:p>
            <a:r>
              <a:rPr lang="ru-RU" sz="2400" b="0" i="0" dirty="0">
                <a:solidFill>
                  <a:srgbClr val="000000"/>
                </a:solidFill>
                <a:effectLst/>
              </a:rPr>
              <a:t>Одновременная зарядка пластин кикера за время</a:t>
            </a:r>
            <a:r>
              <a:rPr lang="en-US" sz="2400" b="0" i="0" dirty="0">
                <a:solidFill>
                  <a:srgbClr val="000000"/>
                </a:solidFill>
                <a:effectLst/>
              </a:rPr>
              <a:t> </a:t>
            </a:r>
            <a:r>
              <a:rPr lang="ru-RU" sz="2400" b="0" i="0" dirty="0">
                <a:solidFill>
                  <a:srgbClr val="000000"/>
                </a:solidFill>
                <a:effectLst/>
              </a:rPr>
              <a:t>100 мс от постоянного высоковольтного источника питания. </a:t>
            </a:r>
          </a:p>
          <a:p>
            <a:r>
              <a:rPr lang="ru-RU" sz="2400" b="0" i="0" dirty="0">
                <a:solidFill>
                  <a:srgbClr val="000000"/>
                </a:solidFill>
                <a:effectLst/>
              </a:rPr>
              <a:t>Индивидуальная разрядка пластин при помощи тиратронов. Длительность ударного импульса регулируется изменением времени задержки между запусками тиратронов.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96C0D8-E60B-464B-8CD2-142A7DB418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2443" y="836580"/>
            <a:ext cx="7323592" cy="588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655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3A4BA1-1581-AA0B-1BD2-7375AF26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Измерение частоты бетатронных колебаний (</a:t>
            </a:r>
            <a:r>
              <a:rPr lang="en-US" dirty="0"/>
              <a:t>Q-meter)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2FD550-D2B6-200C-ED74-73C30C59F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724" y="632299"/>
            <a:ext cx="11070076" cy="85481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Использование системы инжекции ИП3 для раскачки пучка единичным ударом</a:t>
            </a:r>
            <a:r>
              <a:rPr lang="en-US" sz="2400" dirty="0"/>
              <a:t>:</a:t>
            </a:r>
          </a:p>
          <a:p>
            <a:r>
              <a:rPr lang="ru-RU" sz="2400" dirty="0"/>
              <a:t>Проблема - медленное уменьшение заряда пластин после инжекции.</a:t>
            </a:r>
            <a:endParaRPr lang="en-US" sz="2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472B304-31B3-CAE3-43C7-5F8D1B4C48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579" y="1682581"/>
            <a:ext cx="9200745" cy="5175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966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3E43AE-D95A-5055-F3AE-96CCB68F55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3AE7B7-E397-D090-3E2F-B6AD5B1C5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/>
              <a:t>Измерение частоты бетатронных колебаний (</a:t>
            </a:r>
            <a:r>
              <a:rPr lang="en-US" dirty="0"/>
              <a:t>Q-meter)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01059AF-5832-63FD-925E-2055215221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448" y="393331"/>
            <a:ext cx="10515600" cy="854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Установка дополнительных резисторов на выход источника для стекания заряда с конденсаторов фильтра</a:t>
            </a:r>
            <a:r>
              <a:rPr lang="en-US" sz="2400" dirty="0"/>
              <a:t>: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45CDB00-F053-E7C7-2B04-DA4AC35E7E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4957"/>
            <a:ext cx="8640000" cy="205875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ED2D04C-F3DF-5B44-C203-E62DC2615E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7040"/>
            <a:ext cx="8640000" cy="176175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33AAD67-1FCF-E6E8-D0AC-8E7C50FFD4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9769"/>
            <a:ext cx="8640000" cy="169823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F0ACC86-A30D-F189-4402-730CC11E3B25}"/>
              </a:ext>
            </a:extLst>
          </p:cNvPr>
          <p:cNvSpPr txBox="1"/>
          <p:nvPr/>
        </p:nvSpPr>
        <p:spPr>
          <a:xfrm>
            <a:off x="9017540" y="2091447"/>
            <a:ext cx="1695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Без резисторов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08710C8-8402-1801-20F4-DD8053236C4C}"/>
              </a:ext>
            </a:extLst>
          </p:cNvPr>
          <p:cNvSpPr txBox="1"/>
          <p:nvPr/>
        </p:nvSpPr>
        <p:spPr>
          <a:xfrm>
            <a:off x="9062937" y="4119683"/>
            <a:ext cx="225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Один резистор 100М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E436911-A0A1-222E-53A3-90E82D3EA6A2}"/>
              </a:ext>
            </a:extLst>
          </p:cNvPr>
          <p:cNvSpPr txBox="1"/>
          <p:nvPr/>
        </p:nvSpPr>
        <p:spPr>
          <a:xfrm>
            <a:off x="9062937" y="5963253"/>
            <a:ext cx="1660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Два резистора</a:t>
            </a:r>
          </a:p>
        </p:txBody>
      </p:sp>
    </p:spTree>
    <p:extLst>
      <p:ext uri="{BB962C8B-B14F-4D97-AF65-F5344CB8AC3E}">
        <p14:creationId xmlns:p14="http://schemas.microsoft.com/office/powerpoint/2010/main" val="3914854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907226-483F-7E25-1081-891D3CC56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dirty="0" err="1"/>
              <a:t>Циклозадающая</a:t>
            </a:r>
            <a:r>
              <a:rPr lang="ru-RU" dirty="0"/>
              <a:t> аппаратура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C64D51-861F-E63C-14DA-C3550A2F1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09" y="525294"/>
            <a:ext cx="10515600" cy="758757"/>
          </a:xfrm>
        </p:spPr>
        <p:txBody>
          <a:bodyPr>
            <a:normAutofit/>
          </a:bodyPr>
          <a:lstStyle/>
          <a:p>
            <a:r>
              <a:rPr lang="ru-RU" sz="2200" dirty="0"/>
              <a:t>Задание части цикла (начальная стадия ускорения) таблицей в зависимости от напряжения ВЧ.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AB9C5F2-4CA1-0EAD-51EE-B4A34142D0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6165" y="1284051"/>
            <a:ext cx="7666380" cy="55555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AF707B-3491-D188-114D-2420C6A247A9}"/>
              </a:ext>
            </a:extLst>
          </p:cNvPr>
          <p:cNvSpPr txBox="1"/>
          <p:nvPr/>
        </p:nvSpPr>
        <p:spPr>
          <a:xfrm>
            <a:off x="19455" y="1692613"/>
            <a:ext cx="43482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Проблемы</a:t>
            </a:r>
            <a:r>
              <a:rPr lang="en-US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Невозможность для клиентского приложения оценить корректность заданных данных.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Есть вероятность недоступности расчетной программы таблицы поля.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r>
              <a:rPr lang="ru-RU" dirty="0"/>
              <a:t>Решения</a:t>
            </a:r>
            <a:r>
              <a:rPr lang="en-US" dirty="0"/>
              <a:t>/</a:t>
            </a:r>
            <a:r>
              <a:rPr lang="ru-RU" dirty="0"/>
              <a:t>Планы</a:t>
            </a:r>
            <a:r>
              <a:rPr lang="en-US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Более строгие проверки реализуемости цикла, доступ  программы задания цикла к рассчитанным данным программы ВЧ.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Реализация ядра алгоритма расчета в виде танго устройства, которое можно разместить а виртуальной машине в кластере СУ.</a:t>
            </a:r>
          </a:p>
        </p:txBody>
      </p:sp>
    </p:spTree>
    <p:extLst>
      <p:ext uri="{BB962C8B-B14F-4D97-AF65-F5344CB8AC3E}">
        <p14:creationId xmlns:p14="http://schemas.microsoft.com/office/powerpoint/2010/main" val="41045164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715</TotalTime>
  <Words>743</Words>
  <Application>Microsoft Office PowerPoint</Application>
  <PresentationFormat>Широкоэкранный</PresentationFormat>
  <Paragraphs>67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Тема Office</vt:lpstr>
      <vt:lpstr>Работы по системе управления Бустера, статус и планы</vt:lpstr>
      <vt:lpstr>Корректоры орбиты </vt:lpstr>
      <vt:lpstr>Корректоры орбиты </vt:lpstr>
      <vt:lpstr>Система синхронизации</vt:lpstr>
      <vt:lpstr>Система диагностики пучка</vt:lpstr>
      <vt:lpstr>Новая система питания ИП3 для многооборотной инжекции</vt:lpstr>
      <vt:lpstr>Измерение частоты бетатронных колебаний (Q-meter)</vt:lpstr>
      <vt:lpstr>Измерение частоты бетатронных колебаний (Q-meter)</vt:lpstr>
      <vt:lpstr>Циклозадающая аппаратура</vt:lpstr>
      <vt:lpstr>Клиентские приложения </vt:lpstr>
      <vt:lpstr>Клиентские приложения</vt:lpstr>
      <vt:lpstr>Клиентские приложения</vt:lpstr>
      <vt:lpstr>Инфраструктура системы управления </vt:lpstr>
      <vt:lpstr>Ближайшие планы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gorbe</dc:creator>
  <cp:lastModifiedBy>gorbe</cp:lastModifiedBy>
  <cp:revision>7</cp:revision>
  <dcterms:created xsi:type="dcterms:W3CDTF">2025-03-04T19:47:05Z</dcterms:created>
  <dcterms:modified xsi:type="dcterms:W3CDTF">2025-03-05T07:44:35Z</dcterms:modified>
</cp:coreProperties>
</file>