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2" r:id="rId3"/>
    <p:sldId id="273" r:id="rId4"/>
    <p:sldId id="262" r:id="rId5"/>
    <p:sldId id="258" r:id="rId6"/>
    <p:sldId id="261" r:id="rId7"/>
    <p:sldId id="263" r:id="rId8"/>
    <p:sldId id="265" r:id="rId9"/>
    <p:sldId id="266" r:id="rId10"/>
    <p:sldId id="275" r:id="rId11"/>
    <p:sldId id="270" r:id="rId12"/>
    <p:sldId id="268" r:id="rId13"/>
    <p:sldId id="276" r:id="rId14"/>
    <p:sldId id="269" r:id="rId15"/>
    <p:sldId id="271" r:id="rId16"/>
    <p:sldId id="280" r:id="rId17"/>
    <p:sldId id="279" r:id="rId18"/>
    <p:sldId id="278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A3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BD7F69-E9EE-4229-82AE-A098E5C32E9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A2FD6A-9E83-44DB-864A-53839533B7A9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200" dirty="0"/>
            <a:t>The Neutron self-shielding Factor is a correction factor that accounts for the effect of neutron absorption within the activation sample itself, which causes the neutron flux inside the sample to be non-uniform compared to the external flux.</a:t>
          </a:r>
        </a:p>
      </dgm:t>
    </dgm:pt>
    <dgm:pt modelId="{E4324B82-5281-4CC6-9619-EF7C38EC68CE}" type="parTrans" cxnId="{3524660E-1897-40BA-8D29-DB7219E392E4}">
      <dgm:prSet/>
      <dgm:spPr/>
      <dgm:t>
        <a:bodyPr/>
        <a:lstStyle/>
        <a:p>
          <a:endParaRPr lang="en-US"/>
        </a:p>
      </dgm:t>
    </dgm:pt>
    <dgm:pt modelId="{41BA0122-8C99-4253-97BE-71C3213F2B2A}" type="sibTrans" cxnId="{3524660E-1897-40BA-8D29-DB7219E392E4}">
      <dgm:prSet/>
      <dgm:spPr/>
      <dgm:t>
        <a:bodyPr/>
        <a:lstStyle/>
        <a:p>
          <a:endParaRPr lang="en-US"/>
        </a:p>
      </dgm:t>
    </dgm:pt>
    <dgm:pt modelId="{4FC45970-3814-45CA-A7BB-9B6457C25522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200" dirty="0"/>
            <a:t>The self-shielding effect depends on several factors:</a:t>
          </a:r>
        </a:p>
      </dgm:t>
    </dgm:pt>
    <dgm:pt modelId="{56E95D88-93F5-4633-98B2-014A75284420}" type="parTrans" cxnId="{B8EC0C20-B40B-46E6-9B9C-522B338F2BE5}">
      <dgm:prSet/>
      <dgm:spPr/>
      <dgm:t>
        <a:bodyPr/>
        <a:lstStyle/>
        <a:p>
          <a:endParaRPr lang="en-US"/>
        </a:p>
      </dgm:t>
    </dgm:pt>
    <dgm:pt modelId="{0F984BE8-23A1-483D-8E23-972A309DC80E}" type="sibTrans" cxnId="{B8EC0C20-B40B-46E6-9B9C-522B338F2BE5}">
      <dgm:prSet/>
      <dgm:spPr/>
      <dgm:t>
        <a:bodyPr/>
        <a:lstStyle/>
        <a:p>
          <a:endParaRPr lang="en-US"/>
        </a:p>
      </dgm:t>
    </dgm:pt>
    <dgm:pt modelId="{EC567349-9845-402A-BAAE-200507EC2C06}">
      <dgm:prSet custT="1"/>
      <dgm:spPr/>
      <dgm:t>
        <a:bodyPr/>
        <a:lstStyle/>
        <a:p>
          <a:r>
            <a:rPr lang="en-US" sz="1800" dirty="0"/>
            <a:t>neutron absorption cross-section of the element, </a:t>
          </a:r>
        </a:p>
      </dgm:t>
    </dgm:pt>
    <dgm:pt modelId="{4C3C3AEF-06F7-49B4-9CBA-2B5D18EF826D}" type="parTrans" cxnId="{449BAFFE-65E3-42D9-9ACA-74C354D76A60}">
      <dgm:prSet/>
      <dgm:spPr/>
      <dgm:t>
        <a:bodyPr/>
        <a:lstStyle/>
        <a:p>
          <a:endParaRPr lang="en-US"/>
        </a:p>
      </dgm:t>
    </dgm:pt>
    <dgm:pt modelId="{8BEC1877-8EBA-4AD7-8403-8EF7F6A62B9C}" type="sibTrans" cxnId="{449BAFFE-65E3-42D9-9ACA-74C354D76A60}">
      <dgm:prSet/>
      <dgm:spPr/>
      <dgm:t>
        <a:bodyPr/>
        <a:lstStyle/>
        <a:p>
          <a:endParaRPr lang="en-US"/>
        </a:p>
      </dgm:t>
    </dgm:pt>
    <dgm:pt modelId="{EB9D4014-EEED-4A27-A26E-3BB634B2DFDE}">
      <dgm:prSet custT="1"/>
      <dgm:spPr/>
      <dgm:t>
        <a:bodyPr/>
        <a:lstStyle/>
        <a:p>
          <a:r>
            <a:rPr lang="en-US" sz="1800" dirty="0"/>
            <a:t>sample’s shape,</a:t>
          </a:r>
        </a:p>
      </dgm:t>
    </dgm:pt>
    <dgm:pt modelId="{819414AE-44C9-49D8-8245-28C2BF66997B}" type="parTrans" cxnId="{A6733A57-BED8-4014-A3B7-F8091FC9711D}">
      <dgm:prSet/>
      <dgm:spPr/>
      <dgm:t>
        <a:bodyPr/>
        <a:lstStyle/>
        <a:p>
          <a:endParaRPr lang="en-US"/>
        </a:p>
      </dgm:t>
    </dgm:pt>
    <dgm:pt modelId="{85559370-BEE0-40A9-95D0-7B0E00A3D568}" type="sibTrans" cxnId="{A6733A57-BED8-4014-A3B7-F8091FC9711D}">
      <dgm:prSet/>
      <dgm:spPr/>
      <dgm:t>
        <a:bodyPr/>
        <a:lstStyle/>
        <a:p>
          <a:endParaRPr lang="en-US"/>
        </a:p>
      </dgm:t>
    </dgm:pt>
    <dgm:pt modelId="{5A42CAE1-06C4-4BC7-A6A0-FC90F1071235}">
      <dgm:prSet custT="1"/>
      <dgm:spPr/>
      <dgm:t>
        <a:bodyPr/>
        <a:lstStyle/>
        <a:p>
          <a:r>
            <a:rPr lang="en-US" sz="1800" dirty="0"/>
            <a:t>elemental composition</a:t>
          </a:r>
        </a:p>
      </dgm:t>
    </dgm:pt>
    <dgm:pt modelId="{E71EE23D-2618-4FF4-B334-09C9E90D85D9}" type="parTrans" cxnId="{DA65E7BA-CF1F-438D-8B99-676F6AEF08F6}">
      <dgm:prSet/>
      <dgm:spPr/>
      <dgm:t>
        <a:bodyPr/>
        <a:lstStyle/>
        <a:p>
          <a:endParaRPr lang="en-US"/>
        </a:p>
      </dgm:t>
    </dgm:pt>
    <dgm:pt modelId="{FAF466FC-35CA-4DFF-B37A-E1A2DD454ADB}" type="sibTrans" cxnId="{DA65E7BA-CF1F-438D-8B99-676F6AEF08F6}">
      <dgm:prSet/>
      <dgm:spPr/>
      <dgm:t>
        <a:bodyPr/>
        <a:lstStyle/>
        <a:p>
          <a:endParaRPr lang="en-US"/>
        </a:p>
      </dgm:t>
    </dgm:pt>
    <dgm:pt modelId="{987CC10C-9289-4104-B6C4-B2A70BC758F0}">
      <dgm:prSet custT="1"/>
      <dgm:spPr/>
      <dgm:t>
        <a:bodyPr/>
        <a:lstStyle/>
        <a:p>
          <a:r>
            <a:rPr lang="en-US" sz="1800" dirty="0"/>
            <a:t>is strongly influenced by the spatial and energy distribution of the neutron field</a:t>
          </a:r>
        </a:p>
      </dgm:t>
    </dgm:pt>
    <dgm:pt modelId="{8E4230B8-AA43-40F0-B58A-40701766866A}" type="parTrans" cxnId="{A12D4002-8E88-478B-81DA-630CD24462F6}">
      <dgm:prSet/>
      <dgm:spPr/>
      <dgm:t>
        <a:bodyPr/>
        <a:lstStyle/>
        <a:p>
          <a:endParaRPr lang="en-US"/>
        </a:p>
      </dgm:t>
    </dgm:pt>
    <dgm:pt modelId="{9DCC55B9-D669-4F95-B830-7194C3CFCDB6}" type="sibTrans" cxnId="{A12D4002-8E88-478B-81DA-630CD24462F6}">
      <dgm:prSet/>
      <dgm:spPr/>
      <dgm:t>
        <a:bodyPr/>
        <a:lstStyle/>
        <a:p>
          <a:endParaRPr lang="en-US"/>
        </a:p>
      </dgm:t>
    </dgm:pt>
    <dgm:pt modelId="{BCA76D2E-8A3A-4FB7-9E3F-2627B058B789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200" b="1" dirty="0"/>
            <a:t>This effect must be calculated separately for thermal and epithermal neutrons due to their distinct energy distributions.</a:t>
          </a:r>
          <a:endParaRPr lang="en-US" sz="2200" dirty="0"/>
        </a:p>
      </dgm:t>
    </dgm:pt>
    <dgm:pt modelId="{39F9967B-601F-4D2F-84DE-60071F6EEA50}" type="parTrans" cxnId="{50A7046E-4FB9-4FAA-99CF-786E6A0D9B57}">
      <dgm:prSet/>
      <dgm:spPr/>
      <dgm:t>
        <a:bodyPr/>
        <a:lstStyle/>
        <a:p>
          <a:endParaRPr lang="en-US"/>
        </a:p>
      </dgm:t>
    </dgm:pt>
    <dgm:pt modelId="{226C5261-DC7A-4673-BC75-443C2AE151E0}" type="sibTrans" cxnId="{50A7046E-4FB9-4FAA-99CF-786E6A0D9B57}">
      <dgm:prSet/>
      <dgm:spPr/>
      <dgm:t>
        <a:bodyPr/>
        <a:lstStyle/>
        <a:p>
          <a:endParaRPr lang="en-US"/>
        </a:p>
      </dgm:t>
    </dgm:pt>
    <dgm:pt modelId="{9D30F3E7-0A0E-48B3-827A-B0C0864478C9}" type="pres">
      <dgm:prSet presAssocID="{97BD7F69-E9EE-4229-82AE-A098E5C32E94}" presName="linear" presStyleCnt="0">
        <dgm:presLayoutVars>
          <dgm:animLvl val="lvl"/>
          <dgm:resizeHandles val="exact"/>
        </dgm:presLayoutVars>
      </dgm:prSet>
      <dgm:spPr/>
    </dgm:pt>
    <dgm:pt modelId="{FFDC8CAE-3210-4D7D-9338-3A06E5C134D4}" type="pres">
      <dgm:prSet presAssocID="{01A2FD6A-9E83-44DB-864A-53839533B7A9}" presName="parentText" presStyleLbl="node1" presStyleIdx="0" presStyleCnt="3" custLinFactY="-4776" custLinFactNeighborY="-100000">
        <dgm:presLayoutVars>
          <dgm:chMax val="0"/>
          <dgm:bulletEnabled val="1"/>
        </dgm:presLayoutVars>
      </dgm:prSet>
      <dgm:spPr/>
    </dgm:pt>
    <dgm:pt modelId="{3F51FCF3-6464-48B6-801C-DE1F60497B22}" type="pres">
      <dgm:prSet presAssocID="{41BA0122-8C99-4253-97BE-71C3213F2B2A}" presName="spacer" presStyleCnt="0"/>
      <dgm:spPr/>
    </dgm:pt>
    <dgm:pt modelId="{8078CA20-6F29-43B6-B7CD-D3D0822CA674}" type="pres">
      <dgm:prSet presAssocID="{4FC45970-3814-45CA-A7BB-9B6457C25522}" presName="parentText" presStyleLbl="node1" presStyleIdx="1" presStyleCnt="3" custScaleY="76282" custLinFactNeighborY="-10721">
        <dgm:presLayoutVars>
          <dgm:chMax val="0"/>
          <dgm:bulletEnabled val="1"/>
        </dgm:presLayoutVars>
      </dgm:prSet>
      <dgm:spPr/>
    </dgm:pt>
    <dgm:pt modelId="{E5A06C00-6916-4868-96A1-C3C9F48EC879}" type="pres">
      <dgm:prSet presAssocID="{4FC45970-3814-45CA-A7BB-9B6457C25522}" presName="childText" presStyleLbl="revTx" presStyleIdx="0" presStyleCnt="1" custLinFactNeighborY="-10177">
        <dgm:presLayoutVars>
          <dgm:bulletEnabled val="1"/>
        </dgm:presLayoutVars>
      </dgm:prSet>
      <dgm:spPr/>
    </dgm:pt>
    <dgm:pt modelId="{F863A2A6-A108-4493-BEE7-0C7F5CE22A26}" type="pres">
      <dgm:prSet presAssocID="{BCA76D2E-8A3A-4FB7-9E3F-2627B058B789}" presName="parentText" presStyleLbl="node1" presStyleIdx="2" presStyleCnt="3" custLinFactNeighborY="14707">
        <dgm:presLayoutVars>
          <dgm:chMax val="0"/>
          <dgm:bulletEnabled val="1"/>
        </dgm:presLayoutVars>
      </dgm:prSet>
      <dgm:spPr/>
    </dgm:pt>
  </dgm:ptLst>
  <dgm:cxnLst>
    <dgm:cxn modelId="{A12D4002-8E88-478B-81DA-630CD24462F6}" srcId="{4FC45970-3814-45CA-A7BB-9B6457C25522}" destId="{987CC10C-9289-4104-B6C4-B2A70BC758F0}" srcOrd="3" destOrd="0" parTransId="{8E4230B8-AA43-40F0-B58A-40701766866A}" sibTransId="{9DCC55B9-D669-4F95-B830-7194C3CFCDB6}"/>
    <dgm:cxn modelId="{D828A003-F4CF-4DB2-A5A5-77E6423B0CB9}" type="presOf" srcId="{4FC45970-3814-45CA-A7BB-9B6457C25522}" destId="{8078CA20-6F29-43B6-B7CD-D3D0822CA674}" srcOrd="0" destOrd="0" presId="urn:microsoft.com/office/officeart/2005/8/layout/vList2"/>
    <dgm:cxn modelId="{28AF8604-587C-4B3A-AC95-3C551B2569B2}" type="presOf" srcId="{987CC10C-9289-4104-B6C4-B2A70BC758F0}" destId="{E5A06C00-6916-4868-96A1-C3C9F48EC879}" srcOrd="0" destOrd="3" presId="urn:microsoft.com/office/officeart/2005/8/layout/vList2"/>
    <dgm:cxn modelId="{3524660E-1897-40BA-8D29-DB7219E392E4}" srcId="{97BD7F69-E9EE-4229-82AE-A098E5C32E94}" destId="{01A2FD6A-9E83-44DB-864A-53839533B7A9}" srcOrd="0" destOrd="0" parTransId="{E4324B82-5281-4CC6-9619-EF7C38EC68CE}" sibTransId="{41BA0122-8C99-4253-97BE-71C3213F2B2A}"/>
    <dgm:cxn modelId="{B8EC0C20-B40B-46E6-9B9C-522B338F2BE5}" srcId="{97BD7F69-E9EE-4229-82AE-A098E5C32E94}" destId="{4FC45970-3814-45CA-A7BB-9B6457C25522}" srcOrd="1" destOrd="0" parTransId="{56E95D88-93F5-4633-98B2-014A75284420}" sibTransId="{0F984BE8-23A1-483D-8E23-972A309DC80E}"/>
    <dgm:cxn modelId="{A088BF24-360E-4EB6-8D92-7F7A40D949FD}" type="presOf" srcId="{01A2FD6A-9E83-44DB-864A-53839533B7A9}" destId="{FFDC8CAE-3210-4D7D-9338-3A06E5C134D4}" srcOrd="0" destOrd="0" presId="urn:microsoft.com/office/officeart/2005/8/layout/vList2"/>
    <dgm:cxn modelId="{50A7046E-4FB9-4FAA-99CF-786E6A0D9B57}" srcId="{97BD7F69-E9EE-4229-82AE-A098E5C32E94}" destId="{BCA76D2E-8A3A-4FB7-9E3F-2627B058B789}" srcOrd="2" destOrd="0" parTransId="{39F9967B-601F-4D2F-84DE-60071F6EEA50}" sibTransId="{226C5261-DC7A-4673-BC75-443C2AE151E0}"/>
    <dgm:cxn modelId="{A6733A57-BED8-4014-A3B7-F8091FC9711D}" srcId="{4FC45970-3814-45CA-A7BB-9B6457C25522}" destId="{EB9D4014-EEED-4A27-A26E-3BB634B2DFDE}" srcOrd="1" destOrd="0" parTransId="{819414AE-44C9-49D8-8245-28C2BF66997B}" sibTransId="{85559370-BEE0-40A9-95D0-7B0E00A3D568}"/>
    <dgm:cxn modelId="{7A569C95-F676-4905-BA0E-03FB0017CA5E}" type="presOf" srcId="{EB9D4014-EEED-4A27-A26E-3BB634B2DFDE}" destId="{E5A06C00-6916-4868-96A1-C3C9F48EC879}" srcOrd="0" destOrd="1" presId="urn:microsoft.com/office/officeart/2005/8/layout/vList2"/>
    <dgm:cxn modelId="{6274E3B9-48FB-482D-8E8D-EE8416475AA6}" type="presOf" srcId="{97BD7F69-E9EE-4229-82AE-A098E5C32E94}" destId="{9D30F3E7-0A0E-48B3-827A-B0C0864478C9}" srcOrd="0" destOrd="0" presId="urn:microsoft.com/office/officeart/2005/8/layout/vList2"/>
    <dgm:cxn modelId="{DA65E7BA-CF1F-438D-8B99-676F6AEF08F6}" srcId="{4FC45970-3814-45CA-A7BB-9B6457C25522}" destId="{5A42CAE1-06C4-4BC7-A6A0-FC90F1071235}" srcOrd="2" destOrd="0" parTransId="{E71EE23D-2618-4FF4-B334-09C9E90D85D9}" sibTransId="{FAF466FC-35CA-4DFF-B37A-E1A2DD454ADB}"/>
    <dgm:cxn modelId="{0202D8BB-3A09-4241-A59E-E020E7179136}" type="presOf" srcId="{BCA76D2E-8A3A-4FB7-9E3F-2627B058B789}" destId="{F863A2A6-A108-4493-BEE7-0C7F5CE22A26}" srcOrd="0" destOrd="0" presId="urn:microsoft.com/office/officeart/2005/8/layout/vList2"/>
    <dgm:cxn modelId="{F5D295E2-53D9-49CB-A2B5-01EED102FE47}" type="presOf" srcId="{5A42CAE1-06C4-4BC7-A6A0-FC90F1071235}" destId="{E5A06C00-6916-4868-96A1-C3C9F48EC879}" srcOrd="0" destOrd="2" presId="urn:microsoft.com/office/officeart/2005/8/layout/vList2"/>
    <dgm:cxn modelId="{130EE8F8-0762-4CCE-A6DE-40A6834C1C72}" type="presOf" srcId="{EC567349-9845-402A-BAAE-200507EC2C06}" destId="{E5A06C00-6916-4868-96A1-C3C9F48EC879}" srcOrd="0" destOrd="0" presId="urn:microsoft.com/office/officeart/2005/8/layout/vList2"/>
    <dgm:cxn modelId="{449BAFFE-65E3-42D9-9ACA-74C354D76A60}" srcId="{4FC45970-3814-45CA-A7BB-9B6457C25522}" destId="{EC567349-9845-402A-BAAE-200507EC2C06}" srcOrd="0" destOrd="0" parTransId="{4C3C3AEF-06F7-49B4-9CBA-2B5D18EF826D}" sibTransId="{8BEC1877-8EBA-4AD7-8403-8EF7F6A62B9C}"/>
    <dgm:cxn modelId="{296D3DB5-AD43-408F-9B71-2BCACFE2505B}" type="presParOf" srcId="{9D30F3E7-0A0E-48B3-827A-B0C0864478C9}" destId="{FFDC8CAE-3210-4D7D-9338-3A06E5C134D4}" srcOrd="0" destOrd="0" presId="urn:microsoft.com/office/officeart/2005/8/layout/vList2"/>
    <dgm:cxn modelId="{6B288B44-FBEF-4C0C-8F85-9C88A196A29E}" type="presParOf" srcId="{9D30F3E7-0A0E-48B3-827A-B0C0864478C9}" destId="{3F51FCF3-6464-48B6-801C-DE1F60497B22}" srcOrd="1" destOrd="0" presId="urn:microsoft.com/office/officeart/2005/8/layout/vList2"/>
    <dgm:cxn modelId="{E0834CA2-5432-4CE3-A45A-42B6FDED970E}" type="presParOf" srcId="{9D30F3E7-0A0E-48B3-827A-B0C0864478C9}" destId="{8078CA20-6F29-43B6-B7CD-D3D0822CA674}" srcOrd="2" destOrd="0" presId="urn:microsoft.com/office/officeart/2005/8/layout/vList2"/>
    <dgm:cxn modelId="{F375BEBE-5D2C-43FA-8138-4EA2071EB5F4}" type="presParOf" srcId="{9D30F3E7-0A0E-48B3-827A-B0C0864478C9}" destId="{E5A06C00-6916-4868-96A1-C3C9F48EC879}" srcOrd="3" destOrd="0" presId="urn:microsoft.com/office/officeart/2005/8/layout/vList2"/>
    <dgm:cxn modelId="{90503E05-7CE0-4086-9E8E-D8A09DBB87F7}" type="presParOf" srcId="{9D30F3E7-0A0E-48B3-827A-B0C0864478C9}" destId="{F863A2A6-A108-4493-BEE7-0C7F5CE22A2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DC8CAE-3210-4D7D-9338-3A06E5C134D4}">
      <dsp:nvSpPr>
        <dsp:cNvPr id="0" name=""/>
        <dsp:cNvSpPr/>
      </dsp:nvSpPr>
      <dsp:spPr>
        <a:xfrm>
          <a:off x="0" y="0"/>
          <a:ext cx="10730756" cy="1216800"/>
        </a:xfrm>
        <a:prstGeom prst="roundRect">
          <a:avLst/>
        </a:prstGeom>
        <a:solidFill>
          <a:schemeClr val="lt1"/>
        </a:solidFill>
        <a:ln w="190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The Neutron self-shielding Factor is a correction factor that accounts for the effect of neutron absorption within the activation sample itself, which causes the neutron flux inside the sample to be non-uniform compared to the external flux.</a:t>
          </a:r>
        </a:p>
      </dsp:txBody>
      <dsp:txXfrm>
        <a:off x="59399" y="59399"/>
        <a:ext cx="10611958" cy="1098002"/>
      </dsp:txXfrm>
    </dsp:sp>
    <dsp:sp modelId="{8078CA20-6F29-43B6-B7CD-D3D0822CA674}">
      <dsp:nvSpPr>
        <dsp:cNvPr id="0" name=""/>
        <dsp:cNvSpPr/>
      </dsp:nvSpPr>
      <dsp:spPr>
        <a:xfrm>
          <a:off x="0" y="1280937"/>
          <a:ext cx="10730756" cy="928199"/>
        </a:xfrm>
        <a:prstGeom prst="roundRect">
          <a:avLst/>
        </a:prstGeom>
        <a:solidFill>
          <a:schemeClr val="lt1"/>
        </a:solidFill>
        <a:ln w="190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The self-shielding effect depends on several factors:</a:t>
          </a:r>
        </a:p>
      </dsp:txBody>
      <dsp:txXfrm>
        <a:off x="45311" y="1326248"/>
        <a:ext cx="10640134" cy="837577"/>
      </dsp:txXfrm>
    </dsp:sp>
    <dsp:sp modelId="{E5A06C00-6916-4868-96A1-C3C9F48EC879}">
      <dsp:nvSpPr>
        <dsp:cNvPr id="0" name=""/>
        <dsp:cNvSpPr/>
      </dsp:nvSpPr>
      <dsp:spPr>
        <a:xfrm>
          <a:off x="0" y="2218735"/>
          <a:ext cx="10730756" cy="1244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0702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neutron absorption cross-section of the element,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sample’s shape,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elemental composition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is strongly influenced by the spatial and energy distribution of the neutron field</a:t>
          </a:r>
        </a:p>
      </dsp:txBody>
      <dsp:txXfrm>
        <a:off x="0" y="2218735"/>
        <a:ext cx="10730756" cy="1244587"/>
      </dsp:txXfrm>
    </dsp:sp>
    <dsp:sp modelId="{F863A2A6-A108-4493-BEE7-0C7F5CE22A26}">
      <dsp:nvSpPr>
        <dsp:cNvPr id="0" name=""/>
        <dsp:cNvSpPr/>
      </dsp:nvSpPr>
      <dsp:spPr>
        <a:xfrm>
          <a:off x="0" y="3597526"/>
          <a:ext cx="10730756" cy="1216800"/>
        </a:xfrm>
        <a:prstGeom prst="roundRect">
          <a:avLst/>
        </a:prstGeom>
        <a:solidFill>
          <a:schemeClr val="lt1"/>
        </a:solidFill>
        <a:ln w="190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This effect must be calculated separately for thermal and epithermal neutrons due to their distinct energy distributions.</a:t>
          </a:r>
          <a:endParaRPr lang="en-US" sz="2200" kern="1200" dirty="0"/>
        </a:p>
      </dsp:txBody>
      <dsp:txXfrm>
        <a:off x="59399" y="3656925"/>
        <a:ext cx="10611958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F31390-E1C5-466E-8D60-8812634381B6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3BADB-74A8-4DF8-B463-97075F778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00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3BADB-74A8-4DF8-B463-97075F7788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905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FAD95-5881-BAA7-ACDD-9E22BF258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400094-0CB5-19A8-DAB9-78AFC795CF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CDFAC3-28D7-3038-22BC-FED7064762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F177EB-5F05-D193-A5A2-7D21AD7C6D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3BADB-74A8-4DF8-B463-97075F7788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27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3BADB-74A8-4DF8-B463-97075F7788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87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75E5C5-EB5A-D6FF-4C51-D109025CA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F361A3-E93F-9131-911B-2D6708C634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B9D81A-D72C-480E-9133-D7BA755CB0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01592A-C315-14E2-CA0B-11ED9EF856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3BADB-74A8-4DF8-B463-97075F7788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122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764944-F42C-46E4-6994-1D894E5E4A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ED4848-A39C-7AF1-7144-19D5BAE62B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FE5F73-FE71-8FE5-54AB-94E8CD9910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2DE3F-45D1-5880-E5AC-AF210625CD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3BADB-74A8-4DF8-B463-97075F77881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14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4B840C-0904-DAD9-6256-1E82F939B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25DBE7-7A1D-20D9-112F-BA06541466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3E2942-1666-1A19-2640-805EAAE55D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390D01-2B55-9F1C-A47C-053098D899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3BADB-74A8-4DF8-B463-97075F77881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506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F3DB04-0715-6679-89C2-0774ACF06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DA51A6-642C-A9EA-8AF5-F41718E07E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000A3F-63D9-DDC2-95E9-529F64E1FF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D26499-B101-03E3-D728-B4F4249C42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3BADB-74A8-4DF8-B463-97075F77881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613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F6ADA-04A3-AEF5-660E-DD9DB2447B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D915C-274E-04E4-552E-51B297A79C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88EF2-6B64-AC83-9973-BD7EC125ED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16/05/2025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EAD42-7B02-C20F-F89E-F50262912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C6138-AA79-EBE7-89DD-C961A4B11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221BFF-AA58-4DB8-833E-016194BFAF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379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9A720-8052-D3A8-755E-56ACEC8DF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35882D-882E-CBEC-3064-C701C64F4E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1FBAA-1526-470C-9C1E-4ED8EAA8BD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4/15/2025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D57BE4-1184-2242-F36A-85C9E0626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04F9C-31AC-A7B4-CA0A-E1A7811AE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221BFF-AA58-4DB8-833E-016194BFA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998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C30596-DB1C-9306-4C9C-A9663B5896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A290CF-2FFF-0A45-5090-B1748B92AF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D0388-4CD8-552F-6360-BA3441457E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4/15/2025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2242C-85B0-6985-F480-4A8CFFA0B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30E15-21F7-065E-196D-B75776FC5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221BFF-AA58-4DB8-833E-016194BFA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09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F1AAC-6529-11A8-9094-E0E35EAEE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6EE2A-9EE4-9BBC-981D-AD3D6A1F4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900A34-39DF-2586-4B09-55691C2D09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4/15/2025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34AE1-53B4-EEF3-0BD6-56BEFBE39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C3318-3052-5F1E-5075-1C23F3D87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221BFF-AA58-4DB8-833E-016194BFA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99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44A73-C38A-A5AD-98BF-DD85E8DCE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08848"/>
            <a:ext cx="10515600" cy="325362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DBDD22-8D3B-D067-761F-DE3BAFC00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F0741-38A2-A9CE-8A59-ABBDD51028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4/15/2025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A75D7-A353-633E-4E58-16E4E72B5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56F28-4AC8-1C4E-FB44-D2854AC96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221BFF-AA58-4DB8-833E-016194BFAF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707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A5638-3B71-A65C-EA13-891C7A240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17"/>
            <a:ext cx="10515600" cy="83614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37FE5-42CE-D222-3398-31DED4A23F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157C32-E2C2-57DC-5F80-729D2D80C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45253A-2496-8E6D-CB96-417405826B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4/15/2025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18D7E3-9E8A-2481-EB25-C6BB15ED4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B60B4A-1C5D-C836-9F28-CEFE615EC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221BFF-AA58-4DB8-833E-016194BFA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1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D7510-AA27-ABA3-9F71-3445EA47D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99B4D1-2A2B-2055-54F4-96D6B925F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3176C9-5AEB-0ACB-44F7-E726660318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EF093F-D99A-138A-48CB-38DDBE28F0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EDFF61-11E2-6976-5825-2986F55028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D5B539-1A0F-BE53-3640-7FDD2DAC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4/15/2025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BC92C3-B93D-AC59-092B-C91BE0E04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9CD244-0880-2449-EFDE-B5D092B34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221BFF-AA58-4DB8-833E-016194BFA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844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53718-D8EA-950A-CC79-27E7806C4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37DEEC-165C-C553-D19A-985C11F1EF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4/15/2025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0C164-D407-1751-DC11-557AC7D20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32E36D-8B00-F398-694E-B05C77835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221BFF-AA58-4DB8-833E-016194BFA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56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F406C4-FB19-5CA5-5180-BE4BC217CD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4/15/2025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69B547-53DD-598A-0D1F-EA271A9C8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5B6D6-2E44-E8E5-A986-D15D4818C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221BFF-AA58-4DB8-833E-016194BFA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85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E55D4-D671-B5C3-734A-B95C7E547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D07A7-B3E3-98B9-B1A2-71D1806A1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FA4D43-CF2C-4FCE-CE6F-E3FF177EAC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94883D-5123-558E-26C9-BCF20A56C5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4/15/2025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E1B3A8-8B1F-0271-7D5F-95BE3355B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2545C2-9B06-E2AF-BA9F-C10C67ADD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221BFF-AA58-4DB8-833E-016194BFA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925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1F665-EC2A-3AE6-9F1E-D15B32C5A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3226B4-2C91-6C5F-0C60-81EDB6B9CC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243027-5237-5181-5274-CD33B66C6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DA2882-B568-C592-3CA2-220188DA8C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4/15/2025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FBB7F7-4E97-E21F-ACA1-9F03DD158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4F184D-6C5B-746D-EBF0-0B689BD80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221BFF-AA58-4DB8-833E-016194BFA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82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33DCE9-7B40-EF1F-FA01-D1885FE53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044" y="69282"/>
            <a:ext cx="10730756" cy="8361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6E5C72-26DC-1650-5DBF-813EC9AD30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044" y="1362637"/>
            <a:ext cx="10730756" cy="4814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287350-D8EF-EAE9-19C0-977EAB288B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04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16/05/2025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A80AF-3A3D-ADEF-D4F2-F7FD832EA7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9CF62-BD5C-45A5-51C7-366E2B999E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1A221BFF-AA58-4DB8-833E-016194BFAF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5BE1972-0732-9F44-BB62-4BC5C0A9CEA9}"/>
              </a:ext>
            </a:extLst>
          </p:cNvPr>
          <p:cNvCxnSpPr/>
          <p:nvPr userDrawn="1"/>
        </p:nvCxnSpPr>
        <p:spPr>
          <a:xfrm>
            <a:off x="0" y="959218"/>
            <a:ext cx="12192000" cy="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553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537B6-2F8B-67BE-6543-F5559E7EB2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8688" y="1122363"/>
            <a:ext cx="10334625" cy="2735262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Calculation of self-shielding correction for Neutron activation experiments at IREN facility using PHITS and MCNP6</a:t>
            </a:r>
          </a:p>
        </p:txBody>
      </p:sp>
    </p:spTree>
    <p:extLst>
      <p:ext uri="{BB962C8B-B14F-4D97-AF65-F5344CB8AC3E}">
        <p14:creationId xmlns:p14="http://schemas.microsoft.com/office/powerpoint/2010/main" val="466037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CE77D7-8479-8AF1-6852-C6344B1AA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21BFF-AA58-4DB8-833E-016194BFAF96}" type="slidenum">
              <a:rPr lang="en-US" smtClean="0"/>
              <a:t>10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38EA96-1C21-CB77-39C5-0F97E2B53583}"/>
              </a:ext>
            </a:extLst>
          </p:cNvPr>
          <p:cNvSpPr txBox="1"/>
          <p:nvPr/>
        </p:nvSpPr>
        <p:spPr>
          <a:xfrm>
            <a:off x="8702098" y="994788"/>
            <a:ext cx="3127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+mj-lt"/>
                <a:ea typeface="Calibri" panose="020F0502020204030204" pitchFamily="34" charset="0"/>
              </a:rPr>
              <a:t>Fig: Comparison of </a:t>
            </a:r>
            <a:r>
              <a:rPr lang="en-US" sz="1600" b="1" dirty="0">
                <a:ea typeface="Calibri" panose="020F0502020204030204" pitchFamily="34" charset="0"/>
              </a:rPr>
              <a:t>neutron </a:t>
            </a:r>
            <a:r>
              <a:rPr lang="en-US" sz="1600" b="1" dirty="0">
                <a:latin typeface="+mj-lt"/>
                <a:ea typeface="Calibri" panose="020F0502020204030204" pitchFamily="34" charset="0"/>
              </a:rPr>
              <a:t>section between ENDF and JENDL</a:t>
            </a:r>
            <a:endParaRPr lang="en-US" sz="1600" dirty="0">
              <a:latin typeface="+mj-lt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200D86D-F4D9-5290-4FC3-EB7532364E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11/06/2025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82A65CA-CF5C-E950-F84B-DC21A50228DE}"/>
              </a:ext>
            </a:extLst>
          </p:cNvPr>
          <p:cNvSpPr txBox="1">
            <a:spLocks/>
          </p:cNvSpPr>
          <p:nvPr/>
        </p:nvSpPr>
        <p:spPr>
          <a:xfrm>
            <a:off x="838200" y="50801"/>
            <a:ext cx="10515600" cy="8361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b="1" dirty="0"/>
              <a:t>Results &amp; Discussion</a:t>
            </a:r>
          </a:p>
        </p:txBody>
      </p:sp>
      <p:pic>
        <p:nvPicPr>
          <p:cNvPr id="4" name="Picture 3" descr="A graph showing a number of electrons&#10;&#10;AI-generated content may be incorrect.">
            <a:extLst>
              <a:ext uri="{FF2B5EF4-FFF2-40B4-BE49-F238E27FC236}">
                <a16:creationId xmlns:a16="http://schemas.microsoft.com/office/drawing/2014/main" id="{DA4498EE-4C47-E8B9-1976-5BB11D302B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28" y="247650"/>
            <a:ext cx="4135987" cy="31633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 descr="A graph showing a green and red line&#10;&#10;AI-generated content may be incorrect.">
            <a:extLst>
              <a:ext uri="{FF2B5EF4-FFF2-40B4-BE49-F238E27FC236}">
                <a16:creationId xmlns:a16="http://schemas.microsoft.com/office/drawing/2014/main" id="{787B2F02-F16A-902E-9F05-A4351EF12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27" y="3277684"/>
            <a:ext cx="4135986" cy="31633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 descr="A graph of a neutron scattering cross section&#10;&#10;AI-generated content may be incorrect.">
            <a:extLst>
              <a:ext uri="{FF2B5EF4-FFF2-40B4-BE49-F238E27FC236}">
                <a16:creationId xmlns:a16="http://schemas.microsoft.com/office/drawing/2014/main" id="{24E9AC2E-5150-8DF9-E604-8E1FC5755F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112" y="247650"/>
            <a:ext cx="4135988" cy="31633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 descr="A graph of a graph showing a number of electrons&#10;&#10;AI-generated content may be incorrect.">
            <a:extLst>
              <a:ext uri="{FF2B5EF4-FFF2-40B4-BE49-F238E27FC236}">
                <a16:creationId xmlns:a16="http://schemas.microsoft.com/office/drawing/2014/main" id="{9AADA647-CFF5-D661-BC24-4F47D7DCC2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113" y="3277683"/>
            <a:ext cx="4135986" cy="31633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 Box 1">
            <a:extLst>
              <a:ext uri="{FF2B5EF4-FFF2-40B4-BE49-F238E27FC236}">
                <a16:creationId xmlns:a16="http://schemas.microsoft.com/office/drawing/2014/main" id="{C6A50132-D734-7A21-6A7D-A56230F4883D}"/>
              </a:ext>
            </a:extLst>
          </p:cNvPr>
          <p:cNvSpPr txBox="1"/>
          <p:nvPr/>
        </p:nvSpPr>
        <p:spPr>
          <a:xfrm>
            <a:off x="1181101" y="2419350"/>
            <a:ext cx="809624" cy="44767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kern="100" dirty="0">
                <a:latin typeface="+mj-lt"/>
                <a:ea typeface="Calibri" panose="020F0502020204030204" pitchFamily="34" charset="0"/>
                <a:cs typeface="Cordia New" panose="020B0304020202020204" pitchFamily="34" charset="-34"/>
              </a:rPr>
              <a:t>a)</a:t>
            </a:r>
            <a:endParaRPr lang="en-US" sz="1600" kern="100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EB3E342C-0DF0-457D-687E-4D992ED99280}"/>
              </a:ext>
            </a:extLst>
          </p:cNvPr>
          <p:cNvSpPr txBox="1"/>
          <p:nvPr/>
        </p:nvSpPr>
        <p:spPr>
          <a:xfrm>
            <a:off x="1181101" y="5446393"/>
            <a:ext cx="809624" cy="44767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kern="100" dirty="0">
                <a:latin typeface="+mj-lt"/>
                <a:ea typeface="Calibri" panose="020F0502020204030204" pitchFamily="34" charset="0"/>
                <a:cs typeface="Cordia New" panose="020B0304020202020204" pitchFamily="34" charset="-34"/>
              </a:rPr>
              <a:t>c)</a:t>
            </a:r>
            <a:endParaRPr lang="en-US" sz="1600" kern="100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6" name="Text Box 1">
            <a:extLst>
              <a:ext uri="{FF2B5EF4-FFF2-40B4-BE49-F238E27FC236}">
                <a16:creationId xmlns:a16="http://schemas.microsoft.com/office/drawing/2014/main" id="{257B933C-5ECC-5626-3835-6E6995C794EB}"/>
              </a:ext>
            </a:extLst>
          </p:cNvPr>
          <p:cNvSpPr txBox="1"/>
          <p:nvPr/>
        </p:nvSpPr>
        <p:spPr>
          <a:xfrm>
            <a:off x="5326271" y="2419350"/>
            <a:ext cx="809624" cy="44767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kern="100" dirty="0">
                <a:latin typeface="+mj-lt"/>
                <a:ea typeface="Calibri" panose="020F0502020204030204" pitchFamily="34" charset="0"/>
                <a:cs typeface="Cordia New" panose="020B0304020202020204" pitchFamily="34" charset="-34"/>
              </a:rPr>
              <a:t>b)</a:t>
            </a:r>
            <a:endParaRPr lang="en-US" sz="1600" kern="100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7" name="Text Box 1">
            <a:extLst>
              <a:ext uri="{FF2B5EF4-FFF2-40B4-BE49-F238E27FC236}">
                <a16:creationId xmlns:a16="http://schemas.microsoft.com/office/drawing/2014/main" id="{04AFEB8E-914B-915D-2B60-6731574B4477}"/>
              </a:ext>
            </a:extLst>
          </p:cNvPr>
          <p:cNvSpPr txBox="1"/>
          <p:nvPr/>
        </p:nvSpPr>
        <p:spPr>
          <a:xfrm>
            <a:off x="5326270" y="5446394"/>
            <a:ext cx="808811" cy="44767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kern="100" dirty="0">
                <a:effectLst/>
                <a:latin typeface="+mj-lt"/>
                <a:ea typeface="Calibri" panose="020F0502020204030204" pitchFamily="34" charset="0"/>
                <a:cs typeface="Cordia New" panose="020B0304020202020204" pitchFamily="34" charset="-34"/>
              </a:rPr>
              <a:t>d)</a:t>
            </a:r>
            <a:endParaRPr lang="en-US" sz="2000" kern="100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06003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C8C2BD-0BB1-B7B2-12AE-B1B355942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EA668452-9C69-5796-80A9-0DE51A06EE3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952500" y="1304924"/>
                <a:ext cx="10515600" cy="5051425"/>
              </a:xfrm>
            </p:spPr>
            <p:txBody>
              <a:bodyPr/>
              <a:lstStyle/>
              <a:p>
                <a:pPr marL="0" indent="0">
                  <a:spcAft>
                    <a:spcPts val="1200"/>
                  </a:spcAft>
                  <a:buNone/>
                </a:pPr>
                <a:r>
                  <a:rPr lang="en-US" sz="22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Formula to determine Thermal neutron cross-section </a:t>
                </a:r>
                <a:r>
                  <a:rPr lang="en-US" sz="2200" b="1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σ</a:t>
                </a:r>
                <a:r>
                  <a:rPr lang="en-US" sz="2200" b="1" baseline="-250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2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as follows:</a:t>
                </a:r>
                <a:endParaRPr lang="en-US" sz="2200" i="1" dirty="0">
                  <a:latin typeface="Cambria Math" panose="02040503050406030204" pitchFamily="18" charset="0"/>
                </a:endParaRPr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vi-VN" sz="220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  <m:r>
                      <a:rPr lang="vi-VN" sz="22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vi-VN" sz="220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m:rPr>
                            <m:sty m:val="p"/>
                          </m:rPr>
                          <a:rPr lang="vi-VN" sz="2200">
                            <a:latin typeface="Cambria Math" panose="02040503050406030204" pitchFamily="18" charset="0"/>
                          </a:rPr>
                          <m:t>Au</m:t>
                        </m:r>
                      </m:sub>
                    </m:sSub>
                    <m:r>
                      <a:rPr lang="vi-VN" sz="2200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vi-VN" sz="220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sub>
                        </m:sSub>
                        <m:r>
                          <a:rPr lang="vi-VN" sz="22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vi-VN" sz="2200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vi-VN" sz="2200">
                                <a:latin typeface="Cambria Math" panose="02040503050406030204" pitchFamily="18" charset="0"/>
                              </a:rPr>
                              <m:t>Cd</m:t>
                            </m:r>
                          </m:sub>
                        </m:sSub>
                        <m:sSub>
                          <m:sSub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22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vi-VN" sz="220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vi-VN" sz="22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vi-VN" sz="2200">
                                <a:latin typeface="Cambria Math" panose="02040503050406030204" pitchFamily="18" charset="0"/>
                              </a:rPr>
                              <m:t>Cd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vi-VN" sz="220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vi-VN" sz="2200">
                                <a:latin typeface="Cambria Math" panose="02040503050406030204" pitchFamily="18" charset="0"/>
                              </a:rPr>
                              <m:t>Au</m:t>
                            </m:r>
                          </m:sub>
                        </m:sSub>
                        <m:r>
                          <a:rPr lang="vi-VN" sz="22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vi-VN" sz="2200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vi-VN" sz="2200">
                                <a:latin typeface="Cambria Math" panose="02040503050406030204" pitchFamily="18" charset="0"/>
                              </a:rPr>
                              <m:t>Cd</m:t>
                            </m:r>
                          </m:sub>
                        </m:sSub>
                        <m:sSub>
                          <m:sSub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22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vi-VN" sz="220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vi-VN" sz="2200">
                                <a:latin typeface="Cambria Math" panose="02040503050406030204" pitchFamily="18" charset="0"/>
                              </a:rPr>
                              <m:t>Au</m:t>
                            </m:r>
                            <m:r>
                              <a:rPr lang="vi-VN" sz="22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vi-VN" sz="2200">
                                <a:latin typeface="Cambria Math" panose="02040503050406030204" pitchFamily="18" charset="0"/>
                              </a:rPr>
                              <m:t>Cd</m:t>
                            </m:r>
                          </m:sub>
                        </m:sSub>
                      </m:den>
                    </m:f>
                    <m:r>
                      <a:rPr lang="vi-VN" sz="2200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vi-VN" sz="2200">
                                <a:latin typeface="Cambria Math" panose="02040503050406030204" pitchFamily="18" charset="0"/>
                              </a:rPr>
                              <m:t>G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vi-VN" sz="2200">
                                <a:latin typeface="Cambria Math" panose="02040503050406030204" pitchFamily="18" charset="0"/>
                              </a:rPr>
                              <m:t>th</m:t>
                            </m:r>
                            <m:r>
                              <a:rPr lang="vi-VN" sz="22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vi-VN" sz="2200">
                                <a:latin typeface="Cambria Math" panose="02040503050406030204" pitchFamily="18" charset="0"/>
                              </a:rPr>
                              <m:t>Au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vi-VN" sz="2200">
                                <a:latin typeface="Cambria Math" panose="02040503050406030204" pitchFamily="18" charset="0"/>
                              </a:rPr>
                              <m:t>g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vi-VN" sz="2200">
                                <a:latin typeface="Cambria Math" panose="02040503050406030204" pitchFamily="18" charset="0"/>
                              </a:rPr>
                              <m:t>Au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vi-VN" sz="2200">
                                <a:latin typeface="Cambria Math" panose="02040503050406030204" pitchFamily="18" charset="0"/>
                              </a:rPr>
                              <m:t>G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vi-VN" sz="2200">
                                <a:latin typeface="Cambria Math" panose="02040503050406030204" pitchFamily="18" charset="0"/>
                              </a:rPr>
                              <m:t>th</m:t>
                            </m:r>
                            <m:r>
                              <a:rPr lang="vi-VN" sz="22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vi-VN" sz="2200">
                                <a:latin typeface="Cambria Math" panose="02040503050406030204" pitchFamily="18" charset="0"/>
                              </a:rPr>
                              <m:t>g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x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sz="2400" b="1" dirty="0"/>
                  <a:t>    </a:t>
                </a:r>
                <a:r>
                  <a:rPr lang="fr-FR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(6)</a:t>
                </a:r>
                <a:endParaRPr lang="fr-FR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fr-FR" sz="2200" b="1" dirty="0">
                    <a:solidFill>
                      <a:srgbClr val="C00000"/>
                    </a:solidFill>
                  </a:rPr>
                  <a:t>σ</a:t>
                </a:r>
                <a:r>
                  <a:rPr lang="fr-FR" sz="2200" b="1" baseline="-25000" dirty="0">
                    <a:solidFill>
                      <a:srgbClr val="C00000"/>
                    </a:solidFill>
                  </a:rPr>
                  <a:t>0,Au </a:t>
                </a:r>
                <a:r>
                  <a:rPr lang="fr-FR" sz="2200" b="1" dirty="0">
                    <a:solidFill>
                      <a:srgbClr val="C00000"/>
                    </a:solidFill>
                  </a:rPr>
                  <a:t>= </a:t>
                </a:r>
                <a:r>
                  <a:rPr lang="fr-FR" sz="2000" b="1" dirty="0">
                    <a:solidFill>
                      <a:srgbClr val="C00000"/>
                    </a:solidFill>
                  </a:rPr>
                  <a:t>98.65 ± 0.09 barn </a:t>
                </a:r>
                <a:endParaRPr lang="en-US" sz="2200" b="1" dirty="0">
                  <a:solidFill>
                    <a:srgbClr val="C00000"/>
                  </a:solidFill>
                </a:endParaRPr>
              </a:p>
              <a:p>
                <a:r>
                  <a:rPr lang="en-US" sz="2200" b="1" dirty="0">
                    <a:latin typeface="+mj-lt"/>
                    <a:cs typeface="Times New Roman" panose="02020603050405020304" pitchFamily="18" charset="0"/>
                  </a:rPr>
                  <a:t>R</a:t>
                </a:r>
                <a:r>
                  <a:rPr lang="en-US" sz="2200" b="1" baseline="-25000" dirty="0">
                    <a:latin typeface="+mj-lt"/>
                    <a:cs typeface="Times New Roman" panose="02020603050405020304" pitchFamily="18" charset="0"/>
                  </a:rPr>
                  <a:t>x</a:t>
                </a:r>
                <a:r>
                  <a:rPr lang="en-US" sz="2200" dirty="0">
                    <a:latin typeface="+mj-lt"/>
                    <a:cs typeface="Times New Roman" panose="02020603050405020304" pitchFamily="18" charset="0"/>
                  </a:rPr>
                  <a:t> and </a:t>
                </a:r>
                <a:r>
                  <a:rPr lang="en-US" sz="2200" b="1" dirty="0" err="1">
                    <a:latin typeface="+mj-lt"/>
                    <a:cs typeface="Times New Roman" panose="02020603050405020304" pitchFamily="18" charset="0"/>
                  </a:rPr>
                  <a:t>R</a:t>
                </a:r>
                <a:r>
                  <a:rPr lang="en-US" sz="2200" b="1" baseline="-25000" dirty="0" err="1">
                    <a:latin typeface="+mj-lt"/>
                    <a:cs typeface="Times New Roman" panose="02020603050405020304" pitchFamily="18" charset="0"/>
                  </a:rPr>
                  <a:t>x,Cd</a:t>
                </a:r>
                <a:r>
                  <a:rPr lang="en-US" sz="2200" b="1" baseline="-25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latin typeface="+mj-lt"/>
                    <a:cs typeface="Times New Roman" panose="02020603050405020304" pitchFamily="18" charset="0"/>
                  </a:rPr>
                  <a:t>are reaction rates per atom for isotope in bare and Cd-covered</a:t>
                </a:r>
                <a:endParaRPr lang="vi-VN" sz="22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>
                    <a:latin typeface="+mj-lt"/>
                    <a:cs typeface="Times New Roman" panose="02020603050405020304" pitchFamily="18" charset="0"/>
                  </a:rPr>
                  <a:t>F</a:t>
                </a:r>
                <a:r>
                  <a:rPr lang="vi-VN" sz="2200" b="1" baseline="-25000" dirty="0">
                    <a:latin typeface="+mj-lt"/>
                    <a:cs typeface="Times New Roman" panose="02020603050405020304" pitchFamily="18" charset="0"/>
                  </a:rPr>
                  <a:t>cd</a:t>
                </a:r>
                <a:r>
                  <a:rPr lang="en-US" sz="2200" baseline="-25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latin typeface="+mj-lt"/>
                    <a:cs typeface="Times New Roman" panose="02020603050405020304" pitchFamily="18" charset="0"/>
                  </a:rPr>
                  <a:t>is cadmium correction factor </a:t>
                </a:r>
                <a:endParaRPr lang="vi-VN" sz="22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200" b="1" dirty="0" err="1">
                    <a:latin typeface="+mj-lt"/>
                    <a:cs typeface="Times New Roman" panose="02020603050405020304" pitchFamily="18" charset="0"/>
                  </a:rPr>
                  <a:t>g</a:t>
                </a:r>
                <a:r>
                  <a:rPr lang="en-US" sz="2200" b="1" baseline="-25000" dirty="0" err="1">
                    <a:latin typeface="+mj-lt"/>
                    <a:cs typeface="Times New Roman" panose="02020603050405020304" pitchFamily="18" charset="0"/>
                  </a:rPr>
                  <a:t>x</a:t>
                </a:r>
                <a:r>
                  <a:rPr lang="en-US" sz="2200" baseline="-25000" dirty="0">
                    <a:latin typeface="+mj-lt"/>
                    <a:cs typeface="Times New Roman" panose="02020603050405020304" pitchFamily="18" charset="0"/>
                  </a:rPr>
                  <a:t>  </a:t>
                </a:r>
                <a:r>
                  <a:rPr lang="en-US" sz="2200" dirty="0">
                    <a:latin typeface="+mj-lt"/>
                    <a:cs typeface="Times New Roman" panose="02020603050405020304" pitchFamily="18" charset="0"/>
                  </a:rPr>
                  <a:t>is Westcott factor correction</a:t>
                </a:r>
              </a:p>
              <a:p>
                <a:r>
                  <a:rPr lang="en-US" sz="2200" b="1" dirty="0" err="1">
                    <a:latin typeface="+mj-lt"/>
                    <a:cs typeface="Times New Roman" panose="02020603050405020304" pitchFamily="18" charset="0"/>
                  </a:rPr>
                  <a:t>G</a:t>
                </a:r>
                <a:r>
                  <a:rPr lang="en-US" sz="2200" b="1" baseline="-25000" dirty="0" err="1">
                    <a:latin typeface="+mj-lt"/>
                    <a:cs typeface="Times New Roman" panose="02020603050405020304" pitchFamily="18" charset="0"/>
                  </a:rPr>
                  <a:t>th</a:t>
                </a:r>
                <a:r>
                  <a:rPr lang="en-US" sz="2200" baseline="-25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latin typeface="+mj-lt"/>
                    <a:cs typeface="Times New Roman" panose="02020603050405020304" pitchFamily="18" charset="0"/>
                  </a:rPr>
                  <a:t>is thermal neutron self-shielding factor</a:t>
                </a:r>
                <a:endParaRPr lang="vi-VN" sz="2200" dirty="0">
                  <a:latin typeface="+mj-lt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2200" dirty="0">
                  <a:latin typeface="+mj-lt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200" dirty="0"/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EA668452-9C69-5796-80A9-0DE51A06EE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952500" y="1304924"/>
                <a:ext cx="10515600" cy="5051425"/>
              </a:xfrm>
              <a:blipFill>
                <a:blip r:embed="rId3"/>
                <a:stretch>
                  <a:fillRect l="-754" t="-1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3046EC-55BF-F1AA-2105-CC6FA941C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A221BFF-AA58-4DB8-833E-016194BFAF96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C94BC80-A701-3E51-E575-5F8CE3A1F355}"/>
              </a:ext>
            </a:extLst>
          </p:cNvPr>
          <p:cNvSpPr txBox="1">
            <a:spLocks/>
          </p:cNvSpPr>
          <p:nvPr/>
        </p:nvSpPr>
        <p:spPr>
          <a:xfrm>
            <a:off x="838200" y="50801"/>
            <a:ext cx="10515600" cy="8361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b="1" dirty="0"/>
              <a:t>Thermal neutron cross-section</a:t>
            </a:r>
          </a:p>
        </p:txBody>
      </p:sp>
    </p:spTree>
    <p:extLst>
      <p:ext uri="{BB962C8B-B14F-4D97-AF65-F5344CB8AC3E}">
        <p14:creationId xmlns:p14="http://schemas.microsoft.com/office/powerpoint/2010/main" val="1536796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34C32-21F1-42D5-AF72-1B170DCA7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Resonance integral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849CAD-C52B-5CF8-B1D0-5490A660F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21BFF-AA58-4DB8-833E-016194BFAF96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5E1842F1-C03D-2AAE-1694-95C6070023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7700" y="1362637"/>
                <a:ext cx="10868025" cy="4814326"/>
              </a:xfrm>
            </p:spPr>
            <p:txBody>
              <a:bodyPr>
                <a:normAutofit/>
              </a:bodyPr>
              <a:lstStyle/>
              <a:p>
                <a:pPr marL="0" indent="0">
                  <a:spcAft>
                    <a:spcPts val="1200"/>
                  </a:spcAft>
                  <a:buNone/>
                </a:pPr>
                <a:r>
                  <a:rPr lang="en-US" sz="22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Formula to determine Resonance integral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i="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a:rPr lang="en-US" sz="2200" i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ru-RU" sz="2200" i="0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</m:d>
                  </m:oMath>
                </a14:m>
                <a:r>
                  <a:rPr lang="en-US" sz="22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i="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a:rPr lang="en-US" sz="2200" i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  <m:d>
                      <m:d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ru-RU" sz="2200" i="0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</m:d>
                    <m:r>
                      <a:rPr lang="en-US" sz="2200" i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i="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a:rPr lang="en-US" sz="2200" i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m:rPr>
                            <m:sty m:val="p"/>
                          </m:rPr>
                          <a:rPr lang="en-US" sz="2200" i="0">
                            <a:latin typeface="Cambria Math" panose="02040503050406030204" pitchFamily="18" charset="0"/>
                          </a:rPr>
                          <m:t>Au</m:t>
                        </m:r>
                      </m:sub>
                    </m:sSub>
                    <m:d>
                      <m:d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ru-RU" sz="2200" i="0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</m:d>
                    <m:r>
                      <a:rPr lang="en-US" sz="2200" i="0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220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US" sz="2200">
                                <a:latin typeface="Cambria Math" panose="02040503050406030204" pitchFamily="18" charset="0"/>
                              </a:rPr>
                              <m:t>0,</m:t>
                            </m:r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x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g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x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220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US" sz="2200">
                                <a:latin typeface="Cambria Math" panose="02040503050406030204" pitchFamily="18" charset="0"/>
                              </a:rPr>
                              <m:t>0,</m:t>
                            </m:r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Au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g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Au</m:t>
                            </m:r>
                          </m:sub>
                        </m:sSub>
                      </m:den>
                    </m:f>
                    <m:r>
                      <a:rPr lang="en-US" sz="2200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2200" i="0">
                                <a:latin typeface="Cambria Math" panose="02040503050406030204" pitchFamily="18" charset="0"/>
                              </a:rPr>
                              <m:t>CR</m:t>
                            </m:r>
                            <m:r>
                              <a:rPr lang="en-US" sz="220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ru-RU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 i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200" i="0">
                                    <a:latin typeface="Cambria Math" panose="02040503050406030204" pitchFamily="18" charset="0"/>
                                  </a:rPr>
                                  <m:t>Cd</m:t>
                                </m:r>
                              </m:sub>
                            </m:sSub>
                            <m:r>
                              <a:rPr lang="en-US" sz="2200" i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200" i="0">
                                <a:latin typeface="Cambria Math" panose="02040503050406030204" pitchFamily="18" charset="0"/>
                              </a:rPr>
                              <m:t>Au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2200" i="0">
                                <a:latin typeface="Cambria Math" panose="02040503050406030204" pitchFamily="18" charset="0"/>
                              </a:rPr>
                              <m:t>CR</m:t>
                            </m:r>
                            <m:r>
                              <a:rPr lang="en-US" sz="220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ru-RU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 i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200" i="0">
                                    <a:latin typeface="Cambria Math" panose="02040503050406030204" pitchFamily="18" charset="0"/>
                                  </a:rPr>
                                  <m:t>Cd</m:t>
                                </m:r>
                              </m:sub>
                            </m:sSub>
                            <m:r>
                              <a:rPr lang="en-US" sz="2200" i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sub>
                        </m:sSub>
                      </m:den>
                    </m:f>
                    <m:r>
                      <a:rPr lang="en-US" sz="2200" i="0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i="0">
                                <a:latin typeface="Cambria Math" panose="02040503050406030204" pitchFamily="18" charset="0"/>
                              </a:rPr>
                              <m:t>G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  <m: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sz="2200" i="0">
                                <a:latin typeface="Cambria Math" panose="02040503050406030204" pitchFamily="18" charset="0"/>
                              </a:rPr>
                              <m:t>Au</m:t>
                            </m:r>
                          </m:sub>
                        </m:sSub>
                        <m:r>
                          <a:rPr lang="en-US" sz="2200" b="0" i="0" smtClean="0"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G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th</m:t>
                            </m:r>
                            <m:r>
                              <a:rPr lang="en-US" sz="22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i="0">
                                <a:latin typeface="Cambria Math" panose="02040503050406030204" pitchFamily="18" charset="0"/>
                              </a:rPr>
                              <m:t>G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th</m:t>
                            </m:r>
                            <m: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Au</m:t>
                            </m:r>
                          </m:sub>
                        </m:sSub>
                        <m:r>
                          <a:rPr lang="en-US" sz="2200" b="0" i="0" smtClean="0"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G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e</m:t>
                            </m:r>
                            <m:r>
                              <a:rPr lang="en-US" sz="22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200" dirty="0">
                    <a:latin typeface="Cambria Math" panose="02040503050406030204" pitchFamily="18" charset="0"/>
                  </a:rPr>
                  <a:t>   </a:t>
                </a:r>
                <a:r>
                  <a:rPr lang="en-US" sz="2000" dirty="0">
                    <a:latin typeface="Cambria Math" panose="02040503050406030204" pitchFamily="18" charset="0"/>
                  </a:rPr>
                  <a:t>(7)</a:t>
                </a:r>
                <a:endParaRPr lang="en-US" sz="220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𝐈</m:t>
                        </m:r>
                      </m:e>
                      <m:sub>
                        <m:r>
                          <a:rPr lang="en-US" sz="2000" b="1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000" b="1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𝐀𝐮</m:t>
                        </m:r>
                      </m:sub>
                    </m:sSub>
                  </m:oMath>
                </a14:m>
                <a:r>
                  <a:rPr lang="en-US" sz="2000" b="1" dirty="0">
                    <a:solidFill>
                      <a:srgbClr val="C00000"/>
                    </a:solidFill>
                    <a:latin typeface="+mj-lt"/>
                  </a:rPr>
                  <a:t> = </a:t>
                </a:r>
                <a:r>
                  <a:rPr lang="en-US" sz="2000" b="1" dirty="0">
                    <a:solidFill>
                      <a:srgbClr val="C00000"/>
                    </a:solidFill>
                    <a:latin typeface="+mj-lt"/>
                    <a:cs typeface="Times New Roman" panose="02020603050405020304" pitchFamily="18" charset="0"/>
                  </a:rPr>
                  <a:t>1550 ± 28 barn </a:t>
                </a:r>
                <a:endParaRPr lang="en-US" sz="2000" b="1" dirty="0">
                  <a:solidFill>
                    <a:srgbClr val="C00000"/>
                  </a:solidFill>
                  <a:latin typeface="+mj-lt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CR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22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vi-VN" sz="220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22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vi-VN" sz="220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vi-VN" sz="22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vi-VN" sz="2200">
                                <a:latin typeface="Cambria Math" panose="02040503050406030204" pitchFamily="18" charset="0"/>
                              </a:rPr>
                              <m:t>Cd</m:t>
                            </m:r>
                          </m:sub>
                        </m:sSub>
                      </m:den>
                    </m:f>
                  </m:oMath>
                </a14:m>
                <a:endParaRPr lang="en-US" sz="2200" dirty="0"/>
              </a:p>
              <a:p>
                <a:r>
                  <a:rPr lang="en-US" sz="2200" b="1" dirty="0">
                    <a:latin typeface="+mj-lt"/>
                    <a:cs typeface="Times New Roman" panose="02020603050405020304" pitchFamily="18" charset="0"/>
                  </a:rPr>
                  <a:t>R</a:t>
                </a:r>
                <a:r>
                  <a:rPr lang="en-US" sz="2200" b="1" baseline="-25000" dirty="0">
                    <a:latin typeface="+mj-lt"/>
                    <a:cs typeface="Times New Roman" panose="02020603050405020304" pitchFamily="18" charset="0"/>
                  </a:rPr>
                  <a:t>x</a:t>
                </a:r>
                <a:r>
                  <a:rPr lang="en-US" sz="2200" dirty="0">
                    <a:latin typeface="+mj-lt"/>
                    <a:cs typeface="Times New Roman" panose="02020603050405020304" pitchFamily="18" charset="0"/>
                  </a:rPr>
                  <a:t> and </a:t>
                </a:r>
                <a:r>
                  <a:rPr lang="en-US" sz="2200" b="1" dirty="0" err="1">
                    <a:latin typeface="+mj-lt"/>
                    <a:cs typeface="Times New Roman" panose="02020603050405020304" pitchFamily="18" charset="0"/>
                  </a:rPr>
                  <a:t>R</a:t>
                </a:r>
                <a:r>
                  <a:rPr lang="en-US" sz="2200" b="1" baseline="-25000" dirty="0" err="1">
                    <a:latin typeface="+mj-lt"/>
                    <a:cs typeface="Times New Roman" panose="02020603050405020304" pitchFamily="18" charset="0"/>
                  </a:rPr>
                  <a:t>x,Cd</a:t>
                </a:r>
                <a:r>
                  <a:rPr lang="en-US" sz="2200" b="1" baseline="-25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latin typeface="+mj-lt"/>
                    <a:cs typeface="Times New Roman" panose="02020603050405020304" pitchFamily="18" charset="0"/>
                  </a:rPr>
                  <a:t>are reaction rates per atom for isotope in bare and Cd-covered</a:t>
                </a:r>
                <a:endParaRPr lang="vi-VN" sz="22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>
                    <a:latin typeface="+mj-lt"/>
                    <a:cs typeface="Times New Roman" panose="02020603050405020304" pitchFamily="18" charset="0"/>
                  </a:rPr>
                  <a:t>F</a:t>
                </a:r>
                <a:r>
                  <a:rPr lang="vi-VN" sz="2200" b="1" baseline="-25000" dirty="0">
                    <a:latin typeface="+mj-lt"/>
                    <a:cs typeface="Times New Roman" panose="02020603050405020304" pitchFamily="18" charset="0"/>
                  </a:rPr>
                  <a:t>cd</a:t>
                </a:r>
                <a:r>
                  <a:rPr lang="en-US" sz="2200" baseline="-25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latin typeface="+mj-lt"/>
                    <a:cs typeface="Times New Roman" panose="02020603050405020304" pitchFamily="18" charset="0"/>
                  </a:rPr>
                  <a:t>is cadmium correction factor </a:t>
                </a:r>
                <a:endParaRPr lang="vi-VN" sz="22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+mj-lt"/>
                    <a:cs typeface="Times New Roman" panose="02020603050405020304" pitchFamily="18" charset="0"/>
                  </a:rPr>
                  <a:t>g</a:t>
                </a:r>
                <a:r>
                  <a:rPr lang="en-US" sz="2200" b="1" baseline="-25000" dirty="0" err="1">
                    <a:latin typeface="+mj-lt"/>
                    <a:cs typeface="Times New Roman" panose="02020603050405020304" pitchFamily="18" charset="0"/>
                  </a:rPr>
                  <a:t>x</a:t>
                </a:r>
                <a:r>
                  <a:rPr lang="en-US" sz="2200" baseline="-25000" dirty="0">
                    <a:latin typeface="+mj-lt"/>
                    <a:cs typeface="Times New Roman" panose="02020603050405020304" pitchFamily="18" charset="0"/>
                  </a:rPr>
                  <a:t>  </a:t>
                </a:r>
                <a:r>
                  <a:rPr lang="en-US" sz="2200" dirty="0">
                    <a:latin typeface="+mj-lt"/>
                    <a:cs typeface="Times New Roman" panose="02020603050405020304" pitchFamily="18" charset="0"/>
                  </a:rPr>
                  <a:t>is Westcott factor correction</a:t>
                </a:r>
              </a:p>
              <a:p>
                <a:r>
                  <a:rPr lang="en-US" sz="2200" b="1" dirty="0" err="1">
                    <a:latin typeface="+mj-lt"/>
                    <a:cs typeface="Times New Roman" panose="02020603050405020304" pitchFamily="18" charset="0"/>
                  </a:rPr>
                  <a:t>G</a:t>
                </a:r>
                <a:r>
                  <a:rPr lang="en-US" sz="2200" b="1" baseline="-25000" dirty="0" err="1">
                    <a:latin typeface="+mj-lt"/>
                    <a:cs typeface="Times New Roman" panose="02020603050405020304" pitchFamily="18" charset="0"/>
                  </a:rPr>
                  <a:t>th</a:t>
                </a:r>
                <a:r>
                  <a:rPr lang="en-US" sz="2200" baseline="-25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latin typeface="+mj-lt"/>
                    <a:cs typeface="Times New Roman" panose="02020603050405020304" pitchFamily="18" charset="0"/>
                  </a:rPr>
                  <a:t>is thermal neutron self-shielding factor</a:t>
                </a:r>
                <a:endParaRPr lang="vi-VN" sz="2200" dirty="0">
                  <a:latin typeface="+mj-lt"/>
                  <a:cs typeface="Times New Roman" panose="02020603050405020304" pitchFamily="18" charset="0"/>
                </a:endParaRPr>
              </a:p>
              <a:p>
                <a:r>
                  <a:rPr lang="en-US" sz="2200" b="1" dirty="0">
                    <a:latin typeface="+mj-lt"/>
                    <a:cs typeface="Times New Roman" panose="02020603050405020304" pitchFamily="18" charset="0"/>
                  </a:rPr>
                  <a:t>G</a:t>
                </a:r>
                <a:r>
                  <a:rPr lang="en-US" sz="2200" b="1" baseline="-25000" dirty="0">
                    <a:latin typeface="+mj-lt"/>
                    <a:cs typeface="Times New Roman" panose="02020603050405020304" pitchFamily="18" charset="0"/>
                  </a:rPr>
                  <a:t>e</a:t>
                </a:r>
                <a:r>
                  <a:rPr lang="en-US" sz="2200" baseline="-25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latin typeface="+mj-lt"/>
                    <a:cs typeface="Times New Roman" panose="02020603050405020304" pitchFamily="18" charset="0"/>
                  </a:rPr>
                  <a:t>is epi-thermal neutron self-shielding factor</a:t>
                </a:r>
                <a:endParaRPr lang="vi-VN" sz="2200" dirty="0">
                  <a:latin typeface="+mj-lt"/>
                  <a:cs typeface="Times New Roman" panose="02020603050405020304" pitchFamily="18" charset="0"/>
                </a:endParaRPr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5E1842F1-C03D-2AAE-1694-95C6070023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7700" y="1362637"/>
                <a:ext cx="10868025" cy="4814326"/>
              </a:xfrm>
              <a:blipFill>
                <a:blip r:embed="rId2"/>
                <a:stretch>
                  <a:fillRect l="-729" t="-1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2413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F8C300-A419-D7BF-BD9D-A74F3FBD3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4/15/2025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5FA89C-F92A-2B3D-4751-F7FC64718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21BFF-AA58-4DB8-833E-016194BFAF96}" type="slidenum">
              <a:rPr lang="en-US" smtClean="0"/>
              <a:t>13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74B82D-6CD4-FEA6-125E-947F2D2784FD}"/>
              </a:ext>
            </a:extLst>
          </p:cNvPr>
          <p:cNvSpPr txBox="1">
            <a:spLocks/>
          </p:cNvSpPr>
          <p:nvPr/>
        </p:nvSpPr>
        <p:spPr>
          <a:xfrm>
            <a:off x="838200" y="50801"/>
            <a:ext cx="10515600" cy="8361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b="1" dirty="0"/>
              <a:t>Results &amp; Discussion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549714-021C-D72A-CC85-D840426E2509}"/>
              </a:ext>
            </a:extLst>
          </p:cNvPr>
          <p:cNvSpPr txBox="1"/>
          <p:nvPr/>
        </p:nvSpPr>
        <p:spPr>
          <a:xfrm>
            <a:off x="7943850" y="1377243"/>
            <a:ext cx="39243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+mj-lt"/>
                <a:ea typeface="Calibri" panose="020F0502020204030204" pitchFamily="34" charset="0"/>
              </a:rPr>
              <a:t>Fig a: Comparison of neutron cross-section </a:t>
            </a:r>
            <a:r>
              <a:rPr lang="el-GR" sz="1600" b="1" dirty="0">
                <a:latin typeface="+mj-lt"/>
                <a:ea typeface="Calibri" panose="020F0502020204030204" pitchFamily="34" charset="0"/>
              </a:rPr>
              <a:t>σ</a:t>
            </a:r>
            <a:r>
              <a:rPr lang="en-US" sz="1600" b="1" baseline="-25000" dirty="0">
                <a:latin typeface="+mj-lt"/>
                <a:ea typeface="Calibri" panose="020F0502020204030204" pitchFamily="34" charset="0"/>
              </a:rPr>
              <a:t>o</a:t>
            </a:r>
            <a:r>
              <a:rPr lang="el-GR" sz="16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1600" b="1" dirty="0">
                <a:latin typeface="+mj-lt"/>
                <a:ea typeface="Calibri" panose="020F0502020204030204" pitchFamily="34" charset="0"/>
              </a:rPr>
              <a:t> of </a:t>
            </a:r>
            <a:r>
              <a:rPr lang="en-US" sz="1600" b="1" baseline="30000" dirty="0">
                <a:latin typeface="+mj-lt"/>
                <a:ea typeface="Calibri" panose="020F0502020204030204" pitchFamily="34" charset="0"/>
              </a:rPr>
              <a:t>186</a:t>
            </a:r>
            <a:r>
              <a:rPr lang="en-US" sz="1600" b="1" dirty="0">
                <a:latin typeface="+mj-lt"/>
                <a:ea typeface="Calibri" panose="020F0502020204030204" pitchFamily="34" charset="0"/>
              </a:rPr>
              <a:t>W(</a:t>
            </a:r>
            <a:r>
              <a:rPr lang="en-US" sz="1600" b="1" dirty="0" err="1">
                <a:latin typeface="+mj-lt"/>
                <a:ea typeface="Calibri" panose="020F0502020204030204" pitchFamily="34" charset="0"/>
              </a:rPr>
              <a:t>γ,n</a:t>
            </a:r>
            <a:r>
              <a:rPr lang="en-US" sz="1600" b="1" dirty="0">
                <a:latin typeface="+mj-lt"/>
                <a:ea typeface="Calibri" panose="020F0502020204030204" pitchFamily="34" charset="0"/>
              </a:rPr>
              <a:t>)</a:t>
            </a:r>
            <a:r>
              <a:rPr lang="en-US" sz="1600" b="1" baseline="30000" dirty="0">
                <a:latin typeface="+mj-lt"/>
                <a:ea typeface="Calibri" panose="020F0502020204030204" pitchFamily="34" charset="0"/>
              </a:rPr>
              <a:t>187</a:t>
            </a:r>
            <a:r>
              <a:rPr lang="en-US" sz="1600" b="1" dirty="0">
                <a:latin typeface="+mj-lt"/>
                <a:ea typeface="Calibri" panose="020F0502020204030204" pitchFamily="34" charset="0"/>
              </a:rPr>
              <a:t>W </a:t>
            </a:r>
            <a:r>
              <a:rPr lang="en-US" sz="1600" b="1" dirty="0">
                <a:ea typeface="Calibri" panose="020F0502020204030204" pitchFamily="34" charset="0"/>
              </a:rPr>
              <a:t>reaction</a:t>
            </a:r>
          </a:p>
          <a:p>
            <a:pPr algn="ctr"/>
            <a:endParaRPr lang="en-US" sz="1600" b="1" dirty="0">
              <a:ea typeface="Calibri" panose="020F0502020204030204" pitchFamily="34" charset="0"/>
            </a:endParaRPr>
          </a:p>
          <a:p>
            <a:r>
              <a:rPr lang="en-US" sz="1600" b="1" dirty="0">
                <a:latin typeface="+mj-lt"/>
                <a:ea typeface="Calibri" panose="020F0502020204030204" pitchFamily="34" charset="0"/>
              </a:rPr>
              <a:t>This work: </a:t>
            </a:r>
            <a:r>
              <a:rPr lang="el-GR" sz="1600" b="1" dirty="0">
                <a:ea typeface="Calibri" panose="020F0502020204030204" pitchFamily="34" charset="0"/>
              </a:rPr>
              <a:t>σ</a:t>
            </a:r>
            <a:r>
              <a:rPr lang="en-US" sz="1600" b="1" baseline="-25000" dirty="0">
                <a:ea typeface="Calibri" panose="020F0502020204030204" pitchFamily="34" charset="0"/>
              </a:rPr>
              <a:t>o </a:t>
            </a:r>
            <a:r>
              <a:rPr lang="en-US" sz="1600" b="1" dirty="0">
                <a:ea typeface="Calibri" panose="020F0502020204030204" pitchFamily="34" charset="0"/>
              </a:rPr>
              <a:t>= 40.659 ± 1.936 (barn)</a:t>
            </a:r>
            <a:endParaRPr lang="en-US" sz="1600" b="1" dirty="0"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AC5E8C-2975-2678-5C98-A5740CB82E78}"/>
              </a:ext>
            </a:extLst>
          </p:cNvPr>
          <p:cNvSpPr txBox="1"/>
          <p:nvPr/>
        </p:nvSpPr>
        <p:spPr>
          <a:xfrm>
            <a:off x="7943850" y="4753821"/>
            <a:ext cx="39243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+mj-lt"/>
                <a:ea typeface="Calibri" panose="020F0502020204030204" pitchFamily="34" charset="0"/>
              </a:rPr>
              <a:t>Fig b: </a:t>
            </a:r>
            <a:r>
              <a:rPr lang="en-US" sz="1600" b="1" dirty="0">
                <a:ea typeface="Calibri" panose="020F0502020204030204" pitchFamily="34" charset="0"/>
              </a:rPr>
              <a:t>Comparison of resonance integral I</a:t>
            </a:r>
            <a:r>
              <a:rPr lang="en-US" sz="1600" b="1" baseline="-25000" dirty="0">
                <a:ea typeface="Calibri" panose="020F0502020204030204" pitchFamily="34" charset="0"/>
              </a:rPr>
              <a:t>o</a:t>
            </a:r>
            <a:r>
              <a:rPr lang="en-US" sz="1600" b="1" dirty="0">
                <a:ea typeface="Calibri" panose="020F0502020204030204" pitchFamily="34" charset="0"/>
              </a:rPr>
              <a:t> of </a:t>
            </a:r>
            <a:r>
              <a:rPr lang="en-US" sz="1600" b="1" baseline="30000" dirty="0">
                <a:ea typeface="Calibri" panose="020F0502020204030204" pitchFamily="34" charset="0"/>
              </a:rPr>
              <a:t>186</a:t>
            </a:r>
            <a:r>
              <a:rPr lang="en-US" sz="1600" b="1" dirty="0">
                <a:ea typeface="Calibri" panose="020F0502020204030204" pitchFamily="34" charset="0"/>
              </a:rPr>
              <a:t>W(</a:t>
            </a:r>
            <a:r>
              <a:rPr lang="en-US" sz="1600" b="1" dirty="0" err="1">
                <a:ea typeface="Calibri" panose="020F0502020204030204" pitchFamily="34" charset="0"/>
              </a:rPr>
              <a:t>γ,n</a:t>
            </a:r>
            <a:r>
              <a:rPr lang="en-US" sz="1600" b="1" dirty="0">
                <a:ea typeface="Calibri" panose="020F0502020204030204" pitchFamily="34" charset="0"/>
              </a:rPr>
              <a:t>)</a:t>
            </a:r>
            <a:r>
              <a:rPr lang="en-US" sz="1600" b="1" baseline="30000" dirty="0">
                <a:ea typeface="Calibri" panose="020F0502020204030204" pitchFamily="34" charset="0"/>
              </a:rPr>
              <a:t>187</a:t>
            </a:r>
            <a:r>
              <a:rPr lang="en-US" sz="1600" b="1" dirty="0">
                <a:ea typeface="Calibri" panose="020F0502020204030204" pitchFamily="34" charset="0"/>
              </a:rPr>
              <a:t>W reaction</a:t>
            </a:r>
          </a:p>
          <a:p>
            <a:pPr algn="ctr"/>
            <a:endParaRPr lang="en-US" sz="1600" b="1" dirty="0">
              <a:latin typeface="+mj-lt"/>
              <a:ea typeface="Calibri" panose="020F0502020204030204" pitchFamily="34" charset="0"/>
            </a:endParaRPr>
          </a:p>
          <a:p>
            <a:r>
              <a:rPr lang="en-US" sz="1600" b="1" dirty="0">
                <a:ea typeface="Calibri" panose="020F0502020204030204" pitchFamily="34" charset="0"/>
              </a:rPr>
              <a:t>MCNP: I</a:t>
            </a:r>
            <a:r>
              <a:rPr lang="en-US" sz="1600" b="1" baseline="-25000" dirty="0">
                <a:ea typeface="Calibri" panose="020F0502020204030204" pitchFamily="34" charset="0"/>
              </a:rPr>
              <a:t>o </a:t>
            </a:r>
            <a:r>
              <a:rPr lang="en-US" sz="1600" b="1" dirty="0">
                <a:ea typeface="Calibri" panose="020F0502020204030204" pitchFamily="34" charset="0"/>
              </a:rPr>
              <a:t>= 417.50 </a:t>
            </a:r>
            <a:r>
              <a:rPr lang="en-US" sz="1600" b="1" dirty="0">
                <a:solidFill>
                  <a:srgbClr val="C00000"/>
                </a:solidFill>
                <a:ea typeface="Calibri" panose="020F0502020204030204" pitchFamily="34" charset="0"/>
              </a:rPr>
              <a:t>± 36.796 (barn)</a:t>
            </a:r>
          </a:p>
          <a:p>
            <a:r>
              <a:rPr lang="en-US" sz="1600" b="1" dirty="0">
                <a:ea typeface="Calibri" panose="020F0502020204030204" pitchFamily="34" charset="0"/>
              </a:rPr>
              <a:t>PHITS : I</a:t>
            </a:r>
            <a:r>
              <a:rPr lang="en-US" sz="1600" b="1" baseline="-25000" dirty="0">
                <a:ea typeface="Calibri" panose="020F0502020204030204" pitchFamily="34" charset="0"/>
              </a:rPr>
              <a:t>o </a:t>
            </a:r>
            <a:r>
              <a:rPr lang="en-US" sz="1600" b="1" dirty="0">
                <a:ea typeface="Calibri" panose="020F0502020204030204" pitchFamily="34" charset="0"/>
              </a:rPr>
              <a:t>= 406.75 </a:t>
            </a:r>
            <a:r>
              <a:rPr lang="en-US" sz="1600" b="1" dirty="0">
                <a:solidFill>
                  <a:srgbClr val="C00000"/>
                </a:solidFill>
                <a:ea typeface="Calibri" panose="020F0502020204030204" pitchFamily="34" charset="0"/>
              </a:rPr>
              <a:t>± 36.796 (barn)</a:t>
            </a:r>
          </a:p>
          <a:p>
            <a:r>
              <a:rPr lang="en-US" sz="1600" b="1" dirty="0">
                <a:solidFill>
                  <a:srgbClr val="FF0000"/>
                </a:solidFill>
                <a:ea typeface="Calibri" panose="020F0502020204030204" pitchFamily="34" charset="0"/>
              </a:rPr>
              <a:t>Difference: 2.6%</a:t>
            </a:r>
          </a:p>
        </p:txBody>
      </p:sp>
      <p:pic>
        <p:nvPicPr>
          <p:cNvPr id="14" name="Picture 13" descr="A graph showing the number of years&#10;&#10;AI-generated content may be incorrect.">
            <a:extLst>
              <a:ext uri="{FF2B5EF4-FFF2-40B4-BE49-F238E27FC236}">
                <a16:creationId xmlns:a16="http://schemas.microsoft.com/office/drawing/2014/main" id="{30B6998F-28EF-2A9B-98E1-7E1B33E53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166007"/>
            <a:ext cx="7591425" cy="32534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 descr="A graph showing the number of years&#10;&#10;AI-generated content may be incorrect.">
            <a:extLst>
              <a:ext uri="{FF2B5EF4-FFF2-40B4-BE49-F238E27FC236}">
                <a16:creationId xmlns:a16="http://schemas.microsoft.com/office/drawing/2014/main" id="{2DEA2CC0-E33D-3C71-0AF1-981912A2B2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3419475"/>
            <a:ext cx="7591425" cy="32534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25550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E730F-D73F-8D88-781C-DB9C6CA6D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C93E76-A471-824C-DF86-7C98E4CD7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21BFF-AA58-4DB8-833E-016194BFAF96}" type="slidenum">
              <a:rPr lang="en-US" smtClean="0"/>
              <a:t>14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8308C07-1D41-57BC-E6FC-EB6C3DDE0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2637"/>
            <a:ext cx="10515600" cy="4814326"/>
          </a:xfrm>
        </p:spPr>
        <p:txBody>
          <a:bodyPr>
            <a:normAutofit/>
          </a:bodyPr>
          <a:lstStyle/>
          <a:p>
            <a:pPr algn="just"/>
            <a:r>
              <a:rPr lang="en-US" sz="2000" dirty="0"/>
              <a:t>PHITS v3.21 uses JENDL-4.0 nuclear data library (Shibata et al., 2011).</a:t>
            </a:r>
          </a:p>
          <a:p>
            <a:pPr algn="just"/>
            <a:r>
              <a:rPr lang="da-DK" sz="2000" dirty="0"/>
              <a:t>MCNP6.1 uses ENDF/B-VII.1 (Kulesza et al., 2022).</a:t>
            </a:r>
          </a:p>
          <a:p>
            <a:pPr algn="just"/>
            <a:r>
              <a:rPr lang="en-US" sz="2000" dirty="0"/>
              <a:t>The </a:t>
            </a:r>
            <a:r>
              <a:rPr lang="en-US" sz="2000" dirty="0" err="1"/>
              <a:t>Gth</a:t>
            </a:r>
            <a:r>
              <a:rPr lang="en-US" sz="2000" dirty="0"/>
              <a:t> values obtained from the two computational codes show a discrepancy of less than 1.2%, indicating good agreement and reliability of the results.</a:t>
            </a:r>
          </a:p>
          <a:p>
            <a:pPr algn="just"/>
            <a:r>
              <a:rPr lang="en-US" sz="2000" dirty="0"/>
              <a:t>The observed differences in neutron self-shielding factors in the epithermal region, particularly for </a:t>
            </a:r>
            <a:r>
              <a:rPr lang="en-US" sz="2000" baseline="30000" dirty="0"/>
              <a:t>197</a:t>
            </a:r>
            <a:r>
              <a:rPr lang="en-US" sz="2000" dirty="0"/>
              <a:t>Au (6.3%) and </a:t>
            </a:r>
            <a:r>
              <a:rPr lang="en-US" sz="2000" baseline="30000" dirty="0"/>
              <a:t>186</a:t>
            </a:r>
            <a:r>
              <a:rPr lang="en-US" sz="2000" dirty="0"/>
              <a:t>W (8.4%), are primarily caused by significant difference in the neutron cross sections between the nuclear data libraries employed.</a:t>
            </a:r>
          </a:p>
          <a:p>
            <a:pPr algn="just"/>
            <a:r>
              <a:rPr lang="en-US" sz="2000" dirty="0"/>
              <a:t>Results and calculations are still being updated.</a:t>
            </a:r>
            <a:endParaRPr lang="da-DK" sz="2000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891AE4E-095B-EB74-670E-0C5B3ECE30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11/06/2025</a:t>
            </a:r>
          </a:p>
        </p:txBody>
      </p:sp>
    </p:spTree>
    <p:extLst>
      <p:ext uri="{BB962C8B-B14F-4D97-AF65-F5344CB8AC3E}">
        <p14:creationId xmlns:p14="http://schemas.microsoft.com/office/powerpoint/2010/main" val="1605882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5A1518-9B26-CB46-D27D-5FDA23C4DD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9BC0B-E6F9-A75C-78BD-C3DD3E6B8E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THANKS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3983888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2E0275-C8A0-AB4C-D4A2-CBEA2C8D0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39618-0A05-41E6-C895-2E399ED60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Transmission function (</a:t>
            </a:r>
            <a:r>
              <a:rPr lang="ru-RU" b="1" dirty="0"/>
              <a:t>ф</a:t>
            </a:r>
            <a:r>
              <a:rPr lang="en-US" b="1" dirty="0"/>
              <a:t>/</a:t>
            </a:r>
            <a:r>
              <a:rPr lang="ru-RU" b="1" dirty="0"/>
              <a:t> ф</a:t>
            </a:r>
            <a:r>
              <a:rPr lang="en-US" b="1" baseline="-25000" dirty="0"/>
              <a:t>0</a:t>
            </a:r>
            <a:r>
              <a:rPr lang="en-US" b="1" dirty="0"/>
              <a:t>(E))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87FB9F-C0A7-DF3F-EBB3-BE385F598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21BFF-AA58-4DB8-833E-016194BFAF96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4B64CA-1827-BB58-71F6-264CE346B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5" y="1094105"/>
            <a:ext cx="4811921" cy="25984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D69402-0163-3C5E-58F7-418607FD6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9196" y="1094104"/>
            <a:ext cx="4792024" cy="2598419"/>
          </a:xfrm>
          <a:prstGeom prst="rect">
            <a:avLst/>
          </a:prstGeom>
        </p:spPr>
      </p:pic>
      <p:sp>
        <p:nvSpPr>
          <p:cNvPr id="10" name="Text Box 1">
            <a:extLst>
              <a:ext uri="{FF2B5EF4-FFF2-40B4-BE49-F238E27FC236}">
                <a16:creationId xmlns:a16="http://schemas.microsoft.com/office/drawing/2014/main" id="{3E406FDE-E74A-30DB-D893-67A1E03E3B16}"/>
              </a:ext>
            </a:extLst>
          </p:cNvPr>
          <p:cNvSpPr txBox="1"/>
          <p:nvPr/>
        </p:nvSpPr>
        <p:spPr>
          <a:xfrm>
            <a:off x="1809751" y="2619375"/>
            <a:ext cx="809624" cy="44767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kern="100" dirty="0">
                <a:latin typeface="+mj-lt"/>
                <a:ea typeface="Calibri" panose="020F0502020204030204" pitchFamily="34" charset="0"/>
                <a:cs typeface="Cordia New" panose="020B0304020202020204" pitchFamily="34" charset="-34"/>
              </a:rPr>
              <a:t>a)Au</a:t>
            </a:r>
            <a:endParaRPr lang="en-US" sz="1600" kern="100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3" name="Text Box 1">
            <a:extLst>
              <a:ext uri="{FF2B5EF4-FFF2-40B4-BE49-F238E27FC236}">
                <a16:creationId xmlns:a16="http://schemas.microsoft.com/office/drawing/2014/main" id="{31BEECBC-579F-E29E-E202-5956163E86BB}"/>
              </a:ext>
            </a:extLst>
          </p:cNvPr>
          <p:cNvSpPr txBox="1"/>
          <p:nvPr/>
        </p:nvSpPr>
        <p:spPr>
          <a:xfrm>
            <a:off x="6621671" y="2619375"/>
            <a:ext cx="809624" cy="44767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kern="100" dirty="0">
                <a:latin typeface="+mj-lt"/>
                <a:ea typeface="Calibri" panose="020F0502020204030204" pitchFamily="34" charset="0"/>
                <a:cs typeface="Cordia New" panose="020B0304020202020204" pitchFamily="34" charset="-34"/>
              </a:rPr>
              <a:t>b)Cu</a:t>
            </a:r>
            <a:endParaRPr lang="en-US" sz="1600" kern="100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EE9FE-982A-FE8C-3172-92EAAA9087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11/06/2025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86C145-5AAF-7FC1-5A6D-DEF645557EFA}"/>
              </a:ext>
            </a:extLst>
          </p:cNvPr>
          <p:cNvSpPr txBox="1"/>
          <p:nvPr/>
        </p:nvSpPr>
        <p:spPr>
          <a:xfrm>
            <a:off x="1057276" y="3692523"/>
            <a:ext cx="4811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the </a:t>
            </a:r>
            <a:r>
              <a:rPr lang="en-US" dirty="0">
                <a:sym typeface="Symbol" panose="05050102010706020507" pitchFamily="18" charset="2"/>
              </a:rPr>
              <a:t></a:t>
            </a:r>
            <a:r>
              <a:rPr lang="en-US" dirty="0"/>
              <a:t>/</a:t>
            </a:r>
            <a:r>
              <a:rPr lang="en-US" dirty="0">
                <a:sym typeface="Symbol" panose="05050102010706020507" pitchFamily="18" charset="2"/>
              </a:rPr>
              <a:t></a:t>
            </a:r>
            <a:r>
              <a:rPr lang="en-US" baseline="-25000" dirty="0"/>
              <a:t>0</a:t>
            </a:r>
            <a:r>
              <a:rPr lang="en-US" dirty="0"/>
              <a:t>(E) spectrum of gold </a:t>
            </a:r>
            <a:r>
              <a:rPr lang="en-US" dirty="0">
                <a:sym typeface="Symbol" panose="05050102010706020507" pitchFamily="18" charset="2"/>
              </a:rPr>
              <a:t></a:t>
            </a:r>
            <a:r>
              <a:rPr lang="en-US" dirty="0"/>
              <a:t> a high neutron absorber (</a:t>
            </a:r>
            <a:r>
              <a:rPr lang="en-US" b="1" dirty="0" err="1"/>
              <a:t>Fig.a</a:t>
            </a:r>
            <a:r>
              <a:rPr lang="en-US" dirty="0"/>
              <a:t>), a pronounced dip (</a:t>
            </a:r>
            <a:r>
              <a:rPr lang="en-US" dirty="0">
                <a:sym typeface="Symbol" panose="05050102010706020507" pitchFamily="18" charset="2"/>
              </a:rPr>
              <a:t></a:t>
            </a:r>
            <a:r>
              <a:rPr lang="en-US" dirty="0"/>
              <a:t>/</a:t>
            </a:r>
            <a:r>
              <a:rPr lang="en-US" dirty="0">
                <a:sym typeface="Symbol" panose="05050102010706020507" pitchFamily="18" charset="2"/>
              </a:rPr>
              <a:t></a:t>
            </a:r>
            <a:r>
              <a:rPr lang="en-US" baseline="-25000" dirty="0"/>
              <a:t>0</a:t>
            </a:r>
            <a:r>
              <a:rPr lang="en-US" dirty="0"/>
              <a:t> = 0.08) occurs at the energy groups of 4.75–5.0 eV, corresponding to the strong resonance absorption of </a:t>
            </a:r>
            <a:r>
              <a:rPr lang="en-US" baseline="30000" dirty="0"/>
              <a:t>197</a:t>
            </a:r>
            <a:r>
              <a:rPr lang="en-US" dirty="0"/>
              <a:t>Au (27</a:t>
            </a:r>
            <a:r>
              <a:rPr lang="en-US" dirty="0">
                <a:sym typeface="Symbol" panose="05050102010706020507" pitchFamily="18" charset="2"/>
              </a:rPr>
              <a:t></a:t>
            </a:r>
            <a:r>
              <a:rPr lang="en-US" dirty="0"/>
              <a:t>10</a:t>
            </a:r>
            <a:r>
              <a:rPr lang="en-US" baseline="30000" dirty="0"/>
              <a:t>3</a:t>
            </a:r>
            <a:r>
              <a:rPr lang="en-US" dirty="0"/>
              <a:t> barns at 4.9 eV) (Shibata et al., 2011). Depression in the thermal energy region reflects the dominance of absorption cross-section over that of scattering (</a:t>
            </a:r>
            <a:r>
              <a:rPr lang="en-US" dirty="0">
                <a:sym typeface="Symbol" panose="05050102010706020507" pitchFamily="18" charset="2"/>
              </a:rPr>
              <a:t></a:t>
            </a:r>
            <a:r>
              <a:rPr lang="en-US" baseline="-25000" dirty="0">
                <a:sym typeface="Symbol" panose="05050102010706020507" pitchFamily="18" charset="2"/>
              </a:rPr>
              <a:t></a:t>
            </a:r>
            <a:r>
              <a:rPr lang="en-US" dirty="0"/>
              <a:t> &gt; </a:t>
            </a:r>
            <a:r>
              <a:rPr lang="en-US" dirty="0">
                <a:sym typeface="Symbol" panose="05050102010706020507" pitchFamily="18" charset="2"/>
              </a:rPr>
              <a:t></a:t>
            </a:r>
            <a:r>
              <a:rPr lang="en-US" baseline="-25000" dirty="0"/>
              <a:t>s</a:t>
            </a:r>
            <a:r>
              <a:rPr lang="en-US" dirty="0"/>
              <a:t>) herein.</a:t>
            </a:r>
            <a:endParaRPr lang="en-US" sz="1600" dirty="0"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1B8146-1EE4-C3E1-8F0C-58AB7C217A29}"/>
              </a:ext>
            </a:extLst>
          </p:cNvPr>
          <p:cNvSpPr txBox="1"/>
          <p:nvPr/>
        </p:nvSpPr>
        <p:spPr>
          <a:xfrm>
            <a:off x="5869196" y="3692523"/>
            <a:ext cx="4811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the </a:t>
            </a:r>
            <a:r>
              <a:rPr lang="en-US" dirty="0">
                <a:sym typeface="Symbol" panose="05050102010706020507" pitchFamily="18" charset="2"/>
              </a:rPr>
              <a:t></a:t>
            </a:r>
            <a:r>
              <a:rPr lang="en-US" dirty="0"/>
              <a:t>/</a:t>
            </a:r>
            <a:r>
              <a:rPr lang="en-US" dirty="0">
                <a:sym typeface="Symbol" panose="05050102010706020507" pitchFamily="18" charset="2"/>
              </a:rPr>
              <a:t></a:t>
            </a:r>
            <a:r>
              <a:rPr lang="en-US" baseline="-25000" dirty="0"/>
              <a:t>0</a:t>
            </a:r>
            <a:r>
              <a:rPr lang="en-US" dirty="0"/>
              <a:t>(E) spectrum of copper (</a:t>
            </a:r>
            <a:r>
              <a:rPr lang="en-US" b="1" dirty="0" err="1"/>
              <a:t>Fig.b</a:t>
            </a:r>
            <a:r>
              <a:rPr lang="en-US" dirty="0"/>
              <a:t>), minimal spectral variation is observed except near 1.9–2.1 keV, where </a:t>
            </a:r>
            <a:r>
              <a:rPr lang="en-US" dirty="0">
                <a:sym typeface="Symbol" panose="05050102010706020507" pitchFamily="18" charset="2"/>
              </a:rPr>
              <a:t></a:t>
            </a:r>
            <a:r>
              <a:rPr lang="en-US" dirty="0"/>
              <a:t>/</a:t>
            </a:r>
            <a:r>
              <a:rPr lang="en-US" dirty="0">
                <a:sym typeface="Symbol" panose="05050102010706020507" pitchFamily="18" charset="2"/>
              </a:rPr>
              <a:t></a:t>
            </a:r>
            <a:r>
              <a:rPr lang="en-US" baseline="-25000" dirty="0"/>
              <a:t>0</a:t>
            </a:r>
            <a:r>
              <a:rPr lang="en-US" dirty="0"/>
              <a:t> peaks at 1.42 (1.9–2.0 keV) before declining to 0.85 (2.0–2.1 keV). As a neutron scatterer (</a:t>
            </a:r>
            <a:r>
              <a:rPr lang="en-US" dirty="0">
                <a:sym typeface="Symbol" panose="05050102010706020507" pitchFamily="18" charset="2"/>
              </a:rPr>
              <a:t></a:t>
            </a:r>
            <a:r>
              <a:rPr lang="en-US" baseline="-25000" dirty="0"/>
              <a:t>s</a:t>
            </a:r>
            <a:r>
              <a:rPr lang="en-US" dirty="0"/>
              <a:t> &gt; </a:t>
            </a:r>
            <a:r>
              <a:rPr lang="en-US" dirty="0">
                <a:sym typeface="Symbol" panose="05050102010706020507" pitchFamily="18" charset="2"/>
              </a:rPr>
              <a:t></a:t>
            </a:r>
            <a:r>
              <a:rPr lang="en-US" baseline="-25000" dirty="0">
                <a:sym typeface="Symbol" panose="05050102010706020507" pitchFamily="18" charset="2"/>
              </a:rPr>
              <a:t></a:t>
            </a:r>
            <a:r>
              <a:rPr lang="en-US" dirty="0"/>
              <a:t>) (Shibata et al., 2011), this behavior arises from resonance self-shielding, whereas neutrons near resonance energies undergo multiple scattering, delaying absorption until energy loss shifts them below resonance thresholds (Goncalves et al., 2002).</a:t>
            </a:r>
            <a:endParaRPr lang="en-US" sz="1600" dirty="0"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676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AF72A7-B3D1-3BEF-C272-8047491E8D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03566-09CC-B9A1-C66A-EB7D9E38F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Transmission function (</a:t>
            </a:r>
            <a:r>
              <a:rPr lang="ru-RU" b="1" dirty="0"/>
              <a:t>ф</a:t>
            </a:r>
            <a:r>
              <a:rPr lang="en-US" b="1" dirty="0"/>
              <a:t>/</a:t>
            </a:r>
            <a:r>
              <a:rPr lang="ru-RU" b="1" dirty="0"/>
              <a:t> ф</a:t>
            </a:r>
            <a:r>
              <a:rPr lang="en-US" b="1" baseline="-25000" dirty="0"/>
              <a:t>0</a:t>
            </a:r>
            <a:r>
              <a:rPr lang="en-US" b="1" dirty="0"/>
              <a:t>(E))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235F8A-66E7-127A-1545-5A1CF47C8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21BFF-AA58-4DB8-833E-016194BFAF96}" type="slidenum">
              <a:rPr lang="en-US" smtClean="0"/>
              <a:t>17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8721CC-43EC-DD40-6C45-4FB4AEFB0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6" y="1006475"/>
            <a:ext cx="4811920" cy="26129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65979D-BD42-F292-2B1C-A39E3DB01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383" y="1006476"/>
            <a:ext cx="4793651" cy="2612979"/>
          </a:xfrm>
          <a:prstGeom prst="rect">
            <a:avLst/>
          </a:prstGeom>
        </p:spPr>
      </p:pic>
      <p:sp>
        <p:nvSpPr>
          <p:cNvPr id="12" name="Text Box 1">
            <a:extLst>
              <a:ext uri="{FF2B5EF4-FFF2-40B4-BE49-F238E27FC236}">
                <a16:creationId xmlns:a16="http://schemas.microsoft.com/office/drawing/2014/main" id="{1D7073D8-39F8-E181-2883-2DB4F676C52F}"/>
              </a:ext>
            </a:extLst>
          </p:cNvPr>
          <p:cNvSpPr txBox="1"/>
          <p:nvPr/>
        </p:nvSpPr>
        <p:spPr>
          <a:xfrm>
            <a:off x="1809751" y="2531743"/>
            <a:ext cx="809624" cy="44767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kern="100" dirty="0">
                <a:latin typeface="+mj-lt"/>
                <a:ea typeface="Calibri" panose="020F0502020204030204" pitchFamily="34" charset="0"/>
                <a:cs typeface="Cordia New" panose="020B0304020202020204" pitchFamily="34" charset="-34"/>
              </a:rPr>
              <a:t>c)W</a:t>
            </a:r>
            <a:endParaRPr lang="en-US" sz="1600" kern="100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4" name="Text Box 1">
            <a:extLst>
              <a:ext uri="{FF2B5EF4-FFF2-40B4-BE49-F238E27FC236}">
                <a16:creationId xmlns:a16="http://schemas.microsoft.com/office/drawing/2014/main" id="{BAD2B86C-C381-D532-6F04-3F53642EBBBD}"/>
              </a:ext>
            </a:extLst>
          </p:cNvPr>
          <p:cNvSpPr txBox="1"/>
          <p:nvPr/>
        </p:nvSpPr>
        <p:spPr>
          <a:xfrm>
            <a:off x="6621670" y="2531744"/>
            <a:ext cx="808811" cy="44767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kern="100" dirty="0">
                <a:effectLst/>
                <a:latin typeface="+mj-lt"/>
                <a:ea typeface="Calibri" panose="020F0502020204030204" pitchFamily="34" charset="0"/>
                <a:cs typeface="Cordia New" panose="020B0304020202020204" pitchFamily="34" charset="-34"/>
              </a:rPr>
              <a:t>d)Zr</a:t>
            </a:r>
            <a:endParaRPr lang="en-US" sz="2000" kern="100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3B7567-0BC3-A740-A5CA-EC150F3D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11/06/2025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13E53F-9681-C79C-BEAB-2947B98BD90D}"/>
              </a:ext>
            </a:extLst>
          </p:cNvPr>
          <p:cNvSpPr txBox="1"/>
          <p:nvPr/>
        </p:nvSpPr>
        <p:spPr>
          <a:xfrm>
            <a:off x="257175" y="3651152"/>
            <a:ext cx="61065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transmission spectrum </a:t>
            </a:r>
            <a:r>
              <a:rPr lang="en-US" dirty="0">
                <a:sym typeface="Symbol" panose="05050102010706020507" pitchFamily="18" charset="2"/>
              </a:rPr>
              <a:t></a:t>
            </a:r>
            <a:r>
              <a:rPr lang="en-US" dirty="0"/>
              <a:t>/</a:t>
            </a:r>
            <a:r>
              <a:rPr lang="en-US" dirty="0">
                <a:sym typeface="Symbol" panose="05050102010706020507" pitchFamily="18" charset="2"/>
              </a:rPr>
              <a:t></a:t>
            </a:r>
            <a:r>
              <a:rPr lang="en-US" baseline="-25000" dirty="0"/>
              <a:t>0</a:t>
            </a:r>
            <a:r>
              <a:rPr lang="en-US" dirty="0"/>
              <a:t>(E) for tungsten (</a:t>
            </a:r>
            <a:r>
              <a:rPr lang="en-US" b="1" dirty="0" err="1"/>
              <a:t>Fig.c</a:t>
            </a:r>
            <a:r>
              <a:rPr lang="en-US" dirty="0"/>
              <a:t>) exhibits complex energy-dependent behavior due to contributions from its isotopic composition (</a:t>
            </a:r>
            <a:r>
              <a:rPr lang="en-US" baseline="30000" dirty="0"/>
              <a:t>180</a:t>
            </a:r>
            <a:r>
              <a:rPr lang="en-US" dirty="0"/>
              <a:t>W, </a:t>
            </a:r>
            <a:r>
              <a:rPr lang="en-US" baseline="30000" dirty="0"/>
              <a:t>182</a:t>
            </a:r>
            <a:r>
              <a:rPr lang="en-US" dirty="0"/>
              <a:t>W, </a:t>
            </a:r>
            <a:r>
              <a:rPr lang="en-US" baseline="30000" dirty="0"/>
              <a:t>183</a:t>
            </a:r>
            <a:r>
              <a:rPr lang="en-US" dirty="0"/>
              <a:t>W, </a:t>
            </a:r>
            <a:r>
              <a:rPr lang="en-US" baseline="30000" dirty="0"/>
              <a:t>184</a:t>
            </a:r>
            <a:r>
              <a:rPr lang="en-US" dirty="0"/>
              <a:t>W, and </a:t>
            </a:r>
            <a:r>
              <a:rPr lang="en-US" baseline="30000" dirty="0"/>
              <a:t>186</a:t>
            </a:r>
            <a:r>
              <a:rPr lang="en-US" dirty="0"/>
              <a:t>W). Pronounced dips in </a:t>
            </a:r>
            <a:r>
              <a:rPr lang="en-US" dirty="0">
                <a:sym typeface="Symbol" panose="05050102010706020507" pitchFamily="18" charset="2"/>
              </a:rPr>
              <a:t></a:t>
            </a:r>
            <a:r>
              <a:rPr lang="en-US" dirty="0"/>
              <a:t>/</a:t>
            </a:r>
            <a:r>
              <a:rPr lang="en-US" dirty="0">
                <a:sym typeface="Symbol" panose="05050102010706020507" pitchFamily="18" charset="2"/>
              </a:rPr>
              <a:t></a:t>
            </a:r>
            <a:r>
              <a:rPr lang="en-US" baseline="-25000" dirty="0"/>
              <a:t>0</a:t>
            </a:r>
            <a:r>
              <a:rPr lang="en-US" dirty="0"/>
              <a:t>, attributed to resonance absorption, occur at the energy groups of 4.0</a:t>
            </a:r>
            <a:r>
              <a:rPr lang="en-US" dirty="0">
                <a:sym typeface="Symbol" panose="05050102010706020507" pitchFamily="18" charset="2"/>
              </a:rPr>
              <a:t></a:t>
            </a:r>
            <a:r>
              <a:rPr lang="en-US" dirty="0"/>
              <a:t>4.25 eV (</a:t>
            </a:r>
            <a:r>
              <a:rPr lang="en-US" dirty="0">
                <a:sym typeface="Symbol" panose="05050102010706020507" pitchFamily="18" charset="2"/>
              </a:rPr>
              <a:t></a:t>
            </a:r>
            <a:r>
              <a:rPr lang="en-US" dirty="0"/>
              <a:t>/</a:t>
            </a:r>
            <a:r>
              <a:rPr lang="en-US" dirty="0">
                <a:sym typeface="Symbol" panose="05050102010706020507" pitchFamily="18" charset="2"/>
              </a:rPr>
              <a:t></a:t>
            </a:r>
            <a:r>
              <a:rPr lang="en-US" baseline="-25000" dirty="0"/>
              <a:t>0</a:t>
            </a:r>
            <a:r>
              <a:rPr lang="en-US" dirty="0"/>
              <a:t> = 0.33), 18</a:t>
            </a:r>
            <a:r>
              <a:rPr lang="en-US" dirty="0">
                <a:sym typeface="Symbol" panose="05050102010706020507" pitchFamily="18" charset="2"/>
              </a:rPr>
              <a:t></a:t>
            </a:r>
            <a:r>
              <a:rPr lang="en-US" dirty="0"/>
              <a:t>19 eV (</a:t>
            </a:r>
            <a:r>
              <a:rPr lang="en-US" dirty="0">
                <a:sym typeface="Symbol" panose="05050102010706020507" pitchFamily="18" charset="2"/>
              </a:rPr>
              <a:t></a:t>
            </a:r>
            <a:r>
              <a:rPr lang="en-US" dirty="0"/>
              <a:t>/</a:t>
            </a:r>
            <a:r>
              <a:rPr lang="en-US" dirty="0">
                <a:sym typeface="Symbol" panose="05050102010706020507" pitchFamily="18" charset="2"/>
              </a:rPr>
              <a:t></a:t>
            </a:r>
            <a:r>
              <a:rPr lang="en-US" baseline="-25000" dirty="0"/>
              <a:t>0</a:t>
            </a:r>
            <a:r>
              <a:rPr lang="en-US" dirty="0"/>
              <a:t> = 0.36), 19</a:t>
            </a:r>
            <a:r>
              <a:rPr lang="en-US" dirty="0">
                <a:sym typeface="Symbol" panose="05050102010706020507" pitchFamily="18" charset="2"/>
              </a:rPr>
              <a:t></a:t>
            </a:r>
            <a:r>
              <a:rPr lang="en-US" dirty="0"/>
              <a:t>20 eV (</a:t>
            </a:r>
            <a:r>
              <a:rPr lang="en-US" dirty="0">
                <a:sym typeface="Symbol" panose="05050102010706020507" pitchFamily="18" charset="2"/>
              </a:rPr>
              <a:t></a:t>
            </a:r>
            <a:r>
              <a:rPr lang="en-US" dirty="0"/>
              <a:t>/</a:t>
            </a:r>
            <a:r>
              <a:rPr lang="en-US" dirty="0">
                <a:sym typeface="Symbol" panose="05050102010706020507" pitchFamily="18" charset="2"/>
              </a:rPr>
              <a:t></a:t>
            </a:r>
            <a:r>
              <a:rPr lang="en-US" baseline="-25000" dirty="0"/>
              <a:t>0</a:t>
            </a:r>
            <a:r>
              <a:rPr lang="en-US" dirty="0"/>
              <a:t> = 0.38), 20</a:t>
            </a:r>
            <a:r>
              <a:rPr lang="en-US" dirty="0">
                <a:sym typeface="Symbol" panose="05050102010706020507" pitchFamily="18" charset="2"/>
              </a:rPr>
              <a:t></a:t>
            </a:r>
            <a:r>
              <a:rPr lang="en-US" dirty="0"/>
              <a:t>21 eV (</a:t>
            </a:r>
            <a:r>
              <a:rPr lang="en-US" dirty="0">
                <a:sym typeface="Symbol" panose="05050102010706020507" pitchFamily="18" charset="2"/>
              </a:rPr>
              <a:t></a:t>
            </a:r>
            <a:r>
              <a:rPr lang="en-US" dirty="0"/>
              <a:t>/</a:t>
            </a:r>
            <a:r>
              <a:rPr lang="en-US" dirty="0">
                <a:sym typeface="Symbol" panose="05050102010706020507" pitchFamily="18" charset="2"/>
              </a:rPr>
              <a:t></a:t>
            </a:r>
            <a:r>
              <a:rPr lang="en-US" baseline="-25000" dirty="0"/>
              <a:t>0</a:t>
            </a:r>
            <a:r>
              <a:rPr lang="en-US" dirty="0"/>
              <a:t> = 0.59), and 21</a:t>
            </a:r>
            <a:r>
              <a:rPr lang="en-US" dirty="0">
                <a:sym typeface="Symbol" panose="05050102010706020507" pitchFamily="18" charset="2"/>
              </a:rPr>
              <a:t></a:t>
            </a:r>
            <a:r>
              <a:rPr lang="en-US" dirty="0"/>
              <a:t>22 eV (</a:t>
            </a:r>
            <a:r>
              <a:rPr lang="en-US" dirty="0">
                <a:sym typeface="Symbol" panose="05050102010706020507" pitchFamily="18" charset="2"/>
              </a:rPr>
              <a:t></a:t>
            </a:r>
            <a:r>
              <a:rPr lang="en-US" dirty="0"/>
              <a:t>/</a:t>
            </a:r>
            <a:r>
              <a:rPr lang="en-US" dirty="0">
                <a:sym typeface="Symbol" panose="05050102010706020507" pitchFamily="18" charset="2"/>
              </a:rPr>
              <a:t></a:t>
            </a:r>
            <a:r>
              <a:rPr lang="en-US" baseline="-25000" dirty="0"/>
              <a:t>0</a:t>
            </a:r>
            <a:r>
              <a:rPr lang="en-US" dirty="0"/>
              <a:t> = 0.54). Localized increases in </a:t>
            </a:r>
            <a:r>
              <a:rPr lang="en-US" dirty="0">
                <a:sym typeface="Symbol" panose="05050102010706020507" pitchFamily="18" charset="2"/>
              </a:rPr>
              <a:t></a:t>
            </a:r>
            <a:r>
              <a:rPr lang="en-US" dirty="0"/>
              <a:t>/</a:t>
            </a:r>
            <a:r>
              <a:rPr lang="en-US" dirty="0">
                <a:sym typeface="Symbol" panose="05050102010706020507" pitchFamily="18" charset="2"/>
              </a:rPr>
              <a:t></a:t>
            </a:r>
            <a:r>
              <a:rPr lang="en-US" baseline="-25000" dirty="0"/>
              <a:t>0</a:t>
            </a:r>
            <a:r>
              <a:rPr lang="en-US" dirty="0"/>
              <a:t>, similarly to copper’s behavior, arise from neutron scattering moderation effects prior to absorption below resonance energies. </a:t>
            </a:r>
            <a:endParaRPr lang="en-US" sz="1600" dirty="0"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4C97E9-A588-BC58-2B6A-276ACF70EB32}"/>
              </a:ext>
            </a:extLst>
          </p:cNvPr>
          <p:cNvSpPr txBox="1"/>
          <p:nvPr/>
        </p:nvSpPr>
        <p:spPr>
          <a:xfrm>
            <a:off x="6363683" y="3651152"/>
            <a:ext cx="4811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zirconium (</a:t>
            </a:r>
            <a:r>
              <a:rPr lang="en-US" b="1" dirty="0" err="1"/>
              <a:t>Fig.d</a:t>
            </a:r>
            <a:r>
              <a:rPr lang="en-US" dirty="0"/>
              <a:t>), </a:t>
            </a:r>
            <a:r>
              <a:rPr lang="en-US" dirty="0">
                <a:sym typeface="Symbol" panose="05050102010706020507" pitchFamily="18" charset="2"/>
              </a:rPr>
              <a:t></a:t>
            </a:r>
            <a:r>
              <a:rPr lang="en-US" dirty="0"/>
              <a:t>/</a:t>
            </a:r>
            <a:r>
              <a:rPr lang="en-US" dirty="0">
                <a:sym typeface="Symbol" panose="05050102010706020507" pitchFamily="18" charset="2"/>
              </a:rPr>
              <a:t></a:t>
            </a:r>
            <a:r>
              <a:rPr lang="en-US" baseline="-25000" dirty="0"/>
              <a:t>0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</a:t>
            </a:r>
            <a:r>
              <a:rPr lang="en-US" dirty="0"/>
              <a:t> 1 across all energy groups, indicating negligible self-shielding. This neutrality stems from zirconium’s low absorption and scattering cross-sections. A 0.1 mm zirconium foil thus introduces minimal perturbation to the neutron field, validating its use as a reference material in irradiation geometries where self-shielding corrections are unnecessary.</a:t>
            </a:r>
          </a:p>
        </p:txBody>
      </p:sp>
    </p:spTree>
    <p:extLst>
      <p:ext uri="{BB962C8B-B14F-4D97-AF65-F5344CB8AC3E}">
        <p14:creationId xmlns:p14="http://schemas.microsoft.com/office/powerpoint/2010/main" val="2639655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1DF26C-7E9C-7AB1-FD8C-099057A3F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41E23F-099A-9661-895A-4F2155C27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A221BFF-AA58-4DB8-833E-016194BFAF96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F0C4D7B-EA97-826D-D4BB-121565889572}"/>
              </a:ext>
            </a:extLst>
          </p:cNvPr>
          <p:cNvSpPr txBox="1">
            <a:spLocks/>
          </p:cNvSpPr>
          <p:nvPr/>
        </p:nvSpPr>
        <p:spPr>
          <a:xfrm>
            <a:off x="838200" y="50801"/>
            <a:ext cx="10515600" cy="8361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b="1"/>
              <a:t>Neutron self-shielding factor in isotropic neutron field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CB9029-75D7-DD12-E689-3FF6CE01344F}"/>
              </a:ext>
            </a:extLst>
          </p:cNvPr>
          <p:cNvSpPr txBox="1"/>
          <p:nvPr/>
        </p:nvSpPr>
        <p:spPr>
          <a:xfrm>
            <a:off x="838201" y="1036668"/>
            <a:ext cx="9839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+mj-lt"/>
                <a:ea typeface="Calibri" panose="020F0502020204030204" pitchFamily="34" charset="0"/>
              </a:rPr>
              <a:t>Table 2: Comparison of Neutron self-shielding factor in isotropic neutron field</a:t>
            </a:r>
            <a:endParaRPr lang="en-US" dirty="0">
              <a:latin typeface="+mj-lt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4A51E2A-88A8-6F47-B328-5EB5C33A64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857090"/>
              </p:ext>
            </p:extLst>
          </p:nvPr>
        </p:nvGraphicFramePr>
        <p:xfrm>
          <a:off x="838200" y="1405999"/>
          <a:ext cx="10125082" cy="27373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60194">
                  <a:extLst>
                    <a:ext uri="{9D8B030D-6E8A-4147-A177-3AD203B41FA5}">
                      <a16:colId xmlns:a16="http://schemas.microsoft.com/office/drawing/2014/main" val="568329966"/>
                    </a:ext>
                  </a:extLst>
                </a:gridCol>
                <a:gridCol w="1460194">
                  <a:extLst>
                    <a:ext uri="{9D8B030D-6E8A-4147-A177-3AD203B41FA5}">
                      <a16:colId xmlns:a16="http://schemas.microsoft.com/office/drawing/2014/main" val="450622247"/>
                    </a:ext>
                  </a:extLst>
                </a:gridCol>
                <a:gridCol w="1460194">
                  <a:extLst>
                    <a:ext uri="{9D8B030D-6E8A-4147-A177-3AD203B41FA5}">
                      <a16:colId xmlns:a16="http://schemas.microsoft.com/office/drawing/2014/main" val="4023063563"/>
                    </a:ext>
                  </a:extLst>
                </a:gridCol>
                <a:gridCol w="1460194">
                  <a:extLst>
                    <a:ext uri="{9D8B030D-6E8A-4147-A177-3AD203B41FA5}">
                      <a16:colId xmlns:a16="http://schemas.microsoft.com/office/drawing/2014/main" val="114150801"/>
                    </a:ext>
                  </a:extLst>
                </a:gridCol>
                <a:gridCol w="1460194">
                  <a:extLst>
                    <a:ext uri="{9D8B030D-6E8A-4147-A177-3AD203B41FA5}">
                      <a16:colId xmlns:a16="http://schemas.microsoft.com/office/drawing/2014/main" val="3068943261"/>
                    </a:ext>
                  </a:extLst>
                </a:gridCol>
                <a:gridCol w="1460194">
                  <a:extLst>
                    <a:ext uri="{9D8B030D-6E8A-4147-A177-3AD203B41FA5}">
                      <a16:colId xmlns:a16="http://schemas.microsoft.com/office/drawing/2014/main" val="328994051"/>
                    </a:ext>
                  </a:extLst>
                </a:gridCol>
                <a:gridCol w="1363918">
                  <a:extLst>
                    <a:ext uri="{9D8B030D-6E8A-4147-A177-3AD203B41FA5}">
                      <a16:colId xmlns:a16="http://schemas.microsoft.com/office/drawing/2014/main" val="45872524"/>
                    </a:ext>
                  </a:extLst>
                </a:gridCol>
              </a:tblGrid>
              <a:tr h="34506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Isotopes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Gth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Gepi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986359"/>
                  </a:ext>
                </a:extLst>
              </a:tr>
              <a:tr h="10120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800" b="1" u="none" strike="noStrike" dirty="0">
                          <a:effectLst/>
                        </a:rPr>
                        <a:t>MATSSF Code (Trkov et al. 2009)</a:t>
                      </a:r>
                      <a:endParaRPr lang="da-DK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MCNP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effectLst/>
                        </a:rPr>
                        <a:t>Diff_Gth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800" b="1" u="none" strike="noStrike" dirty="0">
                          <a:effectLst/>
                        </a:rPr>
                        <a:t>MATSSF Code (Trkov et al. 2009)</a:t>
                      </a:r>
                      <a:endParaRPr lang="da-DK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MCNP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effectLst/>
                        </a:rPr>
                        <a:t>Diff_Gepi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836361"/>
                  </a:ext>
                </a:extLst>
              </a:tr>
              <a:tr h="3450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197Au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0.8837±0.0084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0.8648±0.0242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2.1%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0.2142±0.009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0.2777±0.0123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22.8%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392972"/>
                  </a:ext>
                </a:extLst>
              </a:tr>
              <a:tr h="3450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94Zr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0.9997±0.0015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0.9975±0.0032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0.2%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0.9812±0.0018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1.0062±0.0223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2.5%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107940"/>
                  </a:ext>
                </a:extLst>
              </a:tr>
              <a:tr h="3450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96Zr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0.9997±0.0015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0.9975±0.0032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0.2%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0.9773±0.0018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0.9972±0.0715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2.0%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202735"/>
                  </a:ext>
                </a:extLst>
              </a:tr>
              <a:tr h="3450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186W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0.9168±0.0017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0.9120±0.0192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0.5%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0.2524±0.0023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0.3588±0.0215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29.7%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2582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5201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75D828-543E-206C-29C0-C0AAF48AC8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EEA71FA0-20A8-212F-BBBF-B65C3A46E0F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304924"/>
                <a:ext cx="6419850" cy="5051425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sz="2000" dirty="0">
                  <a:effectLst/>
                  <a:latin typeface="+mj-lt"/>
                  <a:ea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200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th</m:t>
                        </m:r>
                        <m:r>
                          <a:rPr lang="vi-VN" sz="20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  <m:r>
                      <a:rPr lang="en-US" sz="2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th</m:t>
                        </m:r>
                      </m:sub>
                    </m:sSub>
                    <m:r>
                      <a:rPr lang="en-US" sz="2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200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vi-VN" sz="200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200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vi-VN" sz="2000">
                            <a:latin typeface="Cambria Math" panose="02040503050406030204" pitchFamily="18" charset="0"/>
                          </a:rPr>
                          <m:t>th</m:t>
                        </m:r>
                        <m:r>
                          <a:rPr lang="vi-VN" sz="20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200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</m:oMath>
                </a14:m>
                <a:r>
                  <a:rPr lang="en-US" sz="2400" dirty="0">
                    <a:latin typeface="+mj-lt"/>
                  </a:rPr>
                  <a:t>                                               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(4)</a:t>
                </a:r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200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lang="vi-VN" sz="20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  <m:r>
                      <a:rPr lang="en-US" sz="2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lang="en-US" sz="2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ru-RU" sz="2000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200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lang="vi-VN" sz="20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200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vi-VN" sz="2000">
                            <a:latin typeface="Cambria Math" panose="02040503050406030204" pitchFamily="18" charset="0"/>
                          </a:rPr>
                          <m:t>Cd</m:t>
                        </m:r>
                      </m:sub>
                    </m:sSub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200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vi-VN" sz="20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vi-VN" sz="2000">
                            <a:latin typeface="Cambria Math" panose="02040503050406030204" pitchFamily="18" charset="0"/>
                          </a:rPr>
                          <m:t>Cd</m:t>
                        </m:r>
                      </m:sub>
                    </m:sSub>
                  </m:oMath>
                </a14:m>
                <a:r>
                  <a:rPr lang="en-US" sz="2400" dirty="0">
                    <a:latin typeface="+mj-lt"/>
                  </a:rPr>
                  <a:t>                               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(5)</a:t>
                </a:r>
              </a:p>
              <a:p>
                <a:r>
                  <a:rPr lang="en-US" sz="2000" b="1" dirty="0" err="1">
                    <a:latin typeface="+mj-lt"/>
                    <a:cs typeface="Times New Roman" panose="02020603050405020304" pitchFamily="18" charset="0"/>
                  </a:rPr>
                  <a:t>R</a:t>
                </a:r>
                <a:r>
                  <a:rPr lang="en-US" sz="2000" b="1" baseline="-25000" dirty="0" err="1">
                    <a:latin typeface="+mj-lt"/>
                    <a:cs typeface="Times New Roman" panose="02020603050405020304" pitchFamily="18" charset="0"/>
                  </a:rPr>
                  <a:t>th,x</a:t>
                </a:r>
                <a:r>
                  <a:rPr lang="en-US" sz="2000" dirty="0">
                    <a:latin typeface="+mj-lt"/>
                    <a:cs typeface="Times New Roman" panose="02020603050405020304" pitchFamily="18" charset="0"/>
                  </a:rPr>
                  <a:t> and </a:t>
                </a:r>
                <a:r>
                  <a:rPr lang="en-US" sz="2000" b="1" dirty="0" err="1">
                    <a:latin typeface="+mj-lt"/>
                    <a:cs typeface="Times New Roman" panose="02020603050405020304" pitchFamily="18" charset="0"/>
                  </a:rPr>
                  <a:t>R</a:t>
                </a:r>
                <a:r>
                  <a:rPr lang="en-US" sz="2000" b="1" baseline="-25000" dirty="0" err="1">
                    <a:latin typeface="+mj-lt"/>
                    <a:cs typeface="Times New Roman" panose="02020603050405020304" pitchFamily="18" charset="0"/>
                  </a:rPr>
                  <a:t>e,x</a:t>
                </a:r>
                <a:r>
                  <a:rPr lang="en-US" sz="2000" b="1" baseline="-25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+mj-lt"/>
                    <a:cs typeface="Times New Roman" panose="02020603050405020304" pitchFamily="18" charset="0"/>
                  </a:rPr>
                  <a:t>are reaction rates per atom for isotope in the thermal and epi-thermal energy regions of neutrons</a:t>
                </a:r>
                <a:endParaRPr lang="vi-VN" sz="2000" dirty="0">
                  <a:latin typeface="+mj-lt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EEA71FA0-20A8-212F-BBBF-B65C3A46E0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304924"/>
                <a:ext cx="6419850" cy="5051425"/>
              </a:xfrm>
              <a:blipFill>
                <a:blip r:embed="rId3"/>
                <a:stretch>
                  <a:fillRect l="-855" r="-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959F2F-E5C1-5D27-D427-1F994F7A0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A221BFF-AA58-4DB8-833E-016194BFAF96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91AE157-EFD4-44F6-A2A5-D4CE9CAF7E58}"/>
              </a:ext>
            </a:extLst>
          </p:cNvPr>
          <p:cNvSpPr txBox="1">
            <a:spLocks/>
          </p:cNvSpPr>
          <p:nvPr/>
        </p:nvSpPr>
        <p:spPr>
          <a:xfrm>
            <a:off x="838200" y="50801"/>
            <a:ext cx="10515600" cy="8361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b="1" dirty="0"/>
              <a:t>Reaction rate</a:t>
            </a:r>
          </a:p>
        </p:txBody>
      </p:sp>
    </p:spTree>
    <p:extLst>
      <p:ext uri="{BB962C8B-B14F-4D97-AF65-F5344CB8AC3E}">
        <p14:creationId xmlns:p14="http://schemas.microsoft.com/office/powerpoint/2010/main" val="581265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784D8-1E41-B915-2F49-777BC015C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Neutron self-shielding factors?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1D5C466-CAB9-7981-3210-73A7B54E85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6662095"/>
              </p:ext>
            </p:extLst>
          </p:nvPr>
        </p:nvGraphicFramePr>
        <p:xfrm>
          <a:off x="623044" y="1334062"/>
          <a:ext cx="10730756" cy="4814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C48167-AE0F-4DDB-72F3-7AD96A385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11/06/2025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535E8F-BEB5-9713-0FA5-EA8E8C182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21BFF-AA58-4DB8-833E-016194BFAF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7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EAE43-DB59-00BF-FCCC-4298B63E3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IREN Converter Structure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EA9332-4716-712C-A57C-D94C8F31C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21BFF-AA58-4DB8-833E-016194BFAF96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 descr="A grey cylinder with a green ball&#10;&#10;AI-generated content may be incorrect.">
            <a:extLst>
              <a:ext uri="{FF2B5EF4-FFF2-40B4-BE49-F238E27FC236}">
                <a16:creationId xmlns:a16="http://schemas.microsoft.com/office/drawing/2014/main" id="{EF8D334D-2689-E1FB-F22E-58714BFDFD4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8258"/>
          <a:stretch/>
        </p:blipFill>
        <p:spPr>
          <a:xfrm>
            <a:off x="6343651" y="1347786"/>
            <a:ext cx="3328160" cy="4621321"/>
          </a:xfrm>
          <a:prstGeom prst="rect">
            <a:avLst/>
          </a:prstGeom>
          <a:noFill/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F3D1CCF-FBA0-067C-51E1-FF34069CDDA8}"/>
              </a:ext>
            </a:extLst>
          </p:cNvPr>
          <p:cNvGrpSpPr/>
          <p:nvPr/>
        </p:nvGrpSpPr>
        <p:grpSpPr>
          <a:xfrm>
            <a:off x="838200" y="1347786"/>
            <a:ext cx="6069175" cy="4621321"/>
            <a:chOff x="975469" y="1604961"/>
            <a:chExt cx="6069175" cy="462132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A5EA202-64DE-FDD0-7229-B4D56BC797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5469" y="1604961"/>
              <a:ext cx="5892056" cy="4621321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510F7E8-773D-18B2-7A43-12124E71ABA8}"/>
                </a:ext>
              </a:extLst>
            </p:cNvPr>
            <p:cNvSpPr/>
            <p:nvPr/>
          </p:nvSpPr>
          <p:spPr>
            <a:xfrm rot="2052465">
              <a:off x="4826990" y="5024364"/>
              <a:ext cx="2217654" cy="3873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Electron beam</a:t>
              </a:r>
            </a:p>
          </p:txBody>
        </p:sp>
      </p:grp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2A6DB5A-10E1-3C0C-58F3-AE454EFE0D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11/06/2025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C1EF5BD-65C9-B12D-441A-F892D87DE5FC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7943850" y="3082746"/>
            <a:ext cx="1857375" cy="3462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18716796-2B00-57FC-93A1-EC0D3B4A80A4}"/>
              </a:ext>
            </a:extLst>
          </p:cNvPr>
          <p:cNvSpPr/>
          <p:nvPr/>
        </p:nvSpPr>
        <p:spPr>
          <a:xfrm>
            <a:off x="9801225" y="2736492"/>
            <a:ext cx="2152650" cy="6925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Tungsten target to produce Neutron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D5E72D1-C495-213E-1BAE-4B4CC2919293}"/>
              </a:ext>
            </a:extLst>
          </p:cNvPr>
          <p:cNvSpPr/>
          <p:nvPr/>
        </p:nvSpPr>
        <p:spPr>
          <a:xfrm>
            <a:off x="9801225" y="3816243"/>
            <a:ext cx="2266950" cy="6925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Fill with water to slow down neutrons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2A7BC8C-2CCF-24F5-904D-024B01D4B40D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7372350" y="4162497"/>
            <a:ext cx="2428875" cy="1809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B876FB9-3EAC-4AB4-677B-1C0AD295802F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8734425" y="4162497"/>
            <a:ext cx="1066800" cy="5191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90EEFAC-D982-D29D-4D58-4410898CE27C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7029450" y="2071055"/>
            <a:ext cx="27717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3AB8B4CB-A2E8-1AE2-1CE3-BFF46C0CEE8D}"/>
              </a:ext>
            </a:extLst>
          </p:cNvPr>
          <p:cNvSpPr/>
          <p:nvPr/>
        </p:nvSpPr>
        <p:spPr>
          <a:xfrm>
            <a:off x="9801225" y="1724801"/>
            <a:ext cx="2152650" cy="6925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Aluminium</a:t>
            </a:r>
            <a:endParaRPr lang="en-US" b="1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D156380-A581-5E92-2AE1-E412061C5D23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9191625" y="2071055"/>
            <a:ext cx="609600" cy="9137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42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48EBFA-5732-F2E2-155E-C9E180B8D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8BCCE8-D525-4909-5972-78AEEC768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A221BFF-AA58-4DB8-833E-016194BFAF96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85EDF7-A75B-D83D-FA35-49D08BE8F22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887"/>
          <a:stretch/>
        </p:blipFill>
        <p:spPr>
          <a:xfrm rot="5400000">
            <a:off x="-114199" y="1921028"/>
            <a:ext cx="4520642" cy="2866351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32519B87-E924-8A80-4312-DD16D598A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794" y="1638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8DE8F4AE-BFE9-174B-B2E0-D08A5C6214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3971758"/>
              </p:ext>
            </p:extLst>
          </p:nvPr>
        </p:nvGraphicFramePr>
        <p:xfrm>
          <a:off x="6428638" y="1480667"/>
          <a:ext cx="5431531" cy="413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5334462" imgH="4061812" progId="Paint.Picture">
                  <p:embed/>
                </p:oleObj>
              </mc:Choice>
              <mc:Fallback>
                <p:oleObj name="Bitmap Image" r:id="rId4" imgW="5334462" imgH="4061812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8638" y="1480667"/>
                        <a:ext cx="5431531" cy="4133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1B06A96-9E44-ADA3-D46D-934D2D76495E}"/>
              </a:ext>
            </a:extLst>
          </p:cNvPr>
          <p:cNvSpPr txBox="1"/>
          <p:nvPr/>
        </p:nvSpPr>
        <p:spPr>
          <a:xfrm>
            <a:off x="7439025" y="5614521"/>
            <a:ext cx="44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effectLst/>
                <a:latin typeface="+mj-lt"/>
                <a:ea typeface="Calibri" panose="020F0502020204030204" pitchFamily="34" charset="0"/>
              </a:rPr>
              <a:t>Fig 2a: </a:t>
            </a:r>
            <a:r>
              <a:rPr lang="vi-VN" sz="1600" b="1" dirty="0">
                <a:effectLst/>
                <a:latin typeface="+mj-lt"/>
                <a:ea typeface="Calibri" panose="020F0502020204030204" pitchFamily="34" charset="0"/>
              </a:rPr>
              <a:t>The reaction rate calculated for </a:t>
            </a:r>
            <a:r>
              <a:rPr lang="vi-VN" sz="1600" b="1" baseline="30000" dirty="0">
                <a:effectLst/>
                <a:latin typeface="+mj-lt"/>
                <a:ea typeface="Calibri" panose="020F0502020204030204" pitchFamily="34" charset="0"/>
              </a:rPr>
              <a:t>63</a:t>
            </a:r>
            <a:r>
              <a:rPr lang="vi-VN" sz="1600" b="1" dirty="0">
                <a:effectLst/>
                <a:latin typeface="+mj-lt"/>
                <a:ea typeface="Calibri" panose="020F0502020204030204" pitchFamily="34" charset="0"/>
              </a:rPr>
              <a:t>Cu </a:t>
            </a:r>
            <a:r>
              <a:rPr lang="en-US" sz="1600" b="1" dirty="0">
                <a:latin typeface="+mj-lt"/>
                <a:ea typeface="Calibri" panose="020F0502020204030204" pitchFamily="34" charset="0"/>
              </a:rPr>
              <a:t>at 5cm </a:t>
            </a:r>
            <a:r>
              <a:rPr lang="vi-VN" sz="1600" b="1" dirty="0">
                <a:effectLst/>
                <a:latin typeface="+mj-lt"/>
                <a:ea typeface="Calibri" panose="020F0502020204030204" pitchFamily="34" charset="0"/>
              </a:rPr>
              <a:t>position</a:t>
            </a:r>
            <a:endParaRPr lang="en-US" sz="1600" dirty="0">
              <a:latin typeface="+mj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6E2AA2A-106A-E417-0355-937D9F26C17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3992"/>
          <a:stretch/>
        </p:blipFill>
        <p:spPr>
          <a:xfrm rot="5400000">
            <a:off x="2663738" y="1973446"/>
            <a:ext cx="4520639" cy="27615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2FDC64F-84E1-DAA1-B0A8-5EF01039FFCA}"/>
              </a:ext>
            </a:extLst>
          </p:cNvPr>
          <p:cNvSpPr txBox="1"/>
          <p:nvPr/>
        </p:nvSpPr>
        <p:spPr>
          <a:xfrm>
            <a:off x="838200" y="5614521"/>
            <a:ext cx="54666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+mj-lt"/>
                <a:ea typeface="Calibri" panose="020F0502020204030204" pitchFamily="34" charset="0"/>
              </a:rPr>
              <a:t>Fig 2b&amp;c: N</a:t>
            </a:r>
            <a:r>
              <a:rPr lang="vi-VN" sz="1600" b="1" dirty="0">
                <a:effectLst/>
                <a:latin typeface="+mj-lt"/>
                <a:ea typeface="Calibri" panose="020F0502020204030204" pitchFamily="34" charset="0"/>
              </a:rPr>
              <a:t>eutron flux distribution</a:t>
            </a:r>
            <a:r>
              <a:rPr lang="en-US" sz="1600" b="1" dirty="0">
                <a:effectLst/>
                <a:latin typeface="+mj-lt"/>
                <a:ea typeface="Calibri" panose="020F0502020204030204" pitchFamily="34" charset="0"/>
              </a:rPr>
              <a:t> </a:t>
            </a:r>
            <a:endParaRPr lang="en-US" sz="1600" dirty="0">
              <a:latin typeface="+mj-lt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3730610-7ADA-89AA-7FA4-B4283B09732D}"/>
              </a:ext>
            </a:extLst>
          </p:cNvPr>
          <p:cNvSpPr txBox="1">
            <a:spLocks/>
          </p:cNvSpPr>
          <p:nvPr/>
        </p:nvSpPr>
        <p:spPr>
          <a:xfrm>
            <a:off x="838200" y="50801"/>
            <a:ext cx="10515600" cy="8361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sz="3200" b="1" dirty="0">
                <a:latin typeface="+mj-lt"/>
                <a:ea typeface="Calibri" panose="020F0502020204030204" pitchFamily="34" charset="0"/>
              </a:rPr>
              <a:t>N</a:t>
            </a:r>
            <a:r>
              <a:rPr lang="vi-VN" sz="3200" b="1" dirty="0">
                <a:effectLst/>
                <a:latin typeface="+mj-lt"/>
                <a:ea typeface="Calibri" panose="020F0502020204030204" pitchFamily="34" charset="0"/>
              </a:rPr>
              <a:t>eutron flux distribution</a:t>
            </a:r>
            <a:r>
              <a:rPr lang="en-US" sz="3200" b="1" dirty="0">
                <a:effectLst/>
                <a:latin typeface="+mj-lt"/>
                <a:ea typeface="Calibri" panose="020F0502020204030204" pitchFamily="34" charset="0"/>
              </a:rPr>
              <a:t> in IREN</a:t>
            </a:r>
            <a:endParaRPr lang="en-US" b="1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E1034E8-52B3-5581-D5A2-54A1EABFFD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11/06/2025</a:t>
            </a:r>
          </a:p>
        </p:txBody>
      </p:sp>
    </p:spTree>
    <p:extLst>
      <p:ext uri="{BB962C8B-B14F-4D97-AF65-F5344CB8AC3E}">
        <p14:creationId xmlns:p14="http://schemas.microsoft.com/office/powerpoint/2010/main" val="160183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D420E072-39A8-5C49-1C18-F30AA55D7615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304924"/>
                <a:ext cx="6276975" cy="5051425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i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th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vi-VN" sz="2400" i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vi-VN" sz="2400" i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</m:sub>
                        </m:sSub>
                      </m:e>
                    </m:d>
                    <m:r>
                      <a:rPr lang="en-US" sz="24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sz="2400" i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vi-VN" sz="2400" i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vi-VN" sz="2400" i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i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k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T</m:t>
                                </m:r>
                              </m:e>
                            </m:d>
                          </m:e>
                          <m:sup>
                            <m:r>
                              <a:rPr lang="en-US" sz="2400" i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i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e</m:t>
                        </m:r>
                      </m:e>
                      <m:sup>
                        <m:r>
                          <a:rPr lang="en-US" sz="2400" i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vi-VN" sz="2400" i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vi-VN" sz="2400" i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</m:sub>
                        </m:sSub>
                        <m:r>
                          <a:rPr lang="en-US" sz="2400" i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sz="2400" i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kT</m:t>
                        </m:r>
                      </m:sup>
                    </m:sSup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vi-VN"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vi-VN"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Cd</m:t>
                        </m:r>
                      </m:sub>
                    </m:sSub>
                    <m:r>
                      <m:rPr>
                        <m:nor/>
                      </m:rPr>
                      <a:rPr lang="en-US" sz="18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m:rPr>
                        <m:nor/>
                      </m:rPr>
                      <a:rPr lang="en-US" sz="1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0.55 </m:t>
                    </m:r>
                    <m:r>
                      <m:rPr>
                        <m:nor/>
                      </m:rPr>
                      <a:rPr lang="en-US" sz="1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eV</m:t>
                    </m:r>
                    <m:r>
                      <m:rPr>
                        <m:nor/>
                      </m:rPr>
                      <a:rPr lang="en-US" sz="1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b="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(1)</a:t>
                </a:r>
              </a:p>
              <a:p>
                <a:pPr marL="0" indent="0">
                  <a:buNone/>
                </a:pPr>
                <a:endParaRPr lang="en-US" sz="2000" b="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i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epi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vi-VN" sz="2400" i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vi-VN" sz="2400" i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</m:sub>
                        </m:sSub>
                      </m:e>
                    </m:d>
                    <m:r>
                      <a:rPr lang="en-US" sz="24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sz="2400" i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vi-VN" sz="2400" i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E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vi-VN" sz="2400" i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n</m:t>
                                </m:r>
                              </m:sub>
                            </m:sSub>
                          </m:e>
                          <m:sup>
                            <m:r>
                              <a:rPr lang="en-US" sz="2400" i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1+</m:t>
                            </m:r>
                            <m:r>
                              <m:rPr>
                                <m:sty m:val="p"/>
                              </m:rPr>
                              <a:rPr lang="en-US" sz="2400" i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α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vi-VN"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Cd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  <m:r>
                      <m:rPr>
                        <m:nor/>
                      </m:rPr>
                      <a:rPr lang="en-US" sz="1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m:rPr>
                        <m:nor/>
                      </m:rP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0.2 </m:t>
                    </m:r>
                    <m:r>
                      <m:rPr>
                        <m:nor/>
                      </m:rP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MeV</m:t>
                    </m:r>
                  </m:oMath>
                </a14:m>
                <a:r>
                  <a:rPr lang="en-US" sz="18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(2)</a:t>
                </a:r>
              </a:p>
              <a:p>
                <a:pPr marL="0" indent="0">
                  <a:buNone/>
                </a:pPr>
                <a:endParaRPr lang="en-US" sz="2000" b="1" dirty="0">
                  <a:effectLst/>
                  <a:latin typeface="+mj-lt"/>
                  <a:ea typeface="Calibri" panose="020F0502020204030204" pitchFamily="34" charset="0"/>
                </a:endParaRPr>
              </a:p>
              <a:p>
                <a:r>
                  <a:rPr lang="en-US" sz="2000" b="1" dirty="0">
                    <a:effectLst/>
                    <a:latin typeface="+mj-lt"/>
                    <a:ea typeface="Calibri" panose="020F0502020204030204" pitchFamily="34" charset="0"/>
                  </a:rPr>
                  <a:t>E</a:t>
                </a:r>
                <a:r>
                  <a:rPr lang="en-US" sz="2000" b="1" baseline="-25000" dirty="0">
                    <a:effectLst/>
                    <a:latin typeface="+mj-lt"/>
                    <a:ea typeface="Calibri" panose="020F0502020204030204" pitchFamily="34" charset="0"/>
                  </a:rPr>
                  <a:t>n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</a:rPr>
                  <a:t> is neutron energy</a:t>
                </a:r>
              </a:p>
              <a:p>
                <a:r>
                  <a:rPr lang="en-US" sz="2000" b="1" dirty="0">
                    <a:effectLst/>
                    <a:latin typeface="+mj-lt"/>
                    <a:ea typeface="Calibri" panose="020F0502020204030204" pitchFamily="34" charset="0"/>
                  </a:rPr>
                  <a:t>k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</a:rPr>
                  <a:t> is the Boltzmann constant</a:t>
                </a:r>
              </a:p>
              <a:p>
                <a:r>
                  <a:rPr lang="en-US" sz="2000" b="1" dirty="0">
                    <a:effectLst/>
                    <a:latin typeface="+mj-lt"/>
                    <a:ea typeface="Calibri" panose="020F0502020204030204" pitchFamily="34" charset="0"/>
                  </a:rPr>
                  <a:t>T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</a:rPr>
                  <a:t> is average neutron temperature</a:t>
                </a:r>
              </a:p>
              <a:p>
                <a:r>
                  <a:rPr lang="en-US" sz="2000" b="1" dirty="0">
                    <a:effectLst/>
                    <a:latin typeface="+mj-lt"/>
                    <a:ea typeface="Calibri" panose="020F0502020204030204" pitchFamily="34" charset="0"/>
                  </a:rPr>
                  <a:t>α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</a:rPr>
                  <a:t> is the epi-thermal spectrum shape parameter</a:t>
                </a:r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D420E072-39A8-5C49-1C18-F30AA55D76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304924"/>
                <a:ext cx="6276975" cy="5051425"/>
              </a:xfrm>
              <a:blipFill>
                <a:blip r:embed="rId3"/>
                <a:stretch>
                  <a:fillRect l="-875" r="-7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3172BE-B0EC-6BC3-63AA-436EB3C35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A221BFF-AA58-4DB8-833E-016194BFAF96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EFBE4CE-A19D-B7EA-9F90-EFBFBD276E3B}"/>
              </a:ext>
            </a:extLst>
          </p:cNvPr>
          <p:cNvSpPr txBox="1">
            <a:spLocks/>
          </p:cNvSpPr>
          <p:nvPr/>
        </p:nvSpPr>
        <p:spPr>
          <a:xfrm>
            <a:off x="838200" y="50801"/>
            <a:ext cx="10515600" cy="8361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b="1" dirty="0"/>
              <a:t>Neutron energy spectrum regions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2490B8-265A-6A19-D1B6-44F9E266D5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0" t="9171" r="12088" b="2378"/>
          <a:stretch/>
        </p:blipFill>
        <p:spPr bwMode="auto">
          <a:xfrm>
            <a:off x="7086600" y="1304924"/>
            <a:ext cx="4987183" cy="397810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1AF01E-8761-B1CB-4B2B-3F666E5DA76D}"/>
              </a:ext>
            </a:extLst>
          </p:cNvPr>
          <p:cNvSpPr txBox="1"/>
          <p:nvPr/>
        </p:nvSpPr>
        <p:spPr>
          <a:xfrm>
            <a:off x="7229475" y="5481136"/>
            <a:ext cx="4844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+mj-lt"/>
                <a:ea typeface="Calibri" panose="020F0502020204030204" pitchFamily="34" charset="0"/>
              </a:rPr>
              <a:t>Fig 3: Neutron flux spectrum through surface 1x1cm at 5cm position</a:t>
            </a:r>
            <a:endParaRPr lang="en-US" sz="1600" dirty="0">
              <a:latin typeface="+mj-lt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725C525-7407-CCA8-B3C1-DDD77F5237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11/06/2025</a:t>
            </a:r>
          </a:p>
        </p:txBody>
      </p:sp>
    </p:spTree>
    <p:extLst>
      <p:ext uri="{BB962C8B-B14F-4D97-AF65-F5344CB8AC3E}">
        <p14:creationId xmlns:p14="http://schemas.microsoft.com/office/powerpoint/2010/main" val="273607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F7F5FE-9EB1-F0BE-1C58-C6A46C47C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C89B7F-D82D-5180-D88F-24DDB4F5F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A221BFF-AA58-4DB8-833E-016194BFAF96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161B789-950A-1086-9415-91FDC0003A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258508"/>
              </p:ext>
            </p:extLst>
          </p:nvPr>
        </p:nvGraphicFramePr>
        <p:xfrm>
          <a:off x="695325" y="1439291"/>
          <a:ext cx="10668000" cy="47513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1175">
                  <a:extLst>
                    <a:ext uri="{9D8B030D-6E8A-4147-A177-3AD203B41FA5}">
                      <a16:colId xmlns:a16="http://schemas.microsoft.com/office/drawing/2014/main" val="1869544702"/>
                    </a:ext>
                  </a:extLst>
                </a:gridCol>
                <a:gridCol w="1362075">
                  <a:extLst>
                    <a:ext uri="{9D8B030D-6E8A-4147-A177-3AD203B41FA5}">
                      <a16:colId xmlns:a16="http://schemas.microsoft.com/office/drawing/2014/main" val="4270394415"/>
                    </a:ext>
                  </a:extLst>
                </a:gridCol>
                <a:gridCol w="2981325">
                  <a:extLst>
                    <a:ext uri="{9D8B030D-6E8A-4147-A177-3AD203B41FA5}">
                      <a16:colId xmlns:a16="http://schemas.microsoft.com/office/drawing/2014/main" val="478558876"/>
                    </a:ext>
                  </a:extLst>
                </a:gridCol>
                <a:gridCol w="1419225">
                  <a:extLst>
                    <a:ext uri="{9D8B030D-6E8A-4147-A177-3AD203B41FA5}">
                      <a16:colId xmlns:a16="http://schemas.microsoft.com/office/drawing/2014/main" val="3022454943"/>
                    </a:ext>
                  </a:extLst>
                </a:gridCol>
                <a:gridCol w="2257424">
                  <a:extLst>
                    <a:ext uri="{9D8B030D-6E8A-4147-A177-3AD203B41FA5}">
                      <a16:colId xmlns:a16="http://schemas.microsoft.com/office/drawing/2014/main" val="2603564913"/>
                    </a:ext>
                  </a:extLst>
                </a:gridCol>
                <a:gridCol w="866776">
                  <a:extLst>
                    <a:ext uri="{9D8B030D-6E8A-4147-A177-3AD203B41FA5}">
                      <a16:colId xmlns:a16="http://schemas.microsoft.com/office/drawing/2014/main" val="1449122288"/>
                    </a:ext>
                  </a:extLst>
                </a:gridCol>
              </a:tblGrid>
              <a:tr h="65756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</a:rPr>
                        <a:t>Author, year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187" marR="6818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</a:rPr>
                        <a:t>Neutron source geometry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187" marR="6818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</a:rPr>
                        <a:t>Neutron energy spectrum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187" marR="6818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</a:rPr>
                        <a:t>Specimen geometry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187" marR="6818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</a:rPr>
                        <a:t>Specimen material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187" marR="6818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</a:rPr>
                        <a:t>Evaluated G-factor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187" marR="68187" marT="0" marB="0" anchor="ctr"/>
                </a:tc>
                <a:extLst>
                  <a:ext uri="{0D108BD9-81ED-4DB2-BD59-A6C34878D82A}">
                    <a16:rowId xmlns:a16="http://schemas.microsoft.com/office/drawing/2014/main" val="1465462024"/>
                  </a:ext>
                </a:extLst>
              </a:tr>
              <a:tr h="43027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300" kern="100" dirty="0">
                          <a:effectLst/>
                        </a:rPr>
                        <a:t>Salgado et al., 2004</a:t>
                      </a:r>
                      <a:endParaRPr lang="en-US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187" marR="6818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300" kern="100" dirty="0">
                          <a:effectLst/>
                        </a:rPr>
                        <a:t>// beam, iso. field</a:t>
                      </a:r>
                      <a:endParaRPr lang="en-US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187" marR="68187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300" kern="100" dirty="0">
                          <a:effectLst/>
                        </a:rPr>
                        <a:t>Epithermal (monoenergetic, 1/E)</a:t>
                      </a:r>
                      <a:endParaRPr lang="en-US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187" marR="68187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300" kern="100" dirty="0">
                          <a:effectLst/>
                        </a:rPr>
                        <a:t>Foil</a:t>
                      </a:r>
                      <a:endParaRPr lang="en-US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187" marR="68187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300" kern="100" baseline="30000" dirty="0">
                          <a:effectLst/>
                        </a:rPr>
                        <a:t>232</a:t>
                      </a:r>
                      <a:r>
                        <a:rPr lang="en-US" sz="1300" kern="100" dirty="0">
                          <a:effectLst/>
                        </a:rPr>
                        <a:t>Th, </a:t>
                      </a:r>
                      <a:r>
                        <a:rPr lang="en-US" sz="1300" kern="100" baseline="30000" dirty="0">
                          <a:effectLst/>
                        </a:rPr>
                        <a:t>197</a:t>
                      </a:r>
                      <a:r>
                        <a:rPr lang="en-US" sz="1300" kern="100" dirty="0">
                          <a:effectLst/>
                        </a:rPr>
                        <a:t>Au and </a:t>
                      </a:r>
                      <a:r>
                        <a:rPr lang="en-US" sz="1300" kern="100" baseline="30000" dirty="0">
                          <a:effectLst/>
                        </a:rPr>
                        <a:t>56</a:t>
                      </a:r>
                      <a:r>
                        <a:rPr lang="en-US" sz="1300" kern="100" dirty="0">
                          <a:effectLst/>
                        </a:rPr>
                        <a:t>Fe</a:t>
                      </a:r>
                      <a:endParaRPr lang="en-US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187" marR="68187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300" kern="100" dirty="0">
                          <a:effectLst/>
                        </a:rPr>
                        <a:t>G</a:t>
                      </a:r>
                      <a:r>
                        <a:rPr lang="en-US" sz="1300" kern="100" baseline="-25000" dirty="0">
                          <a:effectLst/>
                        </a:rPr>
                        <a:t>res</a:t>
                      </a:r>
                      <a:r>
                        <a:rPr lang="en-US" sz="1300" kern="100" dirty="0">
                          <a:effectLst/>
                        </a:rPr>
                        <a:t>, G</a:t>
                      </a:r>
                      <a:r>
                        <a:rPr lang="en-US" sz="1300" kern="100" baseline="-25000" dirty="0">
                          <a:effectLst/>
                        </a:rPr>
                        <a:t>res*</a:t>
                      </a:r>
                      <a:endParaRPr lang="en-US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187" marR="68187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10329"/>
                  </a:ext>
                </a:extLst>
              </a:tr>
              <a:tr h="88485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300" kern="100" dirty="0">
                          <a:effectLst/>
                        </a:rPr>
                        <a:t>Goncalves et al., 2002; Goncalves et al., 2001*</a:t>
                      </a:r>
                      <a:endParaRPr lang="en-US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187" marR="6818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300" kern="100" dirty="0">
                          <a:effectLst/>
                        </a:rPr>
                        <a:t>// beam, iso. field</a:t>
                      </a:r>
                      <a:endParaRPr lang="en-US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187" marR="6818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300" kern="100" dirty="0">
                          <a:effectLst/>
                        </a:rPr>
                        <a:t>Around resonance region (1/E)</a:t>
                      </a:r>
                      <a:endParaRPr lang="en-US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187" marR="6818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300" kern="100">
                          <a:effectLst/>
                        </a:rPr>
                        <a:t>Foil, wire</a:t>
                      </a:r>
                      <a:endParaRPr lang="en-US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187" marR="6818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300" kern="100" baseline="30000">
                          <a:effectLst/>
                        </a:rPr>
                        <a:t>59</a:t>
                      </a:r>
                      <a:r>
                        <a:rPr lang="en-US" sz="1300" kern="100">
                          <a:effectLst/>
                        </a:rPr>
                        <a:t>Co, </a:t>
                      </a:r>
                      <a:r>
                        <a:rPr lang="en-US" sz="1300" kern="100" baseline="30000">
                          <a:effectLst/>
                        </a:rPr>
                        <a:t>63</a:t>
                      </a:r>
                      <a:r>
                        <a:rPr lang="en-US" sz="1300" kern="100">
                          <a:effectLst/>
                        </a:rPr>
                        <a:t>Cu, </a:t>
                      </a:r>
                      <a:r>
                        <a:rPr lang="en-US" sz="1300" kern="100" baseline="30000">
                          <a:effectLst/>
                        </a:rPr>
                        <a:t>197</a:t>
                      </a:r>
                      <a:r>
                        <a:rPr lang="en-US" sz="1300" kern="100">
                          <a:effectLst/>
                        </a:rPr>
                        <a:t>Au, </a:t>
                      </a:r>
                      <a:r>
                        <a:rPr lang="en-US" sz="1300" kern="100" baseline="30000">
                          <a:effectLst/>
                        </a:rPr>
                        <a:t>115</a:t>
                      </a:r>
                      <a:r>
                        <a:rPr lang="en-US" sz="1300" kern="100">
                          <a:effectLst/>
                        </a:rPr>
                        <a:t>In, </a:t>
                      </a:r>
                      <a:r>
                        <a:rPr lang="en-US" sz="1300" kern="100" baseline="30000">
                          <a:effectLst/>
                        </a:rPr>
                        <a:t>55</a:t>
                      </a:r>
                      <a:r>
                        <a:rPr lang="en-US" sz="1300" kern="100">
                          <a:effectLst/>
                        </a:rPr>
                        <a:t>Mn, </a:t>
                      </a:r>
                      <a:r>
                        <a:rPr lang="en-US" sz="1300" kern="100" baseline="30000">
                          <a:effectLst/>
                        </a:rPr>
                        <a:t>185</a:t>
                      </a:r>
                      <a:r>
                        <a:rPr lang="en-US" sz="1300" kern="100">
                          <a:effectLst/>
                        </a:rPr>
                        <a:t>Re</a:t>
                      </a:r>
                      <a:endParaRPr lang="en-US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187" marR="6818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300" kern="100" dirty="0">
                          <a:effectLst/>
                        </a:rPr>
                        <a:t>G</a:t>
                      </a:r>
                      <a:r>
                        <a:rPr lang="en-US" sz="1300" kern="100" baseline="-25000" dirty="0">
                          <a:effectLst/>
                        </a:rPr>
                        <a:t>res</a:t>
                      </a:r>
                      <a:endParaRPr lang="en-US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187" marR="68187" marT="0" marB="0" anchor="ctr"/>
                </a:tc>
                <a:extLst>
                  <a:ext uri="{0D108BD9-81ED-4DB2-BD59-A6C34878D82A}">
                    <a16:rowId xmlns:a16="http://schemas.microsoft.com/office/drawing/2014/main" val="1556362702"/>
                  </a:ext>
                </a:extLst>
              </a:tr>
              <a:tr h="43027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300" kern="100" dirty="0">
                          <a:effectLst/>
                        </a:rPr>
                        <a:t>Goncalves et al., 2001**</a:t>
                      </a:r>
                      <a:endParaRPr lang="en-US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187" marR="6818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300" kern="100" dirty="0">
                          <a:effectLst/>
                        </a:rPr>
                        <a:t>// beam, iso. field</a:t>
                      </a:r>
                      <a:endParaRPr lang="en-US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187" marR="68187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300" kern="100" dirty="0">
                          <a:effectLst/>
                        </a:rPr>
                        <a:t>Epithermal, around resonance region (1/E)</a:t>
                      </a:r>
                      <a:endParaRPr lang="en-US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187" marR="68187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300" kern="100" dirty="0">
                          <a:effectLst/>
                        </a:rPr>
                        <a:t>Foil, wire</a:t>
                      </a:r>
                      <a:endParaRPr lang="en-US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187" marR="68187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300" kern="100" dirty="0">
                          <a:effectLst/>
                        </a:rPr>
                        <a:t>Au, Co, Mn</a:t>
                      </a:r>
                      <a:endParaRPr lang="en-US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187" marR="68187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300" kern="100" dirty="0">
                          <a:effectLst/>
                        </a:rPr>
                        <a:t>G</a:t>
                      </a:r>
                      <a:r>
                        <a:rPr lang="en-US" sz="1300" kern="100" baseline="-25000" dirty="0">
                          <a:effectLst/>
                        </a:rPr>
                        <a:t>res</a:t>
                      </a:r>
                      <a:endParaRPr lang="en-US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187" marR="68187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010265"/>
                  </a:ext>
                </a:extLst>
              </a:tr>
              <a:tr h="43027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300" kern="100">
                          <a:effectLst/>
                        </a:rPr>
                        <a:t>Goncalves et al., 2004</a:t>
                      </a:r>
                      <a:endParaRPr lang="en-US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187" marR="6818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300" kern="100">
                          <a:effectLst/>
                        </a:rPr>
                        <a:t>// beam, iso. field</a:t>
                      </a:r>
                      <a:endParaRPr lang="en-US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187" marR="6818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300" kern="100" dirty="0">
                          <a:effectLst/>
                        </a:rPr>
                        <a:t>Around resonance region (1/E)</a:t>
                      </a:r>
                      <a:endParaRPr lang="en-US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187" marR="6818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300" kern="100" dirty="0">
                          <a:effectLst/>
                        </a:rPr>
                        <a:t>Cylinder</a:t>
                      </a:r>
                      <a:endParaRPr lang="en-US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187" marR="6818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300" kern="100" baseline="30000">
                          <a:effectLst/>
                        </a:rPr>
                        <a:t>59</a:t>
                      </a:r>
                      <a:r>
                        <a:rPr lang="en-US" sz="1300" kern="100">
                          <a:effectLst/>
                        </a:rPr>
                        <a:t>Co, </a:t>
                      </a:r>
                      <a:r>
                        <a:rPr lang="en-US" sz="1300" kern="100" baseline="30000">
                          <a:effectLst/>
                        </a:rPr>
                        <a:t>63</a:t>
                      </a:r>
                      <a:r>
                        <a:rPr lang="en-US" sz="1300" kern="100">
                          <a:effectLst/>
                        </a:rPr>
                        <a:t>Cu, </a:t>
                      </a:r>
                      <a:r>
                        <a:rPr lang="en-US" sz="1300" kern="100" baseline="30000">
                          <a:effectLst/>
                        </a:rPr>
                        <a:t>197</a:t>
                      </a:r>
                      <a:r>
                        <a:rPr lang="en-US" sz="1300" kern="100">
                          <a:effectLst/>
                        </a:rPr>
                        <a:t>Au, </a:t>
                      </a:r>
                      <a:r>
                        <a:rPr lang="en-US" sz="1300" kern="100" baseline="30000">
                          <a:effectLst/>
                        </a:rPr>
                        <a:t>115</a:t>
                      </a:r>
                      <a:r>
                        <a:rPr lang="en-US" sz="1300" kern="100">
                          <a:effectLst/>
                        </a:rPr>
                        <a:t>In, </a:t>
                      </a:r>
                      <a:r>
                        <a:rPr lang="en-US" sz="1300" kern="100" baseline="30000">
                          <a:effectLst/>
                        </a:rPr>
                        <a:t>55</a:t>
                      </a:r>
                      <a:r>
                        <a:rPr lang="en-US" sz="1300" kern="100">
                          <a:effectLst/>
                        </a:rPr>
                        <a:t>Mn, </a:t>
                      </a:r>
                      <a:r>
                        <a:rPr lang="en-US" sz="1300" kern="100" baseline="30000">
                          <a:effectLst/>
                        </a:rPr>
                        <a:t>185</a:t>
                      </a:r>
                      <a:r>
                        <a:rPr lang="en-US" sz="1300" kern="100">
                          <a:effectLst/>
                        </a:rPr>
                        <a:t>Re</a:t>
                      </a:r>
                      <a:endParaRPr lang="en-US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187" marR="6818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300" kern="100">
                          <a:effectLst/>
                        </a:rPr>
                        <a:t>G</a:t>
                      </a:r>
                      <a:r>
                        <a:rPr lang="en-US" sz="1300" kern="100" baseline="-25000">
                          <a:effectLst/>
                        </a:rPr>
                        <a:t>res</a:t>
                      </a:r>
                      <a:endParaRPr lang="en-US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187" marR="68187" marT="0" marB="0" anchor="ctr"/>
                </a:tc>
                <a:extLst>
                  <a:ext uri="{0D108BD9-81ED-4DB2-BD59-A6C34878D82A}">
                    <a16:rowId xmlns:a16="http://schemas.microsoft.com/office/drawing/2014/main" val="3994719115"/>
                  </a:ext>
                </a:extLst>
              </a:tr>
              <a:tr h="43027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300" kern="100">
                          <a:effectLst/>
                        </a:rPr>
                        <a:t>Martinho et al., 2003 </a:t>
                      </a:r>
                      <a:endParaRPr lang="en-US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187" marR="6818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300" kern="100" dirty="0">
                          <a:effectLst/>
                        </a:rPr>
                        <a:t>iso. field</a:t>
                      </a:r>
                      <a:endParaRPr lang="en-US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187" marR="68187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300" kern="100" dirty="0">
                          <a:effectLst/>
                        </a:rPr>
                        <a:t>Around resonance region (1/E)</a:t>
                      </a:r>
                      <a:endParaRPr lang="en-US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187" marR="68187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300" kern="100" dirty="0">
                          <a:effectLst/>
                        </a:rPr>
                        <a:t>Foil, wire, sphere</a:t>
                      </a:r>
                      <a:endParaRPr lang="en-US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187" marR="68187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300" kern="100" baseline="30000" dirty="0">
                          <a:effectLst/>
                        </a:rPr>
                        <a:t>59</a:t>
                      </a:r>
                      <a:r>
                        <a:rPr lang="en-US" sz="1300" kern="100" dirty="0">
                          <a:effectLst/>
                        </a:rPr>
                        <a:t>Co, </a:t>
                      </a:r>
                      <a:r>
                        <a:rPr lang="en-US" sz="1300" kern="100" baseline="30000" dirty="0">
                          <a:effectLst/>
                        </a:rPr>
                        <a:t>63</a:t>
                      </a:r>
                      <a:r>
                        <a:rPr lang="en-US" sz="1300" kern="100" dirty="0">
                          <a:effectLst/>
                        </a:rPr>
                        <a:t>Cu, </a:t>
                      </a:r>
                      <a:r>
                        <a:rPr lang="en-US" sz="1300" kern="100" baseline="30000" dirty="0">
                          <a:effectLst/>
                        </a:rPr>
                        <a:t>197</a:t>
                      </a:r>
                      <a:r>
                        <a:rPr lang="en-US" sz="1300" kern="100" dirty="0">
                          <a:effectLst/>
                        </a:rPr>
                        <a:t>Au, </a:t>
                      </a:r>
                      <a:r>
                        <a:rPr lang="en-US" sz="1300" kern="100" baseline="30000" dirty="0">
                          <a:effectLst/>
                        </a:rPr>
                        <a:t>115</a:t>
                      </a:r>
                      <a:r>
                        <a:rPr lang="en-US" sz="1300" kern="100" dirty="0">
                          <a:effectLst/>
                        </a:rPr>
                        <a:t>In, </a:t>
                      </a:r>
                      <a:r>
                        <a:rPr lang="en-US" sz="1300" kern="100" baseline="30000" dirty="0">
                          <a:effectLst/>
                        </a:rPr>
                        <a:t>55</a:t>
                      </a:r>
                      <a:r>
                        <a:rPr lang="en-US" sz="1300" kern="100" dirty="0">
                          <a:effectLst/>
                        </a:rPr>
                        <a:t>Mn, </a:t>
                      </a:r>
                      <a:r>
                        <a:rPr lang="en-US" sz="1300" kern="100" baseline="30000" dirty="0">
                          <a:effectLst/>
                        </a:rPr>
                        <a:t>185</a:t>
                      </a:r>
                      <a:r>
                        <a:rPr lang="en-US" sz="1300" kern="100" dirty="0">
                          <a:effectLst/>
                        </a:rPr>
                        <a:t>Re</a:t>
                      </a:r>
                      <a:endParaRPr lang="en-US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187" marR="68187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300" kern="100" dirty="0">
                          <a:effectLst/>
                        </a:rPr>
                        <a:t>G</a:t>
                      </a:r>
                      <a:r>
                        <a:rPr lang="en-US" sz="1300" kern="100" baseline="-25000" dirty="0">
                          <a:effectLst/>
                        </a:rPr>
                        <a:t>res</a:t>
                      </a:r>
                      <a:endParaRPr lang="en-US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187" marR="68187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969648"/>
                  </a:ext>
                </a:extLst>
              </a:tr>
              <a:tr h="65756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300" kern="100">
                          <a:effectLst/>
                        </a:rPr>
                        <a:t>Martinho et al., 2004</a:t>
                      </a:r>
                      <a:endParaRPr lang="en-US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187" marR="6818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300" kern="100">
                          <a:effectLst/>
                        </a:rPr>
                        <a:t>iso. field</a:t>
                      </a:r>
                      <a:endParaRPr lang="en-US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187" marR="6818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300" kern="100" dirty="0">
                          <a:effectLst/>
                        </a:rPr>
                        <a:t>Thermal (Maxwellian)</a:t>
                      </a:r>
                      <a:endParaRPr lang="en-US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187" marR="6818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300" kern="100" dirty="0">
                          <a:effectLst/>
                        </a:rPr>
                        <a:t>Foil, wire, sphere, cylinder</a:t>
                      </a:r>
                      <a:endParaRPr lang="en-US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187" marR="6818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300" kern="100" dirty="0">
                          <a:effectLst/>
                        </a:rPr>
                        <a:t>Al, Au, Cd, Co, Cu, Eu, Gd, In, </a:t>
                      </a:r>
                      <a:r>
                        <a:rPr lang="en-US" sz="1300" kern="100" dirty="0" err="1">
                          <a:effectLst/>
                        </a:rPr>
                        <a:t>Ir</a:t>
                      </a:r>
                      <a:r>
                        <a:rPr lang="en-US" sz="1300" kern="100" dirty="0">
                          <a:effectLst/>
                        </a:rPr>
                        <a:t>, Mo, Ni, Pb, Pt, Rh, Sc, </a:t>
                      </a:r>
                      <a:r>
                        <a:rPr lang="en-US" sz="1300" kern="100" dirty="0" err="1">
                          <a:effectLst/>
                        </a:rPr>
                        <a:t>Sm</a:t>
                      </a:r>
                      <a:r>
                        <a:rPr lang="en-US" sz="1300" kern="100" dirty="0">
                          <a:effectLst/>
                        </a:rPr>
                        <a:t>, Ta</a:t>
                      </a:r>
                      <a:endParaRPr lang="en-US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187" marR="6818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300" kern="100" dirty="0" err="1">
                          <a:effectLst/>
                        </a:rPr>
                        <a:t>G</a:t>
                      </a:r>
                      <a:r>
                        <a:rPr lang="en-US" sz="1300" kern="100" baseline="-25000" dirty="0" err="1">
                          <a:effectLst/>
                        </a:rPr>
                        <a:t>th</a:t>
                      </a:r>
                      <a:endParaRPr lang="en-US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187" marR="68187" marT="0" marB="0" anchor="ctr"/>
                </a:tc>
                <a:extLst>
                  <a:ext uri="{0D108BD9-81ED-4DB2-BD59-A6C34878D82A}">
                    <a16:rowId xmlns:a16="http://schemas.microsoft.com/office/drawing/2014/main" val="753338490"/>
                  </a:ext>
                </a:extLst>
              </a:tr>
              <a:tr h="43027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300" kern="100" dirty="0">
                          <a:effectLst/>
                        </a:rPr>
                        <a:t>This work</a:t>
                      </a:r>
                      <a:endParaRPr lang="en-US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187" marR="68187" marT="0" marB="0" anchor="ctr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300" kern="100" dirty="0">
                          <a:effectLst/>
                        </a:rPr>
                        <a:t>Spatial and spectral fidelity to the electron-beam-driven neutron source</a:t>
                      </a:r>
                      <a:endParaRPr lang="en-US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187" marR="68187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300" kern="100" dirty="0">
                          <a:effectLst/>
                        </a:rPr>
                        <a:t>Foil</a:t>
                      </a:r>
                      <a:endParaRPr lang="en-US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187" marR="68187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300" kern="100" dirty="0">
                          <a:effectLst/>
                        </a:rPr>
                        <a:t>Au, Cu, W, Zr</a:t>
                      </a:r>
                      <a:endParaRPr lang="en-US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187" marR="68187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300" kern="100" dirty="0" err="1">
                          <a:effectLst/>
                        </a:rPr>
                        <a:t>G</a:t>
                      </a:r>
                      <a:r>
                        <a:rPr lang="en-US" sz="1300" kern="100" baseline="-25000" dirty="0" err="1">
                          <a:effectLst/>
                        </a:rPr>
                        <a:t>th</a:t>
                      </a:r>
                      <a:r>
                        <a:rPr lang="en-US" sz="1300" kern="100" dirty="0">
                          <a:effectLst/>
                        </a:rPr>
                        <a:t>, </a:t>
                      </a:r>
                      <a:r>
                        <a:rPr lang="en-US" sz="1300" kern="100" dirty="0" err="1">
                          <a:effectLst/>
                        </a:rPr>
                        <a:t>G</a:t>
                      </a:r>
                      <a:r>
                        <a:rPr lang="en-US" sz="1300" kern="100" baseline="-25000" dirty="0" err="1">
                          <a:effectLst/>
                        </a:rPr>
                        <a:t>epi</a:t>
                      </a:r>
                      <a:endParaRPr lang="en-US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187" marR="68187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191742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A62E306D-1A27-744E-DD85-D46FBA44F7A7}"/>
              </a:ext>
            </a:extLst>
          </p:cNvPr>
          <p:cNvSpPr txBox="1">
            <a:spLocks/>
          </p:cNvSpPr>
          <p:nvPr/>
        </p:nvSpPr>
        <p:spPr>
          <a:xfrm>
            <a:off x="838200" y="50801"/>
            <a:ext cx="10515600" cy="8361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b="1" dirty="0"/>
              <a:t>Neutron self-shielding factors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DDD80B-DD33-7164-8227-726B780A58E3}"/>
              </a:ext>
            </a:extLst>
          </p:cNvPr>
          <p:cNvSpPr txBox="1"/>
          <p:nvPr/>
        </p:nvSpPr>
        <p:spPr>
          <a:xfrm>
            <a:off x="695325" y="1069959"/>
            <a:ext cx="10658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  <a:ea typeface="Calibri" panose="020F0502020204030204" pitchFamily="34" charset="0"/>
              </a:rPr>
              <a:t>Table 1: Comparative reports on calculating G-factors for diverse parametric conditions using MCNP simulations</a:t>
            </a:r>
            <a:endParaRPr lang="en-US" dirty="0">
              <a:latin typeface="+mj-lt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F5EE11E-71D9-A846-83FE-273BC4EEBE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11/06/2025</a:t>
            </a:r>
          </a:p>
        </p:txBody>
      </p:sp>
    </p:spTree>
    <p:extLst>
      <p:ext uri="{BB962C8B-B14F-4D97-AF65-F5344CB8AC3E}">
        <p14:creationId xmlns:p14="http://schemas.microsoft.com/office/powerpoint/2010/main" val="2533526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D831E8-31FE-8213-F842-CA15E4D82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D2E59-6244-C2D5-0762-7C500C400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Neutron self-shielding factors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EF69AD-C1C7-29EB-C2AE-4C0A7ED2A1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3044" y="1362637"/>
                <a:ext cx="6930281" cy="4814326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spcAft>
                    <a:spcPts val="1200"/>
                  </a:spcAft>
                  <a:buNone/>
                </a:pPr>
                <a:r>
                  <a:rPr lang="en-US" sz="2200" dirty="0"/>
                  <a:t>The G-factor is defined as the ratio of the reaction rate in the actual sample to that in an infinitely diluted sample (Goncalves et al., 2002):</a:t>
                </a:r>
              </a:p>
              <a:p>
                <a:pPr marL="0" indent="0" algn="ctr"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G</m:t>
                    </m:r>
                    <m:r>
                      <a:rPr lang="en-US" sz="24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nary>
                          <m:naryPr>
                            <m:limLoc m:val="undOvr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E</m:t>
                                </m:r>
                              </m:e>
                              <m:sub>
                                <m:r>
                                  <a:rPr lang="en-US" sz="24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E</m:t>
                                </m:r>
                              </m:e>
                              <m:sub>
                                <m:r>
                                  <a:rPr lang="en-US" sz="24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  <m:e>
                            <m:r>
                              <m:rPr>
                                <m:nor/>
                              </m:rPr>
                              <a:rPr lang="en-US" sz="2400">
                                <a:sym typeface="Symbol" panose="05050102010706020507" pitchFamily="18" charset="2"/>
                              </a:rPr>
                              <m:t></m:t>
                            </m:r>
                            <m:d>
                              <m:d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E</m:t>
                                </m:r>
                              </m:e>
                            </m:d>
                            <m:r>
                              <m:rPr>
                                <m:sty m:val="p"/>
                              </m:rPr>
                              <a:rPr lang="el-GR" sz="2400" i="0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σ</m:t>
                            </m:r>
                            <m:d>
                              <m:d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E</m:t>
                                </m:r>
                              </m:e>
                            </m:d>
                            <m:r>
                              <m:rPr>
                                <m:sty m:val="p"/>
                              </m:rPr>
                              <a:rPr lang="en-US" sz="24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dE</m:t>
                            </m:r>
                          </m:e>
                        </m:nary>
                      </m:num>
                      <m:den>
                        <m:nary>
                          <m:naryPr>
                            <m:limLoc m:val="undOvr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E</m:t>
                                </m:r>
                              </m:e>
                              <m:sub>
                                <m:r>
                                  <a:rPr lang="en-US" sz="24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E</m:t>
                                </m:r>
                              </m:e>
                              <m:sub>
                                <m:r>
                                  <a:rPr lang="en-US" sz="24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</m:t>
                                </m:r>
                              </m:e>
                              <m:sub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E</m:t>
                                </m:r>
                              </m:e>
                            </m:d>
                            <m:r>
                              <m:rPr>
                                <m:sty m:val="p"/>
                              </m:rPr>
                              <a:rPr lang="el-GR" sz="2400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σ</m:t>
                            </m:r>
                            <m:d>
                              <m:d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E</m:t>
                                </m:r>
                              </m:e>
                            </m:d>
                            <m:r>
                              <m:rPr>
                                <m:sty m:val="p"/>
                              </m:rPr>
                              <a:rPr lang="en-US" sz="24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dE</m:t>
                            </m:r>
                          </m:e>
                        </m:nary>
                      </m:den>
                    </m:f>
                  </m:oMath>
                </a14:m>
                <a:r>
                  <a:rPr lang="en-US" sz="2200" dirty="0"/>
                  <a:t>  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(3)</a:t>
                </a:r>
                <a:endParaRPr lang="en-US" sz="2000" dirty="0"/>
              </a:p>
              <a:p>
                <a:pPr algn="just"/>
                <a:r>
                  <a:rPr lang="ru-RU" sz="2000" b="1" dirty="0"/>
                  <a:t>ф</a:t>
                </a:r>
                <a:r>
                  <a:rPr lang="en-US" sz="2000" b="1" dirty="0"/>
                  <a:t>(E)</a:t>
                </a:r>
                <a:r>
                  <a:rPr lang="en-US" sz="2000" dirty="0"/>
                  <a:t> and </a:t>
                </a:r>
                <a:r>
                  <a:rPr lang="ru-RU" sz="2000" b="1" dirty="0"/>
                  <a:t>ф</a:t>
                </a:r>
                <a:r>
                  <a:rPr lang="en-US" sz="2000" b="1" baseline="-25000" dirty="0"/>
                  <a:t>0</a:t>
                </a:r>
                <a:r>
                  <a:rPr lang="en-US" sz="2000" b="1" dirty="0"/>
                  <a:t>(E)</a:t>
                </a:r>
                <a:r>
                  <a:rPr lang="en-US" sz="2000" dirty="0"/>
                  <a:t> are the neutron flux energy distributions in the actual and infinitely diluted sample, respectively;</a:t>
                </a:r>
              </a:p>
              <a:p>
                <a:pPr algn="just"/>
                <a:r>
                  <a:rPr lang="en-US" sz="2000" b="1" dirty="0"/>
                  <a:t>E</a:t>
                </a:r>
                <a:r>
                  <a:rPr lang="en-US" sz="2000" b="1" baseline="-25000" dirty="0"/>
                  <a:t>1</a:t>
                </a:r>
                <a:r>
                  <a:rPr lang="en-US" sz="2000" dirty="0"/>
                  <a:t> and </a:t>
                </a:r>
                <a:r>
                  <a:rPr lang="en-US" sz="2000" b="1" dirty="0"/>
                  <a:t>E</a:t>
                </a:r>
                <a:r>
                  <a:rPr lang="en-US" sz="2000" b="1" baseline="-25000" dirty="0"/>
                  <a:t>2</a:t>
                </a:r>
                <a:r>
                  <a:rPr lang="en-US" sz="2000" baseline="-25000" dirty="0"/>
                  <a:t> </a:t>
                </a:r>
                <a:r>
                  <a:rPr lang="en-US" sz="2000" dirty="0"/>
                  <a:t>define the integration bounds (for </a:t>
                </a:r>
                <a:r>
                  <a:rPr lang="en-US" sz="2000" b="1" dirty="0" err="1"/>
                  <a:t>G</a:t>
                </a:r>
                <a:r>
                  <a:rPr lang="en-US" sz="2000" b="1" baseline="-25000" dirty="0" err="1"/>
                  <a:t>th</a:t>
                </a:r>
                <a:r>
                  <a:rPr lang="en-US" sz="2000" b="1" dirty="0"/>
                  <a:t>: E</a:t>
                </a:r>
                <a:r>
                  <a:rPr lang="en-US" sz="2000" b="1" baseline="-25000" dirty="0"/>
                  <a:t>1</a:t>
                </a:r>
                <a:r>
                  <a:rPr lang="en-US" sz="2000" b="1" dirty="0"/>
                  <a:t> = 10</a:t>
                </a:r>
                <a:r>
                  <a:rPr lang="en-US" sz="2000" b="1" baseline="30000" dirty="0"/>
                  <a:t>-3</a:t>
                </a:r>
                <a:r>
                  <a:rPr lang="en-US" sz="2000" b="1" dirty="0"/>
                  <a:t> eV</a:t>
                </a:r>
                <a:r>
                  <a:rPr lang="en-US" sz="2000" dirty="0"/>
                  <a:t> and </a:t>
                </a:r>
                <a:r>
                  <a:rPr lang="en-US" sz="2000" b="1" dirty="0"/>
                  <a:t>E</a:t>
                </a:r>
                <a:r>
                  <a:rPr lang="en-US" sz="2000" b="1" baseline="-25000" dirty="0"/>
                  <a:t>2</a:t>
                </a:r>
                <a:r>
                  <a:rPr lang="en-US" sz="2000" b="1" dirty="0"/>
                  <a:t> = 0.5 eV</a:t>
                </a:r>
                <a:r>
                  <a:rPr lang="en-US" sz="2000" dirty="0"/>
                  <a:t>; for </a:t>
                </a:r>
                <a:r>
                  <a:rPr lang="en-US" sz="2000" b="1" dirty="0" err="1"/>
                  <a:t>G</a:t>
                </a:r>
                <a:r>
                  <a:rPr lang="en-US" sz="2000" b="1" baseline="-25000" dirty="0" err="1"/>
                  <a:t>epi</a:t>
                </a:r>
                <a:r>
                  <a:rPr lang="en-US" sz="2000" b="1" dirty="0"/>
                  <a:t>: E</a:t>
                </a:r>
                <a:r>
                  <a:rPr lang="en-US" sz="2000" b="1" baseline="-25000" dirty="0"/>
                  <a:t>1</a:t>
                </a:r>
                <a:r>
                  <a:rPr lang="en-US" sz="2000" b="1" dirty="0"/>
                  <a:t> = 0.5 eV</a:t>
                </a:r>
                <a:r>
                  <a:rPr lang="en-US" sz="2000" dirty="0"/>
                  <a:t> and </a:t>
                </a:r>
                <a:r>
                  <a:rPr lang="en-US" sz="2000" b="1" dirty="0"/>
                  <a:t>E</a:t>
                </a:r>
                <a:r>
                  <a:rPr lang="en-US" sz="2000" b="1" baseline="-25000" dirty="0"/>
                  <a:t>2</a:t>
                </a:r>
                <a:r>
                  <a:rPr lang="en-US" sz="2000" b="1" dirty="0"/>
                  <a:t> = 0.2 MeV</a:t>
                </a:r>
                <a:r>
                  <a:rPr lang="en-US" sz="2000" dirty="0"/>
                  <a:t>);</a:t>
                </a:r>
              </a:p>
              <a:p>
                <a:pPr algn="just"/>
                <a:r>
                  <a:rPr lang="el-GR" sz="2000" b="1" dirty="0"/>
                  <a:t>σ</a:t>
                </a:r>
                <a:r>
                  <a:rPr lang="en-US" sz="2000" b="1" dirty="0"/>
                  <a:t>(E)</a:t>
                </a:r>
                <a:r>
                  <a:rPr lang="en-US" sz="2000" dirty="0"/>
                  <a:t> is the energy-dependent </a:t>
                </a:r>
                <a:r>
                  <a:rPr lang="en-US" sz="2000" b="1" dirty="0"/>
                  <a:t>(n, </a:t>
                </a:r>
                <a:r>
                  <a:rPr lang="el-GR" sz="2000" b="1" dirty="0"/>
                  <a:t>γ</a:t>
                </a:r>
                <a:r>
                  <a:rPr lang="en-US" sz="2000" b="1" dirty="0"/>
                  <a:t>)</a:t>
                </a:r>
                <a:r>
                  <a:rPr lang="en-US" sz="2000" dirty="0"/>
                  <a:t> reaction cross-section.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EF69AD-C1C7-29EB-C2AE-4C0A7ED2A1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044" y="1362637"/>
                <a:ext cx="6930281" cy="4814326"/>
              </a:xfrm>
              <a:blipFill>
                <a:blip r:embed="rId2"/>
                <a:stretch>
                  <a:fillRect l="-1143" t="-1648" r="-1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A4CCF9-3C61-2447-ED13-B63A57823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21BFF-AA58-4DB8-833E-016194BFAF96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1FA8033-F2CE-936A-8851-D5B685B7BA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400492"/>
              </p:ext>
            </p:extLst>
          </p:nvPr>
        </p:nvGraphicFramePr>
        <p:xfrm>
          <a:off x="7553325" y="1973011"/>
          <a:ext cx="4352925" cy="3923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150">
                  <a:extLst>
                    <a:ext uri="{9D8B030D-6E8A-4147-A177-3AD203B41FA5}">
                      <a16:colId xmlns:a16="http://schemas.microsoft.com/office/drawing/2014/main" val="271575378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177354861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1912564195"/>
                    </a:ext>
                  </a:extLst>
                </a:gridCol>
                <a:gridCol w="2257425">
                  <a:extLst>
                    <a:ext uri="{9D8B030D-6E8A-4147-A177-3AD203B41FA5}">
                      <a16:colId xmlns:a16="http://schemas.microsoft.com/office/drawing/2014/main" val="2723189550"/>
                    </a:ext>
                  </a:extLst>
                </a:gridCol>
              </a:tblGrid>
              <a:tr h="7387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Foil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8" marR="26898" marT="26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Density</a:t>
                      </a:r>
                    </a:p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(g/cm</a:t>
                      </a:r>
                      <a:r>
                        <a:rPr lang="en-US" sz="1400" u="none" strike="noStrike" baseline="30000" dirty="0">
                          <a:effectLst/>
                        </a:rPr>
                        <a:t>3</a:t>
                      </a:r>
                      <a:r>
                        <a:rPr lang="en-US" sz="1400" u="none" strike="noStrike" dirty="0">
                          <a:effectLst/>
                        </a:rPr>
                        <a:t>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8" marR="26898" marT="26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Dimension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(mm)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8" marR="26898" marT="26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Isotopes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8" marR="26898" marT="26898" marB="0" anchor="ctr"/>
                </a:tc>
                <a:extLst>
                  <a:ext uri="{0D108BD9-81ED-4DB2-BD59-A6C34878D82A}">
                    <a16:rowId xmlns:a16="http://schemas.microsoft.com/office/drawing/2014/main" val="853355580"/>
                  </a:ext>
                </a:extLst>
              </a:tr>
              <a:tr h="6054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Au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8" marR="26898" marT="26898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19.32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8" marR="26898" marT="26898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10x10x0.1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8" marR="26898" marT="26898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baseline="30000" dirty="0">
                          <a:effectLst/>
                        </a:rPr>
                        <a:t>197</a:t>
                      </a:r>
                      <a:r>
                        <a:rPr lang="en-US" sz="1400" u="none" strike="noStrike" dirty="0">
                          <a:effectLst/>
                        </a:rPr>
                        <a:t>Au (100%)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8" marR="26898" marT="26898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382573"/>
                  </a:ext>
                </a:extLst>
              </a:tr>
              <a:tr h="6054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Cu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8" marR="26898" marT="26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8.96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8" marR="26898" marT="26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10x10x0.5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8" marR="26898" marT="268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baseline="30000" dirty="0">
                          <a:effectLst/>
                        </a:rPr>
                        <a:t>63</a:t>
                      </a:r>
                      <a:r>
                        <a:rPr lang="en-US" sz="1400" u="none" strike="noStrike" dirty="0">
                          <a:effectLst/>
                        </a:rPr>
                        <a:t>Cu (69.15%), </a:t>
                      </a:r>
                      <a:r>
                        <a:rPr lang="en-US" sz="1400" u="none" strike="noStrike" baseline="30000" dirty="0">
                          <a:effectLst/>
                        </a:rPr>
                        <a:t>65</a:t>
                      </a:r>
                      <a:r>
                        <a:rPr lang="en-US" sz="1400" u="none" strike="noStrike" dirty="0">
                          <a:effectLst/>
                        </a:rPr>
                        <a:t>Cu (30.85%)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8" marR="26898" marT="26898" marB="0" anchor="ctr"/>
                </a:tc>
                <a:extLst>
                  <a:ext uri="{0D108BD9-81ED-4DB2-BD59-A6C34878D82A}">
                    <a16:rowId xmlns:a16="http://schemas.microsoft.com/office/drawing/2014/main" val="1484261620"/>
                  </a:ext>
                </a:extLst>
              </a:tr>
              <a:tr h="7203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W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8" marR="26898" marT="26898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19.3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8" marR="26898" marT="26898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10x9x0.35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8" marR="26898" marT="26898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400" u="none" strike="noStrike" baseline="30000" dirty="0">
                          <a:effectLst/>
                        </a:rPr>
                        <a:t>180</a:t>
                      </a:r>
                      <a:r>
                        <a:rPr lang="en-US" sz="1400" u="none" strike="noStrike" baseline="0" dirty="0">
                          <a:effectLst/>
                        </a:rPr>
                        <a:t>W (0.12%), </a:t>
                      </a:r>
                      <a:r>
                        <a:rPr lang="en-US" sz="1400" u="none" strike="noStrike" baseline="30000" dirty="0">
                          <a:effectLst/>
                        </a:rPr>
                        <a:t>182</a:t>
                      </a:r>
                      <a:r>
                        <a:rPr lang="en-US" sz="1400" u="none" strike="noStrike" baseline="0" dirty="0">
                          <a:effectLst/>
                        </a:rPr>
                        <a:t>W (26.5%),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400" u="none" strike="noStrike" baseline="30000" dirty="0">
                          <a:effectLst/>
                        </a:rPr>
                        <a:t>183</a:t>
                      </a:r>
                      <a:r>
                        <a:rPr lang="en-US" sz="1400" u="none" strike="noStrike" baseline="0" dirty="0">
                          <a:effectLst/>
                        </a:rPr>
                        <a:t>W (14.31%), </a:t>
                      </a:r>
                      <a:r>
                        <a:rPr lang="en-US" sz="1400" u="none" strike="noStrike" baseline="30000" dirty="0">
                          <a:effectLst/>
                        </a:rPr>
                        <a:t>184</a:t>
                      </a:r>
                      <a:r>
                        <a:rPr lang="en-US" sz="1400" u="none" strike="noStrike" baseline="0" dirty="0">
                          <a:effectLst/>
                        </a:rPr>
                        <a:t>W (30.64%),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400" u="none" strike="noStrike" baseline="30000" dirty="0">
                          <a:effectLst/>
                        </a:rPr>
                        <a:t>186</a:t>
                      </a:r>
                      <a:r>
                        <a:rPr lang="en-US" sz="1400" u="none" strike="noStrike" baseline="0" dirty="0">
                          <a:effectLst/>
                        </a:rPr>
                        <a:t>W (28.43%)</a:t>
                      </a:r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8" marR="26898" marT="26898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504792"/>
                  </a:ext>
                </a:extLst>
              </a:tr>
              <a:tr h="7203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Zr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8" marR="26898" marT="26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6.51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8" marR="26898" marT="268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10x9x0.1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8" marR="26898" marT="26898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400" u="none" strike="noStrike" baseline="30000" dirty="0">
                          <a:effectLst/>
                        </a:rPr>
                        <a:t>90</a:t>
                      </a:r>
                      <a:r>
                        <a:rPr lang="en-US" sz="1400" u="none" strike="noStrike" dirty="0">
                          <a:effectLst/>
                        </a:rPr>
                        <a:t>Zr (51.45%), </a:t>
                      </a:r>
                      <a:r>
                        <a:rPr lang="en-US" sz="1400" u="none" strike="noStrike" baseline="30000" dirty="0">
                          <a:effectLst/>
                        </a:rPr>
                        <a:t>91</a:t>
                      </a:r>
                      <a:r>
                        <a:rPr lang="en-US" sz="1400" u="none" strike="noStrike" dirty="0">
                          <a:effectLst/>
                        </a:rPr>
                        <a:t>Zr (11.22%),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400" u="none" strike="noStrike" baseline="30000" dirty="0">
                          <a:effectLst/>
                        </a:rPr>
                        <a:t>92</a:t>
                      </a:r>
                      <a:r>
                        <a:rPr lang="en-US" sz="1400" u="none" strike="noStrike" dirty="0">
                          <a:effectLst/>
                        </a:rPr>
                        <a:t>Zr(17.15%), </a:t>
                      </a:r>
                      <a:r>
                        <a:rPr lang="en-US" sz="1400" u="none" strike="noStrike" baseline="30000" dirty="0">
                          <a:effectLst/>
                        </a:rPr>
                        <a:t>94</a:t>
                      </a:r>
                      <a:r>
                        <a:rPr lang="en-US" sz="1400" u="none" strike="noStrike" dirty="0">
                          <a:effectLst/>
                        </a:rPr>
                        <a:t>Zr (17.38%),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400" u="none" strike="noStrike" baseline="30000" dirty="0">
                          <a:effectLst/>
                        </a:rPr>
                        <a:t>96</a:t>
                      </a:r>
                      <a:r>
                        <a:rPr lang="en-US" sz="1400" u="none" strike="noStrike" dirty="0">
                          <a:effectLst/>
                        </a:rPr>
                        <a:t>Zr (2.8%)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98" marR="26898" marT="26898" marB="0" anchor="ctr"/>
                </a:tc>
                <a:extLst>
                  <a:ext uri="{0D108BD9-81ED-4DB2-BD59-A6C34878D82A}">
                    <a16:rowId xmlns:a16="http://schemas.microsoft.com/office/drawing/2014/main" val="235682043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5C33CB9-7951-1260-21AC-42490C58F593}"/>
              </a:ext>
            </a:extLst>
          </p:cNvPr>
          <p:cNvSpPr txBox="1"/>
          <p:nvPr/>
        </p:nvSpPr>
        <p:spPr>
          <a:xfrm>
            <a:off x="7553325" y="1326680"/>
            <a:ext cx="4352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  <a:ea typeface="Calibri" panose="020F0502020204030204" pitchFamily="34" charset="0"/>
              </a:rPr>
              <a:t>Table 2: </a:t>
            </a:r>
            <a:r>
              <a:rPr lang="en-US" b="1" dirty="0"/>
              <a:t>Samples used in experiments and simulations</a:t>
            </a:r>
            <a:endParaRPr lang="en-US" b="1" dirty="0">
              <a:latin typeface="+mj-lt"/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E5D8FF4-1F73-4536-F6CF-AB4370F08D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11/06/2025</a:t>
            </a:r>
          </a:p>
        </p:txBody>
      </p:sp>
    </p:spTree>
    <p:extLst>
      <p:ext uri="{BB962C8B-B14F-4D97-AF65-F5344CB8AC3E}">
        <p14:creationId xmlns:p14="http://schemas.microsoft.com/office/powerpoint/2010/main" val="2932004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85972-92EB-5CE1-727A-A330B4327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Transmission function (</a:t>
            </a:r>
            <a:r>
              <a:rPr lang="ru-RU" b="1" dirty="0"/>
              <a:t>ф</a:t>
            </a:r>
            <a:r>
              <a:rPr lang="en-US" b="1" dirty="0"/>
              <a:t>/</a:t>
            </a:r>
            <a:r>
              <a:rPr lang="ru-RU" b="1" dirty="0"/>
              <a:t> ф</a:t>
            </a:r>
            <a:r>
              <a:rPr lang="en-US" b="1" baseline="-25000" dirty="0"/>
              <a:t>0</a:t>
            </a:r>
            <a:r>
              <a:rPr lang="en-US" b="1" dirty="0"/>
              <a:t>(E))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FDAD29-B403-83E0-BD0D-6FD1B9C84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21BFF-AA58-4DB8-833E-016194BFAF96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DAB883-42A8-091A-3B50-B56CE8F3F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5" y="1094105"/>
            <a:ext cx="4811921" cy="25984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F13435-7F8E-F67E-2032-3C96F521F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9196" y="1094104"/>
            <a:ext cx="4792024" cy="25984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A2EEA4-20C3-C85B-2E6C-19DEA6E4B5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276" y="3692525"/>
            <a:ext cx="4811920" cy="26129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7675BE-0408-CED1-3E0D-0C2E944DEB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8383" y="3692526"/>
            <a:ext cx="4793651" cy="2612979"/>
          </a:xfrm>
          <a:prstGeom prst="rect">
            <a:avLst/>
          </a:prstGeom>
        </p:spPr>
      </p:pic>
      <p:sp>
        <p:nvSpPr>
          <p:cNvPr id="10" name="Text Box 1">
            <a:extLst>
              <a:ext uri="{FF2B5EF4-FFF2-40B4-BE49-F238E27FC236}">
                <a16:creationId xmlns:a16="http://schemas.microsoft.com/office/drawing/2014/main" id="{43596D23-8B80-1263-03BE-BE79B2B8C569}"/>
              </a:ext>
            </a:extLst>
          </p:cNvPr>
          <p:cNvSpPr txBox="1"/>
          <p:nvPr/>
        </p:nvSpPr>
        <p:spPr>
          <a:xfrm>
            <a:off x="1809751" y="2619375"/>
            <a:ext cx="809624" cy="44767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kern="100" dirty="0">
                <a:latin typeface="+mj-lt"/>
                <a:ea typeface="Calibri" panose="020F0502020204030204" pitchFamily="34" charset="0"/>
                <a:cs typeface="Cordia New" panose="020B0304020202020204" pitchFamily="34" charset="-34"/>
              </a:rPr>
              <a:t>a)Au</a:t>
            </a:r>
            <a:endParaRPr lang="en-US" sz="1600" kern="100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2" name="Text Box 1">
            <a:extLst>
              <a:ext uri="{FF2B5EF4-FFF2-40B4-BE49-F238E27FC236}">
                <a16:creationId xmlns:a16="http://schemas.microsoft.com/office/drawing/2014/main" id="{3329B364-D16A-7AA3-A221-4CC3F5EEE093}"/>
              </a:ext>
            </a:extLst>
          </p:cNvPr>
          <p:cNvSpPr txBox="1"/>
          <p:nvPr/>
        </p:nvSpPr>
        <p:spPr>
          <a:xfrm>
            <a:off x="1809751" y="5217793"/>
            <a:ext cx="809624" cy="44767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kern="100" dirty="0">
                <a:latin typeface="+mj-lt"/>
                <a:ea typeface="Calibri" panose="020F0502020204030204" pitchFamily="34" charset="0"/>
                <a:cs typeface="Cordia New" panose="020B0304020202020204" pitchFamily="34" charset="-34"/>
              </a:rPr>
              <a:t>c)W</a:t>
            </a:r>
            <a:endParaRPr lang="en-US" sz="1600" kern="100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3" name="Text Box 1">
            <a:extLst>
              <a:ext uri="{FF2B5EF4-FFF2-40B4-BE49-F238E27FC236}">
                <a16:creationId xmlns:a16="http://schemas.microsoft.com/office/drawing/2014/main" id="{EED5B9D5-62EA-78FC-6F88-AA0367AADD97}"/>
              </a:ext>
            </a:extLst>
          </p:cNvPr>
          <p:cNvSpPr txBox="1"/>
          <p:nvPr/>
        </p:nvSpPr>
        <p:spPr>
          <a:xfrm>
            <a:off x="6621671" y="2619375"/>
            <a:ext cx="809624" cy="44767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kern="100" dirty="0">
                <a:latin typeface="+mj-lt"/>
                <a:ea typeface="Calibri" panose="020F0502020204030204" pitchFamily="34" charset="0"/>
                <a:cs typeface="Cordia New" panose="020B0304020202020204" pitchFamily="34" charset="-34"/>
              </a:rPr>
              <a:t>b)Cu</a:t>
            </a:r>
            <a:endParaRPr lang="en-US" sz="1600" kern="100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4" name="Text Box 1">
            <a:extLst>
              <a:ext uri="{FF2B5EF4-FFF2-40B4-BE49-F238E27FC236}">
                <a16:creationId xmlns:a16="http://schemas.microsoft.com/office/drawing/2014/main" id="{61A523F1-2A4E-3F77-5B02-751F98B6D633}"/>
              </a:ext>
            </a:extLst>
          </p:cNvPr>
          <p:cNvSpPr txBox="1"/>
          <p:nvPr/>
        </p:nvSpPr>
        <p:spPr>
          <a:xfrm>
            <a:off x="6621670" y="5217794"/>
            <a:ext cx="808811" cy="44767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kern="100" dirty="0">
                <a:effectLst/>
                <a:latin typeface="+mj-lt"/>
                <a:ea typeface="Calibri" panose="020F0502020204030204" pitchFamily="34" charset="0"/>
                <a:cs typeface="Cordia New" panose="020B0304020202020204" pitchFamily="34" charset="-34"/>
              </a:rPr>
              <a:t>d)Zr</a:t>
            </a:r>
            <a:endParaRPr lang="en-US" sz="2000" kern="100" dirty="0">
              <a:effectLst/>
              <a:latin typeface="+mj-lt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6F6A4-723B-50EE-F8EA-0E7D854F80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11/06/2025</a:t>
            </a:r>
          </a:p>
        </p:txBody>
      </p:sp>
    </p:spTree>
    <p:extLst>
      <p:ext uri="{BB962C8B-B14F-4D97-AF65-F5344CB8AC3E}">
        <p14:creationId xmlns:p14="http://schemas.microsoft.com/office/powerpoint/2010/main" val="923105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2572B471-2690-7F17-593D-BBBE74EFE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282"/>
            <a:ext cx="10515600" cy="836146"/>
          </a:xfrm>
        </p:spPr>
        <p:txBody>
          <a:bodyPr>
            <a:normAutofit/>
          </a:bodyPr>
          <a:lstStyle/>
          <a:p>
            <a:r>
              <a:rPr lang="en-US" b="1" dirty="0"/>
              <a:t>Results &amp; Discussion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A2B98C-5B70-2624-D0A6-F71E2A297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A221BFF-AA58-4DB8-833E-016194BFAF96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14A93E-29E0-705A-41C6-05522F0B4A09}"/>
              </a:ext>
            </a:extLst>
          </p:cNvPr>
          <p:cNvSpPr txBox="1"/>
          <p:nvPr/>
        </p:nvSpPr>
        <p:spPr>
          <a:xfrm>
            <a:off x="838201" y="1036668"/>
            <a:ext cx="9839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  <a:ea typeface="Calibri" panose="020F0502020204030204" pitchFamily="34" charset="0"/>
              </a:rPr>
              <a:t>Table 3: Comparison of Neutron self-shielding factor results from 2 simulations</a:t>
            </a:r>
            <a:endParaRPr lang="en-US" dirty="0">
              <a:latin typeface="+mj-lt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7AEA2-CFA9-A227-BA7F-6A7A9282CA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11/06/2025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23265F6-FA11-988E-EF03-A9EC85692B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247204"/>
              </p:ext>
            </p:extLst>
          </p:nvPr>
        </p:nvGraphicFramePr>
        <p:xfrm>
          <a:off x="838200" y="1406000"/>
          <a:ext cx="8528048" cy="27659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2388">
                  <a:extLst>
                    <a:ext uri="{9D8B030D-6E8A-4147-A177-3AD203B41FA5}">
                      <a16:colId xmlns:a16="http://schemas.microsoft.com/office/drawing/2014/main" val="2187442922"/>
                    </a:ext>
                  </a:extLst>
                </a:gridCol>
                <a:gridCol w="1217610">
                  <a:extLst>
                    <a:ext uri="{9D8B030D-6E8A-4147-A177-3AD203B41FA5}">
                      <a16:colId xmlns:a16="http://schemas.microsoft.com/office/drawing/2014/main" val="3017796666"/>
                    </a:ext>
                  </a:extLst>
                </a:gridCol>
                <a:gridCol w="1217610">
                  <a:extLst>
                    <a:ext uri="{9D8B030D-6E8A-4147-A177-3AD203B41FA5}">
                      <a16:colId xmlns:a16="http://schemas.microsoft.com/office/drawing/2014/main" val="544990967"/>
                    </a:ext>
                  </a:extLst>
                </a:gridCol>
                <a:gridCol w="1217610">
                  <a:extLst>
                    <a:ext uri="{9D8B030D-6E8A-4147-A177-3AD203B41FA5}">
                      <a16:colId xmlns:a16="http://schemas.microsoft.com/office/drawing/2014/main" val="690245106"/>
                    </a:ext>
                  </a:extLst>
                </a:gridCol>
                <a:gridCol w="1217610">
                  <a:extLst>
                    <a:ext uri="{9D8B030D-6E8A-4147-A177-3AD203B41FA5}">
                      <a16:colId xmlns:a16="http://schemas.microsoft.com/office/drawing/2014/main" val="997989447"/>
                    </a:ext>
                  </a:extLst>
                </a:gridCol>
                <a:gridCol w="1217610">
                  <a:extLst>
                    <a:ext uri="{9D8B030D-6E8A-4147-A177-3AD203B41FA5}">
                      <a16:colId xmlns:a16="http://schemas.microsoft.com/office/drawing/2014/main" val="3694822183"/>
                    </a:ext>
                  </a:extLst>
                </a:gridCol>
                <a:gridCol w="1217610">
                  <a:extLst>
                    <a:ext uri="{9D8B030D-6E8A-4147-A177-3AD203B41FA5}">
                      <a16:colId xmlns:a16="http://schemas.microsoft.com/office/drawing/2014/main" val="1400191345"/>
                    </a:ext>
                  </a:extLst>
                </a:gridCol>
              </a:tblGrid>
              <a:tr h="39513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Isotopes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Gth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Gepi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5635253"/>
                  </a:ext>
                </a:extLst>
              </a:tr>
              <a:tr h="3951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PHITS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MCNP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Diff_Gth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PHITS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MCNP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err="1">
                          <a:effectLst/>
                        </a:rPr>
                        <a:t>Diff_Gepi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7382288"/>
                  </a:ext>
                </a:extLst>
              </a:tr>
              <a:tr h="39513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197Au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0.962±0.006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0.974±0.004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1.2%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0.337±0.009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0.360±0.001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6.3%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03219"/>
                  </a:ext>
                </a:extLst>
              </a:tr>
              <a:tr h="39513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63Cu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1.018±0.016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1.026±0.014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0.8%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0.979±0.030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0.988±0.009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1.0%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631122"/>
                  </a:ext>
                </a:extLst>
              </a:tr>
              <a:tr h="39513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94Zr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1.003±0.014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1.006±0.007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0.2%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1.004±0.043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1.007±0.006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0.4%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340260"/>
                  </a:ext>
                </a:extLst>
              </a:tr>
              <a:tr h="39513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96Zr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1.003±0.007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1.006±0.005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0.2%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1.001±0.076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1.009±0.004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0.7%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177595"/>
                  </a:ext>
                </a:extLst>
              </a:tr>
              <a:tr h="39513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186W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0.982±0.007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0.989±0.004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0.7%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0.496±0.016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0.541±0.002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8.4%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296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6304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1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17485</TotalTime>
  <Words>1731</Words>
  <Application>Microsoft Office PowerPoint</Application>
  <PresentationFormat>Widescreen</PresentationFormat>
  <Paragraphs>290</Paragraphs>
  <Slides>19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Aptos</vt:lpstr>
      <vt:lpstr>Aptos Narrow</vt:lpstr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Bitmap Image</vt:lpstr>
      <vt:lpstr>Calculation of self-shielding correction for Neutron activation experiments at IREN facility using PHITS and MCNP6</vt:lpstr>
      <vt:lpstr>Neutron self-shielding factors?</vt:lpstr>
      <vt:lpstr>IREN Converter Structure</vt:lpstr>
      <vt:lpstr>PowerPoint Presentation</vt:lpstr>
      <vt:lpstr>PowerPoint Presentation</vt:lpstr>
      <vt:lpstr>PowerPoint Presentation</vt:lpstr>
      <vt:lpstr>Neutron self-shielding factors</vt:lpstr>
      <vt:lpstr>Transmission function (ф/ ф0(E)) </vt:lpstr>
      <vt:lpstr>Results &amp; Discussion</vt:lpstr>
      <vt:lpstr>PowerPoint Presentation</vt:lpstr>
      <vt:lpstr>PowerPoint Presentation</vt:lpstr>
      <vt:lpstr>Resonance integral</vt:lpstr>
      <vt:lpstr>PowerPoint Presentation</vt:lpstr>
      <vt:lpstr>Conclusion</vt:lpstr>
      <vt:lpstr>THANKS FOR YOUR ATTENTION</vt:lpstr>
      <vt:lpstr>Transmission function (ф/ ф0(E)) </vt:lpstr>
      <vt:lpstr>Transmission function (ф/ ф0(E))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57</cp:revision>
  <dcterms:created xsi:type="dcterms:W3CDTF">2025-04-03T12:52:22Z</dcterms:created>
  <dcterms:modified xsi:type="dcterms:W3CDTF">2025-06-11T04:12:12Z</dcterms:modified>
</cp:coreProperties>
</file>