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4"/>
  </p:notesMasterIdLst>
  <p:handoutMasterIdLst>
    <p:handoutMasterId r:id="rId15"/>
  </p:handoutMasterIdLst>
  <p:sldIdLst>
    <p:sldId id="257" r:id="rId2"/>
    <p:sldId id="258" r:id="rId3"/>
    <p:sldId id="284" r:id="rId4"/>
    <p:sldId id="260" r:id="rId5"/>
    <p:sldId id="276" r:id="rId6"/>
    <p:sldId id="262" r:id="rId7"/>
    <p:sldId id="278" r:id="rId8"/>
    <p:sldId id="264" r:id="rId9"/>
    <p:sldId id="286" r:id="rId10"/>
    <p:sldId id="288" r:id="rId11"/>
    <p:sldId id="269" r:id="rId12"/>
    <p:sldId id="270" r:id="rId13"/>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2923" autoAdjust="0"/>
  </p:normalViewPr>
  <p:slideViewPr>
    <p:cSldViewPr snapToGrid="0">
      <p:cViewPr>
        <p:scale>
          <a:sx n="100" d="100"/>
          <a:sy n="100" d="100"/>
        </p:scale>
        <p:origin x="216" y="246"/>
      </p:cViewPr>
      <p:guideLst/>
    </p:cSldViewPr>
  </p:slideViewPr>
  <p:notesTextViewPr>
    <p:cViewPr>
      <p:scale>
        <a:sx n="125" d="100"/>
        <a:sy n="125"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566B356-2A48-47DC-8C76-5186D7B1A45C}" type="datetimeFigureOut">
              <a:rPr lang="ru-RU" smtClean="0"/>
              <a:t>26.05.2025</a:t>
            </a:fld>
            <a:endParaRPr lang="ru-RU"/>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72EBF7B-F07E-4420-9613-49FCE8C41C6B}" type="slidenum">
              <a:rPr lang="ru-RU" smtClean="0"/>
              <a:t>‹#›</a:t>
            </a:fld>
            <a:endParaRPr lang="ru-RU"/>
          </a:p>
        </p:txBody>
      </p:sp>
    </p:spTree>
    <p:extLst>
      <p:ext uri="{BB962C8B-B14F-4D97-AF65-F5344CB8AC3E}">
        <p14:creationId xmlns:p14="http://schemas.microsoft.com/office/powerpoint/2010/main" val="320946718"/>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48128D-8D33-4E6A-BC75-6B465534EE25}" type="datetimeFigureOut">
              <a:rPr lang="ru-RU" smtClean="0"/>
              <a:t>26.05.2025</a:t>
            </a:fld>
            <a:endParaRPr lang="ru-R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1AC56F0-0B4F-44D6-ABBC-2E74F437E2F5}" type="slidenum">
              <a:rPr lang="ru-RU" smtClean="0"/>
              <a:t>‹#›</a:t>
            </a:fld>
            <a:endParaRPr lang="ru-RU"/>
          </a:p>
        </p:txBody>
      </p:sp>
    </p:spTree>
    <p:extLst>
      <p:ext uri="{BB962C8B-B14F-4D97-AF65-F5344CB8AC3E}">
        <p14:creationId xmlns:p14="http://schemas.microsoft.com/office/powerpoint/2010/main" val="806463115"/>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sz="1200" kern="1200" smtClean="0">
                <a:solidFill>
                  <a:schemeClr val="tx1"/>
                </a:solidFill>
                <a:effectLst/>
                <a:latin typeface="+mn-lt"/>
                <a:ea typeface="+mn-ea"/>
                <a:cs typeface="+mn-cs"/>
              </a:rPr>
              <a:t>Hello </a:t>
            </a:r>
            <a:r>
              <a:rPr lang="en-US" sz="1200" kern="1200" smtClean="0">
                <a:solidFill>
                  <a:schemeClr val="tx1"/>
                </a:solidFill>
                <a:effectLst/>
                <a:latin typeface="+mn-lt"/>
                <a:ea typeface="+mn-ea"/>
                <a:cs typeface="+mn-cs"/>
              </a:rPr>
              <a:t>everyone! I’m Phi, a researcher at the Vietnam Academy of Science and Technology (VAST), currently based at the </a:t>
            </a:r>
            <a:r>
              <a:rPr lang="en-US" sz="1200" kern="1200" smtClean="0">
                <a:solidFill>
                  <a:schemeClr val="tx1"/>
                </a:solidFill>
                <a:effectLst/>
                <a:latin typeface="+mn-lt"/>
                <a:ea typeface="+mn-ea"/>
                <a:cs typeface="+mn-cs"/>
              </a:rPr>
              <a:t>Dzelepov</a:t>
            </a:r>
            <a:r>
              <a:rPr lang="en-US" sz="1200" kern="1200" baseline="0" smtClean="0">
                <a:solidFill>
                  <a:schemeClr val="tx1"/>
                </a:solidFill>
                <a:effectLst/>
                <a:latin typeface="+mn-lt"/>
                <a:ea typeface="+mn-ea"/>
                <a:cs typeface="+mn-cs"/>
              </a:rPr>
              <a:t> Laboratory of Nuclear Problems. </a:t>
            </a:r>
            <a:r>
              <a:rPr lang="en-US" sz="1200" kern="1200" smtClean="0">
                <a:solidFill>
                  <a:schemeClr val="tx1"/>
                </a:solidFill>
                <a:effectLst/>
                <a:latin typeface="+mn-lt"/>
                <a:ea typeface="+mn-ea"/>
                <a:cs typeface="+mn-cs"/>
              </a:rPr>
              <a:t>(JINR</a:t>
            </a:r>
            <a:r>
              <a:rPr lang="en-US" sz="1200" kern="1200" smtClean="0">
                <a:solidFill>
                  <a:schemeClr val="tx1"/>
                </a:solidFill>
                <a:effectLst/>
                <a:latin typeface="+mn-lt"/>
                <a:ea typeface="+mn-ea"/>
                <a:cs typeface="+mn-cs"/>
              </a:rPr>
              <a:t>).</a:t>
            </a:r>
            <a:endParaRPr lang="ru-RU" sz="1200" kern="1200" smtClean="0">
              <a:solidFill>
                <a:schemeClr val="tx1"/>
              </a:solidFill>
              <a:effectLst/>
              <a:latin typeface="+mn-lt"/>
              <a:ea typeface="+mn-ea"/>
              <a:cs typeface="+mn-cs"/>
            </a:endParaRPr>
          </a:p>
          <a:p>
            <a:r>
              <a:rPr lang="en-US" sz="1200" kern="1200" smtClean="0">
                <a:solidFill>
                  <a:schemeClr val="tx1"/>
                </a:solidFill>
                <a:effectLst/>
                <a:latin typeface="+mn-lt"/>
                <a:ea typeface="+mn-ea"/>
                <a:cs typeface="+mn-cs"/>
              </a:rPr>
              <a:t>This year,</a:t>
            </a:r>
            <a:r>
              <a:rPr lang="en-US" sz="1200" kern="1200" baseline="0" smtClean="0">
                <a:solidFill>
                  <a:schemeClr val="tx1"/>
                </a:solidFill>
                <a:effectLst/>
                <a:latin typeface="+mn-lt"/>
                <a:ea typeface="+mn-ea"/>
                <a:cs typeface="+mn-cs"/>
              </a:rPr>
              <a:t> our conference is dedicated to the research and infrastructure facility of the institute. So I would like </a:t>
            </a:r>
            <a:r>
              <a:rPr lang="en-US" sz="1200" kern="1200" smtClean="0">
                <a:solidFill>
                  <a:schemeClr val="tx1"/>
                </a:solidFill>
                <a:effectLst/>
                <a:latin typeface="+mn-lt"/>
                <a:ea typeface="+mn-ea"/>
                <a:cs typeface="+mn-cs"/>
              </a:rPr>
              <a:t>to bring to you our </a:t>
            </a:r>
            <a:r>
              <a:rPr lang="en-US" sz="1200" kern="1200" smtClean="0">
                <a:solidFill>
                  <a:schemeClr val="tx1"/>
                </a:solidFill>
                <a:effectLst/>
                <a:latin typeface="+mn-lt"/>
                <a:ea typeface="+mn-ea"/>
                <a:cs typeface="+mn-cs"/>
              </a:rPr>
              <a:t>latest achievement </a:t>
            </a:r>
            <a:r>
              <a:rPr lang="en-US" sz="1200" kern="1200" smtClean="0">
                <a:solidFill>
                  <a:schemeClr val="tx1"/>
                </a:solidFill>
                <a:effectLst/>
                <a:latin typeface="+mn-lt"/>
                <a:ea typeface="+mn-ea"/>
                <a:cs typeface="+mn-cs"/>
              </a:rPr>
              <a:t>in development</a:t>
            </a:r>
            <a:r>
              <a:rPr lang="en-US" sz="1200" kern="1200" baseline="0" smtClean="0">
                <a:solidFill>
                  <a:schemeClr val="tx1"/>
                </a:solidFill>
                <a:effectLst/>
                <a:latin typeface="+mn-lt"/>
                <a:ea typeface="+mn-ea"/>
                <a:cs typeface="+mn-cs"/>
              </a:rPr>
              <a:t> of</a:t>
            </a:r>
            <a:r>
              <a:rPr lang="en-US" sz="1200" kern="1200" smtClean="0">
                <a:solidFill>
                  <a:schemeClr val="tx1"/>
                </a:solidFill>
                <a:effectLst/>
                <a:latin typeface="+mn-lt"/>
                <a:ea typeface="+mn-ea"/>
                <a:cs typeface="+mn-cs"/>
              </a:rPr>
              <a:t> </a:t>
            </a:r>
            <a:r>
              <a:rPr lang="en-US" sz="1200" kern="1200" smtClean="0">
                <a:solidFill>
                  <a:schemeClr val="tx1"/>
                </a:solidFill>
                <a:effectLst/>
                <a:latin typeface="+mn-lt"/>
                <a:ea typeface="+mn-ea"/>
                <a:cs typeface="+mn-cs"/>
              </a:rPr>
              <a:t>a tunable monochromatic </a:t>
            </a:r>
            <a:r>
              <a:rPr lang="en-US" sz="1200" kern="1200" smtClean="0">
                <a:solidFill>
                  <a:schemeClr val="tx1"/>
                </a:solidFill>
                <a:effectLst/>
                <a:latin typeface="+mn-lt"/>
                <a:ea typeface="+mn-ea"/>
                <a:cs typeface="+mn-cs"/>
              </a:rPr>
              <a:t>X-rays </a:t>
            </a:r>
            <a:r>
              <a:rPr lang="en-US" sz="1200" kern="1200" smtClean="0">
                <a:solidFill>
                  <a:schemeClr val="tx1"/>
                </a:solidFill>
                <a:effectLst/>
                <a:latin typeface="+mn-lt"/>
                <a:ea typeface="+mn-ea"/>
                <a:cs typeface="+mn-cs"/>
              </a:rPr>
              <a:t>source, designed for precise energy calibration of pixelated semiconductor detectors.</a:t>
            </a:r>
            <a:endParaRPr lang="ru-RU" sz="1200" kern="1200" smtClean="0">
              <a:solidFill>
                <a:schemeClr val="tx1"/>
              </a:solidFill>
              <a:effectLst/>
              <a:latin typeface="+mn-lt"/>
              <a:ea typeface="+mn-ea"/>
              <a:cs typeface="+mn-cs"/>
            </a:endParaRPr>
          </a:p>
          <a:p>
            <a:pPr marL="0" lvl="0" indent="0" algn="l" rtl="0">
              <a:spcBef>
                <a:spcPts val="0"/>
              </a:spcBef>
              <a:spcAft>
                <a:spcPts val="0"/>
              </a:spcAft>
              <a:buNone/>
            </a:pPr>
            <a:endParaRPr lang="en-US" baseline="0" smtClean="0"/>
          </a:p>
          <a:p>
            <a:r>
              <a:rPr lang="en-US" sz="1200" b="0" i="0" kern="1200" smtClean="0">
                <a:solidFill>
                  <a:schemeClr val="tx1"/>
                </a:solidFill>
                <a:effectLst/>
                <a:latin typeface="+mn-lt"/>
                <a:ea typeface="+mn-ea"/>
                <a:cs typeface="+mn-cs"/>
              </a:rPr>
              <a:t>/həˈloʊ ˈɛvriˌwʌn! aɪm fi, ə riˈsɜrtʃər æt ðə ˌvjɛtˈnɑːm əˈkædəmi əv ˈsaɪəns ənd tɛkˈnɑləʤi (væst), ˈkɜrəntli beɪst æt ðə ˈdzɛləpɑːv læˈbɔrəˌtɔri əv ˈnukliər ˈprɑbləmz (ˈʤaɪənɑr).</a:t>
            </a:r>
            <a:r>
              <a:rPr lang="en-US" smtClean="0"/>
              <a:t/>
            </a:r>
            <a:br>
              <a:rPr lang="en-US" smtClean="0"/>
            </a:br>
            <a:r>
              <a:rPr lang="en-US" sz="1200" b="0" i="0" kern="1200" smtClean="0">
                <a:solidFill>
                  <a:schemeClr val="tx1"/>
                </a:solidFill>
                <a:effectLst/>
                <a:latin typeface="+mn-lt"/>
                <a:ea typeface="+mn-ea"/>
                <a:cs typeface="+mn-cs"/>
              </a:rPr>
              <a:t>ðɪs jɪr, ˈaʊər ˈkɑnfərəns ɪz ˈdɛdəˌkeɪtɪd tə ðə riˈsɜrtʃ ənd ˈɪnfrəˌstrʌkʧər fəˈsɪləti əv ði ˈɪnstəˌtut. ɪts maɪ ˈplɛʒər tə brɪŋ tə ju ˈaʊər ˈleɪtəst əˈʧivmənt ɪn dɪˈvɛləpmənt əv ə ˈtunəbəl ˌmɑnəˈkroʊmætɪk ˈɛksreɪ sɔrs, dɪˈzaɪnd fɔr priˈsaɪs ˈɛnərʤi ˌkæləˈbreɪʃən əv ˈpɪksəˌleɪtɪd ˌsɛmikənˈdʌktər dɪˈtɛktərz./</a:t>
            </a:r>
            <a:endParaRPr lang="en-US" baseline="0" smtClean="0"/>
          </a:p>
          <a:p>
            <a:pPr marL="0" lvl="0" indent="0" algn="l" rtl="0">
              <a:spcBef>
                <a:spcPts val="0"/>
              </a:spcBef>
              <a:spcAft>
                <a:spcPts val="0"/>
              </a:spcAft>
              <a:buNone/>
            </a:pPr>
            <a:endParaRPr lang="en-US" baseline="0" smtClean="0"/>
          </a:p>
          <a:p>
            <a:pPr marL="0" lvl="0" indent="0" algn="l" rtl="0">
              <a:spcBef>
                <a:spcPts val="0"/>
              </a:spcBef>
              <a:spcAft>
                <a:spcPts val="0"/>
              </a:spcAft>
              <a:buNone/>
            </a:pPr>
            <a:endParaRPr/>
          </a:p>
        </p:txBody>
      </p:sp>
      <p:sp>
        <p:nvSpPr>
          <p:cNvPr id="2" name="Footer Placeholder 1"/>
          <p:cNvSpPr>
            <a:spLocks noGrp="1"/>
          </p:cNvSpPr>
          <p:nvPr>
            <p:ph type="ftr" sz="quarter" idx="10"/>
          </p:nvPr>
        </p:nvSpPr>
        <p:spPr/>
        <p:txBody>
          <a:bodyPr/>
          <a:lstStyle/>
          <a:p>
            <a:endParaRPr lang="ru-RU"/>
          </a:p>
        </p:txBody>
      </p:sp>
    </p:spTree>
    <p:extLst>
      <p:ext uri="{BB962C8B-B14F-4D97-AF65-F5344CB8AC3E}">
        <p14:creationId xmlns:p14="http://schemas.microsoft.com/office/powerpoint/2010/main" val="20307130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smtClean="0">
                <a:solidFill>
                  <a:schemeClr val="tx1"/>
                </a:solidFill>
                <a:effectLst/>
                <a:latin typeface="+mn-lt"/>
                <a:ea typeface="+mn-ea"/>
                <a:cs typeface="+mn-cs"/>
              </a:rPr>
              <a:t>To compare our source with existing alternatives offering similar functionality, please refer to the next figure. Our system operates across a broader energy range and in energy range up to 30 keV our source delivers superior monochromaticity for a 3×3 mm² beam profile.</a:t>
            </a:r>
          </a:p>
          <a:p>
            <a:endParaRPr lang="en-US" sz="1200" b="0" i="0" kern="1200" smtClean="0">
              <a:solidFill>
                <a:schemeClr val="tx1"/>
              </a:solidFill>
              <a:effectLst/>
              <a:latin typeface="+mn-lt"/>
              <a:ea typeface="+mn-ea"/>
              <a:cs typeface="+mn-cs"/>
            </a:endParaRPr>
          </a:p>
          <a:p>
            <a:r>
              <a:rPr lang="en-US" sz="1200" b="0" i="0" kern="1200" smtClean="0">
                <a:solidFill>
                  <a:schemeClr val="tx1"/>
                </a:solidFill>
                <a:effectLst/>
                <a:latin typeface="+mn-lt"/>
                <a:ea typeface="+mn-ea"/>
                <a:cs typeface="+mn-cs"/>
              </a:rPr>
              <a:t>/tə kəmˈpeə(r) ˈaʊə(r) sɔːs wɪð ɪɡˈzɪstɪŋ ɔːlˈtɜːnətɪvz ˈɒfərɪŋ ˈsɪmɪlə(r) ˌfʌŋkʃəˈnæləti, pliːz rɪˈfɜː(r) tə ðə nekst ˈfɪɡə(r). ˈaʊə(r) ˈsɪstəm ˈɒpəreɪts əˈkrɒs ə ˈbrɔːdə(r) ˈenədʒi reɪndʒ ənd ɪn ˈenədʒi reɪndʒ ʌp tə ˈ</a:t>
            </a:r>
            <a:r>
              <a:rPr lang="el-GR" sz="1200" b="0" i="0" kern="1200" smtClean="0">
                <a:solidFill>
                  <a:schemeClr val="tx1"/>
                </a:solidFill>
                <a:effectLst/>
                <a:latin typeface="+mn-lt"/>
                <a:ea typeface="+mn-ea"/>
                <a:cs typeface="+mn-cs"/>
              </a:rPr>
              <a:t>θ</a:t>
            </a:r>
            <a:r>
              <a:rPr lang="en-US" sz="1200" b="0" i="0" kern="1200" smtClean="0">
                <a:solidFill>
                  <a:schemeClr val="tx1"/>
                </a:solidFill>
                <a:effectLst/>
                <a:latin typeface="+mn-lt"/>
                <a:ea typeface="+mn-ea"/>
                <a:cs typeface="+mn-cs"/>
              </a:rPr>
              <a:t>ɜːti kiːˈiː ˈaʊə(r) sɔːs dɪˈlɪvəz suːˈpɪəriə(r) ˌmɒnəkrəʊməˈtɪsəti fə(r) ə </a:t>
            </a:r>
            <a:r>
              <a:rPr lang="el-GR" sz="1200" b="0" i="0" kern="1200" smtClean="0">
                <a:solidFill>
                  <a:schemeClr val="tx1"/>
                </a:solidFill>
                <a:effectLst/>
                <a:latin typeface="+mn-lt"/>
                <a:ea typeface="+mn-ea"/>
                <a:cs typeface="+mn-cs"/>
              </a:rPr>
              <a:t>θ</a:t>
            </a:r>
            <a:r>
              <a:rPr lang="en-US" sz="1200" b="0" i="0" kern="1200" smtClean="0">
                <a:solidFill>
                  <a:schemeClr val="tx1"/>
                </a:solidFill>
                <a:effectLst/>
                <a:latin typeface="+mn-lt"/>
                <a:ea typeface="+mn-ea"/>
                <a:cs typeface="+mn-cs"/>
              </a:rPr>
              <a:t>riː baɪ </a:t>
            </a:r>
            <a:r>
              <a:rPr lang="el-GR" sz="1200" b="0" i="0" kern="1200" smtClean="0">
                <a:solidFill>
                  <a:schemeClr val="tx1"/>
                </a:solidFill>
                <a:effectLst/>
                <a:latin typeface="+mn-lt"/>
                <a:ea typeface="+mn-ea"/>
                <a:cs typeface="+mn-cs"/>
              </a:rPr>
              <a:t>θ</a:t>
            </a:r>
            <a:r>
              <a:rPr lang="en-US" sz="1200" b="0" i="0" kern="1200" smtClean="0">
                <a:solidFill>
                  <a:schemeClr val="tx1"/>
                </a:solidFill>
                <a:effectLst/>
                <a:latin typeface="+mn-lt"/>
                <a:ea typeface="+mn-ea"/>
                <a:cs typeface="+mn-cs"/>
              </a:rPr>
              <a:t>riː ˈmɪlɪmiːtə skweəd biːm ˈprəʊfaɪl./</a:t>
            </a:r>
            <a:endParaRPr lang="ru-RU"/>
          </a:p>
        </p:txBody>
      </p:sp>
      <p:sp>
        <p:nvSpPr>
          <p:cNvPr id="4" name="Footer Placeholder 3"/>
          <p:cNvSpPr>
            <a:spLocks noGrp="1"/>
          </p:cNvSpPr>
          <p:nvPr>
            <p:ph type="ftr" sz="quarter" idx="10"/>
          </p:nvPr>
        </p:nvSpPr>
        <p:spPr/>
        <p:txBody>
          <a:bodyPr/>
          <a:lstStyle/>
          <a:p>
            <a:endParaRPr lang="ru-RU"/>
          </a:p>
        </p:txBody>
      </p:sp>
      <p:sp>
        <p:nvSpPr>
          <p:cNvPr id="5" name="Slide Number Placeholder 4"/>
          <p:cNvSpPr>
            <a:spLocks noGrp="1"/>
          </p:cNvSpPr>
          <p:nvPr>
            <p:ph type="sldNum" sz="quarter" idx="11"/>
          </p:nvPr>
        </p:nvSpPr>
        <p:spPr/>
        <p:txBody>
          <a:bodyPr/>
          <a:lstStyle/>
          <a:p>
            <a:fld id="{C1AC56F0-0B4F-44D6-ABBC-2E74F437E2F5}" type="slidenum">
              <a:rPr lang="ru-RU" smtClean="0"/>
              <a:t>10</a:t>
            </a:fld>
            <a:endParaRPr lang="ru-RU"/>
          </a:p>
        </p:txBody>
      </p:sp>
    </p:spTree>
    <p:extLst>
      <p:ext uri="{BB962C8B-B14F-4D97-AF65-F5344CB8AC3E}">
        <p14:creationId xmlns:p14="http://schemas.microsoft.com/office/powerpoint/2010/main" val="5597528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g2f4ce83a9eb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9" name="Google Shape;229;g2f4ce83a9eb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algn="just">
              <a:lnSpc>
                <a:spcPct val="180000"/>
              </a:lnSpc>
              <a:buFont typeface="Arial" panose="020B0604020202020204" pitchFamily="34" charset="0"/>
              <a:buChar char="•"/>
            </a:pPr>
            <a:r>
              <a:rPr lang="en-US" sz="1200" kern="1200" smtClean="0">
                <a:solidFill>
                  <a:schemeClr val="tx1"/>
                </a:solidFill>
                <a:effectLst/>
                <a:latin typeface="+mn-lt"/>
                <a:ea typeface="+mn-ea"/>
                <a:cs typeface="+mn-cs"/>
              </a:rPr>
              <a:t>In conclusion, we have developed a tunable monochromatic X-ray source covering 15-100 keV with 1.5-9% monochromaticity, which is particularly suitable for energy calibration of pixelated semiconductor detectors. </a:t>
            </a:r>
            <a:r>
              <a:rPr lang="en-US" smtClean="0"/>
              <a:t>As an institutional X-ray platform, this facility can be used for calibration of gamma spectrometers and energy-resolved imaging - particularly valuable for materials science and biomedical studies.</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smtClean="0">
                <a:solidFill>
                  <a:schemeClr val="tx1"/>
                </a:solidFill>
                <a:effectLst/>
                <a:latin typeface="+mn-lt"/>
                <a:ea typeface="+mn-ea"/>
                <a:cs typeface="+mn-cs"/>
              </a:rPr>
              <a:t>/</a:t>
            </a:r>
            <a:r>
              <a:rPr lang="en-US" sz="1200" kern="1200" smtClean="0">
                <a:solidFill>
                  <a:schemeClr val="tx1"/>
                </a:solidFill>
                <a:effectLst/>
                <a:latin typeface="+mn-lt"/>
                <a:ea typeface="+mn-ea"/>
                <a:cs typeface="+mn-cs"/>
              </a:rPr>
              <a:t>ɪn kənˈkluːʒn̩, wi həv dɪˈveləpt ə ˈtjuːnəbl̩ ˌmɒnəkrəˈmætɪk ˈeksreɪ sɔːs ˈkʌvərɪŋ ˈfɪftiːn tə ˈwʌn ˈhʌndrəd kiːˈiː wɪð wʌn pɔɪnt faɪv tə naɪn pəˈsent ˌmɒnəˌkrəʊməˈtɪsəti, wɪʧ ɪz pəˈtɪkjələli ˈsuːtəbl̩ fə ˈenədʒi ˌkælɪˈbreɪʃn̩ əv ˈpɪksəleɪtɪd ˌsemikənˈdʌktə dɪˈtektəz. </a:t>
            </a:r>
            <a:r>
              <a:rPr lang="en-US" sz="1200" b="0" i="0" kern="1200" smtClean="0">
                <a:solidFill>
                  <a:schemeClr val="tx1"/>
                </a:solidFill>
                <a:effectLst/>
                <a:latin typeface="+mn-lt"/>
                <a:ea typeface="+mn-ea"/>
                <a:cs typeface="+mn-cs"/>
              </a:rPr>
              <a:t>æz ən ˌɪnstɪˈtuʃənəl ˈɛksreɪ ˈplætfɔrm, ðɪs fəˈsɪləti kæn bi juzd fɔr ˌkælɪˈbreɪʃən əv ˈɡæmə spɛkˈtrɑmɪtərz ænd ˈɛnərdʒi-rɪˈzɑlvd ˈɪmɪdʒɪŋ - pərˈtɪkjələrli ˈvæljuəbl fɔr məˈtɪriəlz ˈsaɪəns ænd ˌbaɪoʊˈmɛdɪkəl ˈstʌdiz./</a:t>
            </a:r>
            <a:endParaRPr lang="ru-RU" sz="1200" kern="1200">
              <a:solidFill>
                <a:schemeClr val="tx1"/>
              </a:solidFill>
              <a:effectLst/>
              <a:latin typeface="+mn-lt"/>
              <a:ea typeface="+mn-ea"/>
              <a:cs typeface="+mn-cs"/>
            </a:endParaRPr>
          </a:p>
        </p:txBody>
      </p:sp>
      <p:sp>
        <p:nvSpPr>
          <p:cNvPr id="2" name="Footer Placeholder 1"/>
          <p:cNvSpPr>
            <a:spLocks noGrp="1"/>
          </p:cNvSpPr>
          <p:nvPr>
            <p:ph type="ftr" sz="quarter" idx="10"/>
          </p:nvPr>
        </p:nvSpPr>
        <p:spPr/>
        <p:txBody>
          <a:bodyPr/>
          <a:lstStyle/>
          <a:p>
            <a:endParaRPr lang="ru-RU"/>
          </a:p>
        </p:txBody>
      </p:sp>
    </p:spTree>
    <p:extLst>
      <p:ext uri="{BB962C8B-B14F-4D97-AF65-F5344CB8AC3E}">
        <p14:creationId xmlns:p14="http://schemas.microsoft.com/office/powerpoint/2010/main" val="116987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smtClean="0">
                <a:solidFill>
                  <a:schemeClr val="tx1"/>
                </a:solidFill>
                <a:effectLst/>
                <a:latin typeface="+mn-lt"/>
                <a:ea typeface="+mn-ea"/>
                <a:cs typeface="+mn-cs"/>
              </a:rPr>
              <a:t>My talk </a:t>
            </a:r>
            <a:r>
              <a:rPr lang="en-US" sz="1200" kern="1200" smtClean="0">
                <a:solidFill>
                  <a:schemeClr val="tx1"/>
                </a:solidFill>
                <a:effectLst/>
                <a:latin typeface="+mn-lt"/>
                <a:ea typeface="+mn-ea"/>
                <a:cs typeface="+mn-cs"/>
              </a:rPr>
              <a:t>is </a:t>
            </a:r>
            <a:r>
              <a:rPr lang="en-US" sz="1200" kern="1200" smtClean="0">
                <a:solidFill>
                  <a:schemeClr val="tx1"/>
                </a:solidFill>
                <a:effectLst/>
                <a:latin typeface="+mn-lt"/>
                <a:ea typeface="+mn-ea"/>
                <a:cs typeface="+mn-cs"/>
              </a:rPr>
              <a:t>divided into four parts:</a:t>
            </a:r>
            <a:endParaRPr lang="ru-RU" sz="1200" kern="1200" smtClean="0">
              <a:solidFill>
                <a:schemeClr val="tx1"/>
              </a:solidFill>
              <a:effectLst/>
              <a:latin typeface="+mn-lt"/>
              <a:ea typeface="+mn-ea"/>
              <a:cs typeface="+mn-cs"/>
            </a:endParaRPr>
          </a:p>
          <a:p>
            <a:r>
              <a:rPr lang="en-US" sz="1200" kern="1200" smtClean="0">
                <a:solidFill>
                  <a:schemeClr val="tx1"/>
                </a:solidFill>
                <a:effectLst/>
                <a:latin typeface="+mn-lt"/>
                <a:ea typeface="+mn-ea"/>
                <a:cs typeface="+mn-cs"/>
              </a:rPr>
              <a:t>Introduction, Source design, Performance Measurements and Conclusions.</a:t>
            </a:r>
          </a:p>
          <a:p>
            <a:endParaRPr lang="en-US" sz="1200" kern="1200" smtClean="0">
              <a:solidFill>
                <a:schemeClr val="tx1"/>
              </a:solidFill>
              <a:effectLst/>
              <a:latin typeface="+mn-lt"/>
              <a:ea typeface="+mn-ea"/>
              <a:cs typeface="+mn-cs"/>
            </a:endParaRPr>
          </a:p>
          <a:p>
            <a:r>
              <a:rPr lang="en-US" sz="1200" kern="1200" smtClean="0">
                <a:solidFill>
                  <a:schemeClr val="tx1"/>
                </a:solidFill>
                <a:effectLst/>
                <a:latin typeface="+mn-lt"/>
                <a:ea typeface="+mn-ea"/>
                <a:cs typeface="+mn-cs"/>
              </a:rPr>
              <a:t>/maɪ tɔːk təˈdeɪ ɪz dɪˈvaɪdɪd ˈɪntuː fɔː pɑːts:</a:t>
            </a:r>
            <a:endParaRPr lang="ru-RU" sz="1200" kern="1200" smtClean="0">
              <a:solidFill>
                <a:schemeClr val="tx1"/>
              </a:solidFill>
              <a:effectLst/>
              <a:latin typeface="+mn-lt"/>
              <a:ea typeface="+mn-ea"/>
              <a:cs typeface="+mn-cs"/>
            </a:endParaRPr>
          </a:p>
          <a:p>
            <a:r>
              <a:rPr lang="en-US" sz="1200" kern="1200" smtClean="0">
                <a:solidFill>
                  <a:schemeClr val="tx1"/>
                </a:solidFill>
                <a:effectLst/>
                <a:latin typeface="+mn-lt"/>
                <a:ea typeface="+mn-ea"/>
                <a:cs typeface="+mn-cs"/>
              </a:rPr>
              <a:t>ˌɪntrəˈdʌkʃn, sɔːs dɪˈzaɪn, pəˈfɔːməns ˈmeʒəmənts ən kənˈkluːʒnz./</a:t>
            </a:r>
            <a:endParaRPr lang="ru-RU" sz="1200" kern="1200" smtClean="0">
              <a:solidFill>
                <a:schemeClr val="tx1"/>
              </a:solidFill>
              <a:effectLst/>
              <a:latin typeface="+mn-lt"/>
              <a:ea typeface="+mn-ea"/>
              <a:cs typeface="+mn-cs"/>
            </a:endParaRPr>
          </a:p>
          <a:p>
            <a:endParaRPr lang="ru-RU" sz="1200" kern="1200">
              <a:solidFill>
                <a:schemeClr val="tx1"/>
              </a:solidFill>
              <a:effectLst/>
              <a:latin typeface="+mn-lt"/>
              <a:ea typeface="+mn-ea"/>
              <a:cs typeface="+mn-cs"/>
            </a:endParaRPr>
          </a:p>
        </p:txBody>
      </p:sp>
      <p:sp>
        <p:nvSpPr>
          <p:cNvPr id="4" name="Footer Placeholder 3"/>
          <p:cNvSpPr>
            <a:spLocks noGrp="1"/>
          </p:cNvSpPr>
          <p:nvPr>
            <p:ph type="ftr" sz="quarter" idx="10"/>
          </p:nvPr>
        </p:nvSpPr>
        <p:spPr/>
        <p:txBody>
          <a:bodyPr/>
          <a:lstStyle/>
          <a:p>
            <a:endParaRPr lang="ru-RU"/>
          </a:p>
        </p:txBody>
      </p:sp>
      <p:sp>
        <p:nvSpPr>
          <p:cNvPr id="5" name="Slide Number Placeholder 4"/>
          <p:cNvSpPr>
            <a:spLocks noGrp="1"/>
          </p:cNvSpPr>
          <p:nvPr>
            <p:ph type="sldNum" sz="quarter" idx="11"/>
          </p:nvPr>
        </p:nvSpPr>
        <p:spPr/>
        <p:txBody>
          <a:bodyPr/>
          <a:lstStyle/>
          <a:p>
            <a:fld id="{C1AC56F0-0B4F-44D6-ABBC-2E74F437E2F5}" type="slidenum">
              <a:rPr lang="ru-RU" smtClean="0"/>
              <a:t>2</a:t>
            </a:fld>
            <a:endParaRPr lang="ru-RU"/>
          </a:p>
        </p:txBody>
      </p:sp>
    </p:spTree>
    <p:extLst>
      <p:ext uri="{BB962C8B-B14F-4D97-AF65-F5344CB8AC3E}">
        <p14:creationId xmlns:p14="http://schemas.microsoft.com/office/powerpoint/2010/main" val="40053530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smtClean="0">
                <a:solidFill>
                  <a:schemeClr val="tx1"/>
                </a:solidFill>
                <a:effectLst/>
                <a:latin typeface="+mn-lt"/>
                <a:ea typeface="+mn-ea"/>
                <a:cs typeface="+mn-cs"/>
              </a:rPr>
              <a:t>Pixel response non-uniformity is a well-known challenge in pixelated detectors</a:t>
            </a:r>
            <a:r>
              <a:rPr lang="en-US" sz="1200" kern="1200" smtClean="0">
                <a:solidFill>
                  <a:schemeClr val="tx1"/>
                </a:solidFill>
                <a:effectLst/>
                <a:latin typeface="+mn-lt"/>
                <a:ea typeface="+mn-ea"/>
                <a:cs typeface="+mn-cs"/>
              </a:rPr>
              <a:t>.</a:t>
            </a:r>
            <a:r>
              <a:rPr lang="ru-RU" sz="1200" kern="1200" smtClean="0">
                <a:solidFill>
                  <a:schemeClr val="tx1"/>
                </a:solidFill>
                <a:effectLst/>
                <a:latin typeface="+mn-lt"/>
                <a:ea typeface="+mn-ea"/>
                <a:cs typeface="+mn-cs"/>
              </a:rPr>
              <a:t> </a:t>
            </a:r>
            <a:endParaRPr lang="en-US" sz="1200" kern="1200" smtClean="0">
              <a:solidFill>
                <a:schemeClr val="tx1"/>
              </a:solidFill>
              <a:effectLst/>
              <a:latin typeface="+mn-lt"/>
              <a:ea typeface="+mn-ea"/>
              <a:cs typeface="+mn-cs"/>
            </a:endParaRPr>
          </a:p>
          <a:p>
            <a:r>
              <a:rPr lang="en-US" sz="1200" kern="1200" smtClean="0">
                <a:solidFill>
                  <a:schemeClr val="tx1"/>
                </a:solidFill>
                <a:effectLst/>
                <a:latin typeface="+mn-lt"/>
                <a:ea typeface="+mn-ea"/>
                <a:cs typeface="+mn-cs"/>
              </a:rPr>
              <a:t>The solution</a:t>
            </a:r>
            <a:r>
              <a:rPr lang="en-US" sz="1200" kern="1200" baseline="0" smtClean="0">
                <a:solidFill>
                  <a:schemeClr val="tx1"/>
                </a:solidFill>
                <a:effectLst/>
                <a:latin typeface="+mn-lt"/>
                <a:ea typeface="+mn-ea"/>
                <a:cs typeface="+mn-cs"/>
              </a:rPr>
              <a:t> of this</a:t>
            </a:r>
            <a:r>
              <a:rPr lang="en-US" sz="1200" kern="1200" smtClean="0">
                <a:solidFill>
                  <a:schemeClr val="tx1"/>
                </a:solidFill>
                <a:effectLst/>
                <a:latin typeface="+mn-lt"/>
                <a:ea typeface="+mn-ea"/>
                <a:cs typeface="+mn-cs"/>
              </a:rPr>
              <a:t> </a:t>
            </a:r>
            <a:r>
              <a:rPr lang="en-US" sz="1200" kern="1200" smtClean="0">
                <a:solidFill>
                  <a:schemeClr val="tx1"/>
                </a:solidFill>
                <a:effectLst/>
                <a:latin typeface="+mn-lt"/>
                <a:ea typeface="+mn-ea"/>
                <a:cs typeface="+mn-cs"/>
              </a:rPr>
              <a:t>is the per-pixel energy calibration.</a:t>
            </a:r>
            <a:endParaRPr lang="ru-RU" sz="1200" kern="1200" smtClean="0">
              <a:solidFill>
                <a:schemeClr val="tx1"/>
              </a:solidFill>
              <a:effectLst/>
              <a:latin typeface="+mn-lt"/>
              <a:ea typeface="+mn-ea"/>
              <a:cs typeface="+mn-cs"/>
            </a:endParaRPr>
          </a:p>
          <a:p>
            <a:r>
              <a:rPr lang="en-US" sz="1200" kern="1200" smtClean="0">
                <a:solidFill>
                  <a:schemeClr val="tx1"/>
                </a:solidFill>
                <a:effectLst/>
                <a:latin typeface="+mn-lt"/>
                <a:ea typeface="+mn-ea"/>
                <a:cs typeface="+mn-cs"/>
              </a:rPr>
              <a:t>Currently, we have two conventional X-ray sources for detector calibration:</a:t>
            </a:r>
            <a:endParaRPr lang="ru-RU" sz="1200" kern="1200" smtClean="0">
              <a:solidFill>
                <a:schemeClr val="tx1"/>
              </a:solidFill>
              <a:effectLst/>
              <a:latin typeface="+mn-lt"/>
              <a:ea typeface="+mn-ea"/>
              <a:cs typeface="+mn-cs"/>
            </a:endParaRPr>
          </a:p>
          <a:p>
            <a:r>
              <a:rPr lang="en-US" sz="1200" kern="1200" smtClean="0">
                <a:solidFill>
                  <a:schemeClr val="tx1"/>
                </a:solidFill>
                <a:effectLst/>
                <a:latin typeface="+mn-lt"/>
                <a:ea typeface="+mn-ea"/>
                <a:cs typeface="+mn-cs"/>
              </a:rPr>
              <a:t>Radioactive isotopes </a:t>
            </a:r>
            <a:r>
              <a:rPr lang="en-US" sz="1200" kern="1200" smtClean="0">
                <a:solidFill>
                  <a:schemeClr val="tx1"/>
                </a:solidFill>
                <a:effectLst/>
                <a:latin typeface="+mn-lt"/>
                <a:ea typeface="+mn-ea"/>
                <a:cs typeface="+mn-cs"/>
              </a:rPr>
              <a:t>and</a:t>
            </a:r>
            <a:r>
              <a:rPr lang="en-US" sz="1200" kern="1200" baseline="0" smtClean="0">
                <a:solidFill>
                  <a:schemeClr val="tx1"/>
                </a:solidFill>
                <a:effectLst/>
                <a:latin typeface="+mn-lt"/>
                <a:ea typeface="+mn-ea"/>
                <a:cs typeface="+mn-cs"/>
              </a:rPr>
              <a:t> </a:t>
            </a:r>
            <a:r>
              <a:rPr lang="en-US" sz="1200" kern="1200" smtClean="0">
                <a:solidFill>
                  <a:schemeClr val="tx1"/>
                </a:solidFill>
                <a:effectLst/>
                <a:latin typeface="+mn-lt"/>
                <a:ea typeface="+mn-ea"/>
                <a:cs typeface="+mn-cs"/>
              </a:rPr>
              <a:t>Metal-target fluorescence. But</a:t>
            </a:r>
            <a:r>
              <a:rPr lang="en-US" sz="1200" kern="1200" baseline="0" smtClean="0">
                <a:solidFill>
                  <a:schemeClr val="tx1"/>
                </a:solidFill>
                <a:effectLst/>
                <a:latin typeface="+mn-lt"/>
                <a:ea typeface="+mn-ea"/>
                <a:cs typeface="+mn-cs"/>
              </a:rPr>
              <a:t> these source have their own disadvantages.</a:t>
            </a:r>
          </a:p>
          <a:p>
            <a:r>
              <a:rPr lang="en-US" sz="1200" kern="1200" smtClean="0">
                <a:solidFill>
                  <a:schemeClr val="tx1"/>
                </a:solidFill>
                <a:effectLst/>
                <a:latin typeface="+mn-lt"/>
                <a:ea typeface="+mn-ea"/>
                <a:cs typeface="+mn-cs"/>
              </a:rPr>
              <a:t>In this </a:t>
            </a:r>
            <a:r>
              <a:rPr lang="en-US" sz="1200" kern="1200" smtClean="0">
                <a:solidFill>
                  <a:schemeClr val="tx1"/>
                </a:solidFill>
                <a:effectLst/>
                <a:latin typeface="+mn-lt"/>
                <a:ea typeface="+mn-ea"/>
                <a:cs typeface="+mn-cs"/>
              </a:rPr>
              <a:t>stude we aim to develop a tunable device capable of generating a monoenergetic quanta beam at a user-defined energy below 100 keV.</a:t>
            </a:r>
            <a:endParaRPr lang="ru-RU" sz="1200" kern="1200" smtClean="0">
              <a:solidFill>
                <a:schemeClr val="tx1"/>
              </a:solidFill>
              <a:effectLst/>
              <a:latin typeface="+mn-lt"/>
              <a:ea typeface="+mn-ea"/>
              <a:cs typeface="+mn-cs"/>
            </a:endParaRPr>
          </a:p>
          <a:p>
            <a:r>
              <a:rPr lang="en-US" sz="1200" kern="1200" smtClean="0">
                <a:solidFill>
                  <a:schemeClr val="tx1"/>
                </a:solidFill>
                <a:effectLst/>
                <a:latin typeface="+mn-lt"/>
                <a:ea typeface="+mn-ea"/>
                <a:cs typeface="+mn-cs"/>
              </a:rPr>
              <a:t> </a:t>
            </a:r>
            <a:endParaRPr lang="ru-RU" sz="1200" kern="1200" smtClean="0">
              <a:solidFill>
                <a:schemeClr val="tx1"/>
              </a:solidFill>
              <a:effectLst/>
              <a:latin typeface="+mn-lt"/>
              <a:ea typeface="+mn-ea"/>
              <a:cs typeface="+mn-cs"/>
            </a:endParaRPr>
          </a:p>
          <a:p>
            <a:r>
              <a:rPr lang="en-US" sz="1200" kern="1200" smtClean="0">
                <a:solidFill>
                  <a:schemeClr val="tx1"/>
                </a:solidFill>
                <a:effectLst/>
                <a:latin typeface="+mn-lt"/>
                <a:ea typeface="+mn-ea"/>
                <a:cs typeface="+mn-cs"/>
              </a:rPr>
              <a:t>/ˈpɪksl̩ rɪˈspɒns ˌnɒnjuːnɪˈfɔːməti ɪz ə ˌwelˈnəʊn ˈtʃælɪndʒ ɪn ˈpɪksəleɪtɪd dɪˈtektəz.</a:t>
            </a:r>
            <a:endParaRPr lang="ru-RU" sz="1200" kern="1200" smtClean="0">
              <a:solidFill>
                <a:schemeClr val="tx1"/>
              </a:solidFill>
              <a:effectLst/>
              <a:latin typeface="+mn-lt"/>
              <a:ea typeface="+mn-ea"/>
              <a:cs typeface="+mn-cs"/>
            </a:endParaRPr>
          </a:p>
          <a:p>
            <a:r>
              <a:rPr lang="en-US" sz="1200" kern="1200" smtClean="0">
                <a:solidFill>
                  <a:schemeClr val="tx1"/>
                </a:solidFill>
                <a:effectLst/>
                <a:latin typeface="+mn-lt"/>
                <a:ea typeface="+mn-ea"/>
                <a:cs typeface="+mn-cs"/>
              </a:rPr>
              <a:t>əz ʃəʊn ɪn ðɪs ˈfɪɡə, wen ˌɪreɪdiˈeɪtɪd baɪ ə ˈθɜːti kiːˈiː ˈeksreɪ biːm, θriː ˈdɪfrənt ˈpɪksəlz ɪɡˈzɪbɪt dɪˈstɪŋkt ˈspektrəl rɪˈspɒnsɪz.</a:t>
            </a:r>
            <a:endParaRPr lang="ru-RU" sz="1200" kern="1200" smtClean="0">
              <a:solidFill>
                <a:schemeClr val="tx1"/>
              </a:solidFill>
              <a:effectLst/>
              <a:latin typeface="+mn-lt"/>
              <a:ea typeface="+mn-ea"/>
              <a:cs typeface="+mn-cs"/>
            </a:endParaRPr>
          </a:p>
          <a:p>
            <a:r>
              <a:rPr lang="en-US" sz="1200" kern="1200" smtClean="0">
                <a:solidFill>
                  <a:schemeClr val="tx1"/>
                </a:solidFill>
                <a:effectLst/>
                <a:latin typeface="+mn-lt"/>
                <a:ea typeface="+mn-ea"/>
                <a:cs typeface="+mn-cs"/>
              </a:rPr>
              <a:t>ðiːz </a:t>
            </a:r>
            <a:r>
              <a:rPr lang="en-US" sz="1200" kern="1200" smtClean="0">
                <a:solidFill>
                  <a:schemeClr val="tx1"/>
                </a:solidFill>
                <a:effectLst/>
                <a:latin typeface="+mn-lt"/>
                <a:ea typeface="+mn-ea"/>
                <a:cs typeface="+mn-cs"/>
              </a:rPr>
              <a:t>ˌveəriˈeɪʃn̩z dəˈrektli ˈɪmpækt dɪˈtektə pəˈfɔːməns.</a:t>
            </a:r>
            <a:endParaRPr lang="ru-RU" sz="1200" kern="1200" smtClean="0">
              <a:solidFill>
                <a:schemeClr val="tx1"/>
              </a:solidFill>
              <a:effectLst/>
              <a:latin typeface="+mn-lt"/>
              <a:ea typeface="+mn-ea"/>
              <a:cs typeface="+mn-cs"/>
            </a:endParaRPr>
          </a:p>
          <a:p>
            <a:r>
              <a:rPr lang="en-US" sz="1200" kern="1200" smtClean="0">
                <a:solidFill>
                  <a:schemeClr val="tx1"/>
                </a:solidFill>
                <a:effectLst/>
                <a:latin typeface="+mn-lt"/>
                <a:ea typeface="+mn-ea"/>
                <a:cs typeface="+mn-cs"/>
              </a:rPr>
              <a:t>ðə səˈluːʃn̩ ɪz ðə pəˈpɪksl̩ ˈenədʒi ˌkælɪˈbreɪʃn̩.</a:t>
            </a:r>
            <a:endParaRPr lang="ru-RU" sz="1200" kern="1200" smtClean="0">
              <a:solidFill>
                <a:schemeClr val="tx1"/>
              </a:solidFill>
              <a:effectLst/>
              <a:latin typeface="+mn-lt"/>
              <a:ea typeface="+mn-ea"/>
              <a:cs typeface="+mn-cs"/>
            </a:endParaRPr>
          </a:p>
          <a:p>
            <a:r>
              <a:rPr lang="en-US" sz="1200" kern="1200" smtClean="0">
                <a:solidFill>
                  <a:schemeClr val="tx1"/>
                </a:solidFill>
                <a:effectLst/>
                <a:latin typeface="+mn-lt"/>
                <a:ea typeface="+mn-ea"/>
                <a:cs typeface="+mn-cs"/>
              </a:rPr>
              <a:t>ˈkʌrəntli, wi hæv tuː kənˈvenʃənl̩ ˈeksreɪ ˈsɔːsɪz fə dɪˈtektə ˌkælɪˈbreɪʃn̩:</a:t>
            </a:r>
            <a:endParaRPr lang="ru-RU" sz="1200" kern="1200" smtClean="0">
              <a:solidFill>
                <a:schemeClr val="tx1"/>
              </a:solidFill>
              <a:effectLst/>
              <a:latin typeface="+mn-lt"/>
              <a:ea typeface="+mn-ea"/>
              <a:cs typeface="+mn-cs"/>
            </a:endParaRPr>
          </a:p>
          <a:p>
            <a:r>
              <a:rPr lang="en-US" sz="1200" kern="1200" smtClean="0">
                <a:solidFill>
                  <a:schemeClr val="tx1"/>
                </a:solidFill>
                <a:effectLst/>
                <a:latin typeface="+mn-lt"/>
                <a:ea typeface="+mn-ea"/>
                <a:cs typeface="+mn-cs"/>
              </a:rPr>
              <a:t>ˌreɪdiəʊˈæktɪv ˈaɪsətəʊps prəˈvaɪd ˈsteɪbl̩ ɪˈmɪʃn̩ laɪnz bʌt wɪð ˈveri ləʊ flʌks,</a:t>
            </a:r>
            <a:endParaRPr lang="ru-RU" sz="1200" kern="1200" smtClean="0">
              <a:solidFill>
                <a:schemeClr val="tx1"/>
              </a:solidFill>
              <a:effectLst/>
              <a:latin typeface="+mn-lt"/>
              <a:ea typeface="+mn-ea"/>
              <a:cs typeface="+mn-cs"/>
            </a:endParaRPr>
          </a:p>
          <a:p>
            <a:r>
              <a:rPr lang="en-US" sz="1200" kern="1200" smtClean="0">
                <a:solidFill>
                  <a:schemeClr val="tx1"/>
                </a:solidFill>
                <a:effectLst/>
                <a:latin typeface="+mn-lt"/>
                <a:ea typeface="+mn-ea"/>
                <a:cs typeface="+mn-cs"/>
              </a:rPr>
              <a:t>ˈmetl̩ ˈtɑːɡɪt ˌflʊəˈresns ˈɒfəz ˈhaɪər ɪnˈtensəti bʌt ðɪs ˈmeθəd ɪz ˈlɪmɪtɪd tuː fɪkst ˌkærəktəˈrɪstɪk ˈenədʒiz.</a:t>
            </a:r>
            <a:endParaRPr lang="ru-RU" sz="1200" kern="1200" smtClean="0">
              <a:solidFill>
                <a:schemeClr val="tx1"/>
              </a:solidFill>
              <a:effectLst/>
              <a:latin typeface="+mn-lt"/>
              <a:ea typeface="+mn-ea"/>
              <a:cs typeface="+mn-cs"/>
            </a:endParaRPr>
          </a:p>
          <a:p>
            <a:r>
              <a:rPr lang="en-US" sz="1200" kern="1200" smtClean="0">
                <a:solidFill>
                  <a:schemeClr val="tx1"/>
                </a:solidFill>
                <a:effectLst/>
                <a:latin typeface="+mn-lt"/>
                <a:ea typeface="+mn-ea"/>
                <a:cs typeface="+mn-cs"/>
              </a:rPr>
              <a:t>ˌædɪʃənəli, ɪn ˈmedɪkl̩ ˌæplɪˈkeɪʃn̩z, wi ˈfəʊkəs ɒn dɪˈtektɪŋ əv ˈkwɒntə wɪð ˈenədʒiz bɪˈləʊ ˌwʌn ˈhʌndrəd kiːˈiː.</a:t>
            </a:r>
            <a:endParaRPr lang="ru-RU" sz="1200" kern="1200" smtClean="0">
              <a:solidFill>
                <a:schemeClr val="tx1"/>
              </a:solidFill>
              <a:effectLst/>
              <a:latin typeface="+mn-lt"/>
              <a:ea typeface="+mn-ea"/>
              <a:cs typeface="+mn-cs"/>
            </a:endParaRPr>
          </a:p>
          <a:p>
            <a:r>
              <a:rPr lang="en-US" sz="1200" kern="1200" smtClean="0">
                <a:solidFill>
                  <a:schemeClr val="tx1"/>
                </a:solidFill>
                <a:effectLst/>
                <a:latin typeface="+mn-lt"/>
                <a:ea typeface="+mn-ea"/>
                <a:cs typeface="+mn-cs"/>
              </a:rPr>
              <a:t>səʊ, ɪn ðɪs ˈstʌdi wi eɪm tə dɪˈveləp ə ˈtjuːnəbl̩ dɪˈvaɪs ˈkeɪpəbl̩ əv ˈdʒenəreɪtɪŋ ə ˌmɒnəʊɪˈnɜːtɪk ˈkwɒntə biːm ət ə ˈjuːzə dɪˈfaɪnd ˈenədʒi bɪˈləʊ ˌwʌn ˈhʌndrəd kiːˈiː./</a:t>
            </a:r>
            <a:endParaRPr lang="ru-RU" sz="1200" kern="1200" smtClean="0">
              <a:solidFill>
                <a:schemeClr val="tx1"/>
              </a:solidFill>
              <a:effectLst/>
              <a:latin typeface="+mn-lt"/>
              <a:ea typeface="+mn-ea"/>
              <a:cs typeface="+mn-cs"/>
            </a:endParaRPr>
          </a:p>
          <a:p>
            <a:endParaRPr lang="en-US" baseline="0" smtClean="0"/>
          </a:p>
          <a:p>
            <a:endParaRPr lang="en-US" baseline="0" smtClean="0"/>
          </a:p>
          <a:p>
            <a:endParaRPr lang="ru-RU"/>
          </a:p>
        </p:txBody>
      </p:sp>
      <p:sp>
        <p:nvSpPr>
          <p:cNvPr id="4" name="Footer Placeholder 3"/>
          <p:cNvSpPr>
            <a:spLocks noGrp="1"/>
          </p:cNvSpPr>
          <p:nvPr>
            <p:ph type="ftr" sz="quarter" idx="10"/>
          </p:nvPr>
        </p:nvSpPr>
        <p:spPr/>
        <p:txBody>
          <a:bodyPr/>
          <a:lstStyle/>
          <a:p>
            <a:endParaRPr lang="ru-RU"/>
          </a:p>
        </p:txBody>
      </p:sp>
      <p:sp>
        <p:nvSpPr>
          <p:cNvPr id="5" name="Slide Number Placeholder 4"/>
          <p:cNvSpPr>
            <a:spLocks noGrp="1"/>
          </p:cNvSpPr>
          <p:nvPr>
            <p:ph type="sldNum" sz="quarter" idx="11"/>
          </p:nvPr>
        </p:nvSpPr>
        <p:spPr/>
        <p:txBody>
          <a:bodyPr/>
          <a:lstStyle/>
          <a:p>
            <a:fld id="{C1AC56F0-0B4F-44D6-ABBC-2E74F437E2F5}" type="slidenum">
              <a:rPr lang="ru-RU" smtClean="0"/>
              <a:t>3</a:t>
            </a:fld>
            <a:endParaRPr lang="ru-RU"/>
          </a:p>
        </p:txBody>
      </p:sp>
    </p:spTree>
    <p:extLst>
      <p:ext uri="{BB962C8B-B14F-4D97-AF65-F5344CB8AC3E}">
        <p14:creationId xmlns:p14="http://schemas.microsoft.com/office/powerpoint/2010/main" val="13594899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2d2bc4c6130_1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2d2bc4c6130_1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sz="1200" kern="1200" smtClean="0">
                <a:solidFill>
                  <a:schemeClr val="tx1"/>
                </a:solidFill>
                <a:effectLst/>
                <a:latin typeface="+mn-lt"/>
                <a:ea typeface="+mn-ea"/>
                <a:cs typeface="+mn-cs"/>
              </a:rPr>
              <a:t>The operating principle of our source is simple:</a:t>
            </a:r>
            <a:endParaRPr lang="ru-RU" sz="1200" kern="1200" smtClean="0">
              <a:solidFill>
                <a:schemeClr val="tx1"/>
              </a:solidFill>
              <a:effectLst/>
              <a:latin typeface="+mn-lt"/>
              <a:ea typeface="+mn-ea"/>
              <a:cs typeface="+mn-cs"/>
            </a:endParaRPr>
          </a:p>
          <a:p>
            <a:r>
              <a:rPr lang="en-US" sz="1200" kern="1200" smtClean="0">
                <a:solidFill>
                  <a:schemeClr val="tx1"/>
                </a:solidFill>
                <a:effectLst/>
                <a:latin typeface="+mn-lt"/>
                <a:ea typeface="+mn-ea"/>
                <a:cs typeface="+mn-cs"/>
              </a:rPr>
              <a:t>We use a pyrolytic graphite crystal to monochromatize radiation from a standard X-ray tube. According to Bragg’s law, by precisely adjusting the incident beam angle, we can select any desired energy from the continuous spectrum.</a:t>
            </a:r>
            <a:endParaRPr lang="ru-RU" sz="1200" kern="1200" smtClean="0">
              <a:solidFill>
                <a:schemeClr val="tx1"/>
              </a:solidFill>
              <a:effectLst/>
              <a:latin typeface="+mn-lt"/>
              <a:ea typeface="+mn-ea"/>
              <a:cs typeface="+mn-cs"/>
            </a:endParaRPr>
          </a:p>
          <a:p>
            <a:r>
              <a:rPr lang="en-US" sz="1200" i="1" kern="1200" smtClean="0">
                <a:solidFill>
                  <a:schemeClr val="tx1"/>
                </a:solidFill>
                <a:effectLst/>
                <a:latin typeface="+mn-lt"/>
                <a:ea typeface="+mn-ea"/>
                <a:cs typeface="+mn-cs"/>
              </a:rPr>
              <a:t>Pyrolytic graphite is a man-made material, it has a layered crystal structure, so it fits this application. </a:t>
            </a:r>
          </a:p>
          <a:p>
            <a:endParaRPr lang="en-US" sz="1200" i="1" kern="1200" smtClean="0">
              <a:solidFill>
                <a:schemeClr val="tx1"/>
              </a:solidFill>
              <a:effectLst/>
              <a:latin typeface="+mn-lt"/>
              <a:ea typeface="+mn-ea"/>
              <a:cs typeface="+mn-cs"/>
            </a:endParaRPr>
          </a:p>
          <a:p>
            <a:r>
              <a:rPr lang="en-US" sz="1200" kern="1200" smtClean="0">
                <a:solidFill>
                  <a:schemeClr val="tx1"/>
                </a:solidFill>
                <a:effectLst/>
                <a:latin typeface="+mn-lt"/>
                <a:ea typeface="+mn-ea"/>
                <a:cs typeface="+mn-cs"/>
              </a:rPr>
              <a:t>/ði ˈɒpəreɪtɪŋ ˈprɪnsəpl̩ əv ˈaʊə sɔːs ɪz ˈsɪmpl̩:</a:t>
            </a:r>
            <a:endParaRPr lang="ru-RU" sz="1200" kern="1200" smtClean="0">
              <a:solidFill>
                <a:schemeClr val="tx1"/>
              </a:solidFill>
              <a:effectLst/>
              <a:latin typeface="+mn-lt"/>
              <a:ea typeface="+mn-ea"/>
              <a:cs typeface="+mn-cs"/>
            </a:endParaRPr>
          </a:p>
          <a:p>
            <a:r>
              <a:rPr lang="en-US" sz="1200" kern="1200" smtClean="0">
                <a:solidFill>
                  <a:schemeClr val="tx1"/>
                </a:solidFill>
                <a:effectLst/>
                <a:latin typeface="+mn-lt"/>
                <a:ea typeface="+mn-ea"/>
                <a:cs typeface="+mn-cs"/>
              </a:rPr>
              <a:t>wi juːz ə ˌpaɪrəˈlɪtɪk ˈɡræfaɪt ˈkrɪstl̩ tə ˌmɒnəˈkrɒmətaɪz ˌreɪdiˈeɪʃn̩ frɒm ə ˈstændəd ˈeksreɪ tjuːb. əˈkɔːdɪŋ tə ˈbræɡz lɔː, baɪ ˈprɪsaɪsli əˈdʒʌstɪŋ ði ˈɪnsɪdənt biːm ˈæŋɡl̩, wi kən sɪˈlekt ˈeni dɪˈzaɪəd ˈenədʒi frəm ðə kənˈtɪnjuəs ˈspektrəm.</a:t>
            </a:r>
            <a:endParaRPr lang="ru-RU" sz="1200" kern="1200" smtClean="0">
              <a:solidFill>
                <a:schemeClr val="tx1"/>
              </a:solidFill>
              <a:effectLst/>
              <a:latin typeface="+mn-lt"/>
              <a:ea typeface="+mn-ea"/>
              <a:cs typeface="+mn-cs"/>
            </a:endParaRPr>
          </a:p>
          <a:p>
            <a:r>
              <a:rPr lang="en-US" sz="1200" kern="1200" smtClean="0">
                <a:solidFill>
                  <a:schemeClr val="tx1"/>
                </a:solidFill>
                <a:effectLst/>
                <a:latin typeface="+mn-lt"/>
                <a:ea typeface="+mn-ea"/>
                <a:cs typeface="+mn-cs"/>
              </a:rPr>
              <a:t>ˌpaɪrəˈlɪtɪk ˈɡræfaɪt ɪz ə ˈmæn meɪd məˈtɪəriəl, ɪt hæz ə ˈleɪəd ˈkrɪstl̩ ˈstrʌktʃə, səʊ ɪt fɪts ðɪs ˌæplɪˈkeɪʃn̩./</a:t>
            </a:r>
            <a:endParaRPr lang="ru-RU" sz="1200" kern="1200" smtClean="0">
              <a:solidFill>
                <a:schemeClr val="tx1"/>
              </a:solidFill>
              <a:effectLst/>
              <a:latin typeface="+mn-lt"/>
              <a:ea typeface="+mn-ea"/>
              <a:cs typeface="+mn-cs"/>
            </a:endParaRPr>
          </a:p>
          <a:p>
            <a:r>
              <a:rPr lang="en-US" sz="1200" kern="1200" smtClean="0">
                <a:solidFill>
                  <a:schemeClr val="tx1"/>
                </a:solidFill>
                <a:effectLst/>
                <a:latin typeface="+mn-lt"/>
                <a:ea typeface="+mn-ea"/>
                <a:cs typeface="+mn-cs"/>
              </a:rPr>
              <a:t> </a:t>
            </a:r>
            <a:endParaRPr lang="ru-RU" sz="1200" kern="1200" smtClean="0">
              <a:solidFill>
                <a:schemeClr val="tx1"/>
              </a:solidFill>
              <a:effectLst/>
              <a:latin typeface="+mn-lt"/>
              <a:ea typeface="+mn-ea"/>
              <a:cs typeface="+mn-cs"/>
            </a:endParaRPr>
          </a:p>
          <a:p>
            <a:endParaRPr lang="ru-RU" sz="1200" kern="1200">
              <a:solidFill>
                <a:schemeClr val="tx1"/>
              </a:solidFill>
              <a:effectLst/>
              <a:latin typeface="+mn-lt"/>
              <a:ea typeface="+mn-ea"/>
              <a:cs typeface="+mn-cs"/>
            </a:endParaRPr>
          </a:p>
        </p:txBody>
      </p:sp>
      <p:sp>
        <p:nvSpPr>
          <p:cNvPr id="2" name="Footer Placeholder 1"/>
          <p:cNvSpPr>
            <a:spLocks noGrp="1"/>
          </p:cNvSpPr>
          <p:nvPr>
            <p:ph type="ftr" sz="quarter" idx="10"/>
          </p:nvPr>
        </p:nvSpPr>
        <p:spPr/>
        <p:txBody>
          <a:bodyPr/>
          <a:lstStyle/>
          <a:p>
            <a:endParaRPr lang="ru-RU"/>
          </a:p>
        </p:txBody>
      </p:sp>
    </p:spTree>
    <p:extLst>
      <p:ext uri="{BB962C8B-B14F-4D97-AF65-F5344CB8AC3E}">
        <p14:creationId xmlns:p14="http://schemas.microsoft.com/office/powerpoint/2010/main" val="41340426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2f20f49aa5c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g2f20f49aa5c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sz="1200" kern="1200" smtClean="0">
                <a:solidFill>
                  <a:schemeClr val="tx1"/>
                </a:solidFill>
                <a:effectLst/>
                <a:latin typeface="+mn-lt"/>
                <a:ea typeface="+mn-ea"/>
                <a:cs typeface="+mn-cs"/>
              </a:rPr>
              <a:t>To implement this principle, we designed a modular system with following components:</a:t>
            </a:r>
            <a:endParaRPr lang="ru-RU" sz="1200" kern="1200" smtClean="0">
              <a:solidFill>
                <a:schemeClr val="tx1"/>
              </a:solidFill>
              <a:effectLst/>
              <a:latin typeface="+mn-lt"/>
              <a:ea typeface="+mn-ea"/>
              <a:cs typeface="+mn-cs"/>
            </a:endParaRPr>
          </a:p>
          <a:p>
            <a:pPr lvl="0"/>
            <a:r>
              <a:rPr lang="en-US" sz="1200" kern="1200" smtClean="0">
                <a:solidFill>
                  <a:schemeClr val="tx1"/>
                </a:solidFill>
                <a:effectLst/>
                <a:latin typeface="+mn-lt"/>
                <a:ea typeface="+mn-ea"/>
                <a:cs typeface="+mn-cs"/>
              </a:rPr>
              <a:t>An X-ray tube for generating the initial polychromatic beam</a:t>
            </a:r>
            <a:endParaRPr lang="ru-RU" sz="1200" kern="1200" smtClean="0">
              <a:solidFill>
                <a:schemeClr val="tx1"/>
              </a:solidFill>
              <a:effectLst/>
              <a:latin typeface="+mn-lt"/>
              <a:ea typeface="+mn-ea"/>
              <a:cs typeface="+mn-cs"/>
            </a:endParaRPr>
          </a:p>
          <a:p>
            <a:pPr lvl="0"/>
            <a:r>
              <a:rPr lang="en-US" sz="1200" kern="1200" smtClean="0">
                <a:solidFill>
                  <a:schemeClr val="tx1"/>
                </a:solidFill>
                <a:effectLst/>
                <a:latin typeface="+mn-lt"/>
                <a:ea typeface="+mn-ea"/>
                <a:cs typeface="+mn-cs"/>
              </a:rPr>
              <a:t>Several slits and collimators were applied for beam shaping and background reduction</a:t>
            </a:r>
            <a:endParaRPr lang="ru-RU" sz="1200" kern="1200" smtClean="0">
              <a:solidFill>
                <a:schemeClr val="tx1"/>
              </a:solidFill>
              <a:effectLst/>
              <a:latin typeface="+mn-lt"/>
              <a:ea typeface="+mn-ea"/>
              <a:cs typeface="+mn-cs"/>
            </a:endParaRPr>
          </a:p>
          <a:p>
            <a:pPr lvl="0"/>
            <a:r>
              <a:rPr lang="en-US" sz="1200" kern="1200" smtClean="0">
                <a:solidFill>
                  <a:schemeClr val="tx1"/>
                </a:solidFill>
                <a:effectLst/>
                <a:latin typeface="+mn-lt"/>
                <a:ea typeface="+mn-ea"/>
                <a:cs typeface="+mn-cs"/>
              </a:rPr>
              <a:t>Motorized goniometer with pyrolytic graphite crystal - enables accurate energy selection via angle adjustment</a:t>
            </a:r>
            <a:endParaRPr lang="ru-RU" sz="1200" kern="1200" smtClean="0">
              <a:solidFill>
                <a:schemeClr val="tx1"/>
              </a:solidFill>
              <a:effectLst/>
              <a:latin typeface="+mn-lt"/>
              <a:ea typeface="+mn-ea"/>
              <a:cs typeface="+mn-cs"/>
            </a:endParaRPr>
          </a:p>
          <a:p>
            <a:pPr lvl="0"/>
            <a:r>
              <a:rPr lang="en-US" sz="1200" kern="1200" smtClean="0">
                <a:solidFill>
                  <a:schemeClr val="tx1"/>
                </a:solidFill>
                <a:effectLst/>
                <a:latin typeface="+mn-lt"/>
                <a:ea typeface="+mn-ea"/>
                <a:cs typeface="+mn-cs"/>
              </a:rPr>
              <a:t>The </a:t>
            </a:r>
            <a:r>
              <a:rPr lang="en-US" sz="1200" kern="1200" smtClean="0">
                <a:solidFill>
                  <a:schemeClr val="tx1"/>
                </a:solidFill>
                <a:effectLst/>
                <a:latin typeface="+mn-lt"/>
                <a:ea typeface="+mn-ea"/>
                <a:cs typeface="+mn-cs"/>
              </a:rPr>
              <a:t>system's modular design allows any portable detector to be integrated for different applications</a:t>
            </a:r>
          </a:p>
          <a:p>
            <a:pPr lvl="0"/>
            <a:endParaRPr lang="en-US" sz="1200" kern="1200" smtClean="0">
              <a:solidFill>
                <a:schemeClr val="tx1"/>
              </a:solidFill>
              <a:effectLst/>
              <a:latin typeface="+mn-lt"/>
              <a:ea typeface="+mn-ea"/>
              <a:cs typeface="+mn-cs"/>
            </a:endParaRPr>
          </a:p>
          <a:p>
            <a:r>
              <a:rPr lang="en-US" sz="1200" kern="1200" smtClean="0">
                <a:solidFill>
                  <a:schemeClr val="tx1"/>
                </a:solidFill>
                <a:effectLst/>
                <a:latin typeface="+mn-lt"/>
                <a:ea typeface="+mn-ea"/>
                <a:cs typeface="+mn-cs"/>
              </a:rPr>
              <a:t>/tu ˈɪmplɪment ðɪs ˈprɪnsəpl̩, wi dɪˈzaɪnd ə ˈmɒdjələ(r) ˈsɪstəm wɪð ˈfɒləʊɪŋ kəmˈpəʊnənts:</a:t>
            </a:r>
            <a:endParaRPr lang="ru-RU" sz="1200" kern="1200" smtClean="0">
              <a:solidFill>
                <a:schemeClr val="tx1"/>
              </a:solidFill>
              <a:effectLst/>
              <a:latin typeface="+mn-lt"/>
              <a:ea typeface="+mn-ea"/>
              <a:cs typeface="+mn-cs"/>
            </a:endParaRPr>
          </a:p>
          <a:p>
            <a:r>
              <a:rPr lang="en-US" sz="1200" kern="1200" smtClean="0">
                <a:solidFill>
                  <a:schemeClr val="tx1"/>
                </a:solidFill>
                <a:effectLst/>
                <a:latin typeface="+mn-lt"/>
                <a:ea typeface="+mn-ea"/>
                <a:cs typeface="+mn-cs"/>
              </a:rPr>
              <a:t>– ən ˈeksreɪ tjuːb fə ˈdʒenəreɪtɪŋ ði ɪˈnɪʃl̩ ˌpɒlɪkrəˈmætɪk biːm</a:t>
            </a:r>
            <a:endParaRPr lang="ru-RU" sz="1200" kern="1200" smtClean="0">
              <a:solidFill>
                <a:schemeClr val="tx1"/>
              </a:solidFill>
              <a:effectLst/>
              <a:latin typeface="+mn-lt"/>
              <a:ea typeface="+mn-ea"/>
              <a:cs typeface="+mn-cs"/>
            </a:endParaRPr>
          </a:p>
          <a:p>
            <a:r>
              <a:rPr lang="en-US" sz="1200" kern="1200" smtClean="0">
                <a:solidFill>
                  <a:schemeClr val="tx1"/>
                </a:solidFill>
                <a:effectLst/>
                <a:latin typeface="+mn-lt"/>
                <a:ea typeface="+mn-ea"/>
                <a:cs typeface="+mn-cs"/>
              </a:rPr>
              <a:t>– ˈsevərəl slɪts ən ˈkɒlɪmeɪtəz wər əˈplaɪd fə biːm ˈʃeɪpɪŋ ən ˈbækɡraʊnd rɪˈdʌkʃn̩</a:t>
            </a:r>
            <a:endParaRPr lang="ru-RU" sz="1200" kern="1200" smtClean="0">
              <a:solidFill>
                <a:schemeClr val="tx1"/>
              </a:solidFill>
              <a:effectLst/>
              <a:latin typeface="+mn-lt"/>
              <a:ea typeface="+mn-ea"/>
              <a:cs typeface="+mn-cs"/>
            </a:endParaRPr>
          </a:p>
          <a:p>
            <a:r>
              <a:rPr lang="en-US" sz="1200" kern="1200" smtClean="0">
                <a:solidFill>
                  <a:schemeClr val="tx1"/>
                </a:solidFill>
                <a:effectLst/>
                <a:latin typeface="+mn-lt"/>
                <a:ea typeface="+mn-ea"/>
                <a:cs typeface="+mn-cs"/>
              </a:rPr>
              <a:t>– ˈməʊtəraɪzd ˌɡəʊniˈɒmɪtə wɪð ˌpaɪrəˈlɪtɪk ˈɡræfaɪt ˈkrɪstl̩ – ɪˈneɪbl̩z ˈækjərət ˈenədʒi sɪˈlekʃn̩ ˈvaɪə ˈæŋɡl̩ əˈ</a:t>
            </a:r>
            <a:r>
              <a:rPr lang="en-US" sz="1200" kern="1200" smtClean="0">
                <a:solidFill>
                  <a:schemeClr val="tx1"/>
                </a:solidFill>
                <a:effectLst/>
                <a:latin typeface="+mn-lt"/>
                <a:ea typeface="+mn-ea"/>
                <a:cs typeface="+mn-cs"/>
              </a:rPr>
              <a:t>dʒʌstmənt</a:t>
            </a:r>
          </a:p>
          <a:p>
            <a:r>
              <a:rPr lang="en-US" sz="1200" kern="1200" smtClean="0">
                <a:solidFill>
                  <a:schemeClr val="tx1"/>
                </a:solidFill>
                <a:effectLst/>
                <a:latin typeface="+mn-lt"/>
                <a:ea typeface="+mn-ea"/>
                <a:cs typeface="+mn-cs"/>
              </a:rPr>
              <a:t>– </a:t>
            </a:r>
            <a:r>
              <a:rPr lang="en-US" sz="1200" kern="1200" smtClean="0">
                <a:solidFill>
                  <a:schemeClr val="tx1"/>
                </a:solidFill>
                <a:effectLst/>
                <a:latin typeface="+mn-lt"/>
                <a:ea typeface="+mn-ea"/>
                <a:cs typeface="+mn-cs"/>
              </a:rPr>
              <a:t>ðə ˈsɪstəmz ˈmɒdjələ(r)  dɪˈzaɪn əˈlaʊz ˈeni ˈpɔːtəbl̩ dɪˈtektə tə bi ˈɪntɪɡreɪtɪd fə ˈdɪfrənt ˌæplɪˈkeɪʃn̩z/</a:t>
            </a:r>
            <a:endParaRPr lang="ru-RU" sz="1200" kern="1200" smtClean="0">
              <a:solidFill>
                <a:schemeClr val="tx1"/>
              </a:solidFill>
              <a:effectLst/>
              <a:latin typeface="+mn-lt"/>
              <a:ea typeface="+mn-ea"/>
              <a:cs typeface="+mn-cs"/>
            </a:endParaRPr>
          </a:p>
          <a:p>
            <a:pPr lvl="0"/>
            <a:endParaRPr lang="ru-RU" sz="1200" kern="1200">
              <a:solidFill>
                <a:schemeClr val="tx1"/>
              </a:solidFill>
              <a:effectLst/>
              <a:latin typeface="+mn-lt"/>
              <a:ea typeface="+mn-ea"/>
              <a:cs typeface="+mn-cs"/>
            </a:endParaRPr>
          </a:p>
        </p:txBody>
      </p:sp>
      <p:sp>
        <p:nvSpPr>
          <p:cNvPr id="2" name="Footer Placeholder 1"/>
          <p:cNvSpPr>
            <a:spLocks noGrp="1"/>
          </p:cNvSpPr>
          <p:nvPr>
            <p:ph type="ftr" sz="quarter" idx="10"/>
          </p:nvPr>
        </p:nvSpPr>
        <p:spPr/>
        <p:txBody>
          <a:bodyPr/>
          <a:lstStyle/>
          <a:p>
            <a:endParaRPr lang="ru-RU"/>
          </a:p>
        </p:txBody>
      </p:sp>
    </p:spTree>
    <p:extLst>
      <p:ext uri="{BB962C8B-B14F-4D97-AF65-F5344CB8AC3E}">
        <p14:creationId xmlns:p14="http://schemas.microsoft.com/office/powerpoint/2010/main" val="41324423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2d2bc4c613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2d2bc4c613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sz="1200" kern="1200" smtClean="0">
                <a:solidFill>
                  <a:schemeClr val="tx1"/>
                </a:solidFill>
                <a:effectLst/>
                <a:latin typeface="+mn-lt"/>
                <a:ea typeface="+mn-ea"/>
                <a:cs typeface="+mn-cs"/>
              </a:rPr>
              <a:t>To obtain the required energy, we need to rotate the crystal and the detector to angles, calculated by the Bragg’s law. To do this precisely, we set 4 step motors and a control software</a:t>
            </a:r>
            <a:r>
              <a:rPr lang="en-US" sz="1200" kern="1200" smtClean="0">
                <a:solidFill>
                  <a:schemeClr val="tx1"/>
                </a:solidFill>
                <a:effectLst/>
                <a:latin typeface="+mn-lt"/>
                <a:ea typeface="+mn-ea"/>
                <a:cs typeface="+mn-cs"/>
              </a:rPr>
              <a:t>.</a:t>
            </a:r>
            <a:r>
              <a:rPr lang="ru-RU" sz="1200" kern="1200" smtClean="0">
                <a:solidFill>
                  <a:schemeClr val="tx1"/>
                </a:solidFill>
                <a:effectLst/>
                <a:latin typeface="+mn-lt"/>
                <a:ea typeface="+mn-ea"/>
                <a:cs typeface="+mn-cs"/>
              </a:rPr>
              <a:t> </a:t>
            </a:r>
            <a:r>
              <a:rPr lang="en-US" sz="1200" kern="1200" smtClean="0">
                <a:solidFill>
                  <a:schemeClr val="tx1"/>
                </a:solidFill>
                <a:effectLst/>
                <a:latin typeface="+mn-lt"/>
                <a:ea typeface="+mn-ea"/>
                <a:cs typeface="+mn-cs"/>
              </a:rPr>
              <a:t>A combination </a:t>
            </a:r>
            <a:r>
              <a:rPr lang="en-US" sz="1200" kern="1200" smtClean="0">
                <a:solidFill>
                  <a:schemeClr val="tx1"/>
                </a:solidFill>
                <a:effectLst/>
                <a:latin typeface="+mn-lt"/>
                <a:ea typeface="+mn-ea"/>
                <a:cs typeface="+mn-cs"/>
              </a:rPr>
              <a:t>of precise hardware and user-friendly software gives us </a:t>
            </a:r>
            <a:r>
              <a:rPr lang="en-US" sz="1200" b="1" kern="1200" smtClean="0">
                <a:solidFill>
                  <a:schemeClr val="tx1"/>
                </a:solidFill>
                <a:effectLst/>
                <a:latin typeface="+mn-lt"/>
                <a:ea typeface="+mn-ea"/>
                <a:cs typeface="+mn-cs"/>
              </a:rPr>
              <a:t>repeatable, hands-free energy selection</a:t>
            </a:r>
            <a:r>
              <a:rPr lang="en-US" sz="1200" kern="1200" smtClean="0">
                <a:solidFill>
                  <a:schemeClr val="tx1"/>
                </a:solidFill>
                <a:effectLst/>
                <a:latin typeface="+mn-lt"/>
                <a:ea typeface="+mn-ea"/>
                <a:cs typeface="+mn-cs"/>
              </a:rPr>
              <a:t> across our entire operating range</a:t>
            </a:r>
          </a:p>
          <a:p>
            <a:pPr marL="0" lvl="0" indent="0" algn="l" rtl="0">
              <a:spcBef>
                <a:spcPts val="0"/>
              </a:spcBef>
              <a:spcAft>
                <a:spcPts val="0"/>
              </a:spcAft>
              <a:buNone/>
            </a:pPr>
            <a:endParaRPr lang="en-US"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smtClean="0">
                <a:solidFill>
                  <a:schemeClr val="tx1"/>
                </a:solidFill>
                <a:effectLst/>
                <a:latin typeface="+mn-lt"/>
                <a:ea typeface="+mn-ea"/>
                <a:cs typeface="+mn-cs"/>
              </a:rPr>
              <a:t>/tu əbˈteɪn ðə rɪˈkwaɪəd ˈenədʒi, wi niːd tə ˈrəʊteɪt ðə ˈkrɪstl̩ ən ðə dɪˈtektə tə ˈæŋɡl̩z, ˈkælkjəleɪtɪd baɪ ðə ˈbræɡz lɔː. tu duː ðɪs prɪˈsaɪsli, wi set fɔː stɛp ˈməʊtəz ən ə kənˈtrəʊl ˈsɒftweə.</a:t>
            </a:r>
            <a:br>
              <a:rPr lang="en-US" sz="1200" kern="1200" smtClean="0">
                <a:solidFill>
                  <a:schemeClr val="tx1"/>
                </a:solidFill>
                <a:effectLst/>
                <a:latin typeface="+mn-lt"/>
                <a:ea typeface="+mn-ea"/>
                <a:cs typeface="+mn-cs"/>
              </a:rPr>
            </a:br>
            <a:r>
              <a:rPr lang="en-US" sz="1200" kern="1200" smtClean="0">
                <a:solidFill>
                  <a:schemeClr val="tx1"/>
                </a:solidFill>
                <a:effectLst/>
                <a:latin typeface="+mn-lt"/>
                <a:ea typeface="+mn-ea"/>
                <a:cs typeface="+mn-cs"/>
              </a:rPr>
              <a:t>ɪn ðɪs ˈsɒftweə, wi ˈentə wʌn əv θriː pəˈræmɪtəz: ˈiːðə ˈenədʒi ɪn iːˈviː ɔː ˈweɪvleŋθ ɪn ˈæŋstrəm ɔː ˈkrɪstl̩ rəʊˈteɪʃn̩ ˈæŋɡl̩ ɪn dɪˈɡriː. ðə ˈsɒftweə wɪl ˈkælkjəleɪt ðə rəʊˈteɪʃn̩ ˈæŋɡl̩z əv ˈkrɪstl̩ ən dɪˈtektə, ðen ˈkɑːməndz ˈməʊtə ˈmuːvmənt ən ˈverɪfaɪz ˈevriθɪŋ ɪz ˈpɜːfɪktli əˈlaɪnd.</a:t>
            </a:r>
            <a:br>
              <a:rPr lang="en-US" sz="1200" kern="1200" smtClean="0">
                <a:solidFill>
                  <a:schemeClr val="tx1"/>
                </a:solidFill>
                <a:effectLst/>
                <a:latin typeface="+mn-lt"/>
                <a:ea typeface="+mn-ea"/>
                <a:cs typeface="+mn-cs"/>
              </a:rPr>
            </a:br>
            <a:r>
              <a:rPr lang="en-US" sz="1200" kern="1200" smtClean="0">
                <a:solidFill>
                  <a:schemeClr val="tx1"/>
                </a:solidFill>
                <a:effectLst/>
                <a:latin typeface="+mn-lt"/>
                <a:ea typeface="+mn-ea"/>
                <a:cs typeface="+mn-cs"/>
              </a:rPr>
              <a:t>ðɪs ˌkɒmbɪˈneɪʃn̩ əv prɪˈsaɪs ˈhɑːdweə ən ˈjuːzə ˈfrendli ˈsɒftweə ɡɪvz ʌs rɪˈpiːtəbl̩, ˈhændz fri ˈenədʒi sɪˈlekʃn̩ əˈkrɒs ˈaʊər ˈentɑɪə ˈɒpəreɪtɪŋ reɪndʒ./</a:t>
            </a:r>
            <a:endParaRPr lang="ru-RU" sz="1200" kern="1200" smtClean="0">
              <a:solidFill>
                <a:schemeClr val="tx1"/>
              </a:solidFill>
              <a:effectLst/>
              <a:latin typeface="+mn-lt"/>
              <a:ea typeface="+mn-ea"/>
              <a:cs typeface="+mn-cs"/>
            </a:endParaRPr>
          </a:p>
          <a:p>
            <a:pPr marL="0" lvl="0" indent="0" algn="l" rtl="0">
              <a:spcBef>
                <a:spcPts val="0"/>
              </a:spcBef>
              <a:spcAft>
                <a:spcPts val="0"/>
              </a:spcAft>
              <a:buNone/>
            </a:pPr>
            <a:endParaRPr/>
          </a:p>
        </p:txBody>
      </p:sp>
      <p:sp>
        <p:nvSpPr>
          <p:cNvPr id="2" name="Footer Placeholder 1"/>
          <p:cNvSpPr>
            <a:spLocks noGrp="1"/>
          </p:cNvSpPr>
          <p:nvPr>
            <p:ph type="ftr" sz="quarter" idx="10"/>
          </p:nvPr>
        </p:nvSpPr>
        <p:spPr/>
        <p:txBody>
          <a:bodyPr/>
          <a:lstStyle/>
          <a:p>
            <a:endParaRPr lang="ru-RU"/>
          </a:p>
        </p:txBody>
      </p:sp>
    </p:spTree>
    <p:extLst>
      <p:ext uri="{BB962C8B-B14F-4D97-AF65-F5344CB8AC3E}">
        <p14:creationId xmlns:p14="http://schemas.microsoft.com/office/powerpoint/2010/main" val="11402047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2d2bc4c613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2d2bc4c613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sz="1200" kern="1200" smtClean="0">
                <a:solidFill>
                  <a:schemeClr val="tx1"/>
                </a:solidFill>
                <a:effectLst/>
                <a:latin typeface="+mn-lt"/>
                <a:ea typeface="+mn-ea"/>
                <a:cs typeface="+mn-cs"/>
              </a:rPr>
              <a:t>To carry out the measurement of main characteristics of the output beam we integrated 2 detectors into our system.</a:t>
            </a:r>
            <a:endParaRPr lang="ru-RU" sz="1200" kern="1200" smtClean="0">
              <a:solidFill>
                <a:schemeClr val="tx1"/>
              </a:solidFill>
              <a:effectLst/>
              <a:latin typeface="+mn-lt"/>
              <a:ea typeface="+mn-ea"/>
              <a:cs typeface="+mn-cs"/>
            </a:endParaRPr>
          </a:p>
          <a:p>
            <a:r>
              <a:rPr lang="en-US" sz="1200" kern="1200" smtClean="0">
                <a:solidFill>
                  <a:schemeClr val="tx1"/>
                </a:solidFill>
                <a:effectLst/>
                <a:latin typeface="+mn-lt"/>
                <a:ea typeface="+mn-ea"/>
                <a:cs typeface="+mn-cs"/>
              </a:rPr>
              <a:t>Detector Timepix3 is used in order to define the output beam profile.</a:t>
            </a:r>
            <a:endParaRPr lang="ru-RU" sz="1200" kern="1200" smtClean="0">
              <a:solidFill>
                <a:schemeClr val="tx1"/>
              </a:solidFill>
              <a:effectLst/>
              <a:latin typeface="+mn-lt"/>
              <a:ea typeface="+mn-ea"/>
              <a:cs typeface="+mn-cs"/>
            </a:endParaRPr>
          </a:p>
          <a:p>
            <a:r>
              <a:rPr lang="en-US" sz="1200" kern="1200" smtClean="0">
                <a:solidFill>
                  <a:schemeClr val="tx1"/>
                </a:solidFill>
                <a:effectLst/>
                <a:latin typeface="+mn-lt"/>
                <a:ea typeface="+mn-ea"/>
                <a:cs typeface="+mn-cs"/>
              </a:rPr>
              <a:t>A spectrometer with fine energy resolution is used for measuring the spectrum of output beam.</a:t>
            </a:r>
            <a:endParaRPr lang="ru-RU" sz="1200" kern="1200" smtClean="0">
              <a:solidFill>
                <a:schemeClr val="tx1"/>
              </a:solidFill>
              <a:effectLst/>
              <a:latin typeface="+mn-lt"/>
              <a:ea typeface="+mn-ea"/>
              <a:cs typeface="+mn-cs"/>
            </a:endParaRPr>
          </a:p>
          <a:p>
            <a:endParaRPr lang="en-US" sz="1200" kern="1200" smtClean="0">
              <a:solidFill>
                <a:schemeClr val="tx1"/>
              </a:solidFill>
              <a:effectLst/>
              <a:latin typeface="+mn-lt"/>
              <a:ea typeface="+mn-ea"/>
              <a:cs typeface="+mn-cs"/>
            </a:endParaRPr>
          </a:p>
          <a:p>
            <a:r>
              <a:rPr lang="en-US" sz="1200" kern="1200" smtClean="0">
                <a:solidFill>
                  <a:schemeClr val="tx1"/>
                </a:solidFill>
                <a:effectLst/>
                <a:latin typeface="+mn-lt"/>
                <a:ea typeface="+mn-ea"/>
                <a:cs typeface="+mn-cs"/>
              </a:rPr>
              <a:t>/tu ˈkæri aʊt ðə ˈmeʒəmənt əv meɪn ˌkærɪktəˈrɪstɪks əv ði ˈaʊtpʊt biːm, wi ˈɪntɪɡreɪtɪd tuː dɪˈtektəz ˈɪntuː ˈaʊə ˈsɪstəm.</a:t>
            </a:r>
            <a:br>
              <a:rPr lang="en-US" sz="1200" kern="1200" smtClean="0">
                <a:solidFill>
                  <a:schemeClr val="tx1"/>
                </a:solidFill>
                <a:effectLst/>
                <a:latin typeface="+mn-lt"/>
                <a:ea typeface="+mn-ea"/>
                <a:cs typeface="+mn-cs"/>
              </a:rPr>
            </a:br>
            <a:r>
              <a:rPr lang="en-US" sz="1200" kern="1200" smtClean="0">
                <a:solidFill>
                  <a:schemeClr val="tx1"/>
                </a:solidFill>
                <a:effectLst/>
                <a:latin typeface="+mn-lt"/>
                <a:ea typeface="+mn-ea"/>
                <a:cs typeface="+mn-cs"/>
              </a:rPr>
              <a:t>dɪˈtektə ˈtaɪmpɪks θriː ɪz juːzd ɪn ˈɔːdə tə dɪˈfaɪn ði ˈaʊtpʊt biːm ˈprəʊfaɪl.</a:t>
            </a:r>
            <a:br>
              <a:rPr lang="en-US" sz="1200" kern="1200" smtClean="0">
                <a:solidFill>
                  <a:schemeClr val="tx1"/>
                </a:solidFill>
                <a:effectLst/>
                <a:latin typeface="+mn-lt"/>
                <a:ea typeface="+mn-ea"/>
                <a:cs typeface="+mn-cs"/>
              </a:rPr>
            </a:br>
            <a:r>
              <a:rPr lang="en-US" sz="1200" kern="1200" smtClean="0">
                <a:solidFill>
                  <a:schemeClr val="tx1"/>
                </a:solidFill>
                <a:effectLst/>
                <a:latin typeface="+mn-lt"/>
                <a:ea typeface="+mn-ea"/>
                <a:cs typeface="+mn-cs"/>
              </a:rPr>
              <a:t>ə spekˈtrɒmɪtə wɪð faɪn ˈenədʒi ˌrezəˈluːʃn̩ ɪz juːzd fə ˈmeʒərɪŋ ðə ˈspektrəm əv ˈaʊtpʊt biːm./</a:t>
            </a:r>
            <a:endParaRPr lang="ru-RU" sz="1200" kern="1200">
              <a:solidFill>
                <a:schemeClr val="tx1"/>
              </a:solidFill>
              <a:effectLst/>
              <a:latin typeface="+mn-lt"/>
              <a:ea typeface="+mn-ea"/>
              <a:cs typeface="+mn-cs"/>
            </a:endParaRPr>
          </a:p>
        </p:txBody>
      </p:sp>
      <p:sp>
        <p:nvSpPr>
          <p:cNvPr id="2" name="Footer Placeholder 1"/>
          <p:cNvSpPr>
            <a:spLocks noGrp="1"/>
          </p:cNvSpPr>
          <p:nvPr>
            <p:ph type="ftr" sz="quarter" idx="10"/>
          </p:nvPr>
        </p:nvSpPr>
        <p:spPr/>
        <p:txBody>
          <a:bodyPr/>
          <a:lstStyle/>
          <a:p>
            <a:endParaRPr lang="ru-RU"/>
          </a:p>
        </p:txBody>
      </p:sp>
    </p:spTree>
    <p:extLst>
      <p:ext uri="{BB962C8B-B14F-4D97-AF65-F5344CB8AC3E}">
        <p14:creationId xmlns:p14="http://schemas.microsoft.com/office/powerpoint/2010/main" val="2289094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2d303029fa6_0_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2d303029fa6_0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sz="1200" kern="1200" smtClean="0">
                <a:solidFill>
                  <a:schemeClr val="tx1"/>
                </a:solidFill>
                <a:effectLst/>
                <a:latin typeface="+mn-lt"/>
                <a:ea typeface="+mn-ea"/>
                <a:cs typeface="+mn-cs"/>
              </a:rPr>
              <a:t>The beam profile remains stable across Bragg angles of 1° to 7°, as you can see in the left figure</a:t>
            </a:r>
            <a:r>
              <a:rPr lang="en-US" sz="1200" kern="1200" smtClean="0">
                <a:solidFill>
                  <a:schemeClr val="tx1"/>
                </a:solidFill>
                <a:effectLst/>
                <a:latin typeface="+mn-lt"/>
                <a:ea typeface="+mn-ea"/>
                <a:cs typeface="+mn-cs"/>
              </a:rPr>
              <a:t>. In</a:t>
            </a:r>
            <a:r>
              <a:rPr lang="en-US" sz="1200" kern="1200" baseline="0" smtClean="0">
                <a:solidFill>
                  <a:schemeClr val="tx1"/>
                </a:solidFill>
                <a:effectLst/>
                <a:latin typeface="+mn-lt"/>
                <a:ea typeface="+mn-ea"/>
                <a:cs typeface="+mn-cs"/>
              </a:rPr>
              <a:t> this configuration, the beam size is 1x5mm2.</a:t>
            </a:r>
            <a:endParaRPr lang="ru-RU" sz="1200" kern="1200" smtClean="0">
              <a:solidFill>
                <a:schemeClr val="tx1"/>
              </a:solidFill>
              <a:effectLst/>
              <a:latin typeface="+mn-lt"/>
              <a:ea typeface="+mn-ea"/>
              <a:cs typeface="+mn-cs"/>
            </a:endParaRPr>
          </a:p>
          <a:p>
            <a:r>
              <a:rPr lang="en-US" sz="1200" kern="1200" smtClean="0">
                <a:solidFill>
                  <a:schemeClr val="tx1"/>
                </a:solidFill>
                <a:effectLst/>
                <a:latin typeface="+mn-lt"/>
                <a:ea typeface="+mn-ea"/>
                <a:cs typeface="+mn-cs"/>
              </a:rPr>
              <a:t>The energy spectra in the right figure show sharp main peaks, as required, along with higher-order diffraction peaks. These peaks correspond to n &gt; 1 in the Bragg’s formula. If unwanted, these higher-order peaks can be suppressed by lowering the X-ray tube voltage.</a:t>
            </a:r>
            <a:endParaRPr lang="ru-RU" sz="1200" kern="1200" smtClean="0">
              <a:solidFill>
                <a:schemeClr val="tx1"/>
              </a:solidFill>
              <a:effectLst/>
              <a:latin typeface="+mn-lt"/>
              <a:ea typeface="+mn-ea"/>
              <a:cs typeface="+mn-cs"/>
            </a:endParaRPr>
          </a:p>
          <a:p>
            <a:r>
              <a:rPr lang="en-US" sz="1200" kern="1200" smtClean="0">
                <a:solidFill>
                  <a:schemeClr val="tx1"/>
                </a:solidFill>
                <a:effectLst/>
                <a:latin typeface="+mn-lt"/>
                <a:ea typeface="+mn-ea"/>
                <a:cs typeface="+mn-cs"/>
              </a:rPr>
              <a:t>Escape peaks, resulting from X-rays of sensor material leaving the sensor volume, are also visible but do not correspond to true beam energies.</a:t>
            </a:r>
          </a:p>
          <a:p>
            <a:endParaRPr lang="en-US" sz="1200" kern="120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smtClean="0">
                <a:solidFill>
                  <a:schemeClr val="tx1"/>
                </a:solidFill>
                <a:effectLst/>
                <a:latin typeface="+mn-lt"/>
                <a:ea typeface="+mn-ea"/>
                <a:cs typeface="+mn-cs"/>
              </a:rPr>
              <a:t>/ðə biːm ˈprəʊfaɪl rɪˈmeɪnz ˈsteɪbl̩ əˈkrɒs ˈbræɡ ˈæŋɡl̩z əv wʌn tə ˈsevən dɪˈɡriːz, əz ju kən siː ɪn ðə left ˈfɪɡə.</a:t>
            </a:r>
            <a:br>
              <a:rPr lang="en-US" sz="1200" kern="1200" smtClean="0">
                <a:solidFill>
                  <a:schemeClr val="tx1"/>
                </a:solidFill>
                <a:effectLst/>
                <a:latin typeface="+mn-lt"/>
                <a:ea typeface="+mn-ea"/>
                <a:cs typeface="+mn-cs"/>
              </a:rPr>
            </a:br>
            <a:r>
              <a:rPr lang="en-US" sz="1200" kern="1200" smtClean="0">
                <a:solidFill>
                  <a:schemeClr val="tx1"/>
                </a:solidFill>
                <a:effectLst/>
                <a:latin typeface="+mn-lt"/>
                <a:ea typeface="+mn-ea"/>
                <a:cs typeface="+mn-cs"/>
              </a:rPr>
              <a:t>ði ˈenədʒi ˈspektrə ɪn ðə raɪt ˈfɪɡə ʃəʊ ʃɑːrp meɪn piːks, əz rɪˈkwaɪəd, əˈlɒŋ wɪð ˈhaɪər ˈɔːdə dɪˈfrækʃn̩ piːks. ðiːz piːks ˌkɒrɪˈspɒnd tə n ɡreɪtə ðən wʌn ɪn ðə ˈbræɡz ˈfɔːmjələ. ɪf ʌnˈwɒntɪd, ðiːz ˈhaɪər ˈɔːdə piːks kən bi səˈprest baɪ ˈləʊərɪŋ ði ˈeksreɪ tjuːb ˈvəʊltɪdʒ.</a:t>
            </a:r>
            <a:br>
              <a:rPr lang="en-US" sz="1200" kern="1200" smtClean="0">
                <a:solidFill>
                  <a:schemeClr val="tx1"/>
                </a:solidFill>
                <a:effectLst/>
                <a:latin typeface="+mn-lt"/>
                <a:ea typeface="+mn-ea"/>
                <a:cs typeface="+mn-cs"/>
              </a:rPr>
            </a:br>
            <a:r>
              <a:rPr lang="en-US" sz="1200" kern="1200" smtClean="0">
                <a:solidFill>
                  <a:schemeClr val="tx1"/>
                </a:solidFill>
                <a:effectLst/>
                <a:latin typeface="+mn-lt"/>
                <a:ea typeface="+mn-ea"/>
                <a:cs typeface="+mn-cs"/>
              </a:rPr>
              <a:t>ɪˈskeɪp piːks, rɪˈzʌltɪŋ frɒm ˈeksreɪz əv ˈsensə məˈtɪəriəl ˈliːvɪŋ ðə ˈsensə ˈvɒljuːm, ɑːr ˈɔːlsəʊ ˈvɪzəbl̩ bʌt duː nɒt ˌkɒrɪˈspɒnd tə truː biːm ˈenədʒiz./</a:t>
            </a:r>
            <a:endParaRPr lang="ru-RU" sz="1200" kern="1200" smtClean="0">
              <a:solidFill>
                <a:schemeClr val="tx1"/>
              </a:solidFill>
              <a:effectLst/>
              <a:latin typeface="+mn-lt"/>
              <a:ea typeface="+mn-ea"/>
              <a:cs typeface="+mn-cs"/>
            </a:endParaRPr>
          </a:p>
          <a:p>
            <a:endParaRPr lang="ru-RU" sz="1200" kern="1200">
              <a:solidFill>
                <a:schemeClr val="tx1"/>
              </a:solidFill>
              <a:effectLst/>
              <a:latin typeface="+mn-lt"/>
              <a:ea typeface="+mn-ea"/>
              <a:cs typeface="+mn-cs"/>
            </a:endParaRPr>
          </a:p>
        </p:txBody>
      </p:sp>
      <p:sp>
        <p:nvSpPr>
          <p:cNvPr id="2" name="Footer Placeholder 1"/>
          <p:cNvSpPr>
            <a:spLocks noGrp="1"/>
          </p:cNvSpPr>
          <p:nvPr>
            <p:ph type="ftr" sz="quarter" idx="10"/>
          </p:nvPr>
        </p:nvSpPr>
        <p:spPr/>
        <p:txBody>
          <a:bodyPr/>
          <a:lstStyle/>
          <a:p>
            <a:endParaRPr lang="ru-RU"/>
          </a:p>
        </p:txBody>
      </p:sp>
    </p:spTree>
    <p:extLst>
      <p:ext uri="{BB962C8B-B14F-4D97-AF65-F5344CB8AC3E}">
        <p14:creationId xmlns:p14="http://schemas.microsoft.com/office/powerpoint/2010/main" val="36800475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smtClean="0">
                <a:solidFill>
                  <a:schemeClr val="tx1"/>
                </a:solidFill>
                <a:effectLst/>
                <a:latin typeface="+mn-lt"/>
                <a:ea typeface="+mn-ea"/>
                <a:cs typeface="+mn-cs"/>
              </a:rPr>
              <a:t>From the output beam’s energy spectra, we calculated the mean energy and monochromaticity of the main peaks. Below 60 keV, the mean energy matches theoretical predictions well. Between 60–100 keV, a slight discrepancy arises due to mechanical calibration—an easily correctable issue.</a:t>
            </a:r>
            <a:endParaRPr lang="ru-RU" sz="1200" kern="1200" smtClean="0">
              <a:solidFill>
                <a:schemeClr val="tx1"/>
              </a:solidFill>
              <a:effectLst/>
              <a:latin typeface="+mn-lt"/>
              <a:ea typeface="+mn-ea"/>
              <a:cs typeface="+mn-cs"/>
            </a:endParaRPr>
          </a:p>
          <a:p>
            <a:r>
              <a:rPr lang="en-US" sz="1200" kern="1200" smtClean="0">
                <a:solidFill>
                  <a:schemeClr val="tx1"/>
                </a:solidFill>
                <a:effectLst/>
                <a:latin typeface="+mn-lt"/>
                <a:ea typeface="+mn-ea"/>
                <a:cs typeface="+mn-cs"/>
              </a:rPr>
              <a:t>Monochromaticity ranges from ~1.5% at lower energies to ~9% at 100 keV.</a:t>
            </a:r>
            <a:endParaRPr lang="ru-RU" sz="1200" kern="1200" smtClean="0">
              <a:solidFill>
                <a:schemeClr val="tx1"/>
              </a:solidFill>
              <a:effectLst/>
              <a:latin typeface="+mn-lt"/>
              <a:ea typeface="+mn-ea"/>
              <a:cs typeface="+mn-cs"/>
            </a:endParaRPr>
          </a:p>
          <a:p>
            <a:endParaRPr lang="en-US"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smtClean="0">
                <a:solidFill>
                  <a:schemeClr val="tx1"/>
                </a:solidFill>
                <a:effectLst/>
                <a:latin typeface="+mn-lt"/>
                <a:ea typeface="+mn-ea"/>
                <a:cs typeface="+mn-cs"/>
              </a:rPr>
              <a:t>/frɒm ði ˈaʊtpʊt biːmz ˈenədʒi ˈspektrə, wi ˈkælkjəleɪtɪd ðə miːn ˈenədʒi ən ˌmɒnəˌkrəʊməˈtɪsəti əv ðə meɪn piːks. bɪˈləʊ ˈsɪksti kiːˈiː, ðə miːn ˈenədʒi ˈmætʃɪz ˌθɪəˈretɪkl̩ prɪˈdɪkʃn̩z wel. bɪˈtwiːn ˈsɪksti tə ˈwʌn ˈhʌndrəd kiːˈiː, ə slaɪt dɪsˈkrepənsi əˈraɪzɪz duː tə mɪˈkænɪkl̩ ˌkælɪˈbreɪʃn̩—ən ˈiːzəli ˈkɒrɪktəbl̩ ˈɪʃuː.</a:t>
            </a:r>
            <a:br>
              <a:rPr lang="en-US" sz="1200" kern="1200" smtClean="0">
                <a:solidFill>
                  <a:schemeClr val="tx1"/>
                </a:solidFill>
                <a:effectLst/>
                <a:latin typeface="+mn-lt"/>
                <a:ea typeface="+mn-ea"/>
                <a:cs typeface="+mn-cs"/>
              </a:rPr>
            </a:br>
            <a:r>
              <a:rPr lang="en-US" sz="1200" kern="1200" smtClean="0">
                <a:solidFill>
                  <a:schemeClr val="tx1"/>
                </a:solidFill>
                <a:effectLst/>
                <a:latin typeface="+mn-lt"/>
                <a:ea typeface="+mn-ea"/>
                <a:cs typeface="+mn-cs"/>
              </a:rPr>
              <a:t>ˌmɒnəˌkrəʊməˈtɪsəti ˈreɪndʒɪz frɒm əˈraʊnd wʌn pɔɪnt faɪv pəˈsent ət ˈləʊə ˈenədʒiz tə əˈraʊnd naɪn pəˈsent ət ˈwʌn ˈhʌndrəd kiːˈiː./</a:t>
            </a:r>
            <a:endParaRPr lang="ru-RU" sz="1200" kern="1200" smtClean="0">
              <a:solidFill>
                <a:schemeClr val="tx1"/>
              </a:solidFill>
              <a:effectLst/>
              <a:latin typeface="+mn-lt"/>
              <a:ea typeface="+mn-ea"/>
              <a:cs typeface="+mn-cs"/>
            </a:endParaRPr>
          </a:p>
          <a:p>
            <a:endParaRPr lang="ru-RU"/>
          </a:p>
        </p:txBody>
      </p:sp>
      <p:sp>
        <p:nvSpPr>
          <p:cNvPr id="4" name="Footer Placeholder 3"/>
          <p:cNvSpPr>
            <a:spLocks noGrp="1"/>
          </p:cNvSpPr>
          <p:nvPr>
            <p:ph type="ftr" sz="quarter" idx="10"/>
          </p:nvPr>
        </p:nvSpPr>
        <p:spPr/>
        <p:txBody>
          <a:bodyPr/>
          <a:lstStyle/>
          <a:p>
            <a:endParaRPr lang="ru-RU"/>
          </a:p>
        </p:txBody>
      </p:sp>
      <p:sp>
        <p:nvSpPr>
          <p:cNvPr id="5" name="Slide Number Placeholder 4"/>
          <p:cNvSpPr>
            <a:spLocks noGrp="1"/>
          </p:cNvSpPr>
          <p:nvPr>
            <p:ph type="sldNum" sz="quarter" idx="11"/>
          </p:nvPr>
        </p:nvSpPr>
        <p:spPr/>
        <p:txBody>
          <a:bodyPr/>
          <a:lstStyle/>
          <a:p>
            <a:fld id="{C1AC56F0-0B4F-44D6-ABBC-2E74F437E2F5}" type="slidenum">
              <a:rPr lang="ru-RU" smtClean="0"/>
              <a:t>9</a:t>
            </a:fld>
            <a:endParaRPr lang="ru-RU"/>
          </a:p>
        </p:txBody>
      </p:sp>
    </p:spTree>
    <p:extLst>
      <p:ext uri="{BB962C8B-B14F-4D97-AF65-F5344CB8AC3E}">
        <p14:creationId xmlns:p14="http://schemas.microsoft.com/office/powerpoint/2010/main" val="21081417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ru-RU"/>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ru-RU"/>
          </a:p>
        </p:txBody>
      </p:sp>
      <p:sp>
        <p:nvSpPr>
          <p:cNvPr id="4" name="Date Placeholder 3"/>
          <p:cNvSpPr>
            <a:spLocks noGrp="1"/>
          </p:cNvSpPr>
          <p:nvPr>
            <p:ph type="dt" sz="half" idx="10"/>
          </p:nvPr>
        </p:nvSpPr>
        <p:spPr/>
        <p:txBody>
          <a:bodyPr/>
          <a:lstStyle/>
          <a:p>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4E10630-6D7C-4C9A-BA7F-30C9BB8F06DF}" type="slidenum">
              <a:rPr lang="ru-RU" smtClean="0"/>
              <a:t>‹#›</a:t>
            </a:fld>
            <a:endParaRPr lang="ru-RU"/>
          </a:p>
        </p:txBody>
      </p:sp>
    </p:spTree>
    <p:extLst>
      <p:ext uri="{BB962C8B-B14F-4D97-AF65-F5344CB8AC3E}">
        <p14:creationId xmlns:p14="http://schemas.microsoft.com/office/powerpoint/2010/main" val="15413444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u-RU"/>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Date Placeholder 3"/>
          <p:cNvSpPr>
            <a:spLocks noGrp="1"/>
          </p:cNvSpPr>
          <p:nvPr>
            <p:ph type="dt" sz="half" idx="10"/>
          </p:nvPr>
        </p:nvSpPr>
        <p:spPr/>
        <p:txBody>
          <a:bodyPr/>
          <a:lstStyle/>
          <a:p>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4E10630-6D7C-4C9A-BA7F-30C9BB8F06DF}" type="slidenum">
              <a:rPr lang="ru-RU" smtClean="0"/>
              <a:t>‹#›</a:t>
            </a:fld>
            <a:endParaRPr lang="ru-RU"/>
          </a:p>
        </p:txBody>
      </p:sp>
    </p:spTree>
    <p:extLst>
      <p:ext uri="{BB962C8B-B14F-4D97-AF65-F5344CB8AC3E}">
        <p14:creationId xmlns:p14="http://schemas.microsoft.com/office/powerpoint/2010/main" val="9084714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ru-RU"/>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Date Placeholder 3"/>
          <p:cNvSpPr>
            <a:spLocks noGrp="1"/>
          </p:cNvSpPr>
          <p:nvPr>
            <p:ph type="dt" sz="half" idx="10"/>
          </p:nvPr>
        </p:nvSpPr>
        <p:spPr/>
        <p:txBody>
          <a:bodyPr/>
          <a:lstStyle/>
          <a:p>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4E10630-6D7C-4C9A-BA7F-30C9BB8F06DF}" type="slidenum">
              <a:rPr lang="ru-RU" smtClean="0"/>
              <a:t>‹#›</a:t>
            </a:fld>
            <a:endParaRPr lang="ru-RU"/>
          </a:p>
        </p:txBody>
      </p:sp>
    </p:spTree>
    <p:extLst>
      <p:ext uri="{BB962C8B-B14F-4D97-AF65-F5344CB8AC3E}">
        <p14:creationId xmlns:p14="http://schemas.microsoft.com/office/powerpoint/2010/main" val="31293792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rmAutofit/>
          </a:bodyPr>
          <a:lstStyle>
            <a:lvl1pPr marL="609585" lvl="0" indent="-457189">
              <a:spcBef>
                <a:spcPts val="0"/>
              </a:spcBef>
              <a:spcAft>
                <a:spcPts val="0"/>
              </a:spcAft>
              <a:buSzPts val="1800"/>
              <a:buChar char="●"/>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vi" smtClean="0"/>
              <a:pPr/>
              <a:t>‹#›</a:t>
            </a:fld>
            <a:endParaRPr lang="vi"/>
          </a:p>
        </p:txBody>
      </p:sp>
    </p:spTree>
    <p:extLst>
      <p:ext uri="{BB962C8B-B14F-4D97-AF65-F5344CB8AC3E}">
        <p14:creationId xmlns:p14="http://schemas.microsoft.com/office/powerpoint/2010/main" val="32733052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u-RU"/>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Date Placeholder 3"/>
          <p:cNvSpPr>
            <a:spLocks noGrp="1"/>
          </p:cNvSpPr>
          <p:nvPr>
            <p:ph type="dt" sz="half" idx="10"/>
          </p:nvPr>
        </p:nvSpPr>
        <p:spPr/>
        <p:txBody>
          <a:bodyPr/>
          <a:lstStyle/>
          <a:p>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4E10630-6D7C-4C9A-BA7F-30C9BB8F06DF}" type="slidenum">
              <a:rPr lang="ru-RU" smtClean="0"/>
              <a:t>‹#›</a:t>
            </a:fld>
            <a:endParaRPr lang="ru-RU"/>
          </a:p>
        </p:txBody>
      </p:sp>
    </p:spTree>
    <p:extLst>
      <p:ext uri="{BB962C8B-B14F-4D97-AF65-F5344CB8AC3E}">
        <p14:creationId xmlns:p14="http://schemas.microsoft.com/office/powerpoint/2010/main" val="35301000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ru-RU"/>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4E10630-6D7C-4C9A-BA7F-30C9BB8F06DF}" type="slidenum">
              <a:rPr lang="ru-RU" smtClean="0"/>
              <a:t>‹#›</a:t>
            </a:fld>
            <a:endParaRPr lang="ru-RU"/>
          </a:p>
        </p:txBody>
      </p:sp>
    </p:spTree>
    <p:extLst>
      <p:ext uri="{BB962C8B-B14F-4D97-AF65-F5344CB8AC3E}">
        <p14:creationId xmlns:p14="http://schemas.microsoft.com/office/powerpoint/2010/main" val="32427611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u-RU"/>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5" name="Date Placeholder 4"/>
          <p:cNvSpPr>
            <a:spLocks noGrp="1"/>
          </p:cNvSpPr>
          <p:nvPr>
            <p:ph type="dt" sz="half" idx="10"/>
          </p:nvPr>
        </p:nvSpPr>
        <p:spPr/>
        <p:txBody>
          <a:bodyPr/>
          <a:lstStyle/>
          <a:p>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C4E10630-6D7C-4C9A-BA7F-30C9BB8F06DF}" type="slidenum">
              <a:rPr lang="ru-RU" smtClean="0"/>
              <a:t>‹#›</a:t>
            </a:fld>
            <a:endParaRPr lang="ru-RU"/>
          </a:p>
        </p:txBody>
      </p:sp>
    </p:spTree>
    <p:extLst>
      <p:ext uri="{BB962C8B-B14F-4D97-AF65-F5344CB8AC3E}">
        <p14:creationId xmlns:p14="http://schemas.microsoft.com/office/powerpoint/2010/main" val="28853769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ru-RU"/>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7" name="Date Placeholder 6"/>
          <p:cNvSpPr>
            <a:spLocks noGrp="1"/>
          </p:cNvSpPr>
          <p:nvPr>
            <p:ph type="dt" sz="half" idx="10"/>
          </p:nvPr>
        </p:nvSpPr>
        <p:spPr/>
        <p:txBody>
          <a:bodyPr/>
          <a:lstStyle/>
          <a:p>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C4E10630-6D7C-4C9A-BA7F-30C9BB8F06DF}" type="slidenum">
              <a:rPr lang="ru-RU" smtClean="0"/>
              <a:t>‹#›</a:t>
            </a:fld>
            <a:endParaRPr lang="ru-RU"/>
          </a:p>
        </p:txBody>
      </p:sp>
    </p:spTree>
    <p:extLst>
      <p:ext uri="{BB962C8B-B14F-4D97-AF65-F5344CB8AC3E}">
        <p14:creationId xmlns:p14="http://schemas.microsoft.com/office/powerpoint/2010/main" val="30693995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u-RU"/>
          </a:p>
        </p:txBody>
      </p:sp>
      <p:sp>
        <p:nvSpPr>
          <p:cNvPr id="3" name="Date Placeholder 2"/>
          <p:cNvSpPr>
            <a:spLocks noGrp="1"/>
          </p:cNvSpPr>
          <p:nvPr>
            <p:ph type="dt" sz="half" idx="10"/>
          </p:nvPr>
        </p:nvSpPr>
        <p:spPr/>
        <p:txBody>
          <a:bodyPr/>
          <a:lstStyle/>
          <a:p>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C4E10630-6D7C-4C9A-BA7F-30C9BB8F06DF}" type="slidenum">
              <a:rPr lang="ru-RU" smtClean="0"/>
              <a:t>‹#›</a:t>
            </a:fld>
            <a:endParaRPr lang="ru-RU"/>
          </a:p>
        </p:txBody>
      </p:sp>
    </p:spTree>
    <p:extLst>
      <p:ext uri="{BB962C8B-B14F-4D97-AF65-F5344CB8AC3E}">
        <p14:creationId xmlns:p14="http://schemas.microsoft.com/office/powerpoint/2010/main" val="30562270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C4E10630-6D7C-4C9A-BA7F-30C9BB8F06DF}" type="slidenum">
              <a:rPr lang="ru-RU" smtClean="0"/>
              <a:t>‹#›</a:t>
            </a:fld>
            <a:endParaRPr lang="ru-RU"/>
          </a:p>
        </p:txBody>
      </p:sp>
    </p:spTree>
    <p:extLst>
      <p:ext uri="{BB962C8B-B14F-4D97-AF65-F5344CB8AC3E}">
        <p14:creationId xmlns:p14="http://schemas.microsoft.com/office/powerpoint/2010/main" val="26144588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ru-RU"/>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C4E10630-6D7C-4C9A-BA7F-30C9BB8F06DF}" type="slidenum">
              <a:rPr lang="ru-RU" smtClean="0"/>
              <a:t>‹#›</a:t>
            </a:fld>
            <a:endParaRPr lang="ru-RU"/>
          </a:p>
        </p:txBody>
      </p:sp>
    </p:spTree>
    <p:extLst>
      <p:ext uri="{BB962C8B-B14F-4D97-AF65-F5344CB8AC3E}">
        <p14:creationId xmlns:p14="http://schemas.microsoft.com/office/powerpoint/2010/main" val="25987351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ru-RU"/>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C4E10630-6D7C-4C9A-BA7F-30C9BB8F06DF}" type="slidenum">
              <a:rPr lang="ru-RU" smtClean="0"/>
              <a:t>‹#›</a:t>
            </a:fld>
            <a:endParaRPr lang="ru-RU"/>
          </a:p>
        </p:txBody>
      </p:sp>
    </p:spTree>
    <p:extLst>
      <p:ext uri="{BB962C8B-B14F-4D97-AF65-F5344CB8AC3E}">
        <p14:creationId xmlns:p14="http://schemas.microsoft.com/office/powerpoint/2010/main" val="37750048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ru-RU"/>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ru-RU"/>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E10630-6D7C-4C9A-BA7F-30C9BB8F06DF}" type="slidenum">
              <a:rPr lang="ru-RU" smtClean="0"/>
              <a:t>‹#›</a:t>
            </a:fld>
            <a:endParaRPr lang="ru-RU"/>
          </a:p>
        </p:txBody>
      </p:sp>
    </p:spTree>
    <p:extLst>
      <p:ext uri="{BB962C8B-B14F-4D97-AF65-F5344CB8AC3E}">
        <p14:creationId xmlns:p14="http://schemas.microsoft.com/office/powerpoint/2010/main" val="3890149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png"/><Relationship Id="rId7" Type="http://schemas.microsoft.com/office/2007/relationships/hdphoto" Target="../media/hdphoto2.wdp"/><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11.jfif"/></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2.xml"/><Relationship Id="rId5" Type="http://schemas.openxmlformats.org/officeDocument/2006/relationships/image" Target="../media/image13.jp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7.xml"/><Relationship Id="rId1" Type="http://schemas.openxmlformats.org/officeDocument/2006/relationships/slideLayout" Target="../slideLayouts/slideLayout12.xml"/><Relationship Id="rId5" Type="http://schemas.openxmlformats.org/officeDocument/2006/relationships/image" Target="../media/image16.jpg"/><Relationship Id="rId4" Type="http://schemas.openxmlformats.org/officeDocument/2006/relationships/image" Target="../media/image15.jpg"/></Relationships>
</file>

<file path=ppt/slides/_rels/slide8.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12.xml"/><Relationship Id="rId5" Type="http://schemas.openxmlformats.org/officeDocument/2006/relationships/image" Target="../media/image21.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361465" y="400713"/>
            <a:ext cx="11360800" cy="3303358"/>
          </a:xfrm>
          <a:prstGeom prst="rect">
            <a:avLst/>
          </a:prstGeom>
        </p:spPr>
        <p:txBody>
          <a:bodyPr spcFirstLastPara="1" vert="horz" wrap="square" lIns="121900" tIns="121900" rIns="121900" bIns="121900" rtlCol="0" anchor="b" anchorCtr="0">
            <a:noAutofit/>
          </a:bodyPr>
          <a:lstStyle/>
          <a:p>
            <a:pPr lvl="0"/>
            <a:r>
              <a:rPr lang="en-US" sz="3600" b="1">
                <a:solidFill>
                  <a:srgbClr val="002060"/>
                </a:solidFill>
              </a:rPr>
              <a:t>Development of a </a:t>
            </a:r>
            <a:r>
              <a:rPr lang="en-US" sz="3600" b="1" smtClean="0">
                <a:solidFill>
                  <a:srgbClr val="002060"/>
                </a:solidFill>
              </a:rPr>
              <a:t>Tunable </a:t>
            </a:r>
            <a:r>
              <a:rPr lang="en-US" sz="3600" b="1">
                <a:solidFill>
                  <a:srgbClr val="002060"/>
                </a:solidFill>
              </a:rPr>
              <a:t>Monochromatic X-ray Source </a:t>
            </a:r>
            <a:r>
              <a:rPr lang="en-US" sz="3600" b="1" smtClean="0">
                <a:solidFill>
                  <a:srgbClr val="002060"/>
                </a:solidFill>
              </a:rPr>
              <a:t/>
            </a:r>
            <a:br>
              <a:rPr lang="en-US" sz="3600" b="1" smtClean="0">
                <a:solidFill>
                  <a:srgbClr val="002060"/>
                </a:solidFill>
              </a:rPr>
            </a:br>
            <a:r>
              <a:rPr lang="en-US" sz="3600" b="1" smtClean="0">
                <a:solidFill>
                  <a:srgbClr val="002060"/>
                </a:solidFill>
              </a:rPr>
              <a:t>for </a:t>
            </a:r>
            <a:r>
              <a:rPr lang="en-US" sz="3600" b="1">
                <a:solidFill>
                  <a:srgbClr val="002060"/>
                </a:solidFill>
              </a:rPr>
              <a:t>Pixelated Semiconductor Detector Calibration</a:t>
            </a:r>
            <a:endParaRPr sz="3600">
              <a:solidFill>
                <a:srgbClr val="002060"/>
              </a:solidFill>
            </a:endParaRPr>
          </a:p>
        </p:txBody>
      </p:sp>
      <p:sp>
        <p:nvSpPr>
          <p:cNvPr id="55" name="Google Shape;55;p13"/>
          <p:cNvSpPr txBox="1">
            <a:spLocks noGrp="1"/>
          </p:cNvSpPr>
          <p:nvPr>
            <p:ph type="subTitle" idx="1"/>
          </p:nvPr>
        </p:nvSpPr>
        <p:spPr>
          <a:xfrm>
            <a:off x="361465" y="4603306"/>
            <a:ext cx="11360800" cy="2071373"/>
          </a:xfrm>
          <a:prstGeom prst="rect">
            <a:avLst/>
          </a:prstGeom>
        </p:spPr>
        <p:txBody>
          <a:bodyPr spcFirstLastPara="1" vert="horz" wrap="square" lIns="121900" tIns="121900" rIns="121900" bIns="121900" rtlCol="0" anchor="t" anchorCtr="0">
            <a:normAutofit/>
          </a:bodyPr>
          <a:lstStyle/>
          <a:p>
            <a:pPr>
              <a:spcBef>
                <a:spcPts val="0"/>
              </a:spcBef>
            </a:pPr>
            <a:r>
              <a:rPr lang="vi">
                <a:solidFill>
                  <a:schemeClr val="dk1"/>
                </a:solidFill>
              </a:rPr>
              <a:t>Speaker: Truong Hoai Bao </a:t>
            </a:r>
            <a:r>
              <a:rPr lang="vi" smtClean="0">
                <a:solidFill>
                  <a:schemeClr val="dk1"/>
                </a:solidFill>
              </a:rPr>
              <a:t>Phi</a:t>
            </a:r>
            <a:r>
              <a:rPr lang="vi" baseline="30000" smtClean="0">
                <a:solidFill>
                  <a:schemeClr val="dk1"/>
                </a:solidFill>
              </a:rPr>
              <a:t>a,b</a:t>
            </a:r>
            <a:endParaRPr baseline="30000" smtClean="0">
              <a:solidFill>
                <a:schemeClr val="dk1"/>
              </a:solidFill>
            </a:endParaRPr>
          </a:p>
          <a:p>
            <a:pPr>
              <a:spcBef>
                <a:spcPts val="0"/>
              </a:spcBef>
            </a:pPr>
            <a:endParaRPr baseline="30000">
              <a:solidFill>
                <a:schemeClr val="dk1"/>
              </a:solidFill>
            </a:endParaRPr>
          </a:p>
          <a:p>
            <a:pPr>
              <a:spcBef>
                <a:spcPts val="0"/>
              </a:spcBef>
            </a:pPr>
            <a:r>
              <a:rPr lang="en-US" sz="2133" baseline="30000">
                <a:solidFill>
                  <a:schemeClr val="dk1"/>
                </a:solidFill>
              </a:rPr>
              <a:t>a</a:t>
            </a:r>
            <a:r>
              <a:rPr lang="vi" sz="2133">
                <a:solidFill>
                  <a:schemeClr val="dk1"/>
                </a:solidFill>
              </a:rPr>
              <a:t> Institute of Physics, Vietnam Academy of Science and Technology</a:t>
            </a:r>
            <a:r>
              <a:rPr lang="en-US" sz="2133">
                <a:solidFill>
                  <a:schemeClr val="dk1"/>
                </a:solidFill>
              </a:rPr>
              <a:t>, </a:t>
            </a:r>
            <a:r>
              <a:rPr lang="en-US" sz="2133" smtClean="0">
                <a:solidFill>
                  <a:schemeClr val="dk1"/>
                </a:solidFill>
              </a:rPr>
              <a:t>Hanoi</a:t>
            </a:r>
            <a:endParaRPr lang="en-US" sz="2133" baseline="30000" smtClean="0">
              <a:solidFill>
                <a:schemeClr val="dk1"/>
              </a:solidFill>
            </a:endParaRPr>
          </a:p>
          <a:p>
            <a:pPr>
              <a:spcBef>
                <a:spcPts val="0"/>
              </a:spcBef>
            </a:pPr>
            <a:r>
              <a:rPr lang="en-US" sz="2133" baseline="30000" smtClean="0">
                <a:solidFill>
                  <a:schemeClr val="dk1"/>
                </a:solidFill>
              </a:rPr>
              <a:t>b</a:t>
            </a:r>
            <a:r>
              <a:rPr lang="en-US" sz="2133" smtClean="0">
                <a:solidFill>
                  <a:schemeClr val="dk1"/>
                </a:solidFill>
              </a:rPr>
              <a:t> </a:t>
            </a:r>
            <a:r>
              <a:rPr lang="en-US" sz="2133">
                <a:solidFill>
                  <a:schemeClr val="dk1"/>
                </a:solidFill>
              </a:rPr>
              <a:t>Dzhelepov Laboratory of </a:t>
            </a:r>
            <a:r>
              <a:rPr lang="en-US" sz="2133">
                <a:solidFill>
                  <a:schemeClr val="dk1"/>
                </a:solidFill>
              </a:rPr>
              <a:t>Nuclear </a:t>
            </a:r>
            <a:r>
              <a:rPr lang="en-US" sz="2133" smtClean="0">
                <a:solidFill>
                  <a:schemeClr val="dk1"/>
                </a:solidFill>
              </a:rPr>
              <a:t>Problems</a:t>
            </a:r>
            <a:r>
              <a:rPr lang="en-US" sz="2133" smtClean="0">
                <a:solidFill>
                  <a:schemeClr val="dk1"/>
                </a:solidFill>
              </a:rPr>
              <a:t>,</a:t>
            </a:r>
            <a:r>
              <a:rPr lang="en-US" sz="2133" smtClean="0">
                <a:solidFill>
                  <a:schemeClr val="dk1"/>
                </a:solidFill>
              </a:rPr>
              <a:t> JINR, </a:t>
            </a:r>
            <a:r>
              <a:rPr lang="en-US" sz="2133" smtClean="0">
                <a:solidFill>
                  <a:schemeClr val="dk1"/>
                </a:solidFill>
              </a:rPr>
              <a:t>Dubna</a:t>
            </a:r>
            <a:endParaRPr lang="en-US" sz="2133">
              <a:solidFill>
                <a:schemeClr val="dk1"/>
              </a:solidFill>
            </a:endParaRPr>
          </a:p>
          <a:p>
            <a:pPr>
              <a:spcBef>
                <a:spcPts val="0"/>
              </a:spcBef>
            </a:pPr>
            <a:r>
              <a:rPr lang="en-US" sz="2133" smtClean="0">
                <a:solidFill>
                  <a:schemeClr val="dk1"/>
                </a:solidFill>
              </a:rPr>
              <a:t>baophinuclear@gmail.com</a:t>
            </a:r>
            <a:endParaRPr lang="en-US" sz="2133">
              <a:solidFill>
                <a:schemeClr val="dk1"/>
              </a:solidFill>
            </a:endParaRPr>
          </a:p>
          <a:p>
            <a:pPr>
              <a:spcBef>
                <a:spcPts val="0"/>
              </a:spcBef>
            </a:pPr>
            <a:endParaRPr sz="2133">
              <a:solidFill>
                <a:schemeClr val="dk1"/>
              </a:solidFill>
            </a:endParaRPr>
          </a:p>
        </p:txBody>
      </p:sp>
      <p:grpSp>
        <p:nvGrpSpPr>
          <p:cNvPr id="6" name="Group 5"/>
          <p:cNvGrpSpPr/>
          <p:nvPr/>
        </p:nvGrpSpPr>
        <p:grpSpPr>
          <a:xfrm>
            <a:off x="515292" y="293434"/>
            <a:ext cx="11054937" cy="1185600"/>
            <a:chOff x="515292" y="293434"/>
            <a:chExt cx="11054937" cy="1185600"/>
          </a:xfrm>
        </p:grpSpPr>
        <p:pic>
          <p:nvPicPr>
            <p:cNvPr id="57" name="Google Shape;57;p13"/>
            <p:cNvPicPr preferRelativeResize="0"/>
            <p:nvPr/>
          </p:nvPicPr>
          <p:blipFill>
            <a:blip r:embed="rId3">
              <a:alphaModFix/>
              <a:extLst>
                <a:ext uri="{BEBA8EAE-BF5A-486C-A8C5-ECC9F3942E4B}">
                  <a14:imgProps xmlns:a14="http://schemas.microsoft.com/office/drawing/2010/main">
                    <a14:imgLayer r:embed="rId4">
                      <a14:imgEffect>
                        <a14:sharpenSoften amount="10000"/>
                      </a14:imgEffect>
                      <a14:imgEffect>
                        <a14:brightnessContrast bright="28000" contrast="-25000"/>
                      </a14:imgEffect>
                    </a14:imgLayer>
                  </a14:imgProps>
                </a:ext>
              </a:extLst>
            </a:blip>
            <a:stretch>
              <a:fillRect/>
            </a:stretch>
          </p:blipFill>
          <p:spPr>
            <a:xfrm>
              <a:off x="4284905" y="523239"/>
              <a:ext cx="2010597" cy="940873"/>
            </a:xfrm>
            <a:prstGeom prst="rect">
              <a:avLst/>
            </a:prstGeom>
            <a:noFill/>
            <a:ln>
              <a:noFill/>
            </a:ln>
            <a:effectLst/>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5292" y="409640"/>
              <a:ext cx="3281768" cy="953188"/>
            </a:xfrm>
            <a:prstGeom prst="rect">
              <a:avLst/>
            </a:prstGeom>
          </p:spPr>
        </p:pic>
        <p:pic>
          <p:nvPicPr>
            <p:cNvPr id="4" name="Picture 3"/>
            <p:cNvPicPr>
              <a:picLocks noChangeAspect="1"/>
            </p:cNvPicPr>
            <p:nvPr/>
          </p:nvPicPr>
          <p:blipFill>
            <a:blip r:embed="rId6">
              <a:extLst>
                <a:ext uri="{BEBA8EAE-BF5A-486C-A8C5-ECC9F3942E4B}">
                  <a14:imgProps xmlns:a14="http://schemas.microsoft.com/office/drawing/2010/main">
                    <a14:imgLayer r:embed="rId7">
                      <a14:imgEffect>
                        <a14:brightnessContrast bright="14000"/>
                      </a14:imgEffect>
                    </a14:imgLayer>
                  </a14:imgProps>
                </a:ext>
                <a:ext uri="{28A0092B-C50C-407E-A947-70E740481C1C}">
                  <a14:useLocalDpi xmlns:a14="http://schemas.microsoft.com/office/drawing/2010/main" val="0"/>
                </a:ext>
              </a:extLst>
            </a:blip>
            <a:stretch>
              <a:fillRect/>
            </a:stretch>
          </p:blipFill>
          <p:spPr>
            <a:xfrm>
              <a:off x="6816226" y="293434"/>
              <a:ext cx="1637344" cy="1185600"/>
            </a:xfrm>
            <a:prstGeom prst="rect">
              <a:avLst/>
            </a:prstGeom>
          </p:spPr>
        </p:pic>
        <p:grpSp>
          <p:nvGrpSpPr>
            <p:cNvPr id="11" name="Group 10"/>
            <p:cNvGrpSpPr/>
            <p:nvPr/>
          </p:nvGrpSpPr>
          <p:grpSpPr>
            <a:xfrm>
              <a:off x="8974294" y="400713"/>
              <a:ext cx="2595935" cy="1063399"/>
              <a:chOff x="0" y="0"/>
              <a:chExt cx="2385060" cy="1028700"/>
            </a:xfrm>
          </p:grpSpPr>
          <p:sp>
            <p:nvSpPr>
              <p:cNvPr id="12" name="Rectangle 11"/>
              <p:cNvSpPr/>
              <p:nvPr/>
            </p:nvSpPr>
            <p:spPr>
              <a:xfrm>
                <a:off x="0" y="0"/>
                <a:ext cx="2385060" cy="1028700"/>
              </a:xfrm>
              <a:prstGeom prst="rect">
                <a:avLst/>
              </a:prstGeom>
              <a:effectLst>
                <a:softEdge rad="215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a:p>
            </p:txBody>
          </p:sp>
          <p:pic>
            <p:nvPicPr>
              <p:cNvPr id="13" name="Picture 1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0055" y="77599"/>
                <a:ext cx="2197238" cy="873502"/>
              </a:xfrm>
              <a:prstGeom prst="rect">
                <a:avLst/>
              </a:prstGeom>
              <a:effectLst>
                <a:softEdge rad="0"/>
              </a:effectLst>
            </p:spPr>
          </p:pic>
        </p:grpSp>
      </p:grpSp>
      <p:sp>
        <p:nvSpPr>
          <p:cNvPr id="2" name="TextBox 1"/>
          <p:cNvSpPr txBox="1"/>
          <p:nvPr/>
        </p:nvSpPr>
        <p:spPr>
          <a:xfrm>
            <a:off x="4221911" y="6305347"/>
            <a:ext cx="3639907" cy="369332"/>
          </a:xfrm>
          <a:prstGeom prst="rect">
            <a:avLst/>
          </a:prstGeom>
          <a:noFill/>
        </p:spPr>
        <p:txBody>
          <a:bodyPr wrap="none" rtlCol="0">
            <a:spAutoFit/>
          </a:bodyPr>
          <a:lstStyle/>
          <a:p>
            <a:r>
              <a:rPr lang="en-US" i="1" smtClean="0">
                <a:solidFill>
                  <a:schemeClr val="bg1">
                    <a:lumMod val="50000"/>
                  </a:schemeClr>
                </a:solidFill>
              </a:rPr>
              <a:t>Alushta Conference - June 8-15, 2025</a:t>
            </a:r>
            <a:endParaRPr lang="ru-RU" i="1">
              <a:solidFill>
                <a:schemeClr val="bg1">
                  <a:lumMod val="50000"/>
                </a:schemeClr>
              </a:solidFill>
            </a:endParaRPr>
          </a:p>
        </p:txBody>
      </p:sp>
    </p:spTree>
    <p:extLst>
      <p:ext uri="{BB962C8B-B14F-4D97-AF65-F5344CB8AC3E}">
        <p14:creationId xmlns:p14="http://schemas.microsoft.com/office/powerpoint/2010/main" val="24387060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Google Shape;69;p15"/>
          <p:cNvSpPr txBox="1">
            <a:spLocks/>
          </p:cNvSpPr>
          <p:nvPr/>
        </p:nvSpPr>
        <p:spPr>
          <a:xfrm>
            <a:off x="0" y="-2614"/>
            <a:ext cx="12191751" cy="816259"/>
          </a:xfrm>
          <a:prstGeom prst="rect">
            <a:avLst/>
          </a:prstGeom>
          <a:solidFill>
            <a:schemeClr val="accent1"/>
          </a:solidFill>
          <a:ln>
            <a:noFill/>
          </a:ln>
        </p:spPr>
        <p:txBody>
          <a:bodyPr spcFirstLastPara="1" wrap="square" lIns="121900" tIns="121900" rIns="121900" bIns="121900" anchor="t" anchorCtr="0">
            <a:normAutofit fontScale="97500" lnSpcReduction="1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lgn="ctr"/>
            <a:r>
              <a:rPr lang="en-US" sz="4000" b="1" smtClean="0">
                <a:solidFill>
                  <a:schemeClr val="bg1"/>
                </a:solidFill>
              </a:rPr>
              <a:t>Performance measurements</a:t>
            </a:r>
            <a:endParaRPr lang="en-US" sz="4000" b="1">
              <a:solidFill>
                <a:schemeClr val="bg1"/>
              </a:solidFill>
            </a:endParaRPr>
          </a:p>
        </p:txBody>
      </p:sp>
      <p:sp>
        <p:nvSpPr>
          <p:cNvPr id="2" name="TextBox 1"/>
          <p:cNvSpPr txBox="1"/>
          <p:nvPr/>
        </p:nvSpPr>
        <p:spPr>
          <a:xfrm>
            <a:off x="284987" y="984982"/>
            <a:ext cx="3976923" cy="400110"/>
          </a:xfrm>
          <a:prstGeom prst="rect">
            <a:avLst/>
          </a:prstGeom>
          <a:noFill/>
        </p:spPr>
        <p:txBody>
          <a:bodyPr wrap="none" rtlCol="0">
            <a:spAutoFit/>
          </a:bodyPr>
          <a:lstStyle/>
          <a:p>
            <a:r>
              <a:rPr lang="en-US" sz="2000" b="1" i="1" smtClean="0"/>
              <a:t>Comparison with a similar source*: </a:t>
            </a:r>
            <a:endParaRPr lang="ru-RU" sz="2000" b="1" i="1"/>
          </a:p>
        </p:txBody>
      </p:sp>
      <p:sp>
        <p:nvSpPr>
          <p:cNvPr id="3" name="TextBox 2"/>
          <p:cNvSpPr txBox="1"/>
          <p:nvPr/>
        </p:nvSpPr>
        <p:spPr>
          <a:xfrm>
            <a:off x="284987" y="5691156"/>
            <a:ext cx="3513013" cy="584775"/>
          </a:xfrm>
          <a:prstGeom prst="rect">
            <a:avLst/>
          </a:prstGeom>
          <a:noFill/>
        </p:spPr>
        <p:txBody>
          <a:bodyPr wrap="none" rtlCol="0">
            <a:spAutoFit/>
          </a:bodyPr>
          <a:lstStyle/>
          <a:p>
            <a:r>
              <a:rPr lang="en-US" sz="1600" i="1" smtClean="0"/>
              <a:t>*</a:t>
            </a:r>
            <a:r>
              <a:rPr lang="fr-FR" sz="1600" i="1"/>
              <a:t>S. Velardita et al 2025 JINST 20 </a:t>
            </a:r>
            <a:r>
              <a:rPr lang="fr-FR" sz="1600" i="1" smtClean="0"/>
              <a:t>T05003</a:t>
            </a:r>
          </a:p>
          <a:p>
            <a:r>
              <a:rPr lang="fr-FR" sz="1600" i="1" smtClean="0"/>
              <a:t>Beam profile 3x3mm</a:t>
            </a:r>
            <a:r>
              <a:rPr lang="fr-FR" sz="1600" i="1" baseline="30000" smtClean="0"/>
              <a:t>2</a:t>
            </a:r>
            <a:endParaRPr lang="ru-RU" sz="1600" i="1"/>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80961" y="984982"/>
            <a:ext cx="6734075" cy="5387260"/>
          </a:xfrm>
          <a:prstGeom prst="rect">
            <a:avLst/>
          </a:prstGeom>
        </p:spPr>
      </p:pic>
      <p:sp>
        <p:nvSpPr>
          <p:cNvPr id="10" name="Rectangle 9"/>
          <p:cNvSpPr/>
          <p:nvPr/>
        </p:nvSpPr>
        <p:spPr>
          <a:xfrm>
            <a:off x="0" y="6406183"/>
            <a:ext cx="12192000" cy="451816"/>
          </a:xfrm>
          <a:prstGeom prst="rect">
            <a:avLst/>
          </a:prstGeom>
          <a:solidFill>
            <a:schemeClr val="bg1"/>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933">
              <a:solidFill>
                <a:schemeClr val="tx1"/>
              </a:solidFill>
            </a:endParaRPr>
          </a:p>
        </p:txBody>
      </p:sp>
      <p:sp>
        <p:nvSpPr>
          <p:cNvPr id="11" name="TextBox 10"/>
          <p:cNvSpPr txBox="1"/>
          <p:nvPr/>
        </p:nvSpPr>
        <p:spPr>
          <a:xfrm>
            <a:off x="4471282" y="6485519"/>
            <a:ext cx="2746521" cy="297454"/>
          </a:xfrm>
          <a:prstGeom prst="rect">
            <a:avLst/>
          </a:prstGeom>
          <a:noFill/>
        </p:spPr>
        <p:txBody>
          <a:bodyPr wrap="none" rtlCol="0">
            <a:spAutoFit/>
          </a:bodyPr>
          <a:lstStyle/>
          <a:p>
            <a:r>
              <a:rPr lang="en-US" sz="1333" i="1" smtClean="0"/>
              <a:t>Alushta Conference - June 8-15, </a:t>
            </a:r>
            <a:r>
              <a:rPr lang="en-US" sz="1333" i="1"/>
              <a:t>2025</a:t>
            </a:r>
          </a:p>
        </p:txBody>
      </p:sp>
      <p:sp>
        <p:nvSpPr>
          <p:cNvPr id="12" name="TextBox 11"/>
          <p:cNvSpPr txBox="1"/>
          <p:nvPr/>
        </p:nvSpPr>
        <p:spPr>
          <a:xfrm>
            <a:off x="159727" y="6483671"/>
            <a:ext cx="1591911" cy="297454"/>
          </a:xfrm>
          <a:prstGeom prst="rect">
            <a:avLst/>
          </a:prstGeom>
          <a:noFill/>
        </p:spPr>
        <p:txBody>
          <a:bodyPr wrap="none" rtlCol="0">
            <a:spAutoFit/>
          </a:bodyPr>
          <a:lstStyle/>
          <a:p>
            <a:r>
              <a:rPr lang="en-US" sz="1333" i="1"/>
              <a:t>Truong Hoai Bao Phi</a:t>
            </a:r>
            <a:endParaRPr lang="ru-RU" sz="1333" i="1"/>
          </a:p>
        </p:txBody>
      </p:sp>
      <p:sp>
        <p:nvSpPr>
          <p:cNvPr id="13" name="Slide Number Placeholder 3"/>
          <p:cNvSpPr txBox="1">
            <a:spLocks/>
          </p:cNvSpPr>
          <p:nvPr/>
        </p:nvSpPr>
        <p:spPr>
          <a:xfrm>
            <a:off x="11306136" y="6369691"/>
            <a:ext cx="731600" cy="524800"/>
          </a:xfrm>
          <a:prstGeom prst="rect">
            <a:avLst/>
          </a:prstGeom>
        </p:spPr>
        <p:txBody>
          <a:bodyPr spcFirstLastPara="1" vert="horz" wrap="square" lIns="91425" tIns="91425" rIns="91425" bIns="91425" rtlCol="0" anchor="ctr" anchorCtr="0">
            <a:normAutofit/>
          </a:bodyPr>
          <a:lstStyle>
            <a:defPPr>
              <a:defRPr lang="ru-RU"/>
            </a:defPPr>
            <a:lvl1pPr marL="0" lvl="0" algn="r" defTabSz="914400" rtl="0" eaLnBrk="1" latinLnBrk="0" hangingPunct="1">
              <a:buNone/>
              <a:defRPr sz="1200" kern="1200">
                <a:solidFill>
                  <a:schemeClr val="tx1">
                    <a:tint val="75000"/>
                  </a:schemeClr>
                </a:solidFill>
                <a:latin typeface="+mn-lt"/>
                <a:ea typeface="+mn-ea"/>
                <a:cs typeface="+mn-cs"/>
              </a:defRPr>
            </a:lvl1pPr>
            <a:lvl2pPr marL="457200" lvl="1" algn="l" defTabSz="914400" rtl="0" eaLnBrk="1" latinLnBrk="0" hangingPunct="1">
              <a:buNone/>
              <a:defRPr sz="1800" kern="1200">
                <a:solidFill>
                  <a:schemeClr val="tx1"/>
                </a:solidFill>
                <a:latin typeface="+mn-lt"/>
                <a:ea typeface="+mn-ea"/>
                <a:cs typeface="+mn-cs"/>
              </a:defRPr>
            </a:lvl2pPr>
            <a:lvl3pPr marL="914400" lvl="2" algn="l" defTabSz="914400" rtl="0" eaLnBrk="1" latinLnBrk="0" hangingPunct="1">
              <a:buNone/>
              <a:defRPr sz="1800" kern="1200">
                <a:solidFill>
                  <a:schemeClr val="tx1"/>
                </a:solidFill>
                <a:latin typeface="+mn-lt"/>
                <a:ea typeface="+mn-ea"/>
                <a:cs typeface="+mn-cs"/>
              </a:defRPr>
            </a:lvl3pPr>
            <a:lvl4pPr marL="1371600" lvl="3" algn="l" defTabSz="914400" rtl="0" eaLnBrk="1" latinLnBrk="0" hangingPunct="1">
              <a:buNone/>
              <a:defRPr sz="1800" kern="1200">
                <a:solidFill>
                  <a:schemeClr val="tx1"/>
                </a:solidFill>
                <a:latin typeface="+mn-lt"/>
                <a:ea typeface="+mn-ea"/>
                <a:cs typeface="+mn-cs"/>
              </a:defRPr>
            </a:lvl4pPr>
            <a:lvl5pPr marL="1828800" lvl="4" algn="l" defTabSz="914400" rtl="0" eaLnBrk="1" latinLnBrk="0" hangingPunct="1">
              <a:buNone/>
              <a:defRPr sz="1800" kern="1200">
                <a:solidFill>
                  <a:schemeClr val="tx1"/>
                </a:solidFill>
                <a:latin typeface="+mn-lt"/>
                <a:ea typeface="+mn-ea"/>
                <a:cs typeface="+mn-cs"/>
              </a:defRPr>
            </a:lvl5pPr>
            <a:lvl6pPr marL="2286000" lvl="5" algn="l" defTabSz="914400" rtl="0" eaLnBrk="1" latinLnBrk="0" hangingPunct="1">
              <a:buNone/>
              <a:defRPr sz="1800" kern="1200">
                <a:solidFill>
                  <a:schemeClr val="tx1"/>
                </a:solidFill>
                <a:latin typeface="+mn-lt"/>
                <a:ea typeface="+mn-ea"/>
                <a:cs typeface="+mn-cs"/>
              </a:defRPr>
            </a:lvl6pPr>
            <a:lvl7pPr marL="2743200" lvl="6" algn="l" defTabSz="914400" rtl="0" eaLnBrk="1" latinLnBrk="0" hangingPunct="1">
              <a:buNone/>
              <a:defRPr sz="1800" kern="1200">
                <a:solidFill>
                  <a:schemeClr val="tx1"/>
                </a:solidFill>
                <a:latin typeface="+mn-lt"/>
                <a:ea typeface="+mn-ea"/>
                <a:cs typeface="+mn-cs"/>
              </a:defRPr>
            </a:lvl7pPr>
            <a:lvl8pPr marL="3200400" lvl="7" algn="l" defTabSz="914400" rtl="0" eaLnBrk="1" latinLnBrk="0" hangingPunct="1">
              <a:buNone/>
              <a:defRPr sz="1800" kern="1200">
                <a:solidFill>
                  <a:schemeClr val="tx1"/>
                </a:solidFill>
                <a:latin typeface="+mn-lt"/>
                <a:ea typeface="+mn-ea"/>
                <a:cs typeface="+mn-cs"/>
              </a:defRPr>
            </a:lvl8pPr>
            <a:lvl9pPr marL="3657600" lvl="8" algn="l" defTabSz="914400" rtl="0" eaLnBrk="1" latinLnBrk="0" hangingPunct="1">
              <a:buNone/>
              <a:defRPr sz="1800" kern="1200">
                <a:solidFill>
                  <a:schemeClr val="tx1"/>
                </a:solidFill>
                <a:latin typeface="+mn-lt"/>
                <a:ea typeface="+mn-ea"/>
                <a:cs typeface="+mn-cs"/>
              </a:defRPr>
            </a:lvl9pPr>
          </a:lstStyle>
          <a:p>
            <a:r>
              <a:rPr lang="en-US" smtClean="0">
                <a:solidFill>
                  <a:schemeClr val="tx1"/>
                </a:solidFill>
              </a:rPr>
              <a:t>10</a:t>
            </a:r>
            <a:r>
              <a:rPr lang="en-US" smtClean="0">
                <a:solidFill>
                  <a:schemeClr val="tx1"/>
                </a:solidFill>
              </a:rPr>
              <a:t>/11</a:t>
            </a:r>
            <a:endParaRPr lang="vi">
              <a:solidFill>
                <a:schemeClr val="tx1"/>
              </a:solidFill>
            </a:endParaRPr>
          </a:p>
        </p:txBody>
      </p:sp>
    </p:spTree>
    <p:extLst>
      <p:ext uri="{BB962C8B-B14F-4D97-AF65-F5344CB8AC3E}">
        <p14:creationId xmlns:p14="http://schemas.microsoft.com/office/powerpoint/2010/main" val="13316690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2" name="Google Shape;232;p33"/>
          <p:cNvSpPr txBox="1">
            <a:spLocks noGrp="1"/>
          </p:cNvSpPr>
          <p:nvPr>
            <p:ph type="body" idx="1"/>
          </p:nvPr>
        </p:nvSpPr>
        <p:spPr>
          <a:xfrm>
            <a:off x="415600" y="1536633"/>
            <a:ext cx="11360800" cy="4555200"/>
          </a:xfrm>
          <a:prstGeom prst="rect">
            <a:avLst/>
          </a:prstGeom>
        </p:spPr>
        <p:txBody>
          <a:bodyPr spcFirstLastPara="1" vert="horz" wrap="square" lIns="121900" tIns="121900" rIns="121900" bIns="121900" rtlCol="0" anchor="t" anchorCtr="0">
            <a:normAutofit fontScale="85000" lnSpcReduction="20000"/>
          </a:bodyPr>
          <a:lstStyle/>
          <a:p>
            <a:pPr algn="just">
              <a:lnSpc>
                <a:spcPct val="180000"/>
              </a:lnSpc>
              <a:buFont typeface="Arial" panose="020B0604020202020204" pitchFamily="34" charset="0"/>
              <a:buChar char="•"/>
            </a:pPr>
            <a:r>
              <a:rPr lang="en-US" smtClean="0"/>
              <a:t>A tunable </a:t>
            </a:r>
            <a:r>
              <a:rPr lang="en-US"/>
              <a:t>monochromatic </a:t>
            </a:r>
            <a:r>
              <a:rPr lang="en-US" smtClean="0">
                <a:solidFill>
                  <a:schemeClr val="tx1"/>
                </a:solidFill>
              </a:rPr>
              <a:t>X-rays source was developed, </a:t>
            </a:r>
            <a:r>
              <a:rPr lang="en-US"/>
              <a:t>covering soft to hard </a:t>
            </a:r>
            <a:r>
              <a:rPr lang="en-US"/>
              <a:t>X-ray </a:t>
            </a:r>
            <a:r>
              <a:rPr lang="en-US" smtClean="0"/>
              <a:t>energies: </a:t>
            </a:r>
            <a:r>
              <a:rPr lang="en-US"/>
              <a:t>15–100 </a:t>
            </a:r>
            <a:r>
              <a:rPr lang="en-US" smtClean="0"/>
              <a:t>keV</a:t>
            </a:r>
            <a:r>
              <a:rPr lang="ru-RU" smtClean="0"/>
              <a:t>, </a:t>
            </a:r>
            <a:r>
              <a:rPr lang="en-US" smtClean="0"/>
              <a:t> </a:t>
            </a:r>
            <a:r>
              <a:rPr lang="en-US"/>
              <a:t>with </a:t>
            </a:r>
            <a:r>
              <a:rPr lang="en-US"/>
              <a:t>monochromaticity </a:t>
            </a:r>
            <a:r>
              <a:rPr lang="en-US"/>
              <a:t>1.5–9</a:t>
            </a:r>
            <a:r>
              <a:rPr lang="en-US" smtClean="0"/>
              <a:t>%.</a:t>
            </a:r>
            <a:endParaRPr lang="en-US" smtClean="0">
              <a:solidFill>
                <a:schemeClr val="tx1"/>
              </a:solidFill>
            </a:endParaRPr>
          </a:p>
          <a:p>
            <a:pPr algn="just">
              <a:lnSpc>
                <a:spcPct val="180000"/>
              </a:lnSpc>
              <a:buFont typeface="Arial" panose="020B0604020202020204" pitchFamily="34" charset="0"/>
              <a:buChar char="•"/>
            </a:pPr>
            <a:r>
              <a:rPr lang="en-US"/>
              <a:t>The resulting monochromatic beam enables precise energy calibration of pixelated semiconductor detectors. </a:t>
            </a:r>
            <a:endParaRPr lang="ru-RU" smtClean="0"/>
          </a:p>
          <a:p>
            <a:pPr algn="just">
              <a:lnSpc>
                <a:spcPct val="180000"/>
              </a:lnSpc>
              <a:buFont typeface="Arial" panose="020B0604020202020204" pitchFamily="34" charset="0"/>
              <a:buChar char="•"/>
            </a:pPr>
            <a:r>
              <a:rPr lang="en-US"/>
              <a:t>As </a:t>
            </a:r>
            <a:r>
              <a:rPr lang="en-US" smtClean="0"/>
              <a:t>an institutional </a:t>
            </a:r>
            <a:r>
              <a:rPr lang="en-US"/>
              <a:t>X-ray platform, this </a:t>
            </a:r>
            <a:r>
              <a:rPr lang="en-US"/>
              <a:t>facility </a:t>
            </a:r>
            <a:r>
              <a:rPr lang="en-US" smtClean="0"/>
              <a:t>can be used for calibration </a:t>
            </a:r>
            <a:r>
              <a:rPr lang="en-US"/>
              <a:t>of </a:t>
            </a:r>
            <a:r>
              <a:rPr lang="en-US" smtClean="0"/>
              <a:t>gamma spectrometers and </a:t>
            </a:r>
            <a:r>
              <a:rPr lang="en-US"/>
              <a:t>energy-resolved imaging - particularly valuable </a:t>
            </a:r>
            <a:r>
              <a:rPr lang="en-US"/>
              <a:t>for </a:t>
            </a:r>
            <a:r>
              <a:rPr lang="en-US" smtClean="0"/>
              <a:t>materials science and </a:t>
            </a:r>
            <a:r>
              <a:rPr lang="en-US"/>
              <a:t>biomedical</a:t>
            </a:r>
            <a:r>
              <a:rPr lang="en-US"/>
              <a:t> </a:t>
            </a:r>
            <a:r>
              <a:rPr lang="en-US" smtClean="0"/>
              <a:t>studies.</a:t>
            </a:r>
            <a:endParaRPr lang="en-US"/>
          </a:p>
        </p:txBody>
      </p:sp>
      <p:sp>
        <p:nvSpPr>
          <p:cNvPr id="42" name="Google Shape;69;p15"/>
          <p:cNvSpPr txBox="1">
            <a:spLocks/>
          </p:cNvSpPr>
          <p:nvPr/>
        </p:nvSpPr>
        <p:spPr>
          <a:xfrm>
            <a:off x="0" y="9109"/>
            <a:ext cx="12180027" cy="951473"/>
          </a:xfrm>
          <a:prstGeom prst="rect">
            <a:avLst/>
          </a:prstGeom>
          <a:solidFill>
            <a:schemeClr val="accent1"/>
          </a:solidFill>
          <a:ln>
            <a:noFill/>
          </a:ln>
        </p:spPr>
        <p:txBody>
          <a:bodyPr spcFirstLastPara="1" wrap="square" lIns="121900" tIns="121900" rIns="121900" bIns="121900" anchor="t" anchorCtr="0">
            <a:normAutofit fontScale="97500"/>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lgn="ctr"/>
            <a:r>
              <a:rPr lang="en-US" sz="3733" b="1" smtClean="0">
                <a:solidFill>
                  <a:schemeClr val="bg1"/>
                </a:solidFill>
              </a:rPr>
              <a:t>Conclusions</a:t>
            </a:r>
            <a:endParaRPr lang="en-US" sz="3733" b="1">
              <a:solidFill>
                <a:schemeClr val="bg1"/>
              </a:solidFill>
            </a:endParaRPr>
          </a:p>
        </p:txBody>
      </p:sp>
      <p:sp>
        <p:nvSpPr>
          <p:cNvPr id="12" name="Rectangle 11"/>
          <p:cNvSpPr/>
          <p:nvPr/>
        </p:nvSpPr>
        <p:spPr>
          <a:xfrm>
            <a:off x="0" y="6406183"/>
            <a:ext cx="12192000" cy="451816"/>
          </a:xfrm>
          <a:prstGeom prst="rect">
            <a:avLst/>
          </a:prstGeom>
          <a:solidFill>
            <a:schemeClr val="bg1"/>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933">
              <a:solidFill>
                <a:schemeClr val="tx1"/>
              </a:solidFill>
            </a:endParaRPr>
          </a:p>
        </p:txBody>
      </p:sp>
      <p:sp>
        <p:nvSpPr>
          <p:cNvPr id="13" name="TextBox 12"/>
          <p:cNvSpPr txBox="1"/>
          <p:nvPr/>
        </p:nvSpPr>
        <p:spPr>
          <a:xfrm>
            <a:off x="4471282" y="6485519"/>
            <a:ext cx="2746521" cy="297454"/>
          </a:xfrm>
          <a:prstGeom prst="rect">
            <a:avLst/>
          </a:prstGeom>
          <a:noFill/>
        </p:spPr>
        <p:txBody>
          <a:bodyPr wrap="none" rtlCol="0">
            <a:spAutoFit/>
          </a:bodyPr>
          <a:lstStyle/>
          <a:p>
            <a:r>
              <a:rPr lang="en-US" sz="1333" i="1" smtClean="0"/>
              <a:t>Alushta Conference - June 8-15, </a:t>
            </a:r>
            <a:r>
              <a:rPr lang="en-US" sz="1333" i="1"/>
              <a:t>2025</a:t>
            </a:r>
          </a:p>
        </p:txBody>
      </p:sp>
      <p:sp>
        <p:nvSpPr>
          <p:cNvPr id="14" name="TextBox 13"/>
          <p:cNvSpPr txBox="1"/>
          <p:nvPr/>
        </p:nvSpPr>
        <p:spPr>
          <a:xfrm>
            <a:off x="159727" y="6483671"/>
            <a:ext cx="1591911" cy="297454"/>
          </a:xfrm>
          <a:prstGeom prst="rect">
            <a:avLst/>
          </a:prstGeom>
          <a:noFill/>
        </p:spPr>
        <p:txBody>
          <a:bodyPr wrap="none" rtlCol="0">
            <a:spAutoFit/>
          </a:bodyPr>
          <a:lstStyle/>
          <a:p>
            <a:r>
              <a:rPr lang="en-US" sz="1333" i="1"/>
              <a:t>Truong Hoai Bao Phi</a:t>
            </a:r>
            <a:endParaRPr lang="ru-RU" sz="1333" i="1"/>
          </a:p>
        </p:txBody>
      </p:sp>
      <p:sp>
        <p:nvSpPr>
          <p:cNvPr id="15" name="Slide Number Placeholder 3"/>
          <p:cNvSpPr txBox="1">
            <a:spLocks/>
          </p:cNvSpPr>
          <p:nvPr/>
        </p:nvSpPr>
        <p:spPr>
          <a:xfrm>
            <a:off x="11306136" y="6369691"/>
            <a:ext cx="731600" cy="524800"/>
          </a:xfrm>
          <a:prstGeom prst="rect">
            <a:avLst/>
          </a:prstGeom>
        </p:spPr>
        <p:txBody>
          <a:bodyPr spcFirstLastPara="1" vert="horz" wrap="square" lIns="91425" tIns="91425" rIns="91425" bIns="91425" rtlCol="0" anchor="ctr" anchorCtr="0">
            <a:normAutofit/>
          </a:bodyPr>
          <a:lstStyle>
            <a:defPPr>
              <a:defRPr lang="ru-RU"/>
            </a:defPPr>
            <a:lvl1pPr marL="0" lvl="0" algn="r" defTabSz="914400" rtl="0" eaLnBrk="1" latinLnBrk="0" hangingPunct="1">
              <a:buNone/>
              <a:defRPr sz="1200" kern="1200">
                <a:solidFill>
                  <a:schemeClr val="tx1">
                    <a:tint val="75000"/>
                  </a:schemeClr>
                </a:solidFill>
                <a:latin typeface="+mn-lt"/>
                <a:ea typeface="+mn-ea"/>
                <a:cs typeface="+mn-cs"/>
              </a:defRPr>
            </a:lvl1pPr>
            <a:lvl2pPr marL="457200" lvl="1" algn="l" defTabSz="914400" rtl="0" eaLnBrk="1" latinLnBrk="0" hangingPunct="1">
              <a:buNone/>
              <a:defRPr sz="1800" kern="1200">
                <a:solidFill>
                  <a:schemeClr val="tx1"/>
                </a:solidFill>
                <a:latin typeface="+mn-lt"/>
                <a:ea typeface="+mn-ea"/>
                <a:cs typeface="+mn-cs"/>
              </a:defRPr>
            </a:lvl2pPr>
            <a:lvl3pPr marL="914400" lvl="2" algn="l" defTabSz="914400" rtl="0" eaLnBrk="1" latinLnBrk="0" hangingPunct="1">
              <a:buNone/>
              <a:defRPr sz="1800" kern="1200">
                <a:solidFill>
                  <a:schemeClr val="tx1"/>
                </a:solidFill>
                <a:latin typeface="+mn-lt"/>
                <a:ea typeface="+mn-ea"/>
                <a:cs typeface="+mn-cs"/>
              </a:defRPr>
            </a:lvl3pPr>
            <a:lvl4pPr marL="1371600" lvl="3" algn="l" defTabSz="914400" rtl="0" eaLnBrk="1" latinLnBrk="0" hangingPunct="1">
              <a:buNone/>
              <a:defRPr sz="1800" kern="1200">
                <a:solidFill>
                  <a:schemeClr val="tx1"/>
                </a:solidFill>
                <a:latin typeface="+mn-lt"/>
                <a:ea typeface="+mn-ea"/>
                <a:cs typeface="+mn-cs"/>
              </a:defRPr>
            </a:lvl4pPr>
            <a:lvl5pPr marL="1828800" lvl="4" algn="l" defTabSz="914400" rtl="0" eaLnBrk="1" latinLnBrk="0" hangingPunct="1">
              <a:buNone/>
              <a:defRPr sz="1800" kern="1200">
                <a:solidFill>
                  <a:schemeClr val="tx1"/>
                </a:solidFill>
                <a:latin typeface="+mn-lt"/>
                <a:ea typeface="+mn-ea"/>
                <a:cs typeface="+mn-cs"/>
              </a:defRPr>
            </a:lvl5pPr>
            <a:lvl6pPr marL="2286000" lvl="5" algn="l" defTabSz="914400" rtl="0" eaLnBrk="1" latinLnBrk="0" hangingPunct="1">
              <a:buNone/>
              <a:defRPr sz="1800" kern="1200">
                <a:solidFill>
                  <a:schemeClr val="tx1"/>
                </a:solidFill>
                <a:latin typeface="+mn-lt"/>
                <a:ea typeface="+mn-ea"/>
                <a:cs typeface="+mn-cs"/>
              </a:defRPr>
            </a:lvl6pPr>
            <a:lvl7pPr marL="2743200" lvl="6" algn="l" defTabSz="914400" rtl="0" eaLnBrk="1" latinLnBrk="0" hangingPunct="1">
              <a:buNone/>
              <a:defRPr sz="1800" kern="1200">
                <a:solidFill>
                  <a:schemeClr val="tx1"/>
                </a:solidFill>
                <a:latin typeface="+mn-lt"/>
                <a:ea typeface="+mn-ea"/>
                <a:cs typeface="+mn-cs"/>
              </a:defRPr>
            </a:lvl7pPr>
            <a:lvl8pPr marL="3200400" lvl="7" algn="l" defTabSz="914400" rtl="0" eaLnBrk="1" latinLnBrk="0" hangingPunct="1">
              <a:buNone/>
              <a:defRPr sz="1800" kern="1200">
                <a:solidFill>
                  <a:schemeClr val="tx1"/>
                </a:solidFill>
                <a:latin typeface="+mn-lt"/>
                <a:ea typeface="+mn-ea"/>
                <a:cs typeface="+mn-cs"/>
              </a:defRPr>
            </a:lvl8pPr>
            <a:lvl9pPr marL="3657600" lvl="8" algn="l" defTabSz="914400" rtl="0" eaLnBrk="1" latinLnBrk="0" hangingPunct="1">
              <a:buNone/>
              <a:defRPr sz="1800" kern="1200">
                <a:solidFill>
                  <a:schemeClr val="tx1"/>
                </a:solidFill>
                <a:latin typeface="+mn-lt"/>
                <a:ea typeface="+mn-ea"/>
                <a:cs typeface="+mn-cs"/>
              </a:defRPr>
            </a:lvl9pPr>
          </a:lstStyle>
          <a:p>
            <a:r>
              <a:rPr lang="en-US" smtClean="0">
                <a:solidFill>
                  <a:schemeClr val="tx1"/>
                </a:solidFill>
              </a:rPr>
              <a:t>11</a:t>
            </a:r>
            <a:r>
              <a:rPr lang="en-US" smtClean="0">
                <a:solidFill>
                  <a:schemeClr val="tx1"/>
                </a:solidFill>
              </a:rPr>
              <a:t>/11</a:t>
            </a:r>
            <a:endParaRPr lang="vi">
              <a:solidFill>
                <a:schemeClr val="tx1"/>
              </a:solidFill>
            </a:endParaRPr>
          </a:p>
        </p:txBody>
      </p:sp>
    </p:spTree>
    <p:extLst>
      <p:ext uri="{BB962C8B-B14F-4D97-AF65-F5344CB8AC3E}">
        <p14:creationId xmlns:p14="http://schemas.microsoft.com/office/powerpoint/2010/main" val="20144242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41708" y="2201652"/>
            <a:ext cx="11360800" cy="4555200"/>
          </a:xfrm>
        </p:spPr>
        <p:txBody>
          <a:bodyPr>
            <a:normAutofit/>
          </a:bodyPr>
          <a:lstStyle/>
          <a:p>
            <a:pPr marL="152396" indent="0" algn="ctr">
              <a:buNone/>
            </a:pPr>
            <a:r>
              <a:rPr lang="en-US" sz="5333" i="1">
                <a:solidFill>
                  <a:srgbClr val="002060"/>
                </a:solidFill>
              </a:rPr>
              <a:t>Thanks for your attention!</a:t>
            </a:r>
            <a:endParaRPr lang="ru-RU" sz="5333" i="1">
              <a:solidFill>
                <a:srgbClr val="002060"/>
              </a:solidFill>
            </a:endParaRPr>
          </a:p>
        </p:txBody>
      </p:sp>
    </p:spTree>
    <p:extLst>
      <p:ext uri="{BB962C8B-B14F-4D97-AF65-F5344CB8AC3E}">
        <p14:creationId xmlns:p14="http://schemas.microsoft.com/office/powerpoint/2010/main" val="11293768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
            <a:ext cx="12192000" cy="918819"/>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Autofit/>
          </a:bodyPr>
          <a:lstStyle/>
          <a:p>
            <a:pPr algn="ctr"/>
            <a:r>
              <a:rPr lang="en-US" sz="4267">
                <a:solidFill>
                  <a:srgbClr val="002060"/>
                </a:solidFill>
              </a:rPr>
              <a:t>Table of contents</a:t>
            </a:r>
            <a:endParaRPr lang="ru-RU" sz="4267">
              <a:solidFill>
                <a:srgbClr val="002060"/>
              </a:solidFill>
            </a:endParaRPr>
          </a:p>
        </p:txBody>
      </p:sp>
      <p:sp>
        <p:nvSpPr>
          <p:cNvPr id="3" name="Text Placeholder 2"/>
          <p:cNvSpPr>
            <a:spLocks noGrp="1"/>
          </p:cNvSpPr>
          <p:nvPr>
            <p:ph type="body" idx="1"/>
          </p:nvPr>
        </p:nvSpPr>
        <p:spPr>
          <a:xfrm>
            <a:off x="579383" y="1562566"/>
            <a:ext cx="11425383" cy="4555200"/>
          </a:xfrm>
        </p:spPr>
        <p:txBody>
          <a:bodyPr>
            <a:noAutofit/>
          </a:bodyPr>
          <a:lstStyle/>
          <a:p>
            <a:pPr>
              <a:lnSpc>
                <a:spcPct val="130000"/>
              </a:lnSpc>
              <a:buClrTx/>
            </a:pPr>
            <a:r>
              <a:rPr lang="en-US" sz="3600" smtClean="0"/>
              <a:t>Introduction</a:t>
            </a:r>
            <a:r>
              <a:rPr lang="en-US" sz="3200" i="1" smtClean="0"/>
              <a:t>	</a:t>
            </a:r>
            <a:endParaRPr lang="en-US" sz="2400" i="1" smtClean="0"/>
          </a:p>
          <a:p>
            <a:pPr>
              <a:lnSpc>
                <a:spcPct val="130000"/>
              </a:lnSpc>
              <a:buClrTx/>
            </a:pPr>
            <a:r>
              <a:rPr lang="en-US" sz="3600" smtClean="0"/>
              <a:t>Source design</a:t>
            </a:r>
          </a:p>
          <a:p>
            <a:pPr marL="152396" indent="0">
              <a:lnSpc>
                <a:spcPct val="130000"/>
              </a:lnSpc>
              <a:buNone/>
            </a:pPr>
            <a:r>
              <a:rPr lang="en-US" sz="3200" i="1" smtClean="0"/>
              <a:t>	</a:t>
            </a:r>
            <a:r>
              <a:rPr lang="en-US" sz="2400" i="1"/>
              <a:t>Operating principle, </a:t>
            </a:r>
            <a:r>
              <a:rPr lang="en-US" sz="2400" i="1" smtClean="0"/>
              <a:t>structural components </a:t>
            </a:r>
            <a:r>
              <a:rPr lang="en-US" sz="2400" i="1"/>
              <a:t>of developed </a:t>
            </a:r>
            <a:r>
              <a:rPr lang="en-US" sz="2400" i="1" smtClean="0"/>
              <a:t>source, control system.</a:t>
            </a:r>
            <a:endParaRPr lang="en-US" sz="2400" i="1"/>
          </a:p>
          <a:p>
            <a:pPr>
              <a:lnSpc>
                <a:spcPct val="130000"/>
              </a:lnSpc>
              <a:buClrTx/>
            </a:pPr>
            <a:r>
              <a:rPr lang="en-US" sz="3600" smtClean="0"/>
              <a:t>Performance measurements</a:t>
            </a:r>
            <a:endParaRPr lang="en-US" sz="3600"/>
          </a:p>
          <a:p>
            <a:pPr marL="152396" indent="0">
              <a:lnSpc>
                <a:spcPct val="130000"/>
              </a:lnSpc>
              <a:buNone/>
            </a:pPr>
            <a:r>
              <a:rPr lang="en-US" sz="3200" i="1" smtClean="0"/>
              <a:t>	</a:t>
            </a:r>
            <a:r>
              <a:rPr lang="en-US" sz="2400" i="1" smtClean="0"/>
              <a:t>Results on </a:t>
            </a:r>
            <a:r>
              <a:rPr lang="en-US" sz="2400" i="1"/>
              <a:t>beam energy, </a:t>
            </a:r>
            <a:r>
              <a:rPr lang="en-US" sz="2400" i="1" smtClean="0"/>
              <a:t>monochromaticity.</a:t>
            </a:r>
          </a:p>
          <a:p>
            <a:pPr>
              <a:lnSpc>
                <a:spcPct val="130000"/>
              </a:lnSpc>
              <a:buClrTx/>
            </a:pPr>
            <a:r>
              <a:rPr lang="en-US" sz="3600" smtClean="0"/>
              <a:t>Conclusions</a:t>
            </a:r>
            <a:endParaRPr lang="ru-RU" sz="3600"/>
          </a:p>
        </p:txBody>
      </p:sp>
    </p:spTree>
    <p:extLst>
      <p:ext uri="{BB962C8B-B14F-4D97-AF65-F5344CB8AC3E}">
        <p14:creationId xmlns:p14="http://schemas.microsoft.com/office/powerpoint/2010/main" val="41967027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69;p15"/>
          <p:cNvSpPr txBox="1">
            <a:spLocks/>
          </p:cNvSpPr>
          <p:nvPr/>
        </p:nvSpPr>
        <p:spPr>
          <a:xfrm>
            <a:off x="0" y="-2614"/>
            <a:ext cx="12189359" cy="934836"/>
          </a:xfrm>
          <a:prstGeom prst="rect">
            <a:avLst/>
          </a:prstGeom>
          <a:solidFill>
            <a:schemeClr val="accent1"/>
          </a:solidFill>
          <a:ln>
            <a:noFill/>
          </a:ln>
        </p:spPr>
        <p:txBody>
          <a:bodyPr spcFirstLastPara="1" wrap="square" lIns="121900" tIns="121900" rIns="121900" bIns="121900" anchor="t" anchorCtr="0">
            <a:normAutofit fontScale="97500"/>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lgn="ctr"/>
            <a:r>
              <a:rPr lang="en-US" sz="3733">
                <a:solidFill>
                  <a:srgbClr val="002060"/>
                </a:solidFill>
              </a:rPr>
              <a:t>    </a:t>
            </a:r>
            <a:r>
              <a:rPr lang="en-US" sz="3700" b="1" smtClean="0">
                <a:solidFill>
                  <a:schemeClr val="bg1"/>
                </a:solidFill>
              </a:rPr>
              <a:t>Introduction</a:t>
            </a:r>
            <a:endParaRPr lang="en-US" sz="3700" b="1">
              <a:solidFill>
                <a:schemeClr val="bg1"/>
              </a:solidFill>
            </a:endParaRPr>
          </a:p>
        </p:txBody>
      </p:sp>
      <p:sp>
        <p:nvSpPr>
          <p:cNvPr id="14" name="Rectangle 13"/>
          <p:cNvSpPr/>
          <p:nvPr/>
        </p:nvSpPr>
        <p:spPr>
          <a:xfrm>
            <a:off x="0" y="6406183"/>
            <a:ext cx="12192000" cy="451816"/>
          </a:xfrm>
          <a:prstGeom prst="rect">
            <a:avLst/>
          </a:prstGeom>
          <a:solidFill>
            <a:schemeClr val="bg1"/>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933">
              <a:solidFill>
                <a:schemeClr val="tx1"/>
              </a:solidFill>
            </a:endParaRPr>
          </a:p>
        </p:txBody>
      </p:sp>
      <p:sp>
        <p:nvSpPr>
          <p:cNvPr id="15" name="TextBox 14"/>
          <p:cNvSpPr txBox="1"/>
          <p:nvPr/>
        </p:nvSpPr>
        <p:spPr>
          <a:xfrm>
            <a:off x="4471282" y="6485519"/>
            <a:ext cx="2746521" cy="297454"/>
          </a:xfrm>
          <a:prstGeom prst="rect">
            <a:avLst/>
          </a:prstGeom>
          <a:noFill/>
        </p:spPr>
        <p:txBody>
          <a:bodyPr wrap="none" rtlCol="0">
            <a:spAutoFit/>
          </a:bodyPr>
          <a:lstStyle/>
          <a:p>
            <a:r>
              <a:rPr lang="en-US" sz="1333" i="1" smtClean="0"/>
              <a:t>Alushta Conference - June 8-15, </a:t>
            </a:r>
            <a:r>
              <a:rPr lang="en-US" sz="1333" i="1"/>
              <a:t>2025</a:t>
            </a:r>
          </a:p>
        </p:txBody>
      </p:sp>
      <p:sp>
        <p:nvSpPr>
          <p:cNvPr id="16" name="TextBox 15"/>
          <p:cNvSpPr txBox="1"/>
          <p:nvPr/>
        </p:nvSpPr>
        <p:spPr>
          <a:xfrm>
            <a:off x="159727" y="6483671"/>
            <a:ext cx="1591911" cy="297454"/>
          </a:xfrm>
          <a:prstGeom prst="rect">
            <a:avLst/>
          </a:prstGeom>
          <a:noFill/>
        </p:spPr>
        <p:txBody>
          <a:bodyPr wrap="none" rtlCol="0">
            <a:spAutoFit/>
          </a:bodyPr>
          <a:lstStyle/>
          <a:p>
            <a:r>
              <a:rPr lang="en-US" sz="1333" i="1"/>
              <a:t>Truong Hoai Bao Phi</a:t>
            </a:r>
            <a:endParaRPr lang="ru-RU" sz="1333" i="1"/>
          </a:p>
        </p:txBody>
      </p:sp>
      <p:sp>
        <p:nvSpPr>
          <p:cNvPr id="17" name="Slide Number Placeholder 3"/>
          <p:cNvSpPr txBox="1">
            <a:spLocks/>
          </p:cNvSpPr>
          <p:nvPr/>
        </p:nvSpPr>
        <p:spPr>
          <a:xfrm>
            <a:off x="11306136" y="6369691"/>
            <a:ext cx="731600" cy="524800"/>
          </a:xfrm>
          <a:prstGeom prst="rect">
            <a:avLst/>
          </a:prstGeom>
        </p:spPr>
        <p:txBody>
          <a:bodyPr spcFirstLastPara="1" vert="horz" wrap="square" lIns="91425" tIns="91425" rIns="91425" bIns="91425" rtlCol="0" anchor="ctr" anchorCtr="0">
            <a:normAutofit/>
          </a:bodyPr>
          <a:lstStyle>
            <a:defPPr>
              <a:defRPr lang="ru-RU"/>
            </a:defPPr>
            <a:lvl1pPr marL="0" lvl="0" algn="r" defTabSz="914400" rtl="0" eaLnBrk="1" latinLnBrk="0" hangingPunct="1">
              <a:buNone/>
              <a:defRPr sz="1200" kern="1200">
                <a:solidFill>
                  <a:schemeClr val="tx1">
                    <a:tint val="75000"/>
                  </a:schemeClr>
                </a:solidFill>
                <a:latin typeface="+mn-lt"/>
                <a:ea typeface="+mn-ea"/>
                <a:cs typeface="+mn-cs"/>
              </a:defRPr>
            </a:lvl1pPr>
            <a:lvl2pPr marL="457200" lvl="1" algn="l" defTabSz="914400" rtl="0" eaLnBrk="1" latinLnBrk="0" hangingPunct="1">
              <a:buNone/>
              <a:defRPr sz="1800" kern="1200">
                <a:solidFill>
                  <a:schemeClr val="tx1"/>
                </a:solidFill>
                <a:latin typeface="+mn-lt"/>
                <a:ea typeface="+mn-ea"/>
                <a:cs typeface="+mn-cs"/>
              </a:defRPr>
            </a:lvl2pPr>
            <a:lvl3pPr marL="914400" lvl="2" algn="l" defTabSz="914400" rtl="0" eaLnBrk="1" latinLnBrk="0" hangingPunct="1">
              <a:buNone/>
              <a:defRPr sz="1800" kern="1200">
                <a:solidFill>
                  <a:schemeClr val="tx1"/>
                </a:solidFill>
                <a:latin typeface="+mn-lt"/>
                <a:ea typeface="+mn-ea"/>
                <a:cs typeface="+mn-cs"/>
              </a:defRPr>
            </a:lvl3pPr>
            <a:lvl4pPr marL="1371600" lvl="3" algn="l" defTabSz="914400" rtl="0" eaLnBrk="1" latinLnBrk="0" hangingPunct="1">
              <a:buNone/>
              <a:defRPr sz="1800" kern="1200">
                <a:solidFill>
                  <a:schemeClr val="tx1"/>
                </a:solidFill>
                <a:latin typeface="+mn-lt"/>
                <a:ea typeface="+mn-ea"/>
                <a:cs typeface="+mn-cs"/>
              </a:defRPr>
            </a:lvl4pPr>
            <a:lvl5pPr marL="1828800" lvl="4" algn="l" defTabSz="914400" rtl="0" eaLnBrk="1" latinLnBrk="0" hangingPunct="1">
              <a:buNone/>
              <a:defRPr sz="1800" kern="1200">
                <a:solidFill>
                  <a:schemeClr val="tx1"/>
                </a:solidFill>
                <a:latin typeface="+mn-lt"/>
                <a:ea typeface="+mn-ea"/>
                <a:cs typeface="+mn-cs"/>
              </a:defRPr>
            </a:lvl5pPr>
            <a:lvl6pPr marL="2286000" lvl="5" algn="l" defTabSz="914400" rtl="0" eaLnBrk="1" latinLnBrk="0" hangingPunct="1">
              <a:buNone/>
              <a:defRPr sz="1800" kern="1200">
                <a:solidFill>
                  <a:schemeClr val="tx1"/>
                </a:solidFill>
                <a:latin typeface="+mn-lt"/>
                <a:ea typeface="+mn-ea"/>
                <a:cs typeface="+mn-cs"/>
              </a:defRPr>
            </a:lvl6pPr>
            <a:lvl7pPr marL="2743200" lvl="6" algn="l" defTabSz="914400" rtl="0" eaLnBrk="1" latinLnBrk="0" hangingPunct="1">
              <a:buNone/>
              <a:defRPr sz="1800" kern="1200">
                <a:solidFill>
                  <a:schemeClr val="tx1"/>
                </a:solidFill>
                <a:latin typeface="+mn-lt"/>
                <a:ea typeface="+mn-ea"/>
                <a:cs typeface="+mn-cs"/>
              </a:defRPr>
            </a:lvl7pPr>
            <a:lvl8pPr marL="3200400" lvl="7" algn="l" defTabSz="914400" rtl="0" eaLnBrk="1" latinLnBrk="0" hangingPunct="1">
              <a:buNone/>
              <a:defRPr sz="1800" kern="1200">
                <a:solidFill>
                  <a:schemeClr val="tx1"/>
                </a:solidFill>
                <a:latin typeface="+mn-lt"/>
                <a:ea typeface="+mn-ea"/>
                <a:cs typeface="+mn-cs"/>
              </a:defRPr>
            </a:lvl8pPr>
            <a:lvl9pPr marL="3657600" lvl="8" algn="l" defTabSz="914400" rtl="0" eaLnBrk="1" latinLnBrk="0" hangingPunct="1">
              <a:buNone/>
              <a:defRPr sz="1800" kern="1200">
                <a:solidFill>
                  <a:schemeClr val="tx1"/>
                </a:solidFill>
                <a:latin typeface="+mn-lt"/>
                <a:ea typeface="+mn-ea"/>
                <a:cs typeface="+mn-cs"/>
              </a:defRPr>
            </a:lvl9pPr>
          </a:lstStyle>
          <a:p>
            <a:r>
              <a:rPr lang="en-US" smtClean="0">
                <a:solidFill>
                  <a:schemeClr val="tx1"/>
                </a:solidFill>
              </a:rPr>
              <a:t>3/11</a:t>
            </a:r>
            <a:endParaRPr lang="vi">
              <a:solidFill>
                <a:schemeClr val="tx1"/>
              </a:solidFill>
            </a:endParaRPr>
          </a:p>
        </p:txBody>
      </p:sp>
      <p:sp>
        <p:nvSpPr>
          <p:cNvPr id="2" name="TextBox 1"/>
          <p:cNvSpPr txBox="1"/>
          <p:nvPr/>
        </p:nvSpPr>
        <p:spPr>
          <a:xfrm>
            <a:off x="955682" y="5718767"/>
            <a:ext cx="4772012" cy="338554"/>
          </a:xfrm>
          <a:prstGeom prst="rect">
            <a:avLst/>
          </a:prstGeom>
          <a:noFill/>
        </p:spPr>
        <p:txBody>
          <a:bodyPr wrap="none" rtlCol="0">
            <a:spAutoFit/>
          </a:bodyPr>
          <a:lstStyle/>
          <a:p>
            <a:r>
              <a:rPr lang="en-US" sz="1600" smtClean="0"/>
              <a:t>Energy </a:t>
            </a:r>
            <a:r>
              <a:rPr lang="en-US" sz="1600" smtClean="0"/>
              <a:t>spectra of 3 pixels with the same quanta energy</a:t>
            </a:r>
            <a:endParaRPr lang="ru-RU" sz="160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74" y="1231632"/>
            <a:ext cx="5657850" cy="4526279"/>
          </a:xfrm>
          <a:prstGeom prst="rect">
            <a:avLst/>
          </a:prstGeom>
        </p:spPr>
      </p:pic>
      <p:sp>
        <p:nvSpPr>
          <p:cNvPr id="7" name="TextBox 6"/>
          <p:cNvSpPr txBox="1"/>
          <p:nvPr/>
        </p:nvSpPr>
        <p:spPr>
          <a:xfrm>
            <a:off x="1500627" y="2027625"/>
            <a:ext cx="1148648" cy="369332"/>
          </a:xfrm>
          <a:prstGeom prst="rect">
            <a:avLst/>
          </a:prstGeom>
          <a:noFill/>
        </p:spPr>
        <p:txBody>
          <a:bodyPr wrap="none" rtlCol="0">
            <a:spAutoFit/>
          </a:bodyPr>
          <a:lstStyle/>
          <a:p>
            <a:r>
              <a:rPr lang="en-US" smtClean="0"/>
              <a:t>E = 30 keV</a:t>
            </a:r>
            <a:endParaRPr lang="ru-RU"/>
          </a:p>
        </p:txBody>
      </p:sp>
      <p:sp>
        <p:nvSpPr>
          <p:cNvPr id="8" name="TextBox 7"/>
          <p:cNvSpPr txBox="1"/>
          <p:nvPr/>
        </p:nvSpPr>
        <p:spPr>
          <a:xfrm>
            <a:off x="6358522" y="1392950"/>
            <a:ext cx="5313413" cy="4093428"/>
          </a:xfrm>
          <a:prstGeom prst="rect">
            <a:avLst/>
          </a:prstGeom>
          <a:noFill/>
        </p:spPr>
        <p:txBody>
          <a:bodyPr wrap="square" rtlCol="0">
            <a:spAutoFit/>
          </a:bodyPr>
          <a:lstStyle/>
          <a:p>
            <a:pPr marL="285750" indent="-285750">
              <a:buFont typeface="Arial" panose="020B0604020202020204" pitchFamily="34" charset="0"/>
              <a:buChar char="•"/>
            </a:pPr>
            <a:r>
              <a:rPr lang="en-US" sz="2000"/>
              <a:t>Pixel response non-uniformity degrades the performance of </a:t>
            </a:r>
            <a:r>
              <a:rPr lang="en-US" sz="2000" smtClean="0"/>
              <a:t>pixelated semiconductor detectors</a:t>
            </a:r>
            <a:r>
              <a:rPr lang="en-US" sz="2000"/>
              <a:t>, particularly in energy-resolving </a:t>
            </a:r>
            <a:r>
              <a:rPr lang="en-US" sz="2000" smtClean="0"/>
              <a:t>applications.</a:t>
            </a:r>
            <a:endParaRPr lang="en-US" sz="2000"/>
          </a:p>
          <a:p>
            <a:r>
              <a:rPr lang="en-US" sz="2000" smtClean="0"/>
              <a:t>	Solution: Per-pixel energy calibration.</a:t>
            </a:r>
          </a:p>
          <a:p>
            <a:r>
              <a:rPr lang="en-US" sz="2000" smtClean="0"/>
              <a:t>	Sources: isotopes, fluorescence </a:t>
            </a:r>
          </a:p>
          <a:p>
            <a:endParaRPr lang="en-US" sz="2000" smtClean="0"/>
          </a:p>
          <a:p>
            <a:pPr marL="285750" indent="-285750">
              <a:buFont typeface="Arial" panose="020B0604020202020204" pitchFamily="34" charset="0"/>
              <a:buChar char="•"/>
            </a:pPr>
            <a:r>
              <a:rPr lang="en-US" sz="2000"/>
              <a:t>In medical applications, we focus on detecting quanta with energies below 100 keV.</a:t>
            </a:r>
          </a:p>
          <a:p>
            <a:endParaRPr lang="en-US" sz="2000" smtClean="0"/>
          </a:p>
          <a:p>
            <a:pPr marL="285750" indent="-285750">
              <a:buFont typeface="Wingdings" panose="05000000000000000000" pitchFamily="2" charset="2"/>
              <a:buChar char="Ø"/>
            </a:pPr>
            <a:r>
              <a:rPr lang="en-US" sz="2000"/>
              <a:t>This study aims to develop a tunable device capable of generating a monoenergetic quanta beam at a user-defined energy.</a:t>
            </a:r>
            <a:endParaRPr lang="ru-RU" sz="2000"/>
          </a:p>
        </p:txBody>
      </p:sp>
    </p:spTree>
    <p:extLst>
      <p:ext uri="{BB962C8B-B14F-4D97-AF65-F5344CB8AC3E}">
        <p14:creationId xmlns:p14="http://schemas.microsoft.com/office/powerpoint/2010/main" val="15858139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2" name="Google Shape;92;p18"/>
          <p:cNvSpPr txBox="1"/>
          <p:nvPr/>
        </p:nvSpPr>
        <p:spPr>
          <a:xfrm>
            <a:off x="8556188" y="1031633"/>
            <a:ext cx="4000000" cy="876097"/>
          </a:xfrm>
          <a:prstGeom prst="rect">
            <a:avLst/>
          </a:prstGeom>
          <a:noFill/>
          <a:ln>
            <a:noFill/>
          </a:ln>
        </p:spPr>
        <p:txBody>
          <a:bodyPr spcFirstLastPara="1" wrap="square" lIns="121900" tIns="121900" rIns="121900" bIns="121900" anchor="t" anchorCtr="0">
            <a:spAutoFit/>
          </a:bodyPr>
          <a:lstStyle/>
          <a:p>
            <a:pPr>
              <a:lnSpc>
                <a:spcPct val="115000"/>
              </a:lnSpc>
              <a:spcAft>
                <a:spcPts val="1600"/>
              </a:spcAft>
            </a:pPr>
            <a:r>
              <a:rPr lang="vi" sz="2400">
                <a:solidFill>
                  <a:schemeClr val="dk1"/>
                </a:solidFill>
              </a:rPr>
              <a:t>Bragg’s law</a:t>
            </a:r>
            <a:endParaRPr sz="2400">
              <a:solidFill>
                <a:schemeClr val="dk1"/>
              </a:solidFill>
            </a:endParaRPr>
          </a:p>
        </p:txBody>
      </p:sp>
      <p:grpSp>
        <p:nvGrpSpPr>
          <p:cNvPr id="3" name="Group 2"/>
          <p:cNvGrpSpPr/>
          <p:nvPr/>
        </p:nvGrpSpPr>
        <p:grpSpPr>
          <a:xfrm>
            <a:off x="6822387" y="1764395"/>
            <a:ext cx="5357641" cy="2782897"/>
            <a:chOff x="356699" y="1387777"/>
            <a:chExt cx="4705631" cy="2342201"/>
          </a:xfrm>
        </p:grpSpPr>
        <p:pic>
          <p:nvPicPr>
            <p:cNvPr id="91" name="Google Shape;91;p18"/>
            <p:cNvPicPr preferRelativeResize="0"/>
            <p:nvPr/>
          </p:nvPicPr>
          <p:blipFill rotWithShape="1">
            <a:blip r:embed="rId3">
              <a:alphaModFix/>
            </a:blip>
            <a:srcRect l="25649" t="33723" r="27924" b="25807"/>
            <a:stretch/>
          </p:blipFill>
          <p:spPr>
            <a:xfrm>
              <a:off x="356699" y="1387777"/>
              <a:ext cx="4321750" cy="2342201"/>
            </a:xfrm>
            <a:prstGeom prst="rect">
              <a:avLst/>
            </a:prstGeom>
            <a:noFill/>
            <a:ln>
              <a:noFill/>
            </a:ln>
          </p:spPr>
        </p:pic>
        <p:sp>
          <p:nvSpPr>
            <p:cNvPr id="93" name="Google Shape;93;p18"/>
            <p:cNvSpPr txBox="1"/>
            <p:nvPr/>
          </p:nvSpPr>
          <p:spPr>
            <a:xfrm>
              <a:off x="3276208" y="2435298"/>
              <a:ext cx="1786122" cy="295200"/>
            </a:xfrm>
            <a:prstGeom prst="rect">
              <a:avLst/>
            </a:prstGeom>
            <a:noFill/>
            <a:ln>
              <a:noFill/>
            </a:ln>
          </p:spPr>
          <p:txBody>
            <a:bodyPr spcFirstLastPara="1" wrap="square" lIns="121900" tIns="121900" rIns="121900" bIns="121900" anchor="t" anchorCtr="0">
              <a:noAutofit/>
            </a:bodyPr>
            <a:lstStyle/>
            <a:p>
              <a:r>
                <a:rPr lang="vi" sz="1600">
                  <a:solidFill>
                    <a:schemeClr val="dk1"/>
                  </a:solidFill>
                </a:rPr>
                <a:t>crystal structure</a:t>
              </a:r>
              <a:endParaRPr sz="1600">
                <a:solidFill>
                  <a:schemeClr val="dk1"/>
                </a:solidFill>
              </a:endParaRPr>
            </a:p>
          </p:txBody>
        </p:sp>
      </p:grpSp>
      <p:grpSp>
        <p:nvGrpSpPr>
          <p:cNvPr id="94" name="Google Shape;94;p18"/>
          <p:cNvGrpSpPr/>
          <p:nvPr/>
        </p:nvGrpSpPr>
        <p:grpSpPr>
          <a:xfrm>
            <a:off x="7013348" y="4475203"/>
            <a:ext cx="4538647" cy="1539396"/>
            <a:chOff x="5283999" y="3256750"/>
            <a:chExt cx="3403985" cy="1154547"/>
          </a:xfrm>
        </p:grpSpPr>
        <p:grpSp>
          <p:nvGrpSpPr>
            <p:cNvPr id="95" name="Google Shape;95;p18"/>
            <p:cNvGrpSpPr/>
            <p:nvPr/>
          </p:nvGrpSpPr>
          <p:grpSpPr>
            <a:xfrm>
              <a:off x="5283999" y="3256750"/>
              <a:ext cx="3403985" cy="1154547"/>
              <a:chOff x="5283999" y="3256750"/>
              <a:chExt cx="3403985" cy="1154547"/>
            </a:xfrm>
          </p:grpSpPr>
          <p:sp>
            <p:nvSpPr>
              <p:cNvPr id="96" name="Google Shape;96;p18"/>
              <p:cNvSpPr txBox="1"/>
              <p:nvPr/>
            </p:nvSpPr>
            <p:spPr>
              <a:xfrm>
                <a:off x="5283999" y="3256750"/>
                <a:ext cx="3403985" cy="994500"/>
              </a:xfrm>
              <a:prstGeom prst="rect">
                <a:avLst/>
              </a:prstGeom>
              <a:noFill/>
              <a:ln>
                <a:noFill/>
              </a:ln>
            </p:spPr>
            <p:txBody>
              <a:bodyPr spcFirstLastPara="1" wrap="square" lIns="121900" tIns="121900" rIns="121900" bIns="121900" anchor="t" anchorCtr="0">
                <a:noAutofit/>
              </a:bodyPr>
              <a:lstStyle/>
              <a:p>
                <a:pPr algn="ctr"/>
                <a:r>
                  <a:rPr lang="vi" sz="2400" smtClean="0">
                    <a:solidFill>
                      <a:schemeClr val="dk1"/>
                    </a:solidFill>
                  </a:rPr>
                  <a:t>n </a:t>
                </a:r>
                <a:r>
                  <a:rPr lang="vi" sz="2400">
                    <a:solidFill>
                      <a:schemeClr val="dk1"/>
                    </a:solidFill>
                  </a:rPr>
                  <a:t>⋅ λ = 2d ⋅ sinθ</a:t>
                </a:r>
                <a:endParaRPr sz="2400">
                  <a:solidFill>
                    <a:schemeClr val="dk1"/>
                  </a:solidFill>
                </a:endParaRPr>
              </a:p>
              <a:p>
                <a:pPr algn="ctr"/>
                <a:endParaRPr sz="2400">
                  <a:solidFill>
                    <a:schemeClr val="dk1"/>
                  </a:solidFill>
                </a:endParaRPr>
              </a:p>
              <a:p>
                <a:pPr algn="ctr"/>
                <a:endParaRPr sz="2400">
                  <a:solidFill>
                    <a:schemeClr val="dk2"/>
                  </a:solidFill>
                </a:endParaRPr>
              </a:p>
            </p:txBody>
          </p:sp>
          <p:pic>
            <p:nvPicPr>
              <p:cNvPr id="97" name="Google Shape;97;p18"/>
              <p:cNvPicPr preferRelativeResize="0"/>
              <p:nvPr/>
            </p:nvPicPr>
            <p:blipFill>
              <a:blip r:embed="rId4">
                <a:alphaModFix/>
              </a:blip>
              <a:stretch>
                <a:fillRect/>
              </a:stretch>
            </p:blipFill>
            <p:spPr>
              <a:xfrm>
                <a:off x="5904471" y="3838597"/>
                <a:ext cx="1793097" cy="572700"/>
              </a:xfrm>
              <a:prstGeom prst="rect">
                <a:avLst/>
              </a:prstGeom>
              <a:noFill/>
              <a:ln>
                <a:noFill/>
              </a:ln>
            </p:spPr>
          </p:pic>
        </p:grpSp>
        <p:sp>
          <p:nvSpPr>
            <p:cNvPr id="98" name="Google Shape;98;p18"/>
            <p:cNvSpPr txBox="1"/>
            <p:nvPr/>
          </p:nvSpPr>
          <p:spPr>
            <a:xfrm>
              <a:off x="7682776" y="4046197"/>
              <a:ext cx="675900" cy="365100"/>
            </a:xfrm>
            <a:prstGeom prst="rect">
              <a:avLst/>
            </a:prstGeom>
            <a:noFill/>
            <a:ln>
              <a:noFill/>
            </a:ln>
          </p:spPr>
          <p:txBody>
            <a:bodyPr spcFirstLastPara="1" wrap="square" lIns="121900" tIns="121900" rIns="121900" bIns="121900" anchor="t" anchorCtr="0">
              <a:noAutofit/>
            </a:bodyPr>
            <a:lstStyle/>
            <a:p>
              <a:r>
                <a:rPr lang="vi" sz="2400">
                  <a:solidFill>
                    <a:schemeClr val="dk2"/>
                  </a:solidFill>
                </a:rPr>
                <a:t>(1)</a:t>
              </a:r>
              <a:endParaRPr sz="2400">
                <a:solidFill>
                  <a:schemeClr val="dk2"/>
                </a:solidFill>
              </a:endParaRPr>
            </a:p>
          </p:txBody>
        </p:sp>
      </p:gr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7467" y="1096012"/>
            <a:ext cx="5483893" cy="4387114"/>
          </a:xfrm>
          <a:prstGeom prst="rect">
            <a:avLst/>
          </a:prstGeom>
        </p:spPr>
      </p:pic>
      <p:sp>
        <p:nvSpPr>
          <p:cNvPr id="5" name="TextBox 4"/>
          <p:cNvSpPr txBox="1"/>
          <p:nvPr/>
        </p:nvSpPr>
        <p:spPr>
          <a:xfrm>
            <a:off x="317467" y="5372600"/>
            <a:ext cx="5645777" cy="461665"/>
          </a:xfrm>
          <a:prstGeom prst="rect">
            <a:avLst/>
          </a:prstGeom>
          <a:noFill/>
        </p:spPr>
        <p:txBody>
          <a:bodyPr wrap="none" rtlCol="0">
            <a:spAutoFit/>
          </a:bodyPr>
          <a:lstStyle/>
          <a:p>
            <a:pPr algn="ctr"/>
            <a:r>
              <a:rPr lang="en-US" sz="2400"/>
              <a:t>Typical continuous spectrum </a:t>
            </a:r>
            <a:r>
              <a:rPr lang="en-US" sz="2400" smtClean="0"/>
              <a:t>of a </a:t>
            </a:r>
            <a:r>
              <a:rPr lang="en-US" sz="2400"/>
              <a:t>X-ray </a:t>
            </a:r>
            <a:r>
              <a:rPr lang="en-US" sz="2400" smtClean="0"/>
              <a:t>tube</a:t>
            </a:r>
            <a:endParaRPr lang="en-US" sz="1600" i="1">
              <a:solidFill>
                <a:schemeClr val="bg1">
                  <a:lumMod val="50000"/>
                </a:schemeClr>
              </a:solidFill>
            </a:endParaRPr>
          </a:p>
        </p:txBody>
      </p:sp>
      <p:sp>
        <p:nvSpPr>
          <p:cNvPr id="36" name="Google Shape;69;p15"/>
          <p:cNvSpPr txBox="1">
            <a:spLocks/>
          </p:cNvSpPr>
          <p:nvPr/>
        </p:nvSpPr>
        <p:spPr>
          <a:xfrm>
            <a:off x="-1" y="-2614"/>
            <a:ext cx="12180029" cy="934836"/>
          </a:xfrm>
          <a:prstGeom prst="rect">
            <a:avLst/>
          </a:prstGeom>
          <a:solidFill>
            <a:schemeClr val="accent1"/>
          </a:solidFill>
          <a:ln>
            <a:noFill/>
          </a:ln>
        </p:spPr>
        <p:txBody>
          <a:bodyPr spcFirstLastPara="1" wrap="square" lIns="121900" tIns="121900" rIns="121900" bIns="121900" anchor="t" anchorCtr="0">
            <a:normAutofit fontScale="97500"/>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lgn="ctr"/>
            <a:r>
              <a:rPr lang="en-US" sz="3600" b="1">
                <a:solidFill>
                  <a:schemeClr val="bg1"/>
                </a:solidFill>
              </a:rPr>
              <a:t>Operating principle</a:t>
            </a:r>
          </a:p>
        </p:txBody>
      </p:sp>
      <p:pic>
        <p:nvPicPr>
          <p:cNvPr id="2" name="Picture 1"/>
          <p:cNvPicPr>
            <a:picLocks noChangeAspect="1"/>
          </p:cNvPicPr>
          <p:nvPr/>
        </p:nvPicPr>
        <p:blipFill rotWithShape="1">
          <a:blip r:embed="rId6" cstate="print">
            <a:extLst>
              <a:ext uri="{28A0092B-C50C-407E-A947-70E740481C1C}">
                <a14:useLocalDpi xmlns:a14="http://schemas.microsoft.com/office/drawing/2010/main" val="0"/>
              </a:ext>
            </a:extLst>
          </a:blip>
          <a:srcRect l="20646" t="572" r="12394" b="15728"/>
          <a:stretch/>
        </p:blipFill>
        <p:spPr>
          <a:xfrm>
            <a:off x="4549405" y="1085496"/>
            <a:ext cx="1842662" cy="3071106"/>
          </a:xfrm>
          <a:prstGeom prst="rect">
            <a:avLst/>
          </a:prstGeom>
        </p:spPr>
      </p:pic>
      <p:sp>
        <p:nvSpPr>
          <p:cNvPr id="6" name="Rectangle 5"/>
          <p:cNvSpPr/>
          <p:nvPr/>
        </p:nvSpPr>
        <p:spPr>
          <a:xfrm>
            <a:off x="5185458" y="1898248"/>
            <a:ext cx="615902" cy="682906"/>
          </a:xfrm>
          <a:prstGeom prst="rect">
            <a:avLst/>
          </a:prstGeom>
          <a:noFill/>
          <a:ln w="508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TextBox 6"/>
          <p:cNvSpPr txBox="1"/>
          <p:nvPr/>
        </p:nvSpPr>
        <p:spPr>
          <a:xfrm>
            <a:off x="4549405" y="1346239"/>
            <a:ext cx="1774845" cy="369332"/>
          </a:xfrm>
          <a:prstGeom prst="rect">
            <a:avLst/>
          </a:prstGeom>
          <a:solidFill>
            <a:srgbClr val="0070C0"/>
          </a:solidFill>
        </p:spPr>
        <p:txBody>
          <a:bodyPr wrap="none" rtlCol="0">
            <a:spAutoFit/>
          </a:bodyPr>
          <a:lstStyle/>
          <a:p>
            <a:r>
              <a:rPr lang="en-US" smtClean="0"/>
              <a:t>Pyrolitic graphite</a:t>
            </a:r>
            <a:endParaRPr lang="ru-RU"/>
          </a:p>
        </p:txBody>
      </p:sp>
      <p:sp>
        <p:nvSpPr>
          <p:cNvPr id="23" name="Rectangle 22"/>
          <p:cNvSpPr/>
          <p:nvPr/>
        </p:nvSpPr>
        <p:spPr>
          <a:xfrm>
            <a:off x="0" y="6406183"/>
            <a:ext cx="12192000" cy="451816"/>
          </a:xfrm>
          <a:prstGeom prst="rect">
            <a:avLst/>
          </a:prstGeom>
          <a:solidFill>
            <a:schemeClr val="bg1"/>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933">
              <a:solidFill>
                <a:schemeClr val="tx1"/>
              </a:solidFill>
            </a:endParaRPr>
          </a:p>
        </p:txBody>
      </p:sp>
      <p:sp>
        <p:nvSpPr>
          <p:cNvPr id="24" name="TextBox 23"/>
          <p:cNvSpPr txBox="1"/>
          <p:nvPr/>
        </p:nvSpPr>
        <p:spPr>
          <a:xfrm>
            <a:off x="4471282" y="6485519"/>
            <a:ext cx="2746521" cy="297454"/>
          </a:xfrm>
          <a:prstGeom prst="rect">
            <a:avLst/>
          </a:prstGeom>
          <a:noFill/>
        </p:spPr>
        <p:txBody>
          <a:bodyPr wrap="none" rtlCol="0">
            <a:spAutoFit/>
          </a:bodyPr>
          <a:lstStyle/>
          <a:p>
            <a:r>
              <a:rPr lang="en-US" sz="1333" i="1" smtClean="0"/>
              <a:t>Alushta Conference - June 8-15, </a:t>
            </a:r>
            <a:r>
              <a:rPr lang="en-US" sz="1333" i="1"/>
              <a:t>2025</a:t>
            </a:r>
          </a:p>
        </p:txBody>
      </p:sp>
      <p:sp>
        <p:nvSpPr>
          <p:cNvPr id="25" name="TextBox 24"/>
          <p:cNvSpPr txBox="1"/>
          <p:nvPr/>
        </p:nvSpPr>
        <p:spPr>
          <a:xfrm>
            <a:off x="159727" y="6483671"/>
            <a:ext cx="1591911" cy="297454"/>
          </a:xfrm>
          <a:prstGeom prst="rect">
            <a:avLst/>
          </a:prstGeom>
          <a:noFill/>
        </p:spPr>
        <p:txBody>
          <a:bodyPr wrap="none" rtlCol="0">
            <a:spAutoFit/>
          </a:bodyPr>
          <a:lstStyle/>
          <a:p>
            <a:r>
              <a:rPr lang="en-US" sz="1333" i="1"/>
              <a:t>Truong Hoai Bao Phi</a:t>
            </a:r>
            <a:endParaRPr lang="ru-RU" sz="1333" i="1"/>
          </a:p>
        </p:txBody>
      </p:sp>
      <p:sp>
        <p:nvSpPr>
          <p:cNvPr id="26" name="Slide Number Placeholder 3"/>
          <p:cNvSpPr txBox="1">
            <a:spLocks/>
          </p:cNvSpPr>
          <p:nvPr/>
        </p:nvSpPr>
        <p:spPr>
          <a:xfrm>
            <a:off x="11306136" y="6369691"/>
            <a:ext cx="731600" cy="524800"/>
          </a:xfrm>
          <a:prstGeom prst="rect">
            <a:avLst/>
          </a:prstGeom>
        </p:spPr>
        <p:txBody>
          <a:bodyPr spcFirstLastPara="1" vert="horz" wrap="square" lIns="91425" tIns="91425" rIns="91425" bIns="91425" rtlCol="0" anchor="ctr" anchorCtr="0">
            <a:normAutofit/>
          </a:bodyPr>
          <a:lstStyle>
            <a:defPPr>
              <a:defRPr lang="ru-RU"/>
            </a:defPPr>
            <a:lvl1pPr marL="0" lvl="0" algn="r" defTabSz="914400" rtl="0" eaLnBrk="1" latinLnBrk="0" hangingPunct="1">
              <a:buNone/>
              <a:defRPr sz="1200" kern="1200">
                <a:solidFill>
                  <a:schemeClr val="tx1">
                    <a:tint val="75000"/>
                  </a:schemeClr>
                </a:solidFill>
                <a:latin typeface="+mn-lt"/>
                <a:ea typeface="+mn-ea"/>
                <a:cs typeface="+mn-cs"/>
              </a:defRPr>
            </a:lvl1pPr>
            <a:lvl2pPr marL="457200" lvl="1" algn="l" defTabSz="914400" rtl="0" eaLnBrk="1" latinLnBrk="0" hangingPunct="1">
              <a:buNone/>
              <a:defRPr sz="1800" kern="1200">
                <a:solidFill>
                  <a:schemeClr val="tx1"/>
                </a:solidFill>
                <a:latin typeface="+mn-lt"/>
                <a:ea typeface="+mn-ea"/>
                <a:cs typeface="+mn-cs"/>
              </a:defRPr>
            </a:lvl2pPr>
            <a:lvl3pPr marL="914400" lvl="2" algn="l" defTabSz="914400" rtl="0" eaLnBrk="1" latinLnBrk="0" hangingPunct="1">
              <a:buNone/>
              <a:defRPr sz="1800" kern="1200">
                <a:solidFill>
                  <a:schemeClr val="tx1"/>
                </a:solidFill>
                <a:latin typeface="+mn-lt"/>
                <a:ea typeface="+mn-ea"/>
                <a:cs typeface="+mn-cs"/>
              </a:defRPr>
            </a:lvl3pPr>
            <a:lvl4pPr marL="1371600" lvl="3" algn="l" defTabSz="914400" rtl="0" eaLnBrk="1" latinLnBrk="0" hangingPunct="1">
              <a:buNone/>
              <a:defRPr sz="1800" kern="1200">
                <a:solidFill>
                  <a:schemeClr val="tx1"/>
                </a:solidFill>
                <a:latin typeface="+mn-lt"/>
                <a:ea typeface="+mn-ea"/>
                <a:cs typeface="+mn-cs"/>
              </a:defRPr>
            </a:lvl4pPr>
            <a:lvl5pPr marL="1828800" lvl="4" algn="l" defTabSz="914400" rtl="0" eaLnBrk="1" latinLnBrk="0" hangingPunct="1">
              <a:buNone/>
              <a:defRPr sz="1800" kern="1200">
                <a:solidFill>
                  <a:schemeClr val="tx1"/>
                </a:solidFill>
                <a:latin typeface="+mn-lt"/>
                <a:ea typeface="+mn-ea"/>
                <a:cs typeface="+mn-cs"/>
              </a:defRPr>
            </a:lvl5pPr>
            <a:lvl6pPr marL="2286000" lvl="5" algn="l" defTabSz="914400" rtl="0" eaLnBrk="1" latinLnBrk="0" hangingPunct="1">
              <a:buNone/>
              <a:defRPr sz="1800" kern="1200">
                <a:solidFill>
                  <a:schemeClr val="tx1"/>
                </a:solidFill>
                <a:latin typeface="+mn-lt"/>
                <a:ea typeface="+mn-ea"/>
                <a:cs typeface="+mn-cs"/>
              </a:defRPr>
            </a:lvl6pPr>
            <a:lvl7pPr marL="2743200" lvl="6" algn="l" defTabSz="914400" rtl="0" eaLnBrk="1" latinLnBrk="0" hangingPunct="1">
              <a:buNone/>
              <a:defRPr sz="1800" kern="1200">
                <a:solidFill>
                  <a:schemeClr val="tx1"/>
                </a:solidFill>
                <a:latin typeface="+mn-lt"/>
                <a:ea typeface="+mn-ea"/>
                <a:cs typeface="+mn-cs"/>
              </a:defRPr>
            </a:lvl7pPr>
            <a:lvl8pPr marL="3200400" lvl="7" algn="l" defTabSz="914400" rtl="0" eaLnBrk="1" latinLnBrk="0" hangingPunct="1">
              <a:buNone/>
              <a:defRPr sz="1800" kern="1200">
                <a:solidFill>
                  <a:schemeClr val="tx1"/>
                </a:solidFill>
                <a:latin typeface="+mn-lt"/>
                <a:ea typeface="+mn-ea"/>
                <a:cs typeface="+mn-cs"/>
              </a:defRPr>
            </a:lvl8pPr>
            <a:lvl9pPr marL="3657600" lvl="8" algn="l" defTabSz="914400" rtl="0" eaLnBrk="1" latinLnBrk="0" hangingPunct="1">
              <a:buNone/>
              <a:defRPr sz="1800" kern="1200">
                <a:solidFill>
                  <a:schemeClr val="tx1"/>
                </a:solidFill>
                <a:latin typeface="+mn-lt"/>
                <a:ea typeface="+mn-ea"/>
                <a:cs typeface="+mn-cs"/>
              </a:defRPr>
            </a:lvl9pPr>
          </a:lstStyle>
          <a:p>
            <a:r>
              <a:rPr lang="en-US" smtClean="0">
                <a:solidFill>
                  <a:schemeClr val="tx1"/>
                </a:solidFill>
              </a:rPr>
              <a:t>4/11</a:t>
            </a:r>
            <a:endParaRPr lang="vi">
              <a:solidFill>
                <a:schemeClr val="tx1"/>
              </a:solidFill>
            </a:endParaRPr>
          </a:p>
        </p:txBody>
      </p:sp>
    </p:spTree>
    <p:extLst>
      <p:ext uri="{BB962C8B-B14F-4D97-AF65-F5344CB8AC3E}">
        <p14:creationId xmlns:p14="http://schemas.microsoft.com/office/powerpoint/2010/main" val="30165491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43" name="Google Shape;69;p15"/>
          <p:cNvSpPr txBox="1">
            <a:spLocks/>
          </p:cNvSpPr>
          <p:nvPr/>
        </p:nvSpPr>
        <p:spPr>
          <a:xfrm>
            <a:off x="-1" y="-2614"/>
            <a:ext cx="12180029" cy="934836"/>
          </a:xfrm>
          <a:prstGeom prst="rect">
            <a:avLst/>
          </a:prstGeom>
          <a:solidFill>
            <a:schemeClr val="accent1"/>
          </a:solidFill>
          <a:ln>
            <a:noFill/>
          </a:ln>
        </p:spPr>
        <p:txBody>
          <a:bodyPr spcFirstLastPara="1" wrap="square" lIns="121900" tIns="121900" rIns="121900" bIns="121900" anchor="t" anchorCtr="0">
            <a:normAutofit fontScale="97500"/>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en-US" sz="3500" b="1" smtClean="0">
                <a:solidFill>
                  <a:schemeClr val="bg1"/>
                </a:solidFill>
              </a:rPr>
              <a:t>Structural </a:t>
            </a:r>
            <a:r>
              <a:rPr lang="en-US" sz="3500" b="1">
                <a:solidFill>
                  <a:schemeClr val="bg1"/>
                </a:solidFill>
              </a:rPr>
              <a:t>components </a:t>
            </a:r>
          </a:p>
          <a:p>
            <a:endParaRPr lang="en-US" sz="3733" b="1">
              <a:solidFill>
                <a:schemeClr val="bg1"/>
              </a:solidFill>
            </a:endParaRPr>
          </a:p>
        </p:txBody>
      </p:sp>
      <p:sp>
        <p:nvSpPr>
          <p:cNvPr id="85" name="Google Shape;85;p17"/>
          <p:cNvSpPr txBox="1"/>
          <p:nvPr/>
        </p:nvSpPr>
        <p:spPr>
          <a:xfrm>
            <a:off x="240393" y="936272"/>
            <a:ext cx="4765964" cy="6108298"/>
          </a:xfrm>
          <a:prstGeom prst="rect">
            <a:avLst/>
          </a:prstGeom>
          <a:noFill/>
          <a:ln>
            <a:noFill/>
          </a:ln>
        </p:spPr>
        <p:txBody>
          <a:bodyPr spcFirstLastPara="1" wrap="square" lIns="121900" tIns="121900" rIns="121900" bIns="121900" anchor="t" anchorCtr="0">
            <a:spAutoFit/>
          </a:bodyPr>
          <a:lstStyle/>
          <a:p>
            <a:pPr>
              <a:spcBef>
                <a:spcPts val="400"/>
              </a:spcBef>
            </a:pPr>
            <a:r>
              <a:rPr lang="en-US" sz="2400"/>
              <a:t>1. </a:t>
            </a:r>
            <a:r>
              <a:rPr lang="vi" sz="2400"/>
              <a:t>X-ray tube </a:t>
            </a:r>
            <a:endParaRPr lang="en-US" sz="2400"/>
          </a:p>
          <a:p>
            <a:pPr>
              <a:spcBef>
                <a:spcPts val="400"/>
              </a:spcBef>
            </a:pPr>
            <a:r>
              <a:rPr lang="vi" sz="1600">
                <a:solidFill>
                  <a:schemeClr val="dk2"/>
                </a:solidFill>
              </a:rPr>
              <a:t>(</a:t>
            </a:r>
            <a:r>
              <a:rPr lang="en-US" sz="1600">
                <a:solidFill>
                  <a:schemeClr val="dk2"/>
                </a:solidFill>
              </a:rPr>
              <a:t>anode: W, U=</a:t>
            </a:r>
            <a:r>
              <a:rPr lang="vi" sz="1600">
                <a:solidFill>
                  <a:schemeClr val="dk2"/>
                </a:solidFill>
              </a:rPr>
              <a:t>60-120kV, </a:t>
            </a:r>
            <a:r>
              <a:rPr lang="en-US" sz="1600">
                <a:solidFill>
                  <a:schemeClr val="dk2"/>
                </a:solidFill>
              </a:rPr>
              <a:t>I=</a:t>
            </a:r>
            <a:r>
              <a:rPr lang="vi" sz="1600">
                <a:solidFill>
                  <a:schemeClr val="dk2"/>
                </a:solidFill>
              </a:rPr>
              <a:t>10-350uA)</a:t>
            </a:r>
            <a:endParaRPr sz="1600">
              <a:solidFill>
                <a:schemeClr val="dk2"/>
              </a:solidFill>
            </a:endParaRPr>
          </a:p>
          <a:p>
            <a:pPr>
              <a:spcBef>
                <a:spcPts val="400"/>
              </a:spcBef>
            </a:pPr>
            <a:r>
              <a:rPr lang="vi" sz="2400"/>
              <a:t>2. Primary slit</a:t>
            </a:r>
            <a:endParaRPr lang="en-US" sz="2400"/>
          </a:p>
          <a:p>
            <a:pPr>
              <a:spcBef>
                <a:spcPts val="400"/>
              </a:spcBef>
            </a:pPr>
            <a:r>
              <a:rPr lang="en-US" sz="1600">
                <a:solidFill>
                  <a:schemeClr val="dk2"/>
                </a:solidFill>
              </a:rPr>
              <a:t>(3-6mm)</a:t>
            </a:r>
            <a:endParaRPr sz="1600">
              <a:solidFill>
                <a:schemeClr val="dk2"/>
              </a:solidFill>
            </a:endParaRPr>
          </a:p>
          <a:p>
            <a:pPr>
              <a:spcBef>
                <a:spcPts val="400"/>
              </a:spcBef>
            </a:pPr>
            <a:r>
              <a:rPr lang="vi" sz="2400"/>
              <a:t>3. Primary collimator</a:t>
            </a:r>
            <a:endParaRPr lang="en-US" sz="2400"/>
          </a:p>
          <a:p>
            <a:pPr>
              <a:spcBef>
                <a:spcPts val="400"/>
              </a:spcBef>
            </a:pPr>
            <a:r>
              <a:rPr lang="en-US" sz="1600">
                <a:solidFill>
                  <a:schemeClr val="dk2"/>
                </a:solidFill>
              </a:rPr>
              <a:t>(copper tube: d = 30mm, D = 36mm, L = 56cm)</a:t>
            </a:r>
            <a:endParaRPr sz="1600">
              <a:solidFill>
                <a:schemeClr val="dk2"/>
              </a:solidFill>
            </a:endParaRPr>
          </a:p>
          <a:p>
            <a:pPr>
              <a:spcBef>
                <a:spcPts val="400"/>
              </a:spcBef>
            </a:pPr>
            <a:r>
              <a:rPr lang="vi" sz="2400"/>
              <a:t>4. Secondary slit</a:t>
            </a:r>
            <a:endParaRPr lang="en-US" sz="2400"/>
          </a:p>
          <a:p>
            <a:pPr>
              <a:spcBef>
                <a:spcPts val="400"/>
              </a:spcBef>
            </a:pPr>
            <a:r>
              <a:rPr lang="en-US" sz="1600">
                <a:solidFill>
                  <a:schemeClr val="dk2"/>
                </a:solidFill>
              </a:rPr>
              <a:t>(0-2mm horizontal, 0-3mm vertical)</a:t>
            </a:r>
            <a:endParaRPr sz="1600">
              <a:solidFill>
                <a:schemeClr val="dk2"/>
              </a:solidFill>
            </a:endParaRPr>
          </a:p>
          <a:p>
            <a:pPr>
              <a:spcBef>
                <a:spcPts val="400"/>
              </a:spcBef>
            </a:pPr>
            <a:r>
              <a:rPr lang="vi" sz="2400"/>
              <a:t>5. Crystal </a:t>
            </a:r>
            <a:endParaRPr lang="en-US" sz="2400"/>
          </a:p>
          <a:p>
            <a:pPr>
              <a:spcBef>
                <a:spcPts val="400"/>
              </a:spcBef>
            </a:pPr>
            <a:r>
              <a:rPr lang="vi" sz="1600">
                <a:solidFill>
                  <a:schemeClr val="dk2"/>
                </a:solidFill>
              </a:rPr>
              <a:t>(graphite</a:t>
            </a:r>
            <a:r>
              <a:rPr lang="en-US" sz="1600">
                <a:solidFill>
                  <a:schemeClr val="dk2"/>
                </a:solidFill>
              </a:rPr>
              <a:t> lattice</a:t>
            </a:r>
            <a:r>
              <a:rPr lang="vi" sz="1600">
                <a:solidFill>
                  <a:schemeClr val="dk2"/>
                </a:solidFill>
              </a:rPr>
              <a:t>)</a:t>
            </a:r>
            <a:endParaRPr sz="1600">
              <a:solidFill>
                <a:schemeClr val="dk2"/>
              </a:solidFill>
            </a:endParaRPr>
          </a:p>
          <a:p>
            <a:pPr>
              <a:spcBef>
                <a:spcPts val="400"/>
              </a:spcBef>
            </a:pPr>
            <a:r>
              <a:rPr lang="vi" sz="2400"/>
              <a:t>6. Secondary collimator</a:t>
            </a:r>
            <a:endParaRPr lang="en-US" sz="2400"/>
          </a:p>
          <a:p>
            <a:pPr>
              <a:spcBef>
                <a:spcPts val="400"/>
              </a:spcBef>
            </a:pPr>
            <a:r>
              <a:rPr lang="en-US" sz="1600">
                <a:solidFill>
                  <a:schemeClr val="dk2"/>
                </a:solidFill>
              </a:rPr>
              <a:t>(0-5mm horizontal)</a:t>
            </a:r>
            <a:endParaRPr sz="1600">
              <a:solidFill>
                <a:schemeClr val="dk2"/>
              </a:solidFill>
            </a:endParaRPr>
          </a:p>
          <a:p>
            <a:pPr>
              <a:spcBef>
                <a:spcPts val="400"/>
              </a:spcBef>
            </a:pPr>
            <a:r>
              <a:rPr lang="vi" sz="2400"/>
              <a:t>7. </a:t>
            </a:r>
            <a:r>
              <a:rPr lang="en-US" sz="2400"/>
              <a:t>De</a:t>
            </a:r>
            <a:r>
              <a:rPr lang="vi" sz="2400"/>
              <a:t>tector</a:t>
            </a:r>
            <a:endParaRPr lang="en-US" sz="2400"/>
          </a:p>
          <a:p>
            <a:pPr>
              <a:spcBef>
                <a:spcPts val="400"/>
              </a:spcBef>
            </a:pPr>
            <a:r>
              <a:rPr lang="en-US" sz="1600">
                <a:solidFill>
                  <a:schemeClr val="dk2"/>
                </a:solidFill>
              </a:rPr>
              <a:t>(any portable detectors)</a:t>
            </a:r>
            <a:endParaRPr sz="1600">
              <a:solidFill>
                <a:schemeClr val="dk2"/>
              </a:solidFill>
            </a:endParaRPr>
          </a:p>
          <a:p>
            <a:pPr>
              <a:lnSpc>
                <a:spcPct val="115000"/>
              </a:lnSpc>
              <a:spcBef>
                <a:spcPts val="1600"/>
              </a:spcBef>
              <a:spcAft>
                <a:spcPts val="1600"/>
              </a:spcAft>
            </a:pPr>
            <a:endParaRPr sz="2400">
              <a:solidFill>
                <a:schemeClr val="dk2"/>
              </a:solidFill>
            </a:endParaRPr>
          </a:p>
        </p:txBody>
      </p:sp>
      <p:pic>
        <p:nvPicPr>
          <p:cNvPr id="3" name="Picture 2"/>
          <p:cNvPicPr>
            <a:picLocks noChangeAspect="1"/>
          </p:cNvPicPr>
          <p:nvPr/>
        </p:nvPicPr>
        <p:blipFill rotWithShape="1">
          <a:blip r:embed="rId3"/>
          <a:srcRect l="4452" b="9972"/>
          <a:stretch/>
        </p:blipFill>
        <p:spPr>
          <a:xfrm>
            <a:off x="4961918" y="104842"/>
            <a:ext cx="7025960" cy="3750228"/>
          </a:xfrm>
          <a:prstGeom prst="rect">
            <a:avLst/>
          </a:prstGeom>
        </p:spPr>
      </p:pic>
      <p:grpSp>
        <p:nvGrpSpPr>
          <p:cNvPr id="26" name="Group 25"/>
          <p:cNvGrpSpPr/>
          <p:nvPr/>
        </p:nvGrpSpPr>
        <p:grpSpPr>
          <a:xfrm>
            <a:off x="4961918" y="3759908"/>
            <a:ext cx="7028875" cy="2474637"/>
            <a:chOff x="3539834" y="2975264"/>
            <a:chExt cx="5271656" cy="1855978"/>
          </a:xfrm>
        </p:grpSpPr>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l="18009" t="30857" r="13122" b="33061"/>
            <a:stretch/>
          </p:blipFill>
          <p:spPr>
            <a:xfrm>
              <a:off x="3539834" y="2975264"/>
              <a:ext cx="5271656" cy="1855978"/>
            </a:xfrm>
            <a:prstGeom prst="rect">
              <a:avLst/>
            </a:prstGeom>
          </p:spPr>
        </p:pic>
        <p:sp>
          <p:nvSpPr>
            <p:cNvPr id="4" name="TextBox 3"/>
            <p:cNvSpPr txBox="1"/>
            <p:nvPr/>
          </p:nvSpPr>
          <p:spPr>
            <a:xfrm>
              <a:off x="3782291" y="3748097"/>
              <a:ext cx="255118" cy="346249"/>
            </a:xfrm>
            <a:prstGeom prst="rect">
              <a:avLst/>
            </a:prstGeom>
            <a:noFill/>
          </p:spPr>
          <p:txBody>
            <a:bodyPr wrap="none" rtlCol="0">
              <a:spAutoFit/>
            </a:bodyPr>
            <a:lstStyle/>
            <a:p>
              <a:r>
                <a:rPr lang="en-US" sz="2400" b="1">
                  <a:solidFill>
                    <a:srgbClr val="FF0000"/>
                  </a:solidFill>
                </a:rPr>
                <a:t>1</a:t>
              </a:r>
              <a:endParaRPr lang="ru-RU" sz="2400" b="1">
                <a:solidFill>
                  <a:srgbClr val="FF0000"/>
                </a:solidFill>
              </a:endParaRPr>
            </a:p>
          </p:txBody>
        </p:sp>
        <p:cxnSp>
          <p:nvCxnSpPr>
            <p:cNvPr id="7" name="Straight Arrow Connector 6"/>
            <p:cNvCxnSpPr/>
            <p:nvPr/>
          </p:nvCxnSpPr>
          <p:spPr>
            <a:xfrm flipH="1">
              <a:off x="4391891" y="3383102"/>
              <a:ext cx="270164" cy="482316"/>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4616956" y="3148149"/>
              <a:ext cx="255118" cy="346249"/>
            </a:xfrm>
            <a:prstGeom prst="rect">
              <a:avLst/>
            </a:prstGeom>
            <a:noFill/>
          </p:spPr>
          <p:txBody>
            <a:bodyPr wrap="none" rtlCol="0">
              <a:spAutoFit/>
            </a:bodyPr>
            <a:lstStyle/>
            <a:p>
              <a:r>
                <a:rPr lang="en-US" sz="2400" b="1">
                  <a:solidFill>
                    <a:srgbClr val="FF0000"/>
                  </a:solidFill>
                </a:rPr>
                <a:t>2</a:t>
              </a:r>
              <a:endParaRPr lang="ru-RU" sz="2400" b="1">
                <a:solidFill>
                  <a:srgbClr val="FF0000"/>
                </a:solidFill>
              </a:endParaRPr>
            </a:p>
          </p:txBody>
        </p:sp>
        <p:sp>
          <p:nvSpPr>
            <p:cNvPr id="9" name="TextBox 8"/>
            <p:cNvSpPr txBox="1"/>
            <p:nvPr/>
          </p:nvSpPr>
          <p:spPr>
            <a:xfrm>
              <a:off x="5320145" y="3680752"/>
              <a:ext cx="255118" cy="346249"/>
            </a:xfrm>
            <a:prstGeom prst="rect">
              <a:avLst/>
            </a:prstGeom>
            <a:noFill/>
          </p:spPr>
          <p:txBody>
            <a:bodyPr wrap="none" rtlCol="0">
              <a:spAutoFit/>
            </a:bodyPr>
            <a:lstStyle/>
            <a:p>
              <a:r>
                <a:rPr lang="en-US" sz="2400" b="1">
                  <a:solidFill>
                    <a:srgbClr val="FF0000"/>
                  </a:solidFill>
                </a:rPr>
                <a:t>3</a:t>
              </a:r>
              <a:endParaRPr lang="ru-RU" sz="2400" b="1">
                <a:solidFill>
                  <a:srgbClr val="FF0000"/>
                </a:solidFill>
              </a:endParaRPr>
            </a:p>
          </p:txBody>
        </p:sp>
        <p:sp>
          <p:nvSpPr>
            <p:cNvPr id="10" name="TextBox 9"/>
            <p:cNvSpPr txBox="1"/>
            <p:nvPr/>
          </p:nvSpPr>
          <p:spPr>
            <a:xfrm>
              <a:off x="6446416" y="3366207"/>
              <a:ext cx="255118" cy="346249"/>
            </a:xfrm>
            <a:prstGeom prst="rect">
              <a:avLst/>
            </a:prstGeom>
            <a:noFill/>
          </p:spPr>
          <p:txBody>
            <a:bodyPr wrap="none" rtlCol="0">
              <a:spAutoFit/>
            </a:bodyPr>
            <a:lstStyle/>
            <a:p>
              <a:r>
                <a:rPr lang="en-US" sz="2400" b="1">
                  <a:solidFill>
                    <a:srgbClr val="FF0000"/>
                  </a:solidFill>
                </a:rPr>
                <a:t>4</a:t>
              </a:r>
              <a:endParaRPr lang="ru-RU" sz="2400" b="1">
                <a:solidFill>
                  <a:srgbClr val="FF0000"/>
                </a:solidFill>
              </a:endParaRPr>
            </a:p>
          </p:txBody>
        </p:sp>
        <p:sp>
          <p:nvSpPr>
            <p:cNvPr id="11" name="TextBox 10"/>
            <p:cNvSpPr txBox="1"/>
            <p:nvPr/>
          </p:nvSpPr>
          <p:spPr>
            <a:xfrm>
              <a:off x="7058890" y="3198436"/>
              <a:ext cx="255118" cy="346249"/>
            </a:xfrm>
            <a:prstGeom prst="rect">
              <a:avLst/>
            </a:prstGeom>
            <a:noFill/>
          </p:spPr>
          <p:txBody>
            <a:bodyPr wrap="none" rtlCol="0">
              <a:spAutoFit/>
            </a:bodyPr>
            <a:lstStyle/>
            <a:p>
              <a:r>
                <a:rPr lang="en-US" sz="2400" b="1">
                  <a:solidFill>
                    <a:srgbClr val="FF0000"/>
                  </a:solidFill>
                </a:rPr>
                <a:t>5</a:t>
              </a:r>
              <a:endParaRPr lang="ru-RU" sz="2400" b="1">
                <a:solidFill>
                  <a:srgbClr val="FF0000"/>
                </a:solidFill>
              </a:endParaRPr>
            </a:p>
          </p:txBody>
        </p:sp>
        <p:sp>
          <p:nvSpPr>
            <p:cNvPr id="12" name="TextBox 11"/>
            <p:cNvSpPr txBox="1"/>
            <p:nvPr/>
          </p:nvSpPr>
          <p:spPr>
            <a:xfrm>
              <a:off x="7514911" y="3180247"/>
              <a:ext cx="255118" cy="346249"/>
            </a:xfrm>
            <a:prstGeom prst="rect">
              <a:avLst/>
            </a:prstGeom>
            <a:noFill/>
          </p:spPr>
          <p:txBody>
            <a:bodyPr wrap="none" rtlCol="0">
              <a:spAutoFit/>
            </a:bodyPr>
            <a:lstStyle/>
            <a:p>
              <a:r>
                <a:rPr lang="en-US" sz="2400" b="1">
                  <a:solidFill>
                    <a:srgbClr val="FF0000"/>
                  </a:solidFill>
                </a:rPr>
                <a:t>6</a:t>
              </a:r>
              <a:endParaRPr lang="ru-RU" sz="2400" b="1">
                <a:solidFill>
                  <a:srgbClr val="FF0000"/>
                </a:solidFill>
              </a:endParaRPr>
            </a:p>
          </p:txBody>
        </p:sp>
        <p:sp>
          <p:nvSpPr>
            <p:cNvPr id="13" name="TextBox 12"/>
            <p:cNvSpPr txBox="1"/>
            <p:nvPr/>
          </p:nvSpPr>
          <p:spPr>
            <a:xfrm>
              <a:off x="7970932" y="3202698"/>
              <a:ext cx="255118" cy="346249"/>
            </a:xfrm>
            <a:prstGeom prst="rect">
              <a:avLst/>
            </a:prstGeom>
            <a:noFill/>
          </p:spPr>
          <p:txBody>
            <a:bodyPr wrap="none" rtlCol="0">
              <a:spAutoFit/>
            </a:bodyPr>
            <a:lstStyle/>
            <a:p>
              <a:r>
                <a:rPr lang="en-US" sz="2400" b="1">
                  <a:solidFill>
                    <a:srgbClr val="FF0000"/>
                  </a:solidFill>
                </a:rPr>
                <a:t>7</a:t>
              </a:r>
              <a:endParaRPr lang="ru-RU" sz="2400" b="1">
                <a:solidFill>
                  <a:srgbClr val="FF0000"/>
                </a:solidFill>
              </a:endParaRPr>
            </a:p>
          </p:txBody>
        </p:sp>
        <p:cxnSp>
          <p:nvCxnSpPr>
            <p:cNvPr id="15" name="Straight Arrow Connector 14"/>
            <p:cNvCxnSpPr/>
            <p:nvPr/>
          </p:nvCxnSpPr>
          <p:spPr>
            <a:xfrm>
              <a:off x="6646790" y="3624260"/>
              <a:ext cx="211209" cy="241158"/>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11" idx="2"/>
            </p:cNvCxnSpPr>
            <p:nvPr/>
          </p:nvCxnSpPr>
          <p:spPr>
            <a:xfrm>
              <a:off x="7215343" y="3567768"/>
              <a:ext cx="0" cy="231716"/>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12" idx="2"/>
            </p:cNvCxnSpPr>
            <p:nvPr/>
          </p:nvCxnSpPr>
          <p:spPr>
            <a:xfrm>
              <a:off x="7671364" y="3549579"/>
              <a:ext cx="156453" cy="249905"/>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13" idx="2"/>
            </p:cNvCxnSpPr>
            <p:nvPr/>
          </p:nvCxnSpPr>
          <p:spPr>
            <a:xfrm flipH="1">
              <a:off x="8127384" y="3572030"/>
              <a:ext cx="1" cy="293388"/>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30" name="Rectangle 29"/>
          <p:cNvSpPr/>
          <p:nvPr/>
        </p:nvSpPr>
        <p:spPr>
          <a:xfrm>
            <a:off x="0" y="6406183"/>
            <a:ext cx="12192000" cy="451816"/>
          </a:xfrm>
          <a:prstGeom prst="rect">
            <a:avLst/>
          </a:prstGeom>
          <a:solidFill>
            <a:schemeClr val="bg1"/>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933">
              <a:solidFill>
                <a:schemeClr val="tx1"/>
              </a:solidFill>
            </a:endParaRPr>
          </a:p>
        </p:txBody>
      </p:sp>
      <p:sp>
        <p:nvSpPr>
          <p:cNvPr id="31" name="TextBox 30"/>
          <p:cNvSpPr txBox="1"/>
          <p:nvPr/>
        </p:nvSpPr>
        <p:spPr>
          <a:xfrm>
            <a:off x="4471282" y="6485519"/>
            <a:ext cx="2746521" cy="297454"/>
          </a:xfrm>
          <a:prstGeom prst="rect">
            <a:avLst/>
          </a:prstGeom>
          <a:noFill/>
        </p:spPr>
        <p:txBody>
          <a:bodyPr wrap="none" rtlCol="0">
            <a:spAutoFit/>
          </a:bodyPr>
          <a:lstStyle/>
          <a:p>
            <a:r>
              <a:rPr lang="en-US" sz="1333" i="1" smtClean="0"/>
              <a:t>Alushta Conference - June 8-15, </a:t>
            </a:r>
            <a:r>
              <a:rPr lang="en-US" sz="1333" i="1"/>
              <a:t>2025</a:t>
            </a:r>
          </a:p>
        </p:txBody>
      </p:sp>
      <p:sp>
        <p:nvSpPr>
          <p:cNvPr id="32" name="TextBox 31"/>
          <p:cNvSpPr txBox="1"/>
          <p:nvPr/>
        </p:nvSpPr>
        <p:spPr>
          <a:xfrm>
            <a:off x="159727" y="6483671"/>
            <a:ext cx="1591911" cy="297454"/>
          </a:xfrm>
          <a:prstGeom prst="rect">
            <a:avLst/>
          </a:prstGeom>
          <a:noFill/>
        </p:spPr>
        <p:txBody>
          <a:bodyPr wrap="none" rtlCol="0">
            <a:spAutoFit/>
          </a:bodyPr>
          <a:lstStyle/>
          <a:p>
            <a:r>
              <a:rPr lang="en-US" sz="1333" i="1"/>
              <a:t>Truong Hoai Bao Phi</a:t>
            </a:r>
            <a:endParaRPr lang="ru-RU" sz="1333" i="1"/>
          </a:p>
        </p:txBody>
      </p:sp>
      <p:sp>
        <p:nvSpPr>
          <p:cNvPr id="33" name="Slide Number Placeholder 3"/>
          <p:cNvSpPr txBox="1">
            <a:spLocks/>
          </p:cNvSpPr>
          <p:nvPr/>
        </p:nvSpPr>
        <p:spPr>
          <a:xfrm>
            <a:off x="11306136" y="6369691"/>
            <a:ext cx="731600" cy="524800"/>
          </a:xfrm>
          <a:prstGeom prst="rect">
            <a:avLst/>
          </a:prstGeom>
        </p:spPr>
        <p:txBody>
          <a:bodyPr spcFirstLastPara="1" vert="horz" wrap="square" lIns="91425" tIns="91425" rIns="91425" bIns="91425" rtlCol="0" anchor="ctr" anchorCtr="0">
            <a:normAutofit/>
          </a:bodyPr>
          <a:lstStyle>
            <a:defPPr>
              <a:defRPr lang="ru-RU"/>
            </a:defPPr>
            <a:lvl1pPr marL="0" lvl="0" algn="r" defTabSz="914400" rtl="0" eaLnBrk="1" latinLnBrk="0" hangingPunct="1">
              <a:buNone/>
              <a:defRPr sz="1200" kern="1200">
                <a:solidFill>
                  <a:schemeClr val="tx1">
                    <a:tint val="75000"/>
                  </a:schemeClr>
                </a:solidFill>
                <a:latin typeface="+mn-lt"/>
                <a:ea typeface="+mn-ea"/>
                <a:cs typeface="+mn-cs"/>
              </a:defRPr>
            </a:lvl1pPr>
            <a:lvl2pPr marL="457200" lvl="1" algn="l" defTabSz="914400" rtl="0" eaLnBrk="1" latinLnBrk="0" hangingPunct="1">
              <a:buNone/>
              <a:defRPr sz="1800" kern="1200">
                <a:solidFill>
                  <a:schemeClr val="tx1"/>
                </a:solidFill>
                <a:latin typeface="+mn-lt"/>
                <a:ea typeface="+mn-ea"/>
                <a:cs typeface="+mn-cs"/>
              </a:defRPr>
            </a:lvl2pPr>
            <a:lvl3pPr marL="914400" lvl="2" algn="l" defTabSz="914400" rtl="0" eaLnBrk="1" latinLnBrk="0" hangingPunct="1">
              <a:buNone/>
              <a:defRPr sz="1800" kern="1200">
                <a:solidFill>
                  <a:schemeClr val="tx1"/>
                </a:solidFill>
                <a:latin typeface="+mn-lt"/>
                <a:ea typeface="+mn-ea"/>
                <a:cs typeface="+mn-cs"/>
              </a:defRPr>
            </a:lvl3pPr>
            <a:lvl4pPr marL="1371600" lvl="3" algn="l" defTabSz="914400" rtl="0" eaLnBrk="1" latinLnBrk="0" hangingPunct="1">
              <a:buNone/>
              <a:defRPr sz="1800" kern="1200">
                <a:solidFill>
                  <a:schemeClr val="tx1"/>
                </a:solidFill>
                <a:latin typeface="+mn-lt"/>
                <a:ea typeface="+mn-ea"/>
                <a:cs typeface="+mn-cs"/>
              </a:defRPr>
            </a:lvl4pPr>
            <a:lvl5pPr marL="1828800" lvl="4" algn="l" defTabSz="914400" rtl="0" eaLnBrk="1" latinLnBrk="0" hangingPunct="1">
              <a:buNone/>
              <a:defRPr sz="1800" kern="1200">
                <a:solidFill>
                  <a:schemeClr val="tx1"/>
                </a:solidFill>
                <a:latin typeface="+mn-lt"/>
                <a:ea typeface="+mn-ea"/>
                <a:cs typeface="+mn-cs"/>
              </a:defRPr>
            </a:lvl5pPr>
            <a:lvl6pPr marL="2286000" lvl="5" algn="l" defTabSz="914400" rtl="0" eaLnBrk="1" latinLnBrk="0" hangingPunct="1">
              <a:buNone/>
              <a:defRPr sz="1800" kern="1200">
                <a:solidFill>
                  <a:schemeClr val="tx1"/>
                </a:solidFill>
                <a:latin typeface="+mn-lt"/>
                <a:ea typeface="+mn-ea"/>
                <a:cs typeface="+mn-cs"/>
              </a:defRPr>
            </a:lvl6pPr>
            <a:lvl7pPr marL="2743200" lvl="6" algn="l" defTabSz="914400" rtl="0" eaLnBrk="1" latinLnBrk="0" hangingPunct="1">
              <a:buNone/>
              <a:defRPr sz="1800" kern="1200">
                <a:solidFill>
                  <a:schemeClr val="tx1"/>
                </a:solidFill>
                <a:latin typeface="+mn-lt"/>
                <a:ea typeface="+mn-ea"/>
                <a:cs typeface="+mn-cs"/>
              </a:defRPr>
            </a:lvl7pPr>
            <a:lvl8pPr marL="3200400" lvl="7" algn="l" defTabSz="914400" rtl="0" eaLnBrk="1" latinLnBrk="0" hangingPunct="1">
              <a:buNone/>
              <a:defRPr sz="1800" kern="1200">
                <a:solidFill>
                  <a:schemeClr val="tx1"/>
                </a:solidFill>
                <a:latin typeface="+mn-lt"/>
                <a:ea typeface="+mn-ea"/>
                <a:cs typeface="+mn-cs"/>
              </a:defRPr>
            </a:lvl8pPr>
            <a:lvl9pPr marL="3657600" lvl="8" algn="l" defTabSz="914400" rtl="0" eaLnBrk="1" latinLnBrk="0" hangingPunct="1">
              <a:buNone/>
              <a:defRPr sz="1800" kern="1200">
                <a:solidFill>
                  <a:schemeClr val="tx1"/>
                </a:solidFill>
                <a:latin typeface="+mn-lt"/>
                <a:ea typeface="+mn-ea"/>
                <a:cs typeface="+mn-cs"/>
              </a:defRPr>
            </a:lvl9pPr>
          </a:lstStyle>
          <a:p>
            <a:r>
              <a:rPr lang="en-US">
                <a:solidFill>
                  <a:schemeClr val="tx1"/>
                </a:solidFill>
              </a:rPr>
              <a:t>5</a:t>
            </a:r>
            <a:r>
              <a:rPr lang="en-US" smtClean="0">
                <a:solidFill>
                  <a:schemeClr val="tx1"/>
                </a:solidFill>
              </a:rPr>
              <a:t>/11</a:t>
            </a:r>
            <a:endParaRPr lang="vi">
              <a:solidFill>
                <a:schemeClr val="tx1"/>
              </a:solidFill>
            </a:endParaRPr>
          </a:p>
        </p:txBody>
      </p:sp>
    </p:spTree>
    <p:extLst>
      <p:ext uri="{BB962C8B-B14F-4D97-AF65-F5344CB8AC3E}">
        <p14:creationId xmlns:p14="http://schemas.microsoft.com/office/powerpoint/2010/main" val="34575475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5" name="Google Shape;105;p19"/>
          <p:cNvSpPr txBox="1">
            <a:spLocks noGrp="1"/>
          </p:cNvSpPr>
          <p:nvPr>
            <p:ph type="body" idx="1"/>
          </p:nvPr>
        </p:nvSpPr>
        <p:spPr>
          <a:xfrm>
            <a:off x="5910375" y="782569"/>
            <a:ext cx="5899192" cy="3617849"/>
          </a:xfrm>
          <a:prstGeom prst="rect">
            <a:avLst/>
          </a:prstGeom>
        </p:spPr>
        <p:txBody>
          <a:bodyPr spcFirstLastPara="1" vert="horz" wrap="square" lIns="121900" tIns="121900" rIns="121900" bIns="121900" rtlCol="0" anchor="t" anchorCtr="0">
            <a:normAutofit/>
          </a:bodyPr>
          <a:lstStyle/>
          <a:p>
            <a:pPr marL="0" indent="609585">
              <a:lnSpc>
                <a:spcPct val="100000"/>
              </a:lnSpc>
              <a:buNone/>
            </a:pPr>
            <a:r>
              <a:rPr lang="vi" sz="2133" smtClean="0">
                <a:solidFill>
                  <a:schemeClr val="dk1"/>
                </a:solidFill>
              </a:rPr>
              <a:t>4 </a:t>
            </a:r>
            <a:r>
              <a:rPr lang="vi" sz="2133">
                <a:solidFill>
                  <a:schemeClr val="dk1"/>
                </a:solidFill>
              </a:rPr>
              <a:t>motors for:</a:t>
            </a:r>
            <a:endParaRPr sz="2133">
              <a:solidFill>
                <a:schemeClr val="dk1"/>
              </a:solidFill>
            </a:endParaRPr>
          </a:p>
          <a:p>
            <a:pPr marL="169329" indent="0">
              <a:lnSpc>
                <a:spcPct val="100000"/>
              </a:lnSpc>
              <a:buClr>
                <a:schemeClr val="dk1"/>
              </a:buClr>
              <a:buSzPts val="1600"/>
              <a:buNone/>
            </a:pPr>
            <a:r>
              <a:rPr lang="en-US" sz="1867" b="1" smtClean="0">
                <a:solidFill>
                  <a:srgbClr val="FF0000"/>
                </a:solidFill>
              </a:rPr>
              <a:t>1. </a:t>
            </a:r>
            <a:r>
              <a:rPr lang="vi" sz="1867" smtClean="0">
                <a:solidFill>
                  <a:schemeClr val="dk1"/>
                </a:solidFill>
              </a:rPr>
              <a:t>Rotational </a:t>
            </a:r>
            <a:r>
              <a:rPr lang="vi" sz="1867">
                <a:solidFill>
                  <a:schemeClr val="dk1"/>
                </a:solidFill>
              </a:rPr>
              <a:t>motion of the crystal 	</a:t>
            </a:r>
            <a:r>
              <a:rPr lang="en-US" sz="1867">
                <a:solidFill>
                  <a:schemeClr val="dk1"/>
                </a:solidFill>
              </a:rPr>
              <a:t>      	</a:t>
            </a:r>
            <a:endParaRPr lang="en-US" sz="1867" smtClean="0">
              <a:solidFill>
                <a:schemeClr val="dk1"/>
              </a:solidFill>
            </a:endParaRPr>
          </a:p>
          <a:p>
            <a:pPr marL="169329" indent="0">
              <a:lnSpc>
                <a:spcPct val="100000"/>
              </a:lnSpc>
              <a:buClr>
                <a:schemeClr val="dk1"/>
              </a:buClr>
              <a:buSzPts val="1600"/>
              <a:buNone/>
            </a:pPr>
            <a:r>
              <a:rPr lang="en-US" sz="1600" smtClean="0"/>
              <a:t>	</a:t>
            </a:r>
            <a:r>
              <a:rPr lang="vi" sz="1600" smtClean="0"/>
              <a:t>(</a:t>
            </a:r>
            <a:r>
              <a:rPr lang="en-US" sz="1600"/>
              <a:t>1</a:t>
            </a:r>
            <a:r>
              <a:rPr lang="en-US" sz="1600" baseline="30000"/>
              <a:t>0</a:t>
            </a:r>
            <a:r>
              <a:rPr lang="en-US" sz="1600"/>
              <a:t> = 4710 steps</a:t>
            </a:r>
            <a:r>
              <a:rPr lang="vi" sz="1600"/>
              <a:t>)</a:t>
            </a:r>
            <a:r>
              <a:rPr lang="en-US" sz="1600"/>
              <a:t> </a:t>
            </a:r>
          </a:p>
          <a:p>
            <a:pPr marL="169329" indent="0">
              <a:lnSpc>
                <a:spcPct val="100000"/>
              </a:lnSpc>
              <a:buClr>
                <a:schemeClr val="dk1"/>
              </a:buClr>
              <a:buSzPts val="1600"/>
              <a:buNone/>
            </a:pPr>
            <a:r>
              <a:rPr lang="en-US" sz="1867" b="1">
                <a:solidFill>
                  <a:srgbClr val="FF0000"/>
                </a:solidFill>
              </a:rPr>
              <a:t>2. </a:t>
            </a:r>
            <a:r>
              <a:rPr lang="vi" sz="1867">
                <a:solidFill>
                  <a:schemeClr val="dk1"/>
                </a:solidFill>
              </a:rPr>
              <a:t>Precise rotational motion of the crystal </a:t>
            </a:r>
            <a:r>
              <a:rPr lang="en-US" sz="1867">
                <a:solidFill>
                  <a:schemeClr val="dk1"/>
                </a:solidFill>
              </a:rPr>
              <a:t> </a:t>
            </a:r>
          </a:p>
          <a:p>
            <a:pPr marL="169329" indent="0">
              <a:lnSpc>
                <a:spcPct val="100000"/>
              </a:lnSpc>
              <a:buClr>
                <a:schemeClr val="dk1"/>
              </a:buClr>
              <a:buSzPts val="1600"/>
              <a:buNone/>
            </a:pPr>
            <a:r>
              <a:rPr lang="en-US" sz="1867">
                <a:solidFill>
                  <a:schemeClr val="dk1"/>
                </a:solidFill>
              </a:rPr>
              <a:t>	</a:t>
            </a:r>
            <a:r>
              <a:rPr lang="en-US" sz="1600">
                <a:solidFill>
                  <a:schemeClr val="dk1"/>
                </a:solidFill>
              </a:rPr>
              <a:t>(1</a:t>
            </a:r>
            <a:r>
              <a:rPr lang="en-US" sz="1600" baseline="30000">
                <a:solidFill>
                  <a:schemeClr val="dk1"/>
                </a:solidFill>
              </a:rPr>
              <a:t>0</a:t>
            </a:r>
            <a:r>
              <a:rPr lang="en-US" sz="1600">
                <a:solidFill>
                  <a:schemeClr val="dk1"/>
                </a:solidFill>
              </a:rPr>
              <a:t> = 55940 steps)</a:t>
            </a:r>
          </a:p>
          <a:p>
            <a:pPr marL="169329" indent="0">
              <a:lnSpc>
                <a:spcPct val="100000"/>
              </a:lnSpc>
              <a:buClr>
                <a:schemeClr val="dk1"/>
              </a:buClr>
              <a:buSzPts val="1600"/>
              <a:buNone/>
            </a:pPr>
            <a:r>
              <a:rPr lang="en-US" sz="1867" b="1">
                <a:solidFill>
                  <a:srgbClr val="FF0000"/>
                </a:solidFill>
              </a:rPr>
              <a:t>3. </a:t>
            </a:r>
            <a:r>
              <a:rPr lang="vi" sz="1867">
                <a:solidFill>
                  <a:schemeClr val="dk1"/>
                </a:solidFill>
              </a:rPr>
              <a:t>Rotational motion of the detector 	</a:t>
            </a:r>
            <a:r>
              <a:rPr lang="en-US" sz="1867">
                <a:solidFill>
                  <a:schemeClr val="dk1"/>
                </a:solidFill>
              </a:rPr>
              <a:t>      	</a:t>
            </a:r>
            <a:r>
              <a:rPr lang="en-US" sz="1600">
                <a:solidFill>
                  <a:schemeClr val="dk1"/>
                </a:solidFill>
              </a:rPr>
              <a:t>(1</a:t>
            </a:r>
            <a:r>
              <a:rPr lang="en-US" sz="1600" baseline="30000">
                <a:solidFill>
                  <a:schemeClr val="dk1"/>
                </a:solidFill>
              </a:rPr>
              <a:t>0</a:t>
            </a:r>
            <a:r>
              <a:rPr lang="en-US" sz="1600">
                <a:solidFill>
                  <a:schemeClr val="dk1"/>
                </a:solidFill>
              </a:rPr>
              <a:t> = 431 steps)</a:t>
            </a:r>
          </a:p>
          <a:p>
            <a:pPr marL="169329" indent="0">
              <a:lnSpc>
                <a:spcPct val="100000"/>
              </a:lnSpc>
              <a:buClr>
                <a:schemeClr val="dk1"/>
              </a:buClr>
              <a:buSzPts val="1600"/>
              <a:buNone/>
            </a:pPr>
            <a:r>
              <a:rPr lang="en-US" sz="1867" b="1">
                <a:solidFill>
                  <a:srgbClr val="FF0000"/>
                </a:solidFill>
              </a:rPr>
              <a:t>4. </a:t>
            </a:r>
            <a:r>
              <a:rPr lang="vi" sz="1867">
                <a:solidFill>
                  <a:schemeClr val="dk1"/>
                </a:solidFill>
              </a:rPr>
              <a:t>Translational motion of the detector </a:t>
            </a:r>
            <a:r>
              <a:rPr lang="en-US" sz="1867">
                <a:solidFill>
                  <a:schemeClr val="dk1"/>
                </a:solidFill>
              </a:rPr>
              <a:t>      </a:t>
            </a:r>
          </a:p>
          <a:p>
            <a:pPr marL="169329" indent="0">
              <a:lnSpc>
                <a:spcPct val="100000"/>
              </a:lnSpc>
              <a:buClr>
                <a:schemeClr val="dk1"/>
              </a:buClr>
              <a:buSzPts val="1600"/>
              <a:buNone/>
            </a:pPr>
            <a:r>
              <a:rPr lang="en-US" sz="1867">
                <a:solidFill>
                  <a:schemeClr val="dk1"/>
                </a:solidFill>
              </a:rPr>
              <a:t>	</a:t>
            </a:r>
            <a:r>
              <a:rPr lang="vi" sz="1600">
                <a:solidFill>
                  <a:schemeClr val="dk1"/>
                </a:solidFill>
              </a:rPr>
              <a:t>(1</a:t>
            </a:r>
            <a:r>
              <a:rPr lang="en-US" sz="1600">
                <a:solidFill>
                  <a:schemeClr val="dk1"/>
                </a:solidFill>
              </a:rPr>
              <a:t>mm </a:t>
            </a:r>
            <a:r>
              <a:rPr lang="vi" sz="1600">
                <a:solidFill>
                  <a:schemeClr val="dk1"/>
                </a:solidFill>
              </a:rPr>
              <a:t>= </a:t>
            </a:r>
            <a:r>
              <a:rPr lang="en-US" sz="1600">
                <a:solidFill>
                  <a:schemeClr val="dk1"/>
                </a:solidFill>
              </a:rPr>
              <a:t>400 steps</a:t>
            </a:r>
            <a:r>
              <a:rPr lang="vi" sz="1600">
                <a:solidFill>
                  <a:schemeClr val="dk1"/>
                </a:solidFill>
              </a:rPr>
              <a:t>)</a:t>
            </a:r>
            <a:endParaRPr sz="1867"/>
          </a:p>
        </p:txBody>
      </p:sp>
      <p:pic>
        <p:nvPicPr>
          <p:cNvPr id="107" name="Google Shape;107;p19"/>
          <p:cNvPicPr preferRelativeResize="0"/>
          <p:nvPr/>
        </p:nvPicPr>
        <p:blipFill rotWithShape="1">
          <a:blip r:embed="rId3">
            <a:alphaModFix/>
          </a:blip>
          <a:srcRect r="5643" b="9445"/>
          <a:stretch/>
        </p:blipFill>
        <p:spPr>
          <a:xfrm>
            <a:off x="6254093" y="3515441"/>
            <a:ext cx="5783643" cy="2680125"/>
          </a:xfrm>
          <a:prstGeom prst="rect">
            <a:avLst/>
          </a:prstGeom>
          <a:noFill/>
          <a:ln>
            <a:noFill/>
          </a:ln>
        </p:spPr>
      </p:pic>
      <mc:AlternateContent xmlns:mc="http://schemas.openxmlformats.org/markup-compatibility/2006" xmlns:a14="http://schemas.microsoft.com/office/drawing/2010/main">
        <mc:Choice Requires="a14">
          <p:sp>
            <p:nvSpPr>
              <p:cNvPr id="108" name="Google Shape;108;p19"/>
              <p:cNvSpPr txBox="1"/>
              <p:nvPr/>
            </p:nvSpPr>
            <p:spPr>
              <a:xfrm>
                <a:off x="46719" y="4669649"/>
                <a:ext cx="6400379" cy="1464528"/>
              </a:xfrm>
              <a:prstGeom prst="rect">
                <a:avLst/>
              </a:prstGeom>
              <a:noFill/>
              <a:ln>
                <a:noFill/>
              </a:ln>
            </p:spPr>
            <p:txBody>
              <a:bodyPr spcFirstLastPara="1" wrap="square" lIns="121900" tIns="121900" rIns="121900" bIns="121900" anchor="t" anchorCtr="0">
                <a:spAutoFit/>
              </a:bodyPr>
              <a:lstStyle/>
              <a:p>
                <a:pPr indent="609585">
                  <a:lnSpc>
                    <a:spcPct val="115000"/>
                  </a:lnSpc>
                </a:pPr>
                <a:r>
                  <a:rPr lang="en-US" sz="1700">
                    <a:solidFill>
                      <a:schemeClr val="dk1"/>
                    </a:solidFill>
                  </a:rPr>
                  <a:t>Control s</a:t>
                </a:r>
                <a:r>
                  <a:rPr lang="vi" sz="1700">
                    <a:solidFill>
                      <a:schemeClr val="dk1"/>
                    </a:solidFill>
                  </a:rPr>
                  <a:t>oftware</a:t>
                </a:r>
                <a:r>
                  <a:rPr lang="en-US" sz="1700" smtClean="0">
                    <a:solidFill>
                      <a:schemeClr val="dk1"/>
                    </a:solidFill>
                  </a:rPr>
                  <a:t>:</a:t>
                </a:r>
              </a:p>
              <a:p>
                <a:pPr indent="609585">
                  <a:lnSpc>
                    <a:spcPct val="115000"/>
                  </a:lnSpc>
                </a:pPr>
                <a:r>
                  <a:rPr lang="en-US" sz="1700" smtClean="0">
                    <a:solidFill>
                      <a:schemeClr val="dk1"/>
                    </a:solidFill>
                  </a:rPr>
                  <a:t>- </a:t>
                </a:r>
                <a:r>
                  <a:rPr lang="vi" sz="1700">
                    <a:solidFill>
                      <a:schemeClr val="dk1"/>
                    </a:solidFill>
                  </a:rPr>
                  <a:t>Input: </a:t>
                </a:r>
                <a:r>
                  <a:rPr lang="en-US" sz="1700" smtClean="0">
                    <a:solidFill>
                      <a:schemeClr val="dk1"/>
                    </a:solidFill>
                  </a:rPr>
                  <a:t>one of 3 parameters: </a:t>
                </a:r>
                <a:r>
                  <a:rPr lang="vi" sz="1700" smtClean="0">
                    <a:solidFill>
                      <a:schemeClr val="dk1"/>
                    </a:solidFill>
                  </a:rPr>
                  <a:t>energy </a:t>
                </a:r>
                <a:r>
                  <a:rPr lang="vi" sz="1700">
                    <a:solidFill>
                      <a:schemeClr val="dk1"/>
                    </a:solidFill>
                  </a:rPr>
                  <a:t>(eV</a:t>
                </a:r>
                <a:r>
                  <a:rPr lang="vi" sz="1700" smtClean="0">
                    <a:solidFill>
                      <a:schemeClr val="dk1"/>
                    </a:solidFill>
                  </a:rPr>
                  <a:t>)</a:t>
                </a:r>
                <a:r>
                  <a:rPr lang="en-US" sz="1700" smtClean="0">
                    <a:solidFill>
                      <a:schemeClr val="dk1"/>
                    </a:solidFill>
                  </a:rPr>
                  <a:t>, wavelength (</a:t>
                </a:r>
                <a14:m>
                  <m:oMath xmlns:m="http://schemas.openxmlformats.org/officeDocument/2006/math">
                    <m:r>
                      <a:rPr lang="en-US" sz="1700" i="1" smtClean="0">
                        <a:solidFill>
                          <a:schemeClr val="dk1"/>
                        </a:solidFill>
                        <a:latin typeface="Cambria Math" panose="02040503050406030204" pitchFamily="18" charset="0"/>
                        <a:ea typeface="Cambria Math" panose="02040503050406030204" pitchFamily="18" charset="0"/>
                      </a:rPr>
                      <m:t>Å</m:t>
                    </m:r>
                  </m:oMath>
                </a14:m>
                <a:r>
                  <a:rPr lang="en-US" sz="1700" smtClean="0">
                    <a:solidFill>
                      <a:schemeClr val="dk1"/>
                    </a:solidFill>
                  </a:rPr>
                  <a:t>) of the expected output beam, crystal rotation angle (</a:t>
                </a:r>
                <a14:m>
                  <m:oMath xmlns:m="http://schemas.openxmlformats.org/officeDocument/2006/math">
                    <m:r>
                      <m:rPr>
                        <m:sty m:val="p"/>
                      </m:rPr>
                      <a:rPr lang="en-US" sz="1700" i="1" smtClean="0">
                        <a:solidFill>
                          <a:schemeClr val="dk1"/>
                        </a:solidFill>
                        <a:latin typeface="Cambria Math" panose="02040503050406030204" pitchFamily="18" charset="0"/>
                      </a:rPr>
                      <m:t>deg</m:t>
                    </m:r>
                  </m:oMath>
                </a14:m>
                <a:r>
                  <a:rPr lang="en-US" sz="1700" smtClean="0">
                    <a:solidFill>
                      <a:schemeClr val="dk1"/>
                    </a:solidFill>
                  </a:rPr>
                  <a:t>).</a:t>
                </a:r>
                <a:endParaRPr lang="en-US" sz="1700">
                  <a:solidFill>
                    <a:schemeClr val="dk1"/>
                  </a:solidFill>
                </a:endParaRPr>
              </a:p>
              <a:p>
                <a:pPr indent="609585">
                  <a:lnSpc>
                    <a:spcPct val="115000"/>
                  </a:lnSpc>
                </a:pPr>
                <a:r>
                  <a:rPr lang="en-US" sz="1700">
                    <a:solidFill>
                      <a:schemeClr val="dk1"/>
                    </a:solidFill>
                  </a:rPr>
                  <a:t>- </a:t>
                </a:r>
                <a:r>
                  <a:rPr lang="vi" sz="1700" smtClean="0">
                    <a:solidFill>
                      <a:schemeClr val="dk1"/>
                    </a:solidFill>
                  </a:rPr>
                  <a:t>Run</a:t>
                </a:r>
                <a:r>
                  <a:rPr lang="en-US" sz="1700" smtClean="0">
                    <a:solidFill>
                      <a:schemeClr val="dk1"/>
                    </a:solidFill>
                  </a:rPr>
                  <a:t>s</a:t>
                </a:r>
                <a:r>
                  <a:rPr lang="vi" sz="1700" smtClean="0">
                    <a:solidFill>
                      <a:schemeClr val="dk1"/>
                    </a:solidFill>
                  </a:rPr>
                  <a:t> </a:t>
                </a:r>
                <a:r>
                  <a:rPr lang="en-US" sz="1700">
                    <a:solidFill>
                      <a:schemeClr val="dk1"/>
                    </a:solidFill>
                  </a:rPr>
                  <a:t>motors</a:t>
                </a:r>
                <a:r>
                  <a:rPr lang="vi" sz="1700">
                    <a:solidFill>
                      <a:schemeClr val="dk1"/>
                    </a:solidFill>
                  </a:rPr>
                  <a:t> </a:t>
                </a:r>
                <a:r>
                  <a:rPr lang="vi" sz="1700" smtClean="0">
                    <a:solidFill>
                      <a:schemeClr val="dk1"/>
                    </a:solidFill>
                  </a:rPr>
                  <a:t>to</a:t>
                </a:r>
                <a:r>
                  <a:rPr lang="ru-RU" sz="1700" smtClean="0">
                    <a:solidFill>
                      <a:schemeClr val="dk1"/>
                    </a:solidFill>
                  </a:rPr>
                  <a:t> </a:t>
                </a:r>
                <a:r>
                  <a:rPr lang="en-US" sz="1700" smtClean="0">
                    <a:solidFill>
                      <a:schemeClr val="dk1"/>
                    </a:solidFill>
                  </a:rPr>
                  <a:t>rotate crystal and detector to needed angles</a:t>
                </a:r>
                <a:endParaRPr sz="1700"/>
              </a:p>
            </p:txBody>
          </p:sp>
        </mc:Choice>
        <mc:Fallback xmlns="">
          <p:sp>
            <p:nvSpPr>
              <p:cNvPr id="108" name="Google Shape;108;p19"/>
              <p:cNvSpPr txBox="1">
                <a:spLocks noRot="1" noChangeAspect="1" noMove="1" noResize="1" noEditPoints="1" noAdjustHandles="1" noChangeArrowheads="1" noChangeShapeType="1" noTextEdit="1"/>
              </p:cNvSpPr>
              <p:nvPr/>
            </p:nvSpPr>
            <p:spPr>
              <a:xfrm>
                <a:off x="46719" y="4669649"/>
                <a:ext cx="6400379" cy="1464528"/>
              </a:xfrm>
              <a:prstGeom prst="rect">
                <a:avLst/>
              </a:prstGeom>
              <a:blipFill>
                <a:blip r:embed="rId4"/>
                <a:stretch>
                  <a:fillRect l="-190"/>
                </a:stretch>
              </a:blipFill>
              <a:ln>
                <a:noFill/>
              </a:ln>
            </p:spPr>
            <p:txBody>
              <a:bodyPr/>
              <a:lstStyle/>
              <a:p>
                <a:r>
                  <a:rPr lang="ru-RU">
                    <a:noFill/>
                  </a:rPr>
                  <a:t> </a:t>
                </a:r>
              </a:p>
            </p:txBody>
          </p:sp>
        </mc:Fallback>
      </mc:AlternateContent>
      <p:cxnSp>
        <p:nvCxnSpPr>
          <p:cNvPr id="6" name="Straight Arrow Connector 5"/>
          <p:cNvCxnSpPr/>
          <p:nvPr/>
        </p:nvCxnSpPr>
        <p:spPr>
          <a:xfrm>
            <a:off x="2693528" y="4970052"/>
            <a:ext cx="3170755"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flipH="1">
            <a:off x="5652655" y="2225964"/>
            <a:ext cx="535709"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4" name="Google Shape;69;p15"/>
          <p:cNvSpPr txBox="1">
            <a:spLocks/>
          </p:cNvSpPr>
          <p:nvPr/>
        </p:nvSpPr>
        <p:spPr>
          <a:xfrm>
            <a:off x="-1" y="-2614"/>
            <a:ext cx="12180029" cy="934836"/>
          </a:xfrm>
          <a:prstGeom prst="rect">
            <a:avLst/>
          </a:prstGeom>
          <a:solidFill>
            <a:schemeClr val="accent1"/>
          </a:solidFill>
          <a:ln>
            <a:noFill/>
          </a:ln>
        </p:spPr>
        <p:txBody>
          <a:bodyPr spcFirstLastPara="1" wrap="square" lIns="121900" tIns="121900" rIns="121900" bIns="121900" anchor="t" anchorCtr="0">
            <a:normAutofit fontScale="97500"/>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lgn="ctr"/>
            <a:r>
              <a:rPr lang="en-US" sz="3700" b="1" smtClean="0">
                <a:solidFill>
                  <a:schemeClr val="bg1"/>
                </a:solidFill>
              </a:rPr>
              <a:t>Control</a:t>
            </a:r>
            <a:r>
              <a:rPr lang="vi" sz="3700" b="1" smtClean="0">
                <a:solidFill>
                  <a:schemeClr val="bg1"/>
                </a:solidFill>
              </a:rPr>
              <a:t> </a:t>
            </a:r>
            <a:r>
              <a:rPr lang="en-US" sz="3700" b="1">
                <a:solidFill>
                  <a:schemeClr val="bg1"/>
                </a:solidFill>
              </a:rPr>
              <a:t>system</a:t>
            </a:r>
          </a:p>
          <a:p>
            <a:endParaRPr lang="en-US" sz="3733" b="1">
              <a:solidFill>
                <a:schemeClr val="bg1"/>
              </a:solidFill>
            </a:endParaRPr>
          </a:p>
        </p:txBody>
      </p:sp>
      <p:sp>
        <p:nvSpPr>
          <p:cNvPr id="18" name="Rectangle 17"/>
          <p:cNvSpPr/>
          <p:nvPr/>
        </p:nvSpPr>
        <p:spPr>
          <a:xfrm>
            <a:off x="0" y="6406183"/>
            <a:ext cx="12192000" cy="451816"/>
          </a:xfrm>
          <a:prstGeom prst="rect">
            <a:avLst/>
          </a:prstGeom>
          <a:solidFill>
            <a:schemeClr val="bg1"/>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933">
              <a:solidFill>
                <a:schemeClr val="tx1"/>
              </a:solidFill>
            </a:endParaRPr>
          </a:p>
        </p:txBody>
      </p:sp>
      <p:sp>
        <p:nvSpPr>
          <p:cNvPr id="23" name="TextBox 22"/>
          <p:cNvSpPr txBox="1"/>
          <p:nvPr/>
        </p:nvSpPr>
        <p:spPr>
          <a:xfrm>
            <a:off x="4471282" y="6485519"/>
            <a:ext cx="2746521" cy="297454"/>
          </a:xfrm>
          <a:prstGeom prst="rect">
            <a:avLst/>
          </a:prstGeom>
          <a:noFill/>
        </p:spPr>
        <p:txBody>
          <a:bodyPr wrap="none" rtlCol="0">
            <a:spAutoFit/>
          </a:bodyPr>
          <a:lstStyle/>
          <a:p>
            <a:r>
              <a:rPr lang="en-US" sz="1333" i="1" smtClean="0"/>
              <a:t>Alushta Conference - June 8-15, </a:t>
            </a:r>
            <a:r>
              <a:rPr lang="en-US" sz="1333" i="1"/>
              <a:t>2025</a:t>
            </a:r>
          </a:p>
        </p:txBody>
      </p:sp>
      <p:sp>
        <p:nvSpPr>
          <p:cNvPr id="24" name="TextBox 23"/>
          <p:cNvSpPr txBox="1"/>
          <p:nvPr/>
        </p:nvSpPr>
        <p:spPr>
          <a:xfrm>
            <a:off x="159727" y="6483671"/>
            <a:ext cx="1591911" cy="297454"/>
          </a:xfrm>
          <a:prstGeom prst="rect">
            <a:avLst/>
          </a:prstGeom>
          <a:noFill/>
        </p:spPr>
        <p:txBody>
          <a:bodyPr wrap="none" rtlCol="0">
            <a:spAutoFit/>
          </a:bodyPr>
          <a:lstStyle/>
          <a:p>
            <a:r>
              <a:rPr lang="en-US" sz="1333" i="1"/>
              <a:t>Truong Hoai Bao Phi</a:t>
            </a:r>
            <a:endParaRPr lang="ru-RU" sz="1333" i="1"/>
          </a:p>
        </p:txBody>
      </p:sp>
      <p:sp>
        <p:nvSpPr>
          <p:cNvPr id="25" name="Slide Number Placeholder 3"/>
          <p:cNvSpPr txBox="1">
            <a:spLocks/>
          </p:cNvSpPr>
          <p:nvPr/>
        </p:nvSpPr>
        <p:spPr>
          <a:xfrm>
            <a:off x="11306136" y="6369691"/>
            <a:ext cx="731600" cy="524800"/>
          </a:xfrm>
          <a:prstGeom prst="rect">
            <a:avLst/>
          </a:prstGeom>
        </p:spPr>
        <p:txBody>
          <a:bodyPr spcFirstLastPara="1" vert="horz" wrap="square" lIns="91425" tIns="91425" rIns="91425" bIns="91425" rtlCol="0" anchor="ctr" anchorCtr="0">
            <a:normAutofit/>
          </a:bodyPr>
          <a:lstStyle>
            <a:defPPr>
              <a:defRPr lang="ru-RU"/>
            </a:defPPr>
            <a:lvl1pPr marL="0" lvl="0" algn="r" defTabSz="914400" rtl="0" eaLnBrk="1" latinLnBrk="0" hangingPunct="1">
              <a:buNone/>
              <a:defRPr sz="1200" kern="1200">
                <a:solidFill>
                  <a:schemeClr val="tx1">
                    <a:tint val="75000"/>
                  </a:schemeClr>
                </a:solidFill>
                <a:latin typeface="+mn-lt"/>
                <a:ea typeface="+mn-ea"/>
                <a:cs typeface="+mn-cs"/>
              </a:defRPr>
            </a:lvl1pPr>
            <a:lvl2pPr marL="457200" lvl="1" algn="l" defTabSz="914400" rtl="0" eaLnBrk="1" latinLnBrk="0" hangingPunct="1">
              <a:buNone/>
              <a:defRPr sz="1800" kern="1200">
                <a:solidFill>
                  <a:schemeClr val="tx1"/>
                </a:solidFill>
                <a:latin typeface="+mn-lt"/>
                <a:ea typeface="+mn-ea"/>
                <a:cs typeface="+mn-cs"/>
              </a:defRPr>
            </a:lvl2pPr>
            <a:lvl3pPr marL="914400" lvl="2" algn="l" defTabSz="914400" rtl="0" eaLnBrk="1" latinLnBrk="0" hangingPunct="1">
              <a:buNone/>
              <a:defRPr sz="1800" kern="1200">
                <a:solidFill>
                  <a:schemeClr val="tx1"/>
                </a:solidFill>
                <a:latin typeface="+mn-lt"/>
                <a:ea typeface="+mn-ea"/>
                <a:cs typeface="+mn-cs"/>
              </a:defRPr>
            </a:lvl3pPr>
            <a:lvl4pPr marL="1371600" lvl="3" algn="l" defTabSz="914400" rtl="0" eaLnBrk="1" latinLnBrk="0" hangingPunct="1">
              <a:buNone/>
              <a:defRPr sz="1800" kern="1200">
                <a:solidFill>
                  <a:schemeClr val="tx1"/>
                </a:solidFill>
                <a:latin typeface="+mn-lt"/>
                <a:ea typeface="+mn-ea"/>
                <a:cs typeface="+mn-cs"/>
              </a:defRPr>
            </a:lvl4pPr>
            <a:lvl5pPr marL="1828800" lvl="4" algn="l" defTabSz="914400" rtl="0" eaLnBrk="1" latinLnBrk="0" hangingPunct="1">
              <a:buNone/>
              <a:defRPr sz="1800" kern="1200">
                <a:solidFill>
                  <a:schemeClr val="tx1"/>
                </a:solidFill>
                <a:latin typeface="+mn-lt"/>
                <a:ea typeface="+mn-ea"/>
                <a:cs typeface="+mn-cs"/>
              </a:defRPr>
            </a:lvl5pPr>
            <a:lvl6pPr marL="2286000" lvl="5" algn="l" defTabSz="914400" rtl="0" eaLnBrk="1" latinLnBrk="0" hangingPunct="1">
              <a:buNone/>
              <a:defRPr sz="1800" kern="1200">
                <a:solidFill>
                  <a:schemeClr val="tx1"/>
                </a:solidFill>
                <a:latin typeface="+mn-lt"/>
                <a:ea typeface="+mn-ea"/>
                <a:cs typeface="+mn-cs"/>
              </a:defRPr>
            </a:lvl6pPr>
            <a:lvl7pPr marL="2743200" lvl="6" algn="l" defTabSz="914400" rtl="0" eaLnBrk="1" latinLnBrk="0" hangingPunct="1">
              <a:buNone/>
              <a:defRPr sz="1800" kern="1200">
                <a:solidFill>
                  <a:schemeClr val="tx1"/>
                </a:solidFill>
                <a:latin typeface="+mn-lt"/>
                <a:ea typeface="+mn-ea"/>
                <a:cs typeface="+mn-cs"/>
              </a:defRPr>
            </a:lvl7pPr>
            <a:lvl8pPr marL="3200400" lvl="7" algn="l" defTabSz="914400" rtl="0" eaLnBrk="1" latinLnBrk="0" hangingPunct="1">
              <a:buNone/>
              <a:defRPr sz="1800" kern="1200">
                <a:solidFill>
                  <a:schemeClr val="tx1"/>
                </a:solidFill>
                <a:latin typeface="+mn-lt"/>
                <a:ea typeface="+mn-ea"/>
                <a:cs typeface="+mn-cs"/>
              </a:defRPr>
            </a:lvl8pPr>
            <a:lvl9pPr marL="3657600" lvl="8" algn="l" defTabSz="914400" rtl="0" eaLnBrk="1" latinLnBrk="0" hangingPunct="1">
              <a:buNone/>
              <a:defRPr sz="1800" kern="1200">
                <a:solidFill>
                  <a:schemeClr val="tx1"/>
                </a:solidFill>
                <a:latin typeface="+mn-lt"/>
                <a:ea typeface="+mn-ea"/>
                <a:cs typeface="+mn-cs"/>
              </a:defRPr>
            </a:lvl9pPr>
          </a:lstStyle>
          <a:p>
            <a:r>
              <a:rPr lang="en-US" smtClean="0">
                <a:solidFill>
                  <a:schemeClr val="tx1"/>
                </a:solidFill>
              </a:rPr>
              <a:t>6/11</a:t>
            </a:r>
            <a:endParaRPr lang="vi">
              <a:solidFill>
                <a:schemeClr val="tx1"/>
              </a:solidFill>
            </a:endParaRPr>
          </a:p>
        </p:txBody>
      </p:sp>
      <p:pic>
        <p:nvPicPr>
          <p:cNvPr id="5" name="Picture 4"/>
          <p:cNvPicPr>
            <a:picLocks noChangeAspect="1"/>
          </p:cNvPicPr>
          <p:nvPr/>
        </p:nvPicPr>
        <p:blipFill rotWithShape="1">
          <a:blip r:embed="rId5">
            <a:extLst>
              <a:ext uri="{28A0092B-C50C-407E-A947-70E740481C1C}">
                <a14:useLocalDpi xmlns:a14="http://schemas.microsoft.com/office/drawing/2010/main" val="0"/>
              </a:ext>
            </a:extLst>
          </a:blip>
          <a:srcRect l="22950" t="18332" r="13125" b="17848"/>
          <a:stretch/>
        </p:blipFill>
        <p:spPr>
          <a:xfrm>
            <a:off x="533401" y="985831"/>
            <a:ext cx="4947396" cy="3704457"/>
          </a:xfrm>
          <a:prstGeom prst="rect">
            <a:avLst/>
          </a:prstGeom>
        </p:spPr>
      </p:pic>
    </p:spTree>
    <p:extLst>
      <p:ext uri="{BB962C8B-B14F-4D97-AF65-F5344CB8AC3E}">
        <p14:creationId xmlns:p14="http://schemas.microsoft.com/office/powerpoint/2010/main" val="2471425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51" name="Google Shape;69;p15"/>
          <p:cNvSpPr txBox="1">
            <a:spLocks/>
          </p:cNvSpPr>
          <p:nvPr/>
        </p:nvSpPr>
        <p:spPr>
          <a:xfrm>
            <a:off x="0" y="-2614"/>
            <a:ext cx="12191751" cy="816259"/>
          </a:xfrm>
          <a:prstGeom prst="rect">
            <a:avLst/>
          </a:prstGeom>
          <a:solidFill>
            <a:schemeClr val="accent1"/>
          </a:solidFill>
          <a:ln>
            <a:noFill/>
          </a:ln>
        </p:spPr>
        <p:txBody>
          <a:bodyPr spcFirstLastPara="1" wrap="square" lIns="121900" tIns="121900" rIns="121900" bIns="121900" anchor="t" anchorCtr="0">
            <a:normAutofit fontScale="97500" lnSpcReduction="1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lgn="ctr"/>
            <a:r>
              <a:rPr lang="en-US" sz="4000" b="1" smtClean="0">
                <a:solidFill>
                  <a:schemeClr val="bg1"/>
                </a:solidFill>
              </a:rPr>
              <a:t>Performance measurements</a:t>
            </a:r>
            <a:endParaRPr lang="en-US" sz="4000" b="1">
              <a:solidFill>
                <a:schemeClr val="bg1"/>
              </a:solidFill>
            </a:endParaRPr>
          </a:p>
        </p:txBody>
      </p:sp>
      <p:pic>
        <p:nvPicPr>
          <p:cNvPr id="35" name="Google Shape;115;p20"/>
          <p:cNvPicPr preferRelativeResize="0">
            <a:picLocks noChangeAspect="1"/>
          </p:cNvPicPr>
          <p:nvPr/>
        </p:nvPicPr>
        <p:blipFill rotWithShape="1">
          <a:blip r:embed="rId3">
            <a:alphaModFix/>
          </a:blip>
          <a:srcRect l="26658" r="26267"/>
          <a:stretch/>
        </p:blipFill>
        <p:spPr>
          <a:xfrm>
            <a:off x="8241179" y="3011566"/>
            <a:ext cx="3598952" cy="2590271"/>
          </a:xfrm>
          <a:prstGeom prst="rect">
            <a:avLst/>
          </a:prstGeom>
          <a:noFill/>
          <a:ln>
            <a:noFill/>
          </a:ln>
        </p:spPr>
      </p:pic>
      <p:sp>
        <p:nvSpPr>
          <p:cNvPr id="22" name="Google Shape;114;p20"/>
          <p:cNvSpPr txBox="1">
            <a:spLocks noGrp="1"/>
          </p:cNvSpPr>
          <p:nvPr>
            <p:ph type="body" idx="1"/>
          </p:nvPr>
        </p:nvSpPr>
        <p:spPr>
          <a:xfrm>
            <a:off x="8697361" y="5531545"/>
            <a:ext cx="2686588" cy="495367"/>
          </a:xfrm>
          <a:prstGeom prst="rect">
            <a:avLst/>
          </a:prstGeom>
        </p:spPr>
        <p:txBody>
          <a:bodyPr spcFirstLastPara="1" vert="horz" wrap="square" lIns="121900" tIns="121900" rIns="121900" bIns="121900" rtlCol="0" anchor="t" anchorCtr="0">
            <a:noAutofit/>
          </a:bodyPr>
          <a:lstStyle/>
          <a:p>
            <a:pPr marL="0" indent="0">
              <a:lnSpc>
                <a:spcPct val="100000"/>
              </a:lnSpc>
              <a:buClr>
                <a:schemeClr val="dk1"/>
              </a:buClr>
              <a:buSzPts val="1100"/>
              <a:buNone/>
            </a:pPr>
            <a:r>
              <a:rPr lang="vi" sz="1800">
                <a:latin typeface="Times New Roman" panose="02020603050405020304" pitchFamily="18" charset="0"/>
                <a:ea typeface="Arial" panose="020B0604020202020204" pitchFamily="34" charset="0"/>
              </a:rPr>
              <a:t>X-123CdTe </a:t>
            </a:r>
            <a:r>
              <a:rPr lang="vi" sz="1800" smtClean="0">
                <a:latin typeface="Times New Roman" panose="02020603050405020304" pitchFamily="18" charset="0"/>
                <a:ea typeface="Arial" panose="020B0604020202020204" pitchFamily="34" charset="0"/>
              </a:rPr>
              <a:t>Spectrometer</a:t>
            </a:r>
            <a:endParaRPr sz="1800">
              <a:latin typeface="Times New Roman" panose="02020603050405020304" pitchFamily="18" charset="0"/>
              <a:ea typeface="Arial" panose="020B0604020202020204" pitchFamily="34" charset="0"/>
            </a:endParaRPr>
          </a:p>
        </p:txBody>
      </p:sp>
      <p:pic>
        <p:nvPicPr>
          <p:cNvPr id="2" name="Picture 1"/>
          <p:cNvPicPr>
            <a:picLocks noChangeAspect="1"/>
          </p:cNvPicPr>
          <p:nvPr/>
        </p:nvPicPr>
        <p:blipFill rotWithShape="1">
          <a:blip r:embed="rId4" cstate="print">
            <a:extLst>
              <a:ext uri="{28A0092B-C50C-407E-A947-70E740481C1C}">
                <a14:useLocalDpi xmlns:a14="http://schemas.microsoft.com/office/drawing/2010/main" val="0"/>
              </a:ext>
            </a:extLst>
          </a:blip>
          <a:srcRect l="170" t="20460" r="10876" b="221"/>
          <a:stretch/>
        </p:blipFill>
        <p:spPr>
          <a:xfrm>
            <a:off x="243617" y="1819870"/>
            <a:ext cx="3378769" cy="2259596"/>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66002" y="825368"/>
            <a:ext cx="4182721" cy="5576961"/>
          </a:xfrm>
          <a:prstGeom prst="rect">
            <a:avLst/>
          </a:prstGeom>
        </p:spPr>
      </p:pic>
      <p:sp>
        <p:nvSpPr>
          <p:cNvPr id="4" name="Rectangle 3"/>
          <p:cNvSpPr/>
          <p:nvPr/>
        </p:nvSpPr>
        <p:spPr>
          <a:xfrm rot="20980164">
            <a:off x="5954986" y="3591263"/>
            <a:ext cx="1560490" cy="2173975"/>
          </a:xfrm>
          <a:prstGeom prst="rect">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Rectangle 4"/>
          <p:cNvSpPr/>
          <p:nvPr/>
        </p:nvSpPr>
        <p:spPr>
          <a:xfrm rot="616170">
            <a:off x="4270680" y="3217510"/>
            <a:ext cx="1333605" cy="1894601"/>
          </a:xfrm>
          <a:prstGeom prst="rect">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Rectangle 5"/>
          <p:cNvSpPr/>
          <p:nvPr/>
        </p:nvSpPr>
        <p:spPr>
          <a:xfrm>
            <a:off x="243617" y="4115958"/>
            <a:ext cx="3356881" cy="369332"/>
          </a:xfrm>
          <a:prstGeom prst="rect">
            <a:avLst/>
          </a:prstGeom>
        </p:spPr>
        <p:txBody>
          <a:bodyPr wrap="none">
            <a:spAutoFit/>
          </a:bodyPr>
          <a:lstStyle/>
          <a:p>
            <a:r>
              <a:rPr lang="ru-RU">
                <a:latin typeface="Times New Roman" panose="02020603050405020304" pitchFamily="18" charset="0"/>
                <a:ea typeface="Arial" panose="020B0604020202020204" pitchFamily="34" charset="0"/>
              </a:rPr>
              <a:t>Timepix3 </a:t>
            </a:r>
            <a:r>
              <a:rPr lang="en-US">
                <a:latin typeface="Times New Roman" panose="02020603050405020304" pitchFamily="18" charset="0"/>
                <a:ea typeface="Arial" panose="020B0604020202020204" pitchFamily="34" charset="0"/>
              </a:rPr>
              <a:t>GaAs</a:t>
            </a:r>
            <a:r>
              <a:rPr lang="ru-RU">
                <a:latin typeface="Times New Roman" panose="02020603050405020304" pitchFamily="18" charset="0"/>
                <a:ea typeface="Arial" panose="020B0604020202020204" pitchFamily="34" charset="0"/>
              </a:rPr>
              <a:t>:</a:t>
            </a:r>
            <a:r>
              <a:rPr lang="en-US" smtClean="0">
                <a:latin typeface="Times New Roman" panose="02020603050405020304" pitchFamily="18" charset="0"/>
                <a:ea typeface="Arial" panose="020B0604020202020204" pitchFamily="34" charset="0"/>
              </a:rPr>
              <a:t>Cr – beam profile</a:t>
            </a:r>
            <a:endParaRPr lang="ru-RU"/>
          </a:p>
        </p:txBody>
      </p:sp>
      <p:sp>
        <p:nvSpPr>
          <p:cNvPr id="8" name="TextBox 7"/>
          <p:cNvSpPr txBox="1"/>
          <p:nvPr/>
        </p:nvSpPr>
        <p:spPr>
          <a:xfrm>
            <a:off x="277004" y="978934"/>
            <a:ext cx="1474634" cy="461665"/>
          </a:xfrm>
          <a:prstGeom prst="rect">
            <a:avLst/>
          </a:prstGeom>
          <a:noFill/>
        </p:spPr>
        <p:txBody>
          <a:bodyPr wrap="none" rtlCol="0">
            <a:spAutoFit/>
          </a:bodyPr>
          <a:lstStyle/>
          <a:p>
            <a:r>
              <a:rPr lang="en-US" sz="2400" smtClean="0"/>
              <a:t>Detectors:</a:t>
            </a:r>
            <a:endParaRPr lang="ru-RU" sz="2400"/>
          </a:p>
        </p:txBody>
      </p:sp>
      <p:sp>
        <p:nvSpPr>
          <p:cNvPr id="19" name="Rectangle 18"/>
          <p:cNvSpPr/>
          <p:nvPr/>
        </p:nvSpPr>
        <p:spPr>
          <a:xfrm>
            <a:off x="0" y="6406183"/>
            <a:ext cx="12192000" cy="451816"/>
          </a:xfrm>
          <a:prstGeom prst="rect">
            <a:avLst/>
          </a:prstGeom>
          <a:solidFill>
            <a:schemeClr val="bg1"/>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933">
              <a:solidFill>
                <a:schemeClr val="tx1"/>
              </a:solidFill>
            </a:endParaRPr>
          </a:p>
        </p:txBody>
      </p:sp>
      <p:sp>
        <p:nvSpPr>
          <p:cNvPr id="20" name="TextBox 19"/>
          <p:cNvSpPr txBox="1"/>
          <p:nvPr/>
        </p:nvSpPr>
        <p:spPr>
          <a:xfrm>
            <a:off x="4471282" y="6485519"/>
            <a:ext cx="2746521" cy="297454"/>
          </a:xfrm>
          <a:prstGeom prst="rect">
            <a:avLst/>
          </a:prstGeom>
          <a:noFill/>
        </p:spPr>
        <p:txBody>
          <a:bodyPr wrap="none" rtlCol="0">
            <a:spAutoFit/>
          </a:bodyPr>
          <a:lstStyle/>
          <a:p>
            <a:r>
              <a:rPr lang="en-US" sz="1333" i="1" smtClean="0"/>
              <a:t>Alushta Conference - June 8-15, </a:t>
            </a:r>
            <a:r>
              <a:rPr lang="en-US" sz="1333" i="1"/>
              <a:t>2025</a:t>
            </a:r>
          </a:p>
        </p:txBody>
      </p:sp>
      <p:sp>
        <p:nvSpPr>
          <p:cNvPr id="21" name="TextBox 20"/>
          <p:cNvSpPr txBox="1"/>
          <p:nvPr/>
        </p:nvSpPr>
        <p:spPr>
          <a:xfrm>
            <a:off x="159727" y="6483671"/>
            <a:ext cx="1591911" cy="297454"/>
          </a:xfrm>
          <a:prstGeom prst="rect">
            <a:avLst/>
          </a:prstGeom>
          <a:noFill/>
        </p:spPr>
        <p:txBody>
          <a:bodyPr wrap="none" rtlCol="0">
            <a:spAutoFit/>
          </a:bodyPr>
          <a:lstStyle/>
          <a:p>
            <a:r>
              <a:rPr lang="en-US" sz="1333" i="1"/>
              <a:t>Truong Hoai Bao Phi</a:t>
            </a:r>
            <a:endParaRPr lang="ru-RU" sz="1333" i="1"/>
          </a:p>
        </p:txBody>
      </p:sp>
      <p:sp>
        <p:nvSpPr>
          <p:cNvPr id="23" name="Slide Number Placeholder 3"/>
          <p:cNvSpPr txBox="1">
            <a:spLocks/>
          </p:cNvSpPr>
          <p:nvPr/>
        </p:nvSpPr>
        <p:spPr>
          <a:xfrm>
            <a:off x="11306136" y="6369691"/>
            <a:ext cx="731600" cy="524800"/>
          </a:xfrm>
          <a:prstGeom prst="rect">
            <a:avLst/>
          </a:prstGeom>
        </p:spPr>
        <p:txBody>
          <a:bodyPr spcFirstLastPara="1" vert="horz" wrap="square" lIns="91425" tIns="91425" rIns="91425" bIns="91425" rtlCol="0" anchor="ctr" anchorCtr="0">
            <a:normAutofit/>
          </a:bodyPr>
          <a:lstStyle>
            <a:defPPr>
              <a:defRPr lang="ru-RU"/>
            </a:defPPr>
            <a:lvl1pPr marL="0" lvl="0" algn="r" defTabSz="914400" rtl="0" eaLnBrk="1" latinLnBrk="0" hangingPunct="1">
              <a:buNone/>
              <a:defRPr sz="1200" kern="1200">
                <a:solidFill>
                  <a:schemeClr val="tx1">
                    <a:tint val="75000"/>
                  </a:schemeClr>
                </a:solidFill>
                <a:latin typeface="+mn-lt"/>
                <a:ea typeface="+mn-ea"/>
                <a:cs typeface="+mn-cs"/>
              </a:defRPr>
            </a:lvl1pPr>
            <a:lvl2pPr marL="457200" lvl="1" algn="l" defTabSz="914400" rtl="0" eaLnBrk="1" latinLnBrk="0" hangingPunct="1">
              <a:buNone/>
              <a:defRPr sz="1800" kern="1200">
                <a:solidFill>
                  <a:schemeClr val="tx1"/>
                </a:solidFill>
                <a:latin typeface="+mn-lt"/>
                <a:ea typeface="+mn-ea"/>
                <a:cs typeface="+mn-cs"/>
              </a:defRPr>
            </a:lvl2pPr>
            <a:lvl3pPr marL="914400" lvl="2" algn="l" defTabSz="914400" rtl="0" eaLnBrk="1" latinLnBrk="0" hangingPunct="1">
              <a:buNone/>
              <a:defRPr sz="1800" kern="1200">
                <a:solidFill>
                  <a:schemeClr val="tx1"/>
                </a:solidFill>
                <a:latin typeface="+mn-lt"/>
                <a:ea typeface="+mn-ea"/>
                <a:cs typeface="+mn-cs"/>
              </a:defRPr>
            </a:lvl3pPr>
            <a:lvl4pPr marL="1371600" lvl="3" algn="l" defTabSz="914400" rtl="0" eaLnBrk="1" latinLnBrk="0" hangingPunct="1">
              <a:buNone/>
              <a:defRPr sz="1800" kern="1200">
                <a:solidFill>
                  <a:schemeClr val="tx1"/>
                </a:solidFill>
                <a:latin typeface="+mn-lt"/>
                <a:ea typeface="+mn-ea"/>
                <a:cs typeface="+mn-cs"/>
              </a:defRPr>
            </a:lvl4pPr>
            <a:lvl5pPr marL="1828800" lvl="4" algn="l" defTabSz="914400" rtl="0" eaLnBrk="1" latinLnBrk="0" hangingPunct="1">
              <a:buNone/>
              <a:defRPr sz="1800" kern="1200">
                <a:solidFill>
                  <a:schemeClr val="tx1"/>
                </a:solidFill>
                <a:latin typeface="+mn-lt"/>
                <a:ea typeface="+mn-ea"/>
                <a:cs typeface="+mn-cs"/>
              </a:defRPr>
            </a:lvl5pPr>
            <a:lvl6pPr marL="2286000" lvl="5" algn="l" defTabSz="914400" rtl="0" eaLnBrk="1" latinLnBrk="0" hangingPunct="1">
              <a:buNone/>
              <a:defRPr sz="1800" kern="1200">
                <a:solidFill>
                  <a:schemeClr val="tx1"/>
                </a:solidFill>
                <a:latin typeface="+mn-lt"/>
                <a:ea typeface="+mn-ea"/>
                <a:cs typeface="+mn-cs"/>
              </a:defRPr>
            </a:lvl6pPr>
            <a:lvl7pPr marL="2743200" lvl="6" algn="l" defTabSz="914400" rtl="0" eaLnBrk="1" latinLnBrk="0" hangingPunct="1">
              <a:buNone/>
              <a:defRPr sz="1800" kern="1200">
                <a:solidFill>
                  <a:schemeClr val="tx1"/>
                </a:solidFill>
                <a:latin typeface="+mn-lt"/>
                <a:ea typeface="+mn-ea"/>
                <a:cs typeface="+mn-cs"/>
              </a:defRPr>
            </a:lvl7pPr>
            <a:lvl8pPr marL="3200400" lvl="7" algn="l" defTabSz="914400" rtl="0" eaLnBrk="1" latinLnBrk="0" hangingPunct="1">
              <a:buNone/>
              <a:defRPr sz="1800" kern="1200">
                <a:solidFill>
                  <a:schemeClr val="tx1"/>
                </a:solidFill>
                <a:latin typeface="+mn-lt"/>
                <a:ea typeface="+mn-ea"/>
                <a:cs typeface="+mn-cs"/>
              </a:defRPr>
            </a:lvl8pPr>
            <a:lvl9pPr marL="3657600" lvl="8" algn="l" defTabSz="914400" rtl="0" eaLnBrk="1" latinLnBrk="0" hangingPunct="1">
              <a:buNone/>
              <a:defRPr sz="1800" kern="1200">
                <a:solidFill>
                  <a:schemeClr val="tx1"/>
                </a:solidFill>
                <a:latin typeface="+mn-lt"/>
                <a:ea typeface="+mn-ea"/>
                <a:cs typeface="+mn-cs"/>
              </a:defRPr>
            </a:lvl9pPr>
          </a:lstStyle>
          <a:p>
            <a:r>
              <a:rPr lang="en-US">
                <a:solidFill>
                  <a:schemeClr val="tx1"/>
                </a:solidFill>
              </a:rPr>
              <a:t>7</a:t>
            </a:r>
            <a:r>
              <a:rPr lang="en-US" smtClean="0">
                <a:solidFill>
                  <a:schemeClr val="tx1"/>
                </a:solidFill>
              </a:rPr>
              <a:t>/11</a:t>
            </a:r>
            <a:endParaRPr lang="vi">
              <a:solidFill>
                <a:schemeClr val="tx1"/>
              </a:solidFill>
            </a:endParaRPr>
          </a:p>
        </p:txBody>
      </p:sp>
    </p:spTree>
    <p:extLst>
      <p:ext uri="{BB962C8B-B14F-4D97-AF65-F5344CB8AC3E}">
        <p14:creationId xmlns:p14="http://schemas.microsoft.com/office/powerpoint/2010/main" val="879450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grpSp>
        <p:nvGrpSpPr>
          <p:cNvPr id="5" name="Group 4"/>
          <p:cNvGrpSpPr>
            <a:grpSpLocks noChangeAspect="1"/>
          </p:cNvGrpSpPr>
          <p:nvPr/>
        </p:nvGrpSpPr>
        <p:grpSpPr>
          <a:xfrm>
            <a:off x="-1" y="1056950"/>
            <a:ext cx="6416868" cy="4731565"/>
            <a:chOff x="35902" y="1549228"/>
            <a:chExt cx="5844166" cy="4309275"/>
          </a:xfrm>
        </p:grpSpPr>
        <p:pic>
          <p:nvPicPr>
            <p:cNvPr id="26" name="Content Placeholder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902" y="1549228"/>
              <a:ext cx="5844166" cy="4309275"/>
            </a:xfrm>
            <a:prstGeom prst="rect">
              <a:avLst/>
            </a:prstGeom>
          </p:spPr>
        </p:pic>
        <p:sp>
          <p:nvSpPr>
            <p:cNvPr id="2" name="TextBox 1"/>
            <p:cNvSpPr txBox="1"/>
            <p:nvPr/>
          </p:nvSpPr>
          <p:spPr>
            <a:xfrm>
              <a:off x="1544143" y="1706562"/>
              <a:ext cx="1341008" cy="369332"/>
            </a:xfrm>
            <a:prstGeom prst="rect">
              <a:avLst/>
            </a:prstGeom>
            <a:noFill/>
          </p:spPr>
          <p:txBody>
            <a:bodyPr wrap="none" rtlCol="0">
              <a:spAutoFit/>
            </a:bodyPr>
            <a:lstStyle/>
            <a:p>
              <a:r>
                <a:rPr lang="en-US" smtClean="0"/>
                <a:t>Bragg angle:</a:t>
              </a:r>
              <a:endParaRPr lang="ru-RU"/>
            </a:p>
          </p:txBody>
        </p:sp>
      </p:grpSp>
      <p:grpSp>
        <p:nvGrpSpPr>
          <p:cNvPr id="28" name="Group 27"/>
          <p:cNvGrpSpPr>
            <a:grpSpLocks noChangeAspect="1"/>
          </p:cNvGrpSpPr>
          <p:nvPr/>
        </p:nvGrpSpPr>
        <p:grpSpPr>
          <a:xfrm>
            <a:off x="6386696" y="808593"/>
            <a:ext cx="5378379" cy="4916291"/>
            <a:chOff x="2939143" y="541176"/>
            <a:chExt cx="6624736" cy="6055567"/>
          </a:xfrm>
        </p:grpSpPr>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l="11641" t="7892" r="7860" b="3809"/>
            <a:stretch/>
          </p:blipFill>
          <p:spPr>
            <a:xfrm>
              <a:off x="2939143" y="541176"/>
              <a:ext cx="6624736" cy="6055567"/>
            </a:xfrm>
            <a:prstGeom prst="rect">
              <a:avLst/>
            </a:prstGeom>
          </p:spPr>
        </p:pic>
        <p:grpSp>
          <p:nvGrpSpPr>
            <p:cNvPr id="24" name="Group 23"/>
            <p:cNvGrpSpPr/>
            <p:nvPr/>
          </p:nvGrpSpPr>
          <p:grpSpPr>
            <a:xfrm>
              <a:off x="3496629" y="1719725"/>
              <a:ext cx="4568396" cy="2488381"/>
              <a:chOff x="3496629" y="1719725"/>
              <a:chExt cx="4568396" cy="2488381"/>
            </a:xfrm>
          </p:grpSpPr>
          <p:cxnSp>
            <p:nvCxnSpPr>
              <p:cNvPr id="10" name="Straight Arrow Connector 9"/>
              <p:cNvCxnSpPr/>
              <p:nvPr/>
            </p:nvCxnSpPr>
            <p:spPr>
              <a:xfrm flipH="1" flipV="1">
                <a:off x="4208106" y="3396343"/>
                <a:ext cx="426280" cy="811763"/>
              </a:xfrm>
              <a:prstGeom prst="straightConnector1">
                <a:avLst/>
              </a:prstGeom>
              <a:ln>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5510456" y="2067503"/>
                <a:ext cx="766116" cy="48908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6276572" y="2901821"/>
                <a:ext cx="488122" cy="52717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6626607" y="2967135"/>
                <a:ext cx="138087" cy="65314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flipV="1">
                <a:off x="6799185" y="2967135"/>
                <a:ext cx="189380" cy="73673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3496629" y="2995127"/>
                <a:ext cx="1422954" cy="369332"/>
              </a:xfrm>
              <a:prstGeom prst="rect">
                <a:avLst/>
              </a:prstGeom>
              <a:noFill/>
            </p:spPr>
            <p:txBody>
              <a:bodyPr wrap="none" rtlCol="0">
                <a:spAutoFit/>
              </a:bodyPr>
              <a:lstStyle/>
              <a:p>
                <a:r>
                  <a:rPr lang="en-US" smtClean="0">
                    <a:solidFill>
                      <a:srgbClr val="7030A0"/>
                    </a:solidFill>
                  </a:rPr>
                  <a:t>Escape peaks</a:t>
                </a:r>
                <a:endParaRPr lang="ru-RU">
                  <a:solidFill>
                    <a:srgbClr val="7030A0"/>
                  </a:solidFill>
                </a:endParaRPr>
              </a:p>
            </p:txBody>
          </p:sp>
          <p:sp>
            <p:nvSpPr>
              <p:cNvPr id="21" name="TextBox 20"/>
              <p:cNvSpPr txBox="1"/>
              <p:nvPr/>
            </p:nvSpPr>
            <p:spPr>
              <a:xfrm>
                <a:off x="5880068" y="1719725"/>
                <a:ext cx="1285608" cy="369332"/>
              </a:xfrm>
              <a:prstGeom prst="rect">
                <a:avLst/>
              </a:prstGeom>
              <a:noFill/>
            </p:spPr>
            <p:txBody>
              <a:bodyPr wrap="none" rtlCol="0">
                <a:spAutoFit/>
              </a:bodyPr>
              <a:lstStyle/>
              <a:p>
                <a:r>
                  <a:rPr lang="en-US" b="1" smtClean="0">
                    <a:solidFill>
                      <a:srgbClr val="FF0000"/>
                    </a:solidFill>
                  </a:rPr>
                  <a:t>Main peaks</a:t>
                </a:r>
                <a:endParaRPr lang="ru-RU" b="1">
                  <a:solidFill>
                    <a:srgbClr val="FF0000"/>
                  </a:solidFill>
                </a:endParaRPr>
              </a:p>
            </p:txBody>
          </p:sp>
          <p:sp>
            <p:nvSpPr>
              <p:cNvPr id="23" name="TextBox 22"/>
              <p:cNvSpPr txBox="1"/>
              <p:nvPr/>
            </p:nvSpPr>
            <p:spPr>
              <a:xfrm>
                <a:off x="5880068" y="2611495"/>
                <a:ext cx="2184957" cy="369332"/>
              </a:xfrm>
              <a:prstGeom prst="rect">
                <a:avLst/>
              </a:prstGeom>
              <a:noFill/>
            </p:spPr>
            <p:txBody>
              <a:bodyPr wrap="none" rtlCol="0">
                <a:spAutoFit/>
              </a:bodyPr>
              <a:lstStyle/>
              <a:p>
                <a:r>
                  <a:rPr lang="en-US" smtClean="0">
                    <a:solidFill>
                      <a:srgbClr val="0070C0"/>
                    </a:solidFill>
                  </a:rPr>
                  <a:t>Peaks of higher order</a:t>
                </a:r>
                <a:endParaRPr lang="ru-RU">
                  <a:solidFill>
                    <a:srgbClr val="0070C0"/>
                  </a:solidFill>
                </a:endParaRPr>
              </a:p>
            </p:txBody>
          </p:sp>
        </p:grpSp>
      </p:grpSp>
      <p:sp>
        <p:nvSpPr>
          <p:cNvPr id="29" name="Rectangle 28"/>
          <p:cNvSpPr/>
          <p:nvPr/>
        </p:nvSpPr>
        <p:spPr>
          <a:xfrm>
            <a:off x="391886" y="5724884"/>
            <a:ext cx="11955793" cy="658642"/>
          </a:xfrm>
          <a:prstGeom prst="rect">
            <a:avLst/>
          </a:prstGeom>
        </p:spPr>
        <p:txBody>
          <a:bodyPr wrap="square">
            <a:spAutoFit/>
          </a:bodyPr>
          <a:lstStyle/>
          <a:p>
            <a:pPr algn="ctr">
              <a:lnSpc>
                <a:spcPct val="115000"/>
              </a:lnSpc>
              <a:spcAft>
                <a:spcPts val="0"/>
              </a:spcAft>
            </a:pPr>
            <a:r>
              <a:rPr lang="en-US" sz="1600">
                <a:latin typeface="Times New Roman" panose="02020603050405020304" pitchFamily="18" charset="0"/>
                <a:ea typeface="Arial" panose="020B0604020202020204" pitchFamily="34" charset="0"/>
              </a:rPr>
              <a:t>Beam profile (left) and energy </a:t>
            </a:r>
            <a:r>
              <a:rPr lang="en-US" sz="1600" smtClean="0">
                <a:latin typeface="Times New Roman" panose="02020603050405020304" pitchFamily="18" charset="0"/>
                <a:ea typeface="Arial" panose="020B0604020202020204" pitchFamily="34" charset="0"/>
              </a:rPr>
              <a:t>spectra (right) </a:t>
            </a:r>
            <a:r>
              <a:rPr lang="en-US" sz="1600">
                <a:latin typeface="Times New Roman" panose="02020603050405020304" pitchFamily="18" charset="0"/>
                <a:ea typeface="Arial" panose="020B0604020202020204" pitchFamily="34" charset="0"/>
              </a:rPr>
              <a:t>of </a:t>
            </a:r>
            <a:r>
              <a:rPr lang="en-US" sz="1600" smtClean="0">
                <a:latin typeface="Times New Roman" panose="02020603050405020304" pitchFamily="18" charset="0"/>
                <a:ea typeface="Arial" panose="020B0604020202020204" pitchFamily="34" charset="0"/>
              </a:rPr>
              <a:t>the output </a:t>
            </a:r>
            <a:r>
              <a:rPr lang="en-US" sz="1600">
                <a:latin typeface="Times New Roman" panose="02020603050405020304" pitchFamily="18" charset="0"/>
                <a:ea typeface="Arial" panose="020B0604020202020204" pitchFamily="34" charset="0"/>
              </a:rPr>
              <a:t>beam obtained at </a:t>
            </a:r>
            <a:r>
              <a:rPr lang="en-US" sz="1600" smtClean="0">
                <a:latin typeface="Times New Roman" panose="02020603050405020304" pitchFamily="18" charset="0"/>
                <a:ea typeface="Arial" panose="020B0604020202020204" pitchFamily="34" charset="0"/>
              </a:rPr>
              <a:t>Bragg angles </a:t>
            </a:r>
            <a:r>
              <a:rPr lang="en-US" sz="1600">
                <a:latin typeface="Times New Roman" panose="02020603050405020304" pitchFamily="18" charset="0"/>
                <a:ea typeface="Arial" panose="020B0604020202020204" pitchFamily="34" charset="0"/>
              </a:rPr>
              <a:t>from 1 </a:t>
            </a:r>
            <a:r>
              <a:rPr lang="en-US" sz="1600" smtClean="0">
                <a:latin typeface="Times New Roman" panose="02020603050405020304" pitchFamily="18" charset="0"/>
                <a:ea typeface="Arial" panose="020B0604020202020204" pitchFamily="34" charset="0"/>
              </a:rPr>
              <a:t>to </a:t>
            </a:r>
            <a:r>
              <a:rPr lang="en-US" sz="1600">
                <a:latin typeface="Times New Roman" panose="02020603050405020304" pitchFamily="18" charset="0"/>
                <a:ea typeface="Arial" panose="020B0604020202020204" pitchFamily="34" charset="0"/>
              </a:rPr>
              <a:t>7 </a:t>
            </a:r>
            <a:r>
              <a:rPr lang="en-US" sz="1600" smtClean="0">
                <a:latin typeface="Times New Roman" panose="02020603050405020304" pitchFamily="18" charset="0"/>
                <a:ea typeface="Arial" panose="020B0604020202020204" pitchFamily="34" charset="0"/>
              </a:rPr>
              <a:t>degrees</a:t>
            </a:r>
            <a:endParaRPr lang="ru-RU" sz="1200">
              <a:latin typeface="Arial" panose="020B0604020202020204" pitchFamily="34" charset="0"/>
              <a:ea typeface="Arial" panose="020B0604020202020204" pitchFamily="34" charset="0"/>
            </a:endParaRPr>
          </a:p>
          <a:p>
            <a:pPr algn="ctr">
              <a:lnSpc>
                <a:spcPct val="115000"/>
              </a:lnSpc>
              <a:spcAft>
                <a:spcPts val="0"/>
              </a:spcAft>
            </a:pPr>
            <a:r>
              <a:rPr lang="ru-RU" sz="1600" spc="-20" smtClean="0">
                <a:latin typeface="Times New Roman" panose="02020603050405020304" pitchFamily="18" charset="0"/>
                <a:ea typeface="Arial" panose="020B0604020202020204" pitchFamily="34" charset="0"/>
              </a:rPr>
              <a:t>(</a:t>
            </a:r>
            <a:r>
              <a:rPr lang="en-US" sz="1600" spc="-20">
                <a:latin typeface="Times New Roman" panose="02020603050405020304" pitchFamily="18" charset="0"/>
                <a:ea typeface="Arial" panose="020B0604020202020204" pitchFamily="34" charset="0"/>
              </a:rPr>
              <a:t>X-ray tube voltage 120 kV, current 50 μA, exposure time 100 s</a:t>
            </a:r>
            <a:r>
              <a:rPr lang="ru-RU" sz="1600" spc="-20" smtClean="0">
                <a:latin typeface="Times New Roman" panose="02020603050405020304" pitchFamily="18" charset="0"/>
                <a:ea typeface="Arial" panose="020B0604020202020204" pitchFamily="34" charset="0"/>
              </a:rPr>
              <a:t>)</a:t>
            </a:r>
            <a:endParaRPr lang="ru-RU" sz="1050">
              <a:effectLst/>
              <a:latin typeface="Arial" panose="020B0604020202020204" pitchFamily="34" charset="0"/>
              <a:ea typeface="Arial" panose="020B0604020202020204" pitchFamily="34" charset="0"/>
            </a:endParaRPr>
          </a:p>
        </p:txBody>
      </p:sp>
      <p:sp>
        <p:nvSpPr>
          <p:cNvPr id="31" name="Google Shape;69;p15"/>
          <p:cNvSpPr txBox="1">
            <a:spLocks/>
          </p:cNvSpPr>
          <p:nvPr/>
        </p:nvSpPr>
        <p:spPr>
          <a:xfrm>
            <a:off x="0" y="-2614"/>
            <a:ext cx="12191751" cy="816259"/>
          </a:xfrm>
          <a:prstGeom prst="rect">
            <a:avLst/>
          </a:prstGeom>
          <a:solidFill>
            <a:schemeClr val="accent1"/>
          </a:solidFill>
          <a:ln>
            <a:noFill/>
          </a:ln>
        </p:spPr>
        <p:txBody>
          <a:bodyPr spcFirstLastPara="1" wrap="square" lIns="121900" tIns="121900" rIns="121900" bIns="121900" anchor="t" anchorCtr="0">
            <a:normAutofit fontScale="97500" lnSpcReduction="1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lgn="ctr"/>
            <a:r>
              <a:rPr lang="en-US" sz="4000" b="1" smtClean="0">
                <a:solidFill>
                  <a:schemeClr val="bg1"/>
                </a:solidFill>
              </a:rPr>
              <a:t>Performance measurements</a:t>
            </a:r>
            <a:endParaRPr lang="en-US" sz="4000" b="1">
              <a:solidFill>
                <a:schemeClr val="bg1"/>
              </a:solidFill>
            </a:endParaRPr>
          </a:p>
        </p:txBody>
      </p:sp>
      <p:sp>
        <p:nvSpPr>
          <p:cNvPr id="32" name="Rectangle 31"/>
          <p:cNvSpPr/>
          <p:nvPr/>
        </p:nvSpPr>
        <p:spPr>
          <a:xfrm>
            <a:off x="0" y="6406183"/>
            <a:ext cx="12192000" cy="451816"/>
          </a:xfrm>
          <a:prstGeom prst="rect">
            <a:avLst/>
          </a:prstGeom>
          <a:solidFill>
            <a:schemeClr val="bg1"/>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933">
              <a:solidFill>
                <a:schemeClr val="tx1"/>
              </a:solidFill>
            </a:endParaRPr>
          </a:p>
        </p:txBody>
      </p:sp>
      <p:sp>
        <p:nvSpPr>
          <p:cNvPr id="33" name="TextBox 32"/>
          <p:cNvSpPr txBox="1"/>
          <p:nvPr/>
        </p:nvSpPr>
        <p:spPr>
          <a:xfrm>
            <a:off x="4471282" y="6485519"/>
            <a:ext cx="2746521" cy="297454"/>
          </a:xfrm>
          <a:prstGeom prst="rect">
            <a:avLst/>
          </a:prstGeom>
          <a:noFill/>
        </p:spPr>
        <p:txBody>
          <a:bodyPr wrap="none" rtlCol="0">
            <a:spAutoFit/>
          </a:bodyPr>
          <a:lstStyle/>
          <a:p>
            <a:r>
              <a:rPr lang="en-US" sz="1333" i="1" smtClean="0"/>
              <a:t>Alushta Conference - June 8-15, </a:t>
            </a:r>
            <a:r>
              <a:rPr lang="en-US" sz="1333" i="1"/>
              <a:t>2025</a:t>
            </a:r>
          </a:p>
        </p:txBody>
      </p:sp>
      <p:sp>
        <p:nvSpPr>
          <p:cNvPr id="34" name="TextBox 33"/>
          <p:cNvSpPr txBox="1"/>
          <p:nvPr/>
        </p:nvSpPr>
        <p:spPr>
          <a:xfrm>
            <a:off x="159727" y="6483671"/>
            <a:ext cx="1591911" cy="297454"/>
          </a:xfrm>
          <a:prstGeom prst="rect">
            <a:avLst/>
          </a:prstGeom>
          <a:noFill/>
        </p:spPr>
        <p:txBody>
          <a:bodyPr wrap="none" rtlCol="0">
            <a:spAutoFit/>
          </a:bodyPr>
          <a:lstStyle/>
          <a:p>
            <a:r>
              <a:rPr lang="en-US" sz="1333" i="1"/>
              <a:t>Truong Hoai Bao Phi</a:t>
            </a:r>
            <a:endParaRPr lang="ru-RU" sz="1333" i="1"/>
          </a:p>
        </p:txBody>
      </p:sp>
      <p:sp>
        <p:nvSpPr>
          <p:cNvPr id="35" name="Slide Number Placeholder 3"/>
          <p:cNvSpPr txBox="1">
            <a:spLocks/>
          </p:cNvSpPr>
          <p:nvPr/>
        </p:nvSpPr>
        <p:spPr>
          <a:xfrm>
            <a:off x="11306136" y="6369691"/>
            <a:ext cx="731600" cy="524800"/>
          </a:xfrm>
          <a:prstGeom prst="rect">
            <a:avLst/>
          </a:prstGeom>
        </p:spPr>
        <p:txBody>
          <a:bodyPr spcFirstLastPara="1" vert="horz" wrap="square" lIns="91425" tIns="91425" rIns="91425" bIns="91425" rtlCol="0" anchor="ctr" anchorCtr="0">
            <a:normAutofit/>
          </a:bodyPr>
          <a:lstStyle>
            <a:defPPr>
              <a:defRPr lang="ru-RU"/>
            </a:defPPr>
            <a:lvl1pPr marL="0" lvl="0" algn="r" defTabSz="914400" rtl="0" eaLnBrk="1" latinLnBrk="0" hangingPunct="1">
              <a:buNone/>
              <a:defRPr sz="1200" kern="1200">
                <a:solidFill>
                  <a:schemeClr val="tx1">
                    <a:tint val="75000"/>
                  </a:schemeClr>
                </a:solidFill>
                <a:latin typeface="+mn-lt"/>
                <a:ea typeface="+mn-ea"/>
                <a:cs typeface="+mn-cs"/>
              </a:defRPr>
            </a:lvl1pPr>
            <a:lvl2pPr marL="457200" lvl="1" algn="l" defTabSz="914400" rtl="0" eaLnBrk="1" latinLnBrk="0" hangingPunct="1">
              <a:buNone/>
              <a:defRPr sz="1800" kern="1200">
                <a:solidFill>
                  <a:schemeClr val="tx1"/>
                </a:solidFill>
                <a:latin typeface="+mn-lt"/>
                <a:ea typeface="+mn-ea"/>
                <a:cs typeface="+mn-cs"/>
              </a:defRPr>
            </a:lvl2pPr>
            <a:lvl3pPr marL="914400" lvl="2" algn="l" defTabSz="914400" rtl="0" eaLnBrk="1" latinLnBrk="0" hangingPunct="1">
              <a:buNone/>
              <a:defRPr sz="1800" kern="1200">
                <a:solidFill>
                  <a:schemeClr val="tx1"/>
                </a:solidFill>
                <a:latin typeface="+mn-lt"/>
                <a:ea typeface="+mn-ea"/>
                <a:cs typeface="+mn-cs"/>
              </a:defRPr>
            </a:lvl3pPr>
            <a:lvl4pPr marL="1371600" lvl="3" algn="l" defTabSz="914400" rtl="0" eaLnBrk="1" latinLnBrk="0" hangingPunct="1">
              <a:buNone/>
              <a:defRPr sz="1800" kern="1200">
                <a:solidFill>
                  <a:schemeClr val="tx1"/>
                </a:solidFill>
                <a:latin typeface="+mn-lt"/>
                <a:ea typeface="+mn-ea"/>
                <a:cs typeface="+mn-cs"/>
              </a:defRPr>
            </a:lvl4pPr>
            <a:lvl5pPr marL="1828800" lvl="4" algn="l" defTabSz="914400" rtl="0" eaLnBrk="1" latinLnBrk="0" hangingPunct="1">
              <a:buNone/>
              <a:defRPr sz="1800" kern="1200">
                <a:solidFill>
                  <a:schemeClr val="tx1"/>
                </a:solidFill>
                <a:latin typeface="+mn-lt"/>
                <a:ea typeface="+mn-ea"/>
                <a:cs typeface="+mn-cs"/>
              </a:defRPr>
            </a:lvl5pPr>
            <a:lvl6pPr marL="2286000" lvl="5" algn="l" defTabSz="914400" rtl="0" eaLnBrk="1" latinLnBrk="0" hangingPunct="1">
              <a:buNone/>
              <a:defRPr sz="1800" kern="1200">
                <a:solidFill>
                  <a:schemeClr val="tx1"/>
                </a:solidFill>
                <a:latin typeface="+mn-lt"/>
                <a:ea typeface="+mn-ea"/>
                <a:cs typeface="+mn-cs"/>
              </a:defRPr>
            </a:lvl6pPr>
            <a:lvl7pPr marL="2743200" lvl="6" algn="l" defTabSz="914400" rtl="0" eaLnBrk="1" latinLnBrk="0" hangingPunct="1">
              <a:buNone/>
              <a:defRPr sz="1800" kern="1200">
                <a:solidFill>
                  <a:schemeClr val="tx1"/>
                </a:solidFill>
                <a:latin typeface="+mn-lt"/>
                <a:ea typeface="+mn-ea"/>
                <a:cs typeface="+mn-cs"/>
              </a:defRPr>
            </a:lvl7pPr>
            <a:lvl8pPr marL="3200400" lvl="7" algn="l" defTabSz="914400" rtl="0" eaLnBrk="1" latinLnBrk="0" hangingPunct="1">
              <a:buNone/>
              <a:defRPr sz="1800" kern="1200">
                <a:solidFill>
                  <a:schemeClr val="tx1"/>
                </a:solidFill>
                <a:latin typeface="+mn-lt"/>
                <a:ea typeface="+mn-ea"/>
                <a:cs typeface="+mn-cs"/>
              </a:defRPr>
            </a:lvl8pPr>
            <a:lvl9pPr marL="3657600" lvl="8" algn="l" defTabSz="914400" rtl="0" eaLnBrk="1" latinLnBrk="0" hangingPunct="1">
              <a:buNone/>
              <a:defRPr sz="1800" kern="1200">
                <a:solidFill>
                  <a:schemeClr val="tx1"/>
                </a:solidFill>
                <a:latin typeface="+mn-lt"/>
                <a:ea typeface="+mn-ea"/>
                <a:cs typeface="+mn-cs"/>
              </a:defRPr>
            </a:lvl9pPr>
          </a:lstStyle>
          <a:p>
            <a:r>
              <a:rPr lang="en-US" smtClean="0">
                <a:solidFill>
                  <a:schemeClr val="tx1"/>
                </a:solidFill>
              </a:rPr>
              <a:t>8/11</a:t>
            </a:r>
            <a:endParaRPr lang="vi">
              <a:solidFill>
                <a:schemeClr val="tx1"/>
              </a:solidFill>
            </a:endParaRPr>
          </a:p>
        </p:txBody>
      </p:sp>
    </p:spTree>
    <p:extLst>
      <p:ext uri="{BB962C8B-B14F-4D97-AF65-F5344CB8AC3E}">
        <p14:creationId xmlns:p14="http://schemas.microsoft.com/office/powerpoint/2010/main" val="37053600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 name="TextBox 5"/>
              <p:cNvSpPr txBox="1"/>
              <p:nvPr/>
            </p:nvSpPr>
            <p:spPr>
              <a:xfrm>
                <a:off x="7570748" y="880437"/>
                <a:ext cx="2933130" cy="1913088"/>
              </a:xfrm>
              <a:prstGeom prst="rect">
                <a:avLst/>
              </a:prstGeom>
              <a:noFill/>
            </p:spPr>
            <p:txBody>
              <a:bodyPr wrap="square" rtlCol="0">
                <a:spAutoFit/>
              </a:bodyPr>
              <a:lstStyle/>
              <a:p>
                <a:pPr algn="ctr"/>
                <a14:m>
                  <m:oMath xmlns:m="http://schemas.openxmlformats.org/officeDocument/2006/math">
                    <m:f>
                      <m:fPr>
                        <m:ctrlPr>
                          <a:rPr lang="ru-RU" sz="3200" i="1">
                            <a:latin typeface="Cambria Math" panose="02040503050406030204" pitchFamily="18" charset="0"/>
                          </a:rPr>
                        </m:ctrlPr>
                      </m:fPr>
                      <m:num>
                        <m:r>
                          <a:rPr lang="ru-RU" sz="3200" i="1">
                            <a:latin typeface="Cambria Math" panose="02040503050406030204" pitchFamily="18" charset="0"/>
                          </a:rPr>
                          <m:t>∆</m:t>
                        </m:r>
                        <m:r>
                          <a:rPr lang="ru-RU" sz="3200" i="1">
                            <a:latin typeface="Cambria Math" panose="02040503050406030204" pitchFamily="18" charset="0"/>
                          </a:rPr>
                          <m:t>𝐸</m:t>
                        </m:r>
                      </m:num>
                      <m:den>
                        <m:r>
                          <a:rPr lang="ru-RU" sz="3200" i="1">
                            <a:latin typeface="Cambria Math" panose="02040503050406030204" pitchFamily="18" charset="0"/>
                          </a:rPr>
                          <m:t>𝐸</m:t>
                        </m:r>
                      </m:den>
                    </m:f>
                    <m:r>
                      <a:rPr lang="ru-RU" sz="3200" i="1">
                        <a:latin typeface="Cambria Math" panose="02040503050406030204" pitchFamily="18" charset="0"/>
                      </a:rPr>
                      <m:t>=</m:t>
                    </m:r>
                    <m:f>
                      <m:fPr>
                        <m:ctrlPr>
                          <a:rPr lang="ru-RU" sz="3200" i="1">
                            <a:latin typeface="Cambria Math" panose="02040503050406030204" pitchFamily="18" charset="0"/>
                          </a:rPr>
                        </m:ctrlPr>
                      </m:fPr>
                      <m:num>
                        <m:rad>
                          <m:radPr>
                            <m:degHide m:val="on"/>
                            <m:ctrlPr>
                              <a:rPr lang="ru-RU" sz="3200" i="1">
                                <a:latin typeface="Cambria Math" panose="02040503050406030204" pitchFamily="18" charset="0"/>
                              </a:rPr>
                            </m:ctrlPr>
                          </m:radPr>
                          <m:deg/>
                          <m:e>
                            <m:sSup>
                              <m:sSupPr>
                                <m:ctrlPr>
                                  <a:rPr lang="ru-RU" sz="3200" i="1">
                                    <a:latin typeface="Cambria Math" panose="02040503050406030204" pitchFamily="18" charset="0"/>
                                  </a:rPr>
                                </m:ctrlPr>
                              </m:sSupPr>
                              <m:e>
                                <m:r>
                                  <a:rPr lang="ru-RU" sz="3200" i="1">
                                    <a:latin typeface="Cambria Math" panose="02040503050406030204" pitchFamily="18" charset="0"/>
                                  </a:rPr>
                                  <m:t>𝜎</m:t>
                                </m:r>
                              </m:e>
                              <m:sup>
                                <m:r>
                                  <a:rPr lang="ru-RU" sz="3200" i="1">
                                    <a:latin typeface="Cambria Math" panose="02040503050406030204" pitchFamily="18" charset="0"/>
                                  </a:rPr>
                                  <m:t>2</m:t>
                                </m:r>
                              </m:sup>
                            </m:sSup>
                            <m:r>
                              <a:rPr lang="ru-RU" sz="3200" i="1">
                                <a:latin typeface="Cambria Math" panose="02040503050406030204" pitchFamily="18" charset="0"/>
                              </a:rPr>
                              <m:t>−</m:t>
                            </m:r>
                            <m:sSubSup>
                              <m:sSubSupPr>
                                <m:ctrlPr>
                                  <a:rPr lang="ru-RU" sz="3200" i="1">
                                    <a:latin typeface="Cambria Math" panose="02040503050406030204" pitchFamily="18" charset="0"/>
                                  </a:rPr>
                                </m:ctrlPr>
                              </m:sSubSupPr>
                              <m:e>
                                <m:r>
                                  <a:rPr lang="ru-RU" sz="3200" i="1">
                                    <a:latin typeface="Cambria Math" panose="02040503050406030204" pitchFamily="18" charset="0"/>
                                  </a:rPr>
                                  <m:t>𝜎</m:t>
                                </m:r>
                              </m:e>
                              <m:sub>
                                <m:r>
                                  <a:rPr lang="ru-RU" sz="3200" i="1">
                                    <a:latin typeface="Cambria Math" panose="02040503050406030204" pitchFamily="18" charset="0"/>
                                  </a:rPr>
                                  <m:t>𝑑𝑒𝑡</m:t>
                                </m:r>
                              </m:sub>
                              <m:sup>
                                <m:r>
                                  <a:rPr lang="ru-RU" sz="3200" i="1">
                                    <a:latin typeface="Cambria Math" panose="02040503050406030204" pitchFamily="18" charset="0"/>
                                  </a:rPr>
                                  <m:t>2</m:t>
                                </m:r>
                              </m:sup>
                            </m:sSubSup>
                          </m:e>
                        </m:rad>
                      </m:num>
                      <m:den>
                        <m:sSub>
                          <m:sSubPr>
                            <m:ctrlPr>
                              <a:rPr lang="ru-RU" sz="3200" i="1">
                                <a:latin typeface="Cambria Math" panose="02040503050406030204" pitchFamily="18" charset="0"/>
                              </a:rPr>
                            </m:ctrlPr>
                          </m:sSubPr>
                          <m:e>
                            <m:r>
                              <a:rPr lang="ru-RU" sz="3200" i="1">
                                <a:latin typeface="Cambria Math" panose="02040503050406030204" pitchFamily="18" charset="0"/>
                              </a:rPr>
                              <m:t>𝐸</m:t>
                            </m:r>
                          </m:e>
                          <m:sub>
                            <m:r>
                              <a:rPr lang="ru-RU" sz="3200" i="1">
                                <a:latin typeface="Cambria Math" panose="02040503050406030204" pitchFamily="18" charset="0"/>
                              </a:rPr>
                              <m:t>𝑚𝑒𝑎𝑛</m:t>
                            </m:r>
                          </m:sub>
                        </m:sSub>
                      </m:den>
                    </m:f>
                  </m:oMath>
                </a14:m>
                <a:r>
                  <a:rPr lang="ru-RU" sz="2400" smtClean="0"/>
                  <a:t> </a:t>
                </a:r>
                <a:endParaRPr lang="en-US" sz="2400" smtClean="0"/>
              </a:p>
              <a:p>
                <a:endParaRPr lang="en-US" sz="2400" smtClean="0"/>
              </a:p>
              <a:p>
                <a:endParaRPr lang="ru-RU"/>
              </a:p>
            </p:txBody>
          </p:sp>
        </mc:Choice>
        <mc:Fallback xmlns="">
          <p:sp>
            <p:nvSpPr>
              <p:cNvPr id="6" name="TextBox 5"/>
              <p:cNvSpPr txBox="1">
                <a:spLocks noRot="1" noChangeAspect="1" noMove="1" noResize="1" noEditPoints="1" noAdjustHandles="1" noChangeArrowheads="1" noChangeShapeType="1" noTextEdit="1"/>
              </p:cNvSpPr>
              <p:nvPr/>
            </p:nvSpPr>
            <p:spPr>
              <a:xfrm>
                <a:off x="7570748" y="880437"/>
                <a:ext cx="2933130" cy="1913088"/>
              </a:xfrm>
              <a:prstGeom prst="rect">
                <a:avLst/>
              </a:prstGeom>
              <a:blipFill>
                <a:blip r:embed="rId3"/>
                <a:stretch>
                  <a:fillRect/>
                </a:stretch>
              </a:blipFill>
            </p:spPr>
            <p:txBody>
              <a:bodyPr/>
              <a:lstStyle/>
              <a:p>
                <a:r>
                  <a:rPr lang="ru-RU">
                    <a:noFill/>
                  </a:rPr>
                  <a:t> </a:t>
                </a:r>
              </a:p>
            </p:txBody>
          </p:sp>
        </mc:Fallback>
      </mc:AlternateContent>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0403" y="1360618"/>
            <a:ext cx="5457625" cy="4366099"/>
          </a:xfrm>
          <a:prstGeom prst="rect">
            <a:avLst/>
          </a:prstGeom>
        </p:spPr>
      </p:pic>
      <p:pic>
        <p:nvPicPr>
          <p:cNvPr id="15" name="Picture 14"/>
          <p:cNvPicPr>
            <a:picLocks noChangeAspect="1"/>
          </p:cNvPicPr>
          <p:nvPr/>
        </p:nvPicPr>
        <p:blipFill rotWithShape="1">
          <a:blip r:embed="rId5" cstate="print">
            <a:extLst>
              <a:ext uri="{28A0092B-C50C-407E-A947-70E740481C1C}">
                <a14:useLocalDpi xmlns:a14="http://schemas.microsoft.com/office/drawing/2010/main" val="0"/>
              </a:ext>
            </a:extLst>
          </a:blip>
          <a:srcRect t="4091"/>
          <a:stretch/>
        </p:blipFill>
        <p:spPr>
          <a:xfrm>
            <a:off x="6330421" y="2222339"/>
            <a:ext cx="5305124" cy="4070478"/>
          </a:xfrm>
          <a:prstGeom prst="rect">
            <a:avLst/>
          </a:prstGeom>
        </p:spPr>
      </p:pic>
      <p:sp>
        <p:nvSpPr>
          <p:cNvPr id="21" name="Google Shape;69;p15"/>
          <p:cNvSpPr txBox="1">
            <a:spLocks/>
          </p:cNvSpPr>
          <p:nvPr/>
        </p:nvSpPr>
        <p:spPr>
          <a:xfrm>
            <a:off x="0" y="-2614"/>
            <a:ext cx="12191751" cy="816259"/>
          </a:xfrm>
          <a:prstGeom prst="rect">
            <a:avLst/>
          </a:prstGeom>
          <a:solidFill>
            <a:schemeClr val="accent1"/>
          </a:solidFill>
          <a:ln>
            <a:noFill/>
          </a:ln>
        </p:spPr>
        <p:txBody>
          <a:bodyPr spcFirstLastPara="1" wrap="square" lIns="121900" tIns="121900" rIns="121900" bIns="121900" anchor="t" anchorCtr="0">
            <a:normAutofit fontScale="97500" lnSpcReduction="1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lgn="ctr"/>
            <a:r>
              <a:rPr lang="en-US" sz="4000" b="1" smtClean="0">
                <a:solidFill>
                  <a:schemeClr val="bg1"/>
                </a:solidFill>
              </a:rPr>
              <a:t>Performance measurements</a:t>
            </a:r>
            <a:endParaRPr lang="en-US" sz="4000" b="1">
              <a:solidFill>
                <a:schemeClr val="bg1"/>
              </a:solidFill>
            </a:endParaRPr>
          </a:p>
        </p:txBody>
      </p:sp>
      <p:sp>
        <p:nvSpPr>
          <p:cNvPr id="20" name="Rectangle 19"/>
          <p:cNvSpPr/>
          <p:nvPr/>
        </p:nvSpPr>
        <p:spPr>
          <a:xfrm>
            <a:off x="0" y="6406183"/>
            <a:ext cx="12192000" cy="451816"/>
          </a:xfrm>
          <a:prstGeom prst="rect">
            <a:avLst/>
          </a:prstGeom>
          <a:solidFill>
            <a:schemeClr val="bg1"/>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933">
              <a:solidFill>
                <a:schemeClr val="tx1"/>
              </a:solidFill>
            </a:endParaRPr>
          </a:p>
        </p:txBody>
      </p:sp>
      <p:sp>
        <p:nvSpPr>
          <p:cNvPr id="22" name="TextBox 21"/>
          <p:cNvSpPr txBox="1"/>
          <p:nvPr/>
        </p:nvSpPr>
        <p:spPr>
          <a:xfrm>
            <a:off x="4471282" y="6485519"/>
            <a:ext cx="2746521" cy="297454"/>
          </a:xfrm>
          <a:prstGeom prst="rect">
            <a:avLst/>
          </a:prstGeom>
          <a:noFill/>
        </p:spPr>
        <p:txBody>
          <a:bodyPr wrap="none" rtlCol="0">
            <a:spAutoFit/>
          </a:bodyPr>
          <a:lstStyle/>
          <a:p>
            <a:r>
              <a:rPr lang="en-US" sz="1333" i="1" smtClean="0"/>
              <a:t>Alushta Conference - June 8-15, </a:t>
            </a:r>
            <a:r>
              <a:rPr lang="en-US" sz="1333" i="1"/>
              <a:t>2025</a:t>
            </a:r>
          </a:p>
        </p:txBody>
      </p:sp>
      <p:sp>
        <p:nvSpPr>
          <p:cNvPr id="23" name="TextBox 22"/>
          <p:cNvSpPr txBox="1"/>
          <p:nvPr/>
        </p:nvSpPr>
        <p:spPr>
          <a:xfrm>
            <a:off x="159727" y="6483671"/>
            <a:ext cx="1591911" cy="297454"/>
          </a:xfrm>
          <a:prstGeom prst="rect">
            <a:avLst/>
          </a:prstGeom>
          <a:noFill/>
        </p:spPr>
        <p:txBody>
          <a:bodyPr wrap="none" rtlCol="0">
            <a:spAutoFit/>
          </a:bodyPr>
          <a:lstStyle/>
          <a:p>
            <a:r>
              <a:rPr lang="en-US" sz="1333" i="1"/>
              <a:t>Truong Hoai Bao Phi</a:t>
            </a:r>
            <a:endParaRPr lang="ru-RU" sz="1333" i="1"/>
          </a:p>
        </p:txBody>
      </p:sp>
      <p:sp>
        <p:nvSpPr>
          <p:cNvPr id="24" name="Slide Number Placeholder 3"/>
          <p:cNvSpPr txBox="1">
            <a:spLocks/>
          </p:cNvSpPr>
          <p:nvPr/>
        </p:nvSpPr>
        <p:spPr>
          <a:xfrm>
            <a:off x="11306136" y="6369691"/>
            <a:ext cx="731600" cy="524800"/>
          </a:xfrm>
          <a:prstGeom prst="rect">
            <a:avLst/>
          </a:prstGeom>
        </p:spPr>
        <p:txBody>
          <a:bodyPr spcFirstLastPara="1" vert="horz" wrap="square" lIns="91425" tIns="91425" rIns="91425" bIns="91425" rtlCol="0" anchor="ctr" anchorCtr="0">
            <a:normAutofit/>
          </a:bodyPr>
          <a:lstStyle>
            <a:defPPr>
              <a:defRPr lang="ru-RU"/>
            </a:defPPr>
            <a:lvl1pPr marL="0" lvl="0" algn="r" defTabSz="914400" rtl="0" eaLnBrk="1" latinLnBrk="0" hangingPunct="1">
              <a:buNone/>
              <a:defRPr sz="1200" kern="1200">
                <a:solidFill>
                  <a:schemeClr val="tx1">
                    <a:tint val="75000"/>
                  </a:schemeClr>
                </a:solidFill>
                <a:latin typeface="+mn-lt"/>
                <a:ea typeface="+mn-ea"/>
                <a:cs typeface="+mn-cs"/>
              </a:defRPr>
            </a:lvl1pPr>
            <a:lvl2pPr marL="457200" lvl="1" algn="l" defTabSz="914400" rtl="0" eaLnBrk="1" latinLnBrk="0" hangingPunct="1">
              <a:buNone/>
              <a:defRPr sz="1800" kern="1200">
                <a:solidFill>
                  <a:schemeClr val="tx1"/>
                </a:solidFill>
                <a:latin typeface="+mn-lt"/>
                <a:ea typeface="+mn-ea"/>
                <a:cs typeface="+mn-cs"/>
              </a:defRPr>
            </a:lvl2pPr>
            <a:lvl3pPr marL="914400" lvl="2" algn="l" defTabSz="914400" rtl="0" eaLnBrk="1" latinLnBrk="0" hangingPunct="1">
              <a:buNone/>
              <a:defRPr sz="1800" kern="1200">
                <a:solidFill>
                  <a:schemeClr val="tx1"/>
                </a:solidFill>
                <a:latin typeface="+mn-lt"/>
                <a:ea typeface="+mn-ea"/>
                <a:cs typeface="+mn-cs"/>
              </a:defRPr>
            </a:lvl3pPr>
            <a:lvl4pPr marL="1371600" lvl="3" algn="l" defTabSz="914400" rtl="0" eaLnBrk="1" latinLnBrk="0" hangingPunct="1">
              <a:buNone/>
              <a:defRPr sz="1800" kern="1200">
                <a:solidFill>
                  <a:schemeClr val="tx1"/>
                </a:solidFill>
                <a:latin typeface="+mn-lt"/>
                <a:ea typeface="+mn-ea"/>
                <a:cs typeface="+mn-cs"/>
              </a:defRPr>
            </a:lvl4pPr>
            <a:lvl5pPr marL="1828800" lvl="4" algn="l" defTabSz="914400" rtl="0" eaLnBrk="1" latinLnBrk="0" hangingPunct="1">
              <a:buNone/>
              <a:defRPr sz="1800" kern="1200">
                <a:solidFill>
                  <a:schemeClr val="tx1"/>
                </a:solidFill>
                <a:latin typeface="+mn-lt"/>
                <a:ea typeface="+mn-ea"/>
                <a:cs typeface="+mn-cs"/>
              </a:defRPr>
            </a:lvl5pPr>
            <a:lvl6pPr marL="2286000" lvl="5" algn="l" defTabSz="914400" rtl="0" eaLnBrk="1" latinLnBrk="0" hangingPunct="1">
              <a:buNone/>
              <a:defRPr sz="1800" kern="1200">
                <a:solidFill>
                  <a:schemeClr val="tx1"/>
                </a:solidFill>
                <a:latin typeface="+mn-lt"/>
                <a:ea typeface="+mn-ea"/>
                <a:cs typeface="+mn-cs"/>
              </a:defRPr>
            </a:lvl6pPr>
            <a:lvl7pPr marL="2743200" lvl="6" algn="l" defTabSz="914400" rtl="0" eaLnBrk="1" latinLnBrk="0" hangingPunct="1">
              <a:buNone/>
              <a:defRPr sz="1800" kern="1200">
                <a:solidFill>
                  <a:schemeClr val="tx1"/>
                </a:solidFill>
                <a:latin typeface="+mn-lt"/>
                <a:ea typeface="+mn-ea"/>
                <a:cs typeface="+mn-cs"/>
              </a:defRPr>
            </a:lvl7pPr>
            <a:lvl8pPr marL="3200400" lvl="7" algn="l" defTabSz="914400" rtl="0" eaLnBrk="1" latinLnBrk="0" hangingPunct="1">
              <a:buNone/>
              <a:defRPr sz="1800" kern="1200">
                <a:solidFill>
                  <a:schemeClr val="tx1"/>
                </a:solidFill>
                <a:latin typeface="+mn-lt"/>
                <a:ea typeface="+mn-ea"/>
                <a:cs typeface="+mn-cs"/>
              </a:defRPr>
            </a:lvl8pPr>
            <a:lvl9pPr marL="3657600" lvl="8" algn="l" defTabSz="914400" rtl="0" eaLnBrk="1" latinLnBrk="0" hangingPunct="1">
              <a:buNone/>
              <a:defRPr sz="1800" kern="1200">
                <a:solidFill>
                  <a:schemeClr val="tx1"/>
                </a:solidFill>
                <a:latin typeface="+mn-lt"/>
                <a:ea typeface="+mn-ea"/>
                <a:cs typeface="+mn-cs"/>
              </a:defRPr>
            </a:lvl9pPr>
          </a:lstStyle>
          <a:p>
            <a:r>
              <a:rPr lang="en-US">
                <a:solidFill>
                  <a:schemeClr val="tx1"/>
                </a:solidFill>
              </a:rPr>
              <a:t>9</a:t>
            </a:r>
            <a:r>
              <a:rPr lang="en-US" smtClean="0">
                <a:solidFill>
                  <a:schemeClr val="tx1"/>
                </a:solidFill>
              </a:rPr>
              <a:t>/11</a:t>
            </a:r>
            <a:endParaRPr lang="vi">
              <a:solidFill>
                <a:schemeClr val="tx1"/>
              </a:solidFill>
            </a:endParaRPr>
          </a:p>
        </p:txBody>
      </p:sp>
    </p:spTree>
    <p:extLst>
      <p:ext uri="{BB962C8B-B14F-4D97-AF65-F5344CB8AC3E}">
        <p14:creationId xmlns:p14="http://schemas.microsoft.com/office/powerpoint/2010/main" val="91192112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44112</TotalTime>
  <Words>1522</Words>
  <Application>Microsoft Office PowerPoint</Application>
  <PresentationFormat>Widescreen</PresentationFormat>
  <Paragraphs>184</Paragraphs>
  <Slides>12</Slides>
  <Notes>11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Arial</vt:lpstr>
      <vt:lpstr>Calibri</vt:lpstr>
      <vt:lpstr>Calibri Light</vt:lpstr>
      <vt:lpstr>Cambria Math</vt:lpstr>
      <vt:lpstr>Times New Roman</vt:lpstr>
      <vt:lpstr>Wingdings</vt:lpstr>
      <vt:lpstr>Office Theme</vt:lpstr>
      <vt:lpstr>Development of a Tunable Monochromatic X-ray Source  for Pixelated Semiconductor Detector Calibration</vt:lpstr>
      <vt:lpstr>Table of contents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Development of X-ray Monochromatization Devices for Per-Pixel Energy Calibration of Semiconductor Detectors</dc:title>
  <dc:creator>Trương Hoài Bảo Phi</dc:creator>
  <cp:lastModifiedBy>Trương Hoài Bảo Phi</cp:lastModifiedBy>
  <cp:revision>122</cp:revision>
  <dcterms:created xsi:type="dcterms:W3CDTF">2025-03-11T15:55:30Z</dcterms:created>
  <dcterms:modified xsi:type="dcterms:W3CDTF">2025-06-05T10:06:16Z</dcterms:modified>
</cp:coreProperties>
</file>